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20.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21.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notesSlides/notesSlide38.xml" ContentType="application/vnd.openxmlformats-officedocument.presentationml.notesSlide+xml"/>
  <Override PartName="/ppt/charts/chart11.xml" ContentType="application/vnd.openxmlformats-officedocument.drawingml.chart+xml"/>
  <Override PartName="/ppt/theme/themeOverride8.xml" ContentType="application/vnd.openxmlformats-officedocument.themeOverride+xml"/>
  <Override PartName="/ppt/drawings/drawing3.xml" ContentType="application/vnd.openxmlformats-officedocument.drawingml.chartshapes+xml"/>
  <Override PartName="/ppt/charts/chart12.xml" ContentType="application/vnd.openxmlformats-officedocument.drawingml.chart+xml"/>
  <Override PartName="/ppt/theme/themeOverride9.xml" ContentType="application/vnd.openxmlformats-officedocument.themeOverride+xml"/>
  <Override PartName="/ppt/drawings/drawing4.xml" ContentType="application/vnd.openxmlformats-officedocument.drawingml.chartshape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drawings/drawing5.xml" ContentType="application/vnd.openxmlformats-officedocument.drawingml.chartshapes+xml"/>
  <Override PartName="/ppt/charts/chart14.xml" ContentType="application/vnd.openxmlformats-officedocument.drawingml.chart+xml"/>
  <Override PartName="/ppt/theme/themeOverride11.xml" ContentType="application/vnd.openxmlformats-officedocument.themeOverride+xml"/>
  <Override PartName="/ppt/drawings/drawing6.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5.xml" ContentType="application/vnd.openxmlformats-officedocument.drawingml.chart+xml"/>
  <Override PartName="/ppt/theme/themeOverride12.xml" ContentType="application/vnd.openxmlformats-officedocument.themeOverride+xml"/>
  <Override PartName="/ppt/charts/chart16.xml" ContentType="application/vnd.openxmlformats-officedocument.drawingml.chart+xml"/>
  <Override PartName="/ppt/theme/themeOverride13.xml" ContentType="application/vnd.openxmlformats-officedocument.themeOverride+xml"/>
  <Override PartName="/ppt/notesSlides/notesSlide45.xml" ContentType="application/vnd.openxmlformats-officedocument.presentationml.notesSlide+xml"/>
  <Override PartName="/ppt/charts/chart17.xml" ContentType="application/vnd.openxmlformats-officedocument.drawingml.chart+xml"/>
  <Override PartName="/ppt/theme/themeOverride14.xml" ContentType="application/vnd.openxmlformats-officedocument.themeOverride+xml"/>
  <Override PartName="/ppt/charts/chart18.xml" ContentType="application/vnd.openxmlformats-officedocument.drawingml.chart+xml"/>
  <Override PartName="/ppt/theme/themeOverride15.xml" ContentType="application/vnd.openxmlformats-officedocument.themeOverride+xml"/>
  <Override PartName="/ppt/drawings/drawing7.xml" ContentType="application/vnd.openxmlformats-officedocument.drawingml.chartshapes+xml"/>
  <Override PartName="/ppt/notesSlides/notesSlide46.xml" ContentType="application/vnd.openxmlformats-officedocument.presentationml.notesSlide+xml"/>
  <Override PartName="/ppt/charts/chart19.xml" ContentType="application/vnd.openxmlformats-officedocument.drawingml.chart+xml"/>
  <Override PartName="/ppt/theme/themeOverride16.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0.xml" ContentType="application/vnd.openxmlformats-officedocument.drawingml.chart+xml"/>
  <Override PartName="/ppt/theme/themeOverride17.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1.xml" ContentType="application/vnd.openxmlformats-officedocument.drawingml.chart+xml"/>
  <Override PartName="/ppt/theme/themeOverride18.xml" ContentType="application/vnd.openxmlformats-officedocument.themeOverride+xml"/>
  <Override PartName="/ppt/drawings/drawing8.xml" ContentType="application/vnd.openxmlformats-officedocument.drawingml.chartshapes+xml"/>
  <Override PartName="/ppt/charts/chart22.xml" ContentType="application/vnd.openxmlformats-officedocument.drawingml.chart+xml"/>
  <Override PartName="/ppt/theme/themeOverride19.xml" ContentType="application/vnd.openxmlformats-officedocument.themeOverride+xml"/>
  <Override PartName="/ppt/drawings/drawing9.xml" ContentType="application/vnd.openxmlformats-officedocument.drawingml.chartshapes+xml"/>
  <Override PartName="/ppt/notesSlides/notesSlide53.xml" ContentType="application/vnd.openxmlformats-officedocument.presentationml.notesSlide+xml"/>
  <Override PartName="/ppt/charts/chart23.xml" ContentType="application/vnd.openxmlformats-officedocument.drawingml.chart+xml"/>
  <Override PartName="/ppt/theme/themeOverride20.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24.xml" ContentType="application/vnd.openxmlformats-officedocument.drawingml.chart+xml"/>
  <Override PartName="/ppt/theme/themeOverride21.xml" ContentType="application/vnd.openxmlformats-officedocument.themeOverride+xml"/>
  <Override PartName="/ppt/charts/chart25.xml" ContentType="application/vnd.openxmlformats-officedocument.drawingml.chart+xml"/>
  <Override PartName="/ppt/theme/themeOverride22.xml" ContentType="application/vnd.openxmlformats-officedocument.themeOverride+xml"/>
  <Override PartName="/ppt/notesSlides/notesSlide57.xml" ContentType="application/vnd.openxmlformats-officedocument.presentationml.notesSlide+xml"/>
  <Override PartName="/ppt/charts/chart26.xml" ContentType="application/vnd.openxmlformats-officedocument.drawingml.chart+xml"/>
  <Override PartName="/ppt/theme/themeOverride23.xml" ContentType="application/vnd.openxmlformats-officedocument.themeOverride+xml"/>
  <Override PartName="/ppt/charts/chart27.xml" ContentType="application/vnd.openxmlformats-officedocument.drawingml.chart+xml"/>
  <Override PartName="/ppt/theme/themeOverride24.xml" ContentType="application/vnd.openxmlformats-officedocument.themeOverride+xml"/>
  <Override PartName="/ppt/notesSlides/notesSlide58.xml" ContentType="application/vnd.openxmlformats-officedocument.presentationml.notesSlide+xml"/>
  <Override PartName="/ppt/charts/chart28.xml" ContentType="application/vnd.openxmlformats-officedocument.drawingml.chart+xml"/>
  <Override PartName="/ppt/theme/themeOverride25.xml" ContentType="application/vnd.openxmlformats-officedocument.themeOverride+xml"/>
  <Override PartName="/ppt/charts/chart29.xml" ContentType="application/vnd.openxmlformats-officedocument.drawingml.chart+xml"/>
  <Override PartName="/ppt/theme/themeOverride26.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30.xml" ContentType="application/vnd.openxmlformats-officedocument.drawingml.chart+xml"/>
  <Override PartName="/ppt/theme/themeOverride27.xml" ContentType="application/vnd.openxmlformats-officedocument.themeOverride+xml"/>
  <Override PartName="/ppt/notesSlides/notesSlide61.xml" ContentType="application/vnd.openxmlformats-officedocument.presentationml.notesSlide+xml"/>
  <Override PartName="/ppt/charts/chart31.xml" ContentType="application/vnd.openxmlformats-officedocument.drawingml.chart+xml"/>
  <Override PartName="/ppt/theme/themeOverride28.xml" ContentType="application/vnd.openxmlformats-officedocument.themeOverride+xml"/>
  <Override PartName="/ppt/notesSlides/notesSlide62.xml" ContentType="application/vnd.openxmlformats-officedocument.presentationml.notesSlide+xml"/>
  <Override PartName="/ppt/charts/chart32.xml" ContentType="application/vnd.openxmlformats-officedocument.drawingml.chart+xml"/>
  <Override PartName="/ppt/theme/themeOverride29.xml" ContentType="application/vnd.openxmlformats-officedocument.themeOverride+xml"/>
  <Override PartName="/ppt/drawings/drawing10.xml" ContentType="application/vnd.openxmlformats-officedocument.drawingml.chartshape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33.xml" ContentType="application/vnd.openxmlformats-officedocument.drawingml.chart+xml"/>
  <Override PartName="/ppt/theme/themeOverride30.xml" ContentType="application/vnd.openxmlformats-officedocument.themeOverride+xml"/>
  <Override PartName="/ppt/notesSlides/notesSlide67.xml" ContentType="application/vnd.openxmlformats-officedocument.presentationml.notesSlide+xml"/>
  <Override PartName="/ppt/charts/chart34.xml" ContentType="application/vnd.openxmlformats-officedocument.drawingml.chart+xml"/>
  <Override PartName="/ppt/theme/themeOverride31.xml" ContentType="application/vnd.openxmlformats-officedocument.themeOverride+xml"/>
  <Override PartName="/ppt/notesSlides/notesSlide68.xml" ContentType="application/vnd.openxmlformats-officedocument.presentationml.notesSlide+xml"/>
  <Override PartName="/ppt/charts/chart35.xml" ContentType="application/vnd.openxmlformats-officedocument.drawingml.chart+xml"/>
  <Override PartName="/ppt/theme/themeOverride32.xml" ContentType="application/vnd.openxmlformats-officedocument.themeOverride+xml"/>
  <Override PartName="/ppt/charts/chart36.xml" ContentType="application/vnd.openxmlformats-officedocument.drawingml.chart+xml"/>
  <Override PartName="/ppt/theme/themeOverride33.xml" ContentType="application/vnd.openxmlformats-officedocument.themeOverr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37.xml" ContentType="application/vnd.openxmlformats-officedocument.drawingml.chart+xml"/>
  <Override PartName="/ppt/theme/themeOverride34.xml" ContentType="application/vnd.openxmlformats-officedocument.themeOverride+xml"/>
  <Override PartName="/ppt/charts/chart38.xml" ContentType="application/vnd.openxmlformats-officedocument.drawingml.chart+xml"/>
  <Override PartName="/ppt/theme/themeOverride35.xml" ContentType="application/vnd.openxmlformats-officedocument.themeOverride+xml"/>
  <Override PartName="/ppt/notesSlides/notesSlide73.xml" ContentType="application/vnd.openxmlformats-officedocument.presentationml.notesSlide+xml"/>
  <Override PartName="/ppt/charts/chart39.xml" ContentType="application/vnd.openxmlformats-officedocument.drawingml.chart+xml"/>
  <Override PartName="/ppt/theme/themeOverride36.xml" ContentType="application/vnd.openxmlformats-officedocument.themeOverride+xml"/>
  <Override PartName="/ppt/charts/chart40.xml" ContentType="application/vnd.openxmlformats-officedocument.drawingml.chart+xml"/>
  <Override PartName="/ppt/theme/themeOverride37.xml" ContentType="application/vnd.openxmlformats-officedocument.themeOverride+xml"/>
  <Override PartName="/ppt/notesSlides/notesSlide74.xml" ContentType="application/vnd.openxmlformats-officedocument.presentationml.notesSlide+xml"/>
  <Override PartName="/ppt/charts/chart41.xml" ContentType="application/vnd.openxmlformats-officedocument.drawingml.chart+xml"/>
  <Override PartName="/ppt/theme/themeOverride38.xml" ContentType="application/vnd.openxmlformats-officedocument.themeOverride+xml"/>
  <Override PartName="/ppt/charts/chart42.xml" ContentType="application/vnd.openxmlformats-officedocument.drawingml.chart+xml"/>
  <Override PartName="/ppt/theme/themeOverride39.xml" ContentType="application/vnd.openxmlformats-officedocument.themeOverride+xml"/>
  <Override PartName="/ppt/notesSlides/notesSlide75.xml" ContentType="application/vnd.openxmlformats-officedocument.presentationml.notesSlide+xml"/>
  <Override PartName="/ppt/charts/chart43.xml" ContentType="application/vnd.openxmlformats-officedocument.drawingml.chart+xml"/>
  <Override PartName="/ppt/theme/themeOverride40.xml" ContentType="application/vnd.openxmlformats-officedocument.themeOverr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44.xml" ContentType="application/vnd.openxmlformats-officedocument.drawingml.chart+xml"/>
  <Override PartName="/ppt/theme/themeOverride41.xml" ContentType="application/vnd.openxmlformats-officedocument.themeOverride+xml"/>
  <Override PartName="/ppt/notesSlides/notesSlide85.xml" ContentType="application/vnd.openxmlformats-officedocument.presentationml.notesSlide+xml"/>
  <Override PartName="/ppt/charts/chart45.xml" ContentType="application/vnd.openxmlformats-officedocument.drawingml.chart+xml"/>
  <Override PartName="/ppt/theme/themeOverride42.xml" ContentType="application/vnd.openxmlformats-officedocument.themeOverride+xml"/>
  <Override PartName="/ppt/notesSlides/notesSlide86.xml" ContentType="application/vnd.openxmlformats-officedocument.presentationml.notesSlide+xml"/>
  <Override PartName="/ppt/charts/chart46.xml" ContentType="application/vnd.openxmlformats-officedocument.drawingml.chart+xml"/>
  <Override PartName="/ppt/theme/themeOverride43.xml" ContentType="application/vnd.openxmlformats-officedocument.themeOverride+xml"/>
  <Override PartName="/ppt/drawings/drawing11.xml" ContentType="application/vnd.openxmlformats-officedocument.drawingml.chartshapes+xml"/>
  <Override PartName="/ppt/notesSlides/notesSlide87.xml" ContentType="application/vnd.openxmlformats-officedocument.presentationml.notesSlide+xml"/>
  <Override PartName="/ppt/charts/chart47.xml" ContentType="application/vnd.openxmlformats-officedocument.drawingml.chart+xml"/>
  <Override PartName="/ppt/theme/themeOverride44.xml" ContentType="application/vnd.openxmlformats-officedocument.themeOverride+xml"/>
  <Override PartName="/ppt/charts/chart48.xml" ContentType="application/vnd.openxmlformats-officedocument.drawingml.chart+xml"/>
  <Override PartName="/ppt/theme/themeOverride45.xml" ContentType="application/vnd.openxmlformats-officedocument.themeOverride+xml"/>
  <Override PartName="/ppt/notesSlides/notesSlide88.xml" ContentType="application/vnd.openxmlformats-officedocument.presentationml.notesSlide+xml"/>
  <Override PartName="/ppt/charts/chart49.xml" ContentType="application/vnd.openxmlformats-officedocument.drawingml.chart+xml"/>
  <Override PartName="/ppt/theme/themeOverride46.xml" ContentType="application/vnd.openxmlformats-officedocument.themeOverr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50.xml" ContentType="application/vnd.openxmlformats-officedocument.drawingml.chart+xml"/>
  <Override PartName="/ppt/theme/themeOverride47.xml" ContentType="application/vnd.openxmlformats-officedocument.themeOverride+xml"/>
  <Override PartName="/ppt/notesSlides/notesSlide91.xml" ContentType="application/vnd.openxmlformats-officedocument.presentationml.notesSlide+xml"/>
  <Override PartName="/ppt/charts/chart51.xml" ContentType="application/vnd.openxmlformats-officedocument.drawingml.chart+xml"/>
  <Override PartName="/ppt/theme/themeOverride48.xml" ContentType="application/vnd.openxmlformats-officedocument.themeOverride+xml"/>
  <Override PartName="/ppt/notesSlides/notesSlide92.xml" ContentType="application/vnd.openxmlformats-officedocument.presentationml.notesSlide+xml"/>
  <Override PartName="/ppt/charts/chart52.xml" ContentType="application/vnd.openxmlformats-officedocument.drawingml.chart+xml"/>
  <Override PartName="/ppt/theme/themeOverride49.xml" ContentType="application/vnd.openxmlformats-officedocument.themeOverr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rts/chart53.xml" ContentType="application/vnd.openxmlformats-officedocument.drawingml.chart+xml"/>
  <Override PartName="/ppt/theme/themeOverride50.xml" ContentType="application/vnd.openxmlformats-officedocument.themeOverride+xml"/>
  <Override PartName="/ppt/charts/chart54.xml" ContentType="application/vnd.openxmlformats-officedocument.drawingml.chart+xml"/>
  <Override PartName="/ppt/theme/themeOverride51.xml" ContentType="application/vnd.openxmlformats-officedocument.themeOverride+xml"/>
  <Override PartName="/ppt/notesSlides/notesSlide97.xml" ContentType="application/vnd.openxmlformats-officedocument.presentationml.notesSlide+xml"/>
  <Override PartName="/ppt/charts/chart55.xml" ContentType="application/vnd.openxmlformats-officedocument.drawingml.chart+xml"/>
  <Override PartName="/ppt/theme/themeOverride52.xml" ContentType="application/vnd.openxmlformats-officedocument.themeOverride+xml"/>
  <Override PartName="/ppt/notesSlides/notesSlide98.xml" ContentType="application/vnd.openxmlformats-officedocument.presentationml.notesSlide+xml"/>
  <Override PartName="/ppt/charts/chart56.xml" ContentType="application/vnd.openxmlformats-officedocument.drawingml.chart+xml"/>
  <Override PartName="/ppt/theme/themeOverride53.xml" ContentType="application/vnd.openxmlformats-officedocument.themeOverride+xml"/>
  <Override PartName="/ppt/notesSlides/notesSlide99.xml" ContentType="application/vnd.openxmlformats-officedocument.presentationml.notesSlide+xml"/>
  <Override PartName="/ppt/charts/chart57.xml" ContentType="application/vnd.openxmlformats-officedocument.drawingml.chart+xml"/>
  <Override PartName="/ppt/theme/themeOverride54.xml" ContentType="application/vnd.openxmlformats-officedocument.themeOverride+xml"/>
  <Override PartName="/ppt/notesSlides/notesSlide100.xml" ContentType="application/vnd.openxmlformats-officedocument.presentationml.notesSlide+xml"/>
  <Override PartName="/ppt/charts/chart58.xml" ContentType="application/vnd.openxmlformats-officedocument.drawingml.chart+xml"/>
  <Override PartName="/ppt/theme/themeOverride55.xml" ContentType="application/vnd.openxmlformats-officedocument.themeOverr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59.xml" ContentType="application/vnd.openxmlformats-officedocument.drawingml.chart+xml"/>
  <Override PartName="/ppt/theme/themeOverride56.xml" ContentType="application/vnd.openxmlformats-officedocument.themeOverride+xml"/>
  <Override PartName="/ppt/charts/chart60.xml" ContentType="application/vnd.openxmlformats-officedocument.drawingml.chart+xml"/>
  <Override PartName="/ppt/theme/themeOverride57.xml" ContentType="application/vnd.openxmlformats-officedocument.themeOverride+xml"/>
  <Override PartName="/ppt/notesSlides/notesSlide103.xml" ContentType="application/vnd.openxmlformats-officedocument.presentationml.notesSlide+xml"/>
  <Override PartName="/ppt/charts/chart61.xml" ContentType="application/vnd.openxmlformats-officedocument.drawingml.chart+xml"/>
  <Override PartName="/ppt/theme/themeOverride58.xml" ContentType="application/vnd.openxmlformats-officedocument.themeOverride+xml"/>
  <Override PartName="/ppt/charts/chart62.xml" ContentType="application/vnd.openxmlformats-officedocument.drawingml.chart+xml"/>
  <Override PartName="/ppt/theme/themeOverride59.xml" ContentType="application/vnd.openxmlformats-officedocument.themeOverride+xml"/>
  <Override PartName="/ppt/notesSlides/notesSlide104.xml" ContentType="application/vnd.openxmlformats-officedocument.presentationml.notesSlide+xml"/>
  <Override PartName="/ppt/charts/chart63.xml" ContentType="application/vnd.openxmlformats-officedocument.drawingml.chart+xml"/>
  <Override PartName="/ppt/theme/themeOverride60.xml" ContentType="application/vnd.openxmlformats-officedocument.themeOverride+xml"/>
  <Override PartName="/ppt/notesSlides/notesSlide105.xml" ContentType="application/vnd.openxmlformats-officedocument.presentationml.notesSlide+xml"/>
  <Override PartName="/ppt/charts/chart64.xml" ContentType="application/vnd.openxmlformats-officedocument.drawingml.chart+xml"/>
  <Override PartName="/ppt/theme/themeOverride61.xml" ContentType="application/vnd.openxmlformats-officedocument.themeOverride+xml"/>
  <Override PartName="/ppt/charts/chart65.xml" ContentType="application/vnd.openxmlformats-officedocument.drawingml.chart+xml"/>
  <Override PartName="/ppt/theme/themeOverride62.xml" ContentType="application/vnd.openxmlformats-officedocument.themeOverride+xml"/>
  <Override PartName="/ppt/notesSlides/notesSlide106.xml" ContentType="application/vnd.openxmlformats-officedocument.presentationml.notesSlide+xml"/>
  <Override PartName="/ppt/charts/chart66.xml" ContentType="application/vnd.openxmlformats-officedocument.drawingml.chart+xml"/>
  <Override PartName="/ppt/theme/themeOverride63.xml" ContentType="application/vnd.openxmlformats-officedocument.themeOverride+xml"/>
  <Override PartName="/ppt/notesSlides/notesSlide107.xml" ContentType="application/vnd.openxmlformats-officedocument.presentationml.notesSlide+xml"/>
  <Override PartName="/ppt/charts/chart67.xml" ContentType="application/vnd.openxmlformats-officedocument.drawingml.chart+xml"/>
  <Override PartName="/ppt/theme/themeOverride64.xml" ContentType="application/vnd.openxmlformats-officedocument.themeOverr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rts/chart68.xml" ContentType="application/vnd.openxmlformats-officedocument.drawingml.chart+xml"/>
  <Override PartName="/ppt/theme/themeOverride65.xml" ContentType="application/vnd.openxmlformats-officedocument.themeOverride+xml"/>
  <Override PartName="/ppt/drawings/drawing12.xml" ContentType="application/vnd.openxmlformats-officedocument.drawingml.chartshapes+xml"/>
  <Override PartName="/ppt/notesSlides/notesSlide111.xml" ContentType="application/vnd.openxmlformats-officedocument.presentationml.notesSlide+xml"/>
  <Override PartName="/ppt/charts/chart69.xml" ContentType="application/vnd.openxmlformats-officedocument.drawingml.chart+xml"/>
  <Override PartName="/ppt/theme/themeOverride66.xml" ContentType="application/vnd.openxmlformats-officedocument.themeOverride+xml"/>
  <Override PartName="/ppt/notesSlides/notesSlide112.xml" ContentType="application/vnd.openxmlformats-officedocument.presentationml.notesSlide+xml"/>
  <Override PartName="/ppt/charts/chart70.xml" ContentType="application/vnd.openxmlformats-officedocument.drawingml.chart+xml"/>
  <Override PartName="/ppt/theme/themeOverride67.xml" ContentType="application/vnd.openxmlformats-officedocument.themeOverride+xml"/>
  <Override PartName="/ppt/notesSlides/notesSlide113.xml" ContentType="application/vnd.openxmlformats-officedocument.presentationml.notesSlide+xml"/>
  <Override PartName="/ppt/charts/chart71.xml" ContentType="application/vnd.openxmlformats-officedocument.drawingml.chart+xml"/>
  <Override PartName="/ppt/theme/themeOverride68.xml" ContentType="application/vnd.openxmlformats-officedocument.themeOverr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charts/chart72.xml" ContentType="application/vnd.openxmlformats-officedocument.drawingml.chart+xml"/>
  <Override PartName="/ppt/theme/themeOverride69.xml" ContentType="application/vnd.openxmlformats-officedocument.themeOverride+xml"/>
  <Override PartName="/ppt/notesSlides/notesSlide117.xml" ContentType="application/vnd.openxmlformats-officedocument.presentationml.notesSlide+xml"/>
  <Override PartName="/ppt/charts/chart73.xml" ContentType="application/vnd.openxmlformats-officedocument.drawingml.chart+xml"/>
  <Override PartName="/ppt/theme/themeOverride70.xml" ContentType="application/vnd.openxmlformats-officedocument.themeOverride+xml"/>
  <Override PartName="/ppt/charts/chart74.xml" ContentType="application/vnd.openxmlformats-officedocument.drawingml.chart+xml"/>
  <Override PartName="/ppt/theme/themeOverride71.xml" ContentType="application/vnd.openxmlformats-officedocument.themeOverride+xml"/>
  <Override PartName="/ppt/drawings/drawing13.xml" ContentType="application/vnd.openxmlformats-officedocument.drawingml.chartshapes+xml"/>
  <Override PartName="/ppt/notesSlides/notesSlide118.xml" ContentType="application/vnd.openxmlformats-officedocument.presentationml.notesSlide+xml"/>
  <Override PartName="/ppt/charts/chart75.xml" ContentType="application/vnd.openxmlformats-officedocument.drawingml.chart+xml"/>
  <Override PartName="/ppt/theme/themeOverride72.xml" ContentType="application/vnd.openxmlformats-officedocument.themeOverr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rts/chart76.xml" ContentType="application/vnd.openxmlformats-officedocument.drawingml.chart+xml"/>
  <Override PartName="/ppt/theme/themeOverride73.xml" ContentType="application/vnd.openxmlformats-officedocument.themeOverr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charts/chart77.xml" ContentType="application/vnd.openxmlformats-officedocument.drawingml.chart+xml"/>
  <Override PartName="/ppt/theme/themeOverride74.xml" ContentType="application/vnd.openxmlformats-officedocument.themeOverride+xml"/>
  <Override PartName="/ppt/drawings/drawing14.xml" ContentType="application/vnd.openxmlformats-officedocument.drawingml.chartshapes+xml"/>
  <Override PartName="/ppt/notesSlides/notesSlide124.xml" ContentType="application/vnd.openxmlformats-officedocument.presentationml.notesSlide+xml"/>
  <Override PartName="/ppt/charts/chart78.xml" ContentType="application/vnd.openxmlformats-officedocument.drawingml.chart+xml"/>
  <Override PartName="/ppt/theme/themeOverride75.xml" ContentType="application/vnd.openxmlformats-officedocument.themeOverride+xml"/>
  <Override PartName="/ppt/charts/chart79.xml" ContentType="application/vnd.openxmlformats-officedocument.drawingml.chart+xml"/>
  <Override PartName="/ppt/theme/themeOverride76.xml" ContentType="application/vnd.openxmlformats-officedocument.themeOverride+xml"/>
  <Override PartName="/ppt/drawings/drawing15.xml" ContentType="application/vnd.openxmlformats-officedocument.drawingml.chartshapes+xml"/>
  <Override PartName="/ppt/notesSlides/notesSlide125.xml" ContentType="application/vnd.openxmlformats-officedocument.presentationml.notesSlide+xml"/>
  <Override PartName="/ppt/charts/chart80.xml" ContentType="application/vnd.openxmlformats-officedocument.drawingml.chart+xml"/>
  <Override PartName="/ppt/theme/themeOverride77.xml" ContentType="application/vnd.openxmlformats-officedocument.themeOverride+xml"/>
  <Override PartName="/ppt/charts/chart81.xml" ContentType="application/vnd.openxmlformats-officedocument.drawingml.chart+xml"/>
  <Override PartName="/ppt/theme/themeOverride78.xml" ContentType="application/vnd.openxmlformats-officedocument.themeOverride+xml"/>
  <Override PartName="/ppt/drawings/drawing16.xml" ContentType="application/vnd.openxmlformats-officedocument.drawingml.chartshapes+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charts/chart82.xml" ContentType="application/vnd.openxmlformats-officedocument.drawingml.chart+xml"/>
  <Override PartName="/ppt/theme/themeOverride79.xml" ContentType="application/vnd.openxmlformats-officedocument.themeOverride+xml"/>
  <Override PartName="/ppt/drawings/drawing17.xml" ContentType="application/vnd.openxmlformats-officedocument.drawingml.chartshapes+xml"/>
  <Override PartName="/ppt/charts/chart83.xml" ContentType="application/vnd.openxmlformats-officedocument.drawingml.chart+xml"/>
  <Override PartName="/ppt/theme/themeOverride80.xml" ContentType="application/vnd.openxmlformats-officedocument.themeOverride+xml"/>
  <Override PartName="/ppt/drawings/drawing18.xml" ContentType="application/vnd.openxmlformats-officedocument.drawingml.chartshapes+xml"/>
  <Override PartName="/ppt/notesSlides/notesSlide128.xml" ContentType="application/vnd.openxmlformats-officedocument.presentationml.notesSlide+xml"/>
  <Override PartName="/ppt/charts/chart84.xml" ContentType="application/vnd.openxmlformats-officedocument.drawingml.chart+xml"/>
  <Override PartName="/ppt/theme/themeOverride81.xml" ContentType="application/vnd.openxmlformats-officedocument.themeOverride+xml"/>
  <Override PartName="/ppt/notesSlides/notesSlide129.xml" ContentType="application/vnd.openxmlformats-officedocument.presentationml.notesSlide+xml"/>
  <Override PartName="/ppt/charts/chart85.xml" ContentType="application/vnd.openxmlformats-officedocument.drawingml.chart+xml"/>
  <Override PartName="/ppt/theme/themeOverride82.xml" ContentType="application/vnd.openxmlformats-officedocument.themeOverride+xml"/>
  <Override PartName="/ppt/drawings/drawing19.xml" ContentType="application/vnd.openxmlformats-officedocument.drawingml.chartshapes+xml"/>
  <Override PartName="/ppt/notesSlides/notesSlide130.xml" ContentType="application/vnd.openxmlformats-officedocument.presentationml.notesSlide+xml"/>
  <Override PartName="/ppt/charts/chart86.xml" ContentType="application/vnd.openxmlformats-officedocument.drawingml.chart+xml"/>
  <Override PartName="/ppt/theme/themeOverride83.xml" ContentType="application/vnd.openxmlformats-officedocument.themeOverr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charts/chart87.xml" ContentType="application/vnd.openxmlformats-officedocument.drawingml.chart+xml"/>
  <Override PartName="/ppt/theme/themeOverride84.xml" ContentType="application/vnd.openxmlformats-officedocument.themeOverride+xml"/>
  <Override PartName="/ppt/charts/chart88.xml" ContentType="application/vnd.openxmlformats-officedocument.drawingml.chart+xml"/>
  <Override PartName="/ppt/theme/themeOverride85.xml" ContentType="application/vnd.openxmlformats-officedocument.themeOverr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5" r:id="rId2"/>
  </p:sldMasterIdLst>
  <p:notesMasterIdLst>
    <p:notesMasterId r:id="rId137"/>
  </p:notesMasterIdLst>
  <p:sldIdLst>
    <p:sldId id="511" r:id="rId3"/>
    <p:sldId id="512" r:id="rId4"/>
    <p:sldId id="652" r:id="rId5"/>
    <p:sldId id="573" r:id="rId6"/>
    <p:sldId id="623" r:id="rId7"/>
    <p:sldId id="697" r:id="rId8"/>
    <p:sldId id="624" r:id="rId9"/>
    <p:sldId id="514" r:id="rId10"/>
    <p:sldId id="515" r:id="rId11"/>
    <p:sldId id="516" r:id="rId12"/>
    <p:sldId id="653" r:id="rId13"/>
    <p:sldId id="519" r:id="rId14"/>
    <p:sldId id="520" r:id="rId15"/>
    <p:sldId id="730" r:id="rId16"/>
    <p:sldId id="764" r:id="rId17"/>
    <p:sldId id="766" r:id="rId18"/>
    <p:sldId id="522" r:id="rId19"/>
    <p:sldId id="525" r:id="rId20"/>
    <p:sldId id="579" r:id="rId21"/>
    <p:sldId id="621" r:id="rId22"/>
    <p:sldId id="527" r:id="rId23"/>
    <p:sldId id="523" r:id="rId24"/>
    <p:sldId id="529" r:id="rId25"/>
    <p:sldId id="530" r:id="rId26"/>
    <p:sldId id="762" r:id="rId27"/>
    <p:sldId id="763" r:id="rId28"/>
    <p:sldId id="765" r:id="rId29"/>
    <p:sldId id="767" r:id="rId30"/>
    <p:sldId id="768" r:id="rId31"/>
    <p:sldId id="769" r:id="rId32"/>
    <p:sldId id="531" r:id="rId33"/>
    <p:sldId id="532" r:id="rId34"/>
    <p:sldId id="733" r:id="rId35"/>
    <p:sldId id="734" r:id="rId36"/>
    <p:sldId id="735" r:id="rId37"/>
    <p:sldId id="736" r:id="rId38"/>
    <p:sldId id="737" r:id="rId39"/>
    <p:sldId id="738" r:id="rId40"/>
    <p:sldId id="739" r:id="rId41"/>
    <p:sldId id="740" r:id="rId42"/>
    <p:sldId id="749" r:id="rId43"/>
    <p:sldId id="741" r:id="rId44"/>
    <p:sldId id="742" r:id="rId45"/>
    <p:sldId id="743" r:id="rId46"/>
    <p:sldId id="744" r:id="rId47"/>
    <p:sldId id="745" r:id="rId48"/>
    <p:sldId id="746" r:id="rId49"/>
    <p:sldId id="747" r:id="rId50"/>
    <p:sldId id="748" r:id="rId51"/>
    <p:sldId id="549" r:id="rId52"/>
    <p:sldId id="550" r:id="rId53"/>
    <p:sldId id="551" r:id="rId54"/>
    <p:sldId id="552" r:id="rId55"/>
    <p:sldId id="553" r:id="rId56"/>
    <p:sldId id="554" r:id="rId57"/>
    <p:sldId id="555" r:id="rId58"/>
    <p:sldId id="556" r:id="rId59"/>
    <p:sldId id="557" r:id="rId60"/>
    <p:sldId id="558" r:id="rId61"/>
    <p:sldId id="559" r:id="rId62"/>
    <p:sldId id="575" r:id="rId63"/>
    <p:sldId id="560" r:id="rId64"/>
    <p:sldId id="615" r:id="rId65"/>
    <p:sldId id="698" r:id="rId66"/>
    <p:sldId id="699" r:id="rId67"/>
    <p:sldId id="700" r:id="rId68"/>
    <p:sldId id="701" r:id="rId69"/>
    <p:sldId id="702" r:id="rId70"/>
    <p:sldId id="703" r:id="rId71"/>
    <p:sldId id="705" r:id="rId72"/>
    <p:sldId id="706" r:id="rId73"/>
    <p:sldId id="707" r:id="rId74"/>
    <p:sldId id="708" r:id="rId75"/>
    <p:sldId id="732" r:id="rId76"/>
    <p:sldId id="710" r:id="rId77"/>
    <p:sldId id="728" r:id="rId78"/>
    <p:sldId id="727" r:id="rId79"/>
    <p:sldId id="770" r:id="rId80"/>
    <p:sldId id="499" r:id="rId81"/>
    <p:sldId id="654" r:id="rId82"/>
    <p:sldId id="478" r:id="rId83"/>
    <p:sldId id="479" r:id="rId84"/>
    <p:sldId id="403" r:id="rId85"/>
    <p:sldId id="655" r:id="rId86"/>
    <p:sldId id="404" r:id="rId87"/>
    <p:sldId id="467" r:id="rId88"/>
    <p:sldId id="622" r:id="rId89"/>
    <p:sldId id="576" r:id="rId90"/>
    <p:sldId id="445" r:id="rId91"/>
    <p:sldId id="656" r:id="rId92"/>
    <p:sldId id="657" r:id="rId93"/>
    <p:sldId id="658" r:id="rId94"/>
    <p:sldId id="659" r:id="rId95"/>
    <p:sldId id="660" r:id="rId96"/>
    <p:sldId id="711" r:id="rId97"/>
    <p:sldId id="713" r:id="rId98"/>
    <p:sldId id="714" r:id="rId99"/>
    <p:sldId id="715" r:id="rId100"/>
    <p:sldId id="716" r:id="rId101"/>
    <p:sldId id="717" r:id="rId102"/>
    <p:sldId id="718" r:id="rId103"/>
    <p:sldId id="720" r:id="rId104"/>
    <p:sldId id="721" r:id="rId105"/>
    <p:sldId id="722" r:id="rId106"/>
    <p:sldId id="723" r:id="rId107"/>
    <p:sldId id="724" r:id="rId108"/>
    <p:sldId id="726" r:id="rId109"/>
    <p:sldId id="729" r:id="rId110"/>
    <p:sldId id="385" r:id="rId111"/>
    <p:sldId id="381" r:id="rId112"/>
    <p:sldId id="383" r:id="rId113"/>
    <p:sldId id="577" r:id="rId114"/>
    <p:sldId id="574" r:id="rId115"/>
    <p:sldId id="617" r:id="rId116"/>
    <p:sldId id="678" r:id="rId117"/>
    <p:sldId id="750" r:id="rId118"/>
    <p:sldId id="751" r:id="rId119"/>
    <p:sldId id="752" r:id="rId120"/>
    <p:sldId id="682" r:id="rId121"/>
    <p:sldId id="683" r:id="rId122"/>
    <p:sldId id="753" r:id="rId123"/>
    <p:sldId id="685" r:id="rId124"/>
    <p:sldId id="754" r:id="rId125"/>
    <p:sldId id="755" r:id="rId126"/>
    <p:sldId id="756" r:id="rId127"/>
    <p:sldId id="689" r:id="rId128"/>
    <p:sldId id="757" r:id="rId129"/>
    <p:sldId id="758" r:id="rId130"/>
    <p:sldId id="759" r:id="rId131"/>
    <p:sldId id="760" r:id="rId132"/>
    <p:sldId id="694" r:id="rId133"/>
    <p:sldId id="761" r:id="rId134"/>
    <p:sldId id="696" r:id="rId135"/>
    <p:sldId id="731" r:id="rId1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4C7719F-1E25-4DCB-B55D-7E42C31971BD}">
          <p14:sldIdLst>
            <p14:sldId id="511"/>
            <p14:sldId id="512"/>
            <p14:sldId id="652"/>
            <p14:sldId id="573"/>
            <p14:sldId id="623"/>
            <p14:sldId id="697"/>
            <p14:sldId id="624"/>
            <p14:sldId id="514"/>
          </p14:sldIdLst>
        </p14:section>
        <p14:section name="Part 1: Overview" id="{EE8B479C-1F43-4AE5-97CE-61202303EE76}">
          <p14:sldIdLst>
            <p14:sldId id="515"/>
            <p14:sldId id="516"/>
            <p14:sldId id="653"/>
            <p14:sldId id="519"/>
            <p14:sldId id="520"/>
            <p14:sldId id="730"/>
            <p14:sldId id="764"/>
            <p14:sldId id="766"/>
            <p14:sldId id="522"/>
            <p14:sldId id="525"/>
            <p14:sldId id="579"/>
            <p14:sldId id="621"/>
            <p14:sldId id="527"/>
            <p14:sldId id="523"/>
          </p14:sldIdLst>
        </p14:section>
        <p14:section name="Part 2: Trends in Priorities of the Heckler Report" id="{909F2254-9D2D-4C09-BE33-21572CE986A5}">
          <p14:sldIdLst>
            <p14:sldId id="529"/>
            <p14:sldId id="530"/>
            <p14:sldId id="762"/>
            <p14:sldId id="763"/>
            <p14:sldId id="765"/>
            <p14:sldId id="767"/>
            <p14:sldId id="768"/>
            <p14:sldId id="769"/>
            <p14:sldId id="531"/>
            <p14:sldId id="532"/>
            <p14:sldId id="733"/>
            <p14:sldId id="734"/>
            <p14:sldId id="735"/>
            <p14:sldId id="736"/>
            <p14:sldId id="737"/>
            <p14:sldId id="738"/>
            <p14:sldId id="739"/>
            <p14:sldId id="740"/>
            <p14:sldId id="749"/>
            <p14:sldId id="741"/>
            <p14:sldId id="742"/>
            <p14:sldId id="743"/>
            <p14:sldId id="744"/>
            <p14:sldId id="745"/>
            <p14:sldId id="746"/>
            <p14:sldId id="747"/>
            <p14:sldId id="748"/>
            <p14:sldId id="549"/>
            <p14:sldId id="550"/>
            <p14:sldId id="551"/>
            <p14:sldId id="552"/>
            <p14:sldId id="553"/>
            <p14:sldId id="554"/>
            <p14:sldId id="555"/>
            <p14:sldId id="556"/>
            <p14:sldId id="557"/>
            <p14:sldId id="558"/>
            <p14:sldId id="559"/>
            <p14:sldId id="575"/>
            <p14:sldId id="560"/>
            <p14:sldId id="615"/>
            <p14:sldId id="698"/>
            <p14:sldId id="699"/>
            <p14:sldId id="700"/>
            <p14:sldId id="701"/>
            <p14:sldId id="702"/>
            <p14:sldId id="703"/>
            <p14:sldId id="705"/>
            <p14:sldId id="706"/>
            <p14:sldId id="707"/>
            <p14:sldId id="708"/>
            <p14:sldId id="732"/>
            <p14:sldId id="710"/>
            <p14:sldId id="728"/>
            <p14:sldId id="727"/>
            <p14:sldId id="770"/>
          </p14:sldIdLst>
        </p14:section>
        <p14:section name="Part 3: Trends in Access and Priorities of the National Quality Strategy" id="{359F64DE-3268-4B69-ADC5-82326C67C100}">
          <p14:sldIdLst>
            <p14:sldId id="499"/>
            <p14:sldId id="654"/>
            <p14:sldId id="478"/>
            <p14:sldId id="479"/>
            <p14:sldId id="403"/>
            <p14:sldId id="655"/>
            <p14:sldId id="404"/>
            <p14:sldId id="467"/>
            <p14:sldId id="622"/>
            <p14:sldId id="576"/>
            <p14:sldId id="445"/>
            <p14:sldId id="656"/>
            <p14:sldId id="657"/>
            <p14:sldId id="658"/>
            <p14:sldId id="659"/>
            <p14:sldId id="660"/>
            <p14:sldId id="711"/>
            <p14:sldId id="713"/>
            <p14:sldId id="714"/>
            <p14:sldId id="715"/>
            <p14:sldId id="716"/>
            <p14:sldId id="717"/>
            <p14:sldId id="718"/>
            <p14:sldId id="720"/>
            <p14:sldId id="721"/>
            <p14:sldId id="722"/>
            <p14:sldId id="723"/>
            <p14:sldId id="724"/>
            <p14:sldId id="726"/>
            <p14:sldId id="729"/>
            <p14:sldId id="385"/>
            <p14:sldId id="381"/>
            <p14:sldId id="383"/>
            <p14:sldId id="577"/>
            <p14:sldId id="574"/>
            <p14:sldId id="617"/>
            <p14:sldId id="678"/>
            <p14:sldId id="750"/>
            <p14:sldId id="751"/>
            <p14:sldId id="752"/>
            <p14:sldId id="682"/>
            <p14:sldId id="683"/>
            <p14:sldId id="753"/>
            <p14:sldId id="685"/>
            <p14:sldId id="754"/>
            <p14:sldId id="755"/>
            <p14:sldId id="756"/>
            <p14:sldId id="689"/>
            <p14:sldId id="757"/>
            <p14:sldId id="758"/>
            <p14:sldId id="759"/>
            <p14:sldId id="760"/>
            <p14:sldId id="694"/>
            <p14:sldId id="761"/>
            <p14:sldId id="696"/>
            <p14:sldId id="7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HS" initials="DMB" lastIdx="2" clrIdx="0"/>
  <p:cmAuthor id="1" name="Doreen Bonnett" initials="DMB" lastIdx="130" clrIdx="1"/>
  <p:cmAuthor id="2" name="DHHS" initials="EM" lastIdx="29" clrIdx="2"/>
  <p:cmAuthor id="3" name="Windows User" initials="WU" lastIdx="73" clrIdx="3"/>
  <p:cmAuthor id="4" name="Barton, Barbara (AHRQ/CQuIPS) (AHRQ Contractor)" initials="BB"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D97"/>
    <a:srgbClr val="AABA0A"/>
    <a:srgbClr val="0072C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573" autoAdjust="0"/>
    <p:restoredTop sz="74432" autoAdjust="0"/>
  </p:normalViewPr>
  <p:slideViewPr>
    <p:cSldViewPr>
      <p:cViewPr varScale="1">
        <p:scale>
          <a:sx n="57" d="100"/>
          <a:sy n="57" d="100"/>
        </p:scale>
        <p:origin x="1928" y="3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30"/>
    </p:cViewPr>
  </p:sorterViewPr>
  <p:notesViewPr>
    <p:cSldViewPr>
      <p:cViewPr varScale="1">
        <p:scale>
          <a:sx n="57" d="100"/>
          <a:sy n="57" d="100"/>
        </p:scale>
        <p:origin x="-143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commentAuthors" Target="commentAuthor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3.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4.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7.xlsx"/><Relationship Id="rId1" Type="http://schemas.openxmlformats.org/officeDocument/2006/relationships/themeOverride" Target="../theme/themeOverride15.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7.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20.xlsx"/><Relationship Id="rId1" Type="http://schemas.openxmlformats.org/officeDocument/2006/relationships/themeOverride" Target="../theme/themeOverride18.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1.xlsx"/><Relationship Id="rId1" Type="http://schemas.openxmlformats.org/officeDocument/2006/relationships/themeOverride" Target="../theme/themeOverride1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0.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1.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2.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4.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5.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7.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8.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31.xlsx"/><Relationship Id="rId1" Type="http://schemas.openxmlformats.org/officeDocument/2006/relationships/themeOverride" Target="../theme/themeOverride2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1.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3.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5.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6.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7.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8.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39.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0.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1.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2.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45.xlsx"/><Relationship Id="rId1" Type="http://schemas.openxmlformats.org/officeDocument/2006/relationships/themeOverride" Target="../theme/themeOverride4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4.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5.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6.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7.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48.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49.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50.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1.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52.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53.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4.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5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56.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57.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58.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59.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60.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61.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62.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63.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64.xml"/></Relationships>
</file>

<file path=ppt/charts/_rels/chart68.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67.xlsx"/><Relationship Id="rId1" Type="http://schemas.openxmlformats.org/officeDocument/2006/relationships/themeOverride" Target="../theme/themeOverride65.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6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6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68.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69.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70.xml"/></Relationships>
</file>

<file path=ppt/charts/_rels/chart74.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73.xlsx"/><Relationship Id="rId1" Type="http://schemas.openxmlformats.org/officeDocument/2006/relationships/themeOverride" Target="../theme/themeOverride71.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72.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73.xml"/></Relationships>
</file>

<file path=ppt/charts/_rels/chart77.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76.xlsx"/><Relationship Id="rId1" Type="http://schemas.openxmlformats.org/officeDocument/2006/relationships/themeOverride" Target="../theme/themeOverride74.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75.xml"/></Relationships>
</file>

<file path=ppt/charts/_rels/chart79.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78.xlsx"/><Relationship Id="rId1" Type="http://schemas.openxmlformats.org/officeDocument/2006/relationships/themeOverride" Target="../theme/themeOverride7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77.xml"/></Relationships>
</file>

<file path=ppt/charts/_rels/chart81.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80.xlsx"/><Relationship Id="rId1" Type="http://schemas.openxmlformats.org/officeDocument/2006/relationships/themeOverride" Target="../theme/themeOverride78.xml"/></Relationships>
</file>

<file path=ppt/charts/_rels/chart82.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81.xlsx"/><Relationship Id="rId1" Type="http://schemas.openxmlformats.org/officeDocument/2006/relationships/themeOverride" Target="../theme/themeOverride79.xml"/></Relationships>
</file>

<file path=ppt/charts/_rels/chart83.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82.xlsx"/><Relationship Id="rId1" Type="http://schemas.openxmlformats.org/officeDocument/2006/relationships/themeOverride" Target="../theme/themeOverride80.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81.xml"/></Relationships>
</file>

<file path=ppt/charts/_rels/chart85.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84.xlsx"/><Relationship Id="rId1" Type="http://schemas.openxmlformats.org/officeDocument/2006/relationships/themeOverride" Target="../theme/themeOverride82.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83.xml"/></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84.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85.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11977900910533"/>
          <c:y val="0.24"/>
          <c:w val="0.62551440329218111"/>
          <c:h val="0.76"/>
        </c:manualLayout>
      </c:layout>
      <c:pieChart>
        <c:varyColors val="1"/>
        <c:ser>
          <c:idx val="0"/>
          <c:order val="0"/>
          <c:tx>
            <c:strRef>
              <c:f>Sheet1!$B$1</c:f>
              <c:strCache>
                <c:ptCount val="1"/>
                <c:pt idx="0">
                  <c:v>2010</c:v>
                </c:pt>
              </c:strCache>
            </c:strRef>
          </c:tx>
          <c:dPt>
            <c:idx val="0"/>
            <c:bubble3D val="0"/>
            <c:spPr>
              <a:solidFill>
                <a:srgbClr val="0072C6"/>
              </a:solidFill>
            </c:spPr>
            <c:extLst>
              <c:ext xmlns:c16="http://schemas.microsoft.com/office/drawing/2014/chart" uri="{C3380CC4-5D6E-409C-BE32-E72D297353CC}">
                <c16:uniqueId val="{00000001-33ED-47EF-8496-78D97958AC30}"/>
              </c:ext>
            </c:extLst>
          </c:dPt>
          <c:dPt>
            <c:idx val="1"/>
            <c:bubble3D val="0"/>
            <c:spPr>
              <a:solidFill>
                <a:srgbClr val="AABA0A"/>
              </a:solidFill>
            </c:spPr>
            <c:extLst>
              <c:ext xmlns:c16="http://schemas.microsoft.com/office/drawing/2014/chart" uri="{C3380CC4-5D6E-409C-BE32-E72D297353CC}">
                <c16:uniqueId val="{00000003-33ED-47EF-8496-78D97958AC30}"/>
              </c:ext>
            </c:extLst>
          </c:dPt>
          <c:dPt>
            <c:idx val="2"/>
            <c:bubble3D val="0"/>
            <c:spPr>
              <a:solidFill>
                <a:schemeClr val="bg1"/>
              </a:solidFill>
              <a:ln>
                <a:solidFill>
                  <a:schemeClr val="tx1"/>
                </a:solidFill>
              </a:ln>
            </c:spPr>
            <c:extLst>
              <c:ext xmlns:c16="http://schemas.microsoft.com/office/drawing/2014/chart" uri="{C3380CC4-5D6E-409C-BE32-E72D297353CC}">
                <c16:uniqueId val="{00000005-33ED-47EF-8496-78D97958AC30}"/>
              </c:ext>
            </c:extLst>
          </c:dPt>
          <c:dPt>
            <c:idx val="3"/>
            <c:bubble3D val="0"/>
            <c:spPr>
              <a:solidFill>
                <a:srgbClr val="D9D9D9"/>
              </a:solidFill>
            </c:spPr>
            <c:extLst>
              <c:ext xmlns:c16="http://schemas.microsoft.com/office/drawing/2014/chart" uri="{C3380CC4-5D6E-409C-BE32-E72D297353CC}">
                <c16:uniqueId val="{00000007-33ED-47EF-8496-78D97958AC30}"/>
              </c:ext>
            </c:extLst>
          </c:dPt>
          <c:dPt>
            <c:idx val="4"/>
            <c:bubble3D val="0"/>
            <c:spPr>
              <a:solidFill>
                <a:schemeClr val="tx1"/>
              </a:solidFill>
            </c:spPr>
            <c:extLst>
              <c:ext xmlns:c16="http://schemas.microsoft.com/office/drawing/2014/chart" uri="{C3380CC4-5D6E-409C-BE32-E72D297353CC}">
                <c16:uniqueId val="{00000009-33ED-47EF-8496-78D97958AC30}"/>
              </c:ext>
            </c:extLst>
          </c:dPt>
          <c:dPt>
            <c:idx val="5"/>
            <c:bubble3D val="0"/>
            <c:spPr>
              <a:solidFill>
                <a:srgbClr val="C4BD97"/>
              </a:solidFill>
            </c:spPr>
            <c:extLst>
              <c:ext xmlns:c16="http://schemas.microsoft.com/office/drawing/2014/chart" uri="{C3380CC4-5D6E-409C-BE32-E72D297353CC}">
                <c16:uniqueId val="{0000000B-33ED-47EF-8496-78D97958AC30}"/>
              </c:ext>
            </c:extLst>
          </c:dPt>
          <c:dPt>
            <c:idx val="6"/>
            <c:bubble3D val="0"/>
            <c:spPr>
              <a:pattFill prst="pct10">
                <a:fgClr>
                  <a:schemeClr val="tx1"/>
                </a:fgClr>
                <a:bgClr>
                  <a:schemeClr val="bg1"/>
                </a:bgClr>
              </a:pattFill>
              <a:ln>
                <a:solidFill>
                  <a:schemeClr val="tx1"/>
                </a:solidFill>
              </a:ln>
            </c:spPr>
            <c:extLst>
              <c:ext xmlns:c16="http://schemas.microsoft.com/office/drawing/2014/chart" uri="{C3380CC4-5D6E-409C-BE32-E72D297353CC}">
                <c16:uniqueId val="{0000000D-33ED-47EF-8496-78D97958AC30}"/>
              </c:ext>
            </c:extLst>
          </c:dPt>
          <c:dLbls>
            <c:dLbl>
              <c:idx val="0"/>
              <c:layout>
                <c:manualLayout>
                  <c:x val="-0.19957176938530832"/>
                  <c:y val="-0.12203543307086615"/>
                </c:manualLayout>
              </c:layout>
              <c:spPr/>
              <c:txPr>
                <a:bodyPr/>
                <a:lstStyle/>
                <a:p>
                  <a:pPr>
                    <a:defRPr sz="1300" baseline="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3ED-47EF-8496-78D97958AC30}"/>
                </c:ext>
              </c:extLst>
            </c:dLbl>
            <c:spPr>
              <a:noFill/>
              <a:ln>
                <a:noFill/>
              </a:ln>
              <a:effectLst/>
            </c:spPr>
            <c:txPr>
              <a:bodyPr/>
              <a:lstStyle/>
              <a:p>
                <a:pPr>
                  <a:defRPr sz="1300" baseline="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Sheet1!$A$2:$A$8</c:f>
              <c:strCache>
                <c:ptCount val="7"/>
                <c:pt idx="0">
                  <c:v>White</c:v>
                </c:pt>
                <c:pt idx="1">
                  <c:v>Black</c:v>
                </c:pt>
                <c:pt idx="2">
                  <c:v>American Indian/Alaska Native</c:v>
                </c:pt>
                <c:pt idx="3">
                  <c:v>Asian</c:v>
                </c:pt>
                <c:pt idx="4">
                  <c:v>Native Hawaiian/Pacific  Islander</c:v>
                </c:pt>
                <c:pt idx="5">
                  <c:v>Some Other Race</c:v>
                </c:pt>
                <c:pt idx="6">
                  <c:v>&gt;1 Race</c:v>
                </c:pt>
              </c:strCache>
            </c:strRef>
          </c:cat>
          <c:val>
            <c:numRef>
              <c:f>Sheet1!$B$2:$B$8</c:f>
              <c:numCache>
                <c:formatCode>0.0%</c:formatCode>
                <c:ptCount val="7"/>
                <c:pt idx="0">
                  <c:v>0.72399999999999998</c:v>
                </c:pt>
                <c:pt idx="1">
                  <c:v>0.126</c:v>
                </c:pt>
                <c:pt idx="2">
                  <c:v>8.9999999999999993E-3</c:v>
                </c:pt>
                <c:pt idx="3">
                  <c:v>4.8000000000000001E-2</c:v>
                </c:pt>
                <c:pt idx="4">
                  <c:v>2E-3</c:v>
                </c:pt>
                <c:pt idx="5">
                  <c:v>6.2E-2</c:v>
                </c:pt>
                <c:pt idx="6">
                  <c:v>2.9000000000000001E-2</c:v>
                </c:pt>
              </c:numCache>
            </c:numRef>
          </c:val>
          <c:extLst>
            <c:ext xmlns:c16="http://schemas.microsoft.com/office/drawing/2014/chart" uri="{C3380CC4-5D6E-409C-BE32-E72D297353CC}">
              <c16:uniqueId val="{0000000E-33ED-47EF-8496-78D97958AC30}"/>
            </c:ext>
          </c:extLst>
        </c:ser>
        <c:dLbls>
          <c:dLblPos val="bestFit"/>
          <c:showLegendKey val="0"/>
          <c:showVal val="1"/>
          <c:showCatName val="0"/>
          <c:showSerName val="0"/>
          <c:showPercent val="0"/>
          <c:showBubbleSize val="0"/>
          <c:showLeaderLines val="1"/>
        </c:dLbls>
        <c:firstSliceAng val="0"/>
      </c:pieChart>
    </c:plotArea>
    <c:legend>
      <c:legendPos val="t"/>
      <c:layout>
        <c:manualLayout>
          <c:xMode val="edge"/>
          <c:yMode val="edge"/>
          <c:x val="2.2803862480152943E-4"/>
          <c:y val="0"/>
          <c:w val="0.99977196137519853"/>
          <c:h val="0.18388287401574802"/>
        </c:manualLayout>
      </c:layout>
      <c:overlay val="0"/>
      <c:txPr>
        <a:bodyPr/>
        <a:lstStyle/>
        <a:p>
          <a:pPr>
            <a:defRPr sz="1300" baseline="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48439778361039"/>
          <c:y val="0.21520027387880861"/>
          <c:w val="0.79941989890152609"/>
          <c:h val="0.6501164935904750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2000</c:v>
                </c:pt>
                <c:pt idx="1">
                  <c:v>2003</c:v>
                </c:pt>
                <c:pt idx="2">
                  <c:v>2005</c:v>
                </c:pt>
                <c:pt idx="3">
                  <c:v>2008</c:v>
                </c:pt>
                <c:pt idx="4">
                  <c:v>2010</c:v>
                </c:pt>
                <c:pt idx="5">
                  <c:v>2013</c:v>
                </c:pt>
              </c:strCache>
            </c:strRef>
          </c:cat>
          <c:val>
            <c:numRef>
              <c:f>Sheet1!$B$2:$G$2</c:f>
              <c:numCache>
                <c:formatCode>0.0</c:formatCode>
                <c:ptCount val="6"/>
                <c:pt idx="0">
                  <c:v>34.1</c:v>
                </c:pt>
                <c:pt idx="1">
                  <c:v>39.6</c:v>
                </c:pt>
                <c:pt idx="2">
                  <c:v>45</c:v>
                </c:pt>
                <c:pt idx="3">
                  <c:v>52.2</c:v>
                </c:pt>
                <c:pt idx="4">
                  <c:v>59.2</c:v>
                </c:pt>
                <c:pt idx="5">
                  <c:v>58.2</c:v>
                </c:pt>
              </c:numCache>
            </c:numRef>
          </c:val>
          <c:smooth val="0"/>
          <c:extLst>
            <c:ext xmlns:c16="http://schemas.microsoft.com/office/drawing/2014/chart" uri="{C3380CC4-5D6E-409C-BE32-E72D297353CC}">
              <c16:uniqueId val="{00000000-67D9-4D12-A8A6-ECB0E846B3D7}"/>
            </c:ext>
          </c:extLst>
        </c:ser>
        <c:ser>
          <c:idx val="0"/>
          <c:order val="1"/>
          <c:tx>
            <c:strRef>
              <c:f>Sheet1!$A$4</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2000</c:v>
                </c:pt>
                <c:pt idx="1">
                  <c:v>2003</c:v>
                </c:pt>
                <c:pt idx="2">
                  <c:v>2005</c:v>
                </c:pt>
                <c:pt idx="3">
                  <c:v>2008</c:v>
                </c:pt>
                <c:pt idx="4">
                  <c:v>2010</c:v>
                </c:pt>
                <c:pt idx="5">
                  <c:v>2013</c:v>
                </c:pt>
              </c:strCache>
            </c:strRef>
          </c:cat>
          <c:val>
            <c:numRef>
              <c:f>Sheet1!$B$4:$G$4</c:f>
              <c:numCache>
                <c:formatCode>0.0</c:formatCode>
                <c:ptCount val="6"/>
                <c:pt idx="0">
                  <c:v>35.1</c:v>
                </c:pt>
                <c:pt idx="1">
                  <c:v>40.299999999999997</c:v>
                </c:pt>
                <c:pt idx="2">
                  <c:v>46.3</c:v>
                </c:pt>
                <c:pt idx="3">
                  <c:v>53.4</c:v>
                </c:pt>
                <c:pt idx="4">
                  <c:v>60.2</c:v>
                </c:pt>
                <c:pt idx="5">
                  <c:v>58.6</c:v>
                </c:pt>
              </c:numCache>
            </c:numRef>
          </c:val>
          <c:smooth val="0"/>
          <c:extLst>
            <c:ext xmlns:c16="http://schemas.microsoft.com/office/drawing/2014/chart" uri="{C3380CC4-5D6E-409C-BE32-E72D297353CC}">
              <c16:uniqueId val="{00000001-67D9-4D12-A8A6-ECB0E846B3D7}"/>
            </c:ext>
          </c:extLst>
        </c:ser>
        <c:ser>
          <c:idx val="2"/>
          <c:order val="2"/>
          <c:tx>
            <c:strRef>
              <c:f>Sheet1!$A$3</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2000</c:v>
                </c:pt>
                <c:pt idx="1">
                  <c:v>2003</c:v>
                </c:pt>
                <c:pt idx="2">
                  <c:v>2005</c:v>
                </c:pt>
                <c:pt idx="3">
                  <c:v>2008</c:v>
                </c:pt>
                <c:pt idx="4">
                  <c:v>2010</c:v>
                </c:pt>
                <c:pt idx="5">
                  <c:v>2013</c:v>
                </c:pt>
              </c:strCache>
            </c:strRef>
          </c:cat>
          <c:val>
            <c:numRef>
              <c:f>Sheet1!$B$3:$G$3</c:f>
              <c:numCache>
                <c:formatCode>0.0</c:formatCode>
                <c:ptCount val="6"/>
                <c:pt idx="0">
                  <c:v>30</c:v>
                </c:pt>
                <c:pt idx="1">
                  <c:v>35.9</c:v>
                </c:pt>
                <c:pt idx="2">
                  <c:v>39.1</c:v>
                </c:pt>
                <c:pt idx="3">
                  <c:v>48.2</c:v>
                </c:pt>
                <c:pt idx="4">
                  <c:v>56.1</c:v>
                </c:pt>
                <c:pt idx="5">
                  <c:v>59.1</c:v>
                </c:pt>
              </c:numCache>
            </c:numRef>
          </c:val>
          <c:smooth val="0"/>
          <c:extLst>
            <c:ext xmlns:c16="http://schemas.microsoft.com/office/drawing/2014/chart" uri="{C3380CC4-5D6E-409C-BE32-E72D297353CC}">
              <c16:uniqueId val="{00000002-67D9-4D12-A8A6-ECB0E846B3D7}"/>
            </c:ext>
          </c:extLst>
        </c:ser>
        <c:ser>
          <c:idx val="1"/>
          <c:order val="3"/>
          <c:tx>
            <c:strRef>
              <c:f>Sheet1!$A$6</c:f>
              <c:strCache>
                <c:ptCount val="1"/>
                <c:pt idx="0">
                  <c:v>Asian</c:v>
                </c:pt>
              </c:strCache>
            </c:strRef>
          </c:tx>
          <c:spPr>
            <a:ln w="34925">
              <a:solidFill>
                <a:srgbClr val="7BA8DF"/>
              </a:solidFill>
            </a:ln>
          </c:spPr>
          <c:marker>
            <c:symbol val="diamond"/>
            <c:size val="9"/>
            <c:spPr>
              <a:solidFill>
                <a:srgbClr val="7BA8DF"/>
              </a:solidFill>
              <a:ln>
                <a:noFill/>
              </a:ln>
            </c:spPr>
          </c:marker>
          <c:cat>
            <c:strRef>
              <c:f>Sheet1!$B$1:$G$1</c:f>
              <c:strCache>
                <c:ptCount val="6"/>
                <c:pt idx="0">
                  <c:v>2000</c:v>
                </c:pt>
                <c:pt idx="1">
                  <c:v>2003</c:v>
                </c:pt>
                <c:pt idx="2">
                  <c:v>2005</c:v>
                </c:pt>
                <c:pt idx="3">
                  <c:v>2008</c:v>
                </c:pt>
                <c:pt idx="4">
                  <c:v>2010</c:v>
                </c:pt>
                <c:pt idx="5">
                  <c:v>2013</c:v>
                </c:pt>
              </c:strCache>
            </c:strRef>
          </c:cat>
          <c:val>
            <c:numRef>
              <c:f>Sheet1!$B$6:$G$6</c:f>
              <c:numCache>
                <c:formatCode>0.0</c:formatCode>
                <c:ptCount val="6"/>
                <c:pt idx="0">
                  <c:v>22.7</c:v>
                </c:pt>
                <c:pt idx="1">
                  <c:v>28.3</c:v>
                </c:pt>
                <c:pt idx="2">
                  <c:v>31.3</c:v>
                </c:pt>
                <c:pt idx="3">
                  <c:v>47.5</c:v>
                </c:pt>
                <c:pt idx="4">
                  <c:v>47.8</c:v>
                </c:pt>
                <c:pt idx="5">
                  <c:v>50.6</c:v>
                </c:pt>
              </c:numCache>
            </c:numRef>
          </c:val>
          <c:smooth val="0"/>
          <c:extLst>
            <c:ext xmlns:c16="http://schemas.microsoft.com/office/drawing/2014/chart" uri="{C3380CC4-5D6E-409C-BE32-E72D297353CC}">
              <c16:uniqueId val="{00000003-67D9-4D12-A8A6-ECB0E846B3D7}"/>
            </c:ext>
          </c:extLst>
        </c:ser>
        <c:ser>
          <c:idx val="4"/>
          <c:order val="4"/>
          <c:tx>
            <c:strRef>
              <c:f>Sheet1!$A$5</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Sheet1!$B$1:$G$1</c:f>
              <c:strCache>
                <c:ptCount val="6"/>
                <c:pt idx="0">
                  <c:v>2000</c:v>
                </c:pt>
                <c:pt idx="1">
                  <c:v>2003</c:v>
                </c:pt>
                <c:pt idx="2">
                  <c:v>2005</c:v>
                </c:pt>
                <c:pt idx="3">
                  <c:v>2008</c:v>
                </c:pt>
                <c:pt idx="4">
                  <c:v>2010</c:v>
                </c:pt>
                <c:pt idx="5">
                  <c:v>2013</c:v>
                </c:pt>
              </c:strCache>
            </c:strRef>
          </c:cat>
          <c:val>
            <c:numRef>
              <c:f>Sheet1!$B$5:$G$5</c:f>
              <c:numCache>
                <c:formatCode>General</c:formatCode>
                <c:ptCount val="6"/>
                <c:pt idx="0" formatCode="0.0">
                  <c:v>34.9</c:v>
                </c:pt>
                <c:pt idx="2" formatCode="0.0">
                  <c:v>29</c:v>
                </c:pt>
                <c:pt idx="3" formatCode="0.0">
                  <c:v>28.7</c:v>
                </c:pt>
                <c:pt idx="4" formatCode="0.0">
                  <c:v>45.6</c:v>
                </c:pt>
                <c:pt idx="5" formatCode="0.0">
                  <c:v>49.4</c:v>
                </c:pt>
              </c:numCache>
            </c:numRef>
          </c:val>
          <c:smooth val="0"/>
          <c:extLst>
            <c:ext xmlns:c16="http://schemas.microsoft.com/office/drawing/2014/chart" uri="{C3380CC4-5D6E-409C-BE32-E72D297353CC}">
              <c16:uniqueId val="{00000004-67D9-4D12-A8A6-ECB0E846B3D7}"/>
            </c:ext>
          </c:extLst>
        </c:ser>
        <c:ser>
          <c:idx val="5"/>
          <c:order val="5"/>
          <c:tx>
            <c:strRef>
              <c:f>Sheet1!$A$7</c:f>
              <c:strCache>
                <c:ptCount val="1"/>
                <c:pt idx="0">
                  <c:v>&gt;1 Race</c:v>
                </c:pt>
              </c:strCache>
            </c:strRef>
          </c:tx>
          <c:spPr>
            <a:ln>
              <a:solidFill>
                <a:srgbClr val="C4BD97"/>
              </a:solidFill>
            </a:ln>
          </c:spPr>
          <c:marker>
            <c:symbol val="plus"/>
            <c:size val="7"/>
            <c:spPr>
              <a:noFill/>
              <a:ln>
                <a:solidFill>
                  <a:srgbClr val="C4BD97"/>
                </a:solidFill>
              </a:ln>
            </c:spPr>
          </c:marker>
          <c:cat>
            <c:strRef>
              <c:f>Sheet1!$B$1:$G$1</c:f>
              <c:strCache>
                <c:ptCount val="6"/>
                <c:pt idx="0">
                  <c:v>2000</c:v>
                </c:pt>
                <c:pt idx="1">
                  <c:v>2003</c:v>
                </c:pt>
                <c:pt idx="2">
                  <c:v>2005</c:v>
                </c:pt>
                <c:pt idx="3">
                  <c:v>2008</c:v>
                </c:pt>
                <c:pt idx="4">
                  <c:v>2010</c:v>
                </c:pt>
                <c:pt idx="5">
                  <c:v>2013</c:v>
                </c:pt>
              </c:strCache>
            </c:strRef>
          </c:cat>
          <c:val>
            <c:numRef>
              <c:f>Sheet1!$B$7:$G$7</c:f>
              <c:numCache>
                <c:formatCode>0.0</c:formatCode>
                <c:ptCount val="6"/>
                <c:pt idx="0" formatCode="General">
                  <c:v>38.1</c:v>
                </c:pt>
                <c:pt idx="1">
                  <c:v>40.9</c:v>
                </c:pt>
                <c:pt idx="2">
                  <c:v>36.5</c:v>
                </c:pt>
                <c:pt idx="3">
                  <c:v>39.299999999999997</c:v>
                </c:pt>
                <c:pt idx="4">
                  <c:v>53.5</c:v>
                </c:pt>
                <c:pt idx="5">
                  <c:v>50.9</c:v>
                </c:pt>
              </c:numCache>
            </c:numRef>
          </c:val>
          <c:smooth val="0"/>
          <c:extLst>
            <c:ext xmlns:c16="http://schemas.microsoft.com/office/drawing/2014/chart" uri="{C3380CC4-5D6E-409C-BE32-E72D297353CC}">
              <c16:uniqueId val="{00000005-67D9-4D12-A8A6-ECB0E846B3D7}"/>
            </c:ext>
          </c:extLst>
        </c:ser>
        <c:dLbls>
          <c:showLegendKey val="0"/>
          <c:showVal val="0"/>
          <c:showCatName val="0"/>
          <c:showSerName val="0"/>
          <c:showPercent val="0"/>
          <c:showBubbleSize val="0"/>
        </c:dLbls>
        <c:marker val="1"/>
        <c:smooth val="0"/>
        <c:axId val="189242752"/>
        <c:axId val="189257216"/>
      </c:lineChart>
      <c:catAx>
        <c:axId val="18924275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9257216"/>
        <c:crosses val="autoZero"/>
        <c:auto val="1"/>
        <c:lblAlgn val="ctr"/>
        <c:lblOffset val="100"/>
        <c:noMultiLvlLbl val="0"/>
      </c:catAx>
      <c:valAx>
        <c:axId val="189257216"/>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520811936551409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9242752"/>
        <c:crosses val="autoZero"/>
        <c:crossBetween val="between"/>
        <c:majorUnit val="20"/>
      </c:valAx>
    </c:plotArea>
    <c:legend>
      <c:legendPos val="t"/>
      <c:layout>
        <c:manualLayout>
          <c:xMode val="edge"/>
          <c:yMode val="edge"/>
          <c:x val="8.1996694857587246E-3"/>
          <c:y val="6.7592671839933047E-2"/>
          <c:w val="0.99127867697093419"/>
          <c:h val="0.103939623036250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Black</a:t>
            </a:r>
            <a:endParaRPr lang="en-US" sz="1600" dirty="0"/>
          </a:p>
        </c:rich>
      </c:tx>
      <c:layout>
        <c:manualLayout>
          <c:xMode val="edge"/>
          <c:yMode val="edge"/>
          <c:x val="0.42659716146592785"/>
          <c:y val="0"/>
        </c:manualLayout>
      </c:layout>
      <c:overlay val="0"/>
    </c:title>
    <c:autoTitleDeleted val="0"/>
    <c:plotArea>
      <c:layout>
        <c:manualLayout>
          <c:layoutTarget val="inner"/>
          <c:xMode val="edge"/>
          <c:yMode val="edge"/>
          <c:x val="0.18420579372022941"/>
          <c:y val="0.19927918732380678"/>
          <c:w val="0.81579420627977062"/>
          <c:h val="0.61225187129386605"/>
        </c:manualLayout>
      </c:layout>
      <c:barChart>
        <c:barDir val="col"/>
        <c:grouping val="clustered"/>
        <c:varyColors val="0"/>
        <c:ser>
          <c:idx val="0"/>
          <c:order val="0"/>
          <c:tx>
            <c:strRef>
              <c:f>Sheet1!$A$2</c:f>
              <c:strCache>
                <c:ptCount val="1"/>
                <c:pt idx="0">
                  <c:v>Poor</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6B0-47B6-955C-4A0A458DEEEF}"/>
              </c:ext>
            </c:extLst>
          </c:dPt>
          <c:dPt>
            <c:idx val="1"/>
            <c:invertIfNegative val="0"/>
            <c:bubble3D val="0"/>
            <c:extLst>
              <c:ext xmlns:c16="http://schemas.microsoft.com/office/drawing/2014/chart" uri="{C3380CC4-5D6E-409C-BE32-E72D297353CC}">
                <c16:uniqueId val="{00000001-36B0-47B6-955C-4A0A458DEEEF}"/>
              </c:ext>
            </c:extLst>
          </c:dPt>
          <c:dPt>
            <c:idx val="2"/>
            <c:invertIfNegative val="0"/>
            <c:bubble3D val="0"/>
            <c:extLst>
              <c:ext xmlns:c16="http://schemas.microsoft.com/office/drawing/2014/chart" uri="{C3380CC4-5D6E-409C-BE32-E72D297353CC}">
                <c16:uniqueId val="{00000002-36B0-47B6-955C-4A0A458DEEEF}"/>
              </c:ext>
            </c:extLst>
          </c:dPt>
          <c:dPt>
            <c:idx val="3"/>
            <c:invertIfNegative val="0"/>
            <c:bubble3D val="0"/>
            <c:extLst>
              <c:ext xmlns:c16="http://schemas.microsoft.com/office/drawing/2014/chart" uri="{C3380CC4-5D6E-409C-BE32-E72D297353CC}">
                <c16:uniqueId val="{00000003-36B0-47B6-955C-4A0A458DEEEF}"/>
              </c:ext>
            </c:extLst>
          </c:dPt>
          <c:cat>
            <c:strRef>
              <c:f>Sheet1!$B$1</c:f>
              <c:strCache>
                <c:ptCount val="1"/>
                <c:pt idx="0">
                  <c:v>2012</c:v>
                </c:pt>
              </c:strCache>
            </c:strRef>
          </c:cat>
          <c:val>
            <c:numRef>
              <c:f>Sheet1!$B$2</c:f>
              <c:numCache>
                <c:formatCode>General</c:formatCode>
                <c:ptCount val="1"/>
                <c:pt idx="0">
                  <c:v>87.7</c:v>
                </c:pt>
              </c:numCache>
            </c:numRef>
          </c:val>
          <c:extLst>
            <c:ext xmlns:c16="http://schemas.microsoft.com/office/drawing/2014/chart" uri="{C3380CC4-5D6E-409C-BE32-E72D297353CC}">
              <c16:uniqueId val="{00000004-36B0-47B6-955C-4A0A458DEEEF}"/>
            </c:ext>
          </c:extLst>
        </c:ser>
        <c:ser>
          <c:idx val="1"/>
          <c:order val="1"/>
          <c:tx>
            <c:strRef>
              <c:f>Sheet1!$A$3</c:f>
              <c:strCache>
                <c:ptCount val="1"/>
                <c:pt idx="0">
                  <c:v>Low Income</c:v>
                </c:pt>
              </c:strCache>
            </c:strRef>
          </c:tx>
          <c:spPr>
            <a:solidFill>
              <a:srgbClr val="AABA0A"/>
            </a:solidFill>
          </c:spPr>
          <c:invertIfNegative val="0"/>
          <c:cat>
            <c:strRef>
              <c:f>Sheet1!$B$1</c:f>
              <c:strCache>
                <c:ptCount val="1"/>
                <c:pt idx="0">
                  <c:v>2012</c:v>
                </c:pt>
              </c:strCache>
            </c:strRef>
          </c:cat>
          <c:val>
            <c:numRef>
              <c:f>Sheet1!$B$3</c:f>
              <c:numCache>
                <c:formatCode>General</c:formatCode>
                <c:ptCount val="1"/>
                <c:pt idx="0">
                  <c:v>86.5</c:v>
                </c:pt>
              </c:numCache>
            </c:numRef>
          </c:val>
          <c:extLst>
            <c:ext xmlns:c16="http://schemas.microsoft.com/office/drawing/2014/chart" uri="{C3380CC4-5D6E-409C-BE32-E72D297353CC}">
              <c16:uniqueId val="{00000005-36B0-47B6-955C-4A0A458DEEEF}"/>
            </c:ext>
          </c:extLst>
        </c:ser>
        <c:ser>
          <c:idx val="2"/>
          <c:order val="2"/>
          <c:tx>
            <c:strRef>
              <c:f>Sheet1!$A$4</c:f>
              <c:strCache>
                <c:ptCount val="1"/>
                <c:pt idx="0">
                  <c:v>Middle Income</c:v>
                </c:pt>
              </c:strCache>
            </c:strRef>
          </c:tx>
          <c:spPr>
            <a:solidFill>
              <a:sysClr val="window" lastClr="FFFFFF"/>
            </a:solidFill>
            <a:ln>
              <a:solidFill>
                <a:sysClr val="windowText" lastClr="000000"/>
              </a:solidFill>
            </a:ln>
          </c:spPr>
          <c:invertIfNegative val="0"/>
          <c:cat>
            <c:strRef>
              <c:f>Sheet1!$B$1</c:f>
              <c:strCache>
                <c:ptCount val="1"/>
                <c:pt idx="0">
                  <c:v>2012</c:v>
                </c:pt>
              </c:strCache>
            </c:strRef>
          </c:cat>
          <c:val>
            <c:numRef>
              <c:f>Sheet1!$B$4</c:f>
              <c:numCache>
                <c:formatCode>General</c:formatCode>
                <c:ptCount val="1"/>
                <c:pt idx="0">
                  <c:v>91.5</c:v>
                </c:pt>
              </c:numCache>
            </c:numRef>
          </c:val>
          <c:extLst>
            <c:ext xmlns:c16="http://schemas.microsoft.com/office/drawing/2014/chart" uri="{C3380CC4-5D6E-409C-BE32-E72D297353CC}">
              <c16:uniqueId val="{00000006-36B0-47B6-955C-4A0A458DEEEF}"/>
            </c:ext>
          </c:extLst>
        </c:ser>
        <c:ser>
          <c:idx val="3"/>
          <c:order val="3"/>
          <c:tx>
            <c:strRef>
              <c:f>Sheet1!$A$5</c:f>
              <c:strCache>
                <c:ptCount val="1"/>
                <c:pt idx="0">
                  <c:v>High Income</c:v>
                </c:pt>
              </c:strCache>
            </c:strRef>
          </c:tx>
          <c:spPr>
            <a:solidFill>
              <a:sysClr val="window" lastClr="FFFFFF">
                <a:lumMod val="85000"/>
              </a:sysClr>
            </a:solidFill>
          </c:spPr>
          <c:invertIfNegative val="0"/>
          <c:cat>
            <c:strRef>
              <c:f>Sheet1!$B$1</c:f>
              <c:strCache>
                <c:ptCount val="1"/>
                <c:pt idx="0">
                  <c:v>2012</c:v>
                </c:pt>
              </c:strCache>
            </c:strRef>
          </c:cat>
          <c:val>
            <c:numRef>
              <c:f>Sheet1!$B$5</c:f>
              <c:numCache>
                <c:formatCode>General</c:formatCode>
                <c:ptCount val="1"/>
                <c:pt idx="0">
                  <c:v>96.6</c:v>
                </c:pt>
              </c:numCache>
            </c:numRef>
          </c:val>
          <c:extLst>
            <c:ext xmlns:c16="http://schemas.microsoft.com/office/drawing/2014/chart" uri="{C3380CC4-5D6E-409C-BE32-E72D297353CC}">
              <c16:uniqueId val="{00000007-36B0-47B6-955C-4A0A458DEEEF}"/>
            </c:ext>
          </c:extLst>
        </c:ser>
        <c:dLbls>
          <c:showLegendKey val="0"/>
          <c:showVal val="0"/>
          <c:showCatName val="0"/>
          <c:showSerName val="0"/>
          <c:showPercent val="0"/>
          <c:showBubbleSize val="0"/>
        </c:dLbls>
        <c:gapWidth val="150"/>
        <c:axId val="189319424"/>
        <c:axId val="189325312"/>
      </c:barChart>
      <c:catAx>
        <c:axId val="18931942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89325312"/>
        <c:crosses val="autoZero"/>
        <c:auto val="1"/>
        <c:lblAlgn val="ctr"/>
        <c:lblOffset val="100"/>
        <c:noMultiLvlLbl val="0"/>
      </c:catAx>
      <c:valAx>
        <c:axId val="189325312"/>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3.0864197530864196E-3"/>
              <c:y val="0.3879792456498493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89319424"/>
        <c:crosses val="autoZero"/>
        <c:crossBetween val="between"/>
        <c:majorUnit val="10"/>
      </c:valAx>
    </c:plotArea>
    <c:legend>
      <c:legendPos val="t"/>
      <c:layout>
        <c:manualLayout>
          <c:xMode val="edge"/>
          <c:yMode val="edge"/>
          <c:x val="0"/>
          <c:y val="5.1234324876057169E-2"/>
          <c:w val="0.99912462331097507"/>
          <c:h val="0.11215611937396715"/>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1399995139496455"/>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Sheet1!$B$1:$J$1</c:f>
              <c:strCache>
                <c:ptCount val="9"/>
                <c:pt idx="0">
                  <c:v>2004</c:v>
                </c:pt>
                <c:pt idx="1">
                  <c:v>2005</c:v>
                </c:pt>
                <c:pt idx="2">
                  <c:v>2006</c:v>
                </c:pt>
                <c:pt idx="3">
                  <c:v>2007</c:v>
                </c:pt>
                <c:pt idx="4">
                  <c:v>2008</c:v>
                </c:pt>
                <c:pt idx="5">
                  <c:v>2009</c:v>
                </c:pt>
                <c:pt idx="6">
                  <c:v>2010</c:v>
                </c:pt>
                <c:pt idx="7">
                  <c:v>2011</c:v>
                </c:pt>
                <c:pt idx="8">
                  <c:v>2012</c:v>
                </c:pt>
              </c:strCache>
            </c:strRef>
          </c:cat>
          <c:val>
            <c:numRef>
              <c:f>Sheet1!$B$2:$J$2</c:f>
              <c:numCache>
                <c:formatCode>General</c:formatCode>
                <c:ptCount val="9"/>
                <c:pt idx="0">
                  <c:v>55.4</c:v>
                </c:pt>
                <c:pt idx="1">
                  <c:v>60.5</c:v>
                </c:pt>
                <c:pt idx="2">
                  <c:v>67.400000000000006</c:v>
                </c:pt>
                <c:pt idx="3">
                  <c:v>77.400000000000006</c:v>
                </c:pt>
                <c:pt idx="4">
                  <c:v>81.400000000000006</c:v>
                </c:pt>
                <c:pt idx="5">
                  <c:v>84.2</c:v>
                </c:pt>
                <c:pt idx="6">
                  <c:v>85.3</c:v>
                </c:pt>
                <c:pt idx="7">
                  <c:v>87.4</c:v>
                </c:pt>
                <c:pt idx="8">
                  <c:v>88.2</c:v>
                </c:pt>
              </c:numCache>
            </c:numRef>
          </c:val>
          <c:smooth val="0"/>
          <c:extLst>
            <c:ext xmlns:c16="http://schemas.microsoft.com/office/drawing/2014/chart" uri="{C3380CC4-5D6E-409C-BE32-E72D297353CC}">
              <c16:uniqueId val="{00000000-6474-4839-9620-44FE7CC20B6B}"/>
            </c:ext>
          </c:extLst>
        </c:ser>
        <c:ser>
          <c:idx val="0"/>
          <c:order val="1"/>
          <c:tx>
            <c:strRef>
              <c:f>Sheet1!$A$3</c:f>
              <c:strCache>
                <c:ptCount val="1"/>
                <c:pt idx="0">
                  <c:v> White</c:v>
                </c:pt>
              </c:strCache>
            </c:strRef>
          </c:tx>
          <c:spPr>
            <a:ln w="25400">
              <a:solidFill>
                <a:srgbClr val="0072C6"/>
              </a:solidFill>
            </a:ln>
          </c:spPr>
          <c:marker>
            <c:symbol val="square"/>
            <c:size val="7"/>
            <c:spPr>
              <a:solidFill>
                <a:srgbClr val="0072C6"/>
              </a:solidFill>
              <a:ln>
                <a:noFill/>
              </a:ln>
            </c:spPr>
          </c:marker>
          <c:cat>
            <c:strRef>
              <c:f>Sheet1!$B$1:$J$1</c:f>
              <c:strCache>
                <c:ptCount val="9"/>
                <c:pt idx="0">
                  <c:v>2004</c:v>
                </c:pt>
                <c:pt idx="1">
                  <c:v>2005</c:v>
                </c:pt>
                <c:pt idx="2">
                  <c:v>2006</c:v>
                </c:pt>
                <c:pt idx="3">
                  <c:v>2007</c:v>
                </c:pt>
                <c:pt idx="4">
                  <c:v>2008</c:v>
                </c:pt>
                <c:pt idx="5">
                  <c:v>2009</c:v>
                </c:pt>
                <c:pt idx="6">
                  <c:v>2010</c:v>
                </c:pt>
                <c:pt idx="7">
                  <c:v>2011</c:v>
                </c:pt>
                <c:pt idx="8">
                  <c:v>2012</c:v>
                </c:pt>
              </c:strCache>
            </c:strRef>
          </c:cat>
          <c:val>
            <c:numRef>
              <c:f>Sheet1!$B$3:$J$3</c:f>
              <c:numCache>
                <c:formatCode>0.0</c:formatCode>
                <c:ptCount val="9"/>
                <c:pt idx="0">
                  <c:v>55.32</c:v>
                </c:pt>
                <c:pt idx="1">
                  <c:v>60.71</c:v>
                </c:pt>
                <c:pt idx="2">
                  <c:v>67.31</c:v>
                </c:pt>
                <c:pt idx="3">
                  <c:v>77.349999999999994</c:v>
                </c:pt>
                <c:pt idx="4">
                  <c:v>81.569999999999993</c:v>
                </c:pt>
                <c:pt idx="5">
                  <c:v>84.47</c:v>
                </c:pt>
                <c:pt idx="6">
                  <c:v>85.35</c:v>
                </c:pt>
                <c:pt idx="7">
                  <c:v>87.525580000000005</c:v>
                </c:pt>
                <c:pt idx="8">
                  <c:v>88.592100000000002</c:v>
                </c:pt>
              </c:numCache>
            </c:numRef>
          </c:val>
          <c:smooth val="0"/>
          <c:extLst>
            <c:ext xmlns:c16="http://schemas.microsoft.com/office/drawing/2014/chart" uri="{C3380CC4-5D6E-409C-BE32-E72D297353CC}">
              <c16:uniqueId val="{00000001-6474-4839-9620-44FE7CC20B6B}"/>
            </c:ext>
          </c:extLst>
        </c:ser>
        <c:ser>
          <c:idx val="2"/>
          <c:order val="2"/>
          <c:tx>
            <c:strRef>
              <c:f>Sheet1!$A$4</c:f>
              <c:strCache>
                <c:ptCount val="1"/>
                <c:pt idx="0">
                  <c:v> Black</c:v>
                </c:pt>
              </c:strCache>
            </c:strRef>
          </c:tx>
          <c:spPr>
            <a:ln w="25400">
              <a:solidFill>
                <a:srgbClr val="AABA0A"/>
              </a:solidFill>
            </a:ln>
          </c:spPr>
          <c:marker>
            <c:symbol val="triangle"/>
            <c:size val="9"/>
            <c:spPr>
              <a:solidFill>
                <a:srgbClr val="AABA0A"/>
              </a:solidFill>
              <a:ln>
                <a:noFill/>
              </a:ln>
            </c:spPr>
          </c:marker>
          <c:cat>
            <c:strRef>
              <c:f>Sheet1!$B$1:$J$1</c:f>
              <c:strCache>
                <c:ptCount val="9"/>
                <c:pt idx="0">
                  <c:v>2004</c:v>
                </c:pt>
                <c:pt idx="1">
                  <c:v>2005</c:v>
                </c:pt>
                <c:pt idx="2">
                  <c:v>2006</c:v>
                </c:pt>
                <c:pt idx="3">
                  <c:v>2007</c:v>
                </c:pt>
                <c:pt idx="4">
                  <c:v>2008</c:v>
                </c:pt>
                <c:pt idx="5">
                  <c:v>2009</c:v>
                </c:pt>
                <c:pt idx="6">
                  <c:v>2010</c:v>
                </c:pt>
                <c:pt idx="7">
                  <c:v>2011</c:v>
                </c:pt>
                <c:pt idx="8">
                  <c:v>2012</c:v>
                </c:pt>
              </c:strCache>
            </c:strRef>
          </c:cat>
          <c:val>
            <c:numRef>
              <c:f>Sheet1!$B$4:$J$4</c:f>
              <c:numCache>
                <c:formatCode>0.0</c:formatCode>
                <c:ptCount val="9"/>
                <c:pt idx="0">
                  <c:v>54.62</c:v>
                </c:pt>
                <c:pt idx="1">
                  <c:v>58.88</c:v>
                </c:pt>
                <c:pt idx="2">
                  <c:v>66.63</c:v>
                </c:pt>
                <c:pt idx="3">
                  <c:v>76.06</c:v>
                </c:pt>
                <c:pt idx="4">
                  <c:v>80.17</c:v>
                </c:pt>
                <c:pt idx="5">
                  <c:v>82.4</c:v>
                </c:pt>
                <c:pt idx="6">
                  <c:v>84.85</c:v>
                </c:pt>
                <c:pt idx="7">
                  <c:v>86.309380000000004</c:v>
                </c:pt>
                <c:pt idx="8">
                  <c:v>87.169719999999998</c:v>
                </c:pt>
              </c:numCache>
            </c:numRef>
          </c:val>
          <c:smooth val="0"/>
          <c:extLst>
            <c:ext xmlns:c16="http://schemas.microsoft.com/office/drawing/2014/chart" uri="{C3380CC4-5D6E-409C-BE32-E72D297353CC}">
              <c16:uniqueId val="{00000002-6474-4839-9620-44FE7CC20B6B}"/>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Sheet1!$B$1:$J$1</c:f>
              <c:strCache>
                <c:ptCount val="9"/>
                <c:pt idx="0">
                  <c:v>2004</c:v>
                </c:pt>
                <c:pt idx="1">
                  <c:v>2005</c:v>
                </c:pt>
                <c:pt idx="2">
                  <c:v>2006</c:v>
                </c:pt>
                <c:pt idx="3">
                  <c:v>2007</c:v>
                </c:pt>
                <c:pt idx="4">
                  <c:v>2008</c:v>
                </c:pt>
                <c:pt idx="5">
                  <c:v>2009</c:v>
                </c:pt>
                <c:pt idx="6">
                  <c:v>2010</c:v>
                </c:pt>
                <c:pt idx="7">
                  <c:v>2011</c:v>
                </c:pt>
                <c:pt idx="8">
                  <c:v>2012</c:v>
                </c:pt>
              </c:strCache>
            </c:strRef>
          </c:cat>
          <c:val>
            <c:numRef>
              <c:f>Sheet1!$B$5:$J$5</c:f>
              <c:numCache>
                <c:formatCode>0.0</c:formatCode>
                <c:ptCount val="9"/>
                <c:pt idx="0">
                  <c:v>56.33</c:v>
                </c:pt>
                <c:pt idx="1">
                  <c:v>61.84</c:v>
                </c:pt>
                <c:pt idx="2">
                  <c:v>68.680000000000007</c:v>
                </c:pt>
                <c:pt idx="3">
                  <c:v>77.989999999999995</c:v>
                </c:pt>
                <c:pt idx="4">
                  <c:v>80.98</c:v>
                </c:pt>
                <c:pt idx="5">
                  <c:v>85.14</c:v>
                </c:pt>
                <c:pt idx="6">
                  <c:v>85.13</c:v>
                </c:pt>
                <c:pt idx="7">
                  <c:v>87.602040000000002</c:v>
                </c:pt>
                <c:pt idx="8">
                  <c:v>86.677369999999996</c:v>
                </c:pt>
              </c:numCache>
            </c:numRef>
          </c:val>
          <c:smooth val="0"/>
          <c:extLst>
            <c:ext xmlns:c16="http://schemas.microsoft.com/office/drawing/2014/chart" uri="{C3380CC4-5D6E-409C-BE32-E72D297353CC}">
              <c16:uniqueId val="{00000003-6474-4839-9620-44FE7CC20B6B}"/>
            </c:ext>
          </c:extLst>
        </c:ser>
        <c:dLbls>
          <c:showLegendKey val="0"/>
          <c:showVal val="0"/>
          <c:showCatName val="0"/>
          <c:showSerName val="0"/>
          <c:showPercent val="0"/>
          <c:showBubbleSize val="0"/>
        </c:dLbls>
        <c:marker val="1"/>
        <c:smooth val="0"/>
        <c:axId val="189393920"/>
        <c:axId val="189400192"/>
      </c:lineChart>
      <c:catAx>
        <c:axId val="189393920"/>
        <c:scaling>
          <c:orientation val="minMax"/>
        </c:scaling>
        <c:delete val="0"/>
        <c:axPos val="b"/>
        <c:numFmt formatCode="General" sourceLinked="1"/>
        <c:majorTickMark val="out"/>
        <c:minorTickMark val="none"/>
        <c:tickLblPos val="nextTo"/>
        <c:txPr>
          <a:bodyPr rot="-2580000"/>
          <a:lstStyle/>
          <a:p>
            <a:pPr>
              <a:defRPr sz="1600" b="0" baseline="0">
                <a:latin typeface="Calibri" panose="020F0502020204030204" pitchFamily="34" charset="0"/>
              </a:defRPr>
            </a:pPr>
            <a:endParaRPr lang="en-US"/>
          </a:p>
        </c:txPr>
        <c:crossAx val="189400192"/>
        <c:crosses val="autoZero"/>
        <c:auto val="1"/>
        <c:lblAlgn val="ctr"/>
        <c:lblOffset val="100"/>
        <c:noMultiLvlLbl val="0"/>
      </c:catAx>
      <c:valAx>
        <c:axId val="189400192"/>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0554097404491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9393920"/>
        <c:crosses val="autoZero"/>
        <c:crossBetween val="between"/>
        <c:majorUnit val="10"/>
      </c:valAx>
    </c:plotArea>
    <c:legend>
      <c:legendPos val="t"/>
      <c:layout>
        <c:manualLayout>
          <c:xMode val="edge"/>
          <c:yMode val="edge"/>
          <c:x val="8.19954797317002E-3"/>
          <c:y val="6.9068727520171083E-2"/>
          <c:w val="0.99127867697093419"/>
          <c:h val="5.6368474773986585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8158525323223487"/>
          <c:w val="0.79324705939535323"/>
          <c:h val="0.7176822688830563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2000</c:v>
                </c:pt>
                <c:pt idx="1">
                  <c:v>2005</c:v>
                </c:pt>
                <c:pt idx="2">
                  <c:v>2008</c:v>
                </c:pt>
                <c:pt idx="3">
                  <c:v>2010</c:v>
                </c:pt>
                <c:pt idx="4">
                  <c:v>2013</c:v>
                </c:pt>
              </c:strCache>
            </c:strRef>
          </c:cat>
          <c:val>
            <c:numRef>
              <c:f>Sheet1!$B$2:$F$2</c:f>
              <c:numCache>
                <c:formatCode>0.0</c:formatCode>
                <c:ptCount val="5"/>
                <c:pt idx="0">
                  <c:v>87.5</c:v>
                </c:pt>
                <c:pt idx="1">
                  <c:v>85.3</c:v>
                </c:pt>
                <c:pt idx="2">
                  <c:v>84.5</c:v>
                </c:pt>
                <c:pt idx="3">
                  <c:v>82.8</c:v>
                </c:pt>
                <c:pt idx="4">
                  <c:v>80.7</c:v>
                </c:pt>
              </c:numCache>
            </c:numRef>
          </c:val>
          <c:smooth val="0"/>
          <c:extLst>
            <c:ext xmlns:c16="http://schemas.microsoft.com/office/drawing/2014/chart" uri="{C3380CC4-5D6E-409C-BE32-E72D297353CC}">
              <c16:uniqueId val="{00000000-FB39-4586-8215-815B0E7E5C47}"/>
            </c:ext>
          </c:extLst>
        </c:ser>
        <c:ser>
          <c:idx val="0"/>
          <c:order val="1"/>
          <c:tx>
            <c:strRef>
              <c:f>Sheet1!$A$4</c:f>
              <c:strCache>
                <c:ptCount val="1"/>
                <c:pt idx="0">
                  <c:v>White</c:v>
                </c:pt>
              </c:strCache>
            </c:strRef>
          </c:tx>
          <c:spPr>
            <a:ln w="25400">
              <a:solidFill>
                <a:srgbClr val="0072C6"/>
              </a:solidFill>
            </a:ln>
          </c:spPr>
          <c:marker>
            <c:symbol val="square"/>
            <c:size val="7"/>
            <c:spPr>
              <a:solidFill>
                <a:srgbClr val="0072C6"/>
              </a:solidFill>
              <a:ln>
                <a:noFill/>
              </a:ln>
            </c:spPr>
          </c:marker>
          <c:cat>
            <c:strRef>
              <c:f>Sheet1!$B$1:$F$1</c:f>
              <c:strCache>
                <c:ptCount val="5"/>
                <c:pt idx="0">
                  <c:v>2000</c:v>
                </c:pt>
                <c:pt idx="1">
                  <c:v>2005</c:v>
                </c:pt>
                <c:pt idx="2">
                  <c:v>2008</c:v>
                </c:pt>
                <c:pt idx="3">
                  <c:v>2010</c:v>
                </c:pt>
                <c:pt idx="4">
                  <c:v>2013</c:v>
                </c:pt>
              </c:strCache>
            </c:strRef>
          </c:cat>
          <c:val>
            <c:numRef>
              <c:f>Sheet1!$B$4:$F$4</c:f>
              <c:numCache>
                <c:formatCode>0.0</c:formatCode>
                <c:ptCount val="5"/>
                <c:pt idx="0">
                  <c:v>88.1</c:v>
                </c:pt>
                <c:pt idx="1">
                  <c:v>86.1</c:v>
                </c:pt>
                <c:pt idx="2">
                  <c:v>85.1</c:v>
                </c:pt>
                <c:pt idx="3">
                  <c:v>83.2</c:v>
                </c:pt>
                <c:pt idx="4">
                  <c:v>81.400000000000006</c:v>
                </c:pt>
              </c:numCache>
            </c:numRef>
          </c:val>
          <c:smooth val="0"/>
          <c:extLst>
            <c:ext xmlns:c16="http://schemas.microsoft.com/office/drawing/2014/chart" uri="{C3380CC4-5D6E-409C-BE32-E72D297353CC}">
              <c16:uniqueId val="{00000001-FB39-4586-8215-815B0E7E5C47}"/>
            </c:ext>
          </c:extLst>
        </c:ser>
        <c:ser>
          <c:idx val="2"/>
          <c:order val="2"/>
          <c:tx>
            <c:strRef>
              <c:f>Sheet1!$A$3</c:f>
              <c:strCache>
                <c:ptCount val="1"/>
                <c:pt idx="0">
                  <c:v>Black</c:v>
                </c:pt>
              </c:strCache>
            </c:strRef>
          </c:tx>
          <c:spPr>
            <a:ln w="25400">
              <a:solidFill>
                <a:srgbClr val="AABA0A"/>
              </a:solidFill>
            </a:ln>
          </c:spPr>
          <c:marker>
            <c:symbol val="triangle"/>
            <c:size val="9"/>
            <c:spPr>
              <a:solidFill>
                <a:srgbClr val="AABA0A"/>
              </a:solidFill>
              <a:ln>
                <a:noFill/>
              </a:ln>
            </c:spPr>
          </c:marker>
          <c:cat>
            <c:strRef>
              <c:f>Sheet1!$B$1:$F$1</c:f>
              <c:strCache>
                <c:ptCount val="5"/>
                <c:pt idx="0">
                  <c:v>2000</c:v>
                </c:pt>
                <c:pt idx="1">
                  <c:v>2005</c:v>
                </c:pt>
                <c:pt idx="2">
                  <c:v>2008</c:v>
                </c:pt>
                <c:pt idx="3">
                  <c:v>2010</c:v>
                </c:pt>
                <c:pt idx="4">
                  <c:v>2013</c:v>
                </c:pt>
              </c:strCache>
            </c:strRef>
          </c:cat>
          <c:val>
            <c:numRef>
              <c:f>Sheet1!$B$3:$F$3</c:f>
              <c:numCache>
                <c:formatCode>0.0</c:formatCode>
                <c:ptCount val="5"/>
                <c:pt idx="0">
                  <c:v>90.3</c:v>
                </c:pt>
                <c:pt idx="1">
                  <c:v>84.6</c:v>
                </c:pt>
                <c:pt idx="2">
                  <c:v>86.1</c:v>
                </c:pt>
                <c:pt idx="3">
                  <c:v>85</c:v>
                </c:pt>
                <c:pt idx="4">
                  <c:v>82.2</c:v>
                </c:pt>
              </c:numCache>
            </c:numRef>
          </c:val>
          <c:smooth val="0"/>
          <c:extLst>
            <c:ext xmlns:c16="http://schemas.microsoft.com/office/drawing/2014/chart" uri="{C3380CC4-5D6E-409C-BE32-E72D297353CC}">
              <c16:uniqueId val="{00000002-FB39-4586-8215-815B0E7E5C47}"/>
            </c:ext>
          </c:extLst>
        </c:ser>
        <c:ser>
          <c:idx val="1"/>
          <c:order val="3"/>
          <c:tx>
            <c:strRef>
              <c:f>Sheet1!$A$6</c:f>
              <c:strCache>
                <c:ptCount val="1"/>
                <c:pt idx="0">
                  <c:v>Asian</c:v>
                </c:pt>
              </c:strCache>
            </c:strRef>
          </c:tx>
          <c:spPr>
            <a:ln w="34925">
              <a:solidFill>
                <a:srgbClr val="7BA8DF"/>
              </a:solidFill>
            </a:ln>
          </c:spPr>
          <c:marker>
            <c:symbol val="diamond"/>
            <c:size val="9"/>
            <c:spPr>
              <a:solidFill>
                <a:srgbClr val="7BA8DF"/>
              </a:solidFill>
              <a:ln>
                <a:noFill/>
              </a:ln>
            </c:spPr>
          </c:marker>
          <c:cat>
            <c:strRef>
              <c:f>Sheet1!$B$1:$F$1</c:f>
              <c:strCache>
                <c:ptCount val="5"/>
                <c:pt idx="0">
                  <c:v>2000</c:v>
                </c:pt>
                <c:pt idx="1">
                  <c:v>2005</c:v>
                </c:pt>
                <c:pt idx="2">
                  <c:v>2008</c:v>
                </c:pt>
                <c:pt idx="3">
                  <c:v>2010</c:v>
                </c:pt>
                <c:pt idx="4">
                  <c:v>2013</c:v>
                </c:pt>
              </c:strCache>
            </c:strRef>
          </c:cat>
          <c:val>
            <c:numRef>
              <c:f>Sheet1!$B$6:$F$6</c:f>
              <c:numCache>
                <c:formatCode>0.0</c:formatCode>
                <c:ptCount val="5"/>
                <c:pt idx="0">
                  <c:v>71.7</c:v>
                </c:pt>
                <c:pt idx="1">
                  <c:v>68.8</c:v>
                </c:pt>
                <c:pt idx="2">
                  <c:v>71.5</c:v>
                </c:pt>
                <c:pt idx="3">
                  <c:v>75.7</c:v>
                </c:pt>
                <c:pt idx="4">
                  <c:v>70.5</c:v>
                </c:pt>
              </c:numCache>
            </c:numRef>
          </c:val>
          <c:smooth val="0"/>
          <c:extLst>
            <c:ext xmlns:c16="http://schemas.microsoft.com/office/drawing/2014/chart" uri="{C3380CC4-5D6E-409C-BE32-E72D297353CC}">
              <c16:uniqueId val="{00000003-FB39-4586-8215-815B0E7E5C47}"/>
            </c:ext>
          </c:extLst>
        </c:ser>
        <c:ser>
          <c:idx val="4"/>
          <c:order val="4"/>
          <c:tx>
            <c:strRef>
              <c:f>Sheet1!$A$5</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Sheet1!$B$1:$F$1</c:f>
              <c:strCache>
                <c:ptCount val="5"/>
                <c:pt idx="0">
                  <c:v>2000</c:v>
                </c:pt>
                <c:pt idx="1">
                  <c:v>2005</c:v>
                </c:pt>
                <c:pt idx="2">
                  <c:v>2008</c:v>
                </c:pt>
                <c:pt idx="3">
                  <c:v>2010</c:v>
                </c:pt>
                <c:pt idx="4">
                  <c:v>2013</c:v>
                </c:pt>
              </c:strCache>
            </c:strRef>
          </c:cat>
          <c:val>
            <c:numRef>
              <c:f>Sheet1!$B$5:$F$5</c:f>
              <c:numCache>
                <c:formatCode>0.0</c:formatCode>
                <c:ptCount val="5"/>
                <c:pt idx="0">
                  <c:v>77.599999999999994</c:v>
                </c:pt>
                <c:pt idx="1">
                  <c:v>74.7</c:v>
                </c:pt>
                <c:pt idx="2">
                  <c:v>82</c:v>
                </c:pt>
                <c:pt idx="3">
                  <c:v>76.900000000000006</c:v>
                </c:pt>
                <c:pt idx="4">
                  <c:v>82.1</c:v>
                </c:pt>
              </c:numCache>
            </c:numRef>
          </c:val>
          <c:smooth val="0"/>
          <c:extLst>
            <c:ext xmlns:c16="http://schemas.microsoft.com/office/drawing/2014/chart" uri="{C3380CC4-5D6E-409C-BE32-E72D297353CC}">
              <c16:uniqueId val="{00000004-FB39-4586-8215-815B0E7E5C47}"/>
            </c:ext>
          </c:extLst>
        </c:ser>
        <c:ser>
          <c:idx val="5"/>
          <c:order val="5"/>
          <c:tx>
            <c:strRef>
              <c:f>Sheet1!$A$7</c:f>
              <c:strCache>
                <c:ptCount val="1"/>
                <c:pt idx="0">
                  <c:v>&gt;1 Race</c:v>
                </c:pt>
              </c:strCache>
            </c:strRef>
          </c:tx>
          <c:spPr>
            <a:ln>
              <a:solidFill>
                <a:srgbClr val="C4BD97"/>
              </a:solidFill>
            </a:ln>
          </c:spPr>
          <c:marker>
            <c:symbol val="plus"/>
            <c:size val="7"/>
            <c:spPr>
              <a:noFill/>
              <a:ln>
                <a:solidFill>
                  <a:srgbClr val="C4BD97"/>
                </a:solidFill>
              </a:ln>
            </c:spPr>
          </c:marker>
          <c:cat>
            <c:strRef>
              <c:f>Sheet1!$B$1:$F$1</c:f>
              <c:strCache>
                <c:ptCount val="5"/>
                <c:pt idx="0">
                  <c:v>2000</c:v>
                </c:pt>
                <c:pt idx="1">
                  <c:v>2005</c:v>
                </c:pt>
                <c:pt idx="2">
                  <c:v>2008</c:v>
                </c:pt>
                <c:pt idx="3">
                  <c:v>2010</c:v>
                </c:pt>
                <c:pt idx="4">
                  <c:v>2013</c:v>
                </c:pt>
              </c:strCache>
            </c:strRef>
          </c:cat>
          <c:val>
            <c:numRef>
              <c:f>Sheet1!$B$7:$F$7</c:f>
              <c:numCache>
                <c:formatCode>0.0</c:formatCode>
                <c:ptCount val="5"/>
                <c:pt idx="0">
                  <c:v>86.7</c:v>
                </c:pt>
                <c:pt idx="1">
                  <c:v>90.4</c:v>
                </c:pt>
                <c:pt idx="2">
                  <c:v>86.1</c:v>
                </c:pt>
                <c:pt idx="3">
                  <c:v>75.2</c:v>
                </c:pt>
                <c:pt idx="4">
                  <c:v>77.7</c:v>
                </c:pt>
              </c:numCache>
            </c:numRef>
          </c:val>
          <c:smooth val="0"/>
          <c:extLst>
            <c:ext xmlns:c16="http://schemas.microsoft.com/office/drawing/2014/chart" uri="{C3380CC4-5D6E-409C-BE32-E72D297353CC}">
              <c16:uniqueId val="{00000005-FB39-4586-8215-815B0E7E5C47}"/>
            </c:ext>
          </c:extLst>
        </c:ser>
        <c:dLbls>
          <c:showLegendKey val="0"/>
          <c:showVal val="0"/>
          <c:showCatName val="0"/>
          <c:showSerName val="0"/>
          <c:showPercent val="0"/>
          <c:showBubbleSize val="0"/>
        </c:dLbls>
        <c:marker val="1"/>
        <c:smooth val="0"/>
        <c:axId val="189495552"/>
        <c:axId val="189522304"/>
      </c:lineChart>
      <c:catAx>
        <c:axId val="18949555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9522304"/>
        <c:crosses val="autoZero"/>
        <c:auto val="1"/>
        <c:lblAlgn val="ctr"/>
        <c:lblOffset val="100"/>
        <c:noMultiLvlLbl val="0"/>
      </c:catAx>
      <c:valAx>
        <c:axId val="189522304"/>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61096529600467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9495552"/>
        <c:crosses val="autoZero"/>
        <c:crossBetween val="between"/>
        <c:majorUnit val="10"/>
      </c:valAx>
    </c:plotArea>
    <c:legend>
      <c:legendPos val="t"/>
      <c:layout>
        <c:manualLayout>
          <c:xMode val="edge"/>
          <c:yMode val="edge"/>
          <c:x val="8.19954797317002E-3"/>
          <c:y val="1.3513171964615534E-2"/>
          <c:w val="0.99127867697093419"/>
          <c:h val="0.1119240303295421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Black</a:t>
            </a:r>
            <a:endParaRPr lang="en-US" sz="1600" dirty="0"/>
          </a:p>
        </c:rich>
      </c:tx>
      <c:layout>
        <c:manualLayout>
          <c:xMode val="edge"/>
          <c:yMode val="edge"/>
          <c:x val="0.42659716146592785"/>
          <c:y val="0"/>
        </c:manualLayout>
      </c:layout>
      <c:overlay val="0"/>
    </c:title>
    <c:autoTitleDeleted val="0"/>
    <c:plotArea>
      <c:layout>
        <c:manualLayout>
          <c:layoutTarget val="inner"/>
          <c:xMode val="edge"/>
          <c:yMode val="edge"/>
          <c:x val="0.20269563526781376"/>
          <c:y val="0.18076066880528824"/>
          <c:w val="0.78801642850199283"/>
          <c:h val="0.72298386312822005"/>
        </c:manualLayout>
      </c:layout>
      <c:barChart>
        <c:barDir val="col"/>
        <c:grouping val="clustered"/>
        <c:varyColors val="0"/>
        <c:ser>
          <c:idx val="0"/>
          <c:order val="0"/>
          <c:tx>
            <c:strRef>
              <c:f>Sheet1!$A$2</c:f>
              <c:strCache>
                <c:ptCount val="1"/>
                <c:pt idx="0">
                  <c:v>Private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94C4-431B-A9FD-85D7252BBD9B}"/>
              </c:ext>
            </c:extLst>
          </c:dPt>
          <c:dPt>
            <c:idx val="1"/>
            <c:invertIfNegative val="0"/>
            <c:bubble3D val="0"/>
            <c:extLst>
              <c:ext xmlns:c16="http://schemas.microsoft.com/office/drawing/2014/chart" uri="{C3380CC4-5D6E-409C-BE32-E72D297353CC}">
                <c16:uniqueId val="{00000001-94C4-431B-A9FD-85D7252BBD9B}"/>
              </c:ext>
            </c:extLst>
          </c:dPt>
          <c:dPt>
            <c:idx val="2"/>
            <c:invertIfNegative val="0"/>
            <c:bubble3D val="0"/>
            <c:extLst>
              <c:ext xmlns:c16="http://schemas.microsoft.com/office/drawing/2014/chart" uri="{C3380CC4-5D6E-409C-BE32-E72D297353CC}">
                <c16:uniqueId val="{00000002-94C4-431B-A9FD-85D7252BBD9B}"/>
              </c:ext>
            </c:extLst>
          </c:dPt>
          <c:dPt>
            <c:idx val="3"/>
            <c:invertIfNegative val="0"/>
            <c:bubble3D val="0"/>
            <c:extLst>
              <c:ext xmlns:c16="http://schemas.microsoft.com/office/drawing/2014/chart" uri="{C3380CC4-5D6E-409C-BE32-E72D297353CC}">
                <c16:uniqueId val="{00000003-94C4-431B-A9FD-85D7252BBD9B}"/>
              </c:ext>
            </c:extLst>
          </c:dPt>
          <c:cat>
            <c:strRef>
              <c:f>Sheet1!$B$1</c:f>
              <c:strCache>
                <c:ptCount val="1"/>
                <c:pt idx="0">
                  <c:v>2013</c:v>
                </c:pt>
              </c:strCache>
            </c:strRef>
          </c:cat>
          <c:val>
            <c:numRef>
              <c:f>Sheet1!$B$2</c:f>
              <c:numCache>
                <c:formatCode>0.0</c:formatCode>
                <c:ptCount val="1"/>
                <c:pt idx="0">
                  <c:v>88.2</c:v>
                </c:pt>
              </c:numCache>
            </c:numRef>
          </c:val>
          <c:extLst>
            <c:ext xmlns:c16="http://schemas.microsoft.com/office/drawing/2014/chart" uri="{C3380CC4-5D6E-409C-BE32-E72D297353CC}">
              <c16:uniqueId val="{00000004-94C4-431B-A9FD-85D7252BBD9B}"/>
            </c:ext>
          </c:extLst>
        </c:ser>
        <c:ser>
          <c:idx val="1"/>
          <c:order val="1"/>
          <c:tx>
            <c:strRef>
              <c:f>Sheet1!$A$3</c:f>
              <c:strCache>
                <c:ptCount val="1"/>
                <c:pt idx="0">
                  <c:v>Public</c:v>
                </c:pt>
              </c:strCache>
            </c:strRef>
          </c:tx>
          <c:spPr>
            <a:solidFill>
              <a:srgbClr val="AABA0A"/>
            </a:solidFill>
          </c:spPr>
          <c:invertIfNegative val="0"/>
          <c:cat>
            <c:strRef>
              <c:f>Sheet1!$B$1</c:f>
              <c:strCache>
                <c:ptCount val="1"/>
                <c:pt idx="0">
                  <c:v>2013</c:v>
                </c:pt>
              </c:strCache>
            </c:strRef>
          </c:cat>
          <c:val>
            <c:numRef>
              <c:f>Sheet1!$B$3</c:f>
              <c:numCache>
                <c:formatCode>0.0</c:formatCode>
                <c:ptCount val="1"/>
                <c:pt idx="0">
                  <c:v>85</c:v>
                </c:pt>
              </c:numCache>
            </c:numRef>
          </c:val>
          <c:extLst>
            <c:ext xmlns:c16="http://schemas.microsoft.com/office/drawing/2014/chart" uri="{C3380CC4-5D6E-409C-BE32-E72D297353CC}">
              <c16:uniqueId val="{00000005-94C4-431B-A9FD-85D7252BBD9B}"/>
            </c:ext>
          </c:extLst>
        </c:ser>
        <c:ser>
          <c:idx val="2"/>
          <c:order val="2"/>
          <c:tx>
            <c:strRef>
              <c:f>Sheet1!$A$4</c:f>
              <c:strCache>
                <c:ptCount val="1"/>
                <c:pt idx="0">
                  <c:v>Uninsured</c:v>
                </c:pt>
              </c:strCache>
            </c:strRef>
          </c:tx>
          <c:spPr>
            <a:solidFill>
              <a:sysClr val="window" lastClr="FFFFFF"/>
            </a:solidFill>
            <a:ln>
              <a:solidFill>
                <a:sysClr val="windowText" lastClr="000000"/>
              </a:solidFill>
            </a:ln>
          </c:spPr>
          <c:invertIfNegative val="0"/>
          <c:cat>
            <c:strRef>
              <c:f>Sheet1!$B$1</c:f>
              <c:strCache>
                <c:ptCount val="1"/>
                <c:pt idx="0">
                  <c:v>2013</c:v>
                </c:pt>
              </c:strCache>
            </c:strRef>
          </c:cat>
          <c:val>
            <c:numRef>
              <c:f>Sheet1!$B$4</c:f>
              <c:numCache>
                <c:formatCode>0.0</c:formatCode>
                <c:ptCount val="1"/>
                <c:pt idx="0">
                  <c:v>65.8</c:v>
                </c:pt>
              </c:numCache>
            </c:numRef>
          </c:val>
          <c:extLst>
            <c:ext xmlns:c16="http://schemas.microsoft.com/office/drawing/2014/chart" uri="{C3380CC4-5D6E-409C-BE32-E72D297353CC}">
              <c16:uniqueId val="{00000006-94C4-431B-A9FD-85D7252BBD9B}"/>
            </c:ext>
          </c:extLst>
        </c:ser>
        <c:dLbls>
          <c:showLegendKey val="0"/>
          <c:showVal val="0"/>
          <c:showCatName val="0"/>
          <c:showSerName val="0"/>
          <c:showPercent val="0"/>
          <c:showBubbleSize val="0"/>
        </c:dLbls>
        <c:gapWidth val="150"/>
        <c:axId val="192866944"/>
        <c:axId val="192868736"/>
      </c:barChart>
      <c:catAx>
        <c:axId val="19286694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92868736"/>
        <c:crosses val="autoZero"/>
        <c:auto val="1"/>
        <c:lblAlgn val="ctr"/>
        <c:lblOffset val="100"/>
        <c:noMultiLvlLbl val="0"/>
      </c:catAx>
      <c:valAx>
        <c:axId val="192868736"/>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435348012054048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92866944"/>
        <c:crosses val="autoZero"/>
        <c:crossBetween val="between"/>
        <c:majorUnit val="10"/>
      </c:valAx>
    </c:plotArea>
    <c:legend>
      <c:legendPos val="t"/>
      <c:layout>
        <c:manualLayout>
          <c:xMode val="edge"/>
          <c:yMode val="edge"/>
          <c:x val="9.0438660445222127E-2"/>
          <c:y val="6.9752843394575673E-2"/>
          <c:w val="0.79233459614717971"/>
          <c:h val="5.968698357149801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6306673471371635"/>
          <c:w val="0.78090138038300771"/>
          <c:h val="0.7022501701176241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1998</c:v>
                </c:pt>
                <c:pt idx="1">
                  <c:v>2003</c:v>
                </c:pt>
                <c:pt idx="2">
                  <c:v>2008</c:v>
                </c:pt>
                <c:pt idx="3">
                  <c:v>2012</c:v>
                </c:pt>
              </c:strCache>
            </c:strRef>
          </c:cat>
          <c:val>
            <c:numRef>
              <c:f>Sheet1!$B$2:$E$2</c:f>
              <c:numCache>
                <c:formatCode>0.0</c:formatCode>
                <c:ptCount val="4"/>
                <c:pt idx="0">
                  <c:v>90.1</c:v>
                </c:pt>
                <c:pt idx="1">
                  <c:v>90.4</c:v>
                </c:pt>
                <c:pt idx="2" formatCode="General">
                  <c:v>92.9</c:v>
                </c:pt>
                <c:pt idx="3" formatCode="General">
                  <c:v>90.6</c:v>
                </c:pt>
              </c:numCache>
            </c:numRef>
          </c:val>
          <c:smooth val="0"/>
          <c:extLst>
            <c:ext xmlns:c16="http://schemas.microsoft.com/office/drawing/2014/chart" uri="{C3380CC4-5D6E-409C-BE32-E72D297353CC}">
              <c16:uniqueId val="{00000000-0BAF-4BCB-89AF-EA3586EDADBD}"/>
            </c:ext>
          </c:extLst>
        </c:ser>
        <c:ser>
          <c:idx val="0"/>
          <c:order val="1"/>
          <c:tx>
            <c:strRef>
              <c:f>Sheet1!$A$4</c:f>
              <c:strCache>
                <c:ptCount val="1"/>
                <c:pt idx="0">
                  <c:v>White </c:v>
                </c:pt>
              </c:strCache>
            </c:strRef>
          </c:tx>
          <c:spPr>
            <a:ln w="25400">
              <a:solidFill>
                <a:srgbClr val="0072C6"/>
              </a:solidFill>
            </a:ln>
          </c:spPr>
          <c:marker>
            <c:symbol val="square"/>
            <c:size val="7"/>
            <c:spPr>
              <a:solidFill>
                <a:srgbClr val="0072C6"/>
              </a:solidFill>
              <a:ln>
                <a:noFill/>
              </a:ln>
            </c:spPr>
          </c:marker>
          <c:cat>
            <c:strRef>
              <c:f>Sheet1!$B$1:$E$1</c:f>
              <c:strCache>
                <c:ptCount val="4"/>
                <c:pt idx="0">
                  <c:v>1998</c:v>
                </c:pt>
                <c:pt idx="1">
                  <c:v>2003</c:v>
                </c:pt>
                <c:pt idx="2">
                  <c:v>2008</c:v>
                </c:pt>
                <c:pt idx="3">
                  <c:v>2012</c:v>
                </c:pt>
              </c:strCache>
            </c:strRef>
          </c:cat>
          <c:val>
            <c:numRef>
              <c:f>Sheet1!$B$4:$E$4</c:f>
              <c:numCache>
                <c:formatCode>0.0</c:formatCode>
                <c:ptCount val="4"/>
                <c:pt idx="0">
                  <c:v>90.1</c:v>
                </c:pt>
                <c:pt idx="1">
                  <c:v>90.3</c:v>
                </c:pt>
                <c:pt idx="2" formatCode="General">
                  <c:v>92.7</c:v>
                </c:pt>
                <c:pt idx="3">
                  <c:v>90.4</c:v>
                </c:pt>
              </c:numCache>
            </c:numRef>
          </c:val>
          <c:smooth val="0"/>
          <c:extLst>
            <c:ext xmlns:c16="http://schemas.microsoft.com/office/drawing/2014/chart" uri="{C3380CC4-5D6E-409C-BE32-E72D297353CC}">
              <c16:uniqueId val="{00000001-0BAF-4BCB-89AF-EA3586EDADBD}"/>
            </c:ext>
          </c:extLst>
        </c:ser>
        <c:ser>
          <c:idx val="2"/>
          <c:order val="2"/>
          <c:tx>
            <c:strRef>
              <c:f>Sheet1!$A$3</c:f>
              <c:strCache>
                <c:ptCount val="1"/>
                <c:pt idx="0">
                  <c:v>Black </c:v>
                </c:pt>
              </c:strCache>
            </c:strRef>
          </c:tx>
          <c:spPr>
            <a:ln w="25400">
              <a:solidFill>
                <a:srgbClr val="AABA0A"/>
              </a:solidFill>
            </a:ln>
          </c:spPr>
          <c:marker>
            <c:symbol val="triangle"/>
            <c:size val="9"/>
            <c:spPr>
              <a:solidFill>
                <a:srgbClr val="AABA0A"/>
              </a:solidFill>
              <a:ln>
                <a:noFill/>
              </a:ln>
            </c:spPr>
          </c:marker>
          <c:cat>
            <c:strRef>
              <c:f>Sheet1!$B$1:$E$1</c:f>
              <c:strCache>
                <c:ptCount val="4"/>
                <c:pt idx="0">
                  <c:v>1998</c:v>
                </c:pt>
                <c:pt idx="1">
                  <c:v>2003</c:v>
                </c:pt>
                <c:pt idx="2">
                  <c:v>2008</c:v>
                </c:pt>
                <c:pt idx="3">
                  <c:v>2012</c:v>
                </c:pt>
              </c:strCache>
            </c:strRef>
          </c:cat>
          <c:val>
            <c:numRef>
              <c:f>Sheet1!$B$3:$E$3</c:f>
              <c:numCache>
                <c:formatCode>0.0</c:formatCode>
                <c:ptCount val="4"/>
                <c:pt idx="0">
                  <c:v>92.2</c:v>
                </c:pt>
                <c:pt idx="1">
                  <c:v>92</c:v>
                </c:pt>
                <c:pt idx="2" formatCode="General">
                  <c:v>93.4</c:v>
                </c:pt>
                <c:pt idx="3">
                  <c:v>91.6</c:v>
                </c:pt>
              </c:numCache>
            </c:numRef>
          </c:val>
          <c:smooth val="0"/>
          <c:extLst>
            <c:ext xmlns:c16="http://schemas.microsoft.com/office/drawing/2014/chart" uri="{C3380CC4-5D6E-409C-BE32-E72D297353CC}">
              <c16:uniqueId val="{00000002-0BAF-4BCB-89AF-EA3586EDADBD}"/>
            </c:ext>
          </c:extLst>
        </c:ser>
        <c:ser>
          <c:idx val="1"/>
          <c:order val="3"/>
          <c:tx>
            <c:strRef>
              <c:f>Sheet1!$A$6</c:f>
              <c:strCache>
                <c:ptCount val="1"/>
                <c:pt idx="0">
                  <c:v>Asian </c:v>
                </c:pt>
              </c:strCache>
            </c:strRef>
          </c:tx>
          <c:spPr>
            <a:ln w="34925">
              <a:solidFill>
                <a:srgbClr val="7BA8DF"/>
              </a:solidFill>
            </a:ln>
          </c:spPr>
          <c:marker>
            <c:symbol val="diamond"/>
            <c:size val="9"/>
            <c:spPr>
              <a:solidFill>
                <a:srgbClr val="7BA8DF"/>
              </a:solidFill>
              <a:ln>
                <a:noFill/>
              </a:ln>
            </c:spPr>
          </c:marker>
          <c:cat>
            <c:strRef>
              <c:f>Sheet1!$B$1:$E$1</c:f>
              <c:strCache>
                <c:ptCount val="4"/>
                <c:pt idx="0">
                  <c:v>1998</c:v>
                </c:pt>
                <c:pt idx="1">
                  <c:v>2003</c:v>
                </c:pt>
                <c:pt idx="2">
                  <c:v>2008</c:v>
                </c:pt>
                <c:pt idx="3">
                  <c:v>2012</c:v>
                </c:pt>
              </c:strCache>
            </c:strRef>
          </c:cat>
          <c:val>
            <c:numRef>
              <c:f>Sheet1!$B$6:$E$6</c:f>
              <c:numCache>
                <c:formatCode>0.0</c:formatCode>
                <c:ptCount val="4"/>
                <c:pt idx="0">
                  <c:v>86.4</c:v>
                </c:pt>
                <c:pt idx="1">
                  <c:v>87.1</c:v>
                </c:pt>
                <c:pt idx="2" formatCode="General">
                  <c:v>94.1</c:v>
                </c:pt>
                <c:pt idx="3">
                  <c:v>90.6</c:v>
                </c:pt>
              </c:numCache>
            </c:numRef>
          </c:val>
          <c:smooth val="0"/>
          <c:extLst>
            <c:ext xmlns:c16="http://schemas.microsoft.com/office/drawing/2014/chart" uri="{C3380CC4-5D6E-409C-BE32-E72D297353CC}">
              <c16:uniqueId val="{00000003-0BAF-4BCB-89AF-EA3586EDADBD}"/>
            </c:ext>
          </c:extLst>
        </c:ser>
        <c:ser>
          <c:idx val="4"/>
          <c:order val="4"/>
          <c:tx>
            <c:strRef>
              <c:f>Sheet1!$A$5</c:f>
              <c:strCache>
                <c:ptCount val="1"/>
                <c:pt idx="0">
                  <c:v>AI/AN </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Sheet1!$B$1:$E$1</c:f>
              <c:strCache>
                <c:ptCount val="4"/>
                <c:pt idx="0">
                  <c:v>1998</c:v>
                </c:pt>
                <c:pt idx="1">
                  <c:v>2003</c:v>
                </c:pt>
                <c:pt idx="2">
                  <c:v>2008</c:v>
                </c:pt>
                <c:pt idx="3">
                  <c:v>2012</c:v>
                </c:pt>
              </c:strCache>
            </c:strRef>
          </c:cat>
          <c:val>
            <c:numRef>
              <c:f>Sheet1!$B$5:$E$5</c:f>
              <c:numCache>
                <c:formatCode>0.0</c:formatCode>
                <c:ptCount val="4"/>
                <c:pt idx="0">
                  <c:v>88.5</c:v>
                </c:pt>
                <c:pt idx="1">
                  <c:v>89.1</c:v>
                </c:pt>
                <c:pt idx="2" formatCode="General">
                  <c:v>92.6</c:v>
                </c:pt>
                <c:pt idx="3">
                  <c:v>87.7</c:v>
                </c:pt>
              </c:numCache>
            </c:numRef>
          </c:val>
          <c:smooth val="0"/>
          <c:extLst>
            <c:ext xmlns:c16="http://schemas.microsoft.com/office/drawing/2014/chart" uri="{C3380CC4-5D6E-409C-BE32-E72D297353CC}">
              <c16:uniqueId val="{00000004-0BAF-4BCB-89AF-EA3586EDADBD}"/>
            </c:ext>
          </c:extLst>
        </c:ser>
        <c:dLbls>
          <c:showLegendKey val="0"/>
          <c:showVal val="0"/>
          <c:showCatName val="0"/>
          <c:showSerName val="0"/>
          <c:showPercent val="0"/>
          <c:showBubbleSize val="0"/>
        </c:dLbls>
        <c:marker val="1"/>
        <c:smooth val="0"/>
        <c:axId val="193001728"/>
        <c:axId val="198185344"/>
      </c:lineChart>
      <c:catAx>
        <c:axId val="19300172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98185344"/>
        <c:crosses val="autoZero"/>
        <c:auto val="1"/>
        <c:lblAlgn val="ctr"/>
        <c:lblOffset val="100"/>
        <c:noMultiLvlLbl val="0"/>
      </c:catAx>
      <c:valAx>
        <c:axId val="198185344"/>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27591134441528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3001728"/>
        <c:crosses val="autoZero"/>
        <c:crossBetween val="between"/>
        <c:majorUnit val="10"/>
      </c:valAx>
    </c:plotArea>
    <c:legend>
      <c:legendPos val="t"/>
      <c:layout>
        <c:manualLayout>
          <c:xMode val="edge"/>
          <c:yMode val="edge"/>
          <c:x val="5.4495965782055011E-2"/>
          <c:y val="1.1675185338674747E-3"/>
          <c:w val="0.9079454651501897"/>
          <c:h val="0.1242697093418878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Black</a:t>
            </a:r>
            <a:endParaRPr lang="en-US" sz="1600" dirty="0"/>
          </a:p>
        </c:rich>
      </c:tx>
      <c:layout>
        <c:manualLayout>
          <c:xMode val="edge"/>
          <c:yMode val="edge"/>
          <c:x val="0.42659716146592785"/>
          <c:y val="0"/>
        </c:manualLayout>
      </c:layout>
      <c:overlay val="0"/>
    </c:title>
    <c:autoTitleDeleted val="0"/>
    <c:plotArea>
      <c:layout>
        <c:manualLayout>
          <c:layoutTarget val="inner"/>
          <c:xMode val="edge"/>
          <c:yMode val="edge"/>
          <c:x val="0.18417711674929524"/>
          <c:y val="0.16224215028676972"/>
          <c:w val="0.81579420627977062"/>
          <c:h val="0.70484446388645861"/>
        </c:manualLayout>
      </c:layout>
      <c:barChart>
        <c:barDir val="col"/>
        <c:grouping val="clustered"/>
        <c:varyColors val="0"/>
        <c:ser>
          <c:idx val="0"/>
          <c:order val="0"/>
          <c:tx>
            <c:strRef>
              <c:f>Sheet1!$A$2</c:f>
              <c:strCache>
                <c:ptCount val="1"/>
                <c:pt idx="0">
                  <c:v>Private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C723-4C95-952C-2DFBED6211B3}"/>
              </c:ext>
            </c:extLst>
          </c:dPt>
          <c:dPt>
            <c:idx val="1"/>
            <c:invertIfNegative val="0"/>
            <c:bubble3D val="0"/>
            <c:extLst>
              <c:ext xmlns:c16="http://schemas.microsoft.com/office/drawing/2014/chart" uri="{C3380CC4-5D6E-409C-BE32-E72D297353CC}">
                <c16:uniqueId val="{00000001-C723-4C95-952C-2DFBED6211B3}"/>
              </c:ext>
            </c:extLst>
          </c:dPt>
          <c:dPt>
            <c:idx val="2"/>
            <c:invertIfNegative val="0"/>
            <c:bubble3D val="0"/>
            <c:extLst>
              <c:ext xmlns:c16="http://schemas.microsoft.com/office/drawing/2014/chart" uri="{C3380CC4-5D6E-409C-BE32-E72D297353CC}">
                <c16:uniqueId val="{00000002-C723-4C95-952C-2DFBED6211B3}"/>
              </c:ext>
            </c:extLst>
          </c:dPt>
          <c:dPt>
            <c:idx val="3"/>
            <c:invertIfNegative val="0"/>
            <c:bubble3D val="0"/>
            <c:extLst>
              <c:ext xmlns:c16="http://schemas.microsoft.com/office/drawing/2014/chart" uri="{C3380CC4-5D6E-409C-BE32-E72D297353CC}">
                <c16:uniqueId val="{00000003-C723-4C95-952C-2DFBED6211B3}"/>
              </c:ext>
            </c:extLst>
          </c:dPt>
          <c:cat>
            <c:strRef>
              <c:f>Sheet1!$B$1</c:f>
              <c:strCache>
                <c:ptCount val="1"/>
                <c:pt idx="0">
                  <c:v>2012</c:v>
                </c:pt>
              </c:strCache>
            </c:strRef>
          </c:cat>
          <c:val>
            <c:numRef>
              <c:f>Sheet1!$B$2</c:f>
              <c:numCache>
                <c:formatCode>General</c:formatCode>
                <c:ptCount val="1"/>
                <c:pt idx="0">
                  <c:v>93.9</c:v>
                </c:pt>
              </c:numCache>
            </c:numRef>
          </c:val>
          <c:extLst>
            <c:ext xmlns:c16="http://schemas.microsoft.com/office/drawing/2014/chart" uri="{C3380CC4-5D6E-409C-BE32-E72D297353CC}">
              <c16:uniqueId val="{00000004-C723-4C95-952C-2DFBED6211B3}"/>
            </c:ext>
          </c:extLst>
        </c:ser>
        <c:ser>
          <c:idx val="1"/>
          <c:order val="1"/>
          <c:tx>
            <c:strRef>
              <c:f>Sheet1!$A$3</c:f>
              <c:strCache>
                <c:ptCount val="1"/>
                <c:pt idx="0">
                  <c:v>Public</c:v>
                </c:pt>
              </c:strCache>
            </c:strRef>
          </c:tx>
          <c:spPr>
            <a:solidFill>
              <a:srgbClr val="AABA0A"/>
            </a:solidFill>
          </c:spPr>
          <c:invertIfNegative val="0"/>
          <c:cat>
            <c:strRef>
              <c:f>Sheet1!$B$1</c:f>
              <c:strCache>
                <c:ptCount val="1"/>
                <c:pt idx="0">
                  <c:v>2012</c:v>
                </c:pt>
              </c:strCache>
            </c:strRef>
          </c:cat>
          <c:val>
            <c:numRef>
              <c:f>Sheet1!$B$3</c:f>
              <c:numCache>
                <c:formatCode>General</c:formatCode>
                <c:ptCount val="1"/>
                <c:pt idx="0">
                  <c:v>92.7</c:v>
                </c:pt>
              </c:numCache>
            </c:numRef>
          </c:val>
          <c:extLst>
            <c:ext xmlns:c16="http://schemas.microsoft.com/office/drawing/2014/chart" uri="{C3380CC4-5D6E-409C-BE32-E72D297353CC}">
              <c16:uniqueId val="{00000005-C723-4C95-952C-2DFBED6211B3}"/>
            </c:ext>
          </c:extLst>
        </c:ser>
        <c:ser>
          <c:idx val="2"/>
          <c:order val="2"/>
          <c:tx>
            <c:strRef>
              <c:f>Sheet1!$A$4</c:f>
              <c:strCache>
                <c:ptCount val="1"/>
                <c:pt idx="0">
                  <c:v>Uninsured</c:v>
                </c:pt>
              </c:strCache>
            </c:strRef>
          </c:tx>
          <c:spPr>
            <a:solidFill>
              <a:sysClr val="window" lastClr="FFFFFF"/>
            </a:solidFill>
            <a:ln>
              <a:solidFill>
                <a:sysClr val="windowText" lastClr="000000"/>
              </a:solidFill>
            </a:ln>
          </c:spPr>
          <c:invertIfNegative val="0"/>
          <c:cat>
            <c:strRef>
              <c:f>Sheet1!$B$1</c:f>
              <c:strCache>
                <c:ptCount val="1"/>
                <c:pt idx="0">
                  <c:v>2012</c:v>
                </c:pt>
              </c:strCache>
            </c:strRef>
          </c:cat>
          <c:val>
            <c:numRef>
              <c:f>Sheet1!$B$4</c:f>
              <c:numCache>
                <c:formatCode>General</c:formatCode>
                <c:ptCount val="1"/>
                <c:pt idx="0">
                  <c:v>81.5</c:v>
                </c:pt>
              </c:numCache>
            </c:numRef>
          </c:val>
          <c:extLst>
            <c:ext xmlns:c16="http://schemas.microsoft.com/office/drawing/2014/chart" uri="{C3380CC4-5D6E-409C-BE32-E72D297353CC}">
              <c16:uniqueId val="{00000006-C723-4C95-952C-2DFBED6211B3}"/>
            </c:ext>
          </c:extLst>
        </c:ser>
        <c:dLbls>
          <c:showLegendKey val="0"/>
          <c:showVal val="0"/>
          <c:showCatName val="0"/>
          <c:showSerName val="0"/>
          <c:showPercent val="0"/>
          <c:showBubbleSize val="0"/>
        </c:dLbls>
        <c:gapWidth val="150"/>
        <c:axId val="198399872"/>
        <c:axId val="198401408"/>
      </c:barChart>
      <c:catAx>
        <c:axId val="19839987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98401408"/>
        <c:crosses val="autoZero"/>
        <c:auto val="1"/>
        <c:lblAlgn val="ctr"/>
        <c:lblOffset val="100"/>
        <c:noMultiLvlLbl val="0"/>
      </c:catAx>
      <c:valAx>
        <c:axId val="198401408"/>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25016282686886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98399872"/>
        <c:crosses val="autoZero"/>
        <c:crossBetween val="between"/>
        <c:majorUnit val="10"/>
      </c:valAx>
    </c:plotArea>
    <c:legend>
      <c:legendPos val="t"/>
      <c:layout>
        <c:manualLayout>
          <c:xMode val="edge"/>
          <c:yMode val="edge"/>
          <c:x val="9.3525107710592775E-2"/>
          <c:y val="5.1234324876057169E-2"/>
          <c:w val="0.79233459614717971"/>
          <c:h val="7.511908233693011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540923009623797"/>
          <c:y val="0.16221809079420629"/>
          <c:w val="0.77623840769903762"/>
          <c:h val="0.66247399630601733"/>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Sheet1!$B$2:$B$14</c:f>
              <c:numCache>
                <c:formatCode>0.0</c:formatCode>
                <c:ptCount val="13"/>
                <c:pt idx="0">
                  <c:v>445.4</c:v>
                </c:pt>
                <c:pt idx="1">
                  <c:v>444.14</c:v>
                </c:pt>
                <c:pt idx="2">
                  <c:v>399.5</c:v>
                </c:pt>
                <c:pt idx="3">
                  <c:v>400.88</c:v>
                </c:pt>
                <c:pt idx="4">
                  <c:v>392.76</c:v>
                </c:pt>
                <c:pt idx="5">
                  <c:v>373.02</c:v>
                </c:pt>
                <c:pt idx="6">
                  <c:v>350.79</c:v>
                </c:pt>
                <c:pt idx="7">
                  <c:v>339.89</c:v>
                </c:pt>
                <c:pt idx="8">
                  <c:v>329.68</c:v>
                </c:pt>
                <c:pt idx="9">
                  <c:v>306.32</c:v>
                </c:pt>
                <c:pt idx="10">
                  <c:v>301.13</c:v>
                </c:pt>
                <c:pt idx="11">
                  <c:v>283.16000000000003</c:v>
                </c:pt>
                <c:pt idx="12">
                  <c:v>282.45999999999998</c:v>
                </c:pt>
              </c:numCache>
            </c:numRef>
          </c:val>
          <c:smooth val="0"/>
          <c:extLst>
            <c:ext xmlns:c16="http://schemas.microsoft.com/office/drawing/2014/chart" uri="{C3380CC4-5D6E-409C-BE32-E72D297353CC}">
              <c16:uniqueId val="{00000000-1C19-4550-B13F-A97EE40A5179}"/>
            </c:ext>
          </c:extLst>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Sheet1!$C$2:$C$14</c:f>
              <c:numCache>
                <c:formatCode>0.0</c:formatCode>
                <c:ptCount val="13"/>
                <c:pt idx="0">
                  <c:v>1169.79</c:v>
                </c:pt>
                <c:pt idx="1">
                  <c:v>1121.76</c:v>
                </c:pt>
                <c:pt idx="2">
                  <c:v>927.82</c:v>
                </c:pt>
                <c:pt idx="3">
                  <c:v>1009.32</c:v>
                </c:pt>
                <c:pt idx="4">
                  <c:v>912.43</c:v>
                </c:pt>
                <c:pt idx="5">
                  <c:v>927.51</c:v>
                </c:pt>
                <c:pt idx="6">
                  <c:v>890.24</c:v>
                </c:pt>
                <c:pt idx="7">
                  <c:v>824.58</c:v>
                </c:pt>
                <c:pt idx="8">
                  <c:v>799.25</c:v>
                </c:pt>
                <c:pt idx="9">
                  <c:v>771.44</c:v>
                </c:pt>
                <c:pt idx="10">
                  <c:v>730.49</c:v>
                </c:pt>
                <c:pt idx="11">
                  <c:v>662.17</c:v>
                </c:pt>
                <c:pt idx="12">
                  <c:v>726.15</c:v>
                </c:pt>
              </c:numCache>
            </c:numRef>
          </c:val>
          <c:smooth val="0"/>
          <c:extLst>
            <c:ext xmlns:c16="http://schemas.microsoft.com/office/drawing/2014/chart" uri="{C3380CC4-5D6E-409C-BE32-E72D297353CC}">
              <c16:uniqueId val="{00000001-1C19-4550-B13F-A97EE40A5179}"/>
            </c:ext>
          </c:extLst>
        </c:ser>
        <c:ser>
          <c:idx val="2"/>
          <c:order val="2"/>
          <c:tx>
            <c:strRef>
              <c:f>Sheet1!$D$1</c:f>
              <c:strCache>
                <c:ptCount val="1"/>
                <c:pt idx="0">
                  <c:v>Hispanic</c:v>
                </c:pt>
              </c:strCache>
            </c:strRef>
          </c:tx>
          <c:spPr>
            <a:ln w="25400">
              <a:solidFill>
                <a:srgbClr val="AABA0A"/>
              </a:solidFill>
            </a:ln>
          </c:spPr>
          <c:marker>
            <c:symbol val="triangle"/>
            <c:size val="9"/>
            <c:spPr>
              <a:solidFill>
                <a:srgbClr val="AABA0A"/>
              </a:solidFill>
              <a:ln>
                <a:noFill/>
              </a:ln>
            </c:spPr>
          </c:marker>
          <c:cat>
            <c:numRef>
              <c:f>Sheet1!$A$2:$A$14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Sheet1!$D$2:$D$14</c:f>
              <c:numCache>
                <c:formatCode>0.0</c:formatCode>
                <c:ptCount val="13"/>
                <c:pt idx="0">
                  <c:v>519.46</c:v>
                </c:pt>
                <c:pt idx="1">
                  <c:v>653.02</c:v>
                </c:pt>
                <c:pt idx="2">
                  <c:v>662.23</c:v>
                </c:pt>
                <c:pt idx="3">
                  <c:v>629.91999999999996</c:v>
                </c:pt>
                <c:pt idx="4">
                  <c:v>538.04</c:v>
                </c:pt>
                <c:pt idx="5">
                  <c:v>465.87</c:v>
                </c:pt>
                <c:pt idx="6">
                  <c:v>437.1</c:v>
                </c:pt>
                <c:pt idx="7">
                  <c:v>362.81</c:v>
                </c:pt>
                <c:pt idx="8">
                  <c:v>360.16</c:v>
                </c:pt>
                <c:pt idx="9">
                  <c:v>372.7</c:v>
                </c:pt>
                <c:pt idx="10">
                  <c:v>359.17</c:v>
                </c:pt>
                <c:pt idx="11">
                  <c:v>298.91000000000003</c:v>
                </c:pt>
                <c:pt idx="12">
                  <c:v>356.68</c:v>
                </c:pt>
              </c:numCache>
            </c:numRef>
          </c:val>
          <c:smooth val="0"/>
          <c:extLst>
            <c:ext xmlns:c16="http://schemas.microsoft.com/office/drawing/2014/chart" uri="{C3380CC4-5D6E-409C-BE32-E72D297353CC}">
              <c16:uniqueId val="{00000002-1C19-4550-B13F-A97EE40A5179}"/>
            </c:ext>
          </c:extLst>
        </c:ser>
        <c:dLbls>
          <c:showLegendKey val="0"/>
          <c:showVal val="0"/>
          <c:showCatName val="0"/>
          <c:showSerName val="0"/>
          <c:showPercent val="0"/>
          <c:showBubbleSize val="0"/>
        </c:dLbls>
        <c:marker val="1"/>
        <c:smooth val="0"/>
        <c:axId val="198458368"/>
        <c:axId val="198472832"/>
      </c:lineChart>
      <c:catAx>
        <c:axId val="198458368"/>
        <c:scaling>
          <c:orientation val="minMax"/>
        </c:scaling>
        <c:delete val="0"/>
        <c:axPos val="b"/>
        <c:numFmt formatCode="General" sourceLinked="1"/>
        <c:majorTickMark val="out"/>
        <c:minorTickMark val="none"/>
        <c:tickLblPos val="nextTo"/>
        <c:txPr>
          <a:bodyPr rot="-3840000"/>
          <a:lstStyle/>
          <a:p>
            <a:pPr>
              <a:defRPr sz="1600" b="0" baseline="0">
                <a:latin typeface="Calibri" panose="020F0502020204030204" pitchFamily="34" charset="0"/>
              </a:defRPr>
            </a:pPr>
            <a:endParaRPr lang="en-US"/>
          </a:p>
        </c:txPr>
        <c:crossAx val="198472832"/>
        <c:crosses val="autoZero"/>
        <c:auto val="1"/>
        <c:lblAlgn val="ctr"/>
        <c:lblOffset val="100"/>
        <c:noMultiLvlLbl val="0"/>
      </c:catAx>
      <c:valAx>
        <c:axId val="198472832"/>
        <c:scaling>
          <c:orientation val="minMax"/>
          <c:max val="12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6.7900262467191592E-3"/>
              <c:y val="0.1772824924662194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8458368"/>
        <c:crosses val="autoZero"/>
        <c:crossBetween val="between"/>
        <c:majorUnit val="200"/>
      </c:valAx>
    </c:plotArea>
    <c:legend>
      <c:legendPos val="t"/>
      <c:layout>
        <c:manualLayout>
          <c:xMode val="edge"/>
          <c:yMode val="edge"/>
          <c:x val="8.7212926509186352E-3"/>
          <c:y val="5.0550209001652573E-2"/>
          <c:w val="0.99127867697093419"/>
          <c:h val="9.278822786040634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Black</a:t>
            </a:r>
            <a:endParaRPr lang="en-US" sz="1600" dirty="0"/>
          </a:p>
        </c:rich>
      </c:tx>
      <c:layout>
        <c:manualLayout>
          <c:xMode val="edge"/>
          <c:yMode val="edge"/>
          <c:x val="0.4208940288713911"/>
          <c:y val="0"/>
        </c:manualLayout>
      </c:layout>
      <c:overlay val="0"/>
    </c:title>
    <c:autoTitleDeleted val="0"/>
    <c:plotArea>
      <c:layout>
        <c:manualLayout>
          <c:layoutTarget val="inner"/>
          <c:xMode val="edge"/>
          <c:yMode val="edge"/>
          <c:x val="0.27351870078740159"/>
          <c:y val="0.16224215028676972"/>
          <c:w val="0.72648129921259841"/>
          <c:h val="0.65854816759016233"/>
        </c:manualLayout>
      </c:layout>
      <c:barChart>
        <c:barDir val="col"/>
        <c:grouping val="clustered"/>
        <c:varyColors val="0"/>
        <c:ser>
          <c:idx val="0"/>
          <c:order val="0"/>
          <c:tx>
            <c:strRef>
              <c:f>Sheet1!$A$2</c:f>
              <c:strCache>
                <c:ptCount val="1"/>
                <c:pt idx="0">
                  <c:v>Q1 (Lowest)</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4957-47EE-BBAF-7B63613116E7}"/>
              </c:ext>
            </c:extLst>
          </c:dPt>
          <c:dPt>
            <c:idx val="1"/>
            <c:invertIfNegative val="0"/>
            <c:bubble3D val="0"/>
            <c:extLst>
              <c:ext xmlns:c16="http://schemas.microsoft.com/office/drawing/2014/chart" uri="{C3380CC4-5D6E-409C-BE32-E72D297353CC}">
                <c16:uniqueId val="{00000001-4957-47EE-BBAF-7B63613116E7}"/>
              </c:ext>
            </c:extLst>
          </c:dPt>
          <c:dPt>
            <c:idx val="2"/>
            <c:invertIfNegative val="0"/>
            <c:bubble3D val="0"/>
            <c:extLst>
              <c:ext xmlns:c16="http://schemas.microsoft.com/office/drawing/2014/chart" uri="{C3380CC4-5D6E-409C-BE32-E72D297353CC}">
                <c16:uniqueId val="{00000002-4957-47EE-BBAF-7B63613116E7}"/>
              </c:ext>
            </c:extLst>
          </c:dPt>
          <c:dPt>
            <c:idx val="3"/>
            <c:invertIfNegative val="0"/>
            <c:bubble3D val="0"/>
            <c:extLst>
              <c:ext xmlns:c16="http://schemas.microsoft.com/office/drawing/2014/chart" uri="{C3380CC4-5D6E-409C-BE32-E72D297353CC}">
                <c16:uniqueId val="{00000003-4957-47EE-BBAF-7B63613116E7}"/>
              </c:ext>
            </c:extLst>
          </c:dPt>
          <c:cat>
            <c:strRef>
              <c:f>Sheet1!$B$1</c:f>
              <c:strCache>
                <c:ptCount val="1"/>
                <c:pt idx="0">
                  <c:v>2013</c:v>
                </c:pt>
              </c:strCache>
            </c:strRef>
          </c:cat>
          <c:val>
            <c:numRef>
              <c:f>Sheet1!$B$2</c:f>
              <c:numCache>
                <c:formatCode>General</c:formatCode>
                <c:ptCount val="1"/>
                <c:pt idx="0">
                  <c:v>851.1</c:v>
                </c:pt>
              </c:numCache>
            </c:numRef>
          </c:val>
          <c:extLst>
            <c:ext xmlns:c16="http://schemas.microsoft.com/office/drawing/2014/chart" uri="{C3380CC4-5D6E-409C-BE32-E72D297353CC}">
              <c16:uniqueId val="{00000004-4957-47EE-BBAF-7B63613116E7}"/>
            </c:ext>
          </c:extLst>
        </c:ser>
        <c:ser>
          <c:idx val="1"/>
          <c:order val="1"/>
          <c:tx>
            <c:strRef>
              <c:f>Sheet1!$A$3</c:f>
              <c:strCache>
                <c:ptCount val="1"/>
                <c:pt idx="0">
                  <c:v>Q2</c:v>
                </c:pt>
              </c:strCache>
            </c:strRef>
          </c:tx>
          <c:spPr>
            <a:solidFill>
              <a:srgbClr val="AABA0A"/>
            </a:solidFill>
          </c:spPr>
          <c:invertIfNegative val="0"/>
          <c:cat>
            <c:strRef>
              <c:f>Sheet1!$B$1</c:f>
              <c:strCache>
                <c:ptCount val="1"/>
                <c:pt idx="0">
                  <c:v>2013</c:v>
                </c:pt>
              </c:strCache>
            </c:strRef>
          </c:cat>
          <c:val>
            <c:numRef>
              <c:f>Sheet1!$B$3</c:f>
              <c:numCache>
                <c:formatCode>General</c:formatCode>
                <c:ptCount val="1"/>
                <c:pt idx="0">
                  <c:v>707</c:v>
                </c:pt>
              </c:numCache>
            </c:numRef>
          </c:val>
          <c:extLst>
            <c:ext xmlns:c16="http://schemas.microsoft.com/office/drawing/2014/chart" uri="{C3380CC4-5D6E-409C-BE32-E72D297353CC}">
              <c16:uniqueId val="{00000005-4957-47EE-BBAF-7B63613116E7}"/>
            </c:ext>
          </c:extLst>
        </c:ser>
        <c:ser>
          <c:idx val="2"/>
          <c:order val="2"/>
          <c:tx>
            <c:strRef>
              <c:f>Sheet1!$A$4</c:f>
              <c:strCache>
                <c:ptCount val="1"/>
                <c:pt idx="0">
                  <c:v>Q3</c:v>
                </c:pt>
              </c:strCache>
            </c:strRef>
          </c:tx>
          <c:spPr>
            <a:solidFill>
              <a:sysClr val="window" lastClr="FFFFFF"/>
            </a:solidFill>
            <a:ln>
              <a:solidFill>
                <a:sysClr val="windowText" lastClr="000000"/>
              </a:solidFill>
            </a:ln>
          </c:spPr>
          <c:invertIfNegative val="0"/>
          <c:cat>
            <c:strRef>
              <c:f>Sheet1!$B$1</c:f>
              <c:strCache>
                <c:ptCount val="1"/>
                <c:pt idx="0">
                  <c:v>2013</c:v>
                </c:pt>
              </c:strCache>
            </c:strRef>
          </c:cat>
          <c:val>
            <c:numRef>
              <c:f>Sheet1!$B$4</c:f>
              <c:numCache>
                <c:formatCode>General</c:formatCode>
                <c:ptCount val="1"/>
                <c:pt idx="0">
                  <c:v>581.4</c:v>
                </c:pt>
              </c:numCache>
            </c:numRef>
          </c:val>
          <c:extLst>
            <c:ext xmlns:c16="http://schemas.microsoft.com/office/drawing/2014/chart" uri="{C3380CC4-5D6E-409C-BE32-E72D297353CC}">
              <c16:uniqueId val="{00000006-4957-47EE-BBAF-7B63613116E7}"/>
            </c:ext>
          </c:extLst>
        </c:ser>
        <c:ser>
          <c:idx val="3"/>
          <c:order val="3"/>
          <c:tx>
            <c:strRef>
              <c:f>Sheet1!$A$5</c:f>
              <c:strCache>
                <c:ptCount val="1"/>
                <c:pt idx="0">
                  <c:v>Q4 (Highest)</c:v>
                </c:pt>
              </c:strCache>
            </c:strRef>
          </c:tx>
          <c:spPr>
            <a:solidFill>
              <a:sysClr val="window" lastClr="FFFFFF">
                <a:lumMod val="85000"/>
              </a:sysClr>
            </a:solidFill>
          </c:spPr>
          <c:invertIfNegative val="0"/>
          <c:cat>
            <c:strRef>
              <c:f>Sheet1!$B$1</c:f>
              <c:strCache>
                <c:ptCount val="1"/>
                <c:pt idx="0">
                  <c:v>2013</c:v>
                </c:pt>
              </c:strCache>
            </c:strRef>
          </c:cat>
          <c:val>
            <c:numRef>
              <c:f>Sheet1!$B$5</c:f>
              <c:numCache>
                <c:formatCode>General</c:formatCode>
                <c:ptCount val="1"/>
                <c:pt idx="0">
                  <c:v>544.70000000000005</c:v>
                </c:pt>
              </c:numCache>
            </c:numRef>
          </c:val>
          <c:extLst>
            <c:ext xmlns:c16="http://schemas.microsoft.com/office/drawing/2014/chart" uri="{C3380CC4-5D6E-409C-BE32-E72D297353CC}">
              <c16:uniqueId val="{00000007-4957-47EE-BBAF-7B63613116E7}"/>
            </c:ext>
          </c:extLst>
        </c:ser>
        <c:dLbls>
          <c:showLegendKey val="0"/>
          <c:showVal val="0"/>
          <c:showCatName val="0"/>
          <c:showSerName val="0"/>
          <c:showPercent val="0"/>
          <c:showBubbleSize val="0"/>
        </c:dLbls>
        <c:gapWidth val="150"/>
        <c:axId val="198745472"/>
        <c:axId val="198751360"/>
      </c:barChart>
      <c:catAx>
        <c:axId val="19874547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98751360"/>
        <c:crosses val="autoZero"/>
        <c:auto val="1"/>
        <c:lblAlgn val="ctr"/>
        <c:lblOffset val="100"/>
        <c:noMultiLvlLbl val="0"/>
      </c:catAx>
      <c:valAx>
        <c:axId val="198751360"/>
        <c:scaling>
          <c:orientation val="minMax"/>
          <c:max val="12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1.0416666666666666E-2"/>
              <c:y val="0.1781027024399727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98745472"/>
        <c:crosses val="autoZero"/>
        <c:crossBetween val="between"/>
        <c:majorUnit val="200"/>
      </c:valAx>
    </c:plotArea>
    <c:legend>
      <c:legendPos val="t"/>
      <c:layout>
        <c:manualLayout>
          <c:xMode val="edge"/>
          <c:yMode val="edge"/>
          <c:x val="0"/>
          <c:y val="5.1234324876057169E-2"/>
          <c:w val="0.99675278871391071"/>
          <c:h val="8.4378341596189371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86711383299311"/>
          <c:y val="0.14454821619519781"/>
          <c:w val="0.87503718285214338"/>
          <c:h val="0.720768688636142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Sheet1!$B$1:$J$1</c:f>
              <c:strCache>
                <c:ptCount val="9"/>
                <c:pt idx="0">
                  <c:v>2005</c:v>
                </c:pt>
                <c:pt idx="1">
                  <c:v>2006</c:v>
                </c:pt>
                <c:pt idx="2">
                  <c:v>2007</c:v>
                </c:pt>
                <c:pt idx="3">
                  <c:v>2008</c:v>
                </c:pt>
                <c:pt idx="4">
                  <c:v>2009</c:v>
                </c:pt>
                <c:pt idx="5">
                  <c:v>2010</c:v>
                </c:pt>
                <c:pt idx="6">
                  <c:v>2011</c:v>
                </c:pt>
                <c:pt idx="7">
                  <c:v>2012</c:v>
                </c:pt>
                <c:pt idx="8">
                  <c:v>2013</c:v>
                </c:pt>
              </c:strCache>
            </c:strRef>
          </c:cat>
          <c:val>
            <c:numRef>
              <c:f>Sheet1!$B$2:$J$2</c:f>
              <c:numCache>
                <c:formatCode>0.0</c:formatCode>
                <c:ptCount val="9"/>
                <c:pt idx="0">
                  <c:v>37.898089169999999</c:v>
                </c:pt>
                <c:pt idx="1">
                  <c:v>42.09047485</c:v>
                </c:pt>
                <c:pt idx="2">
                  <c:v>49.9754</c:v>
                </c:pt>
                <c:pt idx="3">
                  <c:v>49.403430280000002</c:v>
                </c:pt>
                <c:pt idx="4">
                  <c:v>54.434993919999997</c:v>
                </c:pt>
                <c:pt idx="5">
                  <c:v>58.358662614000004</c:v>
                </c:pt>
                <c:pt idx="6">
                  <c:v>57.859499999999997</c:v>
                </c:pt>
                <c:pt idx="7">
                  <c:v>62.295000000000002</c:v>
                </c:pt>
                <c:pt idx="8">
                  <c:v>54.3033</c:v>
                </c:pt>
              </c:numCache>
            </c:numRef>
          </c:val>
          <c:smooth val="0"/>
          <c:extLst>
            <c:ext xmlns:c16="http://schemas.microsoft.com/office/drawing/2014/chart" uri="{C3380CC4-5D6E-409C-BE32-E72D297353CC}">
              <c16:uniqueId val="{00000000-943C-4C28-9959-A678B99D5769}"/>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Sheet1!$B$1:$J$1</c:f>
              <c:strCache>
                <c:ptCount val="9"/>
                <c:pt idx="0">
                  <c:v>2005</c:v>
                </c:pt>
                <c:pt idx="1">
                  <c:v>2006</c:v>
                </c:pt>
                <c:pt idx="2">
                  <c:v>2007</c:v>
                </c:pt>
                <c:pt idx="3">
                  <c:v>2008</c:v>
                </c:pt>
                <c:pt idx="4">
                  <c:v>2009</c:v>
                </c:pt>
                <c:pt idx="5">
                  <c:v>2010</c:v>
                </c:pt>
                <c:pt idx="6">
                  <c:v>2011</c:v>
                </c:pt>
                <c:pt idx="7">
                  <c:v>2012</c:v>
                </c:pt>
                <c:pt idx="8">
                  <c:v>2013</c:v>
                </c:pt>
              </c:strCache>
            </c:strRef>
          </c:cat>
          <c:val>
            <c:numRef>
              <c:f>Sheet1!$B$3:$J$3</c:f>
              <c:numCache>
                <c:formatCode>0.0</c:formatCode>
                <c:ptCount val="9"/>
                <c:pt idx="0">
                  <c:v>38.717980140000002</c:v>
                </c:pt>
                <c:pt idx="1">
                  <c:v>43.574766359999998</c:v>
                </c:pt>
                <c:pt idx="2">
                  <c:v>51.769599999999997</c:v>
                </c:pt>
                <c:pt idx="3">
                  <c:v>50.964187330000001</c:v>
                </c:pt>
                <c:pt idx="4">
                  <c:v>55.650684930000004</c:v>
                </c:pt>
                <c:pt idx="5">
                  <c:v>63.754889179000003</c:v>
                </c:pt>
                <c:pt idx="6">
                  <c:v>57.303400000000003</c:v>
                </c:pt>
                <c:pt idx="7">
                  <c:v>62.5</c:v>
                </c:pt>
                <c:pt idx="8">
                  <c:v>55.921100000000003</c:v>
                </c:pt>
              </c:numCache>
            </c:numRef>
          </c:val>
          <c:smooth val="0"/>
          <c:extLst>
            <c:ext xmlns:c16="http://schemas.microsoft.com/office/drawing/2014/chart" uri="{C3380CC4-5D6E-409C-BE32-E72D297353CC}">
              <c16:uniqueId val="{00000001-943C-4C28-9959-A678B99D5769}"/>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Sheet1!$B$1:$J$1</c:f>
              <c:strCache>
                <c:ptCount val="9"/>
                <c:pt idx="0">
                  <c:v>2005</c:v>
                </c:pt>
                <c:pt idx="1">
                  <c:v>2006</c:v>
                </c:pt>
                <c:pt idx="2">
                  <c:v>2007</c:v>
                </c:pt>
                <c:pt idx="3">
                  <c:v>2008</c:v>
                </c:pt>
                <c:pt idx="4">
                  <c:v>2009</c:v>
                </c:pt>
                <c:pt idx="5">
                  <c:v>2010</c:v>
                </c:pt>
                <c:pt idx="6">
                  <c:v>2011</c:v>
                </c:pt>
                <c:pt idx="7">
                  <c:v>2012</c:v>
                </c:pt>
                <c:pt idx="8">
                  <c:v>2013</c:v>
                </c:pt>
              </c:strCache>
            </c:strRef>
          </c:cat>
          <c:val>
            <c:numRef>
              <c:f>Sheet1!$B$4:$J$4</c:f>
              <c:numCache>
                <c:formatCode>0.0</c:formatCode>
                <c:ptCount val="9"/>
                <c:pt idx="0">
                  <c:v>27.659574469999999</c:v>
                </c:pt>
                <c:pt idx="1">
                  <c:v>32.600732600000001</c:v>
                </c:pt>
                <c:pt idx="2">
                  <c:v>44.518300000000004</c:v>
                </c:pt>
                <c:pt idx="3">
                  <c:v>37.788018430000001</c:v>
                </c:pt>
                <c:pt idx="4">
                  <c:v>46.794871789999995</c:v>
                </c:pt>
                <c:pt idx="5">
                  <c:v>52.991452991000003</c:v>
                </c:pt>
                <c:pt idx="6">
                  <c:v>58.209000000000003</c:v>
                </c:pt>
                <c:pt idx="7">
                  <c:v>58.536999999999999</c:v>
                </c:pt>
                <c:pt idx="8">
                  <c:v>51.428600000000003</c:v>
                </c:pt>
              </c:numCache>
            </c:numRef>
          </c:val>
          <c:smooth val="0"/>
          <c:extLst>
            <c:ext xmlns:c16="http://schemas.microsoft.com/office/drawing/2014/chart" uri="{C3380CC4-5D6E-409C-BE32-E72D297353CC}">
              <c16:uniqueId val="{00000002-943C-4C28-9959-A678B99D5769}"/>
            </c:ext>
          </c:extLst>
        </c:ser>
        <c:dLbls>
          <c:showLegendKey val="0"/>
          <c:showVal val="0"/>
          <c:showCatName val="0"/>
          <c:showSerName val="0"/>
          <c:showPercent val="0"/>
          <c:showBubbleSize val="0"/>
        </c:dLbls>
        <c:marker val="1"/>
        <c:smooth val="0"/>
        <c:axId val="199989888"/>
        <c:axId val="199996160"/>
      </c:lineChart>
      <c:catAx>
        <c:axId val="19998988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99996160"/>
        <c:crosses val="autoZero"/>
        <c:auto val="1"/>
        <c:lblAlgn val="ctr"/>
        <c:lblOffset val="100"/>
        <c:noMultiLvlLbl val="0"/>
      </c:catAx>
      <c:valAx>
        <c:axId val="19999616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7.716049382716049E-3"/>
              <c:y val="0.409072615923009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9989888"/>
        <c:crosses val="autoZero"/>
        <c:crossBetween val="between"/>
        <c:majorUnit val="20"/>
      </c:valAx>
    </c:plotArea>
    <c:legend>
      <c:legendPos val="t"/>
      <c:layout>
        <c:manualLayout>
          <c:xMode val="edge"/>
          <c:yMode val="edge"/>
          <c:x val="8.19954797317002E-3"/>
          <c:y val="1.1675185338674747E-3"/>
          <c:w val="0.99127867697093419"/>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63805203697365"/>
          <c:y val="0.21667076771653543"/>
          <c:w val="0.75683983795503829"/>
          <c:h val="0.78332923228346463"/>
        </c:manualLayout>
      </c:layout>
      <c:pieChart>
        <c:varyColors val="1"/>
        <c:ser>
          <c:idx val="0"/>
          <c:order val="0"/>
          <c:tx>
            <c:strRef>
              <c:f>Sheet1!$B$1</c:f>
              <c:strCache>
                <c:ptCount val="1"/>
                <c:pt idx="0">
                  <c:v>Column1</c:v>
                </c:pt>
              </c:strCache>
            </c:strRef>
          </c:tx>
          <c:spPr>
            <a:solidFill>
              <a:srgbClr val="AABA0A"/>
            </a:solidFill>
          </c:spPr>
          <c:dPt>
            <c:idx val="0"/>
            <c:bubble3D val="0"/>
            <c:spPr>
              <a:solidFill>
                <a:srgbClr val="0072C6"/>
              </a:solidFill>
            </c:spPr>
            <c:extLst>
              <c:ext xmlns:c16="http://schemas.microsoft.com/office/drawing/2014/chart" uri="{C3380CC4-5D6E-409C-BE32-E72D297353CC}">
                <c16:uniqueId val="{00000001-88BD-4272-84FD-886ECE7739E4}"/>
              </c:ext>
            </c:extLst>
          </c:dPt>
          <c:dLbls>
            <c:dLbl>
              <c:idx val="0"/>
              <c:layout>
                <c:manualLayout>
                  <c:x val="-0.21003271330214157"/>
                  <c:y val="-0.17306250000000001"/>
                </c:manualLayout>
              </c:layout>
              <c:spPr/>
              <c:txPr>
                <a:bodyPr/>
                <a:lstStyle/>
                <a:p>
                  <a:pPr>
                    <a:defRPr sz="1300" baseline="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8BD-4272-84FD-886ECE7739E4}"/>
                </c:ext>
              </c:extLst>
            </c:dLbl>
            <c:dLbl>
              <c:idx val="1"/>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8BD-4272-84FD-886ECE7739E4}"/>
                </c:ext>
              </c:extLst>
            </c:dLbl>
            <c:spPr>
              <a:noFill/>
              <a:ln>
                <a:noFill/>
              </a:ln>
              <a:effectLst/>
            </c:spPr>
            <c:txPr>
              <a:bodyPr/>
              <a:lstStyle/>
              <a:p>
                <a:pPr>
                  <a:defRPr sz="1300" baseline="0">
                    <a:latin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Non-Hispanic </c:v>
                </c:pt>
                <c:pt idx="1">
                  <c:v>Hispanic</c:v>
                </c:pt>
              </c:strCache>
            </c:strRef>
          </c:cat>
          <c:val>
            <c:numRef>
              <c:f>Sheet1!$B$2:$B$3</c:f>
              <c:numCache>
                <c:formatCode>0.0%</c:formatCode>
                <c:ptCount val="2"/>
                <c:pt idx="0">
                  <c:v>0.83699999999999997</c:v>
                </c:pt>
                <c:pt idx="1">
                  <c:v>0.16300000000000001</c:v>
                </c:pt>
              </c:numCache>
            </c:numRef>
          </c:val>
          <c:extLst>
            <c:ext xmlns:c16="http://schemas.microsoft.com/office/drawing/2014/chart" uri="{C3380CC4-5D6E-409C-BE32-E72D297353CC}">
              <c16:uniqueId val="{00000003-88BD-4272-84FD-886ECE7739E4}"/>
            </c:ext>
          </c:extLst>
        </c:ser>
        <c:dLbls>
          <c:showLegendKey val="0"/>
          <c:showVal val="0"/>
          <c:showCatName val="0"/>
          <c:showSerName val="0"/>
          <c:showPercent val="0"/>
          <c:showBubbleSize val="0"/>
          <c:showLeaderLines val="1"/>
        </c:dLbls>
        <c:firstSliceAng val="0"/>
      </c:pieChart>
    </c:plotArea>
    <c:legend>
      <c:legendPos val="t"/>
      <c:layout>
        <c:manualLayout>
          <c:xMode val="edge"/>
          <c:yMode val="edge"/>
          <c:x val="0.23738279318346076"/>
          <c:y val="0.05"/>
          <c:w val="0.53127306097607363"/>
          <c:h val="6.7847687007874011E-2"/>
        </c:manualLayout>
      </c:layout>
      <c:overlay val="0"/>
      <c:txPr>
        <a:bodyPr/>
        <a:lstStyle/>
        <a:p>
          <a:pPr>
            <a:defRPr sz="1300" baseline="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74249052201808"/>
          <c:y val="0.10751117915816077"/>
          <c:w val="0.88825750947798188"/>
          <c:h val="0.73311435634499178"/>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Sheet1!$B$2:$B$14</c:f>
              <c:numCache>
                <c:formatCode>0.0</c:formatCode>
                <c:ptCount val="13"/>
                <c:pt idx="0">
                  <c:v>98.700999999999993</c:v>
                </c:pt>
                <c:pt idx="1">
                  <c:v>95.542000000000002</c:v>
                </c:pt>
                <c:pt idx="2">
                  <c:v>86.881</c:v>
                </c:pt>
                <c:pt idx="3">
                  <c:v>81.822999999999993</c:v>
                </c:pt>
                <c:pt idx="4">
                  <c:v>76.878</c:v>
                </c:pt>
                <c:pt idx="5">
                  <c:v>71.153999999999996</c:v>
                </c:pt>
                <c:pt idx="6">
                  <c:v>65.375</c:v>
                </c:pt>
                <c:pt idx="7">
                  <c:v>59.11</c:v>
                </c:pt>
                <c:pt idx="8">
                  <c:v>53.662999999999997</c:v>
                </c:pt>
                <c:pt idx="9">
                  <c:v>51.695999999999998</c:v>
                </c:pt>
                <c:pt idx="10">
                  <c:v>50.454000000000001</c:v>
                </c:pt>
                <c:pt idx="11">
                  <c:v>48.26</c:v>
                </c:pt>
                <c:pt idx="12">
                  <c:v>46.12</c:v>
                </c:pt>
              </c:numCache>
            </c:numRef>
          </c:val>
          <c:smooth val="0"/>
          <c:extLst>
            <c:ext xmlns:c16="http://schemas.microsoft.com/office/drawing/2014/chart" uri="{C3380CC4-5D6E-409C-BE32-E72D297353CC}">
              <c16:uniqueId val="{00000000-295D-41CF-986F-35047ED2C597}"/>
            </c:ext>
          </c:extLst>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Sheet1!$C$2:$C$14</c:f>
              <c:numCache>
                <c:formatCode>0.0</c:formatCode>
                <c:ptCount val="13"/>
                <c:pt idx="0">
                  <c:v>92.238</c:v>
                </c:pt>
                <c:pt idx="1">
                  <c:v>85.504999999999995</c:v>
                </c:pt>
                <c:pt idx="2">
                  <c:v>81.606999999999999</c:v>
                </c:pt>
                <c:pt idx="3">
                  <c:v>72.885000000000005</c:v>
                </c:pt>
                <c:pt idx="4">
                  <c:v>65.165000000000006</c:v>
                </c:pt>
                <c:pt idx="5">
                  <c:v>59.183999999999997</c:v>
                </c:pt>
                <c:pt idx="6">
                  <c:v>55.79</c:v>
                </c:pt>
                <c:pt idx="7">
                  <c:v>46.807000000000002</c:v>
                </c:pt>
                <c:pt idx="8">
                  <c:v>46.076999999999998</c:v>
                </c:pt>
                <c:pt idx="9">
                  <c:v>46.731999999999999</c:v>
                </c:pt>
                <c:pt idx="10">
                  <c:v>42.097000000000001</c:v>
                </c:pt>
                <c:pt idx="11">
                  <c:v>42.96</c:v>
                </c:pt>
                <c:pt idx="12">
                  <c:v>38.26</c:v>
                </c:pt>
              </c:numCache>
            </c:numRef>
          </c:val>
          <c:smooth val="0"/>
          <c:extLst>
            <c:ext xmlns:c16="http://schemas.microsoft.com/office/drawing/2014/chart" uri="{C3380CC4-5D6E-409C-BE32-E72D297353CC}">
              <c16:uniqueId val="{00000001-295D-41CF-986F-35047ED2C597}"/>
            </c:ext>
          </c:extLst>
        </c:ser>
        <c:ser>
          <c:idx val="2"/>
          <c:order val="2"/>
          <c:tx>
            <c:strRef>
              <c:f>Sheet1!$E$1</c:f>
              <c:strCache>
                <c:ptCount val="1"/>
                <c:pt idx="0">
                  <c:v>Hispanic</c:v>
                </c:pt>
              </c:strCache>
            </c:strRef>
          </c:tx>
          <c:spPr>
            <a:ln w="25400">
              <a:solidFill>
                <a:srgbClr val="AABA0A"/>
              </a:solidFill>
            </a:ln>
          </c:spPr>
          <c:marker>
            <c:symbol val="triangle"/>
            <c:size val="9"/>
            <c:spPr>
              <a:solidFill>
                <a:srgbClr val="AABA0A"/>
              </a:solidFill>
              <a:ln>
                <a:noFill/>
              </a:ln>
            </c:spPr>
          </c:marker>
          <c:cat>
            <c:numRef>
              <c:f>Sheet1!$A$2:$A$14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Sheet1!$E$2:$E$14</c:f>
              <c:numCache>
                <c:formatCode>0.0</c:formatCode>
                <c:ptCount val="13"/>
                <c:pt idx="0">
                  <c:v>97.244</c:v>
                </c:pt>
                <c:pt idx="1">
                  <c:v>92.048000000000002</c:v>
                </c:pt>
                <c:pt idx="2">
                  <c:v>86.634</c:v>
                </c:pt>
                <c:pt idx="3">
                  <c:v>78.813000000000002</c:v>
                </c:pt>
                <c:pt idx="4">
                  <c:v>75.191999999999993</c:v>
                </c:pt>
                <c:pt idx="5">
                  <c:v>70.396000000000001</c:v>
                </c:pt>
                <c:pt idx="6">
                  <c:v>63.572000000000003</c:v>
                </c:pt>
                <c:pt idx="7">
                  <c:v>57.634999999999998</c:v>
                </c:pt>
                <c:pt idx="8">
                  <c:v>57.533000000000001</c:v>
                </c:pt>
                <c:pt idx="9">
                  <c:v>53.600999999999999</c:v>
                </c:pt>
                <c:pt idx="10">
                  <c:v>48.131999999999998</c:v>
                </c:pt>
                <c:pt idx="11">
                  <c:v>47.99</c:v>
                </c:pt>
                <c:pt idx="12">
                  <c:v>46.38</c:v>
                </c:pt>
              </c:numCache>
            </c:numRef>
          </c:val>
          <c:smooth val="0"/>
          <c:extLst>
            <c:ext xmlns:c16="http://schemas.microsoft.com/office/drawing/2014/chart" uri="{C3380CC4-5D6E-409C-BE32-E72D297353CC}">
              <c16:uniqueId val="{00000002-295D-41CF-986F-35047ED2C597}"/>
            </c:ext>
          </c:extLst>
        </c:ser>
        <c:dLbls>
          <c:showLegendKey val="0"/>
          <c:showVal val="0"/>
          <c:showCatName val="0"/>
          <c:showSerName val="0"/>
          <c:showPercent val="0"/>
          <c:showBubbleSize val="0"/>
        </c:dLbls>
        <c:marker val="1"/>
        <c:smooth val="0"/>
        <c:axId val="201101696"/>
        <c:axId val="201103616"/>
      </c:lineChart>
      <c:catAx>
        <c:axId val="20110169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01103616"/>
        <c:crosses val="autoZero"/>
        <c:auto val="1"/>
        <c:lblAlgn val="ctr"/>
        <c:lblOffset val="100"/>
        <c:noMultiLvlLbl val="0"/>
      </c:catAx>
      <c:valAx>
        <c:axId val="201103616"/>
        <c:scaling>
          <c:orientation val="minMax"/>
          <c:max val="12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Admissions</a:t>
                </a:r>
                <a:endParaRPr lang="en-US" dirty="0"/>
              </a:p>
            </c:rich>
          </c:tx>
          <c:layout>
            <c:manualLayout>
              <c:xMode val="edge"/>
              <c:yMode val="edge"/>
              <c:x val="1.5432098765432098E-3"/>
              <c:y val="0.1961096529600466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01101696"/>
        <c:crosses val="autoZero"/>
        <c:crossBetween val="between"/>
        <c:majorUnit val="20"/>
      </c:valAx>
    </c:plotArea>
    <c:legend>
      <c:legendPos val="t"/>
      <c:layout>
        <c:manualLayout>
          <c:xMode val="edge"/>
          <c:yMode val="edge"/>
          <c:x val="0.11005139982502188"/>
          <c:y val="1.1675185338674747E-3"/>
          <c:w val="0.77831571400797117"/>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48439778361039"/>
          <c:y val="0.14454821619519781"/>
          <c:w val="0.81351560221638974"/>
          <c:h val="0.7022501701176241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2010</c:v>
                </c:pt>
                <c:pt idx="1">
                  <c:v>2011</c:v>
                </c:pt>
                <c:pt idx="2">
                  <c:v>2012</c:v>
                </c:pt>
                <c:pt idx="3">
                  <c:v>2013</c:v>
                </c:pt>
              </c:strCache>
            </c:strRef>
          </c:cat>
          <c:val>
            <c:numRef>
              <c:f>Sheet1!$B$2:$E$2</c:f>
              <c:numCache>
                <c:formatCode>0.0</c:formatCode>
                <c:ptCount val="4"/>
                <c:pt idx="0">
                  <c:v>11.2</c:v>
                </c:pt>
                <c:pt idx="1">
                  <c:v>10.8</c:v>
                </c:pt>
                <c:pt idx="2">
                  <c:v>10.8</c:v>
                </c:pt>
                <c:pt idx="3" formatCode="General">
                  <c:v>10.9</c:v>
                </c:pt>
              </c:numCache>
            </c:numRef>
          </c:val>
          <c:smooth val="0"/>
          <c:extLst>
            <c:ext xmlns:c16="http://schemas.microsoft.com/office/drawing/2014/chart" uri="{C3380CC4-5D6E-409C-BE32-E72D297353CC}">
              <c16:uniqueId val="{00000000-3413-4D98-A4F7-F376657DC57F}"/>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Sheet1!$B$1:$E$1</c:f>
              <c:strCache>
                <c:ptCount val="4"/>
                <c:pt idx="0">
                  <c:v>2010</c:v>
                </c:pt>
                <c:pt idx="1">
                  <c:v>2011</c:v>
                </c:pt>
                <c:pt idx="2">
                  <c:v>2012</c:v>
                </c:pt>
                <c:pt idx="3">
                  <c:v>2013</c:v>
                </c:pt>
              </c:strCache>
            </c:strRef>
          </c:cat>
          <c:val>
            <c:numRef>
              <c:f>Sheet1!$B$3:$E$3</c:f>
              <c:numCache>
                <c:formatCode>0.0</c:formatCode>
                <c:ptCount val="4"/>
                <c:pt idx="0">
                  <c:v>11.7</c:v>
                </c:pt>
                <c:pt idx="1">
                  <c:v>10.4</c:v>
                </c:pt>
                <c:pt idx="2">
                  <c:v>10.3</c:v>
                </c:pt>
                <c:pt idx="3" formatCode="General">
                  <c:v>10.7</c:v>
                </c:pt>
              </c:numCache>
            </c:numRef>
          </c:val>
          <c:smooth val="0"/>
          <c:extLst>
            <c:ext xmlns:c16="http://schemas.microsoft.com/office/drawing/2014/chart" uri="{C3380CC4-5D6E-409C-BE32-E72D297353CC}">
              <c16:uniqueId val="{00000001-3413-4D98-A4F7-F376657DC57F}"/>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Sheet1!$B$1:$E$1</c:f>
              <c:strCache>
                <c:ptCount val="4"/>
                <c:pt idx="0">
                  <c:v>2010</c:v>
                </c:pt>
                <c:pt idx="1">
                  <c:v>2011</c:v>
                </c:pt>
                <c:pt idx="2">
                  <c:v>2012</c:v>
                </c:pt>
                <c:pt idx="3">
                  <c:v>2013</c:v>
                </c:pt>
              </c:strCache>
            </c:strRef>
          </c:cat>
          <c:val>
            <c:numRef>
              <c:f>Sheet1!$B$4:$E$4</c:f>
              <c:numCache>
                <c:formatCode>0.0</c:formatCode>
                <c:ptCount val="4"/>
                <c:pt idx="0">
                  <c:v>12.8</c:v>
                </c:pt>
                <c:pt idx="1">
                  <c:v>14.4</c:v>
                </c:pt>
                <c:pt idx="2">
                  <c:v>12.9</c:v>
                </c:pt>
                <c:pt idx="3" formatCode="General">
                  <c:v>12.6</c:v>
                </c:pt>
              </c:numCache>
            </c:numRef>
          </c:val>
          <c:smooth val="0"/>
          <c:extLst>
            <c:ext xmlns:c16="http://schemas.microsoft.com/office/drawing/2014/chart" uri="{C3380CC4-5D6E-409C-BE32-E72D297353CC}">
              <c16:uniqueId val="{00000002-3413-4D98-A4F7-F376657DC57F}"/>
            </c:ext>
          </c:extLst>
        </c:ser>
        <c:dLbls>
          <c:showLegendKey val="0"/>
          <c:showVal val="0"/>
          <c:showCatName val="0"/>
          <c:showSerName val="0"/>
          <c:showPercent val="0"/>
          <c:showBubbleSize val="0"/>
        </c:dLbls>
        <c:marker val="1"/>
        <c:smooth val="0"/>
        <c:axId val="206604544"/>
        <c:axId val="206631296"/>
      </c:lineChart>
      <c:catAx>
        <c:axId val="20660454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06631296"/>
        <c:crosses val="autoZero"/>
        <c:auto val="1"/>
        <c:lblAlgn val="ctr"/>
        <c:lblOffset val="100"/>
        <c:noMultiLvlLbl val="0"/>
      </c:catAx>
      <c:valAx>
        <c:axId val="206631296"/>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5432098765432098E-3"/>
              <c:y val="0.4090726159230095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06604544"/>
        <c:crosses val="autoZero"/>
        <c:crossBetween val="between"/>
        <c:majorUnit val="5"/>
      </c:valAx>
    </c:plotArea>
    <c:legend>
      <c:legendPos val="t"/>
      <c:layout>
        <c:manualLayout>
          <c:xMode val="edge"/>
          <c:yMode val="edge"/>
          <c:x val="8.19954797317002E-3"/>
          <c:y val="1.1675185338674747E-3"/>
          <c:w val="0.99127867697093419"/>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35612909497425"/>
          <c:y val="0.1437236317682512"/>
          <c:w val="0.78760134149897931"/>
          <c:h val="0.69974287936230195"/>
        </c:manualLayout>
      </c:layout>
      <c:barChart>
        <c:barDir val="col"/>
        <c:grouping val="clustered"/>
        <c:varyColors val="0"/>
        <c:ser>
          <c:idx val="0"/>
          <c:order val="0"/>
          <c:tx>
            <c:strRef>
              <c:f>Sheet1!$B$1</c:f>
              <c:strCache>
                <c:ptCount val="1"/>
                <c:pt idx="0">
                  <c:v>Total</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B67A-4750-A810-3903C56895D7}"/>
              </c:ext>
            </c:extLst>
          </c:dPt>
          <c:dPt>
            <c:idx val="1"/>
            <c:invertIfNegative val="0"/>
            <c:bubble3D val="0"/>
            <c:extLst>
              <c:ext xmlns:c16="http://schemas.microsoft.com/office/drawing/2014/chart" uri="{C3380CC4-5D6E-409C-BE32-E72D297353CC}">
                <c16:uniqueId val="{00000001-B67A-4750-A810-3903C56895D7}"/>
              </c:ext>
            </c:extLst>
          </c:dPt>
          <c:dPt>
            <c:idx val="2"/>
            <c:invertIfNegative val="0"/>
            <c:bubble3D val="0"/>
            <c:extLst>
              <c:ext xmlns:c16="http://schemas.microsoft.com/office/drawing/2014/chart" uri="{C3380CC4-5D6E-409C-BE32-E72D297353CC}">
                <c16:uniqueId val="{00000002-B67A-4750-A810-3903C56895D7}"/>
              </c:ext>
            </c:extLst>
          </c:dPt>
          <c:dPt>
            <c:idx val="3"/>
            <c:invertIfNegative val="0"/>
            <c:bubble3D val="0"/>
            <c:extLst>
              <c:ext xmlns:c16="http://schemas.microsoft.com/office/drawing/2014/chart" uri="{C3380CC4-5D6E-409C-BE32-E72D297353CC}">
                <c16:uniqueId val="{00000003-B67A-4750-A810-3903C56895D7}"/>
              </c:ext>
            </c:extLst>
          </c:dPt>
          <c:cat>
            <c:strRef>
              <c:f>Sheet1!$A$2:$A$4</c:f>
              <c:strCache>
                <c:ptCount val="3"/>
                <c:pt idx="0">
                  <c:v>&lt;High School</c:v>
                </c:pt>
                <c:pt idx="1">
                  <c:v>High School Grad</c:v>
                </c:pt>
                <c:pt idx="2">
                  <c:v>Any College</c:v>
                </c:pt>
              </c:strCache>
            </c:strRef>
          </c:cat>
          <c:val>
            <c:numRef>
              <c:f>Sheet1!$B$2:$B$4</c:f>
              <c:numCache>
                <c:formatCode>General</c:formatCode>
                <c:ptCount val="3"/>
                <c:pt idx="0">
                  <c:v>7.6</c:v>
                </c:pt>
                <c:pt idx="1">
                  <c:v>12.2</c:v>
                </c:pt>
                <c:pt idx="2">
                  <c:v>8.6</c:v>
                </c:pt>
              </c:numCache>
            </c:numRef>
          </c:val>
          <c:extLst>
            <c:ext xmlns:c16="http://schemas.microsoft.com/office/drawing/2014/chart" uri="{C3380CC4-5D6E-409C-BE32-E72D297353CC}">
              <c16:uniqueId val="{00000004-B67A-4750-A810-3903C56895D7}"/>
            </c:ext>
          </c:extLst>
        </c:ser>
        <c:ser>
          <c:idx val="1"/>
          <c:order val="1"/>
          <c:tx>
            <c:strRef>
              <c:f>Sheet1!$C$1</c:f>
              <c:strCache>
                <c:ptCount val="1"/>
                <c:pt idx="0">
                  <c:v>White</c:v>
                </c:pt>
              </c:strCache>
            </c:strRef>
          </c:tx>
          <c:spPr>
            <a:solidFill>
              <a:srgbClr val="AABA0A"/>
            </a:solidFill>
          </c:spPr>
          <c:invertIfNegative val="0"/>
          <c:cat>
            <c:strRef>
              <c:f>Sheet1!$A$2:$A$4</c:f>
              <c:strCache>
                <c:ptCount val="3"/>
                <c:pt idx="0">
                  <c:v>&lt;High School</c:v>
                </c:pt>
                <c:pt idx="1">
                  <c:v>High School Grad</c:v>
                </c:pt>
                <c:pt idx="2">
                  <c:v>Any College</c:v>
                </c:pt>
              </c:strCache>
            </c:strRef>
          </c:cat>
          <c:val>
            <c:numRef>
              <c:f>Sheet1!$C$2:$C$4</c:f>
              <c:numCache>
                <c:formatCode>General</c:formatCode>
                <c:ptCount val="3"/>
                <c:pt idx="0">
                  <c:v>18.600000000000001</c:v>
                </c:pt>
                <c:pt idx="1">
                  <c:v>12.8</c:v>
                </c:pt>
                <c:pt idx="2">
                  <c:v>8.1</c:v>
                </c:pt>
              </c:numCache>
            </c:numRef>
          </c:val>
          <c:extLst>
            <c:ext xmlns:c16="http://schemas.microsoft.com/office/drawing/2014/chart" uri="{C3380CC4-5D6E-409C-BE32-E72D297353CC}">
              <c16:uniqueId val="{00000005-B67A-4750-A810-3903C56895D7}"/>
            </c:ext>
          </c:extLst>
        </c:ser>
        <c:ser>
          <c:idx val="2"/>
          <c:order val="2"/>
          <c:tx>
            <c:strRef>
              <c:f>Sheet1!$D$1</c:f>
              <c:strCache>
                <c:ptCount val="1"/>
                <c:pt idx="0">
                  <c:v>Black </c:v>
                </c:pt>
              </c:strCache>
            </c:strRef>
          </c:tx>
          <c:spPr>
            <a:solidFill>
              <a:sysClr val="window" lastClr="FFFFFF"/>
            </a:solidFill>
            <a:ln>
              <a:solidFill>
                <a:sysClr val="windowText" lastClr="000000"/>
              </a:solidFill>
            </a:ln>
          </c:spPr>
          <c:invertIfNegative val="0"/>
          <c:cat>
            <c:strRef>
              <c:f>Sheet1!$A$2:$A$4</c:f>
              <c:strCache>
                <c:ptCount val="3"/>
                <c:pt idx="0">
                  <c:v>&lt;High School</c:v>
                </c:pt>
                <c:pt idx="1">
                  <c:v>High School Grad</c:v>
                </c:pt>
                <c:pt idx="2">
                  <c:v>Any College</c:v>
                </c:pt>
              </c:strCache>
            </c:strRef>
          </c:cat>
          <c:val>
            <c:numRef>
              <c:f>Sheet1!$D$2:$D$4</c:f>
              <c:numCache>
                <c:formatCode>General</c:formatCode>
                <c:ptCount val="3"/>
                <c:pt idx="0">
                  <c:v>13.3</c:v>
                </c:pt>
                <c:pt idx="1">
                  <c:v>10.9</c:v>
                </c:pt>
                <c:pt idx="2">
                  <c:v>14.5</c:v>
                </c:pt>
              </c:numCache>
            </c:numRef>
          </c:val>
          <c:extLst>
            <c:ext xmlns:c16="http://schemas.microsoft.com/office/drawing/2014/chart" uri="{C3380CC4-5D6E-409C-BE32-E72D297353CC}">
              <c16:uniqueId val="{00000006-B67A-4750-A810-3903C56895D7}"/>
            </c:ext>
          </c:extLst>
        </c:ser>
        <c:dLbls>
          <c:showLegendKey val="0"/>
          <c:showVal val="0"/>
          <c:showCatName val="0"/>
          <c:showSerName val="0"/>
          <c:showPercent val="0"/>
          <c:showBubbleSize val="0"/>
        </c:dLbls>
        <c:gapWidth val="150"/>
        <c:axId val="206695040"/>
        <c:axId val="206700928"/>
      </c:barChart>
      <c:catAx>
        <c:axId val="20669504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06700928"/>
        <c:crosses val="autoZero"/>
        <c:auto val="1"/>
        <c:lblAlgn val="ctr"/>
        <c:lblOffset val="100"/>
        <c:noMultiLvlLbl val="0"/>
      </c:catAx>
      <c:valAx>
        <c:axId val="20670092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6.1728395061728392E-3"/>
              <c:y val="0.4064977641683679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06695040"/>
        <c:crosses val="autoZero"/>
        <c:crossBetween val="between"/>
        <c:majorUnit val="5"/>
      </c:valAx>
    </c:plotArea>
    <c:legend>
      <c:legendPos val="t"/>
      <c:layout>
        <c:manualLayout>
          <c:xMode val="edge"/>
          <c:yMode val="edge"/>
          <c:x val="9.3525107710592775E-2"/>
          <c:y val="1.8517060367454078E-3"/>
          <c:w val="0.79233459614717971"/>
          <c:h val="0.10598327986779431"/>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12637309225237"/>
          <c:y val="0.11872876556878613"/>
          <c:w val="0.86577792359288408"/>
          <c:h val="0.7465880741844331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Sheet1!$B$2:$H$2</c:f>
              <c:numCache>
                <c:formatCode>[=0]"     - -";[&lt;0.05]"     *";??0.0\ ;</c:formatCode>
                <c:ptCount val="7"/>
                <c:pt idx="0" formatCode="?.0">
                  <c:v>44.991751997642503</c:v>
                </c:pt>
                <c:pt idx="1">
                  <c:v>47.453285623899518</c:v>
                </c:pt>
                <c:pt idx="2">
                  <c:v>45.100902724892897</c:v>
                </c:pt>
                <c:pt idx="3">
                  <c:v>46.636094270000001</c:v>
                </c:pt>
                <c:pt idx="4">
                  <c:v>46.669357048182512</c:v>
                </c:pt>
                <c:pt idx="5">
                  <c:v>44.1</c:v>
                </c:pt>
                <c:pt idx="6">
                  <c:v>43.744729999999997</c:v>
                </c:pt>
              </c:numCache>
            </c:numRef>
          </c:val>
          <c:smooth val="0"/>
          <c:extLst>
            <c:ext xmlns:c16="http://schemas.microsoft.com/office/drawing/2014/chart" uri="{C3380CC4-5D6E-409C-BE32-E72D297353CC}">
              <c16:uniqueId val="{00000000-7375-4B52-98DB-EBADE8B9BCF3}"/>
            </c:ext>
          </c:extLst>
        </c:ser>
        <c:ser>
          <c:idx val="0"/>
          <c:order val="1"/>
          <c:tx>
            <c:strRef>
              <c:f>Sheet1!$A$4</c:f>
              <c:strCache>
                <c:ptCount val="1"/>
                <c:pt idx="0">
                  <c:v>White</c:v>
                </c:pt>
              </c:strCache>
            </c:strRef>
          </c:tx>
          <c:spPr>
            <a:ln w="25400">
              <a:solidFill>
                <a:srgbClr val="0072C6"/>
              </a:solidFill>
            </a:ln>
          </c:spPr>
          <c:marker>
            <c:symbol val="square"/>
            <c:size val="7"/>
            <c:spPr>
              <a:solidFill>
                <a:srgbClr val="0072C6"/>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Sheet1!$B$4:$H$4</c:f>
              <c:numCache>
                <c:formatCode>[=0]"     - -";[&lt;0.05]"     *";??0.0\ ;</c:formatCode>
                <c:ptCount val="7"/>
                <c:pt idx="0" formatCode="?.0">
                  <c:v>46.678936324333577</c:v>
                </c:pt>
                <c:pt idx="1">
                  <c:v>49.200458657991128</c:v>
                </c:pt>
                <c:pt idx="2">
                  <c:v>46.588292596528511</c:v>
                </c:pt>
                <c:pt idx="3">
                  <c:v>48.291330180000003</c:v>
                </c:pt>
                <c:pt idx="4">
                  <c:v>48.268701441192512</c:v>
                </c:pt>
                <c:pt idx="5">
                  <c:v>45.262764019999999</c:v>
                </c:pt>
                <c:pt idx="6">
                  <c:v>44.54063</c:v>
                </c:pt>
              </c:numCache>
            </c:numRef>
          </c:val>
          <c:smooth val="0"/>
          <c:extLst>
            <c:ext xmlns:c16="http://schemas.microsoft.com/office/drawing/2014/chart" uri="{C3380CC4-5D6E-409C-BE32-E72D297353CC}">
              <c16:uniqueId val="{00000001-7375-4B52-98DB-EBADE8B9BCF3}"/>
            </c:ext>
          </c:extLst>
        </c:ser>
        <c:ser>
          <c:idx val="2"/>
          <c:order val="2"/>
          <c:tx>
            <c:strRef>
              <c:f>Sheet1!$A$5</c:f>
              <c:strCache>
                <c:ptCount val="1"/>
                <c:pt idx="0">
                  <c:v>Black</c:v>
                </c:pt>
              </c:strCache>
            </c:strRef>
          </c:tx>
          <c:spPr>
            <a:ln w="25400">
              <a:solidFill>
                <a:srgbClr val="AABA0A"/>
              </a:solidFill>
            </a:ln>
          </c:spPr>
          <c:marker>
            <c:symbol val="triangle"/>
            <c:size val="9"/>
            <c:spPr>
              <a:solidFill>
                <a:srgbClr val="AABA0A"/>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Sheet1!$B$5:$H$5</c:f>
              <c:numCache>
                <c:formatCode>[=0]"     - -";[&lt;0.05]"     *";??0.0\ ;</c:formatCode>
                <c:ptCount val="7"/>
                <c:pt idx="0" formatCode="?.0">
                  <c:v>40.376164321633119</c:v>
                </c:pt>
                <c:pt idx="1">
                  <c:v>43.63702778497867</c:v>
                </c:pt>
                <c:pt idx="2">
                  <c:v>40.959874699538986</c:v>
                </c:pt>
                <c:pt idx="3">
                  <c:v>42.490320439999998</c:v>
                </c:pt>
                <c:pt idx="4">
                  <c:v>43.787964336015783</c:v>
                </c:pt>
                <c:pt idx="5">
                  <c:v>40.551972999999997</c:v>
                </c:pt>
                <c:pt idx="6">
                  <c:v>40.691769999999998</c:v>
                </c:pt>
              </c:numCache>
            </c:numRef>
          </c:val>
          <c:smooth val="0"/>
          <c:extLst>
            <c:ext xmlns:c16="http://schemas.microsoft.com/office/drawing/2014/chart" uri="{C3380CC4-5D6E-409C-BE32-E72D297353CC}">
              <c16:uniqueId val="{00000002-7375-4B52-98DB-EBADE8B9BCF3}"/>
            </c:ext>
          </c:extLst>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Sheet1!$B$3:$H$3</c:f>
              <c:numCache>
                <c:formatCode>[=0]"     - -";[&lt;0.05]"     *";??0.0\ ;</c:formatCode>
                <c:ptCount val="7"/>
                <c:pt idx="0" formatCode="?.0">
                  <c:v>46.043056467422993</c:v>
                </c:pt>
                <c:pt idx="1">
                  <c:v>46.736655098690655</c:v>
                </c:pt>
                <c:pt idx="2">
                  <c:v>45.791447171677667</c:v>
                </c:pt>
                <c:pt idx="3">
                  <c:v>46.52618082</c:v>
                </c:pt>
                <c:pt idx="4">
                  <c:v>47.114104190859649</c:v>
                </c:pt>
                <c:pt idx="5">
                  <c:v>44.440930479999999</c:v>
                </c:pt>
                <c:pt idx="6">
                  <c:v>45.278579999999998</c:v>
                </c:pt>
              </c:numCache>
            </c:numRef>
          </c:val>
          <c:smooth val="0"/>
          <c:extLst>
            <c:ext xmlns:c16="http://schemas.microsoft.com/office/drawing/2014/chart" uri="{C3380CC4-5D6E-409C-BE32-E72D297353CC}">
              <c16:uniqueId val="{00000003-7375-4B52-98DB-EBADE8B9BCF3}"/>
            </c:ext>
          </c:extLst>
        </c:ser>
        <c:dLbls>
          <c:showLegendKey val="0"/>
          <c:showVal val="0"/>
          <c:showCatName val="0"/>
          <c:showSerName val="0"/>
          <c:showPercent val="0"/>
          <c:showBubbleSize val="0"/>
        </c:dLbls>
        <c:marker val="1"/>
        <c:smooth val="0"/>
        <c:axId val="206841728"/>
        <c:axId val="206848000"/>
      </c:lineChart>
      <c:catAx>
        <c:axId val="20684172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06848000"/>
        <c:crosses val="autoZero"/>
        <c:auto val="1"/>
        <c:lblAlgn val="ctr"/>
        <c:lblOffset val="100"/>
        <c:noMultiLvlLbl val="0"/>
      </c:catAx>
      <c:valAx>
        <c:axId val="20684800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59861961699232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06841728"/>
        <c:crosses val="autoZero"/>
        <c:crossBetween val="between"/>
        <c:majorUnit val="20"/>
      </c:valAx>
    </c:plotArea>
    <c:legend>
      <c:legendPos val="t"/>
      <c:layout>
        <c:manualLayout>
          <c:xMode val="edge"/>
          <c:yMode val="edge"/>
          <c:x val="8.19954797317002E-3"/>
          <c:y val="1.1675185338674747E-3"/>
          <c:w val="0.99127867697093419"/>
          <c:h val="8.2737751059829695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48439778361039"/>
          <c:y val="0.12602969767667929"/>
          <c:w val="0.79941989890152609"/>
          <c:h val="0.7392872071546612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formatCode="0.0">
                  <c:v>20.950099999999999</c:v>
                </c:pt>
                <c:pt idx="1">
                  <c:v>23.216200000000001</c:v>
                </c:pt>
                <c:pt idx="2">
                  <c:v>24.590800000000002</c:v>
                </c:pt>
                <c:pt idx="3">
                  <c:v>23.558700000000002</c:v>
                </c:pt>
                <c:pt idx="4">
                  <c:v>26.555099999999999</c:v>
                </c:pt>
                <c:pt idx="5">
                  <c:v>24</c:v>
                </c:pt>
              </c:numCache>
            </c:numRef>
          </c:val>
          <c:smooth val="0"/>
          <c:extLst>
            <c:ext xmlns:c16="http://schemas.microsoft.com/office/drawing/2014/chart" uri="{C3380CC4-5D6E-409C-BE32-E72D297353CC}">
              <c16:uniqueId val="{00000000-657E-4F89-A65F-EFA728079B05}"/>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formatCode="0.0">
                  <c:v>21.8</c:v>
                </c:pt>
                <c:pt idx="1">
                  <c:v>24.9</c:v>
                </c:pt>
                <c:pt idx="2">
                  <c:v>25.6</c:v>
                </c:pt>
                <c:pt idx="3">
                  <c:v>24.3</c:v>
                </c:pt>
                <c:pt idx="4">
                  <c:v>28.5</c:v>
                </c:pt>
                <c:pt idx="5">
                  <c:v>25.7</c:v>
                </c:pt>
              </c:numCache>
            </c:numRef>
          </c:val>
          <c:smooth val="0"/>
          <c:extLst>
            <c:ext xmlns:c16="http://schemas.microsoft.com/office/drawing/2014/chart" uri="{C3380CC4-5D6E-409C-BE32-E72D297353CC}">
              <c16:uniqueId val="{00000001-657E-4F89-A65F-EFA728079B05}"/>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formatCode="0.0">
                  <c:v>16.600000000000001</c:v>
                </c:pt>
                <c:pt idx="1">
                  <c:v>18.2</c:v>
                </c:pt>
                <c:pt idx="2">
                  <c:v>20</c:v>
                </c:pt>
                <c:pt idx="3">
                  <c:v>22.3</c:v>
                </c:pt>
                <c:pt idx="4">
                  <c:v>21.5</c:v>
                </c:pt>
                <c:pt idx="5">
                  <c:v>17</c:v>
                </c:pt>
              </c:numCache>
            </c:numRef>
          </c:val>
          <c:smooth val="0"/>
          <c:extLst>
            <c:ext xmlns:c16="http://schemas.microsoft.com/office/drawing/2014/chart" uri="{C3380CC4-5D6E-409C-BE32-E72D297353CC}">
              <c16:uniqueId val="{00000002-657E-4F89-A65F-EFA728079B05}"/>
            </c:ext>
          </c:extLst>
        </c:ser>
        <c:dLbls>
          <c:showLegendKey val="0"/>
          <c:showVal val="0"/>
          <c:showCatName val="0"/>
          <c:showSerName val="0"/>
          <c:showPercent val="0"/>
          <c:showBubbleSize val="0"/>
        </c:dLbls>
        <c:marker val="1"/>
        <c:smooth val="0"/>
        <c:axId val="206984704"/>
        <c:axId val="206986624"/>
      </c:lineChart>
      <c:catAx>
        <c:axId val="20698470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06986624"/>
        <c:crosses val="autoZero"/>
        <c:auto val="1"/>
        <c:lblAlgn val="ctr"/>
        <c:lblOffset val="100"/>
        <c:noMultiLvlLbl val="0"/>
      </c:catAx>
      <c:valAx>
        <c:axId val="206986624"/>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5986196169923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06984704"/>
        <c:crosses val="autoZero"/>
        <c:crossBetween val="between"/>
        <c:majorUnit val="10"/>
      </c:valAx>
    </c:plotArea>
    <c:legend>
      <c:legendPos val="t"/>
      <c:layout>
        <c:manualLayout>
          <c:xMode val="edge"/>
          <c:yMode val="edge"/>
          <c:x val="8.19954797317002E-3"/>
          <c:y val="1.1675185338674747E-3"/>
          <c:w val="0.99127867697093419"/>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74438611840187"/>
          <c:y val="0.12464445416545154"/>
          <c:w val="0.79925568266230873"/>
          <c:h val="0.74216608340624091"/>
        </c:manualLayout>
      </c:layout>
      <c:barChart>
        <c:barDir val="col"/>
        <c:grouping val="clustered"/>
        <c:varyColors val="0"/>
        <c:ser>
          <c:idx val="1"/>
          <c:order val="0"/>
          <c:tx>
            <c:strRef>
              <c:f>Sheet1!$C$1</c:f>
              <c:strCache>
                <c:ptCount val="1"/>
                <c:pt idx="0">
                  <c:v>White</c:v>
                </c:pt>
              </c:strCache>
            </c:strRef>
          </c:tx>
          <c:spPr>
            <a:solidFill>
              <a:srgbClr val="0072C6"/>
            </a:solidFill>
          </c:spPr>
          <c:invertIfNegative val="0"/>
          <c:cat>
            <c:strRef>
              <c:f>Sheet1!$A$2:$A$3</c:f>
              <c:strCache>
                <c:ptCount val="2"/>
                <c:pt idx="0">
                  <c:v>40-59</c:v>
                </c:pt>
                <c:pt idx="1">
                  <c:v>60+</c:v>
                </c:pt>
              </c:strCache>
            </c:strRef>
          </c:cat>
          <c:val>
            <c:numRef>
              <c:f>Sheet1!$C$2:$C$3</c:f>
              <c:numCache>
                <c:formatCode>General</c:formatCode>
                <c:ptCount val="2"/>
                <c:pt idx="0">
                  <c:v>20</c:v>
                </c:pt>
                <c:pt idx="1">
                  <c:v>34.9</c:v>
                </c:pt>
              </c:numCache>
            </c:numRef>
          </c:val>
          <c:extLst>
            <c:ext xmlns:c16="http://schemas.microsoft.com/office/drawing/2014/chart" uri="{C3380CC4-5D6E-409C-BE32-E72D297353CC}">
              <c16:uniqueId val="{00000000-B080-4659-A5B9-5FE1C17C1629}"/>
            </c:ext>
          </c:extLst>
        </c:ser>
        <c:ser>
          <c:idx val="0"/>
          <c:order val="1"/>
          <c:tx>
            <c:strRef>
              <c:f>Sheet1!$B$1</c:f>
              <c:strCache>
                <c:ptCount val="1"/>
                <c:pt idx="0">
                  <c:v>Black</c:v>
                </c:pt>
              </c:strCache>
            </c:strRef>
          </c:tx>
          <c:spPr>
            <a:solidFill>
              <a:srgbClr val="AABA0A"/>
            </a:solidFill>
          </c:spPr>
          <c:invertIfNegative val="0"/>
          <c:dPt>
            <c:idx val="0"/>
            <c:invertIfNegative val="0"/>
            <c:bubble3D val="0"/>
            <c:extLst>
              <c:ext xmlns:c16="http://schemas.microsoft.com/office/drawing/2014/chart" uri="{C3380CC4-5D6E-409C-BE32-E72D297353CC}">
                <c16:uniqueId val="{00000001-B080-4659-A5B9-5FE1C17C1629}"/>
              </c:ext>
            </c:extLst>
          </c:dPt>
          <c:dPt>
            <c:idx val="1"/>
            <c:invertIfNegative val="0"/>
            <c:bubble3D val="0"/>
            <c:extLst>
              <c:ext xmlns:c16="http://schemas.microsoft.com/office/drawing/2014/chart" uri="{C3380CC4-5D6E-409C-BE32-E72D297353CC}">
                <c16:uniqueId val="{00000002-B080-4659-A5B9-5FE1C17C1629}"/>
              </c:ext>
            </c:extLst>
          </c:dPt>
          <c:dPt>
            <c:idx val="2"/>
            <c:invertIfNegative val="0"/>
            <c:bubble3D val="0"/>
            <c:extLst>
              <c:ext xmlns:c16="http://schemas.microsoft.com/office/drawing/2014/chart" uri="{C3380CC4-5D6E-409C-BE32-E72D297353CC}">
                <c16:uniqueId val="{00000003-B080-4659-A5B9-5FE1C17C1629}"/>
              </c:ext>
            </c:extLst>
          </c:dPt>
          <c:dPt>
            <c:idx val="3"/>
            <c:invertIfNegative val="0"/>
            <c:bubble3D val="0"/>
            <c:extLst>
              <c:ext xmlns:c16="http://schemas.microsoft.com/office/drawing/2014/chart" uri="{C3380CC4-5D6E-409C-BE32-E72D297353CC}">
                <c16:uniqueId val="{00000004-B080-4659-A5B9-5FE1C17C1629}"/>
              </c:ext>
            </c:extLst>
          </c:dPt>
          <c:cat>
            <c:strRef>
              <c:f>Sheet1!$A$2:$A$3</c:f>
              <c:strCache>
                <c:ptCount val="2"/>
                <c:pt idx="0">
                  <c:v>40-59</c:v>
                </c:pt>
                <c:pt idx="1">
                  <c:v>60+</c:v>
                </c:pt>
              </c:strCache>
            </c:strRef>
          </c:cat>
          <c:val>
            <c:numRef>
              <c:f>Sheet1!$B$2:$B$3</c:f>
              <c:numCache>
                <c:formatCode>General</c:formatCode>
                <c:ptCount val="2"/>
                <c:pt idx="0">
                  <c:v>13.7</c:v>
                </c:pt>
                <c:pt idx="1">
                  <c:v>22.3</c:v>
                </c:pt>
              </c:numCache>
            </c:numRef>
          </c:val>
          <c:extLst>
            <c:ext xmlns:c16="http://schemas.microsoft.com/office/drawing/2014/chart" uri="{C3380CC4-5D6E-409C-BE32-E72D297353CC}">
              <c16:uniqueId val="{00000005-B080-4659-A5B9-5FE1C17C1629}"/>
            </c:ext>
          </c:extLst>
        </c:ser>
        <c:dLbls>
          <c:showLegendKey val="0"/>
          <c:showVal val="0"/>
          <c:showCatName val="0"/>
          <c:showSerName val="0"/>
          <c:showPercent val="0"/>
          <c:showBubbleSize val="0"/>
        </c:dLbls>
        <c:gapWidth val="150"/>
        <c:axId val="207081856"/>
        <c:axId val="207083776"/>
      </c:barChart>
      <c:catAx>
        <c:axId val="207081856"/>
        <c:scaling>
          <c:orientation val="minMax"/>
        </c:scaling>
        <c:delete val="0"/>
        <c:axPos val="b"/>
        <c:minorGridlines>
          <c:spPr>
            <a:ln>
              <a:noFill/>
            </a:ln>
          </c:spPr>
        </c:minorGridlines>
        <c:title>
          <c:tx>
            <c:rich>
              <a:bodyPr/>
              <a:lstStyle/>
              <a:p>
                <a:pPr>
                  <a:defRPr sz="1600" b="0">
                    <a:latin typeface="Calibri" panose="020F0502020204030204" pitchFamily="34" charset="0"/>
                  </a:defRPr>
                </a:pPr>
                <a:r>
                  <a:rPr lang="en-US" sz="1600" b="0" dirty="0" smtClean="0">
                    <a:latin typeface="Calibri" panose="020F0502020204030204" pitchFamily="34" charset="0"/>
                  </a:rPr>
                  <a:t>2013</a:t>
                </a:r>
                <a:endParaRPr lang="en-US" sz="1600" b="0" dirty="0">
                  <a:latin typeface="Calibri" panose="020F0502020204030204" pitchFamily="34" charset="0"/>
                </a:endParaRPr>
              </a:p>
            </c:rich>
          </c:tx>
          <c:overlay val="0"/>
        </c:title>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07083776"/>
        <c:crosses val="autoZero"/>
        <c:auto val="1"/>
        <c:lblAlgn val="ctr"/>
        <c:lblOffset val="100"/>
        <c:noMultiLvlLbl val="0"/>
      </c:catAx>
      <c:valAx>
        <c:axId val="207083776"/>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053783902012248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07081856"/>
        <c:crosses val="autoZero"/>
        <c:crossBetween val="between"/>
        <c:majorUnit val="10"/>
      </c:valAx>
    </c:plotArea>
    <c:legend>
      <c:legendPos val="t"/>
      <c:layout>
        <c:manualLayout>
          <c:xMode val="edge"/>
          <c:yMode val="edge"/>
          <c:x val="9.3525107710592775E-2"/>
          <c:y val="0"/>
          <c:w val="0.79233459614717971"/>
          <c:h val="0.10598327986779431"/>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21624380285798"/>
          <c:y val="0.16224215028676972"/>
          <c:w val="0.80269150383979782"/>
          <c:h val="0.59373335277534756"/>
        </c:manualLayout>
      </c:layout>
      <c:barChart>
        <c:barDir val="col"/>
        <c:grouping val="clustered"/>
        <c:varyColors val="0"/>
        <c:ser>
          <c:idx val="0"/>
          <c:order val="0"/>
          <c:tx>
            <c:strRef>
              <c:f>Sheet1!$A$5</c:f>
              <c:strCache>
                <c:ptCount val="1"/>
                <c:pt idx="0">
                  <c:v>Total</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2AB9-488C-B2BA-230295C464A2}"/>
              </c:ext>
            </c:extLst>
          </c:dPt>
          <c:dPt>
            <c:idx val="1"/>
            <c:invertIfNegative val="0"/>
            <c:bubble3D val="0"/>
            <c:extLst>
              <c:ext xmlns:c16="http://schemas.microsoft.com/office/drawing/2014/chart" uri="{C3380CC4-5D6E-409C-BE32-E72D297353CC}">
                <c16:uniqueId val="{00000001-2AB9-488C-B2BA-230295C464A2}"/>
              </c:ext>
            </c:extLst>
          </c:dPt>
          <c:dPt>
            <c:idx val="2"/>
            <c:invertIfNegative val="0"/>
            <c:bubble3D val="0"/>
            <c:extLst>
              <c:ext xmlns:c16="http://schemas.microsoft.com/office/drawing/2014/chart" uri="{C3380CC4-5D6E-409C-BE32-E72D297353CC}">
                <c16:uniqueId val="{00000002-2AB9-488C-B2BA-230295C464A2}"/>
              </c:ext>
            </c:extLst>
          </c:dPt>
          <c:dPt>
            <c:idx val="3"/>
            <c:invertIfNegative val="0"/>
            <c:bubble3D val="0"/>
            <c:extLst>
              <c:ext xmlns:c16="http://schemas.microsoft.com/office/drawing/2014/chart" uri="{C3380CC4-5D6E-409C-BE32-E72D297353CC}">
                <c16:uniqueId val="{00000003-2AB9-488C-B2BA-230295C464A2}"/>
              </c:ext>
            </c:extLst>
          </c:dPt>
          <c:cat>
            <c:strRef>
              <c:f>Sheet1!$A$7</c:f>
              <c:strCache>
                <c:ptCount val="1"/>
                <c:pt idx="0">
                  <c:v>2011-2013</c:v>
                </c:pt>
              </c:strCache>
            </c:strRef>
          </c:cat>
          <c:val>
            <c:numRef>
              <c:f>Sheet1!$A$6</c:f>
              <c:numCache>
                <c:formatCode>0.0</c:formatCode>
                <c:ptCount val="1"/>
                <c:pt idx="0">
                  <c:v>43.2</c:v>
                </c:pt>
              </c:numCache>
            </c:numRef>
          </c:val>
          <c:extLst>
            <c:ext xmlns:c16="http://schemas.microsoft.com/office/drawing/2014/chart" uri="{C3380CC4-5D6E-409C-BE32-E72D297353CC}">
              <c16:uniqueId val="{00000004-2AB9-488C-B2BA-230295C464A2}"/>
            </c:ext>
          </c:extLst>
        </c:ser>
        <c:ser>
          <c:idx val="1"/>
          <c:order val="1"/>
          <c:tx>
            <c:strRef>
              <c:f>Sheet1!$B$5</c:f>
              <c:strCache>
                <c:ptCount val="1"/>
                <c:pt idx="0">
                  <c:v>White</c:v>
                </c:pt>
              </c:strCache>
            </c:strRef>
          </c:tx>
          <c:spPr>
            <a:solidFill>
              <a:srgbClr val="AABA0A"/>
            </a:solidFill>
          </c:spPr>
          <c:invertIfNegative val="0"/>
          <c:cat>
            <c:strRef>
              <c:f>Sheet1!$A$7</c:f>
              <c:strCache>
                <c:ptCount val="1"/>
                <c:pt idx="0">
                  <c:v>2011-2013</c:v>
                </c:pt>
              </c:strCache>
            </c:strRef>
          </c:cat>
          <c:val>
            <c:numRef>
              <c:f>Sheet1!$B$6</c:f>
              <c:numCache>
                <c:formatCode>0.0</c:formatCode>
                <c:ptCount val="1"/>
                <c:pt idx="0">
                  <c:v>41.7</c:v>
                </c:pt>
              </c:numCache>
            </c:numRef>
          </c:val>
          <c:extLst>
            <c:ext xmlns:c16="http://schemas.microsoft.com/office/drawing/2014/chart" uri="{C3380CC4-5D6E-409C-BE32-E72D297353CC}">
              <c16:uniqueId val="{00000005-2AB9-488C-B2BA-230295C464A2}"/>
            </c:ext>
          </c:extLst>
        </c:ser>
        <c:ser>
          <c:idx val="2"/>
          <c:order val="2"/>
          <c:tx>
            <c:strRef>
              <c:f>Sheet1!$C$5</c:f>
              <c:strCache>
                <c:ptCount val="1"/>
                <c:pt idx="0">
                  <c:v>Black</c:v>
                </c:pt>
              </c:strCache>
            </c:strRef>
          </c:tx>
          <c:spPr>
            <a:solidFill>
              <a:sysClr val="window" lastClr="FFFFFF"/>
            </a:solidFill>
            <a:ln>
              <a:solidFill>
                <a:sysClr val="windowText" lastClr="000000"/>
              </a:solidFill>
            </a:ln>
          </c:spPr>
          <c:invertIfNegative val="0"/>
          <c:cat>
            <c:strRef>
              <c:f>Sheet1!$A$7</c:f>
              <c:strCache>
                <c:ptCount val="1"/>
                <c:pt idx="0">
                  <c:v>2011-2013</c:v>
                </c:pt>
              </c:strCache>
            </c:strRef>
          </c:cat>
          <c:val>
            <c:numRef>
              <c:f>Sheet1!$C$6</c:f>
              <c:numCache>
                <c:formatCode>0.0</c:formatCode>
                <c:ptCount val="1"/>
                <c:pt idx="0">
                  <c:v>50.4</c:v>
                </c:pt>
              </c:numCache>
            </c:numRef>
          </c:val>
          <c:extLst>
            <c:ext xmlns:c16="http://schemas.microsoft.com/office/drawing/2014/chart" uri="{C3380CC4-5D6E-409C-BE32-E72D297353CC}">
              <c16:uniqueId val="{00000006-2AB9-488C-B2BA-230295C464A2}"/>
            </c:ext>
          </c:extLst>
        </c:ser>
        <c:ser>
          <c:idx val="3"/>
          <c:order val="3"/>
          <c:tx>
            <c:strRef>
              <c:f>Sheet1!$D$5</c:f>
              <c:strCache>
                <c:ptCount val="1"/>
                <c:pt idx="0">
                  <c:v>Asian</c:v>
                </c:pt>
              </c:strCache>
            </c:strRef>
          </c:tx>
          <c:spPr>
            <a:solidFill>
              <a:sysClr val="window" lastClr="FFFFFF">
                <a:lumMod val="85000"/>
              </a:sysClr>
            </a:solidFill>
          </c:spPr>
          <c:invertIfNegative val="0"/>
          <c:cat>
            <c:strRef>
              <c:f>Sheet1!$A$7</c:f>
              <c:strCache>
                <c:ptCount val="1"/>
                <c:pt idx="0">
                  <c:v>2011-2013</c:v>
                </c:pt>
              </c:strCache>
            </c:strRef>
          </c:cat>
          <c:val>
            <c:numRef>
              <c:f>Sheet1!$D$6</c:f>
              <c:numCache>
                <c:formatCode>0.0</c:formatCode>
                <c:ptCount val="1"/>
                <c:pt idx="0">
                  <c:v>42.3</c:v>
                </c:pt>
              </c:numCache>
            </c:numRef>
          </c:val>
          <c:extLst>
            <c:ext xmlns:c16="http://schemas.microsoft.com/office/drawing/2014/chart" uri="{C3380CC4-5D6E-409C-BE32-E72D297353CC}">
              <c16:uniqueId val="{00000007-2AB9-488C-B2BA-230295C464A2}"/>
            </c:ext>
          </c:extLst>
        </c:ser>
        <c:ser>
          <c:idx val="4"/>
          <c:order val="4"/>
          <c:tx>
            <c:strRef>
              <c:f>Sheet1!$E$5</c:f>
              <c:strCache>
                <c:ptCount val="1"/>
                <c:pt idx="0">
                  <c:v>AI/AN</c:v>
                </c:pt>
              </c:strCache>
            </c:strRef>
          </c:tx>
          <c:spPr>
            <a:solidFill>
              <a:srgbClr val="EEECE1">
                <a:lumMod val="75000"/>
              </a:srgbClr>
            </a:solidFill>
          </c:spPr>
          <c:invertIfNegative val="0"/>
          <c:cat>
            <c:strRef>
              <c:f>Sheet1!$A$7</c:f>
              <c:strCache>
                <c:ptCount val="1"/>
                <c:pt idx="0">
                  <c:v>2011-2013</c:v>
                </c:pt>
              </c:strCache>
            </c:strRef>
          </c:cat>
          <c:val>
            <c:numRef>
              <c:f>Sheet1!$E$6</c:f>
              <c:numCache>
                <c:formatCode>0.0</c:formatCode>
                <c:ptCount val="1"/>
                <c:pt idx="0">
                  <c:v>38.299999999999997</c:v>
                </c:pt>
              </c:numCache>
            </c:numRef>
          </c:val>
          <c:extLst>
            <c:ext xmlns:c16="http://schemas.microsoft.com/office/drawing/2014/chart" uri="{C3380CC4-5D6E-409C-BE32-E72D297353CC}">
              <c16:uniqueId val="{00000008-2AB9-488C-B2BA-230295C464A2}"/>
            </c:ext>
          </c:extLst>
        </c:ser>
        <c:ser>
          <c:idx val="5"/>
          <c:order val="5"/>
          <c:tx>
            <c:strRef>
              <c:f>Sheet1!$F$5</c:f>
              <c:strCache>
                <c:ptCount val="1"/>
                <c:pt idx="0">
                  <c:v>&gt;1 Race</c:v>
                </c:pt>
              </c:strCache>
            </c:strRef>
          </c:tx>
          <c:spPr>
            <a:solidFill>
              <a:sysClr val="windowText" lastClr="000000"/>
            </a:solidFill>
            <a:ln>
              <a:noFill/>
            </a:ln>
          </c:spPr>
          <c:invertIfNegative val="0"/>
          <c:cat>
            <c:strRef>
              <c:f>Sheet1!$A$7</c:f>
              <c:strCache>
                <c:ptCount val="1"/>
                <c:pt idx="0">
                  <c:v>2011-2013</c:v>
                </c:pt>
              </c:strCache>
            </c:strRef>
          </c:cat>
          <c:val>
            <c:numRef>
              <c:f>Sheet1!$F$6</c:f>
              <c:numCache>
                <c:formatCode>0.0</c:formatCode>
                <c:ptCount val="1"/>
                <c:pt idx="0">
                  <c:v>49.6</c:v>
                </c:pt>
              </c:numCache>
            </c:numRef>
          </c:val>
          <c:extLst>
            <c:ext xmlns:c16="http://schemas.microsoft.com/office/drawing/2014/chart" uri="{C3380CC4-5D6E-409C-BE32-E72D297353CC}">
              <c16:uniqueId val="{00000009-2AB9-488C-B2BA-230295C464A2}"/>
            </c:ext>
          </c:extLst>
        </c:ser>
        <c:dLbls>
          <c:showLegendKey val="0"/>
          <c:showVal val="0"/>
          <c:showCatName val="0"/>
          <c:showSerName val="0"/>
          <c:showPercent val="0"/>
          <c:showBubbleSize val="0"/>
        </c:dLbls>
        <c:gapWidth val="150"/>
        <c:axId val="207462784"/>
        <c:axId val="207464320"/>
      </c:barChart>
      <c:catAx>
        <c:axId val="20746278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07464320"/>
        <c:crosses val="autoZero"/>
        <c:auto val="1"/>
        <c:lblAlgn val="ctr"/>
        <c:lblOffset val="100"/>
        <c:noMultiLvlLbl val="0"/>
      </c:catAx>
      <c:valAx>
        <c:axId val="207464320"/>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064977641683679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07462784"/>
        <c:crosses val="autoZero"/>
        <c:crossBetween val="between"/>
        <c:majorUnit val="20"/>
      </c:valAx>
    </c:plotArea>
    <c:legend>
      <c:legendPos val="t"/>
      <c:layout>
        <c:manualLayout>
          <c:xMode val="edge"/>
          <c:yMode val="edge"/>
          <c:x val="9.324876057159537E-4"/>
          <c:y val="1.8517060367454078E-3"/>
          <c:w val="0.99906751239428404"/>
          <c:h val="0.12450179838631283"/>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65215668796117"/>
          <c:y val="0.16224215028676972"/>
          <c:w val="0.79925568266230873"/>
          <c:h val="0.59654369592689804"/>
        </c:manualLayout>
      </c:layout>
      <c:barChart>
        <c:barDir val="col"/>
        <c:grouping val="clustered"/>
        <c:varyColors val="0"/>
        <c:ser>
          <c:idx val="1"/>
          <c:order val="0"/>
          <c:tx>
            <c:strRef>
              <c:f>Sheet1!$C$1</c:f>
              <c:strCache>
                <c:ptCount val="1"/>
                <c:pt idx="0">
                  <c:v>White</c:v>
                </c:pt>
              </c:strCache>
            </c:strRef>
          </c:tx>
          <c:spPr>
            <a:solidFill>
              <a:srgbClr val="0072C6"/>
            </a:solidFill>
          </c:spPr>
          <c:invertIfNegative val="0"/>
          <c:cat>
            <c:strRef>
              <c:f>Sheet1!$A$2:$A$5</c:f>
              <c:strCache>
                <c:ptCount val="4"/>
                <c:pt idx="0">
                  <c:v>Poor</c:v>
                </c:pt>
                <c:pt idx="1">
                  <c:v>Low Income</c:v>
                </c:pt>
                <c:pt idx="2">
                  <c:v>Middle Income</c:v>
                </c:pt>
                <c:pt idx="3">
                  <c:v>High Income</c:v>
                </c:pt>
              </c:strCache>
            </c:strRef>
          </c:cat>
          <c:val>
            <c:numRef>
              <c:f>Sheet1!$C$2:$C$5</c:f>
              <c:numCache>
                <c:formatCode>General</c:formatCode>
                <c:ptCount val="4"/>
                <c:pt idx="0">
                  <c:v>36.700000000000003</c:v>
                </c:pt>
                <c:pt idx="1">
                  <c:v>43.6</c:v>
                </c:pt>
                <c:pt idx="2">
                  <c:v>42.5</c:v>
                </c:pt>
                <c:pt idx="3">
                  <c:v>41.6</c:v>
                </c:pt>
              </c:numCache>
            </c:numRef>
          </c:val>
          <c:extLst>
            <c:ext xmlns:c16="http://schemas.microsoft.com/office/drawing/2014/chart" uri="{C3380CC4-5D6E-409C-BE32-E72D297353CC}">
              <c16:uniqueId val="{00000000-D39B-44A2-B385-813FFF217C18}"/>
            </c:ext>
          </c:extLst>
        </c:ser>
        <c:ser>
          <c:idx val="0"/>
          <c:order val="1"/>
          <c:tx>
            <c:strRef>
              <c:f>Sheet1!$B$1</c:f>
              <c:strCache>
                <c:ptCount val="1"/>
                <c:pt idx="0">
                  <c:v>Black</c:v>
                </c:pt>
              </c:strCache>
            </c:strRef>
          </c:tx>
          <c:spPr>
            <a:solidFill>
              <a:srgbClr val="AABA0A"/>
            </a:solidFill>
          </c:spPr>
          <c:invertIfNegative val="0"/>
          <c:dPt>
            <c:idx val="0"/>
            <c:invertIfNegative val="0"/>
            <c:bubble3D val="0"/>
            <c:extLst>
              <c:ext xmlns:c16="http://schemas.microsoft.com/office/drawing/2014/chart" uri="{C3380CC4-5D6E-409C-BE32-E72D297353CC}">
                <c16:uniqueId val="{00000001-D39B-44A2-B385-813FFF217C18}"/>
              </c:ext>
            </c:extLst>
          </c:dPt>
          <c:dPt>
            <c:idx val="1"/>
            <c:invertIfNegative val="0"/>
            <c:bubble3D val="0"/>
            <c:extLst>
              <c:ext xmlns:c16="http://schemas.microsoft.com/office/drawing/2014/chart" uri="{C3380CC4-5D6E-409C-BE32-E72D297353CC}">
                <c16:uniqueId val="{00000002-D39B-44A2-B385-813FFF217C18}"/>
              </c:ext>
            </c:extLst>
          </c:dPt>
          <c:dPt>
            <c:idx val="2"/>
            <c:invertIfNegative val="0"/>
            <c:bubble3D val="0"/>
            <c:extLst>
              <c:ext xmlns:c16="http://schemas.microsoft.com/office/drawing/2014/chart" uri="{C3380CC4-5D6E-409C-BE32-E72D297353CC}">
                <c16:uniqueId val="{00000003-D39B-44A2-B385-813FFF217C18}"/>
              </c:ext>
            </c:extLst>
          </c:dPt>
          <c:dPt>
            <c:idx val="3"/>
            <c:invertIfNegative val="0"/>
            <c:bubble3D val="0"/>
            <c:extLst>
              <c:ext xmlns:c16="http://schemas.microsoft.com/office/drawing/2014/chart" uri="{C3380CC4-5D6E-409C-BE32-E72D297353CC}">
                <c16:uniqueId val="{00000004-D39B-44A2-B385-813FFF217C18}"/>
              </c:ext>
            </c:extLst>
          </c:dPt>
          <c:cat>
            <c:strRef>
              <c:f>Sheet1!$A$2:$A$5</c:f>
              <c:strCache>
                <c:ptCount val="4"/>
                <c:pt idx="0">
                  <c:v>Poor</c:v>
                </c:pt>
                <c:pt idx="1">
                  <c:v>Low Income</c:v>
                </c:pt>
                <c:pt idx="2">
                  <c:v>Middle Income</c:v>
                </c:pt>
                <c:pt idx="3">
                  <c:v>High Income</c:v>
                </c:pt>
              </c:strCache>
            </c:strRef>
          </c:cat>
          <c:val>
            <c:numRef>
              <c:f>Sheet1!$B$2:$B$5</c:f>
              <c:numCache>
                <c:formatCode>General</c:formatCode>
                <c:ptCount val="4"/>
                <c:pt idx="0">
                  <c:v>37</c:v>
                </c:pt>
                <c:pt idx="1">
                  <c:v>41.1</c:v>
                </c:pt>
                <c:pt idx="2">
                  <c:v>69.099999999999994</c:v>
                </c:pt>
                <c:pt idx="3">
                  <c:v>53.4</c:v>
                </c:pt>
              </c:numCache>
            </c:numRef>
          </c:val>
          <c:extLst>
            <c:ext xmlns:c16="http://schemas.microsoft.com/office/drawing/2014/chart" uri="{C3380CC4-5D6E-409C-BE32-E72D297353CC}">
              <c16:uniqueId val="{00000005-D39B-44A2-B385-813FFF217C18}"/>
            </c:ext>
          </c:extLst>
        </c:ser>
        <c:dLbls>
          <c:showLegendKey val="0"/>
          <c:showVal val="0"/>
          <c:showCatName val="0"/>
          <c:showSerName val="0"/>
          <c:showPercent val="0"/>
          <c:showBubbleSize val="0"/>
        </c:dLbls>
        <c:gapWidth val="150"/>
        <c:axId val="207587968"/>
        <c:axId val="207602432"/>
      </c:barChart>
      <c:catAx>
        <c:axId val="207587968"/>
        <c:scaling>
          <c:orientation val="minMax"/>
        </c:scaling>
        <c:delete val="0"/>
        <c:axPos val="b"/>
        <c:minorGridlines>
          <c:spPr>
            <a:ln>
              <a:noFill/>
            </a:ln>
          </c:spPr>
        </c:minorGridlines>
        <c:title>
          <c:tx>
            <c:rich>
              <a:bodyPr/>
              <a:lstStyle/>
              <a:p>
                <a:pPr>
                  <a:defRPr sz="1600" b="0">
                    <a:latin typeface="Calibri" panose="020F0502020204030204" pitchFamily="34" charset="0"/>
                  </a:defRPr>
                </a:pPr>
                <a:r>
                  <a:rPr lang="en-US" sz="1600" b="0" dirty="0" smtClean="0">
                    <a:latin typeface="Calibri" panose="020F0502020204030204" pitchFamily="34" charset="0"/>
                  </a:rPr>
                  <a:t>2011-2013</a:t>
                </a:r>
                <a:endParaRPr lang="en-US" sz="1600" b="0" dirty="0">
                  <a:latin typeface="Calibri" panose="020F0502020204030204" pitchFamily="34" charset="0"/>
                </a:endParaRPr>
              </a:p>
            </c:rich>
          </c:tx>
          <c:overlay val="0"/>
        </c:title>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07602432"/>
        <c:crosses val="autoZero"/>
        <c:auto val="1"/>
        <c:lblAlgn val="ctr"/>
        <c:lblOffset val="100"/>
        <c:noMultiLvlLbl val="0"/>
      </c:catAx>
      <c:valAx>
        <c:axId val="20760243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169915195259683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07587968"/>
        <c:crosses val="autoZero"/>
        <c:crossBetween val="between"/>
        <c:majorUnit val="20"/>
      </c:valAx>
    </c:plotArea>
    <c:legend>
      <c:legendPos val="t"/>
      <c:layout>
        <c:manualLayout>
          <c:xMode val="edge"/>
          <c:yMode val="edge"/>
          <c:x val="9.3525107710592775E-2"/>
          <c:y val="1.8517060367454078E-3"/>
          <c:w val="0.79233459614717971"/>
          <c:h val="0.10598133566637503"/>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r>
              <a:rPr lang="en-US" sz="1600" b="1" i="0" baseline="0" dirty="0" smtClean="0">
                <a:effectLst/>
              </a:rPr>
              <a:t>Hemoglobin A1c &lt;8.0%</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endParaRPr lang="en-US" sz="1600" dirty="0"/>
          </a:p>
        </c:rich>
      </c:tx>
      <c:layout>
        <c:manualLayout>
          <c:xMode val="edge"/>
          <c:yMode val="edge"/>
          <c:x val="0.25624987848741132"/>
          <c:y val="0"/>
        </c:manualLayout>
      </c:layout>
      <c:overlay val="0"/>
    </c:title>
    <c:autoTitleDeleted val="0"/>
    <c:plotArea>
      <c:layout>
        <c:manualLayout>
          <c:layoutTarget val="inner"/>
          <c:xMode val="edge"/>
          <c:yMode val="edge"/>
          <c:x val="0.18417711674929524"/>
          <c:y val="0.25336247939937739"/>
          <c:w val="0.81582288325070473"/>
          <c:h val="0.6328422246637774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2003-2006</c:v>
                </c:pt>
                <c:pt idx="1">
                  <c:v>2007-2010</c:v>
                </c:pt>
                <c:pt idx="2">
                  <c:v>2011-2012</c:v>
                </c:pt>
              </c:strCache>
            </c:strRef>
          </c:cat>
          <c:val>
            <c:numRef>
              <c:f>Sheet1!$B$2:$D$2</c:f>
              <c:numCache>
                <c:formatCode>0.0</c:formatCode>
                <c:ptCount val="3"/>
                <c:pt idx="0">
                  <c:v>74.900000000000006</c:v>
                </c:pt>
                <c:pt idx="1">
                  <c:v>77.099999999999994</c:v>
                </c:pt>
                <c:pt idx="2">
                  <c:v>69.2</c:v>
                </c:pt>
              </c:numCache>
            </c:numRef>
          </c:val>
          <c:smooth val="0"/>
          <c:extLst>
            <c:ext xmlns:c16="http://schemas.microsoft.com/office/drawing/2014/chart" uri="{C3380CC4-5D6E-409C-BE32-E72D297353CC}">
              <c16:uniqueId val="{00000000-10BD-4A1A-912C-727B2643E697}"/>
            </c:ext>
          </c:extLst>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strRef>
              <c:f>Sheet1!$B$1:$D$1</c:f>
              <c:strCache>
                <c:ptCount val="3"/>
                <c:pt idx="0">
                  <c:v>2003-2006</c:v>
                </c:pt>
                <c:pt idx="1">
                  <c:v>2007-2010</c:v>
                </c:pt>
                <c:pt idx="2">
                  <c:v>2011-2012</c:v>
                </c:pt>
              </c:strCache>
            </c:strRef>
          </c:cat>
          <c:val>
            <c:numRef>
              <c:f>Sheet1!$B$5:$D$5</c:f>
              <c:numCache>
                <c:formatCode>0.0</c:formatCode>
                <c:ptCount val="3"/>
                <c:pt idx="0">
                  <c:v>79.2</c:v>
                </c:pt>
                <c:pt idx="1">
                  <c:v>78.599999999999994</c:v>
                </c:pt>
                <c:pt idx="2">
                  <c:v>71.599999999999994</c:v>
                </c:pt>
              </c:numCache>
            </c:numRef>
          </c:val>
          <c:smooth val="0"/>
          <c:extLst>
            <c:ext xmlns:c16="http://schemas.microsoft.com/office/drawing/2014/chart" uri="{C3380CC4-5D6E-409C-BE32-E72D297353CC}">
              <c16:uniqueId val="{00000001-10BD-4A1A-912C-727B2643E697}"/>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Sheet1!$B$1:$D$1</c:f>
              <c:strCache>
                <c:ptCount val="3"/>
                <c:pt idx="0">
                  <c:v>2003-2006</c:v>
                </c:pt>
                <c:pt idx="1">
                  <c:v>2007-2010</c:v>
                </c:pt>
                <c:pt idx="2">
                  <c:v>2011-2012</c:v>
                </c:pt>
              </c:strCache>
            </c:strRef>
          </c:cat>
          <c:val>
            <c:numRef>
              <c:f>Sheet1!$B$4:$D$4</c:f>
              <c:numCache>
                <c:formatCode>0.0</c:formatCode>
                <c:ptCount val="3"/>
                <c:pt idx="0">
                  <c:v>66</c:v>
                </c:pt>
                <c:pt idx="1">
                  <c:v>74.5</c:v>
                </c:pt>
                <c:pt idx="2">
                  <c:v>69.099999999999994</c:v>
                </c:pt>
              </c:numCache>
            </c:numRef>
          </c:val>
          <c:smooth val="0"/>
          <c:extLst>
            <c:ext xmlns:c16="http://schemas.microsoft.com/office/drawing/2014/chart" uri="{C3380CC4-5D6E-409C-BE32-E72D297353CC}">
              <c16:uniqueId val="{00000002-10BD-4A1A-912C-727B2643E697}"/>
            </c:ext>
          </c:extLst>
        </c:ser>
        <c:ser>
          <c:idx val="1"/>
          <c:order val="3"/>
          <c:tx>
            <c:strRef>
              <c:f>Sheet1!$A$3</c:f>
              <c:strCache>
                <c:ptCount val="1"/>
                <c:pt idx="0">
                  <c:v>Mexican American</c:v>
                </c:pt>
              </c:strCache>
            </c:strRef>
          </c:tx>
          <c:spPr>
            <a:ln w="34925">
              <a:solidFill>
                <a:srgbClr val="7BA8DF"/>
              </a:solidFill>
            </a:ln>
          </c:spPr>
          <c:marker>
            <c:symbol val="diamond"/>
            <c:size val="9"/>
            <c:spPr>
              <a:solidFill>
                <a:srgbClr val="7BA8DF"/>
              </a:solidFill>
              <a:ln>
                <a:noFill/>
              </a:ln>
            </c:spPr>
          </c:marker>
          <c:cat>
            <c:strRef>
              <c:f>Sheet1!$B$1:$D$1</c:f>
              <c:strCache>
                <c:ptCount val="3"/>
                <c:pt idx="0">
                  <c:v>2003-2006</c:v>
                </c:pt>
                <c:pt idx="1">
                  <c:v>2007-2010</c:v>
                </c:pt>
                <c:pt idx="2">
                  <c:v>2011-2012</c:v>
                </c:pt>
              </c:strCache>
            </c:strRef>
          </c:cat>
          <c:val>
            <c:numRef>
              <c:f>Sheet1!$B$3:$D$3</c:f>
              <c:numCache>
                <c:formatCode>0.0</c:formatCode>
                <c:ptCount val="3"/>
                <c:pt idx="0">
                  <c:v>58.3</c:v>
                </c:pt>
                <c:pt idx="1">
                  <c:v>69.900000000000006</c:v>
                </c:pt>
                <c:pt idx="2">
                  <c:v>63.3</c:v>
                </c:pt>
              </c:numCache>
            </c:numRef>
          </c:val>
          <c:smooth val="0"/>
          <c:extLst>
            <c:ext xmlns:c16="http://schemas.microsoft.com/office/drawing/2014/chart" uri="{C3380CC4-5D6E-409C-BE32-E72D297353CC}">
              <c16:uniqueId val="{00000003-10BD-4A1A-912C-727B2643E697}"/>
            </c:ext>
          </c:extLst>
        </c:ser>
        <c:dLbls>
          <c:showLegendKey val="0"/>
          <c:showVal val="0"/>
          <c:showCatName val="0"/>
          <c:showSerName val="0"/>
          <c:showPercent val="0"/>
          <c:showBubbleSize val="0"/>
        </c:dLbls>
        <c:marker val="1"/>
        <c:smooth val="0"/>
        <c:axId val="207950976"/>
        <c:axId val="207952896"/>
      </c:lineChart>
      <c:catAx>
        <c:axId val="20795097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07952896"/>
        <c:crosses val="autoZero"/>
        <c:auto val="1"/>
        <c:lblAlgn val="ctr"/>
        <c:lblOffset val="100"/>
        <c:noMultiLvlLbl val="0"/>
      </c:catAx>
      <c:valAx>
        <c:axId val="207952896"/>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655771226271135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07950976"/>
        <c:crosses val="autoZero"/>
        <c:crossBetween val="between"/>
        <c:majorUnit val="10"/>
      </c:valAx>
    </c:plotArea>
    <c:legend>
      <c:legendPos val="t"/>
      <c:layout>
        <c:manualLayout>
          <c:xMode val="edge"/>
          <c:yMode val="edge"/>
          <c:x val="0"/>
          <c:y val="9.4836873588475853E-2"/>
          <c:w val="0.99745139496451829"/>
          <c:h val="0.1112062300351991"/>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600" b="1" i="0" baseline="0" dirty="0" smtClean="0">
                <a:effectLst/>
              </a:rPr>
              <a:t>Blood Pressure &lt;140/80 mm Hg </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en-US" dirty="0"/>
          </a:p>
        </c:rich>
      </c:tx>
      <c:layout>
        <c:manualLayout>
          <c:xMode val="edge"/>
          <c:yMode val="edge"/>
          <c:x val="0.18298605035481677"/>
          <c:y val="0"/>
        </c:manualLayout>
      </c:layout>
      <c:overlay val="0"/>
    </c:title>
    <c:autoTitleDeleted val="0"/>
    <c:plotArea>
      <c:layout>
        <c:manualLayout>
          <c:layoutTarget val="inner"/>
          <c:xMode val="edge"/>
          <c:yMode val="edge"/>
          <c:x val="0.18417711674929524"/>
          <c:y val="0.24690253107896395"/>
          <c:w val="0.80266890249829892"/>
          <c:h val="0.639302172984190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2003-2006</c:v>
                </c:pt>
                <c:pt idx="1">
                  <c:v>2007-2010</c:v>
                </c:pt>
                <c:pt idx="2">
                  <c:v>2011-2012</c:v>
                </c:pt>
              </c:strCache>
            </c:strRef>
          </c:cat>
          <c:val>
            <c:numRef>
              <c:f>Sheet1!$B$2:$D$2</c:f>
              <c:numCache>
                <c:formatCode>General</c:formatCode>
                <c:ptCount val="3"/>
                <c:pt idx="0" formatCode="0.0">
                  <c:v>58.5</c:v>
                </c:pt>
                <c:pt idx="1">
                  <c:v>64.900000000000006</c:v>
                </c:pt>
                <c:pt idx="2" formatCode="#,##0.0">
                  <c:v>68.453993188954598</c:v>
                </c:pt>
              </c:numCache>
            </c:numRef>
          </c:val>
          <c:smooth val="0"/>
          <c:extLst>
            <c:ext xmlns:c16="http://schemas.microsoft.com/office/drawing/2014/chart" uri="{C3380CC4-5D6E-409C-BE32-E72D297353CC}">
              <c16:uniqueId val="{00000000-C3B1-4711-9B3D-A6BB4CB8289C}"/>
            </c:ext>
          </c:extLst>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strRef>
              <c:f>Sheet1!$B$1:$D$1</c:f>
              <c:strCache>
                <c:ptCount val="3"/>
                <c:pt idx="0">
                  <c:v>2003-2006</c:v>
                </c:pt>
                <c:pt idx="1">
                  <c:v>2007-2010</c:v>
                </c:pt>
                <c:pt idx="2">
                  <c:v>2011-2012</c:v>
                </c:pt>
              </c:strCache>
            </c:strRef>
          </c:cat>
          <c:val>
            <c:numRef>
              <c:f>Sheet1!$B$5:$D$5</c:f>
              <c:numCache>
                <c:formatCode>General</c:formatCode>
                <c:ptCount val="3"/>
                <c:pt idx="0" formatCode="0.0">
                  <c:v>58.9</c:v>
                </c:pt>
                <c:pt idx="1">
                  <c:v>67.900000000000006</c:v>
                </c:pt>
                <c:pt idx="2" formatCode="#,##0.0">
                  <c:v>72.782316803606506</c:v>
                </c:pt>
              </c:numCache>
            </c:numRef>
          </c:val>
          <c:smooth val="0"/>
          <c:extLst>
            <c:ext xmlns:c16="http://schemas.microsoft.com/office/drawing/2014/chart" uri="{C3380CC4-5D6E-409C-BE32-E72D297353CC}">
              <c16:uniqueId val="{00000001-C3B1-4711-9B3D-A6BB4CB8289C}"/>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Sheet1!$B$1:$D$1</c:f>
              <c:strCache>
                <c:ptCount val="3"/>
                <c:pt idx="0">
                  <c:v>2003-2006</c:v>
                </c:pt>
                <c:pt idx="1">
                  <c:v>2007-2010</c:v>
                </c:pt>
                <c:pt idx="2">
                  <c:v>2011-2012</c:v>
                </c:pt>
              </c:strCache>
            </c:strRef>
          </c:cat>
          <c:val>
            <c:numRef>
              <c:f>Sheet1!$B$4:$D$4</c:f>
              <c:numCache>
                <c:formatCode>General</c:formatCode>
                <c:ptCount val="3"/>
                <c:pt idx="0" formatCode="0.0">
                  <c:v>57.9</c:v>
                </c:pt>
                <c:pt idx="1">
                  <c:v>56.7</c:v>
                </c:pt>
                <c:pt idx="2" formatCode="#,##0.0">
                  <c:v>53.8436971125371</c:v>
                </c:pt>
              </c:numCache>
            </c:numRef>
          </c:val>
          <c:smooth val="0"/>
          <c:extLst>
            <c:ext xmlns:c16="http://schemas.microsoft.com/office/drawing/2014/chart" uri="{C3380CC4-5D6E-409C-BE32-E72D297353CC}">
              <c16:uniqueId val="{00000002-C3B1-4711-9B3D-A6BB4CB8289C}"/>
            </c:ext>
          </c:extLst>
        </c:ser>
        <c:ser>
          <c:idx val="1"/>
          <c:order val="3"/>
          <c:tx>
            <c:strRef>
              <c:f>Sheet1!$A$3</c:f>
              <c:strCache>
                <c:ptCount val="1"/>
                <c:pt idx="0">
                  <c:v>Mexican American</c:v>
                </c:pt>
              </c:strCache>
            </c:strRef>
          </c:tx>
          <c:spPr>
            <a:ln w="34925">
              <a:solidFill>
                <a:srgbClr val="7BA8DF"/>
              </a:solidFill>
            </a:ln>
          </c:spPr>
          <c:marker>
            <c:symbol val="diamond"/>
            <c:size val="9"/>
            <c:spPr>
              <a:solidFill>
                <a:srgbClr val="7BA8DF"/>
              </a:solidFill>
              <a:ln>
                <a:noFill/>
              </a:ln>
            </c:spPr>
          </c:marker>
          <c:cat>
            <c:strRef>
              <c:f>Sheet1!$B$1:$D$1</c:f>
              <c:strCache>
                <c:ptCount val="3"/>
                <c:pt idx="0">
                  <c:v>2003-2006</c:v>
                </c:pt>
                <c:pt idx="1">
                  <c:v>2007-2010</c:v>
                </c:pt>
                <c:pt idx="2">
                  <c:v>2011-2012</c:v>
                </c:pt>
              </c:strCache>
            </c:strRef>
          </c:cat>
          <c:val>
            <c:numRef>
              <c:f>Sheet1!$B$3:$D$3</c:f>
              <c:numCache>
                <c:formatCode>General</c:formatCode>
                <c:ptCount val="3"/>
                <c:pt idx="0" formatCode="0.0">
                  <c:v>66.8</c:v>
                </c:pt>
                <c:pt idx="1">
                  <c:v>64.2</c:v>
                </c:pt>
                <c:pt idx="2" formatCode="#,##0.0">
                  <c:v>62.495866808653602</c:v>
                </c:pt>
              </c:numCache>
            </c:numRef>
          </c:val>
          <c:smooth val="0"/>
          <c:extLst>
            <c:ext xmlns:c16="http://schemas.microsoft.com/office/drawing/2014/chart" uri="{C3380CC4-5D6E-409C-BE32-E72D297353CC}">
              <c16:uniqueId val="{00000003-C3B1-4711-9B3D-A6BB4CB8289C}"/>
            </c:ext>
          </c:extLst>
        </c:ser>
        <c:dLbls>
          <c:showLegendKey val="0"/>
          <c:showVal val="0"/>
          <c:showCatName val="0"/>
          <c:showSerName val="0"/>
          <c:showPercent val="0"/>
          <c:showBubbleSize val="0"/>
        </c:dLbls>
        <c:marker val="1"/>
        <c:smooth val="0"/>
        <c:axId val="208008704"/>
        <c:axId val="208010624"/>
      </c:lineChart>
      <c:catAx>
        <c:axId val="20800870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08010624"/>
        <c:crosses val="autoZero"/>
        <c:auto val="1"/>
        <c:lblAlgn val="ctr"/>
        <c:lblOffset val="100"/>
        <c:noMultiLvlLbl val="0"/>
      </c:catAx>
      <c:valAx>
        <c:axId val="208010624"/>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623471484669068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08008704"/>
        <c:crosses val="autoZero"/>
        <c:crossBetween val="between"/>
        <c:majorUnit val="10"/>
      </c:valAx>
    </c:plotArea>
    <c:legend>
      <c:legendPos val="t"/>
      <c:layout>
        <c:manualLayout>
          <c:xMode val="edge"/>
          <c:yMode val="edge"/>
          <c:x val="2.548605035481676E-3"/>
          <c:y val="9.1606899428269134E-2"/>
          <c:w val="0.99745139496451829"/>
          <c:h val="0.1176661783556125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82830271216096"/>
          <c:y val="0"/>
          <c:w val="0.70839700592981436"/>
          <c:h val="0.84581955380577423"/>
        </c:manualLayout>
      </c:layout>
      <c:barChart>
        <c:barDir val="bar"/>
        <c:grouping val="clustered"/>
        <c:varyColors val="0"/>
        <c:ser>
          <c:idx val="0"/>
          <c:order val="0"/>
          <c:tx>
            <c:strRef>
              <c:f>Sheet1!$B$1</c:f>
              <c:strCache>
                <c:ptCount val="1"/>
                <c:pt idx="0">
                  <c:v>15 Largest Ancestries</c:v>
                </c:pt>
              </c:strCache>
            </c:strRef>
          </c:tx>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Sheet1!$A$2:$A$16</c:f>
              <c:strCache>
                <c:ptCount val="15"/>
                <c:pt idx="0">
                  <c:v>Swedish (1.4%)</c:v>
                </c:pt>
                <c:pt idx="1">
                  <c:v>Scotch-Irish (1.5%)</c:v>
                </c:pt>
                <c:pt idx="2">
                  <c:v>Norwegian (1.6%)</c:v>
                </c:pt>
                <c:pt idx="3">
                  <c:v>Dutch (1.6%)</c:v>
                </c:pt>
                <c:pt idx="4">
                  <c:v>Scottish (1.7%)</c:v>
                </c:pt>
                <c:pt idx="5">
                  <c:v>American Indian (2.8%)</c:v>
                </c:pt>
                <c:pt idx="6">
                  <c:v>French (3.0%)</c:v>
                </c:pt>
                <c:pt idx="7">
                  <c:v>Polish (3.2%)</c:v>
                </c:pt>
                <c:pt idx="8">
                  <c:v>Italian (5.6%)</c:v>
                </c:pt>
                <c:pt idx="9">
                  <c:v>Mexican (6.5%)</c:v>
                </c:pt>
                <c:pt idx="10">
                  <c:v>American (7.2%)</c:v>
                </c:pt>
                <c:pt idx="11">
                  <c:v>English (8.7%)</c:v>
                </c:pt>
                <c:pt idx="12">
                  <c:v>African American (8.8%)</c:v>
                </c:pt>
                <c:pt idx="13">
                  <c:v>Irish (10.8%)</c:v>
                </c:pt>
                <c:pt idx="14">
                  <c:v>German (15.2%)</c:v>
                </c:pt>
              </c:strCache>
            </c:strRef>
          </c:cat>
          <c:val>
            <c:numRef>
              <c:f>Sheet1!$B$2:$B$16</c:f>
              <c:numCache>
                <c:formatCode>General</c:formatCode>
                <c:ptCount val="15"/>
                <c:pt idx="0">
                  <c:v>4</c:v>
                </c:pt>
                <c:pt idx="1">
                  <c:v>4.3</c:v>
                </c:pt>
                <c:pt idx="2">
                  <c:v>4.5</c:v>
                </c:pt>
                <c:pt idx="3">
                  <c:v>4.5</c:v>
                </c:pt>
                <c:pt idx="4">
                  <c:v>4.9000000000000004</c:v>
                </c:pt>
                <c:pt idx="5">
                  <c:v>7.9</c:v>
                </c:pt>
                <c:pt idx="6">
                  <c:v>8.3000000000000007</c:v>
                </c:pt>
                <c:pt idx="7">
                  <c:v>9</c:v>
                </c:pt>
                <c:pt idx="8">
                  <c:v>15.6</c:v>
                </c:pt>
                <c:pt idx="9">
                  <c:v>18.399999999999999</c:v>
                </c:pt>
                <c:pt idx="10">
                  <c:v>20.2</c:v>
                </c:pt>
                <c:pt idx="11">
                  <c:v>24.5</c:v>
                </c:pt>
                <c:pt idx="12">
                  <c:v>24.9</c:v>
                </c:pt>
                <c:pt idx="13">
                  <c:v>30.5</c:v>
                </c:pt>
                <c:pt idx="14">
                  <c:v>42.8</c:v>
                </c:pt>
              </c:numCache>
            </c:numRef>
          </c:val>
          <c:extLst>
            <c:ext xmlns:c16="http://schemas.microsoft.com/office/drawing/2014/chart" uri="{C3380CC4-5D6E-409C-BE32-E72D297353CC}">
              <c16:uniqueId val="{00000000-194A-4B56-8AD6-C0EBBB8854F7}"/>
            </c:ext>
          </c:extLst>
        </c:ser>
        <c:dLbls>
          <c:dLblPos val="outEnd"/>
          <c:showLegendKey val="0"/>
          <c:showVal val="1"/>
          <c:showCatName val="0"/>
          <c:showSerName val="0"/>
          <c:showPercent val="0"/>
          <c:showBubbleSize val="0"/>
        </c:dLbls>
        <c:gapWidth val="150"/>
        <c:axId val="179400064"/>
        <c:axId val="179415296"/>
      </c:barChart>
      <c:catAx>
        <c:axId val="179400064"/>
        <c:scaling>
          <c:orientation val="minMax"/>
        </c:scaling>
        <c:delete val="0"/>
        <c:axPos val="l"/>
        <c:numFmt formatCode="General" sourceLinked="0"/>
        <c:majorTickMark val="out"/>
        <c:minorTickMark val="none"/>
        <c:tickLblPos val="nextTo"/>
        <c:txPr>
          <a:bodyPr/>
          <a:lstStyle/>
          <a:p>
            <a:pPr>
              <a:defRPr sz="1600"/>
            </a:pPr>
            <a:endParaRPr lang="en-US"/>
          </a:p>
        </c:txPr>
        <c:crossAx val="179415296"/>
        <c:crosses val="autoZero"/>
        <c:auto val="1"/>
        <c:lblAlgn val="ctr"/>
        <c:lblOffset val="100"/>
        <c:noMultiLvlLbl val="0"/>
      </c:catAx>
      <c:valAx>
        <c:axId val="179415296"/>
        <c:scaling>
          <c:orientation val="minMax"/>
        </c:scaling>
        <c:delete val="0"/>
        <c:axPos val="b"/>
        <c:title>
          <c:tx>
            <c:rich>
              <a:bodyPr/>
              <a:lstStyle/>
              <a:p>
                <a:pPr>
                  <a:defRPr sz="1600"/>
                </a:pPr>
                <a:r>
                  <a:rPr lang="en-US" sz="1600"/>
                  <a:t>Millions</a:t>
                </a:r>
              </a:p>
            </c:rich>
          </c:tx>
          <c:layout>
            <c:manualLayout>
              <c:xMode val="edge"/>
              <c:yMode val="edge"/>
              <c:x val="0.56517254787595994"/>
              <c:y val="0.92959375"/>
            </c:manualLayout>
          </c:layout>
          <c:overlay val="0"/>
        </c:title>
        <c:numFmt formatCode="General" sourceLinked="1"/>
        <c:majorTickMark val="out"/>
        <c:minorTickMark val="none"/>
        <c:tickLblPos val="nextTo"/>
        <c:txPr>
          <a:bodyPr/>
          <a:lstStyle/>
          <a:p>
            <a:pPr>
              <a:defRPr sz="1600"/>
            </a:pPr>
            <a:endParaRPr lang="en-US"/>
          </a:p>
        </c:txPr>
        <c:crossAx val="179400064"/>
        <c:crosses val="autoZero"/>
        <c:crossBetween val="between"/>
      </c:valAx>
    </c:plotArea>
    <c:plotVisOnly val="1"/>
    <c:dispBlanksAs val="gap"/>
    <c:showDLblsOverMax val="0"/>
  </c:chart>
  <c:txPr>
    <a:bodyPr/>
    <a:lstStyle/>
    <a:p>
      <a:pPr>
        <a:defRPr sz="1800">
          <a:latin typeface="Calibri" panose="020F0502020204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86711383299311"/>
          <c:y val="0.11289446377342369"/>
          <c:w val="0.88361038203557885"/>
          <c:h val="0.75242248062015504"/>
        </c:manualLayout>
      </c:layout>
      <c:lineChart>
        <c:grouping val="standard"/>
        <c:varyColors val="0"/>
        <c:ser>
          <c:idx val="3"/>
          <c:order val="0"/>
          <c:tx>
            <c:strRef>
              <c:f>Sheet1!$A$2</c:f>
              <c:strCache>
                <c:ptCount val="1"/>
                <c:pt idx="0">
                  <c:v>Total </c:v>
                </c:pt>
              </c:strCache>
            </c:strRef>
          </c:tx>
          <c:spPr>
            <a:ln w="25400">
              <a:solidFill>
                <a:sysClr val="windowText" lastClr="000000"/>
              </a:solidFill>
            </a:ln>
          </c:spPr>
          <c:marker>
            <c:symbol val="circle"/>
            <c:size val="7"/>
            <c:spPr>
              <a:solidFill>
                <a:sysClr val="windowText" lastClr="000000"/>
              </a:solidFill>
              <a:ln>
                <a:noFill/>
              </a:ln>
            </c:spPr>
          </c:marker>
          <c:cat>
            <c:strRef>
              <c:f>Sheet1!$B$1:$N$1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Sheet1!$B$2:$N$2</c:f>
              <c:numCache>
                <c:formatCode>0.0</c:formatCode>
                <c:ptCount val="13"/>
                <c:pt idx="0">
                  <c:v>27.9</c:v>
                </c:pt>
                <c:pt idx="1">
                  <c:v>26.23</c:v>
                </c:pt>
                <c:pt idx="2">
                  <c:v>22.81</c:v>
                </c:pt>
                <c:pt idx="3">
                  <c:v>23.09</c:v>
                </c:pt>
                <c:pt idx="4">
                  <c:v>21.81</c:v>
                </c:pt>
                <c:pt idx="5">
                  <c:v>21.09</c:v>
                </c:pt>
                <c:pt idx="6">
                  <c:v>21.7</c:v>
                </c:pt>
                <c:pt idx="7">
                  <c:v>21.42</c:v>
                </c:pt>
                <c:pt idx="8">
                  <c:v>21.74</c:v>
                </c:pt>
                <c:pt idx="9">
                  <c:v>21.43</c:v>
                </c:pt>
                <c:pt idx="10">
                  <c:v>20.13</c:v>
                </c:pt>
                <c:pt idx="11">
                  <c:v>17.899999999999999</c:v>
                </c:pt>
                <c:pt idx="12">
                  <c:v>15.36</c:v>
                </c:pt>
              </c:numCache>
            </c:numRef>
          </c:val>
          <c:smooth val="0"/>
          <c:extLst>
            <c:ext xmlns:c16="http://schemas.microsoft.com/office/drawing/2014/chart" uri="{C3380CC4-5D6E-409C-BE32-E72D297353CC}">
              <c16:uniqueId val="{00000000-6060-42E5-A6DE-8137D04A483E}"/>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Sheet1!$B$3:$N$3</c:f>
              <c:numCache>
                <c:formatCode>0.0</c:formatCode>
                <c:ptCount val="13"/>
                <c:pt idx="0">
                  <c:v>17.559999999999999</c:v>
                </c:pt>
                <c:pt idx="1">
                  <c:v>15.75</c:v>
                </c:pt>
                <c:pt idx="2">
                  <c:v>14.023</c:v>
                </c:pt>
                <c:pt idx="3">
                  <c:v>13.464</c:v>
                </c:pt>
                <c:pt idx="4">
                  <c:v>13.577999999999999</c:v>
                </c:pt>
                <c:pt idx="5">
                  <c:v>12.592000000000001</c:v>
                </c:pt>
                <c:pt idx="6">
                  <c:v>13.151999999999999</c:v>
                </c:pt>
                <c:pt idx="7">
                  <c:v>14.053000000000001</c:v>
                </c:pt>
                <c:pt idx="8">
                  <c:v>13.974</c:v>
                </c:pt>
                <c:pt idx="9">
                  <c:v>13.141999999999999</c:v>
                </c:pt>
                <c:pt idx="10">
                  <c:v>12.448</c:v>
                </c:pt>
                <c:pt idx="11">
                  <c:v>11.714</c:v>
                </c:pt>
                <c:pt idx="12">
                  <c:v>10.34</c:v>
                </c:pt>
              </c:numCache>
            </c:numRef>
          </c:val>
          <c:smooth val="0"/>
          <c:extLst>
            <c:ext xmlns:c16="http://schemas.microsoft.com/office/drawing/2014/chart" uri="{C3380CC4-5D6E-409C-BE32-E72D297353CC}">
              <c16:uniqueId val="{00000001-6060-42E5-A6DE-8137D04A483E}"/>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Sheet1!$B$4:$N$4</c:f>
              <c:numCache>
                <c:formatCode>0.0</c:formatCode>
                <c:ptCount val="13"/>
                <c:pt idx="0">
                  <c:v>88.344999999999999</c:v>
                </c:pt>
                <c:pt idx="1">
                  <c:v>89.051000000000002</c:v>
                </c:pt>
                <c:pt idx="2">
                  <c:v>70.635000000000005</c:v>
                </c:pt>
                <c:pt idx="3">
                  <c:v>74.185000000000002</c:v>
                </c:pt>
                <c:pt idx="4">
                  <c:v>66.073999999999998</c:v>
                </c:pt>
                <c:pt idx="5">
                  <c:v>68.706999999999994</c:v>
                </c:pt>
                <c:pt idx="6">
                  <c:v>68.061000000000007</c:v>
                </c:pt>
                <c:pt idx="7">
                  <c:v>64.388999999999996</c:v>
                </c:pt>
                <c:pt idx="8">
                  <c:v>65.537000000000006</c:v>
                </c:pt>
                <c:pt idx="9">
                  <c:v>66.929000000000002</c:v>
                </c:pt>
                <c:pt idx="10">
                  <c:v>63.984000000000002</c:v>
                </c:pt>
                <c:pt idx="11">
                  <c:v>53.121000000000002</c:v>
                </c:pt>
                <c:pt idx="12">
                  <c:v>45.33</c:v>
                </c:pt>
              </c:numCache>
            </c:numRef>
          </c:val>
          <c:smooth val="0"/>
          <c:extLst>
            <c:ext xmlns:c16="http://schemas.microsoft.com/office/drawing/2014/chart" uri="{C3380CC4-5D6E-409C-BE32-E72D297353CC}">
              <c16:uniqueId val="{00000002-6060-42E5-A6DE-8137D04A483E}"/>
            </c:ext>
          </c:extLst>
        </c:ser>
        <c:ser>
          <c:idx val="1"/>
          <c:order val="3"/>
          <c:tx>
            <c:strRef>
              <c:f>Sheet1!$A$5</c:f>
              <c:strCache>
                <c:ptCount val="1"/>
                <c:pt idx="0">
                  <c:v>API</c:v>
                </c:pt>
              </c:strCache>
            </c:strRef>
          </c:tx>
          <c:spPr>
            <a:ln w="34925">
              <a:solidFill>
                <a:srgbClr val="7BA8DF"/>
              </a:solidFill>
            </a:ln>
          </c:spPr>
          <c:marker>
            <c:symbol val="diamond"/>
            <c:size val="9"/>
            <c:spPr>
              <a:solidFill>
                <a:srgbClr val="7BA8DF"/>
              </a:solidFill>
              <a:ln>
                <a:noFill/>
              </a:ln>
            </c:spPr>
          </c:marker>
          <c:cat>
            <c:strRef>
              <c:f>Sheet1!$B$1:$N$1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Sheet1!$B$5:$N$5</c:f>
              <c:numCache>
                <c:formatCode>0.0</c:formatCode>
                <c:ptCount val="13"/>
                <c:pt idx="0">
                  <c:v>14.164999999999999</c:v>
                </c:pt>
                <c:pt idx="1">
                  <c:v>10.444000000000001</c:v>
                </c:pt>
                <c:pt idx="2">
                  <c:v>9.8780000000000001</c:v>
                </c:pt>
                <c:pt idx="3">
                  <c:v>11.314</c:v>
                </c:pt>
                <c:pt idx="4">
                  <c:v>8.3369999999999997</c:v>
                </c:pt>
                <c:pt idx="5">
                  <c:v>7.6740000000000004</c:v>
                </c:pt>
                <c:pt idx="6">
                  <c:v>10.624000000000001</c:v>
                </c:pt>
                <c:pt idx="7">
                  <c:v>9.5730000000000004</c:v>
                </c:pt>
                <c:pt idx="8">
                  <c:v>8.218</c:v>
                </c:pt>
                <c:pt idx="9">
                  <c:v>7.3460000000000001</c:v>
                </c:pt>
                <c:pt idx="10">
                  <c:v>6.2270000000000003</c:v>
                </c:pt>
                <c:pt idx="11">
                  <c:v>5.5170000000000003</c:v>
                </c:pt>
                <c:pt idx="12">
                  <c:v>5.86</c:v>
                </c:pt>
              </c:numCache>
            </c:numRef>
          </c:val>
          <c:smooth val="0"/>
          <c:extLst>
            <c:ext xmlns:c16="http://schemas.microsoft.com/office/drawing/2014/chart" uri="{C3380CC4-5D6E-409C-BE32-E72D297353CC}">
              <c16:uniqueId val="{00000003-6060-42E5-A6DE-8137D04A483E}"/>
            </c:ext>
          </c:extLst>
        </c:ser>
        <c:ser>
          <c:idx val="4"/>
          <c:order val="4"/>
          <c:tx>
            <c:strRef>
              <c:f>Sheet1!$A$6</c:f>
              <c:strCache>
                <c:ptCount val="1"/>
                <c:pt idx="0">
                  <c:v>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Sheet1!$B$6:$N$6</c:f>
              <c:numCache>
                <c:formatCode>0.0</c:formatCode>
                <c:ptCount val="13"/>
                <c:pt idx="0">
                  <c:v>45.970999999999997</c:v>
                </c:pt>
                <c:pt idx="1">
                  <c:v>52.881999999999998</c:v>
                </c:pt>
                <c:pt idx="2">
                  <c:v>51.142000000000003</c:v>
                </c:pt>
                <c:pt idx="3">
                  <c:v>53.75</c:v>
                </c:pt>
                <c:pt idx="4">
                  <c:v>42.887999999999998</c:v>
                </c:pt>
                <c:pt idx="5">
                  <c:v>39.832000000000001</c:v>
                </c:pt>
                <c:pt idx="6">
                  <c:v>39.304000000000002</c:v>
                </c:pt>
                <c:pt idx="7">
                  <c:v>32.164999999999999</c:v>
                </c:pt>
                <c:pt idx="8">
                  <c:v>35.756999999999998</c:v>
                </c:pt>
                <c:pt idx="9">
                  <c:v>36.366999999999997</c:v>
                </c:pt>
                <c:pt idx="10">
                  <c:v>33.122999999999998</c:v>
                </c:pt>
                <c:pt idx="11">
                  <c:v>26.741</c:v>
                </c:pt>
                <c:pt idx="12">
                  <c:v>21.74</c:v>
                </c:pt>
              </c:numCache>
            </c:numRef>
          </c:val>
          <c:smooth val="0"/>
          <c:extLst>
            <c:ext xmlns:c16="http://schemas.microsoft.com/office/drawing/2014/chart" uri="{C3380CC4-5D6E-409C-BE32-E72D297353CC}">
              <c16:uniqueId val="{00000004-6060-42E5-A6DE-8137D04A483E}"/>
            </c:ext>
          </c:extLst>
        </c:ser>
        <c:dLbls>
          <c:showLegendKey val="0"/>
          <c:showVal val="0"/>
          <c:showCatName val="0"/>
          <c:showSerName val="0"/>
          <c:showPercent val="0"/>
          <c:showBubbleSize val="0"/>
        </c:dLbls>
        <c:marker val="1"/>
        <c:smooth val="0"/>
        <c:axId val="217207552"/>
        <c:axId val="217209472"/>
      </c:lineChart>
      <c:catAx>
        <c:axId val="21720755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17209472"/>
        <c:crosses val="autoZero"/>
        <c:auto val="1"/>
        <c:lblAlgn val="ctr"/>
        <c:lblOffset val="100"/>
        <c:noMultiLvlLbl val="0"/>
      </c:catAx>
      <c:valAx>
        <c:axId val="217209472"/>
        <c:scaling>
          <c:orientation val="minMax"/>
          <c:max val="12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1844638242894056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17207552"/>
        <c:crosses val="autoZero"/>
        <c:crossBetween val="between"/>
        <c:majorUnit val="20"/>
      </c:valAx>
    </c:plotArea>
    <c:legend>
      <c:legendPos val="t"/>
      <c:layout>
        <c:manualLayout>
          <c:xMode val="edge"/>
          <c:yMode val="edge"/>
          <c:x val="8.19954797317002E-3"/>
          <c:y val="1.1675185338674747E-3"/>
          <c:w val="0.99127867697093419"/>
          <c:h val="9.02472583368939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0137552250413"/>
          <c:y val="0.12163144080674126"/>
          <c:w val="0.88060902109458539"/>
          <c:h val="0.75003853684956046"/>
        </c:manualLayout>
      </c:layout>
      <c:barChart>
        <c:barDir val="col"/>
        <c:grouping val="clustered"/>
        <c:varyColors val="0"/>
        <c:ser>
          <c:idx val="0"/>
          <c:order val="0"/>
          <c:tx>
            <c:strRef>
              <c:f>Sheet1!$B$1</c:f>
              <c:strCache>
                <c:ptCount val="1"/>
                <c:pt idx="0">
                  <c:v>White </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E07A-4C4B-AC04-A2AC7E065BBF}"/>
              </c:ext>
            </c:extLst>
          </c:dPt>
          <c:dPt>
            <c:idx val="1"/>
            <c:invertIfNegative val="0"/>
            <c:bubble3D val="0"/>
            <c:extLst>
              <c:ext xmlns:c16="http://schemas.microsoft.com/office/drawing/2014/chart" uri="{C3380CC4-5D6E-409C-BE32-E72D297353CC}">
                <c16:uniqueId val="{00000001-E07A-4C4B-AC04-A2AC7E065BBF}"/>
              </c:ext>
            </c:extLst>
          </c:dPt>
          <c:dPt>
            <c:idx val="2"/>
            <c:invertIfNegative val="0"/>
            <c:bubble3D val="0"/>
            <c:extLst>
              <c:ext xmlns:c16="http://schemas.microsoft.com/office/drawing/2014/chart" uri="{C3380CC4-5D6E-409C-BE32-E72D297353CC}">
                <c16:uniqueId val="{00000002-E07A-4C4B-AC04-A2AC7E065BBF}"/>
              </c:ext>
            </c:extLst>
          </c:dPt>
          <c:dPt>
            <c:idx val="3"/>
            <c:invertIfNegative val="0"/>
            <c:bubble3D val="0"/>
            <c:extLst>
              <c:ext xmlns:c16="http://schemas.microsoft.com/office/drawing/2014/chart" uri="{C3380CC4-5D6E-409C-BE32-E72D297353CC}">
                <c16:uniqueId val="{00000003-E07A-4C4B-AC04-A2AC7E065BBF}"/>
              </c:ext>
            </c:extLst>
          </c:dPt>
          <c:cat>
            <c:strRef>
              <c:f>Sheet1!$A$2:$A$5</c:f>
              <c:strCache>
                <c:ptCount val="4"/>
                <c:pt idx="0">
                  <c:v>Q1 (Lowest)</c:v>
                </c:pt>
                <c:pt idx="1">
                  <c:v>Q2</c:v>
                </c:pt>
                <c:pt idx="2">
                  <c:v>Q3</c:v>
                </c:pt>
                <c:pt idx="3">
                  <c:v>Q4 (Highest)</c:v>
                </c:pt>
              </c:strCache>
            </c:strRef>
          </c:cat>
          <c:val>
            <c:numRef>
              <c:f>Sheet1!$B$2:$B$5</c:f>
              <c:numCache>
                <c:formatCode>General</c:formatCode>
                <c:ptCount val="4"/>
                <c:pt idx="0">
                  <c:v>17.7</c:v>
                </c:pt>
                <c:pt idx="1">
                  <c:v>11.8</c:v>
                </c:pt>
                <c:pt idx="2">
                  <c:v>7.9</c:v>
                </c:pt>
                <c:pt idx="3">
                  <c:v>6.3</c:v>
                </c:pt>
              </c:numCache>
            </c:numRef>
          </c:val>
          <c:extLst>
            <c:ext xmlns:c16="http://schemas.microsoft.com/office/drawing/2014/chart" uri="{C3380CC4-5D6E-409C-BE32-E72D297353CC}">
              <c16:uniqueId val="{00000004-E07A-4C4B-AC04-A2AC7E065BBF}"/>
            </c:ext>
          </c:extLst>
        </c:ser>
        <c:ser>
          <c:idx val="1"/>
          <c:order val="1"/>
          <c:tx>
            <c:strRef>
              <c:f>Sheet1!$C$1</c:f>
              <c:strCache>
                <c:ptCount val="1"/>
                <c:pt idx="0">
                  <c:v>Black</c:v>
                </c:pt>
              </c:strCache>
            </c:strRef>
          </c:tx>
          <c:spPr>
            <a:solidFill>
              <a:srgbClr val="AABA0A"/>
            </a:solidFill>
          </c:spPr>
          <c:invertIfNegative val="0"/>
          <c:cat>
            <c:strRef>
              <c:f>Sheet1!$A$2:$A$5</c:f>
              <c:strCache>
                <c:ptCount val="4"/>
                <c:pt idx="0">
                  <c:v>Q1 (Lowest)</c:v>
                </c:pt>
                <c:pt idx="1">
                  <c:v>Q2</c:v>
                </c:pt>
                <c:pt idx="2">
                  <c:v>Q3</c:v>
                </c:pt>
                <c:pt idx="3">
                  <c:v>Q4 (Highest)</c:v>
                </c:pt>
              </c:strCache>
            </c:strRef>
          </c:cat>
          <c:val>
            <c:numRef>
              <c:f>Sheet1!$C$2:$C$5</c:f>
              <c:numCache>
                <c:formatCode>General</c:formatCode>
                <c:ptCount val="4"/>
                <c:pt idx="0">
                  <c:v>56.2</c:v>
                </c:pt>
                <c:pt idx="1">
                  <c:v>41.4</c:v>
                </c:pt>
                <c:pt idx="2">
                  <c:v>35.700000000000003</c:v>
                </c:pt>
                <c:pt idx="3">
                  <c:v>30.9</c:v>
                </c:pt>
              </c:numCache>
            </c:numRef>
          </c:val>
          <c:extLst>
            <c:ext xmlns:c16="http://schemas.microsoft.com/office/drawing/2014/chart" uri="{C3380CC4-5D6E-409C-BE32-E72D297353CC}">
              <c16:uniqueId val="{00000005-E07A-4C4B-AC04-A2AC7E065BBF}"/>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Sheet1!$A$2:$A$5</c:f>
              <c:strCache>
                <c:ptCount val="4"/>
                <c:pt idx="0">
                  <c:v>Q1 (Lowest)</c:v>
                </c:pt>
                <c:pt idx="1">
                  <c:v>Q2</c:v>
                </c:pt>
                <c:pt idx="2">
                  <c:v>Q3</c:v>
                </c:pt>
                <c:pt idx="3">
                  <c:v>Q4 (Highest)</c:v>
                </c:pt>
              </c:strCache>
            </c:strRef>
          </c:cat>
          <c:val>
            <c:numRef>
              <c:f>Sheet1!$D$2:$D$5</c:f>
              <c:numCache>
                <c:formatCode>General</c:formatCode>
                <c:ptCount val="4"/>
                <c:pt idx="0">
                  <c:v>30</c:v>
                </c:pt>
                <c:pt idx="1">
                  <c:v>21.3</c:v>
                </c:pt>
                <c:pt idx="2">
                  <c:v>16.8</c:v>
                </c:pt>
                <c:pt idx="3">
                  <c:v>13.9</c:v>
                </c:pt>
              </c:numCache>
            </c:numRef>
          </c:val>
          <c:extLst>
            <c:ext xmlns:c16="http://schemas.microsoft.com/office/drawing/2014/chart" uri="{C3380CC4-5D6E-409C-BE32-E72D297353CC}">
              <c16:uniqueId val="{00000006-E07A-4C4B-AC04-A2AC7E065BBF}"/>
            </c:ext>
          </c:extLst>
        </c:ser>
        <c:dLbls>
          <c:showLegendKey val="0"/>
          <c:showVal val="0"/>
          <c:showCatName val="0"/>
          <c:showSerName val="0"/>
          <c:showPercent val="0"/>
          <c:showBubbleSize val="0"/>
        </c:dLbls>
        <c:gapWidth val="150"/>
        <c:axId val="217340928"/>
        <c:axId val="217350912"/>
      </c:barChart>
      <c:catAx>
        <c:axId val="21734092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17350912"/>
        <c:crosses val="autoZero"/>
        <c:auto val="1"/>
        <c:lblAlgn val="ctr"/>
        <c:lblOffset val="100"/>
        <c:noMultiLvlLbl val="0"/>
      </c:catAx>
      <c:valAx>
        <c:axId val="217350912"/>
        <c:scaling>
          <c:orientation val="minMax"/>
          <c:max val="75"/>
          <c:min val="0"/>
        </c:scaling>
        <c:delete val="0"/>
        <c:axPos val="l"/>
        <c:majorGridlines/>
        <c:title>
          <c:tx>
            <c:rich>
              <a:bodyPr rot="-5400000" vert="horz"/>
              <a:lstStyle/>
              <a:p>
                <a:pPr>
                  <a:defRPr sz="1600">
                    <a:latin typeface="Calibri" panose="020F0502020204030204" pitchFamily="34" charset="0"/>
                  </a:defRPr>
                </a:pPr>
                <a:r>
                  <a:rPr lang="en-US" dirty="0" smtClean="0"/>
                  <a:t>Rate</a:t>
                </a:r>
                <a:r>
                  <a:rPr lang="en-US" baseline="0" dirty="0" smtClean="0"/>
                  <a:t> per 100,000 Population</a:t>
                </a:r>
                <a:endParaRPr lang="en-US" dirty="0"/>
              </a:p>
            </c:rich>
          </c:tx>
          <c:layout>
            <c:manualLayout>
              <c:xMode val="edge"/>
              <c:yMode val="edge"/>
              <c:x val="0"/>
              <c:y val="0.1152371414099553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17340928"/>
        <c:crosses val="autoZero"/>
        <c:crossBetween val="between"/>
        <c:majorUnit val="15"/>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86711383299311"/>
          <c:y val="0.154884127856111"/>
          <c:w val="0.88870431126664717"/>
          <c:h val="0.7104328165374677"/>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176.4</c:v>
                </c:pt>
                <c:pt idx="1">
                  <c:v>175.8</c:v>
                </c:pt>
                <c:pt idx="2">
                  <c:v>174.1</c:v>
                </c:pt>
                <c:pt idx="3">
                  <c:v>175.9</c:v>
                </c:pt>
                <c:pt idx="4">
                  <c:v>169.8</c:v>
                </c:pt>
                <c:pt idx="5">
                  <c:v>167.4</c:v>
                </c:pt>
                <c:pt idx="6">
                  <c:v>167.7</c:v>
                </c:pt>
                <c:pt idx="7">
                  <c:v>164.4</c:v>
                </c:pt>
                <c:pt idx="8" formatCode="0.0">
                  <c:v>157.5</c:v>
                </c:pt>
                <c:pt idx="9" formatCode="0.0">
                  <c:v>153.4</c:v>
                </c:pt>
                <c:pt idx="10" formatCode="0.0">
                  <c:v>152.4</c:v>
                </c:pt>
              </c:numCache>
            </c:numRef>
          </c:val>
          <c:smooth val="0"/>
          <c:extLst>
            <c:ext xmlns:c16="http://schemas.microsoft.com/office/drawing/2014/chart" uri="{C3380CC4-5D6E-409C-BE32-E72D297353CC}">
              <c16:uniqueId val="{00000000-4452-4F4B-994F-A61FFEC30C51}"/>
            </c:ext>
          </c:extLst>
        </c:ser>
        <c:ser>
          <c:idx val="0"/>
          <c:order val="1"/>
          <c:tx>
            <c:strRef>
              <c:f>Sheet1!$A$4</c:f>
              <c:strCache>
                <c:ptCount val="1"/>
                <c:pt idx="0">
                  <c:v>White</c:v>
                </c:pt>
              </c:strCache>
            </c:strRef>
          </c:tx>
          <c:spPr>
            <a:ln w="25400">
              <a:solidFill>
                <a:srgbClr val="0072C6"/>
              </a:solidFill>
            </a:ln>
          </c:spPr>
          <c:marker>
            <c:symbol val="square"/>
            <c:size val="7"/>
            <c:spPr>
              <a:solidFill>
                <a:srgbClr val="0072C6"/>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132</c:v>
                </c:pt>
                <c:pt idx="1">
                  <c:v>133.30000000000001</c:v>
                </c:pt>
                <c:pt idx="2">
                  <c:v>132.19999999999999</c:v>
                </c:pt>
                <c:pt idx="3">
                  <c:v>134</c:v>
                </c:pt>
                <c:pt idx="4">
                  <c:v>130.1</c:v>
                </c:pt>
                <c:pt idx="5">
                  <c:v>128</c:v>
                </c:pt>
                <c:pt idx="6">
                  <c:v>128.80000000000001</c:v>
                </c:pt>
                <c:pt idx="7">
                  <c:v>127.7</c:v>
                </c:pt>
                <c:pt idx="8">
                  <c:v>123.4</c:v>
                </c:pt>
                <c:pt idx="9">
                  <c:v>121.7</c:v>
                </c:pt>
                <c:pt idx="10" formatCode="0.0">
                  <c:v>122.6</c:v>
                </c:pt>
              </c:numCache>
            </c:numRef>
          </c:val>
          <c:smooth val="0"/>
          <c:extLst>
            <c:ext xmlns:c16="http://schemas.microsoft.com/office/drawing/2014/chart" uri="{C3380CC4-5D6E-409C-BE32-E72D297353CC}">
              <c16:uniqueId val="{00000001-4452-4F4B-994F-A61FFEC30C51}"/>
            </c:ext>
          </c:extLst>
        </c:ser>
        <c:ser>
          <c:idx val="2"/>
          <c:order val="2"/>
          <c:tx>
            <c:strRef>
              <c:f>Sheet1!$A$3</c:f>
              <c:strCache>
                <c:ptCount val="1"/>
                <c:pt idx="0">
                  <c:v>Black</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464.2</c:v>
                </c:pt>
                <c:pt idx="1">
                  <c:v>452.5</c:v>
                </c:pt>
                <c:pt idx="2">
                  <c:v>446.5</c:v>
                </c:pt>
                <c:pt idx="3">
                  <c:v>450.6</c:v>
                </c:pt>
                <c:pt idx="4">
                  <c:v>428.6</c:v>
                </c:pt>
                <c:pt idx="5">
                  <c:v>422.2</c:v>
                </c:pt>
                <c:pt idx="6">
                  <c:v>417.7</c:v>
                </c:pt>
                <c:pt idx="7">
                  <c:v>401.4</c:v>
                </c:pt>
                <c:pt idx="8">
                  <c:v>376.5</c:v>
                </c:pt>
                <c:pt idx="9">
                  <c:v>352.6</c:v>
                </c:pt>
                <c:pt idx="10" formatCode="0.0">
                  <c:v>338.9</c:v>
                </c:pt>
              </c:numCache>
            </c:numRef>
          </c:val>
          <c:smooth val="0"/>
          <c:extLst>
            <c:ext xmlns:c16="http://schemas.microsoft.com/office/drawing/2014/chart" uri="{C3380CC4-5D6E-409C-BE32-E72D297353CC}">
              <c16:uniqueId val="{00000002-4452-4F4B-994F-A61FFEC30C51}"/>
            </c:ext>
          </c:extLst>
        </c:ser>
        <c:ser>
          <c:idx val="1"/>
          <c:order val="3"/>
          <c:tx>
            <c:strRef>
              <c:f>Sheet1!$A$6</c:f>
              <c:strCache>
                <c:ptCount val="1"/>
                <c:pt idx="0">
                  <c:v>Asian</c:v>
                </c:pt>
              </c:strCache>
            </c:strRef>
          </c:tx>
          <c:spPr>
            <a:ln w="34925">
              <a:solidFill>
                <a:srgbClr val="7BA8DF"/>
              </a:solidFill>
            </a:ln>
          </c:spPr>
          <c:marker>
            <c:symbol val="diamond"/>
            <c:size val="9"/>
            <c:spPr>
              <a:solidFill>
                <a:srgbClr val="7BA8DF"/>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203.6</c:v>
                </c:pt>
                <c:pt idx="1">
                  <c:v>200.9</c:v>
                </c:pt>
                <c:pt idx="2">
                  <c:v>205.7</c:v>
                </c:pt>
                <c:pt idx="3">
                  <c:v>215.1</c:v>
                </c:pt>
                <c:pt idx="4">
                  <c:v>208.5</c:v>
                </c:pt>
                <c:pt idx="5">
                  <c:v>194.3</c:v>
                </c:pt>
                <c:pt idx="6" formatCode="General">
                  <c:v>204.6</c:v>
                </c:pt>
                <c:pt idx="7">
                  <c:v>197.5</c:v>
                </c:pt>
                <c:pt idx="8">
                  <c:v>190.5</c:v>
                </c:pt>
                <c:pt idx="9">
                  <c:v>183.3</c:v>
                </c:pt>
                <c:pt idx="10">
                  <c:v>190.9</c:v>
                </c:pt>
              </c:numCache>
            </c:numRef>
          </c:val>
          <c:smooth val="0"/>
          <c:extLst>
            <c:ext xmlns:c16="http://schemas.microsoft.com/office/drawing/2014/chart" uri="{C3380CC4-5D6E-409C-BE32-E72D297353CC}">
              <c16:uniqueId val="{00000003-4452-4F4B-994F-A61FFEC30C51}"/>
            </c:ext>
          </c:extLst>
        </c:ser>
        <c:ser>
          <c:idx val="4"/>
          <c:order val="4"/>
          <c:tx>
            <c:strRef>
              <c:f>Sheet1!$A$5</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445.8</c:v>
                </c:pt>
                <c:pt idx="1">
                  <c:v>454.6</c:v>
                </c:pt>
                <c:pt idx="2">
                  <c:v>401.6</c:v>
                </c:pt>
                <c:pt idx="3">
                  <c:v>347</c:v>
                </c:pt>
                <c:pt idx="4">
                  <c:v>358.4</c:v>
                </c:pt>
                <c:pt idx="5">
                  <c:v>365.3</c:v>
                </c:pt>
                <c:pt idx="6" formatCode="General">
                  <c:v>363.5</c:v>
                </c:pt>
                <c:pt idx="7">
                  <c:v>324.5</c:v>
                </c:pt>
                <c:pt idx="8">
                  <c:v>297.10000000000002</c:v>
                </c:pt>
                <c:pt idx="9">
                  <c:v>303.8</c:v>
                </c:pt>
                <c:pt idx="10">
                  <c:v>278.5</c:v>
                </c:pt>
              </c:numCache>
            </c:numRef>
          </c:val>
          <c:smooth val="0"/>
          <c:extLst>
            <c:ext xmlns:c16="http://schemas.microsoft.com/office/drawing/2014/chart" uri="{C3380CC4-5D6E-409C-BE32-E72D297353CC}">
              <c16:uniqueId val="{00000004-4452-4F4B-994F-A61FFEC30C51}"/>
            </c:ext>
          </c:extLst>
        </c:ser>
        <c:dLbls>
          <c:showLegendKey val="0"/>
          <c:showVal val="0"/>
          <c:showCatName val="0"/>
          <c:showSerName val="0"/>
          <c:showPercent val="0"/>
          <c:showBubbleSize val="0"/>
        </c:dLbls>
        <c:marker val="1"/>
        <c:smooth val="0"/>
        <c:axId val="217471616"/>
        <c:axId val="217481984"/>
      </c:lineChart>
      <c:catAx>
        <c:axId val="21747161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17481984"/>
        <c:crosses val="autoZero"/>
        <c:auto val="1"/>
        <c:lblAlgn val="ctr"/>
        <c:lblOffset val="100"/>
        <c:noMultiLvlLbl val="0"/>
      </c:catAx>
      <c:valAx>
        <c:axId val="217481984"/>
        <c:scaling>
          <c:orientation val="minMax"/>
          <c:max val="5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Million Population</a:t>
                </a:r>
                <a:endParaRPr lang="en-US" dirty="0"/>
              </a:p>
            </c:rich>
          </c:tx>
          <c:layout>
            <c:manualLayout>
              <c:xMode val="edge"/>
              <c:yMode val="edge"/>
              <c:x val="0"/>
              <c:y val="0.216424545768988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17471616"/>
        <c:crosses val="autoZero"/>
        <c:crossBetween val="between"/>
        <c:majorUnit val="100"/>
      </c:valAx>
    </c:plotArea>
    <c:legend>
      <c:legendPos val="t"/>
      <c:layout>
        <c:manualLayout>
          <c:xMode val="edge"/>
          <c:yMode val="edge"/>
          <c:x val="8.19954797317002E-3"/>
          <c:y val="1.1675185338674747E-3"/>
          <c:w val="0.99127867697093419"/>
          <c:h val="0.11608705161854768"/>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86711383299311"/>
          <c:y val="0.17103399865714461"/>
          <c:w val="0.87503718285214349"/>
          <c:h val="0.69428294573643412"/>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formatCode="General">
                  <c:v>68.3</c:v>
                </c:pt>
                <c:pt idx="1">
                  <c:v>64.400000000000006</c:v>
                </c:pt>
                <c:pt idx="2">
                  <c:v>68.2</c:v>
                </c:pt>
                <c:pt idx="3">
                  <c:v>68.099999999999994</c:v>
                </c:pt>
                <c:pt idx="4">
                  <c:v>68</c:v>
                </c:pt>
                <c:pt idx="5" formatCode="General">
                  <c:v>68.599999999999994</c:v>
                </c:pt>
              </c:numCache>
            </c:numRef>
          </c:val>
          <c:smooth val="0"/>
          <c:extLst>
            <c:ext xmlns:c16="http://schemas.microsoft.com/office/drawing/2014/chart" uri="{C3380CC4-5D6E-409C-BE32-E72D297353CC}">
              <c16:uniqueId val="{00000000-64A7-442F-B2CF-9A656B34908F}"/>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70.400000000000006</c:v>
                </c:pt>
                <c:pt idx="1">
                  <c:v>66.099999999999994</c:v>
                </c:pt>
                <c:pt idx="2">
                  <c:v>70.8</c:v>
                </c:pt>
                <c:pt idx="3">
                  <c:v>70.900000000000006</c:v>
                </c:pt>
                <c:pt idx="4">
                  <c:v>69.3</c:v>
                </c:pt>
                <c:pt idx="5">
                  <c:v>70.2</c:v>
                </c:pt>
              </c:numCache>
            </c:numRef>
          </c:val>
          <c:smooth val="0"/>
          <c:extLst>
            <c:ext xmlns:c16="http://schemas.microsoft.com/office/drawing/2014/chart" uri="{C3380CC4-5D6E-409C-BE32-E72D297353CC}">
              <c16:uniqueId val="{00000001-64A7-442F-B2CF-9A656B34908F}"/>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c:v>56</c:v>
                </c:pt>
                <c:pt idx="1">
                  <c:v>53.1</c:v>
                </c:pt>
                <c:pt idx="2">
                  <c:v>55.7</c:v>
                </c:pt>
                <c:pt idx="3">
                  <c:v>54.9</c:v>
                </c:pt>
                <c:pt idx="4">
                  <c:v>61</c:v>
                </c:pt>
                <c:pt idx="5">
                  <c:v>62.3</c:v>
                </c:pt>
              </c:numCache>
            </c:numRef>
          </c:val>
          <c:smooth val="0"/>
          <c:extLst>
            <c:ext xmlns:c16="http://schemas.microsoft.com/office/drawing/2014/chart" uri="{C3380CC4-5D6E-409C-BE32-E72D297353CC}">
              <c16:uniqueId val="{00000002-64A7-442F-B2CF-9A656B34908F}"/>
            </c:ext>
          </c:extLst>
        </c:ser>
        <c:dLbls>
          <c:showLegendKey val="0"/>
          <c:showVal val="0"/>
          <c:showCatName val="0"/>
          <c:showSerName val="0"/>
          <c:showPercent val="0"/>
          <c:showBubbleSize val="0"/>
        </c:dLbls>
        <c:marker val="1"/>
        <c:smooth val="0"/>
        <c:axId val="217780992"/>
        <c:axId val="217782912"/>
      </c:lineChart>
      <c:catAx>
        <c:axId val="21778099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17782912"/>
        <c:crosses val="autoZero"/>
        <c:auto val="1"/>
        <c:lblAlgn val="ctr"/>
        <c:lblOffset val="100"/>
        <c:noMultiLvlLbl val="0"/>
      </c:catAx>
      <c:valAx>
        <c:axId val="21778291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68733850129198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17780992"/>
        <c:crosses val="autoZero"/>
        <c:crossBetween val="between"/>
        <c:majorUnit val="20"/>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296962879640049E-2"/>
          <c:y val="0.11770363450331421"/>
          <c:w val="0.91025262467191603"/>
          <c:h val="0.7523513779527558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37.700000000000003</c:v>
                </c:pt>
                <c:pt idx="1">
                  <c:v>34.700000000000003</c:v>
                </c:pt>
                <c:pt idx="2">
                  <c:v>37.799999999999997</c:v>
                </c:pt>
                <c:pt idx="3">
                  <c:v>38.4</c:v>
                </c:pt>
                <c:pt idx="4">
                  <c:v>37</c:v>
                </c:pt>
                <c:pt idx="5" formatCode="General">
                  <c:v>38.1</c:v>
                </c:pt>
              </c:numCache>
            </c:numRef>
          </c:val>
          <c:smooth val="0"/>
          <c:extLst>
            <c:ext xmlns:c16="http://schemas.microsoft.com/office/drawing/2014/chart" uri="{C3380CC4-5D6E-409C-BE32-E72D297353CC}">
              <c16:uniqueId val="{00000000-AE50-480D-B51F-A6463CCFCA98}"/>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40.799999999999997</c:v>
                </c:pt>
                <c:pt idx="1">
                  <c:v>36.6</c:v>
                </c:pt>
                <c:pt idx="2">
                  <c:v>40.5</c:v>
                </c:pt>
                <c:pt idx="3">
                  <c:v>38.700000000000003</c:v>
                </c:pt>
                <c:pt idx="4">
                  <c:v>37.799999999999997</c:v>
                </c:pt>
                <c:pt idx="5">
                  <c:v>40.200000000000003</c:v>
                </c:pt>
              </c:numCache>
            </c:numRef>
          </c:val>
          <c:smooth val="0"/>
          <c:extLst>
            <c:ext xmlns:c16="http://schemas.microsoft.com/office/drawing/2014/chart" uri="{C3380CC4-5D6E-409C-BE32-E72D297353CC}">
              <c16:uniqueId val="{00000001-AE50-480D-B51F-A6463CCFCA98}"/>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c:v>31.8</c:v>
                </c:pt>
                <c:pt idx="1">
                  <c:v>26.6</c:v>
                </c:pt>
                <c:pt idx="2">
                  <c:v>24.3</c:v>
                </c:pt>
                <c:pt idx="3">
                  <c:v>40.1</c:v>
                </c:pt>
                <c:pt idx="4">
                  <c:v>32.6</c:v>
                </c:pt>
                <c:pt idx="5">
                  <c:v>30.8</c:v>
                </c:pt>
              </c:numCache>
            </c:numRef>
          </c:val>
          <c:smooth val="0"/>
          <c:extLst>
            <c:ext xmlns:c16="http://schemas.microsoft.com/office/drawing/2014/chart" uri="{C3380CC4-5D6E-409C-BE32-E72D297353CC}">
              <c16:uniqueId val="{00000002-AE50-480D-B51F-A6463CCFCA98}"/>
            </c:ext>
          </c:extLst>
        </c:ser>
        <c:dLbls>
          <c:showLegendKey val="0"/>
          <c:showVal val="0"/>
          <c:showCatName val="0"/>
          <c:showSerName val="0"/>
          <c:showPercent val="0"/>
          <c:showBubbleSize val="0"/>
        </c:dLbls>
        <c:marker val="1"/>
        <c:smooth val="0"/>
        <c:axId val="218044672"/>
        <c:axId val="218046848"/>
      </c:lineChart>
      <c:catAx>
        <c:axId val="2180446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18046848"/>
        <c:crosses val="autoZero"/>
        <c:auto val="1"/>
        <c:lblAlgn val="ctr"/>
        <c:lblOffset val="100"/>
        <c:noMultiLvlLbl val="0"/>
      </c:catAx>
      <c:valAx>
        <c:axId val="218046848"/>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4207613583185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18044672"/>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29221347331584"/>
          <c:y val="0.10977301448430057"/>
          <c:w val="0.81270778652668418"/>
          <c:h val="0.78200495771361911"/>
        </c:manualLayout>
      </c:layout>
      <c:barChart>
        <c:barDir val="col"/>
        <c:grouping val="clustered"/>
        <c:varyColors val="0"/>
        <c:ser>
          <c:idx val="0"/>
          <c:order val="0"/>
          <c:tx>
            <c:strRef>
              <c:f>Sheet1!$A$2</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4811-42B6-8DFC-612A7AD1C330}"/>
              </c:ext>
            </c:extLst>
          </c:dPt>
          <c:dPt>
            <c:idx val="1"/>
            <c:invertIfNegative val="0"/>
            <c:bubble3D val="0"/>
            <c:extLst>
              <c:ext xmlns:c16="http://schemas.microsoft.com/office/drawing/2014/chart" uri="{C3380CC4-5D6E-409C-BE32-E72D297353CC}">
                <c16:uniqueId val="{00000001-4811-42B6-8DFC-612A7AD1C330}"/>
              </c:ext>
            </c:extLst>
          </c:dPt>
          <c:dPt>
            <c:idx val="2"/>
            <c:invertIfNegative val="0"/>
            <c:bubble3D val="0"/>
            <c:extLst>
              <c:ext xmlns:c16="http://schemas.microsoft.com/office/drawing/2014/chart" uri="{C3380CC4-5D6E-409C-BE32-E72D297353CC}">
                <c16:uniqueId val="{00000002-4811-42B6-8DFC-612A7AD1C330}"/>
              </c:ext>
            </c:extLst>
          </c:dPt>
          <c:dPt>
            <c:idx val="3"/>
            <c:invertIfNegative val="0"/>
            <c:bubble3D val="0"/>
            <c:extLst>
              <c:ext xmlns:c16="http://schemas.microsoft.com/office/drawing/2014/chart" uri="{C3380CC4-5D6E-409C-BE32-E72D297353CC}">
                <c16:uniqueId val="{00000003-4811-42B6-8DFC-612A7AD1C330}"/>
              </c:ext>
            </c:extLst>
          </c:dPt>
          <c:cat>
            <c:strRef>
              <c:f>Sheet1!$B$1:$C$1</c:f>
              <c:strCache>
                <c:ptCount val="2"/>
                <c:pt idx="0">
                  <c:v>Males</c:v>
                </c:pt>
                <c:pt idx="1">
                  <c:v>Females</c:v>
                </c:pt>
              </c:strCache>
            </c:strRef>
          </c:cat>
          <c:val>
            <c:numRef>
              <c:f>Sheet1!$B$2:$C$2</c:f>
              <c:numCache>
                <c:formatCode>General</c:formatCode>
                <c:ptCount val="2"/>
                <c:pt idx="0">
                  <c:v>27.3</c:v>
                </c:pt>
                <c:pt idx="1">
                  <c:v>7.6</c:v>
                </c:pt>
              </c:numCache>
            </c:numRef>
          </c:val>
          <c:extLst>
            <c:ext xmlns:c16="http://schemas.microsoft.com/office/drawing/2014/chart" uri="{C3380CC4-5D6E-409C-BE32-E72D297353CC}">
              <c16:uniqueId val="{00000004-4811-42B6-8DFC-612A7AD1C330}"/>
            </c:ext>
          </c:extLst>
        </c:ser>
        <c:ser>
          <c:idx val="1"/>
          <c:order val="1"/>
          <c:tx>
            <c:strRef>
              <c:f>Sheet1!$A$3</c:f>
              <c:strCache>
                <c:ptCount val="1"/>
                <c:pt idx="0">
                  <c:v>Black</c:v>
                </c:pt>
              </c:strCache>
            </c:strRef>
          </c:tx>
          <c:spPr>
            <a:solidFill>
              <a:srgbClr val="AABA0A"/>
            </a:solidFill>
          </c:spPr>
          <c:invertIfNegative val="0"/>
          <c:cat>
            <c:strRef>
              <c:f>Sheet1!$B$1:$C$1</c:f>
              <c:strCache>
                <c:ptCount val="2"/>
                <c:pt idx="0">
                  <c:v>Males</c:v>
                </c:pt>
                <c:pt idx="1">
                  <c:v>Females</c:v>
                </c:pt>
              </c:strCache>
            </c:strRef>
          </c:cat>
          <c:val>
            <c:numRef>
              <c:f>Sheet1!$B$3:$C$3</c:f>
              <c:numCache>
                <c:formatCode>General</c:formatCode>
                <c:ptCount val="2"/>
                <c:pt idx="0">
                  <c:v>11.2</c:v>
                </c:pt>
                <c:pt idx="1">
                  <c:v>2.4</c:v>
                </c:pt>
              </c:numCache>
            </c:numRef>
          </c:val>
          <c:extLst>
            <c:ext xmlns:c16="http://schemas.microsoft.com/office/drawing/2014/chart" uri="{C3380CC4-5D6E-409C-BE32-E72D297353CC}">
              <c16:uniqueId val="{00000005-4811-42B6-8DFC-612A7AD1C330}"/>
            </c:ext>
          </c:extLst>
        </c:ser>
        <c:dLbls>
          <c:showLegendKey val="0"/>
          <c:showVal val="0"/>
          <c:showCatName val="0"/>
          <c:showSerName val="0"/>
          <c:showPercent val="0"/>
          <c:showBubbleSize val="0"/>
        </c:dLbls>
        <c:gapWidth val="150"/>
        <c:axId val="218476544"/>
        <c:axId val="218478080"/>
      </c:barChart>
      <c:catAx>
        <c:axId val="21847654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18478080"/>
        <c:crosses val="autoZero"/>
        <c:auto val="1"/>
        <c:lblAlgn val="ctr"/>
        <c:lblOffset val="100"/>
        <c:noMultiLvlLbl val="0"/>
      </c:catAx>
      <c:valAx>
        <c:axId val="218478080"/>
        <c:scaling>
          <c:orientation val="minMax"/>
          <c:max val="30"/>
          <c:min val="0"/>
        </c:scaling>
        <c:delete val="0"/>
        <c:axPos val="l"/>
        <c:majorGridlines/>
        <c:title>
          <c:tx>
            <c:rich>
              <a:bodyPr rot="-5400000" vert="horz"/>
              <a:lstStyle/>
              <a:p>
                <a:pPr>
                  <a:defRPr sz="1600">
                    <a:latin typeface="Calibri" panose="020F0502020204030204" pitchFamily="34" charset="0"/>
                  </a:defRPr>
                </a:pPr>
                <a:r>
                  <a:rPr lang="en-US" dirty="0" smtClean="0"/>
                  <a:t>Rate</a:t>
                </a:r>
                <a:r>
                  <a:rPr lang="en-US" baseline="0" dirty="0" smtClean="0"/>
                  <a:t> per 100,000 Population</a:t>
                </a:r>
                <a:endParaRPr lang="en-US" dirty="0"/>
              </a:p>
            </c:rich>
          </c:tx>
          <c:layout>
            <c:manualLayout>
              <c:xMode val="edge"/>
              <c:yMode val="edge"/>
              <c:x val="1.2345679012345678E-2"/>
              <c:y val="0.2027940604646641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18476544"/>
        <c:crosses val="autoZero"/>
        <c:crossBetween val="between"/>
        <c:majorUnit val="5"/>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17711674929524"/>
          <c:y val="0.10951889508957012"/>
          <c:w val="0.81582288325070473"/>
          <c:h val="0.7766314280159424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General</c:formatCode>
                <c:ptCount val="6"/>
                <c:pt idx="0" formatCode="0.0">
                  <c:v>14</c:v>
                </c:pt>
                <c:pt idx="1">
                  <c:v>14.2</c:v>
                </c:pt>
                <c:pt idx="2">
                  <c:v>14.6</c:v>
                </c:pt>
                <c:pt idx="3">
                  <c:v>14.9</c:v>
                </c:pt>
                <c:pt idx="4">
                  <c:v>15.2</c:v>
                </c:pt>
                <c:pt idx="5">
                  <c:v>15.2</c:v>
                </c:pt>
              </c:numCache>
            </c:numRef>
          </c:val>
          <c:smooth val="0"/>
          <c:extLst>
            <c:ext xmlns:c16="http://schemas.microsoft.com/office/drawing/2014/chart" uri="{C3380CC4-5D6E-409C-BE32-E72D297353CC}">
              <c16:uniqueId val="{00000000-A271-47A9-AB96-E91FF7AA0D1D}"/>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15.7</c:v>
                </c:pt>
                <c:pt idx="1">
                  <c:v>15.9</c:v>
                </c:pt>
                <c:pt idx="2" formatCode="General">
                  <c:v>16.399999999999999</c:v>
                </c:pt>
                <c:pt idx="3" formatCode="General">
                  <c:v>16.8</c:v>
                </c:pt>
                <c:pt idx="4" formatCode="General">
                  <c:v>17.100000000000001</c:v>
                </c:pt>
                <c:pt idx="5" formatCode="General">
                  <c:v>17.2</c:v>
                </c:pt>
              </c:numCache>
            </c:numRef>
          </c:val>
          <c:smooth val="0"/>
          <c:extLst>
            <c:ext xmlns:c16="http://schemas.microsoft.com/office/drawing/2014/chart" uri="{C3380CC4-5D6E-409C-BE32-E72D297353CC}">
              <c16:uniqueId val="{00000001-A271-47A9-AB96-E91FF7AA0D1D}"/>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c:v>6.3</c:v>
                </c:pt>
                <c:pt idx="1">
                  <c:v>6.2</c:v>
                </c:pt>
                <c:pt idx="2" formatCode="General">
                  <c:v>6.2</c:v>
                </c:pt>
                <c:pt idx="3" formatCode="General">
                  <c:v>6.4</c:v>
                </c:pt>
                <c:pt idx="4" formatCode="General">
                  <c:v>6.7</c:v>
                </c:pt>
                <c:pt idx="5" formatCode="General">
                  <c:v>6.5</c:v>
                </c:pt>
              </c:numCache>
            </c:numRef>
          </c:val>
          <c:smooth val="0"/>
          <c:extLst>
            <c:ext xmlns:c16="http://schemas.microsoft.com/office/drawing/2014/chart" uri="{C3380CC4-5D6E-409C-BE32-E72D297353CC}">
              <c16:uniqueId val="{00000002-A271-47A9-AB96-E91FF7AA0D1D}"/>
            </c:ext>
          </c:extLst>
        </c:ser>
        <c:ser>
          <c:idx val="1"/>
          <c:order val="3"/>
          <c:tx>
            <c:strRef>
              <c:f>Sheet1!$A$5</c:f>
              <c:strCache>
                <c:ptCount val="1"/>
                <c:pt idx="0">
                  <c:v>API</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0.0</c:formatCode>
                <c:ptCount val="6"/>
                <c:pt idx="0">
                  <c:v>6.7</c:v>
                </c:pt>
                <c:pt idx="1">
                  <c:v>7.1</c:v>
                </c:pt>
                <c:pt idx="2" formatCode="General">
                  <c:v>7.6</c:v>
                </c:pt>
                <c:pt idx="3" formatCode="General">
                  <c:v>7.2</c:v>
                </c:pt>
                <c:pt idx="4" formatCode="General">
                  <c:v>7.6</c:v>
                </c:pt>
                <c:pt idx="5" formatCode="General">
                  <c:v>7.1</c:v>
                </c:pt>
              </c:numCache>
            </c:numRef>
          </c:val>
          <c:smooth val="0"/>
          <c:extLst>
            <c:ext xmlns:c16="http://schemas.microsoft.com/office/drawing/2014/chart" uri="{C3380CC4-5D6E-409C-BE32-E72D297353CC}">
              <c16:uniqueId val="{00000003-A271-47A9-AB96-E91FF7AA0D1D}"/>
            </c:ext>
          </c:extLst>
        </c:ser>
        <c:ser>
          <c:idx val="4"/>
          <c:order val="4"/>
          <c:tx>
            <c:strRef>
              <c:f>Sheet1!$A$6</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Sheet1!$B$1:$G$1</c:f>
              <c:strCache>
                <c:ptCount val="6"/>
                <c:pt idx="0">
                  <c:v>2008</c:v>
                </c:pt>
                <c:pt idx="1">
                  <c:v>2009</c:v>
                </c:pt>
                <c:pt idx="2">
                  <c:v>2010</c:v>
                </c:pt>
                <c:pt idx="3">
                  <c:v>2011</c:v>
                </c:pt>
                <c:pt idx="4">
                  <c:v>2012</c:v>
                </c:pt>
                <c:pt idx="5">
                  <c:v>2013</c:v>
                </c:pt>
              </c:strCache>
            </c:strRef>
          </c:cat>
          <c:val>
            <c:numRef>
              <c:f>Sheet1!$B$6:$G$6</c:f>
              <c:numCache>
                <c:formatCode>0.0</c:formatCode>
                <c:ptCount val="6"/>
                <c:pt idx="0">
                  <c:v>12.2</c:v>
                </c:pt>
                <c:pt idx="1">
                  <c:v>12.1</c:v>
                </c:pt>
                <c:pt idx="2" formatCode="General">
                  <c:v>13.1</c:v>
                </c:pt>
                <c:pt idx="3" formatCode="General">
                  <c:v>12.8</c:v>
                </c:pt>
                <c:pt idx="4" formatCode="General">
                  <c:v>13.1</c:v>
                </c:pt>
                <c:pt idx="5" formatCode="General">
                  <c:v>14.1</c:v>
                </c:pt>
              </c:numCache>
            </c:numRef>
          </c:val>
          <c:smooth val="0"/>
          <c:extLst>
            <c:ext xmlns:c16="http://schemas.microsoft.com/office/drawing/2014/chart" uri="{C3380CC4-5D6E-409C-BE32-E72D297353CC}">
              <c16:uniqueId val="{00000004-A271-47A9-AB96-E91FF7AA0D1D}"/>
            </c:ext>
          </c:extLst>
        </c:ser>
        <c:dLbls>
          <c:showLegendKey val="0"/>
          <c:showVal val="0"/>
          <c:showCatName val="0"/>
          <c:showSerName val="0"/>
          <c:showPercent val="0"/>
          <c:showBubbleSize val="0"/>
        </c:dLbls>
        <c:marker val="1"/>
        <c:smooth val="0"/>
        <c:axId val="218898816"/>
        <c:axId val="218900736"/>
      </c:lineChart>
      <c:catAx>
        <c:axId val="21889881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18900736"/>
        <c:crosses val="autoZero"/>
        <c:auto val="1"/>
        <c:lblAlgn val="ctr"/>
        <c:lblOffset val="100"/>
        <c:noMultiLvlLbl val="0"/>
      </c:catAx>
      <c:valAx>
        <c:axId val="218900736"/>
        <c:scaling>
          <c:orientation val="minMax"/>
          <c:max val="3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4.6296296296296294E-3"/>
              <c:y val="0.1945664430835034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18898816"/>
        <c:crosses val="autoZero"/>
        <c:crossBetween val="between"/>
        <c:majorUnit val="5"/>
      </c:valAx>
    </c:plotArea>
    <c:legend>
      <c:legendPos val="t"/>
      <c:layout>
        <c:manualLayout>
          <c:xMode val="edge"/>
          <c:yMode val="edge"/>
          <c:x val="8.19954797317002E-3"/>
          <c:y val="1.1675185338674747E-3"/>
          <c:w val="0.99127867697093419"/>
          <c:h val="6.8714153786332263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43832020997376"/>
          <c:y val="0.12520511324973269"/>
          <c:w val="0.7929663744862081"/>
          <c:h val="0.70484446388645861"/>
        </c:manualLayout>
      </c:layout>
      <c:barChart>
        <c:barDir val="col"/>
        <c:grouping val="clustered"/>
        <c:varyColors val="0"/>
        <c:ser>
          <c:idx val="1"/>
          <c:order val="0"/>
          <c:tx>
            <c:strRef>
              <c:f>Sheet1!$C$1</c:f>
              <c:strCache>
                <c:ptCount val="1"/>
                <c:pt idx="0">
                  <c:v>White</c:v>
                </c:pt>
              </c:strCache>
            </c:strRef>
          </c:tx>
          <c:spPr>
            <a:solidFill>
              <a:srgbClr val="0072C6"/>
            </a:solidFill>
          </c:spPr>
          <c:invertIfNegative val="0"/>
          <c:cat>
            <c:strRef>
              <c:f>Sheet1!$A$2:$A$7</c:f>
              <c:strCache>
                <c:ptCount val="6"/>
                <c:pt idx="0">
                  <c:v>&lt;15</c:v>
                </c:pt>
                <c:pt idx="1">
                  <c:v>15-19</c:v>
                </c:pt>
                <c:pt idx="2">
                  <c:v>20-24</c:v>
                </c:pt>
                <c:pt idx="3">
                  <c:v>25-29</c:v>
                </c:pt>
                <c:pt idx="4">
                  <c:v>30-34</c:v>
                </c:pt>
                <c:pt idx="5">
                  <c:v>35+</c:v>
                </c:pt>
              </c:strCache>
            </c:strRef>
          </c:cat>
          <c:val>
            <c:numRef>
              <c:f>Sheet1!$C$2:$C$7</c:f>
              <c:numCache>
                <c:formatCode>0.0</c:formatCode>
                <c:ptCount val="6"/>
                <c:pt idx="0">
                  <c:v>11.1</c:v>
                </c:pt>
                <c:pt idx="1">
                  <c:v>8</c:v>
                </c:pt>
                <c:pt idx="2">
                  <c:v>7</c:v>
                </c:pt>
                <c:pt idx="3">
                  <c:v>6.4</c:v>
                </c:pt>
                <c:pt idx="4">
                  <c:v>6.6</c:v>
                </c:pt>
                <c:pt idx="5">
                  <c:v>8.3000000000000007</c:v>
                </c:pt>
              </c:numCache>
            </c:numRef>
          </c:val>
          <c:extLst>
            <c:ext xmlns:c16="http://schemas.microsoft.com/office/drawing/2014/chart" uri="{C3380CC4-5D6E-409C-BE32-E72D297353CC}">
              <c16:uniqueId val="{00000000-E7AE-4CF7-831D-4B2C3AEA41B0}"/>
            </c:ext>
          </c:extLst>
        </c:ser>
        <c:ser>
          <c:idx val="0"/>
          <c:order val="1"/>
          <c:tx>
            <c:strRef>
              <c:f>Sheet1!$B$1</c:f>
              <c:strCache>
                <c:ptCount val="1"/>
                <c:pt idx="0">
                  <c:v>Black</c:v>
                </c:pt>
              </c:strCache>
            </c:strRef>
          </c:tx>
          <c:spPr>
            <a:solidFill>
              <a:srgbClr val="AABA0A"/>
            </a:solidFill>
          </c:spPr>
          <c:invertIfNegative val="0"/>
          <c:dPt>
            <c:idx val="0"/>
            <c:invertIfNegative val="0"/>
            <c:bubble3D val="0"/>
            <c:extLst>
              <c:ext xmlns:c16="http://schemas.microsoft.com/office/drawing/2014/chart" uri="{C3380CC4-5D6E-409C-BE32-E72D297353CC}">
                <c16:uniqueId val="{00000001-E7AE-4CF7-831D-4B2C3AEA41B0}"/>
              </c:ext>
            </c:extLst>
          </c:dPt>
          <c:dPt>
            <c:idx val="1"/>
            <c:invertIfNegative val="0"/>
            <c:bubble3D val="0"/>
            <c:extLst>
              <c:ext xmlns:c16="http://schemas.microsoft.com/office/drawing/2014/chart" uri="{C3380CC4-5D6E-409C-BE32-E72D297353CC}">
                <c16:uniqueId val="{00000002-E7AE-4CF7-831D-4B2C3AEA41B0}"/>
              </c:ext>
            </c:extLst>
          </c:dPt>
          <c:dPt>
            <c:idx val="2"/>
            <c:invertIfNegative val="0"/>
            <c:bubble3D val="0"/>
            <c:extLst>
              <c:ext xmlns:c16="http://schemas.microsoft.com/office/drawing/2014/chart" uri="{C3380CC4-5D6E-409C-BE32-E72D297353CC}">
                <c16:uniqueId val="{00000003-E7AE-4CF7-831D-4B2C3AEA41B0}"/>
              </c:ext>
            </c:extLst>
          </c:dPt>
          <c:dPt>
            <c:idx val="3"/>
            <c:invertIfNegative val="0"/>
            <c:bubble3D val="0"/>
            <c:extLst>
              <c:ext xmlns:c16="http://schemas.microsoft.com/office/drawing/2014/chart" uri="{C3380CC4-5D6E-409C-BE32-E72D297353CC}">
                <c16:uniqueId val="{00000004-E7AE-4CF7-831D-4B2C3AEA41B0}"/>
              </c:ext>
            </c:extLst>
          </c:dPt>
          <c:cat>
            <c:strRef>
              <c:f>Sheet1!$A$2:$A$7</c:f>
              <c:strCache>
                <c:ptCount val="6"/>
                <c:pt idx="0">
                  <c:v>&lt;15</c:v>
                </c:pt>
                <c:pt idx="1">
                  <c:v>15-19</c:v>
                </c:pt>
                <c:pt idx="2">
                  <c:v>20-24</c:v>
                </c:pt>
                <c:pt idx="3">
                  <c:v>25-29</c:v>
                </c:pt>
                <c:pt idx="4">
                  <c:v>30-34</c:v>
                </c:pt>
                <c:pt idx="5">
                  <c:v>35+</c:v>
                </c:pt>
              </c:strCache>
            </c:strRef>
          </c:cat>
          <c:val>
            <c:numRef>
              <c:f>Sheet1!$B$2:$B$7</c:f>
              <c:numCache>
                <c:formatCode>0.0</c:formatCode>
                <c:ptCount val="6"/>
                <c:pt idx="0">
                  <c:v>14.8</c:v>
                </c:pt>
                <c:pt idx="1">
                  <c:v>13.2</c:v>
                </c:pt>
                <c:pt idx="2">
                  <c:v>12.6</c:v>
                </c:pt>
                <c:pt idx="3">
                  <c:v>12</c:v>
                </c:pt>
                <c:pt idx="4">
                  <c:v>12.8</c:v>
                </c:pt>
                <c:pt idx="5">
                  <c:v>14.5</c:v>
                </c:pt>
              </c:numCache>
            </c:numRef>
          </c:val>
          <c:extLst>
            <c:ext xmlns:c16="http://schemas.microsoft.com/office/drawing/2014/chart" uri="{C3380CC4-5D6E-409C-BE32-E72D297353CC}">
              <c16:uniqueId val="{00000005-E7AE-4CF7-831D-4B2C3AEA41B0}"/>
            </c:ext>
          </c:extLst>
        </c:ser>
        <c:dLbls>
          <c:showLegendKey val="0"/>
          <c:showVal val="0"/>
          <c:showCatName val="0"/>
          <c:showSerName val="0"/>
          <c:showPercent val="0"/>
          <c:showBubbleSize val="0"/>
        </c:dLbls>
        <c:gapWidth val="150"/>
        <c:axId val="219269376"/>
        <c:axId val="219279744"/>
      </c:barChart>
      <c:catAx>
        <c:axId val="219269376"/>
        <c:scaling>
          <c:orientation val="minMax"/>
        </c:scaling>
        <c:delete val="0"/>
        <c:axPos val="b"/>
        <c:minorGridlines>
          <c:spPr>
            <a:ln>
              <a:noFill/>
            </a:ln>
          </c:spPr>
        </c:minorGridlines>
        <c:title>
          <c:tx>
            <c:rich>
              <a:bodyPr/>
              <a:lstStyle/>
              <a:p>
                <a:pPr>
                  <a:defRPr sz="1600" b="0">
                    <a:latin typeface="Calibri" panose="020F0502020204030204" pitchFamily="34" charset="0"/>
                  </a:defRPr>
                </a:pPr>
                <a:r>
                  <a:rPr lang="en-US" sz="1600" b="0" dirty="0" smtClean="0">
                    <a:latin typeface="Calibri" panose="020F0502020204030204" pitchFamily="34" charset="0"/>
                  </a:rPr>
                  <a:t>2013</a:t>
                </a:r>
                <a:endParaRPr lang="en-US" sz="1600" b="0" dirty="0">
                  <a:latin typeface="Calibri" panose="020F0502020204030204" pitchFamily="34" charset="0"/>
                </a:endParaRPr>
              </a:p>
            </c:rich>
          </c:tx>
          <c:overlay val="0"/>
        </c:title>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19279744"/>
        <c:crosses val="autoZero"/>
        <c:auto val="1"/>
        <c:lblAlgn val="ctr"/>
        <c:lblOffset val="100"/>
        <c:noMultiLvlLbl val="0"/>
      </c:catAx>
      <c:valAx>
        <c:axId val="219279744"/>
        <c:scaling>
          <c:orientation val="minMax"/>
          <c:max val="2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169915195259683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19269376"/>
        <c:crosses val="autoZero"/>
        <c:crossBetween val="between"/>
        <c:majorUnit val="5"/>
      </c:valAx>
    </c:plotArea>
    <c:legend>
      <c:legendPos val="t"/>
      <c:layout>
        <c:manualLayout>
          <c:xMode val="edge"/>
          <c:yMode val="edge"/>
          <c:x val="9.3525107710592775E-2"/>
          <c:y val="1.8517060367454078E-3"/>
          <c:w val="0.79233459614717971"/>
          <c:h val="8.7464761349275791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48439778361039"/>
          <c:y val="0.1414617964421114"/>
          <c:w val="0.7994198989015262"/>
          <c:h val="0.7022501701176241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Sheet1!$B$2:$H$2</c:f>
              <c:numCache>
                <c:formatCode>###,###,###,##0.00</c:formatCode>
                <c:ptCount val="7"/>
                <c:pt idx="0">
                  <c:v>8.2200000000000006</c:v>
                </c:pt>
                <c:pt idx="1">
                  <c:v>8.18</c:v>
                </c:pt>
                <c:pt idx="2">
                  <c:v>8.16</c:v>
                </c:pt>
                <c:pt idx="3">
                  <c:v>8.15</c:v>
                </c:pt>
                <c:pt idx="4">
                  <c:v>8.1</c:v>
                </c:pt>
                <c:pt idx="5">
                  <c:v>7.99</c:v>
                </c:pt>
                <c:pt idx="6" formatCode="General">
                  <c:v>8.02</c:v>
                </c:pt>
              </c:numCache>
            </c:numRef>
          </c:val>
          <c:smooth val="0"/>
          <c:extLst>
            <c:ext xmlns:c16="http://schemas.microsoft.com/office/drawing/2014/chart" uri="{C3380CC4-5D6E-409C-BE32-E72D297353CC}">
              <c16:uniqueId val="{00000000-594B-42CA-81BD-1E0C0A4AC2DA}"/>
            </c:ext>
          </c:extLst>
        </c:ser>
        <c:ser>
          <c:idx val="0"/>
          <c:order val="1"/>
          <c:tx>
            <c:strRef>
              <c:f>Sheet1!$A$6</c:f>
              <c:strCache>
                <c:ptCount val="1"/>
                <c:pt idx="0">
                  <c:v>White</c:v>
                </c:pt>
              </c:strCache>
            </c:strRef>
          </c:tx>
          <c:spPr>
            <a:ln w="25400">
              <a:solidFill>
                <a:srgbClr val="0072C6"/>
              </a:solidFill>
            </a:ln>
          </c:spPr>
          <c:marker>
            <c:symbol val="square"/>
            <c:size val="7"/>
            <c:spPr>
              <a:solidFill>
                <a:srgbClr val="0072C6"/>
              </a:solidFill>
              <a:ln>
                <a:no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Sheet1!$B$6:$H$6</c:f>
              <c:numCache>
                <c:formatCode>0.0</c:formatCode>
                <c:ptCount val="7"/>
                <c:pt idx="0">
                  <c:v>7.2</c:v>
                </c:pt>
                <c:pt idx="1">
                  <c:v>7.1</c:v>
                </c:pt>
                <c:pt idx="2">
                  <c:v>7.1</c:v>
                </c:pt>
                <c:pt idx="3">
                  <c:v>7.1</c:v>
                </c:pt>
                <c:pt idx="4">
                  <c:v>7.1</c:v>
                </c:pt>
                <c:pt idx="5">
                  <c:v>7</c:v>
                </c:pt>
                <c:pt idx="6">
                  <c:v>7</c:v>
                </c:pt>
              </c:numCache>
            </c:numRef>
          </c:val>
          <c:smooth val="0"/>
          <c:extLst>
            <c:ext xmlns:c16="http://schemas.microsoft.com/office/drawing/2014/chart" uri="{C3380CC4-5D6E-409C-BE32-E72D297353CC}">
              <c16:uniqueId val="{00000001-594B-42CA-81BD-1E0C0A4AC2DA}"/>
            </c:ext>
          </c:extLst>
        </c:ser>
        <c:ser>
          <c:idx val="2"/>
          <c:order val="2"/>
          <c:tx>
            <c:strRef>
              <c:f>Sheet1!$A$5</c:f>
              <c:strCache>
                <c:ptCount val="1"/>
                <c:pt idx="0">
                  <c:v>Black </c:v>
                </c:pt>
              </c:strCache>
            </c:strRef>
          </c:tx>
          <c:spPr>
            <a:ln w="25400">
              <a:solidFill>
                <a:srgbClr val="AABA0A"/>
              </a:solidFill>
            </a:ln>
          </c:spPr>
          <c:marker>
            <c:symbol val="triangle"/>
            <c:size val="9"/>
            <c:spPr>
              <a:solidFill>
                <a:srgbClr val="AABA0A"/>
              </a:solidFill>
              <a:ln>
                <a:no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Sheet1!$B$5:$H$5</c:f>
              <c:numCache>
                <c:formatCode>0.0</c:formatCode>
                <c:ptCount val="7"/>
                <c:pt idx="0">
                  <c:v>13.6</c:v>
                </c:pt>
                <c:pt idx="1">
                  <c:v>13.4</c:v>
                </c:pt>
                <c:pt idx="2">
                  <c:v>13.3</c:v>
                </c:pt>
                <c:pt idx="3">
                  <c:v>13.2</c:v>
                </c:pt>
                <c:pt idx="4">
                  <c:v>13</c:v>
                </c:pt>
                <c:pt idx="5">
                  <c:v>12.8</c:v>
                </c:pt>
                <c:pt idx="6">
                  <c:v>12.8</c:v>
                </c:pt>
              </c:numCache>
            </c:numRef>
          </c:val>
          <c:smooth val="0"/>
          <c:extLst>
            <c:ext xmlns:c16="http://schemas.microsoft.com/office/drawing/2014/chart" uri="{C3380CC4-5D6E-409C-BE32-E72D297353CC}">
              <c16:uniqueId val="{00000002-594B-42CA-81BD-1E0C0A4AC2DA}"/>
            </c:ext>
          </c:extLst>
        </c:ser>
        <c:ser>
          <c:idx val="1"/>
          <c:order val="3"/>
          <c:tx>
            <c:strRef>
              <c:f>Sheet1!$A$4</c:f>
              <c:strCache>
                <c:ptCount val="1"/>
                <c:pt idx="0">
                  <c:v>API</c:v>
                </c:pt>
              </c:strCache>
            </c:strRef>
          </c:tx>
          <c:spPr>
            <a:ln w="34925">
              <a:solidFill>
                <a:srgbClr val="7BA8DF"/>
              </a:solidFill>
            </a:ln>
          </c:spPr>
          <c:marker>
            <c:symbol val="diamond"/>
            <c:size val="9"/>
            <c:spPr>
              <a:solidFill>
                <a:srgbClr val="7BA8DF"/>
              </a:solidFill>
              <a:ln>
                <a:no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Sheet1!$B$4:$H$4</c:f>
              <c:numCache>
                <c:formatCode>0.0</c:formatCode>
                <c:ptCount val="7"/>
                <c:pt idx="0">
                  <c:v>8.1</c:v>
                </c:pt>
                <c:pt idx="1">
                  <c:v>8.1999999999999993</c:v>
                </c:pt>
                <c:pt idx="2">
                  <c:v>8.3000000000000007</c:v>
                </c:pt>
                <c:pt idx="3">
                  <c:v>8.5</c:v>
                </c:pt>
                <c:pt idx="4">
                  <c:v>8.4</c:v>
                </c:pt>
                <c:pt idx="5">
                  <c:v>8.1999999999999993</c:v>
                </c:pt>
                <c:pt idx="6">
                  <c:v>8.3000000000000007</c:v>
                </c:pt>
              </c:numCache>
            </c:numRef>
          </c:val>
          <c:smooth val="0"/>
          <c:extLst>
            <c:ext xmlns:c16="http://schemas.microsoft.com/office/drawing/2014/chart" uri="{C3380CC4-5D6E-409C-BE32-E72D297353CC}">
              <c16:uniqueId val="{00000003-594B-42CA-81BD-1E0C0A4AC2DA}"/>
            </c:ext>
          </c:extLst>
        </c:ser>
        <c:ser>
          <c:idx val="4"/>
          <c:order val="4"/>
          <c:tx>
            <c:strRef>
              <c:f>Sheet1!$A$3</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Sheet1!$B$3:$H$3</c:f>
              <c:numCache>
                <c:formatCode>0.0</c:formatCode>
                <c:ptCount val="7"/>
                <c:pt idx="0">
                  <c:v>7.5</c:v>
                </c:pt>
                <c:pt idx="1">
                  <c:v>7.4</c:v>
                </c:pt>
                <c:pt idx="2">
                  <c:v>7.3</c:v>
                </c:pt>
                <c:pt idx="3">
                  <c:v>7.6</c:v>
                </c:pt>
                <c:pt idx="4">
                  <c:v>7.5</c:v>
                </c:pt>
                <c:pt idx="5">
                  <c:v>7.6</c:v>
                </c:pt>
                <c:pt idx="6">
                  <c:v>7.5</c:v>
                </c:pt>
              </c:numCache>
            </c:numRef>
          </c:val>
          <c:smooth val="0"/>
          <c:extLst>
            <c:ext xmlns:c16="http://schemas.microsoft.com/office/drawing/2014/chart" uri="{C3380CC4-5D6E-409C-BE32-E72D297353CC}">
              <c16:uniqueId val="{00000004-594B-42CA-81BD-1E0C0A4AC2DA}"/>
            </c:ext>
          </c:extLst>
        </c:ser>
        <c:dLbls>
          <c:showLegendKey val="0"/>
          <c:showVal val="0"/>
          <c:showCatName val="0"/>
          <c:showSerName val="0"/>
          <c:showPercent val="0"/>
          <c:showBubbleSize val="0"/>
        </c:dLbls>
        <c:marker val="1"/>
        <c:smooth val="0"/>
        <c:axId val="219991040"/>
        <c:axId val="219993216"/>
      </c:lineChart>
      <c:catAx>
        <c:axId val="21999104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19993216"/>
        <c:crosses val="autoZero"/>
        <c:auto val="1"/>
        <c:lblAlgn val="ctr"/>
        <c:lblOffset val="100"/>
        <c:noMultiLvlLbl val="0"/>
      </c:catAx>
      <c:valAx>
        <c:axId val="219993216"/>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9072615923009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19991040"/>
        <c:crosses val="autoZero"/>
        <c:crossBetween val="between"/>
        <c:majorUnit val="5"/>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13249732672306"/>
          <c:y val="0.12602969767667929"/>
          <c:w val="0.81176557791387183"/>
          <c:h val="0.7022501701176241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Sheet1!$B$2:$H$2</c:f>
              <c:numCache>
                <c:formatCode>0.0</c:formatCode>
                <c:ptCount val="7"/>
                <c:pt idx="0">
                  <c:v>1.5</c:v>
                </c:pt>
                <c:pt idx="1">
                  <c:v>1.5</c:v>
                </c:pt>
                <c:pt idx="2" formatCode="General">
                  <c:v>1.5</c:v>
                </c:pt>
                <c:pt idx="3" formatCode="General">
                  <c:v>1.4</c:v>
                </c:pt>
                <c:pt idx="4" formatCode="General">
                  <c:v>1.4</c:v>
                </c:pt>
                <c:pt idx="5" formatCode="General">
                  <c:v>1.4</c:v>
                </c:pt>
                <c:pt idx="6" formatCode="General">
                  <c:v>1.4</c:v>
                </c:pt>
              </c:numCache>
            </c:numRef>
          </c:val>
          <c:smooth val="0"/>
          <c:extLst>
            <c:ext xmlns:c16="http://schemas.microsoft.com/office/drawing/2014/chart" uri="{C3380CC4-5D6E-409C-BE32-E72D297353CC}">
              <c16:uniqueId val="{00000000-2EAE-43D7-B43E-EDF88C501D47}"/>
            </c:ext>
          </c:extLst>
        </c:ser>
        <c:ser>
          <c:idx val="0"/>
          <c:order val="1"/>
          <c:tx>
            <c:strRef>
              <c:f>Sheet1!$A$6</c:f>
              <c:strCache>
                <c:ptCount val="1"/>
                <c:pt idx="0">
                  <c:v>White</c:v>
                </c:pt>
              </c:strCache>
            </c:strRef>
          </c:tx>
          <c:spPr>
            <a:ln w="25400">
              <a:solidFill>
                <a:srgbClr val="0072C6"/>
              </a:solidFill>
            </a:ln>
          </c:spPr>
          <c:marker>
            <c:symbol val="square"/>
            <c:size val="7"/>
            <c:spPr>
              <a:solidFill>
                <a:srgbClr val="0072C6"/>
              </a:solidFill>
              <a:ln>
                <a:no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Sheet1!$B$6:$H$6</c:f>
              <c:numCache>
                <c:formatCode>0.0</c:formatCode>
                <c:ptCount val="7"/>
                <c:pt idx="0">
                  <c:v>1.2</c:v>
                </c:pt>
                <c:pt idx="1">
                  <c:v>1.2</c:v>
                </c:pt>
                <c:pt idx="2" formatCode="General">
                  <c:v>1.2</c:v>
                </c:pt>
                <c:pt idx="3" formatCode="General">
                  <c:v>1.2</c:v>
                </c:pt>
                <c:pt idx="4" formatCode="General">
                  <c:v>1.2</c:v>
                </c:pt>
                <c:pt idx="5" formatCode="General">
                  <c:v>1.2</c:v>
                </c:pt>
                <c:pt idx="6" formatCode="General">
                  <c:v>1.1000000000000001</c:v>
                </c:pt>
              </c:numCache>
            </c:numRef>
          </c:val>
          <c:smooth val="0"/>
          <c:extLst>
            <c:ext xmlns:c16="http://schemas.microsoft.com/office/drawing/2014/chart" uri="{C3380CC4-5D6E-409C-BE32-E72D297353CC}">
              <c16:uniqueId val="{00000001-2EAE-43D7-B43E-EDF88C501D47}"/>
            </c:ext>
          </c:extLst>
        </c:ser>
        <c:ser>
          <c:idx val="2"/>
          <c:order val="2"/>
          <c:tx>
            <c:strRef>
              <c:f>Sheet1!$A$5</c:f>
              <c:strCache>
                <c:ptCount val="1"/>
                <c:pt idx="0">
                  <c:v>Black </c:v>
                </c:pt>
              </c:strCache>
            </c:strRef>
          </c:tx>
          <c:spPr>
            <a:ln w="25400">
              <a:solidFill>
                <a:srgbClr val="AABA0A"/>
              </a:solidFill>
            </a:ln>
          </c:spPr>
          <c:marker>
            <c:symbol val="triangle"/>
            <c:size val="9"/>
            <c:spPr>
              <a:solidFill>
                <a:srgbClr val="AABA0A"/>
              </a:solidFill>
              <a:ln>
                <a:no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Sheet1!$B$5:$H$5</c:f>
              <c:numCache>
                <c:formatCode>0.0</c:formatCode>
                <c:ptCount val="7"/>
                <c:pt idx="0">
                  <c:v>3.1</c:v>
                </c:pt>
                <c:pt idx="1">
                  <c:v>2.9</c:v>
                </c:pt>
                <c:pt idx="2" formatCode="General">
                  <c:v>3</c:v>
                </c:pt>
                <c:pt idx="3" formatCode="General">
                  <c:v>2.9</c:v>
                </c:pt>
                <c:pt idx="4" formatCode="General">
                  <c:v>2.9</c:v>
                </c:pt>
                <c:pt idx="5" formatCode="General">
                  <c:v>2.8</c:v>
                </c:pt>
                <c:pt idx="6" formatCode="General">
                  <c:v>2.8</c:v>
                </c:pt>
              </c:numCache>
            </c:numRef>
          </c:val>
          <c:smooth val="0"/>
          <c:extLst>
            <c:ext xmlns:c16="http://schemas.microsoft.com/office/drawing/2014/chart" uri="{C3380CC4-5D6E-409C-BE32-E72D297353CC}">
              <c16:uniqueId val="{00000002-2EAE-43D7-B43E-EDF88C501D47}"/>
            </c:ext>
          </c:extLst>
        </c:ser>
        <c:ser>
          <c:idx val="1"/>
          <c:order val="3"/>
          <c:tx>
            <c:strRef>
              <c:f>Sheet1!$A$4</c:f>
              <c:strCache>
                <c:ptCount val="1"/>
                <c:pt idx="0">
                  <c:v>API</c:v>
                </c:pt>
              </c:strCache>
            </c:strRef>
          </c:tx>
          <c:spPr>
            <a:ln w="34925">
              <a:solidFill>
                <a:srgbClr val="7BA8DF"/>
              </a:solidFill>
            </a:ln>
          </c:spPr>
          <c:marker>
            <c:symbol val="diamond"/>
            <c:size val="9"/>
            <c:spPr>
              <a:solidFill>
                <a:srgbClr val="7BA8DF"/>
              </a:solidFill>
              <a:ln>
                <a:no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Sheet1!$B$4:$H$4</c:f>
              <c:numCache>
                <c:formatCode>0.0</c:formatCode>
                <c:ptCount val="7"/>
                <c:pt idx="0">
                  <c:v>1.1000000000000001</c:v>
                </c:pt>
                <c:pt idx="1">
                  <c:v>1.2</c:v>
                </c:pt>
                <c:pt idx="2" formatCode="General">
                  <c:v>1.1000000000000001</c:v>
                </c:pt>
                <c:pt idx="3" formatCode="General">
                  <c:v>1.2</c:v>
                </c:pt>
                <c:pt idx="4" formatCode="General">
                  <c:v>1.2</c:v>
                </c:pt>
                <c:pt idx="5" formatCode="General">
                  <c:v>1.1000000000000001</c:v>
                </c:pt>
                <c:pt idx="6" formatCode="General">
                  <c:v>1.2</c:v>
                </c:pt>
              </c:numCache>
            </c:numRef>
          </c:val>
          <c:smooth val="0"/>
          <c:extLst>
            <c:ext xmlns:c16="http://schemas.microsoft.com/office/drawing/2014/chart" uri="{C3380CC4-5D6E-409C-BE32-E72D297353CC}">
              <c16:uniqueId val="{00000003-2EAE-43D7-B43E-EDF88C501D47}"/>
            </c:ext>
          </c:extLst>
        </c:ser>
        <c:ser>
          <c:idx val="4"/>
          <c:order val="4"/>
          <c:tx>
            <c:strRef>
              <c:f>Sheet1!$A$3</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Sheet1!$B$3:$H$3</c:f>
              <c:numCache>
                <c:formatCode>0.0</c:formatCode>
                <c:ptCount val="7"/>
                <c:pt idx="0">
                  <c:v>1.3</c:v>
                </c:pt>
                <c:pt idx="1">
                  <c:v>1.3</c:v>
                </c:pt>
                <c:pt idx="2" formatCode="General">
                  <c:v>1.3</c:v>
                </c:pt>
                <c:pt idx="3" formatCode="General">
                  <c:v>1.3</c:v>
                </c:pt>
                <c:pt idx="4" formatCode="General">
                  <c:v>1.3</c:v>
                </c:pt>
                <c:pt idx="5" formatCode="General">
                  <c:v>1.3</c:v>
                </c:pt>
                <c:pt idx="6" formatCode="General">
                  <c:v>1.3</c:v>
                </c:pt>
              </c:numCache>
            </c:numRef>
          </c:val>
          <c:smooth val="0"/>
          <c:extLst>
            <c:ext xmlns:c16="http://schemas.microsoft.com/office/drawing/2014/chart" uri="{C3380CC4-5D6E-409C-BE32-E72D297353CC}">
              <c16:uniqueId val="{00000004-2EAE-43D7-B43E-EDF88C501D47}"/>
            </c:ext>
          </c:extLst>
        </c:ser>
        <c:dLbls>
          <c:showLegendKey val="0"/>
          <c:showVal val="0"/>
          <c:showCatName val="0"/>
          <c:showSerName val="0"/>
          <c:showPercent val="0"/>
          <c:showBubbleSize val="0"/>
        </c:dLbls>
        <c:marker val="1"/>
        <c:smooth val="0"/>
        <c:axId val="220297472"/>
        <c:axId val="220311936"/>
      </c:lineChart>
      <c:catAx>
        <c:axId val="2202974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20311936"/>
        <c:crosses val="autoZero"/>
        <c:auto val="1"/>
        <c:lblAlgn val="ctr"/>
        <c:lblOffset val="100"/>
        <c:noMultiLvlLbl val="0"/>
      </c:catAx>
      <c:valAx>
        <c:axId val="220311936"/>
        <c:scaling>
          <c:orientation val="minMax"/>
          <c:max val="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887022455526392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20297472"/>
        <c:crosses val="autoZero"/>
        <c:crossBetween val="between"/>
        <c:majorUnit val="1"/>
      </c:valAx>
    </c:plotArea>
    <c:legend>
      <c:legendPos val="t"/>
      <c:layout>
        <c:manualLayout>
          <c:xMode val="edge"/>
          <c:yMode val="edge"/>
          <c:x val="8.19954797317002E-3"/>
          <c:y val="1.1675185338674747E-3"/>
          <c:w val="0.99127867697093419"/>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95448138427141"/>
          <c:y val="0"/>
          <c:w val="0.74759186351706042"/>
          <c:h val="0.8503565635024789"/>
        </c:manualLayout>
      </c:layout>
      <c:barChart>
        <c:barDir val="bar"/>
        <c:grouping val="clustered"/>
        <c:varyColors val="0"/>
        <c:ser>
          <c:idx val="0"/>
          <c:order val="0"/>
          <c:tx>
            <c:strRef>
              <c:f>Sheet1!$B$1</c:f>
              <c:strCache>
                <c:ptCount val="1"/>
                <c:pt idx="0">
                  <c:v>2014</c:v>
                </c:pt>
              </c:strCache>
            </c:strRef>
          </c:tx>
          <c:spPr>
            <a:solidFill>
              <a:srgbClr val="AABA0A"/>
            </a:solidFill>
          </c:spPr>
          <c:invertIfNegative val="0"/>
          <c:dLbls>
            <c:spPr>
              <a:noFill/>
              <a:ln>
                <a:noFill/>
              </a:ln>
              <a:effectLst/>
            </c:spPr>
            <c:txPr>
              <a:bodyPr/>
              <a:lstStyle/>
              <a:p>
                <a:pPr>
                  <a:defRPr sz="12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Minority</c:v>
                </c:pt>
                <c:pt idx="2">
                  <c:v>Hispanic</c:v>
                </c:pt>
                <c:pt idx="4">
                  <c:v>2+ Races</c:v>
                </c:pt>
                <c:pt idx="5">
                  <c:v>NHPI</c:v>
                </c:pt>
                <c:pt idx="6">
                  <c:v>AI/AN</c:v>
                </c:pt>
                <c:pt idx="7">
                  <c:v>Asian</c:v>
                </c:pt>
                <c:pt idx="8">
                  <c:v>Black</c:v>
                </c:pt>
                <c:pt idx="9">
                  <c:v>White</c:v>
                </c:pt>
              </c:strCache>
            </c:strRef>
          </c:cat>
          <c:val>
            <c:numRef>
              <c:f>Sheet1!$B$2:$B$11</c:f>
              <c:numCache>
                <c:formatCode>General</c:formatCode>
                <c:ptCount val="10"/>
                <c:pt idx="0">
                  <c:v>31.2</c:v>
                </c:pt>
                <c:pt idx="2" formatCode="0.0">
                  <c:v>13</c:v>
                </c:pt>
                <c:pt idx="4" formatCode="0.0">
                  <c:v>2.1</c:v>
                </c:pt>
                <c:pt idx="5" formatCode="0.0">
                  <c:v>0.2</c:v>
                </c:pt>
                <c:pt idx="6" formatCode="0.0">
                  <c:v>0.8</c:v>
                </c:pt>
                <c:pt idx="7" formatCode="0.0">
                  <c:v>2</c:v>
                </c:pt>
                <c:pt idx="8" formatCode="0.0">
                  <c:v>13</c:v>
                </c:pt>
                <c:pt idx="9" formatCode="0.0">
                  <c:v>68.8</c:v>
                </c:pt>
              </c:numCache>
            </c:numRef>
          </c:val>
          <c:extLst>
            <c:ext xmlns:c16="http://schemas.microsoft.com/office/drawing/2014/chart" uri="{C3380CC4-5D6E-409C-BE32-E72D297353CC}">
              <c16:uniqueId val="{00000000-DCB5-415E-BEA7-E9B4FEEFCC62}"/>
            </c:ext>
          </c:extLst>
        </c:ser>
        <c:ser>
          <c:idx val="1"/>
          <c:order val="1"/>
          <c:tx>
            <c:strRef>
              <c:f>Sheet1!$C$1</c:f>
              <c:strCache>
                <c:ptCount val="1"/>
                <c:pt idx="0">
                  <c:v>2060</c:v>
                </c:pt>
              </c:strCache>
            </c:strRef>
          </c:tx>
          <c:spPr>
            <a:solidFill>
              <a:srgbClr val="0072C6"/>
            </a:solidFill>
          </c:spPr>
          <c:invertIfNegative val="0"/>
          <c:dLbls>
            <c:spPr>
              <a:noFill/>
              <a:ln>
                <a:noFill/>
              </a:ln>
              <a:effectLst/>
            </c:spPr>
            <c:txPr>
              <a:bodyPr/>
              <a:lstStyle/>
              <a:p>
                <a:pPr>
                  <a:defRPr sz="12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Minority</c:v>
                </c:pt>
                <c:pt idx="2">
                  <c:v>Hispanic</c:v>
                </c:pt>
                <c:pt idx="4">
                  <c:v>2+ Races</c:v>
                </c:pt>
                <c:pt idx="5">
                  <c:v>NHPI</c:v>
                </c:pt>
                <c:pt idx="6">
                  <c:v>AI/AN</c:v>
                </c:pt>
                <c:pt idx="7">
                  <c:v>Asian</c:v>
                </c:pt>
                <c:pt idx="8">
                  <c:v>Black</c:v>
                </c:pt>
                <c:pt idx="9">
                  <c:v>White</c:v>
                </c:pt>
              </c:strCache>
            </c:strRef>
          </c:cat>
          <c:val>
            <c:numRef>
              <c:f>Sheet1!$C$2:$C$11</c:f>
              <c:numCache>
                <c:formatCode>General</c:formatCode>
                <c:ptCount val="10"/>
                <c:pt idx="0">
                  <c:v>50.6</c:v>
                </c:pt>
                <c:pt idx="2" formatCode="0.0">
                  <c:v>25.54</c:v>
                </c:pt>
                <c:pt idx="4" formatCode="0.0">
                  <c:v>5.8</c:v>
                </c:pt>
                <c:pt idx="5" formatCode="0.0">
                  <c:v>0.2</c:v>
                </c:pt>
                <c:pt idx="6" formatCode="0.0">
                  <c:v>0.8</c:v>
                </c:pt>
                <c:pt idx="7" formatCode="0.0">
                  <c:v>5</c:v>
                </c:pt>
                <c:pt idx="8" formatCode="0.0">
                  <c:v>13.3</c:v>
                </c:pt>
                <c:pt idx="9" formatCode="0.0">
                  <c:v>49.4</c:v>
                </c:pt>
              </c:numCache>
            </c:numRef>
          </c:val>
          <c:extLst>
            <c:ext xmlns:c16="http://schemas.microsoft.com/office/drawing/2014/chart" uri="{C3380CC4-5D6E-409C-BE32-E72D297353CC}">
              <c16:uniqueId val="{00000001-DCB5-415E-BEA7-E9B4FEEFCC62}"/>
            </c:ext>
          </c:extLst>
        </c:ser>
        <c:dLbls>
          <c:showLegendKey val="0"/>
          <c:showVal val="0"/>
          <c:showCatName val="0"/>
          <c:showSerName val="0"/>
          <c:showPercent val="0"/>
          <c:showBubbleSize val="0"/>
        </c:dLbls>
        <c:gapWidth val="150"/>
        <c:axId val="179858432"/>
        <c:axId val="179884800"/>
      </c:barChart>
      <c:catAx>
        <c:axId val="179858432"/>
        <c:scaling>
          <c:orientation val="minMax"/>
        </c:scaling>
        <c:delete val="0"/>
        <c:axPos val="l"/>
        <c:numFmt formatCode="General" sourceLinked="0"/>
        <c:majorTickMark val="none"/>
        <c:minorTickMark val="none"/>
        <c:tickLblPos val="nextTo"/>
        <c:txPr>
          <a:bodyPr/>
          <a:lstStyle/>
          <a:p>
            <a:pPr>
              <a:defRPr sz="1600">
                <a:latin typeface="Calibri" panose="020F0502020204030204" pitchFamily="34" charset="0"/>
              </a:defRPr>
            </a:pPr>
            <a:endParaRPr lang="en-US"/>
          </a:p>
        </c:txPr>
        <c:crossAx val="179884800"/>
        <c:crosses val="autoZero"/>
        <c:auto val="1"/>
        <c:lblAlgn val="ctr"/>
        <c:lblOffset val="100"/>
        <c:noMultiLvlLbl val="0"/>
      </c:catAx>
      <c:valAx>
        <c:axId val="179884800"/>
        <c:scaling>
          <c:orientation val="minMax"/>
          <c:max val="100"/>
        </c:scaling>
        <c:delete val="0"/>
        <c:axPos val="b"/>
        <c:majorGridlines/>
        <c:title>
          <c:tx>
            <c:rich>
              <a:bodyPr/>
              <a:lstStyle/>
              <a:p>
                <a:pPr>
                  <a:defRPr sz="1600">
                    <a:latin typeface="Calibri" panose="020F0502020204030204" pitchFamily="34" charset="0"/>
                  </a:defRPr>
                </a:pPr>
                <a:r>
                  <a:rPr lang="en-US" sz="1600" dirty="0" smtClean="0">
                    <a:latin typeface="Calibri" panose="020F0502020204030204" pitchFamily="34" charset="0"/>
                  </a:rPr>
                  <a:t>Percent</a:t>
                </a:r>
                <a:endParaRPr lang="en-US" sz="1600" dirty="0">
                  <a:latin typeface="Calibri" panose="020F0502020204030204" pitchFamily="34" charset="0"/>
                </a:endParaRPr>
              </a:p>
            </c:rich>
          </c:tx>
          <c:layout>
            <c:manualLayout>
              <c:xMode val="edge"/>
              <c:yMode val="edge"/>
              <c:x val="0.45578047535724697"/>
              <c:y val="0.9145543981481481"/>
            </c:manualLayout>
          </c:layout>
          <c:overlay val="0"/>
        </c:title>
        <c:numFmt formatCode="General" sourceLinked="1"/>
        <c:majorTickMark val="none"/>
        <c:minorTickMark val="none"/>
        <c:tickLblPos val="nextTo"/>
        <c:txPr>
          <a:bodyPr/>
          <a:lstStyle/>
          <a:p>
            <a:pPr>
              <a:defRPr sz="1600">
                <a:latin typeface="Calibri" panose="020F0502020204030204" pitchFamily="34" charset="0"/>
              </a:defRPr>
            </a:pPr>
            <a:endParaRPr lang="en-US"/>
          </a:p>
        </c:txPr>
        <c:crossAx val="179858432"/>
        <c:crosses val="autoZero"/>
        <c:crossBetween val="between"/>
      </c:valAx>
    </c:plotArea>
    <c:legend>
      <c:legendPos val="r"/>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39666569456596"/>
          <c:y val="0.12520511324973269"/>
          <c:w val="0.82051132497326718"/>
          <c:h val="0.70484446388645861"/>
        </c:manualLayout>
      </c:layout>
      <c:barChart>
        <c:barDir val="col"/>
        <c:grouping val="clustered"/>
        <c:varyColors val="0"/>
        <c:ser>
          <c:idx val="1"/>
          <c:order val="0"/>
          <c:tx>
            <c:strRef>
              <c:f>Sheet1!$C$1</c:f>
              <c:strCache>
                <c:ptCount val="1"/>
                <c:pt idx="0">
                  <c:v>White</c:v>
                </c:pt>
              </c:strCache>
            </c:strRef>
          </c:tx>
          <c:spPr>
            <a:solidFill>
              <a:srgbClr val="0072C6"/>
            </a:solidFill>
          </c:spPr>
          <c:invertIfNegative val="0"/>
          <c:cat>
            <c:strRef>
              <c:f>Sheet1!$A$2:$A$7</c:f>
              <c:strCache>
                <c:ptCount val="6"/>
                <c:pt idx="0">
                  <c:v>&lt;15</c:v>
                </c:pt>
                <c:pt idx="1">
                  <c:v>15-19</c:v>
                </c:pt>
                <c:pt idx="2">
                  <c:v>20-24</c:v>
                </c:pt>
                <c:pt idx="3">
                  <c:v>25-29</c:v>
                </c:pt>
                <c:pt idx="4">
                  <c:v>30-34</c:v>
                </c:pt>
                <c:pt idx="5">
                  <c:v>35+</c:v>
                </c:pt>
              </c:strCache>
            </c:strRef>
          </c:cat>
          <c:val>
            <c:numRef>
              <c:f>Sheet1!$C$2:$C$7</c:f>
              <c:numCache>
                <c:formatCode>0.0</c:formatCode>
                <c:ptCount val="6"/>
                <c:pt idx="0">
                  <c:v>2.7</c:v>
                </c:pt>
                <c:pt idx="1">
                  <c:v>1.3</c:v>
                </c:pt>
                <c:pt idx="2">
                  <c:v>1.1000000000000001</c:v>
                </c:pt>
                <c:pt idx="3">
                  <c:v>1</c:v>
                </c:pt>
                <c:pt idx="4">
                  <c:v>1.1000000000000001</c:v>
                </c:pt>
                <c:pt idx="5">
                  <c:v>1.4</c:v>
                </c:pt>
              </c:numCache>
            </c:numRef>
          </c:val>
          <c:extLst>
            <c:ext xmlns:c16="http://schemas.microsoft.com/office/drawing/2014/chart" uri="{C3380CC4-5D6E-409C-BE32-E72D297353CC}">
              <c16:uniqueId val="{00000000-E350-464C-92A7-68A97736A06E}"/>
            </c:ext>
          </c:extLst>
        </c:ser>
        <c:ser>
          <c:idx val="0"/>
          <c:order val="1"/>
          <c:tx>
            <c:strRef>
              <c:f>Sheet1!$B$1</c:f>
              <c:strCache>
                <c:ptCount val="1"/>
                <c:pt idx="0">
                  <c:v>Black</c:v>
                </c:pt>
              </c:strCache>
            </c:strRef>
          </c:tx>
          <c:spPr>
            <a:solidFill>
              <a:srgbClr val="AABA0A"/>
            </a:solidFill>
          </c:spPr>
          <c:invertIfNegative val="0"/>
          <c:dPt>
            <c:idx val="0"/>
            <c:invertIfNegative val="0"/>
            <c:bubble3D val="0"/>
            <c:extLst>
              <c:ext xmlns:c16="http://schemas.microsoft.com/office/drawing/2014/chart" uri="{C3380CC4-5D6E-409C-BE32-E72D297353CC}">
                <c16:uniqueId val="{00000001-E350-464C-92A7-68A97736A06E}"/>
              </c:ext>
            </c:extLst>
          </c:dPt>
          <c:dPt>
            <c:idx val="1"/>
            <c:invertIfNegative val="0"/>
            <c:bubble3D val="0"/>
            <c:extLst>
              <c:ext xmlns:c16="http://schemas.microsoft.com/office/drawing/2014/chart" uri="{C3380CC4-5D6E-409C-BE32-E72D297353CC}">
                <c16:uniqueId val="{00000002-E350-464C-92A7-68A97736A06E}"/>
              </c:ext>
            </c:extLst>
          </c:dPt>
          <c:dPt>
            <c:idx val="2"/>
            <c:invertIfNegative val="0"/>
            <c:bubble3D val="0"/>
            <c:extLst>
              <c:ext xmlns:c16="http://schemas.microsoft.com/office/drawing/2014/chart" uri="{C3380CC4-5D6E-409C-BE32-E72D297353CC}">
                <c16:uniqueId val="{00000003-E350-464C-92A7-68A97736A06E}"/>
              </c:ext>
            </c:extLst>
          </c:dPt>
          <c:dPt>
            <c:idx val="3"/>
            <c:invertIfNegative val="0"/>
            <c:bubble3D val="0"/>
            <c:extLst>
              <c:ext xmlns:c16="http://schemas.microsoft.com/office/drawing/2014/chart" uri="{C3380CC4-5D6E-409C-BE32-E72D297353CC}">
                <c16:uniqueId val="{00000004-E350-464C-92A7-68A97736A06E}"/>
              </c:ext>
            </c:extLst>
          </c:dPt>
          <c:cat>
            <c:strRef>
              <c:f>Sheet1!$A$2:$A$7</c:f>
              <c:strCache>
                <c:ptCount val="6"/>
                <c:pt idx="0">
                  <c:v>&lt;15</c:v>
                </c:pt>
                <c:pt idx="1">
                  <c:v>15-19</c:v>
                </c:pt>
                <c:pt idx="2">
                  <c:v>20-24</c:v>
                </c:pt>
                <c:pt idx="3">
                  <c:v>25-29</c:v>
                </c:pt>
                <c:pt idx="4">
                  <c:v>30-34</c:v>
                </c:pt>
                <c:pt idx="5">
                  <c:v>35+</c:v>
                </c:pt>
              </c:strCache>
            </c:strRef>
          </c:cat>
          <c:val>
            <c:numRef>
              <c:f>Sheet1!$B$2:$B$7</c:f>
              <c:numCache>
                <c:formatCode>0.0</c:formatCode>
                <c:ptCount val="6"/>
                <c:pt idx="0">
                  <c:v>3.5</c:v>
                </c:pt>
                <c:pt idx="1">
                  <c:v>2.5</c:v>
                </c:pt>
                <c:pt idx="2">
                  <c:v>2.6</c:v>
                </c:pt>
                <c:pt idx="3">
                  <c:v>2.6</c:v>
                </c:pt>
                <c:pt idx="4">
                  <c:v>3.1</c:v>
                </c:pt>
                <c:pt idx="5">
                  <c:v>3.6</c:v>
                </c:pt>
              </c:numCache>
            </c:numRef>
          </c:val>
          <c:extLst>
            <c:ext xmlns:c16="http://schemas.microsoft.com/office/drawing/2014/chart" uri="{C3380CC4-5D6E-409C-BE32-E72D297353CC}">
              <c16:uniqueId val="{00000005-E350-464C-92A7-68A97736A06E}"/>
            </c:ext>
          </c:extLst>
        </c:ser>
        <c:dLbls>
          <c:showLegendKey val="0"/>
          <c:showVal val="0"/>
          <c:showCatName val="0"/>
          <c:showSerName val="0"/>
          <c:showPercent val="0"/>
          <c:showBubbleSize val="0"/>
        </c:dLbls>
        <c:gapWidth val="150"/>
        <c:axId val="221000832"/>
        <c:axId val="221002752"/>
      </c:barChart>
      <c:catAx>
        <c:axId val="221000832"/>
        <c:scaling>
          <c:orientation val="minMax"/>
        </c:scaling>
        <c:delete val="0"/>
        <c:axPos val="b"/>
        <c:minorGridlines>
          <c:spPr>
            <a:ln>
              <a:noFill/>
            </a:ln>
          </c:spPr>
        </c:minorGridlines>
        <c:title>
          <c:tx>
            <c:rich>
              <a:bodyPr/>
              <a:lstStyle/>
              <a:p>
                <a:pPr>
                  <a:defRPr sz="1600" b="0">
                    <a:latin typeface="Calibri" panose="020F0502020204030204" pitchFamily="34" charset="0"/>
                  </a:defRPr>
                </a:pPr>
                <a:r>
                  <a:rPr lang="en-US" sz="1600" b="0" dirty="0" smtClean="0">
                    <a:latin typeface="Calibri" panose="020F0502020204030204" pitchFamily="34" charset="0"/>
                  </a:rPr>
                  <a:t>2013</a:t>
                </a:r>
                <a:endParaRPr lang="en-US" sz="1600" b="0" dirty="0">
                  <a:latin typeface="Calibri" panose="020F0502020204030204" pitchFamily="34" charset="0"/>
                </a:endParaRPr>
              </a:p>
            </c:rich>
          </c:tx>
          <c:overlay val="0"/>
        </c:title>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21002752"/>
        <c:crosses val="autoZero"/>
        <c:auto val="1"/>
        <c:lblAlgn val="ctr"/>
        <c:lblOffset val="100"/>
        <c:noMultiLvlLbl val="0"/>
      </c:catAx>
      <c:valAx>
        <c:axId val="221002752"/>
        <c:scaling>
          <c:orientation val="minMax"/>
          <c:max val="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879792456498493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21000832"/>
        <c:crosses val="autoZero"/>
        <c:crossBetween val="between"/>
        <c:majorUnit val="1"/>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44551375522503"/>
          <c:y val="0.10751117915816077"/>
          <c:w val="0.79569748225916204"/>
          <c:h val="0.68681807135219208"/>
        </c:manualLayout>
      </c:layout>
      <c:lineChart>
        <c:grouping val="standard"/>
        <c:varyColors val="0"/>
        <c:ser>
          <c:idx val="3"/>
          <c:order val="0"/>
          <c:tx>
            <c:strRef>
              <c:f>Sheet1!$A$2</c:f>
              <c:strCache>
                <c:ptCount val="1"/>
                <c:pt idx="0">
                  <c:v>   Total</c:v>
                </c:pt>
              </c:strCache>
            </c:strRef>
          </c:tx>
          <c:spPr>
            <a:ln w="25400">
              <a:solidFill>
                <a:sysClr val="windowText" lastClr="000000"/>
              </a:solidFill>
            </a:ln>
          </c:spPr>
          <c:marker>
            <c:symbol val="circle"/>
            <c:size val="7"/>
            <c:spPr>
              <a:solidFill>
                <a:sysClr val="windowText" lastClr="000000"/>
              </a:solidFill>
              <a:ln>
                <a:noFill/>
              </a:ln>
            </c:spPr>
          </c:marker>
          <c:cat>
            <c:numRef>
              <c:f>Sheet1!$B$1:$J$1</c:f>
              <c:numCache>
                <c:formatCode>General</c:formatCode>
                <c:ptCount val="9"/>
                <c:pt idx="0">
                  <c:v>2003</c:v>
                </c:pt>
                <c:pt idx="1">
                  <c:v>2004</c:v>
                </c:pt>
                <c:pt idx="2">
                  <c:v>2005</c:v>
                </c:pt>
                <c:pt idx="3">
                  <c:v>2007</c:v>
                </c:pt>
                <c:pt idx="4">
                  <c:v>2008</c:v>
                </c:pt>
                <c:pt idx="5">
                  <c:v>2009</c:v>
                </c:pt>
                <c:pt idx="6">
                  <c:v>2010</c:v>
                </c:pt>
                <c:pt idx="7">
                  <c:v>2011</c:v>
                </c:pt>
                <c:pt idx="8">
                  <c:v>2012</c:v>
                </c:pt>
              </c:numCache>
            </c:numRef>
          </c:cat>
          <c:val>
            <c:numRef>
              <c:f>Sheet1!$B$2:$J$2</c:f>
              <c:numCache>
                <c:formatCode>###,###,###,##0.0</c:formatCode>
                <c:ptCount val="9"/>
                <c:pt idx="0">
                  <c:v>6.8</c:v>
                </c:pt>
                <c:pt idx="1">
                  <c:v>6.8</c:v>
                </c:pt>
                <c:pt idx="2">
                  <c:v>6.9</c:v>
                </c:pt>
                <c:pt idx="3">
                  <c:v>6.8</c:v>
                </c:pt>
                <c:pt idx="4">
                  <c:v>6.6</c:v>
                </c:pt>
                <c:pt idx="5">
                  <c:v>6.4</c:v>
                </c:pt>
                <c:pt idx="6">
                  <c:v>6.1</c:v>
                </c:pt>
                <c:pt idx="7">
                  <c:v>6.1</c:v>
                </c:pt>
                <c:pt idx="8">
                  <c:v>6</c:v>
                </c:pt>
              </c:numCache>
            </c:numRef>
          </c:val>
          <c:smooth val="0"/>
          <c:extLst>
            <c:ext xmlns:c16="http://schemas.microsoft.com/office/drawing/2014/chart" uri="{C3380CC4-5D6E-409C-BE32-E72D297353CC}">
              <c16:uniqueId val="{00000000-A23E-4927-A4D5-9913D79DFECA}"/>
            </c:ext>
          </c:extLst>
        </c:ser>
        <c:ser>
          <c:idx val="0"/>
          <c:order val="1"/>
          <c:tx>
            <c:strRef>
              <c:f>Sheet1!$A$6</c:f>
              <c:strCache>
                <c:ptCount val="1"/>
                <c:pt idx="0">
                  <c:v>White</c:v>
                </c:pt>
              </c:strCache>
            </c:strRef>
          </c:tx>
          <c:spPr>
            <a:ln w="25400">
              <a:solidFill>
                <a:srgbClr val="0072C6"/>
              </a:solidFill>
            </a:ln>
          </c:spPr>
          <c:marker>
            <c:symbol val="square"/>
            <c:size val="7"/>
            <c:spPr>
              <a:solidFill>
                <a:srgbClr val="0072C6"/>
              </a:solidFill>
              <a:ln>
                <a:noFill/>
              </a:ln>
            </c:spPr>
          </c:marker>
          <c:cat>
            <c:numRef>
              <c:f>Sheet1!$B$1:$J$1</c:f>
              <c:numCache>
                <c:formatCode>General</c:formatCode>
                <c:ptCount val="9"/>
                <c:pt idx="0">
                  <c:v>2003</c:v>
                </c:pt>
                <c:pt idx="1">
                  <c:v>2004</c:v>
                </c:pt>
                <c:pt idx="2">
                  <c:v>2005</c:v>
                </c:pt>
                <c:pt idx="3">
                  <c:v>2007</c:v>
                </c:pt>
                <c:pt idx="4">
                  <c:v>2008</c:v>
                </c:pt>
                <c:pt idx="5">
                  <c:v>2009</c:v>
                </c:pt>
                <c:pt idx="6">
                  <c:v>2010</c:v>
                </c:pt>
                <c:pt idx="7">
                  <c:v>2011</c:v>
                </c:pt>
                <c:pt idx="8">
                  <c:v>2012</c:v>
                </c:pt>
              </c:numCache>
            </c:numRef>
          </c:cat>
          <c:val>
            <c:numRef>
              <c:f>Sheet1!$B$6:$J$6</c:f>
              <c:numCache>
                <c:formatCode>###,###,###,##0.0</c:formatCode>
                <c:ptCount val="9"/>
                <c:pt idx="0">
                  <c:v>5.7</c:v>
                </c:pt>
                <c:pt idx="1">
                  <c:v>5.7</c:v>
                </c:pt>
                <c:pt idx="2">
                  <c:v>5.7</c:v>
                </c:pt>
                <c:pt idx="3">
                  <c:v>5.6</c:v>
                </c:pt>
                <c:pt idx="4">
                  <c:v>5.6</c:v>
                </c:pt>
                <c:pt idx="5">
                  <c:v>5.3</c:v>
                </c:pt>
                <c:pt idx="6">
                  <c:v>5.2</c:v>
                </c:pt>
                <c:pt idx="7">
                  <c:v>5.0999999999999996</c:v>
                </c:pt>
                <c:pt idx="8">
                  <c:v>5.0999999999999996</c:v>
                </c:pt>
              </c:numCache>
            </c:numRef>
          </c:val>
          <c:smooth val="0"/>
          <c:extLst>
            <c:ext xmlns:c16="http://schemas.microsoft.com/office/drawing/2014/chart" uri="{C3380CC4-5D6E-409C-BE32-E72D297353CC}">
              <c16:uniqueId val="{00000001-A23E-4927-A4D5-9913D79DFECA}"/>
            </c:ext>
          </c:extLst>
        </c:ser>
        <c:ser>
          <c:idx val="2"/>
          <c:order val="2"/>
          <c:tx>
            <c:strRef>
              <c:f>Sheet1!$A$5</c:f>
              <c:strCache>
                <c:ptCount val="1"/>
                <c:pt idx="0">
                  <c:v>Black</c:v>
                </c:pt>
              </c:strCache>
            </c:strRef>
          </c:tx>
          <c:spPr>
            <a:ln w="25400">
              <a:solidFill>
                <a:srgbClr val="AABA0A"/>
              </a:solidFill>
            </a:ln>
          </c:spPr>
          <c:marker>
            <c:symbol val="triangle"/>
            <c:size val="9"/>
            <c:spPr>
              <a:solidFill>
                <a:srgbClr val="AABA0A"/>
              </a:solidFill>
              <a:ln>
                <a:noFill/>
              </a:ln>
            </c:spPr>
          </c:marker>
          <c:cat>
            <c:numRef>
              <c:f>Sheet1!$B$1:$J$1</c:f>
              <c:numCache>
                <c:formatCode>General</c:formatCode>
                <c:ptCount val="9"/>
                <c:pt idx="0">
                  <c:v>2003</c:v>
                </c:pt>
                <c:pt idx="1">
                  <c:v>2004</c:v>
                </c:pt>
                <c:pt idx="2">
                  <c:v>2005</c:v>
                </c:pt>
                <c:pt idx="3">
                  <c:v>2007</c:v>
                </c:pt>
                <c:pt idx="4">
                  <c:v>2008</c:v>
                </c:pt>
                <c:pt idx="5">
                  <c:v>2009</c:v>
                </c:pt>
                <c:pt idx="6">
                  <c:v>2010</c:v>
                </c:pt>
                <c:pt idx="7">
                  <c:v>2011</c:v>
                </c:pt>
                <c:pt idx="8">
                  <c:v>2012</c:v>
                </c:pt>
              </c:numCache>
            </c:numRef>
          </c:cat>
          <c:val>
            <c:numRef>
              <c:f>Sheet1!$B$5:$J$5</c:f>
              <c:numCache>
                <c:formatCode>###,###,###,##0.0</c:formatCode>
                <c:ptCount val="9"/>
                <c:pt idx="0">
                  <c:v>13.5</c:v>
                </c:pt>
                <c:pt idx="1">
                  <c:v>13.2</c:v>
                </c:pt>
                <c:pt idx="2">
                  <c:v>13.3</c:v>
                </c:pt>
                <c:pt idx="3">
                  <c:v>12.9</c:v>
                </c:pt>
                <c:pt idx="4">
                  <c:v>12.4</c:v>
                </c:pt>
                <c:pt idx="5">
                  <c:v>12.1</c:v>
                </c:pt>
                <c:pt idx="6">
                  <c:v>11.2</c:v>
                </c:pt>
                <c:pt idx="7">
                  <c:v>11.2</c:v>
                </c:pt>
                <c:pt idx="8">
                  <c:v>10.9</c:v>
                </c:pt>
              </c:numCache>
            </c:numRef>
          </c:val>
          <c:smooth val="0"/>
          <c:extLst>
            <c:ext xmlns:c16="http://schemas.microsoft.com/office/drawing/2014/chart" uri="{C3380CC4-5D6E-409C-BE32-E72D297353CC}">
              <c16:uniqueId val="{00000002-A23E-4927-A4D5-9913D79DFECA}"/>
            </c:ext>
          </c:extLst>
        </c:ser>
        <c:ser>
          <c:idx val="1"/>
          <c:order val="3"/>
          <c:tx>
            <c:strRef>
              <c:f>Sheet1!$A$4</c:f>
              <c:strCache>
                <c:ptCount val="1"/>
                <c:pt idx="0">
                  <c:v>API</c:v>
                </c:pt>
              </c:strCache>
            </c:strRef>
          </c:tx>
          <c:spPr>
            <a:ln w="34925">
              <a:solidFill>
                <a:srgbClr val="7BA8DF"/>
              </a:solidFill>
            </a:ln>
          </c:spPr>
          <c:marker>
            <c:symbol val="diamond"/>
            <c:size val="9"/>
            <c:spPr>
              <a:solidFill>
                <a:srgbClr val="7BA8DF"/>
              </a:solidFill>
              <a:ln>
                <a:noFill/>
              </a:ln>
            </c:spPr>
          </c:marker>
          <c:cat>
            <c:numRef>
              <c:f>Sheet1!$B$1:$J$1</c:f>
              <c:numCache>
                <c:formatCode>General</c:formatCode>
                <c:ptCount val="9"/>
                <c:pt idx="0">
                  <c:v>2003</c:v>
                </c:pt>
                <c:pt idx="1">
                  <c:v>2004</c:v>
                </c:pt>
                <c:pt idx="2">
                  <c:v>2005</c:v>
                </c:pt>
                <c:pt idx="3">
                  <c:v>2007</c:v>
                </c:pt>
                <c:pt idx="4">
                  <c:v>2008</c:v>
                </c:pt>
                <c:pt idx="5">
                  <c:v>2009</c:v>
                </c:pt>
                <c:pt idx="6">
                  <c:v>2010</c:v>
                </c:pt>
                <c:pt idx="7">
                  <c:v>2011</c:v>
                </c:pt>
                <c:pt idx="8">
                  <c:v>2012</c:v>
                </c:pt>
              </c:numCache>
            </c:numRef>
          </c:cat>
          <c:val>
            <c:numRef>
              <c:f>Sheet1!$B$4:$J$4</c:f>
              <c:numCache>
                <c:formatCode>###,###,###,##0.0</c:formatCode>
                <c:ptCount val="9"/>
                <c:pt idx="0">
                  <c:v>4.8</c:v>
                </c:pt>
                <c:pt idx="1">
                  <c:v>4.7</c:v>
                </c:pt>
                <c:pt idx="2">
                  <c:v>4.9000000000000004</c:v>
                </c:pt>
                <c:pt idx="3">
                  <c:v>4.8</c:v>
                </c:pt>
                <c:pt idx="4">
                  <c:v>4.5</c:v>
                </c:pt>
                <c:pt idx="5">
                  <c:v>4.4000000000000004</c:v>
                </c:pt>
                <c:pt idx="6">
                  <c:v>4.3</c:v>
                </c:pt>
                <c:pt idx="7">
                  <c:v>4.4000000000000004</c:v>
                </c:pt>
                <c:pt idx="8">
                  <c:v>4.0999999999999996</c:v>
                </c:pt>
              </c:numCache>
            </c:numRef>
          </c:val>
          <c:smooth val="0"/>
          <c:extLst>
            <c:ext xmlns:c16="http://schemas.microsoft.com/office/drawing/2014/chart" uri="{C3380CC4-5D6E-409C-BE32-E72D297353CC}">
              <c16:uniqueId val="{00000003-A23E-4927-A4D5-9913D79DFECA}"/>
            </c:ext>
          </c:extLst>
        </c:ser>
        <c:ser>
          <c:idx val="4"/>
          <c:order val="4"/>
          <c:tx>
            <c:strRef>
              <c:f>Sheet1!$A$3</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Sheet1!$B$1:$J$1</c:f>
              <c:numCache>
                <c:formatCode>General</c:formatCode>
                <c:ptCount val="9"/>
                <c:pt idx="0">
                  <c:v>2003</c:v>
                </c:pt>
                <c:pt idx="1">
                  <c:v>2004</c:v>
                </c:pt>
                <c:pt idx="2">
                  <c:v>2005</c:v>
                </c:pt>
                <c:pt idx="3">
                  <c:v>2007</c:v>
                </c:pt>
                <c:pt idx="4">
                  <c:v>2008</c:v>
                </c:pt>
                <c:pt idx="5">
                  <c:v>2009</c:v>
                </c:pt>
                <c:pt idx="6">
                  <c:v>2010</c:v>
                </c:pt>
                <c:pt idx="7">
                  <c:v>2011</c:v>
                </c:pt>
                <c:pt idx="8">
                  <c:v>2012</c:v>
                </c:pt>
              </c:numCache>
            </c:numRef>
          </c:cat>
          <c:val>
            <c:numRef>
              <c:f>Sheet1!$B$3:$J$3</c:f>
              <c:numCache>
                <c:formatCode>0.0</c:formatCode>
                <c:ptCount val="9"/>
                <c:pt idx="0">
                  <c:v>8.6999999999999993</c:v>
                </c:pt>
                <c:pt idx="1">
                  <c:v>8.4</c:v>
                </c:pt>
                <c:pt idx="2">
                  <c:v>8.1</c:v>
                </c:pt>
                <c:pt idx="3" formatCode="General">
                  <c:v>9.1999999999999993</c:v>
                </c:pt>
                <c:pt idx="4">
                  <c:v>8.4</c:v>
                </c:pt>
                <c:pt idx="5" formatCode="General">
                  <c:v>8.5</c:v>
                </c:pt>
                <c:pt idx="6" formatCode="General">
                  <c:v>8.3000000000000007</c:v>
                </c:pt>
                <c:pt idx="7">
                  <c:v>8.1999999999999993</c:v>
                </c:pt>
                <c:pt idx="8">
                  <c:v>8.4</c:v>
                </c:pt>
              </c:numCache>
            </c:numRef>
          </c:val>
          <c:smooth val="0"/>
          <c:extLst>
            <c:ext xmlns:c16="http://schemas.microsoft.com/office/drawing/2014/chart" uri="{C3380CC4-5D6E-409C-BE32-E72D297353CC}">
              <c16:uniqueId val="{00000004-A23E-4927-A4D5-9913D79DFECA}"/>
            </c:ext>
          </c:extLst>
        </c:ser>
        <c:dLbls>
          <c:showLegendKey val="0"/>
          <c:showVal val="0"/>
          <c:showCatName val="0"/>
          <c:showSerName val="0"/>
          <c:showPercent val="0"/>
          <c:showBubbleSize val="0"/>
        </c:dLbls>
        <c:marker val="1"/>
        <c:smooth val="0"/>
        <c:axId val="221139328"/>
        <c:axId val="221141248"/>
      </c:lineChart>
      <c:catAx>
        <c:axId val="221139328"/>
        <c:scaling>
          <c:orientation val="minMax"/>
        </c:scaling>
        <c:delete val="0"/>
        <c:axPos val="b"/>
        <c:numFmt formatCode="General" sourceLinked="1"/>
        <c:majorTickMark val="out"/>
        <c:minorTickMark val="none"/>
        <c:tickLblPos val="nextTo"/>
        <c:txPr>
          <a:bodyPr rot="-2700000"/>
          <a:lstStyle/>
          <a:p>
            <a:pPr>
              <a:defRPr sz="1600" b="0" baseline="0">
                <a:latin typeface="Calibri" panose="020F0502020204030204" pitchFamily="34" charset="0"/>
              </a:defRPr>
            </a:pPr>
            <a:endParaRPr lang="en-US"/>
          </a:p>
        </c:txPr>
        <c:crossAx val="221141248"/>
        <c:crosses val="autoZero"/>
        <c:auto val="1"/>
        <c:lblAlgn val="ctr"/>
        <c:lblOffset val="100"/>
        <c:noMultiLvlLbl val="0"/>
      </c:catAx>
      <c:valAx>
        <c:axId val="221141248"/>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Live Births</a:t>
                </a:r>
                <a:endParaRPr lang="en-US" dirty="0"/>
              </a:p>
            </c:rich>
          </c:tx>
          <c:layout>
            <c:manualLayout>
              <c:xMode val="edge"/>
              <c:yMode val="edge"/>
              <c:x val="0"/>
              <c:y val="0.208091523281811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21139328"/>
        <c:crosses val="autoZero"/>
        <c:crossBetween val="between"/>
        <c:majorUnit val="5"/>
      </c:valAx>
    </c:plotArea>
    <c:legend>
      <c:legendPos val="t"/>
      <c:layout>
        <c:manualLayout>
          <c:xMode val="edge"/>
          <c:yMode val="edge"/>
          <c:x val="8.19954797317002E-3"/>
          <c:y val="1.1675185338674747E-3"/>
          <c:w val="0.99127867697093419"/>
          <c:h val="6.8714153786332263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65215668796117"/>
          <c:y val="0.10668659473121415"/>
          <c:w val="0.79925568266230873"/>
          <c:h val="0.68632594536794012"/>
        </c:manualLayout>
      </c:layout>
      <c:barChart>
        <c:barDir val="col"/>
        <c:grouping val="clustered"/>
        <c:varyColors val="0"/>
        <c:ser>
          <c:idx val="1"/>
          <c:order val="0"/>
          <c:tx>
            <c:strRef>
              <c:f>Sheet1!$C$1</c:f>
              <c:strCache>
                <c:ptCount val="1"/>
                <c:pt idx="0">
                  <c:v>White</c:v>
                </c:pt>
              </c:strCache>
            </c:strRef>
          </c:tx>
          <c:spPr>
            <a:solidFill>
              <a:srgbClr val="0072C6"/>
            </a:solidFill>
          </c:spPr>
          <c:invertIfNegative val="0"/>
          <c:cat>
            <c:strRef>
              <c:f>Sheet1!$A$2:$A$7</c:f>
              <c:strCache>
                <c:ptCount val="6"/>
                <c:pt idx="0">
                  <c:v>&lt;15</c:v>
                </c:pt>
                <c:pt idx="1">
                  <c:v>15-19</c:v>
                </c:pt>
                <c:pt idx="2">
                  <c:v>20-24</c:v>
                </c:pt>
                <c:pt idx="3">
                  <c:v>25-29</c:v>
                </c:pt>
                <c:pt idx="4">
                  <c:v>30-34</c:v>
                </c:pt>
                <c:pt idx="5">
                  <c:v>35+</c:v>
                </c:pt>
              </c:strCache>
            </c:strRef>
          </c:cat>
          <c:val>
            <c:numRef>
              <c:f>Sheet1!$C$2:$C$7</c:f>
              <c:numCache>
                <c:formatCode>0.0</c:formatCode>
                <c:ptCount val="6"/>
                <c:pt idx="0">
                  <c:v>10.199999999999999</c:v>
                </c:pt>
                <c:pt idx="1">
                  <c:v>7.4</c:v>
                </c:pt>
                <c:pt idx="2">
                  <c:v>5.8</c:v>
                </c:pt>
                <c:pt idx="3">
                  <c:v>4.5999999999999996</c:v>
                </c:pt>
                <c:pt idx="4">
                  <c:v>4.3</c:v>
                </c:pt>
                <c:pt idx="5">
                  <c:v>5.0999999999999996</c:v>
                </c:pt>
              </c:numCache>
            </c:numRef>
          </c:val>
          <c:extLst>
            <c:ext xmlns:c16="http://schemas.microsoft.com/office/drawing/2014/chart" uri="{C3380CC4-5D6E-409C-BE32-E72D297353CC}">
              <c16:uniqueId val="{00000000-3048-4CA9-BCB4-030924F47FBA}"/>
            </c:ext>
          </c:extLst>
        </c:ser>
        <c:ser>
          <c:idx val="0"/>
          <c:order val="1"/>
          <c:tx>
            <c:strRef>
              <c:f>Sheet1!$B$1</c:f>
              <c:strCache>
                <c:ptCount val="1"/>
                <c:pt idx="0">
                  <c:v>Black</c:v>
                </c:pt>
              </c:strCache>
            </c:strRef>
          </c:tx>
          <c:spPr>
            <a:solidFill>
              <a:srgbClr val="AABA0A"/>
            </a:solidFill>
          </c:spPr>
          <c:invertIfNegative val="0"/>
          <c:dPt>
            <c:idx val="0"/>
            <c:invertIfNegative val="0"/>
            <c:bubble3D val="0"/>
            <c:extLst>
              <c:ext xmlns:c16="http://schemas.microsoft.com/office/drawing/2014/chart" uri="{C3380CC4-5D6E-409C-BE32-E72D297353CC}">
                <c16:uniqueId val="{00000001-3048-4CA9-BCB4-030924F47FBA}"/>
              </c:ext>
            </c:extLst>
          </c:dPt>
          <c:dPt>
            <c:idx val="1"/>
            <c:invertIfNegative val="0"/>
            <c:bubble3D val="0"/>
            <c:extLst>
              <c:ext xmlns:c16="http://schemas.microsoft.com/office/drawing/2014/chart" uri="{C3380CC4-5D6E-409C-BE32-E72D297353CC}">
                <c16:uniqueId val="{00000002-3048-4CA9-BCB4-030924F47FBA}"/>
              </c:ext>
            </c:extLst>
          </c:dPt>
          <c:dPt>
            <c:idx val="2"/>
            <c:invertIfNegative val="0"/>
            <c:bubble3D val="0"/>
            <c:extLst>
              <c:ext xmlns:c16="http://schemas.microsoft.com/office/drawing/2014/chart" uri="{C3380CC4-5D6E-409C-BE32-E72D297353CC}">
                <c16:uniqueId val="{00000003-3048-4CA9-BCB4-030924F47FBA}"/>
              </c:ext>
            </c:extLst>
          </c:dPt>
          <c:dPt>
            <c:idx val="3"/>
            <c:invertIfNegative val="0"/>
            <c:bubble3D val="0"/>
            <c:extLst>
              <c:ext xmlns:c16="http://schemas.microsoft.com/office/drawing/2014/chart" uri="{C3380CC4-5D6E-409C-BE32-E72D297353CC}">
                <c16:uniqueId val="{00000004-3048-4CA9-BCB4-030924F47FBA}"/>
              </c:ext>
            </c:extLst>
          </c:dPt>
          <c:cat>
            <c:strRef>
              <c:f>Sheet1!$A$2:$A$7</c:f>
              <c:strCache>
                <c:ptCount val="6"/>
                <c:pt idx="0">
                  <c:v>&lt;15</c:v>
                </c:pt>
                <c:pt idx="1">
                  <c:v>15-19</c:v>
                </c:pt>
                <c:pt idx="2">
                  <c:v>20-24</c:v>
                </c:pt>
                <c:pt idx="3">
                  <c:v>25-29</c:v>
                </c:pt>
                <c:pt idx="4">
                  <c:v>30-34</c:v>
                </c:pt>
                <c:pt idx="5">
                  <c:v>35+</c:v>
                </c:pt>
              </c:strCache>
            </c:strRef>
          </c:cat>
          <c:val>
            <c:numRef>
              <c:f>Sheet1!$B$2:$B$7</c:f>
              <c:numCache>
                <c:formatCode>0.0</c:formatCode>
                <c:ptCount val="6"/>
                <c:pt idx="0">
                  <c:v>18.8</c:v>
                </c:pt>
                <c:pt idx="1">
                  <c:v>11.9</c:v>
                </c:pt>
                <c:pt idx="2">
                  <c:v>11.3</c:v>
                </c:pt>
                <c:pt idx="3">
                  <c:v>10</c:v>
                </c:pt>
                <c:pt idx="4">
                  <c:v>10.1</c:v>
                </c:pt>
                <c:pt idx="5">
                  <c:v>11.6</c:v>
                </c:pt>
              </c:numCache>
            </c:numRef>
          </c:val>
          <c:extLst>
            <c:ext xmlns:c16="http://schemas.microsoft.com/office/drawing/2014/chart" uri="{C3380CC4-5D6E-409C-BE32-E72D297353CC}">
              <c16:uniqueId val="{00000005-3048-4CA9-BCB4-030924F47FBA}"/>
            </c:ext>
          </c:extLst>
        </c:ser>
        <c:dLbls>
          <c:showLegendKey val="0"/>
          <c:showVal val="0"/>
          <c:showCatName val="0"/>
          <c:showSerName val="0"/>
          <c:showPercent val="0"/>
          <c:showBubbleSize val="0"/>
        </c:dLbls>
        <c:gapWidth val="150"/>
        <c:axId val="221293568"/>
        <c:axId val="221303936"/>
      </c:barChart>
      <c:catAx>
        <c:axId val="221293568"/>
        <c:scaling>
          <c:orientation val="minMax"/>
        </c:scaling>
        <c:delete val="0"/>
        <c:axPos val="b"/>
        <c:minorGridlines>
          <c:spPr>
            <a:ln>
              <a:noFill/>
            </a:ln>
          </c:spPr>
        </c:minorGridlines>
        <c:title>
          <c:tx>
            <c:rich>
              <a:bodyPr/>
              <a:lstStyle/>
              <a:p>
                <a:pPr>
                  <a:defRPr sz="1600" b="0">
                    <a:latin typeface="Calibri" panose="020F0502020204030204" pitchFamily="34" charset="0"/>
                  </a:defRPr>
                </a:pPr>
                <a:r>
                  <a:rPr lang="en-US" sz="1600" b="0" dirty="0" smtClean="0">
                    <a:latin typeface="Calibri" panose="020F0502020204030204" pitchFamily="34" charset="0"/>
                  </a:rPr>
                  <a:t>2012</a:t>
                </a:r>
                <a:endParaRPr lang="en-US" sz="1600" b="0" dirty="0">
                  <a:latin typeface="Calibri" panose="020F0502020204030204" pitchFamily="34" charset="0"/>
                </a:endParaRPr>
              </a:p>
            </c:rich>
          </c:tx>
          <c:overlay val="0"/>
        </c:title>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21303936"/>
        <c:crosses val="autoZero"/>
        <c:auto val="1"/>
        <c:lblAlgn val="ctr"/>
        <c:lblOffset val="100"/>
        <c:noMultiLvlLbl val="0"/>
      </c:catAx>
      <c:valAx>
        <c:axId val="221303936"/>
        <c:scaling>
          <c:orientation val="minMax"/>
          <c:max val="20"/>
          <c:min val="0"/>
        </c:scaling>
        <c:delete val="0"/>
        <c:axPos val="l"/>
        <c:majorGridlines/>
        <c:title>
          <c:tx>
            <c:rich>
              <a:bodyPr rot="-5400000" vert="horz"/>
              <a:lstStyle/>
              <a:p>
                <a:pPr>
                  <a:defRPr sz="1600">
                    <a:latin typeface="Calibri" panose="020F0502020204030204" pitchFamily="34" charset="0"/>
                  </a:defRPr>
                </a:pPr>
                <a:r>
                  <a:rPr lang="en-US" dirty="0" smtClean="0"/>
                  <a:t>Rate per 1,000 Live Births</a:t>
                </a:r>
                <a:endParaRPr lang="en-US" dirty="0"/>
              </a:p>
            </c:rich>
          </c:tx>
          <c:layout>
            <c:manualLayout>
              <c:xMode val="edge"/>
              <c:yMode val="edge"/>
              <c:x val="1.2345679012345678E-2"/>
              <c:y val="0.2058804802177505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21293568"/>
        <c:crosses val="autoZero"/>
        <c:crossBetween val="between"/>
        <c:majorUnit val="5"/>
      </c:valAx>
    </c:plotArea>
    <c:legend>
      <c:legendPos val="t"/>
      <c:layout>
        <c:manualLayout>
          <c:xMode val="edge"/>
          <c:yMode val="edge"/>
          <c:x val="9.3525107710592775E-2"/>
          <c:y val="1.8517060367454078E-3"/>
          <c:w val="0.79233459614717971"/>
          <c:h val="6.8946242830757273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86711383299311"/>
          <c:y val="0.11289446377342369"/>
          <c:w val="0.87503718285214338"/>
          <c:h val="0.7524224806201550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Sheet1!$B$2:$B$11</c:f>
              <c:numCache>
                <c:formatCode>0.00</c:formatCode>
                <c:ptCount val="10"/>
                <c:pt idx="0">
                  <c:v>2.64</c:v>
                </c:pt>
                <c:pt idx="1">
                  <c:v>2.36</c:v>
                </c:pt>
                <c:pt idx="2">
                  <c:v>2.23</c:v>
                </c:pt>
                <c:pt idx="3">
                  <c:v>2.33</c:v>
                </c:pt>
                <c:pt idx="4">
                  <c:v>2.2999999999999998</c:v>
                </c:pt>
                <c:pt idx="5">
                  <c:v>2.16</c:v>
                </c:pt>
                <c:pt idx="6">
                  <c:v>2.12</c:v>
                </c:pt>
                <c:pt idx="7">
                  <c:v>2</c:v>
                </c:pt>
                <c:pt idx="8">
                  <c:v>1.91</c:v>
                </c:pt>
                <c:pt idx="9">
                  <c:v>1.93</c:v>
                </c:pt>
              </c:numCache>
            </c:numRef>
          </c:val>
          <c:smooth val="0"/>
          <c:extLst>
            <c:ext xmlns:c16="http://schemas.microsoft.com/office/drawing/2014/chart" uri="{C3380CC4-5D6E-409C-BE32-E72D297353CC}">
              <c16:uniqueId val="{00000000-081B-4D22-9496-10383FED03B3}"/>
            </c:ext>
          </c:extLst>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Sheet1!$C$2:$C$11</c:f>
              <c:numCache>
                <c:formatCode>0.00</c:formatCode>
                <c:ptCount val="10"/>
                <c:pt idx="0">
                  <c:v>2.79</c:v>
                </c:pt>
                <c:pt idx="1">
                  <c:v>2.57</c:v>
                </c:pt>
                <c:pt idx="2">
                  <c:v>2.4700000000000002</c:v>
                </c:pt>
                <c:pt idx="3">
                  <c:v>2.65</c:v>
                </c:pt>
                <c:pt idx="4">
                  <c:v>2.5499999999999998</c:v>
                </c:pt>
                <c:pt idx="5">
                  <c:v>2.4500000000000002</c:v>
                </c:pt>
                <c:pt idx="6">
                  <c:v>2.25</c:v>
                </c:pt>
                <c:pt idx="7">
                  <c:v>2.12</c:v>
                </c:pt>
                <c:pt idx="8">
                  <c:v>2.09</c:v>
                </c:pt>
                <c:pt idx="9">
                  <c:v>2</c:v>
                </c:pt>
              </c:numCache>
            </c:numRef>
          </c:val>
          <c:smooth val="0"/>
          <c:extLst>
            <c:ext xmlns:c16="http://schemas.microsoft.com/office/drawing/2014/chart" uri="{C3380CC4-5D6E-409C-BE32-E72D297353CC}">
              <c16:uniqueId val="{00000001-081B-4D22-9496-10383FED03B3}"/>
            </c:ext>
          </c:extLst>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Sheet1!$D$2:$D$11</c:f>
              <c:numCache>
                <c:formatCode>0.00</c:formatCode>
                <c:ptCount val="10"/>
                <c:pt idx="0">
                  <c:v>2.92</c:v>
                </c:pt>
                <c:pt idx="1">
                  <c:v>2.2000000000000002</c:v>
                </c:pt>
                <c:pt idx="2">
                  <c:v>2.0099999999999998</c:v>
                </c:pt>
                <c:pt idx="3">
                  <c:v>1.86</c:v>
                </c:pt>
                <c:pt idx="4">
                  <c:v>1.97</c:v>
                </c:pt>
                <c:pt idx="5">
                  <c:v>1.82</c:v>
                </c:pt>
                <c:pt idx="6">
                  <c:v>2.09</c:v>
                </c:pt>
                <c:pt idx="7">
                  <c:v>1.8</c:v>
                </c:pt>
                <c:pt idx="8">
                  <c:v>1.74</c:v>
                </c:pt>
                <c:pt idx="9">
                  <c:v>1.97</c:v>
                </c:pt>
              </c:numCache>
            </c:numRef>
          </c:val>
          <c:smooth val="0"/>
          <c:extLst>
            <c:ext xmlns:c16="http://schemas.microsoft.com/office/drawing/2014/chart" uri="{C3380CC4-5D6E-409C-BE32-E72D297353CC}">
              <c16:uniqueId val="{00000002-081B-4D22-9496-10383FED03B3}"/>
            </c:ext>
          </c:extLst>
        </c:ser>
        <c:ser>
          <c:idx val="1"/>
          <c:order val="3"/>
          <c:tx>
            <c:strRef>
              <c:f>Sheet1!$E$1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Sheet1!$E$2:$E$11</c:f>
              <c:numCache>
                <c:formatCode>0.00</c:formatCode>
                <c:ptCount val="10"/>
                <c:pt idx="0">
                  <c:v>2.0499999999999998</c:v>
                </c:pt>
                <c:pt idx="1">
                  <c:v>1.85</c:v>
                </c:pt>
                <c:pt idx="2">
                  <c:v>1.85</c:v>
                </c:pt>
                <c:pt idx="3">
                  <c:v>1.84</c:v>
                </c:pt>
                <c:pt idx="4">
                  <c:v>1.94</c:v>
                </c:pt>
                <c:pt idx="5">
                  <c:v>1.7</c:v>
                </c:pt>
                <c:pt idx="6">
                  <c:v>1.82</c:v>
                </c:pt>
                <c:pt idx="7">
                  <c:v>1.87</c:v>
                </c:pt>
                <c:pt idx="8">
                  <c:v>1.56</c:v>
                </c:pt>
                <c:pt idx="9">
                  <c:v>1.64</c:v>
                </c:pt>
              </c:numCache>
            </c:numRef>
          </c:val>
          <c:smooth val="0"/>
          <c:extLst>
            <c:ext xmlns:c16="http://schemas.microsoft.com/office/drawing/2014/chart" uri="{C3380CC4-5D6E-409C-BE32-E72D297353CC}">
              <c16:uniqueId val="{00000003-081B-4D22-9496-10383FED03B3}"/>
            </c:ext>
          </c:extLst>
        </c:ser>
        <c:dLbls>
          <c:showLegendKey val="0"/>
          <c:showVal val="0"/>
          <c:showCatName val="0"/>
          <c:showSerName val="0"/>
          <c:showPercent val="0"/>
          <c:showBubbleSize val="0"/>
        </c:dLbls>
        <c:marker val="1"/>
        <c:smooth val="0"/>
        <c:axId val="223467776"/>
        <c:axId val="227217792"/>
      </c:lineChart>
      <c:catAx>
        <c:axId val="22346777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27217792"/>
        <c:crosses val="autoZero"/>
        <c:auto val="1"/>
        <c:lblAlgn val="ctr"/>
        <c:lblOffset val="100"/>
        <c:noMultiLvlLbl val="0"/>
      </c:catAx>
      <c:valAx>
        <c:axId val="227217792"/>
        <c:scaling>
          <c:orientation val="minMax"/>
          <c:max val="5"/>
          <c:min val="0"/>
        </c:scaling>
        <c:delete val="0"/>
        <c:axPos val="l"/>
        <c:majorGridlines/>
        <c:title>
          <c:tx>
            <c:rich>
              <a:bodyPr rot="-5400000" vert="horz"/>
              <a:lstStyle/>
              <a:p>
                <a:pPr>
                  <a:defRPr sz="1600" baseline="0">
                    <a:latin typeface="Calibri" panose="020F0502020204030204" pitchFamily="34" charset="0"/>
                  </a:defRPr>
                </a:pPr>
                <a:r>
                  <a:rPr lang="en-US" dirty="0" smtClean="0"/>
                  <a:t>Rate</a:t>
                </a:r>
                <a:r>
                  <a:rPr lang="en-US" baseline="0" dirty="0" smtClean="0"/>
                  <a:t> per 1,000 Live Births</a:t>
                </a:r>
                <a:endParaRPr lang="en-US" dirty="0"/>
              </a:p>
            </c:rich>
          </c:tx>
          <c:layout>
            <c:manualLayout>
              <c:xMode val="edge"/>
              <c:yMode val="edge"/>
              <c:x val="7.716049382716049E-3"/>
              <c:y val="0.21577855093694681"/>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223467776"/>
        <c:crosses val="autoZero"/>
        <c:crossBetween val="between"/>
        <c:majorUnit val="0.5"/>
      </c:valAx>
    </c:plotArea>
    <c:legend>
      <c:legendPos val="t"/>
      <c:layout>
        <c:manualLayout>
          <c:xMode val="edge"/>
          <c:yMode val="edge"/>
          <c:x val="0"/>
          <c:y val="1.1675185338674747E-3"/>
          <c:w val="1"/>
          <c:h val="7.0867413375653623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Calibri" panose="020F0502020204030204" pitchFamily="34" charset="0"/>
                <a:ea typeface="+mn-ea"/>
                <a:cs typeface="+mn-cs"/>
              </a:defRPr>
            </a:pPr>
            <a:r>
              <a:rPr lang="en-US" sz="1600" b="1" i="0" baseline="0" dirty="0" smtClean="0">
                <a:effectLst/>
                <a:latin typeface="Calibri" panose="020F0502020204030204" pitchFamily="34" charset="0"/>
              </a:rPr>
              <a:t>Number and Percentage of Access Measures for Which Selected Groups Experienced Disparities in Access</a:t>
            </a:r>
            <a:endParaRPr lang="en-US" sz="1600" dirty="0" smtClean="0">
              <a:effectLst/>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Calibri" panose="020F0502020204030204" pitchFamily="34" charset="0"/>
                <a:ea typeface="+mn-ea"/>
                <a:cs typeface="+mn-cs"/>
              </a:defRPr>
            </a:pPr>
            <a:endParaRPr lang="en-US" dirty="0">
              <a:latin typeface="Calibri" panose="020F0502020204030204" pitchFamily="34" charset="0"/>
            </a:endParaRPr>
          </a:p>
        </c:rich>
      </c:tx>
      <c:layout>
        <c:manualLayout>
          <c:xMode val="edge"/>
          <c:yMode val="edge"/>
          <c:x val="0.11052080295518615"/>
          <c:y val="0"/>
        </c:manualLayout>
      </c:layout>
      <c:overlay val="0"/>
    </c:title>
    <c:autoTitleDeleted val="0"/>
    <c:plotArea>
      <c:layout>
        <c:manualLayout>
          <c:layoutTarget val="inner"/>
          <c:xMode val="edge"/>
          <c:yMode val="edge"/>
          <c:x val="7.0803048657379367E-2"/>
          <c:y val="0.16868296555523152"/>
          <c:w val="0.92132815128878121"/>
          <c:h val="0.67328626745730868"/>
        </c:manualLayout>
      </c:layout>
      <c:barChart>
        <c:barDir val="col"/>
        <c:grouping val="percentStacked"/>
        <c:varyColors val="0"/>
        <c:ser>
          <c:idx val="2"/>
          <c:order val="0"/>
          <c:tx>
            <c:strRef>
              <c:f>Sheet1!$A$2</c:f>
              <c:strCache>
                <c:ptCount val="1"/>
                <c:pt idx="0">
                  <c:v>Better</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(n=18)</c:v>
                </c:pt>
                <c:pt idx="1">
                  <c:v>Hispanic vs. White (n=20)</c:v>
                </c:pt>
                <c:pt idx="2">
                  <c:v>Black vs. White (n=22)</c:v>
                </c:pt>
                <c:pt idx="3">
                  <c:v>Asian vs. White (n=19)</c:v>
                </c:pt>
                <c:pt idx="4">
                  <c:v>AI/AN vs. White (n=13)</c:v>
                </c:pt>
              </c:strCache>
            </c:strRef>
          </c:cat>
          <c:val>
            <c:numRef>
              <c:f>Sheet1!$B$2:$F$2</c:f>
              <c:numCache>
                <c:formatCode>General</c:formatCode>
                <c:ptCount val="5"/>
                <c:pt idx="1">
                  <c:v>3</c:v>
                </c:pt>
                <c:pt idx="3">
                  <c:v>5</c:v>
                </c:pt>
              </c:numCache>
            </c:numRef>
          </c:val>
          <c:extLst>
            <c:ext xmlns:c16="http://schemas.microsoft.com/office/drawing/2014/chart" uri="{C3380CC4-5D6E-409C-BE32-E72D297353CC}">
              <c16:uniqueId val="{00000000-704F-4D43-8E9F-F75768689A82}"/>
            </c:ext>
          </c:extLst>
        </c:ser>
        <c:ser>
          <c:idx val="1"/>
          <c:order val="1"/>
          <c:tx>
            <c:strRef>
              <c:f>Sheet1!$A$3</c:f>
              <c:strCache>
                <c:ptCount val="1"/>
                <c:pt idx="0">
                  <c:v>Same</c:v>
                </c:pt>
              </c:strCache>
            </c:strRef>
          </c:tx>
          <c:spPr>
            <a:solidFill>
              <a:srgbClr val="0072C6"/>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04F-4D43-8E9F-F75768689A82}"/>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(n=18)</c:v>
                </c:pt>
                <c:pt idx="1">
                  <c:v>Hispanic vs. White (n=20)</c:v>
                </c:pt>
                <c:pt idx="2">
                  <c:v>Black vs. White (n=22)</c:v>
                </c:pt>
                <c:pt idx="3">
                  <c:v>Asian vs. White (n=19)</c:v>
                </c:pt>
                <c:pt idx="4">
                  <c:v>AI/AN vs. White (n=13)</c:v>
                </c:pt>
              </c:strCache>
            </c:strRef>
          </c:cat>
          <c:val>
            <c:numRef>
              <c:f>Sheet1!$B$3:$F$3</c:f>
              <c:numCache>
                <c:formatCode>General</c:formatCode>
                <c:ptCount val="5"/>
                <c:pt idx="0">
                  <c:v>0</c:v>
                </c:pt>
                <c:pt idx="1">
                  <c:v>3</c:v>
                </c:pt>
                <c:pt idx="2">
                  <c:v>10</c:v>
                </c:pt>
                <c:pt idx="3">
                  <c:v>7</c:v>
                </c:pt>
                <c:pt idx="4">
                  <c:v>10</c:v>
                </c:pt>
              </c:numCache>
            </c:numRef>
          </c:val>
          <c:extLst>
            <c:ext xmlns:c16="http://schemas.microsoft.com/office/drawing/2014/chart" uri="{C3380CC4-5D6E-409C-BE32-E72D297353CC}">
              <c16:uniqueId val="{00000002-704F-4D43-8E9F-F75768689A82}"/>
            </c:ext>
          </c:extLst>
        </c:ser>
        <c:ser>
          <c:idx val="0"/>
          <c:order val="2"/>
          <c:tx>
            <c:strRef>
              <c:f>Sheet1!$A$4</c:f>
              <c:strCache>
                <c:ptCount val="1"/>
                <c:pt idx="0">
                  <c:v>Worse</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(n=18)</c:v>
                </c:pt>
                <c:pt idx="1">
                  <c:v>Hispanic vs. White (n=20)</c:v>
                </c:pt>
                <c:pt idx="2">
                  <c:v>Black vs. White (n=22)</c:v>
                </c:pt>
                <c:pt idx="3">
                  <c:v>Asian vs. White (n=19)</c:v>
                </c:pt>
                <c:pt idx="4">
                  <c:v>AI/AN vs. White (n=13)</c:v>
                </c:pt>
              </c:strCache>
            </c:strRef>
          </c:cat>
          <c:val>
            <c:numRef>
              <c:f>Sheet1!$B$4:$F$4</c:f>
              <c:numCache>
                <c:formatCode>General</c:formatCode>
                <c:ptCount val="5"/>
                <c:pt idx="0">
                  <c:v>18</c:v>
                </c:pt>
                <c:pt idx="1">
                  <c:v>14</c:v>
                </c:pt>
                <c:pt idx="2">
                  <c:v>12</c:v>
                </c:pt>
                <c:pt idx="3">
                  <c:v>7</c:v>
                </c:pt>
                <c:pt idx="4">
                  <c:v>3</c:v>
                </c:pt>
              </c:numCache>
            </c:numRef>
          </c:val>
          <c:extLst>
            <c:ext xmlns:c16="http://schemas.microsoft.com/office/drawing/2014/chart" uri="{C3380CC4-5D6E-409C-BE32-E72D297353CC}">
              <c16:uniqueId val="{00000003-704F-4D43-8E9F-F75768689A82}"/>
            </c:ext>
          </c:extLst>
        </c:ser>
        <c:dLbls>
          <c:showLegendKey val="0"/>
          <c:showVal val="1"/>
          <c:showCatName val="0"/>
          <c:showSerName val="0"/>
          <c:showPercent val="0"/>
          <c:showBubbleSize val="0"/>
        </c:dLbls>
        <c:gapWidth val="150"/>
        <c:overlap val="100"/>
        <c:axId val="229836288"/>
        <c:axId val="229837824"/>
      </c:barChart>
      <c:catAx>
        <c:axId val="229836288"/>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229837824"/>
        <c:crosses val="autoZero"/>
        <c:auto val="1"/>
        <c:lblAlgn val="ctr"/>
        <c:lblOffset val="100"/>
        <c:tickLblSkip val="1"/>
        <c:tickMarkSkip val="1"/>
        <c:noMultiLvlLbl val="0"/>
      </c:catAx>
      <c:valAx>
        <c:axId val="229837824"/>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229836288"/>
        <c:crosses val="autoZero"/>
        <c:crossBetween val="between"/>
        <c:majorUnit val="0.2"/>
      </c:valAx>
    </c:plotArea>
    <c:legend>
      <c:legendPos val="t"/>
      <c:layout>
        <c:manualLayout>
          <c:xMode val="edge"/>
          <c:yMode val="edge"/>
          <c:x val="0.27622071546612231"/>
          <c:y val="9.2592592592592587E-2"/>
          <c:w val="0.44518506367259647"/>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488699329250509E-2"/>
          <c:y val="0.10442475940507435"/>
          <c:w val="0.89885571595217262"/>
          <c:h val="0.70225017011762414"/>
        </c:manualLayout>
      </c:layout>
      <c:lineChart>
        <c:grouping val="standard"/>
        <c:varyColors val="0"/>
        <c:ser>
          <c:idx val="3"/>
          <c:order val="0"/>
          <c:tx>
            <c:strRef>
              <c:f>Sheet1!$C$1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strRef>
              <c:f>Sheet1!$A$2:$A$24</c:f>
              <c:strCache>
                <c:ptCount val="22"/>
                <c:pt idx="0">
                  <c:v>2010 Q1</c:v>
                </c:pt>
                <c:pt idx="1">
                  <c:v>2010 Q2</c:v>
                </c:pt>
                <c:pt idx="2">
                  <c:v>2010 Q3</c:v>
                </c:pt>
                <c:pt idx="3">
                  <c:v>2010 Q4</c:v>
                </c:pt>
                <c:pt idx="4">
                  <c:v>2011 Q1</c:v>
                </c:pt>
                <c:pt idx="5">
                  <c:v>2011 Q2</c:v>
                </c:pt>
                <c:pt idx="6">
                  <c:v>2011 Q3</c:v>
                </c:pt>
                <c:pt idx="7">
                  <c:v>2011 Q4</c:v>
                </c:pt>
                <c:pt idx="8">
                  <c:v>2012 Q1</c:v>
                </c:pt>
                <c:pt idx="9">
                  <c:v>2012 Q2</c:v>
                </c:pt>
                <c:pt idx="10">
                  <c:v>2012 Q3</c:v>
                </c:pt>
                <c:pt idx="11">
                  <c:v>2012 Q4</c:v>
                </c:pt>
                <c:pt idx="12">
                  <c:v>2013 Q1</c:v>
                </c:pt>
                <c:pt idx="13">
                  <c:v>2013 Q2</c:v>
                </c:pt>
                <c:pt idx="14">
                  <c:v>2013 Q3</c:v>
                </c:pt>
                <c:pt idx="15">
                  <c:v>2013 Q4</c:v>
                </c:pt>
                <c:pt idx="16">
                  <c:v>2014 Q1</c:v>
                </c:pt>
                <c:pt idx="17">
                  <c:v>2014 Q2</c:v>
                </c:pt>
                <c:pt idx="18">
                  <c:v>2014 Q3</c:v>
                </c:pt>
                <c:pt idx="19">
                  <c:v>2014 Q4</c:v>
                </c:pt>
                <c:pt idx="20">
                  <c:v>2015 Q1</c:v>
                </c:pt>
                <c:pt idx="21">
                  <c:v>2015 Q2</c:v>
                </c:pt>
              </c:strCache>
            </c:strRef>
          </c:cat>
          <c:val>
            <c:numRef>
              <c:f>Sheet1!$C$2:$C$24</c:f>
              <c:numCache>
                <c:formatCode>General</c:formatCode>
                <c:ptCount val="22"/>
                <c:pt idx="0">
                  <c:v>15.6</c:v>
                </c:pt>
                <c:pt idx="1">
                  <c:v>17</c:v>
                </c:pt>
                <c:pt idx="2">
                  <c:v>16.7</c:v>
                </c:pt>
                <c:pt idx="3">
                  <c:v>16.100000000000001</c:v>
                </c:pt>
                <c:pt idx="4">
                  <c:v>16.100000000000001</c:v>
                </c:pt>
                <c:pt idx="5">
                  <c:v>15.8</c:v>
                </c:pt>
                <c:pt idx="6">
                  <c:v>15.7</c:v>
                </c:pt>
                <c:pt idx="7">
                  <c:v>14.8</c:v>
                </c:pt>
                <c:pt idx="8">
                  <c:v>16</c:v>
                </c:pt>
                <c:pt idx="9">
                  <c:v>14.2</c:v>
                </c:pt>
                <c:pt idx="10">
                  <c:v>15.1</c:v>
                </c:pt>
                <c:pt idx="11">
                  <c:v>15.1</c:v>
                </c:pt>
                <c:pt idx="12">
                  <c:v>15.2</c:v>
                </c:pt>
                <c:pt idx="13">
                  <c:v>13.9</c:v>
                </c:pt>
                <c:pt idx="14">
                  <c:v>14.7</c:v>
                </c:pt>
                <c:pt idx="15">
                  <c:v>14</c:v>
                </c:pt>
                <c:pt idx="16">
                  <c:v>13.5</c:v>
                </c:pt>
                <c:pt idx="17">
                  <c:v>11.1</c:v>
                </c:pt>
                <c:pt idx="18">
                  <c:v>11.4</c:v>
                </c:pt>
                <c:pt idx="19">
                  <c:v>10.5</c:v>
                </c:pt>
                <c:pt idx="20">
                  <c:v>8.6999999999999993</c:v>
                </c:pt>
                <c:pt idx="21">
                  <c:v>8.8000000000000007</c:v>
                </c:pt>
              </c:numCache>
            </c:numRef>
          </c:val>
          <c:smooth val="0"/>
          <c:extLst>
            <c:ext xmlns:c16="http://schemas.microsoft.com/office/drawing/2014/chart" uri="{C3380CC4-5D6E-409C-BE32-E72D297353CC}">
              <c16:uniqueId val="{00000000-6609-4DB2-8DA9-D2AB9BB1F245}"/>
            </c:ext>
          </c:extLst>
        </c:ser>
        <c:ser>
          <c:idx val="0"/>
          <c:order val="1"/>
          <c:tx>
            <c:strRef>
              <c:f>Sheet1!$D$1</c:f>
              <c:strCache>
                <c:ptCount val="1"/>
                <c:pt idx="0">
                  <c:v>Black</c:v>
                </c:pt>
              </c:strCache>
            </c:strRef>
          </c:tx>
          <c:spPr>
            <a:ln w="25400">
              <a:solidFill>
                <a:srgbClr val="0072C6"/>
              </a:solidFill>
            </a:ln>
          </c:spPr>
          <c:marker>
            <c:symbol val="square"/>
            <c:size val="7"/>
            <c:spPr>
              <a:solidFill>
                <a:srgbClr val="0072C6"/>
              </a:solidFill>
              <a:ln>
                <a:noFill/>
              </a:ln>
            </c:spPr>
          </c:marker>
          <c:cat>
            <c:strRef>
              <c:f>Sheet1!$A$2:$A$24</c:f>
              <c:strCache>
                <c:ptCount val="22"/>
                <c:pt idx="0">
                  <c:v>2010 Q1</c:v>
                </c:pt>
                <c:pt idx="1">
                  <c:v>2010 Q2</c:v>
                </c:pt>
                <c:pt idx="2">
                  <c:v>2010 Q3</c:v>
                </c:pt>
                <c:pt idx="3">
                  <c:v>2010 Q4</c:v>
                </c:pt>
                <c:pt idx="4">
                  <c:v>2011 Q1</c:v>
                </c:pt>
                <c:pt idx="5">
                  <c:v>2011 Q2</c:v>
                </c:pt>
                <c:pt idx="6">
                  <c:v>2011 Q3</c:v>
                </c:pt>
                <c:pt idx="7">
                  <c:v>2011 Q4</c:v>
                </c:pt>
                <c:pt idx="8">
                  <c:v>2012 Q1</c:v>
                </c:pt>
                <c:pt idx="9">
                  <c:v>2012 Q2</c:v>
                </c:pt>
                <c:pt idx="10">
                  <c:v>2012 Q3</c:v>
                </c:pt>
                <c:pt idx="11">
                  <c:v>2012 Q4</c:v>
                </c:pt>
                <c:pt idx="12">
                  <c:v>2013 Q1</c:v>
                </c:pt>
                <c:pt idx="13">
                  <c:v>2013 Q2</c:v>
                </c:pt>
                <c:pt idx="14">
                  <c:v>2013 Q3</c:v>
                </c:pt>
                <c:pt idx="15">
                  <c:v>2013 Q4</c:v>
                </c:pt>
                <c:pt idx="16">
                  <c:v>2014 Q1</c:v>
                </c:pt>
                <c:pt idx="17">
                  <c:v>2014 Q2</c:v>
                </c:pt>
                <c:pt idx="18">
                  <c:v>2014 Q3</c:v>
                </c:pt>
                <c:pt idx="19">
                  <c:v>2014 Q4</c:v>
                </c:pt>
                <c:pt idx="20">
                  <c:v>2015 Q1</c:v>
                </c:pt>
                <c:pt idx="21">
                  <c:v>2015 Q2</c:v>
                </c:pt>
              </c:strCache>
            </c:strRef>
          </c:cat>
          <c:val>
            <c:numRef>
              <c:f>Sheet1!$D$2:$D$24</c:f>
              <c:numCache>
                <c:formatCode>General</c:formatCode>
                <c:ptCount val="22"/>
                <c:pt idx="0">
                  <c:v>27.9</c:v>
                </c:pt>
                <c:pt idx="1">
                  <c:v>26.5</c:v>
                </c:pt>
                <c:pt idx="2">
                  <c:v>28.6</c:v>
                </c:pt>
                <c:pt idx="3">
                  <c:v>25.6</c:v>
                </c:pt>
                <c:pt idx="4">
                  <c:v>23.9</c:v>
                </c:pt>
                <c:pt idx="5">
                  <c:v>24.2</c:v>
                </c:pt>
                <c:pt idx="6">
                  <c:v>25</c:v>
                </c:pt>
                <c:pt idx="7">
                  <c:v>26.2</c:v>
                </c:pt>
                <c:pt idx="8">
                  <c:v>26</c:v>
                </c:pt>
                <c:pt idx="9">
                  <c:v>21.9</c:v>
                </c:pt>
                <c:pt idx="10">
                  <c:v>24.1</c:v>
                </c:pt>
                <c:pt idx="11">
                  <c:v>22.6</c:v>
                </c:pt>
                <c:pt idx="12">
                  <c:v>25.5</c:v>
                </c:pt>
                <c:pt idx="13">
                  <c:v>23.6</c:v>
                </c:pt>
                <c:pt idx="14">
                  <c:v>25.9</c:v>
                </c:pt>
                <c:pt idx="15">
                  <c:v>24.6</c:v>
                </c:pt>
                <c:pt idx="16">
                  <c:v>20.2</c:v>
                </c:pt>
                <c:pt idx="17">
                  <c:v>15.9</c:v>
                </c:pt>
                <c:pt idx="18">
                  <c:v>17.5</c:v>
                </c:pt>
                <c:pt idx="19">
                  <c:v>17.2</c:v>
                </c:pt>
                <c:pt idx="20">
                  <c:v>15.6</c:v>
                </c:pt>
                <c:pt idx="21">
                  <c:v>13.5</c:v>
                </c:pt>
              </c:numCache>
            </c:numRef>
          </c:val>
          <c:smooth val="0"/>
          <c:extLst>
            <c:ext xmlns:c16="http://schemas.microsoft.com/office/drawing/2014/chart" uri="{C3380CC4-5D6E-409C-BE32-E72D297353CC}">
              <c16:uniqueId val="{00000001-6609-4DB2-8DA9-D2AB9BB1F245}"/>
            </c:ext>
          </c:extLst>
        </c:ser>
        <c:ser>
          <c:idx val="2"/>
          <c:order val="2"/>
          <c:tx>
            <c:strRef>
              <c:f>Sheet1!$B$1</c:f>
              <c:strCache>
                <c:ptCount val="1"/>
                <c:pt idx="0">
                  <c:v>Hispanic </c:v>
                </c:pt>
              </c:strCache>
            </c:strRef>
          </c:tx>
          <c:spPr>
            <a:ln w="25400">
              <a:solidFill>
                <a:srgbClr val="AABA0A"/>
              </a:solidFill>
            </a:ln>
          </c:spPr>
          <c:marker>
            <c:symbol val="triangle"/>
            <c:size val="9"/>
            <c:spPr>
              <a:solidFill>
                <a:srgbClr val="AABA0A"/>
              </a:solidFill>
              <a:ln>
                <a:noFill/>
              </a:ln>
            </c:spPr>
          </c:marker>
          <c:cat>
            <c:strRef>
              <c:f>Sheet1!$A$2:$A$24</c:f>
              <c:strCache>
                <c:ptCount val="22"/>
                <c:pt idx="0">
                  <c:v>2010 Q1</c:v>
                </c:pt>
                <c:pt idx="1">
                  <c:v>2010 Q2</c:v>
                </c:pt>
                <c:pt idx="2">
                  <c:v>2010 Q3</c:v>
                </c:pt>
                <c:pt idx="3">
                  <c:v>2010 Q4</c:v>
                </c:pt>
                <c:pt idx="4">
                  <c:v>2011 Q1</c:v>
                </c:pt>
                <c:pt idx="5">
                  <c:v>2011 Q2</c:v>
                </c:pt>
                <c:pt idx="6">
                  <c:v>2011 Q3</c:v>
                </c:pt>
                <c:pt idx="7">
                  <c:v>2011 Q4</c:v>
                </c:pt>
                <c:pt idx="8">
                  <c:v>2012 Q1</c:v>
                </c:pt>
                <c:pt idx="9">
                  <c:v>2012 Q2</c:v>
                </c:pt>
                <c:pt idx="10">
                  <c:v>2012 Q3</c:v>
                </c:pt>
                <c:pt idx="11">
                  <c:v>2012 Q4</c:v>
                </c:pt>
                <c:pt idx="12">
                  <c:v>2013 Q1</c:v>
                </c:pt>
                <c:pt idx="13">
                  <c:v>2013 Q2</c:v>
                </c:pt>
                <c:pt idx="14">
                  <c:v>2013 Q3</c:v>
                </c:pt>
                <c:pt idx="15">
                  <c:v>2013 Q4</c:v>
                </c:pt>
                <c:pt idx="16">
                  <c:v>2014 Q1</c:v>
                </c:pt>
                <c:pt idx="17">
                  <c:v>2014 Q2</c:v>
                </c:pt>
                <c:pt idx="18">
                  <c:v>2014 Q3</c:v>
                </c:pt>
                <c:pt idx="19">
                  <c:v>2014 Q4</c:v>
                </c:pt>
                <c:pt idx="20">
                  <c:v>2015 Q1</c:v>
                </c:pt>
                <c:pt idx="21">
                  <c:v>2015 Q2</c:v>
                </c:pt>
              </c:strCache>
            </c:strRef>
          </c:cat>
          <c:val>
            <c:numRef>
              <c:f>Sheet1!$B$2:$B$24</c:f>
              <c:numCache>
                <c:formatCode>General</c:formatCode>
                <c:ptCount val="22"/>
                <c:pt idx="0">
                  <c:v>42.4</c:v>
                </c:pt>
                <c:pt idx="1">
                  <c:v>44.9</c:v>
                </c:pt>
                <c:pt idx="2">
                  <c:v>44.1</c:v>
                </c:pt>
                <c:pt idx="3">
                  <c:v>41.5</c:v>
                </c:pt>
                <c:pt idx="4">
                  <c:v>42</c:v>
                </c:pt>
                <c:pt idx="5">
                  <c:v>41.4</c:v>
                </c:pt>
                <c:pt idx="6">
                  <c:v>42.6</c:v>
                </c:pt>
                <c:pt idx="7">
                  <c:v>42.7</c:v>
                </c:pt>
                <c:pt idx="8">
                  <c:v>42.6</c:v>
                </c:pt>
                <c:pt idx="9">
                  <c:v>39.700000000000003</c:v>
                </c:pt>
                <c:pt idx="10">
                  <c:v>40.5</c:v>
                </c:pt>
                <c:pt idx="11">
                  <c:v>42.2</c:v>
                </c:pt>
                <c:pt idx="12">
                  <c:v>41.4</c:v>
                </c:pt>
                <c:pt idx="13">
                  <c:v>41.3</c:v>
                </c:pt>
                <c:pt idx="14">
                  <c:v>39.5</c:v>
                </c:pt>
                <c:pt idx="15">
                  <c:v>40.299999999999997</c:v>
                </c:pt>
                <c:pt idx="16">
                  <c:v>35.700000000000003</c:v>
                </c:pt>
                <c:pt idx="17">
                  <c:v>33.200000000000003</c:v>
                </c:pt>
                <c:pt idx="18">
                  <c:v>34</c:v>
                </c:pt>
                <c:pt idx="19">
                  <c:v>31.8</c:v>
                </c:pt>
                <c:pt idx="20">
                  <c:v>28.3</c:v>
                </c:pt>
                <c:pt idx="21">
                  <c:v>26.1</c:v>
                </c:pt>
              </c:numCache>
            </c:numRef>
          </c:val>
          <c:smooth val="0"/>
          <c:extLst>
            <c:ext xmlns:c16="http://schemas.microsoft.com/office/drawing/2014/chart" uri="{C3380CC4-5D6E-409C-BE32-E72D297353CC}">
              <c16:uniqueId val="{00000002-6609-4DB2-8DA9-D2AB9BB1F245}"/>
            </c:ext>
          </c:extLst>
        </c:ser>
        <c:dLbls>
          <c:showLegendKey val="0"/>
          <c:showVal val="0"/>
          <c:showCatName val="0"/>
          <c:showSerName val="0"/>
          <c:showPercent val="0"/>
          <c:showBubbleSize val="0"/>
        </c:dLbls>
        <c:marker val="1"/>
        <c:smooth val="0"/>
        <c:axId val="231368576"/>
        <c:axId val="231370752"/>
      </c:lineChart>
      <c:catAx>
        <c:axId val="231368576"/>
        <c:scaling>
          <c:orientation val="minMax"/>
        </c:scaling>
        <c:delete val="0"/>
        <c:axPos val="b"/>
        <c:numFmt formatCode="General" sourceLinked="1"/>
        <c:majorTickMark val="out"/>
        <c:minorTickMark val="none"/>
        <c:tickLblPos val="nextTo"/>
        <c:txPr>
          <a:bodyPr rot="-2280000"/>
          <a:lstStyle/>
          <a:p>
            <a:pPr>
              <a:defRPr sz="1200" b="0" baseline="0">
                <a:latin typeface="Calibri" panose="020F0502020204030204" pitchFamily="34" charset="0"/>
              </a:defRPr>
            </a:pPr>
            <a:endParaRPr lang="en-US"/>
          </a:p>
        </c:txPr>
        <c:crossAx val="231370752"/>
        <c:crosses val="autoZero"/>
        <c:auto val="1"/>
        <c:lblAlgn val="ctr"/>
        <c:lblOffset val="100"/>
        <c:noMultiLvlLbl val="0"/>
      </c:catAx>
      <c:valAx>
        <c:axId val="231370752"/>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627763196267133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31368576"/>
        <c:crosses val="autoZero"/>
        <c:crossBetween val="between"/>
        <c:majorUnit val="10"/>
      </c:valAx>
    </c:plotArea>
    <c:legend>
      <c:legendPos val="t"/>
      <c:layout>
        <c:manualLayout>
          <c:xMode val="edge"/>
          <c:yMode val="edge"/>
          <c:x val="0.11005139982502188"/>
          <c:y val="1.1675185338674747E-3"/>
          <c:w val="0.77831571400797117"/>
          <c:h val="8.414625255176436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12637309225237"/>
          <c:y val="0.18274278215223097"/>
          <c:w val="0.86577792359288408"/>
          <c:h val="0.70340769903762035"/>
        </c:manualLayout>
      </c:layout>
      <c:lineChart>
        <c:grouping val="standard"/>
        <c:varyColors val="0"/>
        <c:ser>
          <c:idx val="3"/>
          <c:order val="0"/>
          <c:tx>
            <c:strRef>
              <c:f>Sheet1!$A$2</c:f>
              <c:strCache>
                <c:ptCount val="1"/>
                <c:pt idx="0">
                  <c:v>1999</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2013</c:v>
                </c:pt>
                <c:pt idx="1">
                  <c:v>2014</c:v>
                </c:pt>
                <c:pt idx="2">
                  <c:v>2015</c:v>
                </c:pt>
              </c:strCache>
            </c:strRef>
          </c:cat>
          <c:val>
            <c:numRef>
              <c:f>Sheet1!$B$2:$D$2</c:f>
            </c:numRef>
          </c:val>
          <c:smooth val="0"/>
          <c:extLst>
            <c:ext xmlns:c16="http://schemas.microsoft.com/office/drawing/2014/chart" uri="{C3380CC4-5D6E-409C-BE32-E72D297353CC}">
              <c16:uniqueId val="{00000000-67BC-4866-9877-557739347754}"/>
            </c:ext>
          </c:extLst>
        </c:ser>
        <c:ser>
          <c:idx val="0"/>
          <c:order val="1"/>
          <c:tx>
            <c:strRef>
              <c:f>Sheet1!$A$3</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2013</c:v>
                </c:pt>
                <c:pt idx="1">
                  <c:v>2014</c:v>
                </c:pt>
                <c:pt idx="2">
                  <c:v>2015</c:v>
                </c:pt>
              </c:strCache>
            </c:strRef>
          </c:cat>
          <c:val>
            <c:numRef>
              <c:f>Sheet1!$B$3:$D$3</c:f>
              <c:numCache>
                <c:formatCode>General</c:formatCode>
                <c:ptCount val="3"/>
                <c:pt idx="0">
                  <c:v>88.3</c:v>
                </c:pt>
                <c:pt idx="1">
                  <c:v>89.6</c:v>
                </c:pt>
                <c:pt idx="2">
                  <c:v>89</c:v>
                </c:pt>
              </c:numCache>
            </c:numRef>
          </c:val>
          <c:smooth val="0"/>
          <c:extLst>
            <c:ext xmlns:c16="http://schemas.microsoft.com/office/drawing/2014/chart" uri="{C3380CC4-5D6E-409C-BE32-E72D297353CC}">
              <c16:uniqueId val="{00000001-67BC-4866-9877-557739347754}"/>
            </c:ext>
          </c:extLst>
        </c:ser>
        <c:ser>
          <c:idx val="2"/>
          <c:order val="2"/>
          <c:tx>
            <c:strRef>
              <c:f>Sheet1!$A$4</c:f>
              <c:strCache>
                <c:ptCount val="1"/>
                <c:pt idx="0">
                  <c:v>Black</c:v>
                </c:pt>
              </c:strCache>
            </c:strRef>
          </c:tx>
          <c:spPr>
            <a:ln w="25400">
              <a:solidFill>
                <a:srgbClr val="0072C6"/>
              </a:solidFill>
            </a:ln>
          </c:spPr>
          <c:marker>
            <c:symbol val="square"/>
            <c:size val="9"/>
            <c:spPr>
              <a:solidFill>
                <a:srgbClr val="0072C6"/>
              </a:solidFill>
              <a:ln>
                <a:noFill/>
              </a:ln>
            </c:spPr>
          </c:marker>
          <c:cat>
            <c:strRef>
              <c:f>Sheet1!$B$1:$D$1</c:f>
              <c:strCache>
                <c:ptCount val="3"/>
                <c:pt idx="0">
                  <c:v>2013</c:v>
                </c:pt>
                <c:pt idx="1">
                  <c:v>2014</c:v>
                </c:pt>
                <c:pt idx="2">
                  <c:v>2015</c:v>
                </c:pt>
              </c:strCache>
            </c:strRef>
          </c:cat>
          <c:val>
            <c:numRef>
              <c:f>Sheet1!$B$4:$D$4</c:f>
              <c:numCache>
                <c:formatCode>General</c:formatCode>
                <c:ptCount val="3"/>
                <c:pt idx="0">
                  <c:v>85</c:v>
                </c:pt>
                <c:pt idx="1">
                  <c:v>86.7</c:v>
                </c:pt>
                <c:pt idx="2">
                  <c:v>86.6</c:v>
                </c:pt>
              </c:numCache>
            </c:numRef>
          </c:val>
          <c:smooth val="0"/>
          <c:extLst>
            <c:ext xmlns:c16="http://schemas.microsoft.com/office/drawing/2014/chart" uri="{C3380CC4-5D6E-409C-BE32-E72D297353CC}">
              <c16:uniqueId val="{00000002-67BC-4866-9877-557739347754}"/>
            </c:ext>
          </c:extLst>
        </c:ser>
        <c:ser>
          <c:idx val="1"/>
          <c:order val="3"/>
          <c:tx>
            <c:strRef>
              <c:f>Sheet1!$A$5</c:f>
              <c:strCache>
                <c:ptCount val="1"/>
                <c:pt idx="0">
                  <c:v>Hispanic</c:v>
                </c:pt>
              </c:strCache>
            </c:strRef>
          </c:tx>
          <c:spPr>
            <a:ln w="34925">
              <a:solidFill>
                <a:srgbClr val="AABA0A"/>
              </a:solidFill>
            </a:ln>
          </c:spPr>
          <c:marker>
            <c:symbol val="triangle"/>
            <c:size val="9"/>
            <c:spPr>
              <a:solidFill>
                <a:srgbClr val="AABA0A"/>
              </a:solidFill>
              <a:ln>
                <a:noFill/>
              </a:ln>
            </c:spPr>
          </c:marker>
          <c:cat>
            <c:strRef>
              <c:f>Sheet1!$B$1:$D$1</c:f>
              <c:strCache>
                <c:ptCount val="3"/>
                <c:pt idx="0">
                  <c:v>2013</c:v>
                </c:pt>
                <c:pt idx="1">
                  <c:v>2014</c:v>
                </c:pt>
                <c:pt idx="2">
                  <c:v>2015</c:v>
                </c:pt>
              </c:strCache>
            </c:strRef>
          </c:cat>
          <c:val>
            <c:numRef>
              <c:f>Sheet1!$B$5:$D$5</c:f>
              <c:numCache>
                <c:formatCode>General</c:formatCode>
                <c:ptCount val="3"/>
                <c:pt idx="0">
                  <c:v>79</c:v>
                </c:pt>
                <c:pt idx="1">
                  <c:v>81.7</c:v>
                </c:pt>
                <c:pt idx="2">
                  <c:v>82.6</c:v>
                </c:pt>
              </c:numCache>
            </c:numRef>
          </c:val>
          <c:smooth val="0"/>
          <c:extLst>
            <c:ext xmlns:c16="http://schemas.microsoft.com/office/drawing/2014/chart" uri="{C3380CC4-5D6E-409C-BE32-E72D297353CC}">
              <c16:uniqueId val="{00000003-67BC-4866-9877-557739347754}"/>
            </c:ext>
          </c:extLst>
        </c:ser>
        <c:dLbls>
          <c:showLegendKey val="0"/>
          <c:showVal val="0"/>
          <c:showCatName val="0"/>
          <c:showSerName val="0"/>
          <c:showPercent val="0"/>
          <c:showBubbleSize val="0"/>
        </c:dLbls>
        <c:marker val="1"/>
        <c:smooth val="0"/>
        <c:axId val="231529472"/>
        <c:axId val="231535744"/>
      </c:lineChart>
      <c:catAx>
        <c:axId val="2315294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31535744"/>
        <c:crosses val="autoZero"/>
        <c:auto val="1"/>
        <c:lblAlgn val="ctr"/>
        <c:lblOffset val="100"/>
        <c:noMultiLvlLbl val="0"/>
      </c:catAx>
      <c:valAx>
        <c:axId val="231535744"/>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7.716049382716049E-3"/>
              <c:y val="0.4187177384076990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31529472"/>
        <c:crosses val="autoZero"/>
        <c:crossBetween val="between"/>
        <c:majorUnit val="10"/>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65064523184603"/>
          <c:y val="0.12520511324973269"/>
          <c:w val="0.74442065835520554"/>
          <c:h val="0.68632594536794012"/>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2B90-407B-901A-4406EA4559C8}"/>
              </c:ext>
            </c:extLst>
          </c:dPt>
          <c:dPt>
            <c:idx val="1"/>
            <c:invertIfNegative val="0"/>
            <c:bubble3D val="0"/>
            <c:extLst>
              <c:ext xmlns:c16="http://schemas.microsoft.com/office/drawing/2014/chart" uri="{C3380CC4-5D6E-409C-BE32-E72D297353CC}">
                <c16:uniqueId val="{00000001-2B90-407B-901A-4406EA4559C8}"/>
              </c:ext>
            </c:extLst>
          </c:dPt>
          <c:dPt>
            <c:idx val="2"/>
            <c:invertIfNegative val="0"/>
            <c:bubble3D val="0"/>
            <c:extLst>
              <c:ext xmlns:c16="http://schemas.microsoft.com/office/drawing/2014/chart" uri="{C3380CC4-5D6E-409C-BE32-E72D297353CC}">
                <c16:uniqueId val="{00000002-2B90-407B-901A-4406EA4559C8}"/>
              </c:ext>
            </c:extLst>
          </c:dPt>
          <c:dPt>
            <c:idx val="3"/>
            <c:invertIfNegative val="0"/>
            <c:bubble3D val="0"/>
            <c:extLst>
              <c:ext xmlns:c16="http://schemas.microsoft.com/office/drawing/2014/chart" uri="{C3380CC4-5D6E-409C-BE32-E72D297353CC}">
                <c16:uniqueId val="{00000003-2B90-407B-901A-4406EA4559C8}"/>
              </c:ext>
            </c:extLst>
          </c:dPt>
          <c:cat>
            <c:strRef>
              <c:f>Sheet1!$A$2:$A$4</c:f>
              <c:strCache>
                <c:ptCount val="3"/>
                <c:pt idx="0">
                  <c:v>Private</c:v>
                </c:pt>
                <c:pt idx="1">
                  <c:v>Public</c:v>
                </c:pt>
                <c:pt idx="2">
                  <c:v>Uninsured</c:v>
                </c:pt>
              </c:strCache>
            </c:strRef>
          </c:cat>
          <c:val>
            <c:numRef>
              <c:f>Sheet1!$B$2:$B$4</c:f>
              <c:numCache>
                <c:formatCode>General</c:formatCode>
                <c:ptCount val="3"/>
                <c:pt idx="0">
                  <c:v>11.6</c:v>
                </c:pt>
                <c:pt idx="1">
                  <c:v>23.6</c:v>
                </c:pt>
                <c:pt idx="2">
                  <c:v>30.1</c:v>
                </c:pt>
              </c:numCache>
            </c:numRef>
          </c:val>
          <c:extLst>
            <c:ext xmlns:c16="http://schemas.microsoft.com/office/drawing/2014/chart" uri="{C3380CC4-5D6E-409C-BE32-E72D297353CC}">
              <c16:uniqueId val="{00000004-2B90-407B-901A-4406EA4559C8}"/>
            </c:ext>
          </c:extLst>
        </c:ser>
        <c:ser>
          <c:idx val="1"/>
          <c:order val="1"/>
          <c:tx>
            <c:strRef>
              <c:f>Sheet1!$C$1</c:f>
              <c:strCache>
                <c:ptCount val="1"/>
                <c:pt idx="0">
                  <c:v>Black</c:v>
                </c:pt>
              </c:strCache>
            </c:strRef>
          </c:tx>
          <c:spPr>
            <a:solidFill>
              <a:srgbClr val="AABA0A"/>
            </a:solidFill>
          </c:spPr>
          <c:invertIfNegative val="0"/>
          <c:cat>
            <c:strRef>
              <c:f>Sheet1!$A$2:$A$4</c:f>
              <c:strCache>
                <c:ptCount val="3"/>
                <c:pt idx="0">
                  <c:v>Private</c:v>
                </c:pt>
                <c:pt idx="1">
                  <c:v>Public</c:v>
                </c:pt>
                <c:pt idx="2">
                  <c:v>Uninsured</c:v>
                </c:pt>
              </c:strCache>
            </c:strRef>
          </c:cat>
          <c:val>
            <c:numRef>
              <c:f>Sheet1!$C$2:$C$4</c:f>
              <c:numCache>
                <c:formatCode>General</c:formatCode>
                <c:ptCount val="3"/>
                <c:pt idx="0">
                  <c:v>17.100000000000001</c:v>
                </c:pt>
                <c:pt idx="1">
                  <c:v>20.7</c:v>
                </c:pt>
                <c:pt idx="2">
                  <c:v>38.5</c:v>
                </c:pt>
              </c:numCache>
            </c:numRef>
          </c:val>
          <c:extLst>
            <c:ext xmlns:c16="http://schemas.microsoft.com/office/drawing/2014/chart" uri="{C3380CC4-5D6E-409C-BE32-E72D297353CC}">
              <c16:uniqueId val="{00000005-2B90-407B-901A-4406EA4559C8}"/>
            </c:ext>
          </c:extLst>
        </c:ser>
        <c:dLbls>
          <c:showLegendKey val="0"/>
          <c:showVal val="0"/>
          <c:showCatName val="0"/>
          <c:showSerName val="0"/>
          <c:showPercent val="0"/>
          <c:showBubbleSize val="0"/>
        </c:dLbls>
        <c:gapWidth val="150"/>
        <c:axId val="232662144"/>
        <c:axId val="232664064"/>
      </c:barChart>
      <c:catAx>
        <c:axId val="232662144"/>
        <c:scaling>
          <c:orientation val="minMax"/>
        </c:scaling>
        <c:delete val="0"/>
        <c:axPos val="b"/>
        <c:minorGridlines>
          <c:spPr>
            <a:ln>
              <a:noFill/>
            </a:ln>
          </c:spPr>
        </c:minorGridlines>
        <c:title>
          <c:tx>
            <c:rich>
              <a:bodyPr/>
              <a:lstStyle/>
              <a:p>
                <a:pPr>
                  <a:defRPr sz="1600" b="0">
                    <a:latin typeface="Calibri" panose="020F0502020204030204" pitchFamily="34" charset="0"/>
                  </a:defRPr>
                </a:pPr>
                <a:r>
                  <a:rPr lang="en-US" sz="1600" b="0" dirty="0" smtClean="0">
                    <a:latin typeface="Calibri" panose="020F0502020204030204" pitchFamily="34" charset="0"/>
                  </a:rPr>
                  <a:t>2013</a:t>
                </a:r>
                <a:endParaRPr lang="en-US" sz="1600" b="0" dirty="0">
                  <a:latin typeface="Calibri" panose="020F0502020204030204" pitchFamily="34" charset="0"/>
                </a:endParaRPr>
              </a:p>
            </c:rich>
          </c:tx>
          <c:layout>
            <c:manualLayout>
              <c:xMode val="edge"/>
              <c:yMode val="edge"/>
              <c:x val="0.54006917104111984"/>
              <c:y val="0.92013220569651011"/>
            </c:manualLayout>
          </c:layout>
          <c:overlay val="0"/>
        </c:title>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32664064"/>
        <c:crosses val="autoZero"/>
        <c:auto val="1"/>
        <c:lblAlgn val="ctr"/>
        <c:lblOffset val="100"/>
        <c:noMultiLvlLbl val="0"/>
      </c:catAx>
      <c:valAx>
        <c:axId val="232664064"/>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1.3888888888888888E-2"/>
              <c:y val="0.3879792456498493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32662144"/>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976280742684941"/>
          <c:y val="0.12602969767667929"/>
          <c:w val="0.81337877904150868"/>
          <c:h val="0.68373165159910565"/>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General</c:formatCode>
                <c:ptCount val="12"/>
                <c:pt idx="0">
                  <c:v>15.3</c:v>
                </c:pt>
                <c:pt idx="1">
                  <c:v>14.3</c:v>
                </c:pt>
                <c:pt idx="2">
                  <c:v>14.2</c:v>
                </c:pt>
                <c:pt idx="3">
                  <c:v>15.1</c:v>
                </c:pt>
                <c:pt idx="4">
                  <c:v>15.3</c:v>
                </c:pt>
                <c:pt idx="5">
                  <c:v>13.9</c:v>
                </c:pt>
                <c:pt idx="6">
                  <c:v>15.4</c:v>
                </c:pt>
                <c:pt idx="7">
                  <c:v>14.7</c:v>
                </c:pt>
                <c:pt idx="8">
                  <c:v>14.4</c:v>
                </c:pt>
                <c:pt idx="9">
                  <c:v>13.6</c:v>
                </c:pt>
                <c:pt idx="10">
                  <c:v>14.7</c:v>
                </c:pt>
                <c:pt idx="11">
                  <c:v>14.6</c:v>
                </c:pt>
              </c:numCache>
            </c:numRef>
          </c:val>
          <c:smooth val="0"/>
          <c:extLst>
            <c:ext xmlns:c16="http://schemas.microsoft.com/office/drawing/2014/chart" uri="{C3380CC4-5D6E-409C-BE32-E72D297353CC}">
              <c16:uniqueId val="{00000000-5324-4E17-B551-215FB922E8BD}"/>
            </c:ext>
          </c:extLst>
        </c:ser>
        <c:ser>
          <c:idx val="0"/>
          <c:order val="1"/>
          <c:tx>
            <c:strRef>
              <c:f>Sheet1!$A$4</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General</c:formatCode>
                <c:ptCount val="12"/>
                <c:pt idx="0">
                  <c:v>14.5</c:v>
                </c:pt>
                <c:pt idx="1">
                  <c:v>13.4</c:v>
                </c:pt>
                <c:pt idx="2">
                  <c:v>13.1</c:v>
                </c:pt>
                <c:pt idx="3">
                  <c:v>13.4</c:v>
                </c:pt>
                <c:pt idx="4">
                  <c:v>14.7</c:v>
                </c:pt>
                <c:pt idx="5">
                  <c:v>13.1</c:v>
                </c:pt>
                <c:pt idx="6">
                  <c:v>14</c:v>
                </c:pt>
                <c:pt idx="7">
                  <c:v>13.4</c:v>
                </c:pt>
                <c:pt idx="8">
                  <c:v>13.4</c:v>
                </c:pt>
                <c:pt idx="9">
                  <c:v>12.8</c:v>
                </c:pt>
                <c:pt idx="10">
                  <c:v>13.8</c:v>
                </c:pt>
                <c:pt idx="11">
                  <c:v>13.2</c:v>
                </c:pt>
              </c:numCache>
            </c:numRef>
          </c:val>
          <c:smooth val="0"/>
          <c:extLst>
            <c:ext xmlns:c16="http://schemas.microsoft.com/office/drawing/2014/chart" uri="{C3380CC4-5D6E-409C-BE32-E72D297353CC}">
              <c16:uniqueId val="{00000001-5324-4E17-B551-215FB922E8BD}"/>
            </c:ext>
          </c:extLst>
        </c:ser>
        <c:ser>
          <c:idx val="2"/>
          <c:order val="2"/>
          <c:tx>
            <c:strRef>
              <c:f>Sheet1!$A$3</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General</c:formatCode>
                <c:ptCount val="12"/>
                <c:pt idx="0">
                  <c:v>19</c:v>
                </c:pt>
                <c:pt idx="1">
                  <c:v>18.399999999999999</c:v>
                </c:pt>
                <c:pt idx="2">
                  <c:v>17.2</c:v>
                </c:pt>
                <c:pt idx="3">
                  <c:v>20.9</c:v>
                </c:pt>
                <c:pt idx="4">
                  <c:v>16.5</c:v>
                </c:pt>
                <c:pt idx="5">
                  <c:v>17.399999999999999</c:v>
                </c:pt>
                <c:pt idx="6">
                  <c:v>22.7</c:v>
                </c:pt>
                <c:pt idx="7">
                  <c:v>20.399999999999999</c:v>
                </c:pt>
                <c:pt idx="8">
                  <c:v>16.399999999999999</c:v>
                </c:pt>
                <c:pt idx="9">
                  <c:v>16.100000000000001</c:v>
                </c:pt>
                <c:pt idx="10">
                  <c:v>17.3</c:v>
                </c:pt>
                <c:pt idx="11">
                  <c:v>19.8</c:v>
                </c:pt>
              </c:numCache>
            </c:numRef>
          </c:val>
          <c:smooth val="0"/>
          <c:extLst>
            <c:ext xmlns:c16="http://schemas.microsoft.com/office/drawing/2014/chart" uri="{C3380CC4-5D6E-409C-BE32-E72D297353CC}">
              <c16:uniqueId val="{00000002-5324-4E17-B551-215FB922E8BD}"/>
            </c:ext>
          </c:extLst>
        </c:ser>
        <c:ser>
          <c:idx val="1"/>
          <c:order val="3"/>
          <c:tx>
            <c:strRef>
              <c:f>Sheet1!$A$5</c:f>
              <c:strCache>
                <c:ptCount val="1"/>
                <c:pt idx="0">
                  <c:v>Asian</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General</c:formatCode>
                <c:ptCount val="12"/>
                <c:pt idx="0">
                  <c:v>22.7</c:v>
                </c:pt>
                <c:pt idx="1">
                  <c:v>26.3</c:v>
                </c:pt>
                <c:pt idx="2">
                  <c:v>26.7</c:v>
                </c:pt>
                <c:pt idx="3">
                  <c:v>27.4</c:v>
                </c:pt>
                <c:pt idx="4">
                  <c:v>21.3</c:v>
                </c:pt>
                <c:pt idx="5">
                  <c:v>17.600000000000001</c:v>
                </c:pt>
                <c:pt idx="6">
                  <c:v>26.3</c:v>
                </c:pt>
                <c:pt idx="7">
                  <c:v>27.7</c:v>
                </c:pt>
                <c:pt idx="8">
                  <c:v>30.8</c:v>
                </c:pt>
                <c:pt idx="9">
                  <c:v>19.399999999999999</c:v>
                </c:pt>
                <c:pt idx="10">
                  <c:v>20.100000000000001</c:v>
                </c:pt>
                <c:pt idx="11">
                  <c:v>22.6</c:v>
                </c:pt>
              </c:numCache>
            </c:numRef>
          </c:val>
          <c:smooth val="0"/>
          <c:extLst>
            <c:ext xmlns:c16="http://schemas.microsoft.com/office/drawing/2014/chart" uri="{C3380CC4-5D6E-409C-BE32-E72D297353CC}">
              <c16:uniqueId val="{00000003-5324-4E17-B551-215FB922E8BD}"/>
            </c:ext>
          </c:extLst>
        </c:ser>
        <c:dLbls>
          <c:showLegendKey val="0"/>
          <c:showVal val="0"/>
          <c:showCatName val="0"/>
          <c:showSerName val="0"/>
          <c:showPercent val="0"/>
          <c:showBubbleSize val="0"/>
        </c:dLbls>
        <c:marker val="1"/>
        <c:smooth val="0"/>
        <c:axId val="232735872"/>
        <c:axId val="232737792"/>
      </c:lineChart>
      <c:catAx>
        <c:axId val="232735872"/>
        <c:scaling>
          <c:orientation val="minMax"/>
        </c:scaling>
        <c:delete val="0"/>
        <c:axPos val="b"/>
        <c:numFmt formatCode="General" sourceLinked="1"/>
        <c:majorTickMark val="out"/>
        <c:minorTickMark val="none"/>
        <c:tickLblPos val="nextTo"/>
        <c:txPr>
          <a:bodyPr rot="-4200000"/>
          <a:lstStyle/>
          <a:p>
            <a:pPr>
              <a:defRPr sz="1600" b="0" baseline="0">
                <a:latin typeface="Calibri" panose="020F0502020204030204" pitchFamily="34" charset="0"/>
              </a:defRPr>
            </a:pPr>
            <a:endParaRPr lang="en-US"/>
          </a:p>
        </c:txPr>
        <c:crossAx val="232737792"/>
        <c:crosses val="autoZero"/>
        <c:auto val="1"/>
        <c:lblAlgn val="ctr"/>
        <c:lblOffset val="100"/>
        <c:noMultiLvlLbl val="0"/>
      </c:catAx>
      <c:valAx>
        <c:axId val="232737792"/>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0554097404491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32735872"/>
        <c:crosses val="autoZero"/>
        <c:crossBetween val="between"/>
        <c:majorUnit val="10"/>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0.11285941453264288"/>
          <c:w val="0.87032456012442894"/>
          <c:h val="0.66213707298215629"/>
        </c:manualLayout>
      </c:layout>
      <c:barChart>
        <c:barDir val="col"/>
        <c:grouping val="clustered"/>
        <c:varyColors val="0"/>
        <c:ser>
          <c:idx val="0"/>
          <c:order val="0"/>
          <c:tx>
            <c:strRef>
              <c:f>Sheet1!$B$1</c:f>
              <c:strCache>
                <c:ptCount val="1"/>
                <c:pt idx="0">
                  <c:v>Health Center Population</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BD1A-4972-A726-59E51AD49403}"/>
              </c:ext>
            </c:extLst>
          </c:dPt>
          <c:dPt>
            <c:idx val="1"/>
            <c:invertIfNegative val="0"/>
            <c:bubble3D val="0"/>
            <c:extLst>
              <c:ext xmlns:c16="http://schemas.microsoft.com/office/drawing/2014/chart" uri="{C3380CC4-5D6E-409C-BE32-E72D297353CC}">
                <c16:uniqueId val="{00000001-BD1A-4972-A726-59E51AD49403}"/>
              </c:ext>
            </c:extLst>
          </c:dPt>
          <c:dPt>
            <c:idx val="2"/>
            <c:invertIfNegative val="0"/>
            <c:bubble3D val="0"/>
            <c:extLst>
              <c:ext xmlns:c16="http://schemas.microsoft.com/office/drawing/2014/chart" uri="{C3380CC4-5D6E-409C-BE32-E72D297353CC}">
                <c16:uniqueId val="{00000002-BD1A-4972-A726-59E51AD49403}"/>
              </c:ext>
            </c:extLst>
          </c:dPt>
          <c:dPt>
            <c:idx val="3"/>
            <c:invertIfNegative val="0"/>
            <c:bubble3D val="0"/>
            <c:extLst>
              <c:ext xmlns:c16="http://schemas.microsoft.com/office/drawing/2014/chart" uri="{C3380CC4-5D6E-409C-BE32-E72D297353CC}">
                <c16:uniqueId val="{00000003-BD1A-4972-A726-59E51AD49403}"/>
              </c:ext>
            </c:extLst>
          </c:dPt>
          <c:cat>
            <c:strRef>
              <c:f>Sheet1!$A$2:$A$17</c:f>
              <c:strCache>
                <c:ptCount val="16"/>
                <c:pt idx="0">
                  <c:v>White</c:v>
                </c:pt>
                <c:pt idx="1">
                  <c:v>Black</c:v>
                </c:pt>
                <c:pt idx="2">
                  <c:v>Asian</c:v>
                </c:pt>
                <c:pt idx="3">
                  <c:v>NHOPI</c:v>
                </c:pt>
                <c:pt idx="4">
                  <c:v>AI/AN</c:v>
                </c:pt>
                <c:pt idx="5">
                  <c:v>&gt;1 Race</c:v>
                </c:pt>
                <c:pt idx="7">
                  <c:v>Non-Hispanic</c:v>
                </c:pt>
                <c:pt idx="8">
                  <c:v>Hispanic</c:v>
                </c:pt>
                <c:pt idx="10">
                  <c:v>Medicare</c:v>
                </c:pt>
                <c:pt idx="11">
                  <c:v>Medicaid</c:v>
                </c:pt>
                <c:pt idx="12">
                  <c:v>No Insurance</c:v>
                </c:pt>
                <c:pt idx="14">
                  <c:v>≤100% FPL</c:v>
                </c:pt>
                <c:pt idx="15">
                  <c:v>≤200% FPL</c:v>
                </c:pt>
              </c:strCache>
            </c:strRef>
          </c:cat>
          <c:val>
            <c:numRef>
              <c:f>Sheet1!$B$2:$B$17</c:f>
              <c:numCache>
                <c:formatCode>General</c:formatCode>
                <c:ptCount val="16"/>
                <c:pt idx="0">
                  <c:v>66.599999999999994</c:v>
                </c:pt>
                <c:pt idx="1">
                  <c:v>23.4</c:v>
                </c:pt>
                <c:pt idx="2">
                  <c:v>3.8</c:v>
                </c:pt>
                <c:pt idx="3">
                  <c:v>1.2</c:v>
                </c:pt>
                <c:pt idx="4">
                  <c:v>1.3</c:v>
                </c:pt>
                <c:pt idx="5">
                  <c:v>3.7</c:v>
                </c:pt>
                <c:pt idx="6">
                  <c:v>0</c:v>
                </c:pt>
                <c:pt idx="7">
                  <c:v>34.9</c:v>
                </c:pt>
                <c:pt idx="8">
                  <c:v>65.099999999999994</c:v>
                </c:pt>
                <c:pt idx="10">
                  <c:v>8.6</c:v>
                </c:pt>
                <c:pt idx="11">
                  <c:v>47.3</c:v>
                </c:pt>
                <c:pt idx="12">
                  <c:v>27.9</c:v>
                </c:pt>
                <c:pt idx="14">
                  <c:v>71.2</c:v>
                </c:pt>
                <c:pt idx="15">
                  <c:v>92.4</c:v>
                </c:pt>
              </c:numCache>
            </c:numRef>
          </c:val>
          <c:extLst>
            <c:ext xmlns:c16="http://schemas.microsoft.com/office/drawing/2014/chart" uri="{C3380CC4-5D6E-409C-BE32-E72D297353CC}">
              <c16:uniqueId val="{00000004-BD1A-4972-A726-59E51AD49403}"/>
            </c:ext>
          </c:extLst>
        </c:ser>
        <c:ser>
          <c:idx val="1"/>
          <c:order val="1"/>
          <c:tx>
            <c:strRef>
              <c:f>Sheet1!$C$1</c:f>
              <c:strCache>
                <c:ptCount val="1"/>
                <c:pt idx="0">
                  <c:v>U.S. Population</c:v>
                </c:pt>
              </c:strCache>
            </c:strRef>
          </c:tx>
          <c:spPr>
            <a:solidFill>
              <a:srgbClr val="AABA0A"/>
            </a:solidFill>
          </c:spPr>
          <c:invertIfNegative val="0"/>
          <c:cat>
            <c:strRef>
              <c:f>Sheet1!$A$2:$A$17</c:f>
              <c:strCache>
                <c:ptCount val="16"/>
                <c:pt idx="0">
                  <c:v>White</c:v>
                </c:pt>
                <c:pt idx="1">
                  <c:v>Black</c:v>
                </c:pt>
                <c:pt idx="2">
                  <c:v>Asian</c:v>
                </c:pt>
                <c:pt idx="3">
                  <c:v>NHOPI</c:v>
                </c:pt>
                <c:pt idx="4">
                  <c:v>AI/AN</c:v>
                </c:pt>
                <c:pt idx="5">
                  <c:v>&gt;1 Race</c:v>
                </c:pt>
                <c:pt idx="7">
                  <c:v>Non-Hispanic</c:v>
                </c:pt>
                <c:pt idx="8">
                  <c:v>Hispanic</c:v>
                </c:pt>
                <c:pt idx="10">
                  <c:v>Medicare</c:v>
                </c:pt>
                <c:pt idx="11">
                  <c:v>Medicaid</c:v>
                </c:pt>
                <c:pt idx="12">
                  <c:v>No Insurance</c:v>
                </c:pt>
                <c:pt idx="14">
                  <c:v>≤100% FPL</c:v>
                </c:pt>
                <c:pt idx="15">
                  <c:v>≤200% FPL</c:v>
                </c:pt>
              </c:strCache>
            </c:strRef>
          </c:cat>
          <c:val>
            <c:numRef>
              <c:f>Sheet1!$C$2:$C$17</c:f>
              <c:numCache>
                <c:formatCode>General</c:formatCode>
                <c:ptCount val="16"/>
                <c:pt idx="0">
                  <c:v>77.7</c:v>
                </c:pt>
                <c:pt idx="1">
                  <c:v>13.2</c:v>
                </c:pt>
                <c:pt idx="2">
                  <c:v>5.4</c:v>
                </c:pt>
                <c:pt idx="3">
                  <c:v>0.2</c:v>
                </c:pt>
                <c:pt idx="4">
                  <c:v>1.2</c:v>
                </c:pt>
                <c:pt idx="5">
                  <c:v>2.5</c:v>
                </c:pt>
                <c:pt idx="7">
                  <c:v>82.6</c:v>
                </c:pt>
                <c:pt idx="8">
                  <c:v>17.399999999999999</c:v>
                </c:pt>
                <c:pt idx="10">
                  <c:v>15.6</c:v>
                </c:pt>
                <c:pt idx="11">
                  <c:v>19.5</c:v>
                </c:pt>
                <c:pt idx="12">
                  <c:v>10.4</c:v>
                </c:pt>
                <c:pt idx="14">
                  <c:v>14.8</c:v>
                </c:pt>
                <c:pt idx="15">
                  <c:v>33.4</c:v>
                </c:pt>
              </c:numCache>
            </c:numRef>
          </c:val>
          <c:extLst>
            <c:ext xmlns:c16="http://schemas.microsoft.com/office/drawing/2014/chart" uri="{C3380CC4-5D6E-409C-BE32-E72D297353CC}">
              <c16:uniqueId val="{00000005-BD1A-4972-A726-59E51AD49403}"/>
            </c:ext>
          </c:extLst>
        </c:ser>
        <c:dLbls>
          <c:showLegendKey val="0"/>
          <c:showVal val="0"/>
          <c:showCatName val="0"/>
          <c:showSerName val="0"/>
          <c:showPercent val="0"/>
          <c:showBubbleSize val="0"/>
        </c:dLbls>
        <c:gapWidth val="150"/>
        <c:axId val="232851328"/>
        <c:axId val="232852864"/>
      </c:barChart>
      <c:catAx>
        <c:axId val="232851328"/>
        <c:scaling>
          <c:orientation val="minMax"/>
        </c:scaling>
        <c:delete val="0"/>
        <c:axPos val="b"/>
        <c:minorGridlines>
          <c:spPr>
            <a:ln>
              <a:noFill/>
            </a:ln>
          </c:spPr>
        </c:minorGridlines>
        <c:numFmt formatCode="General" sourceLinked="0"/>
        <c:majorTickMark val="out"/>
        <c:minorTickMark val="none"/>
        <c:tickLblPos val="nextTo"/>
        <c:txPr>
          <a:bodyPr rot="-1620000"/>
          <a:lstStyle/>
          <a:p>
            <a:pPr>
              <a:defRPr sz="1600" b="0">
                <a:solidFill>
                  <a:schemeClr val="tx1"/>
                </a:solidFill>
                <a:latin typeface="Calibri" panose="020F0502020204030204" pitchFamily="34" charset="0"/>
              </a:defRPr>
            </a:pPr>
            <a:endParaRPr lang="en-US"/>
          </a:p>
        </c:txPr>
        <c:crossAx val="232852864"/>
        <c:crosses val="autoZero"/>
        <c:auto val="1"/>
        <c:lblAlgn val="ctr"/>
        <c:lblOffset val="100"/>
        <c:noMultiLvlLbl val="0"/>
      </c:catAx>
      <c:valAx>
        <c:axId val="232852864"/>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169915195259683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32851328"/>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95448138427141"/>
          <c:y val="0"/>
          <c:w val="0.74759186351706042"/>
          <c:h val="0.86482415609507146"/>
        </c:manualLayout>
      </c:layout>
      <c:barChart>
        <c:barDir val="bar"/>
        <c:grouping val="clustered"/>
        <c:varyColors val="0"/>
        <c:ser>
          <c:idx val="0"/>
          <c:order val="0"/>
          <c:tx>
            <c:strRef>
              <c:f>Sheet1!$B$1</c:f>
              <c:strCache>
                <c:ptCount val="1"/>
                <c:pt idx="0">
                  <c:v>2014</c:v>
                </c:pt>
              </c:strCache>
            </c:strRef>
          </c:tx>
          <c:spPr>
            <a:solidFill>
              <a:srgbClr val="AABA0A"/>
            </a:solidFill>
          </c:spPr>
          <c:invertIfNegative val="0"/>
          <c:dLbls>
            <c:spPr>
              <a:noFill/>
              <a:ln>
                <a:noFill/>
              </a:ln>
              <a:effectLst/>
            </c:spPr>
            <c:txPr>
              <a:bodyPr/>
              <a:lstStyle/>
              <a:p>
                <a:pPr>
                  <a:defRPr sz="12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Minority</c:v>
                </c:pt>
                <c:pt idx="2">
                  <c:v>Hispanic</c:v>
                </c:pt>
                <c:pt idx="4">
                  <c:v>2+ Races</c:v>
                </c:pt>
                <c:pt idx="5">
                  <c:v>NHPI</c:v>
                </c:pt>
                <c:pt idx="6">
                  <c:v>AI/AN</c:v>
                </c:pt>
                <c:pt idx="7">
                  <c:v>Asian</c:v>
                </c:pt>
                <c:pt idx="8">
                  <c:v>Black</c:v>
                </c:pt>
                <c:pt idx="9">
                  <c:v>White</c:v>
                </c:pt>
              </c:strCache>
            </c:strRef>
          </c:cat>
          <c:val>
            <c:numRef>
              <c:f>Sheet1!$B$2:$B$11</c:f>
              <c:numCache>
                <c:formatCode>General</c:formatCode>
                <c:ptCount val="10"/>
                <c:pt idx="0">
                  <c:v>81.2</c:v>
                </c:pt>
                <c:pt idx="2" formatCode="0.0">
                  <c:v>45.8</c:v>
                </c:pt>
                <c:pt idx="4" formatCode="0.0">
                  <c:v>1.1000000000000001</c:v>
                </c:pt>
                <c:pt idx="5" formatCode="0.0">
                  <c:v>0.3</c:v>
                </c:pt>
                <c:pt idx="6" formatCode="0.0">
                  <c:v>0.1</c:v>
                </c:pt>
                <c:pt idx="7" formatCode="0.0">
                  <c:v>25.8</c:v>
                </c:pt>
                <c:pt idx="8" formatCode="0.0">
                  <c:v>8.1</c:v>
                </c:pt>
                <c:pt idx="9" formatCode="0.0">
                  <c:v>18.8</c:v>
                </c:pt>
              </c:numCache>
            </c:numRef>
          </c:val>
          <c:extLst>
            <c:ext xmlns:c16="http://schemas.microsoft.com/office/drawing/2014/chart" uri="{C3380CC4-5D6E-409C-BE32-E72D297353CC}">
              <c16:uniqueId val="{00000000-B426-4B38-B031-964FFC7D906F}"/>
            </c:ext>
          </c:extLst>
        </c:ser>
        <c:ser>
          <c:idx val="1"/>
          <c:order val="1"/>
          <c:tx>
            <c:strRef>
              <c:f>Sheet1!$C$1</c:f>
              <c:strCache>
                <c:ptCount val="1"/>
                <c:pt idx="0">
                  <c:v>2060</c:v>
                </c:pt>
              </c:strCache>
            </c:strRef>
          </c:tx>
          <c:spPr>
            <a:solidFill>
              <a:srgbClr val="0072C6"/>
            </a:solidFill>
          </c:spPr>
          <c:invertIfNegative val="0"/>
          <c:dLbls>
            <c:spPr>
              <a:noFill/>
              <a:ln>
                <a:noFill/>
              </a:ln>
              <a:effectLst/>
            </c:spPr>
            <c:txPr>
              <a:bodyPr/>
              <a:lstStyle/>
              <a:p>
                <a:pPr>
                  <a:defRPr sz="12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Minority</c:v>
                </c:pt>
                <c:pt idx="2">
                  <c:v>Hispanic</c:v>
                </c:pt>
                <c:pt idx="4">
                  <c:v>2+ Races</c:v>
                </c:pt>
                <c:pt idx="5">
                  <c:v>NHPI</c:v>
                </c:pt>
                <c:pt idx="6">
                  <c:v>AI/AN</c:v>
                </c:pt>
                <c:pt idx="7">
                  <c:v>Asian</c:v>
                </c:pt>
                <c:pt idx="8">
                  <c:v>Black</c:v>
                </c:pt>
                <c:pt idx="9">
                  <c:v>White</c:v>
                </c:pt>
              </c:strCache>
            </c:strRef>
          </c:cat>
          <c:val>
            <c:numRef>
              <c:f>Sheet1!$C$2:$C$11</c:f>
              <c:numCache>
                <c:formatCode>General</c:formatCode>
                <c:ptCount val="10"/>
                <c:pt idx="0">
                  <c:v>81.2</c:v>
                </c:pt>
                <c:pt idx="2" formatCode="0.0">
                  <c:v>41.6</c:v>
                </c:pt>
                <c:pt idx="4" formatCode="0.0">
                  <c:v>1</c:v>
                </c:pt>
                <c:pt idx="5" formatCode="0.0">
                  <c:v>0.3</c:v>
                </c:pt>
                <c:pt idx="6" formatCode="0.0">
                  <c:v>0.1</c:v>
                </c:pt>
                <c:pt idx="7" formatCode="0.0">
                  <c:v>26.8</c:v>
                </c:pt>
                <c:pt idx="8" formatCode="0.0">
                  <c:v>11.4</c:v>
                </c:pt>
                <c:pt idx="9" formatCode="0.0">
                  <c:v>18.8</c:v>
                </c:pt>
              </c:numCache>
            </c:numRef>
          </c:val>
          <c:extLst>
            <c:ext xmlns:c16="http://schemas.microsoft.com/office/drawing/2014/chart" uri="{C3380CC4-5D6E-409C-BE32-E72D297353CC}">
              <c16:uniqueId val="{00000001-B426-4B38-B031-964FFC7D906F}"/>
            </c:ext>
          </c:extLst>
        </c:ser>
        <c:dLbls>
          <c:showLegendKey val="0"/>
          <c:showVal val="0"/>
          <c:showCatName val="0"/>
          <c:showSerName val="0"/>
          <c:showPercent val="0"/>
          <c:showBubbleSize val="0"/>
        </c:dLbls>
        <c:gapWidth val="150"/>
        <c:axId val="180212864"/>
        <c:axId val="180214400"/>
      </c:barChart>
      <c:catAx>
        <c:axId val="180212864"/>
        <c:scaling>
          <c:orientation val="minMax"/>
        </c:scaling>
        <c:delete val="0"/>
        <c:axPos val="l"/>
        <c:numFmt formatCode="General" sourceLinked="0"/>
        <c:majorTickMark val="none"/>
        <c:minorTickMark val="none"/>
        <c:tickLblPos val="nextTo"/>
        <c:txPr>
          <a:bodyPr/>
          <a:lstStyle/>
          <a:p>
            <a:pPr>
              <a:defRPr sz="1600">
                <a:latin typeface="Calibri" panose="020F0502020204030204" pitchFamily="34" charset="0"/>
              </a:defRPr>
            </a:pPr>
            <a:endParaRPr lang="en-US"/>
          </a:p>
        </c:txPr>
        <c:crossAx val="180214400"/>
        <c:crosses val="autoZero"/>
        <c:auto val="1"/>
        <c:lblAlgn val="ctr"/>
        <c:lblOffset val="100"/>
        <c:noMultiLvlLbl val="0"/>
      </c:catAx>
      <c:valAx>
        <c:axId val="180214400"/>
        <c:scaling>
          <c:orientation val="minMax"/>
          <c:max val="100"/>
        </c:scaling>
        <c:delete val="0"/>
        <c:axPos val="b"/>
        <c:majorGridlines/>
        <c:title>
          <c:tx>
            <c:rich>
              <a:bodyPr/>
              <a:lstStyle/>
              <a:p>
                <a:pPr>
                  <a:defRPr sz="1600">
                    <a:latin typeface="Calibri" panose="020F0502020204030204" pitchFamily="34" charset="0"/>
                  </a:defRPr>
                </a:pPr>
                <a:r>
                  <a:rPr lang="en-US" dirty="0" smtClean="0"/>
                  <a:t>Percent</a:t>
                </a:r>
                <a:endParaRPr lang="en-US" dirty="0"/>
              </a:p>
            </c:rich>
          </c:tx>
          <c:layout>
            <c:manualLayout>
              <c:xMode val="edge"/>
              <c:yMode val="edge"/>
              <c:x val="0.45578047535724697"/>
              <c:y val="0.93480902777777775"/>
            </c:manualLayout>
          </c:layout>
          <c:overlay val="0"/>
        </c:title>
        <c:numFmt formatCode="General" sourceLinked="1"/>
        <c:majorTickMark val="none"/>
        <c:minorTickMark val="none"/>
        <c:tickLblPos val="nextTo"/>
        <c:txPr>
          <a:bodyPr/>
          <a:lstStyle/>
          <a:p>
            <a:pPr>
              <a:defRPr sz="1600">
                <a:latin typeface="Calibri" panose="020F0502020204030204" pitchFamily="34" charset="0"/>
              </a:defRPr>
            </a:pPr>
            <a:endParaRPr lang="en-US"/>
          </a:p>
        </c:txPr>
        <c:crossAx val="180212864"/>
        <c:crosses val="autoZero"/>
        <c:crossBetween val="between"/>
      </c:valAx>
    </c:plotArea>
    <c:legend>
      <c:legendPos val="r"/>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75940507436572"/>
          <c:y val="0.11254612195214729"/>
          <c:w val="0.92132815128878121"/>
          <c:h val="0.75537873195538052"/>
        </c:manualLayout>
      </c:layout>
      <c:barChart>
        <c:barDir val="col"/>
        <c:grouping val="percentStacked"/>
        <c:varyColors val="0"/>
        <c:ser>
          <c:idx val="2"/>
          <c:order val="0"/>
          <c:tx>
            <c:strRef>
              <c:f>Sheet1!$D$1</c:f>
              <c:strCache>
                <c:ptCount val="1"/>
                <c:pt idx="0">
                  <c:v>Improving</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(n=179)</c:v>
                </c:pt>
                <c:pt idx="1">
                  <c:v>Patient Safety (n=23)</c:v>
                </c:pt>
                <c:pt idx="2">
                  <c:v>Person-Centered Care (n=18)</c:v>
                </c:pt>
                <c:pt idx="3">
                  <c:v>Care Coordination (n=19)</c:v>
                </c:pt>
                <c:pt idx="4">
                  <c:v>Effective Treatment (n=47)</c:v>
                </c:pt>
                <c:pt idx="5">
                  <c:v>Healthy Living (n=64)</c:v>
                </c:pt>
              </c:strCache>
            </c:strRef>
          </c:cat>
          <c:val>
            <c:numRef>
              <c:f>Sheet1!$D$2:$D$7</c:f>
              <c:numCache>
                <c:formatCode>General</c:formatCode>
                <c:ptCount val="6"/>
                <c:pt idx="0">
                  <c:v>106</c:v>
                </c:pt>
                <c:pt idx="1">
                  <c:v>17</c:v>
                </c:pt>
                <c:pt idx="2">
                  <c:v>13</c:v>
                </c:pt>
                <c:pt idx="3">
                  <c:v>12</c:v>
                </c:pt>
                <c:pt idx="4">
                  <c:v>27</c:v>
                </c:pt>
                <c:pt idx="5">
                  <c:v>37</c:v>
                </c:pt>
              </c:numCache>
            </c:numRef>
          </c:val>
          <c:extLst>
            <c:ext xmlns:c16="http://schemas.microsoft.com/office/drawing/2014/chart" uri="{C3380CC4-5D6E-409C-BE32-E72D297353CC}">
              <c16:uniqueId val="{00000000-D9C7-453D-891A-21F9BADC3C7F}"/>
            </c:ext>
          </c:extLst>
        </c:ser>
        <c:ser>
          <c:idx val="1"/>
          <c:order val="1"/>
          <c:tx>
            <c:strRef>
              <c:f>Sheet1!$C$1</c:f>
              <c:strCache>
                <c:ptCount val="1"/>
                <c:pt idx="0">
                  <c:v>No Change</c:v>
                </c:pt>
              </c:strCache>
            </c:strRef>
          </c:tx>
          <c:spPr>
            <a:solidFill>
              <a:srgbClr val="0072C6"/>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(n=179)</c:v>
                </c:pt>
                <c:pt idx="1">
                  <c:v>Patient Safety (n=23)</c:v>
                </c:pt>
                <c:pt idx="2">
                  <c:v>Person-Centered Care (n=18)</c:v>
                </c:pt>
                <c:pt idx="3">
                  <c:v>Care Coordination (n=19)</c:v>
                </c:pt>
                <c:pt idx="4">
                  <c:v>Effective Treatment (n=47)</c:v>
                </c:pt>
                <c:pt idx="5">
                  <c:v>Healthy Living (n=64)</c:v>
                </c:pt>
              </c:strCache>
            </c:strRef>
          </c:cat>
          <c:val>
            <c:numRef>
              <c:f>Sheet1!$C$2:$C$7</c:f>
              <c:numCache>
                <c:formatCode>General</c:formatCode>
                <c:ptCount val="6"/>
                <c:pt idx="0">
                  <c:v>57</c:v>
                </c:pt>
                <c:pt idx="1">
                  <c:v>5</c:v>
                </c:pt>
                <c:pt idx="2">
                  <c:v>5</c:v>
                </c:pt>
                <c:pt idx="3">
                  <c:v>4</c:v>
                </c:pt>
                <c:pt idx="4">
                  <c:v>15</c:v>
                </c:pt>
                <c:pt idx="5">
                  <c:v>23</c:v>
                </c:pt>
              </c:numCache>
            </c:numRef>
          </c:val>
          <c:extLst>
            <c:ext xmlns:c16="http://schemas.microsoft.com/office/drawing/2014/chart" uri="{C3380CC4-5D6E-409C-BE32-E72D297353CC}">
              <c16:uniqueId val="{00000001-D9C7-453D-891A-21F9BADC3C7F}"/>
            </c:ext>
          </c:extLst>
        </c:ser>
        <c:ser>
          <c:idx val="0"/>
          <c:order val="2"/>
          <c:tx>
            <c:strRef>
              <c:f>Sheet1!$B$1</c:f>
              <c:strCache>
                <c:ptCount val="1"/>
                <c:pt idx="0">
                  <c:v>Worsening</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(n=179)</c:v>
                </c:pt>
                <c:pt idx="1">
                  <c:v>Patient Safety (n=23)</c:v>
                </c:pt>
                <c:pt idx="2">
                  <c:v>Person-Centered Care (n=18)</c:v>
                </c:pt>
                <c:pt idx="3">
                  <c:v>Care Coordination (n=19)</c:v>
                </c:pt>
                <c:pt idx="4">
                  <c:v>Effective Treatment (n=47)</c:v>
                </c:pt>
                <c:pt idx="5">
                  <c:v>Healthy Living (n=64)</c:v>
                </c:pt>
              </c:strCache>
            </c:strRef>
          </c:cat>
          <c:val>
            <c:numRef>
              <c:f>Sheet1!$B$2:$B$7</c:f>
              <c:numCache>
                <c:formatCode>General</c:formatCode>
                <c:ptCount val="6"/>
                <c:pt idx="0">
                  <c:v>16</c:v>
                </c:pt>
                <c:pt idx="1">
                  <c:v>1</c:v>
                </c:pt>
                <c:pt idx="3">
                  <c:v>3</c:v>
                </c:pt>
                <c:pt idx="4">
                  <c:v>5</c:v>
                </c:pt>
                <c:pt idx="5">
                  <c:v>4</c:v>
                </c:pt>
              </c:numCache>
            </c:numRef>
          </c:val>
          <c:extLst>
            <c:ext xmlns:c16="http://schemas.microsoft.com/office/drawing/2014/chart" uri="{C3380CC4-5D6E-409C-BE32-E72D297353CC}">
              <c16:uniqueId val="{00000002-D9C7-453D-891A-21F9BADC3C7F}"/>
            </c:ext>
          </c:extLst>
        </c:ser>
        <c:dLbls>
          <c:showLegendKey val="0"/>
          <c:showVal val="1"/>
          <c:showCatName val="0"/>
          <c:showSerName val="0"/>
          <c:showPercent val="0"/>
          <c:showBubbleSize val="0"/>
        </c:dLbls>
        <c:gapWidth val="150"/>
        <c:overlap val="100"/>
        <c:axId val="233450880"/>
        <c:axId val="233456768"/>
      </c:barChart>
      <c:catAx>
        <c:axId val="233450880"/>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233456768"/>
        <c:crosses val="autoZero"/>
        <c:auto val="1"/>
        <c:lblAlgn val="ctr"/>
        <c:lblOffset val="100"/>
        <c:tickLblSkip val="1"/>
        <c:tickMarkSkip val="1"/>
        <c:noMultiLvlLbl val="0"/>
      </c:catAx>
      <c:valAx>
        <c:axId val="233456768"/>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233450880"/>
        <c:crosses val="autoZero"/>
        <c:crossBetween val="between"/>
        <c:majorUnit val="0.2"/>
      </c:valAx>
    </c:plotArea>
    <c:legend>
      <c:legendPos val="t"/>
      <c:layout>
        <c:manualLayout>
          <c:xMode val="edge"/>
          <c:yMode val="edge"/>
          <c:x val="0"/>
          <c:y val="0"/>
          <c:w val="0.99672834645669295"/>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r>
              <a:rPr lang="en-US" sz="1600" dirty="0" smtClean="0">
                <a:effectLst/>
              </a:rPr>
              <a:t>Number and Percentage of Quality Measures for Which Blacks Experienced Disparities Compared With Whites</a:t>
            </a:r>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endParaRPr lang="en-US" sz="1600" dirty="0"/>
          </a:p>
        </c:rich>
      </c:tx>
      <c:layout>
        <c:manualLayout>
          <c:xMode val="edge"/>
          <c:yMode val="edge"/>
          <c:x val="0.15828314863419851"/>
          <c:y val="9.9206349206349201E-3"/>
        </c:manualLayout>
      </c:layout>
      <c:overlay val="0"/>
    </c:title>
    <c:autoTitleDeleted val="0"/>
    <c:plotArea>
      <c:layout>
        <c:manualLayout>
          <c:layoutTarget val="inner"/>
          <c:xMode val="edge"/>
          <c:yMode val="edge"/>
          <c:x val="8.0421891707980947E-2"/>
          <c:y val="0.19137197694038247"/>
          <c:w val="0.92132815128878121"/>
          <c:h val="0.67967304868141476"/>
        </c:manualLayout>
      </c:layout>
      <c:barChart>
        <c:barDir val="col"/>
        <c:grouping val="percentStacked"/>
        <c:varyColors val="0"/>
        <c:ser>
          <c:idx val="2"/>
          <c:order val="0"/>
          <c:tx>
            <c:strRef>
              <c:f>Sheet1!$A$2</c:f>
              <c:strCache>
                <c:ptCount val="1"/>
                <c:pt idx="0">
                  <c:v>Better</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 (n=224)</c:v>
                </c:pt>
                <c:pt idx="1">
                  <c:v>Patient Safety (n=28)</c:v>
                </c:pt>
                <c:pt idx="2">
                  <c:v>Person-Centered Care (n=34)</c:v>
                </c:pt>
                <c:pt idx="3">
                  <c:v>Care Coordination (n=19)</c:v>
                </c:pt>
                <c:pt idx="4">
                  <c:v>Effective Treatment (n=46)</c:v>
                </c:pt>
                <c:pt idx="5">
                  <c:v>Healthy Living (n=90)</c:v>
                </c:pt>
              </c:strCache>
            </c:strRef>
          </c:cat>
          <c:val>
            <c:numRef>
              <c:f>Sheet1!$B$2:$G$2</c:f>
              <c:numCache>
                <c:formatCode>General</c:formatCode>
                <c:ptCount val="6"/>
                <c:pt idx="0">
                  <c:v>29</c:v>
                </c:pt>
                <c:pt idx="1">
                  <c:v>5</c:v>
                </c:pt>
                <c:pt idx="2">
                  <c:v>4</c:v>
                </c:pt>
                <c:pt idx="3">
                  <c:v>2</c:v>
                </c:pt>
                <c:pt idx="4">
                  <c:v>7</c:v>
                </c:pt>
                <c:pt idx="5">
                  <c:v>10</c:v>
                </c:pt>
              </c:numCache>
            </c:numRef>
          </c:val>
          <c:extLst>
            <c:ext xmlns:c16="http://schemas.microsoft.com/office/drawing/2014/chart" uri="{C3380CC4-5D6E-409C-BE32-E72D297353CC}">
              <c16:uniqueId val="{00000000-4E8A-429B-AF99-D0EB958C02C3}"/>
            </c:ext>
          </c:extLst>
        </c:ser>
        <c:ser>
          <c:idx val="1"/>
          <c:order val="1"/>
          <c:tx>
            <c:strRef>
              <c:f>Sheet1!$A$3</c:f>
              <c:strCache>
                <c:ptCount val="1"/>
                <c:pt idx="0">
                  <c:v>Same</c:v>
                </c:pt>
              </c:strCache>
            </c:strRef>
          </c:tx>
          <c:spPr>
            <a:solidFill>
              <a:srgbClr val="0072C6"/>
            </a:solidFill>
          </c:spPr>
          <c:invertIfNegative val="0"/>
          <c:dLbls>
            <c:dLbl>
              <c:idx val="0"/>
              <c:layout>
                <c:manualLayout>
                  <c:x val="-2.136752136752137E-3"/>
                  <c:y val="-2.65808948947694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8A-429B-AF99-D0EB958C02C3}"/>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 (n=224)</c:v>
                </c:pt>
                <c:pt idx="1">
                  <c:v>Patient Safety (n=28)</c:v>
                </c:pt>
                <c:pt idx="2">
                  <c:v>Person-Centered Care (n=34)</c:v>
                </c:pt>
                <c:pt idx="3">
                  <c:v>Care Coordination (n=19)</c:v>
                </c:pt>
                <c:pt idx="4">
                  <c:v>Effective Treatment (n=46)</c:v>
                </c:pt>
                <c:pt idx="5">
                  <c:v>Healthy Living (n=90)</c:v>
                </c:pt>
              </c:strCache>
            </c:strRef>
          </c:cat>
          <c:val>
            <c:numRef>
              <c:f>Sheet1!$B$3:$G$3</c:f>
              <c:numCache>
                <c:formatCode>General</c:formatCode>
                <c:ptCount val="6"/>
                <c:pt idx="0">
                  <c:v>104</c:v>
                </c:pt>
                <c:pt idx="1">
                  <c:v>12</c:v>
                </c:pt>
                <c:pt idx="2">
                  <c:v>14</c:v>
                </c:pt>
                <c:pt idx="3">
                  <c:v>4</c:v>
                </c:pt>
                <c:pt idx="4">
                  <c:v>19</c:v>
                </c:pt>
                <c:pt idx="5">
                  <c:v>52</c:v>
                </c:pt>
              </c:numCache>
            </c:numRef>
          </c:val>
          <c:extLst>
            <c:ext xmlns:c16="http://schemas.microsoft.com/office/drawing/2014/chart" uri="{C3380CC4-5D6E-409C-BE32-E72D297353CC}">
              <c16:uniqueId val="{00000002-4E8A-429B-AF99-D0EB958C02C3}"/>
            </c:ext>
          </c:extLst>
        </c:ser>
        <c:ser>
          <c:idx val="0"/>
          <c:order val="2"/>
          <c:tx>
            <c:strRef>
              <c:f>Sheet1!$A$4</c:f>
              <c:strCache>
                <c:ptCount val="1"/>
                <c:pt idx="0">
                  <c:v>Worse</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 (n=224)</c:v>
                </c:pt>
                <c:pt idx="1">
                  <c:v>Patient Safety (n=28)</c:v>
                </c:pt>
                <c:pt idx="2">
                  <c:v>Person-Centered Care (n=34)</c:v>
                </c:pt>
                <c:pt idx="3">
                  <c:v>Care Coordination (n=19)</c:v>
                </c:pt>
                <c:pt idx="4">
                  <c:v>Effective Treatment (n=46)</c:v>
                </c:pt>
                <c:pt idx="5">
                  <c:v>Healthy Living (n=90)</c:v>
                </c:pt>
              </c:strCache>
            </c:strRef>
          </c:cat>
          <c:val>
            <c:numRef>
              <c:f>Sheet1!$B$4:$G$4</c:f>
              <c:numCache>
                <c:formatCode>General</c:formatCode>
                <c:ptCount val="6"/>
                <c:pt idx="0">
                  <c:v>91</c:v>
                </c:pt>
                <c:pt idx="1">
                  <c:v>11</c:v>
                </c:pt>
                <c:pt idx="2">
                  <c:v>16</c:v>
                </c:pt>
                <c:pt idx="3">
                  <c:v>13</c:v>
                </c:pt>
                <c:pt idx="4">
                  <c:v>20</c:v>
                </c:pt>
                <c:pt idx="5">
                  <c:v>28</c:v>
                </c:pt>
              </c:numCache>
            </c:numRef>
          </c:val>
          <c:extLst>
            <c:ext xmlns:c16="http://schemas.microsoft.com/office/drawing/2014/chart" uri="{C3380CC4-5D6E-409C-BE32-E72D297353CC}">
              <c16:uniqueId val="{00000003-4E8A-429B-AF99-D0EB958C02C3}"/>
            </c:ext>
          </c:extLst>
        </c:ser>
        <c:dLbls>
          <c:showLegendKey val="0"/>
          <c:showVal val="1"/>
          <c:showCatName val="0"/>
          <c:showSerName val="0"/>
          <c:showPercent val="0"/>
          <c:showBubbleSize val="0"/>
        </c:dLbls>
        <c:gapWidth val="150"/>
        <c:overlap val="100"/>
        <c:axId val="234046976"/>
        <c:axId val="234048512"/>
      </c:barChart>
      <c:catAx>
        <c:axId val="234046976"/>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234048512"/>
        <c:crosses val="autoZero"/>
        <c:auto val="1"/>
        <c:lblAlgn val="ctr"/>
        <c:lblOffset val="100"/>
        <c:tickLblSkip val="1"/>
        <c:tickMarkSkip val="1"/>
        <c:noMultiLvlLbl val="0"/>
      </c:catAx>
      <c:valAx>
        <c:axId val="234048512"/>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234046976"/>
        <c:crosses val="autoZero"/>
        <c:crossBetween val="between"/>
        <c:majorUnit val="0.2"/>
      </c:valAx>
    </c:plotArea>
    <c:legend>
      <c:legendPos val="t"/>
      <c:layout>
        <c:manualLayout>
          <c:xMode val="edge"/>
          <c:yMode val="edge"/>
          <c:x val="0.27622071546612231"/>
          <c:y val="0.11656746031746032"/>
          <c:w val="0.45753074268494215"/>
          <c:h val="7.1095605236845397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mn-lt"/>
                <a:ea typeface="+mn-ea"/>
                <a:cs typeface="+mn-cs"/>
              </a:defRPr>
            </a:pPr>
            <a:r>
              <a:rPr lang="en-US" sz="1600" dirty="0" smtClean="0">
                <a:effectLst/>
              </a:rPr>
              <a:t>Number and Percentage of Quality Measures for Which Black-White Disparities  Were Improving, Not Changing, or Worsening</a:t>
            </a:r>
            <a:endParaRPr lang="en-US" sz="1600" dirty="0"/>
          </a:p>
        </c:rich>
      </c:tx>
      <c:layout>
        <c:manualLayout>
          <c:xMode val="edge"/>
          <c:yMode val="edge"/>
          <c:x val="0.13881172839506173"/>
          <c:y val="0"/>
        </c:manualLayout>
      </c:layout>
      <c:overlay val="0"/>
    </c:title>
    <c:autoTitleDeleted val="0"/>
    <c:plotArea>
      <c:layout>
        <c:manualLayout>
          <c:layoutTarget val="inner"/>
          <c:xMode val="edge"/>
          <c:yMode val="edge"/>
          <c:x val="8.0421891707980947E-2"/>
          <c:y val="0.17649102455943008"/>
          <c:w val="0.92132815128878121"/>
          <c:h val="0.68711352487189092"/>
        </c:manualLayout>
      </c:layout>
      <c:barChart>
        <c:barDir val="col"/>
        <c:grouping val="percentStacked"/>
        <c:varyColors val="0"/>
        <c:ser>
          <c:idx val="0"/>
          <c:order val="0"/>
          <c:tx>
            <c:strRef>
              <c:f>Sheet1!$A$2</c:f>
              <c:strCache>
                <c:ptCount val="1"/>
                <c:pt idx="0">
                  <c:v>Worsening</c:v>
                </c:pt>
              </c:strCache>
            </c:strRef>
          </c:tx>
          <c:spPr>
            <a:solidFill>
              <a:sysClr val="windowText" lastClr="000000"/>
            </a:solidFill>
          </c:spPr>
          <c:invertIfNegative val="0"/>
          <c:dLbls>
            <c:dLbl>
              <c:idx val="0"/>
              <c:layout>
                <c:manualLayout>
                  <c:x val="1.5432098765432098E-3"/>
                  <c:y val="-7.4404761904760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3D-446A-BF09-A982EDAD4F9D}"/>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 (n=79)</c:v>
                </c:pt>
                <c:pt idx="1">
                  <c:v>Patient Safety (n=12)</c:v>
                </c:pt>
                <c:pt idx="2">
                  <c:v>Person-Centered Care (n=8)</c:v>
                </c:pt>
                <c:pt idx="3">
                  <c:v>Care Coordination (n=15)</c:v>
                </c:pt>
                <c:pt idx="4">
                  <c:v>Effective Treatment (n=22)</c:v>
                </c:pt>
                <c:pt idx="5">
                  <c:v>Healthy Living (n=22)</c:v>
                </c:pt>
              </c:strCache>
            </c:strRef>
          </c:cat>
          <c:val>
            <c:numRef>
              <c:f>Sheet1!$B$2:$G$2</c:f>
              <c:numCache>
                <c:formatCode>General</c:formatCode>
                <c:ptCount val="6"/>
                <c:pt idx="0">
                  <c:v>2</c:v>
                </c:pt>
                <c:pt idx="1">
                  <c:v>1</c:v>
                </c:pt>
                <c:pt idx="3">
                  <c:v>1</c:v>
                </c:pt>
              </c:numCache>
            </c:numRef>
          </c:val>
          <c:extLst>
            <c:ext xmlns:c16="http://schemas.microsoft.com/office/drawing/2014/chart" uri="{C3380CC4-5D6E-409C-BE32-E72D297353CC}">
              <c16:uniqueId val="{00000001-6B3D-446A-BF09-A982EDAD4F9D}"/>
            </c:ext>
          </c:extLst>
        </c:ser>
        <c:ser>
          <c:idx val="1"/>
          <c:order val="1"/>
          <c:tx>
            <c:strRef>
              <c:f>Sheet1!$A$3</c:f>
              <c:strCache>
                <c:ptCount val="1"/>
                <c:pt idx="0">
                  <c:v>No Change</c:v>
                </c:pt>
              </c:strCache>
            </c:strRef>
          </c:tx>
          <c:spPr>
            <a:solidFill>
              <a:srgbClr val="0072C6"/>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 (n=79)</c:v>
                </c:pt>
                <c:pt idx="1">
                  <c:v>Patient Safety (n=12)</c:v>
                </c:pt>
                <c:pt idx="2">
                  <c:v>Person-Centered Care (n=8)</c:v>
                </c:pt>
                <c:pt idx="3">
                  <c:v>Care Coordination (n=15)</c:v>
                </c:pt>
                <c:pt idx="4">
                  <c:v>Effective Treatment (n=22)</c:v>
                </c:pt>
                <c:pt idx="5">
                  <c:v>Healthy Living (n=22)</c:v>
                </c:pt>
              </c:strCache>
            </c:strRef>
          </c:cat>
          <c:val>
            <c:numRef>
              <c:f>Sheet1!$B$3:$G$3</c:f>
              <c:numCache>
                <c:formatCode>General</c:formatCode>
                <c:ptCount val="6"/>
                <c:pt idx="0">
                  <c:v>64</c:v>
                </c:pt>
                <c:pt idx="1">
                  <c:v>9</c:v>
                </c:pt>
                <c:pt idx="2">
                  <c:v>8</c:v>
                </c:pt>
                <c:pt idx="3">
                  <c:v>12</c:v>
                </c:pt>
                <c:pt idx="4">
                  <c:v>17</c:v>
                </c:pt>
                <c:pt idx="5">
                  <c:v>18</c:v>
                </c:pt>
              </c:numCache>
            </c:numRef>
          </c:val>
          <c:extLst>
            <c:ext xmlns:c16="http://schemas.microsoft.com/office/drawing/2014/chart" uri="{C3380CC4-5D6E-409C-BE32-E72D297353CC}">
              <c16:uniqueId val="{00000002-6B3D-446A-BF09-A982EDAD4F9D}"/>
            </c:ext>
          </c:extLst>
        </c:ser>
        <c:ser>
          <c:idx val="2"/>
          <c:order val="2"/>
          <c:tx>
            <c:strRef>
              <c:f>Sheet1!$A$4</c:f>
              <c:strCache>
                <c:ptCount val="1"/>
                <c:pt idx="0">
                  <c:v>Improving</c:v>
                </c:pt>
              </c:strCache>
            </c:strRef>
          </c:tx>
          <c:spPr>
            <a:solidFill>
              <a:srgbClr val="AABA0A"/>
            </a:solidFill>
          </c:spPr>
          <c:invertIfNegative val="0"/>
          <c:dLbls>
            <c:spPr>
              <a:noFill/>
              <a:ln>
                <a:noFill/>
              </a:ln>
              <a:effectLst/>
            </c:spPr>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 (n=79)</c:v>
                </c:pt>
                <c:pt idx="1">
                  <c:v>Patient Safety (n=12)</c:v>
                </c:pt>
                <c:pt idx="2">
                  <c:v>Person-Centered Care (n=8)</c:v>
                </c:pt>
                <c:pt idx="3">
                  <c:v>Care Coordination (n=15)</c:v>
                </c:pt>
                <c:pt idx="4">
                  <c:v>Effective Treatment (n=22)</c:v>
                </c:pt>
                <c:pt idx="5">
                  <c:v>Healthy Living (n=22)</c:v>
                </c:pt>
              </c:strCache>
            </c:strRef>
          </c:cat>
          <c:val>
            <c:numRef>
              <c:f>Sheet1!$B$4:$G$4</c:f>
              <c:numCache>
                <c:formatCode>General</c:formatCode>
                <c:ptCount val="6"/>
                <c:pt idx="0">
                  <c:v>13</c:v>
                </c:pt>
                <c:pt idx="1">
                  <c:v>2</c:v>
                </c:pt>
                <c:pt idx="3">
                  <c:v>2</c:v>
                </c:pt>
                <c:pt idx="4">
                  <c:v>5</c:v>
                </c:pt>
                <c:pt idx="5">
                  <c:v>4</c:v>
                </c:pt>
              </c:numCache>
            </c:numRef>
          </c:val>
          <c:extLst>
            <c:ext xmlns:c16="http://schemas.microsoft.com/office/drawing/2014/chart" uri="{C3380CC4-5D6E-409C-BE32-E72D297353CC}">
              <c16:uniqueId val="{00000003-6B3D-446A-BF09-A982EDAD4F9D}"/>
            </c:ext>
          </c:extLst>
        </c:ser>
        <c:dLbls>
          <c:showLegendKey val="0"/>
          <c:showVal val="1"/>
          <c:showCatName val="0"/>
          <c:showSerName val="0"/>
          <c:showPercent val="0"/>
          <c:showBubbleSize val="0"/>
        </c:dLbls>
        <c:gapWidth val="150"/>
        <c:overlap val="100"/>
        <c:axId val="216796544"/>
        <c:axId val="216802816"/>
      </c:barChart>
      <c:catAx>
        <c:axId val="216796544"/>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216802816"/>
        <c:crosses val="autoZero"/>
        <c:auto val="1"/>
        <c:lblAlgn val="ctr"/>
        <c:lblOffset val="100"/>
        <c:tickLblSkip val="1"/>
        <c:tickMarkSkip val="1"/>
        <c:noMultiLvlLbl val="0"/>
      </c:catAx>
      <c:valAx>
        <c:axId val="216802816"/>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216796544"/>
        <c:crosses val="autoZero"/>
        <c:crossBetween val="between"/>
        <c:majorUnit val="0.2"/>
      </c:valAx>
    </c:plotArea>
    <c:legend>
      <c:legendPos val="t"/>
      <c:layout>
        <c:manualLayout>
          <c:xMode val="edge"/>
          <c:yMode val="edge"/>
          <c:x val="0.10955404879945561"/>
          <c:y val="0.10168650793650794"/>
          <c:w val="0.77851839700592984"/>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411903373189463"/>
          <c:y val="0.11671718118568511"/>
          <c:w val="0.7745788373675514"/>
          <c:h val="0.78015196017164523"/>
        </c:manualLayout>
      </c:layout>
      <c:lineChart>
        <c:grouping val="standard"/>
        <c:varyColors val="0"/>
        <c:ser>
          <c:idx val="3"/>
          <c:order val="0"/>
          <c:tx>
            <c:strRef>
              <c:f>Sheet1!$B$1</c:f>
              <c:strCache>
                <c:ptCount val="1"/>
                <c:pt idx="0">
                  <c:v> White</c:v>
                </c:pt>
              </c:strCache>
            </c:strRef>
          </c:tx>
          <c:spPr>
            <a:ln w="25400">
              <a:solidFill>
                <a:sysClr val="windowText" lastClr="000000"/>
              </a:solidFill>
            </a:ln>
          </c:spPr>
          <c:marker>
            <c:symbol val="circle"/>
            <c:size val="7"/>
            <c:spPr>
              <a:solidFill>
                <a:sysClr val="windowText" lastClr="000000"/>
              </a:solidFill>
              <a:ln>
                <a:noFill/>
              </a:ln>
            </c:spPr>
          </c:marker>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General</c:formatCode>
                <c:ptCount val="6"/>
                <c:pt idx="0">
                  <c:v>15.85</c:v>
                </c:pt>
                <c:pt idx="1">
                  <c:v>16.43</c:v>
                </c:pt>
                <c:pt idx="2">
                  <c:v>16.21</c:v>
                </c:pt>
                <c:pt idx="3">
                  <c:v>15.86</c:v>
                </c:pt>
                <c:pt idx="4" formatCode="0.00">
                  <c:v>13.647</c:v>
                </c:pt>
                <c:pt idx="5" formatCode="0.00">
                  <c:v>13.696</c:v>
                </c:pt>
              </c:numCache>
            </c:numRef>
          </c:val>
          <c:smooth val="0"/>
          <c:extLst>
            <c:ext xmlns:c16="http://schemas.microsoft.com/office/drawing/2014/chart" uri="{C3380CC4-5D6E-409C-BE32-E72D297353CC}">
              <c16:uniqueId val="{00000000-A15C-4035-9914-B92F3779AA0F}"/>
            </c:ext>
          </c:extLst>
        </c:ser>
        <c:ser>
          <c:idx val="0"/>
          <c:order val="1"/>
          <c:tx>
            <c:strRef>
              <c:f>Sheet1!$E$1</c:f>
              <c:strCache>
                <c:ptCount val="1"/>
                <c:pt idx="0">
                  <c:v>Black</c:v>
                </c:pt>
              </c:strCache>
            </c:strRef>
          </c:tx>
          <c:spPr>
            <a:ln w="25400">
              <a:solidFill>
                <a:srgbClr val="0072C6"/>
              </a:solidFill>
            </a:ln>
          </c:spPr>
          <c:marker>
            <c:symbol val="square"/>
            <c:size val="7"/>
            <c:spPr>
              <a:solidFill>
                <a:srgbClr val="0072C6"/>
              </a:solidFill>
              <a:ln>
                <a:noFill/>
              </a:ln>
            </c:spPr>
          </c:marker>
          <c:cat>
            <c:numRef>
              <c:f>Sheet1!$A$2:$A$7</c:f>
              <c:numCache>
                <c:formatCode>General</c:formatCode>
                <c:ptCount val="6"/>
                <c:pt idx="0">
                  <c:v>2008</c:v>
                </c:pt>
                <c:pt idx="1">
                  <c:v>2009</c:v>
                </c:pt>
                <c:pt idx="2">
                  <c:v>2010</c:v>
                </c:pt>
                <c:pt idx="3">
                  <c:v>2011</c:v>
                </c:pt>
                <c:pt idx="4">
                  <c:v>2012</c:v>
                </c:pt>
                <c:pt idx="5">
                  <c:v>2013</c:v>
                </c:pt>
              </c:numCache>
            </c:numRef>
          </c:cat>
          <c:val>
            <c:numRef>
              <c:f>Sheet1!$E$2:$E$7</c:f>
              <c:numCache>
                <c:formatCode>0.00</c:formatCode>
                <c:ptCount val="6"/>
                <c:pt idx="0" formatCode="General">
                  <c:v>20.38</c:v>
                </c:pt>
                <c:pt idx="1">
                  <c:v>19.3</c:v>
                </c:pt>
                <c:pt idx="2" formatCode="General">
                  <c:v>19.57</c:v>
                </c:pt>
                <c:pt idx="3" formatCode="General">
                  <c:v>19.97</c:v>
                </c:pt>
                <c:pt idx="4">
                  <c:v>16.631</c:v>
                </c:pt>
                <c:pt idx="5">
                  <c:v>15.983000000000001</c:v>
                </c:pt>
              </c:numCache>
            </c:numRef>
          </c:val>
          <c:smooth val="0"/>
          <c:extLst>
            <c:ext xmlns:c16="http://schemas.microsoft.com/office/drawing/2014/chart" uri="{C3380CC4-5D6E-409C-BE32-E72D297353CC}">
              <c16:uniqueId val="{00000001-A15C-4035-9914-B92F3779AA0F}"/>
            </c:ext>
          </c:extLst>
        </c:ser>
        <c:ser>
          <c:idx val="2"/>
          <c:order val="2"/>
          <c:tx>
            <c:strRef>
              <c:f>Sheet1!$C$1</c:f>
              <c:strCache>
                <c:ptCount val="1"/>
                <c:pt idx="0">
                  <c:v>API</c:v>
                </c:pt>
              </c:strCache>
            </c:strRef>
          </c:tx>
          <c:spPr>
            <a:ln w="25400">
              <a:solidFill>
                <a:srgbClr val="AABA0A"/>
              </a:solidFill>
            </a:ln>
          </c:spPr>
          <c:marker>
            <c:symbol val="triangle"/>
            <c:size val="9"/>
            <c:spPr>
              <a:solidFill>
                <a:srgbClr val="AABA0A"/>
              </a:solidFill>
              <a:ln>
                <a:noFill/>
              </a:ln>
            </c:spPr>
          </c:marker>
          <c:cat>
            <c:numRef>
              <c:f>Sheet1!$A$2:$A$7</c:f>
              <c:numCache>
                <c:formatCode>General</c:formatCode>
                <c:ptCount val="6"/>
                <c:pt idx="0">
                  <c:v>2008</c:v>
                </c:pt>
                <c:pt idx="1">
                  <c:v>2009</c:v>
                </c:pt>
                <c:pt idx="2">
                  <c:v>2010</c:v>
                </c:pt>
                <c:pt idx="3">
                  <c:v>2011</c:v>
                </c:pt>
                <c:pt idx="4">
                  <c:v>2012</c:v>
                </c:pt>
                <c:pt idx="5">
                  <c:v>2013</c:v>
                </c:pt>
              </c:numCache>
            </c:numRef>
          </c:cat>
          <c:val>
            <c:numRef>
              <c:f>Sheet1!$C$2:$C$7</c:f>
              <c:numCache>
                <c:formatCode>General</c:formatCode>
                <c:ptCount val="6"/>
                <c:pt idx="0">
                  <c:v>16.05</c:v>
                </c:pt>
                <c:pt idx="1">
                  <c:v>20.11</c:v>
                </c:pt>
                <c:pt idx="2">
                  <c:v>20.41</c:v>
                </c:pt>
                <c:pt idx="3">
                  <c:v>18.71</c:v>
                </c:pt>
                <c:pt idx="4" formatCode="0.00">
                  <c:v>14.518000000000001</c:v>
                </c:pt>
                <c:pt idx="5" formatCode="0.00">
                  <c:v>17.167999999999999</c:v>
                </c:pt>
              </c:numCache>
            </c:numRef>
          </c:val>
          <c:smooth val="0"/>
          <c:extLst>
            <c:ext xmlns:c16="http://schemas.microsoft.com/office/drawing/2014/chart" uri="{C3380CC4-5D6E-409C-BE32-E72D297353CC}">
              <c16:uniqueId val="{00000002-A15C-4035-9914-B92F3779AA0F}"/>
            </c:ext>
          </c:extLst>
        </c:ser>
        <c:ser>
          <c:idx val="1"/>
          <c:order val="3"/>
          <c:tx>
            <c:strRef>
              <c:f>Sheet1!$D$1</c:f>
              <c:strCache>
                <c:ptCount val="1"/>
                <c:pt idx="0">
                  <c:v>Hispanic </c:v>
                </c:pt>
              </c:strCache>
            </c:strRef>
          </c:tx>
          <c:spPr>
            <a:ln w="25400">
              <a:solidFill>
                <a:srgbClr val="7BA8DF"/>
              </a:solidFill>
            </a:ln>
          </c:spPr>
          <c:marker>
            <c:symbol val="diamond"/>
            <c:size val="9"/>
            <c:spPr>
              <a:solidFill>
                <a:srgbClr val="7BA8DF"/>
              </a:solidFill>
              <a:ln>
                <a:noFill/>
              </a:ln>
            </c:spPr>
          </c:marker>
          <c:cat>
            <c:numRef>
              <c:f>Sheet1!$A$2:$A$7</c:f>
              <c:numCache>
                <c:formatCode>General</c:formatCode>
                <c:ptCount val="6"/>
                <c:pt idx="0">
                  <c:v>2008</c:v>
                </c:pt>
                <c:pt idx="1">
                  <c:v>2009</c:v>
                </c:pt>
                <c:pt idx="2">
                  <c:v>2010</c:v>
                </c:pt>
                <c:pt idx="3">
                  <c:v>2011</c:v>
                </c:pt>
                <c:pt idx="4">
                  <c:v>2012</c:v>
                </c:pt>
                <c:pt idx="5">
                  <c:v>2013</c:v>
                </c:pt>
              </c:numCache>
            </c:numRef>
          </c:cat>
          <c:val>
            <c:numRef>
              <c:f>Sheet1!$D$2:$D$7</c:f>
              <c:numCache>
                <c:formatCode>General</c:formatCode>
                <c:ptCount val="6"/>
                <c:pt idx="0">
                  <c:v>18.22</c:v>
                </c:pt>
                <c:pt idx="1">
                  <c:v>18.47</c:v>
                </c:pt>
                <c:pt idx="2">
                  <c:v>18.149999999999999</c:v>
                </c:pt>
                <c:pt idx="3">
                  <c:v>19.11</c:v>
                </c:pt>
                <c:pt idx="4" formatCode="0.00">
                  <c:v>14.943</c:v>
                </c:pt>
                <c:pt idx="5" formatCode="0.00">
                  <c:v>16.760000000000002</c:v>
                </c:pt>
              </c:numCache>
            </c:numRef>
          </c:val>
          <c:smooth val="0"/>
          <c:extLst>
            <c:ext xmlns:c16="http://schemas.microsoft.com/office/drawing/2014/chart" uri="{C3380CC4-5D6E-409C-BE32-E72D297353CC}">
              <c16:uniqueId val="{00000003-A15C-4035-9914-B92F3779AA0F}"/>
            </c:ext>
          </c:extLst>
        </c:ser>
        <c:dLbls>
          <c:showLegendKey val="0"/>
          <c:showVal val="0"/>
          <c:showCatName val="0"/>
          <c:showSerName val="0"/>
          <c:showPercent val="0"/>
          <c:showBubbleSize val="0"/>
        </c:dLbls>
        <c:marker val="1"/>
        <c:smooth val="0"/>
        <c:axId val="235199488"/>
        <c:axId val="235201664"/>
      </c:lineChart>
      <c:catAx>
        <c:axId val="235199488"/>
        <c:scaling>
          <c:orientation val="minMax"/>
        </c:scaling>
        <c:delete val="0"/>
        <c:axPos val="b"/>
        <c:numFmt formatCode="General" sourceLinked="1"/>
        <c:majorTickMark val="out"/>
        <c:minorTickMark val="none"/>
        <c:tickLblPos val="nextTo"/>
        <c:txPr>
          <a:bodyPr rot="0"/>
          <a:lstStyle/>
          <a:p>
            <a:pPr>
              <a:defRPr sz="1600" b="0" baseline="0"/>
            </a:pPr>
            <a:endParaRPr lang="en-US"/>
          </a:p>
        </c:txPr>
        <c:crossAx val="235201664"/>
        <c:crosses val="autoZero"/>
        <c:auto val="1"/>
        <c:lblAlgn val="ctr"/>
        <c:lblOffset val="100"/>
        <c:noMultiLvlLbl val="0"/>
      </c:catAx>
      <c:valAx>
        <c:axId val="235201664"/>
        <c:scaling>
          <c:orientation val="minMax"/>
          <c:max val="25"/>
          <c:min val="0"/>
        </c:scaling>
        <c:delete val="0"/>
        <c:axPos val="l"/>
        <c:majorGridlines/>
        <c:title>
          <c:tx>
            <c:rich>
              <a:bodyPr rot="-5400000" vert="horz"/>
              <a:lstStyle/>
              <a:p>
                <a:pPr>
                  <a:defRPr sz="1600" baseline="0"/>
                </a:pPr>
                <a:r>
                  <a:rPr lang="en-US" sz="1600" dirty="0" smtClean="0"/>
                  <a:t>Rate per 1,000 Discharges</a:t>
                </a:r>
                <a:endParaRPr lang="en-US" sz="1600" dirty="0"/>
              </a:p>
            </c:rich>
          </c:tx>
          <c:layout>
            <c:manualLayout>
              <c:xMode val="edge"/>
              <c:yMode val="edge"/>
              <c:x val="0"/>
              <c:y val="0.21647866933300003"/>
            </c:manualLayout>
          </c:layout>
          <c:overlay val="0"/>
        </c:title>
        <c:numFmt formatCode="0" sourceLinked="0"/>
        <c:majorTickMark val="out"/>
        <c:minorTickMark val="none"/>
        <c:tickLblPos val="nextTo"/>
        <c:txPr>
          <a:bodyPr/>
          <a:lstStyle/>
          <a:p>
            <a:pPr>
              <a:defRPr sz="1600" b="0" baseline="0"/>
            </a:pPr>
            <a:endParaRPr lang="en-US"/>
          </a:p>
        </c:txPr>
        <c:crossAx val="235199488"/>
        <c:crosses val="autoZero"/>
        <c:crossBetween val="between"/>
        <c:majorUnit val="5"/>
      </c:valAx>
    </c:plotArea>
    <c:legend>
      <c:legendPos val="t"/>
      <c:layout>
        <c:manualLayout>
          <c:xMode val="edge"/>
          <c:yMode val="edge"/>
          <c:x val="0"/>
          <c:y val="1.9293640926462926E-4"/>
          <c:w val="0.99745139496451829"/>
          <c:h val="8.6827600497306257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98765432098765"/>
          <c:y val="0.11616620839061782"/>
          <c:w val="0.81901234567901238"/>
          <c:h val="0.5946152564262801"/>
        </c:manualLayout>
      </c:layout>
      <c:barChart>
        <c:barDir val="col"/>
        <c:grouping val="clustered"/>
        <c:varyColors val="0"/>
        <c:ser>
          <c:idx val="0"/>
          <c:order val="0"/>
          <c:tx>
            <c:strRef>
              <c:f>Sheet1!$A$2</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EC9C-4F46-8954-F0FF57D8E4A4}"/>
              </c:ext>
            </c:extLst>
          </c:dPt>
          <c:dPt>
            <c:idx val="1"/>
            <c:invertIfNegative val="0"/>
            <c:bubble3D val="0"/>
            <c:extLst>
              <c:ext xmlns:c16="http://schemas.microsoft.com/office/drawing/2014/chart" uri="{C3380CC4-5D6E-409C-BE32-E72D297353CC}">
                <c16:uniqueId val="{00000001-EC9C-4F46-8954-F0FF57D8E4A4}"/>
              </c:ext>
            </c:extLst>
          </c:dPt>
          <c:dPt>
            <c:idx val="2"/>
            <c:invertIfNegative val="0"/>
            <c:bubble3D val="0"/>
            <c:extLst>
              <c:ext xmlns:c16="http://schemas.microsoft.com/office/drawing/2014/chart" uri="{C3380CC4-5D6E-409C-BE32-E72D297353CC}">
                <c16:uniqueId val="{00000002-EC9C-4F46-8954-F0FF57D8E4A4}"/>
              </c:ext>
            </c:extLst>
          </c:dPt>
          <c:dPt>
            <c:idx val="3"/>
            <c:invertIfNegative val="0"/>
            <c:bubble3D val="0"/>
            <c:extLst>
              <c:ext xmlns:c16="http://schemas.microsoft.com/office/drawing/2014/chart" uri="{C3380CC4-5D6E-409C-BE32-E72D297353CC}">
                <c16:uniqueId val="{00000003-EC9C-4F46-8954-F0FF57D8E4A4}"/>
              </c:ext>
            </c:extLst>
          </c:dPt>
          <c:cat>
            <c:strRef>
              <c:f>Sheet1!$B$1:$F$1</c:f>
              <c:strCache>
                <c:ptCount val="5"/>
                <c:pt idx="0">
                  <c:v>Any Private</c:v>
                </c:pt>
                <c:pt idx="1">
                  <c:v>Medicare</c:v>
                </c:pt>
                <c:pt idx="2">
                  <c:v>Medicaid</c:v>
                </c:pt>
                <c:pt idx="3">
                  <c:v>Other Insurance</c:v>
                </c:pt>
                <c:pt idx="4">
                  <c:v>Uninsured</c:v>
                </c:pt>
              </c:strCache>
            </c:strRef>
          </c:cat>
          <c:val>
            <c:numRef>
              <c:f>Sheet1!$B$2:$F$2</c:f>
              <c:numCache>
                <c:formatCode>0.0</c:formatCode>
                <c:ptCount val="5"/>
                <c:pt idx="0">
                  <c:v>11.72</c:v>
                </c:pt>
                <c:pt idx="1">
                  <c:v>14.19</c:v>
                </c:pt>
                <c:pt idx="2">
                  <c:v>18.97</c:v>
                </c:pt>
                <c:pt idx="3">
                  <c:v>13.7</c:v>
                </c:pt>
                <c:pt idx="4">
                  <c:v>14.9</c:v>
                </c:pt>
              </c:numCache>
            </c:numRef>
          </c:val>
          <c:extLst>
            <c:ext xmlns:c16="http://schemas.microsoft.com/office/drawing/2014/chart" uri="{C3380CC4-5D6E-409C-BE32-E72D297353CC}">
              <c16:uniqueId val="{00000004-EC9C-4F46-8954-F0FF57D8E4A4}"/>
            </c:ext>
          </c:extLst>
        </c:ser>
        <c:ser>
          <c:idx val="1"/>
          <c:order val="1"/>
          <c:tx>
            <c:strRef>
              <c:f>Sheet1!$A$3</c:f>
              <c:strCache>
                <c:ptCount val="1"/>
                <c:pt idx="0">
                  <c:v>Black</c:v>
                </c:pt>
              </c:strCache>
            </c:strRef>
          </c:tx>
          <c:spPr>
            <a:solidFill>
              <a:srgbClr val="AABA0A"/>
            </a:solidFill>
          </c:spPr>
          <c:invertIfNegative val="0"/>
          <c:cat>
            <c:strRef>
              <c:f>Sheet1!$B$1:$F$1</c:f>
              <c:strCache>
                <c:ptCount val="5"/>
                <c:pt idx="0">
                  <c:v>Any Private</c:v>
                </c:pt>
                <c:pt idx="1">
                  <c:v>Medicare</c:v>
                </c:pt>
                <c:pt idx="2">
                  <c:v>Medicaid</c:v>
                </c:pt>
                <c:pt idx="3">
                  <c:v>Other Insurance</c:v>
                </c:pt>
                <c:pt idx="4">
                  <c:v>Uninsured</c:v>
                </c:pt>
              </c:strCache>
            </c:strRef>
          </c:cat>
          <c:val>
            <c:numRef>
              <c:f>Sheet1!$B$3:$F$3</c:f>
              <c:numCache>
                <c:formatCode>0.0</c:formatCode>
                <c:ptCount val="5"/>
                <c:pt idx="0">
                  <c:v>13.3</c:v>
                </c:pt>
                <c:pt idx="1">
                  <c:v>16.899999999999999</c:v>
                </c:pt>
                <c:pt idx="2">
                  <c:v>20.329999999999998</c:v>
                </c:pt>
                <c:pt idx="3">
                  <c:v>11.1</c:v>
                </c:pt>
                <c:pt idx="4">
                  <c:v>11.3</c:v>
                </c:pt>
              </c:numCache>
            </c:numRef>
          </c:val>
          <c:extLst>
            <c:ext xmlns:c16="http://schemas.microsoft.com/office/drawing/2014/chart" uri="{C3380CC4-5D6E-409C-BE32-E72D297353CC}">
              <c16:uniqueId val="{00000005-EC9C-4F46-8954-F0FF57D8E4A4}"/>
            </c:ext>
          </c:extLst>
        </c:ser>
        <c:dLbls>
          <c:showLegendKey val="0"/>
          <c:showVal val="0"/>
          <c:showCatName val="0"/>
          <c:showSerName val="0"/>
          <c:showPercent val="0"/>
          <c:showBubbleSize val="0"/>
        </c:dLbls>
        <c:gapWidth val="150"/>
        <c:axId val="235263872"/>
        <c:axId val="235266048"/>
      </c:barChart>
      <c:catAx>
        <c:axId val="235263872"/>
        <c:scaling>
          <c:orientation val="minMax"/>
        </c:scaling>
        <c:delete val="0"/>
        <c:axPos val="b"/>
        <c:minorGridlines>
          <c:spPr>
            <a:ln>
              <a:noFill/>
            </a:ln>
          </c:spPr>
        </c:minorGridlines>
        <c:title>
          <c:tx>
            <c:rich>
              <a:bodyPr/>
              <a:lstStyle/>
              <a:p>
                <a:pPr>
                  <a:defRPr sz="1600" b="0">
                    <a:latin typeface="Calibri" panose="020F0502020204030204" pitchFamily="34" charset="0"/>
                  </a:defRPr>
                </a:pPr>
                <a:r>
                  <a:rPr lang="en-US" sz="1600" b="0" dirty="0" smtClean="0">
                    <a:latin typeface="Calibri" panose="020F0502020204030204" pitchFamily="34" charset="0"/>
                  </a:rPr>
                  <a:t>2013</a:t>
                </a:r>
                <a:endParaRPr lang="en-US" sz="1600" b="0" dirty="0">
                  <a:latin typeface="Calibri" panose="020F0502020204030204" pitchFamily="34" charset="0"/>
                </a:endParaRPr>
              </a:p>
            </c:rich>
          </c:tx>
          <c:layout>
            <c:manualLayout>
              <c:xMode val="edge"/>
              <c:yMode val="edge"/>
              <c:x val="0.51789831826577237"/>
              <c:y val="0.92549603174603179"/>
            </c:manualLayout>
          </c:layout>
          <c:overlay val="0"/>
        </c:title>
        <c:numFmt formatCode="General" sourceLinked="0"/>
        <c:majorTickMark val="out"/>
        <c:minorTickMark val="none"/>
        <c:tickLblPos val="nextTo"/>
        <c:txPr>
          <a:bodyPr rot="-1380000"/>
          <a:lstStyle/>
          <a:p>
            <a:pPr>
              <a:defRPr sz="1600" b="0">
                <a:solidFill>
                  <a:schemeClr val="tx1"/>
                </a:solidFill>
                <a:latin typeface="Calibri" panose="020F0502020204030204" pitchFamily="34" charset="0"/>
              </a:defRPr>
            </a:pPr>
            <a:endParaRPr lang="en-US"/>
          </a:p>
        </c:txPr>
        <c:crossAx val="235266048"/>
        <c:crosses val="autoZero"/>
        <c:auto val="1"/>
        <c:lblAlgn val="ctr"/>
        <c:lblOffset val="100"/>
        <c:noMultiLvlLbl val="0"/>
      </c:catAx>
      <c:valAx>
        <c:axId val="23526604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Rate per 1,000 Discharges</a:t>
                </a:r>
                <a:endParaRPr lang="en-US" dirty="0"/>
              </a:p>
            </c:rich>
          </c:tx>
          <c:layout>
            <c:manualLayout>
              <c:xMode val="edge"/>
              <c:yMode val="edge"/>
              <c:x val="0"/>
              <c:y val="0.1152720493271674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35263872"/>
        <c:crosses val="autoZero"/>
        <c:crossBetween val="between"/>
        <c:majorUnit val="5"/>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12637309225237"/>
          <c:y val="0.12073881389826271"/>
          <c:w val="0.87966681248177314"/>
          <c:h val="0.74457828188143149"/>
        </c:manualLayout>
      </c:layout>
      <c:lineChart>
        <c:grouping val="standard"/>
        <c:varyColors val="0"/>
        <c:ser>
          <c:idx val="3"/>
          <c:order val="0"/>
          <c:tx>
            <c:strRef>
              <c:f>Sheet1!$A$5</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0.00</c:formatCode>
                <c:ptCount val="6"/>
                <c:pt idx="0">
                  <c:v>4.07</c:v>
                </c:pt>
                <c:pt idx="1">
                  <c:v>4.16</c:v>
                </c:pt>
                <c:pt idx="2">
                  <c:v>3.71</c:v>
                </c:pt>
                <c:pt idx="3">
                  <c:v>3.57</c:v>
                </c:pt>
                <c:pt idx="4">
                  <c:v>2.95</c:v>
                </c:pt>
                <c:pt idx="5">
                  <c:v>2.92</c:v>
                </c:pt>
              </c:numCache>
            </c:numRef>
          </c:val>
          <c:smooth val="0"/>
          <c:extLst>
            <c:ext xmlns:c16="http://schemas.microsoft.com/office/drawing/2014/chart" uri="{C3380CC4-5D6E-409C-BE32-E72D297353CC}">
              <c16:uniqueId val="{00000000-DCB3-45F3-A33B-CC038A31C2D8}"/>
            </c:ext>
          </c:extLst>
        </c:ser>
        <c:ser>
          <c:idx val="0"/>
          <c:order val="1"/>
          <c:tx>
            <c:strRef>
              <c:f>Sheet1!$A$4</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0.00</c:formatCode>
                <c:ptCount val="6"/>
                <c:pt idx="0">
                  <c:v>4.21</c:v>
                </c:pt>
                <c:pt idx="1">
                  <c:v>4.21</c:v>
                </c:pt>
                <c:pt idx="2">
                  <c:v>3.64</c:v>
                </c:pt>
                <c:pt idx="3">
                  <c:v>3.55</c:v>
                </c:pt>
                <c:pt idx="4">
                  <c:v>3.05</c:v>
                </c:pt>
                <c:pt idx="5">
                  <c:v>2.84</c:v>
                </c:pt>
              </c:numCache>
            </c:numRef>
          </c:val>
          <c:smooth val="0"/>
          <c:extLst>
            <c:ext xmlns:c16="http://schemas.microsoft.com/office/drawing/2014/chart" uri="{C3380CC4-5D6E-409C-BE32-E72D297353CC}">
              <c16:uniqueId val="{00000001-DCB3-45F3-A33B-CC038A31C2D8}"/>
            </c:ext>
          </c:extLst>
        </c:ser>
        <c:ser>
          <c:idx val="2"/>
          <c:order val="2"/>
          <c:tx>
            <c:strRef>
              <c:f>Sheet1!$A$3</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0.00</c:formatCode>
                <c:ptCount val="6"/>
                <c:pt idx="0">
                  <c:v>4.3</c:v>
                </c:pt>
                <c:pt idx="1">
                  <c:v>5.0999999999999996</c:v>
                </c:pt>
                <c:pt idx="2">
                  <c:v>3.58</c:v>
                </c:pt>
                <c:pt idx="3">
                  <c:v>3.95</c:v>
                </c:pt>
                <c:pt idx="4">
                  <c:v>2.57</c:v>
                </c:pt>
                <c:pt idx="5">
                  <c:v>3.14</c:v>
                </c:pt>
              </c:numCache>
            </c:numRef>
          </c:val>
          <c:smooth val="0"/>
          <c:extLst>
            <c:ext xmlns:c16="http://schemas.microsoft.com/office/drawing/2014/chart" uri="{C3380CC4-5D6E-409C-BE32-E72D297353CC}">
              <c16:uniqueId val="{00000002-DCB3-45F3-A33B-CC038A31C2D8}"/>
            </c:ext>
          </c:extLst>
        </c:ser>
        <c:ser>
          <c:idx val="1"/>
          <c:order val="3"/>
          <c:tx>
            <c:strRef>
              <c:f>Sheet1!$A$2</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0.00</c:formatCode>
                <c:ptCount val="6"/>
                <c:pt idx="0">
                  <c:v>3.93</c:v>
                </c:pt>
                <c:pt idx="1">
                  <c:v>2.91</c:v>
                </c:pt>
                <c:pt idx="2">
                  <c:v>4.3899999999999997</c:v>
                </c:pt>
                <c:pt idx="3">
                  <c:v>2.75</c:v>
                </c:pt>
                <c:pt idx="4">
                  <c:v>2.38</c:v>
                </c:pt>
                <c:pt idx="5">
                  <c:v>2.2200000000000002</c:v>
                </c:pt>
              </c:numCache>
            </c:numRef>
          </c:val>
          <c:smooth val="0"/>
          <c:extLst>
            <c:ext xmlns:c16="http://schemas.microsoft.com/office/drawing/2014/chart" uri="{C3380CC4-5D6E-409C-BE32-E72D297353CC}">
              <c16:uniqueId val="{00000003-DCB3-45F3-A33B-CC038A31C2D8}"/>
            </c:ext>
          </c:extLst>
        </c:ser>
        <c:dLbls>
          <c:showLegendKey val="0"/>
          <c:showVal val="0"/>
          <c:showCatName val="0"/>
          <c:showSerName val="0"/>
          <c:showPercent val="0"/>
          <c:showBubbleSize val="0"/>
        </c:dLbls>
        <c:marker val="1"/>
        <c:smooth val="0"/>
        <c:axId val="235373312"/>
        <c:axId val="235375232"/>
      </c:lineChart>
      <c:catAx>
        <c:axId val="2353733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35375232"/>
        <c:crosses val="autoZero"/>
        <c:auto val="1"/>
        <c:lblAlgn val="ctr"/>
        <c:lblOffset val="100"/>
        <c:noMultiLvlLbl val="0"/>
      </c:catAx>
      <c:valAx>
        <c:axId val="235375232"/>
        <c:scaling>
          <c:orientation val="minMax"/>
          <c:max val="6"/>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4.6296296296296294E-3"/>
              <c:y val="0.40003384993542473"/>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235373312"/>
        <c:crosses val="autoZero"/>
        <c:crossBetween val="between"/>
        <c:majorUnit val="0.5"/>
      </c:valAx>
    </c:plotArea>
    <c:legend>
      <c:legendPos val="t"/>
      <c:layout>
        <c:manualLayout>
          <c:xMode val="edge"/>
          <c:yMode val="edge"/>
          <c:x val="8.19954797317002E-3"/>
          <c:y val="1.1675185338674747E-3"/>
          <c:w val="0.99127867697093419"/>
          <c:h val="9.847597175353083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4211626324487"/>
          <c:y val="0.11285941453264288"/>
          <c:w val="0.85128803344026438"/>
          <c:h val="0.75422717993584132"/>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4BBE-41AF-9FFA-AD0E0EAB0981}"/>
              </c:ext>
            </c:extLst>
          </c:dPt>
          <c:dPt>
            <c:idx val="1"/>
            <c:invertIfNegative val="0"/>
            <c:bubble3D val="0"/>
            <c:extLst>
              <c:ext xmlns:c16="http://schemas.microsoft.com/office/drawing/2014/chart" uri="{C3380CC4-5D6E-409C-BE32-E72D297353CC}">
                <c16:uniqueId val="{00000001-4BBE-41AF-9FFA-AD0E0EAB0981}"/>
              </c:ext>
            </c:extLst>
          </c:dPt>
          <c:dPt>
            <c:idx val="2"/>
            <c:invertIfNegative val="0"/>
            <c:bubble3D val="0"/>
            <c:extLst>
              <c:ext xmlns:c16="http://schemas.microsoft.com/office/drawing/2014/chart" uri="{C3380CC4-5D6E-409C-BE32-E72D297353CC}">
                <c16:uniqueId val="{00000002-4BBE-41AF-9FFA-AD0E0EAB0981}"/>
              </c:ext>
            </c:extLst>
          </c:dPt>
          <c:dPt>
            <c:idx val="3"/>
            <c:invertIfNegative val="0"/>
            <c:bubble3D val="0"/>
            <c:extLst>
              <c:ext xmlns:c16="http://schemas.microsoft.com/office/drawing/2014/chart" uri="{C3380CC4-5D6E-409C-BE32-E72D297353CC}">
                <c16:uniqueId val="{00000003-4BBE-41AF-9FFA-AD0E0EAB0981}"/>
              </c:ext>
            </c:extLst>
          </c:dPt>
          <c:cat>
            <c:strRef>
              <c:f>Sheet1!$A$2:$A$4</c:f>
              <c:strCache>
                <c:ptCount val="3"/>
                <c:pt idx="0">
                  <c:v>Total</c:v>
                </c:pt>
                <c:pt idx="1">
                  <c:v>Male</c:v>
                </c:pt>
                <c:pt idx="2">
                  <c:v>Female</c:v>
                </c:pt>
              </c:strCache>
            </c:strRef>
          </c:cat>
          <c:val>
            <c:numRef>
              <c:f>Sheet1!$B$2:$B$4</c:f>
              <c:numCache>
                <c:formatCode>General</c:formatCode>
                <c:ptCount val="3"/>
                <c:pt idx="0">
                  <c:v>33.6</c:v>
                </c:pt>
                <c:pt idx="1">
                  <c:v>25.1</c:v>
                </c:pt>
                <c:pt idx="2">
                  <c:v>42</c:v>
                </c:pt>
              </c:numCache>
            </c:numRef>
          </c:val>
          <c:extLst>
            <c:ext xmlns:c16="http://schemas.microsoft.com/office/drawing/2014/chart" uri="{C3380CC4-5D6E-409C-BE32-E72D297353CC}">
              <c16:uniqueId val="{00000004-4BBE-41AF-9FFA-AD0E0EAB0981}"/>
            </c:ext>
          </c:extLst>
        </c:ser>
        <c:ser>
          <c:idx val="1"/>
          <c:order val="1"/>
          <c:tx>
            <c:strRef>
              <c:f>Sheet1!$C$1</c:f>
              <c:strCache>
                <c:ptCount val="1"/>
                <c:pt idx="0">
                  <c:v>Black</c:v>
                </c:pt>
              </c:strCache>
            </c:strRef>
          </c:tx>
          <c:spPr>
            <a:solidFill>
              <a:srgbClr val="AABA0A"/>
            </a:solidFill>
          </c:spPr>
          <c:invertIfNegative val="0"/>
          <c:cat>
            <c:strRef>
              <c:f>Sheet1!$A$2:$A$4</c:f>
              <c:strCache>
                <c:ptCount val="3"/>
                <c:pt idx="0">
                  <c:v>Total</c:v>
                </c:pt>
                <c:pt idx="1">
                  <c:v>Male</c:v>
                </c:pt>
                <c:pt idx="2">
                  <c:v>Female</c:v>
                </c:pt>
              </c:strCache>
            </c:strRef>
          </c:cat>
          <c:val>
            <c:numRef>
              <c:f>Sheet1!$C$2:$C$4</c:f>
              <c:numCache>
                <c:formatCode>General</c:formatCode>
                <c:ptCount val="3"/>
                <c:pt idx="0">
                  <c:v>42.1</c:v>
                </c:pt>
                <c:pt idx="1">
                  <c:v>33.200000000000003</c:v>
                </c:pt>
                <c:pt idx="2">
                  <c:v>49.8</c:v>
                </c:pt>
              </c:numCache>
            </c:numRef>
          </c:val>
          <c:extLst>
            <c:ext xmlns:c16="http://schemas.microsoft.com/office/drawing/2014/chart" uri="{C3380CC4-5D6E-409C-BE32-E72D297353CC}">
              <c16:uniqueId val="{00000005-4BBE-41AF-9FFA-AD0E0EAB0981}"/>
            </c:ext>
          </c:extLst>
        </c:ser>
        <c:dLbls>
          <c:showLegendKey val="0"/>
          <c:showVal val="0"/>
          <c:showCatName val="0"/>
          <c:showSerName val="0"/>
          <c:showPercent val="0"/>
          <c:showBubbleSize val="0"/>
        </c:dLbls>
        <c:gapWidth val="150"/>
        <c:axId val="235457536"/>
        <c:axId val="235475712"/>
      </c:barChart>
      <c:catAx>
        <c:axId val="235457536"/>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35475712"/>
        <c:crosses val="autoZero"/>
        <c:auto val="1"/>
        <c:lblAlgn val="ctr"/>
        <c:lblOffset val="100"/>
        <c:noMultiLvlLbl val="0"/>
      </c:catAx>
      <c:valAx>
        <c:axId val="23547571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Rate per 1,000 Population</a:t>
                </a:r>
                <a:endParaRPr lang="en-US" dirty="0"/>
              </a:p>
            </c:rich>
          </c:tx>
          <c:layout>
            <c:manualLayout>
              <c:xMode val="edge"/>
              <c:yMode val="edge"/>
              <c:x val="0"/>
              <c:y val="0.198164552347623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35457536"/>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0.11285941453264288"/>
          <c:w val="0.90617393311947114"/>
          <c:h val="0.7368110236220472"/>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69BC-4060-8CE5-0D0A66BD5D0E}"/>
              </c:ext>
            </c:extLst>
          </c:dPt>
          <c:dPt>
            <c:idx val="1"/>
            <c:invertIfNegative val="0"/>
            <c:bubble3D val="0"/>
            <c:extLst>
              <c:ext xmlns:c16="http://schemas.microsoft.com/office/drawing/2014/chart" uri="{C3380CC4-5D6E-409C-BE32-E72D297353CC}">
                <c16:uniqueId val="{00000001-69BC-4060-8CE5-0D0A66BD5D0E}"/>
              </c:ext>
            </c:extLst>
          </c:dPt>
          <c:dPt>
            <c:idx val="2"/>
            <c:invertIfNegative val="0"/>
            <c:bubble3D val="0"/>
            <c:extLst>
              <c:ext xmlns:c16="http://schemas.microsoft.com/office/drawing/2014/chart" uri="{C3380CC4-5D6E-409C-BE32-E72D297353CC}">
                <c16:uniqueId val="{00000002-69BC-4060-8CE5-0D0A66BD5D0E}"/>
              </c:ext>
            </c:extLst>
          </c:dPt>
          <c:dPt>
            <c:idx val="3"/>
            <c:invertIfNegative val="0"/>
            <c:bubble3D val="0"/>
            <c:extLst>
              <c:ext xmlns:c16="http://schemas.microsoft.com/office/drawing/2014/chart" uri="{C3380CC4-5D6E-409C-BE32-E72D297353CC}">
                <c16:uniqueId val="{00000003-69BC-4060-8CE5-0D0A66BD5D0E}"/>
              </c:ext>
            </c:extLst>
          </c:dPt>
          <c:cat>
            <c:strRef>
              <c:f>Sheet1!$A$2:$A$8</c:f>
              <c:strCache>
                <c:ptCount val="7"/>
                <c:pt idx="0">
                  <c:v>Total</c:v>
                </c:pt>
                <c:pt idx="1">
                  <c:v>White</c:v>
                </c:pt>
                <c:pt idx="2">
                  <c:v>Black</c:v>
                </c:pt>
                <c:pt idx="3">
                  <c:v>Asian</c:v>
                </c:pt>
                <c:pt idx="4">
                  <c:v>NHOPI</c:v>
                </c:pt>
                <c:pt idx="5">
                  <c:v>AI/AN</c:v>
                </c:pt>
                <c:pt idx="6">
                  <c:v>&gt;1 Race</c:v>
                </c:pt>
              </c:strCache>
            </c:strRef>
          </c:cat>
          <c:val>
            <c:numRef>
              <c:f>Sheet1!$B$2:$B$8</c:f>
              <c:numCache>
                <c:formatCode>0.0</c:formatCode>
                <c:ptCount val="7"/>
                <c:pt idx="0">
                  <c:v>7.3</c:v>
                </c:pt>
                <c:pt idx="1">
                  <c:v>7.74</c:v>
                </c:pt>
                <c:pt idx="2">
                  <c:v>5.45</c:v>
                </c:pt>
                <c:pt idx="3">
                  <c:v>5.61</c:v>
                </c:pt>
                <c:pt idx="4">
                  <c:v>5.5</c:v>
                </c:pt>
                <c:pt idx="5">
                  <c:v>6.55</c:v>
                </c:pt>
                <c:pt idx="6">
                  <c:v>6.5</c:v>
                </c:pt>
              </c:numCache>
            </c:numRef>
          </c:val>
          <c:extLst>
            <c:ext xmlns:c16="http://schemas.microsoft.com/office/drawing/2014/chart" uri="{C3380CC4-5D6E-409C-BE32-E72D297353CC}">
              <c16:uniqueId val="{00000004-69BC-4060-8CE5-0D0A66BD5D0E}"/>
            </c:ext>
          </c:extLst>
        </c:ser>
        <c:ser>
          <c:idx val="1"/>
          <c:order val="1"/>
          <c:tx>
            <c:strRef>
              <c:f>Sheet1!$C$1</c:f>
              <c:strCache>
                <c:ptCount val="1"/>
                <c:pt idx="0">
                  <c:v>2013</c:v>
                </c:pt>
              </c:strCache>
            </c:strRef>
          </c:tx>
          <c:spPr>
            <a:solidFill>
              <a:srgbClr val="AABA0A"/>
            </a:solidFill>
          </c:spPr>
          <c:invertIfNegative val="0"/>
          <c:cat>
            <c:strRef>
              <c:f>Sheet1!$A$2:$A$8</c:f>
              <c:strCache>
                <c:ptCount val="7"/>
                <c:pt idx="0">
                  <c:v>Total</c:v>
                </c:pt>
                <c:pt idx="1">
                  <c:v>White</c:v>
                </c:pt>
                <c:pt idx="2">
                  <c:v>Black</c:v>
                </c:pt>
                <c:pt idx="3">
                  <c:v>Asian</c:v>
                </c:pt>
                <c:pt idx="4">
                  <c:v>NHOPI</c:v>
                </c:pt>
                <c:pt idx="5">
                  <c:v>AI/AN</c:v>
                </c:pt>
                <c:pt idx="6">
                  <c:v>&gt;1 Race</c:v>
                </c:pt>
              </c:strCache>
            </c:strRef>
          </c:cat>
          <c:val>
            <c:numRef>
              <c:f>Sheet1!$C$2:$C$8</c:f>
              <c:numCache>
                <c:formatCode>0.0</c:formatCode>
                <c:ptCount val="7"/>
                <c:pt idx="0" formatCode="General">
                  <c:v>6.4</c:v>
                </c:pt>
                <c:pt idx="1">
                  <c:v>6.78</c:v>
                </c:pt>
                <c:pt idx="2">
                  <c:v>4.6900000000000004</c:v>
                </c:pt>
                <c:pt idx="3">
                  <c:v>4.66</c:v>
                </c:pt>
                <c:pt idx="4">
                  <c:v>5.15</c:v>
                </c:pt>
                <c:pt idx="5">
                  <c:v>6.78</c:v>
                </c:pt>
                <c:pt idx="6">
                  <c:v>5.24</c:v>
                </c:pt>
              </c:numCache>
            </c:numRef>
          </c:val>
          <c:extLst>
            <c:ext xmlns:c16="http://schemas.microsoft.com/office/drawing/2014/chart" uri="{C3380CC4-5D6E-409C-BE32-E72D297353CC}">
              <c16:uniqueId val="{00000005-69BC-4060-8CE5-0D0A66BD5D0E}"/>
            </c:ext>
          </c:extLst>
        </c:ser>
        <c:dLbls>
          <c:showLegendKey val="0"/>
          <c:showVal val="0"/>
          <c:showCatName val="0"/>
          <c:showSerName val="0"/>
          <c:showPercent val="0"/>
          <c:showBubbleSize val="0"/>
        </c:dLbls>
        <c:gapWidth val="150"/>
        <c:axId val="235581440"/>
        <c:axId val="235582976"/>
      </c:barChart>
      <c:catAx>
        <c:axId val="23558144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35582976"/>
        <c:crosses val="autoZero"/>
        <c:auto val="1"/>
        <c:lblAlgn val="ctr"/>
        <c:lblOffset val="100"/>
        <c:noMultiLvlLbl val="0"/>
      </c:catAx>
      <c:valAx>
        <c:axId val="235582976"/>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930498271049452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35581440"/>
        <c:crosses val="autoZero"/>
        <c:crossBetween val="between"/>
        <c:majorUnit val="1"/>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0137552250413"/>
          <c:y val="9.882935410651833E-2"/>
          <c:w val="0.87752260134149895"/>
          <c:h val="0.77098409573803273"/>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24AD-4D6F-AAAF-37DDCDE32928}"/>
              </c:ext>
            </c:extLst>
          </c:dPt>
          <c:dPt>
            <c:idx val="1"/>
            <c:invertIfNegative val="0"/>
            <c:bubble3D val="0"/>
            <c:extLst>
              <c:ext xmlns:c16="http://schemas.microsoft.com/office/drawing/2014/chart" uri="{C3380CC4-5D6E-409C-BE32-E72D297353CC}">
                <c16:uniqueId val="{00000001-24AD-4D6F-AAAF-37DDCDE32928}"/>
              </c:ext>
            </c:extLst>
          </c:dPt>
          <c:dPt>
            <c:idx val="2"/>
            <c:invertIfNegative val="0"/>
            <c:bubble3D val="0"/>
            <c:extLst>
              <c:ext xmlns:c16="http://schemas.microsoft.com/office/drawing/2014/chart" uri="{C3380CC4-5D6E-409C-BE32-E72D297353CC}">
                <c16:uniqueId val="{00000002-24AD-4D6F-AAAF-37DDCDE32928}"/>
              </c:ext>
            </c:extLst>
          </c:dPt>
          <c:dPt>
            <c:idx val="3"/>
            <c:invertIfNegative val="0"/>
            <c:bubble3D val="0"/>
            <c:extLst>
              <c:ext xmlns:c16="http://schemas.microsoft.com/office/drawing/2014/chart" uri="{C3380CC4-5D6E-409C-BE32-E72D297353CC}">
                <c16:uniqueId val="{00000003-24AD-4D6F-AAAF-37DDCDE32928}"/>
              </c:ext>
            </c:extLst>
          </c:dPt>
          <c:cat>
            <c:strRef>
              <c:f>Sheet1!$A$2:$A$8</c:f>
              <c:strCache>
                <c:ptCount val="7"/>
                <c:pt idx="0">
                  <c:v>Total</c:v>
                </c:pt>
                <c:pt idx="1">
                  <c:v>White</c:v>
                </c:pt>
                <c:pt idx="2">
                  <c:v>Black</c:v>
                </c:pt>
                <c:pt idx="3">
                  <c:v>Asian</c:v>
                </c:pt>
                <c:pt idx="4">
                  <c:v>NHOPI</c:v>
                </c:pt>
                <c:pt idx="5">
                  <c:v>AI/AN</c:v>
                </c:pt>
                <c:pt idx="6">
                  <c:v>&gt;1 Race</c:v>
                </c:pt>
              </c:strCache>
            </c:strRef>
          </c:cat>
          <c:val>
            <c:numRef>
              <c:f>Sheet1!$B$2:$B$8</c:f>
              <c:numCache>
                <c:formatCode>0.0</c:formatCode>
                <c:ptCount val="7"/>
                <c:pt idx="0" formatCode="General">
                  <c:v>1.9</c:v>
                </c:pt>
                <c:pt idx="1">
                  <c:v>1.9</c:v>
                </c:pt>
                <c:pt idx="2">
                  <c:v>1.67</c:v>
                </c:pt>
                <c:pt idx="3">
                  <c:v>2.86</c:v>
                </c:pt>
                <c:pt idx="4">
                  <c:v>2.82</c:v>
                </c:pt>
                <c:pt idx="5">
                  <c:v>1.28</c:v>
                </c:pt>
                <c:pt idx="6">
                  <c:v>1.91</c:v>
                </c:pt>
              </c:numCache>
            </c:numRef>
          </c:val>
          <c:extLst>
            <c:ext xmlns:c16="http://schemas.microsoft.com/office/drawing/2014/chart" uri="{C3380CC4-5D6E-409C-BE32-E72D297353CC}">
              <c16:uniqueId val="{00000004-24AD-4D6F-AAAF-37DDCDE32928}"/>
            </c:ext>
          </c:extLst>
        </c:ser>
        <c:ser>
          <c:idx val="1"/>
          <c:order val="1"/>
          <c:tx>
            <c:strRef>
              <c:f>Sheet1!$C$1</c:f>
              <c:strCache>
                <c:ptCount val="1"/>
                <c:pt idx="0">
                  <c:v>2013</c:v>
                </c:pt>
              </c:strCache>
            </c:strRef>
          </c:tx>
          <c:spPr>
            <a:solidFill>
              <a:srgbClr val="AABA0A"/>
            </a:solidFill>
          </c:spPr>
          <c:invertIfNegative val="0"/>
          <c:cat>
            <c:strRef>
              <c:f>Sheet1!$A$2:$A$8</c:f>
              <c:strCache>
                <c:ptCount val="7"/>
                <c:pt idx="0">
                  <c:v>Total</c:v>
                </c:pt>
                <c:pt idx="1">
                  <c:v>White</c:v>
                </c:pt>
                <c:pt idx="2">
                  <c:v>Black</c:v>
                </c:pt>
                <c:pt idx="3">
                  <c:v>Asian</c:v>
                </c:pt>
                <c:pt idx="4">
                  <c:v>NHOPI</c:v>
                </c:pt>
                <c:pt idx="5">
                  <c:v>AI/AN</c:v>
                </c:pt>
                <c:pt idx="6">
                  <c:v>&gt;1 Race</c:v>
                </c:pt>
              </c:strCache>
            </c:strRef>
          </c:cat>
          <c:val>
            <c:numRef>
              <c:f>Sheet1!$C$2:$C$8</c:f>
              <c:numCache>
                <c:formatCode>0.0</c:formatCode>
                <c:ptCount val="7"/>
                <c:pt idx="0" formatCode="General">
                  <c:v>1.4</c:v>
                </c:pt>
                <c:pt idx="1">
                  <c:v>1.43</c:v>
                </c:pt>
                <c:pt idx="2">
                  <c:v>1.22</c:v>
                </c:pt>
                <c:pt idx="3">
                  <c:v>1.98</c:v>
                </c:pt>
                <c:pt idx="4">
                  <c:v>1.71</c:v>
                </c:pt>
                <c:pt idx="5">
                  <c:v>1.29</c:v>
                </c:pt>
                <c:pt idx="6" formatCode="General">
                  <c:v>1.8</c:v>
                </c:pt>
              </c:numCache>
            </c:numRef>
          </c:val>
          <c:extLst>
            <c:ext xmlns:c16="http://schemas.microsoft.com/office/drawing/2014/chart" uri="{C3380CC4-5D6E-409C-BE32-E72D297353CC}">
              <c16:uniqueId val="{00000005-24AD-4D6F-AAAF-37DDCDE32928}"/>
            </c:ext>
          </c:extLst>
        </c:ser>
        <c:dLbls>
          <c:showLegendKey val="0"/>
          <c:showVal val="0"/>
          <c:showCatName val="0"/>
          <c:showSerName val="0"/>
          <c:showPercent val="0"/>
          <c:showBubbleSize val="0"/>
        </c:dLbls>
        <c:gapWidth val="150"/>
        <c:axId val="235750912"/>
        <c:axId val="235752448"/>
      </c:barChart>
      <c:catAx>
        <c:axId val="23575091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35752448"/>
        <c:crosses val="autoZero"/>
        <c:auto val="1"/>
        <c:lblAlgn val="ctr"/>
        <c:lblOffset val="100"/>
        <c:noMultiLvlLbl val="0"/>
      </c:catAx>
      <c:valAx>
        <c:axId val="235752448"/>
        <c:scaling>
          <c:orientation val="minMax"/>
          <c:max val="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9896367120776571"/>
            </c:manualLayout>
          </c:layout>
          <c:overlay val="0"/>
        </c:title>
        <c:numFmt formatCode="0.0" sourceLinked="0"/>
        <c:majorTickMark val="out"/>
        <c:minorTickMark val="none"/>
        <c:tickLblPos val="nextTo"/>
        <c:txPr>
          <a:bodyPr/>
          <a:lstStyle/>
          <a:p>
            <a:pPr>
              <a:defRPr sz="1600">
                <a:latin typeface="Calibri" panose="020F0502020204030204" pitchFamily="34" charset="0"/>
              </a:defRPr>
            </a:pPr>
            <a:endParaRPr lang="en-US"/>
          </a:p>
        </c:txPr>
        <c:crossAx val="235750912"/>
        <c:crosses val="autoZero"/>
        <c:crossBetween val="between"/>
        <c:majorUnit val="0.5"/>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986487800136094"/>
          <c:y val="0.12602969767667929"/>
          <c:w val="0.8162649460484106"/>
          <c:h val="0.64669461456206867"/>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10.8086</c:v>
                </c:pt>
                <c:pt idx="1">
                  <c:v>9.7919</c:v>
                </c:pt>
                <c:pt idx="2">
                  <c:v>9.5785999999999998</c:v>
                </c:pt>
                <c:pt idx="3">
                  <c:v>9.6539999999999999</c:v>
                </c:pt>
                <c:pt idx="4">
                  <c:v>9.8035999999999994</c:v>
                </c:pt>
                <c:pt idx="5">
                  <c:v>9.2786000000000008</c:v>
                </c:pt>
                <c:pt idx="6">
                  <c:v>9.4616000000000007</c:v>
                </c:pt>
                <c:pt idx="7">
                  <c:v>9.0292999999999992</c:v>
                </c:pt>
                <c:pt idx="8">
                  <c:v>8.1255000000000006</c:v>
                </c:pt>
                <c:pt idx="9">
                  <c:v>8.3310999999999993</c:v>
                </c:pt>
                <c:pt idx="10">
                  <c:v>7.8647999999999998</c:v>
                </c:pt>
                <c:pt idx="11">
                  <c:v>7.6</c:v>
                </c:pt>
              </c:numCache>
            </c:numRef>
          </c:val>
          <c:smooth val="0"/>
          <c:extLst>
            <c:ext xmlns:c16="http://schemas.microsoft.com/office/drawing/2014/chart" uri="{C3380CC4-5D6E-409C-BE32-E72D297353CC}">
              <c16:uniqueId val="{00000000-6747-4CF6-BDCE-4EA5E1C1A2CB}"/>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10.444599999999999</c:v>
                </c:pt>
                <c:pt idx="1">
                  <c:v>9.3797999999999995</c:v>
                </c:pt>
                <c:pt idx="2">
                  <c:v>9.0198</c:v>
                </c:pt>
                <c:pt idx="3">
                  <c:v>9.0695999999999994</c:v>
                </c:pt>
                <c:pt idx="4">
                  <c:v>9.4522999999999993</c:v>
                </c:pt>
                <c:pt idx="5">
                  <c:v>8.9678000000000004</c:v>
                </c:pt>
                <c:pt idx="6">
                  <c:v>8.9946999999999999</c:v>
                </c:pt>
                <c:pt idx="7">
                  <c:v>8.5450999999999997</c:v>
                </c:pt>
                <c:pt idx="8">
                  <c:v>7.7196999999999996</c:v>
                </c:pt>
                <c:pt idx="9">
                  <c:v>7.9836</c:v>
                </c:pt>
                <c:pt idx="10">
                  <c:v>7.4166999999999996</c:v>
                </c:pt>
                <c:pt idx="11">
                  <c:v>7.1501000000000001</c:v>
                </c:pt>
              </c:numCache>
            </c:numRef>
          </c:val>
          <c:smooth val="0"/>
          <c:extLst>
            <c:ext xmlns:c16="http://schemas.microsoft.com/office/drawing/2014/chart" uri="{C3380CC4-5D6E-409C-BE32-E72D297353CC}">
              <c16:uniqueId val="{00000001-6747-4CF6-BDCE-4EA5E1C1A2CB}"/>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11.4048</c:v>
                </c:pt>
                <c:pt idx="1">
                  <c:v>11.2629</c:v>
                </c:pt>
                <c:pt idx="2">
                  <c:v>11.2561</c:v>
                </c:pt>
                <c:pt idx="3">
                  <c:v>12.652200000000001</c:v>
                </c:pt>
                <c:pt idx="4">
                  <c:v>10.2807</c:v>
                </c:pt>
                <c:pt idx="5">
                  <c:v>10.442</c:v>
                </c:pt>
                <c:pt idx="6">
                  <c:v>12.1586</c:v>
                </c:pt>
                <c:pt idx="7">
                  <c:v>11.7059</c:v>
                </c:pt>
                <c:pt idx="8">
                  <c:v>10.27</c:v>
                </c:pt>
                <c:pt idx="9">
                  <c:v>9.9356000000000009</c:v>
                </c:pt>
                <c:pt idx="10">
                  <c:v>10.321199999999999</c:v>
                </c:pt>
                <c:pt idx="11">
                  <c:v>9.2042000000000002</c:v>
                </c:pt>
              </c:numCache>
            </c:numRef>
          </c:val>
          <c:smooth val="0"/>
          <c:extLst>
            <c:ext xmlns:c16="http://schemas.microsoft.com/office/drawing/2014/chart" uri="{C3380CC4-5D6E-409C-BE32-E72D297353CC}">
              <c16:uniqueId val="{00000002-6747-4CF6-BDCE-4EA5E1C1A2CB}"/>
            </c:ext>
          </c:extLst>
        </c:ser>
        <c:ser>
          <c:idx val="1"/>
          <c:order val="3"/>
          <c:tx>
            <c:strRef>
              <c:f>Sheet1!$A$5</c:f>
              <c:strCache>
                <c:ptCount val="1"/>
                <c:pt idx="0">
                  <c:v>Asian</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14.481</c:v>
                </c:pt>
                <c:pt idx="1">
                  <c:v>13.542299999999999</c:v>
                </c:pt>
                <c:pt idx="2">
                  <c:v>14.2681</c:v>
                </c:pt>
                <c:pt idx="3">
                  <c:v>12.994199999999999</c:v>
                </c:pt>
                <c:pt idx="4">
                  <c:v>13.128399999999999</c:v>
                </c:pt>
                <c:pt idx="5">
                  <c:v>10.8775</c:v>
                </c:pt>
                <c:pt idx="6">
                  <c:v>11.116899999999999</c:v>
                </c:pt>
                <c:pt idx="7">
                  <c:v>12.0916</c:v>
                </c:pt>
                <c:pt idx="8">
                  <c:v>9.3216000000000001</c:v>
                </c:pt>
                <c:pt idx="9">
                  <c:v>9.1217000000000006</c:v>
                </c:pt>
                <c:pt idx="10">
                  <c:v>8.8613</c:v>
                </c:pt>
                <c:pt idx="11">
                  <c:v>9.7495999999999992</c:v>
                </c:pt>
              </c:numCache>
            </c:numRef>
          </c:val>
          <c:smooth val="0"/>
          <c:extLst>
            <c:ext xmlns:c16="http://schemas.microsoft.com/office/drawing/2014/chart" uri="{C3380CC4-5D6E-409C-BE32-E72D297353CC}">
              <c16:uniqueId val="{00000003-6747-4CF6-BDCE-4EA5E1C1A2CB}"/>
            </c:ext>
          </c:extLst>
        </c:ser>
        <c:dLbls>
          <c:showLegendKey val="0"/>
          <c:showVal val="0"/>
          <c:showCatName val="0"/>
          <c:showSerName val="0"/>
          <c:showPercent val="0"/>
          <c:showBubbleSize val="0"/>
        </c:dLbls>
        <c:marker val="1"/>
        <c:smooth val="0"/>
        <c:axId val="243867008"/>
        <c:axId val="243893760"/>
      </c:lineChart>
      <c:catAx>
        <c:axId val="243867008"/>
        <c:scaling>
          <c:orientation val="minMax"/>
        </c:scaling>
        <c:delete val="0"/>
        <c:axPos val="b"/>
        <c:numFmt formatCode="General" sourceLinked="1"/>
        <c:majorTickMark val="out"/>
        <c:minorTickMark val="none"/>
        <c:tickLblPos val="nextTo"/>
        <c:txPr>
          <a:bodyPr rot="-3660000"/>
          <a:lstStyle/>
          <a:p>
            <a:pPr>
              <a:defRPr sz="1600" b="0" baseline="0">
                <a:latin typeface="Calibri" panose="020F0502020204030204" pitchFamily="34" charset="0"/>
              </a:defRPr>
            </a:pPr>
            <a:endParaRPr lang="en-US"/>
          </a:p>
        </c:txPr>
        <c:crossAx val="243893760"/>
        <c:crosses val="autoZero"/>
        <c:auto val="1"/>
        <c:lblAlgn val="ctr"/>
        <c:lblOffset val="100"/>
        <c:noMultiLvlLbl val="0"/>
      </c:catAx>
      <c:valAx>
        <c:axId val="24389376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535170603674540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43867008"/>
        <c:crosses val="autoZero"/>
        <c:crossBetween val="between"/>
        <c:majorUnit val="5"/>
      </c:valAx>
    </c:plotArea>
    <c:legend>
      <c:legendPos val="t"/>
      <c:layout>
        <c:manualLayout>
          <c:xMode val="edge"/>
          <c:yMode val="edge"/>
          <c:x val="8.19954797317002E-3"/>
          <c:y val="1.1675185338674747E-3"/>
          <c:w val="0.99127867697093419"/>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Adults Age 65+</a:t>
            </a:r>
            <a:endParaRPr lang="en-US" sz="1600" dirty="0">
              <a:latin typeface="Calibri" panose="020F0502020204030204" pitchFamily="34" charset="0"/>
            </a:endParaRPr>
          </a:p>
        </c:rich>
      </c:tx>
      <c:layout/>
      <c:overlay val="0"/>
    </c:title>
    <c:autoTitleDeleted val="0"/>
    <c:plotArea>
      <c:layout>
        <c:manualLayout>
          <c:layoutTarget val="inner"/>
          <c:xMode val="edge"/>
          <c:yMode val="edge"/>
          <c:x val="9.2668659473121417E-2"/>
          <c:y val="0.13716508092738408"/>
          <c:w val="0.90733134052687858"/>
          <c:h val="0.75152668416447943"/>
        </c:manualLayout>
      </c:layout>
      <c:barChart>
        <c:barDir val="col"/>
        <c:grouping val="clustered"/>
        <c:varyColors val="0"/>
        <c:ser>
          <c:idx val="0"/>
          <c:order val="0"/>
          <c:tx>
            <c:strRef>
              <c:f>Sheet1!$B$1</c:f>
              <c:strCache>
                <c:ptCount val="1"/>
                <c:pt idx="0">
                  <c:v>Series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9F7F-4D58-960B-97F5B3725355}"/>
              </c:ext>
            </c:extLst>
          </c:dPt>
          <c:dPt>
            <c:idx val="1"/>
            <c:invertIfNegative val="0"/>
            <c:bubble3D val="0"/>
            <c:extLst>
              <c:ext xmlns:c16="http://schemas.microsoft.com/office/drawing/2014/chart" uri="{C3380CC4-5D6E-409C-BE32-E72D297353CC}">
                <c16:uniqueId val="{00000001-9F7F-4D58-960B-97F5B3725355}"/>
              </c:ext>
            </c:extLst>
          </c:dPt>
          <c:dPt>
            <c:idx val="2"/>
            <c:invertIfNegative val="0"/>
            <c:bubble3D val="0"/>
            <c:extLst>
              <c:ext xmlns:c16="http://schemas.microsoft.com/office/drawing/2014/chart" uri="{C3380CC4-5D6E-409C-BE32-E72D297353CC}">
                <c16:uniqueId val="{00000002-9F7F-4D58-960B-97F5B3725355}"/>
              </c:ext>
            </c:extLst>
          </c:dPt>
          <c:dPt>
            <c:idx val="3"/>
            <c:invertIfNegative val="0"/>
            <c:bubble3D val="0"/>
            <c:extLst>
              <c:ext xmlns:c16="http://schemas.microsoft.com/office/drawing/2014/chart" uri="{C3380CC4-5D6E-409C-BE32-E72D297353CC}">
                <c16:uniqueId val="{00000003-9F7F-4D58-960B-97F5B3725355}"/>
              </c:ext>
            </c:extLst>
          </c:dPt>
          <c:cat>
            <c:numRef>
              <c:f>Sheet1!$A$2:$A$7</c:f>
              <c:numCache>
                <c:formatCode>General</c:formatCode>
                <c:ptCount val="6"/>
                <c:pt idx="0">
                  <c:v>2014</c:v>
                </c:pt>
                <c:pt idx="1">
                  <c:v>2020</c:v>
                </c:pt>
                <c:pt idx="2">
                  <c:v>2030</c:v>
                </c:pt>
                <c:pt idx="3">
                  <c:v>2040</c:v>
                </c:pt>
                <c:pt idx="4">
                  <c:v>2050</c:v>
                </c:pt>
                <c:pt idx="5">
                  <c:v>2060</c:v>
                </c:pt>
              </c:numCache>
            </c:numRef>
          </c:cat>
          <c:val>
            <c:numRef>
              <c:f>Sheet1!$B$2:$B$7</c:f>
              <c:numCache>
                <c:formatCode>General</c:formatCode>
                <c:ptCount val="6"/>
                <c:pt idx="0">
                  <c:v>4</c:v>
                </c:pt>
                <c:pt idx="1">
                  <c:v>5.3</c:v>
                </c:pt>
                <c:pt idx="2">
                  <c:v>7.6</c:v>
                </c:pt>
                <c:pt idx="3">
                  <c:v>9</c:v>
                </c:pt>
                <c:pt idx="4">
                  <c:v>10</c:v>
                </c:pt>
                <c:pt idx="5">
                  <c:v>12</c:v>
                </c:pt>
              </c:numCache>
            </c:numRef>
          </c:val>
          <c:extLst>
            <c:ext xmlns:c16="http://schemas.microsoft.com/office/drawing/2014/chart" uri="{C3380CC4-5D6E-409C-BE32-E72D297353CC}">
              <c16:uniqueId val="{00000004-9F7F-4D58-960B-97F5B3725355}"/>
            </c:ext>
          </c:extLst>
        </c:ser>
        <c:dLbls>
          <c:showLegendKey val="0"/>
          <c:showVal val="0"/>
          <c:showCatName val="0"/>
          <c:showSerName val="0"/>
          <c:showPercent val="0"/>
          <c:showBubbleSize val="0"/>
        </c:dLbls>
        <c:gapWidth val="150"/>
        <c:axId val="182670848"/>
        <c:axId val="182672384"/>
      </c:barChart>
      <c:catAx>
        <c:axId val="182670848"/>
        <c:scaling>
          <c:orientation val="minMax"/>
        </c:scaling>
        <c:delete val="0"/>
        <c:axPos val="b"/>
        <c:minorGridlines>
          <c:spPr>
            <a:ln>
              <a:noFill/>
            </a:ln>
          </c:spPr>
        </c:minorGridlines>
        <c:numFmt formatCode="General" sourceLinked="1"/>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82672384"/>
        <c:crosses val="autoZero"/>
        <c:auto val="1"/>
        <c:lblAlgn val="ctr"/>
        <c:lblOffset val="100"/>
        <c:noMultiLvlLbl val="0"/>
      </c:catAx>
      <c:valAx>
        <c:axId val="182672384"/>
        <c:scaling>
          <c:orientation val="minMax"/>
          <c:max val="16"/>
          <c:min val="0"/>
        </c:scaling>
        <c:delete val="0"/>
        <c:axPos val="l"/>
        <c:majorGridlines/>
        <c:title>
          <c:tx>
            <c:rich>
              <a:bodyPr rot="-5400000" vert="horz"/>
              <a:lstStyle/>
              <a:p>
                <a:pPr>
                  <a:defRPr sz="1600">
                    <a:latin typeface="Calibri" panose="020F0502020204030204" pitchFamily="34" charset="0"/>
                  </a:defRPr>
                </a:pPr>
                <a:r>
                  <a:rPr lang="en-US" dirty="0" smtClean="0"/>
                  <a:t>Millions</a:t>
                </a:r>
                <a:endParaRPr lang="en-US" dirty="0"/>
              </a:p>
            </c:rich>
          </c:tx>
          <c:layout>
            <c:manualLayout>
              <c:xMode val="edge"/>
              <c:yMode val="edge"/>
              <c:x val="0"/>
              <c:y val="0.3656025809273840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82670848"/>
        <c:crosses val="autoZero"/>
        <c:crossBetween val="between"/>
        <c:majorUnit val="2"/>
      </c:valAx>
    </c:plotArea>
    <c:plotVisOnly val="1"/>
    <c:dispBlanksAs val="gap"/>
    <c:showDLblsOverMax val="0"/>
  </c:chart>
  <c:spPr>
    <a:ln>
      <a:noFill/>
    </a:ln>
  </c:sp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17711674929524"/>
          <c:y val="0.11285941453264288"/>
          <c:w val="0.80036210751433845"/>
          <c:h val="0.66163458734324876"/>
        </c:manualLayout>
      </c:layout>
      <c:barChart>
        <c:barDir val="col"/>
        <c:grouping val="clustered"/>
        <c:varyColors val="0"/>
        <c:ser>
          <c:idx val="0"/>
          <c:order val="0"/>
          <c:tx>
            <c:strRef>
              <c:f>Sheet1!$C$1</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9060-49AF-B64D-F03FCBBEEFF8}"/>
              </c:ext>
            </c:extLst>
          </c:dPt>
          <c:dPt>
            <c:idx val="1"/>
            <c:invertIfNegative val="0"/>
            <c:bubble3D val="0"/>
            <c:extLst>
              <c:ext xmlns:c16="http://schemas.microsoft.com/office/drawing/2014/chart" uri="{C3380CC4-5D6E-409C-BE32-E72D297353CC}">
                <c16:uniqueId val="{00000001-9060-49AF-B64D-F03FCBBEEFF8}"/>
              </c:ext>
            </c:extLst>
          </c:dPt>
          <c:dPt>
            <c:idx val="2"/>
            <c:invertIfNegative val="0"/>
            <c:bubble3D val="0"/>
            <c:extLst>
              <c:ext xmlns:c16="http://schemas.microsoft.com/office/drawing/2014/chart" uri="{C3380CC4-5D6E-409C-BE32-E72D297353CC}">
                <c16:uniqueId val="{00000002-9060-49AF-B64D-F03FCBBEEFF8}"/>
              </c:ext>
            </c:extLst>
          </c:dPt>
          <c:dPt>
            <c:idx val="3"/>
            <c:invertIfNegative val="0"/>
            <c:bubble3D val="0"/>
            <c:extLst>
              <c:ext xmlns:c16="http://schemas.microsoft.com/office/drawing/2014/chart" uri="{C3380CC4-5D6E-409C-BE32-E72D297353CC}">
                <c16:uniqueId val="{00000003-9060-49AF-B64D-F03FCBBEEFF8}"/>
              </c:ext>
            </c:extLst>
          </c:dPt>
          <c:cat>
            <c:strRef>
              <c:f>Sheet1!$A$2:$A$5</c:f>
              <c:strCache>
                <c:ptCount val="4"/>
                <c:pt idx="0">
                  <c:v>Poor</c:v>
                </c:pt>
                <c:pt idx="1">
                  <c:v>Low Income</c:v>
                </c:pt>
                <c:pt idx="2">
                  <c:v>Middle Income</c:v>
                </c:pt>
                <c:pt idx="3">
                  <c:v>High Income</c:v>
                </c:pt>
              </c:strCache>
            </c:strRef>
          </c:cat>
          <c:val>
            <c:numRef>
              <c:f>Sheet1!$C$2:$C$5</c:f>
              <c:numCache>
                <c:formatCode>0.0</c:formatCode>
                <c:ptCount val="4"/>
                <c:pt idx="0">
                  <c:v>13.036199999999999</c:v>
                </c:pt>
                <c:pt idx="1">
                  <c:v>9.8244000000000007</c:v>
                </c:pt>
                <c:pt idx="2">
                  <c:v>7.1932</c:v>
                </c:pt>
                <c:pt idx="3">
                  <c:v>5.0548999999999999</c:v>
                </c:pt>
              </c:numCache>
            </c:numRef>
          </c:val>
          <c:extLst>
            <c:ext xmlns:c16="http://schemas.microsoft.com/office/drawing/2014/chart" uri="{C3380CC4-5D6E-409C-BE32-E72D297353CC}">
              <c16:uniqueId val="{00000004-9060-49AF-B64D-F03FCBBEEFF8}"/>
            </c:ext>
          </c:extLst>
        </c:ser>
        <c:ser>
          <c:idx val="1"/>
          <c:order val="1"/>
          <c:tx>
            <c:strRef>
              <c:f>Sheet1!$B$1</c:f>
              <c:strCache>
                <c:ptCount val="1"/>
                <c:pt idx="0">
                  <c:v>Black</c:v>
                </c:pt>
              </c:strCache>
            </c:strRef>
          </c:tx>
          <c:spPr>
            <a:solidFill>
              <a:srgbClr val="AABA0A"/>
            </a:solidFill>
          </c:spPr>
          <c:invertIfNegative val="0"/>
          <c:cat>
            <c:strRef>
              <c:f>Sheet1!$A$2:$A$5</c:f>
              <c:strCache>
                <c:ptCount val="4"/>
                <c:pt idx="0">
                  <c:v>Poor</c:v>
                </c:pt>
                <c:pt idx="1">
                  <c:v>Low Income</c:v>
                </c:pt>
                <c:pt idx="2">
                  <c:v>Middle Income</c:v>
                </c:pt>
                <c:pt idx="3">
                  <c:v>High Income</c:v>
                </c:pt>
              </c:strCache>
            </c:strRef>
          </c:cat>
          <c:val>
            <c:numRef>
              <c:f>Sheet1!$B$2:$B$5</c:f>
              <c:numCache>
                <c:formatCode>0.0</c:formatCode>
                <c:ptCount val="4"/>
                <c:pt idx="0">
                  <c:v>15.2844</c:v>
                </c:pt>
                <c:pt idx="1">
                  <c:v>8.5503999999999998</c:v>
                </c:pt>
                <c:pt idx="2">
                  <c:v>6.4878999999999998</c:v>
                </c:pt>
                <c:pt idx="3">
                  <c:v>7.7060000000000004</c:v>
                </c:pt>
              </c:numCache>
            </c:numRef>
          </c:val>
          <c:extLst>
            <c:ext xmlns:c16="http://schemas.microsoft.com/office/drawing/2014/chart" uri="{C3380CC4-5D6E-409C-BE32-E72D297353CC}">
              <c16:uniqueId val="{00000005-9060-49AF-B64D-F03FCBBEEFF8}"/>
            </c:ext>
          </c:extLst>
        </c:ser>
        <c:dLbls>
          <c:showLegendKey val="0"/>
          <c:showVal val="0"/>
          <c:showCatName val="0"/>
          <c:showSerName val="0"/>
          <c:showPercent val="0"/>
          <c:showBubbleSize val="0"/>
        </c:dLbls>
        <c:gapWidth val="150"/>
        <c:axId val="243947776"/>
        <c:axId val="243982720"/>
      </c:barChart>
      <c:catAx>
        <c:axId val="243947776"/>
        <c:scaling>
          <c:orientation val="minMax"/>
        </c:scaling>
        <c:delete val="0"/>
        <c:axPos val="b"/>
        <c:minorGridlines>
          <c:spPr>
            <a:ln>
              <a:noFill/>
            </a:ln>
          </c:spPr>
        </c:minorGridlines>
        <c:title>
          <c:tx>
            <c:rich>
              <a:bodyPr/>
              <a:lstStyle/>
              <a:p>
                <a:pPr>
                  <a:defRPr sz="1600" b="0">
                    <a:latin typeface="Calibri" panose="020F0502020204030204" pitchFamily="34" charset="0"/>
                  </a:defRPr>
                </a:pPr>
                <a:r>
                  <a:rPr lang="en-US" sz="1600" b="0" dirty="0" smtClean="0">
                    <a:latin typeface="Calibri" panose="020F0502020204030204" pitchFamily="34" charset="0"/>
                  </a:rPr>
                  <a:t>2013</a:t>
                </a:r>
                <a:endParaRPr lang="en-US" sz="1600" b="0" dirty="0">
                  <a:latin typeface="Calibri" panose="020F0502020204030204" pitchFamily="34" charset="0"/>
                </a:endParaRPr>
              </a:p>
            </c:rich>
          </c:tx>
          <c:layout>
            <c:manualLayout>
              <c:xMode val="edge"/>
              <c:yMode val="edge"/>
              <c:x val="0.51577792359288421"/>
              <c:y val="0.9217682511908234"/>
            </c:manualLayout>
          </c:layout>
          <c:overlay val="0"/>
        </c:title>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43982720"/>
        <c:crosses val="autoZero"/>
        <c:auto val="1"/>
        <c:lblAlgn val="ctr"/>
        <c:lblOffset val="100"/>
        <c:noMultiLvlLbl val="0"/>
      </c:catAx>
      <c:valAx>
        <c:axId val="243982720"/>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1.2345679012345678E-2"/>
              <c:y val="0.3540286283658987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43947776"/>
        <c:crosses val="autoZero"/>
        <c:crossBetween val="between"/>
        <c:majorUnit val="5"/>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18397005929814"/>
          <c:y val="0.10890808787790415"/>
          <c:w val="0.82322105570137061"/>
          <c:h val="0.69851876154369597"/>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6.7435999999999998</c:v>
                </c:pt>
                <c:pt idx="1">
                  <c:v>6.0595999999999997</c:v>
                </c:pt>
                <c:pt idx="2">
                  <c:v>5.6943000000000001</c:v>
                </c:pt>
                <c:pt idx="3">
                  <c:v>5.5117000000000003</c:v>
                </c:pt>
                <c:pt idx="4">
                  <c:v>4.8403</c:v>
                </c:pt>
                <c:pt idx="5">
                  <c:v>4.944</c:v>
                </c:pt>
                <c:pt idx="6">
                  <c:v>4.3879999999999999</c:v>
                </c:pt>
                <c:pt idx="7">
                  <c:v>4.8811999999999998</c:v>
                </c:pt>
                <c:pt idx="8">
                  <c:v>4.0010000000000003</c:v>
                </c:pt>
                <c:pt idx="9">
                  <c:v>3.7519</c:v>
                </c:pt>
                <c:pt idx="10">
                  <c:v>3.7208000000000001</c:v>
                </c:pt>
                <c:pt idx="11">
                  <c:v>3.4312</c:v>
                </c:pt>
              </c:numCache>
            </c:numRef>
          </c:val>
          <c:smooth val="0"/>
          <c:extLst>
            <c:ext xmlns:c16="http://schemas.microsoft.com/office/drawing/2014/chart" uri="{C3380CC4-5D6E-409C-BE32-E72D297353CC}">
              <c16:uniqueId val="{00000000-3C70-4B3F-9E89-029596C99E68}"/>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6.4665999999999997</c:v>
                </c:pt>
                <c:pt idx="1">
                  <c:v>5.5378999999999996</c:v>
                </c:pt>
                <c:pt idx="2">
                  <c:v>5.4233000000000002</c:v>
                </c:pt>
                <c:pt idx="3">
                  <c:v>5.3075999999999999</c:v>
                </c:pt>
                <c:pt idx="4">
                  <c:v>4.8548</c:v>
                </c:pt>
                <c:pt idx="5">
                  <c:v>4.7773000000000003</c:v>
                </c:pt>
                <c:pt idx="6">
                  <c:v>4.3948999999999998</c:v>
                </c:pt>
                <c:pt idx="7">
                  <c:v>4.5530999999999997</c:v>
                </c:pt>
                <c:pt idx="8">
                  <c:v>3.7964000000000002</c:v>
                </c:pt>
                <c:pt idx="9">
                  <c:v>3.3187000000000002</c:v>
                </c:pt>
                <c:pt idx="10">
                  <c:v>3.7355999999999998</c:v>
                </c:pt>
                <c:pt idx="11">
                  <c:v>3.3597999999999999</c:v>
                </c:pt>
              </c:numCache>
            </c:numRef>
          </c:val>
          <c:smooth val="0"/>
          <c:extLst>
            <c:ext xmlns:c16="http://schemas.microsoft.com/office/drawing/2014/chart" uri="{C3380CC4-5D6E-409C-BE32-E72D297353CC}">
              <c16:uniqueId val="{00000001-3C70-4B3F-9E89-029596C99E68}"/>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7.0545999999999998</c:v>
                </c:pt>
                <c:pt idx="1">
                  <c:v>7.4878999999999998</c:v>
                </c:pt>
                <c:pt idx="2">
                  <c:v>6.2516999999999996</c:v>
                </c:pt>
                <c:pt idx="3">
                  <c:v>5.7081</c:v>
                </c:pt>
                <c:pt idx="4">
                  <c:v>5.1208999999999998</c:v>
                </c:pt>
                <c:pt idx="5">
                  <c:v>5.1010999999999997</c:v>
                </c:pt>
                <c:pt idx="6">
                  <c:v>4.1245000000000003</c:v>
                </c:pt>
                <c:pt idx="7">
                  <c:v>5.6413000000000002</c:v>
                </c:pt>
                <c:pt idx="8">
                  <c:v>4.8037000000000001</c:v>
                </c:pt>
                <c:pt idx="9">
                  <c:v>5.3314000000000004</c:v>
                </c:pt>
                <c:pt idx="10">
                  <c:v>4.2526000000000002</c:v>
                </c:pt>
                <c:pt idx="11">
                  <c:v>4.4650999999999996</c:v>
                </c:pt>
              </c:numCache>
            </c:numRef>
          </c:val>
          <c:smooth val="0"/>
          <c:extLst>
            <c:ext xmlns:c16="http://schemas.microsoft.com/office/drawing/2014/chart" uri="{C3380CC4-5D6E-409C-BE32-E72D297353CC}">
              <c16:uniqueId val="{00000002-3C70-4B3F-9E89-029596C99E68}"/>
            </c:ext>
          </c:extLst>
        </c:ser>
        <c:dLbls>
          <c:showLegendKey val="0"/>
          <c:showVal val="0"/>
          <c:showCatName val="0"/>
          <c:showSerName val="0"/>
          <c:showPercent val="0"/>
          <c:showBubbleSize val="0"/>
        </c:dLbls>
        <c:marker val="1"/>
        <c:smooth val="0"/>
        <c:axId val="244084736"/>
        <c:axId val="244086656"/>
      </c:lineChart>
      <c:catAx>
        <c:axId val="244084736"/>
        <c:scaling>
          <c:orientation val="minMax"/>
        </c:scaling>
        <c:delete val="0"/>
        <c:axPos val="b"/>
        <c:numFmt formatCode="General" sourceLinked="1"/>
        <c:majorTickMark val="out"/>
        <c:minorTickMark val="none"/>
        <c:tickLblPos val="nextTo"/>
        <c:txPr>
          <a:bodyPr rot="-3600000"/>
          <a:lstStyle/>
          <a:p>
            <a:pPr>
              <a:defRPr sz="1600" b="0" baseline="0">
                <a:latin typeface="Calibri" panose="020F0502020204030204" pitchFamily="34" charset="0"/>
              </a:defRPr>
            </a:pPr>
            <a:endParaRPr lang="en-US"/>
          </a:p>
        </c:txPr>
        <c:crossAx val="244086656"/>
        <c:crosses val="autoZero"/>
        <c:auto val="1"/>
        <c:lblAlgn val="ctr"/>
        <c:lblOffset val="100"/>
        <c:noMultiLvlLbl val="0"/>
      </c:catAx>
      <c:valAx>
        <c:axId val="244086656"/>
        <c:scaling>
          <c:orientation val="minMax"/>
          <c:max val="1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687479342859920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44084736"/>
        <c:crosses val="autoZero"/>
        <c:crossBetween val="between"/>
        <c:majorUnit val="2"/>
      </c:valAx>
    </c:plotArea>
    <c:legend>
      <c:legendPos val="t"/>
      <c:layout>
        <c:manualLayout>
          <c:xMode val="edge"/>
          <c:yMode val="edge"/>
          <c:x val="5.5555555555555558E-3"/>
          <c:y val="1.8433106134290111E-2"/>
          <c:w val="0.99127867697093419"/>
          <c:h val="7.3008197344897108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37950811704092"/>
          <c:y val="0.10977301448430057"/>
          <c:w val="0.78136428598599084"/>
          <c:h val="0.69867162438028585"/>
        </c:manualLayout>
      </c:layout>
      <c:barChart>
        <c:barDir val="col"/>
        <c:grouping val="clustered"/>
        <c:varyColors val="0"/>
        <c:ser>
          <c:idx val="0"/>
          <c:order val="0"/>
          <c:tx>
            <c:strRef>
              <c:f>Sheet1!$C$1</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527-467C-AE9A-95799E4BB917}"/>
              </c:ext>
            </c:extLst>
          </c:dPt>
          <c:dPt>
            <c:idx val="1"/>
            <c:invertIfNegative val="0"/>
            <c:bubble3D val="0"/>
            <c:extLst>
              <c:ext xmlns:c16="http://schemas.microsoft.com/office/drawing/2014/chart" uri="{C3380CC4-5D6E-409C-BE32-E72D297353CC}">
                <c16:uniqueId val="{00000001-3527-467C-AE9A-95799E4BB917}"/>
              </c:ext>
            </c:extLst>
          </c:dPt>
          <c:dPt>
            <c:idx val="2"/>
            <c:invertIfNegative val="0"/>
            <c:bubble3D val="0"/>
            <c:extLst>
              <c:ext xmlns:c16="http://schemas.microsoft.com/office/drawing/2014/chart" uri="{C3380CC4-5D6E-409C-BE32-E72D297353CC}">
                <c16:uniqueId val="{00000002-3527-467C-AE9A-95799E4BB917}"/>
              </c:ext>
            </c:extLst>
          </c:dPt>
          <c:dPt>
            <c:idx val="3"/>
            <c:invertIfNegative val="0"/>
            <c:bubble3D val="0"/>
            <c:extLst>
              <c:ext xmlns:c16="http://schemas.microsoft.com/office/drawing/2014/chart" uri="{C3380CC4-5D6E-409C-BE32-E72D297353CC}">
                <c16:uniqueId val="{00000003-3527-467C-AE9A-95799E4BB917}"/>
              </c:ext>
            </c:extLst>
          </c:dPt>
          <c:cat>
            <c:strRef>
              <c:f>Sheet1!$A$2:$A$3</c:f>
              <c:strCache>
                <c:ptCount val="2"/>
                <c:pt idx="0">
                  <c:v>Male</c:v>
                </c:pt>
                <c:pt idx="1">
                  <c:v>Female</c:v>
                </c:pt>
              </c:strCache>
            </c:strRef>
          </c:cat>
          <c:val>
            <c:numRef>
              <c:f>Sheet1!$C$2:$C$3</c:f>
              <c:numCache>
                <c:formatCode>0.0</c:formatCode>
                <c:ptCount val="2"/>
                <c:pt idx="0">
                  <c:v>3.5819000000000001</c:v>
                </c:pt>
                <c:pt idx="1">
                  <c:v>3.1240000000000001</c:v>
                </c:pt>
              </c:numCache>
            </c:numRef>
          </c:val>
          <c:extLst>
            <c:ext xmlns:c16="http://schemas.microsoft.com/office/drawing/2014/chart" uri="{C3380CC4-5D6E-409C-BE32-E72D297353CC}">
              <c16:uniqueId val="{00000004-3527-467C-AE9A-95799E4BB917}"/>
            </c:ext>
          </c:extLst>
        </c:ser>
        <c:ser>
          <c:idx val="1"/>
          <c:order val="1"/>
          <c:tx>
            <c:strRef>
              <c:f>Sheet1!$B$1</c:f>
              <c:strCache>
                <c:ptCount val="1"/>
                <c:pt idx="0">
                  <c:v>Black</c:v>
                </c:pt>
              </c:strCache>
            </c:strRef>
          </c:tx>
          <c:spPr>
            <a:solidFill>
              <a:srgbClr val="AABA0A"/>
            </a:solidFill>
          </c:spPr>
          <c:invertIfNegative val="0"/>
          <c:cat>
            <c:strRef>
              <c:f>Sheet1!$A$2:$A$3</c:f>
              <c:strCache>
                <c:ptCount val="2"/>
                <c:pt idx="0">
                  <c:v>Male</c:v>
                </c:pt>
                <c:pt idx="1">
                  <c:v>Female</c:v>
                </c:pt>
              </c:strCache>
            </c:strRef>
          </c:cat>
          <c:val>
            <c:numRef>
              <c:f>Sheet1!$B$2:$B$3</c:f>
              <c:numCache>
                <c:formatCode>0.0</c:formatCode>
                <c:ptCount val="2"/>
                <c:pt idx="0">
                  <c:v>4.3128000000000002</c:v>
                </c:pt>
                <c:pt idx="1">
                  <c:v>4.6294000000000004</c:v>
                </c:pt>
              </c:numCache>
            </c:numRef>
          </c:val>
          <c:extLst>
            <c:ext xmlns:c16="http://schemas.microsoft.com/office/drawing/2014/chart" uri="{C3380CC4-5D6E-409C-BE32-E72D297353CC}">
              <c16:uniqueId val="{00000005-3527-467C-AE9A-95799E4BB917}"/>
            </c:ext>
          </c:extLst>
        </c:ser>
        <c:dLbls>
          <c:showLegendKey val="0"/>
          <c:showVal val="0"/>
          <c:showCatName val="0"/>
          <c:showSerName val="0"/>
          <c:showPercent val="0"/>
          <c:showBubbleSize val="0"/>
        </c:dLbls>
        <c:gapWidth val="150"/>
        <c:axId val="244120192"/>
        <c:axId val="244171520"/>
      </c:barChart>
      <c:catAx>
        <c:axId val="244120192"/>
        <c:scaling>
          <c:orientation val="minMax"/>
        </c:scaling>
        <c:delete val="0"/>
        <c:axPos val="b"/>
        <c:minorGridlines>
          <c:spPr>
            <a:ln>
              <a:noFill/>
            </a:ln>
          </c:spPr>
        </c:minorGridlines>
        <c:title>
          <c:tx>
            <c:rich>
              <a:bodyPr/>
              <a:lstStyle/>
              <a:p>
                <a:pPr>
                  <a:defRPr sz="1600" b="0">
                    <a:latin typeface="Calibri" panose="020F0502020204030204" pitchFamily="34" charset="0"/>
                  </a:defRPr>
                </a:pPr>
                <a:r>
                  <a:rPr lang="en-US" sz="1600" b="0" dirty="0" smtClean="0">
                    <a:latin typeface="Calibri" panose="020F0502020204030204" pitchFamily="34" charset="0"/>
                  </a:rPr>
                  <a:t>2013</a:t>
                </a:r>
                <a:endParaRPr lang="en-US" sz="1600" b="0" dirty="0">
                  <a:latin typeface="Calibri" panose="020F0502020204030204" pitchFamily="34" charset="0"/>
                </a:endParaRPr>
              </a:p>
            </c:rich>
          </c:tx>
          <c:overlay val="0"/>
        </c:title>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44171520"/>
        <c:crosses val="autoZero"/>
        <c:auto val="1"/>
        <c:lblAlgn val="ctr"/>
        <c:lblOffset val="100"/>
        <c:noMultiLvlLbl val="0"/>
      </c:catAx>
      <c:valAx>
        <c:axId val="244171520"/>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694607271313308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44120192"/>
        <c:crosses val="autoZero"/>
        <c:crossBetween val="between"/>
        <c:majorUnit val="2"/>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0.11285941453264288"/>
          <c:w val="0.85900411033526469"/>
          <c:h val="0.58138769585619976"/>
        </c:manualLayout>
      </c:layout>
      <c:barChart>
        <c:barDir val="col"/>
        <c:grouping val="clustered"/>
        <c:varyColors val="0"/>
        <c:ser>
          <c:idx val="0"/>
          <c:order val="0"/>
          <c:tx>
            <c:strRef>
              <c:f>Sheet1!$A$3</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8CD4-4887-9DF3-D602ED5FD8B0}"/>
              </c:ext>
            </c:extLst>
          </c:dPt>
          <c:dPt>
            <c:idx val="1"/>
            <c:invertIfNegative val="0"/>
            <c:bubble3D val="0"/>
            <c:extLst>
              <c:ext xmlns:c16="http://schemas.microsoft.com/office/drawing/2014/chart" uri="{C3380CC4-5D6E-409C-BE32-E72D297353CC}">
                <c16:uniqueId val="{00000001-8CD4-4887-9DF3-D602ED5FD8B0}"/>
              </c:ext>
            </c:extLst>
          </c:dPt>
          <c:dPt>
            <c:idx val="2"/>
            <c:invertIfNegative val="0"/>
            <c:bubble3D val="0"/>
            <c:extLst>
              <c:ext xmlns:c16="http://schemas.microsoft.com/office/drawing/2014/chart" uri="{C3380CC4-5D6E-409C-BE32-E72D297353CC}">
                <c16:uniqueId val="{00000002-8CD4-4887-9DF3-D602ED5FD8B0}"/>
              </c:ext>
            </c:extLst>
          </c:dPt>
          <c:dPt>
            <c:idx val="3"/>
            <c:invertIfNegative val="0"/>
            <c:bubble3D val="0"/>
            <c:extLst>
              <c:ext xmlns:c16="http://schemas.microsoft.com/office/drawing/2014/chart" uri="{C3380CC4-5D6E-409C-BE32-E72D297353CC}">
                <c16:uniqueId val="{00000003-8CD4-4887-9DF3-D602ED5FD8B0}"/>
              </c:ext>
            </c:extLst>
          </c:dPt>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Sheet1!$B$3:$F$3</c:f>
              <c:numCache>
                <c:formatCode>0.0</c:formatCode>
                <c:ptCount val="5"/>
                <c:pt idx="0">
                  <c:v>79.2</c:v>
                </c:pt>
                <c:pt idx="1">
                  <c:v>83.5</c:v>
                </c:pt>
                <c:pt idx="2">
                  <c:v>84.7</c:v>
                </c:pt>
                <c:pt idx="3">
                  <c:v>91</c:v>
                </c:pt>
                <c:pt idx="4">
                  <c:v>94.08</c:v>
                </c:pt>
              </c:numCache>
            </c:numRef>
          </c:val>
          <c:extLst>
            <c:ext xmlns:c16="http://schemas.microsoft.com/office/drawing/2014/chart" uri="{C3380CC4-5D6E-409C-BE32-E72D297353CC}">
              <c16:uniqueId val="{00000004-8CD4-4887-9DF3-D602ED5FD8B0}"/>
            </c:ext>
          </c:extLst>
        </c:ser>
        <c:ser>
          <c:idx val="1"/>
          <c:order val="1"/>
          <c:tx>
            <c:strRef>
              <c:f>Sheet1!$A$2</c:f>
              <c:strCache>
                <c:ptCount val="1"/>
                <c:pt idx="0">
                  <c:v>Black</c:v>
                </c:pt>
              </c:strCache>
            </c:strRef>
          </c:tx>
          <c:spPr>
            <a:solidFill>
              <a:srgbClr val="AABA0A"/>
            </a:solidFill>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Sheet1!$B$2:$F$2</c:f>
              <c:numCache>
                <c:formatCode>0.0</c:formatCode>
                <c:ptCount val="5"/>
                <c:pt idx="0">
                  <c:v>81.2</c:v>
                </c:pt>
                <c:pt idx="1">
                  <c:v>84.1</c:v>
                </c:pt>
                <c:pt idx="2">
                  <c:v>85.6</c:v>
                </c:pt>
                <c:pt idx="3">
                  <c:v>89.6</c:v>
                </c:pt>
                <c:pt idx="4">
                  <c:v>92.9</c:v>
                </c:pt>
              </c:numCache>
            </c:numRef>
          </c:val>
          <c:extLst>
            <c:ext xmlns:c16="http://schemas.microsoft.com/office/drawing/2014/chart" uri="{C3380CC4-5D6E-409C-BE32-E72D297353CC}">
              <c16:uniqueId val="{00000005-8CD4-4887-9DF3-D602ED5FD8B0}"/>
            </c:ext>
          </c:extLst>
        </c:ser>
        <c:dLbls>
          <c:showLegendKey val="0"/>
          <c:showVal val="0"/>
          <c:showCatName val="0"/>
          <c:showSerName val="0"/>
          <c:showPercent val="0"/>
          <c:showBubbleSize val="0"/>
        </c:dLbls>
        <c:gapWidth val="150"/>
        <c:axId val="244310016"/>
        <c:axId val="244311552"/>
      </c:barChart>
      <c:catAx>
        <c:axId val="244310016"/>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44311552"/>
        <c:crosses val="autoZero"/>
        <c:auto val="1"/>
        <c:lblAlgn val="ctr"/>
        <c:lblOffset val="100"/>
        <c:noMultiLvlLbl val="0"/>
      </c:catAx>
      <c:valAx>
        <c:axId val="24431155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22314342277405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44310016"/>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26655651934462"/>
          <c:y val="0.12520511324973269"/>
          <c:w val="0.80413061888083526"/>
          <c:h val="0.66780742684942163"/>
        </c:manualLayout>
      </c:layout>
      <c:barChart>
        <c:barDir val="col"/>
        <c:grouping val="clustered"/>
        <c:varyColors val="0"/>
        <c:ser>
          <c:idx val="0"/>
          <c:order val="0"/>
          <c:tx>
            <c:strRef>
              <c:f>Sheet1!$C$1</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7399-42CF-B954-7EB1BA40B038}"/>
              </c:ext>
            </c:extLst>
          </c:dPt>
          <c:dPt>
            <c:idx val="1"/>
            <c:invertIfNegative val="0"/>
            <c:bubble3D val="0"/>
            <c:extLst>
              <c:ext xmlns:c16="http://schemas.microsoft.com/office/drawing/2014/chart" uri="{C3380CC4-5D6E-409C-BE32-E72D297353CC}">
                <c16:uniqueId val="{00000001-7399-42CF-B954-7EB1BA40B038}"/>
              </c:ext>
            </c:extLst>
          </c:dPt>
          <c:dPt>
            <c:idx val="2"/>
            <c:invertIfNegative val="0"/>
            <c:bubble3D val="0"/>
            <c:extLst>
              <c:ext xmlns:c16="http://schemas.microsoft.com/office/drawing/2014/chart" uri="{C3380CC4-5D6E-409C-BE32-E72D297353CC}">
                <c16:uniqueId val="{00000002-7399-42CF-B954-7EB1BA40B038}"/>
              </c:ext>
            </c:extLst>
          </c:dPt>
          <c:dPt>
            <c:idx val="3"/>
            <c:invertIfNegative val="0"/>
            <c:bubble3D val="0"/>
            <c:extLst>
              <c:ext xmlns:c16="http://schemas.microsoft.com/office/drawing/2014/chart" uri="{C3380CC4-5D6E-409C-BE32-E72D297353CC}">
                <c16:uniqueId val="{00000003-7399-42CF-B954-7EB1BA40B038}"/>
              </c:ext>
            </c:extLst>
          </c:dPt>
          <c:cat>
            <c:strRef>
              <c:f>Sheet1!$A$2:$A$4</c:f>
              <c:strCache>
                <c:ptCount val="3"/>
                <c:pt idx="0">
                  <c:v>0-1 Conditions</c:v>
                </c:pt>
                <c:pt idx="1">
                  <c:v>2-3 Conditions</c:v>
                </c:pt>
                <c:pt idx="2">
                  <c:v>4+ Conditions</c:v>
                </c:pt>
              </c:strCache>
            </c:strRef>
          </c:cat>
          <c:val>
            <c:numRef>
              <c:f>Sheet1!$C$2:$C$4</c:f>
              <c:numCache>
                <c:formatCode>0.0</c:formatCode>
                <c:ptCount val="3"/>
                <c:pt idx="0">
                  <c:v>15.397600000000001</c:v>
                </c:pt>
                <c:pt idx="1">
                  <c:v>16.7301</c:v>
                </c:pt>
                <c:pt idx="2">
                  <c:v>17.2333</c:v>
                </c:pt>
              </c:numCache>
            </c:numRef>
          </c:val>
          <c:extLst>
            <c:ext xmlns:c16="http://schemas.microsoft.com/office/drawing/2014/chart" uri="{C3380CC4-5D6E-409C-BE32-E72D297353CC}">
              <c16:uniqueId val="{00000004-7399-42CF-B954-7EB1BA40B038}"/>
            </c:ext>
          </c:extLst>
        </c:ser>
        <c:ser>
          <c:idx val="1"/>
          <c:order val="1"/>
          <c:tx>
            <c:strRef>
              <c:f>Sheet1!$B$1</c:f>
              <c:strCache>
                <c:ptCount val="1"/>
                <c:pt idx="0">
                  <c:v>Black</c:v>
                </c:pt>
              </c:strCache>
            </c:strRef>
          </c:tx>
          <c:spPr>
            <a:solidFill>
              <a:srgbClr val="AABA0A"/>
            </a:solidFill>
          </c:spPr>
          <c:invertIfNegative val="0"/>
          <c:cat>
            <c:strRef>
              <c:f>Sheet1!$A$2:$A$4</c:f>
              <c:strCache>
                <c:ptCount val="3"/>
                <c:pt idx="0">
                  <c:v>0-1 Conditions</c:v>
                </c:pt>
                <c:pt idx="1">
                  <c:v>2-3 Conditions</c:v>
                </c:pt>
                <c:pt idx="2">
                  <c:v>4+ Conditions</c:v>
                </c:pt>
              </c:strCache>
            </c:strRef>
          </c:cat>
          <c:val>
            <c:numRef>
              <c:f>Sheet1!$B$2:$B$4</c:f>
              <c:numCache>
                <c:formatCode>0.0</c:formatCode>
                <c:ptCount val="3"/>
                <c:pt idx="0">
                  <c:v>21.166699999999999</c:v>
                </c:pt>
                <c:pt idx="1">
                  <c:v>24.293099999999999</c:v>
                </c:pt>
                <c:pt idx="2">
                  <c:v>29.034500000000001</c:v>
                </c:pt>
              </c:numCache>
            </c:numRef>
          </c:val>
          <c:extLst>
            <c:ext xmlns:c16="http://schemas.microsoft.com/office/drawing/2014/chart" uri="{C3380CC4-5D6E-409C-BE32-E72D297353CC}">
              <c16:uniqueId val="{00000005-7399-42CF-B954-7EB1BA40B038}"/>
            </c:ext>
          </c:extLst>
        </c:ser>
        <c:dLbls>
          <c:showLegendKey val="0"/>
          <c:showVal val="0"/>
          <c:showCatName val="0"/>
          <c:showSerName val="0"/>
          <c:showPercent val="0"/>
          <c:showBubbleSize val="0"/>
        </c:dLbls>
        <c:gapWidth val="150"/>
        <c:axId val="244393088"/>
        <c:axId val="244395008"/>
      </c:barChart>
      <c:catAx>
        <c:axId val="244393088"/>
        <c:scaling>
          <c:orientation val="minMax"/>
        </c:scaling>
        <c:delete val="0"/>
        <c:axPos val="b"/>
        <c:minorGridlines>
          <c:spPr>
            <a:ln>
              <a:noFill/>
            </a:ln>
          </c:spPr>
        </c:minorGridlines>
        <c:title>
          <c:tx>
            <c:rich>
              <a:bodyPr/>
              <a:lstStyle/>
              <a:p>
                <a:pPr>
                  <a:defRPr sz="1600" b="0">
                    <a:latin typeface="Calibri" panose="020F0502020204030204" pitchFamily="34" charset="0"/>
                  </a:defRPr>
                </a:pPr>
                <a:r>
                  <a:rPr lang="en-US" sz="1600" b="0" dirty="0" smtClean="0">
                    <a:latin typeface="Calibri" panose="020F0502020204030204" pitchFamily="34" charset="0"/>
                  </a:rPr>
                  <a:t>2013</a:t>
                </a:r>
                <a:endParaRPr lang="en-US" sz="1600" b="0" dirty="0">
                  <a:latin typeface="Calibri" panose="020F0502020204030204" pitchFamily="34" charset="0"/>
                </a:endParaRPr>
              </a:p>
            </c:rich>
          </c:tx>
          <c:overlay val="0"/>
        </c:title>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44395008"/>
        <c:crosses val="autoZero"/>
        <c:auto val="1"/>
        <c:lblAlgn val="ctr"/>
        <c:lblOffset val="100"/>
        <c:noMultiLvlLbl val="0"/>
      </c:catAx>
      <c:valAx>
        <c:axId val="244395008"/>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45594742068570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44393088"/>
        <c:crosses val="autoZero"/>
        <c:crossBetween val="between"/>
        <c:majorUnit val="10"/>
      </c:valAx>
    </c:plotArea>
    <c:legend>
      <c:legendPos val="t"/>
      <c:layout>
        <c:manualLayout>
          <c:xMode val="edge"/>
          <c:yMode val="edge"/>
          <c:x val="9.3525107710592775E-2"/>
          <c:y val="1.8517060367454078E-3"/>
          <c:w val="0.79233459614717971"/>
          <c:h val="6.8946242830757273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10114707883738"/>
          <c:y val="0.12602969767667929"/>
          <c:w val="0.8075216292407893"/>
          <c:h val="0.6652131330805871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General</c:formatCode>
                <c:ptCount val="12"/>
                <c:pt idx="0">
                  <c:v>21.9</c:v>
                </c:pt>
                <c:pt idx="1">
                  <c:v>18.899999999999999</c:v>
                </c:pt>
                <c:pt idx="2">
                  <c:v>17.7</c:v>
                </c:pt>
                <c:pt idx="3">
                  <c:v>17.2</c:v>
                </c:pt>
                <c:pt idx="4">
                  <c:v>17.3</c:v>
                </c:pt>
                <c:pt idx="5">
                  <c:v>15.9</c:v>
                </c:pt>
                <c:pt idx="6">
                  <c:v>15.6</c:v>
                </c:pt>
                <c:pt idx="7">
                  <c:v>15.4</c:v>
                </c:pt>
                <c:pt idx="8">
                  <c:v>13.2</c:v>
                </c:pt>
                <c:pt idx="9">
                  <c:v>14.3</c:v>
                </c:pt>
                <c:pt idx="10">
                  <c:v>12.7</c:v>
                </c:pt>
                <c:pt idx="11">
                  <c:v>16.399999999999999</c:v>
                </c:pt>
              </c:numCache>
            </c:numRef>
          </c:val>
          <c:smooth val="0"/>
          <c:extLst>
            <c:ext xmlns:c16="http://schemas.microsoft.com/office/drawing/2014/chart" uri="{C3380CC4-5D6E-409C-BE32-E72D297353CC}">
              <c16:uniqueId val="{00000000-11C4-4203-8C9F-821A30660E03}"/>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20.9665</c:v>
                </c:pt>
                <c:pt idx="1">
                  <c:v>18.110800000000001</c:v>
                </c:pt>
                <c:pt idx="2">
                  <c:v>16.783999999999999</c:v>
                </c:pt>
                <c:pt idx="3">
                  <c:v>16.419699999999999</c:v>
                </c:pt>
                <c:pt idx="4">
                  <c:v>16.218399999999999</c:v>
                </c:pt>
                <c:pt idx="5">
                  <c:v>15.1073</c:v>
                </c:pt>
                <c:pt idx="6">
                  <c:v>14.992900000000001</c:v>
                </c:pt>
                <c:pt idx="7">
                  <c:v>14.9975</c:v>
                </c:pt>
                <c:pt idx="8">
                  <c:v>12.550800000000001</c:v>
                </c:pt>
                <c:pt idx="9">
                  <c:v>13.9209</c:v>
                </c:pt>
                <c:pt idx="10">
                  <c:v>11.986700000000001</c:v>
                </c:pt>
                <c:pt idx="11">
                  <c:v>15.5284</c:v>
                </c:pt>
              </c:numCache>
            </c:numRef>
          </c:val>
          <c:smooth val="0"/>
          <c:extLst>
            <c:ext xmlns:c16="http://schemas.microsoft.com/office/drawing/2014/chart" uri="{C3380CC4-5D6E-409C-BE32-E72D297353CC}">
              <c16:uniqueId val="{00000001-11C4-4203-8C9F-821A30660E03}"/>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26.3977</c:v>
                </c:pt>
                <c:pt idx="1">
                  <c:v>22.512899999999998</c:v>
                </c:pt>
                <c:pt idx="2">
                  <c:v>23.175000000000001</c:v>
                </c:pt>
                <c:pt idx="3">
                  <c:v>21.091899999999999</c:v>
                </c:pt>
                <c:pt idx="4">
                  <c:v>22.788699999999999</c:v>
                </c:pt>
                <c:pt idx="5">
                  <c:v>18.869199999999999</c:v>
                </c:pt>
                <c:pt idx="6">
                  <c:v>17.473800000000001</c:v>
                </c:pt>
                <c:pt idx="7">
                  <c:v>17.745999999999999</c:v>
                </c:pt>
                <c:pt idx="8">
                  <c:v>15.138199999999999</c:v>
                </c:pt>
                <c:pt idx="9">
                  <c:v>17.008099999999999</c:v>
                </c:pt>
                <c:pt idx="10">
                  <c:v>16.524899999999999</c:v>
                </c:pt>
                <c:pt idx="11">
                  <c:v>21.483599999999999</c:v>
                </c:pt>
              </c:numCache>
            </c:numRef>
          </c:val>
          <c:smooth val="0"/>
          <c:extLst>
            <c:ext xmlns:c16="http://schemas.microsoft.com/office/drawing/2014/chart" uri="{C3380CC4-5D6E-409C-BE32-E72D297353CC}">
              <c16:uniqueId val="{00000002-11C4-4203-8C9F-821A30660E03}"/>
            </c:ext>
          </c:extLst>
        </c:ser>
        <c:ser>
          <c:idx val="1"/>
          <c:order val="3"/>
          <c:tx>
            <c:strRef>
              <c:f>Sheet1!$A$5</c:f>
              <c:strCache>
                <c:ptCount val="1"/>
                <c:pt idx="0">
                  <c:v>Asian</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25.467400000000001</c:v>
                </c:pt>
                <c:pt idx="1">
                  <c:v>25.569299999999998</c:v>
                </c:pt>
                <c:pt idx="2">
                  <c:v>18.669499999999999</c:v>
                </c:pt>
                <c:pt idx="3">
                  <c:v>17.599699999999999</c:v>
                </c:pt>
                <c:pt idx="4">
                  <c:v>19.692</c:v>
                </c:pt>
                <c:pt idx="5">
                  <c:v>22.7224</c:v>
                </c:pt>
                <c:pt idx="6">
                  <c:v>23.566400000000002</c:v>
                </c:pt>
                <c:pt idx="7">
                  <c:v>15.2209</c:v>
                </c:pt>
                <c:pt idx="8">
                  <c:v>17.4772</c:v>
                </c:pt>
                <c:pt idx="9">
                  <c:v>13.716799999999999</c:v>
                </c:pt>
                <c:pt idx="10">
                  <c:v>12.6806</c:v>
                </c:pt>
                <c:pt idx="11">
                  <c:v>18.1264</c:v>
                </c:pt>
              </c:numCache>
            </c:numRef>
          </c:val>
          <c:smooth val="0"/>
          <c:extLst>
            <c:ext xmlns:c16="http://schemas.microsoft.com/office/drawing/2014/chart" uri="{C3380CC4-5D6E-409C-BE32-E72D297353CC}">
              <c16:uniqueId val="{00000003-11C4-4203-8C9F-821A30660E03}"/>
            </c:ext>
          </c:extLst>
        </c:ser>
        <c:dLbls>
          <c:showLegendKey val="0"/>
          <c:showVal val="0"/>
          <c:showCatName val="0"/>
          <c:showSerName val="0"/>
          <c:showPercent val="0"/>
          <c:showBubbleSize val="0"/>
        </c:dLbls>
        <c:marker val="1"/>
        <c:smooth val="0"/>
        <c:axId val="244515968"/>
        <c:axId val="244517888"/>
      </c:lineChart>
      <c:catAx>
        <c:axId val="244515968"/>
        <c:scaling>
          <c:orientation val="minMax"/>
        </c:scaling>
        <c:delete val="0"/>
        <c:axPos val="b"/>
        <c:numFmt formatCode="General" sourceLinked="1"/>
        <c:majorTickMark val="out"/>
        <c:minorTickMark val="none"/>
        <c:tickLblPos val="nextTo"/>
        <c:txPr>
          <a:bodyPr rot="-3720000"/>
          <a:lstStyle/>
          <a:p>
            <a:pPr>
              <a:defRPr sz="1600" b="0" baseline="0">
                <a:latin typeface="Calibri" panose="020F0502020204030204" pitchFamily="34" charset="0"/>
              </a:defRPr>
            </a:pPr>
            <a:endParaRPr lang="en-US"/>
          </a:p>
        </c:txPr>
        <c:crossAx val="244517888"/>
        <c:crosses val="autoZero"/>
        <c:auto val="1"/>
        <c:lblAlgn val="ctr"/>
        <c:lblOffset val="100"/>
        <c:noMultiLvlLbl val="0"/>
      </c:catAx>
      <c:valAx>
        <c:axId val="244517888"/>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689491591328861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44515968"/>
        <c:crosses val="autoZero"/>
        <c:crossBetween val="between"/>
        <c:majorUnit val="10"/>
      </c:valAx>
    </c:plotArea>
    <c:legend>
      <c:legendPos val="t"/>
      <c:layout>
        <c:manualLayout>
          <c:xMode val="edge"/>
          <c:yMode val="edge"/>
          <c:x val="8.19954797317002E-3"/>
          <c:y val="1.1675185338674747E-3"/>
          <c:w val="0.99127867697093419"/>
          <c:h val="7.681668078991509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348595314474591E-2"/>
          <c:y val="0.12602969767667929"/>
          <c:w val="0.89355570137066198"/>
          <c:h val="0.7392872071546612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Sheet1!$B$2:$H$2</c:f>
              <c:numCache>
                <c:formatCode>General</c:formatCode>
                <c:ptCount val="7"/>
                <c:pt idx="0">
                  <c:v>90.3</c:v>
                </c:pt>
                <c:pt idx="1">
                  <c:v>90.6</c:v>
                </c:pt>
                <c:pt idx="2">
                  <c:v>90.5</c:v>
                </c:pt>
                <c:pt idx="3">
                  <c:v>90.5</c:v>
                </c:pt>
                <c:pt idx="4">
                  <c:v>90.6</c:v>
                </c:pt>
                <c:pt idx="5">
                  <c:v>90.6</c:v>
                </c:pt>
                <c:pt idx="6">
                  <c:v>90.7</c:v>
                </c:pt>
              </c:numCache>
            </c:numRef>
          </c:val>
          <c:smooth val="0"/>
          <c:extLst>
            <c:ext xmlns:c16="http://schemas.microsoft.com/office/drawing/2014/chart" uri="{C3380CC4-5D6E-409C-BE32-E72D297353CC}">
              <c16:uniqueId val="{00000000-47F2-4B74-8CF3-0690640653A9}"/>
            </c:ext>
          </c:extLst>
        </c:ser>
        <c:ser>
          <c:idx val="0"/>
          <c:order val="1"/>
          <c:tx>
            <c:strRef>
              <c:f>Sheet1!$A$6</c:f>
              <c:strCache>
                <c:ptCount val="1"/>
                <c:pt idx="0">
                  <c:v>White</c:v>
                </c:pt>
              </c:strCache>
            </c:strRef>
          </c:tx>
          <c:spPr>
            <a:ln w="25400">
              <a:solidFill>
                <a:srgbClr val="0072C6"/>
              </a:solidFill>
            </a:ln>
          </c:spPr>
          <c:marker>
            <c:symbol val="square"/>
            <c:size val="7"/>
            <c:spPr>
              <a:solidFill>
                <a:srgbClr val="0072C6"/>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Sheet1!$B$6:$H$6</c:f>
              <c:numCache>
                <c:formatCode>General</c:formatCode>
                <c:ptCount val="7"/>
                <c:pt idx="0">
                  <c:v>91.1</c:v>
                </c:pt>
                <c:pt idx="1">
                  <c:v>91.5</c:v>
                </c:pt>
                <c:pt idx="2">
                  <c:v>91.3</c:v>
                </c:pt>
                <c:pt idx="3">
                  <c:v>91</c:v>
                </c:pt>
                <c:pt idx="4">
                  <c:v>91.4</c:v>
                </c:pt>
                <c:pt idx="5">
                  <c:v>91.4</c:v>
                </c:pt>
                <c:pt idx="6">
                  <c:v>91.4</c:v>
                </c:pt>
              </c:numCache>
            </c:numRef>
          </c:val>
          <c:smooth val="0"/>
          <c:extLst>
            <c:ext xmlns:c16="http://schemas.microsoft.com/office/drawing/2014/chart" uri="{C3380CC4-5D6E-409C-BE32-E72D297353CC}">
              <c16:uniqueId val="{00000001-47F2-4B74-8CF3-0690640653A9}"/>
            </c:ext>
          </c:extLst>
        </c:ser>
        <c:ser>
          <c:idx val="2"/>
          <c:order val="2"/>
          <c:tx>
            <c:strRef>
              <c:f>Sheet1!$A$5</c:f>
              <c:strCache>
                <c:ptCount val="1"/>
                <c:pt idx="0">
                  <c:v>Black</c:v>
                </c:pt>
              </c:strCache>
            </c:strRef>
          </c:tx>
          <c:spPr>
            <a:ln w="25400">
              <a:solidFill>
                <a:srgbClr val="AABA0A"/>
              </a:solidFill>
            </a:ln>
          </c:spPr>
          <c:marker>
            <c:symbol val="triangle"/>
            <c:size val="9"/>
            <c:spPr>
              <a:solidFill>
                <a:srgbClr val="AABA0A"/>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Sheet1!$B$5:$H$5</c:f>
              <c:numCache>
                <c:formatCode>General</c:formatCode>
                <c:ptCount val="7"/>
                <c:pt idx="0">
                  <c:v>86.1</c:v>
                </c:pt>
                <c:pt idx="1">
                  <c:v>85.1</c:v>
                </c:pt>
                <c:pt idx="2">
                  <c:v>85.8</c:v>
                </c:pt>
                <c:pt idx="3">
                  <c:v>86</c:v>
                </c:pt>
                <c:pt idx="4">
                  <c:v>84.3</c:v>
                </c:pt>
                <c:pt idx="5">
                  <c:v>85</c:v>
                </c:pt>
                <c:pt idx="6">
                  <c:v>85.4</c:v>
                </c:pt>
              </c:numCache>
            </c:numRef>
          </c:val>
          <c:smooth val="0"/>
          <c:extLst>
            <c:ext xmlns:c16="http://schemas.microsoft.com/office/drawing/2014/chart" uri="{C3380CC4-5D6E-409C-BE32-E72D297353CC}">
              <c16:uniqueId val="{00000002-47F2-4B74-8CF3-0690640653A9}"/>
            </c:ext>
          </c:extLst>
        </c:ser>
        <c:ser>
          <c:idx val="1"/>
          <c:order val="3"/>
          <c:tx>
            <c:strRef>
              <c:f>Sheet1!$A$4</c:f>
              <c:strCache>
                <c:ptCount val="1"/>
                <c:pt idx="0">
                  <c:v>API</c:v>
                </c:pt>
              </c:strCache>
            </c:strRef>
          </c:tx>
          <c:spPr>
            <a:ln w="34925">
              <a:solidFill>
                <a:srgbClr val="7BA8DF"/>
              </a:solidFill>
            </a:ln>
          </c:spPr>
          <c:marker>
            <c:symbol val="diamond"/>
            <c:size val="9"/>
            <c:spPr>
              <a:solidFill>
                <a:srgbClr val="7BA8DF"/>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Sheet1!$B$4:$H$4</c:f>
              <c:numCache>
                <c:formatCode>General</c:formatCode>
                <c:ptCount val="7"/>
                <c:pt idx="0">
                  <c:v>81.099999999999994</c:v>
                </c:pt>
                <c:pt idx="1">
                  <c:v>79.5</c:v>
                </c:pt>
                <c:pt idx="2">
                  <c:v>79.400000000000006</c:v>
                </c:pt>
                <c:pt idx="3">
                  <c:v>76.400000000000006</c:v>
                </c:pt>
                <c:pt idx="4">
                  <c:v>81.400000000000006</c:v>
                </c:pt>
                <c:pt idx="5">
                  <c:v>80.3</c:v>
                </c:pt>
                <c:pt idx="6">
                  <c:v>80.2</c:v>
                </c:pt>
              </c:numCache>
            </c:numRef>
          </c:val>
          <c:smooth val="0"/>
          <c:extLst>
            <c:ext xmlns:c16="http://schemas.microsoft.com/office/drawing/2014/chart" uri="{C3380CC4-5D6E-409C-BE32-E72D297353CC}">
              <c16:uniqueId val="{00000003-47F2-4B74-8CF3-0690640653A9}"/>
            </c:ext>
          </c:extLst>
        </c:ser>
        <c:ser>
          <c:idx val="4"/>
          <c:order val="4"/>
          <c:tx>
            <c:strRef>
              <c:f>Sheet1!$A$3</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Sheet1!$B$1:$H$1</c:f>
              <c:strCache>
                <c:ptCount val="7"/>
                <c:pt idx="0">
                  <c:v>2008</c:v>
                </c:pt>
                <c:pt idx="1">
                  <c:v>2009</c:v>
                </c:pt>
                <c:pt idx="2">
                  <c:v>2010</c:v>
                </c:pt>
                <c:pt idx="3">
                  <c:v>2011</c:v>
                </c:pt>
                <c:pt idx="4">
                  <c:v>2012</c:v>
                </c:pt>
                <c:pt idx="5">
                  <c:v>2013</c:v>
                </c:pt>
                <c:pt idx="6">
                  <c:v>2014</c:v>
                </c:pt>
              </c:strCache>
            </c:strRef>
          </c:cat>
          <c:val>
            <c:numRef>
              <c:f>Sheet1!$B$3:$H$3</c:f>
              <c:numCache>
                <c:formatCode>General</c:formatCode>
                <c:ptCount val="7"/>
                <c:pt idx="0">
                  <c:v>85</c:v>
                </c:pt>
                <c:pt idx="1">
                  <c:v>88.5</c:v>
                </c:pt>
                <c:pt idx="2">
                  <c:v>86.4</c:v>
                </c:pt>
                <c:pt idx="3">
                  <c:v>84.2</c:v>
                </c:pt>
                <c:pt idx="4">
                  <c:v>86.3</c:v>
                </c:pt>
                <c:pt idx="5">
                  <c:v>83.9</c:v>
                </c:pt>
                <c:pt idx="6">
                  <c:v>87.3</c:v>
                </c:pt>
              </c:numCache>
            </c:numRef>
          </c:val>
          <c:smooth val="0"/>
          <c:extLst>
            <c:ext xmlns:c16="http://schemas.microsoft.com/office/drawing/2014/chart" uri="{C3380CC4-5D6E-409C-BE32-E72D297353CC}">
              <c16:uniqueId val="{00000004-47F2-4B74-8CF3-0690640653A9}"/>
            </c:ext>
          </c:extLst>
        </c:ser>
        <c:dLbls>
          <c:showLegendKey val="0"/>
          <c:showVal val="0"/>
          <c:showCatName val="0"/>
          <c:showSerName val="0"/>
          <c:showPercent val="0"/>
          <c:showBubbleSize val="0"/>
        </c:dLbls>
        <c:marker val="1"/>
        <c:smooth val="0"/>
        <c:axId val="244613504"/>
        <c:axId val="244615424"/>
      </c:lineChart>
      <c:catAx>
        <c:axId val="24461350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44615424"/>
        <c:crosses val="autoZero"/>
        <c:auto val="1"/>
        <c:lblAlgn val="ctr"/>
        <c:lblOffset val="100"/>
        <c:noMultiLvlLbl val="0"/>
      </c:catAx>
      <c:valAx>
        <c:axId val="244615424"/>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5986196169923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44613504"/>
        <c:crosses val="autoZero"/>
        <c:crossBetween val="between"/>
        <c:majorUnit val="10"/>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60785457373385"/>
          <c:y val="0.12602969767667929"/>
          <c:w val="0.89818533100029163"/>
          <c:h val="0.7392872071546612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Sheet1!$B$2:$H$2</c:f>
              <c:numCache>
                <c:formatCode>General</c:formatCode>
                <c:ptCount val="7"/>
                <c:pt idx="0">
                  <c:v>94.2</c:v>
                </c:pt>
                <c:pt idx="1">
                  <c:v>94.6</c:v>
                </c:pt>
                <c:pt idx="2">
                  <c:v>94.4</c:v>
                </c:pt>
                <c:pt idx="3">
                  <c:v>94.6</c:v>
                </c:pt>
                <c:pt idx="4">
                  <c:v>94.8</c:v>
                </c:pt>
                <c:pt idx="5">
                  <c:v>94.8</c:v>
                </c:pt>
                <c:pt idx="6">
                  <c:v>94.8</c:v>
                </c:pt>
              </c:numCache>
            </c:numRef>
          </c:val>
          <c:smooth val="0"/>
          <c:extLst>
            <c:ext xmlns:c16="http://schemas.microsoft.com/office/drawing/2014/chart" uri="{C3380CC4-5D6E-409C-BE32-E72D297353CC}">
              <c16:uniqueId val="{00000000-88D3-4769-868E-A3B757828ADE}"/>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Sheet1!$B$3:$H$3</c:f>
              <c:numCache>
                <c:formatCode>0.0</c:formatCode>
                <c:ptCount val="7"/>
                <c:pt idx="0">
                  <c:v>94.65</c:v>
                </c:pt>
                <c:pt idx="1">
                  <c:v>95.02</c:v>
                </c:pt>
                <c:pt idx="2">
                  <c:v>94.789999999999992</c:v>
                </c:pt>
                <c:pt idx="3">
                  <c:v>95.179999999999993</c:v>
                </c:pt>
                <c:pt idx="4">
                  <c:v>95.33</c:v>
                </c:pt>
                <c:pt idx="5">
                  <c:v>95.4</c:v>
                </c:pt>
                <c:pt idx="6">
                  <c:v>95.56</c:v>
                </c:pt>
              </c:numCache>
            </c:numRef>
          </c:val>
          <c:smooth val="0"/>
          <c:extLst>
            <c:ext xmlns:c16="http://schemas.microsoft.com/office/drawing/2014/chart" uri="{C3380CC4-5D6E-409C-BE32-E72D297353CC}">
              <c16:uniqueId val="{00000001-88D3-4769-868E-A3B757828ADE}"/>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Sheet1!$B$4:$H$4</c:f>
              <c:numCache>
                <c:formatCode>0.0</c:formatCode>
                <c:ptCount val="7"/>
                <c:pt idx="0">
                  <c:v>87.6</c:v>
                </c:pt>
                <c:pt idx="1">
                  <c:v>89.13</c:v>
                </c:pt>
                <c:pt idx="2">
                  <c:v>89.89</c:v>
                </c:pt>
                <c:pt idx="3">
                  <c:v>89.02</c:v>
                </c:pt>
                <c:pt idx="4">
                  <c:v>89.32</c:v>
                </c:pt>
                <c:pt idx="5">
                  <c:v>89.37</c:v>
                </c:pt>
                <c:pt idx="6">
                  <c:v>89.13</c:v>
                </c:pt>
              </c:numCache>
            </c:numRef>
          </c:val>
          <c:smooth val="0"/>
          <c:extLst>
            <c:ext xmlns:c16="http://schemas.microsoft.com/office/drawing/2014/chart" uri="{C3380CC4-5D6E-409C-BE32-E72D297353CC}">
              <c16:uniqueId val="{00000002-88D3-4769-868E-A3B757828ADE}"/>
            </c:ext>
          </c:extLst>
        </c:ser>
        <c:ser>
          <c:idx val="1"/>
          <c:order val="3"/>
          <c:tx>
            <c:strRef>
              <c:f>Sheet1!$A$5</c:f>
              <c:strCache>
                <c:ptCount val="1"/>
                <c:pt idx="0">
                  <c:v>API</c:v>
                </c:pt>
              </c:strCache>
            </c:strRef>
          </c:tx>
          <c:spPr>
            <a:ln w="34925">
              <a:solidFill>
                <a:srgbClr val="7BA8DF"/>
              </a:solidFill>
            </a:ln>
          </c:spPr>
          <c:marker>
            <c:symbol val="diamond"/>
            <c:size val="9"/>
            <c:spPr>
              <a:solidFill>
                <a:srgbClr val="7BA8DF"/>
              </a:solidFill>
              <a:ln>
                <a:noFill/>
              </a:ln>
            </c:spPr>
          </c:marker>
          <c:cat>
            <c:strRef>
              <c:f>Sheet1!$B$1:$H$1</c:f>
              <c:strCache>
                <c:ptCount val="7"/>
                <c:pt idx="0">
                  <c:v>2008</c:v>
                </c:pt>
                <c:pt idx="1">
                  <c:v>2009</c:v>
                </c:pt>
                <c:pt idx="2">
                  <c:v>2010</c:v>
                </c:pt>
                <c:pt idx="3">
                  <c:v>2011</c:v>
                </c:pt>
                <c:pt idx="4">
                  <c:v>2012</c:v>
                </c:pt>
                <c:pt idx="5">
                  <c:v>2013</c:v>
                </c:pt>
                <c:pt idx="6">
                  <c:v>2014</c:v>
                </c:pt>
              </c:strCache>
            </c:strRef>
          </c:cat>
          <c:val>
            <c:numRef>
              <c:f>Sheet1!$B$5:$H$5</c:f>
              <c:numCache>
                <c:formatCode>0.0</c:formatCode>
                <c:ptCount val="7"/>
                <c:pt idx="0">
                  <c:v>87.12</c:v>
                </c:pt>
                <c:pt idx="1">
                  <c:v>82.98</c:v>
                </c:pt>
                <c:pt idx="2">
                  <c:v>90.56</c:v>
                </c:pt>
                <c:pt idx="3">
                  <c:v>86.15</c:v>
                </c:pt>
                <c:pt idx="4">
                  <c:v>85.86</c:v>
                </c:pt>
                <c:pt idx="5">
                  <c:v>85.8</c:v>
                </c:pt>
                <c:pt idx="6">
                  <c:v>85.82</c:v>
                </c:pt>
              </c:numCache>
            </c:numRef>
          </c:val>
          <c:smooth val="0"/>
          <c:extLst>
            <c:ext xmlns:c16="http://schemas.microsoft.com/office/drawing/2014/chart" uri="{C3380CC4-5D6E-409C-BE32-E72D297353CC}">
              <c16:uniqueId val="{00000003-88D3-4769-868E-A3B757828ADE}"/>
            </c:ext>
          </c:extLst>
        </c:ser>
        <c:ser>
          <c:idx val="4"/>
          <c:order val="4"/>
          <c:tx>
            <c:strRef>
              <c:f>Sheet1!$A$6</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Sheet1!$B$1:$H$1</c:f>
              <c:strCache>
                <c:ptCount val="7"/>
                <c:pt idx="0">
                  <c:v>2008</c:v>
                </c:pt>
                <c:pt idx="1">
                  <c:v>2009</c:v>
                </c:pt>
                <c:pt idx="2">
                  <c:v>2010</c:v>
                </c:pt>
                <c:pt idx="3">
                  <c:v>2011</c:v>
                </c:pt>
                <c:pt idx="4">
                  <c:v>2012</c:v>
                </c:pt>
                <c:pt idx="5">
                  <c:v>2013</c:v>
                </c:pt>
                <c:pt idx="6">
                  <c:v>2014</c:v>
                </c:pt>
              </c:strCache>
            </c:strRef>
          </c:cat>
          <c:val>
            <c:numRef>
              <c:f>Sheet1!$B$6:$H$6</c:f>
              <c:numCache>
                <c:formatCode>0.0</c:formatCode>
                <c:ptCount val="7"/>
                <c:pt idx="0">
                  <c:v>90.2</c:v>
                </c:pt>
                <c:pt idx="1">
                  <c:v>89.93</c:v>
                </c:pt>
                <c:pt idx="2">
                  <c:v>85.61</c:v>
                </c:pt>
                <c:pt idx="3">
                  <c:v>88.5</c:v>
                </c:pt>
                <c:pt idx="4">
                  <c:v>89.51</c:v>
                </c:pt>
                <c:pt idx="5">
                  <c:v>88.46</c:v>
                </c:pt>
                <c:pt idx="6">
                  <c:v>89.08</c:v>
                </c:pt>
              </c:numCache>
            </c:numRef>
          </c:val>
          <c:smooth val="0"/>
          <c:extLst>
            <c:ext xmlns:c16="http://schemas.microsoft.com/office/drawing/2014/chart" uri="{C3380CC4-5D6E-409C-BE32-E72D297353CC}">
              <c16:uniqueId val="{00000004-88D3-4769-868E-A3B757828ADE}"/>
            </c:ext>
          </c:extLst>
        </c:ser>
        <c:dLbls>
          <c:showLegendKey val="0"/>
          <c:showVal val="0"/>
          <c:showCatName val="0"/>
          <c:showSerName val="0"/>
          <c:showPercent val="0"/>
          <c:showBubbleSize val="0"/>
        </c:dLbls>
        <c:marker val="1"/>
        <c:smooth val="0"/>
        <c:axId val="244768768"/>
        <c:axId val="244770688"/>
      </c:lineChart>
      <c:catAx>
        <c:axId val="24476876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44770688"/>
        <c:crosses val="autoZero"/>
        <c:auto val="1"/>
        <c:lblAlgn val="ctr"/>
        <c:lblOffset val="100"/>
        <c:noMultiLvlLbl val="0"/>
      </c:catAx>
      <c:valAx>
        <c:axId val="244770688"/>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6.1728395061728392E-3"/>
              <c:y val="0.409072615923009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44768768"/>
        <c:crosses val="autoZero"/>
        <c:crossBetween val="between"/>
        <c:majorUnit val="10"/>
      </c:valAx>
    </c:plotArea>
    <c:legend>
      <c:legendPos val="t"/>
      <c:layout>
        <c:manualLayout>
          <c:xMode val="edge"/>
          <c:yMode val="edge"/>
          <c:x val="0"/>
          <c:y val="1.1675185338674747E-3"/>
          <c:w val="1"/>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31989404102265"/>
          <c:y val="0.11285941453264288"/>
          <c:w val="0.82351025566248659"/>
          <c:h val="0.75422717993584132"/>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EB77-4B55-BBE6-074155C7BEF9}"/>
              </c:ext>
            </c:extLst>
          </c:dPt>
          <c:dPt>
            <c:idx val="1"/>
            <c:invertIfNegative val="0"/>
            <c:bubble3D val="0"/>
            <c:extLst>
              <c:ext xmlns:c16="http://schemas.microsoft.com/office/drawing/2014/chart" uri="{C3380CC4-5D6E-409C-BE32-E72D297353CC}">
                <c16:uniqueId val="{00000001-EB77-4B55-BBE6-074155C7BEF9}"/>
              </c:ext>
            </c:extLst>
          </c:dPt>
          <c:dPt>
            <c:idx val="2"/>
            <c:invertIfNegative val="0"/>
            <c:bubble3D val="0"/>
            <c:extLst>
              <c:ext xmlns:c16="http://schemas.microsoft.com/office/drawing/2014/chart" uri="{C3380CC4-5D6E-409C-BE32-E72D297353CC}">
                <c16:uniqueId val="{00000002-EB77-4B55-BBE6-074155C7BEF9}"/>
              </c:ext>
            </c:extLst>
          </c:dPt>
          <c:dPt>
            <c:idx val="3"/>
            <c:invertIfNegative val="0"/>
            <c:bubble3D val="0"/>
            <c:extLst>
              <c:ext xmlns:c16="http://schemas.microsoft.com/office/drawing/2014/chart" uri="{C3380CC4-5D6E-409C-BE32-E72D297353CC}">
                <c16:uniqueId val="{00000003-EB77-4B55-BBE6-074155C7BEF9}"/>
              </c:ext>
            </c:extLst>
          </c:dPt>
          <c:cat>
            <c:strRef>
              <c:f>Sheet1!$A$2:$A$5</c:f>
              <c:strCache>
                <c:ptCount val="4"/>
                <c:pt idx="0">
                  <c:v>Q1 (Lowest)</c:v>
                </c:pt>
                <c:pt idx="1">
                  <c:v>Q2</c:v>
                </c:pt>
                <c:pt idx="2">
                  <c:v>Q3</c:v>
                </c:pt>
                <c:pt idx="3">
                  <c:v>Q4 (Highest)</c:v>
                </c:pt>
              </c:strCache>
            </c:strRef>
          </c:cat>
          <c:val>
            <c:numRef>
              <c:f>Sheet1!$B$2:$B$5</c:f>
              <c:numCache>
                <c:formatCode>General</c:formatCode>
                <c:ptCount val="4"/>
                <c:pt idx="0">
                  <c:v>1536.3</c:v>
                </c:pt>
                <c:pt idx="1">
                  <c:v>1187.5999999999999</c:v>
                </c:pt>
                <c:pt idx="2">
                  <c:v>930.3</c:v>
                </c:pt>
                <c:pt idx="3">
                  <c:v>815.2</c:v>
                </c:pt>
              </c:numCache>
            </c:numRef>
          </c:val>
          <c:extLst>
            <c:ext xmlns:c16="http://schemas.microsoft.com/office/drawing/2014/chart" uri="{C3380CC4-5D6E-409C-BE32-E72D297353CC}">
              <c16:uniqueId val="{00000004-EB77-4B55-BBE6-074155C7BEF9}"/>
            </c:ext>
          </c:extLst>
        </c:ser>
        <c:ser>
          <c:idx val="1"/>
          <c:order val="1"/>
          <c:tx>
            <c:strRef>
              <c:f>Sheet1!$C$1</c:f>
              <c:strCache>
                <c:ptCount val="1"/>
                <c:pt idx="0">
                  <c:v>Black </c:v>
                </c:pt>
              </c:strCache>
            </c:strRef>
          </c:tx>
          <c:spPr>
            <a:solidFill>
              <a:srgbClr val="AABA0A"/>
            </a:solidFill>
          </c:spPr>
          <c:invertIfNegative val="0"/>
          <c:cat>
            <c:strRef>
              <c:f>Sheet1!$A$2:$A$5</c:f>
              <c:strCache>
                <c:ptCount val="4"/>
                <c:pt idx="0">
                  <c:v>Q1 (Lowest)</c:v>
                </c:pt>
                <c:pt idx="1">
                  <c:v>Q2</c:v>
                </c:pt>
                <c:pt idx="2">
                  <c:v>Q3</c:v>
                </c:pt>
                <c:pt idx="3">
                  <c:v>Q4 (Highest)</c:v>
                </c:pt>
              </c:strCache>
            </c:strRef>
          </c:cat>
          <c:val>
            <c:numRef>
              <c:f>Sheet1!$C$2:$C$5</c:f>
              <c:numCache>
                <c:formatCode>General</c:formatCode>
                <c:ptCount val="4"/>
                <c:pt idx="0">
                  <c:v>2695.9</c:v>
                </c:pt>
                <c:pt idx="1">
                  <c:v>2230.4</c:v>
                </c:pt>
                <c:pt idx="2">
                  <c:v>1855</c:v>
                </c:pt>
                <c:pt idx="3">
                  <c:v>1810.9</c:v>
                </c:pt>
              </c:numCache>
            </c:numRef>
          </c:val>
          <c:extLst>
            <c:ext xmlns:c16="http://schemas.microsoft.com/office/drawing/2014/chart" uri="{C3380CC4-5D6E-409C-BE32-E72D297353CC}">
              <c16:uniqueId val="{00000005-EB77-4B55-BBE6-074155C7BEF9}"/>
            </c:ext>
          </c:extLst>
        </c:ser>
        <c:ser>
          <c:idx val="2"/>
          <c:order val="2"/>
          <c:tx>
            <c:strRef>
              <c:f>Sheet1!$E$1</c:f>
              <c:strCache>
                <c:ptCount val="1"/>
                <c:pt idx="0">
                  <c:v>Hispanic</c:v>
                </c:pt>
              </c:strCache>
            </c:strRef>
          </c:tx>
          <c:spPr>
            <a:solidFill>
              <a:sysClr val="window" lastClr="FFFFFF"/>
            </a:solidFill>
            <a:ln>
              <a:solidFill>
                <a:sysClr val="windowText" lastClr="000000"/>
              </a:solidFill>
            </a:ln>
          </c:spPr>
          <c:invertIfNegative val="0"/>
          <c:cat>
            <c:strRef>
              <c:f>Sheet1!$A$2:$A$5</c:f>
              <c:strCache>
                <c:ptCount val="4"/>
                <c:pt idx="0">
                  <c:v>Q1 (Lowest)</c:v>
                </c:pt>
                <c:pt idx="1">
                  <c:v>Q2</c:v>
                </c:pt>
                <c:pt idx="2">
                  <c:v>Q3</c:v>
                </c:pt>
                <c:pt idx="3">
                  <c:v>Q4 (Highest)</c:v>
                </c:pt>
              </c:strCache>
            </c:strRef>
          </c:cat>
          <c:val>
            <c:numRef>
              <c:f>Sheet1!$E$2:$E$5</c:f>
              <c:numCache>
                <c:formatCode>General</c:formatCode>
                <c:ptCount val="4"/>
                <c:pt idx="0">
                  <c:v>1641.5</c:v>
                </c:pt>
                <c:pt idx="1">
                  <c:v>1309</c:v>
                </c:pt>
                <c:pt idx="2">
                  <c:v>1131.4000000000001</c:v>
                </c:pt>
                <c:pt idx="3">
                  <c:v>1085</c:v>
                </c:pt>
              </c:numCache>
            </c:numRef>
          </c:val>
          <c:extLst>
            <c:ext xmlns:c16="http://schemas.microsoft.com/office/drawing/2014/chart" uri="{C3380CC4-5D6E-409C-BE32-E72D297353CC}">
              <c16:uniqueId val="{00000006-EB77-4B55-BBE6-074155C7BEF9}"/>
            </c:ext>
          </c:extLst>
        </c:ser>
        <c:dLbls>
          <c:showLegendKey val="0"/>
          <c:showVal val="0"/>
          <c:showCatName val="0"/>
          <c:showSerName val="0"/>
          <c:showPercent val="0"/>
          <c:showBubbleSize val="0"/>
        </c:dLbls>
        <c:gapWidth val="150"/>
        <c:axId val="245166464"/>
        <c:axId val="245168000"/>
      </c:barChart>
      <c:catAx>
        <c:axId val="24516646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45168000"/>
        <c:crosses val="autoZero"/>
        <c:auto val="1"/>
        <c:lblAlgn val="ctr"/>
        <c:lblOffset val="100"/>
        <c:noMultiLvlLbl val="0"/>
      </c:catAx>
      <c:valAx>
        <c:axId val="245168000"/>
        <c:scaling>
          <c:orientation val="minMax"/>
          <c:max val="35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1.5432098765432098E-3"/>
              <c:y val="0.1935348012054048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45166464"/>
        <c:crosses val="autoZero"/>
        <c:crossBetween val="between"/>
        <c:majorUnit val="50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0.11285941453264288"/>
          <c:w val="0.90617393311947114"/>
          <c:h val="0.73570866141732283"/>
        </c:manualLayout>
      </c:layout>
      <c:barChart>
        <c:barDir val="col"/>
        <c:grouping val="clustered"/>
        <c:varyColors val="0"/>
        <c:ser>
          <c:idx val="0"/>
          <c:order val="0"/>
          <c:tx>
            <c:strRef>
              <c:f>Sheet1!$A$2</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D49E-474B-BC47-8140E9DF4FE3}"/>
              </c:ext>
            </c:extLst>
          </c:dPt>
          <c:dPt>
            <c:idx val="1"/>
            <c:invertIfNegative val="0"/>
            <c:bubble3D val="0"/>
            <c:extLst>
              <c:ext xmlns:c16="http://schemas.microsoft.com/office/drawing/2014/chart" uri="{C3380CC4-5D6E-409C-BE32-E72D297353CC}">
                <c16:uniqueId val="{00000001-D49E-474B-BC47-8140E9DF4FE3}"/>
              </c:ext>
            </c:extLst>
          </c:dPt>
          <c:dPt>
            <c:idx val="2"/>
            <c:invertIfNegative val="0"/>
            <c:bubble3D val="0"/>
            <c:extLst>
              <c:ext xmlns:c16="http://schemas.microsoft.com/office/drawing/2014/chart" uri="{C3380CC4-5D6E-409C-BE32-E72D297353CC}">
                <c16:uniqueId val="{00000002-D49E-474B-BC47-8140E9DF4FE3}"/>
              </c:ext>
            </c:extLst>
          </c:dPt>
          <c:dPt>
            <c:idx val="3"/>
            <c:invertIfNegative val="0"/>
            <c:bubble3D val="0"/>
            <c:extLst>
              <c:ext xmlns:c16="http://schemas.microsoft.com/office/drawing/2014/chart" uri="{C3380CC4-5D6E-409C-BE32-E72D297353CC}">
                <c16:uniqueId val="{00000003-D49E-474B-BC47-8140E9DF4FE3}"/>
              </c:ext>
            </c:extLst>
          </c:dPt>
          <c:cat>
            <c:strRef>
              <c:f>Sheet1!$B$1:$E$1</c:f>
              <c:strCache>
                <c:ptCount val="4"/>
                <c:pt idx="0">
                  <c:v>2008</c:v>
                </c:pt>
                <c:pt idx="1">
                  <c:v>2012</c:v>
                </c:pt>
                <c:pt idx="2">
                  <c:v>2013</c:v>
                </c:pt>
                <c:pt idx="3">
                  <c:v>2014</c:v>
                </c:pt>
              </c:strCache>
            </c:strRef>
          </c:cat>
          <c:val>
            <c:numRef>
              <c:f>Sheet1!$B$2:$E$2</c:f>
              <c:numCache>
                <c:formatCode>General</c:formatCode>
                <c:ptCount val="4"/>
                <c:pt idx="0">
                  <c:v>44.4</c:v>
                </c:pt>
                <c:pt idx="1">
                  <c:v>55.2</c:v>
                </c:pt>
                <c:pt idx="2">
                  <c:v>54.3</c:v>
                </c:pt>
                <c:pt idx="3">
                  <c:v>64.8</c:v>
                </c:pt>
              </c:numCache>
            </c:numRef>
          </c:val>
          <c:extLst>
            <c:ext xmlns:c16="http://schemas.microsoft.com/office/drawing/2014/chart" uri="{C3380CC4-5D6E-409C-BE32-E72D297353CC}">
              <c16:uniqueId val="{00000004-D49E-474B-BC47-8140E9DF4FE3}"/>
            </c:ext>
          </c:extLst>
        </c:ser>
        <c:ser>
          <c:idx val="1"/>
          <c:order val="1"/>
          <c:tx>
            <c:strRef>
              <c:f>Sheet1!$A$3</c:f>
              <c:strCache>
                <c:ptCount val="1"/>
                <c:pt idx="0">
                  <c:v>Black</c:v>
                </c:pt>
              </c:strCache>
            </c:strRef>
          </c:tx>
          <c:spPr>
            <a:solidFill>
              <a:srgbClr val="AABA0A"/>
            </a:solidFill>
          </c:spPr>
          <c:invertIfNegative val="0"/>
          <c:cat>
            <c:strRef>
              <c:f>Sheet1!$B$1:$E$1</c:f>
              <c:strCache>
                <c:ptCount val="4"/>
                <c:pt idx="0">
                  <c:v>2008</c:v>
                </c:pt>
                <c:pt idx="1">
                  <c:v>2012</c:v>
                </c:pt>
                <c:pt idx="2">
                  <c:v>2013</c:v>
                </c:pt>
                <c:pt idx="3">
                  <c:v>2014</c:v>
                </c:pt>
              </c:strCache>
            </c:strRef>
          </c:cat>
          <c:val>
            <c:numRef>
              <c:f>Sheet1!$B$3:$E$3</c:f>
              <c:numCache>
                <c:formatCode>General</c:formatCode>
                <c:ptCount val="4"/>
                <c:pt idx="0">
                  <c:v>42.2</c:v>
                </c:pt>
                <c:pt idx="1">
                  <c:v>52.7</c:v>
                </c:pt>
                <c:pt idx="2">
                  <c:v>57</c:v>
                </c:pt>
                <c:pt idx="3">
                  <c:v>62.1</c:v>
                </c:pt>
              </c:numCache>
            </c:numRef>
          </c:val>
          <c:extLst>
            <c:ext xmlns:c16="http://schemas.microsoft.com/office/drawing/2014/chart" uri="{C3380CC4-5D6E-409C-BE32-E72D297353CC}">
              <c16:uniqueId val="{00000005-D49E-474B-BC47-8140E9DF4FE3}"/>
            </c:ext>
          </c:extLst>
        </c:ser>
        <c:ser>
          <c:idx val="2"/>
          <c:order val="2"/>
          <c:tx>
            <c:strRef>
              <c:f>Sheet1!$A$4</c:f>
              <c:strCache>
                <c:ptCount val="1"/>
                <c:pt idx="0">
                  <c:v>Asian</c:v>
                </c:pt>
              </c:strCache>
            </c:strRef>
          </c:tx>
          <c:spPr>
            <a:solidFill>
              <a:sysClr val="window" lastClr="FFFFFF"/>
            </a:solidFill>
            <a:ln>
              <a:solidFill>
                <a:sysClr val="windowText" lastClr="000000"/>
              </a:solidFill>
            </a:ln>
          </c:spPr>
          <c:invertIfNegative val="0"/>
          <c:cat>
            <c:strRef>
              <c:f>Sheet1!$B$1:$E$1</c:f>
              <c:strCache>
                <c:ptCount val="4"/>
                <c:pt idx="0">
                  <c:v>2008</c:v>
                </c:pt>
                <c:pt idx="1">
                  <c:v>2012</c:v>
                </c:pt>
                <c:pt idx="2">
                  <c:v>2013</c:v>
                </c:pt>
                <c:pt idx="3">
                  <c:v>2014</c:v>
                </c:pt>
              </c:strCache>
            </c:strRef>
          </c:cat>
          <c:val>
            <c:numRef>
              <c:f>Sheet1!$B$4:$E$4</c:f>
              <c:numCache>
                <c:formatCode>General</c:formatCode>
                <c:ptCount val="4"/>
                <c:pt idx="0">
                  <c:v>41.7</c:v>
                </c:pt>
                <c:pt idx="1">
                  <c:v>55.3</c:v>
                </c:pt>
                <c:pt idx="2">
                  <c:v>52.9</c:v>
                </c:pt>
                <c:pt idx="3">
                  <c:v>64.900000000000006</c:v>
                </c:pt>
              </c:numCache>
            </c:numRef>
          </c:val>
          <c:extLst>
            <c:ext xmlns:c16="http://schemas.microsoft.com/office/drawing/2014/chart" uri="{C3380CC4-5D6E-409C-BE32-E72D297353CC}">
              <c16:uniqueId val="{00000006-D49E-474B-BC47-8140E9DF4FE3}"/>
            </c:ext>
          </c:extLst>
        </c:ser>
        <c:ser>
          <c:idx val="3"/>
          <c:order val="3"/>
          <c:tx>
            <c:strRef>
              <c:f>Sheet1!$A$5</c:f>
              <c:strCache>
                <c:ptCount val="1"/>
                <c:pt idx="0">
                  <c:v>Hispanic</c:v>
                </c:pt>
              </c:strCache>
            </c:strRef>
          </c:tx>
          <c:spPr>
            <a:solidFill>
              <a:sysClr val="window" lastClr="FFFFFF">
                <a:lumMod val="85000"/>
              </a:sysClr>
            </a:solidFill>
          </c:spPr>
          <c:invertIfNegative val="0"/>
          <c:cat>
            <c:strRef>
              <c:f>Sheet1!$B$1:$E$1</c:f>
              <c:strCache>
                <c:ptCount val="4"/>
                <c:pt idx="0">
                  <c:v>2008</c:v>
                </c:pt>
                <c:pt idx="1">
                  <c:v>2012</c:v>
                </c:pt>
                <c:pt idx="2">
                  <c:v>2013</c:v>
                </c:pt>
                <c:pt idx="3">
                  <c:v>2014</c:v>
                </c:pt>
              </c:strCache>
            </c:strRef>
          </c:cat>
          <c:val>
            <c:numRef>
              <c:f>Sheet1!$B$5:$E$5</c:f>
              <c:numCache>
                <c:formatCode>General</c:formatCode>
                <c:ptCount val="4"/>
                <c:pt idx="0">
                  <c:v>44.9</c:v>
                </c:pt>
                <c:pt idx="1">
                  <c:v>51.9</c:v>
                </c:pt>
                <c:pt idx="2">
                  <c:v>62.2</c:v>
                </c:pt>
                <c:pt idx="3">
                  <c:v>58.3</c:v>
                </c:pt>
              </c:numCache>
            </c:numRef>
          </c:val>
          <c:extLst>
            <c:ext xmlns:c16="http://schemas.microsoft.com/office/drawing/2014/chart" uri="{C3380CC4-5D6E-409C-BE32-E72D297353CC}">
              <c16:uniqueId val="{00000007-D49E-474B-BC47-8140E9DF4FE3}"/>
            </c:ext>
          </c:extLst>
        </c:ser>
        <c:dLbls>
          <c:showLegendKey val="0"/>
          <c:showVal val="0"/>
          <c:showCatName val="0"/>
          <c:showSerName val="0"/>
          <c:showPercent val="0"/>
          <c:showBubbleSize val="0"/>
        </c:dLbls>
        <c:gapWidth val="150"/>
        <c:axId val="245230208"/>
        <c:axId val="246743424"/>
      </c:barChart>
      <c:catAx>
        <c:axId val="24523020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46743424"/>
        <c:crosses val="autoZero"/>
        <c:auto val="1"/>
        <c:lblAlgn val="ctr"/>
        <c:lblOffset val="100"/>
        <c:noMultiLvlLbl val="0"/>
      </c:catAx>
      <c:valAx>
        <c:axId val="246743424"/>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879792456498493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45230208"/>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Black</a:t>
            </a:r>
            <a:endParaRPr lang="en-US" sz="1600" dirty="0">
              <a:latin typeface="Calibri" panose="020F0502020204030204" pitchFamily="34" charset="0"/>
            </a:endParaRPr>
          </a:p>
        </c:rich>
      </c:tx>
      <c:layout>
        <c:manualLayout>
          <c:xMode val="edge"/>
          <c:yMode val="edge"/>
          <c:x val="0.42681321084864388"/>
          <c:y val="0"/>
        </c:manualLayout>
      </c:layout>
      <c:overlay val="0"/>
    </c:title>
    <c:autoTitleDeleted val="0"/>
    <c:plotArea>
      <c:layout>
        <c:manualLayout>
          <c:layoutTarget val="inner"/>
          <c:xMode val="edge"/>
          <c:yMode val="edge"/>
          <c:x val="0.19960921551472732"/>
          <c:y val="0.16224215028676972"/>
          <c:w val="0.80036210751433845"/>
          <c:h val="0.64002964907164384"/>
        </c:manualLayout>
      </c:layout>
      <c:barChart>
        <c:barDir val="col"/>
        <c:grouping val="clustered"/>
        <c:varyColors val="0"/>
        <c:ser>
          <c:idx val="0"/>
          <c:order val="0"/>
          <c:tx>
            <c:strRef>
              <c:f>Sheet1!$A$2</c:f>
              <c:strCache>
                <c:ptCount val="1"/>
                <c:pt idx="0">
                  <c:v>Private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1B98-4EF3-83F8-3580E4D4493E}"/>
              </c:ext>
            </c:extLst>
          </c:dPt>
          <c:dPt>
            <c:idx val="1"/>
            <c:invertIfNegative val="0"/>
            <c:bubble3D val="0"/>
            <c:extLst>
              <c:ext xmlns:c16="http://schemas.microsoft.com/office/drawing/2014/chart" uri="{C3380CC4-5D6E-409C-BE32-E72D297353CC}">
                <c16:uniqueId val="{00000001-1B98-4EF3-83F8-3580E4D4493E}"/>
              </c:ext>
            </c:extLst>
          </c:dPt>
          <c:dPt>
            <c:idx val="2"/>
            <c:invertIfNegative val="0"/>
            <c:bubble3D val="0"/>
            <c:extLst>
              <c:ext xmlns:c16="http://schemas.microsoft.com/office/drawing/2014/chart" uri="{C3380CC4-5D6E-409C-BE32-E72D297353CC}">
                <c16:uniqueId val="{00000002-1B98-4EF3-83F8-3580E4D4493E}"/>
              </c:ext>
            </c:extLst>
          </c:dPt>
          <c:dPt>
            <c:idx val="3"/>
            <c:invertIfNegative val="0"/>
            <c:bubble3D val="0"/>
            <c:extLst>
              <c:ext xmlns:c16="http://schemas.microsoft.com/office/drawing/2014/chart" uri="{C3380CC4-5D6E-409C-BE32-E72D297353CC}">
                <c16:uniqueId val="{00000003-1B98-4EF3-83F8-3580E4D4493E}"/>
              </c:ext>
            </c:extLst>
          </c:dPt>
          <c:cat>
            <c:strRef>
              <c:f>Sheet1!$B$1</c:f>
              <c:strCache>
                <c:ptCount val="1"/>
                <c:pt idx="0">
                  <c:v>2012</c:v>
                </c:pt>
              </c:strCache>
            </c:strRef>
          </c:cat>
          <c:val>
            <c:numRef>
              <c:f>Sheet1!$B$2</c:f>
              <c:numCache>
                <c:formatCode>General</c:formatCode>
                <c:ptCount val="1"/>
                <c:pt idx="0">
                  <c:v>85.3</c:v>
                </c:pt>
              </c:numCache>
            </c:numRef>
          </c:val>
          <c:extLst>
            <c:ext xmlns:c16="http://schemas.microsoft.com/office/drawing/2014/chart" uri="{C3380CC4-5D6E-409C-BE32-E72D297353CC}">
              <c16:uniqueId val="{00000004-1B98-4EF3-83F8-3580E4D4493E}"/>
            </c:ext>
          </c:extLst>
        </c:ser>
        <c:ser>
          <c:idx val="1"/>
          <c:order val="1"/>
          <c:tx>
            <c:strRef>
              <c:f>Sheet1!$A$3</c:f>
              <c:strCache>
                <c:ptCount val="1"/>
                <c:pt idx="0">
                  <c:v>Public</c:v>
                </c:pt>
              </c:strCache>
            </c:strRef>
          </c:tx>
          <c:spPr>
            <a:solidFill>
              <a:srgbClr val="AABA0A"/>
            </a:solidFill>
          </c:spPr>
          <c:invertIfNegative val="0"/>
          <c:cat>
            <c:strRef>
              <c:f>Sheet1!$B$1</c:f>
              <c:strCache>
                <c:ptCount val="1"/>
                <c:pt idx="0">
                  <c:v>2012</c:v>
                </c:pt>
              </c:strCache>
            </c:strRef>
          </c:cat>
          <c:val>
            <c:numRef>
              <c:f>Sheet1!$B$3</c:f>
              <c:numCache>
                <c:formatCode>General</c:formatCode>
                <c:ptCount val="1"/>
                <c:pt idx="0">
                  <c:v>80.3</c:v>
                </c:pt>
              </c:numCache>
            </c:numRef>
          </c:val>
          <c:extLst>
            <c:ext xmlns:c16="http://schemas.microsoft.com/office/drawing/2014/chart" uri="{C3380CC4-5D6E-409C-BE32-E72D297353CC}">
              <c16:uniqueId val="{00000005-1B98-4EF3-83F8-3580E4D4493E}"/>
            </c:ext>
          </c:extLst>
        </c:ser>
        <c:ser>
          <c:idx val="2"/>
          <c:order val="2"/>
          <c:tx>
            <c:strRef>
              <c:f>Sheet1!$A$4</c:f>
              <c:strCache>
                <c:ptCount val="1"/>
                <c:pt idx="0">
                  <c:v>Uninsured</c:v>
                </c:pt>
              </c:strCache>
            </c:strRef>
          </c:tx>
          <c:spPr>
            <a:solidFill>
              <a:sysClr val="window" lastClr="FFFFFF"/>
            </a:solidFill>
            <a:ln>
              <a:solidFill>
                <a:sysClr val="windowText" lastClr="000000"/>
              </a:solidFill>
            </a:ln>
          </c:spPr>
          <c:invertIfNegative val="0"/>
          <c:cat>
            <c:strRef>
              <c:f>Sheet1!$B$1</c:f>
              <c:strCache>
                <c:ptCount val="1"/>
                <c:pt idx="0">
                  <c:v>2012</c:v>
                </c:pt>
              </c:strCache>
            </c:strRef>
          </c:cat>
          <c:val>
            <c:numRef>
              <c:f>Sheet1!$B$4</c:f>
              <c:numCache>
                <c:formatCode>General</c:formatCode>
                <c:ptCount val="1"/>
                <c:pt idx="0">
                  <c:v>81.400000000000006</c:v>
                </c:pt>
              </c:numCache>
            </c:numRef>
          </c:val>
          <c:extLst>
            <c:ext xmlns:c16="http://schemas.microsoft.com/office/drawing/2014/chart" uri="{C3380CC4-5D6E-409C-BE32-E72D297353CC}">
              <c16:uniqueId val="{00000006-1B98-4EF3-83F8-3580E4D4493E}"/>
            </c:ext>
          </c:extLst>
        </c:ser>
        <c:dLbls>
          <c:showLegendKey val="0"/>
          <c:showVal val="0"/>
          <c:showCatName val="0"/>
          <c:showSerName val="0"/>
          <c:showPercent val="0"/>
          <c:showBubbleSize val="0"/>
        </c:dLbls>
        <c:gapWidth val="150"/>
        <c:axId val="185560064"/>
        <c:axId val="185578240"/>
      </c:barChart>
      <c:catAx>
        <c:axId val="18556006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85578240"/>
        <c:crosses val="autoZero"/>
        <c:auto val="1"/>
        <c:lblAlgn val="ctr"/>
        <c:lblOffset val="100"/>
        <c:noMultiLvlLbl val="0"/>
      </c:catAx>
      <c:valAx>
        <c:axId val="185578240"/>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06497764168367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85560064"/>
        <c:crosses val="autoZero"/>
        <c:crossBetween val="between"/>
        <c:majorUnit val="10"/>
      </c:valAx>
    </c:plotArea>
    <c:legend>
      <c:legendPos val="t"/>
      <c:layout>
        <c:manualLayout>
          <c:xMode val="edge"/>
          <c:yMode val="edge"/>
          <c:x val="0.12438927772917276"/>
          <c:y val="5.7407164382230008E-2"/>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0.11285941453264288"/>
          <c:w val="0.90617393311947114"/>
          <c:h val="0.77274569845435992"/>
        </c:manualLayout>
      </c:layout>
      <c:barChart>
        <c:barDir val="col"/>
        <c:grouping val="clustered"/>
        <c:varyColors val="0"/>
        <c:ser>
          <c:idx val="0"/>
          <c:order val="0"/>
          <c:tx>
            <c:strRef>
              <c:f>Sheet1!$A$2</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B78D-4B56-A829-AE6902FB85C0}"/>
              </c:ext>
            </c:extLst>
          </c:dPt>
          <c:dPt>
            <c:idx val="1"/>
            <c:invertIfNegative val="0"/>
            <c:bubble3D val="0"/>
            <c:extLst>
              <c:ext xmlns:c16="http://schemas.microsoft.com/office/drawing/2014/chart" uri="{C3380CC4-5D6E-409C-BE32-E72D297353CC}">
                <c16:uniqueId val="{00000001-B78D-4B56-A829-AE6902FB85C0}"/>
              </c:ext>
            </c:extLst>
          </c:dPt>
          <c:dPt>
            <c:idx val="2"/>
            <c:invertIfNegative val="0"/>
            <c:bubble3D val="0"/>
            <c:extLst>
              <c:ext xmlns:c16="http://schemas.microsoft.com/office/drawing/2014/chart" uri="{C3380CC4-5D6E-409C-BE32-E72D297353CC}">
                <c16:uniqueId val="{00000002-B78D-4B56-A829-AE6902FB85C0}"/>
              </c:ext>
            </c:extLst>
          </c:dPt>
          <c:dPt>
            <c:idx val="3"/>
            <c:invertIfNegative val="0"/>
            <c:bubble3D val="0"/>
            <c:extLst>
              <c:ext xmlns:c16="http://schemas.microsoft.com/office/drawing/2014/chart" uri="{C3380CC4-5D6E-409C-BE32-E72D297353CC}">
                <c16:uniqueId val="{00000003-B78D-4B56-A829-AE6902FB85C0}"/>
              </c:ext>
            </c:extLst>
          </c:dPt>
          <c:cat>
            <c:strRef>
              <c:f>Sheet1!$B$1:$E$1</c:f>
              <c:strCache>
                <c:ptCount val="4"/>
                <c:pt idx="0">
                  <c:v>2008</c:v>
                </c:pt>
                <c:pt idx="1">
                  <c:v>2012</c:v>
                </c:pt>
                <c:pt idx="2">
                  <c:v>2013</c:v>
                </c:pt>
                <c:pt idx="3">
                  <c:v>2014</c:v>
                </c:pt>
              </c:strCache>
            </c:strRef>
          </c:cat>
          <c:val>
            <c:numRef>
              <c:f>Sheet1!$B$2:$E$2</c:f>
              <c:numCache>
                <c:formatCode>General</c:formatCode>
                <c:ptCount val="4"/>
                <c:pt idx="0">
                  <c:v>58.8</c:v>
                </c:pt>
                <c:pt idx="1">
                  <c:v>71.099999999999994</c:v>
                </c:pt>
                <c:pt idx="2">
                  <c:v>66.400000000000006</c:v>
                </c:pt>
                <c:pt idx="3">
                  <c:v>70.3</c:v>
                </c:pt>
              </c:numCache>
            </c:numRef>
          </c:val>
          <c:extLst>
            <c:ext xmlns:c16="http://schemas.microsoft.com/office/drawing/2014/chart" uri="{C3380CC4-5D6E-409C-BE32-E72D297353CC}">
              <c16:uniqueId val="{00000004-B78D-4B56-A829-AE6902FB85C0}"/>
            </c:ext>
          </c:extLst>
        </c:ser>
        <c:ser>
          <c:idx val="1"/>
          <c:order val="1"/>
          <c:tx>
            <c:strRef>
              <c:f>Sheet1!$A$3</c:f>
              <c:strCache>
                <c:ptCount val="1"/>
                <c:pt idx="0">
                  <c:v>Black</c:v>
                </c:pt>
              </c:strCache>
            </c:strRef>
          </c:tx>
          <c:spPr>
            <a:solidFill>
              <a:srgbClr val="AABA0A"/>
            </a:solidFill>
          </c:spPr>
          <c:invertIfNegative val="0"/>
          <c:cat>
            <c:strRef>
              <c:f>Sheet1!$B$1:$E$1</c:f>
              <c:strCache>
                <c:ptCount val="4"/>
                <c:pt idx="0">
                  <c:v>2008</c:v>
                </c:pt>
                <c:pt idx="1">
                  <c:v>2012</c:v>
                </c:pt>
                <c:pt idx="2">
                  <c:v>2013</c:v>
                </c:pt>
                <c:pt idx="3">
                  <c:v>2014</c:v>
                </c:pt>
              </c:strCache>
            </c:strRef>
          </c:cat>
          <c:val>
            <c:numRef>
              <c:f>Sheet1!$B$3:$E$3</c:f>
              <c:numCache>
                <c:formatCode>General</c:formatCode>
                <c:ptCount val="4"/>
                <c:pt idx="0">
                  <c:v>54.1</c:v>
                </c:pt>
                <c:pt idx="1">
                  <c:v>68.099999999999994</c:v>
                </c:pt>
                <c:pt idx="2">
                  <c:v>67.2</c:v>
                </c:pt>
                <c:pt idx="3">
                  <c:v>80.900000000000006</c:v>
                </c:pt>
              </c:numCache>
            </c:numRef>
          </c:val>
          <c:extLst>
            <c:ext xmlns:c16="http://schemas.microsoft.com/office/drawing/2014/chart" uri="{C3380CC4-5D6E-409C-BE32-E72D297353CC}">
              <c16:uniqueId val="{00000005-B78D-4B56-A829-AE6902FB85C0}"/>
            </c:ext>
          </c:extLst>
        </c:ser>
        <c:ser>
          <c:idx val="2"/>
          <c:order val="2"/>
          <c:tx>
            <c:strRef>
              <c:f>Sheet1!$A$4</c:f>
              <c:strCache>
                <c:ptCount val="1"/>
                <c:pt idx="0">
                  <c:v>Asian</c:v>
                </c:pt>
              </c:strCache>
            </c:strRef>
          </c:tx>
          <c:spPr>
            <a:solidFill>
              <a:sysClr val="window" lastClr="FFFFFF"/>
            </a:solidFill>
            <a:ln>
              <a:solidFill>
                <a:sysClr val="windowText" lastClr="000000"/>
              </a:solidFill>
            </a:ln>
          </c:spPr>
          <c:invertIfNegative val="0"/>
          <c:cat>
            <c:strRef>
              <c:f>Sheet1!$B$1:$E$1</c:f>
              <c:strCache>
                <c:ptCount val="4"/>
                <c:pt idx="0">
                  <c:v>2008</c:v>
                </c:pt>
                <c:pt idx="1">
                  <c:v>2012</c:v>
                </c:pt>
                <c:pt idx="2">
                  <c:v>2013</c:v>
                </c:pt>
                <c:pt idx="3">
                  <c:v>2014</c:v>
                </c:pt>
              </c:strCache>
            </c:strRef>
          </c:cat>
          <c:val>
            <c:numRef>
              <c:f>Sheet1!$B$4:$E$4</c:f>
              <c:numCache>
                <c:formatCode>General</c:formatCode>
                <c:ptCount val="4"/>
                <c:pt idx="0">
                  <c:v>67.599999999999994</c:v>
                </c:pt>
                <c:pt idx="1">
                  <c:v>73.8</c:v>
                </c:pt>
                <c:pt idx="2">
                  <c:v>67.2</c:v>
                </c:pt>
                <c:pt idx="3">
                  <c:v>73</c:v>
                </c:pt>
              </c:numCache>
            </c:numRef>
          </c:val>
          <c:extLst>
            <c:ext xmlns:c16="http://schemas.microsoft.com/office/drawing/2014/chart" uri="{C3380CC4-5D6E-409C-BE32-E72D297353CC}">
              <c16:uniqueId val="{00000006-B78D-4B56-A829-AE6902FB85C0}"/>
            </c:ext>
          </c:extLst>
        </c:ser>
        <c:ser>
          <c:idx val="3"/>
          <c:order val="3"/>
          <c:tx>
            <c:strRef>
              <c:f>Sheet1!$A$5</c:f>
              <c:strCache>
                <c:ptCount val="1"/>
                <c:pt idx="0">
                  <c:v>Hispanic</c:v>
                </c:pt>
              </c:strCache>
            </c:strRef>
          </c:tx>
          <c:spPr>
            <a:solidFill>
              <a:sysClr val="window" lastClr="FFFFFF">
                <a:lumMod val="85000"/>
              </a:sysClr>
            </a:solidFill>
          </c:spPr>
          <c:invertIfNegative val="0"/>
          <c:cat>
            <c:strRef>
              <c:f>Sheet1!$B$1:$E$1</c:f>
              <c:strCache>
                <c:ptCount val="4"/>
                <c:pt idx="0">
                  <c:v>2008</c:v>
                </c:pt>
                <c:pt idx="1">
                  <c:v>2012</c:v>
                </c:pt>
                <c:pt idx="2">
                  <c:v>2013</c:v>
                </c:pt>
                <c:pt idx="3">
                  <c:v>2014</c:v>
                </c:pt>
              </c:strCache>
            </c:strRef>
          </c:cat>
          <c:val>
            <c:numRef>
              <c:f>Sheet1!$B$5:$E$5</c:f>
              <c:numCache>
                <c:formatCode>General</c:formatCode>
                <c:ptCount val="4"/>
                <c:pt idx="0">
                  <c:v>57.1</c:v>
                </c:pt>
                <c:pt idx="1">
                  <c:v>67.599999999999994</c:v>
                </c:pt>
                <c:pt idx="2">
                  <c:v>60.2</c:v>
                </c:pt>
                <c:pt idx="3">
                  <c:v>61.2</c:v>
                </c:pt>
              </c:numCache>
            </c:numRef>
          </c:val>
          <c:extLst>
            <c:ext xmlns:c16="http://schemas.microsoft.com/office/drawing/2014/chart" uri="{C3380CC4-5D6E-409C-BE32-E72D297353CC}">
              <c16:uniqueId val="{00000007-B78D-4B56-A829-AE6902FB85C0}"/>
            </c:ext>
          </c:extLst>
        </c:ser>
        <c:dLbls>
          <c:showLegendKey val="0"/>
          <c:showVal val="0"/>
          <c:showCatName val="0"/>
          <c:showSerName val="0"/>
          <c:showPercent val="0"/>
          <c:showBubbleSize val="0"/>
        </c:dLbls>
        <c:gapWidth val="150"/>
        <c:axId val="246826880"/>
        <c:axId val="246828416"/>
      </c:barChart>
      <c:catAx>
        <c:axId val="24682688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246828416"/>
        <c:crosses val="autoZero"/>
        <c:auto val="1"/>
        <c:lblAlgn val="ctr"/>
        <c:lblOffset val="100"/>
        <c:noMultiLvlLbl val="0"/>
      </c:catAx>
      <c:valAx>
        <c:axId val="24682841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095841839214541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46826880"/>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99591717701954"/>
          <c:y val="0.11285941453264288"/>
          <c:w val="0.82400408282298043"/>
          <c:h val="0.66163458734324876"/>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9C9E-41B5-A5A3-83F6FA9C0098}"/>
              </c:ext>
            </c:extLst>
          </c:dPt>
          <c:dPt>
            <c:idx val="1"/>
            <c:invertIfNegative val="0"/>
            <c:bubble3D val="0"/>
            <c:extLst>
              <c:ext xmlns:c16="http://schemas.microsoft.com/office/drawing/2014/chart" uri="{C3380CC4-5D6E-409C-BE32-E72D297353CC}">
                <c16:uniqueId val="{00000001-9C9E-41B5-A5A3-83F6FA9C0098}"/>
              </c:ext>
            </c:extLst>
          </c:dPt>
          <c:dPt>
            <c:idx val="2"/>
            <c:invertIfNegative val="0"/>
            <c:bubble3D val="0"/>
            <c:extLst>
              <c:ext xmlns:c16="http://schemas.microsoft.com/office/drawing/2014/chart" uri="{C3380CC4-5D6E-409C-BE32-E72D297353CC}">
                <c16:uniqueId val="{00000002-9C9E-41B5-A5A3-83F6FA9C0098}"/>
              </c:ext>
            </c:extLst>
          </c:dPt>
          <c:dPt>
            <c:idx val="3"/>
            <c:invertIfNegative val="0"/>
            <c:bubble3D val="0"/>
            <c:extLst>
              <c:ext xmlns:c16="http://schemas.microsoft.com/office/drawing/2014/chart" uri="{C3380CC4-5D6E-409C-BE32-E72D297353CC}">
                <c16:uniqueId val="{00000003-9C9E-41B5-A5A3-83F6FA9C0098}"/>
              </c:ext>
            </c:extLst>
          </c:dPt>
          <c:cat>
            <c:strRef>
              <c:f>Sheet1!$A$2:$A$8</c:f>
              <c:strCache>
                <c:ptCount val="7"/>
                <c:pt idx="0">
                  <c:v>Appointment Reminders</c:v>
                </c:pt>
                <c:pt idx="1">
                  <c:v>Medication Reminders</c:v>
                </c:pt>
                <c:pt idx="2">
                  <c:v>Lab/Test Results</c:v>
                </c:pt>
                <c:pt idx="3">
                  <c:v>Diagnostic Information</c:v>
                </c:pt>
                <c:pt idx="4">
                  <c:v>Vital Signs</c:v>
                </c:pt>
                <c:pt idx="5">
                  <c:v>Lifestyle Behaviors</c:v>
                </c:pt>
                <c:pt idx="6">
                  <c:v>Symptoms</c:v>
                </c:pt>
              </c:strCache>
            </c:strRef>
          </c:cat>
          <c:val>
            <c:numRef>
              <c:f>Sheet1!$B$2:$B$8</c:f>
              <c:numCache>
                <c:formatCode>General</c:formatCode>
                <c:ptCount val="7"/>
                <c:pt idx="0">
                  <c:v>60.2</c:v>
                </c:pt>
                <c:pt idx="1">
                  <c:v>36.4</c:v>
                </c:pt>
                <c:pt idx="2">
                  <c:v>33.5</c:v>
                </c:pt>
                <c:pt idx="3">
                  <c:v>24.2</c:v>
                </c:pt>
                <c:pt idx="4">
                  <c:v>30.9</c:v>
                </c:pt>
                <c:pt idx="5">
                  <c:v>24.6</c:v>
                </c:pt>
                <c:pt idx="6">
                  <c:v>27.8</c:v>
                </c:pt>
              </c:numCache>
            </c:numRef>
          </c:val>
          <c:extLst>
            <c:ext xmlns:c16="http://schemas.microsoft.com/office/drawing/2014/chart" uri="{C3380CC4-5D6E-409C-BE32-E72D297353CC}">
              <c16:uniqueId val="{00000004-9C9E-41B5-A5A3-83F6FA9C0098}"/>
            </c:ext>
          </c:extLst>
        </c:ser>
        <c:ser>
          <c:idx val="1"/>
          <c:order val="1"/>
          <c:tx>
            <c:strRef>
              <c:f>Sheet1!$C$1</c:f>
              <c:strCache>
                <c:ptCount val="1"/>
                <c:pt idx="0">
                  <c:v>Black</c:v>
                </c:pt>
              </c:strCache>
            </c:strRef>
          </c:tx>
          <c:spPr>
            <a:solidFill>
              <a:srgbClr val="AABA0A"/>
            </a:solidFill>
          </c:spPr>
          <c:invertIfNegative val="0"/>
          <c:cat>
            <c:strRef>
              <c:f>Sheet1!$A$2:$A$8</c:f>
              <c:strCache>
                <c:ptCount val="7"/>
                <c:pt idx="0">
                  <c:v>Appointment Reminders</c:v>
                </c:pt>
                <c:pt idx="1">
                  <c:v>Medication Reminders</c:v>
                </c:pt>
                <c:pt idx="2">
                  <c:v>Lab/Test Results</c:v>
                </c:pt>
                <c:pt idx="3">
                  <c:v>Diagnostic Information</c:v>
                </c:pt>
                <c:pt idx="4">
                  <c:v>Vital Signs</c:v>
                </c:pt>
                <c:pt idx="5">
                  <c:v>Lifestyle Behaviors</c:v>
                </c:pt>
                <c:pt idx="6">
                  <c:v>Symptoms</c:v>
                </c:pt>
              </c:strCache>
            </c:strRef>
          </c:cat>
          <c:val>
            <c:numRef>
              <c:f>Sheet1!$C$2:$C$8</c:f>
              <c:numCache>
                <c:formatCode>General</c:formatCode>
                <c:ptCount val="7"/>
                <c:pt idx="0">
                  <c:v>57.4</c:v>
                </c:pt>
                <c:pt idx="1">
                  <c:v>45.8</c:v>
                </c:pt>
                <c:pt idx="2">
                  <c:v>23.8</c:v>
                </c:pt>
                <c:pt idx="3">
                  <c:v>19.3</c:v>
                </c:pt>
                <c:pt idx="4">
                  <c:v>29.2</c:v>
                </c:pt>
                <c:pt idx="5">
                  <c:v>28.1</c:v>
                </c:pt>
                <c:pt idx="6">
                  <c:v>29.3</c:v>
                </c:pt>
              </c:numCache>
            </c:numRef>
          </c:val>
          <c:extLst>
            <c:ext xmlns:c16="http://schemas.microsoft.com/office/drawing/2014/chart" uri="{C3380CC4-5D6E-409C-BE32-E72D297353CC}">
              <c16:uniqueId val="{00000005-9C9E-41B5-A5A3-83F6FA9C0098}"/>
            </c:ext>
          </c:extLst>
        </c:ser>
        <c:ser>
          <c:idx val="2"/>
          <c:order val="2"/>
          <c:tx>
            <c:strRef>
              <c:f>Sheet1!$D$1</c:f>
              <c:strCache>
                <c:ptCount val="1"/>
                <c:pt idx="0">
                  <c:v>Asian</c:v>
                </c:pt>
              </c:strCache>
            </c:strRef>
          </c:tx>
          <c:spPr>
            <a:solidFill>
              <a:sysClr val="window" lastClr="FFFFFF"/>
            </a:solidFill>
            <a:ln>
              <a:solidFill>
                <a:sysClr val="windowText" lastClr="000000"/>
              </a:solidFill>
            </a:ln>
          </c:spPr>
          <c:invertIfNegative val="0"/>
          <c:cat>
            <c:strRef>
              <c:f>Sheet1!$A$2:$A$8</c:f>
              <c:strCache>
                <c:ptCount val="7"/>
                <c:pt idx="0">
                  <c:v>Appointment Reminders</c:v>
                </c:pt>
                <c:pt idx="1">
                  <c:v>Medication Reminders</c:v>
                </c:pt>
                <c:pt idx="2">
                  <c:v>Lab/Test Results</c:v>
                </c:pt>
                <c:pt idx="3">
                  <c:v>Diagnostic Information</c:v>
                </c:pt>
                <c:pt idx="4">
                  <c:v>Vital Signs</c:v>
                </c:pt>
                <c:pt idx="5">
                  <c:v>Lifestyle Behaviors</c:v>
                </c:pt>
                <c:pt idx="6">
                  <c:v>Symptoms</c:v>
                </c:pt>
              </c:strCache>
            </c:strRef>
          </c:cat>
          <c:val>
            <c:numRef>
              <c:f>Sheet1!$D$2:$D$8</c:f>
              <c:numCache>
                <c:formatCode>General</c:formatCode>
                <c:ptCount val="7"/>
                <c:pt idx="0">
                  <c:v>61</c:v>
                </c:pt>
                <c:pt idx="1">
                  <c:v>39.1</c:v>
                </c:pt>
                <c:pt idx="2">
                  <c:v>40.799999999999997</c:v>
                </c:pt>
                <c:pt idx="3">
                  <c:v>31.4</c:v>
                </c:pt>
                <c:pt idx="4">
                  <c:v>38.5</c:v>
                </c:pt>
                <c:pt idx="6">
                  <c:v>32.6</c:v>
                </c:pt>
              </c:numCache>
            </c:numRef>
          </c:val>
          <c:extLst>
            <c:ext xmlns:c16="http://schemas.microsoft.com/office/drawing/2014/chart" uri="{C3380CC4-5D6E-409C-BE32-E72D297353CC}">
              <c16:uniqueId val="{00000006-9C9E-41B5-A5A3-83F6FA9C0098}"/>
            </c:ext>
          </c:extLst>
        </c:ser>
        <c:ser>
          <c:idx val="3"/>
          <c:order val="3"/>
          <c:tx>
            <c:strRef>
              <c:f>Sheet1!$E$1</c:f>
              <c:strCache>
                <c:ptCount val="1"/>
                <c:pt idx="0">
                  <c:v>Hispanic</c:v>
                </c:pt>
              </c:strCache>
            </c:strRef>
          </c:tx>
          <c:spPr>
            <a:solidFill>
              <a:sysClr val="window" lastClr="FFFFFF">
                <a:lumMod val="85000"/>
              </a:sysClr>
            </a:solidFill>
          </c:spPr>
          <c:invertIfNegative val="0"/>
          <c:cat>
            <c:strRef>
              <c:f>Sheet1!$A$2:$A$8</c:f>
              <c:strCache>
                <c:ptCount val="7"/>
                <c:pt idx="0">
                  <c:v>Appointment Reminders</c:v>
                </c:pt>
                <c:pt idx="1">
                  <c:v>Medication Reminders</c:v>
                </c:pt>
                <c:pt idx="2">
                  <c:v>Lab/Test Results</c:v>
                </c:pt>
                <c:pt idx="3">
                  <c:v>Diagnostic Information</c:v>
                </c:pt>
                <c:pt idx="4">
                  <c:v>Vital Signs</c:v>
                </c:pt>
                <c:pt idx="5">
                  <c:v>Lifestyle Behaviors</c:v>
                </c:pt>
                <c:pt idx="6">
                  <c:v>Symptoms</c:v>
                </c:pt>
              </c:strCache>
            </c:strRef>
          </c:cat>
          <c:val>
            <c:numRef>
              <c:f>Sheet1!$E$2:$E$8</c:f>
              <c:numCache>
                <c:formatCode>General</c:formatCode>
                <c:ptCount val="7"/>
                <c:pt idx="0">
                  <c:v>59.8</c:v>
                </c:pt>
                <c:pt idx="1">
                  <c:v>48.4</c:v>
                </c:pt>
                <c:pt idx="2">
                  <c:v>42.4</c:v>
                </c:pt>
                <c:pt idx="3">
                  <c:v>32.6</c:v>
                </c:pt>
                <c:pt idx="4">
                  <c:v>34.4</c:v>
                </c:pt>
                <c:pt idx="5">
                  <c:v>30.6</c:v>
                </c:pt>
                <c:pt idx="6">
                  <c:v>36.6</c:v>
                </c:pt>
              </c:numCache>
            </c:numRef>
          </c:val>
          <c:extLst>
            <c:ext xmlns:c16="http://schemas.microsoft.com/office/drawing/2014/chart" uri="{C3380CC4-5D6E-409C-BE32-E72D297353CC}">
              <c16:uniqueId val="{00000007-9C9E-41B5-A5A3-83F6FA9C0098}"/>
            </c:ext>
          </c:extLst>
        </c:ser>
        <c:dLbls>
          <c:showLegendKey val="0"/>
          <c:showVal val="0"/>
          <c:showCatName val="0"/>
          <c:showSerName val="0"/>
          <c:showPercent val="0"/>
          <c:showBubbleSize val="0"/>
        </c:dLbls>
        <c:gapWidth val="150"/>
        <c:axId val="246919936"/>
        <c:axId val="246921472"/>
      </c:barChart>
      <c:catAx>
        <c:axId val="246919936"/>
        <c:scaling>
          <c:orientation val="minMax"/>
        </c:scaling>
        <c:delete val="0"/>
        <c:axPos val="b"/>
        <c:minorGridlines>
          <c:spPr>
            <a:ln>
              <a:noFill/>
            </a:ln>
          </c:spPr>
        </c:minorGridlines>
        <c:numFmt formatCode="General" sourceLinked="0"/>
        <c:majorTickMark val="out"/>
        <c:minorTickMark val="none"/>
        <c:tickLblPos val="nextTo"/>
        <c:txPr>
          <a:bodyPr rot="-900000"/>
          <a:lstStyle/>
          <a:p>
            <a:pPr>
              <a:defRPr sz="1600" b="0">
                <a:solidFill>
                  <a:schemeClr val="tx1"/>
                </a:solidFill>
                <a:latin typeface="Calibri" panose="020F0502020204030204" pitchFamily="34" charset="0"/>
              </a:defRPr>
            </a:pPr>
            <a:endParaRPr lang="en-US"/>
          </a:p>
        </c:txPr>
        <c:crossAx val="246921472"/>
        <c:crosses val="autoZero"/>
        <c:auto val="1"/>
        <c:lblAlgn val="ctr"/>
        <c:lblOffset val="100"/>
        <c:noMultiLvlLbl val="0"/>
      </c:catAx>
      <c:valAx>
        <c:axId val="24692147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7.098765432098765E-2"/>
              <c:y val="0.3503813065033537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246919936"/>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75950228445"/>
          <c:y val="0.11840286807470587"/>
          <c:w val="0.89427359774472637"/>
          <c:h val="0.72696064903756408"/>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Sheet1!$B$2:$I$2</c:f>
              <c:numCache>
                <c:formatCode>0.0</c:formatCode>
                <c:ptCount val="8"/>
                <c:pt idx="0">
                  <c:v>27.3</c:v>
                </c:pt>
                <c:pt idx="1">
                  <c:v>28</c:v>
                </c:pt>
                <c:pt idx="2" formatCode="General">
                  <c:v>28.8</c:v>
                </c:pt>
                <c:pt idx="3">
                  <c:v>30.4</c:v>
                </c:pt>
                <c:pt idx="4">
                  <c:v>30.2</c:v>
                </c:pt>
                <c:pt idx="5">
                  <c:v>31.3</c:v>
                </c:pt>
                <c:pt idx="6">
                  <c:v>32.700000000000003</c:v>
                </c:pt>
                <c:pt idx="7">
                  <c:v>34.700000000000003</c:v>
                </c:pt>
              </c:numCache>
            </c:numRef>
          </c:val>
          <c:smooth val="0"/>
          <c:extLst>
            <c:ext xmlns:c16="http://schemas.microsoft.com/office/drawing/2014/chart" uri="{C3380CC4-5D6E-409C-BE32-E72D297353CC}">
              <c16:uniqueId val="{00000000-E5E7-4E0E-9715-A602C7D4B0CF}"/>
            </c:ext>
          </c:extLst>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Sheet1!$B$3:$I$3</c:f>
              <c:numCache>
                <c:formatCode>0.0</c:formatCode>
                <c:ptCount val="8"/>
                <c:pt idx="0">
                  <c:v>22.2</c:v>
                </c:pt>
                <c:pt idx="1">
                  <c:v>23.1</c:v>
                </c:pt>
                <c:pt idx="2" formatCode="General">
                  <c:v>24.1</c:v>
                </c:pt>
                <c:pt idx="3">
                  <c:v>24.7</c:v>
                </c:pt>
                <c:pt idx="4">
                  <c:v>25</c:v>
                </c:pt>
                <c:pt idx="5">
                  <c:v>25.5</c:v>
                </c:pt>
                <c:pt idx="6">
                  <c:v>27.2</c:v>
                </c:pt>
                <c:pt idx="7">
                  <c:v>29.7</c:v>
                </c:pt>
              </c:numCache>
            </c:numRef>
          </c:val>
          <c:smooth val="0"/>
          <c:extLst>
            <c:ext xmlns:c16="http://schemas.microsoft.com/office/drawing/2014/chart" uri="{C3380CC4-5D6E-409C-BE32-E72D297353CC}">
              <c16:uniqueId val="{00000001-E5E7-4E0E-9715-A602C7D4B0CF}"/>
            </c:ext>
          </c:extLst>
        </c:ser>
        <c:ser>
          <c:idx val="2"/>
          <c:order val="2"/>
          <c:tx>
            <c:strRef>
              <c:f>Sheet1!$A$4</c:f>
              <c:strCache>
                <c:ptCount val="1"/>
                <c:pt idx="0">
                  <c:v>Asian</c:v>
                </c:pt>
              </c:strCache>
            </c:strRef>
          </c:tx>
          <c:spPr>
            <a:ln w="25400">
              <a:solidFill>
                <a:srgbClr val="AABA0A"/>
              </a:solidFill>
            </a:ln>
          </c:spPr>
          <c:marker>
            <c:symbol val="triangle"/>
            <c:size val="9"/>
            <c:spPr>
              <a:solidFill>
                <a:srgbClr val="AABA0A"/>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Sheet1!$B$4:$I$4</c:f>
              <c:numCache>
                <c:formatCode>0.0</c:formatCode>
                <c:ptCount val="8"/>
                <c:pt idx="0">
                  <c:v>25.8</c:v>
                </c:pt>
                <c:pt idx="1">
                  <c:v>24</c:v>
                </c:pt>
                <c:pt idx="2" formatCode="General">
                  <c:v>26.7</c:v>
                </c:pt>
                <c:pt idx="3">
                  <c:v>27.7</c:v>
                </c:pt>
                <c:pt idx="4">
                  <c:v>29.3</c:v>
                </c:pt>
                <c:pt idx="5">
                  <c:v>29.9</c:v>
                </c:pt>
                <c:pt idx="6">
                  <c:v>31.6</c:v>
                </c:pt>
                <c:pt idx="7">
                  <c:v>32.1</c:v>
                </c:pt>
              </c:numCache>
            </c:numRef>
          </c:val>
          <c:smooth val="0"/>
          <c:extLst>
            <c:ext xmlns:c16="http://schemas.microsoft.com/office/drawing/2014/chart" uri="{C3380CC4-5D6E-409C-BE32-E72D297353CC}">
              <c16:uniqueId val="{00000002-E5E7-4E0E-9715-A602C7D4B0CF}"/>
            </c:ext>
          </c:extLst>
        </c:ser>
        <c:ser>
          <c:idx val="1"/>
          <c:order val="3"/>
          <c:tx>
            <c:strRef>
              <c:f>Sheet1!$A$6</c:f>
              <c:strCache>
                <c:ptCount val="1"/>
                <c:pt idx="0">
                  <c:v>NHOPI</c:v>
                </c:pt>
              </c:strCache>
            </c:strRef>
          </c:tx>
          <c:spPr>
            <a:ln w="34925">
              <a:solidFill>
                <a:srgbClr val="7BA8DF"/>
              </a:solidFill>
            </a:ln>
          </c:spPr>
          <c:marker>
            <c:symbol val="diamond"/>
            <c:size val="9"/>
            <c:spPr>
              <a:solidFill>
                <a:srgbClr val="7BA8DF"/>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Sheet1!$B$6:$I$6</c:f>
              <c:numCache>
                <c:formatCode>0.0</c:formatCode>
                <c:ptCount val="8"/>
                <c:pt idx="0">
                  <c:v>23.2</c:v>
                </c:pt>
                <c:pt idx="1">
                  <c:v>25.4</c:v>
                </c:pt>
                <c:pt idx="2" formatCode="General">
                  <c:v>24</c:v>
                </c:pt>
                <c:pt idx="3">
                  <c:v>22</c:v>
                </c:pt>
                <c:pt idx="4">
                  <c:v>23.8</c:v>
                </c:pt>
                <c:pt idx="5">
                  <c:v>25.3</c:v>
                </c:pt>
                <c:pt idx="6">
                  <c:v>27.1</c:v>
                </c:pt>
                <c:pt idx="7">
                  <c:v>27.4</c:v>
                </c:pt>
              </c:numCache>
            </c:numRef>
          </c:val>
          <c:smooth val="0"/>
          <c:extLst>
            <c:ext xmlns:c16="http://schemas.microsoft.com/office/drawing/2014/chart" uri="{C3380CC4-5D6E-409C-BE32-E72D297353CC}">
              <c16:uniqueId val="{00000003-E5E7-4E0E-9715-A602C7D4B0CF}"/>
            </c:ext>
          </c:extLst>
        </c:ser>
        <c:ser>
          <c:idx val="4"/>
          <c:order val="4"/>
          <c:tx>
            <c:strRef>
              <c:f>Sheet1!$A$5</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Sheet1!$B$5:$I$5</c:f>
              <c:numCache>
                <c:formatCode>0.0</c:formatCode>
                <c:ptCount val="8"/>
                <c:pt idx="0">
                  <c:v>25.4</c:v>
                </c:pt>
                <c:pt idx="1">
                  <c:v>27</c:v>
                </c:pt>
                <c:pt idx="2" formatCode="General">
                  <c:v>26</c:v>
                </c:pt>
                <c:pt idx="3">
                  <c:v>27.9</c:v>
                </c:pt>
                <c:pt idx="4">
                  <c:v>27.2</c:v>
                </c:pt>
                <c:pt idx="5">
                  <c:v>24.2</c:v>
                </c:pt>
                <c:pt idx="6">
                  <c:v>28.3</c:v>
                </c:pt>
                <c:pt idx="7">
                  <c:v>30.1</c:v>
                </c:pt>
              </c:numCache>
            </c:numRef>
          </c:val>
          <c:smooth val="0"/>
          <c:extLst>
            <c:ext xmlns:c16="http://schemas.microsoft.com/office/drawing/2014/chart" uri="{C3380CC4-5D6E-409C-BE32-E72D297353CC}">
              <c16:uniqueId val="{00000004-E5E7-4E0E-9715-A602C7D4B0CF}"/>
            </c:ext>
          </c:extLst>
        </c:ser>
        <c:dLbls>
          <c:showLegendKey val="0"/>
          <c:showVal val="0"/>
          <c:showCatName val="0"/>
          <c:showSerName val="0"/>
          <c:showPercent val="0"/>
          <c:showBubbleSize val="0"/>
        </c:dLbls>
        <c:marker val="1"/>
        <c:smooth val="0"/>
        <c:axId val="247338880"/>
        <c:axId val="247353344"/>
      </c:lineChart>
      <c:catAx>
        <c:axId val="24733888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47353344"/>
        <c:crosses val="autoZero"/>
        <c:auto val="1"/>
        <c:lblAlgn val="ctr"/>
        <c:lblOffset val="100"/>
        <c:noMultiLvlLbl val="0"/>
      </c:catAx>
      <c:valAx>
        <c:axId val="247353344"/>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97589079774119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47338880"/>
        <c:crosses val="autoZero"/>
        <c:crossBetween val="between"/>
        <c:majorUnit val="5"/>
      </c:valAx>
    </c:plotArea>
    <c:legend>
      <c:legendPos val="t"/>
      <c:layout>
        <c:manualLayout>
          <c:xMode val="edge"/>
          <c:yMode val="edge"/>
          <c:x val="0.10802469135802469"/>
          <c:y val="1.1675185338674747E-3"/>
          <c:w val="0.77831559249538251"/>
          <c:h val="9.8708495849391606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652131330805871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0.0</c:formatCode>
                <c:ptCount val="5"/>
                <c:pt idx="0">
                  <c:v>70.5</c:v>
                </c:pt>
                <c:pt idx="1">
                  <c:v>69.099999999999994</c:v>
                </c:pt>
                <c:pt idx="2">
                  <c:v>72.099999999999994</c:v>
                </c:pt>
                <c:pt idx="3">
                  <c:v>72.099999999999994</c:v>
                </c:pt>
                <c:pt idx="4">
                  <c:v>72</c:v>
                </c:pt>
              </c:numCache>
            </c:numRef>
          </c:val>
          <c:smooth val="0"/>
          <c:extLst>
            <c:ext xmlns:c16="http://schemas.microsoft.com/office/drawing/2014/chart" uri="{C3380CC4-5D6E-409C-BE32-E72D297353CC}">
              <c16:uniqueId val="{00000000-C1DF-40A5-B4E4-A74AD82F30FD}"/>
            </c:ext>
          </c:extLst>
        </c:ser>
        <c:ser>
          <c:idx val="0"/>
          <c:order val="1"/>
          <c:tx>
            <c:strRef>
              <c:f>Sheet1!$A$4</c:f>
              <c:strCache>
                <c:ptCount val="1"/>
                <c:pt idx="0">
                  <c:v>White </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Sheet1!$B$4:$F$4</c:f>
              <c:numCache>
                <c:formatCode>0.0</c:formatCode>
                <c:ptCount val="5"/>
                <c:pt idx="0">
                  <c:v>70.2</c:v>
                </c:pt>
                <c:pt idx="1">
                  <c:v>68.5</c:v>
                </c:pt>
                <c:pt idx="2">
                  <c:v>72</c:v>
                </c:pt>
                <c:pt idx="3">
                  <c:v>71.900000000000006</c:v>
                </c:pt>
                <c:pt idx="4">
                  <c:v>72.3</c:v>
                </c:pt>
              </c:numCache>
            </c:numRef>
          </c:val>
          <c:smooth val="0"/>
          <c:extLst>
            <c:ext xmlns:c16="http://schemas.microsoft.com/office/drawing/2014/chart" uri="{C3380CC4-5D6E-409C-BE32-E72D297353CC}">
              <c16:uniqueId val="{00000001-C1DF-40A5-B4E4-A74AD82F30FD}"/>
            </c:ext>
          </c:extLst>
        </c:ser>
        <c:ser>
          <c:idx val="2"/>
          <c:order val="2"/>
          <c:tx>
            <c:strRef>
              <c:f>Sheet1!$A$3</c:f>
              <c:strCache>
                <c:ptCount val="1"/>
                <c:pt idx="0">
                  <c:v>Black </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Sheet1!$B$3:$F$3</c:f>
              <c:numCache>
                <c:formatCode>0.0</c:formatCode>
                <c:ptCount val="5"/>
                <c:pt idx="0">
                  <c:v>75.099999999999994</c:v>
                </c:pt>
                <c:pt idx="1">
                  <c:v>74.8</c:v>
                </c:pt>
                <c:pt idx="2">
                  <c:v>73.599999999999994</c:v>
                </c:pt>
                <c:pt idx="3">
                  <c:v>77.099999999999994</c:v>
                </c:pt>
                <c:pt idx="4">
                  <c:v>74.2</c:v>
                </c:pt>
              </c:numCache>
            </c:numRef>
          </c:val>
          <c:smooth val="0"/>
          <c:extLst>
            <c:ext xmlns:c16="http://schemas.microsoft.com/office/drawing/2014/chart" uri="{C3380CC4-5D6E-409C-BE32-E72D297353CC}">
              <c16:uniqueId val="{00000002-C1DF-40A5-B4E4-A74AD82F30FD}"/>
            </c:ext>
          </c:extLst>
        </c:ser>
        <c:ser>
          <c:idx val="1"/>
          <c:order val="3"/>
          <c:tx>
            <c:strRef>
              <c:f>Sheet1!$A$6</c:f>
              <c:strCache>
                <c:ptCount val="1"/>
                <c:pt idx="0">
                  <c:v>Asian </c:v>
                </c:pt>
              </c:strCache>
            </c:strRef>
          </c:tx>
          <c:spPr>
            <a:ln w="34925">
              <a:solidFill>
                <a:srgbClr val="7BA8DF"/>
              </a:solidFill>
            </a:ln>
          </c:spPr>
          <c:marker>
            <c:symbol val="diamond"/>
            <c:size val="9"/>
            <c:spPr>
              <a:solidFill>
                <a:srgbClr val="7BA8DF"/>
              </a:solidFill>
              <a:ln>
                <a:noFill/>
              </a:ln>
            </c:spPr>
          </c:marker>
          <c:cat>
            <c:strRef>
              <c:f>Sheet1!$B$1:$F$1</c:f>
              <c:strCache>
                <c:ptCount val="5"/>
                <c:pt idx="0">
                  <c:v>2009</c:v>
                </c:pt>
                <c:pt idx="1">
                  <c:v>2010</c:v>
                </c:pt>
                <c:pt idx="2">
                  <c:v>2011</c:v>
                </c:pt>
                <c:pt idx="3">
                  <c:v>2012</c:v>
                </c:pt>
                <c:pt idx="4">
                  <c:v>2013</c:v>
                </c:pt>
              </c:strCache>
            </c:strRef>
          </c:cat>
          <c:val>
            <c:numRef>
              <c:f>Sheet1!$B$6:$F$6</c:f>
              <c:numCache>
                <c:formatCode>0.0</c:formatCode>
                <c:ptCount val="5"/>
                <c:pt idx="0">
                  <c:v>62.4</c:v>
                </c:pt>
                <c:pt idx="1">
                  <c:v>60.1</c:v>
                </c:pt>
                <c:pt idx="2">
                  <c:v>64.7</c:v>
                </c:pt>
                <c:pt idx="3">
                  <c:v>60.2</c:v>
                </c:pt>
                <c:pt idx="4">
                  <c:v>61.4</c:v>
                </c:pt>
              </c:numCache>
            </c:numRef>
          </c:val>
          <c:smooth val="0"/>
          <c:extLst>
            <c:ext xmlns:c16="http://schemas.microsoft.com/office/drawing/2014/chart" uri="{C3380CC4-5D6E-409C-BE32-E72D297353CC}">
              <c16:uniqueId val="{00000003-C1DF-40A5-B4E4-A74AD82F30FD}"/>
            </c:ext>
          </c:extLst>
        </c:ser>
        <c:ser>
          <c:idx val="4"/>
          <c:order val="4"/>
          <c:tx>
            <c:strRef>
              <c:f>Sheet1!$A$5</c:f>
              <c:strCache>
                <c:ptCount val="1"/>
                <c:pt idx="0">
                  <c:v>AI/AN </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Sheet1!$B$1:$F$1</c:f>
              <c:strCache>
                <c:ptCount val="5"/>
                <c:pt idx="0">
                  <c:v>2009</c:v>
                </c:pt>
                <c:pt idx="1">
                  <c:v>2010</c:v>
                </c:pt>
                <c:pt idx="2">
                  <c:v>2011</c:v>
                </c:pt>
                <c:pt idx="3">
                  <c:v>2012</c:v>
                </c:pt>
                <c:pt idx="4">
                  <c:v>2013</c:v>
                </c:pt>
              </c:strCache>
            </c:strRef>
          </c:cat>
          <c:val>
            <c:numRef>
              <c:f>Sheet1!$B$5:$F$5</c:f>
              <c:numCache>
                <c:formatCode>0.0</c:formatCode>
                <c:ptCount val="5"/>
                <c:pt idx="0">
                  <c:v>57.5</c:v>
                </c:pt>
                <c:pt idx="1">
                  <c:v>72.8</c:v>
                </c:pt>
                <c:pt idx="2">
                  <c:v>73.400000000000006</c:v>
                </c:pt>
                <c:pt idx="3">
                  <c:v>74.599999999999994</c:v>
                </c:pt>
                <c:pt idx="4">
                  <c:v>71.5</c:v>
                </c:pt>
              </c:numCache>
            </c:numRef>
          </c:val>
          <c:smooth val="0"/>
          <c:extLst>
            <c:ext xmlns:c16="http://schemas.microsoft.com/office/drawing/2014/chart" uri="{C3380CC4-5D6E-409C-BE32-E72D297353CC}">
              <c16:uniqueId val="{00000004-C1DF-40A5-B4E4-A74AD82F30FD}"/>
            </c:ext>
          </c:extLst>
        </c:ser>
        <c:ser>
          <c:idx val="5"/>
          <c:order val="5"/>
          <c:tx>
            <c:strRef>
              <c:f>Sheet1!$A$7</c:f>
              <c:strCache>
                <c:ptCount val="1"/>
                <c:pt idx="0">
                  <c:v>&gt;1 Race</c:v>
                </c:pt>
              </c:strCache>
            </c:strRef>
          </c:tx>
          <c:spPr>
            <a:ln>
              <a:solidFill>
                <a:srgbClr val="C4BD97"/>
              </a:solidFill>
            </a:ln>
          </c:spPr>
          <c:marker>
            <c:symbol val="plus"/>
            <c:size val="7"/>
            <c:spPr>
              <a:noFill/>
              <a:ln>
                <a:solidFill>
                  <a:srgbClr val="C4BD97"/>
                </a:solidFill>
              </a:ln>
            </c:spPr>
          </c:marker>
          <c:cat>
            <c:strRef>
              <c:f>Sheet1!$B$1:$F$1</c:f>
              <c:strCache>
                <c:ptCount val="5"/>
                <c:pt idx="0">
                  <c:v>2009</c:v>
                </c:pt>
                <c:pt idx="1">
                  <c:v>2010</c:v>
                </c:pt>
                <c:pt idx="2">
                  <c:v>2011</c:v>
                </c:pt>
                <c:pt idx="3">
                  <c:v>2012</c:v>
                </c:pt>
                <c:pt idx="4">
                  <c:v>2013</c:v>
                </c:pt>
              </c:strCache>
            </c:strRef>
          </c:cat>
          <c:val>
            <c:numRef>
              <c:f>Sheet1!$B$7:$F$7</c:f>
              <c:numCache>
                <c:formatCode>0.0</c:formatCode>
                <c:ptCount val="5"/>
                <c:pt idx="0">
                  <c:v>70.8</c:v>
                </c:pt>
                <c:pt idx="1">
                  <c:v>71.400000000000006</c:v>
                </c:pt>
                <c:pt idx="2">
                  <c:v>74.3</c:v>
                </c:pt>
                <c:pt idx="3">
                  <c:v>77</c:v>
                </c:pt>
                <c:pt idx="4">
                  <c:v>72.099999999999994</c:v>
                </c:pt>
              </c:numCache>
            </c:numRef>
          </c:val>
          <c:smooth val="0"/>
          <c:extLst>
            <c:ext xmlns:c16="http://schemas.microsoft.com/office/drawing/2014/chart" uri="{C3380CC4-5D6E-409C-BE32-E72D297353CC}">
              <c16:uniqueId val="{00000005-C1DF-40A5-B4E4-A74AD82F30FD}"/>
            </c:ext>
          </c:extLst>
        </c:ser>
        <c:dLbls>
          <c:showLegendKey val="0"/>
          <c:showVal val="0"/>
          <c:showCatName val="0"/>
          <c:showSerName val="0"/>
          <c:showPercent val="0"/>
          <c:showBubbleSize val="0"/>
        </c:dLbls>
        <c:marker val="1"/>
        <c:smooth val="0"/>
        <c:axId val="247867648"/>
        <c:axId val="247882112"/>
      </c:lineChart>
      <c:catAx>
        <c:axId val="24786764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47882112"/>
        <c:crosses val="autoZero"/>
        <c:auto val="1"/>
        <c:lblAlgn val="ctr"/>
        <c:lblOffset val="100"/>
        <c:noMultiLvlLbl val="0"/>
      </c:catAx>
      <c:valAx>
        <c:axId val="247882112"/>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47867648"/>
        <c:crosses val="autoZero"/>
        <c:crossBetween val="between"/>
        <c:majorUnit val="10"/>
      </c:valAx>
    </c:plotArea>
    <c:legend>
      <c:legendPos val="t"/>
      <c:layout>
        <c:manualLayout>
          <c:xMode val="edge"/>
          <c:yMode val="edge"/>
          <c:x val="8.19954797317002E-3"/>
          <c:y val="3.2031690483134055E-2"/>
          <c:w val="0.99127867697093419"/>
          <c:h val="0.13044254884806067"/>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52008121626306"/>
          <c:y val="0.1987207154661223"/>
          <c:w val="0.78038775813400685"/>
          <c:h val="0.66780742684942163"/>
        </c:manualLayout>
      </c:layout>
      <c:barChart>
        <c:barDir val="col"/>
        <c:grouping val="clustered"/>
        <c:varyColors val="0"/>
        <c:ser>
          <c:idx val="0"/>
          <c:order val="0"/>
          <c:tx>
            <c:strRef>
              <c:f>Sheet1!$A$2</c:f>
              <c:strCache>
                <c:ptCount val="1"/>
                <c:pt idx="0">
                  <c:v>Private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653B-4ADC-81AF-9504605855F3}"/>
              </c:ext>
            </c:extLst>
          </c:dPt>
          <c:dPt>
            <c:idx val="1"/>
            <c:invertIfNegative val="0"/>
            <c:bubble3D val="0"/>
            <c:extLst>
              <c:ext xmlns:c16="http://schemas.microsoft.com/office/drawing/2014/chart" uri="{C3380CC4-5D6E-409C-BE32-E72D297353CC}">
                <c16:uniqueId val="{00000001-653B-4ADC-81AF-9504605855F3}"/>
              </c:ext>
            </c:extLst>
          </c:dPt>
          <c:dPt>
            <c:idx val="2"/>
            <c:invertIfNegative val="0"/>
            <c:bubble3D val="0"/>
            <c:extLst>
              <c:ext xmlns:c16="http://schemas.microsoft.com/office/drawing/2014/chart" uri="{C3380CC4-5D6E-409C-BE32-E72D297353CC}">
                <c16:uniqueId val="{00000002-653B-4ADC-81AF-9504605855F3}"/>
              </c:ext>
            </c:extLst>
          </c:dPt>
          <c:dPt>
            <c:idx val="3"/>
            <c:invertIfNegative val="0"/>
            <c:bubble3D val="0"/>
            <c:extLst>
              <c:ext xmlns:c16="http://schemas.microsoft.com/office/drawing/2014/chart" uri="{C3380CC4-5D6E-409C-BE32-E72D297353CC}">
                <c16:uniqueId val="{00000003-653B-4ADC-81AF-9504605855F3}"/>
              </c:ext>
            </c:extLst>
          </c:dPt>
          <c:cat>
            <c:strRef>
              <c:f>Sheet1!$B$1</c:f>
              <c:strCache>
                <c:ptCount val="1"/>
                <c:pt idx="0">
                  <c:v>2013</c:v>
                </c:pt>
              </c:strCache>
            </c:strRef>
          </c:cat>
          <c:val>
            <c:numRef>
              <c:f>Sheet1!$B$2</c:f>
              <c:numCache>
                <c:formatCode>General</c:formatCode>
                <c:ptCount val="1"/>
                <c:pt idx="0">
                  <c:v>76</c:v>
                </c:pt>
              </c:numCache>
            </c:numRef>
          </c:val>
          <c:extLst>
            <c:ext xmlns:c16="http://schemas.microsoft.com/office/drawing/2014/chart" uri="{C3380CC4-5D6E-409C-BE32-E72D297353CC}">
              <c16:uniqueId val="{00000004-653B-4ADC-81AF-9504605855F3}"/>
            </c:ext>
          </c:extLst>
        </c:ser>
        <c:ser>
          <c:idx val="1"/>
          <c:order val="1"/>
          <c:tx>
            <c:strRef>
              <c:f>Sheet1!$A$3</c:f>
              <c:strCache>
                <c:ptCount val="1"/>
                <c:pt idx="0">
                  <c:v>Public</c:v>
                </c:pt>
              </c:strCache>
            </c:strRef>
          </c:tx>
          <c:spPr>
            <a:solidFill>
              <a:srgbClr val="AABA0A"/>
            </a:solidFill>
          </c:spPr>
          <c:invertIfNegative val="0"/>
          <c:cat>
            <c:strRef>
              <c:f>Sheet1!$B$1</c:f>
              <c:strCache>
                <c:ptCount val="1"/>
                <c:pt idx="0">
                  <c:v>2013</c:v>
                </c:pt>
              </c:strCache>
            </c:strRef>
          </c:cat>
          <c:val>
            <c:numRef>
              <c:f>Sheet1!$B$3</c:f>
              <c:numCache>
                <c:formatCode>General</c:formatCode>
                <c:ptCount val="1"/>
                <c:pt idx="0">
                  <c:v>78.7</c:v>
                </c:pt>
              </c:numCache>
            </c:numRef>
          </c:val>
          <c:extLst>
            <c:ext xmlns:c16="http://schemas.microsoft.com/office/drawing/2014/chart" uri="{C3380CC4-5D6E-409C-BE32-E72D297353CC}">
              <c16:uniqueId val="{00000005-653B-4ADC-81AF-9504605855F3}"/>
            </c:ext>
          </c:extLst>
        </c:ser>
        <c:ser>
          <c:idx val="2"/>
          <c:order val="2"/>
          <c:tx>
            <c:strRef>
              <c:f>Sheet1!$A$4</c:f>
              <c:strCache>
                <c:ptCount val="1"/>
                <c:pt idx="0">
                  <c:v>Uninsured</c:v>
                </c:pt>
              </c:strCache>
            </c:strRef>
          </c:tx>
          <c:spPr>
            <a:solidFill>
              <a:sysClr val="window" lastClr="FFFFFF"/>
            </a:solidFill>
            <a:ln>
              <a:solidFill>
                <a:sysClr val="windowText" lastClr="000000"/>
              </a:solidFill>
            </a:ln>
          </c:spPr>
          <c:invertIfNegative val="0"/>
          <c:cat>
            <c:strRef>
              <c:f>Sheet1!$B$1</c:f>
              <c:strCache>
                <c:ptCount val="1"/>
                <c:pt idx="0">
                  <c:v>2013</c:v>
                </c:pt>
              </c:strCache>
            </c:strRef>
          </c:cat>
          <c:val>
            <c:numRef>
              <c:f>Sheet1!$B$4</c:f>
              <c:numCache>
                <c:formatCode>General</c:formatCode>
                <c:ptCount val="1"/>
                <c:pt idx="0">
                  <c:v>55.9</c:v>
                </c:pt>
              </c:numCache>
            </c:numRef>
          </c:val>
          <c:extLst>
            <c:ext xmlns:c16="http://schemas.microsoft.com/office/drawing/2014/chart" uri="{C3380CC4-5D6E-409C-BE32-E72D297353CC}">
              <c16:uniqueId val="{00000006-653B-4ADC-81AF-9504605855F3}"/>
            </c:ext>
          </c:extLst>
        </c:ser>
        <c:dLbls>
          <c:showLegendKey val="0"/>
          <c:showVal val="0"/>
          <c:showCatName val="0"/>
          <c:showSerName val="0"/>
          <c:showPercent val="0"/>
          <c:showBubbleSize val="0"/>
        </c:dLbls>
        <c:gapWidth val="150"/>
        <c:axId val="184723328"/>
        <c:axId val="184724864"/>
      </c:barChart>
      <c:catAx>
        <c:axId val="18472332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84724864"/>
        <c:crosses val="autoZero"/>
        <c:auto val="1"/>
        <c:lblAlgn val="ctr"/>
        <c:lblOffset val="100"/>
        <c:noMultiLvlLbl val="0"/>
      </c:catAx>
      <c:valAx>
        <c:axId val="184724864"/>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435348012054049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84723328"/>
        <c:crosses val="autoZero"/>
        <c:crossBetween val="between"/>
        <c:majorUnit val="10"/>
      </c:valAx>
    </c:plotArea>
    <c:legend>
      <c:legendPos val="t"/>
      <c:layout>
        <c:manualLayout>
          <c:xMode val="edge"/>
          <c:yMode val="edge"/>
          <c:x val="9.0438660445222127E-2"/>
          <c:y val="6.9752843394575673E-2"/>
          <c:w val="0.79233459614717971"/>
          <c:h val="6.585982307767084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86711383299311"/>
          <c:y val="0.12602969767667929"/>
          <c:w val="0.88892607174103233"/>
          <c:h val="0.7392872071546612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2008</c:v>
                </c:pt>
                <c:pt idx="1">
                  <c:v>2009</c:v>
                </c:pt>
                <c:pt idx="2">
                  <c:v>2010</c:v>
                </c:pt>
                <c:pt idx="3">
                  <c:v>2011</c:v>
                </c:pt>
              </c:strCache>
            </c:strRef>
          </c:cat>
          <c:val>
            <c:numRef>
              <c:f>Sheet1!$B$2:$E$2</c:f>
              <c:numCache>
                <c:formatCode>#,##0.0</c:formatCode>
                <c:ptCount val="4"/>
                <c:pt idx="0" formatCode="General">
                  <c:v>84.7</c:v>
                </c:pt>
                <c:pt idx="1">
                  <c:v>86.1</c:v>
                </c:pt>
                <c:pt idx="2">
                  <c:v>85.9</c:v>
                </c:pt>
                <c:pt idx="3" formatCode="0.0">
                  <c:v>89.1</c:v>
                </c:pt>
              </c:numCache>
            </c:numRef>
          </c:val>
          <c:smooth val="0"/>
          <c:extLst>
            <c:ext xmlns:c16="http://schemas.microsoft.com/office/drawing/2014/chart" uri="{C3380CC4-5D6E-409C-BE32-E72D297353CC}">
              <c16:uniqueId val="{00000000-CFC6-469B-8DB3-D5A6C98BFD1D}"/>
            </c:ext>
          </c:extLst>
        </c:ser>
        <c:ser>
          <c:idx val="0"/>
          <c:order val="1"/>
          <c:tx>
            <c:strRef>
              <c:f>Sheet1!$A$4</c:f>
              <c:strCache>
                <c:ptCount val="1"/>
                <c:pt idx="0">
                  <c:v>White</c:v>
                </c:pt>
              </c:strCache>
            </c:strRef>
          </c:tx>
          <c:spPr>
            <a:ln w="25400">
              <a:solidFill>
                <a:srgbClr val="0072C6"/>
              </a:solidFill>
            </a:ln>
          </c:spPr>
          <c:marker>
            <c:symbol val="square"/>
            <c:size val="7"/>
            <c:spPr>
              <a:solidFill>
                <a:srgbClr val="0072C6"/>
              </a:solidFill>
              <a:ln>
                <a:noFill/>
              </a:ln>
            </c:spPr>
          </c:marker>
          <c:cat>
            <c:strRef>
              <c:f>Sheet1!$B$1:$E$1</c:f>
              <c:strCache>
                <c:ptCount val="4"/>
                <c:pt idx="0">
                  <c:v>2008</c:v>
                </c:pt>
                <c:pt idx="1">
                  <c:v>2009</c:v>
                </c:pt>
                <c:pt idx="2">
                  <c:v>2010</c:v>
                </c:pt>
                <c:pt idx="3">
                  <c:v>2011</c:v>
                </c:pt>
              </c:strCache>
            </c:strRef>
          </c:cat>
          <c:val>
            <c:numRef>
              <c:f>Sheet1!$B$4:$E$4</c:f>
              <c:numCache>
                <c:formatCode>#,##0.0</c:formatCode>
                <c:ptCount val="4"/>
                <c:pt idx="0">
                  <c:v>83.6</c:v>
                </c:pt>
                <c:pt idx="1">
                  <c:v>85.6</c:v>
                </c:pt>
                <c:pt idx="2">
                  <c:v>85.1</c:v>
                </c:pt>
                <c:pt idx="3" formatCode="0.0">
                  <c:v>88.9</c:v>
                </c:pt>
              </c:numCache>
            </c:numRef>
          </c:val>
          <c:smooth val="0"/>
          <c:extLst>
            <c:ext xmlns:c16="http://schemas.microsoft.com/office/drawing/2014/chart" uri="{C3380CC4-5D6E-409C-BE32-E72D297353CC}">
              <c16:uniqueId val="{00000001-CFC6-469B-8DB3-D5A6C98BFD1D}"/>
            </c:ext>
          </c:extLst>
        </c:ser>
        <c:ser>
          <c:idx val="2"/>
          <c:order val="2"/>
          <c:tx>
            <c:strRef>
              <c:f>Sheet1!$A$3</c:f>
              <c:strCache>
                <c:ptCount val="1"/>
                <c:pt idx="0">
                  <c:v>Black</c:v>
                </c:pt>
              </c:strCache>
            </c:strRef>
          </c:tx>
          <c:spPr>
            <a:ln w="25400">
              <a:solidFill>
                <a:srgbClr val="AABA0A"/>
              </a:solidFill>
            </a:ln>
          </c:spPr>
          <c:marker>
            <c:symbol val="triangle"/>
            <c:size val="9"/>
            <c:spPr>
              <a:solidFill>
                <a:srgbClr val="AABA0A"/>
              </a:solidFill>
              <a:ln>
                <a:noFill/>
              </a:ln>
            </c:spPr>
          </c:marker>
          <c:cat>
            <c:strRef>
              <c:f>Sheet1!$B$1:$E$1</c:f>
              <c:strCache>
                <c:ptCount val="4"/>
                <c:pt idx="0">
                  <c:v>2008</c:v>
                </c:pt>
                <c:pt idx="1">
                  <c:v>2009</c:v>
                </c:pt>
                <c:pt idx="2">
                  <c:v>2010</c:v>
                </c:pt>
                <c:pt idx="3">
                  <c:v>2011</c:v>
                </c:pt>
              </c:strCache>
            </c:strRef>
          </c:cat>
          <c:val>
            <c:numRef>
              <c:f>Sheet1!$B$3:$E$3</c:f>
              <c:numCache>
                <c:formatCode>#,##0.0</c:formatCode>
                <c:ptCount val="4"/>
                <c:pt idx="0">
                  <c:v>86.4</c:v>
                </c:pt>
                <c:pt idx="1">
                  <c:v>87.3</c:v>
                </c:pt>
                <c:pt idx="2">
                  <c:v>88.2</c:v>
                </c:pt>
                <c:pt idx="3" formatCode="0.0">
                  <c:v>90.2</c:v>
                </c:pt>
              </c:numCache>
            </c:numRef>
          </c:val>
          <c:smooth val="0"/>
          <c:extLst>
            <c:ext xmlns:c16="http://schemas.microsoft.com/office/drawing/2014/chart" uri="{C3380CC4-5D6E-409C-BE32-E72D297353CC}">
              <c16:uniqueId val="{00000002-CFC6-469B-8DB3-D5A6C98BFD1D}"/>
            </c:ext>
          </c:extLst>
        </c:ser>
        <c:ser>
          <c:idx val="1"/>
          <c:order val="3"/>
          <c:tx>
            <c:strRef>
              <c:f>Sheet1!$A$5</c:f>
              <c:strCache>
                <c:ptCount val="1"/>
                <c:pt idx="0">
                  <c:v>API</c:v>
                </c:pt>
              </c:strCache>
            </c:strRef>
          </c:tx>
          <c:spPr>
            <a:ln w="34925">
              <a:solidFill>
                <a:srgbClr val="7BA8DF"/>
              </a:solidFill>
            </a:ln>
          </c:spPr>
          <c:marker>
            <c:symbol val="diamond"/>
            <c:size val="9"/>
            <c:spPr>
              <a:solidFill>
                <a:srgbClr val="7BA8DF"/>
              </a:solidFill>
              <a:ln>
                <a:noFill/>
              </a:ln>
            </c:spPr>
          </c:marker>
          <c:cat>
            <c:strRef>
              <c:f>Sheet1!$B$1:$E$1</c:f>
              <c:strCache>
                <c:ptCount val="4"/>
                <c:pt idx="0">
                  <c:v>2008</c:v>
                </c:pt>
                <c:pt idx="1">
                  <c:v>2009</c:v>
                </c:pt>
                <c:pt idx="2">
                  <c:v>2010</c:v>
                </c:pt>
                <c:pt idx="3">
                  <c:v>2011</c:v>
                </c:pt>
              </c:strCache>
            </c:strRef>
          </c:cat>
          <c:val>
            <c:numRef>
              <c:f>Sheet1!$B$5:$E$5</c:f>
              <c:numCache>
                <c:formatCode>#,##0.0</c:formatCode>
                <c:ptCount val="4"/>
                <c:pt idx="0">
                  <c:v>85.1</c:v>
                </c:pt>
                <c:pt idx="1">
                  <c:v>85.7</c:v>
                </c:pt>
                <c:pt idx="2">
                  <c:v>85</c:v>
                </c:pt>
                <c:pt idx="3" formatCode="0.0">
                  <c:v>89.2</c:v>
                </c:pt>
              </c:numCache>
            </c:numRef>
          </c:val>
          <c:smooth val="0"/>
          <c:extLst>
            <c:ext xmlns:c16="http://schemas.microsoft.com/office/drawing/2014/chart" uri="{C3380CC4-5D6E-409C-BE32-E72D297353CC}">
              <c16:uniqueId val="{00000003-CFC6-469B-8DB3-D5A6C98BFD1D}"/>
            </c:ext>
          </c:extLst>
        </c:ser>
        <c:ser>
          <c:idx val="4"/>
          <c:order val="4"/>
          <c:tx>
            <c:strRef>
              <c:f>Sheet1!$A$6</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Sheet1!$B$1:$E$1</c:f>
              <c:strCache>
                <c:ptCount val="4"/>
                <c:pt idx="0">
                  <c:v>2008</c:v>
                </c:pt>
                <c:pt idx="1">
                  <c:v>2009</c:v>
                </c:pt>
                <c:pt idx="2">
                  <c:v>2010</c:v>
                </c:pt>
                <c:pt idx="3">
                  <c:v>2011</c:v>
                </c:pt>
              </c:strCache>
            </c:strRef>
          </c:cat>
          <c:val>
            <c:numRef>
              <c:f>Sheet1!$B$6:$E$6</c:f>
              <c:numCache>
                <c:formatCode>#,##0.0</c:formatCode>
                <c:ptCount val="4"/>
                <c:pt idx="0">
                  <c:v>85</c:v>
                </c:pt>
                <c:pt idx="1">
                  <c:v>85.4</c:v>
                </c:pt>
                <c:pt idx="2">
                  <c:v>88.5</c:v>
                </c:pt>
                <c:pt idx="3" formatCode="0.0">
                  <c:v>79.3</c:v>
                </c:pt>
              </c:numCache>
            </c:numRef>
          </c:val>
          <c:smooth val="0"/>
          <c:extLst>
            <c:ext xmlns:c16="http://schemas.microsoft.com/office/drawing/2014/chart" uri="{C3380CC4-5D6E-409C-BE32-E72D297353CC}">
              <c16:uniqueId val="{00000004-CFC6-469B-8DB3-D5A6C98BFD1D}"/>
            </c:ext>
          </c:extLst>
        </c:ser>
        <c:dLbls>
          <c:showLegendKey val="0"/>
          <c:showVal val="0"/>
          <c:showCatName val="0"/>
          <c:showSerName val="0"/>
          <c:showPercent val="0"/>
          <c:showBubbleSize val="0"/>
        </c:dLbls>
        <c:marker val="1"/>
        <c:smooth val="0"/>
        <c:axId val="179799552"/>
        <c:axId val="179801472"/>
      </c:lineChart>
      <c:catAx>
        <c:axId val="17979955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79801472"/>
        <c:crosses val="autoZero"/>
        <c:auto val="1"/>
        <c:lblAlgn val="ctr"/>
        <c:lblOffset val="100"/>
        <c:noMultiLvlLbl val="0"/>
      </c:catAx>
      <c:valAx>
        <c:axId val="179801472"/>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7.716049382716049E-3"/>
              <c:y val="0.409072615923009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9799552"/>
        <c:crosses val="autoZero"/>
        <c:crossBetween val="between"/>
        <c:majorUnit val="10"/>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86711383299311"/>
          <c:y val="0.12602969767667929"/>
          <c:w val="0.88609397783610377"/>
          <c:h val="0.77632424419169821"/>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Sheet1!$B$2:$B$15</c:f>
              <c:numCache>
                <c:formatCode>0.0</c:formatCode>
                <c:ptCount val="14"/>
                <c:pt idx="0">
                  <c:v>71.03</c:v>
                </c:pt>
                <c:pt idx="1">
                  <c:v>70.97</c:v>
                </c:pt>
                <c:pt idx="2">
                  <c:v>72.11</c:v>
                </c:pt>
                <c:pt idx="3">
                  <c:v>71.789999999999992</c:v>
                </c:pt>
                <c:pt idx="4">
                  <c:v>73.009999999999991</c:v>
                </c:pt>
                <c:pt idx="5">
                  <c:v>72.78</c:v>
                </c:pt>
                <c:pt idx="6">
                  <c:v>72.52</c:v>
                </c:pt>
                <c:pt idx="7">
                  <c:v>73.72</c:v>
                </c:pt>
                <c:pt idx="8">
                  <c:v>75.78</c:v>
                </c:pt>
                <c:pt idx="9">
                  <c:v>77.95</c:v>
                </c:pt>
                <c:pt idx="10">
                  <c:v>79.86999999999999</c:v>
                </c:pt>
                <c:pt idx="11">
                  <c:v>80.259999999999991</c:v>
                </c:pt>
                <c:pt idx="12">
                  <c:v>80.16</c:v>
                </c:pt>
                <c:pt idx="13">
                  <c:v>83.03</c:v>
                </c:pt>
              </c:numCache>
            </c:numRef>
          </c:val>
          <c:smooth val="0"/>
          <c:extLst>
            <c:ext xmlns:c16="http://schemas.microsoft.com/office/drawing/2014/chart" uri="{C3380CC4-5D6E-409C-BE32-E72D297353CC}">
              <c16:uniqueId val="{00000000-4C00-404B-AD58-4C29C05E9C7A}"/>
            </c:ext>
          </c:extLst>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Sheet1!$C$2:$C$15</c:f>
              <c:numCache>
                <c:formatCode>0.0</c:formatCode>
                <c:ptCount val="14"/>
                <c:pt idx="0">
                  <c:v>71.34</c:v>
                </c:pt>
                <c:pt idx="1">
                  <c:v>71.38</c:v>
                </c:pt>
                <c:pt idx="2">
                  <c:v>72.14</c:v>
                </c:pt>
                <c:pt idx="3">
                  <c:v>72.650000000000006</c:v>
                </c:pt>
                <c:pt idx="4">
                  <c:v>73.91</c:v>
                </c:pt>
                <c:pt idx="5">
                  <c:v>73.58</c:v>
                </c:pt>
                <c:pt idx="6">
                  <c:v>74.009999999999991</c:v>
                </c:pt>
                <c:pt idx="7">
                  <c:v>74.14</c:v>
                </c:pt>
                <c:pt idx="8">
                  <c:v>75.709999999999994</c:v>
                </c:pt>
                <c:pt idx="9">
                  <c:v>77.59</c:v>
                </c:pt>
                <c:pt idx="10">
                  <c:v>80.38</c:v>
                </c:pt>
                <c:pt idx="11">
                  <c:v>81.34</c:v>
                </c:pt>
                <c:pt idx="12">
                  <c:v>80.33</c:v>
                </c:pt>
                <c:pt idx="13">
                  <c:v>83.31</c:v>
                </c:pt>
              </c:numCache>
            </c:numRef>
          </c:val>
          <c:smooth val="0"/>
          <c:extLst>
            <c:ext xmlns:c16="http://schemas.microsoft.com/office/drawing/2014/chart" uri="{C3380CC4-5D6E-409C-BE32-E72D297353CC}">
              <c16:uniqueId val="{00000001-4C00-404B-AD58-4C29C05E9C7A}"/>
            </c:ext>
          </c:extLst>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Sheet1!$D$2:$D$15</c:f>
              <c:numCache>
                <c:formatCode>0.0</c:formatCode>
                <c:ptCount val="14"/>
                <c:pt idx="0">
                  <c:v>75.349999999999994</c:v>
                </c:pt>
                <c:pt idx="1">
                  <c:v>75.22999999999999</c:v>
                </c:pt>
                <c:pt idx="2">
                  <c:v>79.349999999999994</c:v>
                </c:pt>
                <c:pt idx="3">
                  <c:v>76.539999999999992</c:v>
                </c:pt>
                <c:pt idx="4">
                  <c:v>79.19</c:v>
                </c:pt>
                <c:pt idx="5">
                  <c:v>76.97</c:v>
                </c:pt>
                <c:pt idx="6">
                  <c:v>76.88000000000001</c:v>
                </c:pt>
                <c:pt idx="7">
                  <c:v>80.289999999999992</c:v>
                </c:pt>
                <c:pt idx="8">
                  <c:v>80.97999999999999</c:v>
                </c:pt>
                <c:pt idx="9">
                  <c:v>83.63000000000001</c:v>
                </c:pt>
                <c:pt idx="10">
                  <c:v>83.52000000000001</c:v>
                </c:pt>
                <c:pt idx="11">
                  <c:v>83.56</c:v>
                </c:pt>
                <c:pt idx="12">
                  <c:v>86.27</c:v>
                </c:pt>
                <c:pt idx="13">
                  <c:v>87.81</c:v>
                </c:pt>
              </c:numCache>
            </c:numRef>
          </c:val>
          <c:smooth val="0"/>
          <c:extLst>
            <c:ext xmlns:c16="http://schemas.microsoft.com/office/drawing/2014/chart" uri="{C3380CC4-5D6E-409C-BE32-E72D297353CC}">
              <c16:uniqueId val="{00000002-4C00-404B-AD58-4C29C05E9C7A}"/>
            </c:ext>
          </c:extLst>
        </c:ser>
        <c:ser>
          <c:idx val="1"/>
          <c:order val="3"/>
          <c:tx>
            <c:strRef>
              <c:f>Sheet1!$E$1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Sheet1!$E$2:$E$15</c:f>
              <c:numCache>
                <c:formatCode>0.0</c:formatCode>
                <c:ptCount val="14"/>
                <c:pt idx="0">
                  <c:v>65.319999999999993</c:v>
                </c:pt>
                <c:pt idx="1">
                  <c:v>64.89</c:v>
                </c:pt>
                <c:pt idx="2">
                  <c:v>65.36999999999999</c:v>
                </c:pt>
                <c:pt idx="3">
                  <c:v>65.59</c:v>
                </c:pt>
                <c:pt idx="4">
                  <c:v>64.91</c:v>
                </c:pt>
                <c:pt idx="5">
                  <c:v>67.09</c:v>
                </c:pt>
                <c:pt idx="6">
                  <c:v>64.94</c:v>
                </c:pt>
                <c:pt idx="7">
                  <c:v>68.53</c:v>
                </c:pt>
                <c:pt idx="8">
                  <c:v>72.59</c:v>
                </c:pt>
                <c:pt idx="9">
                  <c:v>74.929999999999993</c:v>
                </c:pt>
                <c:pt idx="10">
                  <c:v>76.3</c:v>
                </c:pt>
                <c:pt idx="11">
                  <c:v>75.760000000000005</c:v>
                </c:pt>
                <c:pt idx="12">
                  <c:v>76.83</c:v>
                </c:pt>
                <c:pt idx="13">
                  <c:v>78.959999999999994</c:v>
                </c:pt>
              </c:numCache>
            </c:numRef>
          </c:val>
          <c:smooth val="0"/>
          <c:extLst>
            <c:ext xmlns:c16="http://schemas.microsoft.com/office/drawing/2014/chart" uri="{C3380CC4-5D6E-409C-BE32-E72D297353CC}">
              <c16:uniqueId val="{00000003-4C00-404B-AD58-4C29C05E9C7A}"/>
            </c:ext>
          </c:extLst>
        </c:ser>
        <c:dLbls>
          <c:showLegendKey val="0"/>
          <c:showVal val="0"/>
          <c:showCatName val="0"/>
          <c:showSerName val="0"/>
          <c:showPercent val="0"/>
          <c:showBubbleSize val="0"/>
        </c:dLbls>
        <c:marker val="1"/>
        <c:smooth val="0"/>
        <c:axId val="185968512"/>
        <c:axId val="185970048"/>
      </c:lineChart>
      <c:catAx>
        <c:axId val="1859685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5970048"/>
        <c:crosses val="autoZero"/>
        <c:auto val="1"/>
        <c:lblAlgn val="ctr"/>
        <c:lblOffset val="100"/>
        <c:noMultiLvlLbl val="0"/>
      </c:catAx>
      <c:valAx>
        <c:axId val="185970048"/>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6.1728395061728392E-3"/>
              <c:y val="0.4245047146884417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5968512"/>
        <c:crosses val="autoZero"/>
        <c:crossBetween val="between"/>
        <c:majorUnit val="10"/>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86711383299311"/>
          <c:y val="0.15165415369590429"/>
          <c:w val="0.87503718285214349"/>
          <c:h val="0.71366279069767447"/>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0.0</c:formatCode>
                <c:ptCount val="5"/>
                <c:pt idx="0">
                  <c:v>44.3</c:v>
                </c:pt>
                <c:pt idx="1">
                  <c:v>56.6</c:v>
                </c:pt>
                <c:pt idx="2">
                  <c:v>68.5</c:v>
                </c:pt>
                <c:pt idx="3">
                  <c:v>68.400000000000006</c:v>
                </c:pt>
                <c:pt idx="4">
                  <c:v>70.400000000000006</c:v>
                </c:pt>
              </c:numCache>
            </c:numRef>
          </c:val>
          <c:smooth val="0"/>
          <c:extLst>
            <c:ext xmlns:c16="http://schemas.microsoft.com/office/drawing/2014/chart" uri="{C3380CC4-5D6E-409C-BE32-E72D297353CC}">
              <c16:uniqueId val="{00000000-0580-4986-9236-C6F4A5B22294}"/>
            </c:ext>
          </c:extLst>
        </c:ser>
        <c:ser>
          <c:idx val="0"/>
          <c:order val="1"/>
          <c:tx>
            <c:strRef>
              <c:f>Sheet1!$A$5</c:f>
              <c:strCache>
                <c:ptCount val="1"/>
                <c:pt idx="0">
                  <c:v>White </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Sheet1!$B$5:$F$5</c:f>
              <c:numCache>
                <c:formatCode>0.0</c:formatCode>
                <c:ptCount val="5"/>
                <c:pt idx="0">
                  <c:v>45.7</c:v>
                </c:pt>
                <c:pt idx="1">
                  <c:v>56.6</c:v>
                </c:pt>
                <c:pt idx="2">
                  <c:v>69.5</c:v>
                </c:pt>
                <c:pt idx="3">
                  <c:v>69</c:v>
                </c:pt>
                <c:pt idx="4">
                  <c:v>71.3</c:v>
                </c:pt>
              </c:numCache>
            </c:numRef>
          </c:val>
          <c:smooth val="0"/>
          <c:extLst>
            <c:ext xmlns:c16="http://schemas.microsoft.com/office/drawing/2014/chart" uri="{C3380CC4-5D6E-409C-BE32-E72D297353CC}">
              <c16:uniqueId val="{00000001-0580-4986-9236-C6F4A5B22294}"/>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0.0</c:formatCode>
                <c:ptCount val="5"/>
                <c:pt idx="0">
                  <c:v>40</c:v>
                </c:pt>
                <c:pt idx="1">
                  <c:v>53.7</c:v>
                </c:pt>
                <c:pt idx="2">
                  <c:v>63.8</c:v>
                </c:pt>
                <c:pt idx="3">
                  <c:v>64.8</c:v>
                </c:pt>
                <c:pt idx="4">
                  <c:v>65.099999999999994</c:v>
                </c:pt>
              </c:numCache>
            </c:numRef>
          </c:val>
          <c:smooth val="0"/>
          <c:extLst>
            <c:ext xmlns:c16="http://schemas.microsoft.com/office/drawing/2014/chart" uri="{C3380CC4-5D6E-409C-BE32-E72D297353CC}">
              <c16:uniqueId val="{00000002-0580-4986-9236-C6F4A5B22294}"/>
            </c:ext>
          </c:extLst>
        </c:ser>
        <c:ser>
          <c:idx val="1"/>
          <c:order val="3"/>
          <c:tx>
            <c:strRef>
              <c:f>Sheet1!$A$3</c:f>
              <c:strCache>
                <c:ptCount val="1"/>
                <c:pt idx="0">
                  <c:v>Asian</c:v>
                </c:pt>
              </c:strCache>
            </c:strRef>
          </c:tx>
          <c:spPr>
            <a:ln w="34925">
              <a:solidFill>
                <a:srgbClr val="7BA8DF"/>
              </a:solidFill>
            </a:ln>
          </c:spPr>
          <c:marker>
            <c:symbol val="diamond"/>
            <c:size val="9"/>
            <c:spPr>
              <a:solidFill>
                <a:srgbClr val="7BA8DF"/>
              </a:solidFill>
              <a:ln>
                <a:noFill/>
              </a:ln>
            </c:spPr>
          </c:marker>
          <c:cat>
            <c:strRef>
              <c:f>Sheet1!$B$1:$F$1</c:f>
              <c:strCache>
                <c:ptCount val="5"/>
                <c:pt idx="0">
                  <c:v>2009</c:v>
                </c:pt>
                <c:pt idx="1">
                  <c:v>2010</c:v>
                </c:pt>
                <c:pt idx="2">
                  <c:v>2011</c:v>
                </c:pt>
                <c:pt idx="3">
                  <c:v>2012</c:v>
                </c:pt>
                <c:pt idx="4">
                  <c:v>2013</c:v>
                </c:pt>
              </c:strCache>
            </c:strRef>
          </c:cat>
          <c:val>
            <c:numRef>
              <c:f>Sheet1!$B$3:$F$3</c:f>
              <c:numCache>
                <c:formatCode>0.0</c:formatCode>
                <c:ptCount val="5"/>
                <c:pt idx="0">
                  <c:v>43.1</c:v>
                </c:pt>
                <c:pt idx="1">
                  <c:v>60.6</c:v>
                </c:pt>
                <c:pt idx="2">
                  <c:v>65.900000000000006</c:v>
                </c:pt>
                <c:pt idx="3">
                  <c:v>71.7</c:v>
                </c:pt>
                <c:pt idx="4">
                  <c:v>72.8</c:v>
                </c:pt>
              </c:numCache>
            </c:numRef>
          </c:val>
          <c:smooth val="0"/>
          <c:extLst>
            <c:ext xmlns:c16="http://schemas.microsoft.com/office/drawing/2014/chart" uri="{C3380CC4-5D6E-409C-BE32-E72D297353CC}">
              <c16:uniqueId val="{00000003-0580-4986-9236-C6F4A5B22294}"/>
            </c:ext>
          </c:extLst>
        </c:ser>
        <c:ser>
          <c:idx val="4"/>
          <c:order val="4"/>
          <c:tx>
            <c:strRef>
              <c:f>Sheet1!$A$6</c:f>
              <c:strCache>
                <c:ptCount val="1"/>
                <c:pt idx="0">
                  <c:v>&gt;1 Race</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Sheet1!$B$1:$F$1</c:f>
              <c:strCache>
                <c:ptCount val="5"/>
                <c:pt idx="0">
                  <c:v>2009</c:v>
                </c:pt>
                <c:pt idx="1">
                  <c:v>2010</c:v>
                </c:pt>
                <c:pt idx="2">
                  <c:v>2011</c:v>
                </c:pt>
                <c:pt idx="3">
                  <c:v>2012</c:v>
                </c:pt>
                <c:pt idx="4">
                  <c:v>2013</c:v>
                </c:pt>
              </c:strCache>
            </c:strRef>
          </c:cat>
          <c:val>
            <c:numRef>
              <c:f>Sheet1!$B$6:$F$6</c:f>
              <c:numCache>
                <c:formatCode>0.0</c:formatCode>
                <c:ptCount val="5"/>
                <c:pt idx="0">
                  <c:v>40.6</c:v>
                </c:pt>
                <c:pt idx="1">
                  <c:v>59.8</c:v>
                </c:pt>
                <c:pt idx="2">
                  <c:v>70</c:v>
                </c:pt>
                <c:pt idx="3">
                  <c:v>70.400000000000006</c:v>
                </c:pt>
                <c:pt idx="4">
                  <c:v>72.400000000000006</c:v>
                </c:pt>
              </c:numCache>
            </c:numRef>
          </c:val>
          <c:smooth val="0"/>
          <c:extLst>
            <c:ext xmlns:c16="http://schemas.microsoft.com/office/drawing/2014/chart" uri="{C3380CC4-5D6E-409C-BE32-E72D297353CC}">
              <c16:uniqueId val="{00000004-0580-4986-9236-C6F4A5B22294}"/>
            </c:ext>
          </c:extLst>
        </c:ser>
        <c:dLbls>
          <c:showLegendKey val="0"/>
          <c:showVal val="0"/>
          <c:showCatName val="0"/>
          <c:showSerName val="0"/>
          <c:showPercent val="0"/>
          <c:showBubbleSize val="0"/>
        </c:dLbls>
        <c:marker val="1"/>
        <c:smooth val="0"/>
        <c:axId val="222134272"/>
        <c:axId val="222160000"/>
      </c:lineChart>
      <c:catAx>
        <c:axId val="2221342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22160000"/>
        <c:crosses val="autoZero"/>
        <c:auto val="1"/>
        <c:lblAlgn val="ctr"/>
        <c:lblOffset val="100"/>
        <c:noMultiLvlLbl val="0"/>
      </c:catAx>
      <c:valAx>
        <c:axId val="22216000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6.1728395061728392E-3"/>
              <c:y val="0.4074935400516795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22134272"/>
        <c:crosses val="autoZero"/>
        <c:crossBetween val="between"/>
        <c:majorUnit val="10"/>
      </c:valAx>
    </c:plotArea>
    <c:legend>
      <c:legendPos val="t"/>
      <c:layout>
        <c:manualLayout>
          <c:xMode val="edge"/>
          <c:yMode val="edge"/>
          <c:x val="0"/>
          <c:y val="1.1675185338674747E-3"/>
          <c:w val="1"/>
          <c:h val="0.1096271032981342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10114707883738"/>
          <c:y val="0.18158525323223487"/>
          <c:w val="0.80462258189948477"/>
          <c:h val="0.64669461456206867"/>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55.623100000000001</c:v>
                </c:pt>
                <c:pt idx="1">
                  <c:v>57.027099999999997</c:v>
                </c:pt>
                <c:pt idx="2">
                  <c:v>57.205599999999997</c:v>
                </c:pt>
                <c:pt idx="3">
                  <c:v>56.682299999999998</c:v>
                </c:pt>
                <c:pt idx="4">
                  <c:v>57.119599999999998</c:v>
                </c:pt>
                <c:pt idx="5">
                  <c:v>57.873800000000003</c:v>
                </c:pt>
                <c:pt idx="6">
                  <c:v>57.3748</c:v>
                </c:pt>
                <c:pt idx="7">
                  <c:v>59.091799999999999</c:v>
                </c:pt>
                <c:pt idx="8">
                  <c:v>58.389800000000001</c:v>
                </c:pt>
                <c:pt idx="9">
                  <c:v>59.556100000000001</c:v>
                </c:pt>
                <c:pt idx="10" formatCode="General">
                  <c:v>59.3</c:v>
                </c:pt>
                <c:pt idx="11" formatCode="General">
                  <c:v>63.5</c:v>
                </c:pt>
              </c:numCache>
            </c:numRef>
          </c:val>
          <c:smooth val="0"/>
          <c:extLst>
            <c:ext xmlns:c16="http://schemas.microsoft.com/office/drawing/2014/chart" uri="{C3380CC4-5D6E-409C-BE32-E72D297353CC}">
              <c16:uniqueId val="{00000000-E700-4FE9-BD0D-2E7265B46B63}"/>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55.41</c:v>
                </c:pt>
                <c:pt idx="1">
                  <c:v>57.055300000000003</c:v>
                </c:pt>
                <c:pt idx="2">
                  <c:v>57.595100000000002</c:v>
                </c:pt>
                <c:pt idx="3">
                  <c:v>56.765099999999997</c:v>
                </c:pt>
                <c:pt idx="4">
                  <c:v>56.868600000000001</c:v>
                </c:pt>
                <c:pt idx="5">
                  <c:v>57.1873</c:v>
                </c:pt>
                <c:pt idx="6">
                  <c:v>57.4482</c:v>
                </c:pt>
                <c:pt idx="7">
                  <c:v>58.744199999999999</c:v>
                </c:pt>
                <c:pt idx="8">
                  <c:v>57.652000000000001</c:v>
                </c:pt>
                <c:pt idx="9">
                  <c:v>59.536799999999999</c:v>
                </c:pt>
                <c:pt idx="10">
                  <c:v>58.202100000000002</c:v>
                </c:pt>
                <c:pt idx="11" formatCode="General">
                  <c:v>63</c:v>
                </c:pt>
              </c:numCache>
            </c:numRef>
          </c:val>
          <c:smooth val="0"/>
          <c:extLst>
            <c:ext xmlns:c16="http://schemas.microsoft.com/office/drawing/2014/chart" uri="{C3380CC4-5D6E-409C-BE32-E72D297353CC}">
              <c16:uniqueId val="{00000001-E700-4FE9-BD0D-2E7265B46B63}"/>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55.862000000000002</c:v>
                </c:pt>
                <c:pt idx="1">
                  <c:v>56.6509</c:v>
                </c:pt>
                <c:pt idx="2">
                  <c:v>55.346200000000003</c:v>
                </c:pt>
                <c:pt idx="3">
                  <c:v>56.390599999999999</c:v>
                </c:pt>
                <c:pt idx="4">
                  <c:v>56.794400000000003</c:v>
                </c:pt>
                <c:pt idx="5">
                  <c:v>60.980499999999999</c:v>
                </c:pt>
                <c:pt idx="6">
                  <c:v>54.970500000000001</c:v>
                </c:pt>
                <c:pt idx="7">
                  <c:v>58.753999999999998</c:v>
                </c:pt>
                <c:pt idx="8">
                  <c:v>59.375900000000001</c:v>
                </c:pt>
                <c:pt idx="9">
                  <c:v>59.016500000000001</c:v>
                </c:pt>
                <c:pt idx="10">
                  <c:v>62.475900000000003</c:v>
                </c:pt>
                <c:pt idx="11" formatCode="General">
                  <c:v>64.8</c:v>
                </c:pt>
              </c:numCache>
            </c:numRef>
          </c:val>
          <c:smooth val="0"/>
          <c:extLst>
            <c:ext xmlns:c16="http://schemas.microsoft.com/office/drawing/2014/chart" uri="{C3380CC4-5D6E-409C-BE32-E72D297353CC}">
              <c16:uniqueId val="{00000002-E700-4FE9-BD0D-2E7265B46B63}"/>
            </c:ext>
          </c:extLst>
        </c:ser>
        <c:dLbls>
          <c:showLegendKey val="0"/>
          <c:showVal val="0"/>
          <c:showCatName val="0"/>
          <c:showSerName val="0"/>
          <c:showPercent val="0"/>
          <c:showBubbleSize val="0"/>
        </c:dLbls>
        <c:marker val="1"/>
        <c:smooth val="0"/>
        <c:axId val="234076032"/>
        <c:axId val="234508288"/>
      </c:lineChart>
      <c:catAx>
        <c:axId val="234076032"/>
        <c:scaling>
          <c:orientation val="minMax"/>
        </c:scaling>
        <c:delete val="0"/>
        <c:axPos val="b"/>
        <c:numFmt formatCode="General" sourceLinked="1"/>
        <c:majorTickMark val="out"/>
        <c:minorTickMark val="none"/>
        <c:tickLblPos val="nextTo"/>
        <c:txPr>
          <a:bodyPr rot="-3780000"/>
          <a:lstStyle/>
          <a:p>
            <a:pPr>
              <a:defRPr sz="1600" b="0" baseline="0">
                <a:latin typeface="Calibri" panose="020F0502020204030204" pitchFamily="34" charset="0"/>
              </a:defRPr>
            </a:pPr>
            <a:endParaRPr lang="en-US"/>
          </a:p>
        </c:txPr>
        <c:crossAx val="234508288"/>
        <c:crosses val="autoZero"/>
        <c:auto val="1"/>
        <c:lblAlgn val="ctr"/>
        <c:lblOffset val="100"/>
        <c:noMultiLvlLbl val="0"/>
      </c:catAx>
      <c:valAx>
        <c:axId val="234508288"/>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5986196169923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34076032"/>
        <c:crosses val="autoZero"/>
        <c:crossBetween val="between"/>
        <c:majorUnit val="10"/>
      </c:valAx>
    </c:plotArea>
    <c:legend>
      <c:legendPos val="t"/>
      <c:layout>
        <c:manualLayout>
          <c:xMode val="edge"/>
          <c:yMode val="edge"/>
          <c:x val="8.1996694857587246E-3"/>
          <c:y val="6.9068727520171083E-2"/>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17711674929524"/>
          <c:y val="0.18076066880528827"/>
          <c:w val="0.81579420627977062"/>
          <c:h val="0.64928890833090314"/>
        </c:manualLayout>
      </c:layout>
      <c:barChart>
        <c:barDir val="col"/>
        <c:grouping val="clustered"/>
        <c:varyColors val="0"/>
        <c:ser>
          <c:idx val="0"/>
          <c:order val="0"/>
          <c:tx>
            <c:strRef>
              <c:f>Sheet1!$A$2</c:f>
              <c:strCache>
                <c:ptCount val="1"/>
                <c:pt idx="0">
                  <c:v>Private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C6C1-486B-9081-772B2DD00F4A}"/>
              </c:ext>
            </c:extLst>
          </c:dPt>
          <c:dPt>
            <c:idx val="1"/>
            <c:invertIfNegative val="0"/>
            <c:bubble3D val="0"/>
            <c:extLst>
              <c:ext xmlns:c16="http://schemas.microsoft.com/office/drawing/2014/chart" uri="{C3380CC4-5D6E-409C-BE32-E72D297353CC}">
                <c16:uniqueId val="{00000001-C6C1-486B-9081-772B2DD00F4A}"/>
              </c:ext>
            </c:extLst>
          </c:dPt>
          <c:dPt>
            <c:idx val="2"/>
            <c:invertIfNegative val="0"/>
            <c:bubble3D val="0"/>
            <c:extLst>
              <c:ext xmlns:c16="http://schemas.microsoft.com/office/drawing/2014/chart" uri="{C3380CC4-5D6E-409C-BE32-E72D297353CC}">
                <c16:uniqueId val="{00000002-C6C1-486B-9081-772B2DD00F4A}"/>
              </c:ext>
            </c:extLst>
          </c:dPt>
          <c:dPt>
            <c:idx val="3"/>
            <c:invertIfNegative val="0"/>
            <c:bubble3D val="0"/>
            <c:extLst>
              <c:ext xmlns:c16="http://schemas.microsoft.com/office/drawing/2014/chart" uri="{C3380CC4-5D6E-409C-BE32-E72D297353CC}">
                <c16:uniqueId val="{00000003-C6C1-486B-9081-772B2DD00F4A}"/>
              </c:ext>
            </c:extLst>
          </c:dPt>
          <c:cat>
            <c:strRef>
              <c:f>Sheet1!$B$1</c:f>
              <c:strCache>
                <c:ptCount val="1"/>
                <c:pt idx="0">
                  <c:v>2013</c:v>
                </c:pt>
              </c:strCache>
            </c:strRef>
          </c:cat>
          <c:val>
            <c:numRef>
              <c:f>Sheet1!$B$2</c:f>
              <c:numCache>
                <c:formatCode>General</c:formatCode>
                <c:ptCount val="1"/>
                <c:pt idx="0">
                  <c:v>67.8</c:v>
                </c:pt>
              </c:numCache>
            </c:numRef>
          </c:val>
          <c:extLst>
            <c:ext xmlns:c16="http://schemas.microsoft.com/office/drawing/2014/chart" uri="{C3380CC4-5D6E-409C-BE32-E72D297353CC}">
              <c16:uniqueId val="{00000004-C6C1-486B-9081-772B2DD00F4A}"/>
            </c:ext>
          </c:extLst>
        </c:ser>
        <c:ser>
          <c:idx val="1"/>
          <c:order val="1"/>
          <c:tx>
            <c:strRef>
              <c:f>Sheet1!$A$3</c:f>
              <c:strCache>
                <c:ptCount val="1"/>
                <c:pt idx="0">
                  <c:v>Public</c:v>
                </c:pt>
              </c:strCache>
            </c:strRef>
          </c:tx>
          <c:spPr>
            <a:solidFill>
              <a:srgbClr val="AABA0A"/>
            </a:solidFill>
          </c:spPr>
          <c:invertIfNegative val="0"/>
          <c:cat>
            <c:strRef>
              <c:f>Sheet1!$B$1</c:f>
              <c:strCache>
                <c:ptCount val="1"/>
                <c:pt idx="0">
                  <c:v>2013</c:v>
                </c:pt>
              </c:strCache>
            </c:strRef>
          </c:cat>
          <c:val>
            <c:numRef>
              <c:f>Sheet1!$B$3</c:f>
              <c:numCache>
                <c:formatCode>General</c:formatCode>
                <c:ptCount val="1"/>
                <c:pt idx="0">
                  <c:v>66</c:v>
                </c:pt>
              </c:numCache>
            </c:numRef>
          </c:val>
          <c:extLst>
            <c:ext xmlns:c16="http://schemas.microsoft.com/office/drawing/2014/chart" uri="{C3380CC4-5D6E-409C-BE32-E72D297353CC}">
              <c16:uniqueId val="{00000005-C6C1-486B-9081-772B2DD00F4A}"/>
            </c:ext>
          </c:extLst>
        </c:ser>
        <c:ser>
          <c:idx val="2"/>
          <c:order val="2"/>
          <c:tx>
            <c:strRef>
              <c:f>Sheet1!$A$4</c:f>
              <c:strCache>
                <c:ptCount val="1"/>
                <c:pt idx="0">
                  <c:v>Uninsured</c:v>
                </c:pt>
              </c:strCache>
            </c:strRef>
          </c:tx>
          <c:spPr>
            <a:solidFill>
              <a:sysClr val="window" lastClr="FFFFFF"/>
            </a:solidFill>
            <a:ln>
              <a:solidFill>
                <a:sysClr val="windowText" lastClr="000000"/>
              </a:solidFill>
            </a:ln>
          </c:spPr>
          <c:invertIfNegative val="0"/>
          <c:cat>
            <c:strRef>
              <c:f>Sheet1!$B$1</c:f>
              <c:strCache>
                <c:ptCount val="1"/>
                <c:pt idx="0">
                  <c:v>2013</c:v>
                </c:pt>
              </c:strCache>
            </c:strRef>
          </c:cat>
          <c:val>
            <c:numRef>
              <c:f>Sheet1!$B$4</c:f>
              <c:numCache>
                <c:formatCode>General</c:formatCode>
                <c:ptCount val="1"/>
                <c:pt idx="0">
                  <c:v>51.9</c:v>
                </c:pt>
              </c:numCache>
            </c:numRef>
          </c:val>
          <c:extLst>
            <c:ext xmlns:c16="http://schemas.microsoft.com/office/drawing/2014/chart" uri="{C3380CC4-5D6E-409C-BE32-E72D297353CC}">
              <c16:uniqueId val="{00000006-C6C1-486B-9081-772B2DD00F4A}"/>
            </c:ext>
          </c:extLst>
        </c:ser>
        <c:dLbls>
          <c:showLegendKey val="0"/>
          <c:showVal val="0"/>
          <c:showCatName val="0"/>
          <c:showSerName val="0"/>
          <c:showPercent val="0"/>
          <c:showBubbleSize val="0"/>
        </c:dLbls>
        <c:gapWidth val="150"/>
        <c:axId val="185411072"/>
        <c:axId val="185412608"/>
      </c:barChart>
      <c:catAx>
        <c:axId val="18541107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85412608"/>
        <c:crosses val="autoZero"/>
        <c:auto val="1"/>
        <c:lblAlgn val="ctr"/>
        <c:lblOffset val="100"/>
        <c:noMultiLvlLbl val="0"/>
      </c:catAx>
      <c:valAx>
        <c:axId val="185412608"/>
        <c:scaling>
          <c:orientation val="minMax"/>
          <c:max val="75"/>
          <c:min val="25"/>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064977641683679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85411072"/>
        <c:crosses val="autoZero"/>
        <c:crossBetween val="between"/>
        <c:majorUnit val="10"/>
      </c:valAx>
    </c:plotArea>
    <c:legend>
      <c:legendPos val="t"/>
      <c:layout>
        <c:manualLayout>
          <c:xMode val="edge"/>
          <c:yMode val="edge"/>
          <c:x val="0"/>
          <c:y val="6.9752843394575673E-2"/>
          <c:w val="0.99912462331097507"/>
          <c:h val="9.363760085544863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338218139399242"/>
          <c:y val="0.1634769612131817"/>
          <c:w val="0.77408780270390731"/>
          <c:h val="0.62572445805385435"/>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Sheet1!$B$1:$J$1</c:f>
              <c:strCache>
                <c:ptCount val="9"/>
                <c:pt idx="0">
                  <c:v>2004</c:v>
                </c:pt>
                <c:pt idx="1">
                  <c:v>2005</c:v>
                </c:pt>
                <c:pt idx="2">
                  <c:v>2006</c:v>
                </c:pt>
                <c:pt idx="3">
                  <c:v>2007</c:v>
                </c:pt>
                <c:pt idx="4">
                  <c:v>2008</c:v>
                </c:pt>
                <c:pt idx="5">
                  <c:v>2009</c:v>
                </c:pt>
                <c:pt idx="6">
                  <c:v>2010</c:v>
                </c:pt>
                <c:pt idx="7">
                  <c:v>2011</c:v>
                </c:pt>
                <c:pt idx="8">
                  <c:v>2012</c:v>
                </c:pt>
              </c:strCache>
            </c:strRef>
          </c:cat>
          <c:val>
            <c:numRef>
              <c:f>Sheet1!$B$2:$J$2</c:f>
              <c:numCache>
                <c:formatCode>0.0</c:formatCode>
                <c:ptCount val="9"/>
                <c:pt idx="0">
                  <c:v>82.63</c:v>
                </c:pt>
                <c:pt idx="1">
                  <c:v>82.37</c:v>
                </c:pt>
                <c:pt idx="2">
                  <c:v>83.98</c:v>
                </c:pt>
                <c:pt idx="3">
                  <c:v>84.48</c:v>
                </c:pt>
                <c:pt idx="4">
                  <c:v>85.85</c:v>
                </c:pt>
                <c:pt idx="5">
                  <c:v>86.73</c:v>
                </c:pt>
                <c:pt idx="6">
                  <c:v>86.42</c:v>
                </c:pt>
                <c:pt idx="7">
                  <c:v>91.314070000000001</c:v>
                </c:pt>
                <c:pt idx="8">
                  <c:v>87.39430999999999</c:v>
                </c:pt>
              </c:numCache>
            </c:numRef>
          </c:val>
          <c:smooth val="0"/>
          <c:extLst>
            <c:ext xmlns:c16="http://schemas.microsoft.com/office/drawing/2014/chart" uri="{C3380CC4-5D6E-409C-BE32-E72D297353CC}">
              <c16:uniqueId val="{00000000-CEEA-49B4-992D-A4610A0DDC35}"/>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Sheet1!$B$1:$J$1</c:f>
              <c:strCache>
                <c:ptCount val="9"/>
                <c:pt idx="0">
                  <c:v>2004</c:v>
                </c:pt>
                <c:pt idx="1">
                  <c:v>2005</c:v>
                </c:pt>
                <c:pt idx="2">
                  <c:v>2006</c:v>
                </c:pt>
                <c:pt idx="3">
                  <c:v>2007</c:v>
                </c:pt>
                <c:pt idx="4">
                  <c:v>2008</c:v>
                </c:pt>
                <c:pt idx="5">
                  <c:v>2009</c:v>
                </c:pt>
                <c:pt idx="6">
                  <c:v>2010</c:v>
                </c:pt>
                <c:pt idx="7">
                  <c:v>2011</c:v>
                </c:pt>
                <c:pt idx="8">
                  <c:v>2012</c:v>
                </c:pt>
              </c:strCache>
            </c:strRef>
          </c:cat>
          <c:val>
            <c:numRef>
              <c:f>Sheet1!$B$3:$J$3</c:f>
              <c:numCache>
                <c:formatCode>0.0</c:formatCode>
                <c:ptCount val="9"/>
                <c:pt idx="0">
                  <c:v>84.17</c:v>
                </c:pt>
                <c:pt idx="1">
                  <c:v>83.84</c:v>
                </c:pt>
                <c:pt idx="2">
                  <c:v>85.48</c:v>
                </c:pt>
                <c:pt idx="3">
                  <c:v>86.23</c:v>
                </c:pt>
                <c:pt idx="4">
                  <c:v>87.55</c:v>
                </c:pt>
                <c:pt idx="5">
                  <c:v>88.06</c:v>
                </c:pt>
                <c:pt idx="6">
                  <c:v>87.97</c:v>
                </c:pt>
                <c:pt idx="7">
                  <c:v>86.384979999999999</c:v>
                </c:pt>
                <c:pt idx="8">
                  <c:v>75.833330000000004</c:v>
                </c:pt>
              </c:numCache>
            </c:numRef>
          </c:val>
          <c:smooth val="0"/>
          <c:extLst>
            <c:ext xmlns:c16="http://schemas.microsoft.com/office/drawing/2014/chart" uri="{C3380CC4-5D6E-409C-BE32-E72D297353CC}">
              <c16:uniqueId val="{00000001-CEEA-49B4-992D-A4610A0DDC35}"/>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Sheet1!$B$1:$J$1</c:f>
              <c:strCache>
                <c:ptCount val="9"/>
                <c:pt idx="0">
                  <c:v>2004</c:v>
                </c:pt>
                <c:pt idx="1">
                  <c:v>2005</c:v>
                </c:pt>
                <c:pt idx="2">
                  <c:v>2006</c:v>
                </c:pt>
                <c:pt idx="3">
                  <c:v>2007</c:v>
                </c:pt>
                <c:pt idx="4">
                  <c:v>2008</c:v>
                </c:pt>
                <c:pt idx="5">
                  <c:v>2009</c:v>
                </c:pt>
                <c:pt idx="6">
                  <c:v>2010</c:v>
                </c:pt>
                <c:pt idx="7">
                  <c:v>2011</c:v>
                </c:pt>
                <c:pt idx="8">
                  <c:v>2012</c:v>
                </c:pt>
              </c:strCache>
            </c:strRef>
          </c:cat>
          <c:val>
            <c:numRef>
              <c:f>Sheet1!$B$4:$J$4</c:f>
              <c:numCache>
                <c:formatCode>0.0</c:formatCode>
                <c:ptCount val="9"/>
                <c:pt idx="0">
                  <c:v>76.72</c:v>
                </c:pt>
                <c:pt idx="1">
                  <c:v>76.8</c:v>
                </c:pt>
                <c:pt idx="2">
                  <c:v>78.55</c:v>
                </c:pt>
                <c:pt idx="3">
                  <c:v>79.56</c:v>
                </c:pt>
                <c:pt idx="4">
                  <c:v>81.709999999999994</c:v>
                </c:pt>
                <c:pt idx="5">
                  <c:v>84.39</c:v>
                </c:pt>
                <c:pt idx="6">
                  <c:v>82.69</c:v>
                </c:pt>
                <c:pt idx="7">
                  <c:v>87.590400000000002</c:v>
                </c:pt>
                <c:pt idx="8">
                  <c:v>82.819100000000006</c:v>
                </c:pt>
              </c:numCache>
            </c:numRef>
          </c:val>
          <c:smooth val="0"/>
          <c:extLst>
            <c:ext xmlns:c16="http://schemas.microsoft.com/office/drawing/2014/chart" uri="{C3380CC4-5D6E-409C-BE32-E72D297353CC}">
              <c16:uniqueId val="{00000002-CEEA-49B4-992D-A4610A0DDC35}"/>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Sheet1!$B$1:$J$1</c:f>
              <c:strCache>
                <c:ptCount val="9"/>
                <c:pt idx="0">
                  <c:v>2004</c:v>
                </c:pt>
                <c:pt idx="1">
                  <c:v>2005</c:v>
                </c:pt>
                <c:pt idx="2">
                  <c:v>2006</c:v>
                </c:pt>
                <c:pt idx="3">
                  <c:v>2007</c:v>
                </c:pt>
                <c:pt idx="4">
                  <c:v>2008</c:v>
                </c:pt>
                <c:pt idx="5">
                  <c:v>2009</c:v>
                </c:pt>
                <c:pt idx="6">
                  <c:v>2010</c:v>
                </c:pt>
                <c:pt idx="7">
                  <c:v>2011</c:v>
                </c:pt>
                <c:pt idx="8">
                  <c:v>2012</c:v>
                </c:pt>
              </c:strCache>
            </c:strRef>
          </c:cat>
          <c:val>
            <c:numRef>
              <c:f>Sheet1!$B$5:$J$5</c:f>
              <c:numCache>
                <c:formatCode>0.0</c:formatCode>
                <c:ptCount val="9"/>
                <c:pt idx="0">
                  <c:v>72.33</c:v>
                </c:pt>
                <c:pt idx="1">
                  <c:v>70.459999999999994</c:v>
                </c:pt>
                <c:pt idx="2">
                  <c:v>71.36</c:v>
                </c:pt>
                <c:pt idx="3">
                  <c:v>73.16</c:v>
                </c:pt>
                <c:pt idx="4">
                  <c:v>75.06</c:v>
                </c:pt>
                <c:pt idx="5">
                  <c:v>76.209999999999994</c:v>
                </c:pt>
                <c:pt idx="6">
                  <c:v>77.22</c:v>
                </c:pt>
                <c:pt idx="7">
                  <c:v>85.181449999999998</c:v>
                </c:pt>
                <c:pt idx="8">
                  <c:v>78.776040000000009</c:v>
                </c:pt>
              </c:numCache>
            </c:numRef>
          </c:val>
          <c:smooth val="0"/>
          <c:extLst>
            <c:ext xmlns:c16="http://schemas.microsoft.com/office/drawing/2014/chart" uri="{C3380CC4-5D6E-409C-BE32-E72D297353CC}">
              <c16:uniqueId val="{00000003-CEEA-49B4-992D-A4610A0DDC35}"/>
            </c:ext>
          </c:extLst>
        </c:ser>
        <c:dLbls>
          <c:showLegendKey val="0"/>
          <c:showVal val="0"/>
          <c:showCatName val="0"/>
          <c:showSerName val="0"/>
          <c:showPercent val="0"/>
          <c:showBubbleSize val="0"/>
        </c:dLbls>
        <c:marker val="1"/>
        <c:smooth val="0"/>
        <c:axId val="185634816"/>
        <c:axId val="185636736"/>
      </c:lineChart>
      <c:catAx>
        <c:axId val="185634816"/>
        <c:scaling>
          <c:orientation val="minMax"/>
        </c:scaling>
        <c:delete val="0"/>
        <c:axPos val="b"/>
        <c:numFmt formatCode="General" sourceLinked="1"/>
        <c:majorTickMark val="out"/>
        <c:minorTickMark val="none"/>
        <c:tickLblPos val="nextTo"/>
        <c:txPr>
          <a:bodyPr rot="-2700000"/>
          <a:lstStyle/>
          <a:p>
            <a:pPr>
              <a:defRPr sz="1600" b="0" baseline="0">
                <a:latin typeface="Calibri" panose="020F0502020204030204" pitchFamily="34" charset="0"/>
              </a:defRPr>
            </a:pPr>
            <a:endParaRPr lang="en-US"/>
          </a:p>
        </c:txPr>
        <c:crossAx val="185636736"/>
        <c:crosses val="autoZero"/>
        <c:auto val="1"/>
        <c:lblAlgn val="ctr"/>
        <c:lblOffset val="100"/>
        <c:noMultiLvlLbl val="0"/>
      </c:catAx>
      <c:valAx>
        <c:axId val="185636736"/>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3.0864197530864196E-3"/>
              <c:y val="0.3990220666861086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5634816"/>
        <c:crosses val="autoZero"/>
        <c:crossBetween val="between"/>
        <c:majorUnit val="10"/>
      </c:valAx>
      <c:spPr>
        <a:noFill/>
        <a:ln w="25400">
          <a:noFill/>
        </a:ln>
      </c:spPr>
    </c:plotArea>
    <c:legend>
      <c:legendPos val="t"/>
      <c:layout>
        <c:manualLayout>
          <c:xMode val="edge"/>
          <c:yMode val="edge"/>
          <c:x val="8.1996694857587246E-3"/>
          <c:y val="5.0550209001652573E-2"/>
          <c:w val="0.99127867697093419"/>
          <c:h val="9.9578351317196459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10114707883738"/>
          <c:y val="0.16306673471371635"/>
          <c:w val="0.80462258189948477"/>
          <c:h val="0.64669461456206867"/>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47.7423</c:v>
                </c:pt>
                <c:pt idx="1">
                  <c:v>48.287599999999998</c:v>
                </c:pt>
                <c:pt idx="2">
                  <c:v>47.4146</c:v>
                </c:pt>
                <c:pt idx="3">
                  <c:v>48.121000000000002</c:v>
                </c:pt>
                <c:pt idx="4">
                  <c:v>48.511400000000002</c:v>
                </c:pt>
                <c:pt idx="5">
                  <c:v>50.026200000000003</c:v>
                </c:pt>
                <c:pt idx="6">
                  <c:v>49.214700000000001</c:v>
                </c:pt>
                <c:pt idx="7">
                  <c:v>51.284500000000001</c:v>
                </c:pt>
                <c:pt idx="8">
                  <c:v>51.368299999999998</c:v>
                </c:pt>
                <c:pt idx="9">
                  <c:v>50.6083</c:v>
                </c:pt>
                <c:pt idx="10" formatCode="General">
                  <c:v>50.2</c:v>
                </c:pt>
                <c:pt idx="11" formatCode="General">
                  <c:v>51.3</c:v>
                </c:pt>
              </c:numCache>
            </c:numRef>
          </c:val>
          <c:smooth val="0"/>
          <c:extLst>
            <c:ext xmlns:c16="http://schemas.microsoft.com/office/drawing/2014/chart" uri="{C3380CC4-5D6E-409C-BE32-E72D297353CC}">
              <c16:uniqueId val="{00000000-2A3E-4A14-B888-2E98462CA8CF}"/>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47.649799999999999</c:v>
                </c:pt>
                <c:pt idx="1">
                  <c:v>48.519599999999997</c:v>
                </c:pt>
                <c:pt idx="2">
                  <c:v>48.264899999999997</c:v>
                </c:pt>
                <c:pt idx="3">
                  <c:v>48.569400000000002</c:v>
                </c:pt>
                <c:pt idx="4">
                  <c:v>48.9923</c:v>
                </c:pt>
                <c:pt idx="5">
                  <c:v>49.496200000000002</c:v>
                </c:pt>
                <c:pt idx="6">
                  <c:v>49.0794</c:v>
                </c:pt>
                <c:pt idx="7">
                  <c:v>51.043799999999997</c:v>
                </c:pt>
                <c:pt idx="8">
                  <c:v>50.319200000000002</c:v>
                </c:pt>
                <c:pt idx="9">
                  <c:v>50.5762</c:v>
                </c:pt>
                <c:pt idx="10">
                  <c:v>49.414700000000003</c:v>
                </c:pt>
                <c:pt idx="11" formatCode="General">
                  <c:v>51.4</c:v>
                </c:pt>
              </c:numCache>
            </c:numRef>
          </c:val>
          <c:smooth val="0"/>
          <c:extLst>
            <c:ext xmlns:c16="http://schemas.microsoft.com/office/drawing/2014/chart" uri="{C3380CC4-5D6E-409C-BE32-E72D297353CC}">
              <c16:uniqueId val="{00000001-2A3E-4A14-B888-2E98462CA8CF}"/>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46.793900000000001</c:v>
                </c:pt>
                <c:pt idx="1">
                  <c:v>47.317599999999999</c:v>
                </c:pt>
                <c:pt idx="2">
                  <c:v>44.7515</c:v>
                </c:pt>
                <c:pt idx="3">
                  <c:v>47.289400000000001</c:v>
                </c:pt>
                <c:pt idx="4">
                  <c:v>45.421599999999998</c:v>
                </c:pt>
                <c:pt idx="5">
                  <c:v>51.697899999999997</c:v>
                </c:pt>
                <c:pt idx="6">
                  <c:v>48.305399999999999</c:v>
                </c:pt>
                <c:pt idx="7">
                  <c:v>50.479799999999997</c:v>
                </c:pt>
                <c:pt idx="8">
                  <c:v>54.538600000000002</c:v>
                </c:pt>
                <c:pt idx="9">
                  <c:v>51.052599999999998</c:v>
                </c:pt>
                <c:pt idx="10">
                  <c:v>52.2746</c:v>
                </c:pt>
                <c:pt idx="11" formatCode="General">
                  <c:v>49.3</c:v>
                </c:pt>
              </c:numCache>
            </c:numRef>
          </c:val>
          <c:smooth val="0"/>
          <c:extLst>
            <c:ext xmlns:c16="http://schemas.microsoft.com/office/drawing/2014/chart" uri="{C3380CC4-5D6E-409C-BE32-E72D297353CC}">
              <c16:uniqueId val="{00000002-2A3E-4A14-B888-2E98462CA8CF}"/>
            </c:ext>
          </c:extLst>
        </c:ser>
        <c:dLbls>
          <c:showLegendKey val="0"/>
          <c:showVal val="0"/>
          <c:showCatName val="0"/>
          <c:showSerName val="0"/>
          <c:showPercent val="0"/>
          <c:showBubbleSize val="0"/>
        </c:dLbls>
        <c:marker val="1"/>
        <c:smooth val="0"/>
        <c:axId val="185453184"/>
        <c:axId val="185463552"/>
      </c:lineChart>
      <c:catAx>
        <c:axId val="185453184"/>
        <c:scaling>
          <c:orientation val="minMax"/>
        </c:scaling>
        <c:delete val="0"/>
        <c:axPos val="b"/>
        <c:numFmt formatCode="General" sourceLinked="1"/>
        <c:majorTickMark val="out"/>
        <c:minorTickMark val="none"/>
        <c:tickLblPos val="nextTo"/>
        <c:txPr>
          <a:bodyPr rot="-3780000"/>
          <a:lstStyle/>
          <a:p>
            <a:pPr>
              <a:defRPr sz="1600" b="0" baseline="0">
                <a:latin typeface="Calibri" panose="020F0502020204030204" pitchFamily="34" charset="0"/>
              </a:defRPr>
            </a:pPr>
            <a:endParaRPr lang="en-US"/>
          </a:p>
        </c:txPr>
        <c:crossAx val="185463552"/>
        <c:crosses val="autoZero"/>
        <c:auto val="1"/>
        <c:lblAlgn val="ctr"/>
        <c:lblOffset val="100"/>
        <c:noMultiLvlLbl val="0"/>
      </c:catAx>
      <c:valAx>
        <c:axId val="185463552"/>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874676776514046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5453184"/>
        <c:crosses val="autoZero"/>
        <c:crossBetween val="between"/>
        <c:majorUnit val="10"/>
      </c:valAx>
    </c:plotArea>
    <c:legend>
      <c:legendPos val="t"/>
      <c:layout>
        <c:manualLayout>
          <c:xMode val="edge"/>
          <c:yMode val="edge"/>
          <c:x val="8.1996694857587246E-3"/>
          <c:y val="6.9068727520171083E-2"/>
          <c:w val="0.99127867697093419"/>
          <c:h val="7.4886993292505102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69228152036551"/>
          <c:y val="0.16168367842908526"/>
          <c:w val="0.81579420627977062"/>
          <c:h val="0.64928890833090314"/>
        </c:manualLayout>
      </c:layout>
      <c:barChart>
        <c:barDir val="col"/>
        <c:grouping val="clustered"/>
        <c:varyColors val="0"/>
        <c:ser>
          <c:idx val="0"/>
          <c:order val="0"/>
          <c:tx>
            <c:strRef>
              <c:f>Sheet1!$A$2</c:f>
              <c:strCache>
                <c:ptCount val="1"/>
                <c:pt idx="0">
                  <c:v>Private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86FE-43FC-889D-558AF2E74C01}"/>
              </c:ext>
            </c:extLst>
          </c:dPt>
          <c:dPt>
            <c:idx val="1"/>
            <c:invertIfNegative val="0"/>
            <c:bubble3D val="0"/>
            <c:extLst>
              <c:ext xmlns:c16="http://schemas.microsoft.com/office/drawing/2014/chart" uri="{C3380CC4-5D6E-409C-BE32-E72D297353CC}">
                <c16:uniqueId val="{00000001-86FE-43FC-889D-558AF2E74C01}"/>
              </c:ext>
            </c:extLst>
          </c:dPt>
          <c:dPt>
            <c:idx val="2"/>
            <c:invertIfNegative val="0"/>
            <c:bubble3D val="0"/>
            <c:extLst>
              <c:ext xmlns:c16="http://schemas.microsoft.com/office/drawing/2014/chart" uri="{C3380CC4-5D6E-409C-BE32-E72D297353CC}">
                <c16:uniqueId val="{00000002-86FE-43FC-889D-558AF2E74C01}"/>
              </c:ext>
            </c:extLst>
          </c:dPt>
          <c:dPt>
            <c:idx val="3"/>
            <c:invertIfNegative val="0"/>
            <c:bubble3D val="0"/>
            <c:extLst>
              <c:ext xmlns:c16="http://schemas.microsoft.com/office/drawing/2014/chart" uri="{C3380CC4-5D6E-409C-BE32-E72D297353CC}">
                <c16:uniqueId val="{00000003-86FE-43FC-889D-558AF2E74C01}"/>
              </c:ext>
            </c:extLst>
          </c:dPt>
          <c:cat>
            <c:strRef>
              <c:f>Sheet1!$B$1</c:f>
              <c:strCache>
                <c:ptCount val="1"/>
                <c:pt idx="0">
                  <c:v>2013</c:v>
                </c:pt>
              </c:strCache>
            </c:strRef>
          </c:cat>
          <c:val>
            <c:numRef>
              <c:f>Sheet1!$B$2</c:f>
              <c:numCache>
                <c:formatCode>General</c:formatCode>
                <c:ptCount val="1"/>
                <c:pt idx="0">
                  <c:v>51.6</c:v>
                </c:pt>
              </c:numCache>
            </c:numRef>
          </c:val>
          <c:extLst>
            <c:ext xmlns:c16="http://schemas.microsoft.com/office/drawing/2014/chart" uri="{C3380CC4-5D6E-409C-BE32-E72D297353CC}">
              <c16:uniqueId val="{00000004-86FE-43FC-889D-558AF2E74C01}"/>
            </c:ext>
          </c:extLst>
        </c:ser>
        <c:ser>
          <c:idx val="1"/>
          <c:order val="1"/>
          <c:tx>
            <c:strRef>
              <c:f>Sheet1!$A$3</c:f>
              <c:strCache>
                <c:ptCount val="1"/>
                <c:pt idx="0">
                  <c:v>Public</c:v>
                </c:pt>
              </c:strCache>
            </c:strRef>
          </c:tx>
          <c:spPr>
            <a:solidFill>
              <a:srgbClr val="AABA0A"/>
            </a:solidFill>
          </c:spPr>
          <c:invertIfNegative val="0"/>
          <c:cat>
            <c:strRef>
              <c:f>Sheet1!$B$1</c:f>
              <c:strCache>
                <c:ptCount val="1"/>
                <c:pt idx="0">
                  <c:v>2013</c:v>
                </c:pt>
              </c:strCache>
            </c:strRef>
          </c:cat>
          <c:val>
            <c:numRef>
              <c:f>Sheet1!$B$3</c:f>
              <c:numCache>
                <c:formatCode>General</c:formatCode>
                <c:ptCount val="1"/>
                <c:pt idx="0">
                  <c:v>47</c:v>
                </c:pt>
              </c:numCache>
            </c:numRef>
          </c:val>
          <c:extLst>
            <c:ext xmlns:c16="http://schemas.microsoft.com/office/drawing/2014/chart" uri="{C3380CC4-5D6E-409C-BE32-E72D297353CC}">
              <c16:uniqueId val="{00000005-86FE-43FC-889D-558AF2E74C01}"/>
            </c:ext>
          </c:extLst>
        </c:ser>
        <c:ser>
          <c:idx val="2"/>
          <c:order val="2"/>
          <c:tx>
            <c:strRef>
              <c:f>Sheet1!$A$4</c:f>
              <c:strCache>
                <c:ptCount val="1"/>
                <c:pt idx="0">
                  <c:v>Uninsured</c:v>
                </c:pt>
              </c:strCache>
            </c:strRef>
          </c:tx>
          <c:spPr>
            <a:solidFill>
              <a:sysClr val="window" lastClr="FFFFFF"/>
            </a:solidFill>
            <a:ln>
              <a:solidFill>
                <a:sysClr val="windowText" lastClr="000000"/>
              </a:solidFill>
            </a:ln>
          </c:spPr>
          <c:invertIfNegative val="0"/>
          <c:cat>
            <c:strRef>
              <c:f>Sheet1!$B$1</c:f>
              <c:strCache>
                <c:ptCount val="1"/>
                <c:pt idx="0">
                  <c:v>2013</c:v>
                </c:pt>
              </c:strCache>
            </c:strRef>
          </c:cat>
          <c:val>
            <c:numRef>
              <c:f>Sheet1!$B$4</c:f>
              <c:numCache>
                <c:formatCode>General</c:formatCode>
                <c:ptCount val="1"/>
                <c:pt idx="0">
                  <c:v>35.4</c:v>
                </c:pt>
              </c:numCache>
            </c:numRef>
          </c:val>
          <c:extLst>
            <c:ext xmlns:c16="http://schemas.microsoft.com/office/drawing/2014/chart" uri="{C3380CC4-5D6E-409C-BE32-E72D297353CC}">
              <c16:uniqueId val="{00000006-86FE-43FC-889D-558AF2E74C01}"/>
            </c:ext>
          </c:extLst>
        </c:ser>
        <c:dLbls>
          <c:showLegendKey val="0"/>
          <c:showVal val="0"/>
          <c:showCatName val="0"/>
          <c:showSerName val="0"/>
          <c:showPercent val="0"/>
          <c:showBubbleSize val="0"/>
        </c:dLbls>
        <c:gapWidth val="150"/>
        <c:axId val="186054912"/>
        <c:axId val="193282048"/>
      </c:barChart>
      <c:catAx>
        <c:axId val="18605491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93282048"/>
        <c:crosses val="autoZero"/>
        <c:auto val="1"/>
        <c:lblAlgn val="ctr"/>
        <c:lblOffset val="100"/>
        <c:noMultiLvlLbl val="0"/>
      </c:catAx>
      <c:valAx>
        <c:axId val="193282048"/>
        <c:scaling>
          <c:orientation val="minMax"/>
          <c:max val="75"/>
          <c:min val="25"/>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879792456498493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86054912"/>
        <c:crosses val="autoZero"/>
        <c:crossBetween val="between"/>
        <c:majorUnit val="10"/>
      </c:valAx>
    </c:plotArea>
    <c:legend>
      <c:legendPos val="t"/>
      <c:layout>
        <c:manualLayout>
          <c:xMode val="edge"/>
          <c:yMode val="edge"/>
          <c:x val="0"/>
          <c:y val="6.8072810343151546E-2"/>
          <c:w val="0.99988188976377956"/>
          <c:h val="7.483668708078157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Pneumococcal</a:t>
            </a:r>
            <a:endParaRPr lang="en-US" sz="1600" dirty="0">
              <a:latin typeface="Calibri" panose="020F0502020204030204" pitchFamily="34" charset="0"/>
            </a:endParaRPr>
          </a:p>
        </c:rich>
      </c:tx>
      <c:layout>
        <c:manualLayout>
          <c:xMode val="edge"/>
          <c:yMode val="edge"/>
          <c:x val="0.4109645669291338"/>
          <c:y val="3.0864197530864196E-3"/>
        </c:manualLayout>
      </c:layout>
      <c:overlay val="0"/>
    </c:title>
    <c:autoTitleDeleted val="0"/>
    <c:plotArea>
      <c:layout>
        <c:manualLayout>
          <c:layoutTarget val="inner"/>
          <c:xMode val="edge"/>
          <c:yMode val="edge"/>
          <c:x val="0.17530645474871195"/>
          <c:y val="0.22397054534849814"/>
          <c:w val="0.79925568266230873"/>
          <c:h val="0.67089384660250806"/>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26EC-4716-9691-744400FFBD2B}"/>
              </c:ext>
            </c:extLst>
          </c:dPt>
          <c:dPt>
            <c:idx val="1"/>
            <c:invertIfNegative val="0"/>
            <c:bubble3D val="0"/>
            <c:extLst>
              <c:ext xmlns:c16="http://schemas.microsoft.com/office/drawing/2014/chart" uri="{C3380CC4-5D6E-409C-BE32-E72D297353CC}">
                <c16:uniqueId val="{00000001-26EC-4716-9691-744400FFBD2B}"/>
              </c:ext>
            </c:extLst>
          </c:dPt>
          <c:dPt>
            <c:idx val="2"/>
            <c:invertIfNegative val="0"/>
            <c:bubble3D val="0"/>
            <c:extLst>
              <c:ext xmlns:c16="http://schemas.microsoft.com/office/drawing/2014/chart" uri="{C3380CC4-5D6E-409C-BE32-E72D297353CC}">
                <c16:uniqueId val="{00000002-26EC-4716-9691-744400FFBD2B}"/>
              </c:ext>
            </c:extLst>
          </c:dPt>
          <c:dPt>
            <c:idx val="3"/>
            <c:invertIfNegative val="0"/>
            <c:bubble3D val="0"/>
            <c:extLst>
              <c:ext xmlns:c16="http://schemas.microsoft.com/office/drawing/2014/chart" uri="{C3380CC4-5D6E-409C-BE32-E72D297353CC}">
                <c16:uniqueId val="{00000003-26EC-4716-9691-744400FFBD2B}"/>
              </c:ext>
            </c:extLst>
          </c:dPt>
          <c:cat>
            <c:strRef>
              <c:f>Sheet1!$A$2:$A$6</c:f>
              <c:strCache>
                <c:ptCount val="5"/>
                <c:pt idx="0">
                  <c:v>Total</c:v>
                </c:pt>
                <c:pt idx="1">
                  <c:v>White</c:v>
                </c:pt>
                <c:pt idx="2">
                  <c:v>Black</c:v>
                </c:pt>
                <c:pt idx="3">
                  <c:v>Asian</c:v>
                </c:pt>
                <c:pt idx="4">
                  <c:v>AI/AN</c:v>
                </c:pt>
              </c:strCache>
            </c:strRef>
          </c:cat>
          <c:val>
            <c:numRef>
              <c:f>Sheet1!$B$2:$B$6</c:f>
              <c:numCache>
                <c:formatCode>General</c:formatCode>
                <c:ptCount val="5"/>
                <c:pt idx="0">
                  <c:v>89</c:v>
                </c:pt>
                <c:pt idx="1">
                  <c:v>90</c:v>
                </c:pt>
                <c:pt idx="2">
                  <c:v>86.1</c:v>
                </c:pt>
                <c:pt idx="3">
                  <c:v>85.7</c:v>
                </c:pt>
                <c:pt idx="4">
                  <c:v>83.5</c:v>
                </c:pt>
              </c:numCache>
            </c:numRef>
          </c:val>
          <c:extLst>
            <c:ext xmlns:c16="http://schemas.microsoft.com/office/drawing/2014/chart" uri="{C3380CC4-5D6E-409C-BE32-E72D297353CC}">
              <c16:uniqueId val="{00000004-26EC-4716-9691-744400FFBD2B}"/>
            </c:ext>
          </c:extLst>
        </c:ser>
        <c:ser>
          <c:idx val="1"/>
          <c:order val="1"/>
          <c:tx>
            <c:strRef>
              <c:f>Sheet1!$C$1</c:f>
              <c:strCache>
                <c:ptCount val="1"/>
                <c:pt idx="0">
                  <c:v>2013</c:v>
                </c:pt>
              </c:strCache>
            </c:strRef>
          </c:tx>
          <c:spPr>
            <a:solidFill>
              <a:srgbClr val="AABA0A"/>
            </a:solidFill>
          </c:spPr>
          <c:invertIfNegative val="0"/>
          <c:cat>
            <c:strRef>
              <c:f>Sheet1!$A$2:$A$6</c:f>
              <c:strCache>
                <c:ptCount val="5"/>
                <c:pt idx="0">
                  <c:v>Total</c:v>
                </c:pt>
                <c:pt idx="1">
                  <c:v>White</c:v>
                </c:pt>
                <c:pt idx="2">
                  <c:v>Black</c:v>
                </c:pt>
                <c:pt idx="3">
                  <c:v>Asian</c:v>
                </c:pt>
                <c:pt idx="4">
                  <c:v>AI/AN</c:v>
                </c:pt>
              </c:strCache>
            </c:strRef>
          </c:cat>
          <c:val>
            <c:numRef>
              <c:f>Sheet1!$C$2:$C$6</c:f>
              <c:numCache>
                <c:formatCode>General</c:formatCode>
                <c:ptCount val="5"/>
                <c:pt idx="0">
                  <c:v>92.2</c:v>
                </c:pt>
                <c:pt idx="1">
                  <c:v>92.8</c:v>
                </c:pt>
                <c:pt idx="2">
                  <c:v>90.3</c:v>
                </c:pt>
                <c:pt idx="3">
                  <c:v>90.5</c:v>
                </c:pt>
                <c:pt idx="4">
                  <c:v>87.9</c:v>
                </c:pt>
              </c:numCache>
            </c:numRef>
          </c:val>
          <c:extLst>
            <c:ext xmlns:c16="http://schemas.microsoft.com/office/drawing/2014/chart" uri="{C3380CC4-5D6E-409C-BE32-E72D297353CC}">
              <c16:uniqueId val="{00000005-26EC-4716-9691-744400FFBD2B}"/>
            </c:ext>
          </c:extLst>
        </c:ser>
        <c:dLbls>
          <c:showLegendKey val="0"/>
          <c:showVal val="0"/>
          <c:showCatName val="0"/>
          <c:showSerName val="0"/>
          <c:showPercent val="0"/>
          <c:showBubbleSize val="0"/>
        </c:dLbls>
        <c:gapWidth val="150"/>
        <c:axId val="193313024"/>
        <c:axId val="197353472"/>
      </c:barChart>
      <c:catAx>
        <c:axId val="19331302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97353472"/>
        <c:crosses val="autoZero"/>
        <c:auto val="1"/>
        <c:lblAlgn val="ctr"/>
        <c:lblOffset val="100"/>
        <c:noMultiLvlLbl val="0"/>
      </c:catAx>
      <c:valAx>
        <c:axId val="19735347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713125789831826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93313024"/>
        <c:crosses val="autoZero"/>
        <c:crossBetween val="between"/>
        <c:majorUnit val="10"/>
      </c:valAx>
    </c:plotArea>
    <c:legend>
      <c:legendPos val="t"/>
      <c:layout>
        <c:manualLayout>
          <c:xMode val="edge"/>
          <c:yMode val="edge"/>
          <c:x val="0.2191358024691358"/>
          <c:y val="7.9012102653834931E-2"/>
          <c:w val="0.66887770973072813"/>
          <c:h val="7.511908233693011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Influenza</a:t>
            </a:r>
            <a:endParaRPr lang="en-US" sz="1600" dirty="0"/>
          </a:p>
        </c:rich>
      </c:tx>
      <c:layout>
        <c:manualLayout>
          <c:xMode val="edge"/>
          <c:yMode val="edge"/>
          <c:x val="0.46135802469135795"/>
          <c:y val="1.5432098765432098E-2"/>
        </c:manualLayout>
      </c:layout>
      <c:overlay val="0"/>
    </c:title>
    <c:autoTitleDeleted val="0"/>
    <c:plotArea>
      <c:layout>
        <c:manualLayout>
          <c:layoutTarget val="inner"/>
          <c:xMode val="edge"/>
          <c:yMode val="edge"/>
          <c:x val="0.18660396617089528"/>
          <c:y val="0.23379726839700593"/>
          <c:w val="0.80344852726742488"/>
          <c:h val="0.66994726353650236"/>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8413-4B5F-8378-791A93C2C54F}"/>
              </c:ext>
            </c:extLst>
          </c:dPt>
          <c:dPt>
            <c:idx val="1"/>
            <c:invertIfNegative val="0"/>
            <c:bubble3D val="0"/>
            <c:extLst>
              <c:ext xmlns:c16="http://schemas.microsoft.com/office/drawing/2014/chart" uri="{C3380CC4-5D6E-409C-BE32-E72D297353CC}">
                <c16:uniqueId val="{00000001-8413-4B5F-8378-791A93C2C54F}"/>
              </c:ext>
            </c:extLst>
          </c:dPt>
          <c:dPt>
            <c:idx val="2"/>
            <c:invertIfNegative val="0"/>
            <c:bubble3D val="0"/>
            <c:extLst>
              <c:ext xmlns:c16="http://schemas.microsoft.com/office/drawing/2014/chart" uri="{C3380CC4-5D6E-409C-BE32-E72D297353CC}">
                <c16:uniqueId val="{00000002-8413-4B5F-8378-791A93C2C54F}"/>
              </c:ext>
            </c:extLst>
          </c:dPt>
          <c:dPt>
            <c:idx val="3"/>
            <c:invertIfNegative val="0"/>
            <c:bubble3D val="0"/>
            <c:extLst>
              <c:ext xmlns:c16="http://schemas.microsoft.com/office/drawing/2014/chart" uri="{C3380CC4-5D6E-409C-BE32-E72D297353CC}">
                <c16:uniqueId val="{00000003-8413-4B5F-8378-791A93C2C54F}"/>
              </c:ext>
            </c:extLst>
          </c:dPt>
          <c:cat>
            <c:strRef>
              <c:f>Sheet1!$A$2:$A$6</c:f>
              <c:strCache>
                <c:ptCount val="5"/>
                <c:pt idx="0">
                  <c:v>Total</c:v>
                </c:pt>
                <c:pt idx="1">
                  <c:v>White</c:v>
                </c:pt>
                <c:pt idx="2">
                  <c:v>Black</c:v>
                </c:pt>
                <c:pt idx="3">
                  <c:v>Asian</c:v>
                </c:pt>
                <c:pt idx="4">
                  <c:v>AI/AN</c:v>
                </c:pt>
              </c:strCache>
            </c:strRef>
          </c:cat>
          <c:val>
            <c:numRef>
              <c:f>Sheet1!$B$2:$B$6</c:f>
              <c:numCache>
                <c:formatCode>0.0</c:formatCode>
                <c:ptCount val="5"/>
                <c:pt idx="0" formatCode="General">
                  <c:v>87.2</c:v>
                </c:pt>
                <c:pt idx="1">
                  <c:v>88.5762</c:v>
                </c:pt>
                <c:pt idx="2">
                  <c:v>84.921800000000005</c:v>
                </c:pt>
                <c:pt idx="3">
                  <c:v>83.266499999999994</c:v>
                </c:pt>
                <c:pt idx="4">
                  <c:v>76.265699999999995</c:v>
                </c:pt>
              </c:numCache>
            </c:numRef>
          </c:val>
          <c:extLst>
            <c:ext xmlns:c16="http://schemas.microsoft.com/office/drawing/2014/chart" uri="{C3380CC4-5D6E-409C-BE32-E72D297353CC}">
              <c16:uniqueId val="{00000004-8413-4B5F-8378-791A93C2C54F}"/>
            </c:ext>
          </c:extLst>
        </c:ser>
        <c:ser>
          <c:idx val="1"/>
          <c:order val="1"/>
          <c:tx>
            <c:strRef>
              <c:f>Sheet1!$C$1</c:f>
              <c:strCache>
                <c:ptCount val="1"/>
                <c:pt idx="0">
                  <c:v>2013</c:v>
                </c:pt>
              </c:strCache>
            </c:strRef>
          </c:tx>
          <c:spPr>
            <a:solidFill>
              <a:srgbClr val="AABA0A"/>
            </a:solidFill>
          </c:spPr>
          <c:invertIfNegative val="0"/>
          <c:cat>
            <c:strRef>
              <c:f>Sheet1!$A$2:$A$6</c:f>
              <c:strCache>
                <c:ptCount val="5"/>
                <c:pt idx="0">
                  <c:v>Total</c:v>
                </c:pt>
                <c:pt idx="1">
                  <c:v>White</c:v>
                </c:pt>
                <c:pt idx="2">
                  <c:v>Black</c:v>
                </c:pt>
                <c:pt idx="3">
                  <c:v>Asian</c:v>
                </c:pt>
                <c:pt idx="4">
                  <c:v>AI/AN</c:v>
                </c:pt>
              </c:strCache>
            </c:strRef>
          </c:cat>
          <c:val>
            <c:numRef>
              <c:f>Sheet1!$C$2:$C$6</c:f>
              <c:numCache>
                <c:formatCode>0.0</c:formatCode>
                <c:ptCount val="5"/>
                <c:pt idx="0" formatCode="General">
                  <c:v>92.2</c:v>
                </c:pt>
                <c:pt idx="1">
                  <c:v>92.835300000000004</c:v>
                </c:pt>
                <c:pt idx="2">
                  <c:v>90.743600000000001</c:v>
                </c:pt>
                <c:pt idx="3">
                  <c:v>90.847899999999996</c:v>
                </c:pt>
                <c:pt idx="4">
                  <c:v>83.432000000000002</c:v>
                </c:pt>
              </c:numCache>
            </c:numRef>
          </c:val>
          <c:extLst>
            <c:ext xmlns:c16="http://schemas.microsoft.com/office/drawing/2014/chart" uri="{C3380CC4-5D6E-409C-BE32-E72D297353CC}">
              <c16:uniqueId val="{00000005-8413-4B5F-8378-791A93C2C54F}"/>
            </c:ext>
          </c:extLst>
        </c:ser>
        <c:dLbls>
          <c:showLegendKey val="0"/>
          <c:showVal val="0"/>
          <c:showCatName val="0"/>
          <c:showSerName val="0"/>
          <c:showPercent val="0"/>
          <c:showBubbleSize val="0"/>
        </c:dLbls>
        <c:gapWidth val="150"/>
        <c:axId val="197539328"/>
        <c:axId val="197540864"/>
      </c:barChart>
      <c:catAx>
        <c:axId val="19753932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97540864"/>
        <c:crosses val="autoZero"/>
        <c:auto val="1"/>
        <c:lblAlgn val="ctr"/>
        <c:lblOffset val="100"/>
        <c:noMultiLvlLbl val="0"/>
      </c:catAx>
      <c:valAx>
        <c:axId val="197540864"/>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1.2345679012345678E-2"/>
              <c:y val="0.4805718382424418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97539328"/>
        <c:crosses val="autoZero"/>
        <c:crossBetween val="between"/>
        <c:majorUnit val="10"/>
      </c:valAx>
    </c:plotArea>
    <c:legend>
      <c:legendPos val="t"/>
      <c:layout>
        <c:manualLayout>
          <c:xMode val="edge"/>
          <c:yMode val="edge"/>
          <c:x val="0.25710532711188877"/>
          <c:y val="8.827136191309419E-2"/>
          <c:w val="0.61023573442208612"/>
          <c:h val="7.511908233693011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60785457373385"/>
          <c:y val="0.10947822494410421"/>
          <c:w val="0.89818533100029163"/>
          <c:h val="0.7788342082239719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2010</c:v>
                </c:pt>
                <c:pt idx="1">
                  <c:v>2011</c:v>
                </c:pt>
                <c:pt idx="2">
                  <c:v>2012</c:v>
                </c:pt>
                <c:pt idx="3">
                  <c:v>2013</c:v>
                </c:pt>
              </c:strCache>
            </c:strRef>
          </c:cat>
          <c:val>
            <c:numRef>
              <c:f>Sheet1!$B$2:$E$2</c:f>
              <c:numCache>
                <c:formatCode>General</c:formatCode>
                <c:ptCount val="4"/>
                <c:pt idx="0">
                  <c:v>54.4</c:v>
                </c:pt>
                <c:pt idx="1">
                  <c:v>57</c:v>
                </c:pt>
                <c:pt idx="2">
                  <c:v>59.7</c:v>
                </c:pt>
                <c:pt idx="3">
                  <c:v>61.8</c:v>
                </c:pt>
              </c:numCache>
            </c:numRef>
          </c:val>
          <c:smooth val="0"/>
          <c:extLst>
            <c:ext xmlns:c16="http://schemas.microsoft.com/office/drawing/2014/chart" uri="{C3380CC4-5D6E-409C-BE32-E72D297353CC}">
              <c16:uniqueId val="{00000000-7782-40BA-8B22-0B93CDA74D58}"/>
            </c:ext>
          </c:extLst>
        </c:ser>
        <c:ser>
          <c:idx val="0"/>
          <c:order val="1"/>
          <c:tx>
            <c:strRef>
              <c:f>Sheet1!$A$3</c:f>
              <c:strCache>
                <c:ptCount val="1"/>
                <c:pt idx="0">
                  <c:v>White </c:v>
                </c:pt>
              </c:strCache>
            </c:strRef>
          </c:tx>
          <c:spPr>
            <a:ln w="25400">
              <a:solidFill>
                <a:srgbClr val="0072C6"/>
              </a:solidFill>
            </a:ln>
          </c:spPr>
          <c:marker>
            <c:symbol val="square"/>
            <c:size val="7"/>
            <c:spPr>
              <a:solidFill>
                <a:srgbClr val="0072C6"/>
              </a:solidFill>
              <a:ln>
                <a:noFill/>
              </a:ln>
            </c:spPr>
          </c:marker>
          <c:cat>
            <c:strRef>
              <c:f>Sheet1!$B$1:$E$1</c:f>
              <c:strCache>
                <c:ptCount val="4"/>
                <c:pt idx="0">
                  <c:v>2010</c:v>
                </c:pt>
                <c:pt idx="1">
                  <c:v>2011</c:v>
                </c:pt>
                <c:pt idx="2">
                  <c:v>2012</c:v>
                </c:pt>
                <c:pt idx="3">
                  <c:v>2013</c:v>
                </c:pt>
              </c:strCache>
            </c:strRef>
          </c:cat>
          <c:val>
            <c:numRef>
              <c:f>Sheet1!$B$3:$E$3</c:f>
              <c:numCache>
                <c:formatCode>General</c:formatCode>
                <c:ptCount val="4"/>
                <c:pt idx="0">
                  <c:v>55.6</c:v>
                </c:pt>
                <c:pt idx="1">
                  <c:v>58.2</c:v>
                </c:pt>
                <c:pt idx="2">
                  <c:v>60.9</c:v>
                </c:pt>
                <c:pt idx="3">
                  <c:v>62.9</c:v>
                </c:pt>
              </c:numCache>
            </c:numRef>
          </c:val>
          <c:smooth val="0"/>
          <c:extLst>
            <c:ext xmlns:c16="http://schemas.microsoft.com/office/drawing/2014/chart" uri="{C3380CC4-5D6E-409C-BE32-E72D297353CC}">
              <c16:uniqueId val="{00000001-7782-40BA-8B22-0B93CDA74D58}"/>
            </c:ext>
          </c:extLst>
        </c:ser>
        <c:ser>
          <c:idx val="2"/>
          <c:order val="2"/>
          <c:tx>
            <c:strRef>
              <c:f>Sheet1!$A$4</c:f>
              <c:strCache>
                <c:ptCount val="1"/>
                <c:pt idx="0">
                  <c:v>Black </c:v>
                </c:pt>
              </c:strCache>
            </c:strRef>
          </c:tx>
          <c:spPr>
            <a:ln w="25400">
              <a:solidFill>
                <a:srgbClr val="AABA0A"/>
              </a:solidFill>
            </a:ln>
          </c:spPr>
          <c:marker>
            <c:symbol val="triangle"/>
            <c:size val="9"/>
            <c:spPr>
              <a:solidFill>
                <a:srgbClr val="AABA0A"/>
              </a:solidFill>
              <a:ln>
                <a:noFill/>
              </a:ln>
            </c:spPr>
          </c:marker>
          <c:cat>
            <c:strRef>
              <c:f>Sheet1!$B$1:$E$1</c:f>
              <c:strCache>
                <c:ptCount val="4"/>
                <c:pt idx="0">
                  <c:v>2010</c:v>
                </c:pt>
                <c:pt idx="1">
                  <c:v>2011</c:v>
                </c:pt>
                <c:pt idx="2">
                  <c:v>2012</c:v>
                </c:pt>
                <c:pt idx="3">
                  <c:v>2013</c:v>
                </c:pt>
              </c:strCache>
            </c:strRef>
          </c:cat>
          <c:val>
            <c:numRef>
              <c:f>Sheet1!$B$4:$E$4</c:f>
              <c:numCache>
                <c:formatCode>General</c:formatCode>
                <c:ptCount val="4"/>
                <c:pt idx="0">
                  <c:v>51.2</c:v>
                </c:pt>
                <c:pt idx="1">
                  <c:v>53.8</c:v>
                </c:pt>
                <c:pt idx="2">
                  <c:v>56.2</c:v>
                </c:pt>
                <c:pt idx="3">
                  <c:v>58.1</c:v>
                </c:pt>
              </c:numCache>
            </c:numRef>
          </c:val>
          <c:smooth val="0"/>
          <c:extLst>
            <c:ext xmlns:c16="http://schemas.microsoft.com/office/drawing/2014/chart" uri="{C3380CC4-5D6E-409C-BE32-E72D297353CC}">
              <c16:uniqueId val="{00000002-7782-40BA-8B22-0B93CDA74D58}"/>
            </c:ext>
          </c:extLst>
        </c:ser>
        <c:ser>
          <c:idx val="1"/>
          <c:order val="3"/>
          <c:tx>
            <c:strRef>
              <c:f>Sheet1!$A$5</c:f>
              <c:strCache>
                <c:ptCount val="1"/>
                <c:pt idx="0">
                  <c:v>Asian </c:v>
                </c:pt>
              </c:strCache>
            </c:strRef>
          </c:tx>
          <c:spPr>
            <a:ln w="34925">
              <a:solidFill>
                <a:srgbClr val="7BA8DF"/>
              </a:solidFill>
            </a:ln>
          </c:spPr>
          <c:marker>
            <c:symbol val="diamond"/>
            <c:size val="9"/>
            <c:spPr>
              <a:solidFill>
                <a:srgbClr val="7BA8DF"/>
              </a:solidFill>
              <a:ln>
                <a:noFill/>
              </a:ln>
            </c:spPr>
          </c:marker>
          <c:cat>
            <c:strRef>
              <c:f>Sheet1!$B$1:$E$1</c:f>
              <c:strCache>
                <c:ptCount val="4"/>
                <c:pt idx="0">
                  <c:v>2010</c:v>
                </c:pt>
                <c:pt idx="1">
                  <c:v>2011</c:v>
                </c:pt>
                <c:pt idx="2">
                  <c:v>2012</c:v>
                </c:pt>
                <c:pt idx="3">
                  <c:v>2013</c:v>
                </c:pt>
              </c:strCache>
            </c:strRef>
          </c:cat>
          <c:val>
            <c:numRef>
              <c:f>Sheet1!$B$5:$E$5</c:f>
              <c:numCache>
                <c:formatCode>General</c:formatCode>
                <c:ptCount val="4"/>
                <c:pt idx="0">
                  <c:v>54.7</c:v>
                </c:pt>
                <c:pt idx="1">
                  <c:v>57.3</c:v>
                </c:pt>
                <c:pt idx="2">
                  <c:v>58.3</c:v>
                </c:pt>
                <c:pt idx="3">
                  <c:v>60.7</c:v>
                </c:pt>
              </c:numCache>
            </c:numRef>
          </c:val>
          <c:smooth val="0"/>
          <c:extLst>
            <c:ext xmlns:c16="http://schemas.microsoft.com/office/drawing/2014/chart" uri="{C3380CC4-5D6E-409C-BE32-E72D297353CC}">
              <c16:uniqueId val="{00000003-7782-40BA-8B22-0B93CDA74D58}"/>
            </c:ext>
          </c:extLst>
        </c:ser>
        <c:ser>
          <c:idx val="4"/>
          <c:order val="4"/>
          <c:tx>
            <c:strRef>
              <c:f>Sheet1!$A$6</c:f>
              <c:strCache>
                <c:ptCount val="1"/>
                <c:pt idx="0">
                  <c:v>NHOPI </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Sheet1!$B$1:$E$1</c:f>
              <c:strCache>
                <c:ptCount val="4"/>
                <c:pt idx="0">
                  <c:v>2010</c:v>
                </c:pt>
                <c:pt idx="1">
                  <c:v>2011</c:v>
                </c:pt>
                <c:pt idx="2">
                  <c:v>2012</c:v>
                </c:pt>
                <c:pt idx="3">
                  <c:v>2013</c:v>
                </c:pt>
              </c:strCache>
            </c:strRef>
          </c:cat>
          <c:val>
            <c:numRef>
              <c:f>Sheet1!$B$6:$E$6</c:f>
              <c:numCache>
                <c:formatCode>General</c:formatCode>
                <c:ptCount val="4"/>
                <c:pt idx="0">
                  <c:v>55.2</c:v>
                </c:pt>
                <c:pt idx="1">
                  <c:v>58.4</c:v>
                </c:pt>
                <c:pt idx="2">
                  <c:v>59</c:v>
                </c:pt>
                <c:pt idx="3">
                  <c:v>60.3</c:v>
                </c:pt>
              </c:numCache>
            </c:numRef>
          </c:val>
          <c:smooth val="0"/>
          <c:extLst>
            <c:ext xmlns:c16="http://schemas.microsoft.com/office/drawing/2014/chart" uri="{C3380CC4-5D6E-409C-BE32-E72D297353CC}">
              <c16:uniqueId val="{00000004-7782-40BA-8B22-0B93CDA74D58}"/>
            </c:ext>
          </c:extLst>
        </c:ser>
        <c:ser>
          <c:idx val="5"/>
          <c:order val="5"/>
          <c:tx>
            <c:strRef>
              <c:f>Sheet1!$A$7</c:f>
              <c:strCache>
                <c:ptCount val="1"/>
                <c:pt idx="0">
                  <c:v>AI/AN </c:v>
                </c:pt>
              </c:strCache>
            </c:strRef>
          </c:tx>
          <c:spPr>
            <a:ln>
              <a:solidFill>
                <a:srgbClr val="C4BD97"/>
              </a:solidFill>
            </a:ln>
          </c:spPr>
          <c:marker>
            <c:symbol val="plus"/>
            <c:size val="7"/>
            <c:spPr>
              <a:noFill/>
              <a:ln>
                <a:solidFill>
                  <a:srgbClr val="C4BD97"/>
                </a:solidFill>
              </a:ln>
            </c:spPr>
          </c:marker>
          <c:cat>
            <c:strRef>
              <c:f>Sheet1!$B$1:$E$1</c:f>
              <c:strCache>
                <c:ptCount val="4"/>
                <c:pt idx="0">
                  <c:v>2010</c:v>
                </c:pt>
                <c:pt idx="1">
                  <c:v>2011</c:v>
                </c:pt>
                <c:pt idx="2">
                  <c:v>2012</c:v>
                </c:pt>
                <c:pt idx="3">
                  <c:v>2013</c:v>
                </c:pt>
              </c:strCache>
            </c:strRef>
          </c:cat>
          <c:val>
            <c:numRef>
              <c:f>Sheet1!$B$7:$E$7</c:f>
              <c:numCache>
                <c:formatCode>General</c:formatCode>
                <c:ptCount val="4"/>
                <c:pt idx="0">
                  <c:v>51.9</c:v>
                </c:pt>
                <c:pt idx="1">
                  <c:v>53.7</c:v>
                </c:pt>
                <c:pt idx="2">
                  <c:v>55.9</c:v>
                </c:pt>
                <c:pt idx="3">
                  <c:v>58.5</c:v>
                </c:pt>
              </c:numCache>
            </c:numRef>
          </c:val>
          <c:smooth val="0"/>
          <c:extLst>
            <c:ext xmlns:c16="http://schemas.microsoft.com/office/drawing/2014/chart" uri="{C3380CC4-5D6E-409C-BE32-E72D297353CC}">
              <c16:uniqueId val="{00000005-7782-40BA-8B22-0B93CDA74D58}"/>
            </c:ext>
          </c:extLst>
        </c:ser>
        <c:ser>
          <c:idx val="6"/>
          <c:order val="6"/>
          <c:tx>
            <c:strRef>
              <c:f>Sheet1!$A$8</c:f>
              <c:strCache>
                <c:ptCount val="1"/>
                <c:pt idx="0">
                  <c:v>&gt;1 Race</c:v>
                </c:pt>
              </c:strCache>
            </c:strRef>
          </c:tx>
          <c:spPr>
            <a:ln>
              <a:solidFill>
                <a:sysClr val="windowText" lastClr="000000">
                  <a:lumMod val="50000"/>
                  <a:lumOff val="50000"/>
                </a:sysClr>
              </a:solidFill>
            </a:ln>
          </c:spPr>
          <c:marker>
            <c:symbol val="x"/>
            <c:size val="7"/>
            <c:spPr>
              <a:ln>
                <a:solidFill>
                  <a:sysClr val="windowText" lastClr="000000">
                    <a:lumMod val="50000"/>
                    <a:lumOff val="50000"/>
                  </a:sysClr>
                </a:solidFill>
              </a:ln>
            </c:spPr>
          </c:marker>
          <c:cat>
            <c:strRef>
              <c:f>Sheet1!$B$1:$E$1</c:f>
              <c:strCache>
                <c:ptCount val="4"/>
                <c:pt idx="0">
                  <c:v>2010</c:v>
                </c:pt>
                <c:pt idx="1">
                  <c:v>2011</c:v>
                </c:pt>
                <c:pt idx="2">
                  <c:v>2012</c:v>
                </c:pt>
                <c:pt idx="3">
                  <c:v>2013</c:v>
                </c:pt>
              </c:strCache>
            </c:strRef>
          </c:cat>
          <c:val>
            <c:numRef>
              <c:f>Sheet1!$B$8:$E$8</c:f>
              <c:numCache>
                <c:formatCode>General</c:formatCode>
                <c:ptCount val="4"/>
                <c:pt idx="0">
                  <c:v>53.3</c:v>
                </c:pt>
                <c:pt idx="1">
                  <c:v>55.3</c:v>
                </c:pt>
                <c:pt idx="2">
                  <c:v>57.8</c:v>
                </c:pt>
                <c:pt idx="3">
                  <c:v>61.1</c:v>
                </c:pt>
              </c:numCache>
            </c:numRef>
          </c:val>
          <c:smooth val="0"/>
          <c:extLst>
            <c:ext xmlns:c16="http://schemas.microsoft.com/office/drawing/2014/chart" uri="{C3380CC4-5D6E-409C-BE32-E72D297353CC}">
              <c16:uniqueId val="{00000006-7782-40BA-8B22-0B93CDA74D58}"/>
            </c:ext>
          </c:extLst>
        </c:ser>
        <c:dLbls>
          <c:showLegendKey val="0"/>
          <c:showVal val="0"/>
          <c:showCatName val="0"/>
          <c:showSerName val="0"/>
          <c:showPercent val="0"/>
          <c:showBubbleSize val="0"/>
        </c:dLbls>
        <c:marker val="1"/>
        <c:smooth val="0"/>
        <c:axId val="197438848"/>
        <c:axId val="197441024"/>
      </c:lineChart>
      <c:catAx>
        <c:axId val="19743884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97441024"/>
        <c:crosses val="autoZero"/>
        <c:auto val="1"/>
        <c:lblAlgn val="ctr"/>
        <c:lblOffset val="100"/>
        <c:noMultiLvlLbl val="0"/>
      </c:catAx>
      <c:valAx>
        <c:axId val="197441024"/>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83318751822689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7438848"/>
        <c:crosses val="autoZero"/>
        <c:crossBetween val="between"/>
        <c:majorUnit val="10"/>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86711383299311"/>
          <c:y val="0.12602969767667929"/>
          <c:w val="0.88892607174103233"/>
          <c:h val="0.75780572567317972"/>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2010</c:v>
                </c:pt>
                <c:pt idx="1">
                  <c:v>2011</c:v>
                </c:pt>
                <c:pt idx="2">
                  <c:v>2012</c:v>
                </c:pt>
                <c:pt idx="3">
                  <c:v>2013</c:v>
                </c:pt>
              </c:strCache>
            </c:strRef>
          </c:cat>
          <c:val>
            <c:numRef>
              <c:f>Sheet1!$B$2:$E$2</c:f>
              <c:numCache>
                <c:formatCode>0.0</c:formatCode>
                <c:ptCount val="4"/>
                <c:pt idx="0">
                  <c:v>62.3</c:v>
                </c:pt>
                <c:pt idx="1">
                  <c:v>63.02</c:v>
                </c:pt>
                <c:pt idx="2">
                  <c:v>64.16</c:v>
                </c:pt>
                <c:pt idx="3">
                  <c:v>65.02</c:v>
                </c:pt>
              </c:numCache>
            </c:numRef>
          </c:val>
          <c:smooth val="0"/>
          <c:extLst>
            <c:ext xmlns:c16="http://schemas.microsoft.com/office/drawing/2014/chart" uri="{C3380CC4-5D6E-409C-BE32-E72D297353CC}">
              <c16:uniqueId val="{00000000-EA67-435B-81AA-003126882D06}"/>
            </c:ext>
          </c:extLst>
        </c:ser>
        <c:ser>
          <c:idx val="0"/>
          <c:order val="1"/>
          <c:tx>
            <c:strRef>
              <c:f>Sheet1!$A$3</c:f>
              <c:strCache>
                <c:ptCount val="1"/>
                <c:pt idx="0">
                  <c:v>White </c:v>
                </c:pt>
              </c:strCache>
            </c:strRef>
          </c:tx>
          <c:spPr>
            <a:ln w="25400">
              <a:solidFill>
                <a:srgbClr val="0072C6"/>
              </a:solidFill>
            </a:ln>
          </c:spPr>
          <c:marker>
            <c:symbol val="square"/>
            <c:size val="7"/>
            <c:spPr>
              <a:solidFill>
                <a:srgbClr val="0072C6"/>
              </a:solidFill>
              <a:ln>
                <a:noFill/>
              </a:ln>
            </c:spPr>
          </c:marker>
          <c:cat>
            <c:strRef>
              <c:f>Sheet1!$B$1:$E$1</c:f>
              <c:strCache>
                <c:ptCount val="4"/>
                <c:pt idx="0">
                  <c:v>2010</c:v>
                </c:pt>
                <c:pt idx="1">
                  <c:v>2011</c:v>
                </c:pt>
                <c:pt idx="2">
                  <c:v>2012</c:v>
                </c:pt>
                <c:pt idx="3">
                  <c:v>2013</c:v>
                </c:pt>
              </c:strCache>
            </c:strRef>
          </c:cat>
          <c:val>
            <c:numRef>
              <c:f>Sheet1!$B$3:$E$3</c:f>
              <c:numCache>
                <c:formatCode>0.0</c:formatCode>
                <c:ptCount val="4"/>
                <c:pt idx="0">
                  <c:v>63.55</c:v>
                </c:pt>
                <c:pt idx="1">
                  <c:v>64.760000000000005</c:v>
                </c:pt>
                <c:pt idx="2">
                  <c:v>65.680000000000007</c:v>
                </c:pt>
                <c:pt idx="3">
                  <c:v>66.47</c:v>
                </c:pt>
              </c:numCache>
            </c:numRef>
          </c:val>
          <c:smooth val="0"/>
          <c:extLst>
            <c:ext xmlns:c16="http://schemas.microsoft.com/office/drawing/2014/chart" uri="{C3380CC4-5D6E-409C-BE32-E72D297353CC}">
              <c16:uniqueId val="{00000001-EA67-435B-81AA-003126882D06}"/>
            </c:ext>
          </c:extLst>
        </c:ser>
        <c:ser>
          <c:idx val="2"/>
          <c:order val="2"/>
          <c:tx>
            <c:strRef>
              <c:f>Sheet1!$A$4</c:f>
              <c:strCache>
                <c:ptCount val="1"/>
                <c:pt idx="0">
                  <c:v>Black </c:v>
                </c:pt>
              </c:strCache>
            </c:strRef>
          </c:tx>
          <c:spPr>
            <a:ln w="25400">
              <a:solidFill>
                <a:srgbClr val="AABA0A"/>
              </a:solidFill>
            </a:ln>
          </c:spPr>
          <c:marker>
            <c:symbol val="triangle"/>
            <c:size val="9"/>
            <c:spPr>
              <a:solidFill>
                <a:srgbClr val="AABA0A"/>
              </a:solidFill>
              <a:ln>
                <a:noFill/>
              </a:ln>
            </c:spPr>
          </c:marker>
          <c:cat>
            <c:strRef>
              <c:f>Sheet1!$B$1:$E$1</c:f>
              <c:strCache>
                <c:ptCount val="4"/>
                <c:pt idx="0">
                  <c:v>2010</c:v>
                </c:pt>
                <c:pt idx="1">
                  <c:v>2011</c:v>
                </c:pt>
                <c:pt idx="2">
                  <c:v>2012</c:v>
                </c:pt>
                <c:pt idx="3">
                  <c:v>2013</c:v>
                </c:pt>
              </c:strCache>
            </c:strRef>
          </c:cat>
          <c:val>
            <c:numRef>
              <c:f>Sheet1!$B$4:$E$4</c:f>
              <c:numCache>
                <c:formatCode>0.0</c:formatCode>
                <c:ptCount val="4"/>
                <c:pt idx="0">
                  <c:v>62.23</c:v>
                </c:pt>
                <c:pt idx="1">
                  <c:v>62.39</c:v>
                </c:pt>
                <c:pt idx="2">
                  <c:v>63.01</c:v>
                </c:pt>
                <c:pt idx="3">
                  <c:v>63.92</c:v>
                </c:pt>
              </c:numCache>
            </c:numRef>
          </c:val>
          <c:smooth val="0"/>
          <c:extLst>
            <c:ext xmlns:c16="http://schemas.microsoft.com/office/drawing/2014/chart" uri="{C3380CC4-5D6E-409C-BE32-E72D297353CC}">
              <c16:uniqueId val="{00000002-EA67-435B-81AA-003126882D06}"/>
            </c:ext>
          </c:extLst>
        </c:ser>
        <c:ser>
          <c:idx val="1"/>
          <c:order val="3"/>
          <c:tx>
            <c:strRef>
              <c:f>Sheet1!$A$5</c:f>
              <c:strCache>
                <c:ptCount val="1"/>
                <c:pt idx="0">
                  <c:v>Asian </c:v>
                </c:pt>
              </c:strCache>
            </c:strRef>
          </c:tx>
          <c:spPr>
            <a:ln w="34925">
              <a:solidFill>
                <a:srgbClr val="7BA8DF"/>
              </a:solidFill>
            </a:ln>
          </c:spPr>
          <c:marker>
            <c:symbol val="diamond"/>
            <c:size val="9"/>
            <c:spPr>
              <a:solidFill>
                <a:srgbClr val="7BA8DF"/>
              </a:solidFill>
              <a:ln>
                <a:noFill/>
              </a:ln>
            </c:spPr>
          </c:marker>
          <c:cat>
            <c:strRef>
              <c:f>Sheet1!$B$1:$E$1</c:f>
              <c:strCache>
                <c:ptCount val="4"/>
                <c:pt idx="0">
                  <c:v>2010</c:v>
                </c:pt>
                <c:pt idx="1">
                  <c:v>2011</c:v>
                </c:pt>
                <c:pt idx="2">
                  <c:v>2012</c:v>
                </c:pt>
                <c:pt idx="3">
                  <c:v>2013</c:v>
                </c:pt>
              </c:strCache>
            </c:strRef>
          </c:cat>
          <c:val>
            <c:numRef>
              <c:f>Sheet1!$B$5:$E$5</c:f>
              <c:numCache>
                <c:formatCode>0.0</c:formatCode>
                <c:ptCount val="4"/>
                <c:pt idx="0">
                  <c:v>65.03</c:v>
                </c:pt>
                <c:pt idx="1">
                  <c:v>65.45</c:v>
                </c:pt>
                <c:pt idx="2">
                  <c:v>65.849999999999994</c:v>
                </c:pt>
                <c:pt idx="3">
                  <c:v>65.97</c:v>
                </c:pt>
              </c:numCache>
            </c:numRef>
          </c:val>
          <c:smooth val="0"/>
          <c:extLst>
            <c:ext xmlns:c16="http://schemas.microsoft.com/office/drawing/2014/chart" uri="{C3380CC4-5D6E-409C-BE32-E72D297353CC}">
              <c16:uniqueId val="{00000003-EA67-435B-81AA-003126882D06}"/>
            </c:ext>
          </c:extLst>
        </c:ser>
        <c:ser>
          <c:idx val="4"/>
          <c:order val="4"/>
          <c:tx>
            <c:strRef>
              <c:f>Sheet1!$A$6</c:f>
              <c:strCache>
                <c:ptCount val="1"/>
                <c:pt idx="0">
                  <c:v>NHOPI </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Sheet1!$B$1:$E$1</c:f>
              <c:strCache>
                <c:ptCount val="4"/>
                <c:pt idx="0">
                  <c:v>2010</c:v>
                </c:pt>
                <c:pt idx="1">
                  <c:v>2011</c:v>
                </c:pt>
                <c:pt idx="2">
                  <c:v>2012</c:v>
                </c:pt>
                <c:pt idx="3">
                  <c:v>2013</c:v>
                </c:pt>
              </c:strCache>
            </c:strRef>
          </c:cat>
          <c:val>
            <c:numRef>
              <c:f>Sheet1!$B$6:$E$6</c:f>
              <c:numCache>
                <c:formatCode>0.0</c:formatCode>
                <c:ptCount val="4"/>
                <c:pt idx="0">
                  <c:v>66.62</c:v>
                </c:pt>
                <c:pt idx="1">
                  <c:v>67.63</c:v>
                </c:pt>
                <c:pt idx="2">
                  <c:v>67.02</c:v>
                </c:pt>
                <c:pt idx="3">
                  <c:v>67.66</c:v>
                </c:pt>
              </c:numCache>
            </c:numRef>
          </c:val>
          <c:smooth val="0"/>
          <c:extLst>
            <c:ext xmlns:c16="http://schemas.microsoft.com/office/drawing/2014/chart" uri="{C3380CC4-5D6E-409C-BE32-E72D297353CC}">
              <c16:uniqueId val="{00000004-EA67-435B-81AA-003126882D06}"/>
            </c:ext>
          </c:extLst>
        </c:ser>
        <c:ser>
          <c:idx val="5"/>
          <c:order val="5"/>
          <c:tx>
            <c:strRef>
              <c:f>Sheet1!$A$7</c:f>
              <c:strCache>
                <c:ptCount val="1"/>
                <c:pt idx="0">
                  <c:v>AI/AN </c:v>
                </c:pt>
              </c:strCache>
            </c:strRef>
          </c:tx>
          <c:spPr>
            <a:ln>
              <a:solidFill>
                <a:srgbClr val="C4BD97"/>
              </a:solidFill>
            </a:ln>
          </c:spPr>
          <c:marker>
            <c:symbol val="plus"/>
            <c:size val="7"/>
            <c:spPr>
              <a:noFill/>
              <a:ln>
                <a:solidFill>
                  <a:srgbClr val="C4BD97"/>
                </a:solidFill>
              </a:ln>
            </c:spPr>
          </c:marker>
          <c:cat>
            <c:strRef>
              <c:f>Sheet1!$B$1:$E$1</c:f>
              <c:strCache>
                <c:ptCount val="4"/>
                <c:pt idx="0">
                  <c:v>2010</c:v>
                </c:pt>
                <c:pt idx="1">
                  <c:v>2011</c:v>
                </c:pt>
                <c:pt idx="2">
                  <c:v>2012</c:v>
                </c:pt>
                <c:pt idx="3">
                  <c:v>2013</c:v>
                </c:pt>
              </c:strCache>
            </c:strRef>
          </c:cat>
          <c:val>
            <c:numRef>
              <c:f>Sheet1!$B$7:$E$7</c:f>
              <c:numCache>
                <c:formatCode>0.0</c:formatCode>
                <c:ptCount val="4"/>
                <c:pt idx="0">
                  <c:v>60.29</c:v>
                </c:pt>
                <c:pt idx="1">
                  <c:v>61.39</c:v>
                </c:pt>
                <c:pt idx="2">
                  <c:v>61.61</c:v>
                </c:pt>
                <c:pt idx="3">
                  <c:v>62.07</c:v>
                </c:pt>
              </c:numCache>
            </c:numRef>
          </c:val>
          <c:smooth val="0"/>
          <c:extLst>
            <c:ext xmlns:c16="http://schemas.microsoft.com/office/drawing/2014/chart" uri="{C3380CC4-5D6E-409C-BE32-E72D297353CC}">
              <c16:uniqueId val="{00000005-EA67-435B-81AA-003126882D06}"/>
            </c:ext>
          </c:extLst>
        </c:ser>
        <c:ser>
          <c:idx val="6"/>
          <c:order val="6"/>
          <c:tx>
            <c:strRef>
              <c:f>Sheet1!$A$8</c:f>
              <c:strCache>
                <c:ptCount val="1"/>
                <c:pt idx="0">
                  <c:v>&gt;1 Race</c:v>
                </c:pt>
              </c:strCache>
            </c:strRef>
          </c:tx>
          <c:cat>
            <c:strRef>
              <c:f>Sheet1!$B$1:$E$1</c:f>
              <c:strCache>
                <c:ptCount val="4"/>
                <c:pt idx="0">
                  <c:v>2010</c:v>
                </c:pt>
                <c:pt idx="1">
                  <c:v>2011</c:v>
                </c:pt>
                <c:pt idx="2">
                  <c:v>2012</c:v>
                </c:pt>
                <c:pt idx="3">
                  <c:v>2013</c:v>
                </c:pt>
              </c:strCache>
            </c:strRef>
          </c:cat>
          <c:val>
            <c:numRef>
              <c:f>Sheet1!$B$8:$E$8</c:f>
              <c:numCache>
                <c:formatCode>0.0</c:formatCode>
                <c:ptCount val="4"/>
                <c:pt idx="0">
                  <c:v>61.83</c:v>
                </c:pt>
                <c:pt idx="1">
                  <c:v>63.67</c:v>
                </c:pt>
                <c:pt idx="2">
                  <c:v>61.13</c:v>
                </c:pt>
                <c:pt idx="3">
                  <c:v>64.47</c:v>
                </c:pt>
              </c:numCache>
            </c:numRef>
          </c:val>
          <c:smooth val="0"/>
          <c:extLst>
            <c:ext xmlns:c16="http://schemas.microsoft.com/office/drawing/2014/chart" uri="{C3380CC4-5D6E-409C-BE32-E72D297353CC}">
              <c16:uniqueId val="{00000006-EA67-435B-81AA-003126882D06}"/>
            </c:ext>
          </c:extLst>
        </c:ser>
        <c:dLbls>
          <c:showLegendKey val="0"/>
          <c:showVal val="0"/>
          <c:showCatName val="0"/>
          <c:showSerName val="0"/>
          <c:showPercent val="0"/>
          <c:showBubbleSize val="0"/>
        </c:dLbls>
        <c:marker val="1"/>
        <c:smooth val="0"/>
        <c:axId val="206468608"/>
        <c:axId val="206470144"/>
      </c:lineChart>
      <c:catAx>
        <c:axId val="20646860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06470144"/>
        <c:crosses val="autoZero"/>
        <c:auto val="1"/>
        <c:lblAlgn val="ctr"/>
        <c:lblOffset val="100"/>
        <c:noMultiLvlLbl val="0"/>
      </c:catAx>
      <c:valAx>
        <c:axId val="206470144"/>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7.716049382716049E-3"/>
              <c:y val="0.409072615923009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06468608"/>
        <c:crosses val="autoZero"/>
        <c:crossBetween val="between"/>
        <c:majorUnit val="10"/>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4211626324487"/>
          <c:y val="0.10977301448430057"/>
          <c:w val="0.89845788373675517"/>
          <c:h val="0.77274569845435992"/>
        </c:manualLayout>
      </c:layout>
      <c:barChart>
        <c:barDir val="col"/>
        <c:grouping val="clustered"/>
        <c:varyColors val="0"/>
        <c:ser>
          <c:idx val="0"/>
          <c:order val="0"/>
          <c:tx>
            <c:strRef>
              <c:f>Sheet1!$C$1</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17A-494C-8752-ABDD65C2290F}"/>
              </c:ext>
            </c:extLst>
          </c:dPt>
          <c:dPt>
            <c:idx val="1"/>
            <c:invertIfNegative val="0"/>
            <c:bubble3D val="0"/>
            <c:extLst>
              <c:ext xmlns:c16="http://schemas.microsoft.com/office/drawing/2014/chart" uri="{C3380CC4-5D6E-409C-BE32-E72D297353CC}">
                <c16:uniqueId val="{00000001-317A-494C-8752-ABDD65C2290F}"/>
              </c:ext>
            </c:extLst>
          </c:dPt>
          <c:dPt>
            <c:idx val="2"/>
            <c:invertIfNegative val="0"/>
            <c:bubble3D val="0"/>
            <c:extLst>
              <c:ext xmlns:c16="http://schemas.microsoft.com/office/drawing/2014/chart" uri="{C3380CC4-5D6E-409C-BE32-E72D297353CC}">
                <c16:uniqueId val="{00000002-317A-494C-8752-ABDD65C2290F}"/>
              </c:ext>
            </c:extLst>
          </c:dPt>
          <c:dPt>
            <c:idx val="3"/>
            <c:invertIfNegative val="0"/>
            <c:bubble3D val="0"/>
            <c:extLst>
              <c:ext xmlns:c16="http://schemas.microsoft.com/office/drawing/2014/chart" uri="{C3380CC4-5D6E-409C-BE32-E72D297353CC}">
                <c16:uniqueId val="{00000003-317A-494C-8752-ABDD65C2290F}"/>
              </c:ext>
            </c:extLst>
          </c:dPt>
          <c:cat>
            <c:strRef>
              <c:f>Sheet1!$A$2:$A$6</c:f>
              <c:strCache>
                <c:ptCount val="5"/>
                <c:pt idx="0">
                  <c:v>All Ages</c:v>
                </c:pt>
                <c:pt idx="1">
                  <c:v>0-64</c:v>
                </c:pt>
                <c:pt idx="2">
                  <c:v>65-74</c:v>
                </c:pt>
                <c:pt idx="3">
                  <c:v>75-84</c:v>
                </c:pt>
                <c:pt idx="4">
                  <c:v>85+</c:v>
                </c:pt>
              </c:strCache>
            </c:strRef>
          </c:cat>
          <c:val>
            <c:numRef>
              <c:f>Sheet1!$C$2:$C$6</c:f>
              <c:numCache>
                <c:formatCode>General</c:formatCode>
                <c:ptCount val="5"/>
                <c:pt idx="0">
                  <c:v>52.6</c:v>
                </c:pt>
                <c:pt idx="1">
                  <c:v>59.4</c:v>
                </c:pt>
                <c:pt idx="2">
                  <c:v>66.099999999999994</c:v>
                </c:pt>
                <c:pt idx="3">
                  <c:v>54.3</c:v>
                </c:pt>
                <c:pt idx="4">
                  <c:v>40.5</c:v>
                </c:pt>
              </c:numCache>
            </c:numRef>
          </c:val>
          <c:extLst>
            <c:ext xmlns:c16="http://schemas.microsoft.com/office/drawing/2014/chart" uri="{C3380CC4-5D6E-409C-BE32-E72D297353CC}">
              <c16:uniqueId val="{00000004-317A-494C-8752-ABDD65C2290F}"/>
            </c:ext>
          </c:extLst>
        </c:ser>
        <c:ser>
          <c:idx val="1"/>
          <c:order val="1"/>
          <c:tx>
            <c:strRef>
              <c:f>Sheet1!$B$1</c:f>
              <c:strCache>
                <c:ptCount val="1"/>
                <c:pt idx="0">
                  <c:v>Black</c:v>
                </c:pt>
              </c:strCache>
            </c:strRef>
          </c:tx>
          <c:spPr>
            <a:solidFill>
              <a:srgbClr val="AABA0A"/>
            </a:solidFill>
          </c:spPr>
          <c:invertIfNegative val="0"/>
          <c:cat>
            <c:strRef>
              <c:f>Sheet1!$A$2:$A$6</c:f>
              <c:strCache>
                <c:ptCount val="5"/>
                <c:pt idx="0">
                  <c:v>All Ages</c:v>
                </c:pt>
                <c:pt idx="1">
                  <c:v>0-64</c:v>
                </c:pt>
                <c:pt idx="2">
                  <c:v>65-74</c:v>
                </c:pt>
                <c:pt idx="3">
                  <c:v>75-84</c:v>
                </c:pt>
                <c:pt idx="4">
                  <c:v>85+</c:v>
                </c:pt>
              </c:strCache>
            </c:strRef>
          </c:cat>
          <c:val>
            <c:numRef>
              <c:f>Sheet1!$B$2:$B$6</c:f>
              <c:numCache>
                <c:formatCode>General</c:formatCode>
                <c:ptCount val="5"/>
                <c:pt idx="0">
                  <c:v>52.5</c:v>
                </c:pt>
                <c:pt idx="1">
                  <c:v>58.5</c:v>
                </c:pt>
                <c:pt idx="2">
                  <c:v>57.7</c:v>
                </c:pt>
                <c:pt idx="3">
                  <c:v>49.8</c:v>
                </c:pt>
                <c:pt idx="4">
                  <c:v>39.799999999999997</c:v>
                </c:pt>
              </c:numCache>
            </c:numRef>
          </c:val>
          <c:extLst>
            <c:ext xmlns:c16="http://schemas.microsoft.com/office/drawing/2014/chart" uri="{C3380CC4-5D6E-409C-BE32-E72D297353CC}">
              <c16:uniqueId val="{00000005-317A-494C-8752-ABDD65C2290F}"/>
            </c:ext>
          </c:extLst>
        </c:ser>
        <c:dLbls>
          <c:showLegendKey val="0"/>
          <c:showVal val="0"/>
          <c:showCatName val="0"/>
          <c:showSerName val="0"/>
          <c:showPercent val="0"/>
          <c:showBubbleSize val="0"/>
        </c:dLbls>
        <c:gapWidth val="150"/>
        <c:axId val="110960000"/>
        <c:axId val="110978176"/>
      </c:barChart>
      <c:catAx>
        <c:axId val="11096000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0978176"/>
        <c:crosses val="autoZero"/>
        <c:auto val="1"/>
        <c:lblAlgn val="ctr"/>
        <c:lblOffset val="100"/>
        <c:noMultiLvlLbl val="0"/>
      </c:catAx>
      <c:valAx>
        <c:axId val="11097817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064977641683679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0960000"/>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10114707883738"/>
          <c:y val="0.16306673471371635"/>
          <c:w val="0.80462258189948477"/>
          <c:h val="0.6652131330805871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15.6294</c:v>
                </c:pt>
                <c:pt idx="1">
                  <c:v>16.278199999999998</c:v>
                </c:pt>
                <c:pt idx="2">
                  <c:v>14.8436</c:v>
                </c:pt>
                <c:pt idx="3">
                  <c:v>16.0002</c:v>
                </c:pt>
                <c:pt idx="4">
                  <c:v>16.9618</c:v>
                </c:pt>
                <c:pt idx="5">
                  <c:v>17.972200000000001</c:v>
                </c:pt>
                <c:pt idx="6">
                  <c:v>17.594799999999999</c:v>
                </c:pt>
                <c:pt idx="7">
                  <c:v>21.0718</c:v>
                </c:pt>
                <c:pt idx="8">
                  <c:v>21.210100000000001</c:v>
                </c:pt>
                <c:pt idx="9">
                  <c:v>19.944299999999998</c:v>
                </c:pt>
                <c:pt idx="10">
                  <c:v>20.242599999999999</c:v>
                </c:pt>
                <c:pt idx="11" formatCode="General">
                  <c:v>24</c:v>
                </c:pt>
              </c:numCache>
            </c:numRef>
          </c:val>
          <c:smooth val="0"/>
          <c:extLst>
            <c:ext xmlns:c16="http://schemas.microsoft.com/office/drawing/2014/chart" uri="{C3380CC4-5D6E-409C-BE32-E72D297353CC}">
              <c16:uniqueId val="{00000000-DC12-47FC-95F4-2724F591504A}"/>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15.907500000000001</c:v>
                </c:pt>
                <c:pt idx="1">
                  <c:v>16.344799999999999</c:v>
                </c:pt>
                <c:pt idx="2">
                  <c:v>14.744999999999999</c:v>
                </c:pt>
                <c:pt idx="3">
                  <c:v>16.2913</c:v>
                </c:pt>
                <c:pt idx="4">
                  <c:v>18.1266</c:v>
                </c:pt>
                <c:pt idx="5">
                  <c:v>18.9588</c:v>
                </c:pt>
                <c:pt idx="6">
                  <c:v>18.137699999999999</c:v>
                </c:pt>
                <c:pt idx="7">
                  <c:v>22.246600000000001</c:v>
                </c:pt>
                <c:pt idx="8">
                  <c:v>21.823399999999999</c:v>
                </c:pt>
                <c:pt idx="9">
                  <c:v>19.980699999999999</c:v>
                </c:pt>
                <c:pt idx="10">
                  <c:v>20.514099999999999</c:v>
                </c:pt>
                <c:pt idx="11" formatCode="General">
                  <c:v>24.5</c:v>
                </c:pt>
              </c:numCache>
            </c:numRef>
          </c:val>
          <c:smooth val="0"/>
          <c:extLst>
            <c:ext xmlns:c16="http://schemas.microsoft.com/office/drawing/2014/chart" uri="{C3380CC4-5D6E-409C-BE32-E72D297353CC}">
              <c16:uniqueId val="{00000001-DC12-47FC-95F4-2724F591504A}"/>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13.094099999999999</c:v>
                </c:pt>
                <c:pt idx="1">
                  <c:v>15.721299999999999</c:v>
                </c:pt>
                <c:pt idx="2">
                  <c:v>14.806699999999999</c:v>
                </c:pt>
                <c:pt idx="3">
                  <c:v>13.0197</c:v>
                </c:pt>
                <c:pt idx="4">
                  <c:v>14.994</c:v>
                </c:pt>
                <c:pt idx="5">
                  <c:v>14.580500000000001</c:v>
                </c:pt>
                <c:pt idx="6">
                  <c:v>17.141400000000001</c:v>
                </c:pt>
                <c:pt idx="7">
                  <c:v>18.7944</c:v>
                </c:pt>
                <c:pt idx="8">
                  <c:v>18.788799999999998</c:v>
                </c:pt>
                <c:pt idx="9">
                  <c:v>19.500800000000002</c:v>
                </c:pt>
                <c:pt idx="10">
                  <c:v>21.680099999999999</c:v>
                </c:pt>
                <c:pt idx="11" formatCode="General">
                  <c:v>25.8</c:v>
                </c:pt>
              </c:numCache>
            </c:numRef>
          </c:val>
          <c:smooth val="0"/>
          <c:extLst>
            <c:ext xmlns:c16="http://schemas.microsoft.com/office/drawing/2014/chart" uri="{C3380CC4-5D6E-409C-BE32-E72D297353CC}">
              <c16:uniqueId val="{00000002-DC12-47FC-95F4-2724F591504A}"/>
            </c:ext>
          </c:extLst>
        </c:ser>
        <c:ser>
          <c:idx val="1"/>
          <c:order val="3"/>
          <c:tx>
            <c:strRef>
              <c:f>Sheet1!$A$5</c:f>
              <c:strCache>
                <c:ptCount val="1"/>
                <c:pt idx="0">
                  <c:v>Asian</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15.4169</c:v>
                </c:pt>
                <c:pt idx="1">
                  <c:v>16.938700000000001</c:v>
                </c:pt>
                <c:pt idx="2">
                  <c:v>11.105700000000001</c:v>
                </c:pt>
                <c:pt idx="3">
                  <c:v>18.021000000000001</c:v>
                </c:pt>
                <c:pt idx="4">
                  <c:v>8.5154999999999994</c:v>
                </c:pt>
                <c:pt idx="5">
                  <c:v>12.4916</c:v>
                </c:pt>
                <c:pt idx="6">
                  <c:v>9.7347999999999999</c:v>
                </c:pt>
                <c:pt idx="7">
                  <c:v>12.4739</c:v>
                </c:pt>
                <c:pt idx="8">
                  <c:v>18.817599999999999</c:v>
                </c:pt>
                <c:pt idx="9">
                  <c:v>19.065300000000001</c:v>
                </c:pt>
                <c:pt idx="10">
                  <c:v>15.6412</c:v>
                </c:pt>
                <c:pt idx="11" formatCode="General">
                  <c:v>18.600000000000001</c:v>
                </c:pt>
              </c:numCache>
            </c:numRef>
          </c:val>
          <c:smooth val="0"/>
          <c:extLst>
            <c:ext xmlns:c16="http://schemas.microsoft.com/office/drawing/2014/chart" uri="{C3380CC4-5D6E-409C-BE32-E72D297353CC}">
              <c16:uniqueId val="{00000003-DC12-47FC-95F4-2724F591504A}"/>
            </c:ext>
          </c:extLst>
        </c:ser>
        <c:dLbls>
          <c:showLegendKey val="0"/>
          <c:showVal val="0"/>
          <c:showCatName val="0"/>
          <c:showSerName val="0"/>
          <c:showPercent val="0"/>
          <c:showBubbleSize val="0"/>
        </c:dLbls>
        <c:marker val="1"/>
        <c:smooth val="0"/>
        <c:axId val="111182976"/>
        <c:axId val="111184896"/>
      </c:lineChart>
      <c:catAx>
        <c:axId val="111182976"/>
        <c:scaling>
          <c:orientation val="minMax"/>
        </c:scaling>
        <c:delete val="0"/>
        <c:axPos val="b"/>
        <c:numFmt formatCode="General" sourceLinked="1"/>
        <c:majorTickMark val="out"/>
        <c:minorTickMark val="none"/>
        <c:tickLblPos val="nextTo"/>
        <c:txPr>
          <a:bodyPr rot="-3780000"/>
          <a:lstStyle/>
          <a:p>
            <a:pPr>
              <a:defRPr sz="1600" b="0" baseline="0">
                <a:latin typeface="Calibri" panose="020F0502020204030204" pitchFamily="34" charset="0"/>
              </a:defRPr>
            </a:pPr>
            <a:endParaRPr lang="en-US"/>
          </a:p>
        </c:txPr>
        <c:crossAx val="111184896"/>
        <c:crosses val="autoZero"/>
        <c:auto val="1"/>
        <c:lblAlgn val="ctr"/>
        <c:lblOffset val="100"/>
        <c:noMultiLvlLbl val="0"/>
      </c:catAx>
      <c:valAx>
        <c:axId val="111184896"/>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5986196169923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11182976"/>
        <c:crosses val="autoZero"/>
        <c:crossBetween val="between"/>
        <c:majorUnit val="10"/>
      </c:valAx>
    </c:plotArea>
    <c:legend>
      <c:legendPos val="t"/>
      <c:layout>
        <c:manualLayout>
          <c:xMode val="edge"/>
          <c:yMode val="edge"/>
          <c:x val="8.19954797317002E-3"/>
          <c:y val="3.2031690483134055E-2"/>
          <c:w val="0.99127867697093419"/>
          <c:h val="0.13044254884806067"/>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Black</a:t>
            </a:r>
            <a:endParaRPr lang="en-US" sz="1600" dirty="0"/>
          </a:p>
        </c:rich>
      </c:tx>
      <c:layout>
        <c:manualLayout>
          <c:xMode val="edge"/>
          <c:yMode val="edge"/>
          <c:x val="0.42659716146592785"/>
          <c:y val="0"/>
        </c:manualLayout>
      </c:layout>
      <c:overlay val="0"/>
    </c:title>
    <c:autoTitleDeleted val="0"/>
    <c:plotArea>
      <c:layout>
        <c:manualLayout>
          <c:layoutTarget val="inner"/>
          <c:xMode val="edge"/>
          <c:yMode val="edge"/>
          <c:x val="0.18456911636045492"/>
          <c:y val="0.16224215028676972"/>
          <c:w val="0.81543088363954508"/>
          <c:h val="0.66780742684942163"/>
        </c:manualLayout>
      </c:layout>
      <c:barChart>
        <c:barDir val="col"/>
        <c:grouping val="clustered"/>
        <c:varyColors val="0"/>
        <c:ser>
          <c:idx val="0"/>
          <c:order val="0"/>
          <c:tx>
            <c:strRef>
              <c:f>Sheet1!$A$2</c:f>
              <c:strCache>
                <c:ptCount val="1"/>
                <c:pt idx="0">
                  <c:v>Private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9A91-4BD9-8F57-AF38C5CD70BA}"/>
              </c:ext>
            </c:extLst>
          </c:dPt>
          <c:dPt>
            <c:idx val="1"/>
            <c:invertIfNegative val="0"/>
            <c:bubble3D val="0"/>
            <c:extLst>
              <c:ext xmlns:c16="http://schemas.microsoft.com/office/drawing/2014/chart" uri="{C3380CC4-5D6E-409C-BE32-E72D297353CC}">
                <c16:uniqueId val="{00000001-9A91-4BD9-8F57-AF38C5CD70BA}"/>
              </c:ext>
            </c:extLst>
          </c:dPt>
          <c:dPt>
            <c:idx val="2"/>
            <c:invertIfNegative val="0"/>
            <c:bubble3D val="0"/>
            <c:extLst>
              <c:ext xmlns:c16="http://schemas.microsoft.com/office/drawing/2014/chart" uri="{C3380CC4-5D6E-409C-BE32-E72D297353CC}">
                <c16:uniqueId val="{00000002-9A91-4BD9-8F57-AF38C5CD70BA}"/>
              </c:ext>
            </c:extLst>
          </c:dPt>
          <c:dPt>
            <c:idx val="3"/>
            <c:invertIfNegative val="0"/>
            <c:bubble3D val="0"/>
            <c:extLst>
              <c:ext xmlns:c16="http://schemas.microsoft.com/office/drawing/2014/chart" uri="{C3380CC4-5D6E-409C-BE32-E72D297353CC}">
                <c16:uniqueId val="{00000003-9A91-4BD9-8F57-AF38C5CD70BA}"/>
              </c:ext>
            </c:extLst>
          </c:dPt>
          <c:cat>
            <c:strRef>
              <c:f>Sheet1!$B$1</c:f>
              <c:strCache>
                <c:ptCount val="1"/>
                <c:pt idx="0">
                  <c:v>2013</c:v>
                </c:pt>
              </c:strCache>
            </c:strRef>
          </c:cat>
          <c:val>
            <c:numRef>
              <c:f>Sheet1!$B$2</c:f>
              <c:numCache>
                <c:formatCode>General</c:formatCode>
                <c:ptCount val="1"/>
                <c:pt idx="0">
                  <c:v>13.1</c:v>
                </c:pt>
              </c:numCache>
            </c:numRef>
          </c:val>
          <c:extLst>
            <c:ext xmlns:c16="http://schemas.microsoft.com/office/drawing/2014/chart" uri="{C3380CC4-5D6E-409C-BE32-E72D297353CC}">
              <c16:uniqueId val="{00000004-9A91-4BD9-8F57-AF38C5CD70BA}"/>
            </c:ext>
          </c:extLst>
        </c:ser>
        <c:ser>
          <c:idx val="1"/>
          <c:order val="1"/>
          <c:tx>
            <c:strRef>
              <c:f>Sheet1!$A$3</c:f>
              <c:strCache>
                <c:ptCount val="1"/>
                <c:pt idx="0">
                  <c:v>Public</c:v>
                </c:pt>
              </c:strCache>
            </c:strRef>
          </c:tx>
          <c:spPr>
            <a:solidFill>
              <a:srgbClr val="AABA0A"/>
            </a:solidFill>
          </c:spPr>
          <c:invertIfNegative val="0"/>
          <c:cat>
            <c:strRef>
              <c:f>Sheet1!$B$1</c:f>
              <c:strCache>
                <c:ptCount val="1"/>
                <c:pt idx="0">
                  <c:v>2013</c:v>
                </c:pt>
              </c:strCache>
            </c:strRef>
          </c:cat>
          <c:val>
            <c:numRef>
              <c:f>Sheet1!$B$3</c:f>
              <c:numCache>
                <c:formatCode>General</c:formatCode>
                <c:ptCount val="1"/>
                <c:pt idx="0">
                  <c:v>16.899999999999999</c:v>
                </c:pt>
              </c:numCache>
            </c:numRef>
          </c:val>
          <c:extLst>
            <c:ext xmlns:c16="http://schemas.microsoft.com/office/drawing/2014/chart" uri="{C3380CC4-5D6E-409C-BE32-E72D297353CC}">
              <c16:uniqueId val="{00000005-9A91-4BD9-8F57-AF38C5CD70BA}"/>
            </c:ext>
          </c:extLst>
        </c:ser>
        <c:ser>
          <c:idx val="2"/>
          <c:order val="2"/>
          <c:tx>
            <c:strRef>
              <c:f>Sheet1!$A$4</c:f>
              <c:strCache>
                <c:ptCount val="1"/>
                <c:pt idx="0">
                  <c:v>Uninsured</c:v>
                </c:pt>
              </c:strCache>
            </c:strRef>
          </c:tx>
          <c:spPr>
            <a:solidFill>
              <a:sysClr val="window" lastClr="FFFFFF"/>
            </a:solidFill>
            <a:ln>
              <a:solidFill>
                <a:sysClr val="windowText" lastClr="000000"/>
              </a:solidFill>
            </a:ln>
          </c:spPr>
          <c:invertIfNegative val="0"/>
          <c:cat>
            <c:strRef>
              <c:f>Sheet1!$B$1</c:f>
              <c:strCache>
                <c:ptCount val="1"/>
                <c:pt idx="0">
                  <c:v>2013</c:v>
                </c:pt>
              </c:strCache>
            </c:strRef>
          </c:cat>
          <c:val>
            <c:numRef>
              <c:f>Sheet1!$B$4</c:f>
              <c:numCache>
                <c:formatCode>General</c:formatCode>
                <c:ptCount val="1"/>
                <c:pt idx="0">
                  <c:v>48.8</c:v>
                </c:pt>
              </c:numCache>
            </c:numRef>
          </c:val>
          <c:extLst>
            <c:ext xmlns:c16="http://schemas.microsoft.com/office/drawing/2014/chart" uri="{C3380CC4-5D6E-409C-BE32-E72D297353CC}">
              <c16:uniqueId val="{00000006-9A91-4BD9-8F57-AF38C5CD70BA}"/>
            </c:ext>
          </c:extLst>
        </c:ser>
        <c:dLbls>
          <c:showLegendKey val="0"/>
          <c:showVal val="0"/>
          <c:showCatName val="0"/>
          <c:showSerName val="0"/>
          <c:showPercent val="0"/>
          <c:showBubbleSize val="0"/>
        </c:dLbls>
        <c:gapWidth val="150"/>
        <c:axId val="111268608"/>
        <c:axId val="111270144"/>
      </c:barChart>
      <c:catAx>
        <c:axId val="11126860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270144"/>
        <c:crosses val="autoZero"/>
        <c:auto val="1"/>
        <c:lblAlgn val="ctr"/>
        <c:lblOffset val="100"/>
        <c:noMultiLvlLbl val="0"/>
      </c:catAx>
      <c:valAx>
        <c:axId val="111270144"/>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064977641683679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68608"/>
        <c:crosses val="autoZero"/>
        <c:crossBetween val="between"/>
        <c:majorUnit val="10"/>
      </c:valAx>
    </c:plotArea>
    <c:legend>
      <c:legendPos val="t"/>
      <c:layout>
        <c:manualLayout>
          <c:xMode val="edge"/>
          <c:yMode val="edge"/>
          <c:x val="0.10587075921065424"/>
          <c:y val="6.9752843394575673E-2"/>
          <c:w val="0.79233459614717971"/>
          <c:h val="5.968698357149801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Black</a:t>
            </a:r>
            <a:endParaRPr lang="en-US" sz="1600" dirty="0"/>
          </a:p>
        </c:rich>
      </c:tx>
      <c:layout>
        <c:manualLayout>
          <c:xMode val="edge"/>
          <c:yMode val="edge"/>
          <c:x val="0.44263123359580053"/>
          <c:y val="0"/>
        </c:manualLayout>
      </c:layout>
      <c:overlay val="0"/>
    </c:title>
    <c:autoTitleDeleted val="0"/>
    <c:plotArea>
      <c:layout>
        <c:manualLayout>
          <c:layoutTarget val="inner"/>
          <c:xMode val="edge"/>
          <c:yMode val="edge"/>
          <c:x val="0.18417711674929524"/>
          <c:y val="0.2177977058423253"/>
          <c:w val="0.81270778652668418"/>
          <c:h val="0.66780742684942163"/>
        </c:manualLayout>
      </c:layout>
      <c:barChart>
        <c:barDir val="col"/>
        <c:grouping val="clustered"/>
        <c:varyColors val="0"/>
        <c:ser>
          <c:idx val="0"/>
          <c:order val="0"/>
          <c:tx>
            <c:strRef>
              <c:f>Sheet1!$A$2</c:f>
              <c:strCache>
                <c:ptCount val="1"/>
                <c:pt idx="0">
                  <c:v>Poor</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7B3F-4ABC-AA8E-CF7D125441D1}"/>
              </c:ext>
            </c:extLst>
          </c:dPt>
          <c:dPt>
            <c:idx val="1"/>
            <c:invertIfNegative val="0"/>
            <c:bubble3D val="0"/>
            <c:extLst>
              <c:ext xmlns:c16="http://schemas.microsoft.com/office/drawing/2014/chart" uri="{C3380CC4-5D6E-409C-BE32-E72D297353CC}">
                <c16:uniqueId val="{00000001-7B3F-4ABC-AA8E-CF7D125441D1}"/>
              </c:ext>
            </c:extLst>
          </c:dPt>
          <c:dPt>
            <c:idx val="2"/>
            <c:invertIfNegative val="0"/>
            <c:bubble3D val="0"/>
            <c:extLst>
              <c:ext xmlns:c16="http://schemas.microsoft.com/office/drawing/2014/chart" uri="{C3380CC4-5D6E-409C-BE32-E72D297353CC}">
                <c16:uniqueId val="{00000002-7B3F-4ABC-AA8E-CF7D125441D1}"/>
              </c:ext>
            </c:extLst>
          </c:dPt>
          <c:dPt>
            <c:idx val="3"/>
            <c:invertIfNegative val="0"/>
            <c:bubble3D val="0"/>
            <c:extLst>
              <c:ext xmlns:c16="http://schemas.microsoft.com/office/drawing/2014/chart" uri="{C3380CC4-5D6E-409C-BE32-E72D297353CC}">
                <c16:uniqueId val="{00000003-7B3F-4ABC-AA8E-CF7D125441D1}"/>
              </c:ext>
            </c:extLst>
          </c:dPt>
          <c:cat>
            <c:strRef>
              <c:f>Sheet1!$B$1</c:f>
              <c:strCache>
                <c:ptCount val="1"/>
                <c:pt idx="0">
                  <c:v>2013</c:v>
                </c:pt>
              </c:strCache>
            </c:strRef>
          </c:cat>
          <c:val>
            <c:numRef>
              <c:f>Sheet1!$B$2</c:f>
              <c:numCache>
                <c:formatCode>General</c:formatCode>
                <c:ptCount val="1"/>
                <c:pt idx="0">
                  <c:v>47.6</c:v>
                </c:pt>
              </c:numCache>
            </c:numRef>
          </c:val>
          <c:extLst>
            <c:ext xmlns:c16="http://schemas.microsoft.com/office/drawing/2014/chart" uri="{C3380CC4-5D6E-409C-BE32-E72D297353CC}">
              <c16:uniqueId val="{00000004-7B3F-4ABC-AA8E-CF7D125441D1}"/>
            </c:ext>
          </c:extLst>
        </c:ser>
        <c:ser>
          <c:idx val="1"/>
          <c:order val="1"/>
          <c:tx>
            <c:strRef>
              <c:f>Sheet1!$A$3</c:f>
              <c:strCache>
                <c:ptCount val="1"/>
                <c:pt idx="0">
                  <c:v>Low Income</c:v>
                </c:pt>
              </c:strCache>
            </c:strRef>
          </c:tx>
          <c:spPr>
            <a:solidFill>
              <a:srgbClr val="AABA0A"/>
            </a:solidFill>
          </c:spPr>
          <c:invertIfNegative val="0"/>
          <c:cat>
            <c:strRef>
              <c:f>Sheet1!$B$1</c:f>
              <c:strCache>
                <c:ptCount val="1"/>
                <c:pt idx="0">
                  <c:v>2013</c:v>
                </c:pt>
              </c:strCache>
            </c:strRef>
          </c:cat>
          <c:val>
            <c:numRef>
              <c:f>Sheet1!$B$3</c:f>
              <c:numCache>
                <c:formatCode>General</c:formatCode>
                <c:ptCount val="1"/>
                <c:pt idx="0">
                  <c:v>51.5</c:v>
                </c:pt>
              </c:numCache>
            </c:numRef>
          </c:val>
          <c:extLst>
            <c:ext xmlns:c16="http://schemas.microsoft.com/office/drawing/2014/chart" uri="{C3380CC4-5D6E-409C-BE32-E72D297353CC}">
              <c16:uniqueId val="{00000005-7B3F-4ABC-AA8E-CF7D125441D1}"/>
            </c:ext>
          </c:extLst>
        </c:ser>
        <c:ser>
          <c:idx val="2"/>
          <c:order val="2"/>
          <c:tx>
            <c:strRef>
              <c:f>Sheet1!$A$4</c:f>
              <c:strCache>
                <c:ptCount val="1"/>
                <c:pt idx="0">
                  <c:v>Middle Income</c:v>
                </c:pt>
              </c:strCache>
            </c:strRef>
          </c:tx>
          <c:spPr>
            <a:solidFill>
              <a:sysClr val="window" lastClr="FFFFFF"/>
            </a:solidFill>
            <a:ln>
              <a:solidFill>
                <a:sysClr val="windowText" lastClr="000000"/>
              </a:solidFill>
            </a:ln>
          </c:spPr>
          <c:invertIfNegative val="0"/>
          <c:cat>
            <c:strRef>
              <c:f>Sheet1!$B$1</c:f>
              <c:strCache>
                <c:ptCount val="1"/>
                <c:pt idx="0">
                  <c:v>2013</c:v>
                </c:pt>
              </c:strCache>
            </c:strRef>
          </c:cat>
          <c:val>
            <c:numRef>
              <c:f>Sheet1!$B$4</c:f>
              <c:numCache>
                <c:formatCode>General</c:formatCode>
                <c:ptCount val="1"/>
                <c:pt idx="0">
                  <c:v>61.7</c:v>
                </c:pt>
              </c:numCache>
            </c:numRef>
          </c:val>
          <c:extLst>
            <c:ext xmlns:c16="http://schemas.microsoft.com/office/drawing/2014/chart" uri="{C3380CC4-5D6E-409C-BE32-E72D297353CC}">
              <c16:uniqueId val="{00000006-7B3F-4ABC-AA8E-CF7D125441D1}"/>
            </c:ext>
          </c:extLst>
        </c:ser>
        <c:ser>
          <c:idx val="3"/>
          <c:order val="3"/>
          <c:tx>
            <c:strRef>
              <c:f>Sheet1!$A$5</c:f>
              <c:strCache>
                <c:ptCount val="1"/>
                <c:pt idx="0">
                  <c:v>High Income</c:v>
                </c:pt>
              </c:strCache>
            </c:strRef>
          </c:tx>
          <c:spPr>
            <a:solidFill>
              <a:sysClr val="window" lastClr="FFFFFF">
                <a:lumMod val="85000"/>
              </a:sysClr>
            </a:solidFill>
          </c:spPr>
          <c:invertIfNegative val="0"/>
          <c:cat>
            <c:strRef>
              <c:f>Sheet1!$B$1</c:f>
              <c:strCache>
                <c:ptCount val="1"/>
                <c:pt idx="0">
                  <c:v>2013</c:v>
                </c:pt>
              </c:strCache>
            </c:strRef>
          </c:cat>
          <c:val>
            <c:numRef>
              <c:f>Sheet1!$B$5</c:f>
              <c:numCache>
                <c:formatCode>General</c:formatCode>
                <c:ptCount val="1"/>
                <c:pt idx="0">
                  <c:v>71.599999999999994</c:v>
                </c:pt>
              </c:numCache>
            </c:numRef>
          </c:val>
          <c:extLst>
            <c:ext xmlns:c16="http://schemas.microsoft.com/office/drawing/2014/chart" uri="{C3380CC4-5D6E-409C-BE32-E72D297353CC}">
              <c16:uniqueId val="{00000007-7B3F-4ABC-AA8E-CF7D125441D1}"/>
            </c:ext>
          </c:extLst>
        </c:ser>
        <c:dLbls>
          <c:showLegendKey val="0"/>
          <c:showVal val="0"/>
          <c:showCatName val="0"/>
          <c:showSerName val="0"/>
          <c:showPercent val="0"/>
          <c:showBubbleSize val="0"/>
        </c:dLbls>
        <c:gapWidth val="150"/>
        <c:axId val="185771904"/>
        <c:axId val="185773440"/>
      </c:barChart>
      <c:catAx>
        <c:axId val="1857719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85773440"/>
        <c:crosses val="autoZero"/>
        <c:auto val="1"/>
        <c:lblAlgn val="ctr"/>
        <c:lblOffset val="100"/>
        <c:noMultiLvlLbl val="0"/>
      </c:catAx>
      <c:valAx>
        <c:axId val="185773440"/>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620533197239233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85771904"/>
        <c:crosses val="autoZero"/>
        <c:crossBetween val="between"/>
        <c:majorUnit val="20"/>
      </c:valAx>
    </c:plotArea>
    <c:legend>
      <c:legendPos val="t"/>
      <c:layout>
        <c:manualLayout>
          <c:xMode val="edge"/>
          <c:yMode val="edge"/>
          <c:x val="1.0191746864975209E-2"/>
          <c:y val="6.9752843394575673E-2"/>
          <c:w val="0.98060610479245647"/>
          <c:h val="0.10598327986779431"/>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0.2037</cdr:x>
      <cdr:y>0.23704</cdr:y>
    </cdr:from>
    <cdr:to>
      <cdr:x>0.96739</cdr:x>
      <cdr:y>0.23704</cdr:y>
    </cdr:to>
    <cdr:cxnSp macro="">
      <cdr:nvCxnSpPr>
        <cdr:cNvPr id="2" name="Straight Connector 1"/>
        <cdr:cNvCxnSpPr/>
      </cdr:nvCxnSpPr>
      <cdr:spPr>
        <a:xfrm xmlns:a="http://schemas.openxmlformats.org/drawingml/2006/main">
          <a:off x="838200" y="975360"/>
          <a:ext cx="3142414"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0.31481</cdr:x>
      <cdr:y>0.16296</cdr:y>
    </cdr:from>
    <cdr:to>
      <cdr:x>0.87037</cdr:x>
      <cdr:y>0.21852</cdr:y>
    </cdr:to>
    <cdr:sp macro="" textlink="">
      <cdr:nvSpPr>
        <cdr:cNvPr id="3" name="TextBox 1"/>
        <cdr:cNvSpPr txBox="1"/>
      </cdr:nvSpPr>
      <cdr:spPr>
        <a:xfrm xmlns:a="http://schemas.openxmlformats.org/drawingml/2006/main">
          <a:off x="1295400" y="670560"/>
          <a:ext cx="2286000" cy="228599"/>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solidFill>
                <a:prstClr val="black"/>
              </a:solidFill>
              <a:latin typeface="Arial" panose="020B0604020202020204" pitchFamily="34" charset="0"/>
              <a:cs typeface="Arial" panose="020B0604020202020204" pitchFamily="34" charset="0"/>
            </a:rPr>
            <a:t>2008 Achievable Benchmark: 95%</a:t>
          </a:r>
          <a:endParaRPr lang="en-US" sz="1000" dirty="0">
            <a:solidFill>
              <a:prstClr val="black"/>
            </a:solidFill>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0.11111</cdr:x>
      <cdr:y>0.73643</cdr:y>
    </cdr:from>
    <cdr:to>
      <cdr:x>1</cdr:x>
      <cdr:y>0.73643</cdr:y>
    </cdr:to>
    <cdr:cxnSp macro="">
      <cdr:nvCxnSpPr>
        <cdr:cNvPr id="2" name="Straight Connector 1"/>
        <cdr:cNvCxnSpPr/>
      </cdr:nvCxnSpPr>
      <cdr:spPr>
        <a:xfrm xmlns:a="http://schemas.openxmlformats.org/drawingml/2006/main">
          <a:off x="914400" y="2895600"/>
          <a:ext cx="731520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0.35185</cdr:x>
      <cdr:y>0.75581</cdr:y>
    </cdr:from>
    <cdr:to>
      <cdr:x>0.75185</cdr:x>
      <cdr:y>0.83157</cdr:y>
    </cdr:to>
    <cdr:sp macro="" textlink="">
      <cdr:nvSpPr>
        <cdr:cNvPr id="3" name="TextBox 1"/>
        <cdr:cNvSpPr txBox="1"/>
      </cdr:nvSpPr>
      <cdr:spPr>
        <a:xfrm xmlns:a="http://schemas.openxmlformats.org/drawingml/2006/main">
          <a:off x="2895600" y="2971800"/>
          <a:ext cx="3291840" cy="297883"/>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latin typeface="Arial" panose="020B0604020202020204" pitchFamily="34" charset="0"/>
              <a:cs typeface="Arial" panose="020B0604020202020204" pitchFamily="34" charset="0"/>
            </a:rPr>
            <a:t>2008 Achievable Benchmark: 90 per Million Population</a:t>
          </a:r>
          <a:endParaRPr lang="en-US" sz="1000" dirty="0">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0.60987</cdr:x>
      <cdr:y>0.66465</cdr:y>
    </cdr:from>
    <cdr:to>
      <cdr:x>0.80415</cdr:x>
      <cdr:y>1</cdr:y>
    </cdr:to>
    <cdr:sp macro="" textlink="">
      <cdr:nvSpPr>
        <cdr:cNvPr id="4" name="Text Box 3"/>
        <cdr:cNvSpPr txBox="1"/>
      </cdr:nvSpPr>
      <cdr:spPr>
        <a:xfrm xmlns:a="http://schemas.openxmlformats.org/drawingml/2006/main">
          <a:off x="2870421" y="25126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0.12963</cdr:x>
      <cdr:y>0.66296</cdr:y>
    </cdr:from>
    <cdr:to>
      <cdr:x>0.9537</cdr:x>
      <cdr:y>0.66296</cdr:y>
    </cdr:to>
    <cdr:cxnSp macro="">
      <cdr:nvCxnSpPr>
        <cdr:cNvPr id="3" name="Straight Connector 2"/>
        <cdr:cNvCxnSpPr/>
      </cdr:nvCxnSpPr>
      <cdr:spPr>
        <a:xfrm xmlns:a="http://schemas.openxmlformats.org/drawingml/2006/main">
          <a:off x="1066800" y="2727960"/>
          <a:ext cx="67818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0.38182</cdr:x>
      <cdr:y>0</cdr:y>
    </cdr:from>
    <cdr:to>
      <cdr:x>0.6</cdr:x>
      <cdr:y>0.06515</cdr:y>
    </cdr:to>
    <cdr:sp macro="" textlink="">
      <cdr:nvSpPr>
        <cdr:cNvPr id="2" name="TextBox 1"/>
        <cdr:cNvSpPr txBox="1"/>
      </cdr:nvSpPr>
      <cdr:spPr>
        <a:xfrm xmlns:a="http://schemas.openxmlformats.org/drawingml/2006/main">
          <a:off x="1600200" y="0"/>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latin typeface="Calibri" panose="020F0502020204030204" pitchFamily="34" charset="0"/>
            </a:rPr>
            <a:t>Black</a:t>
          </a:r>
          <a:endParaRPr lang="en-US" sz="1600" b="1" dirty="0">
            <a:latin typeface="Calibri" panose="020F050202020403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0.11111</cdr:x>
      <cdr:y>0.34496</cdr:y>
    </cdr:from>
    <cdr:to>
      <cdr:x>0.97778</cdr:x>
      <cdr:y>0.34496</cdr:y>
    </cdr:to>
    <cdr:cxnSp macro="">
      <cdr:nvCxnSpPr>
        <cdr:cNvPr id="5" name="Straight Connector 4"/>
        <cdr:cNvCxnSpPr/>
      </cdr:nvCxnSpPr>
      <cdr:spPr>
        <a:xfrm xmlns:a="http://schemas.openxmlformats.org/drawingml/2006/main">
          <a:off x="914400" y="1356360"/>
          <a:ext cx="713232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0.41667</cdr:x>
      <cdr:y>0.22868</cdr:y>
    </cdr:from>
    <cdr:to>
      <cdr:x>0.68333</cdr:x>
      <cdr:y>0.29845</cdr:y>
    </cdr:to>
    <cdr:sp macro="" textlink="">
      <cdr:nvSpPr>
        <cdr:cNvPr id="6" name="TextBox 5"/>
        <cdr:cNvSpPr txBox="1"/>
      </cdr:nvSpPr>
      <cdr:spPr>
        <a:xfrm xmlns:a="http://schemas.openxmlformats.org/drawingml/2006/main">
          <a:off x="3429000" y="899160"/>
          <a:ext cx="2194560" cy="274320"/>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000" dirty="0" smtClean="0">
              <a:latin typeface="Arial" panose="020B0604020202020204" pitchFamily="34" charset="0"/>
              <a:cs typeface="Arial" panose="020B0604020202020204" pitchFamily="34" charset="0"/>
            </a:rPr>
            <a:t>2012 Achievable Benchmark: 72%</a:t>
          </a:r>
          <a:endParaRPr lang="en-US" sz="1000" dirty="0">
            <a:latin typeface="Arial" panose="020B0604020202020204" pitchFamily="34" charset="0"/>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0.37736</cdr:x>
      <cdr:y>0</cdr:y>
    </cdr:from>
    <cdr:to>
      <cdr:x>0.60377</cdr:x>
      <cdr:y>0.11111</cdr:y>
    </cdr:to>
    <cdr:sp macro="" textlink="">
      <cdr:nvSpPr>
        <cdr:cNvPr id="2" name="TextBox 1"/>
        <cdr:cNvSpPr txBox="1"/>
      </cdr:nvSpPr>
      <cdr:spPr>
        <a:xfrm xmlns:a="http://schemas.openxmlformats.org/drawingml/2006/main">
          <a:off x="1552755" y="0"/>
          <a:ext cx="931632"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t>Black</a:t>
          </a:r>
          <a:endParaRPr lang="en-US" sz="1600" b="1" dirty="0"/>
        </a:p>
      </cdr:txBody>
    </cdr:sp>
  </cdr:relSizeAnchor>
</c:userShapes>
</file>

<file path=ppt/drawings/drawing16.xml><?xml version="1.0" encoding="utf-8"?>
<c:userShapes xmlns:c="http://schemas.openxmlformats.org/drawingml/2006/chart">
  <cdr:relSizeAnchor xmlns:cdr="http://schemas.openxmlformats.org/drawingml/2006/chartDrawing">
    <cdr:from>
      <cdr:x>0.00043</cdr:x>
      <cdr:y>2.43025E-7</cdr:y>
    </cdr:from>
    <cdr:to>
      <cdr:x>1</cdr:x>
      <cdr:y>0.07037</cdr:y>
    </cdr:to>
    <cdr:sp macro="" textlink="">
      <cdr:nvSpPr>
        <cdr:cNvPr id="2" name="TextBox 1"/>
        <cdr:cNvSpPr txBox="1"/>
      </cdr:nvSpPr>
      <cdr:spPr>
        <a:xfrm xmlns:a="http://schemas.openxmlformats.org/drawingml/2006/main">
          <a:off x="1772" y="1"/>
          <a:ext cx="4113028" cy="2895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t>Black</a:t>
          </a:r>
          <a:endParaRPr lang="en-US" sz="1600" b="1" dirty="0"/>
        </a:p>
      </cdr:txBody>
    </cdr:sp>
  </cdr:relSizeAnchor>
</c:userShapes>
</file>

<file path=ppt/drawings/drawing17.xml><?xml version="1.0" encoding="utf-8"?>
<c:userShapes xmlns:c="http://schemas.openxmlformats.org/drawingml/2006/chart">
  <cdr:relSizeAnchor xmlns:cdr="http://schemas.openxmlformats.org/drawingml/2006/chartDrawing">
    <cdr:from>
      <cdr:x>0.17222</cdr:x>
      <cdr:y>0.26467</cdr:y>
    </cdr:from>
    <cdr:to>
      <cdr:x>0.96852</cdr:x>
      <cdr:y>0.26467</cdr:y>
    </cdr:to>
    <cdr:cxnSp macro="">
      <cdr:nvCxnSpPr>
        <cdr:cNvPr id="4" name="Straight Connector 3"/>
        <cdr:cNvCxnSpPr/>
      </cdr:nvCxnSpPr>
      <cdr:spPr>
        <a:xfrm xmlns:a="http://schemas.openxmlformats.org/drawingml/2006/main">
          <a:off x="708660" y="1089074"/>
          <a:ext cx="32766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8.xml><?xml version="1.0" encoding="utf-8"?>
<c:userShapes xmlns:c="http://schemas.openxmlformats.org/drawingml/2006/chart">
  <cdr:relSizeAnchor xmlns:cdr="http://schemas.openxmlformats.org/drawingml/2006/chartDrawing">
    <cdr:from>
      <cdr:x>0.18519</cdr:x>
      <cdr:y>0.27407</cdr:y>
    </cdr:from>
    <cdr:to>
      <cdr:x>0.98148</cdr:x>
      <cdr:y>0.27407</cdr:y>
    </cdr:to>
    <cdr:cxnSp macro="">
      <cdr:nvCxnSpPr>
        <cdr:cNvPr id="3" name="Straight Connector 2"/>
        <cdr:cNvCxnSpPr/>
      </cdr:nvCxnSpPr>
      <cdr:spPr>
        <a:xfrm xmlns:a="http://schemas.openxmlformats.org/drawingml/2006/main">
          <a:off x="762000" y="1127760"/>
          <a:ext cx="32766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9.xml><?xml version="1.0" encoding="utf-8"?>
<c:userShapes xmlns:c="http://schemas.openxmlformats.org/drawingml/2006/chart">
  <cdr:relSizeAnchor xmlns:cdr="http://schemas.openxmlformats.org/drawingml/2006/chartDrawing">
    <cdr:from>
      <cdr:x>0.11111</cdr:x>
      <cdr:y>0.2</cdr:y>
    </cdr:from>
    <cdr:to>
      <cdr:x>0.99444</cdr:x>
      <cdr:y>0.2</cdr:y>
    </cdr:to>
    <cdr:cxnSp macro="">
      <cdr:nvCxnSpPr>
        <cdr:cNvPr id="2" name="Straight Connector 1"/>
        <cdr:cNvCxnSpPr/>
      </cdr:nvCxnSpPr>
      <cdr:spPr>
        <a:xfrm xmlns:a="http://schemas.openxmlformats.org/drawingml/2006/main">
          <a:off x="914400" y="822960"/>
          <a:ext cx="726948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0.43519</cdr:x>
      <cdr:y>0.12593</cdr:y>
    </cdr:from>
    <cdr:to>
      <cdr:x>0.70185</cdr:x>
      <cdr:y>0.18148</cdr:y>
    </cdr:to>
    <cdr:sp macro="" textlink="">
      <cdr:nvSpPr>
        <cdr:cNvPr id="3" name="TextBox 9"/>
        <cdr:cNvSpPr txBox="1"/>
      </cdr:nvSpPr>
      <cdr:spPr>
        <a:xfrm xmlns:a="http://schemas.openxmlformats.org/drawingml/2006/main">
          <a:off x="3581400" y="518160"/>
          <a:ext cx="2194560" cy="228600"/>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lIns="27432" tIns="27432" rIns="27432" bIns="27432"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latin typeface="Arial" panose="020B0604020202020204" pitchFamily="34" charset="0"/>
              <a:cs typeface="Arial" panose="020B0604020202020204" pitchFamily="34" charset="0"/>
            </a:rPr>
            <a:t>2010 Achievable Benchmark: 71%</a:t>
          </a:r>
          <a:endParaRPr lang="en-US" sz="10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0.21075</cdr:x>
      <cdr:y>0.23704</cdr:y>
    </cdr:from>
    <cdr:to>
      <cdr:x>0.97444</cdr:x>
      <cdr:y>0.23704</cdr:y>
    </cdr:to>
    <cdr:cxnSp macro="">
      <cdr:nvCxnSpPr>
        <cdr:cNvPr id="4" name="Straight Connector 3"/>
        <cdr:cNvCxnSpPr/>
      </cdr:nvCxnSpPr>
      <cdr:spPr>
        <a:xfrm xmlns:a="http://schemas.openxmlformats.org/drawingml/2006/main">
          <a:off x="867193" y="975360"/>
          <a:ext cx="3142414"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0.18519</cdr:x>
      <cdr:y>0.32222</cdr:y>
    </cdr:from>
    <cdr:to>
      <cdr:x>1</cdr:x>
      <cdr:y>0.32222</cdr:y>
    </cdr:to>
    <cdr:cxnSp macro="">
      <cdr:nvCxnSpPr>
        <cdr:cNvPr id="3" name="Straight Connector 2"/>
        <cdr:cNvCxnSpPr/>
      </cdr:nvCxnSpPr>
      <cdr:spPr>
        <a:xfrm xmlns:a="http://schemas.openxmlformats.org/drawingml/2006/main">
          <a:off x="762000" y="1325880"/>
          <a:ext cx="33528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0.2037</cdr:x>
      <cdr:y>0.23704</cdr:y>
    </cdr:from>
    <cdr:to>
      <cdr:x>0.69259</cdr:x>
      <cdr:y>0.28754</cdr:y>
    </cdr:to>
    <cdr:sp macro="" textlink="">
      <cdr:nvSpPr>
        <cdr:cNvPr id="6" name="TextBox 1"/>
        <cdr:cNvSpPr txBox="1"/>
      </cdr:nvSpPr>
      <cdr:spPr>
        <a:xfrm xmlns:a="http://schemas.openxmlformats.org/drawingml/2006/main">
          <a:off x="838200" y="975360"/>
          <a:ext cx="2011680" cy="207819"/>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smtClean="0">
              <a:solidFill>
                <a:prstClr val="black"/>
              </a:solidFill>
              <a:latin typeface="Arial" panose="020B0604020202020204" pitchFamily="34" charset="0"/>
              <a:cs typeface="Arial" panose="020B0604020202020204" pitchFamily="34" charset="0"/>
            </a:rPr>
            <a:t>2008 Achievable Benchmark: 90%</a:t>
          </a:r>
          <a:endParaRPr lang="en-US" sz="1000" dirty="0">
            <a:solidFill>
              <a:prstClr val="black"/>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0.34815</cdr:x>
      <cdr:y>0.23704</cdr:y>
    </cdr:from>
    <cdr:to>
      <cdr:x>0.83704</cdr:x>
      <cdr:y>0.28754</cdr:y>
    </cdr:to>
    <cdr:sp macro="" textlink="">
      <cdr:nvSpPr>
        <cdr:cNvPr id="2" name="TextBox 1"/>
        <cdr:cNvSpPr txBox="1"/>
      </cdr:nvSpPr>
      <cdr:spPr>
        <a:xfrm xmlns:a="http://schemas.openxmlformats.org/drawingml/2006/main">
          <a:off x="1432560" y="975360"/>
          <a:ext cx="2011680" cy="207819"/>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solidFill>
                <a:prstClr val="black"/>
              </a:solidFill>
              <a:latin typeface="Arial" panose="020B0604020202020204" pitchFamily="34" charset="0"/>
              <a:cs typeface="Arial" panose="020B0604020202020204" pitchFamily="34" charset="0"/>
            </a:rPr>
            <a:t>2008 Achievable Benchmark: 90%</a:t>
          </a:r>
          <a:endParaRPr lang="en-US" sz="1000" dirty="0">
            <a:solidFill>
              <a:prstClr val="black"/>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0.37037</cdr:x>
      <cdr:y>0.23704</cdr:y>
    </cdr:from>
    <cdr:to>
      <cdr:x>0.85926</cdr:x>
      <cdr:y>0.3037</cdr:y>
    </cdr:to>
    <cdr:sp macro="" textlink="">
      <cdr:nvSpPr>
        <cdr:cNvPr id="2" name="TextBox 1"/>
        <cdr:cNvSpPr txBox="1"/>
      </cdr:nvSpPr>
      <cdr:spPr>
        <a:xfrm xmlns:a="http://schemas.openxmlformats.org/drawingml/2006/main">
          <a:off x="1524000" y="975360"/>
          <a:ext cx="2011680" cy="274320"/>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smtClean="0">
              <a:solidFill>
                <a:prstClr val="black"/>
              </a:solidFill>
              <a:latin typeface="Arial" panose="020B0604020202020204" pitchFamily="34" charset="0"/>
              <a:cs typeface="Arial" panose="020B0604020202020204" pitchFamily="34" charset="0"/>
            </a:rPr>
            <a:t>2008 Achievable Benchmark: 90%</a:t>
          </a:r>
          <a:endParaRPr lang="en-US" sz="1000" dirty="0">
            <a:solidFill>
              <a:prstClr val="black"/>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cdr:x>
      <cdr:y>0.32963</cdr:y>
    </cdr:from>
    <cdr:to>
      <cdr:x>1</cdr:x>
      <cdr:y>0.32963</cdr:y>
    </cdr:to>
    <cdr:cxnSp macro="">
      <cdr:nvCxnSpPr>
        <cdr:cNvPr id="12" name="Straight Connector 11"/>
        <cdr:cNvCxnSpPr/>
      </cdr:nvCxnSpPr>
      <cdr:spPr>
        <a:xfrm xmlns:a="http://schemas.openxmlformats.org/drawingml/2006/main">
          <a:off x="914400" y="1356360"/>
          <a:ext cx="329184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0.2</cdr:x>
      <cdr:y>0.32963</cdr:y>
    </cdr:from>
    <cdr:to>
      <cdr:x>1</cdr:x>
      <cdr:y>0.32963</cdr:y>
    </cdr:to>
    <cdr:cxnSp macro="">
      <cdr:nvCxnSpPr>
        <cdr:cNvPr id="2" name="Straight Connector 1"/>
        <cdr:cNvCxnSpPr/>
      </cdr:nvCxnSpPr>
      <cdr:spPr>
        <a:xfrm xmlns:a="http://schemas.openxmlformats.org/drawingml/2006/main">
          <a:off x="822960" y="1356360"/>
          <a:ext cx="329184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0.37037</cdr:x>
      <cdr:y>0.23704</cdr:y>
    </cdr:from>
    <cdr:to>
      <cdr:x>0.85926</cdr:x>
      <cdr:y>0.3037</cdr:y>
    </cdr:to>
    <cdr:sp macro="" textlink="">
      <cdr:nvSpPr>
        <cdr:cNvPr id="3" name="TextBox 1"/>
        <cdr:cNvSpPr txBox="1"/>
      </cdr:nvSpPr>
      <cdr:spPr>
        <a:xfrm xmlns:a="http://schemas.openxmlformats.org/drawingml/2006/main">
          <a:off x="1524000" y="975360"/>
          <a:ext cx="2011680" cy="274320"/>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smtClean="0">
              <a:solidFill>
                <a:prstClr val="black"/>
              </a:solidFill>
              <a:latin typeface="Arial" panose="020B0604020202020204" pitchFamily="34" charset="0"/>
              <a:cs typeface="Arial" panose="020B0604020202020204" pitchFamily="34" charset="0"/>
            </a:rPr>
            <a:t>2008 Achievable Benchmark: 90%</a:t>
          </a:r>
          <a:endParaRPr lang="en-US" sz="1000" dirty="0">
            <a:solidFill>
              <a:prstClr val="black"/>
            </a:solidFill>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0.37917</cdr:x>
      <cdr:y>0.57037</cdr:y>
    </cdr:from>
    <cdr:to>
      <cdr:x>0.87917</cdr:x>
      <cdr:y>0.70593</cdr:y>
    </cdr:to>
    <cdr:sp macro="" textlink="">
      <cdr:nvSpPr>
        <cdr:cNvPr id="5" name="TextBox 1"/>
        <cdr:cNvSpPr txBox="1"/>
      </cdr:nvSpPr>
      <cdr:spPr>
        <a:xfrm xmlns:a="http://schemas.openxmlformats.org/drawingml/2006/main">
          <a:off x="1386840" y="2346960"/>
          <a:ext cx="1828800" cy="557784"/>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solidFill>
                <a:prstClr val="black"/>
              </a:solidFill>
              <a:latin typeface="Arial" panose="020B0604020202020204" pitchFamily="34" charset="0"/>
              <a:cs typeface="Arial" panose="020B0604020202020204" pitchFamily="34" charset="0"/>
            </a:rPr>
            <a:t>2008 Achievable Benchmark: 182 Admissions per 100,000 Population</a:t>
          </a:r>
          <a:endParaRPr lang="en-US" sz="1000" dirty="0">
            <a:solidFill>
              <a:prstClr val="black"/>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0.275</cdr:x>
      <cdr:y>0.72444</cdr:y>
    </cdr:from>
    <cdr:to>
      <cdr:x>1</cdr:x>
      <cdr:y>0.72444</cdr:y>
    </cdr:to>
    <cdr:cxnSp macro="">
      <cdr:nvCxnSpPr>
        <cdr:cNvPr id="2" name="Straight Connector 1"/>
        <cdr:cNvCxnSpPr/>
      </cdr:nvCxnSpPr>
      <cdr:spPr>
        <a:xfrm xmlns:a="http://schemas.openxmlformats.org/drawingml/2006/main">
          <a:off x="1005840" y="2980944"/>
          <a:ext cx="265176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0.31481</cdr:x>
      <cdr:y>0.32963</cdr:y>
    </cdr:from>
    <cdr:to>
      <cdr:x>0.87037</cdr:x>
      <cdr:y>0.3963</cdr:y>
    </cdr:to>
    <cdr:sp macro="" textlink="">
      <cdr:nvSpPr>
        <cdr:cNvPr id="4" name="Text Box 68"/>
        <cdr:cNvSpPr txBox="1">
          <a:spLocks xmlns:a="http://schemas.openxmlformats.org/drawingml/2006/main" noChangeArrowheads="1"/>
        </cdr:cNvSpPr>
      </cdr:nvSpPr>
      <cdr:spPr bwMode="auto">
        <a:xfrm xmlns:a="http://schemas.openxmlformats.org/drawingml/2006/main">
          <a:off x="1295400" y="1356360"/>
          <a:ext cx="2286000" cy="274320"/>
        </a:xfrm>
        <a:prstGeom xmlns:a="http://schemas.openxmlformats.org/drawingml/2006/main" prst="rect">
          <a:avLst/>
        </a:prstGeom>
        <a:solidFill xmlns:a="http://schemas.openxmlformats.org/drawingml/2006/main">
          <a:srgbClr val="FFFFFF"/>
        </a:solidFill>
        <a:ln xmlns:a="http://schemas.openxmlformats.org/drawingml/2006/main" w="9525">
          <a:solidFill>
            <a:schemeClr val="tx1"/>
          </a:solidFill>
          <a:miter lim="800000"/>
          <a:headEnd/>
          <a:tailEnd/>
        </a:ln>
      </cdr:spPr>
      <cdr:txBody>
        <a:bodyPr xmlns:a="http://schemas.openxmlformats.org/drawingml/2006/main" rot="0" vert="horz" wrap="square" lIns="45720" tIns="45720" rIns="45720" bIns="4572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ctr">
            <a:spcBef>
              <a:spcPts val="0"/>
            </a:spcBef>
            <a:spcAft>
              <a:spcPts val="1200"/>
            </a:spcAft>
          </a:pPr>
          <a:r>
            <a:rPr lang="en-US" sz="1000" dirty="0" smtClean="0">
              <a:effectLst/>
              <a:latin typeface="Arial" panose="020B0604020202020204" pitchFamily="34" charset="0"/>
              <a:ea typeface="Times New Roman"/>
              <a:cs typeface="Arial" panose="020B0604020202020204" pitchFamily="34" charset="0"/>
            </a:rPr>
            <a:t>2011 Achievable Benchmark: 15%</a:t>
          </a:r>
          <a:endParaRPr lang="en-US" sz="1000" dirty="0">
            <a:effectLst/>
            <a:latin typeface="Arial" panose="020B0604020202020204" pitchFamily="34" charset="0"/>
            <a:ea typeface="Times New Roman"/>
            <a:cs typeface="Arial" panose="020B0604020202020204" pitchFamily="34" charset="0"/>
          </a:endParaRPr>
        </a:p>
      </cdr:txBody>
    </cdr:sp>
  </cdr:relSizeAnchor>
  <cdr:relSizeAnchor xmlns:cdr="http://schemas.openxmlformats.org/drawingml/2006/chartDrawing">
    <cdr:from>
      <cdr:x>0.18519</cdr:x>
      <cdr:y>0.42222</cdr:y>
    </cdr:from>
    <cdr:to>
      <cdr:x>1</cdr:x>
      <cdr:y>0.42222</cdr:y>
    </cdr:to>
    <cdr:cxnSp macro="">
      <cdr:nvCxnSpPr>
        <cdr:cNvPr id="5" name="Straight Connector 4"/>
        <cdr:cNvCxnSpPr/>
      </cdr:nvCxnSpPr>
      <cdr:spPr>
        <a:xfrm xmlns:a="http://schemas.openxmlformats.org/drawingml/2006/main">
          <a:off x="762000" y="1737360"/>
          <a:ext cx="33528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0.37037</cdr:x>
      <cdr:y>0.32963</cdr:y>
    </cdr:from>
    <cdr:to>
      <cdr:x>0.92593</cdr:x>
      <cdr:y>0.3963</cdr:y>
    </cdr:to>
    <cdr:sp macro="" textlink="">
      <cdr:nvSpPr>
        <cdr:cNvPr id="5" name="Text Box 68"/>
        <cdr:cNvSpPr txBox="1">
          <a:spLocks xmlns:a="http://schemas.openxmlformats.org/drawingml/2006/main" noChangeArrowheads="1"/>
        </cdr:cNvSpPr>
      </cdr:nvSpPr>
      <cdr:spPr bwMode="auto">
        <a:xfrm xmlns:a="http://schemas.openxmlformats.org/drawingml/2006/main">
          <a:off x="1524000" y="1356360"/>
          <a:ext cx="2286000" cy="274320"/>
        </a:xfrm>
        <a:prstGeom xmlns:a="http://schemas.openxmlformats.org/drawingml/2006/main" prst="rect">
          <a:avLst/>
        </a:prstGeom>
        <a:solidFill xmlns:a="http://schemas.openxmlformats.org/drawingml/2006/main">
          <a:srgbClr val="FFFFFF"/>
        </a:solidFill>
        <a:ln xmlns:a="http://schemas.openxmlformats.org/drawingml/2006/main" w="9525">
          <a:solidFill>
            <a:schemeClr val="tx1"/>
          </a:solidFill>
          <a:miter lim="800000"/>
          <a:headEnd/>
          <a:tailEnd/>
        </a:ln>
      </cdr:spPr>
      <cdr:txBody>
        <a:bodyPr xmlns:a="http://schemas.openxmlformats.org/drawingml/2006/main" rot="0" vert="horz" wrap="square" lIns="45720" tIns="45720" rIns="45720" bIns="4572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ctr">
            <a:spcBef>
              <a:spcPts val="0"/>
            </a:spcBef>
            <a:spcAft>
              <a:spcPts val="1200"/>
            </a:spcAft>
          </a:pPr>
          <a:r>
            <a:rPr lang="en-US" sz="1000" dirty="0" smtClean="0">
              <a:effectLst/>
              <a:latin typeface="Arial" panose="020B0604020202020204" pitchFamily="34" charset="0"/>
              <a:ea typeface="Times New Roman"/>
              <a:cs typeface="Arial" panose="020B0604020202020204" pitchFamily="34" charset="0"/>
            </a:rPr>
            <a:t>2011 Achievable Benchmark: 15%</a:t>
          </a:r>
          <a:endParaRPr lang="en-US" sz="1000" dirty="0">
            <a:effectLst/>
            <a:latin typeface="Arial" panose="020B0604020202020204" pitchFamily="34" charset="0"/>
            <a:ea typeface="Times New Roman"/>
            <a:cs typeface="Arial" panose="020B0604020202020204" pitchFamily="34" charset="0"/>
          </a:endParaRPr>
        </a:p>
      </cdr:txBody>
    </cdr:sp>
  </cdr:relSizeAnchor>
  <cdr:relSizeAnchor xmlns:cdr="http://schemas.openxmlformats.org/drawingml/2006/chartDrawing">
    <cdr:from>
      <cdr:x>0.2037</cdr:x>
      <cdr:y>0.42222</cdr:y>
    </cdr:from>
    <cdr:to>
      <cdr:x>1</cdr:x>
      <cdr:y>0.42222</cdr:y>
    </cdr:to>
    <cdr:cxnSp macro="">
      <cdr:nvCxnSpPr>
        <cdr:cNvPr id="2" name="Straight Connector 1"/>
        <cdr:cNvCxnSpPr/>
      </cdr:nvCxnSpPr>
      <cdr:spPr>
        <a:xfrm xmlns:a="http://schemas.openxmlformats.org/drawingml/2006/main">
          <a:off x="838185" y="1737360"/>
          <a:ext cx="3276615"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CD9790-762F-4BF0-8687-A0B2AA2FB943}" type="datetimeFigureOut">
              <a:rPr lang="en-US" smtClean="0"/>
              <a:pPr/>
              <a:t>11/9/2020</a:t>
            </a:fld>
            <a:endParaRPr lang="en-US"/>
          </a:p>
        </p:txBody>
      </p:sp>
      <p:sp>
        <p:nvSpPr>
          <p:cNvPr id="4" name="Slide Image Placeholder 3"/>
          <p:cNvSpPr>
            <a:spLocks noGrp="1" noRot="1" noChangeAspect="1"/>
          </p:cNvSpPr>
          <p:nvPr>
            <p:ph type="sldImg" idx="2"/>
          </p:nvPr>
        </p:nvSpPr>
        <p:spPr>
          <a:xfrm>
            <a:off x="511175" y="696913"/>
            <a:ext cx="6149975" cy="4611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5345430"/>
            <a:ext cx="5608320" cy="325374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F596C6-1807-4ED1-A2A6-17F710C0A291}" type="slidenum">
              <a:rPr lang="en-US" smtClean="0"/>
              <a:pPr/>
              <a:t>‹#›</a:t>
            </a:fld>
            <a:endParaRPr lang="en-US"/>
          </a:p>
        </p:txBody>
      </p:sp>
    </p:spTree>
    <p:extLst>
      <p:ext uri="{BB962C8B-B14F-4D97-AF65-F5344CB8AC3E}">
        <p14:creationId xmlns:p14="http://schemas.microsoft.com/office/powerpoint/2010/main" val="414173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2.census.gov/prod2/decennial/documents/1980/1980censusofpopu8011u_bw.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www.ahrq.gov/research/findings/nhqrdr/chartbooks/index.html"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nhqrnet.ahrq.gov/inhqrdr/state/select"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a:t>
            </a:fld>
            <a:endParaRPr lang="en-US"/>
          </a:p>
        </p:txBody>
      </p:sp>
    </p:spTree>
    <p:extLst>
      <p:ext uri="{BB962C8B-B14F-4D97-AF65-F5344CB8AC3E}">
        <p14:creationId xmlns:p14="http://schemas.microsoft.com/office/powerpoint/2010/main" val="238303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10</a:t>
            </a:fld>
            <a:endParaRPr lang="en-US"/>
          </a:p>
        </p:txBody>
      </p:sp>
    </p:spTree>
    <p:extLst>
      <p:ext uri="{BB962C8B-B14F-4D97-AF65-F5344CB8AC3E}">
        <p14:creationId xmlns:p14="http://schemas.microsoft.com/office/powerpoint/2010/main" val="22889862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457200" y="5334000"/>
            <a:ext cx="6248400" cy="3265170"/>
          </a:xfrm>
        </p:spPr>
        <p:txBody>
          <a:bodyPr>
            <a:normAutofit/>
          </a:bodyPr>
          <a:lstStyle/>
          <a:p>
            <a:pPr marL="171450" lvl="1" indent="-171450" defTabSz="931723">
              <a:buFont typeface="Arial" panose="020B0604020202020204" pitchFamily="34" charset="0"/>
              <a:buChar char="•"/>
              <a:defRPr/>
            </a:pPr>
            <a:r>
              <a:rPr lang="en-US" b="1" dirty="0" smtClean="0"/>
              <a:t>Importance:</a:t>
            </a:r>
            <a:r>
              <a:rPr lang="en-US" dirty="0" smtClean="0"/>
              <a:t> Residents who are restrained can become weak, lose their ability to go to the bathroom by themselves, and develop pressure ulcers or other medical conditions. </a:t>
            </a:r>
          </a:p>
          <a:p>
            <a:pPr marL="171450" indent="-171450">
              <a:buFont typeface="Arial" panose="020B0604020202020204" pitchFamily="34" charset="0"/>
              <a:buChar char="•"/>
              <a:defRPr/>
            </a:pPr>
            <a:r>
              <a:rPr lang="en-US" b="1" dirty="0" smtClean="0"/>
              <a:t>Overall Rate: </a:t>
            </a:r>
            <a:r>
              <a:rPr lang="en-US" dirty="0" smtClean="0"/>
              <a:t> In 2013, the percentage of  long-stay nursing home residents who were physically restrained was 1.4%.</a:t>
            </a:r>
            <a:endParaRPr lang="en-US" b="1" dirty="0" smtClean="0"/>
          </a:p>
          <a:p>
            <a:pPr marL="171450" indent="-171450">
              <a:buFont typeface="Arial" panose="020B0604020202020204" pitchFamily="34" charset="0"/>
              <a:buChar char="•"/>
              <a:defRPr/>
            </a:pPr>
            <a:r>
              <a:rPr lang="en-US" b="1" dirty="0" smtClean="0"/>
              <a:t>Groups With Disparities:  </a:t>
            </a:r>
            <a:r>
              <a:rPr lang="en-US" dirty="0" smtClean="0"/>
              <a:t>In 2013, </a:t>
            </a:r>
            <a:r>
              <a:rPr lang="en-US" b="0" dirty="0" smtClean="0"/>
              <a:t>the</a:t>
            </a:r>
            <a:r>
              <a:rPr lang="en-US" b="0" baseline="0" dirty="0" smtClean="0"/>
              <a:t> percentage of nursing home residents with restraints was higher for </a:t>
            </a:r>
            <a:r>
              <a:rPr lang="en-US" b="0" dirty="0" smtClean="0"/>
              <a:t>Asians (2.0%) than for Whites (1.4%). The percentage was lower for Blacks (1.2%), who had the </a:t>
            </a:r>
            <a:r>
              <a:rPr lang="en-US" b="0" dirty="0"/>
              <a:t>lowest </a:t>
            </a:r>
            <a:r>
              <a:rPr lang="en-US" b="0" dirty="0" smtClean="0"/>
              <a:t>percentage among </a:t>
            </a:r>
            <a:r>
              <a:rPr lang="en-US" b="0" dirty="0"/>
              <a:t>all </a:t>
            </a:r>
            <a:r>
              <a:rPr lang="en-US" b="0" dirty="0" smtClean="0"/>
              <a:t>racial groups.</a:t>
            </a:r>
          </a:p>
          <a:p>
            <a:pPr marL="171450" indent="-171450">
              <a:buFont typeface="Arial" panose="020B0604020202020204" pitchFamily="34" charset="0"/>
              <a:buChar char="•"/>
              <a:defRPr/>
            </a:pPr>
            <a:r>
              <a:rPr lang="en-US" b="1" dirty="0" smtClean="0"/>
              <a:t>Achievable Benchmark: </a:t>
            </a:r>
          </a:p>
          <a:p>
            <a:pPr marL="628650" lvl="1" indent="-171450">
              <a:buFont typeface="Arial" panose="020B0604020202020204" pitchFamily="34" charset="0"/>
              <a:buChar char="•"/>
              <a:defRPr/>
            </a:pPr>
            <a:r>
              <a:rPr lang="en-US" dirty="0" smtClean="0">
                <a:latin typeface="Calibri" panose="020F0502020204030204" pitchFamily="34" charset="0"/>
                <a:cs typeface="Arial" panose="020B0604020202020204" pitchFamily="34" charset="0"/>
              </a:rPr>
              <a:t>In </a:t>
            </a:r>
            <a:r>
              <a:rPr lang="en-US" dirty="0">
                <a:latin typeface="Calibri" panose="020F0502020204030204" pitchFamily="34" charset="0"/>
                <a:cs typeface="Arial" panose="020B0604020202020204" pitchFamily="34" charset="0"/>
              </a:rPr>
              <a:t>2011, the top 5 State achievable benchmark for restraint use was </a:t>
            </a:r>
            <a:r>
              <a:rPr lang="en-US" dirty="0" smtClean="0">
                <a:latin typeface="Calibri" panose="020F0502020204030204" pitchFamily="34" charset="0"/>
                <a:cs typeface="Arial" panose="020B0604020202020204" pitchFamily="34" charset="0"/>
              </a:rPr>
              <a:t>0.7%. </a:t>
            </a:r>
            <a:r>
              <a:rPr lang="en-US" dirty="0">
                <a:latin typeface="Calibri" panose="020F0502020204030204" pitchFamily="34" charset="0"/>
                <a:cs typeface="Arial" panose="020B0604020202020204" pitchFamily="34" charset="0"/>
              </a:rPr>
              <a:t>The States that contributed to the achievable benchmark </a:t>
            </a:r>
            <a:r>
              <a:rPr lang="en-US" dirty="0" smtClean="0">
                <a:latin typeface="Calibri" panose="020F0502020204030204" pitchFamily="34" charset="0"/>
                <a:cs typeface="Arial" panose="020B0604020202020204" pitchFamily="34" charset="0"/>
              </a:rPr>
              <a:t>are </a:t>
            </a:r>
            <a:r>
              <a:rPr lang="en-US" dirty="0">
                <a:latin typeface="Calibri" panose="020F0502020204030204" pitchFamily="34" charset="0"/>
                <a:cs typeface="Arial" panose="020B0604020202020204" pitchFamily="34" charset="0"/>
              </a:rPr>
              <a:t>Kansas, Maine, Nebraska, New Hampshire, and Vermont.</a:t>
            </a:r>
          </a:p>
          <a:p>
            <a:pPr marL="628650" lvl="1" indent="-171450">
              <a:buFont typeface="Arial" panose="020B0604020202020204" pitchFamily="34" charset="0"/>
              <a:buChar char="•"/>
              <a:defRPr/>
            </a:pPr>
            <a:r>
              <a:rPr lang="en-US" b="0" dirty="0" smtClean="0"/>
              <a:t>By 2013, </a:t>
            </a:r>
            <a:r>
              <a:rPr lang="en-US" dirty="0" smtClean="0"/>
              <a:t>no group had achieved the benchmark. </a:t>
            </a: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196656143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457200" y="5257800"/>
            <a:ext cx="6096000" cy="3341370"/>
          </a:xfrm>
        </p:spPr>
        <p:txBody>
          <a:bodyPr>
            <a:normAutofit/>
          </a:bodyPr>
          <a:lstStyle/>
          <a:p>
            <a:pPr marL="17145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Importance: </a:t>
            </a:r>
            <a:r>
              <a:rPr lang="en-US" sz="1200" b="0" i="0" u="none" strike="noStrike" kern="1200" baseline="0" dirty="0" smtClean="0">
                <a:solidFill>
                  <a:schemeClr val="tx1"/>
                </a:solidFill>
                <a:latin typeface="+mn-lt"/>
                <a:ea typeface="+mn-ea"/>
                <a:cs typeface="+mn-cs"/>
              </a:rPr>
              <a:t>Optimal health care requires good communication between patients and providers, yet barriers to provider-patient communication are common. To provide all patients with the best possible care, providers need to understand patients’ diverse health care needs and preferences and communicate clearly with patients about their care. </a:t>
            </a:r>
          </a:p>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Trends: </a:t>
            </a:r>
            <a:r>
              <a:rPr lang="en-US" sz="1200" kern="1200" baseline="0" dirty="0" smtClean="0">
                <a:solidFill>
                  <a:schemeClr val="tx1"/>
                </a:solidFill>
                <a:effectLst/>
                <a:latin typeface="+mn-lt"/>
                <a:ea typeface="+mn-ea"/>
                <a:cs typeface="+mn-cs"/>
              </a:rPr>
              <a:t>From 2002 to 2013, the percentage of adults who reported poor communication with health providers significantly decreased overall and for Blacks, Whites and Asians</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b="1" dirty="0" smtClean="0"/>
              <a:t>Groups With Disparities:</a:t>
            </a:r>
            <a:endParaRPr lang="en-US" sz="1200" b="1" kern="1200" baseline="0" dirty="0" smtClean="0">
              <a:solidFill>
                <a:schemeClr val="tx1"/>
              </a:solidFill>
              <a:effectLst/>
            </a:endParaRPr>
          </a:p>
          <a:p>
            <a:pPr marL="347472" indent="-182880">
              <a:buFont typeface="Arial" panose="020B0604020202020204" pitchFamily="34" charset="0"/>
              <a:buChar char="•"/>
            </a:pPr>
            <a:r>
              <a:rPr lang="en-US" dirty="0" smtClean="0"/>
              <a:t>In </a:t>
            </a:r>
            <a:r>
              <a:rPr lang="en-US" dirty="0"/>
              <a:t>all </a:t>
            </a:r>
            <a:r>
              <a:rPr lang="en-US" dirty="0" smtClean="0"/>
              <a:t>years except 2006, Blacks </a:t>
            </a:r>
            <a:r>
              <a:rPr lang="en-US" dirty="0"/>
              <a:t>were significantly more likely than Whites to have poor communication with their health providers. </a:t>
            </a:r>
            <a:endParaRPr lang="en-US" dirty="0" smtClean="0"/>
          </a:p>
          <a:p>
            <a:pPr marL="347472" indent="-182880">
              <a:buFont typeface="Arial" panose="020B0604020202020204" pitchFamily="34" charset="0"/>
              <a:buChar char="•"/>
            </a:pPr>
            <a:r>
              <a:rPr lang="en-US" sz="1200" kern="1200" baseline="0" dirty="0" smtClean="0">
                <a:solidFill>
                  <a:schemeClr val="tx1"/>
                </a:solidFill>
                <a:effectLst/>
                <a:latin typeface="+mn-lt"/>
                <a:ea typeface="+mn-ea"/>
                <a:cs typeface="+mn-cs"/>
              </a:rPr>
              <a:t>In 2013, high-income Blacks were more likely</a:t>
            </a:r>
            <a:r>
              <a:rPr lang="en-US" sz="1200" kern="1200" dirty="0" smtClean="0">
                <a:solidFill>
                  <a:schemeClr val="tx1"/>
                </a:solidFill>
                <a:effectLst/>
                <a:latin typeface="+mn-lt"/>
                <a:ea typeface="+mn-ea"/>
                <a:cs typeface="+mn-cs"/>
              </a:rPr>
              <a:t> than high-income Whites to have poor communication with their health providers. Differences among othe</a:t>
            </a:r>
            <a:r>
              <a:rPr lang="en-US" dirty="0" smtClean="0"/>
              <a:t>r income groups were not statistically significant.</a:t>
            </a:r>
            <a:endParaRPr lang="en-US"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indent="-171450">
              <a:buFont typeface="Courier New" panose="02070309020205020404" pitchFamily="49" charset="0"/>
              <a:buChar char="o"/>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102</a:t>
            </a:fld>
            <a:endParaRPr lang="en-US" dirty="0"/>
          </a:p>
        </p:txBody>
      </p:sp>
    </p:spTree>
    <p:extLst>
      <p:ext uri="{BB962C8B-B14F-4D97-AF65-F5344CB8AC3E}">
        <p14:creationId xmlns:p14="http://schemas.microsoft.com/office/powerpoint/2010/main" val="12242628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701040" y="5257800"/>
            <a:ext cx="5608320" cy="3341370"/>
          </a:xfrm>
        </p:spPr>
        <p:txBody>
          <a:bodyPr/>
          <a:lstStyle/>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Trends: </a:t>
            </a:r>
            <a:r>
              <a:rPr lang="en-US" sz="1200" kern="1200" baseline="0" dirty="0" smtClean="0">
                <a:solidFill>
                  <a:schemeClr val="tx1"/>
                </a:solidFill>
                <a:effectLst/>
                <a:latin typeface="+mn-lt"/>
                <a:ea typeface="+mn-ea"/>
                <a:cs typeface="+mn-cs"/>
              </a:rPr>
              <a:t>From 2002 to 2013, the percentage</a:t>
            </a:r>
            <a:r>
              <a:rPr lang="en-US" sz="1200" kern="1200" dirty="0" smtClean="0">
                <a:solidFill>
                  <a:schemeClr val="tx1"/>
                </a:solidFill>
                <a:effectLst/>
                <a:latin typeface="+mn-lt"/>
                <a:ea typeface="+mn-ea"/>
                <a:cs typeface="+mn-cs"/>
              </a:rPr>
              <a:t> of children whose parents reported poor</a:t>
            </a:r>
            <a:r>
              <a:rPr lang="en-US" sz="1200" kern="1200" baseline="0" dirty="0" smtClean="0">
                <a:solidFill>
                  <a:schemeClr val="tx1"/>
                </a:solidFill>
                <a:effectLst/>
                <a:latin typeface="+mn-lt"/>
                <a:ea typeface="+mn-ea"/>
                <a:cs typeface="+mn-cs"/>
              </a:rPr>
              <a:t> communication with health providers significantly decreased for </a:t>
            </a:r>
            <a:r>
              <a:rPr lang="en-US" sz="1200" b="0" kern="1200" baseline="0" dirty="0" smtClean="0">
                <a:solidFill>
                  <a:schemeClr val="tx1"/>
                </a:solidFill>
                <a:effectLst/>
                <a:latin typeface="+mn-lt"/>
                <a:ea typeface="+mn-ea"/>
                <a:cs typeface="+mn-cs"/>
              </a:rPr>
              <a:t>Whites and Blacks.</a:t>
            </a:r>
          </a:p>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Groups With Disparities: </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In 2013, parents of Black children were significantly more likely to report poor communication compared with parents of White children.  </a:t>
            </a:r>
          </a:p>
          <a:p>
            <a:pPr marL="347472" indent="-182880">
              <a:buFont typeface="Arial" panose="020B0604020202020204" pitchFamily="34" charset="0"/>
              <a:buChar char="•"/>
              <a:defRPr/>
            </a:pPr>
            <a:r>
              <a:rPr lang="en-US" sz="1200" kern="1200" baseline="0" dirty="0" smtClean="0">
                <a:solidFill>
                  <a:schemeClr val="tx1"/>
                </a:solidFill>
                <a:effectLst/>
                <a:latin typeface="+mn-lt"/>
                <a:ea typeface="+mn-ea"/>
                <a:cs typeface="+mn-cs"/>
              </a:rPr>
              <a:t>Parents of Black </a:t>
            </a:r>
            <a:r>
              <a:rPr lang="en-US" dirty="0"/>
              <a:t>girls were significantly more likely to report poor communication compared with parents of White </a:t>
            </a:r>
            <a:r>
              <a:rPr lang="en-US" dirty="0" smtClean="0"/>
              <a:t>girls.  Differences among boys were not statistically significant.</a:t>
            </a:r>
            <a:endParaRPr lang="en-US" dirty="0"/>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457200" lvl="1" indent="0">
              <a:buFont typeface="Courier New" panose="02070309020205020404" pitchFamily="49" charset="0"/>
              <a:buNone/>
            </a:pPr>
            <a:endParaRPr lang="en-US" dirty="0" smtClean="0"/>
          </a:p>
          <a:p>
            <a:pPr marL="628650" lvl="1" indent="-171450">
              <a:buFont typeface="Courier New" panose="02070309020205020404" pitchFamily="49" charset="0"/>
              <a:buChar char="o"/>
            </a:pPr>
            <a:endParaRPr lang="en-US" dirty="0" smtClean="0"/>
          </a:p>
          <a:p>
            <a:pPr marL="628650" lvl="1" indent="-171450">
              <a:buFont typeface="Courier New" panose="02070309020205020404" pitchFamily="49" charset="0"/>
              <a:buChar char="o"/>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103</a:t>
            </a:fld>
            <a:endParaRPr lang="en-US" dirty="0"/>
          </a:p>
        </p:txBody>
      </p:sp>
    </p:spTree>
    <p:extLst>
      <p:ext uri="{BB962C8B-B14F-4D97-AF65-F5344CB8AC3E}">
        <p14:creationId xmlns:p14="http://schemas.microsoft.com/office/powerpoint/2010/main" val="99741255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457200" y="5257800"/>
            <a:ext cx="6096000" cy="3341370"/>
          </a:xfrm>
        </p:spPr>
        <p:txBody>
          <a:bodyPr/>
          <a:lstStyle/>
          <a:p>
            <a:pPr marL="171450" indent="-171450">
              <a:buFont typeface="Arial" panose="020B0604020202020204" pitchFamily="34" charset="0"/>
              <a:buChar char="•"/>
            </a:pPr>
            <a:r>
              <a:rPr lang="en-US" b="1" dirty="0" smtClean="0"/>
              <a:t>Importance:</a:t>
            </a:r>
            <a:r>
              <a:rPr lang="en-US" dirty="0" smtClean="0"/>
              <a:t> Communication between providers</a:t>
            </a:r>
            <a:r>
              <a:rPr lang="en-US" baseline="0" dirty="0" smtClean="0"/>
              <a:t> and patients is an important element of patient outcomes. </a:t>
            </a:r>
            <a:r>
              <a:rPr lang="en-US" dirty="0" smtClean="0"/>
              <a:t>The Consumer Assessment of Healthcare Providers and Systems (CAHPS</a:t>
            </a:r>
            <a:r>
              <a:rPr lang="en-US" baseline="30000" dirty="0" smtClean="0"/>
              <a:t>®</a:t>
            </a:r>
            <a:r>
              <a:rPr lang="en-US" dirty="0" smtClean="0"/>
              <a:t>) Home Health Care Survey (Home Health Care CAHPS Survey) was designed to measure the experiences of people receiving home health care from Medicare-certified home health care agencies. In April 2012, the Centers for Medicare &amp; Medicaid Services began publicly reporting results from this survey on Home Health Compare to create incentives for home health agencies to improve quality of care and to provide patients with information to help them choose home health care providers.</a:t>
            </a:r>
          </a:p>
          <a:p>
            <a:pPr marL="171450" indent="-171450">
              <a:buFont typeface="Arial" panose="020B0604020202020204" pitchFamily="34" charset="0"/>
              <a:buChar char="•"/>
            </a:pPr>
            <a:r>
              <a:rPr lang="en-US" b="1" dirty="0" smtClean="0"/>
              <a:t>Overall Rate: </a:t>
            </a:r>
            <a:r>
              <a:rPr lang="en-US" dirty="0" smtClean="0"/>
              <a:t>In 2014, among adult home health care patients, about 80% reported that home health care providers always informed them about when they would arrive, always explained things in a way they could understand, and always listened carefully to them. About 90% reported that home health care providers always treated them as gently as possible and with courtesy and respect </a:t>
            </a:r>
            <a:r>
              <a:rPr lang="en-US" b="0" dirty="0" smtClean="0"/>
              <a:t>(data not shown).</a:t>
            </a:r>
          </a:p>
          <a:p>
            <a:pPr marL="171450" indent="-171450" defTabSz="931774">
              <a:buFont typeface="Arial" panose="020B0604020202020204" pitchFamily="34" charset="0"/>
              <a:buChar char="•"/>
              <a:defRPr/>
            </a:pPr>
            <a:r>
              <a:rPr lang="en-US" b="1" dirty="0" smtClean="0"/>
              <a:t>Groups With Disparities: </a:t>
            </a:r>
            <a:r>
              <a:rPr lang="en-US" baseline="0" dirty="0" smtClean="0"/>
              <a:t>In 2014, among home health care patients:</a:t>
            </a:r>
          </a:p>
          <a:p>
            <a:pPr marL="628624" lvl="1" indent="-171450">
              <a:buFont typeface="Arial" panose="020B0604020202020204" pitchFamily="34" charset="0"/>
              <a:buChar char="•"/>
            </a:pPr>
            <a:r>
              <a:rPr lang="en-US" baseline="0" dirty="0" smtClean="0"/>
              <a:t>Blacks were less likely than Whites to always be treated as gently as possible.</a:t>
            </a:r>
          </a:p>
          <a:p>
            <a:pPr marL="628624" lvl="1" indent="-171450">
              <a:buFont typeface="Arial" panose="020B0604020202020204" pitchFamily="34" charset="0"/>
              <a:buChar char="•"/>
            </a:pPr>
            <a:r>
              <a:rPr lang="en-US" baseline="0" dirty="0" smtClean="0"/>
              <a:t>Blacks were less likely to always be treated with courtesy and respect.</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104</a:t>
            </a:fld>
            <a:endParaRPr lang="en-US" dirty="0"/>
          </a:p>
        </p:txBody>
      </p:sp>
    </p:spTree>
    <p:extLst>
      <p:ext uri="{BB962C8B-B14F-4D97-AF65-F5344CB8AC3E}">
        <p14:creationId xmlns:p14="http://schemas.microsoft.com/office/powerpoint/2010/main" val="303575791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457200" y="5257800"/>
            <a:ext cx="6096000" cy="3341370"/>
          </a:xfrm>
        </p:spPr>
        <p:txBody>
          <a:bodyPr/>
          <a:lstStyle/>
          <a:p>
            <a:pPr marL="171450" indent="-171450">
              <a:buFont typeface="Arial" panose="020B0604020202020204" pitchFamily="34" charset="0"/>
              <a:buChar char="•"/>
            </a:pPr>
            <a:r>
              <a:rPr lang="en-US" b="1" dirty="0" smtClean="0"/>
              <a:t>Importance:</a:t>
            </a:r>
            <a:r>
              <a:rPr lang="en-US" dirty="0" smtClean="0"/>
              <a:t> </a:t>
            </a:r>
            <a:r>
              <a:rPr lang="en-US" dirty="0"/>
              <a:t>The increasing prevalence of chronic diseases has placed more responsibility on patients, since conditions such as diabetes and hypertension require self-management. Patients need to be provided with information that allows them to make educated decisions and feel engaged in their treatment. Treatment plans also need to incorporate their values and preferences.</a:t>
            </a:r>
            <a:endParaRPr lang="en-US" dirty="0" smtClean="0"/>
          </a:p>
          <a:p>
            <a:pPr marL="171450" indent="-171450" defTabSz="931774">
              <a:buFont typeface="Arial" panose="020B0604020202020204" pitchFamily="34" charset="0"/>
              <a:buChar char="•"/>
              <a:defRPr/>
            </a:pPr>
            <a:r>
              <a:rPr lang="en-US" b="1" dirty="0" smtClean="0"/>
              <a:t>Trends:</a:t>
            </a:r>
            <a:r>
              <a:rPr lang="en-US" b="1" baseline="0" dirty="0" smtClean="0"/>
              <a:t> </a:t>
            </a:r>
          </a:p>
          <a:p>
            <a:pPr marL="628650" lvl="1" indent="-171450" defTabSz="931774">
              <a:buFont typeface="Arial" panose="020B0604020202020204" pitchFamily="34" charset="0"/>
              <a:buChar char="•"/>
              <a:defRPr/>
            </a:pPr>
            <a:r>
              <a:rPr lang="en-US" dirty="0" smtClean="0"/>
              <a:t>From </a:t>
            </a:r>
            <a:r>
              <a:rPr lang="en-US" dirty="0"/>
              <a:t>2008 to 2013</a:t>
            </a:r>
            <a:r>
              <a:rPr lang="en-US" b="1" dirty="0"/>
              <a:t>, </a:t>
            </a:r>
            <a:r>
              <a:rPr lang="en-US" b="0" dirty="0"/>
              <a:t>the </a:t>
            </a:r>
            <a:r>
              <a:rPr lang="en-US" b="0" dirty="0" smtClean="0"/>
              <a:t>percentage</a:t>
            </a:r>
            <a:r>
              <a:rPr lang="en-US" b="0" baseline="0" dirty="0" smtClean="0"/>
              <a:t> of people whose providers sometimes or never asked for their help with treatment decisions decreased </a:t>
            </a:r>
            <a:r>
              <a:rPr lang="en-US" b="0" dirty="0" smtClean="0"/>
              <a:t>overall from </a:t>
            </a:r>
            <a:r>
              <a:rPr lang="en-US" b="0" dirty="0"/>
              <a:t>21.9% to 16.4</a:t>
            </a:r>
            <a:r>
              <a:rPr lang="en-US" b="0" dirty="0" smtClean="0"/>
              <a:t>%.</a:t>
            </a:r>
            <a:endParaRPr lang="en-US" b="0" baseline="0" dirty="0" smtClean="0"/>
          </a:p>
          <a:p>
            <a:pPr marL="631908" lvl="1" indent="-174708" defTabSz="931774">
              <a:buFont typeface="Arial" panose="020B0604020202020204" pitchFamily="34" charset="0"/>
              <a:buChar char="•"/>
              <a:defRPr/>
            </a:pPr>
            <a:r>
              <a:rPr lang="en-US" b="0" baseline="0" dirty="0" smtClean="0"/>
              <a:t>I</a:t>
            </a:r>
            <a:r>
              <a:rPr lang="en-US" baseline="0" dirty="0" smtClean="0"/>
              <a:t>mprovement was observed for Whites, Blacks, and Asians.</a:t>
            </a:r>
          </a:p>
          <a:p>
            <a:pPr marL="171450" indent="-171450" defTabSz="931774">
              <a:buFont typeface="Arial" panose="020B0604020202020204" pitchFamily="34" charset="0"/>
              <a:buChar char="•"/>
              <a:defRPr/>
            </a:pPr>
            <a:r>
              <a:rPr lang="en-US" b="1" dirty="0" smtClean="0"/>
              <a:t>Groups With Disparities:</a:t>
            </a:r>
          </a:p>
          <a:p>
            <a:pPr marL="628641" lvl="1" indent="-171441">
              <a:buFont typeface="Arial" panose="020B0604020202020204" pitchFamily="34" charset="0"/>
              <a:buChar char="•"/>
            </a:pPr>
            <a:r>
              <a:rPr lang="en-US" dirty="0" smtClean="0"/>
              <a:t>In all years except 2008, </a:t>
            </a:r>
            <a:r>
              <a:rPr lang="en-US" sz="1200" kern="1200" dirty="0" smtClean="0">
                <a:solidFill>
                  <a:schemeClr val="tx1"/>
                </a:solidFill>
                <a:effectLst/>
                <a:latin typeface="+mn-lt"/>
                <a:ea typeface="+mn-ea"/>
                <a:cs typeface="+mn-cs"/>
              </a:rPr>
              <a:t>Blacks were significantly more likely to have a usual source of care </a:t>
            </a:r>
            <a:r>
              <a:rPr lang="en-US" sz="1200" b="0" kern="1200" dirty="0" smtClean="0">
                <a:solidFill>
                  <a:schemeClr val="tx1"/>
                </a:solidFill>
                <a:effectLst/>
                <a:latin typeface="+mn-lt"/>
                <a:ea typeface="+mn-ea"/>
                <a:cs typeface="+mn-cs"/>
              </a:rPr>
              <a:t>who sometimes or never asked them to help make treatment</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decisions.</a:t>
            </a:r>
          </a:p>
          <a:p>
            <a:pPr marL="628641" lvl="1" indent="-171441">
              <a:buFont typeface="Arial" panose="020B0604020202020204" pitchFamily="34" charset="0"/>
              <a:buChar char="•"/>
            </a:pPr>
            <a:r>
              <a:rPr lang="en-US" dirty="0" smtClean="0"/>
              <a:t>In 2013, among</a:t>
            </a:r>
            <a:r>
              <a:rPr lang="en-US" baseline="0" dirty="0" smtClean="0"/>
              <a:t> all groups defined by number of chronic conditions, </a:t>
            </a:r>
            <a:r>
              <a:rPr lang="en-US" b="0" dirty="0" smtClean="0"/>
              <a:t>the percentage</a:t>
            </a:r>
            <a:r>
              <a:rPr lang="en-US" b="0" baseline="0" dirty="0" smtClean="0"/>
              <a:t> of people whose providers sometimes or never asked for their help with treatment decisions was higher for </a:t>
            </a:r>
            <a:r>
              <a:rPr lang="en-US" b="0" dirty="0" smtClean="0"/>
              <a:t>Blacks than for Whites.</a:t>
            </a:r>
          </a:p>
          <a:p>
            <a:pPr marL="171441" indent="-171441">
              <a:buFont typeface="Arial" panose="020B0604020202020204" pitchFamily="34" charset="0"/>
              <a:buChar char="•"/>
            </a:pPr>
            <a:endParaRPr lang="en-US" b="0" dirty="0" smtClean="0"/>
          </a:p>
          <a:p>
            <a:endParaRPr lang="en-US" baseline="0" dirty="0" smtClean="0"/>
          </a:p>
          <a:p>
            <a:pPr marL="457174" lvl="1"/>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105</a:t>
            </a:fld>
            <a:endParaRPr lang="en-US" dirty="0"/>
          </a:p>
        </p:txBody>
      </p:sp>
    </p:spTree>
    <p:extLst>
      <p:ext uri="{BB962C8B-B14F-4D97-AF65-F5344CB8AC3E}">
        <p14:creationId xmlns:p14="http://schemas.microsoft.com/office/powerpoint/2010/main" val="25006007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457200" y="5257800"/>
            <a:ext cx="6096000" cy="3341370"/>
          </a:xfrm>
        </p:spPr>
        <p:txBody>
          <a:bodyPr/>
          <a:lstStyle/>
          <a:p>
            <a:pPr marL="171450" indent="-171450">
              <a:buFont typeface="Arial" panose="020B0604020202020204" pitchFamily="34" charset="0"/>
              <a:buChar char="•"/>
            </a:pPr>
            <a:r>
              <a:rPr lang="en-US" b="1" dirty="0" smtClean="0"/>
              <a:t>Importance:</a:t>
            </a:r>
            <a:r>
              <a:rPr lang="en-US" dirty="0" smtClean="0"/>
              <a:t> Hospice care includes practical, psychosocial, and spiritual support for the patient and family.</a:t>
            </a:r>
          </a:p>
          <a:p>
            <a:pPr marL="171450" indent="-171450">
              <a:buFont typeface="Arial" panose="020B0604020202020204" pitchFamily="34" charset="0"/>
              <a:buChar char="•"/>
            </a:pPr>
            <a:r>
              <a:rPr lang="en-US" b="1" dirty="0" smtClean="0"/>
              <a:t>Overall Rate: </a:t>
            </a:r>
            <a:r>
              <a:rPr lang="en-US" b="0" dirty="0" smtClean="0"/>
              <a:t>In 2014, 90.7% of h</a:t>
            </a:r>
            <a:r>
              <a:rPr lang="en-US" dirty="0" smtClean="0"/>
              <a:t>ospice </a:t>
            </a:r>
            <a:r>
              <a:rPr lang="en-US" dirty="0"/>
              <a:t>patients received the right amount of help for feelings of anxiety or sadness.</a:t>
            </a:r>
            <a:endParaRPr lang="en-US" b="0" dirty="0" smtClean="0"/>
          </a:p>
          <a:p>
            <a:pPr marL="171450" indent="-171450">
              <a:buFont typeface="Arial" panose="020B0604020202020204" pitchFamily="34" charset="0"/>
              <a:buChar char="•"/>
            </a:pPr>
            <a:r>
              <a:rPr lang="en-US" b="1" dirty="0" smtClean="0"/>
              <a:t>Trends: </a:t>
            </a:r>
            <a:r>
              <a:rPr lang="en-US" dirty="0" smtClean="0"/>
              <a:t>From 2008 to 2014, there were no statistically significant changes in the percentage of hospice patients who received the right amount of help for feelings of anxiety or sadness overall or for any racial groups.</a:t>
            </a:r>
          </a:p>
          <a:p>
            <a:pPr marL="171450" indent="-171450">
              <a:buFont typeface="Arial" panose="020B0604020202020204" pitchFamily="34" charset="0"/>
              <a:buChar char="•"/>
            </a:pPr>
            <a:r>
              <a:rPr lang="en-US" b="1" dirty="0" smtClean="0"/>
              <a:t>Groups With Disparities: </a:t>
            </a:r>
            <a:r>
              <a:rPr lang="en-US" dirty="0" smtClean="0"/>
              <a:t>In 2014, compared</a:t>
            </a:r>
            <a:r>
              <a:rPr lang="en-US" baseline="0" dirty="0" smtClean="0"/>
              <a:t> with Whites, </a:t>
            </a:r>
            <a:r>
              <a:rPr lang="en-US" dirty="0" smtClean="0"/>
              <a:t>Blacks (85.4%), Asians and Pacific Islanders (APIs) (80.2%),</a:t>
            </a:r>
            <a:r>
              <a:rPr lang="en-US" baseline="0" dirty="0" smtClean="0"/>
              <a:t> </a:t>
            </a:r>
            <a:r>
              <a:rPr lang="en-US" dirty="0" smtClean="0"/>
              <a:t>and American Indians and Alaska Natives</a:t>
            </a:r>
            <a:r>
              <a:rPr lang="en-US" baseline="0" dirty="0" smtClean="0"/>
              <a:t> (</a:t>
            </a:r>
            <a:r>
              <a:rPr lang="en-US" dirty="0" smtClean="0"/>
              <a:t>AI/ANs) (87.3%) were significantly less likely to receive the right amount of help for feelings of anxiety or sadness.</a:t>
            </a:r>
          </a:p>
          <a:p>
            <a:pPr marL="171441" lvl="1" indent="-171441">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106</a:t>
            </a:fld>
            <a:endParaRPr lang="en-US" dirty="0"/>
          </a:p>
        </p:txBody>
      </p:sp>
    </p:spTree>
    <p:extLst>
      <p:ext uri="{BB962C8B-B14F-4D97-AF65-F5344CB8AC3E}">
        <p14:creationId xmlns:p14="http://schemas.microsoft.com/office/powerpoint/2010/main" val="18770914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457200" y="5257800"/>
            <a:ext cx="6096000" cy="3341370"/>
          </a:xfrm>
        </p:spPr>
        <p:txBody>
          <a:bodyPr/>
          <a:lstStyle/>
          <a:p>
            <a:pPr marL="171450" indent="-171450" defTabSz="931774">
              <a:buFont typeface="Arial" panose="020B0604020202020204" pitchFamily="34" charset="0"/>
              <a:buChar char="•"/>
              <a:defRPr/>
            </a:pPr>
            <a:r>
              <a:rPr lang="en-US" b="1" dirty="0" smtClean="0"/>
              <a:t>Importance:</a:t>
            </a:r>
            <a:r>
              <a:rPr lang="en-US" dirty="0" smtClean="0"/>
              <a:t> The goal of end-of-life care is to achieve a "good death," defined by the Institute of Medicine as</a:t>
            </a:r>
            <a:r>
              <a:rPr lang="en-US" baseline="0" dirty="0" smtClean="0"/>
              <a:t> “</a:t>
            </a:r>
            <a:r>
              <a:rPr lang="en-US" dirty="0" smtClean="0"/>
              <a:t>free from avoidable distress and suffering for patients, families, and caregivers; in general accord with the patients' and families' wishes; and reasonably consistent with clinical, cultural, and ethical standards” (Field &amp; </a:t>
            </a:r>
            <a:r>
              <a:rPr lang="en-US" dirty="0" err="1" smtClean="0"/>
              <a:t>Cassell</a:t>
            </a:r>
            <a:r>
              <a:rPr lang="en-US" dirty="0" smtClean="0"/>
              <a:t>, 1997). </a:t>
            </a:r>
          </a:p>
          <a:p>
            <a:pPr marL="171450" lvl="1" indent="-171450" defTabSz="931774">
              <a:buFont typeface="Arial" panose="020B0604020202020204" pitchFamily="34" charset="0"/>
              <a:buChar char="•"/>
              <a:defRPr/>
            </a:pPr>
            <a:r>
              <a:rPr lang="en-US" b="1" dirty="0" smtClean="0"/>
              <a:t>Overall Rate: </a:t>
            </a:r>
            <a:r>
              <a:rPr lang="en-US" b="0" dirty="0" smtClean="0"/>
              <a:t>In</a:t>
            </a:r>
            <a:r>
              <a:rPr lang="en-US" b="0" baseline="0" dirty="0" smtClean="0"/>
              <a:t> </a:t>
            </a:r>
            <a:r>
              <a:rPr lang="en-US" baseline="0" dirty="0" smtClean="0"/>
              <a:t>2014, the percentage of hospice patients who received care consistent with their stated end-of-life wishes was 94.8%. </a:t>
            </a:r>
            <a:endParaRPr lang="en-US" b="1" baseline="0" dirty="0" smtClean="0"/>
          </a:p>
          <a:p>
            <a:pPr marL="171450" lvl="1" indent="-171450" defTabSz="931774">
              <a:buFont typeface="Arial" panose="020B0604020202020204" pitchFamily="34" charset="0"/>
              <a:buChar char="•"/>
              <a:defRPr/>
            </a:pPr>
            <a:r>
              <a:rPr lang="en-US" b="1" dirty="0" smtClean="0"/>
              <a:t>Trends:</a:t>
            </a:r>
            <a:r>
              <a:rPr lang="en-US" b="1" baseline="0" dirty="0" smtClean="0"/>
              <a:t> </a:t>
            </a:r>
            <a:r>
              <a:rPr lang="en-US" baseline="0" dirty="0" smtClean="0"/>
              <a:t>From 2008 to 2014, </a:t>
            </a:r>
            <a:r>
              <a:rPr lang="en-US" dirty="0"/>
              <a:t>the percentage of hospice patients </a:t>
            </a:r>
            <a:r>
              <a:rPr lang="en-US" dirty="0" smtClean="0"/>
              <a:t>who </a:t>
            </a:r>
            <a:r>
              <a:rPr lang="en-US" dirty="0"/>
              <a:t>received care consistent with their stated end-of-life wishes </a:t>
            </a:r>
            <a:r>
              <a:rPr lang="en-US" dirty="0" smtClean="0"/>
              <a:t>improved overall and for White hospice patients. There were no statistically significant changes among Black, API, or AI/AN hospice patients.</a:t>
            </a:r>
            <a:endParaRPr lang="en-US" baseline="0" dirty="0" smtClean="0"/>
          </a:p>
          <a:p>
            <a:pPr marL="171450" lvl="1" indent="-171450" defTabSz="931774">
              <a:buFont typeface="Arial" panose="020B0604020202020204" pitchFamily="34" charset="0"/>
              <a:buChar char="•"/>
              <a:defRPr/>
            </a:pPr>
            <a:r>
              <a:rPr lang="en-US" b="1" dirty="0" smtClean="0"/>
              <a:t>Groups With Disparities: </a:t>
            </a:r>
            <a:r>
              <a:rPr lang="en-US" baseline="0" dirty="0" smtClean="0"/>
              <a:t>In 2014, Black, API, and AI/AN hospice patients were significantly less likely than White hospice patients to receive care consistent with their stated end-of-life wishes.</a:t>
            </a:r>
          </a:p>
          <a:p>
            <a:pPr marL="171441" lvl="1" indent="-171441">
              <a:buFont typeface="Arial" panose="020B0604020202020204" pitchFamily="34" charset="0"/>
              <a:buChar char="•"/>
            </a:pPr>
            <a:endParaRPr lang="en-US" dirty="0" smtClean="0"/>
          </a:p>
          <a:p>
            <a:pPr marL="0" lvl="1"/>
            <a:endParaRPr lang="en-US" baseline="0" dirty="0" smtClean="0"/>
          </a:p>
          <a:p>
            <a:pPr marL="0" lvl="1"/>
            <a:endParaRPr lang="en-US" baseline="0" dirty="0" smtClean="0"/>
          </a:p>
          <a:p>
            <a:pPr marL="171441" lvl="1" indent="-171441">
              <a:buFont typeface="Arial" panose="020B0604020202020204" pitchFamily="34" charset="0"/>
              <a:buChar char="•"/>
            </a:pPr>
            <a:endParaRPr lang="en-US" baseline="0" dirty="0" smtClean="0"/>
          </a:p>
          <a:p>
            <a:pPr marL="171441" lvl="1" indent="-171441">
              <a:buFont typeface="Arial" panose="020B0604020202020204"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107</a:t>
            </a:fld>
            <a:endParaRPr lang="en-US" dirty="0"/>
          </a:p>
        </p:txBody>
      </p:sp>
    </p:spTree>
    <p:extLst>
      <p:ext uri="{BB962C8B-B14F-4D97-AF65-F5344CB8AC3E}">
        <p14:creationId xmlns:p14="http://schemas.microsoft.com/office/powerpoint/2010/main" val="8823783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55D77C6-8C0B-459B-98BA-3C0B4587CBA0}" type="slidenum">
              <a:rPr lang="en-US" altLang="en-US"/>
              <a:pPr/>
              <a:t>108</a:t>
            </a:fld>
            <a:endParaRPr lang="en-US" altLang="en-US"/>
          </a:p>
        </p:txBody>
      </p:sp>
      <p:sp>
        <p:nvSpPr>
          <p:cNvPr id="21505" name="Rectangle 1"/>
          <p:cNvSpPr txBox="1">
            <a:spLocks noGrp="1" noRot="1" noChangeAspect="1" noChangeArrowheads="1"/>
          </p:cNvSpPr>
          <p:nvPr>
            <p:ph type="sldImg"/>
          </p:nvPr>
        </p:nvSpPr>
        <p:spPr bwMode="auto">
          <a:xfrm>
            <a:off x="482600" y="695325"/>
            <a:ext cx="6046788" cy="4535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01613" y="5562600"/>
            <a:ext cx="5607175" cy="30339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109</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8898620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a:xfrm>
            <a:off x="322623" y="5257800"/>
            <a:ext cx="6365152" cy="3810000"/>
          </a:xfrm>
        </p:spPr>
        <p:txBody>
          <a:bodyPr/>
          <a:lstStyle/>
          <a:p>
            <a:pPr marL="171450" indent="-171450">
              <a:buFont typeface="Arial" panose="020B0604020202020204" pitchFamily="34" charset="0"/>
              <a:buChar char="•"/>
            </a:pPr>
            <a:r>
              <a:rPr lang="en-US" b="1" baseline="0" dirty="0" smtClean="0"/>
              <a:t>Groups With Disparities: </a:t>
            </a:r>
            <a:r>
              <a:rPr lang="en-US" baseline="0" dirty="0" smtClean="0"/>
              <a:t>In 2013, in all income groups, rates of potentially avoidable hospitalizations were higher for Blacks than for Whites. Rates for Whites in the lowest income quartile were lower than the rates for Blacks in the highest income quartile.</a:t>
            </a:r>
          </a:p>
          <a:p>
            <a:pPr marL="171450" indent="-171450">
              <a:buFont typeface="Arial" panose="020B0604020202020204" pitchFamily="34" charset="0"/>
              <a:buChar char="•"/>
            </a:pPr>
            <a:r>
              <a:rPr lang="en-US" b="1" dirty="0" smtClean="0"/>
              <a:t>Achievable Benchmark:</a:t>
            </a:r>
            <a:endParaRPr lang="en-US" b="1" baseline="0" dirty="0" smtClean="0"/>
          </a:p>
          <a:p>
            <a:pPr marL="347472" lvl="2" indent="-182880">
              <a:buFont typeface="Arial" panose="020B0604020202020204" pitchFamily="34" charset="0"/>
              <a:buChar char="•"/>
            </a:pPr>
            <a:r>
              <a:rPr lang="en-US" dirty="0" smtClean="0"/>
              <a:t>In 2011, the top 4 State achievable</a:t>
            </a:r>
            <a:r>
              <a:rPr lang="en-US" baseline="0" dirty="0" smtClean="0"/>
              <a:t> benchmark for all potentially avoidable hospitalizations was 939 per 100,000 population. </a:t>
            </a:r>
            <a:r>
              <a:rPr lang="en-US" dirty="0" smtClean="0"/>
              <a:t>The </a:t>
            </a:r>
            <a:r>
              <a:rPr lang="en-US" dirty="0"/>
              <a:t>States that contributed to the achievable benchmark are </a:t>
            </a:r>
            <a:r>
              <a:rPr lang="en-US" dirty="0" smtClean="0"/>
              <a:t>Hawaii, Oregon, Utah, and Washington.</a:t>
            </a:r>
            <a:endParaRPr lang="en-US" baseline="0" dirty="0" smtClean="0"/>
          </a:p>
          <a:p>
            <a:pPr marL="347472" indent="-182880">
              <a:buFont typeface="Arial" panose="020B0604020202020204" pitchFamily="34" charset="0"/>
              <a:buChar char="•"/>
            </a:pPr>
            <a:r>
              <a:rPr lang="en-US" baseline="0" dirty="0" smtClean="0"/>
              <a:t>Whites in the two highest income quartiles have already achieved the benchmark. No other groups have achieved the benchmark.</a:t>
            </a:r>
          </a:p>
        </p:txBody>
      </p:sp>
      <p:sp>
        <p:nvSpPr>
          <p:cNvPr id="4" name="Slide Number Placeholder 3"/>
          <p:cNvSpPr>
            <a:spLocks noGrp="1"/>
          </p:cNvSpPr>
          <p:nvPr>
            <p:ph type="sldNum" sz="quarter" idx="10"/>
          </p:nvPr>
        </p:nvSpPr>
        <p:spPr/>
        <p:txBody>
          <a:bodyPr/>
          <a:lstStyle/>
          <a:p>
            <a:fld id="{DBA85441-B8FD-4482-B224-ED4712CDF87E}" type="slidenum">
              <a:rPr lang="en-US" smtClean="0"/>
              <a:t>110</a:t>
            </a:fld>
            <a:endParaRPr lang="en-US" dirty="0"/>
          </a:p>
        </p:txBody>
      </p:sp>
    </p:spTree>
    <p:extLst>
      <p:ext uri="{BB962C8B-B14F-4D97-AF65-F5344CB8AC3E}">
        <p14:creationId xmlns:p14="http://schemas.microsoft.com/office/powerpoint/2010/main" val="389049281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3736" indent="-171450">
              <a:buFont typeface="Arial" panose="020B0604020202020204" pitchFamily="34" charset="0"/>
              <a:buChar char="•"/>
            </a:pPr>
            <a:r>
              <a:rPr lang="en-US" b="1" dirty="0" smtClean="0"/>
              <a:t>Trends: </a:t>
            </a:r>
            <a:r>
              <a:rPr lang="en-US" dirty="0" smtClean="0"/>
              <a:t>From </a:t>
            </a:r>
            <a:r>
              <a:rPr lang="en-US" dirty="0"/>
              <a:t>2008 to </a:t>
            </a:r>
            <a:r>
              <a:rPr lang="en-US" dirty="0" smtClean="0"/>
              <a:t>2014, </a:t>
            </a:r>
            <a:r>
              <a:rPr lang="en-US" dirty="0"/>
              <a:t>the percentage of Black, White, </a:t>
            </a:r>
            <a:r>
              <a:rPr lang="en-US" dirty="0" smtClean="0"/>
              <a:t>Asian, and Hispanic patients </a:t>
            </a:r>
            <a:r>
              <a:rPr lang="en-US" dirty="0"/>
              <a:t>who reported that it was very important </a:t>
            </a:r>
            <a:r>
              <a:rPr lang="en-US" dirty="0" smtClean="0"/>
              <a:t>that their doctors and other health care providers be able to share</a:t>
            </a:r>
            <a:r>
              <a:rPr lang="en-US" baseline="0" dirty="0" smtClean="0"/>
              <a:t> their medical </a:t>
            </a:r>
            <a:r>
              <a:rPr lang="en-US" dirty="0" smtClean="0"/>
              <a:t>information </a:t>
            </a:r>
            <a:r>
              <a:rPr lang="en-US" dirty="0"/>
              <a:t>electronically increased significantly.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Groups With Disparities: </a:t>
            </a:r>
            <a:r>
              <a:rPr lang="en-US" dirty="0" smtClean="0"/>
              <a:t>In 2014, </a:t>
            </a:r>
            <a:r>
              <a:rPr lang="en-US" b="0" dirty="0" smtClean="0"/>
              <a:t>there were no statistically significant differences between</a:t>
            </a:r>
            <a:r>
              <a:rPr lang="en-US" b="0" baseline="0" dirty="0" smtClean="0"/>
              <a:t> </a:t>
            </a:r>
            <a:r>
              <a:rPr lang="en-US" b="0" dirty="0" smtClean="0"/>
              <a:t>Blacks and Whites in the percentage who reported </a:t>
            </a:r>
            <a:r>
              <a:rPr lang="en-US" dirty="0"/>
              <a:t>that it was very </a:t>
            </a:r>
            <a:r>
              <a:rPr lang="en-US" dirty="0" smtClean="0"/>
              <a:t>important that their doctors and other health care providers be able to share</a:t>
            </a:r>
            <a:r>
              <a:rPr lang="en-US" baseline="0" dirty="0" smtClean="0"/>
              <a:t> their medical </a:t>
            </a:r>
            <a:r>
              <a:rPr lang="en-US" dirty="0" smtClean="0"/>
              <a:t>information electronically.</a:t>
            </a:r>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111</a:t>
            </a:fld>
            <a:endParaRPr lang="en-US"/>
          </a:p>
        </p:txBody>
      </p:sp>
    </p:spTree>
    <p:extLst>
      <p:ext uri="{BB962C8B-B14F-4D97-AF65-F5344CB8AC3E}">
        <p14:creationId xmlns:p14="http://schemas.microsoft.com/office/powerpoint/2010/main" val="50774297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1450">
              <a:buFont typeface="Arial" panose="020B0604020202020204" pitchFamily="34" charset="0"/>
              <a:buChar char="•"/>
            </a:pPr>
            <a:r>
              <a:rPr lang="en-US" b="1" dirty="0" smtClean="0"/>
              <a:t>Trends: </a:t>
            </a:r>
            <a:r>
              <a:rPr lang="en-US" dirty="0" smtClean="0"/>
              <a:t>From 2008 to 2014, the percentage of Black</a:t>
            </a:r>
            <a:r>
              <a:rPr lang="en-US" baseline="0" dirty="0" smtClean="0"/>
              <a:t> </a:t>
            </a:r>
            <a:r>
              <a:rPr lang="en-US" dirty="0" smtClean="0"/>
              <a:t>patients who reported that it was very important to be able to get their medical information electronically increased from 54.1% to 80.9%; for Whites, the percentage</a:t>
            </a:r>
            <a:r>
              <a:rPr lang="en-US" baseline="0" dirty="0" smtClean="0"/>
              <a:t> </a:t>
            </a:r>
            <a:r>
              <a:rPr lang="en-US" dirty="0" smtClean="0"/>
              <a:t>increased from 58.8%</a:t>
            </a:r>
            <a:r>
              <a:rPr lang="en-US" baseline="0" dirty="0" smtClean="0"/>
              <a:t> to 70.3%.</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Groups With Disparities: </a:t>
            </a:r>
            <a:r>
              <a:rPr lang="en-US" dirty="0" smtClean="0"/>
              <a:t>In 2014, the percentage of patients</a:t>
            </a:r>
            <a:r>
              <a:rPr lang="en-US" baseline="0" dirty="0" smtClean="0"/>
              <a:t> who </a:t>
            </a:r>
            <a:r>
              <a:rPr lang="en-US" dirty="0" smtClean="0"/>
              <a:t>reported that it was very important to be able to get their medical information electronically was 80.9% for Blacks, 70.3% for Whites, 73.0% for Asians, and 61.2% for Hispanics.</a:t>
            </a:r>
          </a:p>
        </p:txBody>
      </p:sp>
      <p:sp>
        <p:nvSpPr>
          <p:cNvPr id="4" name="Slide Number Placeholder 3"/>
          <p:cNvSpPr>
            <a:spLocks noGrp="1"/>
          </p:cNvSpPr>
          <p:nvPr>
            <p:ph type="sldNum" sz="quarter" idx="10"/>
          </p:nvPr>
        </p:nvSpPr>
        <p:spPr/>
        <p:txBody>
          <a:bodyPr/>
          <a:lstStyle/>
          <a:p>
            <a:fld id="{C0F596C6-1807-4ED1-A2A6-17F710C0A291}" type="slidenum">
              <a:rPr lang="en-US" smtClean="0"/>
              <a:pPr/>
              <a:t>112</a:t>
            </a:fld>
            <a:endParaRPr lang="en-US"/>
          </a:p>
        </p:txBody>
      </p:sp>
    </p:spTree>
    <p:extLst>
      <p:ext uri="{BB962C8B-B14F-4D97-AF65-F5344CB8AC3E}">
        <p14:creationId xmlns:p14="http://schemas.microsoft.com/office/powerpoint/2010/main" val="274835517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US" b="1" dirty="0" smtClean="0"/>
              <a:t>Groups</a:t>
            </a:r>
            <a:r>
              <a:rPr lang="en-US" b="1" baseline="0" dirty="0" smtClean="0"/>
              <a:t> With Disparities:</a:t>
            </a:r>
            <a:endParaRPr lang="en-US" b="1" dirty="0" smtClean="0"/>
          </a:p>
          <a:p>
            <a:pPr marL="342900" lvl="1" indent="-171450">
              <a:buFont typeface="Arial" panose="020B0604020202020204" pitchFamily="34" charset="0"/>
              <a:buChar char="•"/>
            </a:pPr>
            <a:r>
              <a:rPr lang="en-US" baseline="0" dirty="0" smtClean="0"/>
              <a:t>The percentage of patients very willing to exchange appointment reminders electronically was higher for Whites (60.2%) and Asians (61.0%) than for Blacks (57.4%) and Hispanics (59.8%).</a:t>
            </a:r>
          </a:p>
          <a:p>
            <a:pPr marL="342900" lvl="1" indent="-171450">
              <a:buFont typeface="Arial" panose="020B0604020202020204" pitchFamily="34" charset="0"/>
              <a:buChar char="•"/>
            </a:pPr>
            <a:r>
              <a:rPr lang="en-US" baseline="0" dirty="0" smtClean="0"/>
              <a:t>The percentage of patients very willing to exchange medication reminders electronically was higher for Blacks (45.8%) and Hispanics (48.4%) than for Whites (36.4%) and Asians (39.1%).</a:t>
            </a:r>
          </a:p>
          <a:p>
            <a:pPr marL="342900" lvl="1" indent="-171450">
              <a:buFont typeface="Arial" panose="020B0604020202020204" pitchFamily="34" charset="0"/>
              <a:buChar char="•"/>
            </a:pPr>
            <a:r>
              <a:rPr lang="en-US" baseline="0" dirty="0" smtClean="0"/>
              <a:t>The percentage of patients very willing to exchange lab/test results electronically was lower for Blacks (23.8%) than for Whites (33.5%), Asians (40.8%), and Hispanics (42.4%).</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 of patients very willing to exchange </a:t>
            </a:r>
            <a:r>
              <a:rPr lang="en-US" dirty="0" smtClean="0"/>
              <a:t>d</a:t>
            </a:r>
            <a:r>
              <a:rPr lang="en-US" baseline="0" dirty="0" smtClean="0"/>
              <a:t>iagnostic information </a:t>
            </a:r>
            <a:r>
              <a:rPr lang="en-US" sz="1200" b="0" i="0" u="none" strike="noStrike" kern="1200" baseline="0" dirty="0" smtClean="0">
                <a:solidFill>
                  <a:schemeClr val="tx1"/>
                </a:solidFill>
                <a:latin typeface="+mn-lt"/>
                <a:ea typeface="+mn-ea"/>
                <a:cs typeface="+mn-cs"/>
              </a:rPr>
              <a:t>(e.g., medical illnesses) </a:t>
            </a:r>
            <a:r>
              <a:rPr lang="en-US" dirty="0" smtClean="0"/>
              <a:t>electronically </a:t>
            </a:r>
            <a:r>
              <a:rPr lang="en-US" baseline="0" dirty="0" smtClean="0"/>
              <a:t>was lower for Blacks (19.3%) than for Whites (24.2%), Asians (31.4%), and Hispanics (32.6%).</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 of patients very </a:t>
            </a:r>
            <a:r>
              <a:rPr lang="en-US" dirty="0" smtClean="0"/>
              <a:t>willing to exchange v</a:t>
            </a:r>
            <a:r>
              <a:rPr lang="en-US" baseline="0" dirty="0" smtClean="0"/>
              <a:t>ital signs </a:t>
            </a:r>
            <a:r>
              <a:rPr lang="en-US" sz="1200" b="0" i="0" u="none" strike="noStrike" kern="1200" baseline="0" dirty="0" smtClean="0">
                <a:solidFill>
                  <a:schemeClr val="tx1"/>
                </a:solidFill>
                <a:latin typeface="+mn-lt"/>
                <a:ea typeface="+mn-ea"/>
                <a:cs typeface="+mn-cs"/>
              </a:rPr>
              <a:t>(e.g., heart rate, blood pressure, glucose levels) </a:t>
            </a:r>
            <a:r>
              <a:rPr lang="en-US" dirty="0" smtClean="0"/>
              <a:t>electronically </a:t>
            </a:r>
            <a:r>
              <a:rPr lang="en-US" baseline="0" dirty="0" smtClean="0"/>
              <a:t>was lower for Blacks (29.2%) and Whites (30.9%) than for Asians (38.5%) and Hispanics (34.4%).</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 of patients very </a:t>
            </a:r>
            <a:r>
              <a:rPr lang="en-US" dirty="0" smtClean="0"/>
              <a:t>willing to exchange li</a:t>
            </a:r>
            <a:r>
              <a:rPr lang="en-US" baseline="0" dirty="0" smtClean="0"/>
              <a:t>festyle behaviors </a:t>
            </a:r>
            <a:r>
              <a:rPr lang="en-US" sz="1200" b="0" i="0" u="none" strike="noStrike" kern="1200" baseline="0" dirty="0" smtClean="0">
                <a:solidFill>
                  <a:schemeClr val="tx1"/>
                </a:solidFill>
                <a:latin typeface="+mn-lt"/>
                <a:ea typeface="+mn-ea"/>
                <a:cs typeface="+mn-cs"/>
              </a:rPr>
              <a:t>(e.g., physical activity, food intake, sleep patterns) </a:t>
            </a:r>
            <a:r>
              <a:rPr lang="en-US" dirty="0" smtClean="0"/>
              <a:t>electronically </a:t>
            </a:r>
            <a:r>
              <a:rPr lang="en-US" baseline="0" dirty="0" smtClean="0"/>
              <a:t>was higher for Blacks (28.1%) and Hispanics (30.6%) than for Whites (24.6%).</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 of patients very </a:t>
            </a:r>
            <a:r>
              <a:rPr lang="en-US" dirty="0" smtClean="0"/>
              <a:t>willing to exchange symptoms</a:t>
            </a:r>
            <a:r>
              <a:rPr lang="en-US" baseline="0" dirty="0" smtClean="0"/>
              <a:t> </a:t>
            </a:r>
            <a:r>
              <a:rPr lang="en-US" sz="1200" b="0" i="0" u="none" strike="noStrike" kern="1200" baseline="0" dirty="0" smtClean="0">
                <a:solidFill>
                  <a:schemeClr val="tx1"/>
                </a:solidFill>
                <a:latin typeface="+mn-lt"/>
                <a:ea typeface="+mn-ea"/>
                <a:cs typeface="+mn-cs"/>
              </a:rPr>
              <a:t>(e.g., nausea, pain, dizziness) </a:t>
            </a:r>
            <a:r>
              <a:rPr lang="en-US" dirty="0" smtClean="0"/>
              <a:t>electronically </a:t>
            </a:r>
            <a:r>
              <a:rPr lang="en-US" baseline="0" dirty="0" smtClean="0"/>
              <a:t>was higher for Hispanics (36.6%) and Asians (32.6%) than for Blacks (29.3%) and Whites (27.8%).</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113</a:t>
            </a:fld>
            <a:endParaRPr lang="en-US"/>
          </a:p>
        </p:txBody>
      </p:sp>
    </p:spTree>
    <p:extLst>
      <p:ext uri="{BB962C8B-B14F-4D97-AF65-F5344CB8AC3E}">
        <p14:creationId xmlns:p14="http://schemas.microsoft.com/office/powerpoint/2010/main" val="387887878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86ACB8B-1497-4456-ABDA-EAA50958D561}" type="slidenum">
              <a:rPr lang="en-US" altLang="en-US"/>
              <a:pPr/>
              <a:t>114</a:t>
            </a:fld>
            <a:endParaRPr lang="en-US" altLang="en-US"/>
          </a:p>
        </p:txBody>
      </p:sp>
      <p:sp>
        <p:nvSpPr>
          <p:cNvPr id="22529" name="Rectangle 1"/>
          <p:cNvSpPr txBox="1">
            <a:spLocks noGrp="1" noRot="1" noChangeAspect="1" noChangeArrowheads="1"/>
          </p:cNvSpPr>
          <p:nvPr>
            <p:ph type="sldImg"/>
          </p:nvPr>
        </p:nvSpPr>
        <p:spPr bwMode="auto">
          <a:xfrm>
            <a:off x="482600" y="695325"/>
            <a:ext cx="6046788" cy="4535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701613" y="5562600"/>
            <a:ext cx="5607175" cy="30339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Most measures of Effective Treatment tracked in the QDR relate to priorities of the Heckler Report.  Here, we illustrate effective treatment of conditions tracked in the QDR that were not priorities in the Heckler Report:</a:t>
            </a:r>
          </a:p>
          <a:p>
            <a:pPr marL="347472" indent="-182880">
              <a:buFont typeface="Arial" panose="020B0604020202020204" pitchFamily="34" charset="0"/>
              <a:buChar char="•"/>
            </a:pPr>
            <a:r>
              <a:rPr lang="en-US" dirty="0" smtClean="0"/>
              <a:t>Chronic kidney diseases</a:t>
            </a:r>
          </a:p>
          <a:p>
            <a:pPr marL="347472" indent="-182880">
              <a:buFont typeface="Arial" panose="020B0604020202020204" pitchFamily="34" charset="0"/>
              <a:buChar char="•"/>
            </a:pPr>
            <a:r>
              <a:rPr lang="en-US" dirty="0" smtClean="0"/>
              <a:t>Musculoskeletal diseases</a:t>
            </a:r>
          </a:p>
          <a:p>
            <a:pPr marL="347472" indent="-182880">
              <a:buFont typeface="Arial" panose="020B0604020202020204" pitchFamily="34" charset="0"/>
              <a:buChar char="•"/>
            </a:pPr>
            <a:r>
              <a:rPr lang="en-US" dirty="0" smtClean="0"/>
              <a:t>Respiratory diseases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115</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a:t>
            </a:r>
          </a:p>
          <a:p>
            <a:pPr marL="342900" lvl="1" indent="-171450">
              <a:buFont typeface="Arial" panose="020B0604020202020204" pitchFamily="34" charset="0"/>
              <a:buChar char="•"/>
            </a:pPr>
            <a:r>
              <a:rPr lang="en-US" dirty="0" smtClean="0"/>
              <a:t>Early referral to a nephrologist is important for patients with progressive chronic kidney disease who are approaching kidney failure. </a:t>
            </a:r>
          </a:p>
          <a:p>
            <a:pPr marL="342900" lvl="1" indent="-171450">
              <a:buFont typeface="Arial" panose="020B0604020202020204" pitchFamily="34" charset="0"/>
              <a:buChar char="•"/>
            </a:pPr>
            <a:r>
              <a:rPr lang="en-US" dirty="0" smtClean="0"/>
              <a:t>Patients who begin nephrology care more than a year before kidney failure are less likely to begin dialysis with a catheter, experience infections related to vascular access, or die during the months after dialysis initiation (USRDS, 2013). </a:t>
            </a:r>
          </a:p>
          <a:p>
            <a:pPr marL="171450" indent="-171450">
              <a:buFont typeface="Arial" panose="020B0604020202020204" pitchFamily="34" charset="0"/>
              <a:buChar char="•"/>
            </a:pPr>
            <a:r>
              <a:rPr lang="en-US" b="1" dirty="0" smtClean="0"/>
              <a:t>Groups With Disparities: </a:t>
            </a:r>
            <a:r>
              <a:rPr lang="en-US" dirty="0" smtClean="0"/>
              <a:t>From 2009 to 2012, the percentage of end stage renal disease (ESRD) patients who began nephrology care at least 12 months prior to initiation of renal replacement therapy was higher for White and Asian patients than for</a:t>
            </a:r>
            <a:r>
              <a:rPr lang="en-US" baseline="0" dirty="0" smtClean="0"/>
              <a:t> Black, Native Hawaiian and Other Pacific Islander, and American Indian and Alaska Native patients.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116</a:t>
            </a:fld>
            <a:endParaRPr lang="en-US"/>
          </a:p>
        </p:txBody>
      </p:sp>
    </p:spTree>
    <p:extLst>
      <p:ext uri="{BB962C8B-B14F-4D97-AF65-F5344CB8AC3E}">
        <p14:creationId xmlns:p14="http://schemas.microsoft.com/office/powerpoint/2010/main" val="215681355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Overall: </a:t>
            </a:r>
            <a:r>
              <a:rPr lang="en-US" sz="1200" kern="1200" dirty="0" smtClean="0">
                <a:solidFill>
                  <a:schemeClr val="tx1"/>
                </a:solidFill>
                <a:effectLst/>
                <a:latin typeface="+mn-lt"/>
                <a:ea typeface="+mn-ea"/>
                <a:cs typeface="+mn-cs"/>
              </a:rPr>
              <a:t>In 2013, 72% of adults with chronic joint symptoms reported seeing a doctor or other health professional for joint symptoms.</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Trends: </a:t>
            </a:r>
            <a:r>
              <a:rPr lang="en-US" dirty="0" smtClean="0"/>
              <a:t>There were no statistically significant improvements overall or among any racial group.</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347472"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effectLst/>
                <a:latin typeface="+mn-lt"/>
                <a:ea typeface="+mn-ea"/>
                <a:cs typeface="+mn-cs"/>
              </a:rPr>
              <a:t>In 3</a:t>
            </a:r>
            <a:r>
              <a:rPr lang="en-US" kern="1200" baseline="0" dirty="0" smtClean="0">
                <a:solidFill>
                  <a:schemeClr val="tx1"/>
                </a:solidFill>
                <a:effectLst/>
                <a:latin typeface="+mn-lt"/>
                <a:ea typeface="+mn-ea"/>
                <a:cs typeface="+mn-cs"/>
              </a:rPr>
              <a:t> of 5</a:t>
            </a:r>
            <a:r>
              <a:rPr lang="en-US" kern="1200" dirty="0" smtClean="0">
                <a:solidFill>
                  <a:schemeClr val="tx1"/>
                </a:solidFill>
                <a:effectLst/>
                <a:latin typeface="+mn-lt"/>
                <a:ea typeface="+mn-ea"/>
                <a:cs typeface="+mn-cs"/>
              </a:rPr>
              <a:t> years, Blacks</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were more likely than Whites to report seeing a doctor or other health professional for joint symptoms.</a:t>
            </a:r>
          </a:p>
          <a:p>
            <a:pPr marL="347472" indent="-182880">
              <a:buFont typeface="Arial" panose="020B0604020202020204" pitchFamily="34" charset="0"/>
              <a:buChar char="•"/>
            </a:pPr>
            <a:r>
              <a:rPr lang="en-US" kern="1200" dirty="0" smtClean="0">
                <a:solidFill>
                  <a:schemeClr val="tx1"/>
                </a:solidFill>
                <a:effectLst/>
                <a:latin typeface="+mn-lt"/>
                <a:ea typeface="+mn-ea"/>
                <a:cs typeface="+mn-cs"/>
              </a:rPr>
              <a:t>In 3</a:t>
            </a:r>
            <a:r>
              <a:rPr lang="en-US" kern="1200" baseline="0" dirty="0" smtClean="0">
                <a:solidFill>
                  <a:schemeClr val="tx1"/>
                </a:solidFill>
                <a:effectLst/>
                <a:latin typeface="+mn-lt"/>
                <a:ea typeface="+mn-ea"/>
                <a:cs typeface="+mn-cs"/>
              </a:rPr>
              <a:t> of 5</a:t>
            </a:r>
            <a:r>
              <a:rPr lang="en-US" kern="1200" dirty="0" smtClean="0">
                <a:solidFill>
                  <a:schemeClr val="tx1"/>
                </a:solidFill>
                <a:effectLst/>
                <a:latin typeface="+mn-lt"/>
                <a:ea typeface="+mn-ea"/>
                <a:cs typeface="+mn-cs"/>
              </a:rPr>
              <a:t> years, Asians</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were less</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likely than Whites to report seeing a doctor or other health professional for joint symptoms.</a:t>
            </a:r>
          </a:p>
          <a:p>
            <a:pPr marL="347472" indent="-182880">
              <a:buFont typeface="Arial" panose="020B0604020202020204" pitchFamily="34" charset="0"/>
              <a:buChar char="•"/>
            </a:pPr>
            <a:r>
              <a:rPr lang="en-US" kern="1200" dirty="0" smtClean="0">
                <a:solidFill>
                  <a:schemeClr val="tx1"/>
                </a:solidFill>
                <a:effectLst/>
                <a:latin typeface="+mn-lt"/>
                <a:ea typeface="+mn-ea"/>
                <a:cs typeface="+mn-cs"/>
              </a:rPr>
              <a:t>In 2013, </a:t>
            </a:r>
            <a:r>
              <a:rPr lang="en-US" dirty="0" smtClean="0"/>
              <a:t>uninsured Blacks (55.9%) were </a:t>
            </a:r>
            <a:r>
              <a:rPr lang="en-US" dirty="0"/>
              <a:t>less likely than </a:t>
            </a:r>
            <a:r>
              <a:rPr lang="en-US" dirty="0" smtClean="0"/>
              <a:t>privately insured Blacks (76%) to </a:t>
            </a:r>
            <a:r>
              <a:rPr lang="en-US" dirty="0"/>
              <a:t>report seeing a doctor or other health professional for joint symptoms.</a:t>
            </a:r>
          </a:p>
          <a:p>
            <a:pPr marL="171450" indent="-171450">
              <a:buFont typeface="Arial" panose="020B0604020202020204" pitchFamily="34" charset="0"/>
              <a:buChar char="•"/>
            </a:pPr>
            <a:endParaRPr lang="en-US"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117</a:t>
            </a:fld>
            <a:endParaRPr lang="en-US"/>
          </a:p>
        </p:txBody>
      </p:sp>
    </p:spTree>
    <p:extLst>
      <p:ext uri="{BB962C8B-B14F-4D97-AF65-F5344CB8AC3E}">
        <p14:creationId xmlns:p14="http://schemas.microsoft.com/office/powerpoint/2010/main" val="151678203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Overall: </a:t>
            </a:r>
            <a:r>
              <a:rPr lang="en-US" sz="1200" kern="1200" dirty="0" smtClean="0">
                <a:solidFill>
                  <a:schemeClr val="tx1"/>
                </a:solidFill>
                <a:effectLst/>
                <a:latin typeface="+mn-lt"/>
                <a:ea typeface="+mn-ea"/>
                <a:cs typeface="+mn-cs"/>
              </a:rPr>
              <a:t>In 2011, 89.1% patients</a:t>
            </a:r>
            <a:r>
              <a:rPr lang="en-US" sz="1200" kern="1200" baseline="0" dirty="0" smtClean="0">
                <a:solidFill>
                  <a:schemeClr val="tx1"/>
                </a:solidFill>
                <a:effectLst/>
                <a:latin typeface="+mn-lt"/>
                <a:ea typeface="+mn-ea"/>
                <a:cs typeface="+mn-cs"/>
              </a:rPr>
              <a:t> with tuberculosis completed a curative course of treatment within 1 year of initiation of treatment</a:t>
            </a:r>
            <a:r>
              <a:rPr lang="en-US" sz="1200"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Trends: </a:t>
            </a:r>
            <a:r>
              <a:rPr lang="en-US" sz="1200" b="0" kern="1200" dirty="0" smtClean="0">
                <a:solidFill>
                  <a:schemeClr val="tx1"/>
                </a:solidFill>
                <a:effectLst/>
                <a:latin typeface="+mn-lt"/>
                <a:ea typeface="+mn-ea"/>
                <a:cs typeface="+mn-cs"/>
              </a:rPr>
              <a:t>From</a:t>
            </a:r>
            <a:r>
              <a:rPr lang="en-US" sz="1200" b="0" kern="1200" baseline="0" dirty="0" smtClean="0">
                <a:solidFill>
                  <a:schemeClr val="tx1"/>
                </a:solidFill>
                <a:effectLst/>
                <a:latin typeface="+mn-lt"/>
                <a:ea typeface="+mn-ea"/>
                <a:cs typeface="+mn-cs"/>
              </a:rPr>
              <a:t> 2008 to 2011, there were improvements overall (84.7% to 89.1%) and among Blacks (86.4% to 90.2%) and Whites (83.6% to 88.9%) in the percentage of patients with tuberculosis who completed a curative course of treatment within 1 year of initiation of treatment.</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In 2</a:t>
            </a:r>
            <a:r>
              <a:rPr lang="en-US" kern="1200" baseline="0" dirty="0" smtClean="0">
                <a:solidFill>
                  <a:schemeClr val="tx1"/>
                </a:solidFill>
                <a:effectLst/>
                <a:latin typeface="+mn-lt"/>
                <a:ea typeface="+mn-ea"/>
                <a:cs typeface="+mn-cs"/>
              </a:rPr>
              <a:t> of 4 years</a:t>
            </a:r>
            <a:r>
              <a:rPr lang="en-US" kern="1200" dirty="0" smtClean="0">
                <a:solidFill>
                  <a:schemeClr val="tx1"/>
                </a:solidFill>
                <a:effectLst/>
                <a:latin typeface="+mn-lt"/>
                <a:ea typeface="+mn-ea"/>
                <a:cs typeface="+mn-cs"/>
              </a:rPr>
              <a:t>, Blacks</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were more likely</a:t>
            </a:r>
            <a:r>
              <a:rPr lang="en-US" kern="1200" baseline="0" dirty="0" smtClean="0">
                <a:solidFill>
                  <a:schemeClr val="tx1"/>
                </a:solidFill>
                <a:effectLst/>
                <a:latin typeface="+mn-lt"/>
                <a:ea typeface="+mn-ea"/>
                <a:cs typeface="+mn-cs"/>
              </a:rPr>
              <a:t> than Whites to have completed a curative course of treatment within 1 year of initiation.</a:t>
            </a:r>
            <a:endParaRPr lang="en-US" sz="1200" b="1" kern="1200" dirty="0" smtClean="0">
              <a:solidFill>
                <a:schemeClr val="tx1"/>
              </a:solidFill>
              <a:effectLst/>
              <a:latin typeface="+mn-lt"/>
              <a:ea typeface="+mn-ea"/>
              <a:cs typeface="+mn-cs"/>
            </a:endParaRPr>
          </a:p>
          <a:p>
            <a:pPr marL="628650" lvl="2" indent="-171450">
              <a:buFont typeface="Arial" panose="020B0604020202020204" pitchFamily="34" charset="0"/>
              <a:buChar char="•"/>
            </a:pPr>
            <a:r>
              <a:rPr lang="en-US" kern="1200" dirty="0" smtClean="0">
                <a:solidFill>
                  <a:schemeClr val="tx1"/>
                </a:solidFill>
                <a:effectLst/>
                <a:latin typeface="+mn-lt"/>
                <a:ea typeface="+mn-ea"/>
                <a:cs typeface="+mn-cs"/>
              </a:rPr>
              <a:t>In 2011, AI/ANs (79.3%) were less likely</a:t>
            </a:r>
            <a:r>
              <a:rPr lang="en-US" kern="1200" baseline="0" dirty="0" smtClean="0">
                <a:solidFill>
                  <a:schemeClr val="tx1"/>
                </a:solidFill>
                <a:effectLst/>
                <a:latin typeface="+mn-lt"/>
                <a:ea typeface="+mn-ea"/>
                <a:cs typeface="+mn-cs"/>
              </a:rPr>
              <a:t> than Whites (88.9%) to have completed a curative course of treatment within 1 year of initiation.</a:t>
            </a:r>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t>118</a:t>
            </a:fld>
            <a:endParaRPr lang="en-US"/>
          </a:p>
        </p:txBody>
      </p:sp>
    </p:spTree>
    <p:extLst>
      <p:ext uri="{BB962C8B-B14F-4D97-AF65-F5344CB8AC3E}">
        <p14:creationId xmlns:p14="http://schemas.microsoft.com/office/powerpoint/2010/main" val="316507620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86ACB8B-1497-4456-ABDA-EAA50958D561}" type="slidenum">
              <a:rPr lang="en-US" altLang="en-US"/>
              <a:pPr/>
              <a:t>119</a:t>
            </a:fld>
            <a:endParaRPr lang="en-US" altLang="en-US"/>
          </a:p>
        </p:txBody>
      </p:sp>
      <p:sp>
        <p:nvSpPr>
          <p:cNvPr id="22529" name="Rectangle 1"/>
          <p:cNvSpPr txBox="1">
            <a:spLocks noGrp="1" noRot="1" noChangeAspect="1" noChangeArrowheads="1"/>
          </p:cNvSpPr>
          <p:nvPr>
            <p:ph type="sldImg"/>
          </p:nvPr>
        </p:nvSpPr>
        <p:spPr bwMode="auto">
          <a:xfrm>
            <a:off x="482600" y="695325"/>
            <a:ext cx="6046788" cy="4535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701613" y="5562600"/>
            <a:ext cx="5607175" cy="30339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12</a:t>
            </a:fld>
            <a:endParaRPr lang="en-US"/>
          </a:p>
        </p:txBody>
      </p:sp>
    </p:spTree>
    <p:extLst>
      <p:ext uri="{BB962C8B-B14F-4D97-AF65-F5344CB8AC3E}">
        <p14:creationId xmlns:p14="http://schemas.microsoft.com/office/powerpoint/2010/main" val="309352206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120</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533400" y="5257800"/>
            <a:ext cx="5943600" cy="3505200"/>
          </a:xfrm>
        </p:spPr>
        <p:txBody>
          <a:bodyPr>
            <a:normAutofit/>
          </a:bodyPr>
          <a:lstStyle/>
          <a:p>
            <a:pPr marL="171450" indent="-171450">
              <a:buFont typeface="Arial" panose="020B0604020202020204" pitchFamily="34" charset="0"/>
              <a:buChar char="•"/>
            </a:pPr>
            <a:r>
              <a:rPr lang="en-US" b="1" dirty="0" smtClean="0"/>
              <a:t>Trends</a:t>
            </a:r>
            <a:r>
              <a:rPr lang="en-US" dirty="0" smtClean="0"/>
              <a:t>: </a:t>
            </a:r>
          </a:p>
          <a:p>
            <a:pPr marL="347472" indent="-182880">
              <a:buFont typeface="Arial" panose="020B0604020202020204" pitchFamily="34" charset="0"/>
              <a:buChar char="•"/>
            </a:pPr>
            <a:r>
              <a:rPr lang="en-US" dirty="0" smtClean="0"/>
              <a:t>Overall, the percentage</a:t>
            </a:r>
            <a:r>
              <a:rPr lang="en-US" baseline="0" dirty="0" smtClean="0"/>
              <a:t> of children ages 0-17 years who had a well-child visit (as distinct from a symptom-driven visit) in the last 12 months increased from 71% in 2000 to 83% in 2013. </a:t>
            </a:r>
          </a:p>
          <a:p>
            <a:pPr marL="347472" indent="-182880">
              <a:buFont typeface="Arial" panose="020B0604020202020204" pitchFamily="34" charset="0"/>
              <a:buChar char="•"/>
            </a:pPr>
            <a:r>
              <a:rPr lang="en-US" b="0" baseline="0" dirty="0" smtClean="0"/>
              <a:t>From 2000 to 2013, the percentage of children who had a well-child visit increased significantly for Whites (71.3% to 83.3%), Blacks (75.4% to 87.8%), and Hispanics (65.3% to 79.0%). </a:t>
            </a:r>
          </a:p>
          <a:p>
            <a:pPr marL="171450" indent="-171450">
              <a:buFont typeface="Arial" panose="020B0604020202020204" pitchFamily="34" charset="0"/>
              <a:buChar char="•"/>
            </a:pPr>
            <a:r>
              <a:rPr lang="en-US" b="1" dirty="0" smtClean="0"/>
              <a:t>Groups With Disparities: </a:t>
            </a:r>
          </a:p>
          <a:p>
            <a:pPr marL="628650" lvl="1" indent="-171450">
              <a:buFont typeface="Arial" panose="020B0604020202020204" pitchFamily="34" charset="0"/>
              <a:buChar char="•"/>
            </a:pPr>
            <a:r>
              <a:rPr lang="en-US" b="0" dirty="0" smtClean="0"/>
              <a:t>In</a:t>
            </a:r>
            <a:r>
              <a:rPr lang="en-US" b="0" baseline="0" dirty="0" smtClean="0"/>
              <a:t> all years, Hispanic children were less likely than White children to have had a well-child visit.</a:t>
            </a:r>
          </a:p>
          <a:p>
            <a:pPr marL="628650" lvl="1" indent="-171450">
              <a:buFont typeface="Arial" panose="020B0604020202020204" pitchFamily="34" charset="0"/>
              <a:buChar char="•"/>
            </a:pPr>
            <a:r>
              <a:rPr lang="en-US" b="0" baseline="0" dirty="0" smtClean="0"/>
              <a:t>In 12 of 14 years, Black children were less likely than White children to have had a well-child visit. </a:t>
            </a:r>
            <a:endParaRPr lang="en-US" b="0" dirty="0" smtClean="0"/>
          </a:p>
        </p:txBody>
      </p:sp>
      <p:sp>
        <p:nvSpPr>
          <p:cNvPr id="4" name="Slide Number Placeholder 3"/>
          <p:cNvSpPr>
            <a:spLocks noGrp="1"/>
          </p:cNvSpPr>
          <p:nvPr>
            <p:ph type="sldNum" sz="quarter" idx="10"/>
          </p:nvPr>
        </p:nvSpPr>
        <p:spPr/>
        <p:txBody>
          <a:bodyPr/>
          <a:lstStyle/>
          <a:p>
            <a:fld id="{E70E7EC0-D47B-461F-A069-1AF30F543FB1}" type="slidenum">
              <a:rPr lang="en-US" smtClean="0"/>
              <a:t>121</a:t>
            </a:fld>
            <a:endParaRPr lang="en-US" dirty="0"/>
          </a:p>
        </p:txBody>
      </p:sp>
    </p:spTree>
    <p:extLst>
      <p:ext uri="{BB962C8B-B14F-4D97-AF65-F5344CB8AC3E}">
        <p14:creationId xmlns:p14="http://schemas.microsoft.com/office/powerpoint/2010/main" val="301861309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596C6-1807-4ED1-A2A6-17F710C0A291}" type="slidenum">
              <a:rPr lang="en-US" smtClean="0"/>
              <a:pPr/>
              <a:t>122</a:t>
            </a:fld>
            <a:endParaRPr lang="en-US"/>
          </a:p>
        </p:txBody>
      </p:sp>
    </p:spTree>
    <p:extLst>
      <p:ext uri="{BB962C8B-B14F-4D97-AF65-F5344CB8AC3E}">
        <p14:creationId xmlns:p14="http://schemas.microsoft.com/office/powerpoint/2010/main" val="83521179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172200" cy="3810000"/>
          </a:xfrm>
        </p:spPr>
        <p:txBody>
          <a:bodyPr>
            <a:normAutofit/>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Trends:</a:t>
            </a:r>
            <a:r>
              <a:rPr lang="en-US" sz="1200" kern="1200" dirty="0" smtClean="0">
                <a:solidFill>
                  <a:schemeClr val="tx1"/>
                </a:solidFill>
                <a:effectLst/>
                <a:latin typeface="+mn-lt"/>
                <a:ea typeface="+mn-ea"/>
                <a:cs typeface="+mn-cs"/>
              </a:rPr>
              <a:t> </a:t>
            </a:r>
          </a:p>
          <a:p>
            <a:pPr marL="347472" lvl="0" indent="-182880">
              <a:buFont typeface="Arial" panose="020B0604020202020204" pitchFamily="34" charset="0"/>
              <a:buChar char="•"/>
            </a:pPr>
            <a:r>
              <a:rPr lang="en-US" dirty="0" smtClean="0"/>
              <a:t>F</a:t>
            </a:r>
            <a:r>
              <a:rPr lang="en-US" sz="1200" kern="1200" dirty="0" smtClean="0">
                <a:solidFill>
                  <a:schemeClr val="tx1"/>
                </a:solidFill>
                <a:effectLst/>
                <a:latin typeface="+mn-lt"/>
                <a:ea typeface="+mn-ea"/>
                <a:cs typeface="+mn-cs"/>
              </a:rPr>
              <a:t>rom 2009</a:t>
            </a:r>
            <a:r>
              <a:rPr lang="en-US" sz="1200" kern="1200" baseline="0" dirty="0" smtClean="0">
                <a:solidFill>
                  <a:schemeClr val="tx1"/>
                </a:solidFill>
                <a:effectLst/>
                <a:latin typeface="+mn-lt"/>
                <a:ea typeface="+mn-ea"/>
                <a:cs typeface="+mn-cs"/>
              </a:rPr>
              <a:t> to </a:t>
            </a:r>
            <a:r>
              <a:rPr lang="en-US" sz="1200" b="0" kern="1200" baseline="0" dirty="0" smtClean="0">
                <a:solidFill>
                  <a:schemeClr val="tx1"/>
                </a:solidFill>
                <a:effectLst/>
                <a:latin typeface="+mn-lt"/>
                <a:ea typeface="+mn-ea"/>
                <a:cs typeface="+mn-cs"/>
              </a:rPr>
              <a:t>20</a:t>
            </a:r>
            <a:r>
              <a:rPr lang="en-US" sz="1200" b="0" kern="1200" dirty="0" smtClean="0">
                <a:solidFill>
                  <a:schemeClr val="tx1"/>
                </a:solidFill>
                <a:effectLst/>
                <a:latin typeface="+mn-lt"/>
                <a:ea typeface="+mn-ea"/>
                <a:cs typeface="+mn-cs"/>
              </a:rPr>
              <a:t>13</a:t>
            </a:r>
            <a:r>
              <a:rPr lang="en-US" sz="1200" kern="1200" dirty="0" smtClean="0">
                <a:solidFill>
                  <a:schemeClr val="tx1"/>
                </a:solidFill>
                <a:effectLst/>
                <a:latin typeface="+mn-lt"/>
                <a:ea typeface="+mn-ea"/>
                <a:cs typeface="+mn-cs"/>
              </a:rPr>
              <a:t>, the percentage of children ages</a:t>
            </a:r>
            <a:r>
              <a:rPr lang="en-US" sz="1200" kern="1200" baseline="0" dirty="0" smtClean="0">
                <a:solidFill>
                  <a:schemeClr val="tx1"/>
                </a:solidFill>
                <a:effectLst/>
                <a:latin typeface="+mn-lt"/>
                <a:ea typeface="+mn-ea"/>
                <a:cs typeface="+mn-cs"/>
              </a:rPr>
              <a:t> 19-35 months who received the 4:3:1:3:3:1:4 vaccination series improved from 44.3% to 70.4%.</a:t>
            </a:r>
          </a:p>
          <a:p>
            <a:pPr marL="347472" indent="-182880">
              <a:buFont typeface="Arial" panose="020B0604020202020204" pitchFamily="34" charset="0"/>
              <a:buChar char="•"/>
            </a:pPr>
            <a:r>
              <a:rPr lang="en-US" dirty="0"/>
              <a:t>From 2009 to </a:t>
            </a:r>
            <a:r>
              <a:rPr lang="en-US" sz="1200" b="0" kern="1200" baseline="0" dirty="0" smtClean="0">
                <a:solidFill>
                  <a:schemeClr val="tx1"/>
                </a:solidFill>
                <a:effectLst/>
                <a:latin typeface="+mn-lt"/>
                <a:ea typeface="+mn-ea"/>
                <a:cs typeface="+mn-cs"/>
              </a:rPr>
              <a:t>20</a:t>
            </a:r>
            <a:r>
              <a:rPr lang="en-US" sz="1200" b="0" kern="1200" dirty="0" smtClean="0">
                <a:solidFill>
                  <a:schemeClr val="tx1"/>
                </a:solidFill>
                <a:effectLst/>
                <a:latin typeface="+mn-lt"/>
                <a:ea typeface="+mn-ea"/>
                <a:cs typeface="+mn-cs"/>
              </a:rPr>
              <a:t>13</a:t>
            </a:r>
            <a:r>
              <a:rPr lang="en-US" dirty="0" smtClean="0"/>
              <a:t>, </a:t>
            </a:r>
            <a:r>
              <a:rPr lang="en-US" dirty="0"/>
              <a:t>the percentage of children who received all recommended vaccinations improved for Blacks </a:t>
            </a:r>
            <a:r>
              <a:rPr lang="en-US" dirty="0" smtClean="0"/>
              <a:t>(40.0% </a:t>
            </a:r>
            <a:r>
              <a:rPr lang="en-US" dirty="0"/>
              <a:t>to </a:t>
            </a:r>
            <a:r>
              <a:rPr lang="en-US" dirty="0" smtClean="0"/>
              <a:t>65.1%), Asians</a:t>
            </a:r>
            <a:r>
              <a:rPr lang="en-US" baseline="0" dirty="0" smtClean="0"/>
              <a:t> </a:t>
            </a:r>
            <a:r>
              <a:rPr lang="en-US" dirty="0" smtClean="0"/>
              <a:t>(43.1% </a:t>
            </a:r>
            <a:r>
              <a:rPr lang="en-US" dirty="0"/>
              <a:t>to </a:t>
            </a:r>
            <a:r>
              <a:rPr lang="en-US" dirty="0" smtClean="0"/>
              <a:t>72.8%), multiple-race children (40.6% to 72.4%), and </a:t>
            </a:r>
            <a:r>
              <a:rPr lang="en-US" dirty="0"/>
              <a:t>Whites (</a:t>
            </a:r>
            <a:r>
              <a:rPr lang="en-US" dirty="0" smtClean="0"/>
              <a:t>45.7% </a:t>
            </a:r>
            <a:r>
              <a:rPr lang="en-US" dirty="0"/>
              <a:t>to </a:t>
            </a:r>
            <a:r>
              <a:rPr lang="en-US" dirty="0" smtClean="0"/>
              <a:t>71.3%). </a:t>
            </a:r>
            <a:endParaRPr lang="en-US" dirty="0"/>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r>
              <a:rPr lang="en-US" sz="1200" kern="1200" dirty="0" smtClean="0">
                <a:solidFill>
                  <a:schemeClr val="tx1"/>
                </a:solidFill>
                <a:effectLst/>
                <a:latin typeface="+mn-lt"/>
                <a:ea typeface="+mn-ea"/>
                <a:cs typeface="+mn-cs"/>
              </a:rPr>
              <a:t> </a:t>
            </a:r>
            <a:r>
              <a:rPr lang="en-US" kern="1200" dirty="0" smtClean="0">
                <a:effectLst/>
                <a:latin typeface="+mn-lt"/>
                <a:ea typeface="+mn-ea"/>
                <a:cs typeface="+mn-cs"/>
              </a:rPr>
              <a:t>In</a:t>
            </a:r>
            <a:r>
              <a:rPr lang="en-US" kern="1200" baseline="0" dirty="0" smtClean="0">
                <a:effectLst/>
                <a:latin typeface="+mn-lt"/>
                <a:ea typeface="+mn-ea"/>
                <a:cs typeface="+mn-cs"/>
              </a:rPr>
              <a:t> 4 of 5 years</a:t>
            </a:r>
            <a:r>
              <a:rPr lang="en-US" kern="1200" dirty="0" smtClean="0">
                <a:effectLst/>
                <a:latin typeface="+mn-lt"/>
                <a:ea typeface="+mn-ea"/>
                <a:cs typeface="+mn-cs"/>
              </a:rPr>
              <a:t>, </a:t>
            </a:r>
            <a:r>
              <a:rPr lang="en-US" kern="1200" baseline="0" dirty="0" smtClean="0">
                <a:effectLst/>
                <a:latin typeface="+mn-lt"/>
                <a:ea typeface="+mn-ea"/>
                <a:cs typeface="+mn-cs"/>
              </a:rPr>
              <a:t>Black children were less likely than White children to receive all recommended vaccines. </a:t>
            </a:r>
          </a:p>
          <a:p>
            <a:pPr marL="171450" indent="-171450">
              <a:buFont typeface="Arial" panose="020B0604020202020204" pitchFamily="34" charset="0"/>
              <a:buChar char="•"/>
            </a:pPr>
            <a:r>
              <a:rPr lang="en-US" b="1" dirty="0" smtClean="0">
                <a:solidFill>
                  <a:srgbClr val="FF0000"/>
                </a:solidFill>
              </a:rPr>
              <a:t>Achievable Benchmark:</a:t>
            </a:r>
            <a:endParaRPr lang="en-US" b="1" kern="1200" baseline="0" dirty="0" smtClean="0">
              <a:solidFill>
                <a:srgbClr val="FF0000"/>
              </a:solidFill>
              <a:effectLst/>
            </a:endParaRPr>
          </a:p>
          <a:p>
            <a:pPr marL="347472" indent="-182880">
              <a:buFont typeface="Arial" panose="020B0604020202020204" pitchFamily="34" charset="0"/>
              <a:buChar char="•"/>
            </a:pPr>
            <a:r>
              <a:rPr lang="en-US" b="0" kern="1200" dirty="0" smtClean="0">
                <a:solidFill>
                  <a:srgbClr val="FF0000"/>
                </a:solidFill>
                <a:effectLst/>
                <a:latin typeface="+mn-lt"/>
                <a:ea typeface="+mn-ea"/>
                <a:cs typeface="+mn-cs"/>
              </a:rPr>
              <a:t>The 2012 top 5 State achievable benchmark</a:t>
            </a:r>
            <a:r>
              <a:rPr lang="en-US" b="0" kern="1200" baseline="0" dirty="0" smtClean="0">
                <a:solidFill>
                  <a:srgbClr val="FF0000"/>
                </a:solidFill>
                <a:effectLst/>
                <a:latin typeface="+mn-lt"/>
                <a:ea typeface="+mn-ea"/>
                <a:cs typeface="+mn-cs"/>
              </a:rPr>
              <a:t> was 72%. </a:t>
            </a:r>
            <a:r>
              <a:rPr lang="en-US" b="0" kern="1200" dirty="0" smtClean="0">
                <a:solidFill>
                  <a:srgbClr val="FF0000"/>
                </a:solidFill>
                <a:effectLst/>
                <a:latin typeface="+mn-lt"/>
                <a:ea typeface="+mn-ea"/>
                <a:cs typeface="+mn-cs"/>
              </a:rPr>
              <a:t>The top 5 States that contributed to the achievable benchmark are </a:t>
            </a:r>
            <a:r>
              <a:rPr lang="en-US" b="0" i="0" u="none" strike="noStrike" kern="1200" dirty="0" smtClean="0">
                <a:solidFill>
                  <a:srgbClr val="FF0000"/>
                </a:solidFill>
                <a:effectLst/>
                <a:latin typeface="+mn-lt"/>
                <a:ea typeface="+mn-ea"/>
                <a:cs typeface="+mn-cs"/>
              </a:rPr>
              <a:t>Louisiana, Maryland,</a:t>
            </a:r>
            <a:r>
              <a:rPr lang="en-US" b="0" dirty="0" smtClean="0">
                <a:solidFill>
                  <a:srgbClr val="FF0000"/>
                </a:solidFill>
              </a:rPr>
              <a:t> </a:t>
            </a:r>
            <a:r>
              <a:rPr lang="en-US" b="0" i="0" u="none" strike="noStrike" kern="1200" dirty="0" smtClean="0">
                <a:solidFill>
                  <a:srgbClr val="FF0000"/>
                </a:solidFill>
                <a:effectLst/>
                <a:latin typeface="+mn-lt"/>
                <a:ea typeface="+mn-ea"/>
                <a:cs typeface="+mn-cs"/>
              </a:rPr>
              <a:t>Massachusetts,</a:t>
            </a:r>
            <a:r>
              <a:rPr lang="en-US" b="0" dirty="0" smtClean="0">
                <a:solidFill>
                  <a:srgbClr val="FF0000"/>
                </a:solidFill>
              </a:rPr>
              <a:t> </a:t>
            </a:r>
            <a:r>
              <a:rPr lang="en-US" b="0" i="0" u="none" strike="noStrike" kern="1200" dirty="0" smtClean="0">
                <a:solidFill>
                  <a:srgbClr val="FF0000"/>
                </a:solidFill>
                <a:effectLst/>
                <a:latin typeface="+mn-lt"/>
                <a:ea typeface="+mn-ea"/>
                <a:cs typeface="+mn-cs"/>
              </a:rPr>
              <a:t>New Hampshire,</a:t>
            </a:r>
            <a:r>
              <a:rPr lang="en-US" b="0" dirty="0" smtClean="0">
                <a:solidFill>
                  <a:srgbClr val="FF0000"/>
                </a:solidFill>
              </a:rPr>
              <a:t> </a:t>
            </a:r>
            <a:r>
              <a:rPr lang="en-US" b="0" i="0" u="none" strike="noStrike" kern="1200" dirty="0" smtClean="0">
                <a:solidFill>
                  <a:srgbClr val="FF0000"/>
                </a:solidFill>
                <a:effectLst/>
                <a:latin typeface="+mn-lt"/>
                <a:ea typeface="+mn-ea"/>
                <a:cs typeface="+mn-cs"/>
              </a:rPr>
              <a:t>and</a:t>
            </a:r>
            <a:r>
              <a:rPr lang="en-US" b="0" dirty="0" smtClean="0">
                <a:solidFill>
                  <a:srgbClr val="FF0000"/>
                </a:solidFill>
              </a:rPr>
              <a:t> </a:t>
            </a:r>
            <a:r>
              <a:rPr lang="en-US" b="0" i="0" u="none" strike="noStrike" kern="1200" dirty="0" smtClean="0">
                <a:solidFill>
                  <a:srgbClr val="FF0000"/>
                </a:solidFill>
                <a:effectLst/>
                <a:latin typeface="+mn-lt"/>
                <a:ea typeface="+mn-ea"/>
                <a:cs typeface="+mn-cs"/>
              </a:rPr>
              <a:t>Ohio. </a:t>
            </a:r>
            <a:endParaRPr lang="en-US" b="0" kern="1200" dirty="0" smtClean="0">
              <a:solidFill>
                <a:srgbClr val="FF0000"/>
              </a:solidFill>
              <a:effectLst/>
              <a:latin typeface="+mn-lt"/>
              <a:ea typeface="+mn-ea"/>
              <a:cs typeface="+mn-cs"/>
            </a:endParaRPr>
          </a:p>
          <a:p>
            <a:pPr marL="347472" indent="-182880">
              <a:buFont typeface="Arial" panose="020B0604020202020204" pitchFamily="34" charset="0"/>
              <a:buChar char="•"/>
              <a:defRPr/>
            </a:pPr>
            <a:r>
              <a:rPr lang="en-US" b="0" kern="1200" baseline="0" dirty="0" smtClean="0">
                <a:solidFill>
                  <a:srgbClr val="FF0000"/>
                </a:solidFill>
                <a:effectLst/>
                <a:latin typeface="+mn-lt"/>
                <a:ea typeface="+mn-ea"/>
                <a:cs typeface="+mn-cs"/>
              </a:rPr>
              <a:t>Black children could achieve the benchmark within a year. White children could achieve the benchmark in less than a year. Asian and multiple-race children have already achieved the benchmark.</a:t>
            </a:r>
            <a:endParaRPr lang="en-US" b="0" kern="1200" dirty="0" smtClean="0">
              <a:solidFill>
                <a:srgbClr val="FF0000"/>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123</a:t>
            </a:fld>
            <a:endParaRPr lang="en-US" dirty="0"/>
          </a:p>
        </p:txBody>
      </p:sp>
    </p:spTree>
    <p:extLst>
      <p:ext uri="{BB962C8B-B14F-4D97-AF65-F5344CB8AC3E}">
        <p14:creationId xmlns:p14="http://schemas.microsoft.com/office/powerpoint/2010/main" val="366397807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345430"/>
            <a:ext cx="6400800" cy="3569970"/>
          </a:xfrm>
        </p:spPr>
        <p:txBody>
          <a:bodyPr>
            <a:normAutofit/>
          </a:bodyPr>
          <a:lstStyle/>
          <a:p>
            <a:pPr marL="336042"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 Rate: </a:t>
            </a: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2013, overall,</a:t>
            </a:r>
            <a:r>
              <a:rPr lang="en-US" sz="1200" kern="1200" baseline="0" dirty="0" smtClean="0">
                <a:solidFill>
                  <a:schemeClr val="tx1"/>
                </a:solidFill>
                <a:effectLst/>
                <a:latin typeface="+mn-lt"/>
                <a:ea typeface="+mn-ea"/>
                <a:cs typeface="+mn-cs"/>
              </a:rPr>
              <a:t> 63.5% of </a:t>
            </a:r>
            <a:r>
              <a:rPr lang="en-US" sz="1200" kern="1200" dirty="0" smtClean="0">
                <a:solidFill>
                  <a:schemeClr val="tx1"/>
                </a:solidFill>
                <a:effectLst/>
                <a:latin typeface="+mn-lt"/>
                <a:ea typeface="+mn-ea"/>
                <a:cs typeface="+mn-cs"/>
              </a:rPr>
              <a:t>adults with obesity had ever received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advice from a health provider to exercise more.</a:t>
            </a:r>
          </a:p>
          <a:p>
            <a:pPr marL="336042" lvl="0" indent="-171450">
              <a:buFont typeface="Arial" panose="020B0604020202020204" pitchFamily="34" charset="0"/>
              <a:buChar char="•"/>
            </a:pPr>
            <a:r>
              <a:rPr lang="en-US" sz="1200" b="1" kern="1200" dirty="0" smtClean="0">
                <a:solidFill>
                  <a:schemeClr val="tx1"/>
                </a:solidFill>
                <a:effectLst/>
                <a:latin typeface="+mn-lt"/>
                <a:ea typeface="+mn-ea"/>
                <a:cs typeface="+mn-cs"/>
              </a:rPr>
              <a:t>Trends: </a:t>
            </a:r>
            <a:r>
              <a:rPr lang="en-US" sz="1200" kern="1200" dirty="0" smtClean="0">
                <a:solidFill>
                  <a:schemeClr val="tx1"/>
                </a:solidFill>
                <a:effectLst/>
                <a:latin typeface="+mn-lt"/>
                <a:ea typeface="+mn-ea"/>
                <a:cs typeface="+mn-cs"/>
              </a:rPr>
              <a:t>From 2002 to 2013, the percentage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obese adults who ever received advice from a health provider to exercise more improved for Blacks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55.9%</a:t>
            </a:r>
            <a:r>
              <a:rPr lang="en-US" sz="1200" kern="1200" baseline="0" dirty="0" smtClean="0">
                <a:solidFill>
                  <a:schemeClr val="tx1"/>
                </a:solidFill>
                <a:effectLst/>
                <a:latin typeface="+mn-lt"/>
                <a:ea typeface="+mn-ea"/>
                <a:cs typeface="+mn-cs"/>
              </a:rPr>
              <a:t> to 64.8%).</a:t>
            </a:r>
            <a:endParaRPr lang="en-US" sz="1200" kern="1200" dirty="0" smtClean="0">
              <a:solidFill>
                <a:schemeClr val="tx1"/>
              </a:solidFill>
              <a:effectLst/>
              <a:latin typeface="+mn-lt"/>
              <a:ea typeface="+mn-ea"/>
              <a:cs typeface="+mn-cs"/>
            </a:endParaRPr>
          </a:p>
          <a:p>
            <a:pPr marL="336042"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 </a:t>
            </a:r>
          </a:p>
          <a:p>
            <a:pPr marL="793242" lvl="1" indent="-171450">
              <a:buFont typeface="Arial" panose="020B0604020202020204" pitchFamily="34" charset="0"/>
              <a:buChar cha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11 of 12 years, there were no statistically significant differences </a:t>
            </a:r>
            <a:r>
              <a:rPr lang="en-US" b="0" baseline="0" dirty="0" smtClean="0"/>
              <a:t>between</a:t>
            </a:r>
            <a:r>
              <a:rPr lang="en-US" dirty="0" smtClean="0"/>
              <a:t> Whites and Blacks in the percentage of </a:t>
            </a:r>
            <a:r>
              <a:rPr lang="en-US" sz="1200" b="0" kern="1200" baseline="0" dirty="0" smtClean="0">
                <a:solidFill>
                  <a:schemeClr val="tx1"/>
                </a:solidFill>
                <a:effectLst/>
                <a:latin typeface="+mn-lt"/>
                <a:ea typeface="+mn-ea"/>
                <a:cs typeface="+mn-cs"/>
              </a:rPr>
              <a:t>adults with obesity who ever received advice from a health provider to exercise more. In 2012, the percentage of Black adults</a:t>
            </a:r>
            <a:r>
              <a:rPr lang="en-US" sz="1200" b="0" kern="1200" dirty="0" smtClean="0">
                <a:solidFill>
                  <a:schemeClr val="tx1"/>
                </a:solidFill>
                <a:effectLst/>
                <a:latin typeface="+mn-lt"/>
                <a:ea typeface="+mn-ea"/>
                <a:cs typeface="+mn-cs"/>
              </a:rPr>
              <a:t> with obesity who received advice</a:t>
            </a:r>
            <a:r>
              <a:rPr lang="en-US" sz="1200" b="0" kern="1200" baseline="0" dirty="0" smtClean="0">
                <a:solidFill>
                  <a:schemeClr val="tx1"/>
                </a:solidFill>
                <a:effectLst/>
                <a:latin typeface="+mn-lt"/>
                <a:ea typeface="+mn-ea"/>
                <a:cs typeface="+mn-cs"/>
              </a:rPr>
              <a:t> to exercise </a:t>
            </a:r>
            <a:r>
              <a:rPr lang="en-US" sz="1200" b="0" kern="1200" dirty="0" smtClean="0">
                <a:solidFill>
                  <a:schemeClr val="tx1"/>
                </a:solidFill>
                <a:effectLst/>
                <a:latin typeface="+mn-lt"/>
                <a:ea typeface="+mn-ea"/>
                <a:cs typeface="+mn-cs"/>
              </a:rPr>
              <a:t>(62.5%) was higher</a:t>
            </a:r>
            <a:r>
              <a:rPr lang="en-US" sz="1200" b="0" kern="1200" baseline="0" dirty="0" smtClean="0">
                <a:solidFill>
                  <a:schemeClr val="tx1"/>
                </a:solidFill>
                <a:effectLst/>
                <a:latin typeface="+mn-lt"/>
                <a:ea typeface="+mn-ea"/>
                <a:cs typeface="+mn-cs"/>
              </a:rPr>
              <a:t> compared with White adults with obesity (58.2%).</a:t>
            </a:r>
          </a:p>
          <a:p>
            <a:pPr marL="793242"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In 2013, among Black adults with obesity, the percentage who ever received advice from a health provider to exercise more was lower for those without insurance (51.9%) compared with those with private insurance (67.8%).</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t>124</a:t>
            </a:fld>
            <a:endParaRPr lang="en-US"/>
          </a:p>
        </p:txBody>
      </p:sp>
    </p:spTree>
    <p:extLst>
      <p:ext uri="{BB962C8B-B14F-4D97-AF65-F5344CB8AC3E}">
        <p14:creationId xmlns:p14="http://schemas.microsoft.com/office/powerpoint/2010/main" val="293391693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472" lvl="0" indent="-182880">
              <a:buFont typeface="Arial" panose="020B0604020202020204" pitchFamily="34" charset="0"/>
              <a:buChar char="•"/>
            </a:pPr>
            <a:r>
              <a:rPr lang="en-US" b="1" dirty="0" smtClean="0"/>
              <a:t>Overall Rate: </a:t>
            </a:r>
            <a:r>
              <a:rPr lang="en-US" b="0" dirty="0" smtClean="0"/>
              <a:t>In 2013, overall, 51.3% of adults with obesity had ever received advice from a health provider about eating fewer high-fat or high-cholesterol foods.</a:t>
            </a:r>
          </a:p>
          <a:p>
            <a:pPr marL="347472" lvl="0" indent="-182880">
              <a:buFont typeface="Arial" panose="020B0604020202020204" pitchFamily="34" charset="0"/>
              <a:buChar char="•"/>
            </a:pPr>
            <a:r>
              <a:rPr lang="en-US" b="1" dirty="0" smtClean="0"/>
              <a:t>Trends: </a:t>
            </a:r>
            <a:r>
              <a:rPr lang="en-US" dirty="0" smtClean="0"/>
              <a:t>From 2002 to 2013, the percentage of adults with obesity who ever received advice about healthy eating improved for Blacks (from 46.8% to 49.3%).</a:t>
            </a:r>
          </a:p>
          <a:p>
            <a:pPr marL="347472" lvl="0" indent="-182880">
              <a:buFont typeface="Arial" panose="020B0604020202020204" pitchFamily="34" charset="0"/>
              <a:buChar char="•"/>
            </a:pPr>
            <a:r>
              <a:rPr lang="en-US" b="1" dirty="0" smtClean="0"/>
              <a:t>Groups With Disparities: </a:t>
            </a:r>
          </a:p>
          <a:p>
            <a:pPr marL="804672" lvl="1" indent="-182880">
              <a:buFont typeface="Arial" panose="020B0604020202020204" pitchFamily="34" charset="0"/>
              <a:buChar char="•"/>
            </a:pPr>
            <a:r>
              <a:rPr lang="en-US" b="0" dirty="0" smtClean="0"/>
              <a:t>There</a:t>
            </a:r>
            <a:r>
              <a:rPr lang="en-US" b="0" baseline="0" dirty="0" smtClean="0"/>
              <a:t> were no statistically significant differences between</a:t>
            </a:r>
            <a:r>
              <a:rPr lang="en-US" b="0" dirty="0" smtClean="0"/>
              <a:t> Whites and Blacks in the percentage of adults with obesity who ever received advice about healthy eating. </a:t>
            </a:r>
          </a:p>
          <a:p>
            <a:pPr marL="804672" lvl="1" indent="-182880">
              <a:buFont typeface="Arial" panose="020B0604020202020204" pitchFamily="34" charset="0"/>
              <a:buChar char="•"/>
            </a:pPr>
            <a:r>
              <a:rPr lang="en-US" b="0" dirty="0" smtClean="0"/>
              <a:t>In</a:t>
            </a:r>
            <a:r>
              <a:rPr lang="en-US" b="0" baseline="0" dirty="0" smtClean="0"/>
              <a:t> 2013, among </a:t>
            </a:r>
            <a:r>
              <a:rPr lang="en-US" sz="1200" b="0" kern="1200" baseline="0" dirty="0" smtClean="0">
                <a:solidFill>
                  <a:schemeClr val="tx1"/>
                </a:solidFill>
                <a:effectLst/>
                <a:latin typeface="+mn-lt"/>
                <a:ea typeface="+mn-ea"/>
                <a:cs typeface="+mn-cs"/>
              </a:rPr>
              <a:t>Black adults with obesity, the percentage who ever received advice about healthy eating was lower for those without insurance (35.4%) compared with those with private insurance (51.6%).</a:t>
            </a:r>
            <a:endParaRPr lang="en-US" b="0"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125</a:t>
            </a:fld>
            <a:endParaRPr lang="en-US"/>
          </a:p>
        </p:txBody>
      </p:sp>
    </p:spTree>
    <p:extLst>
      <p:ext uri="{BB962C8B-B14F-4D97-AF65-F5344CB8AC3E}">
        <p14:creationId xmlns:p14="http://schemas.microsoft.com/office/powerpoint/2010/main" val="128627329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E180644-B12D-4345-B585-56C9D6284D2A}" type="slidenum">
              <a:rPr lang="en-US" altLang="en-US"/>
              <a:pPr/>
              <a:t>126</a:t>
            </a:fld>
            <a:endParaRPr lang="en-US" altLang="en-US"/>
          </a:p>
        </p:txBody>
      </p:sp>
      <p:sp>
        <p:nvSpPr>
          <p:cNvPr id="19457" name="Rectangle 1"/>
          <p:cNvSpPr txBox="1">
            <a:spLocks noGrp="1" noRot="1" noChangeAspect="1" noChangeArrowheads="1"/>
          </p:cNvSpPr>
          <p:nvPr>
            <p:ph type="sldImg"/>
          </p:nvPr>
        </p:nvSpPr>
        <p:spPr bwMode="auto">
          <a:xfrm>
            <a:off x="482600" y="695325"/>
            <a:ext cx="6046788" cy="4535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701613" y="5486400"/>
            <a:ext cx="5607175" cy="31101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345430"/>
            <a:ext cx="6400800" cy="3950970"/>
          </a:xfrm>
        </p:spPr>
        <p:txBody>
          <a:bodyPr>
            <a:normAutofit/>
          </a:bodyPr>
          <a:lstStyle/>
          <a:p>
            <a:pPr marL="171450" indent="-171450">
              <a:buFont typeface="Arial" panose="020B0604020202020204" pitchFamily="34" charset="0"/>
              <a:buChar char="•"/>
            </a:pPr>
            <a:r>
              <a:rPr lang="en-US" b="1" dirty="0" smtClean="0"/>
              <a:t>Importance: </a:t>
            </a:r>
            <a:r>
              <a:rPr lang="en-US" dirty="0" smtClean="0"/>
              <a:t>Hospitals are important sites for ensuring that people receive needed immunizations, including pneumococcal and influenza immunizations.</a:t>
            </a:r>
          </a:p>
          <a:p>
            <a:pPr marL="171450" indent="-171450">
              <a:buFont typeface="Arial" panose="020B0604020202020204" pitchFamily="34" charset="0"/>
              <a:buChar char="•"/>
            </a:pPr>
            <a:r>
              <a:rPr lang="en-US" b="1" dirty="0" smtClean="0"/>
              <a:t>Pneumococcal Immunization:</a:t>
            </a:r>
          </a:p>
          <a:p>
            <a:pPr marL="347472" indent="-182880">
              <a:buFont typeface="Arial" panose="020B0604020202020204" pitchFamily="34" charset="0"/>
              <a:buChar char="•"/>
            </a:pPr>
            <a:r>
              <a:rPr lang="en-US" b="1" dirty="0" smtClean="0"/>
              <a:t>Overall Rate: </a:t>
            </a:r>
            <a:r>
              <a:rPr lang="en-US" dirty="0" smtClean="0"/>
              <a:t>In 2013, 92.2% of hospital patients received pneumococcal immunization.</a:t>
            </a:r>
            <a:endParaRPr lang="en-US" b="1" dirty="0" smtClean="0"/>
          </a:p>
          <a:p>
            <a:pPr marL="347472" indent="-182880">
              <a:buFont typeface="Arial" panose="020B0604020202020204" pitchFamily="34" charset="0"/>
              <a:buChar char="•"/>
            </a:pPr>
            <a:r>
              <a:rPr lang="en-US" b="1" dirty="0" smtClean="0"/>
              <a:t>Groups With </a:t>
            </a:r>
            <a:r>
              <a:rPr lang="en-US" b="1" dirty="0"/>
              <a:t>Disparities</a:t>
            </a:r>
            <a:r>
              <a:rPr lang="en-US" dirty="0"/>
              <a:t>: </a:t>
            </a:r>
            <a:r>
              <a:rPr lang="en-US" dirty="0" smtClean="0"/>
              <a:t>In both</a:t>
            </a:r>
            <a:r>
              <a:rPr lang="en-US" baseline="0" dirty="0" smtClean="0"/>
              <a:t> years</a:t>
            </a:r>
            <a:r>
              <a:rPr lang="en-US" dirty="0" smtClean="0"/>
              <a:t>, </a:t>
            </a:r>
            <a:r>
              <a:rPr lang="en-US" dirty="0"/>
              <a:t>the percentage of hospital patients who received pneumococcal immunization was </a:t>
            </a:r>
            <a:r>
              <a:rPr lang="en-US" dirty="0" smtClean="0"/>
              <a:t>lower among Blacks, Asians, and AI/ANs</a:t>
            </a:r>
            <a:r>
              <a:rPr lang="en-US" baseline="0" dirty="0" smtClean="0"/>
              <a:t> </a:t>
            </a:r>
            <a:r>
              <a:rPr lang="en-US" dirty="0" smtClean="0"/>
              <a:t>compared with Whites.</a:t>
            </a:r>
          </a:p>
          <a:p>
            <a:pPr marL="347472" indent="-182880">
              <a:buFont typeface="Arial" panose="020B0604020202020204" pitchFamily="34" charset="0"/>
              <a:buChar char="•"/>
            </a:pPr>
            <a:r>
              <a:rPr lang="en-US" b="1" dirty="0"/>
              <a:t>Achievable Benchmark: </a:t>
            </a:r>
            <a:r>
              <a:rPr lang="en-US" dirty="0"/>
              <a:t>The 2012 top 5 State achievable benchmark was 93%. The top 5 States that contributed to the achievable benchmark are </a:t>
            </a:r>
            <a:r>
              <a:rPr lang="en-US" dirty="0" smtClean="0"/>
              <a:t>Delaware, </a:t>
            </a:r>
            <a:r>
              <a:rPr lang="en-US" dirty="0"/>
              <a:t>Florida, </a:t>
            </a:r>
            <a:r>
              <a:rPr lang="en-US" dirty="0" smtClean="0"/>
              <a:t>Ohio, </a:t>
            </a:r>
            <a:r>
              <a:rPr lang="en-US" dirty="0"/>
              <a:t>South Carolina, </a:t>
            </a:r>
            <a:r>
              <a:rPr lang="en-US" dirty="0" smtClean="0"/>
              <a:t>and West Virginia.  All groups were below the benchmark.</a:t>
            </a:r>
          </a:p>
          <a:p>
            <a:pPr marL="171450" indent="-171450">
              <a:buFont typeface="Arial" panose="020B0604020202020204" pitchFamily="34" charset="0"/>
              <a:buChar char="•"/>
            </a:pPr>
            <a:r>
              <a:rPr lang="en-US" b="1" dirty="0" smtClean="0"/>
              <a:t>Influenza Immunization:</a:t>
            </a:r>
          </a:p>
          <a:p>
            <a:pPr marL="347472" indent="-182880">
              <a:buFont typeface="Arial" panose="020B0604020202020204" pitchFamily="34" charset="0"/>
              <a:buChar char="•"/>
            </a:pPr>
            <a:r>
              <a:rPr lang="en-US" b="1" dirty="0"/>
              <a:t>Overall Rate: </a:t>
            </a:r>
            <a:r>
              <a:rPr lang="en-US" b="0" dirty="0"/>
              <a:t>I</a:t>
            </a:r>
            <a:r>
              <a:rPr lang="en-US" dirty="0" smtClean="0"/>
              <a:t>n 2013, 92.2% </a:t>
            </a:r>
            <a:r>
              <a:rPr lang="en-US" dirty="0"/>
              <a:t>of hospital patients received influenza immunization. </a:t>
            </a:r>
          </a:p>
          <a:p>
            <a:pPr marL="347472"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Groups With Disparities:</a:t>
            </a:r>
            <a:r>
              <a:rPr lang="en-US" dirty="0"/>
              <a:t> </a:t>
            </a:r>
            <a:r>
              <a:rPr lang="en-US" dirty="0" smtClean="0"/>
              <a:t> In both</a:t>
            </a:r>
            <a:r>
              <a:rPr lang="en-US" baseline="0" dirty="0" smtClean="0"/>
              <a:t> years</a:t>
            </a:r>
            <a:r>
              <a:rPr lang="en-US" dirty="0" smtClean="0"/>
              <a:t>, the percentage of hospital patients who received pneumococcal immunization was lower among Blacks, Asians, and AI/ANs</a:t>
            </a:r>
            <a:r>
              <a:rPr lang="en-US" baseline="0" dirty="0" smtClean="0"/>
              <a:t> </a:t>
            </a:r>
            <a:r>
              <a:rPr lang="en-US" dirty="0" smtClean="0"/>
              <a:t>compared with Whites.</a:t>
            </a:r>
          </a:p>
          <a:p>
            <a:pPr marL="347472" indent="-182880">
              <a:buFont typeface="Arial" panose="020B0604020202020204" pitchFamily="34" charset="0"/>
              <a:buChar char="•"/>
            </a:pPr>
            <a:r>
              <a:rPr lang="en-US" b="1" dirty="0" smtClean="0"/>
              <a:t>Achievable </a:t>
            </a:r>
            <a:r>
              <a:rPr lang="en-US" b="1" dirty="0"/>
              <a:t>Benchmark: </a:t>
            </a:r>
            <a:r>
              <a:rPr lang="en-US" dirty="0" smtClean="0"/>
              <a:t>The </a:t>
            </a:r>
            <a:r>
              <a:rPr lang="en-US" dirty="0"/>
              <a:t>2012 top 5 State achievable benchmark was 93%. The top 5 States that contributed to the achievable benchmark are Delaware, Maryland, New Hampshire, South Carolina, and West Virginia. </a:t>
            </a:r>
            <a:r>
              <a:rPr lang="en-US" dirty="0" smtClean="0"/>
              <a:t>All </a:t>
            </a:r>
            <a:r>
              <a:rPr lang="en-US" dirty="0"/>
              <a:t>groups were below the </a:t>
            </a:r>
            <a:r>
              <a:rPr lang="en-US" dirty="0" smtClean="0"/>
              <a:t>benchmark except for Whites are</a:t>
            </a:r>
            <a:r>
              <a:rPr lang="en-US" baseline="0" dirty="0" smtClean="0"/>
              <a:t> close to the benchmark</a:t>
            </a:r>
            <a:r>
              <a:rPr lang="en-US" dirty="0" smtClean="0"/>
              <a:t>.</a:t>
            </a: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127</a:t>
            </a:fld>
            <a:endParaRPr lang="en-US"/>
          </a:p>
        </p:txBody>
      </p:sp>
    </p:spTree>
    <p:extLst>
      <p:ext uri="{BB962C8B-B14F-4D97-AF65-F5344CB8AC3E}">
        <p14:creationId xmlns:p14="http://schemas.microsoft.com/office/powerpoint/2010/main" val="424003579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228600" y="5257800"/>
            <a:ext cx="6629400" cy="4038600"/>
          </a:xfrm>
        </p:spPr>
        <p:txBody>
          <a:bodyPr>
            <a:normAutofit/>
          </a:bodyPr>
          <a:lstStyle/>
          <a:p>
            <a:pPr marL="171450" indent="-171450">
              <a:buFont typeface="Arial" panose="020B0604020202020204" pitchFamily="34" charset="0"/>
              <a:buChar char="•"/>
            </a:pPr>
            <a:r>
              <a:rPr lang="en-US" b="1" dirty="0" smtClean="0"/>
              <a:t>Importance:</a:t>
            </a:r>
            <a:r>
              <a:rPr lang="en-US" dirty="0" smtClean="0"/>
              <a:t> </a:t>
            </a:r>
            <a:r>
              <a:rPr lang="en-US" dirty="0"/>
              <a:t>Many patients who receive home health care are recovering from an injury or illness and may have difficulty walking or moving around safely. Maintaining and improving functional status, such as </a:t>
            </a:r>
            <a:r>
              <a:rPr lang="en-US" dirty="0" smtClean="0"/>
              <a:t>patients’ </a:t>
            </a:r>
            <a:r>
              <a:rPr lang="en-US" dirty="0"/>
              <a:t>ability to </a:t>
            </a:r>
            <a:r>
              <a:rPr lang="en-US" dirty="0" smtClean="0"/>
              <a:t>ambulate, improves </a:t>
            </a:r>
            <a:r>
              <a:rPr lang="en-US" dirty="0"/>
              <a:t>quality of life and allows them to </a:t>
            </a:r>
            <a:r>
              <a:rPr lang="en-US" dirty="0" smtClean="0"/>
              <a:t>stay at home </a:t>
            </a:r>
            <a:r>
              <a:rPr lang="en-US" dirty="0"/>
              <a:t>as long as </a:t>
            </a:r>
            <a:r>
              <a:rPr lang="en-US" dirty="0" smtClean="0"/>
              <a:t>possible. Getting </a:t>
            </a:r>
            <a:r>
              <a:rPr lang="en-US" dirty="0"/>
              <a:t>better at walking or moving around may be a sign that their health </a:t>
            </a:r>
            <a:r>
              <a:rPr lang="en-US" dirty="0" smtClean="0"/>
              <a:t>is </a:t>
            </a:r>
            <a:r>
              <a:rPr lang="en-US" dirty="0"/>
              <a:t>improving. </a:t>
            </a:r>
            <a:endParaRPr lang="en-US" dirty="0" smtClean="0"/>
          </a:p>
          <a:p>
            <a:pPr marL="169863" indent="-169863">
              <a:buFont typeface="Arial" panose="020B0604020202020204" pitchFamily="34" charset="0"/>
              <a:buChar char="•"/>
            </a:pPr>
            <a:r>
              <a:rPr lang="en-US" b="1" dirty="0" smtClean="0"/>
              <a:t>Overall Rate:</a:t>
            </a:r>
            <a:r>
              <a:rPr lang="en-US" dirty="0" smtClean="0"/>
              <a:t> In 2013, 61.8% of </a:t>
            </a:r>
            <a:r>
              <a:rPr lang="en-US" dirty="0"/>
              <a:t>home health </a:t>
            </a:r>
            <a:r>
              <a:rPr lang="en-US" dirty="0" smtClean="0"/>
              <a:t>patients </a:t>
            </a:r>
            <a:r>
              <a:rPr lang="en-US" dirty="0"/>
              <a:t>showed improvement </a:t>
            </a:r>
            <a:r>
              <a:rPr lang="en-US" dirty="0" smtClean="0"/>
              <a:t>in walking </a:t>
            </a:r>
            <a:r>
              <a:rPr lang="en-US" dirty="0"/>
              <a:t>or moving </a:t>
            </a:r>
            <a:r>
              <a:rPr lang="en-US" dirty="0" smtClean="0"/>
              <a:t>around.</a:t>
            </a:r>
          </a:p>
          <a:p>
            <a:pPr marL="169863" indent="-169863">
              <a:buFont typeface="Arial" panose="020B0604020202020204" pitchFamily="34" charset="0"/>
              <a:buChar char="•"/>
            </a:pPr>
            <a:r>
              <a:rPr lang="en-US" b="1" dirty="0" smtClean="0"/>
              <a:t>Trends:</a:t>
            </a:r>
            <a:r>
              <a:rPr lang="en-US" b="1" baseline="0" dirty="0" smtClean="0"/>
              <a:t> </a:t>
            </a:r>
            <a:r>
              <a:rPr lang="en-US" b="0" baseline="0" dirty="0" smtClean="0"/>
              <a:t>From 2010 to 2013, the percentage of adult home health patients whose ability to move or walk around improved overall and for all racial groups.</a:t>
            </a:r>
            <a:endParaRPr lang="en-US" b="1" dirty="0" smtClean="0"/>
          </a:p>
          <a:p>
            <a:pPr marL="169863" indent="-169863">
              <a:buFont typeface="Arial" panose="020B0604020202020204" pitchFamily="34" charset="0"/>
              <a:buChar char="•"/>
            </a:pPr>
            <a:r>
              <a:rPr lang="en-US" b="1" dirty="0" smtClean="0"/>
              <a:t>Groups With Disparities:</a:t>
            </a:r>
            <a:r>
              <a:rPr lang="en-US" b="1" baseline="0" dirty="0" smtClean="0"/>
              <a:t> </a:t>
            </a:r>
            <a:r>
              <a:rPr lang="en-US" b="0" baseline="0" dirty="0" smtClean="0"/>
              <a:t>From 2011 to 2013</a:t>
            </a:r>
            <a:r>
              <a:rPr lang="en-US" b="0" dirty="0" smtClean="0"/>
              <a:t>, White home </a:t>
            </a:r>
            <a:r>
              <a:rPr lang="en-US" b="0" dirty="0"/>
              <a:t>health patients </a:t>
            </a:r>
            <a:r>
              <a:rPr lang="en-US" b="0" dirty="0" smtClean="0"/>
              <a:t>were more </a:t>
            </a:r>
            <a:r>
              <a:rPr lang="en-US" b="0" dirty="0"/>
              <a:t>likely than </a:t>
            </a:r>
            <a:r>
              <a:rPr lang="en-US" b="0" dirty="0" smtClean="0"/>
              <a:t>Black and AI/AN home </a:t>
            </a:r>
            <a:r>
              <a:rPr lang="en-US" b="0" dirty="0"/>
              <a:t>health patients to get better at walking or moving </a:t>
            </a:r>
            <a:r>
              <a:rPr lang="en-US" b="0" dirty="0" smtClean="0"/>
              <a:t>around. </a:t>
            </a:r>
          </a:p>
          <a:p>
            <a:pPr marL="169863" lvl="1" indent="-169863">
              <a:buFont typeface="Arial" panose="020B0604020202020204" pitchFamily="34" charset="0"/>
              <a:buChar char="•"/>
            </a:pPr>
            <a:r>
              <a:rPr lang="en-US" b="1" dirty="0" smtClean="0"/>
              <a:t>Achievable Benchmark: </a:t>
            </a:r>
          </a:p>
          <a:p>
            <a:pPr marL="576263" lvl="2" indent="-238125">
              <a:buFont typeface="Arial" panose="020B0604020202020204" pitchFamily="34" charset="0"/>
              <a:buChar char="•"/>
              <a:tabLst>
                <a:tab pos="857250" algn="l"/>
              </a:tabLst>
            </a:pPr>
            <a:r>
              <a:rPr lang="en-US" b="0" dirty="0" smtClean="0"/>
              <a:t>The 2010 top 5 State achievable benchmark was 62.5%. The top 5 States that contributed to the achievable benchmark are Maine, Missouri, New Jersey, South Carolina, and Utah.</a:t>
            </a:r>
          </a:p>
          <a:p>
            <a:pPr marL="576263" lvl="2" indent="-238125">
              <a:buFont typeface="Arial" panose="020B0604020202020204" pitchFamily="34" charset="0"/>
              <a:buChar char="•"/>
              <a:tabLst>
                <a:tab pos="857250" algn="l"/>
              </a:tabLst>
            </a:pPr>
            <a:r>
              <a:rPr lang="en-US" b="0" dirty="0" smtClean="0"/>
              <a:t>Whites</a:t>
            </a:r>
            <a:r>
              <a:rPr lang="en-US" b="0" baseline="0" dirty="0" smtClean="0"/>
              <a:t> </a:t>
            </a:r>
            <a:r>
              <a:rPr lang="en-US" b="0" dirty="0" smtClean="0"/>
              <a:t>have already achieved the benchmark.</a:t>
            </a:r>
            <a:r>
              <a:rPr lang="en-US" b="0" baseline="0" dirty="0" smtClean="0"/>
              <a:t> At current rates of improvement, the overall, multiple-race, and Asian rates could reach the benchmark within a year. The other racial groups could reach the benchmark within 2 years.</a:t>
            </a:r>
            <a:endParaRPr lang="en-US"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128</a:t>
            </a:fld>
            <a:endParaRPr lang="en-US"/>
          </a:p>
        </p:txBody>
      </p:sp>
    </p:spTree>
    <p:extLst>
      <p:ext uri="{BB962C8B-B14F-4D97-AF65-F5344CB8AC3E}">
        <p14:creationId xmlns:p14="http://schemas.microsoft.com/office/powerpoint/2010/main" val="75069786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Importance</a:t>
            </a:r>
            <a:r>
              <a:rPr lang="en-US" dirty="0" smtClean="0"/>
              <a:t>: Many patients who receive home health care are recovering from an injury or illness and may have difficulty walking or moving around safely. Maintaining and improving functional status, such as patients’ ability to ambulate, improves quality of life and allows them to stay at home as long as possible. Shortness of breath interferes with activities such as walking and is an important health status indicator.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Overall Rate:</a:t>
            </a:r>
            <a:r>
              <a:rPr lang="en-US" dirty="0" smtClean="0"/>
              <a:t> In </a:t>
            </a:r>
            <a:r>
              <a:rPr lang="en-US" b="0" dirty="0" smtClean="0"/>
              <a:t>2013</a:t>
            </a:r>
            <a:r>
              <a:rPr lang="en-US" dirty="0" smtClean="0"/>
              <a:t>, 65.0% of home health patients had less shortness of breath.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Trends:</a:t>
            </a:r>
            <a:r>
              <a:rPr lang="en-US" b="1" baseline="0" dirty="0" smtClean="0"/>
              <a:t> </a:t>
            </a:r>
            <a:r>
              <a:rPr lang="en-US" b="0" baseline="0" dirty="0" smtClean="0"/>
              <a:t>From 2010 to 2013, the percentage of adult home health patients whose episodes of shortness of breath decreased improved overall and for AI/ANs, Blacks, and Whites.</a:t>
            </a:r>
            <a:endParaRPr lang="en-US"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Groups With Disparities: </a:t>
            </a:r>
            <a:r>
              <a:rPr lang="en-US" dirty="0" smtClean="0"/>
              <a:t>In 2</a:t>
            </a:r>
            <a:r>
              <a:rPr lang="en-US" baseline="0" dirty="0" smtClean="0"/>
              <a:t> of 4 years</a:t>
            </a:r>
            <a:r>
              <a:rPr lang="en-US" dirty="0" smtClean="0"/>
              <a:t>, AI/ANs</a:t>
            </a:r>
            <a:r>
              <a:rPr lang="en-US" baseline="0" dirty="0" smtClean="0"/>
              <a:t> </a:t>
            </a:r>
            <a:r>
              <a:rPr lang="en-US" dirty="0" smtClean="0"/>
              <a:t>were less likely than Whites to show improvement in shortness of breath.</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Achievable Benchmark: </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2010 top 5 State achievable benchmark was 71%. The top 5 States that contributed to the achievable benchmark are District of Columbia,</a:t>
            </a:r>
            <a:r>
              <a:rPr lang="en-US" baseline="0" dirty="0" smtClean="0"/>
              <a:t> Hawaii, </a:t>
            </a:r>
            <a:r>
              <a:rPr lang="en-US" dirty="0" smtClean="0"/>
              <a:t>Maryland,</a:t>
            </a:r>
            <a:r>
              <a:rPr lang="en-US" baseline="0" dirty="0" smtClean="0"/>
              <a:t> </a:t>
            </a:r>
            <a:r>
              <a:rPr lang="en-US" dirty="0" smtClean="0"/>
              <a:t>New Jersey, and South Carolina. </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At current rates of improvement, the overall rate could reach the benchmark</a:t>
            </a:r>
            <a:r>
              <a:rPr lang="en-US" b="0" baseline="0" dirty="0" smtClean="0"/>
              <a:t> in</a:t>
            </a:r>
            <a:r>
              <a:rPr lang="en-US" b="0" dirty="0" smtClean="0"/>
              <a:t> 6</a:t>
            </a:r>
            <a:r>
              <a:rPr lang="en-US" b="0" baseline="0" dirty="0" smtClean="0"/>
              <a:t> </a:t>
            </a:r>
            <a:r>
              <a:rPr lang="en-US" b="0" dirty="0" smtClean="0"/>
              <a:t>years and</a:t>
            </a:r>
            <a:r>
              <a:rPr lang="en-US" b="0" baseline="0" dirty="0" smtClean="0"/>
              <a:t> the racial groups could achieve the benchmark within 9 years.</a:t>
            </a:r>
            <a:endParaRPr lang="en-US" b="0"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129</a:t>
            </a:fld>
            <a:endParaRPr lang="en-US"/>
          </a:p>
        </p:txBody>
      </p:sp>
    </p:spTree>
    <p:extLst>
      <p:ext uri="{BB962C8B-B14F-4D97-AF65-F5344CB8AC3E}">
        <p14:creationId xmlns:p14="http://schemas.microsoft.com/office/powerpoint/2010/main" val="930130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this </a:t>
            </a:r>
            <a:r>
              <a:rPr lang="en-US" dirty="0" err="1" smtClean="0"/>
              <a:t>chartbook</a:t>
            </a:r>
            <a:r>
              <a:rPr lang="en-US" dirty="0" smtClean="0"/>
              <a:t> Blacks are usually contrasted with Whites.</a:t>
            </a:r>
            <a:r>
              <a:rPr lang="en-US" baseline="0" dirty="0" smtClean="0"/>
              <a:t> </a:t>
            </a:r>
            <a:r>
              <a:rPr lang="en-US" dirty="0" smtClean="0"/>
              <a:t>To make text more concise, the labels White and Black are used to refer to populations that are non-Hispanic Black</a:t>
            </a:r>
            <a:r>
              <a:rPr lang="en-US" baseline="0" dirty="0" smtClean="0"/>
              <a:t> </a:t>
            </a:r>
            <a:r>
              <a:rPr lang="en-US" dirty="0" smtClean="0"/>
              <a:t>and non-Hispanic</a:t>
            </a:r>
            <a:r>
              <a:rPr lang="en-US" baseline="0" dirty="0" smtClean="0"/>
              <a:t> White</a:t>
            </a:r>
            <a:r>
              <a:rPr lang="en-US" dirty="0" smtClean="0"/>
              <a:t>, respectively.  In addition, unless otherwise specified, Hispanics include all races.  </a:t>
            </a:r>
          </a:p>
          <a:p>
            <a:pPr marL="171450" indent="-171450">
              <a:buFont typeface="Arial" panose="020B0604020202020204" pitchFamily="34" charset="0"/>
              <a:buChar char="•"/>
            </a:pPr>
            <a:r>
              <a:rPr lang="en-US" dirty="0" smtClean="0"/>
              <a:t>Examples of successful interventions come from the AHRQ Health Care </a:t>
            </a:r>
            <a:r>
              <a:rPr lang="en-US" dirty="0"/>
              <a:t>Innovations Exchange: </a:t>
            </a:r>
            <a:r>
              <a:rPr lang="en-US" dirty="0" smtClean="0"/>
              <a:t>https://innovations.ahrq.gov.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dirty="0" smtClean="0">
                <a:solidFill>
                  <a:srgbClr val="FF0000"/>
                </a:solidFill>
              </a:rPr>
              <a:t>Trends are based</a:t>
            </a:r>
            <a:r>
              <a:rPr lang="en-US" b="0" strike="noStrike" baseline="0" dirty="0" smtClean="0">
                <a:solidFill>
                  <a:srgbClr val="FF0000"/>
                </a:solidFill>
              </a:rPr>
              <a:t> on </a:t>
            </a:r>
            <a:r>
              <a:rPr lang="en-US" b="0" strike="noStrike" dirty="0" smtClean="0">
                <a:solidFill>
                  <a:srgbClr val="FF0000"/>
                </a:solidFill>
              </a:rPr>
              <a:t>regression analysis for measures with at least 4 time points. Change in disparities is also based on regression analysis. </a:t>
            </a:r>
            <a:r>
              <a:rPr lang="en-US" b="0" dirty="0" smtClean="0"/>
              <a:t>See Introduction and Methods for more </a:t>
            </a:r>
            <a:r>
              <a:rPr lang="en-US" b="0" dirty="0"/>
              <a:t>information about methods used in the </a:t>
            </a:r>
            <a:r>
              <a:rPr lang="en-US" b="0" dirty="0" err="1"/>
              <a:t>chartbook</a:t>
            </a:r>
            <a:r>
              <a:rPr lang="en-US" b="0" dirty="0"/>
              <a:t>. </a:t>
            </a: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13</a:t>
            </a:fld>
            <a:endParaRPr lang="en-US"/>
          </a:p>
        </p:txBody>
      </p:sp>
    </p:spTree>
    <p:extLst>
      <p:ext uri="{BB962C8B-B14F-4D97-AF65-F5344CB8AC3E}">
        <p14:creationId xmlns:p14="http://schemas.microsoft.com/office/powerpoint/2010/main" val="74458405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Importance</a:t>
            </a:r>
            <a:r>
              <a:rPr lang="en-US" dirty="0" smtClean="0"/>
              <a:t>: </a:t>
            </a:r>
            <a:r>
              <a:rPr lang="en-US" dirty="0"/>
              <a:t>Patients who have </a:t>
            </a:r>
            <a:r>
              <a:rPr lang="en-US" dirty="0" smtClean="0"/>
              <a:t>problems </a:t>
            </a:r>
            <a:r>
              <a:rPr lang="en-US" dirty="0"/>
              <a:t>taking their medications as prescribed are </a:t>
            </a:r>
            <a:r>
              <a:rPr lang="en-US" dirty="0" smtClean="0"/>
              <a:t>at </a:t>
            </a:r>
            <a:r>
              <a:rPr lang="en-US" dirty="0"/>
              <a:t>risk for adverse </a:t>
            </a:r>
            <a:r>
              <a:rPr lang="en-US" dirty="0" smtClean="0"/>
              <a:t>outcomes, including lack </a:t>
            </a:r>
            <a:r>
              <a:rPr lang="en-US" dirty="0"/>
              <a:t>of </a:t>
            </a:r>
            <a:r>
              <a:rPr lang="en-US" dirty="0" smtClean="0"/>
              <a:t>improvement, worsening of disease, serious </a:t>
            </a:r>
            <a:r>
              <a:rPr lang="en-US" dirty="0"/>
              <a:t>side </a:t>
            </a:r>
            <a:r>
              <a:rPr lang="en-US" dirty="0" smtClean="0"/>
              <a:t>effects, and death. </a:t>
            </a:r>
          </a:p>
          <a:p>
            <a:pPr marL="171450" indent="-171450">
              <a:buFont typeface="Arial" panose="020B0604020202020204" pitchFamily="34" charset="0"/>
              <a:buChar char="•"/>
            </a:pPr>
            <a:r>
              <a:rPr lang="en-US" b="1" dirty="0" smtClean="0"/>
              <a:t>Overall Rate: </a:t>
            </a:r>
            <a:r>
              <a:rPr lang="en-US" dirty="0" smtClean="0"/>
              <a:t>In 2013, 52.5% </a:t>
            </a:r>
            <a:r>
              <a:rPr lang="en-US" dirty="0"/>
              <a:t>of </a:t>
            </a:r>
            <a:r>
              <a:rPr lang="en-US" dirty="0" smtClean="0"/>
              <a:t>Black home </a:t>
            </a:r>
            <a:r>
              <a:rPr lang="en-US" dirty="0"/>
              <a:t>health </a:t>
            </a:r>
            <a:r>
              <a:rPr lang="en-US" dirty="0" smtClean="0"/>
              <a:t>patients </a:t>
            </a:r>
            <a:r>
              <a:rPr lang="en-US" dirty="0"/>
              <a:t>got better at taking their </a:t>
            </a:r>
            <a:r>
              <a:rPr lang="en-US" dirty="0" smtClean="0"/>
              <a:t>medications.</a:t>
            </a:r>
            <a:endParaRPr lang="en-US" b="0" dirty="0" smtClean="0"/>
          </a:p>
          <a:p>
            <a:pPr marL="171450" indent="-171450">
              <a:buFont typeface="Arial" panose="020B0604020202020204" pitchFamily="34" charset="0"/>
              <a:buChar char="•"/>
            </a:pPr>
            <a:r>
              <a:rPr lang="en-US" b="1" dirty="0" smtClean="0"/>
              <a:t>Groups With Disparities: </a:t>
            </a:r>
            <a:r>
              <a:rPr lang="en-US" dirty="0" smtClean="0"/>
              <a:t>In 2013,  Black </a:t>
            </a:r>
            <a:r>
              <a:rPr lang="en-US" dirty="0"/>
              <a:t>home health </a:t>
            </a:r>
            <a:r>
              <a:rPr lang="en-US" dirty="0" smtClean="0"/>
              <a:t>patients in age groups 75-84 (49.8%) and 85 and over (39.8%) </a:t>
            </a:r>
            <a:r>
              <a:rPr lang="en-US" dirty="0"/>
              <a:t>were less likely than </a:t>
            </a:r>
            <a:r>
              <a:rPr lang="en-US" dirty="0" smtClean="0"/>
              <a:t>those ages 0-64 (58.5%) to </a:t>
            </a:r>
            <a:r>
              <a:rPr lang="en-US" dirty="0"/>
              <a:t>get better at taking their </a:t>
            </a:r>
            <a:r>
              <a:rPr lang="en-US" dirty="0" smtClean="0"/>
              <a:t>medications.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130</a:t>
            </a:fld>
            <a:endParaRPr lang="en-US"/>
          </a:p>
        </p:txBody>
      </p:sp>
    </p:spTree>
    <p:extLst>
      <p:ext uri="{BB962C8B-B14F-4D97-AF65-F5344CB8AC3E}">
        <p14:creationId xmlns:p14="http://schemas.microsoft.com/office/powerpoint/2010/main" val="179418321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131</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4028440"/>
          </a:xfrm>
        </p:spPr>
        <p:txBody>
          <a:bodyPr/>
          <a:lstStyle/>
          <a:p>
            <a:pPr marL="171450" lvl="0" indent="-171450">
              <a:buFont typeface="Arial" panose="020B0604020202020204" pitchFamily="34" charset="0"/>
              <a:buChar char="•"/>
            </a:pPr>
            <a:r>
              <a:rPr lang="en-US" b="1" dirty="0"/>
              <a:t>Importance:</a:t>
            </a:r>
            <a:r>
              <a:rPr lang="en-US" dirty="0"/>
              <a:t>  </a:t>
            </a:r>
            <a:r>
              <a:rPr lang="en-US" dirty="0" smtClean="0"/>
              <a:t>High-quality </a:t>
            </a:r>
            <a:r>
              <a:rPr lang="en-US" dirty="0"/>
              <a:t>health care is facilitated by having a regular provider, but some Americans may not be able to afford one</a:t>
            </a:r>
            <a:r>
              <a:rPr lang="en-US" dirty="0" smtClean="0"/>
              <a:t>.</a:t>
            </a:r>
          </a:p>
          <a:p>
            <a:pPr marL="171450" indent="-171450">
              <a:buFont typeface="Arial" panose="020B0604020202020204" pitchFamily="34" charset="0"/>
              <a:buChar char="•"/>
            </a:pPr>
            <a:r>
              <a:rPr lang="en-US" b="1" dirty="0"/>
              <a:t>Overall </a:t>
            </a:r>
            <a:r>
              <a:rPr lang="en-US" b="1" dirty="0" smtClean="0"/>
              <a:t>Rate:</a:t>
            </a:r>
            <a:r>
              <a:rPr lang="en-US" dirty="0" smtClean="0"/>
              <a:t> </a:t>
            </a:r>
            <a:r>
              <a:rPr lang="en-US" dirty="0"/>
              <a:t>In </a:t>
            </a:r>
            <a:r>
              <a:rPr lang="en-US" dirty="0" smtClean="0"/>
              <a:t>2013, 24% </a:t>
            </a:r>
            <a:r>
              <a:rPr lang="en-US" dirty="0"/>
              <a:t>of people </a:t>
            </a:r>
            <a:r>
              <a:rPr lang="en-US" dirty="0" smtClean="0"/>
              <a:t>without a usual source of care indicated a financial or insurance reason for not having a source of care.</a:t>
            </a:r>
          </a:p>
          <a:p>
            <a:pPr marL="171450" indent="-171450">
              <a:buFont typeface="Arial" panose="020B0604020202020204" pitchFamily="34" charset="0"/>
              <a:buChar char="•"/>
            </a:pPr>
            <a:r>
              <a:rPr lang="en-US" b="1" dirty="0" smtClean="0"/>
              <a:t>Trends: </a:t>
            </a:r>
            <a:r>
              <a:rPr lang="en-US" dirty="0" smtClean="0"/>
              <a:t>The percentage worsened overall</a:t>
            </a:r>
            <a:r>
              <a:rPr lang="en-US" baseline="0" dirty="0" smtClean="0"/>
              <a:t> (15.6% to 24%) and </a:t>
            </a:r>
            <a:r>
              <a:rPr lang="en-US" dirty="0" smtClean="0"/>
              <a:t>among Blacks (13.1% </a:t>
            </a:r>
            <a:r>
              <a:rPr lang="en-US" b="0" dirty="0" smtClean="0"/>
              <a:t>to 25.8%)  </a:t>
            </a:r>
            <a:r>
              <a:rPr lang="en-US" dirty="0" smtClean="0"/>
              <a:t>and</a:t>
            </a:r>
            <a:r>
              <a:rPr lang="en-US" baseline="0" dirty="0" smtClean="0"/>
              <a:t> Whites (15.9% to 24.5%)</a:t>
            </a:r>
            <a:r>
              <a:rPr lang="en-US" dirty="0" smtClean="0"/>
              <a:t>.</a:t>
            </a:r>
          </a:p>
          <a:p>
            <a:pPr marL="171450" indent="-171450">
              <a:buFont typeface="Arial" panose="020B0604020202020204" pitchFamily="34" charset="0"/>
              <a:buChar char="•"/>
            </a:pPr>
            <a:r>
              <a:rPr lang="en-US" b="1" dirty="0" smtClean="0"/>
              <a:t>Groups With </a:t>
            </a:r>
            <a:r>
              <a:rPr lang="en-US" b="1" dirty="0"/>
              <a:t>Disparities</a:t>
            </a:r>
            <a:r>
              <a:rPr lang="en-US" b="1" dirty="0" smtClean="0"/>
              <a:t>:</a:t>
            </a:r>
            <a:r>
              <a:rPr lang="en-US" dirty="0" smtClean="0"/>
              <a:t> In</a:t>
            </a:r>
            <a:r>
              <a:rPr lang="en-US" baseline="0" dirty="0" smtClean="0"/>
              <a:t> </a:t>
            </a:r>
            <a:r>
              <a:rPr lang="en-US" b="0" baseline="0" dirty="0" smtClean="0"/>
              <a:t>2013, </a:t>
            </a:r>
            <a:r>
              <a:rPr lang="en-US" baseline="0" dirty="0" smtClean="0"/>
              <a:t>the percentage of people without a usual source of care who indicated a financial or insurance reason for not having a source of care was higher among uninsured Blacks (48.8%) compared with Blacks with private insurance (13.1%).</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132</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5C4D3CA-5166-4A28-8E39-33C8A0F3D259}" type="slidenum">
              <a:rPr lang="en-US" altLang="en-US"/>
              <a:pPr/>
              <a:t>133</a:t>
            </a:fld>
            <a:endParaRPr lang="en-US" altLang="en-US"/>
          </a:p>
        </p:txBody>
      </p:sp>
      <p:sp>
        <p:nvSpPr>
          <p:cNvPr id="20481" name="Rectangle 1"/>
          <p:cNvSpPr txBox="1">
            <a:spLocks noGrp="1" noRot="1" noChangeAspect="1" noChangeArrowheads="1"/>
          </p:cNvSpPr>
          <p:nvPr>
            <p:ph type="sldImg"/>
          </p:nvPr>
        </p:nvSpPr>
        <p:spPr bwMode="auto">
          <a:xfrm>
            <a:off x="482600" y="695325"/>
            <a:ext cx="6046788" cy="4535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701613" y="5410200"/>
            <a:ext cx="5607175" cy="31863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r>
              <a:rPr lang="en-US" dirty="0" smtClean="0"/>
              <a:t>The Affordable Care Act includes several provisions aimed at eliminating health disparities in America. Section 4302 (Understanding health disparities: data collection and analysis) focuses on the standardization, collection, analysis, and reporting of health disparities data. Section 4302 requires the Secretary of Health and Human Services (HHS) to establish data collection standards for race, ethnicity, sex, primary language, and disability status. Adopted October 31, 2011, these data collection standards are to be used, to the extent practicable, in HHS-sponsored population health surveys. </a:t>
            </a:r>
          </a:p>
          <a:p>
            <a:pPr marL="171450" indent="-171450">
              <a:buFont typeface="Arial" panose="020B0604020202020204" pitchFamily="34" charset="0"/>
              <a:buChar char="•"/>
            </a:pPr>
            <a:r>
              <a:rPr lang="en-US" dirty="0" smtClean="0"/>
              <a:t>The new data standards improve the quality of HHS data collection by building on the Office of Management and Budget (OMB) minimum standard,</a:t>
            </a:r>
            <a:r>
              <a:rPr lang="en-US" baseline="0" dirty="0" smtClean="0"/>
              <a:t> including additional specificity </a:t>
            </a:r>
            <a:r>
              <a:rPr lang="en-US" dirty="0" smtClean="0"/>
              <a:t>as well as categories</a:t>
            </a:r>
            <a:r>
              <a:rPr lang="en-US" baseline="0" dirty="0" smtClean="0"/>
              <a:t> that can be consolidated to the current OMB standard. For many large HHS surveys, including the National Health Interview Survey, National Survey on Drug Use and Health, and Medical Expenditure Panel Survey,</a:t>
            </a:r>
            <a:r>
              <a:rPr lang="en-US" dirty="0" smtClean="0"/>
              <a:t> slight differences</a:t>
            </a:r>
            <a:r>
              <a:rPr lang="en-US" baseline="0" dirty="0" smtClean="0"/>
              <a:t> in subcategories limited the ability to compare racial and ethnic groups between surveys; the new standards create uniform categories to facilitate these comparisons (Dorsey, et al., 2014)</a:t>
            </a:r>
            <a:r>
              <a:rPr lang="en-US" dirty="0" smtClean="0"/>
              <a:t>. </a:t>
            </a:r>
          </a:p>
          <a:p>
            <a:endParaRPr lang="en-US" dirty="0" smtClean="0"/>
          </a:p>
          <a:p>
            <a:r>
              <a:rPr lang="en-US" b="1" dirty="0" smtClean="0"/>
              <a:t>Source:</a:t>
            </a:r>
            <a:r>
              <a:rPr lang="en-US" dirty="0" smtClean="0"/>
              <a:t> </a:t>
            </a:r>
            <a:r>
              <a:rPr lang="en-US" dirty="0" err="1" smtClean="0"/>
              <a:t>Sorsey</a:t>
            </a:r>
            <a:r>
              <a:rPr lang="en-US" dirty="0" smtClean="0"/>
              <a:t> R, Graham G, </a:t>
            </a:r>
            <a:r>
              <a:rPr lang="en-US" dirty="0" err="1" smtClean="0"/>
              <a:t>Glied</a:t>
            </a:r>
            <a:r>
              <a:rPr lang="en-US" dirty="0" smtClean="0"/>
              <a:t> S, et al.</a:t>
            </a:r>
            <a:r>
              <a:rPr lang="en-US" baseline="0" dirty="0" smtClean="0"/>
              <a:t> Implementing health reform: improved data collection and the monitoring of health disparities.</a:t>
            </a:r>
            <a:r>
              <a:rPr lang="en-US" dirty="0" smtClean="0"/>
              <a:t> </a:t>
            </a:r>
            <a:r>
              <a:rPr lang="en-US" dirty="0" err="1" smtClean="0"/>
              <a:t>Annu</a:t>
            </a:r>
            <a:r>
              <a:rPr lang="en-US" baseline="0" dirty="0" smtClean="0"/>
              <a:t> Rev Public Health 2014;35:123-38.</a:t>
            </a: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14</a:t>
            </a:fld>
            <a:endParaRPr lang="en-US"/>
          </a:p>
        </p:txBody>
      </p:sp>
    </p:spTree>
    <p:extLst>
      <p:ext uri="{BB962C8B-B14F-4D97-AF65-F5344CB8AC3E}">
        <p14:creationId xmlns:p14="http://schemas.microsoft.com/office/powerpoint/2010/main" val="2913986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0" dirty="0"/>
              <a:t>According to the 2010 Census, Whites made up 72% of the population of the United States in comparison to 83% in 1980 (see 1980 Census at </a:t>
            </a:r>
            <a:r>
              <a:rPr lang="en-US" b="0" dirty="0">
                <a:hlinkClick r:id="rId3"/>
              </a:rPr>
              <a:t>http://www2.census.gov/prod2/decennial/documents/1980/1980censusofpopu8011u_bw.pdf</a:t>
            </a:r>
            <a:r>
              <a:rPr lang="en-US" b="0" dirty="0"/>
              <a:t>) and 88% at the beginning of the 20</a:t>
            </a:r>
            <a:r>
              <a:rPr lang="en-US" b="0" baseline="30000" dirty="0"/>
              <a:t>th</a:t>
            </a:r>
            <a:r>
              <a:rPr lang="en-US" b="0" dirty="0"/>
              <a:t> century (see 1910 Census, available at http://www.census.gov/prod/www/decennial.html).  </a:t>
            </a:r>
          </a:p>
          <a:p>
            <a:pPr marL="174708" indent="-174708" defTabSz="931774">
              <a:buFont typeface="Arial" panose="020B0604020202020204" pitchFamily="34" charset="0"/>
              <a:buChar char="•"/>
              <a:defRPr/>
            </a:pPr>
            <a:r>
              <a:rPr lang="en-US" dirty="0"/>
              <a:t>In 1980, minorities made up about 20% of the population in the United States, African Americans being the largest minority group at 11.7%.  In 2010, Hispanics were the largest minority group, making up more than 16% of the total population, and African Americans just under 13%.</a:t>
            </a:r>
          </a:p>
          <a:p>
            <a:pPr>
              <a:defRPr/>
            </a:pPr>
            <a:endParaRPr lang="en-US" dirty="0"/>
          </a:p>
        </p:txBody>
      </p:sp>
      <p:sp>
        <p:nvSpPr>
          <p:cNvPr id="4" name="Slide Number Placeholder 3"/>
          <p:cNvSpPr>
            <a:spLocks noGrp="1"/>
          </p:cNvSpPr>
          <p:nvPr>
            <p:ph type="sldNum" sz="quarter" idx="10"/>
          </p:nvPr>
        </p:nvSpPr>
        <p:spPr/>
        <p:txBody>
          <a:bodyPr/>
          <a:lstStyle/>
          <a:p>
            <a:fld id="{8201EB66-45C5-43A4-BD17-949050072137}" type="slidenum">
              <a:rPr lang="en-US" smtClean="0"/>
              <a:t>15</a:t>
            </a:fld>
            <a:endParaRPr lang="en-US"/>
          </a:p>
        </p:txBody>
      </p:sp>
    </p:spTree>
    <p:extLst>
      <p:ext uri="{BB962C8B-B14F-4D97-AF65-F5344CB8AC3E}">
        <p14:creationId xmlns:p14="http://schemas.microsoft.com/office/powerpoint/2010/main" val="514526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1EB66-45C5-43A4-BD17-949050072137}" type="slidenum">
              <a:rPr lang="en-US" smtClean="0"/>
              <a:t>16</a:t>
            </a:fld>
            <a:endParaRPr lang="en-US"/>
          </a:p>
        </p:txBody>
      </p:sp>
    </p:spTree>
    <p:extLst>
      <p:ext uri="{BB962C8B-B14F-4D97-AF65-F5344CB8AC3E}">
        <p14:creationId xmlns:p14="http://schemas.microsoft.com/office/powerpoint/2010/main" val="336203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defRPr/>
            </a:pPr>
            <a:r>
              <a:rPr lang="en-US" b="0" dirty="0" smtClean="0"/>
              <a:t>Other foreign-born Blacks</a:t>
            </a:r>
            <a:r>
              <a:rPr lang="en-US" b="0" baseline="0" dirty="0" smtClean="0"/>
              <a:t> include people from Ghana (147,000), Guyana (122,000), Kenya (107,000), Liberia (83,000), Somalia (79,000), Mexico (70,000), Barbados (51,000), Cameroon (48,000), Cuba (41,000),  Sierra Leone (36,000), Grenada (34,000), Eritrea (33,000), Panama (32,000), Belize (32,000), Sudan (30,000), Bahamas (27,000), and England (22,000).</a:t>
            </a:r>
            <a:endParaRPr lang="en-US" b="0" dirty="0" smtClean="0"/>
          </a:p>
          <a:p>
            <a:pPr marL="171450" indent="-171450">
              <a:buFont typeface="Arial" panose="020B0604020202020204" pitchFamily="34" charset="0"/>
              <a:buChar char="•"/>
              <a:defRPr/>
            </a:pPr>
            <a:r>
              <a:rPr lang="en-US" b="0" dirty="0" smtClean="0"/>
              <a:t>Foreign-born</a:t>
            </a:r>
            <a:r>
              <a:rPr lang="en-US" b="0" baseline="0" dirty="0" smtClean="0"/>
              <a:t> Blacks include single-race blacks and multiple-race Blacks, regardless of Hispanic origin.</a:t>
            </a:r>
          </a:p>
          <a:p>
            <a:pPr marL="171450" indent="-171450">
              <a:buFont typeface="Arial" panose="020B0604020202020204" pitchFamily="34" charset="0"/>
              <a:buChar char="•"/>
              <a:defRPr/>
            </a:pPr>
            <a:r>
              <a:rPr lang="en-US" b="0" dirty="0" smtClean="0"/>
              <a:t>Foreign-born</a:t>
            </a:r>
            <a:r>
              <a:rPr lang="en-US" b="0" baseline="0" dirty="0" smtClean="0"/>
              <a:t> Black populations do not add up to the total foreign-born Black population because regions with fewer Black immigrants, such as Asia, the Middle East, and most of Europe were not included.</a:t>
            </a:r>
            <a:endParaRPr lang="en-US" b="1" dirty="0" smtClean="0"/>
          </a:p>
          <a:p>
            <a:pPr marL="0" indent="0">
              <a:buFont typeface="Arial" panose="020B0604020202020204" pitchFamily="34" charset="0"/>
              <a:buNone/>
              <a:defRPr/>
            </a:pPr>
            <a:r>
              <a:rPr lang="en-US" b="1" dirty="0" smtClean="0"/>
              <a:t>Source:</a:t>
            </a:r>
          </a:p>
          <a:p>
            <a:pPr marL="171450" lvl="0" indent="-171450">
              <a:buFont typeface="Arial" panose="020B0604020202020204" pitchFamily="34" charset="0"/>
              <a:buChar char="•"/>
              <a:defRPr/>
            </a:pPr>
            <a:r>
              <a:rPr lang="en-US" b="0" dirty="0" smtClean="0"/>
              <a:t>U.S. Census</a:t>
            </a:r>
            <a:r>
              <a:rPr lang="en-US" b="0" baseline="0" dirty="0" smtClean="0"/>
              <a:t> Bureau. </a:t>
            </a:r>
            <a:r>
              <a:rPr lang="en-US" b="0" dirty="0" smtClean="0"/>
              <a:t>American </a:t>
            </a:r>
            <a:r>
              <a:rPr lang="en-US" b="0" dirty="0" err="1" smtClean="0"/>
              <a:t>FactFinder</a:t>
            </a:r>
            <a:r>
              <a:rPr lang="en-US" b="0" dirty="0" smtClean="0"/>
              <a:t>. http://factfinder.census.gov/faces/tableservices/jsf/pages/productview.xhtml?pid=ACS_13_1YR_B05003B&amp;prodType=table</a:t>
            </a:r>
          </a:p>
          <a:p>
            <a:pPr marL="171450" lvl="0" indent="-171450">
              <a:buFont typeface="Arial" panose="020B0604020202020204" pitchFamily="34" charset="0"/>
              <a:buChar char="•"/>
              <a:defRPr/>
            </a:pPr>
            <a:r>
              <a:rPr lang="en-US" b="0" dirty="0" smtClean="0"/>
              <a:t>Anderson M. A rising share of the U.S. black population is foreign born. Washington,</a:t>
            </a:r>
            <a:r>
              <a:rPr lang="en-US" b="0" baseline="0" dirty="0" smtClean="0"/>
              <a:t> DC: Pew Research Center; April 2015</a:t>
            </a:r>
            <a:r>
              <a:rPr lang="en-US" b="0" dirty="0" smtClean="0"/>
              <a:t>. </a:t>
            </a:r>
            <a:r>
              <a:rPr lang="en-US" dirty="0" smtClean="0"/>
              <a:t>http://www.pewsocialtrends.org/2015/04/09/a-rising-share-of-the-u-s-black-population-is-foreign-born</a:t>
            </a:r>
          </a:p>
          <a:p>
            <a:pPr marL="171450" indent="-171450">
              <a:buFont typeface="Arial" panose="020B0604020202020204" pitchFamily="34" charset="0"/>
              <a:buChar char="•"/>
              <a:defRPr/>
            </a:pPr>
            <a:endParaRPr lang="en-US" dirty="0" smtClean="0"/>
          </a:p>
          <a:p>
            <a:pPr marL="0" indent="0">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17</a:t>
            </a:fld>
            <a:endParaRPr lang="en-US"/>
          </a:p>
        </p:txBody>
      </p:sp>
    </p:spTree>
    <p:extLst>
      <p:ext uri="{BB962C8B-B14F-4D97-AF65-F5344CB8AC3E}">
        <p14:creationId xmlns:p14="http://schemas.microsoft.com/office/powerpoint/2010/main" val="3821371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5345430"/>
            <a:ext cx="6248400" cy="3646170"/>
          </a:xfrm>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Blacks are the second largest minority population, following the Hispanic/Latino population. </a:t>
            </a:r>
            <a:r>
              <a:rPr lang="en-US" b="0" dirty="0" smtClean="0"/>
              <a:t>In 2010, most </a:t>
            </a:r>
            <a:r>
              <a:rPr lang="en-US" dirty="0" smtClean="0"/>
              <a:t>Blacks lived in the South (55% of the U.S. Black population), while 36% of the White population lived in the South.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10 States with the largest Black population are Florida, Texas, New York, Georgia, California, North Carolina, Illinois, Maryland, Virginia, and Ohio. Combined, these 10 States represent 58% of the total Black population.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Of the 10 largest places in the United States with 100,000 or more population, Detroit, Michigan, had the largest percentage of Blacks (84%), followed by Jackson, Mississippi (80%).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18</a:t>
            </a:fld>
            <a:endParaRPr lang="en-US"/>
          </a:p>
        </p:txBody>
      </p:sp>
    </p:spTree>
    <p:extLst>
      <p:ext uri="{BB962C8B-B14F-4D97-AF65-F5344CB8AC3E}">
        <p14:creationId xmlns:p14="http://schemas.microsoft.com/office/powerpoint/2010/main" val="3542768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Between</a:t>
            </a:r>
            <a:r>
              <a:rPr lang="en-US" baseline="0" dirty="0" smtClean="0"/>
              <a:t> 2014 and 2060, t</a:t>
            </a:r>
            <a:r>
              <a:rPr lang="en-US" dirty="0" smtClean="0"/>
              <a:t>he Black population is projected to increase moderately, from 13%  to 14% of the total population </a:t>
            </a:r>
            <a:r>
              <a:rPr lang="en-US" strike="noStrike" dirty="0" smtClean="0">
                <a:solidFill>
                  <a:srgbClr val="FF0000"/>
                </a:solidFill>
              </a:rPr>
              <a:t>(data not shown)</a:t>
            </a:r>
            <a:r>
              <a:rPr lang="en-US" strike="noStrike" dirty="0" smtClean="0"/>
              <a:t>.</a:t>
            </a:r>
          </a:p>
          <a:p>
            <a:pPr marL="171450" indent="-171450">
              <a:buFont typeface="Arial" panose="020B0604020202020204" pitchFamily="34" charset="0"/>
              <a:buChar char="•"/>
            </a:pPr>
            <a:r>
              <a:rPr lang="en-US" dirty="0" smtClean="0"/>
              <a:t>The U.S.-born Black population is not expected to change much over</a:t>
            </a:r>
            <a:r>
              <a:rPr lang="en-US" baseline="0" dirty="0" smtClean="0"/>
              <a:t> the next </a:t>
            </a:r>
            <a:r>
              <a:rPr lang="en-US" b="0" baseline="0" dirty="0" smtClean="0"/>
              <a:t>four decades</a:t>
            </a:r>
            <a:r>
              <a:rPr lang="en-US" b="0" dirty="0" smtClean="0"/>
              <a:t>.</a:t>
            </a:r>
          </a:p>
          <a:p>
            <a:endParaRPr lang="en-US" b="0"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19</a:t>
            </a:fld>
            <a:endParaRPr lang="en-US"/>
          </a:p>
        </p:txBody>
      </p:sp>
    </p:spTree>
    <p:extLst>
      <p:ext uri="{BB962C8B-B14F-4D97-AF65-F5344CB8AC3E}">
        <p14:creationId xmlns:p14="http://schemas.microsoft.com/office/powerpoint/2010/main" val="266151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a:t>
            </a:fld>
            <a:endParaRPr lang="en-US"/>
          </a:p>
        </p:txBody>
      </p:sp>
    </p:spTree>
    <p:extLst>
      <p:ext uri="{BB962C8B-B14F-4D97-AF65-F5344CB8AC3E}">
        <p14:creationId xmlns:p14="http://schemas.microsoft.com/office/powerpoint/2010/main" val="3273630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Between</a:t>
            </a:r>
            <a:r>
              <a:rPr lang="en-US" baseline="0" dirty="0" smtClean="0"/>
              <a:t> 2014 and 2060 the percentage of foreign-born Blacks is expected to increase from 8.1% in 2014 to 11.4% i</a:t>
            </a:r>
            <a:r>
              <a:rPr lang="en-US" dirty="0" smtClean="0"/>
              <a:t>n 2060.</a:t>
            </a:r>
          </a:p>
          <a:p>
            <a:endParaRPr lang="en-US"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20</a:t>
            </a:fld>
            <a:endParaRPr lang="en-US"/>
          </a:p>
        </p:txBody>
      </p:sp>
    </p:spTree>
    <p:extLst>
      <p:ext uri="{BB962C8B-B14F-4D97-AF65-F5344CB8AC3E}">
        <p14:creationId xmlns:p14="http://schemas.microsoft.com/office/powerpoint/2010/main" val="3020696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1450" indent="-171450">
              <a:buFont typeface="Arial" panose="020B0604020202020204" pitchFamily="34" charset="0"/>
              <a:buChar char="•"/>
            </a:pPr>
            <a:r>
              <a:rPr lang="en-US" dirty="0" smtClean="0">
                <a:effectLst/>
              </a:rPr>
              <a:t>The non-Hispanic Black older population was 4 million in 2014 and is projected to grow to 12 million by 2060. In 2014, Blacks made up 9% of the older population. By 2060, the percentage of the older population that is Black is projected to grow to 12%. </a:t>
            </a:r>
          </a:p>
          <a:p>
            <a:pPr marL="171450" indent="-171450">
              <a:buFont typeface="Arial" panose="020B0604020202020204" pitchFamily="34" charset="0"/>
              <a:buChar char="•"/>
            </a:pPr>
            <a:r>
              <a:rPr lang="en-US" b="1" dirty="0" smtClean="0">
                <a:effectLst/>
              </a:rPr>
              <a:t>Centenarians: </a:t>
            </a:r>
            <a:r>
              <a:rPr lang="en-US" dirty="0" smtClean="0">
                <a:effectLst/>
              </a:rPr>
              <a:t>In 2014, there were 8,582 Blacks age 100 years and over (1,558 men and 7,024 women). They made up 12% of all centenarians. </a:t>
            </a:r>
          </a:p>
          <a:p>
            <a:pPr marL="171450" indent="-171450">
              <a:buFont typeface="Arial" panose="020B0604020202020204" pitchFamily="34" charset="0"/>
              <a:buChar char="•"/>
            </a:pPr>
            <a:r>
              <a:rPr lang="en-US" b="1" dirty="0" smtClean="0">
                <a:effectLst/>
              </a:rPr>
              <a:t>Residence: </a:t>
            </a:r>
            <a:r>
              <a:rPr lang="en-US" dirty="0" smtClean="0">
                <a:effectLst/>
              </a:rPr>
              <a:t>In 2013, </a:t>
            </a:r>
            <a:r>
              <a:rPr lang="en-US" b="0" dirty="0" smtClean="0">
                <a:effectLst/>
              </a:rPr>
              <a:t>more than half</a:t>
            </a:r>
            <a:r>
              <a:rPr lang="en-US" b="1" dirty="0" smtClean="0">
                <a:effectLst/>
              </a:rPr>
              <a:t> </a:t>
            </a:r>
            <a:r>
              <a:rPr lang="en-US" dirty="0" smtClean="0">
                <a:effectLst/>
              </a:rPr>
              <a:t>of older Blacks lived in eight States: New York (331,114), Florida (286,438), Texas (255,362), Georgia (252,101), California (248,195), North Carolina (221,725), Illinois (196,584), and Maryland (177,521).</a:t>
            </a:r>
          </a:p>
          <a:p>
            <a:pPr marL="171450" indent="-171450">
              <a:buFont typeface="Arial" panose="020B0604020202020204" pitchFamily="34" charset="0"/>
              <a:buChar char="•"/>
            </a:pPr>
            <a:r>
              <a:rPr lang="en-US" b="1" dirty="0" smtClean="0">
                <a:effectLst/>
              </a:rPr>
              <a:t>Self-Rated Health Status: </a:t>
            </a:r>
            <a:r>
              <a:rPr lang="en-US" dirty="0" smtClean="0">
                <a:effectLst/>
              </a:rPr>
              <a:t>During 2011-2013, 27% of both older Black men and older Black women reported very good/excellent health status. Among older non-Hispanic Whites, this figure was 45% for men and 47% for women. Positive health evaluations decline with age. Among Black men ages 65-74, 31% reported very good/excellent health compared with 17% among those age 85 and over. Similarly, among Black women, this rate declined from 30% at ages 65-74 to 20% at age 85 and over.</a:t>
            </a:r>
          </a:p>
          <a:p>
            <a:pPr marL="171450" indent="-171450">
              <a:buFont typeface="Arial" panose="020B0604020202020204" pitchFamily="34" charset="0"/>
              <a:buChar char="•"/>
            </a:pPr>
            <a:r>
              <a:rPr lang="en-US" b="1" dirty="0" smtClean="0">
                <a:effectLst/>
              </a:rPr>
              <a:t>Chronic Conditions: </a:t>
            </a:r>
          </a:p>
          <a:p>
            <a:pPr marL="628650" lvl="1" indent="-171450">
              <a:buFont typeface="Arial" panose="020B0604020202020204" pitchFamily="34" charset="0"/>
              <a:buChar char="•"/>
            </a:pPr>
            <a:r>
              <a:rPr lang="en-US" dirty="0" smtClean="0">
                <a:effectLst/>
              </a:rPr>
              <a:t>Most older people have at least one chronic condition and many have multiple conditions. Some of the most frequently occurring conditions among older non-Hispanic Blacks in 2011-2013 were: </a:t>
            </a:r>
          </a:p>
          <a:p>
            <a:pPr marL="1085850" lvl="2" indent="-171450">
              <a:buFont typeface="Arial" panose="020B0604020202020204" pitchFamily="34" charset="0"/>
              <a:buChar char="•"/>
            </a:pPr>
            <a:r>
              <a:rPr lang="en-US" dirty="0" smtClean="0">
                <a:effectLst/>
              </a:rPr>
              <a:t>Hypertension (85% in 2009-2012), </a:t>
            </a:r>
          </a:p>
          <a:p>
            <a:pPr marL="1085850" lvl="2" indent="-171450">
              <a:buFont typeface="Arial" panose="020B0604020202020204" pitchFamily="34" charset="0"/>
              <a:buChar char="•"/>
            </a:pPr>
            <a:r>
              <a:rPr lang="en-US" dirty="0" smtClean="0">
                <a:effectLst/>
              </a:rPr>
              <a:t>Diagnosed arthritis (51%), </a:t>
            </a:r>
          </a:p>
          <a:p>
            <a:pPr marL="1085850" lvl="2" indent="-171450">
              <a:buFont typeface="Arial" panose="020B0604020202020204" pitchFamily="34" charset="0"/>
              <a:buChar char="•"/>
            </a:pPr>
            <a:r>
              <a:rPr lang="en-US" dirty="0" smtClean="0">
                <a:effectLst/>
              </a:rPr>
              <a:t>All types of heart disease (27%), </a:t>
            </a:r>
          </a:p>
          <a:p>
            <a:pPr marL="1085850" lvl="2" indent="-171450">
              <a:buFont typeface="Arial" panose="020B0604020202020204" pitchFamily="34" charset="0"/>
              <a:buChar char="•"/>
            </a:pPr>
            <a:r>
              <a:rPr lang="en-US" dirty="0" smtClean="0">
                <a:effectLst/>
              </a:rPr>
              <a:t>Diagnosed diabetes (39% in 2009-2012), and </a:t>
            </a:r>
          </a:p>
          <a:p>
            <a:pPr marL="1085850" lvl="2" indent="-171450">
              <a:buFont typeface="Arial" panose="020B0604020202020204" pitchFamily="34" charset="0"/>
              <a:buChar char="•"/>
            </a:pPr>
            <a:r>
              <a:rPr lang="en-US" dirty="0" smtClean="0">
                <a:effectLst/>
              </a:rPr>
              <a:t>Cancer (17%). </a:t>
            </a:r>
          </a:p>
          <a:p>
            <a:pPr marL="628650" lvl="1" indent="-171450">
              <a:buFont typeface="Arial" panose="020B0604020202020204" pitchFamily="34" charset="0"/>
              <a:buChar char="•"/>
            </a:pPr>
            <a:r>
              <a:rPr lang="en-US" dirty="0" smtClean="0">
                <a:effectLst/>
              </a:rPr>
              <a:t>The comparable figures for all older persons were: hypertension (71% in 2009-2012), diagnosed arthritis (49%), all types of heart disease (31%), diagnosed diabetes (21% in 2009-2012), and cancer (25%).</a:t>
            </a:r>
          </a:p>
          <a:p>
            <a:pPr marL="171450" indent="-171450">
              <a:buFont typeface="Arial" panose="020B0604020202020204" pitchFamily="34" charset="0"/>
              <a:buChar char="•"/>
            </a:pPr>
            <a:r>
              <a:rPr lang="en-US" b="1" dirty="0" smtClean="0">
                <a:effectLst/>
              </a:rPr>
              <a:t>Access to Medical Care: </a:t>
            </a:r>
            <a:r>
              <a:rPr lang="en-US" dirty="0" smtClean="0">
                <a:effectLst/>
              </a:rPr>
              <a:t>In 2013, 34% of older Blacks had both Medicare and supplementary private health insurance and 11% were covered by both Medicare and Medicaid. In comparison, almost 50% of all older adults had both Medicare and supplementary private health insurance and 6% were covered by both Medicare and Medicaid. In 2011-2013, 4% of older non-Hispanic Blacks reported they had no usual source of health care, </a:t>
            </a:r>
            <a:r>
              <a:rPr lang="en-US" b="0" dirty="0" smtClean="0">
                <a:effectLst/>
              </a:rPr>
              <a:t>the same as the percentage for all older Americans.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21</a:t>
            </a:fld>
            <a:endParaRPr lang="en-US"/>
          </a:p>
        </p:txBody>
      </p:sp>
    </p:spTree>
    <p:extLst>
      <p:ext uri="{BB962C8B-B14F-4D97-AF65-F5344CB8AC3E}">
        <p14:creationId xmlns:p14="http://schemas.microsoft.com/office/powerpoint/2010/main" val="3406880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Social determinants of health are economic and physical conditions in the environments in which people are born, live, learn, work, play, worship, and age that affect a wide range of health, functioning, and quality-of-life outcomes and risks. </a:t>
            </a:r>
          </a:p>
          <a:p>
            <a:pPr marL="0" indent="0">
              <a:buFont typeface="Arial" panose="020B0604020202020204" pitchFamily="34" charset="0"/>
              <a:buNone/>
              <a:defRPr/>
            </a:pPr>
            <a:endParaRPr lang="en-US" b="1" dirty="0" smtClean="0"/>
          </a:p>
          <a:p>
            <a:pPr marL="0" indent="0">
              <a:buFont typeface="Arial" panose="020B0604020202020204" pitchFamily="34" charset="0"/>
              <a:buNone/>
              <a:defRPr/>
            </a:pPr>
            <a:r>
              <a:rPr lang="en-US" b="1" dirty="0" smtClean="0"/>
              <a:t>Source:</a:t>
            </a:r>
            <a:r>
              <a:rPr lang="en-US" baseline="0" dirty="0" smtClean="0"/>
              <a:t> </a:t>
            </a:r>
            <a:r>
              <a:rPr lang="en-US" b="0" baseline="0" dirty="0" smtClean="0"/>
              <a:t>Kelly RL. </a:t>
            </a:r>
            <a:r>
              <a:rPr lang="en-US" baseline="0" dirty="0" smtClean="0"/>
              <a:t>2015 Kelly report: health disparities in America. https://cbcbraintrust-kelly.house.gov/media-center/kelly-report</a:t>
            </a: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22</a:t>
            </a:fld>
            <a:endParaRPr lang="en-US"/>
          </a:p>
        </p:txBody>
      </p:sp>
    </p:spTree>
    <p:extLst>
      <p:ext uri="{BB962C8B-B14F-4D97-AF65-F5344CB8AC3E}">
        <p14:creationId xmlns:p14="http://schemas.microsoft.com/office/powerpoint/2010/main" val="3821371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23</a:t>
            </a:fld>
            <a:endParaRPr lang="en-US"/>
          </a:p>
        </p:txBody>
      </p:sp>
    </p:spTree>
    <p:extLst>
      <p:ext uri="{BB962C8B-B14F-4D97-AF65-F5344CB8AC3E}">
        <p14:creationId xmlns:p14="http://schemas.microsoft.com/office/powerpoint/2010/main" val="2383030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5345430"/>
            <a:ext cx="6248400" cy="3950970"/>
          </a:xfrm>
        </p:spPr>
        <p:txBody>
          <a:bodyPr>
            <a:normAutofit/>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year 2015 marked the 30th anniversary of the Report of the Secretary’s Task Force on Black and Minority Health (also known as the Heckler Report), released in 1985 under the leadership of then U.S. Department of Health and Human Services (HHS) Secretary Margaret M. Heckler.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landmark report marked the first convening of a group of health experts by the U.S. Government to conduct a comprehensive study of racial and ethnic minority health and elevated minority health onto the national stage.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Heckler Report documented persistent health disparities that accounted for 60,000 excess deaths each year and synthesized ways to advance health equity. This marked the beginning of a new era in addressing minority health issues, beginning with the creation of the HHS Office of Minority Health in 1986 and leading up to the Affordable Care Act in 2010.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0F596C6-1807-4ED1-A2A6-17F710C0A291}" type="slidenum">
              <a:rPr lang="en-US" smtClean="0"/>
              <a:pPr/>
              <a:t>24</a:t>
            </a:fld>
            <a:endParaRPr lang="en-US"/>
          </a:p>
        </p:txBody>
      </p:sp>
    </p:spTree>
    <p:extLst>
      <p:ext uri="{BB962C8B-B14F-4D97-AF65-F5344CB8AC3E}">
        <p14:creationId xmlns:p14="http://schemas.microsoft.com/office/powerpoint/2010/main" val="1773532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OMB required Federal agencies to use at least five categories to define race:</a:t>
            </a:r>
          </a:p>
          <a:p>
            <a:pPr marL="640594" lvl="1" indent="-174708">
              <a:buFont typeface="Arial" panose="020B0604020202020204" pitchFamily="34" charset="0"/>
              <a:buChar char="•"/>
            </a:pPr>
            <a:r>
              <a:rPr lang="en-US" dirty="0" smtClean="0"/>
              <a:t>White </a:t>
            </a:r>
          </a:p>
          <a:p>
            <a:pPr marL="640594" lvl="1" indent="-174708">
              <a:buFont typeface="Arial" panose="020B0604020202020204" pitchFamily="34" charset="0"/>
              <a:buChar char="•"/>
            </a:pPr>
            <a:r>
              <a:rPr lang="en-US" dirty="0" smtClean="0"/>
              <a:t>Black or African American </a:t>
            </a:r>
          </a:p>
          <a:p>
            <a:pPr marL="640594" lvl="1" indent="-174708">
              <a:buFont typeface="Arial" panose="020B0604020202020204" pitchFamily="34" charset="0"/>
              <a:buChar char="•"/>
            </a:pPr>
            <a:r>
              <a:rPr lang="en-US" dirty="0" smtClean="0"/>
              <a:t>American Indian or Alaska Native </a:t>
            </a:r>
          </a:p>
          <a:p>
            <a:pPr marL="640594" lvl="1" indent="-174708">
              <a:buFont typeface="Arial" panose="020B0604020202020204" pitchFamily="34" charset="0"/>
              <a:buChar char="•"/>
            </a:pPr>
            <a:r>
              <a:rPr lang="en-US" dirty="0" smtClean="0"/>
              <a:t>Asian </a:t>
            </a:r>
          </a:p>
          <a:p>
            <a:pPr marL="640594" lvl="1" indent="-174708">
              <a:buFont typeface="Arial" panose="020B0604020202020204" pitchFamily="34" charset="0"/>
              <a:buChar char="•"/>
            </a:pPr>
            <a:r>
              <a:rPr lang="en-US" dirty="0" smtClean="0"/>
              <a:t>Native Hawaiian  </a:t>
            </a:r>
          </a:p>
          <a:p>
            <a:pPr marL="174708" indent="-174708">
              <a:buFont typeface="Arial" panose="020B0604020202020204" pitchFamily="34" charset="0"/>
              <a:buChar char="•"/>
            </a:pPr>
            <a:r>
              <a:rPr lang="en-US" dirty="0" smtClean="0"/>
              <a:t>Some Other Race was added for respondents unable to identify with any of the five required categories.  </a:t>
            </a:r>
          </a:p>
          <a:p>
            <a:pPr marL="174708" indent="-174708">
              <a:buFont typeface="Arial" panose="020B0604020202020204" pitchFamily="34" charset="0"/>
              <a:buChar char="•"/>
            </a:pPr>
            <a:r>
              <a:rPr lang="en-US" dirty="0" smtClean="0"/>
              <a:t>Question 6 of the 2010 Census regarding race had 15 different choices and respondents</a:t>
            </a:r>
            <a:r>
              <a:rPr lang="en-US" baseline="0" dirty="0" smtClean="0"/>
              <a:t> c</a:t>
            </a:r>
            <a:r>
              <a:rPr lang="en-US" dirty="0" smtClean="0"/>
              <a:t>ould identify one or more choice. </a:t>
            </a:r>
          </a:p>
          <a:p>
            <a:pPr marL="174708" indent="-174708">
              <a:buFont typeface="Arial" panose="020B0604020202020204" pitchFamily="34" charset="0"/>
              <a:buChar char="•"/>
            </a:pPr>
            <a:r>
              <a:rPr lang="en-US" dirty="0" smtClean="0"/>
              <a:t>Historically, there has been undercounting of the population in key geographic areas, particularly those with increased minority representation.  </a:t>
            </a:r>
          </a:p>
          <a:p>
            <a:pPr marL="174708" indent="-174708">
              <a:buFont typeface="Arial" panose="020B0604020202020204" pitchFamily="34" charset="0"/>
              <a:buChar char="•"/>
            </a:pPr>
            <a:r>
              <a:rPr lang="en-US" dirty="0" smtClean="0"/>
              <a:t>Data from the 1980 and 2010 Census were used whenever possible for this section; data from the Current Population Survey were used to depict a more updated view of the population within these time periods (1985 and 2015) and are so noted.</a:t>
            </a:r>
          </a:p>
          <a:p>
            <a:r>
              <a:rPr lang="en-US" dirty="0" smtClean="0"/>
              <a:t> </a:t>
            </a:r>
            <a:endParaRPr lang="en-US" dirty="0"/>
          </a:p>
        </p:txBody>
      </p:sp>
      <p:sp>
        <p:nvSpPr>
          <p:cNvPr id="4" name="Slide Number Placeholder 3"/>
          <p:cNvSpPr>
            <a:spLocks noGrp="1"/>
          </p:cNvSpPr>
          <p:nvPr>
            <p:ph type="sldNum" sz="quarter" idx="10"/>
          </p:nvPr>
        </p:nvSpPr>
        <p:spPr/>
        <p:txBody>
          <a:bodyPr/>
          <a:lstStyle/>
          <a:p>
            <a:fld id="{8201EB66-45C5-43A4-BD17-949050072137}" type="slidenum">
              <a:rPr lang="en-US" smtClean="0"/>
              <a:t>25</a:t>
            </a:fld>
            <a:endParaRPr lang="en-US"/>
          </a:p>
        </p:txBody>
      </p:sp>
    </p:spTree>
    <p:extLst>
      <p:ext uri="{BB962C8B-B14F-4D97-AF65-F5344CB8AC3E}">
        <p14:creationId xmlns:p14="http://schemas.microsoft.com/office/powerpoint/2010/main" val="1617184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38320"/>
            <a:ext cx="5608320" cy="4183380"/>
          </a:xfrm>
        </p:spPr>
        <p:txBody>
          <a:bodyPr/>
          <a:lstStyle/>
          <a:p>
            <a:pPr marL="174708" indent="-174708">
              <a:buFont typeface="Arial" panose="020B0604020202020204" pitchFamily="34" charset="0"/>
              <a:buChar char="•"/>
            </a:pPr>
            <a:r>
              <a:rPr lang="en-US" sz="1000" dirty="0"/>
              <a:t>African Americans or Blacks in the United States have undergone different definitions as a racial/ethnic minority. Census data represent the most reliable and consistent data available; however, methods and definitions of race, poverty, environment, and other </a:t>
            </a:r>
            <a:r>
              <a:rPr lang="en-US" sz="1000" b="0" dirty="0"/>
              <a:t>categories have changed over time. These different definitions make comparison of data challenging. Information on all populations is provided in certain areas to best show how the African American population is being affected. </a:t>
            </a:r>
          </a:p>
          <a:p>
            <a:pPr marL="174708" indent="-174708">
              <a:buFont typeface="Arial" panose="020B0604020202020204" pitchFamily="34" charset="0"/>
              <a:buChar char="•"/>
              <a:defRPr/>
            </a:pPr>
            <a:r>
              <a:rPr lang="en-US" sz="1000" b="0" dirty="0"/>
              <a:t>Total population data used were “Black only” reported in the 1980 census. For the 2010 data, the first number represents “Black only” and the number in parentheses represents Black alone or in combination with another </a:t>
            </a:r>
            <a:r>
              <a:rPr lang="en-US" sz="1000" dirty="0"/>
              <a:t>race.</a:t>
            </a:r>
          </a:p>
          <a:p>
            <a:pPr marL="174708" indent="-174708">
              <a:buFont typeface="Arial" panose="020B0604020202020204" pitchFamily="34" charset="0"/>
              <a:buChar char="•"/>
              <a:defRPr/>
            </a:pPr>
            <a:r>
              <a:rPr lang="en-US" sz="1000" dirty="0"/>
              <a:t>According to the 1980 census definition, the urban population comprises all persons living in places of 2,500 or more inhabitants incorporated as cities, villages, boroughs (except in Alaska and New York), and towns (except in the New England States, New York, and Wisconsin). </a:t>
            </a:r>
          </a:p>
          <a:p>
            <a:pPr lvl="0">
              <a:defRPr/>
            </a:pPr>
            <a:endParaRPr lang="en-US" sz="1000" b="1" dirty="0"/>
          </a:p>
          <a:p>
            <a:endParaRPr lang="en-US" dirty="0" smtClean="0"/>
          </a:p>
        </p:txBody>
      </p:sp>
      <p:sp>
        <p:nvSpPr>
          <p:cNvPr id="4" name="Slide Number Placeholder 3"/>
          <p:cNvSpPr>
            <a:spLocks noGrp="1"/>
          </p:cNvSpPr>
          <p:nvPr>
            <p:ph type="sldNum" sz="quarter" idx="10"/>
          </p:nvPr>
        </p:nvSpPr>
        <p:spPr/>
        <p:txBody>
          <a:bodyPr/>
          <a:lstStyle/>
          <a:p>
            <a:fld id="{8201EB66-45C5-43A4-BD17-949050072137}" type="slidenum">
              <a:rPr lang="en-US" smtClean="0"/>
              <a:t>26</a:t>
            </a:fld>
            <a:endParaRPr lang="en-US"/>
          </a:p>
        </p:txBody>
      </p:sp>
    </p:spTree>
    <p:extLst>
      <p:ext uri="{BB962C8B-B14F-4D97-AF65-F5344CB8AC3E}">
        <p14:creationId xmlns:p14="http://schemas.microsoft.com/office/powerpoint/2010/main" val="3048419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According to the </a:t>
            </a:r>
            <a:r>
              <a:rPr lang="en-US" dirty="0" smtClean="0"/>
              <a:t>U.S. Census </a:t>
            </a:r>
            <a:r>
              <a:rPr lang="en-US" b="0" dirty="0" smtClean="0"/>
              <a:t>Bureau, Blacks </a:t>
            </a:r>
            <a:r>
              <a:rPr lang="en-US" dirty="0"/>
              <a:t>live throughout the </a:t>
            </a:r>
            <a:r>
              <a:rPr lang="en-US" dirty="0" smtClean="0"/>
              <a:t>country, </a:t>
            </a:r>
            <a:r>
              <a:rPr lang="en-US" dirty="0"/>
              <a:t>with the highest concentration in the </a:t>
            </a:r>
            <a:r>
              <a:rPr lang="en-US" dirty="0" smtClean="0"/>
              <a:t>South (</a:t>
            </a:r>
            <a:r>
              <a:rPr lang="en-US" b="0" dirty="0" smtClean="0"/>
              <a:t>about </a:t>
            </a:r>
            <a:r>
              <a:rPr lang="en-US" b="0" dirty="0"/>
              <a:t>55</a:t>
            </a:r>
            <a:r>
              <a:rPr lang="en-US" b="0" dirty="0" smtClean="0"/>
              <a:t>%).  </a:t>
            </a:r>
            <a:r>
              <a:rPr lang="en-US" dirty="0"/>
              <a:t>In </a:t>
            </a:r>
            <a:r>
              <a:rPr lang="en-US" b="0" dirty="0" smtClean="0"/>
              <a:t>2010, t</a:t>
            </a:r>
            <a:r>
              <a:rPr lang="en-US" dirty="0" smtClean="0"/>
              <a:t>he District of Columbia </a:t>
            </a:r>
            <a:r>
              <a:rPr lang="en-US" dirty="0"/>
              <a:t>had the largest </a:t>
            </a:r>
            <a:r>
              <a:rPr lang="en-US" dirty="0" smtClean="0"/>
              <a:t>percentage of Blacks (51%), and Mississippi </a:t>
            </a:r>
            <a:r>
              <a:rPr lang="en-US" dirty="0"/>
              <a:t>was second with </a:t>
            </a:r>
            <a:r>
              <a:rPr lang="en-US" b="0" dirty="0" smtClean="0"/>
              <a:t>37%.  </a:t>
            </a:r>
            <a:r>
              <a:rPr lang="en-US" dirty="0"/>
              <a:t>New York had the largest </a:t>
            </a:r>
            <a:r>
              <a:rPr lang="en-US" dirty="0" smtClean="0"/>
              <a:t>number </a:t>
            </a:r>
            <a:r>
              <a:rPr lang="en-US" dirty="0"/>
              <a:t>of Black residents </a:t>
            </a:r>
            <a:r>
              <a:rPr lang="en-US" dirty="0" smtClean="0"/>
              <a:t>(</a:t>
            </a:r>
            <a:r>
              <a:rPr lang="en-US" b="0" dirty="0" smtClean="0"/>
              <a:t>3.1 million) although</a:t>
            </a:r>
            <a:r>
              <a:rPr lang="en-US" b="0" baseline="0" dirty="0" smtClean="0"/>
              <a:t> States in the South had a higher</a:t>
            </a:r>
            <a:r>
              <a:rPr lang="en-US" b="0" dirty="0" smtClean="0"/>
              <a:t> </a:t>
            </a:r>
            <a:r>
              <a:rPr lang="en-US" b="0" dirty="0"/>
              <a:t>percentage of </a:t>
            </a:r>
            <a:r>
              <a:rPr lang="en-US" b="0" dirty="0" smtClean="0"/>
              <a:t>Blacks.</a:t>
            </a:r>
            <a:endParaRPr lang="en-US" b="0" dirty="0"/>
          </a:p>
          <a:p>
            <a:pPr marL="174708" indent="-174708">
              <a:buFont typeface="Arial" panose="020B0604020202020204" pitchFamily="34" charset="0"/>
              <a:buChar char="•"/>
            </a:pPr>
            <a:r>
              <a:rPr lang="en-US" dirty="0" smtClean="0"/>
              <a:t>According </a:t>
            </a:r>
            <a:r>
              <a:rPr lang="en-US" dirty="0"/>
              <a:t>to a </a:t>
            </a:r>
            <a:r>
              <a:rPr lang="en-US" dirty="0" smtClean="0"/>
              <a:t>report </a:t>
            </a:r>
            <a:r>
              <a:rPr lang="en-US" dirty="0"/>
              <a:t>by the University of South </a:t>
            </a:r>
            <a:r>
              <a:rPr lang="en-US" b="0" dirty="0"/>
              <a:t>Carolina </a:t>
            </a:r>
            <a:r>
              <a:rPr lang="en-US" b="0" dirty="0" smtClean="0"/>
              <a:t>(</a:t>
            </a:r>
            <a:r>
              <a:rPr lang="en-US" b="0" dirty="0" err="1" smtClean="0"/>
              <a:t>Probst</a:t>
            </a:r>
            <a:r>
              <a:rPr lang="en-US" b="0" dirty="0" smtClean="0"/>
              <a:t>,</a:t>
            </a:r>
            <a:r>
              <a:rPr lang="en-US" b="0" baseline="0" dirty="0" smtClean="0"/>
              <a:t> et al., 2002):</a:t>
            </a:r>
          </a:p>
          <a:p>
            <a:pPr marL="640594" lvl="1" indent="-174708">
              <a:buFont typeface="Arial" panose="020B0604020202020204" pitchFamily="34" charset="0"/>
              <a:buChar char="•"/>
            </a:pPr>
            <a:r>
              <a:rPr lang="en-US" b="0" dirty="0" smtClean="0"/>
              <a:t>Seventy percent of poor Blacks in nonmetropolitan areas</a:t>
            </a:r>
            <a:r>
              <a:rPr lang="en-US" b="1" dirty="0" smtClean="0"/>
              <a:t> </a:t>
            </a:r>
            <a:r>
              <a:rPr lang="en-US" dirty="0"/>
              <a:t>live in </a:t>
            </a:r>
            <a:r>
              <a:rPr lang="en-US" dirty="0" smtClean="0"/>
              <a:t>Mississippi</a:t>
            </a:r>
            <a:r>
              <a:rPr lang="en-US" dirty="0"/>
              <a:t>, Georgia, North Carolina, Louisiana, </a:t>
            </a:r>
            <a:r>
              <a:rPr lang="en-US" dirty="0" smtClean="0"/>
              <a:t>Alabama, </a:t>
            </a:r>
            <a:r>
              <a:rPr lang="en-US" dirty="0"/>
              <a:t>and South Carolina.  </a:t>
            </a:r>
            <a:endParaRPr lang="en-US" dirty="0" smtClean="0"/>
          </a:p>
          <a:p>
            <a:pPr marL="640594" lvl="1" indent="-174708">
              <a:buFont typeface="Arial" panose="020B0604020202020204" pitchFamily="34" charset="0"/>
              <a:buChar char="•"/>
            </a:pPr>
            <a:r>
              <a:rPr lang="en-US" dirty="0" smtClean="0"/>
              <a:t>“Rural </a:t>
            </a:r>
            <a:r>
              <a:rPr lang="en-US" dirty="0"/>
              <a:t>poverty affects both individuals and communities. </a:t>
            </a:r>
            <a:r>
              <a:rPr lang="en-US" dirty="0" smtClean="0"/>
              <a:t>The proportion </a:t>
            </a:r>
            <a:r>
              <a:rPr lang="en-US" dirty="0"/>
              <a:t>of poor persons is higher among minority populations, and total community economic resources are more constrained in communities where minority groups </a:t>
            </a:r>
            <a:r>
              <a:rPr lang="en-US" dirty="0" smtClean="0"/>
              <a:t>represent </a:t>
            </a:r>
            <a:r>
              <a:rPr lang="en-US" dirty="0"/>
              <a:t>over half of the </a:t>
            </a:r>
            <a:r>
              <a:rPr lang="en-US" dirty="0" smtClean="0"/>
              <a:t>population.”</a:t>
            </a:r>
          </a:p>
          <a:p>
            <a:pPr marL="640594" lvl="1" indent="-174708">
              <a:buFont typeface="Arial" panose="020B0604020202020204" pitchFamily="34" charset="0"/>
              <a:buChar char="•"/>
            </a:pPr>
            <a:r>
              <a:rPr lang="en-US" dirty="0" smtClean="0"/>
              <a:t>Thirty-four percent of </a:t>
            </a:r>
            <a:r>
              <a:rPr lang="en-US" dirty="0"/>
              <a:t>the </a:t>
            </a:r>
            <a:r>
              <a:rPr lang="en-US" dirty="0" smtClean="0"/>
              <a:t>nonmetropolitan Black population </a:t>
            </a:r>
            <a:r>
              <a:rPr lang="en-US" dirty="0"/>
              <a:t>is </a:t>
            </a:r>
            <a:r>
              <a:rPr lang="en-US" dirty="0" smtClean="0"/>
              <a:t>poor compared with </a:t>
            </a:r>
            <a:r>
              <a:rPr lang="en-US" dirty="0"/>
              <a:t>13% of the </a:t>
            </a:r>
            <a:r>
              <a:rPr lang="en-US" dirty="0" smtClean="0"/>
              <a:t>nonmetropolitan </a:t>
            </a:r>
            <a:r>
              <a:rPr lang="en-US" dirty="0"/>
              <a:t>White population.  </a:t>
            </a:r>
            <a:endParaRPr lang="en-US" dirty="0" smtClean="0"/>
          </a:p>
          <a:p>
            <a:pPr marL="640594" lvl="1" indent="-174708">
              <a:buFont typeface="Arial" panose="020B0604020202020204" pitchFamily="34" charset="0"/>
              <a:buChar char="•"/>
            </a:pPr>
            <a:r>
              <a:rPr lang="en-US" dirty="0" smtClean="0"/>
              <a:t>In nonmetropolitan </a:t>
            </a:r>
            <a:r>
              <a:rPr lang="en-US" dirty="0"/>
              <a:t>counties where the majority of the population is </a:t>
            </a:r>
            <a:r>
              <a:rPr lang="en-US" dirty="0" smtClean="0"/>
              <a:t>Black, the average </a:t>
            </a:r>
            <a:r>
              <a:rPr lang="en-US" dirty="0"/>
              <a:t>total county income is 67% of the national </a:t>
            </a:r>
            <a:r>
              <a:rPr lang="en-US" dirty="0" smtClean="0"/>
              <a:t>value, and bank </a:t>
            </a:r>
            <a:r>
              <a:rPr lang="en-US" dirty="0"/>
              <a:t>deposits average 56% of the value for majority </a:t>
            </a:r>
            <a:r>
              <a:rPr lang="en-US" dirty="0" smtClean="0"/>
              <a:t>White counties.</a:t>
            </a:r>
          </a:p>
          <a:p>
            <a:pPr marL="174708" indent="-174708">
              <a:buFont typeface="Arial" panose="020B0604020202020204" pitchFamily="34" charset="0"/>
              <a:buChar char="•"/>
            </a:pPr>
            <a:endParaRPr lang="en-US" b="1" dirty="0"/>
          </a:p>
          <a:p>
            <a:pPr marL="640594" lvl="1" indent="-174708">
              <a:buFont typeface="Arial" panose="020B0604020202020204" pitchFamily="34" charset="0"/>
              <a:buChar char="•"/>
            </a:pPr>
            <a:endParaRPr lang="en-US" sz="1100" b="1" dirty="0"/>
          </a:p>
          <a:p>
            <a:pPr marL="640594" lvl="1" indent="-174708">
              <a:buFont typeface="Arial" panose="020B0604020202020204" pitchFamily="34" charset="0"/>
              <a:buChar char="•"/>
            </a:pPr>
            <a:endParaRPr lang="en-US" sz="800" dirty="0"/>
          </a:p>
        </p:txBody>
      </p:sp>
      <p:sp>
        <p:nvSpPr>
          <p:cNvPr id="4" name="Slide Number Placeholder 3"/>
          <p:cNvSpPr>
            <a:spLocks noGrp="1"/>
          </p:cNvSpPr>
          <p:nvPr>
            <p:ph type="sldNum" sz="quarter" idx="10"/>
          </p:nvPr>
        </p:nvSpPr>
        <p:spPr/>
        <p:txBody>
          <a:bodyPr/>
          <a:lstStyle/>
          <a:p>
            <a:fld id="{8201EB66-45C5-43A4-BD17-949050072137}" type="slidenum">
              <a:rPr lang="en-US" smtClean="0"/>
              <a:t>27</a:t>
            </a:fld>
            <a:endParaRPr lang="en-US"/>
          </a:p>
        </p:txBody>
      </p:sp>
    </p:spTree>
    <p:extLst>
      <p:ext uri="{BB962C8B-B14F-4D97-AF65-F5344CB8AC3E}">
        <p14:creationId xmlns:p14="http://schemas.microsoft.com/office/powerpoint/2010/main" val="3264598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38320"/>
            <a:ext cx="5608320" cy="4260850"/>
          </a:xfrm>
        </p:spPr>
        <p:txBody>
          <a:bodyPr/>
          <a:lstStyle/>
          <a:p>
            <a:pPr marL="174708" indent="-174708">
              <a:buFont typeface="Arial" panose="020B0604020202020204" pitchFamily="34" charset="0"/>
              <a:buChar char="•"/>
              <a:defRPr/>
            </a:pPr>
            <a:r>
              <a:rPr lang="en-US" sz="1000" dirty="0"/>
              <a:t>The percentage of female head of household with children under 18 years at home has increased</a:t>
            </a:r>
            <a:r>
              <a:rPr lang="en-US" sz="1000" b="1" dirty="0"/>
              <a:t> </a:t>
            </a:r>
            <a:r>
              <a:rPr lang="en-US" sz="1000" dirty="0"/>
              <a:t>for all races since the 1950s</a:t>
            </a:r>
            <a:r>
              <a:rPr lang="en-US" sz="1000" b="1" dirty="0"/>
              <a:t>.  </a:t>
            </a:r>
            <a:r>
              <a:rPr lang="en-US" sz="1000" dirty="0"/>
              <a:t>Blacks had </a:t>
            </a:r>
            <a:r>
              <a:rPr lang="en-US" sz="1000" b="0" dirty="0"/>
              <a:t>the largest increase from the </a:t>
            </a:r>
            <a:r>
              <a:rPr lang="en-US" sz="1000" dirty="0"/>
              <a:t>1950s to the present.  </a:t>
            </a:r>
          </a:p>
          <a:p>
            <a:pPr marL="174708" indent="-174708">
              <a:buFont typeface="Arial" panose="020B0604020202020204" pitchFamily="34" charset="0"/>
              <a:buChar char="•"/>
              <a:defRPr/>
            </a:pPr>
            <a:r>
              <a:rPr lang="en-US" sz="1000" dirty="0"/>
              <a:t>Between 1970 and 1980 the percentage of Black women maintaining a household more than doubled.  In 1980, women first became eligible to be identified as “householder of a married couple household”; since then, they have “…represented an increasing proportion of all married couple householders for every race and Hispanic origin since 1980” (CDC). </a:t>
            </a:r>
          </a:p>
          <a:p>
            <a:pPr marL="174708" indent="-174708">
              <a:buFont typeface="Arial" panose="020B0604020202020204" pitchFamily="34" charset="0"/>
              <a:buChar char="•"/>
              <a:defRPr/>
            </a:pPr>
            <a:r>
              <a:rPr lang="en-US" sz="1000" b="0" dirty="0"/>
              <a:t>In 1950, 78% of Black families were married couples, compared with 56% in 1980 and 28.5% in 2010. In 2010, the percentage of Black families maintained by a single female was 30%. In 2010, nonfamily households represented 35% of Black households. Unmarried couple households (opposite and same sex) could be family or nonfamily, depending on the relationship of others in the household; these represented 7% of Black households. </a:t>
            </a:r>
          </a:p>
          <a:p>
            <a:pPr marL="174708" indent="-174708">
              <a:buFont typeface="Arial" panose="020B0604020202020204" pitchFamily="34" charset="0"/>
              <a:buChar char="•"/>
              <a:defRPr/>
            </a:pPr>
            <a:r>
              <a:rPr lang="en-US" sz="1000" b="0" dirty="0"/>
              <a:t>Blacks’ median income is under the level of all other racial and ethnic groups, including Whites, Asian, and Hispanics.  </a:t>
            </a:r>
          </a:p>
          <a:p>
            <a:pPr marL="174708" indent="-174708">
              <a:buFont typeface="Arial" panose="020B0604020202020204" pitchFamily="34" charset="0"/>
              <a:buChar char="•"/>
              <a:defRPr/>
            </a:pPr>
            <a:r>
              <a:rPr lang="en-US" sz="1000" b="0" dirty="0"/>
              <a:t>From 1960 to the present, Black-owned businesses have transitioned from predominantly small personal service types (e.g., beauty salons, barber shops) to industrial types. The business ownership rate for Blacks has been lower than for other racial and ethnic groups. For example, in 1982, Blacks owned 12.1 firms per thousand, compared to 62.9 for Whites, 28.6 for Asians and 19.5 for Hispanics (Peters, 1987). In 2007, 7% of U.S. firms were owned by Blacks, and 1.9% of U.S. firms with employees were owned by Blacks (U.S. Census Bureau, 2007</a:t>
            </a:r>
            <a:r>
              <a:rPr lang="en-US" sz="1000" b="0" dirty="0" smtClean="0"/>
              <a:t>).</a:t>
            </a:r>
          </a:p>
          <a:p>
            <a:pPr marL="174708" indent="-174708">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“[B]</a:t>
            </a:r>
            <a:r>
              <a:rPr lang="en-US" sz="1200" b="0" i="0" u="none" strike="noStrike" kern="1200" baseline="0" dirty="0" err="1" smtClean="0">
                <a:solidFill>
                  <a:schemeClr val="tx1"/>
                </a:solidFill>
                <a:latin typeface="+mn-lt"/>
                <a:ea typeface="+mn-ea"/>
                <a:cs typeface="+mn-cs"/>
              </a:rPr>
              <a:t>usinesses</a:t>
            </a:r>
            <a:r>
              <a:rPr lang="en-US" sz="1200" b="0" i="0" u="none" strike="noStrike" kern="1200" baseline="0" dirty="0" smtClean="0">
                <a:solidFill>
                  <a:schemeClr val="tx1"/>
                </a:solidFill>
                <a:latin typeface="+mn-lt"/>
                <a:ea typeface="+mn-ea"/>
                <a:cs typeface="+mn-cs"/>
              </a:rPr>
              <a:t> owned by disadvantaged minorities tend to be smaller and less successful than non-minority-owned businesses” (</a:t>
            </a:r>
            <a:r>
              <a:rPr lang="en-US" sz="1200" b="0" i="0" u="none" strike="noStrike" kern="1200" baseline="0" dirty="0" err="1" smtClean="0">
                <a:solidFill>
                  <a:schemeClr val="tx1"/>
                </a:solidFill>
                <a:latin typeface="+mn-lt"/>
                <a:ea typeface="+mn-ea"/>
                <a:cs typeface="+mn-cs"/>
              </a:rPr>
              <a:t>Fairlie</a:t>
            </a:r>
            <a:r>
              <a:rPr lang="en-US" sz="1200" b="0" i="0" u="none" strike="noStrike" kern="1200" baseline="0" dirty="0" smtClean="0">
                <a:solidFill>
                  <a:schemeClr val="tx1"/>
                </a:solidFill>
                <a:latin typeface="+mn-lt"/>
                <a:ea typeface="+mn-ea"/>
                <a:cs typeface="+mn-cs"/>
              </a:rPr>
              <a:t> &amp; Robb, 2008). </a:t>
            </a:r>
          </a:p>
          <a:p>
            <a:r>
              <a:rPr lang="en-US" sz="600" dirty="0" smtClean="0"/>
              <a:t> </a:t>
            </a:r>
            <a:endParaRPr lang="en-US" sz="600" dirty="0"/>
          </a:p>
          <a:p>
            <a:endParaRPr lang="en-US" sz="800" dirty="0"/>
          </a:p>
        </p:txBody>
      </p:sp>
    </p:spTree>
    <p:extLst>
      <p:ext uri="{BB962C8B-B14F-4D97-AF65-F5344CB8AC3E}">
        <p14:creationId xmlns:p14="http://schemas.microsoft.com/office/powerpoint/2010/main" val="1845224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000" dirty="0"/>
              <a:t>A 2002 South Carolina University report indicated that “84% of counties where African Americans are the majority of the population are HPSA’s [Health Professions Shortage Areas]” </a:t>
            </a:r>
            <a:r>
              <a:rPr lang="en-US" sz="1000" b="0" dirty="0"/>
              <a:t>(</a:t>
            </a:r>
            <a:r>
              <a:rPr lang="en-US" sz="1000" b="0" dirty="0" err="1"/>
              <a:t>Probst</a:t>
            </a:r>
            <a:r>
              <a:rPr lang="en-US" sz="1000" b="0" dirty="0"/>
              <a:t>, 2002). The 1985 Heckler report indicated, “Relative risks for specific causes of death… are disturbingly high among Blacks compared to the White populations…Relative risk does not indicate the largest numbers of deaths; rather, it reflects the comparative likelihood of dying from a particular cause.” For Blacks, tuberculosis, hypertension, homicide, and anemia were among the top life-limiting conditions.  Diabetes was also identified as a reason for increased morbidity among Blacks in the 1980s.  </a:t>
            </a:r>
          </a:p>
          <a:p>
            <a:pPr marL="174708" indent="-174708">
              <a:buFont typeface="Arial" panose="020B0604020202020204" pitchFamily="34" charset="0"/>
              <a:buChar char="•"/>
            </a:pPr>
            <a:r>
              <a:rPr lang="en-US" sz="1000" b="0" dirty="0"/>
              <a:t>In the early 1980s, HIV/AIDS was not well identified or diagnosed. In the 21st century, it had high prevalence and is the 11th or 12th (depending on gender and age) leading cause of death among Blacks. In 2010, 49% of all HIV-related death were among Blacks. In the United States in 2011, the diagnosis rate of HIV/AIDS was 15.8 per 100,000, but among Blacks this rate was 60.4. Of total HIV diagnoses made between 2008 and 2011, Blacks made up 47% of the total, 64% of women, 66% of infections documented as heterosexual contact, and  67% of children under age 13 years. Blacks diagnosed with HIV are less likely to be linked to care, remain in care, or receive adequate treatment (CDC, 2014).</a:t>
            </a:r>
          </a:p>
          <a:p>
            <a:endParaRPr lang="en-US" dirty="0"/>
          </a:p>
          <a:p>
            <a:pPr marL="237369" indent="-23736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201EB66-45C5-43A4-BD17-949050072137}" type="slidenum">
              <a:rPr lang="en-US" smtClean="0"/>
              <a:t>29</a:t>
            </a:fld>
            <a:endParaRPr lang="en-US" dirty="0"/>
          </a:p>
        </p:txBody>
      </p:sp>
    </p:spTree>
    <p:extLst>
      <p:ext uri="{BB962C8B-B14F-4D97-AF65-F5344CB8AC3E}">
        <p14:creationId xmlns:p14="http://schemas.microsoft.com/office/powerpoint/2010/main" val="4158961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a:t>
            </a:fld>
            <a:endParaRPr lang="en-US"/>
          </a:p>
        </p:txBody>
      </p:sp>
    </p:spTree>
    <p:extLst>
      <p:ext uri="{BB962C8B-B14F-4D97-AF65-F5344CB8AC3E}">
        <p14:creationId xmlns:p14="http://schemas.microsoft.com/office/powerpoint/2010/main" val="803304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Blacks in the United</a:t>
            </a:r>
            <a:r>
              <a:rPr lang="en-US" baseline="0" dirty="0" smtClean="0"/>
              <a:t> States, including slaves, descendants of slaves, and other immigrants have been an integral part of America’s history.  They have been scientists, educators, laborers, and leaders; they have been part of every major event or era in America’s history.  </a:t>
            </a:r>
          </a:p>
          <a:p>
            <a:pPr marL="174708" indent="-174708" defTabSz="931774">
              <a:buFont typeface="Arial" panose="020B0604020202020204" pitchFamily="34" charset="0"/>
              <a:buChar char="•"/>
              <a:defRPr/>
            </a:pPr>
            <a:r>
              <a:rPr lang="en-US" baseline="0" dirty="0" smtClean="0"/>
              <a:t>After the Emancipation Proclamation by President Lincoln, they have also been essential to the U.S. government. </a:t>
            </a:r>
            <a:r>
              <a:rPr lang="en-US" dirty="0" smtClean="0"/>
              <a:t>Since the 41</a:t>
            </a:r>
            <a:r>
              <a:rPr lang="en-US" baseline="30000" dirty="0" smtClean="0"/>
              <a:t>st</a:t>
            </a:r>
            <a:r>
              <a:rPr lang="en-US" dirty="0" smtClean="0"/>
              <a:t> Congress in 1869, there has been Black representation in Congress, mostly in the House of Representatives.  </a:t>
            </a:r>
          </a:p>
          <a:p>
            <a:pPr marL="174708" indent="-174708" defTabSz="931774">
              <a:buFont typeface="Arial" panose="020B0604020202020204" pitchFamily="34" charset="0"/>
              <a:buChar char="•"/>
              <a:defRPr/>
            </a:pPr>
            <a:r>
              <a:rPr lang="en-US" dirty="0" smtClean="0"/>
              <a:t>Three Senators were elected in the period before the Heckler report, and six Senators have been elected since.  The first Black female Senator was elected for the 103</a:t>
            </a:r>
            <a:r>
              <a:rPr lang="en-US" baseline="30000" dirty="0" smtClean="0"/>
              <a:t>rd</a:t>
            </a:r>
            <a:r>
              <a:rPr lang="en-US" dirty="0" smtClean="0"/>
              <a:t> Congress in 1993. </a:t>
            </a:r>
            <a:r>
              <a:rPr lang="en-US" baseline="0" dirty="0" smtClean="0"/>
              <a:t> </a:t>
            </a:r>
          </a:p>
          <a:p>
            <a:pPr marL="174708" indent="-174708" defTabSz="931774">
              <a:buFont typeface="Arial" panose="020B0604020202020204" pitchFamily="34" charset="0"/>
              <a:buChar char="•"/>
              <a:defRPr/>
            </a:pPr>
            <a:r>
              <a:rPr lang="en-US" baseline="0" dirty="0" smtClean="0"/>
              <a:t>Several Black Supreme Court Justices have been appointed, the first by President Johnson in 1967, </a:t>
            </a:r>
            <a:r>
              <a:rPr lang="en-US" dirty="0" smtClean="0"/>
              <a:t>the Court's 96</a:t>
            </a:r>
            <a:r>
              <a:rPr lang="en-US" baseline="30000" dirty="0" smtClean="0"/>
              <a:t>th</a:t>
            </a:r>
            <a:r>
              <a:rPr lang="en-US" dirty="0" smtClean="0"/>
              <a:t> Justice.  Another Black Justice was appointed in 1991.  </a:t>
            </a:r>
          </a:p>
          <a:p>
            <a:pPr marL="174708" indent="-174708" defTabSz="931774">
              <a:buFont typeface="Arial" panose="020B0604020202020204" pitchFamily="34" charset="0"/>
              <a:buChar char="•"/>
              <a:defRPr/>
            </a:pPr>
            <a:r>
              <a:rPr lang="en-US" dirty="0" smtClean="0"/>
              <a:t>The first Black President was elected in 2008.</a:t>
            </a:r>
          </a:p>
        </p:txBody>
      </p:sp>
      <p:sp>
        <p:nvSpPr>
          <p:cNvPr id="4" name="Slide Number Placeholder 3"/>
          <p:cNvSpPr>
            <a:spLocks noGrp="1"/>
          </p:cNvSpPr>
          <p:nvPr>
            <p:ph type="sldNum" sz="quarter" idx="10"/>
          </p:nvPr>
        </p:nvSpPr>
        <p:spPr/>
        <p:txBody>
          <a:bodyPr/>
          <a:lstStyle/>
          <a:p>
            <a:fld id="{8201EB66-45C5-43A4-BD17-949050072137}" type="slidenum">
              <a:rPr lang="en-US" smtClean="0"/>
              <a:t>30</a:t>
            </a:fld>
            <a:endParaRPr lang="en-US"/>
          </a:p>
        </p:txBody>
      </p:sp>
    </p:spTree>
    <p:extLst>
      <p:ext uri="{BB962C8B-B14F-4D97-AF65-F5344CB8AC3E}">
        <p14:creationId xmlns:p14="http://schemas.microsoft.com/office/powerpoint/2010/main" val="181993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5345430"/>
            <a:ext cx="6248400" cy="3950970"/>
          </a:xfrm>
        </p:spPr>
        <p:txBody>
          <a:bodyPr>
            <a:normAutofit/>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Heckler Report found that 6 causes of death accounted for more than 80% of mortality among Blacks and other minority groups compared with Whites. These include cancer; cardiovascular disease and stroke; chemical dependency (measured by deaths due to cirrhosis); diabetes; homicide and accidents (unintentional injuries); and infant mortality.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Based on the findings, the report outlined recommendations in areas of urgent need, including health information and education; health services delivery and financing; health professions development; data development; and research agenda.</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With the rapidly increasing diversity of the Nation and persistence of health disparities, the Heckler Report 30th anniversary serves as a call for all Americans to take action and accelerate efforts toward ending health disparities and achieving health equity in their community.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F596C6-1807-4ED1-A2A6-17F710C0A291}" type="slidenum">
              <a:rPr lang="en-US" smtClean="0"/>
              <a:pPr/>
              <a:t>31</a:t>
            </a:fld>
            <a:endParaRPr lang="en-US"/>
          </a:p>
        </p:txBody>
      </p:sp>
    </p:spTree>
    <p:extLst>
      <p:ext uri="{BB962C8B-B14F-4D97-AF65-F5344CB8AC3E}">
        <p14:creationId xmlns:p14="http://schemas.microsoft.com/office/powerpoint/2010/main" val="1773532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5345430"/>
            <a:ext cx="6629400" cy="3493770"/>
          </a:xfrm>
        </p:spPr>
        <p:txBody>
          <a:bodyPr>
            <a:normAutofit/>
          </a:bodyPr>
          <a:lstStyle/>
          <a:p>
            <a:pPr marL="171450" indent="-171450">
              <a:buFont typeface="Arial" panose="020B0604020202020204" pitchFamily="34" charset="0"/>
              <a:buChar char="•"/>
            </a:pPr>
            <a:r>
              <a:rPr lang="en-US" b="1" dirty="0" smtClean="0"/>
              <a:t>Trends:</a:t>
            </a:r>
          </a:p>
          <a:p>
            <a:pPr marL="349250" lvl="1" indent="-180975">
              <a:buFont typeface="Arial" panose="020B0604020202020204" pitchFamily="34" charset="0"/>
              <a:buChar char="•"/>
            </a:pPr>
            <a:r>
              <a:rPr lang="en-US" dirty="0" smtClean="0"/>
              <a:t>All measures for infant</a:t>
            </a:r>
            <a:r>
              <a:rPr lang="en-US" baseline="0" dirty="0" smtClean="0"/>
              <a:t> mortality and maternity care and m</a:t>
            </a:r>
            <a:r>
              <a:rPr lang="en-US" dirty="0" smtClean="0"/>
              <a:t>ost measures of care for cancer and care for cardiovascular diseases were improving for Blacks.</a:t>
            </a:r>
          </a:p>
          <a:p>
            <a:pPr marL="349250" lvl="1" indent="-180975">
              <a:buFont typeface="Arial" panose="020B0604020202020204" pitchFamily="34" charset="0"/>
              <a:buChar char="•"/>
            </a:pPr>
            <a:r>
              <a:rPr lang="en-US" dirty="0" smtClean="0"/>
              <a:t>No measures of care for substance use disorders were improving and suicide</a:t>
            </a:r>
            <a:r>
              <a:rPr lang="en-US" baseline="0" dirty="0" smtClean="0"/>
              <a:t> prevention</a:t>
            </a:r>
            <a:r>
              <a:rPr lang="en-US" dirty="0" smtClean="0"/>
              <a:t> seemed to be getting worse for Blacks.</a:t>
            </a:r>
          </a:p>
          <a:p>
            <a:pPr marL="171450" indent="-171450">
              <a:buFont typeface="Arial" panose="020B0604020202020204" pitchFamily="34" charset="0"/>
              <a:buChar char="•"/>
            </a:pPr>
            <a:r>
              <a:rPr lang="en-US" b="1" dirty="0" smtClean="0"/>
              <a:t>Groups With Disparities:</a:t>
            </a:r>
            <a:endParaRPr lang="en-US" dirty="0" smtClean="0"/>
          </a:p>
          <a:p>
            <a:pPr marL="349250" lvl="1" indent="-180975">
              <a:buFont typeface="Arial" panose="020B0604020202020204" pitchFamily="34" charset="0"/>
              <a:buChar char="•"/>
            </a:pPr>
            <a:r>
              <a:rPr lang="en-US" dirty="0" smtClean="0"/>
              <a:t>For many measures of care for mental health disorders, diabetes, and infant mortality, Blacks received worse quality of care than Whites. Blacks tended to receive better quality of maternity care.</a:t>
            </a:r>
          </a:p>
          <a:p>
            <a:pPr marL="349250" lvl="1" indent="-180975">
              <a:buFont typeface="Arial" panose="020B0604020202020204" pitchFamily="34" charset="0"/>
              <a:buChar char="•"/>
            </a:pPr>
            <a:r>
              <a:rPr lang="en-US" b="0" i="0" baseline="0" dirty="0" smtClean="0">
                <a:solidFill>
                  <a:srgbClr val="FF0000"/>
                </a:solidFill>
              </a:rPr>
              <a:t>Of measures for which Blacks received worse quality of care than Whites, narrowing of the gap was observed for several measures of cancer and diabetes care. No narrowing of disparities was observed among measures of cardiovascular and mental health care.</a:t>
            </a:r>
          </a:p>
          <a:p>
            <a:pPr marL="171450" indent="-171450">
              <a:buFont typeface="Arial" panose="020B0604020202020204" pitchFamily="34" charset="0"/>
              <a:buChar char="•"/>
            </a:pPr>
            <a:r>
              <a:rPr lang="en-US" b="1" dirty="0" smtClean="0"/>
              <a:t>Summary: </a:t>
            </a:r>
            <a:r>
              <a:rPr lang="en-US" dirty="0" smtClean="0"/>
              <a:t>Of priorities in the Heckler Report:</a:t>
            </a:r>
            <a:endParaRPr lang="en-US" b="1" dirty="0" smtClean="0"/>
          </a:p>
          <a:p>
            <a:pPr marL="349250" lvl="1" indent="-180975">
              <a:buFont typeface="Arial" panose="020B0604020202020204" pitchFamily="34" charset="0"/>
              <a:buChar char="•"/>
            </a:pPr>
            <a:r>
              <a:rPr lang="en-US" dirty="0" smtClean="0"/>
              <a:t>Suicide prevention and mental health care for Blacks is worsening, with many disparities and no reductions in disparities over time.</a:t>
            </a:r>
          </a:p>
          <a:p>
            <a:pPr marL="349250" lvl="1" indent="-180975">
              <a:buFont typeface="Arial" panose="020B0604020202020204" pitchFamily="34" charset="0"/>
              <a:buChar char="•"/>
            </a:pPr>
            <a:r>
              <a:rPr lang="en-US" dirty="0" smtClean="0"/>
              <a:t>Blacks also experience many disparities in care for diabetes.</a:t>
            </a:r>
          </a:p>
          <a:p>
            <a:pPr marL="349250" lvl="1" indent="-180975">
              <a:buFont typeface="Arial" panose="020B0604020202020204" pitchFamily="34" charset="0"/>
              <a:buChar char="•"/>
            </a:pPr>
            <a:r>
              <a:rPr lang="en-US" dirty="0" smtClean="0"/>
              <a:t>Care for substance use disorders is poor for all ethnic groups.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32</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345430"/>
            <a:ext cx="6096000" cy="3253740"/>
          </a:xfrm>
        </p:spPr>
        <p:txBody>
          <a:bodyPr/>
          <a:lstStyle/>
          <a:p>
            <a:pPr marL="171450" indent="-171450">
              <a:buFont typeface="Arial" panose="020B0604020202020204" pitchFamily="34" charset="0"/>
              <a:buChar char="•"/>
            </a:pPr>
            <a:r>
              <a:rPr lang="en-US" dirty="0" smtClean="0"/>
              <a:t>Thirty years ago, the Heckler Report  found that:</a:t>
            </a:r>
          </a:p>
          <a:p>
            <a:pPr marL="349250" lvl="1" indent="-180975">
              <a:buFont typeface="Arial" panose="020B0604020202020204" pitchFamily="34" charset="0"/>
              <a:buChar char="•"/>
            </a:pPr>
            <a:r>
              <a:rPr lang="en-US" dirty="0" smtClean="0"/>
              <a:t>Overall age-adjusted cancer incidence rates for Blacks were higher than for Whites or minorities. Specific sites of excess incidence among Blacks were the stomach, prostate, esophagus, pancreas, and cervix.</a:t>
            </a:r>
          </a:p>
          <a:p>
            <a:pPr marL="349250" lvl="1" indent="-180975">
              <a:buFont typeface="Arial" panose="020B0604020202020204" pitchFamily="34" charset="0"/>
              <a:buChar char="•"/>
            </a:pPr>
            <a:r>
              <a:rPr lang="en-US" dirty="0" smtClean="0"/>
              <a:t>The overall 5-year relative survival rate of Blacks was lower than that of Whites. </a:t>
            </a:r>
          </a:p>
          <a:p>
            <a:pPr marL="171450" indent="-171450">
              <a:buFont typeface="Arial" panose="020B0604020202020204" pitchFamily="34" charset="0"/>
              <a:buChar char="•"/>
            </a:pPr>
            <a:r>
              <a:rPr lang="en-US" dirty="0" smtClean="0"/>
              <a:t>In addition, quality care for cancer has changed.  Evidence-based </a:t>
            </a:r>
            <a:r>
              <a:rPr lang="en-US" dirty="0"/>
              <a:t>mass screening is recommended in specific populations for four cancers: breast, cervical, colorectal, and lung cancer.  Screening is the first step in the process of cancer prevention (Pap testing for cervical and colonoscopy for colorectal) and early detection (mammography for breast and CT scan for lung) in the process of cancer control.  </a:t>
            </a:r>
            <a:r>
              <a:rPr lang="en-US" dirty="0" smtClean="0"/>
              <a:t>Thus,</a:t>
            </a:r>
            <a:r>
              <a:rPr lang="en-US" b="0" dirty="0" smtClean="0"/>
              <a:t> cancers amenable to screening are included</a:t>
            </a:r>
            <a:r>
              <a:rPr lang="en-US" b="1" dirty="0" smtClean="0"/>
              <a:t> </a:t>
            </a:r>
            <a:r>
              <a:rPr lang="en-US" dirty="0" smtClean="0"/>
              <a:t>in this </a:t>
            </a:r>
            <a:r>
              <a:rPr lang="en-US" dirty="0" err="1"/>
              <a:t>chartbook</a:t>
            </a:r>
            <a:r>
              <a:rPr lang="en-US" dirty="0"/>
              <a:t>.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33</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Most measures of breast cancer care for Blacks were improving.</a:t>
            </a:r>
          </a:p>
          <a:p>
            <a:pPr marL="171450" indent="-171450">
              <a:buFont typeface="Arial" panose="020B0604020202020204" pitchFamily="34" charset="0"/>
              <a:buChar char="•"/>
            </a:pPr>
            <a:r>
              <a:rPr lang="en-US" b="1" dirty="0" smtClean="0"/>
              <a:t>Groups With Disparities:</a:t>
            </a:r>
            <a:endParaRPr lang="en-US" dirty="0" smtClean="0"/>
          </a:p>
          <a:p>
            <a:pPr marL="349250" lvl="1" indent="-180975">
              <a:buFont typeface="Arial" panose="020B0604020202020204" pitchFamily="34" charset="0"/>
              <a:buChar char="•"/>
            </a:pPr>
            <a:r>
              <a:rPr lang="en-US" dirty="0" smtClean="0"/>
              <a:t>Rates of mammography were similar between Black and White women. This disparity did not change over time.</a:t>
            </a:r>
          </a:p>
          <a:p>
            <a:pPr marL="349250" lvl="1" indent="-180975">
              <a:buFont typeface="Arial" panose="020B0604020202020204" pitchFamily="34" charset="0"/>
              <a:buChar char="•"/>
            </a:pPr>
            <a:r>
              <a:rPr lang="en-US" dirty="0" smtClean="0"/>
              <a:t>Rates of diagnosis with advanced stage breast cancer were worse</a:t>
            </a:r>
            <a:r>
              <a:rPr lang="en-US" baseline="0" dirty="0" smtClean="0"/>
              <a:t> for </a:t>
            </a:r>
            <a:r>
              <a:rPr lang="en-US" dirty="0" smtClean="0"/>
              <a:t>Blacks compared with Whites and these disparities</a:t>
            </a:r>
            <a:r>
              <a:rPr lang="en-US" baseline="0" dirty="0" smtClean="0"/>
              <a:t> </a:t>
            </a:r>
            <a:r>
              <a:rPr lang="en-US" dirty="0" smtClean="0"/>
              <a:t>worsened</a:t>
            </a:r>
            <a:r>
              <a:rPr lang="en-US" baseline="0" dirty="0" smtClean="0"/>
              <a:t> </a:t>
            </a:r>
            <a:r>
              <a:rPr lang="en-US" dirty="0" smtClean="0"/>
              <a:t>over time.</a:t>
            </a:r>
          </a:p>
          <a:p>
            <a:pPr marL="349250" lvl="1" indent="-180975">
              <a:buFont typeface="Arial" panose="020B0604020202020204" pitchFamily="34" charset="0"/>
              <a:buChar char="•"/>
            </a:pPr>
            <a:r>
              <a:rPr lang="en-US" dirty="0" smtClean="0"/>
              <a:t>Rates</a:t>
            </a:r>
            <a:r>
              <a:rPr lang="en-US" baseline="0" dirty="0" smtClean="0"/>
              <a:t> of women with clinical Stage </a:t>
            </a:r>
            <a:r>
              <a:rPr lang="en-US" sz="1200" u="none" strike="noStrike" dirty="0" smtClean="0">
                <a:effectLst/>
              </a:rPr>
              <a:t>I-</a:t>
            </a:r>
            <a:r>
              <a:rPr lang="en-US" sz="1200" u="none" strike="noStrike" dirty="0" err="1" smtClean="0">
                <a:effectLst/>
              </a:rPr>
              <a:t>IIb</a:t>
            </a:r>
            <a:r>
              <a:rPr lang="en-US" sz="1200" u="none" strike="noStrike" dirty="0" smtClean="0">
                <a:effectLst/>
              </a:rPr>
              <a:t> breast cancer who received </a:t>
            </a:r>
            <a:r>
              <a:rPr lang="en-US" dirty="0" smtClean="0"/>
              <a:t>axillary </a:t>
            </a:r>
            <a:r>
              <a:rPr lang="en-US" dirty="0"/>
              <a:t>node dissection at time of </a:t>
            </a:r>
            <a:r>
              <a:rPr lang="en-US" dirty="0" smtClean="0"/>
              <a:t>surgery were similar</a:t>
            </a:r>
            <a:r>
              <a:rPr lang="en-US" baseline="0" dirty="0" smtClean="0"/>
              <a:t> between Black and White women.</a:t>
            </a:r>
            <a:r>
              <a:rPr lang="en-US" dirty="0" smtClean="0"/>
              <a:t> This disparity did not change over time. </a:t>
            </a:r>
          </a:p>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Rates</a:t>
            </a:r>
            <a:r>
              <a:rPr lang="en-US" baseline="0" dirty="0" smtClean="0"/>
              <a:t> of women who received </a:t>
            </a:r>
            <a:r>
              <a:rPr lang="en-US" dirty="0" smtClean="0"/>
              <a:t>radiation therapy after breast-conserving surgery were</a:t>
            </a:r>
            <a:r>
              <a:rPr lang="en-US" baseline="0" dirty="0" smtClean="0"/>
              <a:t> similar between Black and </a:t>
            </a:r>
            <a:r>
              <a:rPr lang="en-US" dirty="0" smtClean="0"/>
              <a:t>White</a:t>
            </a:r>
            <a:r>
              <a:rPr lang="en-US" baseline="0" dirty="0" smtClean="0"/>
              <a:t> women, and t</a:t>
            </a:r>
            <a:r>
              <a:rPr lang="en-US" dirty="0" smtClean="0"/>
              <a:t>his disparity narrowed</a:t>
            </a:r>
            <a:r>
              <a:rPr lang="en-US" baseline="0" dirty="0" smtClean="0"/>
              <a:t> over time. </a:t>
            </a:r>
          </a:p>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Breast cancer death rates were worse for Blacks compared with Whites. </a:t>
            </a:r>
            <a:r>
              <a:rPr lang="en-US" dirty="0" smtClean="0"/>
              <a:t>This disparity did not change over time.</a:t>
            </a:r>
          </a:p>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349250" lvl="1" indent="-180975">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34</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341370"/>
          </a:xfrm>
        </p:spPr>
        <p:txBody>
          <a:bodyPr/>
          <a:lstStyle/>
          <a:p>
            <a:pPr marL="171450" indent="-171450">
              <a:buFont typeface="Arial" panose="020B0604020202020204" pitchFamily="34" charset="0"/>
              <a:buChar char="•"/>
            </a:pPr>
            <a:r>
              <a:rPr lang="en-US" b="1" dirty="0"/>
              <a:t>Importance:</a:t>
            </a:r>
            <a:r>
              <a:rPr lang="en-US" dirty="0"/>
              <a:t> </a:t>
            </a:r>
            <a:r>
              <a:rPr lang="en-US" dirty="0" smtClean="0"/>
              <a:t>Radiation therapy after breast-conserving surgery reduces the risk of cancer recurrence and death.</a:t>
            </a:r>
            <a:endParaRPr lang="en-US" dirty="0"/>
          </a:p>
          <a:p>
            <a:pPr marL="171450" indent="-171450">
              <a:buFont typeface="Arial" panose="020B0604020202020204" pitchFamily="34" charset="0"/>
              <a:buChar char="•"/>
            </a:pPr>
            <a:r>
              <a:rPr lang="en-US" b="1" dirty="0" smtClean="0"/>
              <a:t>Trends</a:t>
            </a:r>
            <a:r>
              <a:rPr lang="en-US" b="1" dirty="0"/>
              <a:t>: </a:t>
            </a:r>
            <a:r>
              <a:rPr lang="en-US" dirty="0"/>
              <a:t>From </a:t>
            </a:r>
            <a:r>
              <a:rPr lang="en-US" dirty="0" smtClean="0"/>
              <a:t>2004 </a:t>
            </a:r>
            <a:r>
              <a:rPr lang="en-US" dirty="0"/>
              <a:t>to </a:t>
            </a:r>
            <a:r>
              <a:rPr lang="en-US" dirty="0" smtClean="0"/>
              <a:t>2011, </a:t>
            </a:r>
            <a:r>
              <a:rPr lang="en-US" dirty="0"/>
              <a:t>the percentage of </a:t>
            </a:r>
            <a:r>
              <a:rPr lang="en-US" dirty="0" smtClean="0"/>
              <a:t>women with breast-conserving surgery who </a:t>
            </a:r>
            <a:r>
              <a:rPr lang="en-US" dirty="0"/>
              <a:t>received </a:t>
            </a:r>
            <a:r>
              <a:rPr lang="en-US" dirty="0" smtClean="0"/>
              <a:t>radiation therapy to the breast improved overall and for</a:t>
            </a:r>
            <a:r>
              <a:rPr lang="en-US" baseline="0" dirty="0" smtClean="0"/>
              <a:t> Blacks and Hispanics</a:t>
            </a:r>
            <a:r>
              <a:rPr lang="en-US" dirty="0" smtClean="0"/>
              <a:t>. </a:t>
            </a:r>
          </a:p>
          <a:p>
            <a:pPr marL="171450" indent="-171450">
              <a:buFont typeface="Arial" panose="020B0604020202020204" pitchFamily="34" charset="0"/>
              <a:buChar char="•"/>
            </a:pPr>
            <a:r>
              <a:rPr lang="en-US" b="1" dirty="0" smtClean="0"/>
              <a:t>Groups With Disparities:</a:t>
            </a:r>
          </a:p>
          <a:p>
            <a:pPr marL="349250" lvl="1" indent="-180975">
              <a:buFont typeface="Arial" panose="020B0604020202020204" pitchFamily="34" charset="0"/>
              <a:buChar char="•"/>
            </a:pPr>
            <a:r>
              <a:rPr lang="en-US" dirty="0" smtClean="0"/>
              <a:t>In 7</a:t>
            </a:r>
            <a:r>
              <a:rPr lang="en-US" baseline="0" dirty="0" smtClean="0"/>
              <a:t> of 9 </a:t>
            </a:r>
            <a:r>
              <a:rPr lang="en-US" dirty="0" smtClean="0"/>
              <a:t>years,</a:t>
            </a:r>
            <a:r>
              <a:rPr lang="en-US" baseline="0" dirty="0" smtClean="0"/>
              <a:t> </a:t>
            </a:r>
            <a:r>
              <a:rPr lang="en-US" dirty="0" smtClean="0"/>
              <a:t>Black and Hispanic women were less likely to receive radiation therapy to the breast compared with White women.</a:t>
            </a:r>
          </a:p>
          <a:p>
            <a:pPr marL="349250" lvl="1" indent="-180975">
              <a:buFont typeface="Arial" panose="020B0604020202020204" pitchFamily="34" charset="0"/>
              <a:buChar char="•"/>
            </a:pPr>
            <a:r>
              <a:rPr lang="en-US" dirty="0" smtClean="0"/>
              <a:t>In 2012, Black</a:t>
            </a:r>
            <a:r>
              <a:rPr lang="en-US" baseline="0" dirty="0" smtClean="0"/>
              <a:t> women with public insurance (80.3%)  </a:t>
            </a:r>
            <a:r>
              <a:rPr lang="en-US" dirty="0" smtClean="0"/>
              <a:t>were less </a:t>
            </a:r>
            <a:r>
              <a:rPr lang="en-US" dirty="0"/>
              <a:t>likely </a:t>
            </a:r>
            <a:r>
              <a:rPr lang="en-US" b="0" dirty="0" smtClean="0"/>
              <a:t>than</a:t>
            </a:r>
            <a:r>
              <a:rPr lang="en-US" b="0" baseline="0" dirty="0" smtClean="0"/>
              <a:t> those with private insurance (85.3%) </a:t>
            </a:r>
            <a:r>
              <a:rPr lang="en-US" b="0" dirty="0" smtClean="0"/>
              <a:t>to </a:t>
            </a:r>
            <a:r>
              <a:rPr lang="en-US" b="0" dirty="0"/>
              <a:t>receive radiation therapy to the </a:t>
            </a:r>
            <a:r>
              <a:rPr lang="en-US" b="0" dirty="0" smtClean="0"/>
              <a:t>breast.</a:t>
            </a:r>
          </a:p>
          <a:p>
            <a:pPr marL="171450" indent="-171450">
              <a:buFont typeface="Arial" panose="020B0604020202020204" pitchFamily="34" charset="0"/>
              <a:buChar char="•"/>
            </a:pPr>
            <a:r>
              <a:rPr lang="en-US" b="1" dirty="0" smtClean="0"/>
              <a:t>Achievable Benchmark:</a:t>
            </a:r>
            <a:endParaRPr lang="en-US" b="1" dirty="0"/>
          </a:p>
          <a:p>
            <a:pPr marL="349250" indent="-180975">
              <a:buFont typeface="Arial" panose="020B0604020202020204" pitchFamily="34" charset="0"/>
              <a:buChar char="•"/>
            </a:pPr>
            <a:r>
              <a:rPr lang="en-US" dirty="0"/>
              <a:t>The </a:t>
            </a:r>
            <a:r>
              <a:rPr lang="en-US" dirty="0" smtClean="0"/>
              <a:t>2008 </a:t>
            </a:r>
            <a:r>
              <a:rPr lang="en-US" dirty="0"/>
              <a:t>top 5 State achievable benchmark was </a:t>
            </a:r>
            <a:r>
              <a:rPr lang="en-US" dirty="0" smtClean="0"/>
              <a:t>95%. </a:t>
            </a:r>
            <a:r>
              <a:rPr lang="en-US" b="0" dirty="0"/>
              <a:t>The top 5 States </a:t>
            </a:r>
            <a:r>
              <a:rPr lang="en-US" b="0" dirty="0" smtClean="0"/>
              <a:t>that</a:t>
            </a:r>
            <a:r>
              <a:rPr lang="en-US" b="0" baseline="0" dirty="0" smtClean="0"/>
              <a:t> contributed to the achievable benchmark a</a:t>
            </a:r>
            <a:r>
              <a:rPr lang="en-US" b="0" dirty="0" smtClean="0"/>
              <a:t>re Kansas, Minnesota, Montana, New</a:t>
            </a:r>
            <a:r>
              <a:rPr lang="en-US" b="0" baseline="0" dirty="0" smtClean="0"/>
              <a:t> Hampshire</a:t>
            </a:r>
            <a:r>
              <a:rPr lang="en-US" b="0" dirty="0" smtClean="0"/>
              <a:t>, and Wisconsin.</a:t>
            </a:r>
          </a:p>
          <a:p>
            <a:pPr marL="349250" indent="-180975">
              <a:buFont typeface="Arial" panose="020B0604020202020204" pitchFamily="34" charset="0"/>
              <a:buChar char="•"/>
            </a:pPr>
            <a:r>
              <a:rPr lang="en-US" dirty="0" smtClean="0"/>
              <a:t>At </a:t>
            </a:r>
            <a:r>
              <a:rPr lang="en-US" dirty="0"/>
              <a:t>the current </a:t>
            </a:r>
            <a:r>
              <a:rPr lang="en-US" dirty="0" smtClean="0"/>
              <a:t>rates </a:t>
            </a:r>
            <a:r>
              <a:rPr lang="en-US" dirty="0"/>
              <a:t>of improvement, </a:t>
            </a:r>
            <a:r>
              <a:rPr lang="en-US" dirty="0" smtClean="0"/>
              <a:t>the benchmark could be achieved overall within</a:t>
            </a:r>
            <a:r>
              <a:rPr lang="en-US" baseline="0" dirty="0" smtClean="0"/>
              <a:t> 9 </a:t>
            </a:r>
            <a:r>
              <a:rPr lang="en-US" dirty="0" smtClean="0"/>
              <a:t>years.</a:t>
            </a:r>
          </a:p>
          <a:p>
            <a:pPr marL="349250" indent="-180975">
              <a:buFont typeface="Arial" panose="020B0604020202020204" pitchFamily="34" charset="0"/>
              <a:buChar char="•"/>
            </a:pPr>
            <a:r>
              <a:rPr lang="en-US" dirty="0"/>
              <a:t>At the current rates of </a:t>
            </a:r>
            <a:r>
              <a:rPr lang="en-US" dirty="0" smtClean="0"/>
              <a:t>improvement, Blacks</a:t>
            </a:r>
            <a:r>
              <a:rPr lang="en-US" baseline="0" dirty="0" smtClean="0"/>
              <a:t> and Hispanics would need 11 and 12 years, respectively, to reach the benchmark.</a:t>
            </a:r>
            <a:r>
              <a:rPr lang="en-US" dirty="0" smtClean="0"/>
              <a:t> Whites are moving</a:t>
            </a:r>
            <a:r>
              <a:rPr lang="en-US" baseline="0" dirty="0" smtClean="0"/>
              <a:t> away from the benchmark. </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56687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All measures of colorectal cancer care for</a:t>
            </a:r>
            <a:r>
              <a:rPr lang="en-US" baseline="0" dirty="0" smtClean="0"/>
              <a:t> </a:t>
            </a:r>
            <a:r>
              <a:rPr lang="en-US" dirty="0" smtClean="0"/>
              <a:t>Blacks were improving.</a:t>
            </a:r>
          </a:p>
          <a:p>
            <a:pPr marL="171450" indent="-171450">
              <a:buFont typeface="Arial" panose="020B0604020202020204" pitchFamily="34" charset="0"/>
              <a:buChar char="•"/>
            </a:pPr>
            <a:r>
              <a:rPr lang="en-US" b="1" dirty="0" smtClean="0"/>
              <a:t>Groups With Disparities:</a:t>
            </a:r>
            <a:endParaRPr lang="en-US" dirty="0" smtClean="0"/>
          </a:p>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17525" algn="l"/>
              </a:tabLst>
              <a:defRPr/>
            </a:pPr>
            <a:r>
              <a:rPr lang="en-US" dirty="0" smtClean="0"/>
              <a:t>Rates for</a:t>
            </a:r>
            <a:r>
              <a:rPr lang="en-US" baseline="0" dirty="0" smtClean="0"/>
              <a:t> colorectal cancer screening were </a:t>
            </a:r>
            <a:r>
              <a:rPr lang="en-US" dirty="0" smtClean="0"/>
              <a:t>similar between Blacks and Whites. This disparity did not change over time.</a:t>
            </a:r>
          </a:p>
          <a:p>
            <a:pPr marL="349250" lvl="1" indent="-180975">
              <a:buFont typeface="Arial" panose="020B0604020202020204" pitchFamily="34" charset="0"/>
              <a:buChar char="•"/>
              <a:tabLst>
                <a:tab pos="517525" algn="l"/>
              </a:tabLst>
            </a:pPr>
            <a:r>
              <a:rPr lang="en-US" dirty="0" smtClean="0"/>
              <a:t>Rates of diagnosis with advanced stage colorectal cancer, surgical resection of colon cancer that included at least 12 lymph nodes pathologically examined, and deaths due to colorectal cancer were worse</a:t>
            </a:r>
            <a:r>
              <a:rPr lang="en-US" baseline="0" dirty="0" smtClean="0"/>
              <a:t> for </a:t>
            </a:r>
            <a:r>
              <a:rPr lang="en-US" dirty="0" smtClean="0"/>
              <a:t>Blacks compared with Whites. These disparities were</a:t>
            </a:r>
            <a:r>
              <a:rPr lang="en-US" baseline="0" dirty="0" smtClean="0"/>
              <a:t> not changing</a:t>
            </a:r>
            <a:r>
              <a:rPr lang="en-US" dirty="0" smtClean="0"/>
              <a:t> over time.</a:t>
            </a: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36</a:t>
            </a:fld>
            <a:endParaRPr lang="en-US"/>
          </a:p>
        </p:txBody>
      </p:sp>
    </p:spTree>
    <p:extLst>
      <p:ext uri="{BB962C8B-B14F-4D97-AF65-F5344CB8AC3E}">
        <p14:creationId xmlns:p14="http://schemas.microsoft.com/office/powerpoint/2010/main" val="3238897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3331210"/>
          </a:xfrm>
        </p:spPr>
        <p:txBody>
          <a:bodyPr/>
          <a:lstStyle/>
          <a:p>
            <a:pPr marL="171450" lvl="0" indent="-171450">
              <a:buFont typeface="Arial" panose="020B0604020202020204" pitchFamily="34" charset="0"/>
              <a:buChar char="•"/>
            </a:pPr>
            <a:r>
              <a:rPr lang="en-US" b="1" dirty="0" smtClean="0"/>
              <a:t>Importance:</a:t>
            </a:r>
            <a:r>
              <a:rPr lang="en-US" dirty="0" smtClean="0"/>
              <a:t>  Screening can detect abnormal colorectal growths before they develop into cancer. Early detection increases treatment options and the chances for cure.  Effective screening modalities include fecal occult blood testing (FOBT), FOBT with flexible sigmoidoscopy, and colonoscopy.</a:t>
            </a:r>
          </a:p>
          <a:p>
            <a:pPr marL="171450" indent="-171450">
              <a:buFont typeface="Arial" panose="020B0604020202020204" pitchFamily="34" charset="0"/>
              <a:buChar char="•"/>
            </a:pPr>
            <a:r>
              <a:rPr lang="en-US" b="1" dirty="0" smtClean="0"/>
              <a:t>Trends: </a:t>
            </a:r>
            <a:r>
              <a:rPr lang="en-US" dirty="0" smtClean="0"/>
              <a:t>From 2000 to 2013, the percentage of adults ages 50-75 who received appropriate colorectal cancer screening increased overall (from 34.1% to 58.2%)</a:t>
            </a:r>
            <a:r>
              <a:rPr lang="en-US" baseline="0" dirty="0" smtClean="0"/>
              <a:t> </a:t>
            </a:r>
            <a:r>
              <a:rPr lang="en-US" dirty="0" smtClean="0"/>
              <a:t>and among all racial/ethnic groups.</a:t>
            </a:r>
          </a:p>
          <a:p>
            <a:pPr marL="171450" indent="-171450">
              <a:buFont typeface="Arial" panose="020B0604020202020204" pitchFamily="34" charset="0"/>
              <a:buChar char="•"/>
            </a:pPr>
            <a:r>
              <a:rPr lang="en-US" b="1" dirty="0" smtClean="0"/>
              <a:t>Groups With Disparities:</a:t>
            </a:r>
            <a:r>
              <a:rPr lang="en-US" dirty="0" smtClean="0"/>
              <a:t> </a:t>
            </a:r>
          </a:p>
          <a:p>
            <a:pPr marL="349250" indent="-180975">
              <a:buFont typeface="Arial" panose="020B0604020202020204" pitchFamily="34" charset="0"/>
              <a:buChar char="•"/>
            </a:pPr>
            <a:r>
              <a:rPr lang="en-US" dirty="0" smtClean="0"/>
              <a:t>In 5</a:t>
            </a:r>
            <a:r>
              <a:rPr lang="en-US" baseline="0" dirty="0" smtClean="0"/>
              <a:t> of 6 years, </a:t>
            </a:r>
            <a:r>
              <a:rPr lang="en-US" dirty="0" smtClean="0"/>
              <a:t>the percentage of adults who received appropriate colorectal cancer screening was lower among Asians compared with Whites. </a:t>
            </a:r>
          </a:p>
          <a:p>
            <a:pPr marL="349250" indent="-180975">
              <a:buFont typeface="Arial" panose="020B0604020202020204" pitchFamily="34" charset="0"/>
              <a:buChar char="•"/>
            </a:pPr>
            <a:r>
              <a:rPr lang="en-US" dirty="0" smtClean="0"/>
              <a:t>In 3 of 6 years, the percentage of adults who received appropriate colorectal cancer screening was lower among Blacks compared with Whites.</a:t>
            </a:r>
          </a:p>
          <a:p>
            <a:pPr marL="349250" indent="-180975">
              <a:buFont typeface="Arial" panose="020B0604020202020204" pitchFamily="34" charset="0"/>
              <a:buChar char="•"/>
            </a:pPr>
            <a:r>
              <a:rPr lang="en-US" dirty="0" smtClean="0"/>
              <a:t>In 2013, </a:t>
            </a:r>
            <a:r>
              <a:rPr lang="en-US" dirty="0"/>
              <a:t>the percentage of adults who received appropriate colorectal cancer screening was lower among </a:t>
            </a:r>
            <a:r>
              <a:rPr lang="en-US" dirty="0" smtClean="0"/>
              <a:t>poor (47.6%), low-income (51.5%), and middle income (61.7%) Blacks</a:t>
            </a:r>
            <a:r>
              <a:rPr lang="en-US" baseline="0" dirty="0" smtClean="0"/>
              <a:t> </a:t>
            </a:r>
            <a:r>
              <a:rPr lang="en-US" dirty="0" smtClean="0"/>
              <a:t>compared </a:t>
            </a:r>
            <a:r>
              <a:rPr lang="en-US" dirty="0"/>
              <a:t>with </a:t>
            </a:r>
            <a:r>
              <a:rPr lang="en-US" dirty="0" smtClean="0"/>
              <a:t>high-income Blacks (71.6%).</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37</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341370"/>
          </a:xfrm>
        </p:spPr>
        <p:txBody>
          <a:bodyPr>
            <a:normAutofit fontScale="92500" lnSpcReduction="10000"/>
          </a:bodyPr>
          <a:lstStyle/>
          <a:p>
            <a:pPr marL="171450" indent="-171450">
              <a:buFont typeface="Arial" panose="020B0604020202020204" pitchFamily="34" charset="0"/>
              <a:buChar char="•"/>
            </a:pPr>
            <a:r>
              <a:rPr lang="en-US" b="1" dirty="0"/>
              <a:t>Importance:</a:t>
            </a:r>
            <a:r>
              <a:rPr lang="en-US" dirty="0"/>
              <a:t> </a:t>
            </a:r>
            <a:r>
              <a:rPr lang="en-US" dirty="0" smtClean="0"/>
              <a:t>Recommended cancer treatment </a:t>
            </a:r>
            <a:r>
              <a:rPr lang="en-US" dirty="0"/>
              <a:t>depends on different factors, such as the stage or </a:t>
            </a:r>
            <a:r>
              <a:rPr lang="en-US" dirty="0" smtClean="0"/>
              <a:t>extent </a:t>
            </a:r>
            <a:r>
              <a:rPr lang="en-US" dirty="0"/>
              <a:t>of the cancer within the </a:t>
            </a:r>
            <a:r>
              <a:rPr lang="en-US" dirty="0" smtClean="0"/>
              <a:t>body, especially </a:t>
            </a:r>
            <a:r>
              <a:rPr lang="en-US" dirty="0"/>
              <a:t>whether the disease has spread from the original site to other parts of the </a:t>
            </a:r>
            <a:r>
              <a:rPr lang="en-US" dirty="0" smtClean="0"/>
              <a:t>body. Colon cancer typically begins as a benign polyp that may become cancerous and then spread to local lymph nodes.  Hence, ensuring </a:t>
            </a:r>
            <a:r>
              <a:rPr lang="en-US" dirty="0"/>
              <a:t>adequate examination of lymph nodes when surgery is </a:t>
            </a:r>
            <a:r>
              <a:rPr lang="en-US" dirty="0" smtClean="0"/>
              <a:t>performed is important.</a:t>
            </a:r>
            <a:endParaRPr lang="en-US" dirty="0"/>
          </a:p>
          <a:p>
            <a:pPr marL="171450" indent="-171450">
              <a:buFont typeface="Arial" panose="020B0604020202020204" pitchFamily="34" charset="0"/>
              <a:buChar char="•"/>
            </a:pPr>
            <a:r>
              <a:rPr lang="en-US" b="1" dirty="0" smtClean="0"/>
              <a:t>Trends</a:t>
            </a:r>
            <a:r>
              <a:rPr lang="en-US" b="1" dirty="0"/>
              <a:t>: </a:t>
            </a:r>
            <a:r>
              <a:rPr lang="en-US" dirty="0"/>
              <a:t>From </a:t>
            </a:r>
            <a:r>
              <a:rPr lang="en-US" dirty="0" smtClean="0"/>
              <a:t>2004 </a:t>
            </a:r>
            <a:r>
              <a:rPr lang="en-US" dirty="0"/>
              <a:t>to </a:t>
            </a:r>
            <a:r>
              <a:rPr lang="en-US" dirty="0" smtClean="0"/>
              <a:t>2012, </a:t>
            </a:r>
            <a:r>
              <a:rPr lang="en-US" dirty="0"/>
              <a:t>the percentage of patients </a:t>
            </a:r>
            <a:r>
              <a:rPr lang="en-US" dirty="0" smtClean="0"/>
              <a:t>with </a:t>
            </a:r>
            <a:r>
              <a:rPr lang="en-US" dirty="0"/>
              <a:t>colon cancer who received surgical resection of colon cancer that included at least 12 lymph nodes pathologically </a:t>
            </a:r>
            <a:r>
              <a:rPr lang="en-US" dirty="0" smtClean="0"/>
              <a:t>examined improved overall (55.4% to 88.2%)</a:t>
            </a:r>
            <a:r>
              <a:rPr lang="en-US" baseline="0" dirty="0" smtClean="0"/>
              <a:t> </a:t>
            </a:r>
            <a:r>
              <a:rPr lang="en-US" dirty="0" smtClean="0"/>
              <a:t>and for all racial/ethnic groups.</a:t>
            </a:r>
            <a:endParaRPr lang="en-US" b="1" dirty="0"/>
          </a:p>
          <a:p>
            <a:pPr marL="171450" indent="-171450">
              <a:buFont typeface="Arial" panose="020B0604020202020204" pitchFamily="34" charset="0"/>
              <a:buChar char="•"/>
            </a:pPr>
            <a:r>
              <a:rPr lang="en-US" b="1" dirty="0"/>
              <a:t>Groups </a:t>
            </a:r>
            <a:r>
              <a:rPr lang="en-US" b="1" dirty="0" smtClean="0"/>
              <a:t>With </a:t>
            </a:r>
            <a:r>
              <a:rPr lang="en-US" b="1" dirty="0"/>
              <a:t>Disparities:</a:t>
            </a:r>
          </a:p>
          <a:p>
            <a:pPr marL="342900" lvl="0" indent="-171450">
              <a:buFont typeface="Arial" panose="020B0604020202020204" pitchFamily="34" charset="0"/>
              <a:buChar char="•"/>
            </a:pPr>
            <a:r>
              <a:rPr lang="en-US" dirty="0" smtClean="0"/>
              <a:t>From</a:t>
            </a:r>
            <a:r>
              <a:rPr lang="en-US" baseline="0" dirty="0" smtClean="0"/>
              <a:t> 2004 to 2012, there were</a:t>
            </a:r>
            <a:r>
              <a:rPr lang="en-US" b="0" baseline="0" dirty="0" smtClean="0"/>
              <a:t> almost </a:t>
            </a:r>
            <a:r>
              <a:rPr lang="en-US" baseline="0" dirty="0" smtClean="0"/>
              <a:t>no statistically significant differences between racial/ethnic groups in </a:t>
            </a:r>
            <a:r>
              <a:rPr lang="en-US" dirty="0" smtClean="0"/>
              <a:t>the percentage of patients with colon cancer who received surgical resection of colon cancer that included at least 12 lymph nodes pathologically examined.</a:t>
            </a:r>
            <a:r>
              <a:rPr lang="en-US" b="0" dirty="0" smtClean="0"/>
              <a:t> In 2</a:t>
            </a:r>
            <a:r>
              <a:rPr lang="en-US" b="0" baseline="0" dirty="0" smtClean="0"/>
              <a:t> years, Blacks were less likely than Whites to receive surgery, and in 1 year, Hispanics were less likely than Whites to receive surgery</a:t>
            </a:r>
            <a:r>
              <a:rPr lang="en-US" b="0" dirty="0" smtClean="0"/>
              <a:t>. </a:t>
            </a:r>
          </a:p>
          <a:p>
            <a:pPr marL="342900" lvl="0" indent="-171450">
              <a:buFont typeface="Arial" panose="020B0604020202020204" pitchFamily="34" charset="0"/>
              <a:buChar char="•"/>
            </a:pPr>
            <a:r>
              <a:rPr lang="en-US" dirty="0" smtClean="0"/>
              <a:t>In 2012, the percentage of patients with colon cancer who received surgical resection of colon cancer that included at least 12 lymph nodes pathologically examined was lower </a:t>
            </a:r>
            <a:r>
              <a:rPr lang="en-US" b="0" dirty="0" smtClean="0"/>
              <a:t>among</a:t>
            </a:r>
            <a:r>
              <a:rPr lang="en-US" b="0" baseline="0" dirty="0" smtClean="0"/>
              <a:t> </a:t>
            </a:r>
            <a:r>
              <a:rPr lang="en-US" b="0" dirty="0" smtClean="0"/>
              <a:t>poor (87.7%) and low-</a:t>
            </a:r>
            <a:r>
              <a:rPr lang="en-US" b="0" baseline="0" dirty="0" smtClean="0"/>
              <a:t>income (86.5%) Blacks compared with high-income Blacks (96.6%).</a:t>
            </a:r>
          </a:p>
          <a:p>
            <a:pPr marL="169863" lvl="0" indent="-169863">
              <a:buFont typeface="Arial" panose="020B0604020202020204" pitchFamily="34" charset="0"/>
              <a:buChar char="•"/>
            </a:pPr>
            <a:r>
              <a:rPr lang="en-US" b="1" dirty="0" smtClean="0"/>
              <a:t>Achievable Benchmark:</a:t>
            </a:r>
            <a:endParaRPr lang="en-US" b="1" dirty="0"/>
          </a:p>
          <a:p>
            <a:pPr marL="342900" indent="-171450">
              <a:buFont typeface="Arial" panose="020B0604020202020204" pitchFamily="34" charset="0"/>
              <a:buChar char="•"/>
            </a:pPr>
            <a:r>
              <a:rPr lang="en-US" dirty="0"/>
              <a:t>The </a:t>
            </a:r>
            <a:r>
              <a:rPr lang="en-US" dirty="0" smtClean="0"/>
              <a:t>2008 </a:t>
            </a:r>
            <a:r>
              <a:rPr lang="en-US" dirty="0"/>
              <a:t>top 5 State achievable benchmark was </a:t>
            </a:r>
            <a:r>
              <a:rPr lang="en-US" dirty="0" smtClean="0"/>
              <a:t>90%. </a:t>
            </a:r>
            <a:r>
              <a:rPr lang="en-US" dirty="0"/>
              <a:t>The top 5 States </a:t>
            </a:r>
            <a:r>
              <a:rPr lang="en-US" dirty="0" smtClean="0"/>
              <a:t>that contributed to the achievable benchmark are </a:t>
            </a:r>
            <a:r>
              <a:rPr lang="en-US" dirty="0"/>
              <a:t>Delaware, Missouri, Utah, Vermont, and Wisconsin</a:t>
            </a:r>
            <a:r>
              <a:rPr lang="en-US" dirty="0" smtClean="0"/>
              <a:t>.</a:t>
            </a:r>
          </a:p>
          <a:p>
            <a:pPr marL="342900" lvl="0" indent="-171450">
              <a:buFont typeface="Arial" panose="020B0604020202020204" pitchFamily="34" charset="0"/>
              <a:buChar char="•"/>
            </a:pPr>
            <a:r>
              <a:rPr lang="en-US" dirty="0" smtClean="0"/>
              <a:t>At </a:t>
            </a:r>
            <a:r>
              <a:rPr lang="en-US" dirty="0"/>
              <a:t>the current </a:t>
            </a:r>
            <a:r>
              <a:rPr lang="en-US" dirty="0" smtClean="0"/>
              <a:t>rates </a:t>
            </a:r>
            <a:r>
              <a:rPr lang="en-US" dirty="0"/>
              <a:t>of improvement, the achievable benchmark could be attained overall </a:t>
            </a:r>
            <a:r>
              <a:rPr lang="en-US" dirty="0" smtClean="0"/>
              <a:t>and for all racial/ethnic groups within a year.</a:t>
            </a:r>
          </a:p>
        </p:txBody>
      </p:sp>
      <p:sp>
        <p:nvSpPr>
          <p:cNvPr id="4" name="Slide Number Placeholder 3"/>
          <p:cNvSpPr>
            <a:spLocks noGrp="1"/>
          </p:cNvSpPr>
          <p:nvPr>
            <p:ph type="sldNum" sz="quarter" idx="10"/>
          </p:nvPr>
        </p:nvSpPr>
        <p:spPr/>
        <p:txBody>
          <a:bodyPr/>
          <a:lstStyle/>
          <a:p>
            <a:fld id="{E70E7EC0-D47B-461F-A069-1AF30F543FB1}" type="slidenum">
              <a:rPr lang="en-US" smtClean="0"/>
              <a:t>38</a:t>
            </a:fld>
            <a:endParaRPr lang="en-US"/>
          </a:p>
        </p:txBody>
      </p:sp>
    </p:spTree>
    <p:extLst>
      <p:ext uri="{BB962C8B-B14F-4D97-AF65-F5344CB8AC3E}">
        <p14:creationId xmlns:p14="http://schemas.microsoft.com/office/powerpoint/2010/main" val="456687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Most measures of other cancer care for Blacks were improving.</a:t>
            </a:r>
          </a:p>
          <a:p>
            <a:pPr marL="171450" indent="-171450">
              <a:buFont typeface="Arial" panose="020B0604020202020204" pitchFamily="34" charset="0"/>
              <a:buChar char="•"/>
            </a:pPr>
            <a:r>
              <a:rPr lang="en-US" b="1" dirty="0" smtClean="0"/>
              <a:t>Groups With Disparities:</a:t>
            </a:r>
          </a:p>
          <a:p>
            <a:pPr marL="339725" lvl="1" indent="-171450">
              <a:buFont typeface="Arial" panose="020B0604020202020204" pitchFamily="34" charset="0"/>
              <a:buChar char="•"/>
            </a:pPr>
            <a:r>
              <a:rPr lang="en-US" b="0" dirty="0" smtClean="0"/>
              <a:t>Death rates were</a:t>
            </a:r>
            <a:r>
              <a:rPr lang="en-US" b="0" baseline="0" dirty="0" smtClean="0"/>
              <a:t> higher</a:t>
            </a:r>
            <a:r>
              <a:rPr lang="en-US" b="0" dirty="0" smtClean="0"/>
              <a:t> among Blacks compared with Whites</a:t>
            </a:r>
            <a:r>
              <a:rPr lang="en-US" b="0" baseline="0" dirty="0" smtClean="0"/>
              <a:t> </a:t>
            </a:r>
            <a:r>
              <a:rPr lang="en-US" b="0" dirty="0" smtClean="0"/>
              <a:t>and were not changing over time.</a:t>
            </a:r>
          </a:p>
          <a:p>
            <a:pPr marL="347472"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Blacks were more likely to develop invasive cervical cancer compared with </a:t>
            </a:r>
            <a:r>
              <a:rPr lang="en-US" b="0" dirty="0" smtClean="0"/>
              <a:t>Whites. This disparity was narrowing over time.</a:t>
            </a:r>
          </a:p>
          <a:p>
            <a:pPr marL="347472" indent="-182880">
              <a:buFont typeface="Arial" panose="020B0604020202020204" pitchFamily="34" charset="0"/>
              <a:buChar char="•"/>
            </a:pPr>
            <a:r>
              <a:rPr lang="en-US" dirty="0" smtClean="0"/>
              <a:t>Rates</a:t>
            </a:r>
            <a:r>
              <a:rPr lang="en-US" baseline="0" dirty="0" smtClean="0"/>
              <a:t> </a:t>
            </a:r>
            <a:r>
              <a:rPr lang="en-US" b="0" baseline="0" dirty="0" smtClean="0"/>
              <a:t>among</a:t>
            </a:r>
            <a:r>
              <a:rPr lang="en-US" baseline="0" dirty="0" smtClean="0"/>
              <a:t> Blacks and Whites were similar for Pap smears</a:t>
            </a:r>
            <a:r>
              <a:rPr lang="en-US" strike="noStrike" baseline="0" dirty="0" smtClean="0"/>
              <a:t>, prostate cancer screening, </a:t>
            </a:r>
            <a:r>
              <a:rPr lang="en-US" baseline="0" dirty="0" smtClean="0"/>
              <a:t>and lung cancer deaths and these disparities were not changing over time.</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39</a:t>
            </a:fld>
            <a:endParaRPr lang="en-US"/>
          </a:p>
        </p:txBody>
      </p:sp>
    </p:spTree>
    <p:extLst>
      <p:ext uri="{BB962C8B-B14F-4D97-AF65-F5344CB8AC3E}">
        <p14:creationId xmlns:p14="http://schemas.microsoft.com/office/powerpoint/2010/main" val="7195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a:t>
            </a:fld>
            <a:endParaRPr lang="en-US"/>
          </a:p>
        </p:txBody>
      </p:sp>
    </p:spTree>
    <p:extLst>
      <p:ext uri="{BB962C8B-B14F-4D97-AF65-F5344CB8AC3E}">
        <p14:creationId xmlns:p14="http://schemas.microsoft.com/office/powerpoint/2010/main" val="2256470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3331210"/>
          </a:xfrm>
        </p:spPr>
        <p:txBody>
          <a:bodyPr>
            <a:normAutofit lnSpcReduction="10000"/>
          </a:bodyPr>
          <a:lstStyle/>
          <a:p>
            <a:pPr marL="171450" lvl="0" indent="-171450">
              <a:buFont typeface="Arial" panose="020B0604020202020204" pitchFamily="34" charset="0"/>
              <a:buChar char="•"/>
            </a:pPr>
            <a:r>
              <a:rPr lang="en-US" b="1" dirty="0" smtClean="0"/>
              <a:t>Importance:</a:t>
            </a:r>
            <a:r>
              <a:rPr lang="en-US" dirty="0" smtClean="0"/>
              <a:t>  Screening with Pap smears can detect high-grade precancerous cervical lesions that can be removed before they become cancerous.</a:t>
            </a:r>
          </a:p>
          <a:p>
            <a:pPr marL="171450" indent="-171450">
              <a:buFont typeface="Arial" panose="020B0604020202020204" pitchFamily="34" charset="0"/>
              <a:buChar char="•"/>
            </a:pPr>
            <a:r>
              <a:rPr lang="en-US" b="1" dirty="0" smtClean="0"/>
              <a:t>Trends: </a:t>
            </a:r>
            <a:r>
              <a:rPr lang="en-US" dirty="0" smtClean="0"/>
              <a:t>From 2000 to 2013, the percentage of women ages 21-65 who received a Pap smear in the last 3 years decreased overall (87.5% to 80.7%)</a:t>
            </a:r>
            <a:r>
              <a:rPr lang="en-US" baseline="0" dirty="0" smtClean="0"/>
              <a:t> and for Whites (88.1% to 81.4%) and Blacks (90.3% to 82.2%).</a:t>
            </a:r>
          </a:p>
          <a:p>
            <a:pPr marL="171450" indent="-171450">
              <a:buFont typeface="Arial" panose="020B0604020202020204" pitchFamily="34" charset="0"/>
              <a:buChar char="•"/>
            </a:pPr>
            <a:r>
              <a:rPr lang="en-US" b="1" dirty="0" smtClean="0"/>
              <a:t>Groups With Disparities:</a:t>
            </a:r>
            <a:r>
              <a:rPr lang="en-US" dirty="0" smtClean="0"/>
              <a:t> </a:t>
            </a:r>
          </a:p>
          <a:p>
            <a:pPr marL="349250" indent="-180975">
              <a:buFont typeface="Arial" panose="020B0604020202020204" pitchFamily="34" charset="0"/>
              <a:buChar char="•"/>
            </a:pPr>
            <a:r>
              <a:rPr lang="en-US" dirty="0" smtClean="0"/>
              <a:t>In all years, the percentage of women who received a Pap smear was lower among Asian</a:t>
            </a:r>
            <a:r>
              <a:rPr lang="en-US" baseline="0" dirty="0" smtClean="0"/>
              <a:t> </a:t>
            </a:r>
            <a:r>
              <a:rPr lang="en-US" dirty="0" smtClean="0"/>
              <a:t>women compared with White women. </a:t>
            </a:r>
            <a:r>
              <a:rPr lang="en-US" b="0" dirty="0" smtClean="0"/>
              <a:t>The disparities</a:t>
            </a:r>
            <a:r>
              <a:rPr lang="en-US" b="0" baseline="0" dirty="0" smtClean="0"/>
              <a:t> between Asians and American Indians/Alaska Natives (AI/ANs) and Whites are narrowing. This is due to a decline in the White rates.</a:t>
            </a:r>
            <a:endParaRPr lang="en-US" b="0" dirty="0" smtClean="0"/>
          </a:p>
          <a:p>
            <a:pPr marL="349250" indent="-180975">
              <a:buFont typeface="Arial" panose="020B0604020202020204" pitchFamily="34" charset="0"/>
              <a:buChar char="•"/>
            </a:pPr>
            <a:r>
              <a:rPr lang="en-US" dirty="0" smtClean="0"/>
              <a:t>In</a:t>
            </a:r>
            <a:r>
              <a:rPr lang="en-US" baseline="0" dirty="0" smtClean="0"/>
              <a:t> 2013, uninsured Black women (65.8%) were less likely to receive a Pap smear compared with Black women with private insurance </a:t>
            </a:r>
            <a:r>
              <a:rPr lang="en-US" b="0" baseline="0" dirty="0" smtClean="0"/>
              <a:t>(88.2%).</a:t>
            </a:r>
          </a:p>
          <a:p>
            <a:pPr marL="169863" indent="-169863">
              <a:buFont typeface="Arial" panose="020B0604020202020204" pitchFamily="34" charset="0"/>
              <a:buChar char="•"/>
            </a:pPr>
            <a:r>
              <a:rPr lang="en-US" b="1" dirty="0" smtClean="0"/>
              <a:t>Achievable Benchmark:</a:t>
            </a:r>
          </a:p>
          <a:p>
            <a:pPr marL="342900" indent="-171450">
              <a:buFont typeface="Arial" panose="020B0604020202020204" pitchFamily="34" charset="0"/>
              <a:buChar char="•"/>
            </a:pPr>
            <a:r>
              <a:rPr lang="en-US" dirty="0" smtClean="0"/>
              <a:t>The 2008 top 5 State achievable benchmark was 90%. The top 5 States that contributed to the achievable benchmark are Delaware, District</a:t>
            </a:r>
            <a:r>
              <a:rPr lang="en-US" baseline="0" dirty="0" smtClean="0"/>
              <a:t> of Columbia, </a:t>
            </a:r>
            <a:r>
              <a:rPr lang="en-US" dirty="0" smtClean="0"/>
              <a:t>Massachusetts, Rhode</a:t>
            </a:r>
            <a:r>
              <a:rPr lang="en-US" baseline="0" dirty="0" smtClean="0"/>
              <a:t> Island, </a:t>
            </a:r>
            <a:r>
              <a:rPr lang="en-US" dirty="0" smtClean="0"/>
              <a:t>and Vermont.</a:t>
            </a:r>
          </a:p>
          <a:p>
            <a:pPr marL="342900" lvl="0" indent="-171450">
              <a:buFont typeface="Arial" panose="020B0604020202020204" pitchFamily="34" charset="0"/>
              <a:buChar char="•"/>
            </a:pPr>
            <a:r>
              <a:rPr lang="en-US" baseline="0" dirty="0" smtClean="0"/>
              <a:t>The total </a:t>
            </a:r>
            <a:r>
              <a:rPr lang="en-US" dirty="0" smtClean="0"/>
              <a:t>and all racial/ethnic groups except AI/ANs</a:t>
            </a:r>
            <a:r>
              <a:rPr lang="en-US" baseline="0" dirty="0" smtClean="0"/>
              <a:t> </a:t>
            </a:r>
            <a:r>
              <a:rPr lang="en-US" dirty="0" smtClean="0"/>
              <a:t>are moving away from the achievable benchmark. AI/ANs</a:t>
            </a:r>
            <a:r>
              <a:rPr lang="en-US" baseline="0" dirty="0" smtClean="0"/>
              <a:t> could achieve the benchmark, although it would take 22 years.</a:t>
            </a:r>
            <a:endParaRPr lang="en-US" dirty="0" smtClean="0"/>
          </a:p>
          <a:p>
            <a:pPr marL="349250" indent="-18097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40</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55D77C6-8C0B-459B-98BA-3C0B4587CBA0}" type="slidenum">
              <a:rPr lang="en-US" altLang="en-US"/>
              <a:pPr/>
              <a:t>41</a:t>
            </a:fld>
            <a:endParaRPr lang="en-US" altLang="en-US"/>
          </a:p>
        </p:txBody>
      </p:sp>
      <p:sp>
        <p:nvSpPr>
          <p:cNvPr id="21505" name="Rectangle 1"/>
          <p:cNvSpPr txBox="1">
            <a:spLocks noGrp="1" noRot="1" noChangeAspect="1" noChangeArrowheads="1"/>
          </p:cNvSpPr>
          <p:nvPr>
            <p:ph type="sldImg"/>
          </p:nvPr>
        </p:nvSpPr>
        <p:spPr bwMode="auto">
          <a:xfrm>
            <a:off x="482600" y="695325"/>
            <a:ext cx="6046788" cy="4535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01613" y="5562600"/>
            <a:ext cx="5607175" cy="30339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Thirty years ago, the Heckler Report  found that:</a:t>
            </a:r>
          </a:p>
          <a:p>
            <a:pPr marL="349250" indent="-180975">
              <a:buFont typeface="Arial" panose="020B0604020202020204" pitchFamily="34" charset="0"/>
              <a:buChar char="•"/>
            </a:pPr>
            <a:r>
              <a:rPr lang="en-US" b="0" dirty="0" smtClean="0"/>
              <a:t>Cardiovascular disease (CVD) was a major cause of death in Blacks, and the rate was higher than in Whites. </a:t>
            </a:r>
          </a:p>
          <a:p>
            <a:pPr marL="349250" indent="-180975">
              <a:buFont typeface="Arial" panose="020B0604020202020204" pitchFamily="34" charset="0"/>
              <a:buChar char="•"/>
            </a:pPr>
            <a:r>
              <a:rPr lang="en-US" b="0" dirty="0" smtClean="0"/>
              <a:t>There appeared to be a strong inverse relationship between socioeconomic status (SES) and hypertension in Blacks, similar to that found for Hispanics and Whites.</a:t>
            </a:r>
          </a:p>
          <a:p>
            <a:pPr marL="349250" indent="-180975">
              <a:buFont typeface="Arial" panose="020B0604020202020204" pitchFamily="34" charset="0"/>
              <a:buChar char="•"/>
            </a:pPr>
            <a:r>
              <a:rPr lang="en-US" b="0" dirty="0" smtClean="0"/>
              <a:t>Diabetes mellitus was a major problem in Blacks. </a:t>
            </a:r>
          </a:p>
          <a:p>
            <a:pPr marL="349250" indent="-180975">
              <a:buFont typeface="Arial" panose="020B0604020202020204" pitchFamily="34" charset="0"/>
              <a:buChar char="•"/>
            </a:pPr>
            <a:r>
              <a:rPr lang="en-US" b="0" dirty="0" smtClean="0"/>
              <a:t>The generally higher prevalence of obesity, noninsulin-dependent diabetes, hypertension, high low-density lipoprotein (LDL) cholesterol and low high-density lipoprotein</a:t>
            </a:r>
            <a:r>
              <a:rPr lang="en-US" b="0" baseline="0" dirty="0" smtClean="0"/>
              <a:t> (</a:t>
            </a:r>
            <a:r>
              <a:rPr lang="en-US" b="0" dirty="0" smtClean="0"/>
              <a:t>HDL) cholesterol levels in Blacks might be expected to increase their CVD risk.  </a:t>
            </a:r>
            <a:endParaRPr lang="en-US" b="0" dirty="0"/>
          </a:p>
        </p:txBody>
      </p:sp>
      <p:sp>
        <p:nvSpPr>
          <p:cNvPr id="4" name="Slide Number Placeholder 3"/>
          <p:cNvSpPr>
            <a:spLocks noGrp="1"/>
          </p:cNvSpPr>
          <p:nvPr>
            <p:ph type="sldNum" sz="quarter" idx="10"/>
          </p:nvPr>
        </p:nvSpPr>
        <p:spPr/>
        <p:txBody>
          <a:bodyPr/>
          <a:lstStyle/>
          <a:p>
            <a:fld id="{E70E7EC0-D47B-461F-A069-1AF30F543FB1}" type="slidenum">
              <a:rPr lang="en-US" smtClean="0"/>
              <a:t>42</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Most measures of cardiovascular care for Blacks were improving.</a:t>
            </a:r>
          </a:p>
          <a:p>
            <a:pPr marL="171450" indent="-171450">
              <a:buFont typeface="Arial" panose="020B0604020202020204" pitchFamily="34" charset="0"/>
              <a:buChar char="•"/>
            </a:pPr>
            <a:r>
              <a:rPr lang="en-US" b="1" dirty="0" smtClean="0"/>
              <a:t>Groups With Disparities:</a:t>
            </a:r>
            <a:endParaRPr lang="en-US" dirty="0" smtClean="0"/>
          </a:p>
          <a:p>
            <a:pPr marL="349250" indent="-180975">
              <a:buFont typeface="Arial" panose="020B0604020202020204" pitchFamily="34" charset="0"/>
              <a:buChar char="•"/>
            </a:pPr>
            <a:r>
              <a:rPr lang="en-US" dirty="0" smtClean="0"/>
              <a:t>The rates between Blacks and Whites were similar for those who received their blood pressure measurement</a:t>
            </a:r>
            <a:r>
              <a:rPr lang="en-US" baseline="0" dirty="0" smtClean="0"/>
              <a:t> and for hypertension admissions</a:t>
            </a:r>
            <a:r>
              <a:rPr lang="en-US" dirty="0" smtClean="0"/>
              <a:t>. These disparities did not change over time.</a:t>
            </a:r>
          </a:p>
          <a:p>
            <a:pPr marL="349250" indent="-180975">
              <a:buFont typeface="Arial" panose="020B0604020202020204" pitchFamily="34" charset="0"/>
              <a:buChar char="•"/>
            </a:pPr>
            <a:r>
              <a:rPr lang="en-US" dirty="0" smtClean="0"/>
              <a:t>Blacks had higher rates of admission than Whites</a:t>
            </a:r>
            <a:r>
              <a:rPr lang="en-US" baseline="0" dirty="0" smtClean="0"/>
              <a:t> </a:t>
            </a:r>
            <a:r>
              <a:rPr lang="en-US" dirty="0" smtClean="0"/>
              <a:t>for angina and congestive heart failure</a:t>
            </a:r>
            <a:r>
              <a:rPr lang="en-US" baseline="0" dirty="0" smtClean="0"/>
              <a:t> and </a:t>
            </a:r>
            <a:r>
              <a:rPr lang="en-US" dirty="0" smtClean="0"/>
              <a:t>these disparities did not change over time.</a:t>
            </a:r>
          </a:p>
          <a:p>
            <a:pPr marL="349250"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Blacks and</a:t>
            </a:r>
            <a:r>
              <a:rPr lang="en-US" b="0" baseline="0" dirty="0" smtClean="0"/>
              <a:t> Whites had similar rates of receipt of </a:t>
            </a:r>
            <a:r>
              <a:rPr lang="en-US" b="0" baseline="0" dirty="0" err="1" smtClean="0"/>
              <a:t>fibrinolytic</a:t>
            </a:r>
            <a:r>
              <a:rPr lang="en-US" b="0" baseline="0" dirty="0" smtClean="0"/>
              <a:t> medication for heart attack and these disparities did not change over time. </a:t>
            </a:r>
            <a:endParaRPr lang="en-US" b="0" dirty="0" smtClean="0"/>
          </a:p>
          <a:p>
            <a:pPr marL="349250" indent="-180975">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43</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3331210"/>
          </a:xfrm>
        </p:spPr>
        <p:txBody>
          <a:bodyPr/>
          <a:lstStyle/>
          <a:p>
            <a:pPr marL="171450" lvl="0" indent="-171450">
              <a:buFont typeface="Arial" panose="020B0604020202020204" pitchFamily="34" charset="0"/>
              <a:buChar char="•"/>
            </a:pPr>
            <a:r>
              <a:rPr lang="en-US" b="1" dirty="0" smtClean="0"/>
              <a:t>Importance:</a:t>
            </a:r>
            <a:r>
              <a:rPr lang="en-US" dirty="0" smtClean="0"/>
              <a:t> Early detection and treatment of high blood pressure can prevent heart failure, kidney failure, and stroke.  Because high blood pressure typically causes no symptoms, screening is essential.</a:t>
            </a:r>
          </a:p>
          <a:p>
            <a:pPr marL="171450" indent="-171450">
              <a:buFont typeface="Arial" panose="020B0604020202020204" pitchFamily="34" charset="0"/>
              <a:buChar char="•"/>
            </a:pPr>
            <a:r>
              <a:rPr lang="en-US" b="1" dirty="0" smtClean="0"/>
              <a:t>Trends: </a:t>
            </a:r>
            <a:r>
              <a:rPr lang="en-US" dirty="0" smtClean="0"/>
              <a:t>From 1998 to 2012, the percentage of adults who received a blood pressure measurement in the last 2 years and can state whether their blood pressure was normal or high did not change overall or for any racial/ethnic group.</a:t>
            </a:r>
          </a:p>
          <a:p>
            <a:pPr marL="171450" indent="-171450">
              <a:buFont typeface="Arial" panose="020B0604020202020204" pitchFamily="34" charset="0"/>
              <a:buChar char="•"/>
            </a:pPr>
            <a:r>
              <a:rPr lang="en-US" b="1" dirty="0" smtClean="0"/>
              <a:t>Groups With Disparities:</a:t>
            </a:r>
            <a:r>
              <a:rPr lang="en-US" dirty="0" smtClean="0"/>
              <a:t> </a:t>
            </a:r>
          </a:p>
          <a:p>
            <a:pPr marL="347472" lvl="1" indent="-182880">
              <a:buFont typeface="Arial" panose="020B0604020202020204" pitchFamily="34" charset="0"/>
              <a:buChar char="•"/>
            </a:pPr>
            <a:r>
              <a:rPr lang="en-US" dirty="0" smtClean="0"/>
              <a:t>In 2</a:t>
            </a:r>
            <a:r>
              <a:rPr lang="en-US" baseline="0" dirty="0" smtClean="0"/>
              <a:t> of 4 years</a:t>
            </a:r>
            <a:r>
              <a:rPr lang="en-US" dirty="0" smtClean="0"/>
              <a:t>, Black adults were more likely than Whites to receive a blood pressure measurement. In 2 of 4 years, Asian adults were less</a:t>
            </a:r>
            <a:r>
              <a:rPr lang="en-US" baseline="0" dirty="0" smtClean="0"/>
              <a:t> </a:t>
            </a:r>
            <a:r>
              <a:rPr lang="en-US" dirty="0" smtClean="0"/>
              <a:t>likely than Whites to receive a blood pressure measurement.</a:t>
            </a:r>
          </a:p>
          <a:p>
            <a:pPr marL="347472" lvl="1" indent="-182880">
              <a:buFont typeface="Arial" panose="020B0604020202020204" pitchFamily="34" charset="0"/>
              <a:buChar char="•"/>
            </a:pPr>
            <a:r>
              <a:rPr lang="en-US" dirty="0"/>
              <a:t>In </a:t>
            </a:r>
            <a:r>
              <a:rPr lang="en-US" dirty="0" smtClean="0"/>
              <a:t>2012, uninsured Black adults</a:t>
            </a:r>
            <a:r>
              <a:rPr lang="en-US" baseline="0" dirty="0" smtClean="0"/>
              <a:t> (81.5%) </a:t>
            </a:r>
            <a:r>
              <a:rPr lang="en-US" dirty="0" smtClean="0"/>
              <a:t>were less</a:t>
            </a:r>
            <a:r>
              <a:rPr lang="en-US" baseline="0" dirty="0" smtClean="0"/>
              <a:t> </a:t>
            </a:r>
            <a:r>
              <a:rPr lang="en-US" dirty="0" smtClean="0"/>
              <a:t>likely than</a:t>
            </a:r>
            <a:r>
              <a:rPr lang="en-US" baseline="0" dirty="0" smtClean="0"/>
              <a:t> Black adults with private insurance </a:t>
            </a:r>
            <a:r>
              <a:rPr lang="en-US" b="0" baseline="0" dirty="0" smtClean="0"/>
              <a:t>(93.9%) </a:t>
            </a:r>
            <a:r>
              <a:rPr lang="en-US" dirty="0" smtClean="0"/>
              <a:t>to receive a blood pressure measurement.</a:t>
            </a: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44</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2819400"/>
          </a:xfrm>
        </p:spPr>
        <p:txBody>
          <a:bodyPr>
            <a:normAutofit fontScale="92500" lnSpcReduction="10000"/>
          </a:bodyPr>
          <a:lstStyle/>
          <a:p>
            <a:pPr marL="171450" indent="-171450">
              <a:buFont typeface="Arial" panose="020B0604020202020204" pitchFamily="34" charset="0"/>
              <a:buChar char="•"/>
            </a:pPr>
            <a:r>
              <a:rPr lang="en-US" b="1" dirty="0" smtClean="0"/>
              <a:t>Importance: </a:t>
            </a:r>
            <a:r>
              <a:rPr lang="en-US" dirty="0" smtClean="0"/>
              <a:t>Racial disparities in care for congestive heart failure have been observed.</a:t>
            </a:r>
          </a:p>
          <a:p>
            <a:pPr marL="171450" lvl="0" indent="-171450">
              <a:buFont typeface="Arial" panose="020B0604020202020204" pitchFamily="34" charset="0"/>
              <a:buChar char="•"/>
              <a:defRPr/>
            </a:pPr>
            <a:r>
              <a:rPr lang="en-US" b="1" dirty="0" smtClean="0"/>
              <a:t>Trends: </a:t>
            </a:r>
            <a:r>
              <a:rPr lang="en-US" dirty="0" smtClean="0"/>
              <a:t>From 2002 </a:t>
            </a:r>
            <a:r>
              <a:rPr lang="en-US" dirty="0"/>
              <a:t>to </a:t>
            </a:r>
            <a:r>
              <a:rPr lang="en-US" dirty="0" smtClean="0"/>
              <a:t>2013, </a:t>
            </a:r>
            <a:r>
              <a:rPr lang="en-US" dirty="0"/>
              <a:t>the </a:t>
            </a:r>
            <a:r>
              <a:rPr lang="en-US" dirty="0" smtClean="0"/>
              <a:t>rate of admission for congestive heart failure among adults decreased </a:t>
            </a:r>
            <a:r>
              <a:rPr lang="en-US" dirty="0"/>
              <a:t>significantly </a:t>
            </a:r>
            <a:r>
              <a:rPr lang="en-US" dirty="0" smtClean="0"/>
              <a:t>for all racial/ethnic groups.</a:t>
            </a:r>
          </a:p>
          <a:p>
            <a:pPr marL="171450" indent="-171450">
              <a:buFont typeface="Arial" panose="020B0604020202020204" pitchFamily="34" charset="0"/>
              <a:buChar char="•"/>
              <a:defRPr/>
            </a:pPr>
            <a:r>
              <a:rPr lang="en-US" b="1" dirty="0" smtClean="0"/>
              <a:t>Groups With </a:t>
            </a:r>
            <a:r>
              <a:rPr lang="en-US" b="1" dirty="0"/>
              <a:t>Disparities: </a:t>
            </a:r>
            <a:endParaRPr lang="en-US" b="1" dirty="0" smtClean="0"/>
          </a:p>
          <a:p>
            <a:pPr marL="347472" indent="-182880">
              <a:buFont typeface="Arial" panose="020B0604020202020204" pitchFamily="34" charset="0"/>
              <a:buChar char="•"/>
              <a:defRPr/>
            </a:pPr>
            <a:r>
              <a:rPr lang="en-US" dirty="0" smtClean="0"/>
              <a:t>In all years, compared with Whites, </a:t>
            </a:r>
            <a:r>
              <a:rPr lang="en-US" b="0" dirty="0" smtClean="0"/>
              <a:t>Blacks</a:t>
            </a:r>
            <a:r>
              <a:rPr lang="en-US" b="0" baseline="0" dirty="0" smtClean="0"/>
              <a:t> had higher</a:t>
            </a:r>
            <a:r>
              <a:rPr lang="en-US" b="0" dirty="0" smtClean="0"/>
              <a:t> rates of admission for congestive heart failure. </a:t>
            </a:r>
            <a:r>
              <a:rPr lang="en-US" dirty="0" smtClean="0"/>
              <a:t>In 10</a:t>
            </a:r>
            <a:r>
              <a:rPr lang="en-US" baseline="0" dirty="0" smtClean="0"/>
              <a:t> of 12 years, the rates of admission for </a:t>
            </a:r>
            <a:r>
              <a:rPr lang="en-US" dirty="0" smtClean="0"/>
              <a:t>congestive heart failure were higher among Hispanics</a:t>
            </a:r>
            <a:r>
              <a:rPr lang="en-US" baseline="0" dirty="0" smtClean="0"/>
              <a:t> compared with Whites.</a:t>
            </a:r>
          </a:p>
          <a:p>
            <a:pPr marL="347472" indent="-182880">
              <a:buFont typeface="Arial" panose="020B0604020202020204" pitchFamily="34" charset="0"/>
              <a:buChar char="•"/>
              <a:defRPr/>
            </a:pPr>
            <a:r>
              <a:rPr lang="en-US" dirty="0" smtClean="0"/>
              <a:t>In 2013, poor (851.1 per 100,000)</a:t>
            </a:r>
            <a:r>
              <a:rPr lang="en-US" baseline="0" dirty="0" smtClean="0"/>
              <a:t> and low-income (707.0 per 100,000) Black adults had higher rates of admission for congestive heart failure compared with Black adults with high income (544.7 per 100,000).</a:t>
            </a:r>
            <a:endParaRPr lang="en-US" dirty="0"/>
          </a:p>
          <a:p>
            <a:pPr marL="171450" lvl="0" indent="-171450">
              <a:buFont typeface="Arial" panose="020B0604020202020204" pitchFamily="34" charset="0"/>
              <a:buChar char="•"/>
              <a:defRPr/>
            </a:pPr>
            <a:r>
              <a:rPr lang="en-US" b="1" dirty="0"/>
              <a:t>Achievable Benchmark:</a:t>
            </a:r>
          </a:p>
          <a:p>
            <a:pPr marL="347472" lvl="0" indent="-182880">
              <a:buFont typeface="Arial" panose="020B0604020202020204" pitchFamily="34" charset="0"/>
              <a:buChar char="•"/>
              <a:defRPr/>
            </a:pPr>
            <a:r>
              <a:rPr lang="en-US" dirty="0"/>
              <a:t>The 2008 top 4 State achievable benchmark </a:t>
            </a:r>
            <a:r>
              <a:rPr lang="en-US" dirty="0" smtClean="0"/>
              <a:t>for adult congestive heart failure admissions was 182 admissions per 100,000 population. </a:t>
            </a:r>
            <a:r>
              <a:rPr lang="en-US" dirty="0"/>
              <a:t>The top 4 States </a:t>
            </a:r>
            <a:r>
              <a:rPr lang="en-US" dirty="0" smtClean="0"/>
              <a:t>that contributed to the achievable benchmark are </a:t>
            </a:r>
            <a:r>
              <a:rPr lang="en-US" dirty="0"/>
              <a:t>Colorado, </a:t>
            </a:r>
            <a:r>
              <a:rPr lang="en-US" dirty="0" smtClean="0"/>
              <a:t>Utah, Vermont, and Wyoming. </a:t>
            </a:r>
          </a:p>
          <a:p>
            <a:pPr marL="347472" lvl="0" indent="-182880">
              <a:buFont typeface="Arial" panose="020B0604020202020204" pitchFamily="34" charset="0"/>
              <a:buChar char="•"/>
              <a:defRPr/>
            </a:pPr>
            <a:r>
              <a:rPr lang="en-US" dirty="0" smtClean="0"/>
              <a:t>At current rates of improvement, it would take the overall</a:t>
            </a:r>
            <a:r>
              <a:rPr lang="en-US" baseline="0" dirty="0" smtClean="0"/>
              <a:t> rate 10 years to achieve the benchmark, </a:t>
            </a:r>
            <a:r>
              <a:rPr lang="en-US" dirty="0" smtClean="0"/>
              <a:t>Blacks could achieve the benchmark in 15 years, Whites could achieve it in 7 years, and Hispanics</a:t>
            </a:r>
            <a:r>
              <a:rPr lang="en-US" baseline="0" dirty="0" smtClean="0"/>
              <a:t> </a:t>
            </a:r>
            <a:r>
              <a:rPr lang="en-US" dirty="0" smtClean="0"/>
              <a:t>would need 6 years to achieve the benchmark.</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5064041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581400"/>
          </a:xfrm>
        </p:spPr>
        <p:txBody>
          <a:bodyPr/>
          <a:lstStyle/>
          <a:p>
            <a:pPr marL="171450" indent="-171450">
              <a:buFont typeface="Arial" panose="020B0604020202020204" pitchFamily="34" charset="0"/>
              <a:buChar char="•"/>
            </a:pPr>
            <a:r>
              <a:rPr lang="en-US" b="1" dirty="0" smtClean="0"/>
              <a:t>Importance:</a:t>
            </a:r>
            <a:r>
              <a:rPr lang="en-US" dirty="0" smtClean="0"/>
              <a:t> Some </a:t>
            </a:r>
            <a:r>
              <a:rPr lang="en-US" dirty="0"/>
              <a:t>heart attacks are caused by blood clots. Early actions, such as </a:t>
            </a:r>
            <a:r>
              <a:rPr lang="en-US" dirty="0" err="1" smtClean="0"/>
              <a:t>fibrinolytic</a:t>
            </a:r>
            <a:r>
              <a:rPr lang="en-US" dirty="0" smtClean="0"/>
              <a:t> </a:t>
            </a:r>
            <a:r>
              <a:rPr lang="en-US" dirty="0"/>
              <a:t>medication, may open blockages caused by blood clots, reduce heart muscle damage, and save </a:t>
            </a:r>
            <a:r>
              <a:rPr lang="en-US" dirty="0" smtClean="0"/>
              <a:t>lives. </a:t>
            </a:r>
            <a:r>
              <a:rPr lang="en-US" dirty="0"/>
              <a:t>To be effective, these actions need to be performed quickly after the start of a heart attack. </a:t>
            </a:r>
            <a:endParaRPr lang="en-US" dirty="0" smtClean="0"/>
          </a:p>
          <a:p>
            <a:pPr marL="171450" indent="-171450">
              <a:buFont typeface="Arial" panose="020B0604020202020204" pitchFamily="34" charset="0"/>
              <a:buChar char="•"/>
            </a:pPr>
            <a:r>
              <a:rPr lang="en-US" b="1" dirty="0" smtClean="0"/>
              <a:t>Trends: </a:t>
            </a:r>
            <a:r>
              <a:rPr lang="en-US" dirty="0" smtClean="0"/>
              <a:t>From 2005 to 2013, </a:t>
            </a:r>
            <a:r>
              <a:rPr lang="en-US" dirty="0"/>
              <a:t>the percentage of patients who received timely </a:t>
            </a:r>
            <a:r>
              <a:rPr lang="en-US" dirty="0" err="1"/>
              <a:t>fibrinolytic</a:t>
            </a:r>
            <a:r>
              <a:rPr lang="en-US" dirty="0"/>
              <a:t> medication </a:t>
            </a:r>
            <a:r>
              <a:rPr lang="en-US" dirty="0" smtClean="0"/>
              <a:t>improved overall (27.7% to</a:t>
            </a:r>
            <a:r>
              <a:rPr lang="en-US" baseline="0" dirty="0" smtClean="0"/>
              <a:t> 51.4%)</a:t>
            </a:r>
            <a:r>
              <a:rPr lang="en-US" dirty="0" smtClean="0"/>
              <a:t>.</a:t>
            </a:r>
            <a:endParaRPr lang="en-US" b="1" dirty="0" smtClean="0"/>
          </a:p>
          <a:p>
            <a:pPr marL="171450" indent="-171450">
              <a:buFont typeface="Arial" panose="020B0604020202020204" pitchFamily="34" charset="0"/>
              <a:buChar char="•"/>
            </a:pPr>
            <a:r>
              <a:rPr lang="en-US" b="1" dirty="0" smtClean="0"/>
              <a:t>Groups With Disparities: </a:t>
            </a:r>
            <a:r>
              <a:rPr lang="en-US" b="0" dirty="0" smtClean="0"/>
              <a:t>In</a:t>
            </a:r>
            <a:r>
              <a:rPr lang="en-US" b="0" baseline="0" dirty="0" smtClean="0"/>
              <a:t> 6 of 9 years, </a:t>
            </a:r>
            <a:r>
              <a:rPr lang="en-US" b="0" dirty="0" smtClean="0"/>
              <a:t>the percentage of patients who received timely </a:t>
            </a:r>
            <a:r>
              <a:rPr lang="en-US" b="0" dirty="0" err="1" smtClean="0"/>
              <a:t>fibrinolytic</a:t>
            </a:r>
            <a:r>
              <a:rPr lang="en-US" b="0" dirty="0" smtClean="0"/>
              <a:t> medication was lower</a:t>
            </a:r>
            <a:r>
              <a:rPr lang="en-US" b="0" baseline="0" dirty="0" smtClean="0"/>
              <a:t> for Blacks than for Whites.</a:t>
            </a:r>
          </a:p>
          <a:p>
            <a:pPr marL="0" indent="0">
              <a:buFont typeface="Arial" panose="020B0604020202020204" pitchFamily="34" charset="0"/>
              <a:buNone/>
            </a:pPr>
            <a:endParaRPr lang="en-US" b="1" dirty="0"/>
          </a:p>
          <a:p>
            <a:endParaRPr lang="en-US" b="1" dirty="0"/>
          </a:p>
        </p:txBody>
      </p:sp>
      <p:sp>
        <p:nvSpPr>
          <p:cNvPr id="4" name="Slide Number Placeholder 3"/>
          <p:cNvSpPr>
            <a:spLocks noGrp="1"/>
          </p:cNvSpPr>
          <p:nvPr>
            <p:ph type="sldNum" sz="quarter" idx="10"/>
          </p:nvPr>
        </p:nvSpPr>
        <p:spPr/>
        <p:txBody>
          <a:bodyPr/>
          <a:lstStyle/>
          <a:p>
            <a:fld id="{E70E7EC0-D47B-461F-A069-1AF30F543FB1}" type="slidenum">
              <a:rPr lang="en-US" smtClean="0"/>
              <a:t>46</a:t>
            </a:fld>
            <a:endParaRPr lang="en-US"/>
          </a:p>
        </p:txBody>
      </p:sp>
    </p:spTree>
    <p:extLst>
      <p:ext uri="{BB962C8B-B14F-4D97-AF65-F5344CB8AC3E}">
        <p14:creationId xmlns:p14="http://schemas.microsoft.com/office/powerpoint/2010/main" val="2806755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Most measures of </a:t>
            </a:r>
            <a:r>
              <a:rPr lang="en-US" b="0" dirty="0" smtClean="0"/>
              <a:t>cardiovascular-related deaths among Blacks were improving.</a:t>
            </a:r>
          </a:p>
          <a:p>
            <a:pPr marL="171450" indent="-171450">
              <a:buFont typeface="Arial" panose="020B0604020202020204" pitchFamily="34" charset="0"/>
              <a:buChar char="•"/>
            </a:pPr>
            <a:r>
              <a:rPr lang="en-US" b="1" dirty="0" smtClean="0"/>
              <a:t>Groups With Disparities:</a:t>
            </a:r>
            <a:endParaRPr lang="en-US" dirty="0" smtClean="0"/>
          </a:p>
          <a:p>
            <a:pPr marL="347472" indent="-182880">
              <a:buFont typeface="Arial" panose="020B0604020202020204" pitchFamily="34" charset="0"/>
              <a:buChar char="•"/>
            </a:pPr>
            <a:r>
              <a:rPr lang="en-US" dirty="0" smtClean="0"/>
              <a:t>The</a:t>
            </a:r>
            <a:r>
              <a:rPr lang="en-US" baseline="0" dirty="0" smtClean="0"/>
              <a:t> death rates for </a:t>
            </a:r>
            <a:r>
              <a:rPr lang="en-US" dirty="0" smtClean="0"/>
              <a:t>Blacks were</a:t>
            </a:r>
            <a:r>
              <a:rPr lang="en-US" baseline="0" dirty="0" smtClean="0"/>
              <a:t> better compared with </a:t>
            </a:r>
            <a:r>
              <a:rPr lang="en-US" dirty="0" smtClean="0"/>
              <a:t>Whites when hospitalized for:</a:t>
            </a:r>
          </a:p>
          <a:p>
            <a:pPr marL="628650" lvl="1" indent="-171450">
              <a:buFont typeface="Arial" panose="020B0604020202020204" pitchFamily="34" charset="0"/>
              <a:buChar char="•"/>
            </a:pPr>
            <a:r>
              <a:rPr lang="en-US" dirty="0" smtClean="0"/>
              <a:t>Acute myocardial infarction.</a:t>
            </a:r>
          </a:p>
          <a:p>
            <a:pPr marL="628650" lvl="1" indent="-171450">
              <a:buFont typeface="Arial" panose="020B0604020202020204" pitchFamily="34" charset="0"/>
              <a:buChar char="•"/>
            </a:pPr>
            <a:r>
              <a:rPr lang="en-US" dirty="0" smtClean="0"/>
              <a:t>Congestive heart failure.</a:t>
            </a:r>
          </a:p>
          <a:p>
            <a:pPr marL="628650" lvl="1" indent="-171450">
              <a:buFont typeface="Arial" panose="020B0604020202020204" pitchFamily="34" charset="0"/>
              <a:buChar char="•"/>
            </a:pPr>
            <a:r>
              <a:rPr lang="en-US" dirty="0" smtClean="0"/>
              <a:t>Abdominal </a:t>
            </a:r>
            <a:r>
              <a:rPr lang="en-US" dirty="0"/>
              <a:t>aortic aneurysm </a:t>
            </a:r>
            <a:r>
              <a:rPr lang="en-US" dirty="0" smtClean="0"/>
              <a:t>repair.</a:t>
            </a:r>
            <a:endParaRPr lang="en-US" dirty="0"/>
          </a:p>
          <a:p>
            <a:pPr marL="628650" lvl="1" indent="-171450">
              <a:buFont typeface="Arial" panose="020B0604020202020204" pitchFamily="34" charset="0"/>
              <a:buChar char="•"/>
            </a:pPr>
            <a:r>
              <a:rPr lang="en-US" dirty="0" smtClean="0"/>
              <a:t>Percutaneous </a:t>
            </a:r>
            <a:r>
              <a:rPr lang="en-US" dirty="0"/>
              <a:t>transluminal coronary </a:t>
            </a:r>
            <a:r>
              <a:rPr lang="en-US" dirty="0" smtClean="0"/>
              <a:t>angioplasty.</a:t>
            </a:r>
          </a:p>
          <a:p>
            <a:pPr marL="347472" indent="-182880">
              <a:buFont typeface="Arial" panose="020B0604020202020204" pitchFamily="34" charset="0"/>
              <a:buChar char="•"/>
            </a:pPr>
            <a:r>
              <a:rPr lang="en-US" b="0" dirty="0" smtClean="0"/>
              <a:t>The</a:t>
            </a:r>
            <a:r>
              <a:rPr lang="en-US" b="0" baseline="0" dirty="0" smtClean="0"/>
              <a:t> death rates for</a:t>
            </a:r>
            <a:r>
              <a:rPr lang="en-US" b="0" dirty="0" smtClean="0"/>
              <a:t> Blacks and</a:t>
            </a:r>
            <a:r>
              <a:rPr lang="en-US" b="0" baseline="0" dirty="0" smtClean="0"/>
              <a:t> Whites were similar for hospital admissions with coronary artery bypass graft. This disparity did not change over time.</a:t>
            </a:r>
          </a:p>
          <a:p>
            <a:pPr marL="347472" indent="-182880">
              <a:buFont typeface="Arial" panose="020B0604020202020204" pitchFamily="34" charset="0"/>
              <a:buChar char="•"/>
            </a:pPr>
            <a:r>
              <a:rPr lang="en-US" b="0" dirty="0" smtClean="0"/>
              <a:t>The disparities</a:t>
            </a:r>
            <a:r>
              <a:rPr lang="en-US" b="0" baseline="0" dirty="0" smtClean="0"/>
              <a:t> between Blacks and Whites did not change over time for all measures except deaths per 1,000 hospital admissions for abdominal aortic aneurysm repair, which narrowed.</a:t>
            </a:r>
          </a:p>
          <a:p>
            <a:pPr marL="347472" indent="-18288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47</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2819400"/>
          </a:xfrm>
        </p:spPr>
        <p:txBody>
          <a:bodyPr/>
          <a:lstStyle/>
          <a:p>
            <a:pPr marL="171450" indent="-171450">
              <a:buFont typeface="Arial" panose="020B0604020202020204" pitchFamily="34" charset="0"/>
              <a:buChar char="•"/>
            </a:pPr>
            <a:r>
              <a:rPr lang="en-US" b="1" dirty="0" smtClean="0"/>
              <a:t>Importance: </a:t>
            </a:r>
            <a:r>
              <a:rPr lang="en-US" dirty="0" smtClean="0"/>
              <a:t>Racial disparities in heart attack care have been observed.</a:t>
            </a:r>
          </a:p>
          <a:p>
            <a:pPr marL="171450" lvl="0" indent="-171450">
              <a:buFont typeface="Arial" panose="020B0604020202020204" pitchFamily="34" charset="0"/>
              <a:buChar char="•"/>
              <a:defRPr/>
            </a:pPr>
            <a:r>
              <a:rPr lang="en-US" b="1" dirty="0" smtClean="0"/>
              <a:t>Trends: </a:t>
            </a:r>
            <a:r>
              <a:rPr lang="en-US" dirty="0" smtClean="0"/>
              <a:t>From 2001 </a:t>
            </a:r>
            <a:r>
              <a:rPr lang="en-US" dirty="0"/>
              <a:t>to </a:t>
            </a:r>
            <a:r>
              <a:rPr lang="en-US" dirty="0" smtClean="0"/>
              <a:t>2013, </a:t>
            </a:r>
            <a:r>
              <a:rPr lang="en-US" dirty="0"/>
              <a:t>the risk-adjusted inpatient mortality rate for hospital admissions with heart attack decreased significantly </a:t>
            </a:r>
            <a:r>
              <a:rPr lang="en-US" dirty="0" smtClean="0"/>
              <a:t>overall</a:t>
            </a:r>
            <a:r>
              <a:rPr lang="en-US" baseline="0" dirty="0" smtClean="0"/>
              <a:t> </a:t>
            </a:r>
            <a:r>
              <a:rPr lang="en-US" b="0" baseline="0" dirty="0" smtClean="0"/>
              <a:t>(data not shown) </a:t>
            </a:r>
            <a:r>
              <a:rPr lang="en-US" baseline="0" dirty="0" smtClean="0"/>
              <a:t>and </a:t>
            </a:r>
            <a:r>
              <a:rPr lang="en-US" dirty="0" smtClean="0"/>
              <a:t>for all racial/ethnic groups.</a:t>
            </a:r>
          </a:p>
          <a:p>
            <a:pPr marL="171450" indent="-171450">
              <a:buFont typeface="Arial" panose="020B0604020202020204" pitchFamily="34" charset="0"/>
              <a:buChar char="•"/>
              <a:defRPr/>
            </a:pPr>
            <a:r>
              <a:rPr lang="en-US" b="1" dirty="0" smtClean="0"/>
              <a:t>Groups With </a:t>
            </a:r>
            <a:r>
              <a:rPr lang="en-US" b="1" dirty="0"/>
              <a:t>Disparities: </a:t>
            </a:r>
            <a:r>
              <a:rPr lang="en-US" dirty="0"/>
              <a:t>In </a:t>
            </a:r>
            <a:r>
              <a:rPr lang="en-US" dirty="0" smtClean="0"/>
              <a:t>9</a:t>
            </a:r>
            <a:r>
              <a:rPr lang="en-US" baseline="0" dirty="0" smtClean="0"/>
              <a:t> of 12 years</a:t>
            </a:r>
            <a:r>
              <a:rPr lang="en-US" dirty="0" smtClean="0"/>
              <a:t>, Black patients had lower inpatient </a:t>
            </a:r>
            <a:r>
              <a:rPr lang="en-US" dirty="0"/>
              <a:t>mortality </a:t>
            </a:r>
            <a:r>
              <a:rPr lang="en-US" dirty="0" smtClean="0"/>
              <a:t>rates than Whites for </a:t>
            </a:r>
            <a:r>
              <a:rPr lang="en-US" dirty="0"/>
              <a:t>hospital admissions with heart </a:t>
            </a:r>
            <a:r>
              <a:rPr lang="en-US" dirty="0" smtClean="0"/>
              <a:t>attack.  </a:t>
            </a:r>
            <a:endParaRPr lang="en-US" dirty="0"/>
          </a:p>
          <a:p>
            <a:pPr marL="171450" lvl="0" indent="-171450">
              <a:buFont typeface="Arial" panose="020B0604020202020204" pitchFamily="34" charset="0"/>
              <a:buChar char="•"/>
              <a:defRPr/>
            </a:pPr>
            <a:r>
              <a:rPr lang="en-US" b="1" dirty="0"/>
              <a:t>Achievable Benchmark:</a:t>
            </a:r>
          </a:p>
          <a:p>
            <a:pPr marL="342900" lvl="0" indent="-171450">
              <a:buFont typeface="Arial" panose="020B0604020202020204" pitchFamily="34" charset="0"/>
              <a:buChar char="•"/>
              <a:defRPr/>
            </a:pPr>
            <a:r>
              <a:rPr lang="en-US" dirty="0"/>
              <a:t>The 2008 top 4 State achievable benchmark </a:t>
            </a:r>
            <a:r>
              <a:rPr lang="en-US" dirty="0" smtClean="0"/>
              <a:t>for inpatient heart attack mortality was 48 deaths per 1,000 admissions. By 2012, this benchmark had been attained </a:t>
            </a:r>
            <a:r>
              <a:rPr lang="en-US" b="0" dirty="0" smtClean="0"/>
              <a:t>overall and </a:t>
            </a:r>
            <a:r>
              <a:rPr lang="en-US" dirty="0" smtClean="0"/>
              <a:t>for all racial/ethnic groups.</a:t>
            </a:r>
          </a:p>
          <a:p>
            <a:pPr marL="342900" indent="-171450">
              <a:buFont typeface="Arial" panose="020B0604020202020204" pitchFamily="34" charset="0"/>
              <a:buChar char="•"/>
              <a:defRPr/>
            </a:pPr>
            <a:r>
              <a:rPr lang="en-US" dirty="0" smtClean="0"/>
              <a:t>Because the 2008 benchmark was achieved by the total population, a new 2012 top 4 State achievable benchmark was set at 41 deaths per 1,000 admissions. </a:t>
            </a:r>
            <a:r>
              <a:rPr lang="en-US" dirty="0"/>
              <a:t>The top 4 States </a:t>
            </a:r>
            <a:r>
              <a:rPr lang="en-US" dirty="0" smtClean="0"/>
              <a:t>that contributed to the achievable</a:t>
            </a:r>
            <a:r>
              <a:rPr lang="en-US" baseline="0" dirty="0" smtClean="0"/>
              <a:t> benchmark a</a:t>
            </a:r>
            <a:r>
              <a:rPr lang="en-US" dirty="0" smtClean="0"/>
              <a:t>re Alaska, Arizona, Michigan, </a:t>
            </a:r>
            <a:r>
              <a:rPr lang="en-US" dirty="0"/>
              <a:t>and </a:t>
            </a:r>
            <a:r>
              <a:rPr lang="en-US" dirty="0" smtClean="0"/>
              <a:t>Rhode Island.</a:t>
            </a:r>
          </a:p>
          <a:p>
            <a:pPr marL="3429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Blacks have already achieved the benchmark</a:t>
            </a:r>
            <a:r>
              <a:rPr lang="en-US" b="0" dirty="0" smtClean="0"/>
              <a:t>. </a:t>
            </a:r>
            <a:r>
              <a:rPr lang="en-US" dirty="0" smtClean="0"/>
              <a:t>At current rates of improvement, Whites could</a:t>
            </a:r>
            <a:r>
              <a:rPr lang="en-US" baseline="0" dirty="0" smtClean="0"/>
              <a:t> achieve the benchmark in a year and Hispanics in less than a year. </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5064041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86ACB8B-1497-4456-ABDA-EAA50958D561}" type="slidenum">
              <a:rPr lang="en-US" altLang="en-US"/>
              <a:pPr/>
              <a:t>49</a:t>
            </a:fld>
            <a:endParaRPr lang="en-US" altLang="en-US"/>
          </a:p>
        </p:txBody>
      </p:sp>
      <p:sp>
        <p:nvSpPr>
          <p:cNvPr id="22529" name="Rectangle 1"/>
          <p:cNvSpPr txBox="1">
            <a:spLocks noGrp="1" noRot="1" noChangeAspect="1" noChangeArrowheads="1"/>
          </p:cNvSpPr>
          <p:nvPr>
            <p:ph type="sldImg"/>
          </p:nvPr>
        </p:nvSpPr>
        <p:spPr bwMode="auto">
          <a:xfrm>
            <a:off x="482600" y="695325"/>
            <a:ext cx="6046788" cy="4535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701613" y="5562600"/>
            <a:ext cx="5607175" cy="30339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This terminology is used </a:t>
            </a:r>
            <a:r>
              <a:rPr lang="en-US" dirty="0" smtClean="0"/>
              <a:t>in 2000 and later U.S. Census Bureau surveys. </a:t>
            </a:r>
          </a:p>
          <a:p>
            <a:pPr marL="171450" indent="-171450">
              <a:buFont typeface="Arial" panose="020B0604020202020204" pitchFamily="34" charset="0"/>
              <a:buChar char="•"/>
            </a:pPr>
            <a:endParaRPr lang="en-US" b="1" dirty="0" smtClean="0"/>
          </a:p>
          <a:p>
            <a:pPr marL="0" indent="0">
              <a:buFont typeface="Arial" panose="020B0604020202020204" pitchFamily="34" charset="0"/>
              <a:buNone/>
            </a:pPr>
            <a:r>
              <a:rPr lang="en-US" b="1" dirty="0" smtClean="0"/>
              <a:t>Source</a:t>
            </a:r>
            <a:r>
              <a:rPr lang="en-US" dirty="0" smtClean="0"/>
              <a:t>: </a:t>
            </a:r>
            <a:r>
              <a:rPr lang="en-US" sz="1200" b="0" i="0" u="none" strike="noStrike" kern="1200" baseline="0" dirty="0" smtClean="0">
                <a:solidFill>
                  <a:schemeClr val="tx1"/>
                </a:solidFill>
                <a:latin typeface="+mn-lt"/>
                <a:ea typeface="+mn-ea"/>
                <a:cs typeface="+mn-cs"/>
              </a:rPr>
              <a:t>American Community Survey and Puerto Rico Community Survey, 2013.  2013 Subject Definitions. </a:t>
            </a:r>
            <a:r>
              <a:rPr lang="en-US" baseline="0" dirty="0" smtClean="0"/>
              <a:t>http://www.census.gov/programs-surveys/acs/technical-documentation/code-lists.2013.html</a:t>
            </a: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5</a:t>
            </a:fld>
            <a:endParaRPr lang="en-US"/>
          </a:p>
        </p:txBody>
      </p:sp>
    </p:spTree>
    <p:extLst>
      <p:ext uri="{BB962C8B-B14F-4D97-AF65-F5344CB8AC3E}">
        <p14:creationId xmlns:p14="http://schemas.microsoft.com/office/powerpoint/2010/main" val="1967743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Thirty years ago, the Heckler Report  found that:</a:t>
            </a:r>
          </a:p>
          <a:p>
            <a:pPr marL="347472" indent="-182880">
              <a:buFont typeface="Arial" panose="020B0604020202020204" pitchFamily="34" charset="0"/>
              <a:buChar char="•"/>
            </a:pPr>
            <a:r>
              <a:rPr lang="en-US" dirty="0" smtClean="0"/>
              <a:t>Mortality statistics for the United States did not identify Blacks separately, and until 1976, most other common measures of alcohol-related problems such as arrest and hospital discharge rates did not provide a Black identifier. The 1979 National Institute on Alcohol Abuse and Alcoholism National Survey indicated that based on self-reported data, Black American males age 18 and over had higher levels of heavy drinking and higher rates of alcohol-related problems than </a:t>
            </a:r>
            <a:r>
              <a:rPr lang="en-US" dirty="0" err="1" smtClean="0"/>
              <a:t>nonminorities</a:t>
            </a:r>
            <a:r>
              <a:rPr lang="en-US" dirty="0" smtClean="0"/>
              <a:t>.</a:t>
            </a:r>
          </a:p>
          <a:p>
            <a:pPr marL="347472" indent="-182880">
              <a:buFont typeface="Arial" panose="020B0604020202020204" pitchFamily="34" charset="0"/>
              <a:buChar char="•"/>
            </a:pPr>
            <a:r>
              <a:rPr lang="en-US" dirty="0" smtClean="0"/>
              <a:t>Results from the 1983 single-room occupancy hotels study of drug abuse in New York City suggested that Blacks had higher rates of drug use than Whites for marijuana, cocaine, heroin, and illicit methadone.</a:t>
            </a:r>
          </a:p>
          <a:p>
            <a:pPr marL="347472" indent="-182880">
              <a:buFont typeface="Arial" panose="020B0604020202020204" pitchFamily="34" charset="0"/>
              <a:buChar char="•"/>
            </a:pPr>
            <a:r>
              <a:rPr lang="en-US" dirty="0" smtClean="0"/>
              <a:t>Lung and esophageal cancer morbidity and mortality rates, known to be related to smoking, were lower for Blacks than for Whites.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50</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No measure of care for substance use disorders </a:t>
            </a:r>
            <a:r>
              <a:rPr lang="en-US" dirty="0"/>
              <a:t>was improving for </a:t>
            </a:r>
            <a:r>
              <a:rPr lang="en-US" dirty="0" smtClean="0"/>
              <a:t>Blacks</a:t>
            </a:r>
            <a:r>
              <a:rPr lang="en-US" dirty="0"/>
              <a:t>.</a:t>
            </a:r>
            <a:endParaRPr lang="en-US" dirty="0" smtClean="0"/>
          </a:p>
          <a:p>
            <a:pPr marL="171450" indent="-171450">
              <a:buFont typeface="Arial" panose="020B0604020202020204" pitchFamily="34" charset="0"/>
              <a:buChar char="•"/>
            </a:pPr>
            <a:r>
              <a:rPr lang="en-US" b="1" dirty="0" smtClean="0"/>
              <a:t>Groups With Disparities:</a:t>
            </a:r>
            <a:r>
              <a:rPr lang="en-US" dirty="0" smtClean="0"/>
              <a:t> Blacks and Whites had similarly low rates of treatment for substance use disorders.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5658152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 Rate: </a:t>
            </a:r>
            <a:r>
              <a:rPr lang="en-US" sz="1200" kern="1200" dirty="0" smtClean="0">
                <a:solidFill>
                  <a:schemeClr val="tx1"/>
                </a:solidFill>
                <a:effectLst/>
                <a:latin typeface="+mn-lt"/>
                <a:ea typeface="+mn-ea"/>
                <a:cs typeface="+mn-cs"/>
              </a:rPr>
              <a:t>In 2013, only 10.9% of people age 12 and over who needed treatment for illicit drug use or an alcohol problem received such treatment at a specialty facility in the last 12 months.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 </a:t>
            </a:r>
            <a:r>
              <a:rPr lang="en-US" sz="1200" b="0" u="none" kern="1200" dirty="0" smtClean="0">
                <a:effectLst/>
                <a:latin typeface="+mn-lt"/>
                <a:ea typeface="+mn-ea"/>
                <a:cs typeface="+mn-cs"/>
              </a:rPr>
              <a:t>From 2010 to 2013, there were no statistically significant differences by race. In 2013, there was no statistically significant difference between Blacks and Whites at any educational level</a:t>
            </a:r>
            <a:r>
              <a:rPr lang="en-US" sz="1200" b="0" u="none" kern="1200" baseline="0" dirty="0" smtClean="0">
                <a:effectLst/>
                <a:latin typeface="+mn-lt"/>
                <a:ea typeface="+mn-ea"/>
                <a:cs typeface="+mn-cs"/>
              </a:rPr>
              <a:t>.</a:t>
            </a:r>
            <a:endParaRPr lang="en-US" sz="1200" b="1" u="sng" kern="1200" dirty="0" smtClean="0">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Achievable</a:t>
            </a:r>
            <a:r>
              <a:rPr lang="en-US" sz="1200" b="1" kern="1200" baseline="0" dirty="0" smtClean="0">
                <a:solidFill>
                  <a:schemeClr val="tx1"/>
                </a:solidFill>
                <a:effectLst/>
                <a:latin typeface="+mn-lt"/>
                <a:ea typeface="+mn-ea"/>
                <a:cs typeface="+mn-cs"/>
              </a:rPr>
              <a:t> Benchmark:</a:t>
            </a:r>
            <a:endParaRPr lang="en-US" sz="1200" b="1" kern="1200" dirty="0" smtClean="0">
              <a:solidFill>
                <a:schemeClr val="tx1"/>
              </a:solidFill>
              <a:effectLst/>
              <a:latin typeface="+mn-lt"/>
              <a:ea typeface="+mn-ea"/>
              <a:cs typeface="+mn-cs"/>
            </a:endParaRPr>
          </a:p>
          <a:p>
            <a:pPr marL="347472"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t>
            </a:r>
            <a:r>
              <a:rPr lang="en-US" sz="1200" b="0" kern="1200" dirty="0" smtClean="0">
                <a:solidFill>
                  <a:schemeClr val="tx1"/>
                </a:solidFill>
                <a:effectLst/>
                <a:latin typeface="+mn-lt"/>
                <a:ea typeface="+mn-ea"/>
                <a:cs typeface="+mn-cs"/>
              </a:rPr>
              <a:t>2011 top </a:t>
            </a:r>
            <a:r>
              <a:rPr lang="en-US" sz="1200" kern="1200" dirty="0" smtClean="0">
                <a:solidFill>
                  <a:schemeClr val="tx1"/>
                </a:solidFill>
                <a:effectLst/>
                <a:latin typeface="+mn-lt"/>
                <a:ea typeface="+mn-ea"/>
                <a:cs typeface="+mn-cs"/>
              </a:rPr>
              <a:t>6 State achievable benchmark was 15%. The top 6 States that contributed to the achievable benchmark are Alabama, Alaska, Delaware, Maryland, Oregon, and Utah.</a:t>
            </a:r>
          </a:p>
          <a:p>
            <a:pPr marL="347472" lvl="1" indent="-182880">
              <a:buFont typeface="Arial" panose="020B0604020202020204" pitchFamily="34" charset="0"/>
              <a:buChar char="•"/>
            </a:pPr>
            <a:r>
              <a:rPr lang="en-US" sz="1200" kern="1200" dirty="0" smtClean="0">
                <a:solidFill>
                  <a:schemeClr val="tx1"/>
                </a:solidFill>
                <a:effectLst/>
                <a:latin typeface="+mn-lt"/>
                <a:ea typeface="+mn-ea"/>
                <a:cs typeface="+mn-cs"/>
              </a:rPr>
              <a:t>The total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population, Blacks, and Whites are making no</a:t>
            </a:r>
            <a:r>
              <a:rPr lang="en-US" sz="1200" kern="1200" baseline="0" dirty="0" smtClean="0">
                <a:solidFill>
                  <a:schemeClr val="tx1"/>
                </a:solidFill>
                <a:effectLst/>
                <a:latin typeface="+mn-lt"/>
                <a:ea typeface="+mn-ea"/>
                <a:cs typeface="+mn-cs"/>
              </a:rPr>
              <a:t> progress toward</a:t>
            </a:r>
            <a:r>
              <a:rPr lang="en-US" sz="1200" kern="1200" dirty="0" smtClean="0">
                <a:solidFill>
                  <a:schemeClr val="tx1"/>
                </a:solidFill>
                <a:effectLst/>
                <a:latin typeface="+mn-lt"/>
                <a:ea typeface="+mn-ea"/>
                <a:cs typeface="+mn-cs"/>
              </a:rPr>
              <a:t> the benchmark.</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52</a:t>
            </a:fld>
            <a:endParaRPr lang="en-US"/>
          </a:p>
        </p:txBody>
      </p:sp>
    </p:spTree>
    <p:extLst>
      <p:ext uri="{BB962C8B-B14F-4D97-AF65-F5344CB8AC3E}">
        <p14:creationId xmlns:p14="http://schemas.microsoft.com/office/powerpoint/2010/main" val="254868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 Rate: </a:t>
            </a:r>
            <a:r>
              <a:rPr lang="en-US" sz="1200" kern="1200" dirty="0" smtClean="0">
                <a:solidFill>
                  <a:schemeClr val="tx1"/>
                </a:solidFill>
                <a:effectLst/>
                <a:latin typeface="+mn-lt"/>
                <a:ea typeface="+mn-ea"/>
                <a:cs typeface="+mn-cs"/>
              </a:rPr>
              <a:t>In 2011, 43.7% of people age 12 and over treated for substance abuse completed their treatment course.</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 </a:t>
            </a:r>
          </a:p>
          <a:p>
            <a:pPr marL="347472" lvl="0" indent="-182880">
              <a:buFont typeface="Arial" panose="020B0604020202020204" pitchFamily="34" charset="0"/>
              <a:buChar char="•"/>
            </a:pPr>
            <a:r>
              <a:rPr lang="en-US" sz="1200" b="0" u="none" kern="1200" dirty="0" smtClean="0">
                <a:solidFill>
                  <a:schemeClr val="tx1"/>
                </a:solidFill>
                <a:effectLst/>
                <a:latin typeface="+mn-lt"/>
                <a:ea typeface="+mn-ea"/>
                <a:cs typeface="+mn-cs"/>
              </a:rPr>
              <a:t>In 4 of 7 years, Blacks who were treated for substance abuse were significantly less likely than Whites to complete treatment.</a:t>
            </a:r>
            <a:r>
              <a:rPr lang="en-US" sz="1200" b="0" u="none" kern="1200" baseline="0" dirty="0" smtClean="0">
                <a:solidFill>
                  <a:schemeClr val="tx1"/>
                </a:solidFill>
                <a:effectLst/>
                <a:latin typeface="+mn-lt"/>
                <a:ea typeface="+mn-ea"/>
                <a:cs typeface="+mn-cs"/>
              </a:rPr>
              <a:t> </a:t>
            </a:r>
          </a:p>
          <a:p>
            <a:pPr marL="347472" lvl="0" indent="-182880">
              <a:buFont typeface="Arial" panose="020B0604020202020204" pitchFamily="34" charset="0"/>
              <a:buChar char="•"/>
            </a:pPr>
            <a:r>
              <a:rPr lang="en-US" b="0" u="none" dirty="0" smtClean="0"/>
              <a:t>There were no</a:t>
            </a:r>
            <a:r>
              <a:rPr lang="en-US" b="0" u="none" baseline="0" dirty="0" smtClean="0"/>
              <a:t> statistically significant differences in treatment completion between Blacks and Whites in the 3 most recent years, 2009-2011</a:t>
            </a:r>
            <a:r>
              <a:rPr lang="en-US" b="0" u="none" dirty="0" smtClean="0"/>
              <a:t>.</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Achievable Benchmark:</a:t>
            </a:r>
          </a:p>
          <a:p>
            <a:pPr marL="347472" lvl="1" indent="-182880">
              <a:buFont typeface="Arial" panose="020B0604020202020204" pitchFamily="34" charset="0"/>
              <a:buChar char="•"/>
            </a:pPr>
            <a:r>
              <a:rPr lang="en-US" sz="1200" kern="1200" dirty="0" smtClean="0">
                <a:solidFill>
                  <a:schemeClr val="tx1"/>
                </a:solidFill>
                <a:effectLst/>
                <a:latin typeface="+mn-lt"/>
                <a:ea typeface="+mn-ea"/>
                <a:cs typeface="+mn-cs"/>
              </a:rPr>
              <a:t>The 2008 top 5 State achievable benchmark was 74%. The top 5 States that contributed to the achievable benchmark are Colorado, Connecticut, District of Columbia, Mississippi, and Texas.</a:t>
            </a:r>
          </a:p>
          <a:p>
            <a:pPr marL="347472" lvl="1" indent="-182880">
              <a:buFont typeface="Arial" panose="020B0604020202020204" pitchFamily="34" charset="0"/>
              <a:buChar char="•"/>
            </a:pPr>
            <a:r>
              <a:rPr lang="en-US" sz="1200" kern="1200" dirty="0" smtClean="0">
                <a:solidFill>
                  <a:schemeClr val="tx1"/>
                </a:solidFill>
                <a:effectLst/>
                <a:latin typeface="+mn-lt"/>
                <a:ea typeface="+mn-ea"/>
                <a:cs typeface="+mn-cs"/>
              </a:rPr>
              <a:t>No group showed progress toward the benchmark.</a:t>
            </a:r>
          </a:p>
        </p:txBody>
      </p:sp>
      <p:sp>
        <p:nvSpPr>
          <p:cNvPr id="4" name="Slide Number Placeholder 3"/>
          <p:cNvSpPr>
            <a:spLocks noGrp="1"/>
          </p:cNvSpPr>
          <p:nvPr>
            <p:ph type="sldNum" sz="quarter" idx="10"/>
          </p:nvPr>
        </p:nvSpPr>
        <p:spPr/>
        <p:txBody>
          <a:bodyPr/>
          <a:lstStyle/>
          <a:p>
            <a:fld id="{05E9B153-67B9-4602-A9FE-81AAF274874B}" type="slidenum">
              <a:rPr lang="en-US" smtClean="0"/>
              <a:t>53</a:t>
            </a:fld>
            <a:endParaRPr lang="en-US"/>
          </a:p>
        </p:txBody>
      </p:sp>
    </p:spTree>
    <p:extLst>
      <p:ext uri="{BB962C8B-B14F-4D97-AF65-F5344CB8AC3E}">
        <p14:creationId xmlns:p14="http://schemas.microsoft.com/office/powerpoint/2010/main" val="13502625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Thirty years ago, the Heckler Report </a:t>
            </a:r>
            <a:r>
              <a:rPr lang="en-US" dirty="0" smtClean="0"/>
              <a:t>found:</a:t>
            </a:r>
            <a:endParaRPr lang="en-US" dirty="0"/>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Prevalence of diabetes was 33% higher in the Black population than in the White population. Diabetes prevalence for Black females was 50% greater than for White females.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Although diabetes accounts for less than 2 percent of male excess deaths and 5 percent of female excess deaths (to age 70), it is a major risk factor for heart disease and leads to other serious consequences, including amputation and blindness, if uncontrolled.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E70E7EC0-D47B-461F-A069-1AF30F543FB1}" type="slidenum">
              <a:rPr lang="en-US" smtClean="0"/>
              <a:t>54</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Measures</a:t>
            </a:r>
            <a:r>
              <a:rPr lang="en-US" baseline="0" dirty="0" smtClean="0"/>
              <a:t> of diabetes </a:t>
            </a:r>
            <a:r>
              <a:rPr lang="en-US" dirty="0" smtClean="0"/>
              <a:t>care were not improving for Blacks.</a:t>
            </a:r>
          </a:p>
          <a:p>
            <a:pPr marL="171450" indent="-171450">
              <a:buFont typeface="Arial" panose="020B0604020202020204" pitchFamily="34" charset="0"/>
              <a:buChar char="•"/>
            </a:pPr>
            <a:r>
              <a:rPr lang="en-US" b="1" dirty="0" smtClean="0"/>
              <a:t>Groups With Disparities:</a:t>
            </a:r>
            <a:endParaRPr lang="en-US" dirty="0" smtClean="0"/>
          </a:p>
          <a:p>
            <a:pPr marL="347472" indent="-182880">
              <a:buFont typeface="Arial" panose="020B0604020202020204" pitchFamily="34" charset="0"/>
              <a:buChar char="•"/>
            </a:pPr>
            <a:r>
              <a:rPr lang="en-US" dirty="0" smtClean="0"/>
              <a:t>After diagnosis, Blacks </a:t>
            </a:r>
            <a:r>
              <a:rPr lang="en-US" b="0" i="0" u="none" dirty="0">
                <a:solidFill>
                  <a:schemeClr val="tx1"/>
                </a:solidFill>
              </a:rPr>
              <a:t>were less likely </a:t>
            </a:r>
            <a:r>
              <a:rPr lang="en-US" dirty="0" smtClean="0">
                <a:solidFill>
                  <a:schemeClr val="tx1"/>
                </a:solidFill>
              </a:rPr>
              <a:t>than </a:t>
            </a:r>
            <a:r>
              <a:rPr lang="en-US" dirty="0" smtClean="0"/>
              <a:t>Whites to receive recommended services for diabetes and this disparity was not changing over time.</a:t>
            </a:r>
          </a:p>
          <a:p>
            <a:pPr marL="347472"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Blacks diagnosed with diabetes were less likely than Whites to have their hemoglobin A1c and blood pressure under control and this disparity was not changing</a:t>
            </a:r>
            <a:r>
              <a:rPr lang="en-US" baseline="0" dirty="0" smtClean="0"/>
              <a:t> over time</a:t>
            </a:r>
            <a:r>
              <a:rPr lang="en-US" dirty="0" smtClean="0"/>
              <a:t>.</a:t>
            </a:r>
          </a:p>
          <a:p>
            <a:pPr marL="347472" indent="-18288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55</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3331210"/>
          </a:xfrm>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Importance: </a:t>
            </a:r>
          </a:p>
          <a:p>
            <a:pPr marL="342900" lvl="1" indent="-171450">
              <a:buFont typeface="Arial" panose="020B0604020202020204" pitchFamily="34" charset="0"/>
              <a:buChar char="•"/>
            </a:pPr>
            <a:r>
              <a:rPr lang="en-US" sz="1200" kern="1200" dirty="0" smtClean="0">
                <a:solidFill>
                  <a:schemeClr val="tx1"/>
                </a:solidFill>
                <a:effectLst/>
                <a:latin typeface="+mn-lt"/>
                <a:ea typeface="+mn-ea"/>
                <a:cs typeface="+mn-cs"/>
              </a:rPr>
              <a:t>Regular hemoglobin A1c (HbA1c) tests, foot exams, dilated eye exams, and flu shots help people keep their diabetes under control and avoid diabetic complications.</a:t>
            </a:r>
            <a:r>
              <a:rPr lang="en-US" dirty="0"/>
              <a:t> </a:t>
            </a:r>
            <a:endParaRPr lang="en-US" dirty="0" smtClean="0"/>
          </a:p>
          <a:p>
            <a:pPr marL="342900" lvl="1" indent="-171450">
              <a:buFont typeface="Arial" panose="020B0604020202020204" pitchFamily="34" charset="0"/>
              <a:buChar char="•"/>
            </a:pPr>
            <a:r>
              <a:rPr lang="en-US" dirty="0" smtClean="0"/>
              <a:t>A </a:t>
            </a:r>
            <a:r>
              <a:rPr lang="en-US" dirty="0"/>
              <a:t>composite measure is used to track the national rate of receipt of </a:t>
            </a:r>
            <a:r>
              <a:rPr lang="en-US" dirty="0" smtClean="0"/>
              <a:t>all four of these recommended </a:t>
            </a:r>
            <a:r>
              <a:rPr lang="en-US" dirty="0"/>
              <a:t>annual diabetes </a:t>
            </a:r>
            <a:r>
              <a:rPr lang="en-US" dirty="0" smtClean="0"/>
              <a:t>interventions.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b="1" dirty="0" smtClean="0"/>
              <a:t>Trends: </a:t>
            </a:r>
          </a:p>
          <a:p>
            <a:pPr marL="342900" lvl="1" indent="-171450">
              <a:buFont typeface="Arial" panose="020B0604020202020204" pitchFamily="34" charset="0"/>
              <a:buChar char="•"/>
            </a:pPr>
            <a:r>
              <a:rPr lang="en-US" b="0" u="none" dirty="0" smtClean="0">
                <a:solidFill>
                  <a:schemeClr val="tx1"/>
                </a:solidFill>
              </a:rPr>
              <a:t>From </a:t>
            </a:r>
            <a:r>
              <a:rPr lang="en-US" b="0" u="none" dirty="0">
                <a:solidFill>
                  <a:schemeClr val="tx1"/>
                </a:solidFill>
              </a:rPr>
              <a:t>2008 to </a:t>
            </a:r>
            <a:r>
              <a:rPr lang="en-US" b="0" u="none" dirty="0" smtClean="0">
                <a:solidFill>
                  <a:schemeClr val="tx1"/>
                </a:solidFill>
              </a:rPr>
              <a:t>2013, </a:t>
            </a:r>
            <a:r>
              <a:rPr lang="en-US" b="0" u="none" dirty="0">
                <a:solidFill>
                  <a:schemeClr val="tx1"/>
                </a:solidFill>
              </a:rPr>
              <a:t>among adults age 40 and over with diagnosed </a:t>
            </a:r>
            <a:r>
              <a:rPr lang="en-US" b="0" u="none" dirty="0" smtClean="0">
                <a:solidFill>
                  <a:schemeClr val="tx1"/>
                </a:solidFill>
              </a:rPr>
              <a:t>diabetes, there were no statistically significant improvements overall or</a:t>
            </a:r>
            <a:r>
              <a:rPr lang="en-US" b="0" u="none" baseline="0" dirty="0" smtClean="0">
                <a:solidFill>
                  <a:schemeClr val="tx1"/>
                </a:solidFill>
              </a:rPr>
              <a:t> among any racial groups</a:t>
            </a:r>
            <a:r>
              <a:rPr lang="en-US" b="0" u="none" dirty="0" smtClean="0">
                <a:solidFill>
                  <a:schemeClr val="tx1"/>
                </a:solidFill>
              </a:rPr>
              <a:t>. </a:t>
            </a:r>
          </a:p>
          <a:p>
            <a:pPr marL="171450" indent="-171450">
              <a:buFont typeface="Arial" panose="020B0604020202020204" pitchFamily="34" charset="0"/>
              <a:buChar char="•"/>
            </a:pPr>
            <a:r>
              <a:rPr lang="en-US" b="1" dirty="0" smtClean="0"/>
              <a:t>Groups With Disparities: </a:t>
            </a:r>
          </a:p>
          <a:p>
            <a:pPr marL="628650" lvl="1" indent="-171450">
              <a:buFont typeface="Arial" panose="020B0604020202020204" pitchFamily="34" charset="0"/>
              <a:buChar char="•"/>
            </a:pPr>
            <a:r>
              <a:rPr lang="en-US" b="0" u="none" kern="1200" dirty="0" smtClean="0">
                <a:solidFill>
                  <a:schemeClr val="tx1"/>
                </a:solidFill>
                <a:effectLst/>
                <a:latin typeface="+mn-lt"/>
                <a:ea typeface="+mn-ea"/>
                <a:cs typeface="+mn-cs"/>
              </a:rPr>
              <a:t>In</a:t>
            </a:r>
            <a:r>
              <a:rPr lang="en-US" b="0" u="none" kern="1200" baseline="0" dirty="0" smtClean="0">
                <a:solidFill>
                  <a:schemeClr val="tx1"/>
                </a:solidFill>
                <a:effectLst/>
                <a:latin typeface="+mn-lt"/>
                <a:ea typeface="+mn-ea"/>
                <a:cs typeface="+mn-cs"/>
              </a:rPr>
              <a:t> </a:t>
            </a:r>
            <a:r>
              <a:rPr lang="en-US" b="0" u="none" kern="1200" dirty="0" smtClean="0">
                <a:solidFill>
                  <a:schemeClr val="tx1"/>
                </a:solidFill>
                <a:effectLst/>
                <a:latin typeface="+mn-lt"/>
                <a:ea typeface="+mn-ea"/>
                <a:cs typeface="+mn-cs"/>
              </a:rPr>
              <a:t>2013, overall, Blacks were less likely than Whites to receive the recommended services. Among adults </a:t>
            </a:r>
            <a:r>
              <a:rPr lang="en-US" b="0" u="none" kern="1200" baseline="0" dirty="0" smtClean="0">
                <a:solidFill>
                  <a:schemeClr val="tx1"/>
                </a:solidFill>
                <a:effectLst/>
                <a:latin typeface="+mn-lt"/>
                <a:ea typeface="+mn-ea"/>
                <a:cs typeface="+mn-cs"/>
              </a:rPr>
              <a:t>age 60 and over, Blacks were also </a:t>
            </a:r>
            <a:r>
              <a:rPr lang="en-US" b="0" u="none" kern="1200" dirty="0" smtClean="0">
                <a:solidFill>
                  <a:schemeClr val="tx1"/>
                </a:solidFill>
                <a:effectLst/>
                <a:latin typeface="+mn-lt"/>
                <a:ea typeface="+mn-ea"/>
                <a:cs typeface="+mn-cs"/>
              </a:rPr>
              <a:t>less likely than Whites to receive the recommended services.</a:t>
            </a:r>
          </a:p>
          <a:p>
            <a:pPr marL="628650" lvl="1" indent="-171450">
              <a:buFont typeface="Arial" panose="020B0604020202020204" pitchFamily="34" charset="0"/>
              <a:buChar char="•"/>
            </a:pPr>
            <a:r>
              <a:rPr lang="en-US" b="0" u="none" dirty="0" smtClean="0"/>
              <a:t>In 2013, among Black adults, those ages 40-59</a:t>
            </a:r>
            <a:r>
              <a:rPr lang="en-US" b="0" u="none" baseline="0" dirty="0" smtClean="0"/>
              <a:t> were less lik</a:t>
            </a:r>
            <a:r>
              <a:rPr lang="en-US" b="0" u="none" dirty="0" smtClean="0"/>
              <a:t>ely than those</a:t>
            </a:r>
            <a:r>
              <a:rPr lang="en-US" b="0" u="none" baseline="0" dirty="0" smtClean="0"/>
              <a:t> age 60 and over </a:t>
            </a:r>
            <a:r>
              <a:rPr lang="en-US" b="0" u="none" dirty="0" smtClean="0"/>
              <a:t>to receive the recommended services (13.7% compared with 22.3%).</a:t>
            </a:r>
            <a:endParaRPr lang="en-US" b="0" u="none" kern="1200" dirty="0" smtClean="0">
              <a:solidFill>
                <a:schemeClr val="tx1"/>
              </a:solidFill>
              <a:effectLst/>
              <a:latin typeface="+mn-lt"/>
              <a:ea typeface="+mn-ea"/>
              <a:cs typeface="+mn-cs"/>
            </a:endParaRPr>
          </a:p>
          <a:p>
            <a:pPr lvl="0"/>
            <a:endParaRPr lang="en-US" sz="1200" b="0" u="none"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56</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096000" cy="3341370"/>
          </a:xfrm>
        </p:spPr>
        <p:txBody>
          <a:bodyPr>
            <a:normAutofit/>
          </a:bodyPr>
          <a:lstStyle/>
          <a:p>
            <a:pPr marL="171450" indent="-171450">
              <a:buFont typeface="Arial" panose="020B0604020202020204" pitchFamily="34" charset="0"/>
              <a:buChar char="•"/>
            </a:pPr>
            <a:r>
              <a:rPr lang="en-US" b="1" dirty="0"/>
              <a:t>Importance: </a:t>
            </a:r>
            <a:endParaRPr lang="en-US" b="1" dirty="0" smtClean="0"/>
          </a:p>
          <a:p>
            <a:pPr marL="347472" indent="-182880">
              <a:buFont typeface="Arial" panose="020B0604020202020204" pitchFamily="34" charset="0"/>
              <a:buChar char="•"/>
            </a:pPr>
            <a:r>
              <a:rPr lang="en-US" dirty="0" smtClean="0"/>
              <a:t>A </a:t>
            </a:r>
            <a:r>
              <a:rPr lang="en-US" dirty="0"/>
              <a:t>successful partnership for diabetes care requires providers to educate patients about daily management of their diabetes. </a:t>
            </a:r>
            <a:r>
              <a:rPr lang="en-US" dirty="0" smtClean="0"/>
              <a:t>Therefore, </a:t>
            </a:r>
            <a:r>
              <a:rPr lang="en-US" dirty="0"/>
              <a:t>providers should develop a written diabetes management plan, especially for patients with a history of uncontrolled diabetes</a:t>
            </a:r>
            <a:r>
              <a:rPr lang="en-US" dirty="0" smtClean="0"/>
              <a:t>.</a:t>
            </a:r>
          </a:p>
          <a:p>
            <a:pPr marL="347472" indent="-182880">
              <a:buFont typeface="Arial" panose="020B0604020202020204" pitchFamily="34" charset="0"/>
              <a:buChar char="•"/>
            </a:pPr>
            <a:r>
              <a:rPr lang="en-US" dirty="0"/>
              <a:t>National data on diabetes management and outcomes for some underserved populations are not available from the national data sources in the Q</a:t>
            </a:r>
            <a:r>
              <a:rPr lang="en-US" dirty="0" smtClean="0"/>
              <a:t>DR</a:t>
            </a:r>
            <a:r>
              <a:rPr lang="en-US" dirty="0"/>
              <a:t>. These populations include people with limited English proficiency; individuals who speak a language other than English at home; </a:t>
            </a:r>
            <a:r>
              <a:rPr lang="en-US" dirty="0" smtClean="0"/>
              <a:t>and Black </a:t>
            </a:r>
            <a:r>
              <a:rPr lang="en-US" dirty="0"/>
              <a:t>subpopulations. To address some of these data gaps, </a:t>
            </a:r>
            <a:r>
              <a:rPr lang="en-US" dirty="0" smtClean="0"/>
              <a:t>we show additional </a:t>
            </a:r>
            <a:r>
              <a:rPr lang="en-US" dirty="0"/>
              <a:t>data </a:t>
            </a:r>
            <a:r>
              <a:rPr lang="en-US" dirty="0" smtClean="0"/>
              <a:t>from the California Health Interview Survey. </a:t>
            </a:r>
            <a:endParaRPr lang="en-US" dirty="0"/>
          </a:p>
          <a:p>
            <a:pPr marL="171450" indent="-171450">
              <a:buFont typeface="Arial" panose="020B0604020202020204" pitchFamily="34" charset="0"/>
              <a:buChar char="•"/>
            </a:pPr>
            <a:r>
              <a:rPr lang="en-US" b="1" dirty="0" smtClean="0"/>
              <a:t>Overall </a:t>
            </a:r>
            <a:r>
              <a:rPr lang="en-US" b="1" dirty="0"/>
              <a:t>Rate: </a:t>
            </a:r>
            <a:r>
              <a:rPr lang="en-US" b="0" u="none" dirty="0" smtClean="0"/>
              <a:t>Only 43% of Californians with current diabetes had a written diabetes management plan in 2011-2013.</a:t>
            </a:r>
            <a:endParaRPr lang="en-US" b="0" u="none" dirty="0"/>
          </a:p>
          <a:p>
            <a:pPr marL="171450" indent="-171450">
              <a:buFont typeface="Arial" panose="020B0604020202020204" pitchFamily="34" charset="0"/>
              <a:buChar char="•"/>
            </a:pPr>
            <a:r>
              <a:rPr lang="en-US" b="1" dirty="0"/>
              <a:t>Groups </a:t>
            </a:r>
            <a:r>
              <a:rPr lang="en-US" b="1" dirty="0" smtClean="0"/>
              <a:t>With Disparities: </a:t>
            </a:r>
            <a:r>
              <a:rPr lang="en-US" b="0" u="none" dirty="0" smtClean="0"/>
              <a:t>Among Black Californians with diabetes, those who were poor were less likely than those with middle and high income to have a </a:t>
            </a:r>
            <a:r>
              <a:rPr lang="en-US" b="0" u="none" dirty="0"/>
              <a:t>written diabetes management </a:t>
            </a:r>
            <a:r>
              <a:rPr lang="en-US" b="0" u="none" dirty="0" smtClean="0"/>
              <a:t>plan.</a:t>
            </a:r>
            <a:endParaRPr lang="en-US" b="0" u="none" dirty="0"/>
          </a:p>
          <a:p>
            <a:endParaRPr lang="en-US" b="1" u="sng" dirty="0"/>
          </a:p>
        </p:txBody>
      </p:sp>
      <p:sp>
        <p:nvSpPr>
          <p:cNvPr id="4" name="Slide Number Placeholder 3"/>
          <p:cNvSpPr>
            <a:spLocks noGrp="1"/>
          </p:cNvSpPr>
          <p:nvPr>
            <p:ph type="sldNum" sz="quarter" idx="10"/>
          </p:nvPr>
        </p:nvSpPr>
        <p:spPr/>
        <p:txBody>
          <a:bodyPr/>
          <a:lstStyle/>
          <a:p>
            <a:fld id="{E70E7EC0-D47B-461F-A069-1AF30F543FB1}" type="slidenum">
              <a:rPr lang="en-US" smtClean="0"/>
              <a:t>57</a:t>
            </a:fld>
            <a:endParaRPr lang="en-US"/>
          </a:p>
        </p:txBody>
      </p:sp>
    </p:spTree>
    <p:extLst>
      <p:ext uri="{BB962C8B-B14F-4D97-AF65-F5344CB8AC3E}">
        <p14:creationId xmlns:p14="http://schemas.microsoft.com/office/powerpoint/2010/main" val="39834078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Importance: </a:t>
            </a:r>
            <a:r>
              <a:rPr lang="en-US" dirty="0" smtClean="0"/>
              <a:t>People </a:t>
            </a:r>
            <a:r>
              <a:rPr lang="en-US" dirty="0"/>
              <a:t>diagnosed with diabetes are often at higher risk for </a:t>
            </a:r>
            <a:r>
              <a:rPr lang="en-US" dirty="0" smtClean="0"/>
              <a:t>cardiovascular conditions, </a:t>
            </a:r>
            <a:r>
              <a:rPr lang="en-US" dirty="0"/>
              <a:t>such as high blood </a:t>
            </a:r>
            <a:r>
              <a:rPr lang="en-US" dirty="0" smtClean="0"/>
              <a:t>pressure. </a:t>
            </a:r>
            <a:r>
              <a:rPr lang="en-US" dirty="0"/>
              <a:t>Having these conditions in combination with diagnosed diabetes increases the likelihood of complications, such as heart and kidney diseases, blindness, nerve damage, and stroke. Patients who manage their diagnosed diabetes and maintain an HbA1c level </a:t>
            </a:r>
            <a:r>
              <a:rPr lang="en-US" dirty="0" smtClean="0"/>
              <a:t>&lt;8% and </a:t>
            </a:r>
            <a:r>
              <a:rPr lang="en-US" dirty="0"/>
              <a:t>blood pressure &lt;140/80 mm Hg can decrease these risks.</a:t>
            </a:r>
          </a:p>
          <a:p>
            <a:pPr marL="171450" indent="-171450">
              <a:buFont typeface="Arial" panose="020B0604020202020204" pitchFamily="34" charset="0"/>
              <a:buChar char="•"/>
            </a:pPr>
            <a:r>
              <a:rPr lang="en-US" b="1" dirty="0" smtClean="0"/>
              <a:t>Overall Rate: </a:t>
            </a:r>
            <a:r>
              <a:rPr lang="en-US" dirty="0" smtClean="0"/>
              <a:t>In 2011-2012, among </a:t>
            </a:r>
            <a:r>
              <a:rPr lang="en-US" dirty="0"/>
              <a:t>adults age 40 and over with diagnosed diabetes, </a:t>
            </a:r>
            <a:r>
              <a:rPr lang="en-US" dirty="0" smtClean="0"/>
              <a:t>69.2% </a:t>
            </a:r>
            <a:r>
              <a:rPr lang="en-US" dirty="0"/>
              <a:t>achieved HbA1c less than </a:t>
            </a:r>
            <a:r>
              <a:rPr lang="en-US" dirty="0" smtClean="0"/>
              <a:t>8% </a:t>
            </a:r>
            <a:r>
              <a:rPr lang="en-US" dirty="0"/>
              <a:t>and </a:t>
            </a:r>
            <a:r>
              <a:rPr lang="en-US" dirty="0" smtClean="0"/>
              <a:t>68.5% </a:t>
            </a:r>
            <a:r>
              <a:rPr lang="en-US" dirty="0"/>
              <a:t>achieved blood pressure less than 140/80 mm </a:t>
            </a:r>
            <a:r>
              <a:rPr lang="en-US" dirty="0" smtClean="0"/>
              <a:t>Hg.</a:t>
            </a:r>
            <a:endParaRPr lang="en-US" dirty="0"/>
          </a:p>
          <a:p>
            <a:pPr marL="171450" indent="-171450">
              <a:buFont typeface="Arial" panose="020B0604020202020204" pitchFamily="34" charset="0"/>
              <a:buChar char="•"/>
            </a:pPr>
            <a:r>
              <a:rPr lang="en-US" b="1" dirty="0"/>
              <a:t>Groups </a:t>
            </a:r>
            <a:r>
              <a:rPr lang="en-US" b="1" dirty="0" smtClean="0"/>
              <a:t>With </a:t>
            </a:r>
            <a:r>
              <a:rPr lang="en-US" b="1" dirty="0"/>
              <a:t>Disparities</a:t>
            </a:r>
            <a:r>
              <a:rPr lang="en-US" b="1" dirty="0" smtClean="0"/>
              <a:t>:</a:t>
            </a:r>
          </a:p>
          <a:p>
            <a:pPr marL="342900" indent="-171450">
              <a:buFont typeface="Arial" panose="020B0604020202020204" pitchFamily="34" charset="0"/>
              <a:buChar char="•"/>
            </a:pPr>
            <a:r>
              <a:rPr lang="en-US" dirty="0" smtClean="0"/>
              <a:t>In 2003-2006, Blacks and Mexican Americans were less likely than Whites to have their HbA1c under control.  Differences in 2007-2010 and 2011-2012 were not statistically significant.</a:t>
            </a:r>
          </a:p>
          <a:p>
            <a:pPr marL="342900" indent="-171450">
              <a:buFont typeface="Arial" panose="020B0604020202020204" pitchFamily="34" charset="0"/>
              <a:buChar char="•"/>
            </a:pPr>
            <a:r>
              <a:rPr lang="en-US" dirty="0" smtClean="0"/>
              <a:t>In 2007-2010 and 2011-2012, Blacks were less</a:t>
            </a:r>
            <a:r>
              <a:rPr lang="en-US" dirty="0"/>
              <a:t> </a:t>
            </a:r>
            <a:r>
              <a:rPr lang="en-US" dirty="0" smtClean="0"/>
              <a:t>likely than Whites to have their </a:t>
            </a:r>
            <a:r>
              <a:rPr lang="en-US" dirty="0"/>
              <a:t>blood pressure </a:t>
            </a:r>
            <a:r>
              <a:rPr lang="en-US" dirty="0" smtClean="0"/>
              <a:t>under control.</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58</a:t>
            </a:fld>
            <a:endParaRPr lang="en-US"/>
          </a:p>
        </p:txBody>
      </p:sp>
    </p:spTree>
    <p:extLst>
      <p:ext uri="{BB962C8B-B14F-4D97-AF65-F5344CB8AC3E}">
        <p14:creationId xmlns:p14="http://schemas.microsoft.com/office/powerpoint/2010/main" val="29391756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Less than half of outcomes of diabetes care for Blacks were improving.</a:t>
            </a:r>
          </a:p>
          <a:p>
            <a:pPr marL="171450" indent="-171450">
              <a:buFont typeface="Arial" panose="020B0604020202020204" pitchFamily="34" charset="0"/>
              <a:buChar char="•"/>
            </a:pPr>
            <a:r>
              <a:rPr lang="en-US" b="1" dirty="0" smtClean="0"/>
              <a:t>Groups With Disparities:</a:t>
            </a:r>
            <a:endParaRPr lang="en-US" dirty="0" smtClean="0"/>
          </a:p>
          <a:p>
            <a:pPr marL="347472" indent="-182880">
              <a:buFont typeface="Arial" panose="020B0604020202020204" pitchFamily="34" charset="0"/>
              <a:buChar char="•"/>
            </a:pPr>
            <a:r>
              <a:rPr lang="en-US" dirty="0" smtClean="0"/>
              <a:t>Blacks had higher rates of admission than Whites for uncontrolled diabetes and for long-term complications of diabetes.  These disparities did not change over time.</a:t>
            </a:r>
          </a:p>
          <a:p>
            <a:pPr marL="347472" indent="-182880">
              <a:buFont typeface="Arial" panose="020B0604020202020204" pitchFamily="34" charset="0"/>
              <a:buChar char="•"/>
            </a:pPr>
            <a:r>
              <a:rPr lang="en-US" smtClean="0"/>
              <a:t>Black </a:t>
            </a:r>
            <a:r>
              <a:rPr lang="en-US" dirty="0" smtClean="0"/>
              <a:t>adults had higher rates of admission than Whites for admission for short-term complications of diabetes but the disparity was narrowing over time.</a:t>
            </a:r>
          </a:p>
          <a:p>
            <a:pPr marL="347472" indent="-182880">
              <a:buFont typeface="Arial" panose="020B0604020202020204" pitchFamily="34" charset="0"/>
              <a:buChar char="•"/>
            </a:pPr>
            <a:r>
              <a:rPr lang="en-US" dirty="0" smtClean="0"/>
              <a:t>Black children had higher </a:t>
            </a:r>
            <a:r>
              <a:rPr lang="en-US" dirty="0"/>
              <a:t>rates of admission </a:t>
            </a:r>
            <a:r>
              <a:rPr lang="en-US" dirty="0" smtClean="0"/>
              <a:t>for short-term complications than White children and this disparity was not changing over time.</a:t>
            </a:r>
          </a:p>
          <a:p>
            <a:pPr marL="347472" indent="-182880">
              <a:buFont typeface="Arial" panose="020B0604020202020204" pitchFamily="34" charset="0"/>
              <a:buChar char="•"/>
            </a:pPr>
            <a:r>
              <a:rPr lang="en-US" dirty="0" smtClean="0"/>
              <a:t>Blacks had higher rates of ESRD due to diabetes than Whites and this disparity was narrowing</a:t>
            </a:r>
            <a:r>
              <a:rPr lang="en-US" baseline="0" dirty="0" smtClean="0"/>
              <a:t> </a:t>
            </a:r>
            <a:r>
              <a:rPr lang="en-US" dirty="0" smtClean="0"/>
              <a:t>over time.</a:t>
            </a:r>
            <a:endParaRPr lang="en-US" dirty="0"/>
          </a:p>
          <a:p>
            <a:pPr marL="347472" indent="-182880">
              <a:buFont typeface="Arial" panose="020B0604020202020204" pitchFamily="34" charset="0"/>
              <a:buChar char="•"/>
            </a:pPr>
            <a:endParaRPr lang="en-US" dirty="0"/>
          </a:p>
          <a:p>
            <a:pPr marL="347472" indent="-18288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59</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Poor is defined as having family income less than 100% of the Federal poverty level (FPL); low income refers to income of 100% to 199% of the FPL; middle income refers to income of 200% to 399% of the FPL; and high income refers to income of 400% of the FPL and above. These are based on U.S. census poverty thresholds for each data year, which are used for statistical purposes.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Q1 represents the lowest income quartile and Q4 represents the highest income quartile based on the median income of a patient’s ZIP Code of residence.</a:t>
            </a:r>
          </a:p>
          <a:p>
            <a:pPr marL="171450" indent="-171450">
              <a:buFont typeface="Arial" panose="020B0604020202020204" pitchFamily="34" charset="0"/>
              <a:buChar char="•"/>
            </a:pPr>
            <a:endParaRPr lang="en-US" strike="noStrike" dirty="0"/>
          </a:p>
        </p:txBody>
      </p:sp>
      <p:sp>
        <p:nvSpPr>
          <p:cNvPr id="4" name="Slide Number Placeholder 3"/>
          <p:cNvSpPr>
            <a:spLocks noGrp="1"/>
          </p:cNvSpPr>
          <p:nvPr>
            <p:ph type="sldNum" sz="quarter" idx="10"/>
          </p:nvPr>
        </p:nvSpPr>
        <p:spPr/>
        <p:txBody>
          <a:bodyPr/>
          <a:lstStyle/>
          <a:p>
            <a:fld id="{7D754DB2-053B-4D1E-9C4A-91376114E18E}" type="slidenum">
              <a:rPr lang="en-US" smtClean="0"/>
              <a:t>6</a:t>
            </a:fld>
            <a:endParaRPr lang="en-US"/>
          </a:p>
        </p:txBody>
      </p:sp>
    </p:spTree>
    <p:extLst>
      <p:ext uri="{BB962C8B-B14F-4D97-AF65-F5344CB8AC3E}">
        <p14:creationId xmlns:p14="http://schemas.microsoft.com/office/powerpoint/2010/main" val="16099888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152400" y="5267960"/>
            <a:ext cx="6705600" cy="372364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smtClean="0">
                <a:solidFill>
                  <a:schemeClr val="tx1"/>
                </a:solidFill>
                <a:effectLst/>
              </a:rPr>
              <a:t>Importance: </a:t>
            </a:r>
          </a:p>
          <a:p>
            <a:pPr marL="347472" indent="-182880">
              <a:buFont typeface="Arial" panose="020B0604020202020204" pitchFamily="34" charset="0"/>
              <a:buChar char="•"/>
            </a:pPr>
            <a:r>
              <a:rPr lang="en-US" sz="1100" dirty="0"/>
              <a:t>Individuals who do not achieve good control of their diabetes may develop symptoms that require correction through hospitalization. </a:t>
            </a:r>
          </a:p>
          <a:p>
            <a:pPr marL="347472" indent="-182880">
              <a:buFont typeface="Arial" panose="020B0604020202020204" pitchFamily="34" charset="0"/>
              <a:buChar char="•"/>
            </a:pPr>
            <a:r>
              <a:rPr lang="en-US" sz="1100" dirty="0"/>
              <a:t>Admission rates for uncontrolled diabetes may be reduced by better outpatient treatment and patients’ tighter adherence to </a:t>
            </a:r>
            <a:r>
              <a:rPr lang="en-US" sz="1100" dirty="0" smtClean="0"/>
              <a:t>the recommended diet </a:t>
            </a:r>
            <a:r>
              <a:rPr lang="en-US" sz="1100" dirty="0"/>
              <a:t>and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rPr>
              <a:t>Trends:</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rPr>
              <a:t>The rate of </a:t>
            </a:r>
            <a:r>
              <a:rPr lang="en-US" sz="1100" b="0" u="none" kern="1200" baseline="0" dirty="0" smtClean="0">
                <a:solidFill>
                  <a:schemeClr val="tx1"/>
                </a:solidFill>
                <a:effectLst/>
              </a:rPr>
              <a:t>hospital admissions for uncontrolled diabetes without complications per 100,000 population decreased from 27.2 in 2001 to 15.4 in 2013. </a:t>
            </a:r>
          </a:p>
          <a:p>
            <a:pPr marL="347472" lvl="0" indent="-182880">
              <a:buFont typeface="Arial" panose="020B0604020202020204" pitchFamily="34" charset="0"/>
              <a:buChar char="•"/>
              <a:defRPr/>
            </a:pPr>
            <a:r>
              <a:rPr lang="en-US" sz="1100" b="0" u="none" dirty="0"/>
              <a:t>From 2001 to </a:t>
            </a:r>
            <a:r>
              <a:rPr lang="en-US" sz="1100" b="0" u="none" dirty="0" smtClean="0"/>
              <a:t>2013, </a:t>
            </a:r>
            <a:r>
              <a:rPr lang="en-US" sz="1100" b="0" u="none" dirty="0"/>
              <a:t>the </a:t>
            </a:r>
            <a:r>
              <a:rPr lang="en-US" sz="1100" b="0" u="none" dirty="0" smtClean="0"/>
              <a:t>rate </a:t>
            </a:r>
            <a:r>
              <a:rPr lang="en-US" sz="1100" b="0" u="none" dirty="0"/>
              <a:t>of hospital admissions </a:t>
            </a:r>
            <a:r>
              <a:rPr lang="en-US" sz="1100" b="0" u="none" dirty="0" smtClean="0"/>
              <a:t>per 100,000 population decreased </a:t>
            </a:r>
            <a:r>
              <a:rPr lang="en-US" sz="1100" b="0" u="none" dirty="0"/>
              <a:t>for all populations:</a:t>
            </a:r>
          </a:p>
          <a:p>
            <a:pPr lvl="2" indent="-225425">
              <a:buFont typeface="Arial" panose="020B0604020202020204" pitchFamily="34" charset="0"/>
              <a:buChar char="•"/>
              <a:defRPr/>
            </a:pPr>
            <a:r>
              <a:rPr lang="en-US" sz="1100" b="0" u="none" dirty="0"/>
              <a:t>For </a:t>
            </a:r>
            <a:r>
              <a:rPr lang="en-US" sz="1100" b="0" u="none" dirty="0" smtClean="0"/>
              <a:t>Blacks</a:t>
            </a:r>
            <a:r>
              <a:rPr lang="en-US" sz="1100" b="0" u="none" dirty="0"/>
              <a:t>, from </a:t>
            </a:r>
            <a:r>
              <a:rPr lang="en-US" sz="1100" b="0" u="none" dirty="0" smtClean="0"/>
              <a:t>88.3 </a:t>
            </a:r>
            <a:r>
              <a:rPr lang="en-US" sz="1100" b="0" u="none" dirty="0"/>
              <a:t>to </a:t>
            </a:r>
            <a:r>
              <a:rPr lang="en-US" sz="1100" b="0" u="none" dirty="0" smtClean="0"/>
              <a:t>45.3.</a:t>
            </a:r>
            <a:endParaRPr lang="en-US" sz="1100" b="0" u="none" dirty="0"/>
          </a:p>
          <a:p>
            <a:pPr lvl="2" indent="-225425">
              <a:buFont typeface="Arial" panose="020B0604020202020204" pitchFamily="34" charset="0"/>
              <a:buChar char="•"/>
              <a:defRPr/>
            </a:pPr>
            <a:r>
              <a:rPr lang="en-US" sz="1100" b="0" u="none" dirty="0"/>
              <a:t>For Whites, from </a:t>
            </a:r>
            <a:r>
              <a:rPr lang="en-US" sz="1100" b="0" u="none" dirty="0" smtClean="0"/>
              <a:t>17.6 </a:t>
            </a:r>
            <a:r>
              <a:rPr lang="en-US" sz="1100" b="0" u="none" dirty="0"/>
              <a:t>to </a:t>
            </a:r>
            <a:r>
              <a:rPr lang="en-US" sz="1100" b="0" u="none" dirty="0" smtClean="0"/>
              <a:t>10.3.</a:t>
            </a:r>
          </a:p>
          <a:p>
            <a:pPr marL="914400" marR="0" lvl="2"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dirty="0" smtClean="0"/>
              <a:t>For APIs, from 14.2 to 5.9.</a:t>
            </a:r>
          </a:p>
          <a:p>
            <a:pPr lvl="2" indent="-225425">
              <a:buFont typeface="Arial" panose="020B0604020202020204" pitchFamily="34" charset="0"/>
              <a:buChar char="•"/>
              <a:defRPr/>
            </a:pPr>
            <a:r>
              <a:rPr lang="en-US" sz="1100" b="0" u="none" dirty="0" smtClean="0"/>
              <a:t>For Hispanics, from 46.0 to 21.7.</a:t>
            </a:r>
          </a:p>
          <a:p>
            <a:pPr marL="171450" indent="-171450">
              <a:buFont typeface="Arial" panose="020B0604020202020204" pitchFamily="34" charset="0"/>
              <a:buChar char="•"/>
              <a:defRPr/>
            </a:pPr>
            <a:r>
              <a:rPr lang="en-US" sz="1100" b="1" dirty="0" smtClean="0"/>
              <a:t>Groups With Disparities: </a:t>
            </a:r>
            <a:r>
              <a:rPr lang="en-US" sz="1100" b="0" u="none" kern="1200" dirty="0" smtClean="0">
                <a:solidFill>
                  <a:schemeClr val="tx1"/>
                </a:solidFill>
                <a:effectLst/>
              </a:rPr>
              <a:t>In all years, the rate of hospital admissions for uncontrolled diabetes was higher for Blacks and Hispanics compared with Whites.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smtClean="0"/>
              <a:t>Achievable Benchmark:</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dirty="0" smtClean="0"/>
              <a:t>The 2008 top 4 State achievable benchmark was 5 admissions per 100,000 population age 18 and over.  The top 4 States that contributed to the achievable benchmark are Colorado, Hawaii, Utah, and Vermont.</a:t>
            </a:r>
            <a:endParaRPr lang="en-US" sz="1100" b="0" u="none" kern="1200" dirty="0" smtClean="0">
              <a:solidFill>
                <a:schemeClr val="tx1"/>
              </a:solidFill>
              <a:effectLst/>
            </a:endParaRP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baseline="0" dirty="0" smtClean="0">
                <a:solidFill>
                  <a:schemeClr val="tx1"/>
                </a:solidFill>
                <a:effectLst/>
              </a:rPr>
              <a:t>At the</a:t>
            </a:r>
            <a:r>
              <a:rPr lang="en-US" sz="1100" b="0" u="none" kern="1200" dirty="0" smtClean="0">
                <a:solidFill>
                  <a:schemeClr val="tx1"/>
                </a:solidFill>
                <a:effectLst/>
              </a:rPr>
              <a:t> current</a:t>
            </a:r>
            <a:r>
              <a:rPr lang="en-US" sz="1100" b="0" u="none" kern="1200" baseline="0" dirty="0" smtClean="0">
                <a:solidFill>
                  <a:schemeClr val="tx1"/>
                </a:solidFill>
                <a:effectLst/>
              </a:rPr>
              <a:t> rate, the benchmark could not be met for the total population for approximately 16 years.  </a:t>
            </a:r>
            <a:r>
              <a:rPr lang="en-US" sz="1100" b="1" u="sng" kern="1200" baseline="0" dirty="0" smtClean="0">
                <a:solidFill>
                  <a:schemeClr val="tx1"/>
                </a:solidFill>
                <a:effectLst/>
              </a:rPr>
              <a:t>  </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rPr>
              <a:t>At the</a:t>
            </a:r>
            <a:r>
              <a:rPr lang="en-US" sz="1100" b="0" u="none" kern="1200" baseline="0" dirty="0" smtClean="0">
                <a:solidFill>
                  <a:schemeClr val="tx1"/>
                </a:solidFill>
                <a:effectLst/>
              </a:rPr>
              <a:t> current rates, both Whites and Blacks would need 15 years to reach the benchmark. </a:t>
            </a:r>
            <a:r>
              <a:rPr lang="en-US" sz="1100" b="0" u="none" dirty="0" smtClean="0"/>
              <a:t>Hispanic</a:t>
            </a:r>
            <a:r>
              <a:rPr lang="en-US" sz="1100" b="0" u="none" kern="1200" baseline="0" dirty="0" smtClean="0">
                <a:solidFill>
                  <a:schemeClr val="tx1"/>
                </a:solidFill>
                <a:effectLst/>
              </a:rPr>
              <a:t>s could reach the benchmark in less than 8 years and APIs in less than 3 years.</a:t>
            </a:r>
            <a:endParaRPr lang="en-US" sz="1100" b="0" u="none" kern="1200" dirty="0" smtClean="0">
              <a:solidFill>
                <a:schemeClr val="tx1"/>
              </a:solidFill>
              <a:effectLst/>
            </a:endParaRP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60</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rPr>
              <a:t>Importance: </a:t>
            </a:r>
          </a:p>
          <a:p>
            <a:pPr marL="347472" indent="-182880">
              <a:buFont typeface="Arial" panose="020B0604020202020204" pitchFamily="34" charset="0"/>
              <a:buChar char="•"/>
            </a:pPr>
            <a:r>
              <a:rPr lang="en-US" sz="1200" dirty="0" smtClean="0"/>
              <a:t>Individuals who do not achieve good control of their diabetes may develop symptoms that require correction through hospitalization. </a:t>
            </a:r>
          </a:p>
          <a:p>
            <a:pPr marL="347472" indent="-182880">
              <a:buFont typeface="Arial" panose="020B0604020202020204" pitchFamily="34" charset="0"/>
              <a:buChar char="•"/>
            </a:pPr>
            <a:r>
              <a:rPr lang="en-US" sz="1200" dirty="0" smtClean="0"/>
              <a:t>Admission rates for uncontrolled diabetes may be reduced by better outpatient treatment and patients’ tighter adherence to the recommended diet and medication.</a:t>
            </a:r>
          </a:p>
          <a:p>
            <a:pPr marL="171450" indent="-171450">
              <a:buFont typeface="Arial" panose="020B0604020202020204" pitchFamily="34" charset="0"/>
              <a:buChar char="•"/>
              <a:defRPr/>
            </a:pPr>
            <a:r>
              <a:rPr lang="en-US" sz="1200" b="1" dirty="0" smtClean="0"/>
              <a:t>Groups With Disparities: </a:t>
            </a:r>
            <a:r>
              <a:rPr lang="en-US" sz="1200" b="0" u="none" dirty="0" smtClean="0"/>
              <a:t>T</a:t>
            </a:r>
            <a:r>
              <a:rPr lang="en-US" sz="1200" b="0" u="none" kern="1200" dirty="0" smtClean="0">
                <a:solidFill>
                  <a:schemeClr val="tx1"/>
                </a:solidFill>
                <a:effectLst/>
              </a:rPr>
              <a:t>he rate of hospital admissions for uncontrolled diabetes was higher for Blacks in the highest income quartile compared with Whites in the lowest income quartile.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Achievable Benchmark:</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smtClean="0"/>
              <a:t>The 2008 top 4 State achievable benchmark was 5 admissions per 100,000 population age 18 and over.  The top 4 States that contributed to the achievable benchmark are Colorado, Hawaii, Utah, and Vermont.</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kern="1200" dirty="0" smtClean="0">
                <a:solidFill>
                  <a:schemeClr val="tx1"/>
                </a:solidFill>
                <a:effectLst/>
              </a:rPr>
              <a:t>No group has</a:t>
            </a:r>
            <a:r>
              <a:rPr lang="en-US" sz="1200" b="0" u="none" kern="1200" baseline="0" dirty="0" smtClean="0">
                <a:solidFill>
                  <a:schemeClr val="tx1"/>
                </a:solidFill>
                <a:effectLst/>
              </a:rPr>
              <a:t> reached the benchmark.</a:t>
            </a:r>
            <a:endParaRPr lang="en-US" sz="1200" b="0" u="none"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C0F596C6-1807-4ED1-A2A6-17F710C0A291}" type="slidenum">
              <a:rPr lang="en-US" smtClean="0"/>
              <a:pPr/>
              <a:t>61</a:t>
            </a:fld>
            <a:endParaRPr lang="en-US"/>
          </a:p>
        </p:txBody>
      </p:sp>
    </p:spTree>
    <p:extLst>
      <p:ext uri="{BB962C8B-B14F-4D97-AF65-F5344CB8AC3E}">
        <p14:creationId xmlns:p14="http://schemas.microsoft.com/office/powerpoint/2010/main" val="4650452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4038600"/>
          </a:xfrm>
        </p:spPr>
        <p:txBody>
          <a:bodyPr/>
          <a:lstStyle/>
          <a:p>
            <a:pPr marL="171450" indent="-171450">
              <a:buFont typeface="Arial" panose="020B0604020202020204" pitchFamily="34" charset="0"/>
              <a:buChar char="•"/>
            </a:pPr>
            <a:r>
              <a:rPr lang="en-US" b="1" dirty="0"/>
              <a:t>Importance: </a:t>
            </a:r>
            <a:r>
              <a:rPr lang="en-US" dirty="0"/>
              <a:t>Diabetes is the most common cause of kidney failure. Keeping blood glucose levels under control can prevent or slow the progression of kidney </a:t>
            </a:r>
            <a:r>
              <a:rPr lang="en-US" dirty="0" smtClean="0"/>
              <a:t>disease. When </a:t>
            </a:r>
            <a:r>
              <a:rPr lang="en-US" dirty="0"/>
              <a:t>kidney disease is detected early, medication can slow the disease’s </a:t>
            </a:r>
            <a:r>
              <a:rPr lang="en-US" dirty="0" smtClean="0"/>
              <a:t>progress; when </a:t>
            </a:r>
            <a:r>
              <a:rPr lang="en-US" dirty="0"/>
              <a:t>detected </a:t>
            </a:r>
            <a:r>
              <a:rPr lang="en-US" dirty="0" smtClean="0"/>
              <a:t>late, </a:t>
            </a:r>
            <a:r>
              <a:rPr lang="en-US" dirty="0"/>
              <a:t>it commonly progresses to </a:t>
            </a:r>
            <a:r>
              <a:rPr lang="en-US" dirty="0" smtClean="0"/>
              <a:t>end stage renal disease requiring dialysis or kidney transplantation. While </a:t>
            </a:r>
            <a:r>
              <a:rPr lang="en-US" dirty="0"/>
              <a:t>some cases of kidney failure due to diabetes cannot be avoided, other cases reflect inadequate control of blood glucose or delayed detection and treatment of early kidney disease due to diabetes</a:t>
            </a:r>
            <a:r>
              <a:rPr lang="en-US" dirty="0" smtClean="0"/>
              <a:t>.</a:t>
            </a:r>
          </a:p>
          <a:p>
            <a:pPr marL="171450" indent="-171450">
              <a:buFont typeface="Arial" panose="020B0604020202020204" pitchFamily="34" charset="0"/>
              <a:buChar char="•"/>
            </a:pPr>
            <a:r>
              <a:rPr lang="en-US" b="1" dirty="0" smtClean="0"/>
              <a:t>Trends: </a:t>
            </a:r>
            <a:r>
              <a:rPr lang="en-US" dirty="0" smtClean="0"/>
              <a:t>From 2003 to 2013, </a:t>
            </a:r>
            <a:r>
              <a:rPr lang="en-US" dirty="0"/>
              <a:t>the overall rate of new cases of ESRD due to </a:t>
            </a:r>
            <a:r>
              <a:rPr lang="en-US" dirty="0" smtClean="0"/>
              <a:t>diabetes </a:t>
            </a:r>
            <a:r>
              <a:rPr lang="en-US" b="0" dirty="0" smtClean="0"/>
              <a:t>decreased</a:t>
            </a:r>
            <a:r>
              <a:rPr lang="en-US" dirty="0" smtClean="0"/>
              <a:t> for Blacks.</a:t>
            </a:r>
            <a:endParaRPr lang="en-US" dirty="0"/>
          </a:p>
          <a:p>
            <a:pPr marL="171450" lvl="0" indent="-171450">
              <a:buFont typeface="Arial" panose="020B0604020202020204" pitchFamily="34" charset="0"/>
              <a:buChar char="•"/>
            </a:pPr>
            <a:r>
              <a:rPr lang="en-US" b="1" dirty="0" smtClean="0"/>
              <a:t>Groups With Disparities: </a:t>
            </a:r>
            <a:r>
              <a:rPr lang="en-US" dirty="0" smtClean="0"/>
              <a:t>In </a:t>
            </a:r>
            <a:r>
              <a:rPr lang="en-US" dirty="0"/>
              <a:t>all years, </a:t>
            </a:r>
            <a:r>
              <a:rPr lang="en-US" dirty="0" smtClean="0"/>
              <a:t>Blacks </a:t>
            </a:r>
            <a:r>
              <a:rPr lang="en-US" dirty="0"/>
              <a:t>had higher rates than </a:t>
            </a:r>
            <a:r>
              <a:rPr lang="en-US" dirty="0" smtClean="0"/>
              <a:t>Whites</a:t>
            </a:r>
            <a:r>
              <a:rPr lang="en-US" dirty="0"/>
              <a:t>.</a:t>
            </a:r>
          </a:p>
          <a:p>
            <a:pPr marL="171450" indent="-171450">
              <a:buFont typeface="Arial" panose="020B0604020202020204" pitchFamily="34" charset="0"/>
              <a:buChar char="•"/>
            </a:pPr>
            <a:r>
              <a:rPr lang="en-US" b="1" dirty="0" smtClean="0"/>
              <a:t>Achievable Benchmark: </a:t>
            </a:r>
          </a:p>
          <a:p>
            <a:pPr marL="347472" indent="-182880">
              <a:buFont typeface="Arial" panose="020B0604020202020204" pitchFamily="34" charset="0"/>
              <a:buChar char="•"/>
            </a:pPr>
            <a:r>
              <a:rPr lang="en-US" dirty="0" smtClean="0"/>
              <a:t>The 2008 </a:t>
            </a:r>
            <a:r>
              <a:rPr lang="en-US" dirty="0"/>
              <a:t>top 5 State achievable benchmark was </a:t>
            </a:r>
            <a:r>
              <a:rPr lang="en-US" dirty="0" smtClean="0"/>
              <a:t>90 </a:t>
            </a:r>
            <a:r>
              <a:rPr lang="en-US" dirty="0"/>
              <a:t>per million population. The top 5 States </a:t>
            </a:r>
            <a:r>
              <a:rPr lang="en-US" dirty="0" smtClean="0"/>
              <a:t>that contributed to the achievable benchmark are Alaska, Maine, </a:t>
            </a:r>
            <a:r>
              <a:rPr lang="en-US" dirty="0"/>
              <a:t>New Hampshire, </a:t>
            </a:r>
            <a:r>
              <a:rPr lang="en-US" dirty="0" smtClean="0"/>
              <a:t>Rhode Island, and Vermont.</a:t>
            </a:r>
          </a:p>
          <a:p>
            <a:pPr marL="347472" indent="-182880">
              <a:buFont typeface="Arial" panose="020B0604020202020204" pitchFamily="34" charset="0"/>
              <a:buChar char="•"/>
            </a:pPr>
            <a:r>
              <a:rPr lang="en-US" dirty="0" smtClean="0"/>
              <a:t>At current rates of change, the benchmark would not be achieved overall or by any racial group for decades.</a:t>
            </a:r>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62</a:t>
            </a:fld>
            <a:endParaRPr lang="en-US"/>
          </a:p>
        </p:txBody>
      </p:sp>
    </p:spTree>
    <p:extLst>
      <p:ext uri="{BB962C8B-B14F-4D97-AF65-F5344CB8AC3E}">
        <p14:creationId xmlns:p14="http://schemas.microsoft.com/office/powerpoint/2010/main" val="33330776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86ACB8B-1497-4456-ABDA-EAA50958D561}" type="slidenum">
              <a:rPr lang="en-US" altLang="en-US"/>
              <a:pPr/>
              <a:t>63</a:t>
            </a:fld>
            <a:endParaRPr lang="en-US" altLang="en-US"/>
          </a:p>
        </p:txBody>
      </p:sp>
      <p:sp>
        <p:nvSpPr>
          <p:cNvPr id="22529" name="Rectangle 1"/>
          <p:cNvSpPr txBox="1">
            <a:spLocks noGrp="1" noRot="1" noChangeAspect="1" noChangeArrowheads="1"/>
          </p:cNvSpPr>
          <p:nvPr>
            <p:ph type="sldImg"/>
          </p:nvPr>
        </p:nvSpPr>
        <p:spPr bwMode="auto">
          <a:xfrm>
            <a:off x="482600" y="695325"/>
            <a:ext cx="6046788" cy="4535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701613" y="5562600"/>
            <a:ext cx="5607175" cy="30339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64</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 </a:t>
            </a:r>
            <a:r>
              <a:rPr lang="en-US" b="0" dirty="0" smtClean="0"/>
              <a:t>The</a:t>
            </a:r>
            <a:r>
              <a:rPr lang="en-US" b="0" baseline="0" dirty="0" smtClean="0"/>
              <a:t> percentage of a</a:t>
            </a:r>
            <a:r>
              <a:rPr lang="en-US" b="0" dirty="0" smtClean="0"/>
              <a:t>dults</a:t>
            </a:r>
            <a:r>
              <a:rPr lang="en-US" b="0" baseline="0" dirty="0" smtClean="0"/>
              <a:t> with major depressive episode who received treatment </a:t>
            </a:r>
            <a:r>
              <a:rPr lang="en-US" dirty="0" smtClean="0"/>
              <a:t>improved.</a:t>
            </a:r>
          </a:p>
          <a:p>
            <a:pPr marL="171450" indent="-171450">
              <a:buFont typeface="Arial" panose="020B0604020202020204" pitchFamily="34" charset="0"/>
              <a:buChar char="•"/>
            </a:pPr>
            <a:r>
              <a:rPr lang="en-US" b="1" dirty="0" smtClean="0"/>
              <a:t>Groups With Disparities:</a:t>
            </a:r>
            <a:endParaRPr lang="en-US" dirty="0" smtClean="0"/>
          </a:p>
          <a:p>
            <a:pPr marL="347472" indent="-182880">
              <a:buFont typeface="Arial" panose="020B0604020202020204" pitchFamily="34" charset="0"/>
              <a:buChar char="•"/>
            </a:pPr>
            <a:r>
              <a:rPr lang="en-US" dirty="0" smtClean="0"/>
              <a:t>The percentage</a:t>
            </a:r>
            <a:r>
              <a:rPr lang="en-US" baseline="0" dirty="0" smtClean="0"/>
              <a:t> of adults who received treatment for depression was the same for </a:t>
            </a:r>
            <a:r>
              <a:rPr lang="en-US" dirty="0" smtClean="0"/>
              <a:t>Blacks and Whites and this disparity did not change over time.</a:t>
            </a:r>
          </a:p>
          <a:p>
            <a:pPr marL="347472" indent="-182880">
              <a:buFont typeface="Arial" panose="020B0604020202020204" pitchFamily="34" charset="0"/>
              <a:buChar char="•"/>
            </a:pPr>
            <a:r>
              <a:rPr lang="en-US" dirty="0" smtClean="0"/>
              <a:t>The percentage of adolescents who received treatment for depression was lower for Blacks than for Whites and this disparity did not change over time.</a:t>
            </a:r>
          </a:p>
          <a:p>
            <a:pPr marL="347472" indent="-182880">
              <a:buFont typeface="Arial" panose="020B0604020202020204" pitchFamily="34" charset="0"/>
              <a:buChar char="•"/>
            </a:pPr>
            <a:r>
              <a:rPr lang="en-US" dirty="0" smtClean="0"/>
              <a:t>Blacks had a</a:t>
            </a:r>
            <a:r>
              <a:rPr lang="en-US" baseline="0" dirty="0" smtClean="0"/>
              <a:t> lower suicide death rate than Whites but this disparity is narrowing </a:t>
            </a:r>
            <a:r>
              <a:rPr lang="en-US" sz="1200" b="0" i="0" u="none" strike="noStrike" kern="1200" baseline="0" dirty="0" smtClean="0">
                <a:solidFill>
                  <a:schemeClr val="tx1"/>
                </a:solidFill>
                <a:latin typeface="+mn-lt"/>
                <a:ea typeface="+mn-ea"/>
                <a:cs typeface="+mn-cs"/>
              </a:rPr>
              <a:t>as Black suicide deaths increased. </a:t>
            </a:r>
          </a:p>
          <a:p>
            <a:endParaRPr lang="en-US" sz="1200" b="0" i="0" u="none" strike="noStrike"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65</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096000" cy="3341370"/>
          </a:xfrm>
        </p:spPr>
        <p:txBody>
          <a:bodyPr/>
          <a:lstStyle/>
          <a:p>
            <a:pPr marL="171450" indent="-171450">
              <a:buFont typeface="Arial" panose="020B0604020202020204" pitchFamily="34" charset="0"/>
              <a:buChar char="•"/>
            </a:pPr>
            <a:r>
              <a:rPr lang="en-US" b="1" dirty="0" smtClean="0"/>
              <a:t>Importance</a:t>
            </a:r>
            <a:r>
              <a:rPr lang="en-US" b="1" dirty="0"/>
              <a:t>: </a:t>
            </a:r>
            <a:r>
              <a:rPr lang="en-US" dirty="0"/>
              <a:t>The United States Preventive Services Task Force (USPSTF) recommends screening </a:t>
            </a:r>
            <a:r>
              <a:rPr lang="en-US" dirty="0" smtClean="0"/>
              <a:t>for </a:t>
            </a:r>
            <a:r>
              <a:rPr lang="en-US" dirty="0"/>
              <a:t>depression </a:t>
            </a:r>
            <a:r>
              <a:rPr lang="en-US" dirty="0" smtClean="0"/>
              <a:t>in the general adult population, including pregnant and postpartum women. Screening should be implemented with adequate systems in place to </a:t>
            </a:r>
            <a:r>
              <a:rPr lang="en-US" dirty="0"/>
              <a:t>ensure accurate diagnosis, effective </a:t>
            </a:r>
            <a:r>
              <a:rPr lang="en-US" dirty="0" smtClean="0"/>
              <a:t>treatment, and appropriate </a:t>
            </a:r>
            <a:r>
              <a:rPr lang="en-US" dirty="0" err="1" smtClean="0"/>
              <a:t>followup</a:t>
            </a:r>
            <a:r>
              <a:rPr lang="en-US" dirty="0" smtClean="0"/>
              <a:t> (</a:t>
            </a:r>
            <a:r>
              <a:rPr lang="en-US" dirty="0"/>
              <a:t>USPSTF, </a:t>
            </a:r>
            <a:r>
              <a:rPr lang="en-US" dirty="0" smtClean="0"/>
              <a:t>2016).</a:t>
            </a:r>
            <a:endParaRPr lang="en-US" dirty="0"/>
          </a:p>
          <a:p>
            <a:pPr marL="171450" indent="-171450">
              <a:buFont typeface="Arial" panose="020B0604020202020204" pitchFamily="34" charset="0"/>
              <a:buChar char="•"/>
            </a:pPr>
            <a:r>
              <a:rPr lang="en-US" b="1" dirty="0"/>
              <a:t>Overall Rate: </a:t>
            </a:r>
            <a:r>
              <a:rPr lang="en-US" dirty="0"/>
              <a:t>In </a:t>
            </a:r>
            <a:r>
              <a:rPr lang="en-US" dirty="0" smtClean="0"/>
              <a:t>2013, 68.6% </a:t>
            </a:r>
            <a:r>
              <a:rPr lang="en-US" dirty="0"/>
              <a:t>of adults with a major depressive episode received treatment for depression.</a:t>
            </a:r>
          </a:p>
          <a:p>
            <a:pPr marL="171450" indent="-171450">
              <a:buFont typeface="Arial" panose="020B0604020202020204" pitchFamily="34" charset="0"/>
              <a:buChar char="•"/>
            </a:pPr>
            <a:r>
              <a:rPr lang="en-US" b="1" dirty="0" smtClean="0"/>
              <a:t>Groups With Disparities: </a:t>
            </a:r>
            <a:r>
              <a:rPr lang="en-US" b="0" dirty="0" smtClean="0"/>
              <a:t>From</a:t>
            </a:r>
            <a:r>
              <a:rPr lang="en-US" dirty="0" smtClean="0"/>
              <a:t> 2008 to 2012, </a:t>
            </a:r>
            <a:r>
              <a:rPr lang="en-US" dirty="0"/>
              <a:t>Black adults with depression were less likely than White adults to receive treatment. </a:t>
            </a:r>
            <a:r>
              <a:rPr lang="en-US" dirty="0" smtClean="0"/>
              <a:t>In 2013, this disparity was no longer statistically significant.</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6923968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096000" cy="3341370"/>
          </a:xfrm>
        </p:spPr>
        <p:txBody>
          <a:bodyPr>
            <a:normAutofit lnSpcReduction="10000"/>
          </a:bodyPr>
          <a:lstStyle/>
          <a:p>
            <a:pPr marL="171450" indent="-171450" defTabSz="914350">
              <a:buFont typeface="Arial" panose="020B0604020202020204" pitchFamily="34" charset="0"/>
              <a:buChar char="•"/>
              <a:defRPr/>
            </a:pPr>
            <a:r>
              <a:rPr lang="en-US" b="1" dirty="0"/>
              <a:t>Importance:</a:t>
            </a:r>
          </a:p>
          <a:p>
            <a:pPr marL="628615" lvl="1" indent="-171441" defTabSz="914350">
              <a:buFont typeface="Arial" panose="020B0604020202020204" pitchFamily="34" charset="0"/>
              <a:buChar char="•"/>
              <a:defRPr/>
            </a:pPr>
            <a:r>
              <a:rPr lang="en-US" dirty="0"/>
              <a:t>Outpatient mental health treatment and psychotropic medication use in children and adolescents increased in the United States between 1996-1998 and 2010-2012. Although youths with less severe or no impairment accounted for most of the absolute increase in service use, youths with more severe impairment had the greatest relative increase in use, yet less than half accessed services in 2010-2012 (</a:t>
            </a:r>
            <a:r>
              <a:rPr lang="en-US" dirty="0" err="1"/>
              <a:t>Olfson</a:t>
            </a:r>
            <a:r>
              <a:rPr lang="en-US" dirty="0"/>
              <a:t>, et al., 2015</a:t>
            </a:r>
            <a:r>
              <a:rPr lang="en-US" dirty="0" smtClean="0"/>
              <a:t>).</a:t>
            </a:r>
          </a:p>
          <a:p>
            <a:pPr marL="628615" lvl="1" indent="-171441" defTabSz="914350">
              <a:buFont typeface="Arial" panose="020B0604020202020204" pitchFamily="34" charset="0"/>
              <a:buChar char="•"/>
              <a:defRPr/>
            </a:pPr>
            <a:r>
              <a:rPr lang="en-US" dirty="0" smtClean="0"/>
              <a:t>The United States Preventive Services Task Force (USPSTF) recommends screening of adolescents ages 12-18 years for major depressive disorder when systems are in place to ensure accurate diagnosis, psychotherapy (cognitive-behavioral or interpersonal), and </a:t>
            </a:r>
            <a:r>
              <a:rPr lang="en-US" dirty="0" err="1" smtClean="0"/>
              <a:t>followup</a:t>
            </a:r>
            <a:r>
              <a:rPr lang="en-US" dirty="0" smtClean="0"/>
              <a:t> (USPSTF, 2015).</a:t>
            </a:r>
          </a:p>
          <a:p>
            <a:pPr marL="171450" indent="-171450" defTabSz="914350">
              <a:buFont typeface="Arial" panose="020B0604020202020204" pitchFamily="34" charset="0"/>
              <a:buChar char="•"/>
              <a:defRPr/>
            </a:pPr>
            <a:r>
              <a:rPr lang="en-US" b="1" dirty="0" smtClean="0"/>
              <a:t>Overall Rate: </a:t>
            </a:r>
            <a:r>
              <a:rPr lang="en-US" dirty="0" smtClean="0"/>
              <a:t>In 2013, 38.1% of adolescents with a major depressive episode (MDE) received treatment for depression.</a:t>
            </a:r>
          </a:p>
          <a:p>
            <a:pPr marL="171450" indent="-171450" defTabSz="931774">
              <a:buFont typeface="Arial" panose="020B0604020202020204" pitchFamily="34" charset="0"/>
              <a:buChar char="•"/>
              <a:defRPr/>
            </a:pPr>
            <a:r>
              <a:rPr lang="en-US" b="1" dirty="0" smtClean="0"/>
              <a:t>Trends: </a:t>
            </a:r>
            <a:r>
              <a:rPr lang="en-US" b="0" dirty="0" smtClean="0"/>
              <a:t>From 2008 to 2013, there were no </a:t>
            </a:r>
            <a:r>
              <a:rPr lang="en-US" dirty="0" smtClean="0"/>
              <a:t>statistically significant changes over time overall,</a:t>
            </a:r>
            <a:r>
              <a:rPr lang="en-US" baseline="0" dirty="0" smtClean="0"/>
              <a:t> for Blacks, or for Whites </a:t>
            </a:r>
            <a:r>
              <a:rPr lang="en-US" dirty="0" smtClean="0"/>
              <a:t>in the percentage of adolescents receiving treatment for depression.</a:t>
            </a:r>
            <a:r>
              <a:rPr lang="en-US" baseline="0" dirty="0" smtClean="0"/>
              <a:t> </a:t>
            </a:r>
            <a:endParaRPr lang="en-US" dirty="0"/>
          </a:p>
          <a:p>
            <a:pPr marL="171450" indent="-171450">
              <a:buFont typeface="Arial" panose="020B0604020202020204" pitchFamily="34" charset="0"/>
              <a:buChar char="•"/>
            </a:pPr>
            <a:r>
              <a:rPr lang="en-US" b="1" dirty="0" smtClean="0"/>
              <a:t>Groups </a:t>
            </a:r>
            <a:r>
              <a:rPr lang="en-US" b="1" dirty="0"/>
              <a:t>With </a:t>
            </a:r>
            <a:r>
              <a:rPr lang="en-US" b="1" dirty="0" smtClean="0"/>
              <a:t>Disparities: </a:t>
            </a:r>
            <a:r>
              <a:rPr lang="en-US" dirty="0" smtClean="0"/>
              <a:t>In all years except 2011 and 2012, Black adolescents were less likely to receive needed treatment for MDE than Whites. In 2013, 30.8% of Black adolescents with MDE received</a:t>
            </a:r>
            <a:r>
              <a:rPr lang="en-US" baseline="0" dirty="0" smtClean="0"/>
              <a:t> treatment for depression compared with 40.2% for Whites.</a:t>
            </a:r>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9836792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5325"/>
            <a:ext cx="6046788" cy="4535488"/>
          </a:xfrm>
        </p:spPr>
      </p:sp>
      <p:sp>
        <p:nvSpPr>
          <p:cNvPr id="3" name="Notes Placeholder 2"/>
          <p:cNvSpPr>
            <a:spLocks noGrp="1"/>
          </p:cNvSpPr>
          <p:nvPr>
            <p:ph type="body" idx="1"/>
          </p:nvPr>
        </p:nvSpPr>
        <p:spPr>
          <a:xfrm>
            <a:off x="304800" y="5334000"/>
            <a:ext cx="6400800" cy="3581400"/>
          </a:xfrm>
        </p:spPr>
        <p:txBody>
          <a:bodyPr/>
          <a:lstStyle/>
          <a:p>
            <a:pPr marL="171450" indent="-171450">
              <a:buFont typeface="Arial" panose="020B0604020202020204" pitchFamily="34" charset="0"/>
              <a:buChar char="•"/>
            </a:pPr>
            <a:r>
              <a:rPr lang="en-US" b="1" dirty="0"/>
              <a:t>Importance</a:t>
            </a:r>
            <a:r>
              <a:rPr lang="en-US" b="1" dirty="0" smtClean="0"/>
              <a:t>:</a:t>
            </a:r>
            <a:r>
              <a:rPr lang="en-US" dirty="0" smtClean="0"/>
              <a:t> According to the Centers for Disease Control and Prevention (Xu, et al., 2014), the rate for the top 10 leading causes of death has decreased or held steady, except the 10th leading cause of death in the United States, suicide. Rates of attempted suicide vary considerably among demographic groups. The economic cost of suicide death in the United States was estimated in 2010 to be more than $44 billion annually. </a:t>
            </a:r>
          </a:p>
          <a:p>
            <a:pPr marL="171450" lvl="0" indent="-171450">
              <a:buFont typeface="Arial" panose="020B0604020202020204" pitchFamily="34" charset="0"/>
              <a:buChar char="•"/>
            </a:pPr>
            <a:r>
              <a:rPr lang="en-US" b="1" dirty="0"/>
              <a:t>Overall Rate: </a:t>
            </a:r>
            <a:r>
              <a:rPr lang="en-US" dirty="0"/>
              <a:t>In </a:t>
            </a:r>
            <a:r>
              <a:rPr lang="en-US" dirty="0" smtClean="0"/>
              <a:t>2013, </a:t>
            </a:r>
            <a:r>
              <a:rPr lang="en-US" dirty="0"/>
              <a:t>the overall suicide death rate was </a:t>
            </a:r>
            <a:r>
              <a:rPr lang="en-US" dirty="0" smtClean="0"/>
              <a:t>15.2 </a:t>
            </a:r>
            <a:r>
              <a:rPr lang="en-US" dirty="0"/>
              <a:t>per 100,000 population age 12 and over.</a:t>
            </a:r>
          </a:p>
          <a:p>
            <a:pPr marL="171450" lvl="0" indent="-171450">
              <a:buFont typeface="Arial" panose="020B0604020202020204" pitchFamily="34" charset="0"/>
              <a:buChar char="•"/>
              <a:defRPr/>
            </a:pPr>
            <a:r>
              <a:rPr lang="en-US" b="1" dirty="0"/>
              <a:t>Trends: </a:t>
            </a:r>
            <a:r>
              <a:rPr lang="en-US" dirty="0"/>
              <a:t>From 2008 to </a:t>
            </a:r>
            <a:r>
              <a:rPr lang="en-US" dirty="0" smtClean="0"/>
              <a:t>2013, </a:t>
            </a:r>
            <a:r>
              <a:rPr lang="en-US" dirty="0"/>
              <a:t>suicide death rates worsened for the total population, Whites, </a:t>
            </a:r>
            <a:r>
              <a:rPr lang="en-US" dirty="0" smtClean="0"/>
              <a:t>Asians and Pacific Islanders (APIs), and American Indians and Alaska Natives (AI/ANs), but not for Blacks.</a:t>
            </a:r>
            <a:endParaRPr lang="en-US" dirty="0"/>
          </a:p>
          <a:p>
            <a:pPr marL="171450" lvl="0" indent="-171450">
              <a:buFont typeface="Arial" panose="020B0604020202020204" pitchFamily="34" charset="0"/>
              <a:buChar char="•"/>
            </a:pPr>
            <a:r>
              <a:rPr lang="en-US" b="1" dirty="0"/>
              <a:t>Groups With Disparities:</a:t>
            </a:r>
          </a:p>
          <a:p>
            <a:pPr marL="342900" lvl="1" indent="-171450">
              <a:buFont typeface="Arial" panose="020B0604020202020204" pitchFamily="34" charset="0"/>
              <a:buChar char="•"/>
            </a:pPr>
            <a:r>
              <a:rPr lang="en-US" dirty="0"/>
              <a:t>From 2008 to </a:t>
            </a:r>
            <a:r>
              <a:rPr lang="en-US" dirty="0" smtClean="0"/>
              <a:t>2013, </a:t>
            </a:r>
            <a:r>
              <a:rPr lang="en-US" dirty="0"/>
              <a:t>Blacks, </a:t>
            </a:r>
            <a:r>
              <a:rPr lang="en-US" dirty="0" smtClean="0"/>
              <a:t>APIs, </a:t>
            </a:r>
            <a:r>
              <a:rPr lang="en-US" dirty="0"/>
              <a:t>and </a:t>
            </a:r>
            <a:r>
              <a:rPr lang="en-US" dirty="0" smtClean="0"/>
              <a:t>AI/ANs had </a:t>
            </a:r>
            <a:r>
              <a:rPr lang="en-US" dirty="0"/>
              <a:t>lower suicide death rates than Whites.</a:t>
            </a:r>
          </a:p>
          <a:p>
            <a:pPr marL="342900" lvl="1" indent="-171450">
              <a:buFont typeface="Arial" panose="020B0604020202020204" pitchFamily="34" charset="0"/>
              <a:buChar char="•"/>
              <a:defRPr/>
            </a:pPr>
            <a:r>
              <a:rPr lang="en-US" dirty="0"/>
              <a:t>In </a:t>
            </a:r>
            <a:r>
              <a:rPr lang="en-US" dirty="0" smtClean="0"/>
              <a:t>2013, </a:t>
            </a:r>
            <a:r>
              <a:rPr lang="en-US" dirty="0"/>
              <a:t>males had higher suicide death rates compared with females</a:t>
            </a:r>
            <a:r>
              <a:rPr lang="en-US" dirty="0" smtClean="0"/>
              <a:t>.  White females had a higher rate than Black females and White males had a higher rate than Black males.</a:t>
            </a:r>
          </a:p>
          <a:p>
            <a:pPr marL="171450" lvl="0" indent="-171450">
              <a:buFont typeface="Arial" panose="020B0604020202020204" pitchFamily="34" charset="0"/>
              <a:buChar char="•"/>
            </a:pPr>
            <a:r>
              <a:rPr lang="en-US" b="1" dirty="0"/>
              <a:t>Achievable Benchmark:</a:t>
            </a:r>
          </a:p>
          <a:p>
            <a:pPr marL="342900" lvl="1" indent="-171450">
              <a:buFont typeface="Arial" panose="020B0604020202020204" pitchFamily="34" charset="0"/>
              <a:buChar char="•"/>
              <a:defRPr/>
            </a:pPr>
            <a:r>
              <a:rPr lang="en-US" dirty="0"/>
              <a:t>The 2008 top 5 State achievable benchmark was 9 suicide deaths per 100,000 population. The top 5 States that contributed to the achievable benchmark are Connecticut, District of Columbia, Massachusetts, New Jersey, and New York.</a:t>
            </a:r>
          </a:p>
          <a:p>
            <a:pPr marL="342900" lvl="1" indent="-171450">
              <a:buFont typeface="Arial" panose="020B0604020202020204" pitchFamily="34" charset="0"/>
              <a:buChar char="•"/>
              <a:defRPr/>
            </a:pPr>
            <a:r>
              <a:rPr lang="en-US" dirty="0" smtClean="0"/>
              <a:t>APIs and Blacks </a:t>
            </a:r>
            <a:r>
              <a:rPr lang="en-US" dirty="0"/>
              <a:t>have achieved the benchmark.</a:t>
            </a:r>
          </a:p>
          <a:p>
            <a:pPr marL="342900" lvl="1" indent="-171450">
              <a:buFont typeface="Arial" panose="020B0604020202020204" pitchFamily="34" charset="0"/>
              <a:buChar char="•"/>
            </a:pPr>
            <a:r>
              <a:rPr lang="en-US" dirty="0"/>
              <a:t>The total population, AI/ANs, </a:t>
            </a:r>
            <a:r>
              <a:rPr lang="en-US" dirty="0" smtClean="0"/>
              <a:t>and Whites </a:t>
            </a:r>
            <a:r>
              <a:rPr lang="en-US" dirty="0"/>
              <a:t>are moving away from the benchmark. </a:t>
            </a:r>
          </a:p>
          <a:p>
            <a:pPr marL="171450" lvl="1" indent="-171450">
              <a:defRPr/>
            </a:pPr>
            <a:endParaRPr lang="en-US" dirty="0"/>
          </a:p>
          <a:p>
            <a:pPr marL="342881" lvl="1" indent="-171441">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673D2322-2D32-4A43-B9E1-25761C83FBF1}" type="slidenum">
              <a:rPr lang="en-US" smtClean="0"/>
              <a:t>68</a:t>
            </a:fld>
            <a:endParaRPr lang="en-US" dirty="0"/>
          </a:p>
        </p:txBody>
      </p:sp>
    </p:spTree>
    <p:extLst>
      <p:ext uri="{BB962C8B-B14F-4D97-AF65-F5344CB8AC3E}">
        <p14:creationId xmlns:p14="http://schemas.microsoft.com/office/powerpoint/2010/main" val="22846045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latin typeface="Calibri" panose="020F0502020204030204" pitchFamily="34" charset="0"/>
              </a:rPr>
              <a:t>Thirty years ago, the Heckler Report found  that:</a:t>
            </a:r>
          </a:p>
          <a:p>
            <a:pPr marL="628650" lvl="1" indent="-171450">
              <a:buFont typeface="Arial" panose="020B0604020202020204" pitchFamily="34" charset="0"/>
              <a:buChar char="•"/>
            </a:pPr>
            <a:r>
              <a:rPr lang="en-US" sz="1200" dirty="0" smtClean="0">
                <a:latin typeface="Calibri" panose="020F0502020204030204" pitchFamily="34" charset="0"/>
              </a:rPr>
              <a:t>A smaller percentage of Black women than White women begin prenatal care in the first trimester of pregnancy (63% versus 76% in 1980), a factor related to the high Black infant mortality rate. </a:t>
            </a:r>
          </a:p>
          <a:p>
            <a:pPr marL="628650" lvl="1" indent="-171450">
              <a:buFont typeface="Arial" panose="020B0604020202020204" pitchFamily="34" charset="0"/>
              <a:buChar char="•"/>
            </a:pPr>
            <a:r>
              <a:rPr lang="en-US" sz="1200" dirty="0" smtClean="0">
                <a:latin typeface="Calibri" panose="020F0502020204030204" pitchFamily="34" charset="0"/>
              </a:rPr>
              <a:t>Although Blacks shared in the decline in infant mortality, a significant disparity remained, with Black rates being essentially twice those of Whites, 20.0 versus 10.5 in 1983.</a:t>
            </a:r>
          </a:p>
          <a:p>
            <a:pPr marL="628650" lvl="1" indent="-171450">
              <a:buFont typeface="Arial" panose="020B0604020202020204" pitchFamily="34" charset="0"/>
              <a:buChar char="•"/>
            </a:pPr>
            <a:r>
              <a:rPr lang="en-US" sz="1200" dirty="0" smtClean="0">
                <a:latin typeface="Calibri" panose="020F0502020204030204" pitchFamily="34" charset="0"/>
              </a:rPr>
              <a:t>Among White babies, 5.6% had low birth weight compared with 12.4% of Black babies.</a:t>
            </a:r>
          </a:p>
          <a:p>
            <a:pPr marL="628650" lvl="1" indent="-171450">
              <a:buFont typeface="Arial" panose="020B0604020202020204" pitchFamily="34" charset="0"/>
              <a:buChar char="•"/>
            </a:pPr>
            <a:r>
              <a:rPr lang="en-US" sz="1200" dirty="0" smtClean="0">
                <a:latin typeface="Calibri" panose="020F0502020204030204" pitchFamily="34" charset="0"/>
              </a:rPr>
              <a:t>After adjusting for education, marital status, trimester of first care, parity, and age, Black women still had twice the risk of low birth weight babies compared</a:t>
            </a:r>
            <a:r>
              <a:rPr lang="en-US" sz="1200" baseline="0" dirty="0" smtClean="0">
                <a:latin typeface="Calibri" panose="020F0502020204030204" pitchFamily="34" charset="0"/>
              </a:rPr>
              <a:t> with White women</a:t>
            </a:r>
            <a:r>
              <a:rPr lang="en-US" sz="1400" dirty="0" smtClean="0">
                <a:latin typeface="Calibri" panose="020F0502020204030204" pitchFamily="34" charset="0"/>
              </a:rPr>
              <a:t>.</a:t>
            </a:r>
          </a:p>
          <a:p>
            <a:pPr marL="628650" lvl="1" indent="-171450">
              <a:buFont typeface="Arial" panose="020B0604020202020204" pitchFamily="34" charset="0"/>
              <a:buChar char="•"/>
            </a:pPr>
            <a:endParaRPr lang="en-US" sz="140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69</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596C6-1807-4ED1-A2A6-17F710C0A291}" type="slidenum">
              <a:rPr lang="en-US" smtClean="0"/>
              <a:pPr/>
              <a:t>7</a:t>
            </a:fld>
            <a:endParaRPr lang="en-US"/>
          </a:p>
        </p:txBody>
      </p:sp>
    </p:spTree>
    <p:extLst>
      <p:ext uri="{BB962C8B-B14F-4D97-AF65-F5344CB8AC3E}">
        <p14:creationId xmlns:p14="http://schemas.microsoft.com/office/powerpoint/2010/main" val="40688009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latin typeface="Calibri" panose="020F0502020204030204" pitchFamily="34" charset="0"/>
              </a:rPr>
              <a:t>The neonatal mortality rate for Blacks in 1981 was 13.4 per 1,000 live births, almost twice the rate for Whites (7.1). The </a:t>
            </a:r>
            <a:r>
              <a:rPr lang="en-US" sz="1200" dirty="0" err="1" smtClean="0">
                <a:latin typeface="Calibri" panose="020F0502020204030204" pitchFamily="34" charset="0"/>
              </a:rPr>
              <a:t>postneonatal</a:t>
            </a:r>
            <a:r>
              <a:rPr lang="en-US" sz="1200" dirty="0" smtClean="0">
                <a:latin typeface="Calibri" panose="020F0502020204030204" pitchFamily="34" charset="0"/>
              </a:rPr>
              <a:t> mortality rate for Blacks was 6.6, almost</a:t>
            </a:r>
            <a:r>
              <a:rPr lang="en-US" sz="1200" baseline="0" dirty="0" smtClean="0">
                <a:latin typeface="Calibri" panose="020F0502020204030204" pitchFamily="34" charset="0"/>
              </a:rPr>
              <a:t> </a:t>
            </a:r>
            <a:r>
              <a:rPr lang="en-US" sz="1200" dirty="0" smtClean="0">
                <a:latin typeface="Calibri" panose="020F0502020204030204" pitchFamily="34" charset="0"/>
              </a:rPr>
              <a:t>twice the 3.4 rate for Whites. In 1983, 11,060 Black babies died before 1 year of age.</a:t>
            </a:r>
          </a:p>
          <a:p>
            <a:pPr marL="171450" indent="-171450">
              <a:buFont typeface="Arial" panose="020B0604020202020204" pitchFamily="34" charset="0"/>
              <a:buChar char="•"/>
            </a:pPr>
            <a:r>
              <a:rPr lang="en-US" sz="1200" dirty="0" smtClean="0">
                <a:latin typeface="Calibri" panose="020F0502020204030204" pitchFamily="34" charset="0"/>
              </a:rPr>
              <a:t>Black women are much more likely to have a teenage birth, an out-of-wedlock birth, or a high-parity birth, all of which are more likely to be unintended and associated with adverse perinatal outcomes. </a:t>
            </a:r>
          </a:p>
          <a:p>
            <a:pPr marL="171450" indent="-171450">
              <a:buFont typeface="Arial" panose="020B0604020202020204" pitchFamily="34" charset="0"/>
              <a:buChar char="•"/>
            </a:pPr>
            <a:r>
              <a:rPr lang="en-US" sz="1200" dirty="0" smtClean="0">
                <a:latin typeface="Calibri" panose="020F0502020204030204" pitchFamily="34" charset="0"/>
              </a:rPr>
              <a:t>In 1982, 61% of Black mothers received care in the first trimester compared with 79% of White mothers. Black mothers were twice as likely as White mothers (10% versus 5%) to receive either no care or care beginning in the third trimester of pregnancy.</a:t>
            </a:r>
          </a:p>
          <a:p>
            <a:pPr marL="171450" indent="-171450">
              <a:buFont typeface="Arial" panose="020B0604020202020204" pitchFamily="34" charset="0"/>
              <a:buChar char="•"/>
            </a:pPr>
            <a:r>
              <a:rPr lang="en-US" sz="1200" dirty="0" smtClean="0">
                <a:latin typeface="Calibri" panose="020F0502020204030204" pitchFamily="34" charset="0"/>
              </a:rPr>
              <a:t>It is also possible that there is a biologic role influencing birth weight that gives a different meaning to low birth weight for Blacks than for Whites. This issue deserves research attention. It is clear, unfortunately, that normal weight Black babies have far higher rates of neonatal mortality.</a:t>
            </a:r>
            <a:endParaRPr lang="en-US" sz="12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7D754DB2-053B-4D1E-9C4A-91376114E18E}" type="slidenum">
              <a:rPr lang="en-US" smtClean="0"/>
              <a:t>70</a:t>
            </a:fld>
            <a:endParaRPr lang="en-US"/>
          </a:p>
        </p:txBody>
      </p:sp>
    </p:spTree>
    <p:extLst>
      <p:ext uri="{BB962C8B-B14F-4D97-AF65-F5344CB8AC3E}">
        <p14:creationId xmlns:p14="http://schemas.microsoft.com/office/powerpoint/2010/main" val="33528526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Trends: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Low birth weight, infant mortality, birth trauma, and obstetric trauma rates were all improving over time. </a:t>
            </a:r>
          </a:p>
          <a:p>
            <a:pPr marL="171450" indent="-171450">
              <a:buFont typeface="Arial" panose="020B0604020202020204" pitchFamily="34" charset="0"/>
              <a:buChar char="•"/>
            </a:pPr>
            <a:r>
              <a:rPr lang="en-US" sz="1200" b="1" i="0" u="none" strike="noStrike" kern="1200" baseline="0" smtClean="0">
                <a:solidFill>
                  <a:schemeClr val="tx1"/>
                </a:solidFill>
                <a:latin typeface="+mn-lt"/>
                <a:ea typeface="+mn-ea"/>
                <a:cs typeface="+mn-cs"/>
              </a:rPr>
              <a:t>Groups </a:t>
            </a:r>
            <a:r>
              <a:rPr lang="en-US" sz="1200" b="1" i="0" u="none" strike="noStrike" kern="1200" baseline="0" dirty="0" smtClean="0">
                <a:solidFill>
                  <a:schemeClr val="tx1"/>
                </a:solidFill>
                <a:latin typeface="+mn-lt"/>
                <a:ea typeface="+mn-ea"/>
                <a:cs typeface="+mn-cs"/>
              </a:rPr>
              <a:t>With Disparities: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Blacks had lower rates of obstetric trauma than Whites.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Blacks had higher rates of low birth weight and infant mortality and these disparities were not changing over time. </a:t>
            </a: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71</a:t>
            </a:fld>
            <a:endParaRPr lang="en-US"/>
          </a:p>
        </p:txBody>
      </p:sp>
    </p:spTree>
    <p:extLst>
      <p:ext uri="{BB962C8B-B14F-4D97-AF65-F5344CB8AC3E}">
        <p14:creationId xmlns:p14="http://schemas.microsoft.com/office/powerpoint/2010/main" val="5658152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341370"/>
          </a:xfrm>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a:t>
            </a:r>
            <a:r>
              <a:rPr lang="en-US" dirty="0"/>
              <a:t> </a:t>
            </a:r>
            <a:r>
              <a:rPr lang="en-US" b="0" dirty="0" smtClean="0"/>
              <a:t>In 2012, Black mothers were 2.3 times </a:t>
            </a:r>
            <a:r>
              <a:rPr lang="en-US" b="0" dirty="0" smtClean="0">
                <a:solidFill>
                  <a:schemeClr val="tx1"/>
                </a:solidFill>
              </a:rPr>
              <a:t>as</a:t>
            </a:r>
            <a:r>
              <a:rPr lang="en-US" b="0" dirty="0" smtClean="0"/>
              <a:t> likely </a:t>
            </a:r>
            <a:r>
              <a:rPr lang="en-US" b="0" dirty="0" smtClean="0">
                <a:solidFill>
                  <a:schemeClr val="tx1"/>
                </a:solidFill>
              </a:rPr>
              <a:t>as</a:t>
            </a:r>
            <a:r>
              <a:rPr lang="en-US" b="0" dirty="0" smtClean="0"/>
              <a:t> White mothers to delay prenatal care to the third trimester or to not receive prenatal care at all (10.0% compared with 4.3%). </a:t>
            </a:r>
            <a:r>
              <a:rPr lang="en-US" b="0" baseline="0" dirty="0" smtClean="0"/>
              <a:t>Adequate prenatal care can help ensure that babies are born full term and at a healthy weight. </a:t>
            </a:r>
            <a:r>
              <a:rPr lang="en-US" b="0" dirty="0" smtClean="0"/>
              <a:t>Low</a:t>
            </a:r>
            <a:r>
              <a:rPr lang="en-US" b="0" baseline="0" dirty="0" smtClean="0"/>
              <a:t> birth weight can put infants at risk of various complications and death.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Trends</a:t>
            </a:r>
            <a:r>
              <a:rPr lang="en-US" b="1" dirty="0"/>
              <a:t>: </a:t>
            </a:r>
            <a:r>
              <a:rPr lang="en-US" dirty="0"/>
              <a:t>From </a:t>
            </a:r>
            <a:r>
              <a:rPr lang="en-US" dirty="0" smtClean="0"/>
              <a:t>2007 </a:t>
            </a:r>
            <a:r>
              <a:rPr lang="en-US" dirty="0"/>
              <a:t>to </a:t>
            </a:r>
            <a:r>
              <a:rPr lang="en-US" dirty="0" smtClean="0"/>
              <a:t>2013, </a:t>
            </a:r>
            <a:r>
              <a:rPr lang="en-US" dirty="0"/>
              <a:t>the percentage of </a:t>
            </a:r>
            <a:r>
              <a:rPr lang="en-US" dirty="0" smtClean="0"/>
              <a:t>live-born infants with low birth weight </a:t>
            </a:r>
            <a:r>
              <a:rPr lang="en-US" b="0" dirty="0" smtClean="0"/>
              <a:t>decreased </a:t>
            </a:r>
            <a:r>
              <a:rPr lang="en-US" dirty="0" smtClean="0"/>
              <a:t>among Blacks but did not change overall or for other racial groups.</a:t>
            </a:r>
            <a:endParaRPr lang="en-US" b="1" dirty="0"/>
          </a:p>
          <a:p>
            <a:pPr marL="171450" indent="-171450">
              <a:buFont typeface="Arial" panose="020B0604020202020204" pitchFamily="34" charset="0"/>
              <a:buChar char="•"/>
            </a:pPr>
            <a:r>
              <a:rPr lang="en-US" b="1" dirty="0"/>
              <a:t>Groups </a:t>
            </a:r>
            <a:r>
              <a:rPr lang="en-US" b="1" dirty="0" smtClean="0"/>
              <a:t>With </a:t>
            </a:r>
            <a:r>
              <a:rPr lang="en-US" b="1" dirty="0"/>
              <a:t>Disparities</a:t>
            </a:r>
            <a:r>
              <a:rPr lang="en-US" b="1" dirty="0" smtClean="0"/>
              <a:t>:</a:t>
            </a:r>
          </a:p>
          <a:p>
            <a:pPr marL="347472" lvl="0" indent="-182880">
              <a:buFont typeface="Arial" panose="020B0604020202020204" pitchFamily="34" charset="0"/>
              <a:buChar char="•"/>
            </a:pPr>
            <a:r>
              <a:rPr lang="en-US" dirty="0"/>
              <a:t>In all years, </a:t>
            </a:r>
            <a:r>
              <a:rPr lang="en-US" dirty="0" smtClean="0"/>
              <a:t>Black infants </a:t>
            </a:r>
            <a:r>
              <a:rPr lang="en-US" dirty="0"/>
              <a:t>were more likely than </a:t>
            </a:r>
            <a:r>
              <a:rPr lang="en-US" dirty="0" smtClean="0"/>
              <a:t>White </a:t>
            </a:r>
            <a:r>
              <a:rPr lang="en-US" dirty="0"/>
              <a:t>infants to be low birth weight. </a:t>
            </a:r>
            <a:endParaRPr lang="en-US" dirty="0" smtClean="0"/>
          </a:p>
          <a:p>
            <a:pPr marL="347472" lvl="0" indent="-182880">
              <a:buFont typeface="Arial" panose="020B0604020202020204" pitchFamily="34" charset="0"/>
              <a:buChar char="•"/>
            </a:pPr>
            <a:r>
              <a:rPr lang="en-US" dirty="0" smtClean="0"/>
              <a:t>Among all maternal age groups</a:t>
            </a:r>
            <a:r>
              <a:rPr lang="en-US" dirty="0"/>
              <a:t>, Black infants were more likely than White infants to be low birth weight. </a:t>
            </a:r>
            <a:endParaRPr lang="en-US" dirty="0" smtClean="0"/>
          </a:p>
          <a:p>
            <a:pPr marL="0" indent="0">
              <a:buFont typeface="Arial" panose="020B0604020202020204" pitchFamily="34" charset="0"/>
              <a:buNone/>
            </a:pPr>
            <a:endParaRPr lang="en-US" dirty="0" smtClean="0"/>
          </a:p>
          <a:p>
            <a:pPr marL="347472" lvl="0" indent="-18288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72</a:t>
            </a:fld>
            <a:endParaRPr lang="en-US"/>
          </a:p>
        </p:txBody>
      </p:sp>
    </p:spTree>
    <p:extLst>
      <p:ext uri="{BB962C8B-B14F-4D97-AF65-F5344CB8AC3E}">
        <p14:creationId xmlns:p14="http://schemas.microsoft.com/office/powerpoint/2010/main" val="4566871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341370"/>
          </a:xfrm>
        </p:spPr>
        <p:txBody>
          <a:bodyPr>
            <a:normAutofit/>
          </a:bodyPr>
          <a:lstStyle/>
          <a:p>
            <a:pPr marL="171450" indent="-171450">
              <a:buFont typeface="Arial" panose="020B0604020202020204" pitchFamily="34" charset="0"/>
              <a:buChar char="•"/>
            </a:pPr>
            <a:r>
              <a:rPr lang="en-US" b="1" dirty="0"/>
              <a:t>Trends: </a:t>
            </a:r>
            <a:r>
              <a:rPr lang="en-US" dirty="0"/>
              <a:t>From 2007 to 2013, the percentage of live-born infants with very low birth weight </a:t>
            </a:r>
            <a:r>
              <a:rPr lang="en-US" b="0" dirty="0" smtClean="0"/>
              <a:t>decreased</a:t>
            </a:r>
            <a:r>
              <a:rPr lang="en-US" b="1" dirty="0" smtClean="0"/>
              <a:t> </a:t>
            </a:r>
            <a:r>
              <a:rPr lang="en-US" dirty="0"/>
              <a:t>overall and among </a:t>
            </a:r>
            <a:r>
              <a:rPr lang="en-US" dirty="0" smtClean="0"/>
              <a:t>Blacks </a:t>
            </a:r>
            <a:r>
              <a:rPr lang="en-US" dirty="0"/>
              <a:t>but did not change among </a:t>
            </a:r>
            <a:r>
              <a:rPr lang="en-US" dirty="0" smtClean="0"/>
              <a:t>other racial groups. </a:t>
            </a:r>
          </a:p>
          <a:p>
            <a:pPr marL="171450" indent="-171450">
              <a:buFont typeface="Arial" panose="020B0604020202020204" pitchFamily="34" charset="0"/>
              <a:buChar char="•"/>
            </a:pPr>
            <a:r>
              <a:rPr lang="en-US" b="1" dirty="0" smtClean="0"/>
              <a:t>Groups </a:t>
            </a:r>
            <a:r>
              <a:rPr lang="en-US" b="1" dirty="0"/>
              <a:t>With Disparities:</a:t>
            </a:r>
          </a:p>
          <a:p>
            <a:pPr marL="347472" lvl="0" indent="-182880">
              <a:buFont typeface="Arial" panose="020B0604020202020204" pitchFamily="34" charset="0"/>
              <a:buChar char="•"/>
            </a:pPr>
            <a:r>
              <a:rPr lang="en-US" dirty="0"/>
              <a:t>In all years, Black infants were more likely than White infants to have very low birth weight. </a:t>
            </a:r>
          </a:p>
          <a:p>
            <a:pPr marL="347472" lvl="0" indent="-182880">
              <a:buFont typeface="Arial" panose="020B0604020202020204" pitchFamily="34" charset="0"/>
              <a:buChar char="•"/>
            </a:pPr>
            <a:r>
              <a:rPr lang="en-US" dirty="0" smtClean="0"/>
              <a:t>Among all maternal age groups</a:t>
            </a:r>
            <a:r>
              <a:rPr lang="en-US" dirty="0"/>
              <a:t>, Black infants were more likely than White infants to </a:t>
            </a:r>
            <a:r>
              <a:rPr lang="en-US" dirty="0" smtClean="0"/>
              <a:t>have very low </a:t>
            </a:r>
            <a:r>
              <a:rPr lang="en-US" dirty="0"/>
              <a:t>birth weight. </a:t>
            </a:r>
            <a:endParaRPr lang="en-US" dirty="0" smtClean="0"/>
          </a:p>
        </p:txBody>
      </p:sp>
      <p:sp>
        <p:nvSpPr>
          <p:cNvPr id="4" name="Slide Number Placeholder 3"/>
          <p:cNvSpPr>
            <a:spLocks noGrp="1"/>
          </p:cNvSpPr>
          <p:nvPr>
            <p:ph type="sldNum" sz="quarter" idx="10"/>
          </p:nvPr>
        </p:nvSpPr>
        <p:spPr/>
        <p:txBody>
          <a:bodyPr/>
          <a:lstStyle/>
          <a:p>
            <a:fld id="{E70E7EC0-D47B-461F-A069-1AF30F543FB1}" type="slidenum">
              <a:rPr lang="en-US" smtClean="0"/>
              <a:t>73</a:t>
            </a:fld>
            <a:endParaRPr lang="en-US"/>
          </a:p>
        </p:txBody>
      </p:sp>
    </p:spTree>
    <p:extLst>
      <p:ext uri="{BB962C8B-B14F-4D97-AF65-F5344CB8AC3E}">
        <p14:creationId xmlns:p14="http://schemas.microsoft.com/office/powerpoint/2010/main" val="4566871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defTabSz="931774">
              <a:buFont typeface="Arial" panose="020B0604020202020204" pitchFamily="34" charset="0"/>
              <a:buChar char="•"/>
              <a:defRPr/>
            </a:pPr>
            <a:r>
              <a:rPr lang="en-US" b="1" dirty="0" smtClean="0"/>
              <a:t>Importance:</a:t>
            </a:r>
          </a:p>
          <a:p>
            <a:pPr marL="628650" lvl="1" indent="-171450">
              <a:buFont typeface="Arial" panose="020B0604020202020204" pitchFamily="34" charset="0"/>
              <a:buChar char="•"/>
            </a:pPr>
            <a:r>
              <a:rPr lang="en-US" b="0" dirty="0" smtClean="0"/>
              <a:t>Blacks have 2.2 times the infant mortality rate of Whites (Mathews,</a:t>
            </a:r>
            <a:r>
              <a:rPr lang="en-US" b="0" baseline="0" dirty="0" smtClean="0"/>
              <a:t> et al., 2015)</a:t>
            </a:r>
            <a:r>
              <a:rPr lang="en-US" b="0" dirty="0" smtClean="0"/>
              <a:t>. </a:t>
            </a:r>
          </a:p>
          <a:p>
            <a:pPr marL="628650" lvl="1" indent="-171450">
              <a:buFont typeface="Arial" panose="020B0604020202020204" pitchFamily="34" charset="0"/>
              <a:buChar char="•"/>
            </a:pPr>
            <a:r>
              <a:rPr lang="en-US" b="0" dirty="0" smtClean="0"/>
              <a:t>Black infants (260.7 per 100,000 live births) are 3.5 times as likely to die as White infants (74.4 per 100,000 live births) due to complications related to low birth weight (Mathews,</a:t>
            </a:r>
            <a:r>
              <a:rPr lang="en-US" b="0" baseline="0" dirty="0" smtClean="0"/>
              <a:t> et al., 2015)</a:t>
            </a:r>
            <a:r>
              <a:rPr lang="en-US" b="0" dirty="0" smtClean="0"/>
              <a:t>. </a:t>
            </a:r>
          </a:p>
          <a:p>
            <a:pPr marL="628650" lvl="1" indent="-171450">
              <a:buFont typeface="Arial" panose="020B0604020202020204" pitchFamily="34" charset="0"/>
              <a:buChar char="•"/>
            </a:pPr>
            <a:r>
              <a:rPr lang="en-US" b="0" dirty="0" smtClean="0"/>
              <a:t>Blacks had more than twice the rate of sudden unexpected infant death as Whites (171.8 compared with 84.4 per 100,000 live births) (CDC, no date). </a:t>
            </a:r>
          </a:p>
          <a:p>
            <a:pPr marL="171450" indent="-171450" defTabSz="931774">
              <a:buFont typeface="Arial" panose="020B0604020202020204" pitchFamily="34" charset="0"/>
              <a:buChar char="•"/>
              <a:defRPr/>
            </a:pPr>
            <a:r>
              <a:rPr lang="en-US" b="1" dirty="0" smtClean="0"/>
              <a:t>Trends</a:t>
            </a:r>
            <a:r>
              <a:rPr lang="en-US" b="1" dirty="0"/>
              <a:t>: </a:t>
            </a:r>
            <a:endParaRPr lang="en-US" b="1" dirty="0" smtClean="0"/>
          </a:p>
          <a:p>
            <a:pPr marL="628650" lvl="1" indent="-171450" defTabSz="931774">
              <a:buFont typeface="Arial" panose="020B0604020202020204" pitchFamily="34" charset="0"/>
              <a:buChar char="•"/>
              <a:defRPr/>
            </a:pPr>
            <a:r>
              <a:rPr lang="en-US" dirty="0" smtClean="0"/>
              <a:t>From </a:t>
            </a:r>
            <a:r>
              <a:rPr lang="en-US" dirty="0"/>
              <a:t>2003 to 2012, the overall rate decreased from </a:t>
            </a:r>
            <a:r>
              <a:rPr lang="en-US" dirty="0" smtClean="0"/>
              <a:t>6.8 </a:t>
            </a:r>
            <a:r>
              <a:rPr lang="en-US" b="0" dirty="0" smtClean="0"/>
              <a:t>per</a:t>
            </a:r>
            <a:r>
              <a:rPr lang="en-US" b="0" baseline="0" dirty="0" smtClean="0"/>
              <a:t> 1,000 live births</a:t>
            </a:r>
            <a:r>
              <a:rPr lang="en-US" b="0" dirty="0" smtClean="0"/>
              <a:t> </a:t>
            </a:r>
            <a:r>
              <a:rPr lang="en-US" dirty="0"/>
              <a:t>to </a:t>
            </a:r>
            <a:r>
              <a:rPr lang="en-US" dirty="0" smtClean="0"/>
              <a:t>6.0. </a:t>
            </a:r>
          </a:p>
          <a:p>
            <a:pPr marL="628650" lvl="1" indent="-171450" defTabSz="931774">
              <a:buFont typeface="Arial" panose="020B0604020202020204" pitchFamily="34" charset="0"/>
              <a:buChar char="•"/>
              <a:defRPr/>
            </a:pPr>
            <a:r>
              <a:rPr lang="en-US" dirty="0" smtClean="0"/>
              <a:t>The </a:t>
            </a:r>
            <a:r>
              <a:rPr lang="en-US" dirty="0"/>
              <a:t>rate of infant </a:t>
            </a:r>
            <a:r>
              <a:rPr lang="en-US" b="0" dirty="0"/>
              <a:t>mortality </a:t>
            </a:r>
            <a:r>
              <a:rPr lang="en-US" b="0" dirty="0" smtClean="0"/>
              <a:t>per 1,000 </a:t>
            </a:r>
            <a:r>
              <a:rPr lang="en-US" b="0" dirty="0"/>
              <a:t>live births </a:t>
            </a:r>
            <a:r>
              <a:rPr lang="en-US" b="0" dirty="0" smtClean="0"/>
              <a:t>decreased </a:t>
            </a:r>
            <a:r>
              <a:rPr lang="en-US" dirty="0"/>
              <a:t>overall and among </a:t>
            </a:r>
            <a:r>
              <a:rPr lang="en-US" dirty="0" smtClean="0"/>
              <a:t>all racial</a:t>
            </a:r>
            <a:r>
              <a:rPr lang="en-US" baseline="0" dirty="0" smtClean="0"/>
              <a:t> groups</a:t>
            </a:r>
            <a:r>
              <a:rPr lang="en-US" dirty="0" smtClean="0"/>
              <a:t>.</a:t>
            </a:r>
            <a:endParaRPr lang="en-US" dirty="0"/>
          </a:p>
          <a:p>
            <a:pPr marL="171450" indent="-171450">
              <a:buFont typeface="Arial" panose="020B0604020202020204" pitchFamily="34" charset="0"/>
              <a:buChar char="•"/>
            </a:pPr>
            <a:r>
              <a:rPr lang="en-US" b="1" dirty="0"/>
              <a:t>Groups With Disparities</a:t>
            </a:r>
            <a:r>
              <a:rPr lang="en-US" b="1" dirty="0" smtClean="0"/>
              <a:t>:</a:t>
            </a:r>
          </a:p>
          <a:p>
            <a:pPr marL="628650" lvl="1" indent="-171450">
              <a:buFont typeface="Arial" panose="020B0604020202020204" pitchFamily="34" charset="0"/>
              <a:buChar char="•"/>
            </a:pPr>
            <a:r>
              <a:rPr lang="en-US" dirty="0" smtClean="0"/>
              <a:t>In </a:t>
            </a:r>
            <a:r>
              <a:rPr lang="en-US" dirty="0"/>
              <a:t>all years, mortality was significantly higher among Black infants than White infants</a:t>
            </a:r>
            <a:r>
              <a:rPr lang="en-US" dirty="0" smtClean="0"/>
              <a:t>.</a:t>
            </a:r>
          </a:p>
          <a:p>
            <a:pPr marL="628650" lvl="1" indent="-171450">
              <a:buFont typeface="Arial" panose="020B0604020202020204" pitchFamily="34" charset="0"/>
              <a:buChar char="•"/>
            </a:pPr>
            <a:r>
              <a:rPr lang="en-US" dirty="0" smtClean="0"/>
              <a:t>In 2012, mortality was significantly higher among Black infants than White infants for all maternal age groups.</a:t>
            </a: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D754DB2-053B-4D1E-9C4A-91376114E18E}" type="slidenum">
              <a:rPr lang="en-US" smtClean="0"/>
              <a:t>74</a:t>
            </a:fld>
            <a:endParaRPr lang="en-US"/>
          </a:p>
        </p:txBody>
      </p:sp>
    </p:spTree>
    <p:extLst>
      <p:ext uri="{BB962C8B-B14F-4D97-AF65-F5344CB8AC3E}">
        <p14:creationId xmlns:p14="http://schemas.microsoft.com/office/powerpoint/2010/main" val="8528051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096000" cy="3341370"/>
          </a:xfrm>
        </p:spPr>
        <p:txBody>
          <a:bodyPr/>
          <a:lstStyle/>
          <a:p>
            <a:pPr marL="171450" indent="-171450" defTabSz="931774">
              <a:buFont typeface="Arial" panose="020B0604020202020204" pitchFamily="34" charset="0"/>
              <a:buChar char="•"/>
              <a:defRPr/>
            </a:pPr>
            <a:r>
              <a:rPr lang="en-US" b="1" dirty="0" smtClean="0"/>
              <a:t>Trends:</a:t>
            </a:r>
            <a:endParaRPr lang="en-US" b="0" baseline="0" dirty="0" smtClean="0"/>
          </a:p>
          <a:p>
            <a:pPr marL="628615" lvl="1" indent="-171441">
              <a:buFont typeface="Arial" panose="020B0604020202020204" pitchFamily="34" charset="0"/>
              <a:buChar char="•"/>
            </a:pPr>
            <a:r>
              <a:rPr lang="en-US" b="0" baseline="0" dirty="0" smtClean="0"/>
              <a:t>From 2004 to 2013, b</a:t>
            </a:r>
            <a:r>
              <a:rPr lang="en-US" b="0" u="none" dirty="0" smtClean="0"/>
              <a:t>irth trauma-neonatal injury rates fell from 2.6 per 1,000 live births in 2004 to </a:t>
            </a:r>
            <a:r>
              <a:rPr lang="en-US" b="0" i="0" u="none" dirty="0" smtClean="0"/>
              <a:t>1.9 </a:t>
            </a:r>
            <a:r>
              <a:rPr lang="en-US" b="0" u="none" dirty="0" smtClean="0"/>
              <a:t>per 1,000 live births in 2013.</a:t>
            </a:r>
          </a:p>
          <a:p>
            <a:pPr marL="628615" lvl="1" indent="-171441">
              <a:buFont typeface="Arial" panose="020B0604020202020204" pitchFamily="34" charset="0"/>
              <a:buChar char="•"/>
              <a:defRPr/>
            </a:pPr>
            <a:r>
              <a:rPr lang="en-US" b="0" u="none" dirty="0" smtClean="0"/>
              <a:t>Between 2004 and 2012, birth trauma-neonatal injury rates fell for all racial/ethnic groups. B</a:t>
            </a:r>
            <a:r>
              <a:rPr lang="en-US" b="0" u="none" baseline="0" dirty="0" smtClean="0"/>
              <a:t>lacks decreased from 2.9 in 2004 to 2.0 in 2013.</a:t>
            </a:r>
          </a:p>
          <a:p>
            <a:pPr marL="171424" indent="-171450">
              <a:buFont typeface="Arial" panose="020B0604020202020204" pitchFamily="34" charset="0"/>
              <a:buChar char="•"/>
              <a:defRPr/>
            </a:pPr>
            <a:r>
              <a:rPr lang="en-US" b="1" u="none" dirty="0" smtClean="0"/>
              <a:t>Groups With Disparities:</a:t>
            </a:r>
          </a:p>
          <a:p>
            <a:pPr marL="628615" lvl="1" indent="-171441">
              <a:buFont typeface="Arial"/>
              <a:buChar char="•"/>
            </a:pPr>
            <a:r>
              <a:rPr lang="en-US" dirty="0"/>
              <a:t>In </a:t>
            </a:r>
            <a:r>
              <a:rPr lang="en-US" dirty="0" smtClean="0"/>
              <a:t>2013, </a:t>
            </a:r>
            <a:r>
              <a:rPr lang="en-US" dirty="0"/>
              <a:t>White </a:t>
            </a:r>
            <a:r>
              <a:rPr lang="en-US" dirty="0" smtClean="0"/>
              <a:t>and Black neonates both experienced </a:t>
            </a:r>
            <a:r>
              <a:rPr lang="en-US" dirty="0"/>
              <a:t>an injury rate of </a:t>
            </a:r>
            <a:r>
              <a:rPr lang="en-US" dirty="0" smtClean="0"/>
              <a:t>2.0 per </a:t>
            </a:r>
            <a:r>
              <a:rPr lang="en-US" dirty="0"/>
              <a:t>1,000 live births compared with </a:t>
            </a:r>
            <a:r>
              <a:rPr lang="en-US" dirty="0" smtClean="0"/>
              <a:t>1.6 </a:t>
            </a:r>
            <a:r>
              <a:rPr lang="en-US" dirty="0"/>
              <a:t>per 1,000 live births for Hispanic neonates. </a:t>
            </a:r>
          </a:p>
          <a:p>
            <a:pPr marL="171441" indent="-171441">
              <a:buFont typeface="Arial" panose="020B0604020202020204" pitchFamily="34" charset="0"/>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39774099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55D77C6-8C0B-459B-98BA-3C0B4587CBA0}" type="slidenum">
              <a:rPr lang="en-US" altLang="en-US"/>
              <a:pPr/>
              <a:t>76</a:t>
            </a:fld>
            <a:endParaRPr lang="en-US" altLang="en-US"/>
          </a:p>
        </p:txBody>
      </p:sp>
      <p:sp>
        <p:nvSpPr>
          <p:cNvPr id="21505" name="Rectangle 1"/>
          <p:cNvSpPr txBox="1">
            <a:spLocks noGrp="1" noRot="1" noChangeAspect="1" noChangeArrowheads="1"/>
          </p:cNvSpPr>
          <p:nvPr>
            <p:ph type="sldImg"/>
          </p:nvPr>
        </p:nvSpPr>
        <p:spPr bwMode="auto">
          <a:xfrm>
            <a:off x="482600" y="695325"/>
            <a:ext cx="6046788" cy="4535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01613" y="5562600"/>
            <a:ext cx="5607175" cy="30339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54DB2-053B-4D1E-9C4A-91376114E18E}" type="slidenum">
              <a:rPr lang="en-US" smtClean="0"/>
              <a:t>77</a:t>
            </a:fld>
            <a:endParaRPr lang="en-US"/>
          </a:p>
        </p:txBody>
      </p:sp>
    </p:spTree>
    <p:extLst>
      <p:ext uri="{BB962C8B-B14F-4D97-AF65-F5344CB8AC3E}">
        <p14:creationId xmlns:p14="http://schemas.microsoft.com/office/powerpoint/2010/main" val="35663646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596C6-1807-4ED1-A2A6-17F710C0A291}" type="slidenum">
              <a:rPr lang="en-US" smtClean="0"/>
              <a:pPr/>
              <a:t>78</a:t>
            </a:fld>
            <a:endParaRPr lang="en-US"/>
          </a:p>
        </p:txBody>
      </p:sp>
    </p:spTree>
    <p:extLst>
      <p:ext uri="{BB962C8B-B14F-4D97-AF65-F5344CB8AC3E}">
        <p14:creationId xmlns:p14="http://schemas.microsoft.com/office/powerpoint/2010/main" val="9697840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79</a:t>
            </a:fld>
            <a:endParaRPr lang="en-US"/>
          </a:p>
        </p:txBody>
      </p:sp>
    </p:spTree>
    <p:extLst>
      <p:ext uri="{BB962C8B-B14F-4D97-AF65-F5344CB8AC3E}">
        <p14:creationId xmlns:p14="http://schemas.microsoft.com/office/powerpoint/2010/main" val="238303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8</a:t>
            </a:fld>
            <a:endParaRPr lang="en-US"/>
          </a:p>
        </p:txBody>
      </p:sp>
    </p:spTree>
    <p:extLst>
      <p:ext uri="{BB962C8B-B14F-4D97-AF65-F5344CB8AC3E}">
        <p14:creationId xmlns:p14="http://schemas.microsoft.com/office/powerpoint/2010/main" val="18871408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41" lvl="1" indent="-171441" defTabSz="914350">
              <a:buFont typeface="Arial" panose="020B0604020202020204" pitchFamily="34" charset="0"/>
              <a:buChar char="•"/>
              <a:defRPr/>
            </a:pPr>
            <a:r>
              <a:rPr lang="en-US" dirty="0" smtClean="0"/>
              <a:t>Information on individual measures is available through </a:t>
            </a:r>
            <a:r>
              <a:rPr lang="en-US" dirty="0" err="1" smtClean="0"/>
              <a:t>chartbooks</a:t>
            </a:r>
            <a:r>
              <a:rPr lang="en-US" dirty="0" smtClean="0"/>
              <a:t> posted on the Web </a:t>
            </a:r>
            <a:r>
              <a:rPr lang="en-US" dirty="0" smtClean="0"/>
              <a:t>(</a:t>
            </a:r>
            <a:r>
              <a:rPr lang="en-US" dirty="0" smtClean="0">
                <a:hlinkClick r:id="rId3"/>
              </a:rPr>
              <a:t>https://www.ahrq.gov/research/findings/nhqrdr/chartbooks/index.html</a:t>
            </a:r>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80</a:t>
            </a:fld>
            <a:endParaRPr lang="en-US"/>
          </a:p>
        </p:txBody>
      </p:sp>
    </p:spTree>
    <p:extLst>
      <p:ext uri="{BB962C8B-B14F-4D97-AF65-F5344CB8AC3E}">
        <p14:creationId xmlns:p14="http://schemas.microsoft.com/office/powerpoint/2010/main" val="14683260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701040" y="5257801"/>
            <a:ext cx="5608320" cy="3341370"/>
          </a:xfr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81</a:t>
            </a:fld>
            <a:endParaRPr lang="en-US"/>
          </a:p>
        </p:txBody>
      </p:sp>
    </p:spTree>
    <p:extLst>
      <p:ext uri="{BB962C8B-B14F-4D97-AF65-F5344CB8AC3E}">
        <p14:creationId xmlns:p14="http://schemas.microsoft.com/office/powerpoint/2010/main" val="9090433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82</a:t>
            </a:fld>
            <a:endParaRPr lang="en-US"/>
          </a:p>
        </p:txBody>
      </p:sp>
    </p:spTree>
    <p:extLst>
      <p:ext uri="{BB962C8B-B14F-4D97-AF65-F5344CB8AC3E}">
        <p14:creationId xmlns:p14="http://schemas.microsoft.com/office/powerpoint/2010/main" val="14661573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83</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365125"/>
            <a:ext cx="6048375" cy="4535488"/>
          </a:xfrm>
        </p:spPr>
      </p:sp>
      <p:sp>
        <p:nvSpPr>
          <p:cNvPr id="3" name="Notes Placeholder 2"/>
          <p:cNvSpPr>
            <a:spLocks noGrp="1"/>
          </p:cNvSpPr>
          <p:nvPr>
            <p:ph type="body" idx="1"/>
          </p:nvPr>
        </p:nvSpPr>
        <p:spPr>
          <a:xfrm>
            <a:off x="304802" y="5029200"/>
            <a:ext cx="6400799" cy="3774209"/>
          </a:xfrm>
        </p:spPr>
        <p:txBody>
          <a:bodyPr>
            <a:normAutofit fontScale="92500"/>
          </a:bodyPr>
          <a:lstStyle/>
          <a:p>
            <a:pPr marR="246207"/>
            <a:r>
              <a:rPr lang="en-US" sz="900" b="1" dirty="0">
                <a:latin typeface="Arial" panose="020B0604020202020204" pitchFamily="34" charset="0"/>
                <a:cs typeface="Arial" panose="020B0604020202020204" pitchFamily="34" charset="0"/>
              </a:rPr>
              <a:t>Key: </a:t>
            </a:r>
            <a:r>
              <a:rPr lang="en-US" sz="900" dirty="0">
                <a:latin typeface="Arial" panose="020B0604020202020204" pitchFamily="34" charset="0"/>
                <a:cs typeface="Arial" panose="020B0604020202020204" pitchFamily="34" charset="0"/>
              </a:rPr>
              <a:t>AI/AN = American Indian or Alaska Native; n = number of measures.</a:t>
            </a:r>
            <a:endParaRPr lang="en-US" sz="900" b="1" dirty="0">
              <a:latin typeface="Arial" panose="020B0604020202020204" pitchFamily="34" charset="0"/>
              <a:cs typeface="Arial" panose="020B0604020202020204" pitchFamily="34" charset="0"/>
            </a:endParaRPr>
          </a:p>
          <a:p>
            <a:pPr marR="246207"/>
            <a:r>
              <a:rPr lang="en-US" sz="900" b="1" dirty="0">
                <a:latin typeface="Arial" panose="020B0604020202020204" pitchFamily="34" charset="0"/>
                <a:cs typeface="Arial" panose="020B0604020202020204" pitchFamily="34" charset="0"/>
              </a:rPr>
              <a:t>Note:</a:t>
            </a:r>
            <a:r>
              <a:rPr lang="en-US" sz="900" b="1"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Poor </a:t>
            </a:r>
            <a:r>
              <a:rPr lang="en-US" sz="900" spc="5"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nd</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es fa</a:t>
            </a:r>
            <a:r>
              <a:rPr lang="en-US" sz="900" spc="-9"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ily</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nc</a:t>
            </a:r>
            <a:r>
              <a:rPr lang="en-US" sz="900" dirty="0">
                <a:latin typeface="Arial" panose="020B0604020202020204" pitchFamily="34" charset="0"/>
                <a:cs typeface="Arial" panose="020B0604020202020204" pitchFamily="34" charset="0"/>
              </a:rPr>
              <a:t>o</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le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an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he Feder</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l po</a:t>
            </a:r>
            <a:r>
              <a:rPr lang="en-US" sz="900" spc="-18"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erty</a:t>
            </a:r>
            <a:r>
              <a:rPr lang="en-US" sz="900" spc="-5"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el; </a:t>
            </a:r>
            <a:r>
              <a:rPr lang="en-US" sz="900" dirty="0" smtClean="0">
                <a:latin typeface="Arial" panose="020B0604020202020204" pitchFamily="34" charset="0"/>
                <a:cs typeface="Arial" panose="020B0604020202020204" pitchFamily="34" charset="0"/>
              </a:rPr>
              <a:t>h</a:t>
            </a:r>
            <a:r>
              <a:rPr lang="en-US" sz="900" spc="-9" dirty="0" smtClean="0">
                <a:latin typeface="Arial" panose="020B0604020202020204" pitchFamily="34" charset="0"/>
                <a:cs typeface="Arial" panose="020B0604020202020204" pitchFamily="34" charset="0"/>
              </a:rPr>
              <a:t>i</a:t>
            </a:r>
            <a:r>
              <a:rPr lang="en-US" sz="900" dirty="0" smtClean="0">
                <a:latin typeface="Arial" panose="020B0604020202020204" pitchFamily="34" charset="0"/>
                <a:cs typeface="Arial" panose="020B0604020202020204" pitchFamily="34" charset="0"/>
              </a:rPr>
              <a:t>gh in</a:t>
            </a:r>
            <a:r>
              <a:rPr lang="en-US" sz="900" spc="5" dirty="0" smtClean="0">
                <a:latin typeface="Arial" panose="020B0604020202020204" pitchFamily="34" charset="0"/>
                <a:cs typeface="Arial" panose="020B0604020202020204" pitchFamily="34" charset="0"/>
              </a:rPr>
              <a:t>c</a:t>
            </a:r>
            <a:r>
              <a:rPr lang="en-US" sz="900" spc="-9" dirty="0" smtClean="0">
                <a:latin typeface="Arial" panose="020B0604020202020204" pitchFamily="34" charset="0"/>
                <a:cs typeface="Arial" panose="020B0604020202020204" pitchFamily="34" charset="0"/>
              </a:rPr>
              <a:t>o</a:t>
            </a:r>
            <a:r>
              <a:rPr lang="en-US" sz="900" spc="5" dirty="0" smtClean="0">
                <a:latin typeface="Arial" panose="020B0604020202020204" pitchFamily="34" charset="0"/>
                <a:cs typeface="Arial" panose="020B0604020202020204" pitchFamily="34" charset="0"/>
              </a:rPr>
              <a:t>m</a:t>
            </a:r>
            <a:r>
              <a:rPr lang="en-US" sz="900" dirty="0" smtClean="0">
                <a:latin typeface="Arial" panose="020B0604020202020204" pitchFamily="34" charset="0"/>
                <a:cs typeface="Arial" panose="020B0604020202020204" pitchFamily="34" charset="0"/>
              </a:rPr>
              <a:t>e</a:t>
            </a:r>
            <a:r>
              <a:rPr lang="en-US" sz="900" spc="-9" dirty="0" smtClean="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in</a:t>
            </a:r>
            <a:r>
              <a:rPr lang="en-US" sz="900" spc="-9" dirty="0">
                <a:latin typeface="Arial" panose="020B0604020202020204" pitchFamily="34" charset="0"/>
                <a:cs typeface="Arial" panose="020B0604020202020204" pitchFamily="34" charset="0"/>
              </a:rPr>
              <a:t>d</a:t>
            </a:r>
            <a:r>
              <a:rPr lang="en-US" sz="900"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es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f</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ly</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o</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four t</a:t>
            </a:r>
            <a:r>
              <a:rPr lang="en-US" sz="900" spc="5" dirty="0">
                <a:latin typeface="Arial" panose="020B0604020202020204" pitchFamily="34" charset="0"/>
                <a:cs typeface="Arial" panose="020B0604020202020204" pitchFamily="34" charset="0"/>
              </a:rPr>
              <a:t>im</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e F</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der</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l po</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erty</a:t>
            </a:r>
            <a:r>
              <a:rPr lang="en-US" sz="900" spc="-5"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ve</a:t>
            </a:r>
            <a:r>
              <a:rPr lang="en-US" sz="900" dirty="0">
                <a:latin typeface="Arial" panose="020B0604020202020204" pitchFamily="34" charset="0"/>
                <a:cs typeface="Arial" panose="020B0604020202020204" pitchFamily="34" charset="0"/>
              </a:rPr>
              <a:t>l</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or gre</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ter.</a:t>
            </a:r>
            <a:r>
              <a:rPr lang="en-US" sz="900" spc="18"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N</a:t>
            </a:r>
            <a:r>
              <a:rPr lang="en-US" sz="900" spc="-9" dirty="0">
                <a:latin typeface="Arial" panose="020B0604020202020204" pitchFamily="34" charset="0"/>
                <a:cs typeface="Arial" panose="020B0604020202020204" pitchFamily="34" charset="0"/>
              </a:rPr>
              <a:t>u</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be</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of</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su</a:t>
            </a:r>
            <a:r>
              <a:rPr lang="en-US" sz="900" dirty="0">
                <a:latin typeface="Arial" panose="020B0604020202020204" pitchFamily="34" charset="0"/>
                <a:cs typeface="Arial" panose="020B0604020202020204" pitchFamily="34" charset="0"/>
              </a:rPr>
              <a:t>res</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d</a:t>
            </a:r>
            <a:r>
              <a:rPr lang="en-US" sz="900" dirty="0">
                <a:latin typeface="Arial" panose="020B0604020202020204" pitchFamily="34" charset="0"/>
                <a:cs typeface="Arial" panose="020B0604020202020204" pitchFamily="34" charset="0"/>
              </a:rPr>
              <a:t>iffer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r</a:t>
            </a:r>
            <a:r>
              <a:rPr lang="en-US" sz="900" spc="-9" dirty="0">
                <a:latin typeface="Arial" panose="020B0604020202020204" pitchFamily="34" charset="0"/>
                <a:cs typeface="Arial" panose="020B0604020202020204" pitchFamily="34" charset="0"/>
              </a:rPr>
              <a:t>o</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a:t>
            </a:r>
            <a:r>
              <a:rPr lang="en-US" sz="900" spc="-9" dirty="0">
                <a:latin typeface="Arial" panose="020B0604020202020204" pitchFamily="34" charset="0"/>
                <a:cs typeface="Arial" panose="020B0604020202020204" pitchFamily="34" charset="0"/>
              </a:rPr>
              <a:t>o</a:t>
            </a:r>
            <a:r>
              <a:rPr lang="en-US" sz="900" dirty="0">
                <a:latin typeface="Arial" panose="020B0604020202020204" pitchFamily="34" charset="0"/>
                <a:cs typeface="Arial" panose="020B0604020202020204" pitchFamily="34" charset="0"/>
              </a:rPr>
              <a:t>ups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b</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u</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 of</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p</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e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z</a:t>
            </a:r>
            <a:r>
              <a:rPr lang="en-US" sz="900" dirty="0">
                <a:latin typeface="Arial" panose="020B0604020202020204" pitchFamily="34" charset="0"/>
                <a:cs typeface="Arial" panose="020B0604020202020204" pitchFamily="34" charset="0"/>
              </a:rPr>
              <a:t>e li</a:t>
            </a:r>
            <a:r>
              <a:rPr lang="en-US" sz="900" spc="-9"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itat</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o</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t>
            </a:r>
            <a:r>
              <a:rPr lang="en-US" sz="900" spc="5" dirty="0">
                <a:latin typeface="Arial" panose="020B0604020202020204" pitchFamily="34" charset="0"/>
                <a:cs typeface="Arial" panose="020B0604020202020204" pitchFamily="34" charset="0"/>
              </a:rPr>
              <a:t> </a:t>
            </a:r>
            <a:r>
              <a:rPr lang="en-US" sz="900" spc="-18"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ur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th</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t </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h</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 an o</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er</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ll </a:t>
            </a:r>
            <a:r>
              <a:rPr lang="en-US" sz="900" spc="-9"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erfo</a:t>
            </a:r>
            <a:r>
              <a:rPr lang="en-US" sz="900" spc="-14" dirty="0">
                <a:latin typeface="Arial" panose="020B0604020202020204" pitchFamily="34" charset="0"/>
                <a:cs typeface="Arial" panose="020B0604020202020204" pitchFamily="34" charset="0"/>
              </a:rPr>
              <a:t>r</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nc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l</a:t>
            </a:r>
            <a:r>
              <a:rPr lang="en-US" sz="900" spc="-9" dirty="0">
                <a:latin typeface="Arial" panose="020B0604020202020204" pitchFamily="34" charset="0"/>
                <a:cs typeface="Arial" panose="020B0604020202020204" pitchFamily="34" charset="0"/>
              </a:rPr>
              <a:t>ev</a:t>
            </a:r>
            <a:r>
              <a:rPr lang="en-US" sz="900" dirty="0">
                <a:latin typeface="Arial" panose="020B0604020202020204" pitchFamily="34" charset="0"/>
                <a:cs typeface="Arial" panose="020B0604020202020204" pitchFamily="34" charset="0"/>
              </a:rPr>
              <a:t>el of 9</a:t>
            </a:r>
            <a:r>
              <a:rPr lang="en-US" sz="900" spc="-9" dirty="0">
                <a:latin typeface="Arial" panose="020B0604020202020204" pitchFamily="34" charset="0"/>
                <a:cs typeface="Arial" panose="020B0604020202020204" pitchFamily="34" charset="0"/>
              </a:rPr>
              <a:t>5</a:t>
            </a:r>
            <a:r>
              <a:rPr lang="en-US" sz="900" dirty="0">
                <a:latin typeface="Arial" panose="020B0604020202020204" pitchFamily="34" charset="0"/>
                <a:cs typeface="Arial" panose="020B0604020202020204" pitchFamily="34" charset="0"/>
              </a:rPr>
              <a:t>% or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bet</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er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not </a:t>
            </a:r>
            <a:r>
              <a:rPr lang="en-US" sz="900" spc="-14" dirty="0">
                <a:latin typeface="Arial" panose="020B0604020202020204" pitchFamily="34" charset="0"/>
                <a:cs typeface="Arial" panose="020B0604020202020204" pitchFamily="34" charset="0"/>
              </a:rPr>
              <a:t>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ported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in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he Q</a:t>
            </a:r>
            <a:r>
              <a:rPr lang="en-US" sz="900" spc="-5" dirty="0">
                <a:latin typeface="Arial" panose="020B0604020202020204" pitchFamily="34" charset="0"/>
                <a:cs typeface="Arial" panose="020B0604020202020204" pitchFamily="34" charset="0"/>
              </a:rPr>
              <a:t>D</a:t>
            </a:r>
            <a:r>
              <a:rPr lang="en-US" sz="900" dirty="0">
                <a:latin typeface="Arial" panose="020B0604020202020204" pitchFamily="34" charset="0"/>
                <a:cs typeface="Arial" panose="020B0604020202020204" pitchFamily="34" charset="0"/>
              </a:rPr>
              <a:t>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n</a:t>
            </a:r>
            <a:r>
              <a:rPr lang="en-US" sz="900" dirty="0">
                <a:latin typeface="Arial" panose="020B0604020202020204" pitchFamily="34" charset="0"/>
                <a:cs typeface="Arial" panose="020B0604020202020204" pitchFamily="34" charset="0"/>
              </a:rPr>
              <a:t>d are not </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uded</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th</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 </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nal</a:t>
            </a:r>
            <a:r>
              <a:rPr lang="en-US" sz="900" spc="-9" dirty="0">
                <a:latin typeface="Arial" panose="020B0604020202020204" pitchFamily="34" charset="0"/>
                <a:cs typeface="Arial" panose="020B0604020202020204" pitchFamily="34" charset="0"/>
              </a:rPr>
              <a:t>ys</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 Be</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u</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d</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pa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it</a:t>
            </a:r>
            <a:r>
              <a:rPr lang="en-US" sz="900" spc="5"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 t</a:t>
            </a:r>
            <a:r>
              <a:rPr lang="en-US" sz="900" spc="-9" dirty="0">
                <a:latin typeface="Arial" panose="020B0604020202020204" pitchFamily="34" charset="0"/>
                <a:cs typeface="Arial" panose="020B0604020202020204" pitchFamily="34" charset="0"/>
              </a:rPr>
              <a:t>y</a:t>
            </a:r>
            <a:r>
              <a:rPr lang="en-US" sz="900" dirty="0">
                <a:latin typeface="Arial" panose="020B0604020202020204" pitchFamily="34" charset="0"/>
                <a:cs typeface="Arial" panose="020B0604020202020204" pitchFamily="34" charset="0"/>
              </a:rPr>
              <a:t>p</a:t>
            </a:r>
            <a:r>
              <a:rPr lang="en-US" sz="900" spc="-9" dirty="0">
                <a:latin typeface="Arial" panose="020B0604020202020204" pitchFamily="34" charset="0"/>
                <a:cs typeface="Arial" panose="020B0604020202020204" pitchFamily="34" charset="0"/>
              </a:rPr>
              <a:t>ic</a:t>
            </a:r>
            <a:r>
              <a:rPr lang="en-US" sz="900" dirty="0">
                <a:latin typeface="Arial" panose="020B0604020202020204" pitchFamily="34" charset="0"/>
                <a:cs typeface="Arial" panose="020B0604020202020204" pitchFamily="34" charset="0"/>
              </a:rPr>
              <a:t>ally</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nat</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d </a:t>
            </a:r>
            <a:r>
              <a:rPr lang="en-US" sz="900" spc="-14" dirty="0">
                <a:latin typeface="Arial" panose="020B0604020202020204" pitchFamily="34" charset="0"/>
                <a:cs typeface="Arial" panose="020B0604020202020204" pitchFamily="34" charset="0"/>
              </a:rPr>
              <a:t>w</a:t>
            </a:r>
            <a:r>
              <a:rPr lang="en-US" sz="900" dirty="0">
                <a:latin typeface="Arial" panose="020B0604020202020204" pitchFamily="34" charset="0"/>
                <a:cs typeface="Arial" panose="020B0604020202020204" pitchFamily="34" charset="0"/>
              </a:rPr>
              <a:t>hen o</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era</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l </a:t>
            </a:r>
            <a:r>
              <a:rPr lang="en-US" sz="900" spc="-9" dirty="0">
                <a:latin typeface="Arial" panose="020B0604020202020204" pitchFamily="34" charset="0"/>
                <a:cs typeface="Arial" panose="020B0604020202020204" pitchFamily="34" charset="0"/>
              </a:rPr>
              <a:t>pe</a:t>
            </a:r>
            <a:r>
              <a:rPr lang="en-US" sz="900" dirty="0">
                <a:latin typeface="Arial" panose="020B0604020202020204" pitchFamily="34" charset="0"/>
                <a:cs typeface="Arial" panose="020B0604020202020204" pitchFamily="34" charset="0"/>
              </a:rPr>
              <a:t>rfor</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re</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h</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9</a:t>
            </a:r>
            <a:r>
              <a:rPr lang="en-US" sz="900" spc="-9" dirty="0">
                <a:latin typeface="Arial" panose="020B0604020202020204" pitchFamily="34" charset="0"/>
                <a:cs typeface="Arial" panose="020B0604020202020204" pitchFamily="34" charset="0"/>
              </a:rPr>
              <a:t>5</a:t>
            </a:r>
            <a:r>
              <a:rPr lang="en-US" sz="900" dirty="0">
                <a:latin typeface="Arial" panose="020B0604020202020204" pitchFamily="34" charset="0"/>
                <a:cs typeface="Arial" panose="020B0604020202020204" pitchFamily="34" charset="0"/>
              </a:rPr>
              <a:t>%, our a</a:t>
            </a:r>
            <a:r>
              <a:rPr lang="en-US" sz="900" spc="-9" dirty="0">
                <a:latin typeface="Arial" panose="020B0604020202020204" pitchFamily="34" charset="0"/>
                <a:cs typeface="Arial" panose="020B0604020202020204" pitchFamily="34" charset="0"/>
              </a:rPr>
              <a:t>n</a:t>
            </a:r>
            <a:r>
              <a:rPr lang="en-US" sz="900" dirty="0">
                <a:latin typeface="Arial" panose="020B0604020202020204" pitchFamily="34" charset="0"/>
                <a:cs typeface="Arial" panose="020B0604020202020204" pitchFamily="34" charset="0"/>
              </a:rPr>
              <a:t>al</a:t>
            </a:r>
            <a:r>
              <a:rPr lang="en-US" sz="900" spc="-9" dirty="0">
                <a:latin typeface="Arial" panose="020B0604020202020204" pitchFamily="34" charset="0"/>
                <a:cs typeface="Arial" panose="020B0604020202020204" pitchFamily="34" charset="0"/>
              </a:rPr>
              <a:t>y</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ay</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er</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te 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e</a:t>
            </a:r>
            <a:r>
              <a:rPr lang="en-US" sz="900" spc="14"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pe</a:t>
            </a:r>
            <a:r>
              <a:rPr lang="en-US" sz="900" spc="-14" dirty="0">
                <a:latin typeface="Arial" panose="020B0604020202020204" pitchFamily="34" charset="0"/>
                <a:cs typeface="Arial" panose="020B0604020202020204" pitchFamily="34" charset="0"/>
              </a:rPr>
              <a:t>r</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en</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age</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of </a:t>
            </a:r>
            <a:r>
              <a:rPr lang="en-US" sz="900" spc="-9"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ur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e</a:t>
            </a:r>
            <a:r>
              <a:rPr lang="en-US" sz="900" spc="-18" dirty="0">
                <a:latin typeface="Arial" panose="020B0604020202020204" pitchFamily="34" charset="0"/>
                <a:cs typeface="Arial" panose="020B0604020202020204" pitchFamily="34" charset="0"/>
              </a:rPr>
              <a:t>x</a:t>
            </a:r>
            <a:r>
              <a:rPr lang="en-US" sz="900" dirty="0">
                <a:latin typeface="Arial" panose="020B0604020202020204" pitchFamily="34" charset="0"/>
                <a:cs typeface="Arial" panose="020B0604020202020204" pitchFamily="34" charset="0"/>
              </a:rPr>
              <a:t>hibit</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ng </a:t>
            </a:r>
            <a:r>
              <a:rPr lang="en-US" sz="900" spc="-9" dirty="0">
                <a:latin typeface="Arial" panose="020B0604020202020204" pitchFamily="34" charset="0"/>
                <a:cs typeface="Arial" panose="020B0604020202020204" pitchFamily="34" charset="0"/>
              </a:rPr>
              <a:t>d</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pari</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t>
            </a:r>
          </a:p>
          <a:p>
            <a:endParaRPr lang="en-US" sz="900" spc="-9" dirty="0">
              <a:latin typeface="Arial" panose="020B0604020202020204" pitchFamily="34" charset="0"/>
              <a:cs typeface="Arial" panose="020B0604020202020204" pitchFamily="34" charset="0"/>
            </a:endParaRPr>
          </a:p>
          <a:p>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he relat</a:t>
            </a:r>
            <a:r>
              <a:rPr lang="en-US" sz="900" spc="5"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dif</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ere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 </a:t>
            </a:r>
            <a:r>
              <a:rPr lang="en-US" sz="900" spc="-9" dirty="0">
                <a:latin typeface="Arial" panose="020B0604020202020204" pitchFamily="34" charset="0"/>
                <a:cs typeface="Arial" panose="020B0604020202020204" pitchFamily="34" charset="0"/>
              </a:rPr>
              <a:t>b</a:t>
            </a:r>
            <a:r>
              <a:rPr lang="en-US" sz="900" dirty="0">
                <a:latin typeface="Arial" panose="020B0604020202020204" pitchFamily="34" charset="0"/>
                <a:cs typeface="Arial" panose="020B0604020202020204" pitchFamily="34" charset="0"/>
              </a:rPr>
              <a:t>et</a:t>
            </a:r>
            <a:r>
              <a:rPr lang="en-US" sz="900" spc="-14" dirty="0">
                <a:latin typeface="Arial" panose="020B0604020202020204" pitchFamily="34" charset="0"/>
                <a:cs typeface="Arial" panose="020B0604020202020204" pitchFamily="34" charset="0"/>
              </a:rPr>
              <a:t>w</a:t>
            </a:r>
            <a:r>
              <a:rPr lang="en-US" sz="900" dirty="0">
                <a:latin typeface="Arial" panose="020B0604020202020204" pitchFamily="34" charset="0"/>
                <a:cs typeface="Arial" panose="020B0604020202020204" pitchFamily="34" charset="0"/>
              </a:rPr>
              <a:t>een a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el</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d gr</a:t>
            </a:r>
            <a:r>
              <a:rPr lang="en-US" sz="900" spc="-9" dirty="0">
                <a:latin typeface="Arial" panose="020B0604020202020204" pitchFamily="34" charset="0"/>
                <a:cs typeface="Arial" panose="020B0604020202020204" pitchFamily="34" charset="0"/>
              </a:rPr>
              <a:t>o</a:t>
            </a:r>
            <a:r>
              <a:rPr lang="en-US" sz="900" dirty="0">
                <a:latin typeface="Arial" panose="020B0604020202020204" pitchFamily="34" charset="0"/>
                <a:cs typeface="Arial" panose="020B0604020202020204" pitchFamily="34" charset="0"/>
              </a:rPr>
              <a:t>up </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nd </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f</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ren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gro</a:t>
            </a:r>
            <a:r>
              <a:rPr lang="en-US" sz="900" spc="-9" dirty="0">
                <a:latin typeface="Arial" panose="020B0604020202020204" pitchFamily="34" charset="0"/>
                <a:cs typeface="Arial" panose="020B0604020202020204" pitchFamily="34" charset="0"/>
              </a:rPr>
              <a:t>u</a:t>
            </a:r>
            <a:r>
              <a:rPr lang="en-US" sz="900" dirty="0">
                <a:latin typeface="Arial" panose="020B0604020202020204" pitchFamily="34" charset="0"/>
                <a:cs typeface="Arial" panose="020B0604020202020204" pitchFamily="34" charset="0"/>
              </a:rPr>
              <a:t>p </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u</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to </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di</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ari</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t>
            </a:r>
          </a:p>
          <a:p>
            <a:pPr marL="391516" marR="59809" indent="-171441">
              <a:buFont typeface="Arial" panose="020B0604020202020204" pitchFamily="34" charset="0"/>
              <a:buChar char="•"/>
              <a:tabLst>
                <a:tab pos="429119" algn="l"/>
              </a:tabLst>
            </a:pPr>
            <a:r>
              <a:rPr lang="en-US" sz="900" b="1" dirty="0">
                <a:latin typeface="Arial" panose="020B0604020202020204" pitchFamily="34" charset="0"/>
                <a:cs typeface="Arial" panose="020B0604020202020204" pitchFamily="34" charset="0"/>
              </a:rPr>
              <a:t>Bett</a:t>
            </a:r>
            <a:r>
              <a:rPr lang="en-US" sz="900" b="1" spc="5" dirty="0">
                <a:latin typeface="Arial" panose="020B0604020202020204" pitchFamily="34" charset="0"/>
                <a:cs typeface="Arial" panose="020B0604020202020204" pitchFamily="34" charset="0"/>
              </a:rPr>
              <a:t>e</a:t>
            </a:r>
            <a:r>
              <a:rPr lang="en-US" sz="900" b="1" dirty="0">
                <a:latin typeface="Arial" panose="020B0604020202020204" pitchFamily="34" charset="0"/>
                <a:cs typeface="Arial" panose="020B0604020202020204" pitchFamily="34" charset="0"/>
              </a:rPr>
              <a:t>r </a:t>
            </a:r>
            <a:r>
              <a:rPr lang="en-US" sz="900" dirty="0">
                <a:latin typeface="Arial" panose="020B0604020202020204" pitchFamily="34" charset="0"/>
                <a:cs typeface="Arial" panose="020B0604020202020204" pitchFamily="34" charset="0"/>
              </a:rPr>
              <a:t>= Po</a:t>
            </a:r>
            <a:r>
              <a:rPr lang="en-US" sz="900" spc="-9"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ula</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ion</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had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bet</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er</a:t>
            </a:r>
            <a:r>
              <a:rPr lang="en-US" sz="900" spc="-14"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to</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 th</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 re</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ere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group.</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Diffe</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ta</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ally</a:t>
            </a:r>
            <a:r>
              <a:rPr lang="en-US" sz="900" spc="-18"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g</a:t>
            </a:r>
            <a:r>
              <a:rPr lang="en-US" sz="900" dirty="0">
                <a:latin typeface="Arial" panose="020B0604020202020204" pitchFamily="34" charset="0"/>
                <a:cs typeface="Arial" panose="020B0604020202020204" pitchFamily="34" charset="0"/>
              </a:rPr>
              <a:t>nif</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n</a:t>
            </a:r>
            <a:r>
              <a:rPr lang="en-US" sz="900" spc="46"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 are</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q</a:t>
            </a:r>
            <a:r>
              <a:rPr lang="en-US" sz="900" dirty="0">
                <a:latin typeface="Arial" panose="020B0604020202020204" pitchFamily="34" charset="0"/>
                <a:cs typeface="Arial" panose="020B0604020202020204" pitchFamily="34" charset="0"/>
              </a:rPr>
              <a:t>ual</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to or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lar</a:t>
            </a:r>
            <a:r>
              <a:rPr lang="en-US" sz="900" spc="-9" dirty="0">
                <a:latin typeface="Arial" panose="020B0604020202020204" pitchFamily="34" charset="0"/>
                <a:cs typeface="Arial" panose="020B0604020202020204" pitchFamily="34" charset="0"/>
              </a:rPr>
              <a:t>g</a:t>
            </a:r>
            <a:r>
              <a:rPr lang="en-US" sz="900" dirty="0">
                <a:latin typeface="Arial" panose="020B0604020202020204" pitchFamily="34" charset="0"/>
                <a:cs typeface="Arial" panose="020B0604020202020204" pitchFamily="34" charset="0"/>
              </a:rPr>
              <a:t>er 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an </a:t>
            </a:r>
            <a:r>
              <a:rPr lang="en-US" sz="900" spc="-9" dirty="0">
                <a:latin typeface="Arial" panose="020B0604020202020204" pitchFamily="34" charset="0"/>
                <a:cs typeface="Arial" panose="020B0604020202020204" pitchFamily="34" charset="0"/>
              </a:rPr>
              <a:t>10</a:t>
            </a:r>
            <a:r>
              <a:rPr lang="en-US" sz="900" dirty="0">
                <a:latin typeface="Arial" panose="020B0604020202020204" pitchFamily="34" charset="0"/>
                <a:cs typeface="Arial" panose="020B0604020202020204" pitchFamily="34" charset="0"/>
              </a:rPr>
              <a:t>%, and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fa</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or</a:t>
            </a:r>
            <a:r>
              <a:rPr lang="en-US" sz="900" spc="18"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he</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el</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d</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a:t>
            </a:r>
            <a:r>
              <a:rPr lang="en-US" sz="900" spc="-9" dirty="0">
                <a:latin typeface="Arial" panose="020B0604020202020204" pitchFamily="34" charset="0"/>
                <a:cs typeface="Arial" panose="020B0604020202020204" pitchFamily="34" charset="0"/>
              </a:rPr>
              <a:t>ou</a:t>
            </a:r>
            <a:r>
              <a:rPr lang="en-US" sz="900" dirty="0">
                <a:latin typeface="Arial" panose="020B0604020202020204" pitchFamily="34" charset="0"/>
                <a:cs typeface="Arial" panose="020B0604020202020204" pitchFamily="34" charset="0"/>
              </a:rPr>
              <a:t>p.</a:t>
            </a:r>
          </a:p>
          <a:p>
            <a:pPr marL="391516" marR="11614" indent="-171441">
              <a:buFont typeface="Arial" panose="020B0604020202020204" pitchFamily="34" charset="0"/>
              <a:buChar char="•"/>
              <a:tabLst>
                <a:tab pos="429119" algn="l"/>
              </a:tabLst>
            </a:pPr>
            <a:r>
              <a:rPr lang="en-US" sz="900" b="1" dirty="0">
                <a:latin typeface="Arial" panose="020B0604020202020204" pitchFamily="34" charset="0"/>
                <a:cs typeface="Arial" panose="020B0604020202020204" pitchFamily="34" charset="0"/>
              </a:rPr>
              <a:t>Same</a:t>
            </a:r>
            <a:r>
              <a:rPr lang="en-US" sz="900" b="1"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 </a:t>
            </a:r>
            <a:r>
              <a:rPr lang="en-US" sz="900" spc="-14"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op</a:t>
            </a:r>
            <a:r>
              <a:rPr lang="en-US" sz="900" spc="-9" dirty="0">
                <a:latin typeface="Arial" panose="020B0604020202020204" pitchFamily="34" charset="0"/>
                <a:cs typeface="Arial" panose="020B0604020202020204" pitchFamily="34" charset="0"/>
              </a:rPr>
              <a:t>u</a:t>
            </a:r>
            <a:r>
              <a:rPr lang="en-US" sz="900" dirty="0">
                <a:latin typeface="Arial" panose="020B0604020202020204" pitchFamily="34" charset="0"/>
                <a:cs typeface="Arial" panose="020B0604020202020204" pitchFamily="34" charset="0"/>
              </a:rPr>
              <a:t>lat</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on </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nd 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fer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group</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had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ab</a:t>
            </a:r>
            <a:r>
              <a:rPr lang="en-US" sz="900" spc="-9" dirty="0">
                <a:latin typeface="Arial" panose="020B0604020202020204" pitchFamily="34" charset="0"/>
                <a:cs typeface="Arial" panose="020B0604020202020204" pitchFamily="34" charset="0"/>
              </a:rPr>
              <a:t>o</a:t>
            </a:r>
            <a:r>
              <a:rPr lang="en-US" sz="900" dirty="0">
                <a:latin typeface="Arial" panose="020B0604020202020204" pitchFamily="34" charset="0"/>
                <a:cs typeface="Arial" panose="020B0604020202020204" pitchFamily="34" charset="0"/>
              </a:rPr>
              <a:t>ut 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e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to</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 Dif</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ere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 not</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ta</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ally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ig</a:t>
            </a:r>
            <a:r>
              <a:rPr lang="en-US" sz="900" spc="-9" dirty="0">
                <a:latin typeface="Arial" panose="020B0604020202020204" pitchFamily="34" charset="0"/>
                <a:cs typeface="Arial" panose="020B0604020202020204" pitchFamily="34" charset="0"/>
              </a:rPr>
              <a:t>n</a:t>
            </a:r>
            <a:r>
              <a:rPr lang="en-US" sz="900" dirty="0">
                <a:latin typeface="Arial" panose="020B0604020202020204" pitchFamily="34" charset="0"/>
                <a:cs typeface="Arial" panose="020B0604020202020204" pitchFamily="34" charset="0"/>
              </a:rPr>
              <a:t>if</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ant</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or</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ler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han</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10%.</a:t>
            </a:r>
          </a:p>
          <a:p>
            <a:pPr marL="391516" marR="31357" indent="-171441">
              <a:buFont typeface="Arial" panose="020B0604020202020204" pitchFamily="34" charset="0"/>
              <a:buChar char="•"/>
              <a:tabLst>
                <a:tab pos="429119" algn="l"/>
              </a:tabLst>
            </a:pPr>
            <a:r>
              <a:rPr lang="en-US" sz="900" b="1" dirty="0">
                <a:latin typeface="Arial" panose="020B0604020202020204" pitchFamily="34" charset="0"/>
                <a:cs typeface="Arial" panose="020B0604020202020204" pitchFamily="34" charset="0"/>
              </a:rPr>
              <a:t>Worse</a:t>
            </a:r>
            <a:r>
              <a:rPr lang="en-US" sz="900" b="1"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 </a:t>
            </a:r>
            <a:r>
              <a:rPr lang="en-US" sz="900" spc="-14"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opu</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at</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on </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ad </a:t>
            </a:r>
            <a:r>
              <a:rPr lang="en-US" sz="900" spc="-14" dirty="0">
                <a:latin typeface="Arial" panose="020B0604020202020204" pitchFamily="34" charset="0"/>
                <a:cs typeface="Arial" panose="020B0604020202020204" pitchFamily="34" charset="0"/>
              </a:rPr>
              <a:t>w</a:t>
            </a:r>
            <a:r>
              <a:rPr lang="en-US" sz="900" dirty="0">
                <a:latin typeface="Arial" panose="020B0604020202020204" pitchFamily="34" charset="0"/>
                <a:cs typeface="Arial" panose="020B0604020202020204" pitchFamily="34" charset="0"/>
              </a:rPr>
              <a:t>or</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 a</a:t>
            </a:r>
            <a:r>
              <a:rPr lang="en-US" sz="900" spc="-9" dirty="0">
                <a:latin typeface="Arial" panose="020B0604020202020204" pitchFamily="34" charset="0"/>
                <a:cs typeface="Arial" panose="020B0604020202020204" pitchFamily="34" charset="0"/>
              </a:rPr>
              <a:t>c</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o </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are 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an </a:t>
            </a:r>
            <a:r>
              <a:rPr lang="en-US" sz="900" spc="-9"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efer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n</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 gro</a:t>
            </a:r>
            <a:r>
              <a:rPr lang="en-US" sz="900" spc="-9" dirty="0">
                <a:latin typeface="Arial" panose="020B0604020202020204" pitchFamily="34" charset="0"/>
                <a:cs typeface="Arial" panose="020B0604020202020204" pitchFamily="34" charset="0"/>
              </a:rPr>
              <a:t>u</a:t>
            </a:r>
            <a:r>
              <a:rPr lang="en-US" sz="900" dirty="0">
                <a:latin typeface="Arial" panose="020B0604020202020204" pitchFamily="34" charset="0"/>
                <a:cs typeface="Arial" panose="020B0604020202020204" pitchFamily="34" charset="0"/>
              </a:rPr>
              <a:t>p. Dif</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ere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t</a:t>
            </a:r>
            <a:r>
              <a:rPr lang="en-US" sz="900" spc="5"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st</a:t>
            </a:r>
            <a:r>
              <a:rPr lang="en-US" sz="900" dirty="0">
                <a:latin typeface="Arial" panose="020B0604020202020204" pitchFamily="34" charset="0"/>
                <a:cs typeface="Arial" panose="020B0604020202020204" pitchFamily="34" charset="0"/>
              </a:rPr>
              <a:t>i</a:t>
            </a:r>
            <a:r>
              <a:rPr lang="en-US" sz="900" spc="41"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ly</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gni</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nt, are</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q</a:t>
            </a:r>
            <a:r>
              <a:rPr lang="en-US" sz="900" dirty="0">
                <a:latin typeface="Arial" panose="020B0604020202020204" pitchFamily="34" charset="0"/>
                <a:cs typeface="Arial" panose="020B0604020202020204" pitchFamily="34" charset="0"/>
              </a:rPr>
              <a:t>ual</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to or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lar</a:t>
            </a:r>
            <a:r>
              <a:rPr lang="en-US" sz="900" spc="-9" dirty="0">
                <a:latin typeface="Arial" panose="020B0604020202020204" pitchFamily="34" charset="0"/>
                <a:cs typeface="Arial" panose="020B0604020202020204" pitchFamily="34" charset="0"/>
              </a:rPr>
              <a:t>g</a:t>
            </a:r>
            <a:r>
              <a:rPr lang="en-US" sz="900" dirty="0">
                <a:latin typeface="Arial" panose="020B0604020202020204" pitchFamily="34" charset="0"/>
                <a:cs typeface="Arial" panose="020B0604020202020204" pitchFamily="34" charset="0"/>
              </a:rPr>
              <a:t>er 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an </a:t>
            </a:r>
            <a:r>
              <a:rPr lang="en-US" sz="900" spc="-9" dirty="0">
                <a:latin typeface="Arial" panose="020B0604020202020204" pitchFamily="34" charset="0"/>
                <a:cs typeface="Arial" panose="020B0604020202020204" pitchFamily="34" charset="0"/>
              </a:rPr>
              <a:t>10</a:t>
            </a:r>
            <a:r>
              <a:rPr lang="en-US" sz="900" dirty="0">
                <a:latin typeface="Arial" panose="020B0604020202020204" pitchFamily="34" charset="0"/>
                <a:cs typeface="Arial" panose="020B0604020202020204" pitchFamily="34" charset="0"/>
              </a:rPr>
              <a:t>%, and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fa</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or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he</a:t>
            </a:r>
            <a:r>
              <a:rPr lang="en-US" sz="900" spc="18"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re</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ere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a:t>
            </a:r>
            <a:r>
              <a:rPr lang="en-US" sz="900" spc="-9" dirty="0">
                <a:latin typeface="Arial" panose="020B0604020202020204" pitchFamily="34" charset="0"/>
                <a:cs typeface="Arial" panose="020B0604020202020204" pitchFamily="34" charset="0"/>
              </a:rPr>
              <a:t>o</a:t>
            </a:r>
            <a:r>
              <a:rPr lang="en-US" sz="900" dirty="0">
                <a:latin typeface="Arial" panose="020B0604020202020204" pitchFamily="34" charset="0"/>
                <a:cs typeface="Arial" panose="020B0604020202020204" pitchFamily="34" charset="0"/>
              </a:rPr>
              <a:t>up.</a:t>
            </a:r>
          </a:p>
          <a:p>
            <a:r>
              <a:rPr lang="en-US" sz="900" b="1" dirty="0">
                <a:latin typeface="Arial" panose="020B0604020202020204" pitchFamily="34" charset="0"/>
                <a:cs typeface="Arial" panose="020B0604020202020204" pitchFamily="34" charset="0"/>
              </a:rPr>
              <a:t>Example:</a:t>
            </a:r>
            <a:r>
              <a:rPr lang="en-US" sz="900" b="1"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Co</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pared</a:t>
            </a:r>
            <a:r>
              <a:rPr lang="en-US" sz="900" spc="-9" dirty="0">
                <a:latin typeface="Arial" panose="020B0604020202020204" pitchFamily="34" charset="0"/>
                <a:cs typeface="Arial" panose="020B0604020202020204" pitchFamily="34" charset="0"/>
              </a:rPr>
              <a:t> </a:t>
            </a:r>
            <a:r>
              <a:rPr lang="en-US" sz="900" spc="-14" dirty="0">
                <a:latin typeface="Arial" panose="020B0604020202020204" pitchFamily="34" charset="0"/>
                <a:cs typeface="Arial" panose="020B0604020202020204" pitchFamily="34" charset="0"/>
              </a:rPr>
              <a:t>w</a:t>
            </a:r>
            <a:r>
              <a:rPr lang="en-US" sz="900" dirty="0">
                <a:latin typeface="Arial" panose="020B0604020202020204" pitchFamily="34" charset="0"/>
                <a:cs typeface="Arial" panose="020B0604020202020204" pitchFamily="34" charset="0"/>
              </a:rPr>
              <a:t>ith</a:t>
            </a:r>
            <a:r>
              <a:rPr lang="en-US" sz="900" spc="-18" dirty="0">
                <a:latin typeface="Arial" panose="020B0604020202020204" pitchFamily="34" charset="0"/>
                <a:cs typeface="Arial" panose="020B0604020202020204" pitchFamily="34" charset="0"/>
              </a:rPr>
              <a:t> </a:t>
            </a:r>
            <a:r>
              <a:rPr lang="en-US" sz="900" spc="32" dirty="0">
                <a:latin typeface="Arial" panose="020B0604020202020204" pitchFamily="34" charset="0"/>
                <a:cs typeface="Arial" panose="020B0604020202020204" pitchFamily="34" charset="0"/>
              </a:rPr>
              <a:t>W</a:t>
            </a:r>
            <a:r>
              <a:rPr lang="en-US" sz="900" spc="-9" dirty="0">
                <a:latin typeface="Arial" panose="020B0604020202020204" pitchFamily="34" charset="0"/>
                <a:cs typeface="Arial" panose="020B0604020202020204" pitchFamily="34" charset="0"/>
              </a:rPr>
              <a:t>hi</a:t>
            </a:r>
            <a:r>
              <a:rPr lang="en-US" sz="900" dirty="0">
                <a:latin typeface="Arial" panose="020B0604020202020204" pitchFamily="34" charset="0"/>
                <a:cs typeface="Arial" panose="020B0604020202020204" pitchFamily="34" charset="0"/>
              </a:rPr>
              <a:t>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 Blacks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had </a:t>
            </a:r>
            <a:r>
              <a:rPr lang="en-US" sz="900" spc="-14" dirty="0">
                <a:latin typeface="Arial" panose="020B0604020202020204" pitchFamily="34" charset="0"/>
                <a:cs typeface="Arial" panose="020B0604020202020204" pitchFamily="34" charset="0"/>
              </a:rPr>
              <a:t>w</a:t>
            </a:r>
            <a:r>
              <a:rPr lang="en-US" sz="900" dirty="0">
                <a:latin typeface="Arial" panose="020B0604020202020204" pitchFamily="34" charset="0"/>
                <a:cs typeface="Arial" panose="020B0604020202020204" pitchFamily="34" charset="0"/>
              </a:rPr>
              <a:t>or</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c</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o </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are </a:t>
            </a:r>
            <a:r>
              <a:rPr lang="en-US" sz="900" spc="-9" dirty="0">
                <a:latin typeface="Arial" panose="020B0604020202020204" pitchFamily="34" charset="0"/>
                <a:cs typeface="Arial" panose="020B0604020202020204" pitchFamily="34" charset="0"/>
              </a:rPr>
              <a:t>o</a:t>
            </a:r>
            <a:r>
              <a:rPr lang="en-US" sz="900" dirty="0">
                <a:latin typeface="Arial" panose="020B0604020202020204" pitchFamily="34" charset="0"/>
                <a:cs typeface="Arial" panose="020B0604020202020204" pitchFamily="34" charset="0"/>
              </a:rPr>
              <a:t>n 12</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of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he </a:t>
            </a:r>
            <a:r>
              <a:rPr lang="en-US" sz="900" spc="-9" dirty="0">
                <a:latin typeface="Arial" panose="020B0604020202020204" pitchFamily="34" charset="0"/>
                <a:cs typeface="Arial" panose="020B0604020202020204" pitchFamily="34" charset="0"/>
              </a:rPr>
              <a:t>22</a:t>
            </a:r>
            <a:r>
              <a:rPr lang="en-US" sz="900" dirty="0">
                <a:latin typeface="Arial" panose="020B0604020202020204" pitchFamily="34" charset="0"/>
                <a:cs typeface="Arial" panose="020B0604020202020204" pitchFamily="34" charset="0"/>
              </a:rPr>
              <a:t> a</a:t>
            </a:r>
            <a:r>
              <a:rPr lang="en-US" sz="900" spc="-9" dirty="0">
                <a:latin typeface="Arial" panose="020B0604020202020204" pitchFamily="34" charset="0"/>
                <a:cs typeface="Arial" panose="020B0604020202020204" pitchFamily="34" charset="0"/>
              </a:rPr>
              <a:t>cc</a:t>
            </a:r>
            <a:r>
              <a:rPr lang="en-US" sz="900"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u</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ar a</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on</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10 </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ur</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 a</a:t>
            </a:r>
            <a:r>
              <a:rPr lang="en-US" sz="900" spc="-9" dirty="0">
                <a:latin typeface="Arial" panose="020B0604020202020204" pitchFamily="34" charset="0"/>
                <a:cs typeface="Arial" panose="020B0604020202020204" pitchFamily="34" charset="0"/>
              </a:rPr>
              <a:t>n</a:t>
            </a:r>
            <a:r>
              <a:rPr lang="en-US" sz="900" dirty="0">
                <a:latin typeface="Arial" panose="020B0604020202020204" pitchFamily="34" charset="0"/>
                <a:cs typeface="Arial" panose="020B0604020202020204" pitchFamily="34" charset="0"/>
              </a:rPr>
              <a:t>d b</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tter </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cc</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on</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no </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ure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t>
            </a:r>
          </a:p>
          <a:p>
            <a:endParaRPr lang="en-US"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1" dirty="0" smtClean="0">
                <a:cs typeface="Times New Roman" panose="02020603050405020304" pitchFamily="18" charset="0"/>
              </a:rPr>
              <a:t>Groups With Dispa</a:t>
            </a:r>
            <a:r>
              <a:rPr lang="en-US" b="1" spc="-5" dirty="0">
                <a:cs typeface="Times New Roman" panose="02020603050405020304" pitchFamily="18" charset="0"/>
              </a:rPr>
              <a:t>r</a:t>
            </a:r>
            <a:r>
              <a:rPr lang="en-US" b="1" dirty="0" smtClean="0">
                <a:cs typeface="Times New Roman" panose="02020603050405020304" pitchFamily="18" charset="0"/>
              </a:rPr>
              <a:t>ities:</a:t>
            </a:r>
            <a:endParaRPr lang="en-US" dirty="0" smtClean="0">
              <a:cs typeface="Times New Roman" panose="02020603050405020304" pitchFamily="18" charset="0"/>
            </a:endParaRPr>
          </a:p>
          <a:p>
            <a:pPr marL="347453" marR="277562" indent="-182870">
              <a:buFont typeface="Arial" panose="020B0604020202020204" pitchFamily="34" charset="0"/>
              <a:buChar char="•"/>
              <a:tabLst>
                <a:tab pos="220075" algn="l"/>
              </a:tabLst>
            </a:pPr>
            <a:r>
              <a:rPr lang="en-US" dirty="0" smtClean="0">
                <a:cs typeface="Times New Roman" panose="02020603050405020304" pitchFamily="18" charset="0"/>
              </a:rPr>
              <a:t>People in poor households experienced the largest number of disparities, followed by Hispanics and Blacks.</a:t>
            </a:r>
          </a:p>
          <a:p>
            <a:pPr marL="347453" marR="277562" indent="-182870">
              <a:buFont typeface="Arial" panose="020B0604020202020204" pitchFamily="34" charset="0"/>
              <a:buChar char="•"/>
              <a:tabLst>
                <a:tab pos="220075" algn="l"/>
              </a:tabLst>
            </a:pPr>
            <a:r>
              <a:rPr lang="en-US" spc="-18" dirty="0">
                <a:cs typeface="Times New Roman" panose="02020603050405020304" pitchFamily="18" charset="0"/>
              </a:rPr>
              <a:t>I</a:t>
            </a:r>
            <a:r>
              <a:rPr lang="en-US" dirty="0" smtClean="0">
                <a:cs typeface="Times New Roman" panose="02020603050405020304" pitchFamily="18" charset="0"/>
              </a:rPr>
              <a:t>n 2013,</a:t>
            </a:r>
            <a:r>
              <a:rPr lang="en-US" spc="-5" dirty="0">
                <a:cs typeface="Times New Roman" panose="02020603050405020304" pitchFamily="18" charset="0"/>
              </a:rPr>
              <a:t> </a:t>
            </a:r>
            <a:r>
              <a:rPr lang="en-US" spc="9" dirty="0">
                <a:cs typeface="Times New Roman" panose="02020603050405020304" pitchFamily="18" charset="0"/>
              </a:rPr>
              <a:t>p</a:t>
            </a:r>
            <a:r>
              <a:rPr lang="en-US" spc="-5" dirty="0">
                <a:cs typeface="Times New Roman" panose="02020603050405020304" pitchFamily="18" charset="0"/>
              </a:rPr>
              <a:t>e</a:t>
            </a:r>
            <a:r>
              <a:rPr lang="en-US" dirty="0">
                <a:cs typeface="Times New Roman" panose="02020603050405020304" pitchFamily="18" charset="0"/>
              </a:rPr>
              <a:t>ople</a:t>
            </a:r>
            <a:r>
              <a:rPr lang="en-US" spc="-5" dirty="0">
                <a:cs typeface="Times New Roman" panose="02020603050405020304" pitchFamily="18" charset="0"/>
              </a:rPr>
              <a:t> </a:t>
            </a:r>
            <a:r>
              <a:rPr lang="en-US" dirty="0">
                <a:cs typeface="Times New Roman" panose="02020603050405020304" pitchFamily="18" charset="0"/>
              </a:rPr>
              <a:t>in poor </a:t>
            </a:r>
            <a:r>
              <a:rPr lang="en-US" spc="5" dirty="0">
                <a:cs typeface="Times New Roman" panose="02020603050405020304" pitchFamily="18" charset="0"/>
              </a:rPr>
              <a:t>h</a:t>
            </a:r>
            <a:r>
              <a:rPr lang="en-US" dirty="0">
                <a:cs typeface="Times New Roman" panose="02020603050405020304" pitchFamily="18" charset="0"/>
              </a:rPr>
              <a:t>ouse</a:t>
            </a:r>
            <a:r>
              <a:rPr lang="en-US" spc="-5" dirty="0">
                <a:cs typeface="Times New Roman" panose="02020603050405020304" pitchFamily="18" charset="0"/>
              </a:rPr>
              <a:t>h</a:t>
            </a:r>
            <a:r>
              <a:rPr lang="en-US" dirty="0">
                <a:cs typeface="Times New Roman" panose="02020603050405020304" pitchFamily="18" charset="0"/>
              </a:rPr>
              <a:t>olds</a:t>
            </a:r>
            <a:r>
              <a:rPr lang="en-US" spc="5" dirty="0">
                <a:cs typeface="Times New Roman" panose="02020603050405020304" pitchFamily="18" charset="0"/>
              </a:rPr>
              <a:t> </a:t>
            </a:r>
            <a:r>
              <a:rPr lang="en-US" dirty="0">
                <a:cs typeface="Times New Roman" panose="02020603050405020304" pitchFamily="18" charset="0"/>
              </a:rPr>
              <a:t>h</a:t>
            </a:r>
            <a:r>
              <a:rPr lang="en-US" spc="-5" dirty="0">
                <a:cs typeface="Times New Roman" panose="02020603050405020304" pitchFamily="18" charset="0"/>
              </a:rPr>
              <a:t>a</a:t>
            </a:r>
            <a:r>
              <a:rPr lang="en-US" dirty="0">
                <a:cs typeface="Times New Roman" panose="02020603050405020304" pitchFamily="18" charset="0"/>
              </a:rPr>
              <a:t>d wo</a:t>
            </a:r>
            <a:r>
              <a:rPr lang="en-US" spc="-9" dirty="0">
                <a:cs typeface="Times New Roman" panose="02020603050405020304" pitchFamily="18" charset="0"/>
              </a:rPr>
              <a:t>r</a:t>
            </a:r>
            <a:r>
              <a:rPr lang="en-US" dirty="0">
                <a:cs typeface="Times New Roman" panose="02020603050405020304" pitchFamily="18" charset="0"/>
              </a:rPr>
              <a:t>se</a:t>
            </a:r>
            <a:r>
              <a:rPr lang="en-US" spc="5" dirty="0">
                <a:cs typeface="Times New Roman" panose="02020603050405020304" pitchFamily="18" charset="0"/>
              </a:rPr>
              <a:t> </a:t>
            </a:r>
            <a:r>
              <a:rPr lang="en-US" spc="-5" dirty="0">
                <a:cs typeface="Times New Roman" panose="02020603050405020304" pitchFamily="18" charset="0"/>
              </a:rPr>
              <a:t>ac</a:t>
            </a:r>
            <a:r>
              <a:rPr lang="en-US" spc="5" dirty="0">
                <a:cs typeface="Times New Roman" panose="02020603050405020304" pitchFamily="18" charset="0"/>
              </a:rPr>
              <a:t>c</a:t>
            </a:r>
            <a:r>
              <a:rPr lang="en-US" spc="-5" dirty="0">
                <a:cs typeface="Times New Roman" panose="02020603050405020304" pitchFamily="18" charset="0"/>
              </a:rPr>
              <a:t>e</a:t>
            </a:r>
            <a:r>
              <a:rPr lang="en-US" dirty="0">
                <a:cs typeface="Times New Roman" panose="02020603050405020304" pitchFamily="18" charset="0"/>
              </a:rPr>
              <a:t>ss to </a:t>
            </a:r>
            <a:r>
              <a:rPr lang="en-US" spc="-5" dirty="0">
                <a:cs typeface="Times New Roman" panose="02020603050405020304" pitchFamily="18" charset="0"/>
              </a:rPr>
              <a:t>ca</a:t>
            </a:r>
            <a:r>
              <a:rPr lang="en-US" dirty="0">
                <a:cs typeface="Times New Roman" panose="02020603050405020304" pitchFamily="18" charset="0"/>
              </a:rPr>
              <a:t>re</a:t>
            </a:r>
            <a:r>
              <a:rPr lang="en-US" spc="-5" dirty="0">
                <a:cs typeface="Times New Roman" panose="02020603050405020304" pitchFamily="18" charset="0"/>
              </a:rPr>
              <a:t> </a:t>
            </a:r>
            <a:r>
              <a:rPr lang="en-US" dirty="0">
                <a:cs typeface="Times New Roman" panose="02020603050405020304" pitchFamily="18" charset="0"/>
              </a:rPr>
              <a:t>t</a:t>
            </a:r>
            <a:r>
              <a:rPr lang="en-US" spc="9" dirty="0">
                <a:cs typeface="Times New Roman" panose="02020603050405020304" pitchFamily="18" charset="0"/>
              </a:rPr>
              <a:t>h</a:t>
            </a:r>
            <a:r>
              <a:rPr lang="en-US" spc="-5" dirty="0">
                <a:cs typeface="Times New Roman" panose="02020603050405020304" pitchFamily="18" charset="0"/>
              </a:rPr>
              <a:t>a</a:t>
            </a:r>
            <a:r>
              <a:rPr lang="en-US" dirty="0">
                <a:cs typeface="Times New Roman" panose="02020603050405020304" pitchFamily="18" charset="0"/>
              </a:rPr>
              <a:t>n p</a:t>
            </a:r>
            <a:r>
              <a:rPr lang="en-US" spc="-5" dirty="0">
                <a:cs typeface="Times New Roman" panose="02020603050405020304" pitchFamily="18" charset="0"/>
              </a:rPr>
              <a:t>e</a:t>
            </a:r>
            <a:r>
              <a:rPr lang="en-US" dirty="0">
                <a:cs typeface="Times New Roman" panose="02020603050405020304" pitchFamily="18" charset="0"/>
              </a:rPr>
              <a:t>ople in</a:t>
            </a:r>
            <a:r>
              <a:rPr lang="en-US" spc="9" dirty="0">
                <a:cs typeface="Times New Roman" panose="02020603050405020304" pitchFamily="18" charset="0"/>
              </a:rPr>
              <a:t> </a:t>
            </a:r>
            <a:r>
              <a:rPr lang="en-US" dirty="0">
                <a:cs typeface="Times New Roman" panose="02020603050405020304" pitchFamily="18" charset="0"/>
              </a:rPr>
              <a:t>hi</a:t>
            </a:r>
            <a:r>
              <a:rPr lang="en-US" spc="-9" dirty="0">
                <a:cs typeface="Times New Roman" panose="02020603050405020304" pitchFamily="18" charset="0"/>
              </a:rPr>
              <a:t>g</a:t>
            </a:r>
            <a:r>
              <a:rPr lang="en-US" dirty="0">
                <a:cs typeface="Times New Roman" panose="02020603050405020304" pitchFamily="18" charset="0"/>
              </a:rPr>
              <a:t>h</a:t>
            </a:r>
            <a:r>
              <a:rPr lang="en-US" spc="-5" dirty="0">
                <a:cs typeface="Times New Roman" panose="02020603050405020304" pitchFamily="18" charset="0"/>
              </a:rPr>
              <a:t>-</a:t>
            </a:r>
            <a:r>
              <a:rPr lang="en-US" dirty="0">
                <a:cs typeface="Times New Roman" panose="02020603050405020304" pitchFamily="18" charset="0"/>
              </a:rPr>
              <a:t>income hous</a:t>
            </a:r>
            <a:r>
              <a:rPr lang="en-US" spc="-5" dirty="0">
                <a:cs typeface="Times New Roman" panose="02020603050405020304" pitchFamily="18" charset="0"/>
              </a:rPr>
              <a:t>e</a:t>
            </a:r>
            <a:r>
              <a:rPr lang="en-US" dirty="0">
                <a:cs typeface="Times New Roman" panose="02020603050405020304" pitchFamily="18" charset="0"/>
              </a:rPr>
              <a:t>holds on </a:t>
            </a:r>
            <a:r>
              <a:rPr lang="en-US" spc="-5" dirty="0">
                <a:cs typeface="Times New Roman" panose="02020603050405020304" pitchFamily="18" charset="0"/>
              </a:rPr>
              <a:t>a</a:t>
            </a:r>
            <a:r>
              <a:rPr lang="en-US" dirty="0">
                <a:cs typeface="Times New Roman" panose="02020603050405020304" pitchFamily="18" charset="0"/>
              </a:rPr>
              <a:t>ll </a:t>
            </a:r>
            <a:r>
              <a:rPr lang="en-US" spc="-5" dirty="0">
                <a:cs typeface="Times New Roman" panose="02020603050405020304" pitchFamily="18" charset="0"/>
              </a:rPr>
              <a:t>ac</a:t>
            </a:r>
            <a:r>
              <a:rPr lang="en-US" spc="5" dirty="0">
                <a:cs typeface="Times New Roman" panose="02020603050405020304" pitchFamily="18" charset="0"/>
              </a:rPr>
              <a:t>c</a:t>
            </a:r>
            <a:r>
              <a:rPr lang="en-US" spc="-5" dirty="0">
                <a:cs typeface="Times New Roman" panose="02020603050405020304" pitchFamily="18" charset="0"/>
              </a:rPr>
              <a:t>e</a:t>
            </a:r>
            <a:r>
              <a:rPr lang="en-US" dirty="0">
                <a:cs typeface="Times New Roman" panose="02020603050405020304" pitchFamily="18" charset="0"/>
              </a:rPr>
              <a:t>ss m</a:t>
            </a:r>
            <a:r>
              <a:rPr lang="en-US" spc="-5" dirty="0">
                <a:cs typeface="Times New Roman" panose="02020603050405020304" pitchFamily="18" charset="0"/>
              </a:rPr>
              <a:t>ea</a:t>
            </a:r>
            <a:r>
              <a:rPr lang="en-US" dirty="0">
                <a:cs typeface="Times New Roman" panose="02020603050405020304" pitchFamily="18" charset="0"/>
              </a:rPr>
              <a:t>sur</a:t>
            </a:r>
            <a:r>
              <a:rPr lang="en-US" spc="-9" dirty="0">
                <a:cs typeface="Times New Roman" panose="02020603050405020304" pitchFamily="18" charset="0"/>
              </a:rPr>
              <a:t>e</a:t>
            </a:r>
            <a:r>
              <a:rPr lang="en-US" dirty="0">
                <a:cs typeface="Times New Roman" panose="02020603050405020304" pitchFamily="18" charset="0"/>
              </a:rPr>
              <a:t>s</a:t>
            </a:r>
            <a:r>
              <a:rPr lang="en-US" spc="5" dirty="0">
                <a:cs typeface="Times New Roman" panose="02020603050405020304" pitchFamily="18" charset="0"/>
              </a:rPr>
              <a:t> (</a:t>
            </a:r>
            <a:r>
              <a:rPr lang="en-US" dirty="0">
                <a:cs typeface="Times New Roman" panose="02020603050405020304" pitchFamily="18" charset="0"/>
              </a:rPr>
              <a:t>g</a:t>
            </a:r>
            <a:r>
              <a:rPr lang="en-US" spc="-5" dirty="0">
                <a:cs typeface="Times New Roman" panose="02020603050405020304" pitchFamily="18" charset="0"/>
              </a:rPr>
              <a:t>ree</a:t>
            </a:r>
            <a:r>
              <a:rPr lang="en-US" spc="9" dirty="0">
                <a:cs typeface="Times New Roman" panose="02020603050405020304" pitchFamily="18" charset="0"/>
              </a:rPr>
              <a:t>n</a:t>
            </a:r>
            <a:r>
              <a:rPr lang="en-US" spc="-5" dirty="0">
                <a:cs typeface="Times New Roman" panose="02020603050405020304" pitchFamily="18" charset="0"/>
              </a:rPr>
              <a:t>)</a:t>
            </a:r>
            <a:r>
              <a:rPr lang="en-US" dirty="0" smtClean="0">
                <a:cs typeface="Times New Roman" panose="02020603050405020304" pitchFamily="18" charset="0"/>
              </a:rPr>
              <a:t>.</a:t>
            </a:r>
          </a:p>
          <a:p>
            <a:pPr marL="347453" marR="277562" indent="-182870">
              <a:buFont typeface="Arial" panose="020B0604020202020204" pitchFamily="34" charset="0"/>
              <a:buChar char="•"/>
              <a:tabLst>
                <a:tab pos="220075" algn="l"/>
              </a:tabLst>
            </a:pPr>
            <a:r>
              <a:rPr lang="en-US" spc="-9" dirty="0">
                <a:cs typeface="Times New Roman" panose="02020603050405020304" pitchFamily="18" charset="0"/>
              </a:rPr>
              <a:t>B</a:t>
            </a:r>
            <a:r>
              <a:rPr lang="en-US" dirty="0" smtClean="0">
                <a:cs typeface="Times New Roman" panose="02020603050405020304" pitchFamily="18" charset="0"/>
              </a:rPr>
              <a:t>la</a:t>
            </a:r>
            <a:r>
              <a:rPr lang="en-US" spc="-9" dirty="0">
                <a:cs typeface="Times New Roman" panose="02020603050405020304" pitchFamily="18" charset="0"/>
              </a:rPr>
              <a:t>c</a:t>
            </a:r>
            <a:r>
              <a:rPr lang="en-US" dirty="0" smtClean="0">
                <a:cs typeface="Times New Roman" panose="02020603050405020304" pitchFamily="18" charset="0"/>
              </a:rPr>
              <a:t>ks </a:t>
            </a:r>
            <a:r>
              <a:rPr lang="en-US" spc="9" dirty="0">
                <a:cs typeface="Times New Roman" panose="02020603050405020304" pitchFamily="18" charset="0"/>
              </a:rPr>
              <a:t>h</a:t>
            </a:r>
            <a:r>
              <a:rPr lang="en-US" spc="-5" dirty="0">
                <a:cs typeface="Times New Roman" panose="02020603050405020304" pitchFamily="18" charset="0"/>
              </a:rPr>
              <a:t>a</a:t>
            </a:r>
            <a:r>
              <a:rPr lang="en-US" dirty="0">
                <a:cs typeface="Times New Roman" panose="02020603050405020304" pitchFamily="18" charset="0"/>
              </a:rPr>
              <a:t>d wo</a:t>
            </a:r>
            <a:r>
              <a:rPr lang="en-US" spc="-9" dirty="0">
                <a:cs typeface="Times New Roman" panose="02020603050405020304" pitchFamily="18" charset="0"/>
              </a:rPr>
              <a:t>r</a:t>
            </a:r>
            <a:r>
              <a:rPr lang="en-US" dirty="0">
                <a:cs typeface="Times New Roman" panose="02020603050405020304" pitchFamily="18" charset="0"/>
              </a:rPr>
              <a:t>se</a:t>
            </a:r>
            <a:r>
              <a:rPr lang="en-US" spc="5" dirty="0">
                <a:cs typeface="Times New Roman" panose="02020603050405020304" pitchFamily="18" charset="0"/>
              </a:rPr>
              <a:t> </a:t>
            </a:r>
            <a:r>
              <a:rPr lang="en-US" spc="-5" dirty="0">
                <a:cs typeface="Times New Roman" panose="02020603050405020304" pitchFamily="18" charset="0"/>
              </a:rPr>
              <a:t>a</a:t>
            </a:r>
            <a:r>
              <a:rPr lang="en-US" spc="5" dirty="0">
                <a:cs typeface="Times New Roman" panose="02020603050405020304" pitchFamily="18" charset="0"/>
              </a:rPr>
              <a:t>c</a:t>
            </a:r>
            <a:r>
              <a:rPr lang="en-US" spc="-5" dirty="0">
                <a:cs typeface="Times New Roman" panose="02020603050405020304" pitchFamily="18" charset="0"/>
              </a:rPr>
              <a:t>ce</a:t>
            </a:r>
            <a:r>
              <a:rPr lang="en-US" dirty="0">
                <a:cs typeface="Times New Roman" panose="02020603050405020304" pitchFamily="18" charset="0"/>
              </a:rPr>
              <a:t>ss</a:t>
            </a:r>
            <a:r>
              <a:rPr lang="en-US" spc="9" dirty="0">
                <a:cs typeface="Times New Roman" panose="02020603050405020304" pitchFamily="18" charset="0"/>
              </a:rPr>
              <a:t> </a:t>
            </a:r>
            <a:r>
              <a:rPr lang="en-US" dirty="0">
                <a:cs typeface="Times New Roman" panose="02020603050405020304" pitchFamily="18" charset="0"/>
              </a:rPr>
              <a:t>to c</a:t>
            </a:r>
            <a:r>
              <a:rPr lang="en-US" spc="-9" dirty="0">
                <a:cs typeface="Times New Roman" panose="02020603050405020304" pitchFamily="18" charset="0"/>
              </a:rPr>
              <a:t>a</a:t>
            </a:r>
            <a:r>
              <a:rPr lang="en-US" dirty="0">
                <a:cs typeface="Times New Roman" panose="02020603050405020304" pitchFamily="18" charset="0"/>
              </a:rPr>
              <a:t>re</a:t>
            </a:r>
            <a:r>
              <a:rPr lang="en-US" spc="-9" dirty="0">
                <a:cs typeface="Times New Roman" panose="02020603050405020304" pitchFamily="18" charset="0"/>
              </a:rPr>
              <a:t> </a:t>
            </a:r>
            <a:r>
              <a:rPr lang="en-US" dirty="0">
                <a:cs typeface="Times New Roman" panose="02020603050405020304" pitchFamily="18" charset="0"/>
              </a:rPr>
              <a:t>than Whit</a:t>
            </a:r>
            <a:r>
              <a:rPr lang="en-US" spc="-5" dirty="0">
                <a:cs typeface="Times New Roman" panose="02020603050405020304" pitchFamily="18" charset="0"/>
              </a:rPr>
              <a:t>e</a:t>
            </a:r>
            <a:r>
              <a:rPr lang="en-US" dirty="0">
                <a:cs typeface="Times New Roman" panose="02020603050405020304" pitchFamily="18" charset="0"/>
              </a:rPr>
              <a:t>s for </a:t>
            </a:r>
            <a:r>
              <a:rPr lang="en-US" spc="5" dirty="0">
                <a:cs typeface="Times New Roman" panose="02020603050405020304" pitchFamily="18" charset="0"/>
              </a:rPr>
              <a:t>a</a:t>
            </a:r>
            <a:r>
              <a:rPr lang="en-US" dirty="0">
                <a:cs typeface="Times New Roman" panose="02020603050405020304" pitchFamily="18" charset="0"/>
              </a:rPr>
              <a:t>bout half</a:t>
            </a:r>
            <a:r>
              <a:rPr lang="en-US" spc="-5" dirty="0">
                <a:cs typeface="Times New Roman" panose="02020603050405020304" pitchFamily="18" charset="0"/>
              </a:rPr>
              <a:t> </a:t>
            </a:r>
            <a:r>
              <a:rPr lang="en-US" dirty="0">
                <a:cs typeface="Times New Roman" panose="02020603050405020304" pitchFamily="18" charset="0"/>
              </a:rPr>
              <a:t>of </a:t>
            </a:r>
            <a:r>
              <a:rPr lang="en-US" spc="-9" dirty="0">
                <a:cs typeface="Times New Roman" panose="02020603050405020304" pitchFamily="18" charset="0"/>
              </a:rPr>
              <a:t>a</a:t>
            </a:r>
            <a:r>
              <a:rPr lang="en-US" spc="5" dirty="0">
                <a:cs typeface="Times New Roman" panose="02020603050405020304" pitchFamily="18" charset="0"/>
              </a:rPr>
              <a:t>c</a:t>
            </a:r>
            <a:r>
              <a:rPr lang="en-US" spc="-5" dirty="0">
                <a:cs typeface="Times New Roman" panose="02020603050405020304" pitchFamily="18" charset="0"/>
              </a:rPr>
              <a:t>ce</a:t>
            </a:r>
            <a:r>
              <a:rPr lang="en-US" dirty="0">
                <a:cs typeface="Times New Roman" panose="02020603050405020304" pitchFamily="18" charset="0"/>
              </a:rPr>
              <a:t>ss </a:t>
            </a:r>
            <a:r>
              <a:rPr lang="en-US" dirty="0" smtClean="0">
                <a:cs typeface="Times New Roman" panose="02020603050405020304" pitchFamily="18" charset="0"/>
              </a:rPr>
              <a:t>m</a:t>
            </a:r>
            <a:r>
              <a:rPr lang="en-US" spc="5" dirty="0">
                <a:cs typeface="Times New Roman" panose="02020603050405020304" pitchFamily="18" charset="0"/>
              </a:rPr>
              <a:t>e</a:t>
            </a:r>
            <a:r>
              <a:rPr lang="en-US" spc="-5" dirty="0">
                <a:cs typeface="Times New Roman" panose="02020603050405020304" pitchFamily="18" charset="0"/>
              </a:rPr>
              <a:t>a</a:t>
            </a:r>
            <a:r>
              <a:rPr lang="en-US" dirty="0" smtClean="0">
                <a:cs typeface="Times New Roman" panose="02020603050405020304" pitchFamily="18" charset="0"/>
              </a:rPr>
              <a:t>sur</a:t>
            </a:r>
            <a:r>
              <a:rPr lang="en-US" spc="-9" dirty="0">
                <a:cs typeface="Times New Roman" panose="02020603050405020304" pitchFamily="18" charset="0"/>
              </a:rPr>
              <a:t>e</a:t>
            </a:r>
            <a:r>
              <a:rPr lang="en-US" dirty="0" smtClean="0">
                <a:cs typeface="Times New Roman" panose="02020603050405020304" pitchFamily="18" charset="0"/>
              </a:rPr>
              <a:t>s.</a:t>
            </a:r>
          </a:p>
          <a:p>
            <a:pPr marL="347453" marR="277562" indent="-182870">
              <a:buFont typeface="Arial" panose="020B0604020202020204" pitchFamily="34" charset="0"/>
              <a:buChar char="•"/>
              <a:tabLst>
                <a:tab pos="220075" algn="l"/>
              </a:tabLst>
            </a:pPr>
            <a:r>
              <a:rPr lang="en-US" dirty="0" smtClean="0">
                <a:cs typeface="Times New Roman" panose="02020603050405020304" pitchFamily="18" charset="0"/>
              </a:rPr>
              <a:t>Hispanics </a:t>
            </a:r>
            <a:r>
              <a:rPr lang="en-US" dirty="0">
                <a:cs typeface="Times New Roman" panose="02020603050405020304" pitchFamily="18" charset="0"/>
              </a:rPr>
              <a:t>h</a:t>
            </a:r>
            <a:r>
              <a:rPr lang="en-US" spc="-9" dirty="0">
                <a:cs typeface="Times New Roman" panose="02020603050405020304" pitchFamily="18" charset="0"/>
              </a:rPr>
              <a:t>a</a:t>
            </a:r>
            <a:r>
              <a:rPr lang="en-US" dirty="0">
                <a:cs typeface="Times New Roman" panose="02020603050405020304" pitchFamily="18" charset="0"/>
              </a:rPr>
              <a:t>d wo</a:t>
            </a:r>
            <a:r>
              <a:rPr lang="en-US" spc="-9" dirty="0">
                <a:cs typeface="Times New Roman" panose="02020603050405020304" pitchFamily="18" charset="0"/>
              </a:rPr>
              <a:t>r</a:t>
            </a:r>
            <a:r>
              <a:rPr lang="en-US" spc="9" dirty="0">
                <a:cs typeface="Times New Roman" panose="02020603050405020304" pitchFamily="18" charset="0"/>
              </a:rPr>
              <a:t>s</a:t>
            </a:r>
            <a:r>
              <a:rPr lang="en-US" dirty="0">
                <a:cs typeface="Times New Roman" panose="02020603050405020304" pitchFamily="18" charset="0"/>
              </a:rPr>
              <a:t>e</a:t>
            </a:r>
            <a:r>
              <a:rPr lang="en-US" spc="-5" dirty="0">
                <a:cs typeface="Times New Roman" panose="02020603050405020304" pitchFamily="18" charset="0"/>
              </a:rPr>
              <a:t> a</a:t>
            </a:r>
            <a:r>
              <a:rPr lang="en-US" spc="5" dirty="0">
                <a:cs typeface="Times New Roman" panose="02020603050405020304" pitchFamily="18" charset="0"/>
              </a:rPr>
              <a:t>cc</a:t>
            </a:r>
            <a:r>
              <a:rPr lang="en-US" spc="-5" dirty="0">
                <a:cs typeface="Times New Roman" panose="02020603050405020304" pitchFamily="18" charset="0"/>
              </a:rPr>
              <a:t>e</a:t>
            </a:r>
            <a:r>
              <a:rPr lang="en-US" dirty="0">
                <a:cs typeface="Times New Roman" panose="02020603050405020304" pitchFamily="18" charset="0"/>
              </a:rPr>
              <a:t>ss to </a:t>
            </a:r>
            <a:r>
              <a:rPr lang="en-US" spc="-5" dirty="0">
                <a:cs typeface="Times New Roman" panose="02020603050405020304" pitchFamily="18" charset="0"/>
              </a:rPr>
              <a:t>ca</a:t>
            </a:r>
            <a:r>
              <a:rPr lang="en-US" dirty="0">
                <a:cs typeface="Times New Roman" panose="02020603050405020304" pitchFamily="18" charset="0"/>
              </a:rPr>
              <a:t>re</a:t>
            </a:r>
            <a:r>
              <a:rPr lang="en-US" spc="-9" dirty="0">
                <a:cs typeface="Times New Roman" panose="02020603050405020304" pitchFamily="18" charset="0"/>
              </a:rPr>
              <a:t> </a:t>
            </a:r>
            <a:r>
              <a:rPr lang="en-US" dirty="0">
                <a:cs typeface="Times New Roman" panose="02020603050405020304" pitchFamily="18" charset="0"/>
              </a:rPr>
              <a:t>t</a:t>
            </a:r>
            <a:r>
              <a:rPr lang="en-US" spc="9" dirty="0">
                <a:cs typeface="Times New Roman" panose="02020603050405020304" pitchFamily="18" charset="0"/>
              </a:rPr>
              <a:t>h</a:t>
            </a:r>
            <a:r>
              <a:rPr lang="en-US" spc="-5" dirty="0">
                <a:cs typeface="Times New Roman" panose="02020603050405020304" pitchFamily="18" charset="0"/>
              </a:rPr>
              <a:t>a</a:t>
            </a:r>
            <a:r>
              <a:rPr lang="en-US" dirty="0">
                <a:cs typeface="Times New Roman" panose="02020603050405020304" pitchFamily="18" charset="0"/>
              </a:rPr>
              <a:t>n </a:t>
            </a:r>
            <a:r>
              <a:rPr lang="en-US" spc="5" dirty="0" smtClean="0">
                <a:cs typeface="Times New Roman" panose="02020603050405020304" pitchFamily="18" charset="0"/>
              </a:rPr>
              <a:t>W</a:t>
            </a:r>
            <a:r>
              <a:rPr lang="en-US" dirty="0" smtClean="0">
                <a:cs typeface="Times New Roman" panose="02020603050405020304" pitchFamily="18" charset="0"/>
              </a:rPr>
              <a:t>hit</a:t>
            </a:r>
            <a:r>
              <a:rPr lang="en-US" spc="-5" dirty="0" smtClean="0">
                <a:cs typeface="Times New Roman" panose="02020603050405020304" pitchFamily="18" charset="0"/>
              </a:rPr>
              <a:t>e</a:t>
            </a:r>
            <a:r>
              <a:rPr lang="en-US" dirty="0" smtClean="0">
                <a:cs typeface="Times New Roman" panose="02020603050405020304" pitchFamily="18" charset="0"/>
              </a:rPr>
              <a:t>s</a:t>
            </a:r>
            <a:r>
              <a:rPr lang="en-US" spc="9" dirty="0" smtClean="0">
                <a:cs typeface="Times New Roman" panose="02020603050405020304" pitchFamily="18" charset="0"/>
              </a:rPr>
              <a:t> </a:t>
            </a:r>
            <a:r>
              <a:rPr lang="en-US" dirty="0">
                <a:cs typeface="Times New Roman" panose="02020603050405020304" pitchFamily="18" charset="0"/>
              </a:rPr>
              <a:t>for</a:t>
            </a:r>
            <a:r>
              <a:rPr lang="en-US" spc="-9" dirty="0">
                <a:cs typeface="Times New Roman" panose="02020603050405020304" pitchFamily="18" charset="0"/>
              </a:rPr>
              <a:t> </a:t>
            </a:r>
            <a:r>
              <a:rPr lang="en-US" b="0" spc="-9" dirty="0" smtClean="0">
                <a:cs typeface="Times New Roman" panose="02020603050405020304" pitchFamily="18" charset="0"/>
              </a:rPr>
              <a:t>more than </a:t>
            </a:r>
            <a:r>
              <a:rPr lang="en-US" dirty="0" smtClean="0">
                <a:cs typeface="Times New Roman" panose="02020603050405020304" pitchFamily="18" charset="0"/>
              </a:rPr>
              <a:t>two</a:t>
            </a:r>
            <a:r>
              <a:rPr lang="en-US" spc="-5" dirty="0" smtClean="0">
                <a:cs typeface="Times New Roman" panose="02020603050405020304" pitchFamily="18" charset="0"/>
              </a:rPr>
              <a:t>-</a:t>
            </a:r>
            <a:r>
              <a:rPr lang="en-US" dirty="0" smtClean="0">
                <a:cs typeface="Times New Roman" panose="02020603050405020304" pitchFamily="18" charset="0"/>
              </a:rPr>
              <a:t>thirds </a:t>
            </a:r>
            <a:r>
              <a:rPr lang="en-US" dirty="0">
                <a:cs typeface="Times New Roman" panose="02020603050405020304" pitchFamily="18" charset="0"/>
              </a:rPr>
              <a:t>of</a:t>
            </a:r>
            <a:r>
              <a:rPr lang="en-US" spc="-9" dirty="0">
                <a:cs typeface="Times New Roman" panose="02020603050405020304" pitchFamily="18" charset="0"/>
              </a:rPr>
              <a:t> </a:t>
            </a:r>
            <a:r>
              <a:rPr lang="en-US" spc="5" dirty="0">
                <a:cs typeface="Times New Roman" panose="02020603050405020304" pitchFamily="18" charset="0"/>
              </a:rPr>
              <a:t>a</a:t>
            </a:r>
            <a:r>
              <a:rPr lang="en-US" spc="-5" dirty="0">
                <a:cs typeface="Times New Roman" panose="02020603050405020304" pitchFamily="18" charset="0"/>
              </a:rPr>
              <a:t>cce</a:t>
            </a:r>
            <a:r>
              <a:rPr lang="en-US" dirty="0">
                <a:cs typeface="Times New Roman" panose="02020603050405020304" pitchFamily="18" charset="0"/>
              </a:rPr>
              <a:t>ss </a:t>
            </a:r>
            <a:r>
              <a:rPr lang="en-US" spc="14" dirty="0">
                <a:cs typeface="Times New Roman" panose="02020603050405020304" pitchFamily="18" charset="0"/>
              </a:rPr>
              <a:t>m</a:t>
            </a:r>
            <a:r>
              <a:rPr lang="en-US" spc="-5" dirty="0">
                <a:cs typeface="Times New Roman" panose="02020603050405020304" pitchFamily="18" charset="0"/>
              </a:rPr>
              <a:t>ea</a:t>
            </a:r>
            <a:r>
              <a:rPr lang="en-US" dirty="0" smtClean="0">
                <a:cs typeface="Times New Roman" panose="02020603050405020304" pitchFamily="18" charset="0"/>
              </a:rPr>
              <a:t>sur</a:t>
            </a:r>
            <a:r>
              <a:rPr lang="en-US" spc="-9" dirty="0">
                <a:cs typeface="Times New Roman" panose="02020603050405020304" pitchFamily="18" charset="0"/>
              </a:rPr>
              <a:t>e</a:t>
            </a:r>
            <a:r>
              <a:rPr lang="en-US" dirty="0" smtClean="0">
                <a:cs typeface="Times New Roman" panose="02020603050405020304" pitchFamily="18" charset="0"/>
              </a:rPr>
              <a:t>s.</a:t>
            </a:r>
          </a:p>
          <a:p>
            <a:pPr marL="347453" marR="277562" indent="-182870">
              <a:buFont typeface="Arial" panose="020B0604020202020204" pitchFamily="34" charset="0"/>
              <a:buChar char="•"/>
              <a:tabLst>
                <a:tab pos="220075" algn="l"/>
              </a:tabLst>
            </a:pPr>
            <a:r>
              <a:rPr lang="en-US" dirty="0" smtClean="0">
                <a:cs typeface="Times New Roman" panose="02020603050405020304" pitchFamily="18" charset="0"/>
              </a:rPr>
              <a:t>Asi</a:t>
            </a:r>
            <a:r>
              <a:rPr lang="en-US" spc="-5" dirty="0">
                <a:cs typeface="Times New Roman" panose="02020603050405020304" pitchFamily="18" charset="0"/>
              </a:rPr>
              <a:t>a</a:t>
            </a:r>
            <a:r>
              <a:rPr lang="en-US" dirty="0" smtClean="0">
                <a:cs typeface="Times New Roman" panose="02020603050405020304" pitchFamily="18" charset="0"/>
              </a:rPr>
              <a:t>ns </a:t>
            </a:r>
            <a:r>
              <a:rPr lang="en-US" dirty="0">
                <a:cs typeface="Times New Roman" panose="02020603050405020304" pitchFamily="18" charset="0"/>
              </a:rPr>
              <a:t>a</a:t>
            </a:r>
            <a:r>
              <a:rPr lang="en-US" spc="-5" dirty="0">
                <a:cs typeface="Times New Roman" panose="02020603050405020304" pitchFamily="18" charset="0"/>
              </a:rPr>
              <a:t>n</a:t>
            </a:r>
            <a:r>
              <a:rPr lang="en-US" dirty="0">
                <a:cs typeface="Times New Roman" panose="02020603050405020304" pitchFamily="18" charset="0"/>
              </a:rPr>
              <a:t>d</a:t>
            </a:r>
            <a:r>
              <a:rPr lang="en-US" spc="-5" dirty="0">
                <a:cs typeface="Times New Roman" panose="02020603050405020304" pitchFamily="18" charset="0"/>
              </a:rPr>
              <a:t> </a:t>
            </a:r>
            <a:r>
              <a:rPr lang="en-US" dirty="0">
                <a:cs typeface="Times New Roman" panose="02020603050405020304" pitchFamily="18" charset="0"/>
              </a:rPr>
              <a:t>Am</a:t>
            </a:r>
            <a:r>
              <a:rPr lang="en-US" spc="-5" dirty="0">
                <a:cs typeface="Times New Roman" panose="02020603050405020304" pitchFamily="18" charset="0"/>
              </a:rPr>
              <a:t>e</a:t>
            </a:r>
            <a:r>
              <a:rPr lang="en-US" dirty="0">
                <a:cs typeface="Times New Roman" panose="02020603050405020304" pitchFamily="18" charset="0"/>
              </a:rPr>
              <a:t>r</a:t>
            </a:r>
            <a:r>
              <a:rPr lang="en-US" spc="5" dirty="0">
                <a:cs typeface="Times New Roman" panose="02020603050405020304" pitchFamily="18" charset="0"/>
              </a:rPr>
              <a:t>i</a:t>
            </a:r>
            <a:r>
              <a:rPr lang="en-US" spc="-5" dirty="0">
                <a:cs typeface="Times New Roman" panose="02020603050405020304" pitchFamily="18" charset="0"/>
              </a:rPr>
              <a:t>ca</a:t>
            </a:r>
            <a:r>
              <a:rPr lang="en-US" dirty="0">
                <a:cs typeface="Times New Roman" panose="02020603050405020304" pitchFamily="18" charset="0"/>
              </a:rPr>
              <a:t>n</a:t>
            </a:r>
            <a:r>
              <a:rPr lang="en-US" spc="9" dirty="0">
                <a:cs typeface="Times New Roman" panose="02020603050405020304" pitchFamily="18" charset="0"/>
              </a:rPr>
              <a:t> </a:t>
            </a:r>
            <a:r>
              <a:rPr lang="en-US" spc="-18" dirty="0">
                <a:cs typeface="Times New Roman" panose="02020603050405020304" pitchFamily="18" charset="0"/>
              </a:rPr>
              <a:t>I</a:t>
            </a:r>
            <a:r>
              <a:rPr lang="en-US" dirty="0">
                <a:cs typeface="Times New Roman" panose="02020603050405020304" pitchFamily="18" charset="0"/>
              </a:rPr>
              <a:t>n</a:t>
            </a:r>
            <a:r>
              <a:rPr lang="en-US" spc="9" dirty="0">
                <a:cs typeface="Times New Roman" panose="02020603050405020304" pitchFamily="18" charset="0"/>
              </a:rPr>
              <a:t>d</a:t>
            </a:r>
            <a:r>
              <a:rPr lang="en-US" dirty="0">
                <a:cs typeface="Times New Roman" panose="02020603050405020304" pitchFamily="18" charset="0"/>
              </a:rPr>
              <a:t>ians </a:t>
            </a:r>
            <a:r>
              <a:rPr lang="en-US" spc="-9" dirty="0">
                <a:cs typeface="Times New Roman" panose="02020603050405020304" pitchFamily="18" charset="0"/>
              </a:rPr>
              <a:t>a</a:t>
            </a:r>
            <a:r>
              <a:rPr lang="en-US" dirty="0">
                <a:cs typeface="Times New Roman" panose="02020603050405020304" pitchFamily="18" charset="0"/>
              </a:rPr>
              <a:t>nd Al</a:t>
            </a:r>
            <a:r>
              <a:rPr lang="en-US" spc="-5" dirty="0">
                <a:cs typeface="Times New Roman" panose="02020603050405020304" pitchFamily="18" charset="0"/>
              </a:rPr>
              <a:t>a</a:t>
            </a:r>
            <a:r>
              <a:rPr lang="en-US" dirty="0">
                <a:cs typeface="Times New Roman" panose="02020603050405020304" pitchFamily="18" charset="0"/>
              </a:rPr>
              <a:t>ska N</a:t>
            </a:r>
            <a:r>
              <a:rPr lang="en-US" spc="-5" dirty="0">
                <a:cs typeface="Times New Roman" panose="02020603050405020304" pitchFamily="18" charset="0"/>
              </a:rPr>
              <a:t>a</a:t>
            </a:r>
            <a:r>
              <a:rPr lang="en-US" dirty="0">
                <a:cs typeface="Times New Roman" panose="02020603050405020304" pitchFamily="18" charset="0"/>
              </a:rPr>
              <a:t>tiv</a:t>
            </a:r>
            <a:r>
              <a:rPr lang="en-US" spc="-5" dirty="0">
                <a:cs typeface="Times New Roman" panose="02020603050405020304" pitchFamily="18" charset="0"/>
              </a:rPr>
              <a:t>e</a:t>
            </a:r>
            <a:r>
              <a:rPr lang="en-US" dirty="0">
                <a:cs typeface="Times New Roman" panose="02020603050405020304" pitchFamily="18" charset="0"/>
              </a:rPr>
              <a:t>s</a:t>
            </a:r>
            <a:r>
              <a:rPr lang="en-US" spc="18" dirty="0">
                <a:cs typeface="Times New Roman" panose="02020603050405020304" pitchFamily="18" charset="0"/>
              </a:rPr>
              <a:t> </a:t>
            </a:r>
            <a:r>
              <a:rPr lang="en-US" dirty="0">
                <a:cs typeface="Times New Roman" panose="02020603050405020304" pitchFamily="18" charset="0"/>
              </a:rPr>
              <a:t>h</a:t>
            </a:r>
            <a:r>
              <a:rPr lang="en-US" spc="-5" dirty="0">
                <a:cs typeface="Times New Roman" panose="02020603050405020304" pitchFamily="18" charset="0"/>
              </a:rPr>
              <a:t>a</a:t>
            </a:r>
            <a:r>
              <a:rPr lang="en-US" dirty="0">
                <a:cs typeface="Times New Roman" panose="02020603050405020304" pitchFamily="18" charset="0"/>
              </a:rPr>
              <a:t>d wo</a:t>
            </a:r>
            <a:r>
              <a:rPr lang="en-US" spc="-9" dirty="0">
                <a:cs typeface="Times New Roman" panose="02020603050405020304" pitchFamily="18" charset="0"/>
              </a:rPr>
              <a:t>r</a:t>
            </a:r>
            <a:r>
              <a:rPr lang="en-US" dirty="0">
                <a:cs typeface="Times New Roman" panose="02020603050405020304" pitchFamily="18" charset="0"/>
              </a:rPr>
              <a:t>se</a:t>
            </a:r>
            <a:r>
              <a:rPr lang="en-US" spc="5" dirty="0">
                <a:cs typeface="Times New Roman" panose="02020603050405020304" pitchFamily="18" charset="0"/>
              </a:rPr>
              <a:t> </a:t>
            </a:r>
            <a:r>
              <a:rPr lang="en-US" spc="-5" dirty="0">
                <a:cs typeface="Times New Roman" panose="02020603050405020304" pitchFamily="18" charset="0"/>
              </a:rPr>
              <a:t>ac</a:t>
            </a:r>
            <a:r>
              <a:rPr lang="en-US" spc="5" dirty="0">
                <a:cs typeface="Times New Roman" panose="02020603050405020304" pitchFamily="18" charset="0"/>
              </a:rPr>
              <a:t>c</a:t>
            </a:r>
            <a:r>
              <a:rPr lang="en-US" spc="-5" dirty="0">
                <a:cs typeface="Times New Roman" panose="02020603050405020304" pitchFamily="18" charset="0"/>
              </a:rPr>
              <a:t>e</a:t>
            </a:r>
            <a:r>
              <a:rPr lang="en-US" dirty="0">
                <a:cs typeface="Times New Roman" panose="02020603050405020304" pitchFamily="18" charset="0"/>
              </a:rPr>
              <a:t>ss to </a:t>
            </a:r>
            <a:r>
              <a:rPr lang="en-US" spc="-5" dirty="0">
                <a:cs typeface="Times New Roman" panose="02020603050405020304" pitchFamily="18" charset="0"/>
              </a:rPr>
              <a:t>c</a:t>
            </a:r>
            <a:r>
              <a:rPr lang="en-US" spc="5" dirty="0">
                <a:cs typeface="Times New Roman" panose="02020603050405020304" pitchFamily="18" charset="0"/>
              </a:rPr>
              <a:t>a</a:t>
            </a:r>
            <a:r>
              <a:rPr lang="en-US" dirty="0">
                <a:cs typeface="Times New Roman" panose="02020603050405020304" pitchFamily="18" charset="0"/>
              </a:rPr>
              <a:t>re than Whit</a:t>
            </a:r>
            <a:r>
              <a:rPr lang="en-US" spc="-5" dirty="0">
                <a:cs typeface="Times New Roman" panose="02020603050405020304" pitchFamily="18" charset="0"/>
              </a:rPr>
              <a:t>e</a:t>
            </a:r>
            <a:r>
              <a:rPr lang="en-US" dirty="0">
                <a:cs typeface="Times New Roman" panose="02020603050405020304" pitchFamily="18" charset="0"/>
              </a:rPr>
              <a:t>s for </a:t>
            </a:r>
            <a:r>
              <a:rPr lang="en-US" spc="-5" dirty="0">
                <a:cs typeface="Times New Roman" panose="02020603050405020304" pitchFamily="18" charset="0"/>
              </a:rPr>
              <a:t>a</a:t>
            </a:r>
            <a:r>
              <a:rPr lang="en-US" dirty="0">
                <a:cs typeface="Times New Roman" panose="02020603050405020304" pitchFamily="18" charset="0"/>
              </a:rPr>
              <a:t>bout on</a:t>
            </a:r>
            <a:r>
              <a:rPr lang="en-US" spc="-5" dirty="0">
                <a:cs typeface="Times New Roman" panose="02020603050405020304" pitchFamily="18" charset="0"/>
              </a:rPr>
              <a:t>e-</a:t>
            </a:r>
            <a:r>
              <a:rPr lang="en-US" dirty="0">
                <a:cs typeface="Times New Roman" panose="02020603050405020304" pitchFamily="18" charset="0"/>
              </a:rPr>
              <a:t>third of</a:t>
            </a:r>
            <a:r>
              <a:rPr lang="en-US" spc="-9" dirty="0">
                <a:cs typeface="Times New Roman" panose="02020603050405020304" pitchFamily="18" charset="0"/>
              </a:rPr>
              <a:t> </a:t>
            </a:r>
            <a:r>
              <a:rPr lang="en-US" spc="5" dirty="0">
                <a:cs typeface="Times New Roman" panose="02020603050405020304" pitchFamily="18" charset="0"/>
              </a:rPr>
              <a:t>a</a:t>
            </a:r>
            <a:r>
              <a:rPr lang="en-US" spc="-5" dirty="0">
                <a:cs typeface="Times New Roman" panose="02020603050405020304" pitchFamily="18" charset="0"/>
              </a:rPr>
              <a:t>c</a:t>
            </a:r>
            <a:r>
              <a:rPr lang="en-US" spc="5" dirty="0">
                <a:cs typeface="Times New Roman" panose="02020603050405020304" pitchFamily="18" charset="0"/>
              </a:rPr>
              <a:t>c</a:t>
            </a:r>
            <a:r>
              <a:rPr lang="en-US" spc="-5" dirty="0">
                <a:cs typeface="Times New Roman" panose="02020603050405020304" pitchFamily="18" charset="0"/>
              </a:rPr>
              <a:t>e</a:t>
            </a:r>
            <a:r>
              <a:rPr lang="en-US" dirty="0">
                <a:cs typeface="Times New Roman" panose="02020603050405020304" pitchFamily="18" charset="0"/>
              </a:rPr>
              <a:t>ss m</a:t>
            </a:r>
            <a:r>
              <a:rPr lang="en-US" spc="-5" dirty="0">
                <a:cs typeface="Times New Roman" panose="02020603050405020304" pitchFamily="18" charset="0"/>
              </a:rPr>
              <a:t>ea</a:t>
            </a:r>
            <a:r>
              <a:rPr lang="en-US" dirty="0">
                <a:cs typeface="Times New Roman" panose="02020603050405020304" pitchFamily="18" charset="0"/>
              </a:rPr>
              <a:t>sur</a:t>
            </a:r>
            <a:r>
              <a:rPr lang="en-US" spc="-9" dirty="0">
                <a:cs typeface="Times New Roman" panose="02020603050405020304" pitchFamily="18" charset="0"/>
              </a:rPr>
              <a:t>e</a:t>
            </a:r>
            <a:r>
              <a:rPr lang="en-US" dirty="0">
                <a:cs typeface="Times New Roman" panose="02020603050405020304" pitchFamily="18" charset="0"/>
              </a:rPr>
              <a:t>s.</a:t>
            </a:r>
            <a:endParaRPr lang="en-US" dirty="0" smtClean="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3EF0EEC-1D1B-4067-A962-C742C5F9CB51}" type="slidenum">
              <a:rPr lang="en-US" smtClean="0"/>
              <a:t>84</a:t>
            </a:fld>
            <a:endParaRPr lang="en-US"/>
          </a:p>
        </p:txBody>
      </p:sp>
    </p:spTree>
    <p:extLst>
      <p:ext uri="{BB962C8B-B14F-4D97-AF65-F5344CB8AC3E}">
        <p14:creationId xmlns:p14="http://schemas.microsoft.com/office/powerpoint/2010/main" val="22769382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SzPct val="100000"/>
              <a:buFont typeface="Arial" panose="020B0604020202020204" pitchFamily="34" charset="0"/>
              <a:buChar char="•"/>
            </a:pPr>
            <a:r>
              <a:rPr lang="en-US" b="1" dirty="0" smtClean="0"/>
              <a:t>Trends: </a:t>
            </a:r>
            <a:r>
              <a:rPr lang="en-US" baseline="0" dirty="0" smtClean="0"/>
              <a:t>All racial/ethnic groups displayed a decrease from 2013 Q4 to 2015 Q2:</a:t>
            </a:r>
          </a:p>
          <a:p>
            <a:pPr marL="347472" lvl="1" indent="-182880">
              <a:buSzPct val="100000"/>
              <a:buFont typeface="Arial" panose="020B0604020202020204" pitchFamily="34" charset="0"/>
              <a:buChar char="•"/>
            </a:pPr>
            <a:r>
              <a:rPr lang="en-US" baseline="0" dirty="0" smtClean="0"/>
              <a:t>White: 14.0% to 8.8%</a:t>
            </a:r>
          </a:p>
          <a:p>
            <a:pPr marL="347472" lvl="1" indent="-182880">
              <a:buSzPct val="100000"/>
              <a:buFont typeface="Arial" panose="020B0604020202020204" pitchFamily="34" charset="0"/>
              <a:buChar char="•"/>
            </a:pPr>
            <a:r>
              <a:rPr lang="en-US" baseline="0" dirty="0" smtClean="0"/>
              <a:t>Black: 24.6% to 13.5%</a:t>
            </a:r>
          </a:p>
          <a:p>
            <a:pPr marL="347472" lvl="1" indent="-182880">
              <a:buSzPct val="100000"/>
              <a:buFont typeface="Arial" panose="020B0604020202020204" pitchFamily="34" charset="0"/>
              <a:buChar char="•"/>
            </a:pPr>
            <a:r>
              <a:rPr lang="en-US" baseline="0" dirty="0" smtClean="0"/>
              <a:t>Hispanic: 40.3% to 26.1%</a:t>
            </a:r>
          </a:p>
          <a:p>
            <a:pPr marL="171450" lvl="1" indent="-171450">
              <a:buSzPct val="100000"/>
              <a:buFont typeface="Arial" panose="020B0604020202020204" pitchFamily="34" charset="0"/>
              <a:buChar char="•"/>
            </a:pPr>
            <a:r>
              <a:rPr lang="en-US" b="1" baseline="0" dirty="0" smtClean="0"/>
              <a:t>Groups</a:t>
            </a:r>
            <a:r>
              <a:rPr lang="en-US" b="1" dirty="0" smtClean="0"/>
              <a:t> With Disparities: </a:t>
            </a:r>
            <a:r>
              <a:rPr lang="en-US" b="0" dirty="0" smtClean="0"/>
              <a:t>Black</a:t>
            </a:r>
            <a:r>
              <a:rPr lang="en-US" dirty="0" smtClean="0"/>
              <a:t> </a:t>
            </a:r>
            <a:r>
              <a:rPr lang="en-US" dirty="0"/>
              <a:t>adults ages 18-64 were significantly more likely </a:t>
            </a:r>
            <a:r>
              <a:rPr lang="en-US" dirty="0" smtClean="0"/>
              <a:t>than Whites to </a:t>
            </a:r>
            <a:r>
              <a:rPr lang="en-US" dirty="0"/>
              <a:t>be uninsured from January 2010 to June </a:t>
            </a:r>
            <a:r>
              <a:rPr lang="en-US" dirty="0" smtClean="0"/>
              <a:t>2015. </a:t>
            </a:r>
            <a:r>
              <a:rPr lang="en-US" dirty="0"/>
              <a:t>The percentage peaked in the </a:t>
            </a:r>
            <a:r>
              <a:rPr lang="en-US" b="0" dirty="0" smtClean="0"/>
              <a:t>third </a:t>
            </a:r>
            <a:r>
              <a:rPr lang="en-US" dirty="0"/>
              <a:t>quarter of 2010 at </a:t>
            </a:r>
            <a:r>
              <a:rPr lang="en-US" dirty="0" smtClean="0"/>
              <a:t>28.6%, </a:t>
            </a:r>
            <a:r>
              <a:rPr lang="en-US" dirty="0"/>
              <a:t>then significantly decreased to </a:t>
            </a:r>
            <a:r>
              <a:rPr lang="en-US" dirty="0" smtClean="0"/>
              <a:t>13.5% </a:t>
            </a:r>
            <a:r>
              <a:rPr lang="en-US" dirty="0"/>
              <a:t>for the second quarter of </a:t>
            </a:r>
            <a:r>
              <a:rPr lang="en-US" dirty="0" smtClean="0"/>
              <a:t>2015.</a:t>
            </a:r>
            <a:endParaRPr lang="en-US" dirty="0"/>
          </a:p>
          <a:p>
            <a:pPr marL="171450" indent="-171450">
              <a:buSzPct val="10000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85</a:t>
            </a:fld>
            <a:endParaRPr lang="en-US" dirty="0"/>
          </a:p>
        </p:txBody>
      </p:sp>
    </p:spTree>
    <p:extLst>
      <p:ext uri="{BB962C8B-B14F-4D97-AF65-F5344CB8AC3E}">
        <p14:creationId xmlns:p14="http://schemas.microsoft.com/office/powerpoint/2010/main" val="30770790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Groups With Disparities:</a:t>
            </a:r>
          </a:p>
          <a:p>
            <a:pPr marL="347472" indent="-182880">
              <a:buFont typeface="Arial" panose="020B0604020202020204" pitchFamily="34" charset="0"/>
              <a:buChar char="•"/>
            </a:pPr>
            <a:r>
              <a:rPr lang="en-US" dirty="0" smtClean="0"/>
              <a:t>From January to June 2015, after adjustment</a:t>
            </a:r>
            <a:r>
              <a:rPr lang="en-US" baseline="0" dirty="0" smtClean="0"/>
              <a:t> for age and sex, the percentage of people with a usual place to go for medical care was </a:t>
            </a:r>
            <a:r>
              <a:rPr lang="en-US" b="0" baseline="0" dirty="0" smtClean="0"/>
              <a:t>82.6% for Hispanics, 89.0% for Whites, and 86.6% for Blacks.</a:t>
            </a:r>
          </a:p>
          <a:p>
            <a:pPr marL="347472" indent="-182880">
              <a:buFont typeface="Arial" panose="020B0604020202020204" pitchFamily="34" charset="0"/>
              <a:buChar char="•"/>
            </a:pPr>
            <a:r>
              <a:rPr lang="en-US" b="0" baseline="0" dirty="0" smtClean="0"/>
              <a:t>In all 3 years,</a:t>
            </a:r>
            <a:r>
              <a:rPr lang="en-US" baseline="0" dirty="0" smtClean="0"/>
              <a:t> Blacks were less likely to have a usual place to go for medical care compared with Whites.</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86</a:t>
            </a:fld>
            <a:endParaRPr lang="en-US" dirty="0"/>
          </a:p>
        </p:txBody>
      </p:sp>
    </p:spTree>
    <p:extLst>
      <p:ext uri="{BB962C8B-B14F-4D97-AF65-F5344CB8AC3E}">
        <p14:creationId xmlns:p14="http://schemas.microsoft.com/office/powerpoint/2010/main" val="6179375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a:t>
            </a:r>
            <a:r>
              <a:rPr lang="en-US" b="0" dirty="0" smtClean="0"/>
              <a:t>From 2002 to 2013, there were no statistically significant</a:t>
            </a:r>
            <a:r>
              <a:rPr lang="en-US" b="0" baseline="0" dirty="0" smtClean="0"/>
              <a:t> changes </a:t>
            </a:r>
            <a:r>
              <a:rPr lang="en-US" b="0" dirty="0" smtClean="0"/>
              <a:t>overall or for any racial group </a:t>
            </a:r>
            <a:r>
              <a:rPr lang="en-US" b="0" baseline="0" dirty="0" smtClean="0"/>
              <a:t>in </a:t>
            </a:r>
            <a:r>
              <a:rPr lang="en-US" b="0" dirty="0" smtClean="0"/>
              <a:t>the percentage of adults who needed care right away who sometimes or never got care as soon as wanted.</a:t>
            </a:r>
            <a:r>
              <a:rPr lang="en-US" b="1" dirty="0" smtClean="0"/>
              <a:t> </a:t>
            </a:r>
          </a:p>
          <a:p>
            <a:pPr marL="171450" indent="-171450">
              <a:buFont typeface="Arial" panose="020B0604020202020204" pitchFamily="34" charset="0"/>
              <a:buChar char="•"/>
            </a:pPr>
            <a:r>
              <a:rPr lang="en-US" b="1" dirty="0" smtClean="0"/>
              <a:t>Groups With Disparities:</a:t>
            </a:r>
          </a:p>
          <a:p>
            <a:pPr marL="628650" lvl="1" indent="-171450">
              <a:buFont typeface="Arial" panose="020B0604020202020204" pitchFamily="34" charset="0"/>
              <a:buChar char="•"/>
            </a:pPr>
            <a:r>
              <a:rPr lang="en-US" baseline="0" dirty="0" smtClean="0"/>
              <a:t>In 2013, </a:t>
            </a:r>
            <a:r>
              <a:rPr lang="en-US" dirty="0" smtClean="0"/>
              <a:t>the percentage of </a:t>
            </a:r>
            <a:r>
              <a:rPr lang="en-US" baseline="0" dirty="0" smtClean="0"/>
              <a:t>Blacks </a:t>
            </a:r>
            <a:r>
              <a:rPr lang="en-US" dirty="0" smtClean="0"/>
              <a:t>who needed care right away who sometimes or never got care as soon as wanted was </a:t>
            </a:r>
            <a:r>
              <a:rPr lang="en-US" b="0" dirty="0" smtClean="0"/>
              <a:t>significantly</a:t>
            </a:r>
            <a:r>
              <a:rPr lang="en-US" b="0" baseline="0" dirty="0" smtClean="0"/>
              <a:t> higher</a:t>
            </a:r>
            <a:r>
              <a:rPr lang="en-US" b="0" dirty="0" smtClean="0"/>
              <a:t> </a:t>
            </a:r>
            <a:r>
              <a:rPr lang="en-US" baseline="0" dirty="0" smtClean="0"/>
              <a:t>than the percentage of Whites</a:t>
            </a:r>
            <a:r>
              <a:rPr lang="en-US" dirty="0" smtClean="0"/>
              <a:t> </a:t>
            </a:r>
            <a:r>
              <a:rPr lang="en-US" b="0" dirty="0" smtClean="0"/>
              <a:t>wh</a:t>
            </a:r>
            <a:r>
              <a:rPr lang="en-US" b="0" baseline="0" dirty="0" smtClean="0"/>
              <a:t>o sometimes or never received care </a:t>
            </a:r>
            <a:r>
              <a:rPr lang="en-US" baseline="0" dirty="0" smtClean="0"/>
              <a:t>as soon as wanted.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Among those with private insurance, the percentage who sometimes or never got care as soon as wanted was significantly</a:t>
            </a:r>
            <a:r>
              <a:rPr lang="en-US" b="0" baseline="0" dirty="0" smtClean="0"/>
              <a:t> higher for Blacks than</a:t>
            </a:r>
            <a:r>
              <a:rPr lang="en-US" b="0" dirty="0" smtClean="0"/>
              <a:t> for Whites</a:t>
            </a:r>
            <a:r>
              <a:rPr lang="en-US" b="0" baseline="0" dirty="0" smtClean="0"/>
              <a:t>.</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endParaRPr lang="en-US" b="0" dirty="0" smtClean="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87</a:t>
            </a:fld>
            <a:endParaRPr lang="en-US"/>
          </a:p>
        </p:txBody>
      </p:sp>
    </p:spTree>
    <p:extLst>
      <p:ext uri="{BB962C8B-B14F-4D97-AF65-F5344CB8AC3E}">
        <p14:creationId xmlns:p14="http://schemas.microsoft.com/office/powerpoint/2010/main" val="35801050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Groups With Disparities:</a:t>
            </a:r>
          </a:p>
          <a:p>
            <a:pPr marL="347472"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a:t>
            </a:r>
            <a:r>
              <a:rPr lang="en-US" baseline="0" dirty="0" smtClean="0"/>
              <a:t> 2014, 71.2% of the health center population was at or below the Federal poverty level compared with </a:t>
            </a:r>
            <a:r>
              <a:rPr lang="en-US" b="0" baseline="0" dirty="0" smtClean="0"/>
              <a:t>14.8%</a:t>
            </a:r>
            <a:r>
              <a:rPr lang="en-US" baseline="0" dirty="0" smtClean="0"/>
              <a:t> of the U.S. population. The health center population also had higher percentages of </a:t>
            </a:r>
            <a:r>
              <a:rPr lang="en-US" baseline="0" dirty="0" err="1" smtClean="0"/>
              <a:t>uninsurance</a:t>
            </a:r>
            <a:r>
              <a:rPr lang="en-US" baseline="0" dirty="0" smtClean="0"/>
              <a:t> (27.9%) and Medicaid enrollment (47.3%) than the U.S. population (10.4% and 19.5%,</a:t>
            </a:r>
            <a:r>
              <a:rPr lang="en-US" dirty="0" smtClean="0"/>
              <a:t> respectively)</a:t>
            </a:r>
            <a:r>
              <a:rPr lang="en-US" baseline="0" dirty="0" smtClean="0"/>
              <a:t>.</a:t>
            </a:r>
          </a:p>
          <a:p>
            <a:pPr marL="347472"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2014, </a:t>
            </a:r>
            <a:r>
              <a:rPr lang="en-US" b="0" baseline="0" dirty="0" smtClean="0"/>
              <a:t>the percentage of the health center population who was Black was nearly one-quarter (23.4%), </a:t>
            </a:r>
            <a:r>
              <a:rPr lang="en-US" baseline="0" dirty="0" smtClean="0"/>
              <a:t>nearly twice as much as the percentage in the U.S. population (13.2%). Slightly less than two-thirds (65.1%) of the health center population was Hispanic, which was much higher than the percentage in the U.S. population (17.4%). </a:t>
            </a:r>
          </a:p>
        </p:txBody>
      </p:sp>
      <p:sp>
        <p:nvSpPr>
          <p:cNvPr id="4" name="Slide Number Placeholder 3"/>
          <p:cNvSpPr>
            <a:spLocks noGrp="1"/>
          </p:cNvSpPr>
          <p:nvPr>
            <p:ph type="sldNum" sz="quarter" idx="10"/>
          </p:nvPr>
        </p:nvSpPr>
        <p:spPr/>
        <p:txBody>
          <a:bodyPr/>
          <a:lstStyle/>
          <a:p>
            <a:fld id="{C0F596C6-1807-4ED1-A2A6-17F710C0A291}" type="slidenum">
              <a:rPr lang="en-US" smtClean="0"/>
              <a:pPr/>
              <a:t>88</a:t>
            </a:fld>
            <a:endParaRPr lang="en-US"/>
          </a:p>
        </p:txBody>
      </p:sp>
    </p:spTree>
    <p:extLst>
      <p:ext uri="{BB962C8B-B14F-4D97-AF65-F5344CB8AC3E}">
        <p14:creationId xmlns:p14="http://schemas.microsoft.com/office/powerpoint/2010/main" val="1200653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89</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9</a:t>
            </a:fld>
            <a:endParaRPr lang="en-US"/>
          </a:p>
        </p:txBody>
      </p:sp>
    </p:spTree>
    <p:extLst>
      <p:ext uri="{BB962C8B-B14F-4D97-AF65-F5344CB8AC3E}">
        <p14:creationId xmlns:p14="http://schemas.microsoft.com/office/powerpoint/2010/main" val="23830306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135687" cy="4602162"/>
          </a:xfrm>
        </p:spPr>
      </p:sp>
      <p:sp>
        <p:nvSpPr>
          <p:cNvPr id="3" name="Notes Placeholder 2"/>
          <p:cNvSpPr>
            <a:spLocks noGrp="1"/>
          </p:cNvSpPr>
          <p:nvPr>
            <p:ph type="body" idx="1"/>
          </p:nvPr>
        </p:nvSpPr>
        <p:spPr>
          <a:xfrm>
            <a:off x="304801" y="5345430"/>
            <a:ext cx="6324600" cy="3722369"/>
          </a:xfrm>
        </p:spPr>
        <p:txBody>
          <a:bodyPr>
            <a:normAutofit lnSpcReduction="10000"/>
          </a:bodyPr>
          <a:lstStyle/>
          <a:p>
            <a:r>
              <a:rPr lang="en-US" sz="900" b="1" dirty="0">
                <a:latin typeface="Arial" panose="020B0604020202020204" pitchFamily="34" charset="0"/>
                <a:cs typeface="Arial" panose="020B0604020202020204" pitchFamily="34" charset="0"/>
              </a:rPr>
              <a:t>Key: </a:t>
            </a:r>
            <a:r>
              <a:rPr lang="en-US" sz="900" b="0" dirty="0">
                <a:latin typeface="Arial" panose="020B0604020202020204" pitchFamily="34" charset="0"/>
                <a:cs typeface="Arial" panose="020B0604020202020204" pitchFamily="34" charset="0"/>
              </a:rPr>
              <a:t>n</a:t>
            </a:r>
            <a:r>
              <a:rPr lang="en-US" sz="900" b="1"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 number of measures</a:t>
            </a:r>
          </a:p>
          <a:p>
            <a:r>
              <a:rPr lang="en-US" sz="900" b="1" dirty="0">
                <a:latin typeface="Arial" panose="020B0604020202020204" pitchFamily="34" charset="0"/>
                <a:cs typeface="Arial" panose="020B0604020202020204" pitchFamily="34" charset="0"/>
              </a:rPr>
              <a:t>Improving</a:t>
            </a:r>
            <a:r>
              <a:rPr lang="en-US" sz="900" dirty="0">
                <a:latin typeface="Arial" panose="020B0604020202020204" pitchFamily="34" charset="0"/>
                <a:cs typeface="Arial" panose="020B0604020202020204" pitchFamily="34" charset="0"/>
              </a:rPr>
              <a:t> = Quality is going in a positive direction at an average annual rate greater than </a:t>
            </a:r>
            <a:r>
              <a:rPr lang="en-US" sz="900" dirty="0" smtClean="0">
                <a:latin typeface="Arial" panose="020B0604020202020204" pitchFamily="34" charset="0"/>
                <a:cs typeface="Arial" panose="020B0604020202020204" pitchFamily="34" charset="0"/>
              </a:rPr>
              <a:t>1% </a:t>
            </a:r>
            <a:r>
              <a:rPr lang="en-US" sz="900" dirty="0">
                <a:latin typeface="Arial" panose="020B0604020202020204" pitchFamily="34" charset="0"/>
                <a:cs typeface="Arial" panose="020B0604020202020204" pitchFamily="34" charset="0"/>
              </a:rPr>
              <a:t>per </a:t>
            </a:r>
            <a:r>
              <a:rPr lang="en-US" sz="900" dirty="0" smtClean="0">
                <a:latin typeface="Arial" panose="020B0604020202020204" pitchFamily="34" charset="0"/>
                <a:cs typeface="Arial" panose="020B0604020202020204" pitchFamily="34" charset="0"/>
              </a:rPr>
              <a:t>year.</a:t>
            </a:r>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No Change </a:t>
            </a:r>
            <a:r>
              <a:rPr lang="en-US" sz="900" dirty="0">
                <a:latin typeface="Arial" panose="020B0604020202020204" pitchFamily="34" charset="0"/>
                <a:cs typeface="Arial" panose="020B0604020202020204" pitchFamily="34" charset="0"/>
              </a:rPr>
              <a:t>= Quality is not changing or is changing at an average annual rate less than </a:t>
            </a:r>
            <a:r>
              <a:rPr lang="en-US" sz="900" dirty="0" smtClean="0">
                <a:latin typeface="Arial" panose="020B0604020202020204" pitchFamily="34" charset="0"/>
                <a:cs typeface="Arial" panose="020B0604020202020204" pitchFamily="34" charset="0"/>
              </a:rPr>
              <a:t>1% </a:t>
            </a:r>
            <a:r>
              <a:rPr lang="en-US" sz="900" dirty="0">
                <a:latin typeface="Arial" panose="020B0604020202020204" pitchFamily="34" charset="0"/>
                <a:cs typeface="Arial" panose="020B0604020202020204" pitchFamily="34" charset="0"/>
              </a:rPr>
              <a:t>per </a:t>
            </a:r>
            <a:r>
              <a:rPr lang="en-US" sz="900" dirty="0" smtClean="0">
                <a:latin typeface="Arial" panose="020B0604020202020204" pitchFamily="34" charset="0"/>
                <a:cs typeface="Arial" panose="020B0604020202020204" pitchFamily="34" charset="0"/>
              </a:rPr>
              <a:t>year.</a:t>
            </a:r>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Worsening</a:t>
            </a:r>
            <a:r>
              <a:rPr lang="en-US" sz="900" dirty="0">
                <a:latin typeface="Arial" panose="020B0604020202020204" pitchFamily="34" charset="0"/>
                <a:cs typeface="Arial" panose="020B0604020202020204" pitchFamily="34" charset="0"/>
              </a:rPr>
              <a:t> = Quality is going in a negative direction at an average annual rate greater than </a:t>
            </a:r>
            <a:r>
              <a:rPr lang="en-US" sz="900" dirty="0" smtClean="0">
                <a:latin typeface="Arial" panose="020B0604020202020204" pitchFamily="34" charset="0"/>
                <a:cs typeface="Arial" panose="020B0604020202020204" pitchFamily="34" charset="0"/>
              </a:rPr>
              <a:t>1% </a:t>
            </a:r>
            <a:r>
              <a:rPr lang="en-US" sz="900" dirty="0">
                <a:latin typeface="Arial" panose="020B0604020202020204" pitchFamily="34" charset="0"/>
                <a:cs typeface="Arial" panose="020B0604020202020204" pitchFamily="34" charset="0"/>
              </a:rPr>
              <a:t>per </a:t>
            </a:r>
            <a:r>
              <a:rPr lang="en-US" sz="900" dirty="0" smtClean="0">
                <a:latin typeface="Arial" panose="020B0604020202020204" pitchFamily="34" charset="0"/>
                <a:cs typeface="Arial" panose="020B0604020202020204" pitchFamily="34" charset="0"/>
              </a:rPr>
              <a:t>year.</a:t>
            </a:r>
            <a:endParaRPr lang="en-US" sz="900" dirty="0">
              <a:latin typeface="Arial" panose="020B0604020202020204" pitchFamily="34" charset="0"/>
              <a:cs typeface="Arial" panose="020B0604020202020204" pitchFamily="34" charset="0"/>
            </a:endParaRPr>
          </a:p>
          <a:p>
            <a:endParaRPr lang="en-US" sz="900" dirty="0"/>
          </a:p>
          <a:p>
            <a:pPr marL="171450" indent="-171450">
              <a:buFont typeface="Arial" panose="020B0604020202020204" pitchFamily="34" charset="0"/>
              <a:buChar char="•"/>
            </a:pPr>
            <a:r>
              <a:rPr lang="en-US" baseline="0" dirty="0" smtClean="0"/>
              <a:t>Quality of care for Blacks:</a:t>
            </a:r>
          </a:p>
          <a:p>
            <a:pPr marL="619928" lvl="1" indent="-171441">
              <a:buFont typeface="Arial" panose="020B0604020202020204" pitchFamily="34" charset="0"/>
              <a:buChar char="•"/>
            </a:pPr>
            <a:r>
              <a:rPr lang="en-US" baseline="0" dirty="0" smtClean="0"/>
              <a:t>Improved for </a:t>
            </a:r>
            <a:r>
              <a:rPr lang="en-US" dirty="0" smtClean="0"/>
              <a:t>59</a:t>
            </a:r>
            <a:r>
              <a:rPr lang="en-US" baseline="0" dirty="0" smtClean="0"/>
              <a:t>% (</a:t>
            </a:r>
            <a:r>
              <a:rPr lang="en-US" dirty="0" smtClean="0"/>
              <a:t>106</a:t>
            </a:r>
            <a:r>
              <a:rPr lang="en-US" baseline="0" dirty="0" smtClean="0"/>
              <a:t> of 179) of the measures.</a:t>
            </a:r>
          </a:p>
          <a:p>
            <a:pPr marL="619928" lvl="1" indent="-171441">
              <a:buFont typeface="Arial" panose="020B0604020202020204" pitchFamily="34" charset="0"/>
              <a:buChar char="•"/>
            </a:pPr>
            <a:r>
              <a:rPr lang="en-US" baseline="0" dirty="0" smtClean="0"/>
              <a:t>Worsened for 9% (16 of 179) of the measures.</a:t>
            </a:r>
          </a:p>
          <a:p>
            <a:pPr marL="619928" lvl="1" indent="-171441">
              <a:buFont typeface="Arial" panose="020B0604020202020204" pitchFamily="34" charset="0"/>
              <a:buChar char="•"/>
            </a:pPr>
            <a:r>
              <a:rPr lang="en-US" baseline="0" dirty="0" smtClean="0"/>
              <a:t>Did not change for 32% (</a:t>
            </a:r>
            <a:r>
              <a:rPr lang="en-US" dirty="0" smtClean="0"/>
              <a:t>57</a:t>
            </a:r>
            <a:r>
              <a:rPr lang="en-US" baseline="0" dirty="0" smtClean="0"/>
              <a:t> of 179) of the measures.</a:t>
            </a:r>
          </a:p>
          <a:p>
            <a:pPr marL="171450" indent="-171450" defTabSz="914350">
              <a:buFont typeface="Arial" panose="020B0604020202020204" pitchFamily="34" charset="0"/>
              <a:buChar char="•"/>
              <a:defRPr/>
            </a:pPr>
            <a:r>
              <a:rPr lang="en-US" baseline="0" dirty="0" smtClean="0"/>
              <a:t>Among the NQS priorities, quality of care for Blacks:</a:t>
            </a:r>
          </a:p>
          <a:p>
            <a:pPr marL="619928" lvl="1" indent="-171441">
              <a:buFont typeface="Arial" panose="020B0604020202020204" pitchFamily="34" charset="0"/>
              <a:buChar char="•"/>
            </a:pPr>
            <a:r>
              <a:rPr lang="en-US" baseline="0" dirty="0" smtClean="0"/>
              <a:t>Improved for 74% (17 of </a:t>
            </a:r>
            <a:r>
              <a:rPr lang="en-US" dirty="0" smtClean="0"/>
              <a:t>23</a:t>
            </a:r>
            <a:r>
              <a:rPr lang="en-US" baseline="0" dirty="0" smtClean="0"/>
              <a:t>) of Patient Safety measures and did not change for </a:t>
            </a:r>
            <a:r>
              <a:rPr lang="en-US" dirty="0" smtClean="0"/>
              <a:t>22</a:t>
            </a:r>
            <a:r>
              <a:rPr lang="en-US" baseline="0" dirty="0" smtClean="0"/>
              <a:t>% (5 of </a:t>
            </a:r>
            <a:r>
              <a:rPr lang="en-US" dirty="0" smtClean="0"/>
              <a:t>23</a:t>
            </a:r>
            <a:r>
              <a:rPr lang="en-US" baseline="0" dirty="0" smtClean="0"/>
              <a:t>).</a:t>
            </a:r>
          </a:p>
          <a:p>
            <a:pPr marL="619928" lvl="1" indent="-171441">
              <a:buFont typeface="Arial" panose="020B0604020202020204" pitchFamily="34" charset="0"/>
              <a:buChar char="•"/>
            </a:pPr>
            <a:r>
              <a:rPr lang="en-US" baseline="0" dirty="0" smtClean="0"/>
              <a:t>Improved for 72% (13 of </a:t>
            </a:r>
            <a:r>
              <a:rPr lang="en-US" dirty="0" smtClean="0"/>
              <a:t>18</a:t>
            </a:r>
            <a:r>
              <a:rPr lang="en-US" baseline="0" dirty="0" smtClean="0"/>
              <a:t>) of Person-Centered Care measures and did not change for 28% (5 of </a:t>
            </a:r>
            <a:r>
              <a:rPr lang="en-US" dirty="0" smtClean="0"/>
              <a:t>18</a:t>
            </a:r>
            <a:r>
              <a:rPr lang="en-US" baseline="0" dirty="0" smtClean="0"/>
              <a:t>).</a:t>
            </a:r>
          </a:p>
          <a:p>
            <a:pPr marL="619928" lvl="1" indent="-171441">
              <a:buFont typeface="Arial" panose="020B0604020202020204" pitchFamily="34" charset="0"/>
              <a:buChar char="•"/>
            </a:pPr>
            <a:r>
              <a:rPr lang="en-US" baseline="0" dirty="0" smtClean="0"/>
              <a:t>Improved for 63% (12 of </a:t>
            </a:r>
            <a:r>
              <a:rPr lang="en-US" dirty="0" smtClean="0"/>
              <a:t>19</a:t>
            </a:r>
            <a:r>
              <a:rPr lang="en-US" baseline="0" dirty="0" smtClean="0"/>
              <a:t>) of Care Coordination measures and did not change for 21% (4 of </a:t>
            </a:r>
            <a:r>
              <a:rPr lang="en-US" dirty="0" smtClean="0"/>
              <a:t>19</a:t>
            </a:r>
            <a:r>
              <a:rPr lang="en-US" baseline="0" dirty="0" smtClean="0"/>
              <a:t>).</a:t>
            </a:r>
          </a:p>
          <a:p>
            <a:pPr marL="619928" lvl="1" indent="-171441">
              <a:buFont typeface="Arial" panose="020B0604020202020204" pitchFamily="34" charset="0"/>
              <a:buChar char="•"/>
            </a:pPr>
            <a:r>
              <a:rPr lang="en-US" baseline="0" dirty="0" smtClean="0"/>
              <a:t>Improved for </a:t>
            </a:r>
            <a:r>
              <a:rPr lang="en-US" dirty="0" smtClean="0"/>
              <a:t>57</a:t>
            </a:r>
            <a:r>
              <a:rPr lang="en-US" baseline="0" dirty="0" smtClean="0"/>
              <a:t>% (</a:t>
            </a:r>
            <a:r>
              <a:rPr lang="en-US" dirty="0" smtClean="0"/>
              <a:t>27</a:t>
            </a:r>
            <a:r>
              <a:rPr lang="en-US" baseline="0" dirty="0" smtClean="0"/>
              <a:t> of </a:t>
            </a:r>
            <a:r>
              <a:rPr lang="en-US" dirty="0" smtClean="0"/>
              <a:t>47</a:t>
            </a:r>
            <a:r>
              <a:rPr lang="en-US" baseline="0" dirty="0" smtClean="0"/>
              <a:t>) of Effective Treatment measures and did not change for 32% (15 of </a:t>
            </a:r>
            <a:r>
              <a:rPr lang="en-US" dirty="0" smtClean="0"/>
              <a:t>47</a:t>
            </a:r>
            <a:r>
              <a:rPr lang="en-US" baseline="0" dirty="0" smtClean="0"/>
              <a:t>).</a:t>
            </a:r>
          </a:p>
          <a:p>
            <a:pPr marL="619928" lvl="1" indent="-171441">
              <a:buFont typeface="Arial" panose="020B0604020202020204" pitchFamily="34" charset="0"/>
              <a:buChar char="•"/>
            </a:pPr>
            <a:r>
              <a:rPr lang="en-US" baseline="0" dirty="0" smtClean="0"/>
              <a:t>Improved for </a:t>
            </a:r>
            <a:r>
              <a:rPr lang="en-US" dirty="0" smtClean="0"/>
              <a:t>58</a:t>
            </a:r>
            <a:r>
              <a:rPr lang="en-US" baseline="0" dirty="0" smtClean="0"/>
              <a:t>% (</a:t>
            </a:r>
            <a:r>
              <a:rPr lang="en-US" dirty="0" smtClean="0"/>
              <a:t>37</a:t>
            </a:r>
            <a:r>
              <a:rPr lang="en-US" baseline="0" dirty="0" smtClean="0"/>
              <a:t> of </a:t>
            </a:r>
            <a:r>
              <a:rPr lang="en-US" dirty="0" smtClean="0"/>
              <a:t>64</a:t>
            </a:r>
            <a:r>
              <a:rPr lang="en-US" baseline="0" dirty="0" smtClean="0"/>
              <a:t>) of Healthy Living measures and did not change for 36% (</a:t>
            </a:r>
            <a:r>
              <a:rPr lang="en-US" dirty="0" smtClean="0"/>
              <a:t>23</a:t>
            </a:r>
            <a:r>
              <a:rPr lang="en-US" baseline="0" dirty="0" smtClean="0"/>
              <a:t> of </a:t>
            </a:r>
            <a:r>
              <a:rPr lang="en-US" dirty="0" smtClean="0"/>
              <a:t>64</a:t>
            </a:r>
            <a:r>
              <a:rPr lang="en-US" baseline="0" dirty="0" smtClean="0"/>
              <a:t>).</a:t>
            </a:r>
          </a:p>
          <a:p>
            <a:pPr marL="628641" lvl="1" indent="-171441" defTabSz="914350">
              <a:buFont typeface="Arial" panose="020B0604020202020204" pitchFamily="34" charset="0"/>
              <a:buChar char="•"/>
              <a:defRPr/>
            </a:pPr>
            <a:r>
              <a:rPr lang="en-US" dirty="0" smtClean="0">
                <a:cs typeface="Times New Roman" panose="02020603050405020304" pitchFamily="18" charset="0"/>
              </a:rPr>
              <a:t>Th</a:t>
            </a:r>
            <a:r>
              <a:rPr lang="en-US" spc="-10" dirty="0">
                <a:cs typeface="Times New Roman" panose="02020603050405020304" pitchFamily="18" charset="0"/>
              </a:rPr>
              <a:t>e</a:t>
            </a:r>
            <a:r>
              <a:rPr lang="en-US" dirty="0">
                <a:cs typeface="Times New Roman" panose="02020603050405020304" pitchFamily="18" charset="0"/>
              </a:rPr>
              <a:t>re </a:t>
            </a:r>
            <a:r>
              <a:rPr lang="en-US" spc="-5" dirty="0">
                <a:cs typeface="Times New Roman" panose="02020603050405020304" pitchFamily="18" charset="0"/>
              </a:rPr>
              <a:t>a</a:t>
            </a:r>
            <a:r>
              <a:rPr lang="en-US" dirty="0">
                <a:cs typeface="Times New Roman" panose="02020603050405020304" pitchFamily="18" charset="0"/>
              </a:rPr>
              <a:t>re</a:t>
            </a:r>
            <a:r>
              <a:rPr lang="en-US" spc="-10" dirty="0">
                <a:cs typeface="Times New Roman" panose="02020603050405020304" pitchFamily="18" charset="0"/>
              </a:rPr>
              <a:t> </a:t>
            </a:r>
            <a:r>
              <a:rPr lang="en-US" dirty="0">
                <a:cs typeface="Times New Roman" panose="02020603050405020304" pitchFamily="18" charset="0"/>
              </a:rPr>
              <a:t>insu</a:t>
            </a:r>
            <a:r>
              <a:rPr lang="en-US" spc="10" dirty="0">
                <a:cs typeface="Times New Roman" panose="02020603050405020304" pitchFamily="18" charset="0"/>
              </a:rPr>
              <a:t>f</a:t>
            </a:r>
            <a:r>
              <a:rPr lang="en-US" dirty="0">
                <a:cs typeface="Times New Roman" panose="02020603050405020304" pitchFamily="18" charset="0"/>
              </a:rPr>
              <a:t>fi</a:t>
            </a:r>
            <a:r>
              <a:rPr lang="en-US" spc="-10" dirty="0">
                <a:cs typeface="Times New Roman" panose="02020603050405020304" pitchFamily="18" charset="0"/>
              </a:rPr>
              <a:t>c</a:t>
            </a:r>
            <a:r>
              <a:rPr lang="en-US" dirty="0">
                <a:cs typeface="Times New Roman" panose="02020603050405020304" pitchFamily="18" charset="0"/>
              </a:rPr>
              <a:t>ient n</a:t>
            </a:r>
            <a:r>
              <a:rPr lang="en-US" spc="10" dirty="0">
                <a:cs typeface="Times New Roman" panose="02020603050405020304" pitchFamily="18" charset="0"/>
              </a:rPr>
              <a:t>u</a:t>
            </a:r>
            <a:r>
              <a:rPr lang="en-US" dirty="0">
                <a:cs typeface="Times New Roman" panose="02020603050405020304" pitchFamily="18" charset="0"/>
              </a:rPr>
              <a:t>mbe</a:t>
            </a:r>
            <a:r>
              <a:rPr lang="en-US" spc="-10" dirty="0">
                <a:cs typeface="Times New Roman" panose="02020603050405020304" pitchFamily="18" charset="0"/>
              </a:rPr>
              <a:t>r</a:t>
            </a:r>
            <a:r>
              <a:rPr lang="en-US" dirty="0">
                <a:cs typeface="Times New Roman" panose="02020603050405020304" pitchFamily="18" charset="0"/>
              </a:rPr>
              <a:t>s of </a:t>
            </a:r>
            <a:r>
              <a:rPr lang="en-US" spc="-10" dirty="0">
                <a:cs typeface="Times New Roman" panose="02020603050405020304" pitchFamily="18" charset="0"/>
              </a:rPr>
              <a:t>r</a:t>
            </a:r>
            <a:r>
              <a:rPr lang="en-US" spc="-5" dirty="0">
                <a:cs typeface="Times New Roman" panose="02020603050405020304" pitchFamily="18" charset="0"/>
              </a:rPr>
              <a:t>e</a:t>
            </a:r>
            <a:r>
              <a:rPr lang="en-US" dirty="0">
                <a:cs typeface="Times New Roman" panose="02020603050405020304" pitchFamily="18" charset="0"/>
              </a:rPr>
              <a:t>li</a:t>
            </a:r>
            <a:r>
              <a:rPr lang="en-US" spc="-5" dirty="0">
                <a:cs typeface="Times New Roman" panose="02020603050405020304" pitchFamily="18" charset="0"/>
              </a:rPr>
              <a:t>a</a:t>
            </a:r>
            <a:r>
              <a:rPr lang="en-US" dirty="0">
                <a:cs typeface="Times New Roman" panose="02020603050405020304" pitchFamily="18" charset="0"/>
              </a:rPr>
              <a:t>b</a:t>
            </a:r>
            <a:r>
              <a:rPr lang="en-US" spc="10" dirty="0">
                <a:cs typeface="Times New Roman" panose="02020603050405020304" pitchFamily="18" charset="0"/>
              </a:rPr>
              <a:t>l</a:t>
            </a:r>
            <a:r>
              <a:rPr lang="en-US" dirty="0">
                <a:cs typeface="Times New Roman" panose="02020603050405020304" pitchFamily="18" charset="0"/>
              </a:rPr>
              <a:t>e</a:t>
            </a:r>
            <a:r>
              <a:rPr lang="en-US" spc="-5" dirty="0">
                <a:cs typeface="Times New Roman" panose="02020603050405020304" pitchFamily="18" charset="0"/>
              </a:rPr>
              <a:t> </a:t>
            </a:r>
            <a:r>
              <a:rPr lang="en-US" dirty="0">
                <a:cs typeface="Times New Roman" panose="02020603050405020304" pitchFamily="18" charset="0"/>
              </a:rPr>
              <a:t>me</a:t>
            </a:r>
            <a:r>
              <a:rPr lang="en-US" spc="-10" dirty="0">
                <a:cs typeface="Times New Roman" panose="02020603050405020304" pitchFamily="18" charset="0"/>
              </a:rPr>
              <a:t>a</a:t>
            </a:r>
            <a:r>
              <a:rPr lang="en-US" dirty="0">
                <a:cs typeface="Times New Roman" panose="02020603050405020304" pitchFamily="18" charset="0"/>
              </a:rPr>
              <a:t>su</a:t>
            </a:r>
            <a:r>
              <a:rPr lang="en-US" spc="5" dirty="0">
                <a:cs typeface="Times New Roman" panose="02020603050405020304" pitchFamily="18" charset="0"/>
              </a:rPr>
              <a:t>r</a:t>
            </a:r>
            <a:r>
              <a:rPr lang="en-US" spc="-5" dirty="0">
                <a:cs typeface="Times New Roman" panose="02020603050405020304" pitchFamily="18" charset="0"/>
              </a:rPr>
              <a:t>e</a:t>
            </a:r>
            <a:r>
              <a:rPr lang="en-US" dirty="0">
                <a:cs typeface="Times New Roman" panose="02020603050405020304" pitchFamily="18" charset="0"/>
              </a:rPr>
              <a:t>s </a:t>
            </a:r>
            <a:r>
              <a:rPr lang="en-US" dirty="0" smtClean="0">
                <a:cs typeface="Times New Roman" panose="02020603050405020304" pitchFamily="18" charset="0"/>
              </a:rPr>
              <a:t>of C</a:t>
            </a:r>
            <a:r>
              <a:rPr lang="en-US" spc="-5" dirty="0" smtClean="0">
                <a:cs typeface="Times New Roman" panose="02020603050405020304" pitchFamily="18" charset="0"/>
              </a:rPr>
              <a:t>a</a:t>
            </a:r>
            <a:r>
              <a:rPr lang="en-US" dirty="0" smtClean="0">
                <a:cs typeface="Times New Roman" panose="02020603050405020304" pitchFamily="18" charset="0"/>
              </a:rPr>
              <a:t>re </a:t>
            </a:r>
            <a:r>
              <a:rPr lang="en-US" dirty="0">
                <a:cs typeface="Times New Roman" panose="02020603050405020304" pitchFamily="18" charset="0"/>
              </a:rPr>
              <a:t>A</a:t>
            </a:r>
            <a:r>
              <a:rPr lang="en-US" spc="-10" dirty="0">
                <a:cs typeface="Times New Roman" panose="02020603050405020304" pitchFamily="18" charset="0"/>
              </a:rPr>
              <a:t>f</a:t>
            </a:r>
            <a:r>
              <a:rPr lang="en-US" dirty="0">
                <a:cs typeface="Times New Roman" panose="02020603050405020304" pitchFamily="18" charset="0"/>
              </a:rPr>
              <a:t>fo</a:t>
            </a:r>
            <a:r>
              <a:rPr lang="en-US" spc="-10" dirty="0">
                <a:cs typeface="Times New Roman" panose="02020603050405020304" pitchFamily="18" charset="0"/>
              </a:rPr>
              <a:t>r</a:t>
            </a:r>
            <a:r>
              <a:rPr lang="en-US" spc="10" dirty="0">
                <a:cs typeface="Times New Roman" panose="02020603050405020304" pitchFamily="18" charset="0"/>
              </a:rPr>
              <a:t>d</a:t>
            </a:r>
            <a:r>
              <a:rPr lang="en-US" spc="-5" dirty="0">
                <a:cs typeface="Times New Roman" panose="02020603050405020304" pitchFamily="18" charset="0"/>
              </a:rPr>
              <a:t>a</a:t>
            </a:r>
            <a:r>
              <a:rPr lang="en-US" dirty="0">
                <a:cs typeface="Times New Roman" panose="02020603050405020304" pitchFamily="18" charset="0"/>
              </a:rPr>
              <a:t>bili</a:t>
            </a:r>
            <a:r>
              <a:rPr lang="en-US" spc="15" dirty="0">
                <a:cs typeface="Times New Roman" panose="02020603050405020304" pitchFamily="18" charset="0"/>
              </a:rPr>
              <a:t>t</a:t>
            </a:r>
            <a:r>
              <a:rPr lang="en-US" dirty="0">
                <a:cs typeface="Times New Roman" panose="02020603050405020304" pitchFamily="18" charset="0"/>
              </a:rPr>
              <a:t>y</a:t>
            </a:r>
            <a:r>
              <a:rPr lang="en-US" spc="-25" dirty="0">
                <a:cs typeface="Times New Roman" panose="02020603050405020304" pitchFamily="18" charset="0"/>
              </a:rPr>
              <a:t> </a:t>
            </a:r>
            <a:r>
              <a:rPr lang="en-US" dirty="0">
                <a:cs typeface="Times New Roman" panose="02020603050405020304" pitchFamily="18" charset="0"/>
              </a:rPr>
              <a:t>to summ</a:t>
            </a:r>
            <a:r>
              <a:rPr lang="en-US" spc="-5" dirty="0">
                <a:cs typeface="Times New Roman" panose="02020603050405020304" pitchFamily="18" charset="0"/>
              </a:rPr>
              <a:t>a</a:t>
            </a:r>
            <a:r>
              <a:rPr lang="en-US" dirty="0">
                <a:cs typeface="Times New Roman" panose="02020603050405020304" pitchFamily="18" charset="0"/>
              </a:rPr>
              <a:t>rize</a:t>
            </a:r>
            <a:r>
              <a:rPr lang="en-US" spc="-5" dirty="0">
                <a:cs typeface="Times New Roman" panose="02020603050405020304" pitchFamily="18" charset="0"/>
              </a:rPr>
              <a:t> </a:t>
            </a:r>
            <a:r>
              <a:rPr lang="en-US" dirty="0">
                <a:cs typeface="Times New Roman" panose="02020603050405020304" pitchFamily="18" charset="0"/>
              </a:rPr>
              <a:t>in this w</a:t>
            </a:r>
            <a:r>
              <a:rPr lang="en-US" spc="5" dirty="0">
                <a:cs typeface="Times New Roman" panose="02020603050405020304" pitchFamily="18" charset="0"/>
              </a:rPr>
              <a:t>a</a:t>
            </a:r>
            <a:r>
              <a:rPr lang="en-US" spc="-20" dirty="0">
                <a:cs typeface="Times New Roman" panose="02020603050405020304" pitchFamily="18" charset="0"/>
              </a:rPr>
              <a:t>y</a:t>
            </a:r>
            <a:r>
              <a:rPr lang="en-US" dirty="0">
                <a:cs typeface="Times New Roman" panose="02020603050405020304" pitchFamily="18" charset="0"/>
              </a:rPr>
              <a:t>.</a:t>
            </a:r>
            <a:endParaRPr lang="en-US" dirty="0" smtClean="0">
              <a:cs typeface="Times New Roman" panose="02020603050405020304" pitchFamily="18" charset="0"/>
            </a:endParaRPr>
          </a:p>
          <a:p>
            <a:pPr marL="171441" indent="-171441">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90</a:t>
            </a:fld>
            <a:endParaRPr lang="en-US"/>
          </a:p>
        </p:txBody>
      </p:sp>
    </p:spTree>
    <p:extLst>
      <p:ext uri="{BB962C8B-B14F-4D97-AF65-F5344CB8AC3E}">
        <p14:creationId xmlns:p14="http://schemas.microsoft.com/office/powerpoint/2010/main" val="12273005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3625" cy="4608512"/>
          </a:xfrm>
        </p:spPr>
      </p:sp>
      <p:sp>
        <p:nvSpPr>
          <p:cNvPr id="3" name="Notes Placeholder 2"/>
          <p:cNvSpPr>
            <a:spLocks noGrp="1"/>
          </p:cNvSpPr>
          <p:nvPr>
            <p:ph type="body" idx="1"/>
          </p:nvPr>
        </p:nvSpPr>
        <p:spPr>
          <a:xfrm>
            <a:off x="467360" y="5345430"/>
            <a:ext cx="6231467" cy="3253740"/>
          </a:xfrm>
        </p:spPr>
        <p:txBody>
          <a:bodyPr>
            <a:normAutofit/>
          </a:bodyPr>
          <a:lstStyle/>
          <a:p>
            <a:r>
              <a:rPr lang="en-US" sz="900" b="1" dirty="0">
                <a:latin typeface="Arial"/>
                <a:cs typeface="Arial"/>
              </a:rPr>
              <a:t>K</a:t>
            </a:r>
            <a:r>
              <a:rPr lang="en-US" sz="900" b="1" spc="22" dirty="0">
                <a:latin typeface="Arial"/>
                <a:cs typeface="Arial"/>
              </a:rPr>
              <a:t>e</a:t>
            </a:r>
            <a:r>
              <a:rPr lang="en-US" sz="900" b="1" spc="-32" dirty="0">
                <a:latin typeface="Arial"/>
                <a:cs typeface="Arial"/>
              </a:rPr>
              <a:t>y</a:t>
            </a:r>
            <a:r>
              <a:rPr lang="en-US" sz="900" b="1" dirty="0">
                <a:latin typeface="Arial"/>
                <a:cs typeface="Arial"/>
              </a:rPr>
              <a:t>:</a:t>
            </a:r>
            <a:r>
              <a:rPr lang="en-US" sz="900" b="1" spc="-9" dirty="0">
                <a:latin typeface="Arial"/>
                <a:cs typeface="Arial"/>
              </a:rPr>
              <a:t> </a:t>
            </a:r>
            <a:r>
              <a:rPr lang="en-US" sz="900" dirty="0">
                <a:latin typeface="Arial"/>
                <a:cs typeface="Arial"/>
              </a:rPr>
              <a:t>n = </a:t>
            </a:r>
            <a:r>
              <a:rPr lang="en-US" sz="900" spc="-9" dirty="0">
                <a:latin typeface="Arial"/>
                <a:cs typeface="Arial"/>
              </a:rPr>
              <a:t>n</a:t>
            </a:r>
            <a:r>
              <a:rPr lang="en-US" sz="900" dirty="0">
                <a:latin typeface="Arial"/>
                <a:cs typeface="Arial"/>
              </a:rPr>
              <a:t>u</a:t>
            </a:r>
            <a:r>
              <a:rPr lang="en-US" sz="900" spc="-9" dirty="0">
                <a:latin typeface="Arial"/>
                <a:cs typeface="Arial"/>
              </a:rPr>
              <a:t>m</a:t>
            </a:r>
            <a:r>
              <a:rPr lang="en-US" sz="900" dirty="0">
                <a:latin typeface="Arial"/>
                <a:cs typeface="Arial"/>
              </a:rPr>
              <a:t>ber</a:t>
            </a:r>
            <a:r>
              <a:rPr lang="en-US" sz="900" spc="-9" dirty="0">
                <a:latin typeface="Arial"/>
                <a:cs typeface="Arial"/>
              </a:rPr>
              <a:t> </a:t>
            </a:r>
            <a:r>
              <a:rPr lang="en-US" sz="900" dirty="0">
                <a:latin typeface="Arial"/>
                <a:cs typeface="Arial"/>
              </a:rPr>
              <a:t>of </a:t>
            </a:r>
            <a:r>
              <a:rPr lang="en-US" sz="900" spc="4" dirty="0">
                <a:latin typeface="Arial"/>
                <a:cs typeface="Arial"/>
              </a:rPr>
              <a:t>m</a:t>
            </a:r>
            <a:r>
              <a:rPr lang="en-US" sz="900" spc="-9" dirty="0">
                <a:latin typeface="Arial"/>
                <a:cs typeface="Arial"/>
              </a:rPr>
              <a:t>e</a:t>
            </a:r>
            <a:r>
              <a:rPr lang="en-US" sz="900" dirty="0">
                <a:latin typeface="Arial"/>
                <a:cs typeface="Arial"/>
              </a:rPr>
              <a:t>a</a:t>
            </a:r>
            <a:r>
              <a:rPr lang="en-US" sz="900" spc="4" dirty="0">
                <a:latin typeface="Arial"/>
                <a:cs typeface="Arial"/>
              </a:rPr>
              <a:t>s</a:t>
            </a:r>
            <a:r>
              <a:rPr lang="en-US" sz="900" spc="-9" dirty="0">
                <a:latin typeface="Arial"/>
                <a:cs typeface="Arial"/>
              </a:rPr>
              <a:t>u</a:t>
            </a:r>
            <a:r>
              <a:rPr lang="en-US" sz="900" dirty="0">
                <a:latin typeface="Arial"/>
                <a:cs typeface="Arial"/>
              </a:rPr>
              <a:t>re</a:t>
            </a:r>
            <a:r>
              <a:rPr lang="en-US" sz="900" spc="13" dirty="0">
                <a:latin typeface="Arial"/>
                <a:cs typeface="Arial"/>
              </a:rPr>
              <a:t>s</a:t>
            </a:r>
            <a:r>
              <a:rPr lang="en-US" sz="900" dirty="0">
                <a:latin typeface="Arial"/>
                <a:cs typeface="Arial"/>
              </a:rPr>
              <a:t>.</a:t>
            </a:r>
          </a:p>
          <a:p>
            <a:pPr marR="252580"/>
            <a:r>
              <a:rPr lang="en-US" sz="900" b="1" dirty="0">
                <a:latin typeface="Arial"/>
                <a:cs typeface="Arial"/>
              </a:rPr>
              <a:t>Note:</a:t>
            </a:r>
            <a:r>
              <a:rPr lang="en-US" sz="900" b="1" spc="-9" dirty="0">
                <a:latin typeface="Arial"/>
                <a:cs typeface="Arial"/>
              </a:rPr>
              <a:t> </a:t>
            </a:r>
            <a:r>
              <a:rPr lang="en-US" sz="900" dirty="0">
                <a:latin typeface="Arial"/>
                <a:cs typeface="Arial"/>
              </a:rPr>
              <a:t>For</a:t>
            </a:r>
            <a:r>
              <a:rPr lang="en-US" sz="900" spc="-9" dirty="0">
                <a:latin typeface="Arial"/>
                <a:cs typeface="Arial"/>
              </a:rPr>
              <a:t> most </a:t>
            </a:r>
            <a:r>
              <a:rPr lang="en-US" sz="900" spc="4" dirty="0">
                <a:latin typeface="Arial"/>
                <a:cs typeface="Arial"/>
              </a:rPr>
              <a:t>m</a:t>
            </a:r>
            <a:r>
              <a:rPr lang="en-US" sz="900" dirty="0">
                <a:latin typeface="Arial"/>
                <a:cs typeface="Arial"/>
              </a:rPr>
              <a:t>e</a:t>
            </a:r>
            <a:r>
              <a:rPr lang="en-US" sz="900" spc="-9" dirty="0">
                <a:latin typeface="Arial"/>
                <a:cs typeface="Arial"/>
              </a:rPr>
              <a:t>a</a:t>
            </a:r>
            <a:r>
              <a:rPr lang="en-US" sz="900" spc="4" dirty="0">
                <a:latin typeface="Arial"/>
                <a:cs typeface="Arial"/>
              </a:rPr>
              <a:t>s</a:t>
            </a:r>
            <a:r>
              <a:rPr lang="en-US" sz="900" dirty="0">
                <a:latin typeface="Arial"/>
                <a:cs typeface="Arial"/>
              </a:rPr>
              <a:t>ure</a:t>
            </a:r>
            <a:r>
              <a:rPr lang="en-US" sz="900" spc="4" dirty="0">
                <a:latin typeface="Arial"/>
                <a:cs typeface="Arial"/>
              </a:rPr>
              <a:t>s</a:t>
            </a:r>
            <a:r>
              <a:rPr lang="en-US" sz="900" dirty="0">
                <a:latin typeface="Arial"/>
                <a:cs typeface="Arial"/>
              </a:rPr>
              <a:t>, </a:t>
            </a:r>
            <a:r>
              <a:rPr lang="en-US" sz="900" spc="-9" dirty="0">
                <a:latin typeface="Arial"/>
                <a:cs typeface="Arial"/>
              </a:rPr>
              <a:t>d</a:t>
            </a:r>
            <a:r>
              <a:rPr lang="en-US" sz="900" dirty="0">
                <a:latin typeface="Arial"/>
                <a:cs typeface="Arial"/>
              </a:rPr>
              <a:t>ata f</a:t>
            </a:r>
            <a:r>
              <a:rPr lang="en-US" sz="900" spc="-13" dirty="0">
                <a:latin typeface="Arial"/>
                <a:cs typeface="Arial"/>
              </a:rPr>
              <a:t>r</a:t>
            </a:r>
            <a:r>
              <a:rPr lang="en-US" sz="900" dirty="0">
                <a:latin typeface="Arial"/>
                <a:cs typeface="Arial"/>
              </a:rPr>
              <a:t>om 2013</a:t>
            </a:r>
            <a:r>
              <a:rPr lang="en-US" sz="900" spc="-9" dirty="0">
                <a:latin typeface="Arial"/>
                <a:cs typeface="Arial"/>
              </a:rPr>
              <a:t> </a:t>
            </a:r>
            <a:r>
              <a:rPr lang="en-US" sz="900" dirty="0">
                <a:latin typeface="Arial"/>
                <a:cs typeface="Arial"/>
              </a:rPr>
              <a:t>are</a:t>
            </a:r>
            <a:r>
              <a:rPr lang="en-US" sz="900" spc="-9" dirty="0">
                <a:latin typeface="Arial"/>
                <a:cs typeface="Arial"/>
              </a:rPr>
              <a:t> </a:t>
            </a:r>
            <a:r>
              <a:rPr lang="en-US" sz="900" spc="4" dirty="0">
                <a:latin typeface="Arial"/>
                <a:cs typeface="Arial"/>
              </a:rPr>
              <a:t>s</a:t>
            </a:r>
            <a:r>
              <a:rPr lang="en-US" sz="900" dirty="0">
                <a:latin typeface="Arial"/>
                <a:cs typeface="Arial"/>
              </a:rPr>
              <a:t>ho</a:t>
            </a:r>
            <a:r>
              <a:rPr lang="en-US" sz="900" spc="-13" dirty="0">
                <a:latin typeface="Arial"/>
                <a:cs typeface="Arial"/>
              </a:rPr>
              <a:t>w</a:t>
            </a:r>
            <a:r>
              <a:rPr lang="en-US" sz="900" spc="4" dirty="0">
                <a:latin typeface="Arial"/>
                <a:cs typeface="Arial"/>
              </a:rPr>
              <a:t>n</a:t>
            </a:r>
            <a:r>
              <a:rPr lang="en-US" sz="900" dirty="0">
                <a:latin typeface="Arial"/>
                <a:cs typeface="Arial"/>
              </a:rPr>
              <a:t>. </a:t>
            </a:r>
            <a:r>
              <a:rPr lang="en-US" sz="900" spc="-18" dirty="0">
                <a:latin typeface="Arial"/>
                <a:cs typeface="Arial"/>
              </a:rPr>
              <a:t>M</a:t>
            </a:r>
            <a:r>
              <a:rPr lang="en-US" sz="900" dirty="0">
                <a:latin typeface="Arial"/>
                <a:cs typeface="Arial"/>
              </a:rPr>
              <a:t>ea</a:t>
            </a:r>
            <a:r>
              <a:rPr lang="en-US" sz="900" spc="4" dirty="0">
                <a:latin typeface="Arial"/>
                <a:cs typeface="Arial"/>
              </a:rPr>
              <a:t>s</a:t>
            </a:r>
            <a:r>
              <a:rPr lang="en-US" sz="900" dirty="0">
                <a:latin typeface="Arial"/>
                <a:cs typeface="Arial"/>
              </a:rPr>
              <a:t>ures that</a:t>
            </a:r>
            <a:r>
              <a:rPr lang="en-US" sz="900" spc="-9" dirty="0">
                <a:latin typeface="Arial"/>
                <a:cs typeface="Arial"/>
              </a:rPr>
              <a:t> </a:t>
            </a:r>
            <a:r>
              <a:rPr lang="en-US" sz="900" dirty="0">
                <a:latin typeface="Arial"/>
                <a:cs typeface="Arial"/>
              </a:rPr>
              <a:t>a</a:t>
            </a:r>
            <a:r>
              <a:rPr lang="en-US" sz="900" spc="-9" dirty="0">
                <a:latin typeface="Arial"/>
                <a:cs typeface="Arial"/>
              </a:rPr>
              <a:t>c</a:t>
            </a:r>
            <a:r>
              <a:rPr lang="en-US" sz="900" dirty="0">
                <a:latin typeface="Arial"/>
                <a:cs typeface="Arial"/>
              </a:rPr>
              <a:t>hie</a:t>
            </a:r>
            <a:r>
              <a:rPr lang="en-US" sz="900" spc="-18" dirty="0">
                <a:latin typeface="Arial"/>
                <a:cs typeface="Arial"/>
              </a:rPr>
              <a:t>v</a:t>
            </a:r>
            <a:r>
              <a:rPr lang="en-US" sz="900" dirty="0">
                <a:latin typeface="Arial"/>
                <a:cs typeface="Arial"/>
              </a:rPr>
              <a:t>e an o</a:t>
            </a:r>
            <a:r>
              <a:rPr lang="en-US" sz="900" spc="-9" dirty="0">
                <a:latin typeface="Arial"/>
                <a:cs typeface="Arial"/>
              </a:rPr>
              <a:t>v</a:t>
            </a:r>
            <a:r>
              <a:rPr lang="en-US" sz="900" dirty="0">
                <a:latin typeface="Arial"/>
                <a:cs typeface="Arial"/>
              </a:rPr>
              <a:t>e</a:t>
            </a:r>
            <a:r>
              <a:rPr lang="en-US" sz="900" spc="-13" dirty="0">
                <a:latin typeface="Arial"/>
                <a:cs typeface="Arial"/>
              </a:rPr>
              <a:t>r</a:t>
            </a:r>
            <a:r>
              <a:rPr lang="en-US" sz="900" dirty="0">
                <a:latin typeface="Arial"/>
                <a:cs typeface="Arial"/>
              </a:rPr>
              <a:t>all</a:t>
            </a:r>
            <a:r>
              <a:rPr lang="en-US" sz="900" spc="-9" dirty="0">
                <a:latin typeface="Arial"/>
                <a:cs typeface="Arial"/>
              </a:rPr>
              <a:t> </a:t>
            </a:r>
            <a:r>
              <a:rPr lang="en-US" sz="900" dirty="0">
                <a:latin typeface="Arial"/>
                <a:cs typeface="Arial"/>
              </a:rPr>
              <a:t>perfo</a:t>
            </a:r>
            <a:r>
              <a:rPr lang="en-US" sz="900" spc="-13" dirty="0">
                <a:latin typeface="Arial"/>
                <a:cs typeface="Arial"/>
              </a:rPr>
              <a:t>r</a:t>
            </a:r>
            <a:r>
              <a:rPr lang="en-US" sz="900" spc="4" dirty="0">
                <a:latin typeface="Arial"/>
                <a:cs typeface="Arial"/>
              </a:rPr>
              <a:t>m</a:t>
            </a:r>
            <a:r>
              <a:rPr lang="en-US" sz="900" spc="-9" dirty="0">
                <a:latin typeface="Arial"/>
                <a:cs typeface="Arial"/>
              </a:rPr>
              <a:t>a</a:t>
            </a:r>
            <a:r>
              <a:rPr lang="en-US" sz="900" dirty="0">
                <a:latin typeface="Arial"/>
                <a:cs typeface="Arial"/>
              </a:rPr>
              <a:t>n</a:t>
            </a:r>
            <a:r>
              <a:rPr lang="en-US" sz="900" spc="4" dirty="0">
                <a:latin typeface="Arial"/>
                <a:cs typeface="Arial"/>
              </a:rPr>
              <a:t>c</a:t>
            </a:r>
            <a:r>
              <a:rPr lang="en-US" sz="900" dirty="0">
                <a:latin typeface="Arial"/>
                <a:cs typeface="Arial"/>
              </a:rPr>
              <a:t>e le</a:t>
            </a:r>
            <a:r>
              <a:rPr lang="en-US" sz="900" spc="-9" dirty="0">
                <a:latin typeface="Arial"/>
                <a:cs typeface="Arial"/>
              </a:rPr>
              <a:t>v</a:t>
            </a:r>
            <a:r>
              <a:rPr lang="en-US" sz="900" dirty="0">
                <a:latin typeface="Arial"/>
                <a:cs typeface="Arial"/>
              </a:rPr>
              <a:t>el of</a:t>
            </a:r>
            <a:r>
              <a:rPr lang="en-US" sz="900" spc="-9" dirty="0">
                <a:latin typeface="Arial"/>
                <a:cs typeface="Arial"/>
              </a:rPr>
              <a:t> </a:t>
            </a:r>
            <a:r>
              <a:rPr lang="en-US" sz="900" dirty="0">
                <a:latin typeface="Arial"/>
                <a:cs typeface="Arial"/>
              </a:rPr>
              <a:t>95%</a:t>
            </a:r>
            <a:r>
              <a:rPr lang="en-US" sz="900" spc="-9" dirty="0">
                <a:latin typeface="Arial"/>
                <a:cs typeface="Arial"/>
              </a:rPr>
              <a:t> </a:t>
            </a:r>
            <a:r>
              <a:rPr lang="en-US" sz="900" dirty="0">
                <a:latin typeface="Arial"/>
                <a:cs typeface="Arial"/>
              </a:rPr>
              <a:t>or </a:t>
            </a:r>
            <a:r>
              <a:rPr lang="en-US" sz="900" spc="-9" dirty="0">
                <a:latin typeface="Arial"/>
                <a:cs typeface="Arial"/>
              </a:rPr>
              <a:t>b</a:t>
            </a:r>
            <a:r>
              <a:rPr lang="en-US" sz="900" dirty="0">
                <a:latin typeface="Arial"/>
                <a:cs typeface="Arial"/>
              </a:rPr>
              <a:t>etter</a:t>
            </a:r>
            <a:r>
              <a:rPr lang="en-US" sz="900" spc="-4" dirty="0">
                <a:latin typeface="Arial"/>
                <a:cs typeface="Arial"/>
              </a:rPr>
              <a:t> </a:t>
            </a:r>
            <a:r>
              <a:rPr lang="en-US" sz="900" dirty="0">
                <a:latin typeface="Arial"/>
                <a:cs typeface="Arial"/>
              </a:rPr>
              <a:t>are </a:t>
            </a:r>
            <a:r>
              <a:rPr lang="en-US" sz="900" spc="-9" dirty="0">
                <a:latin typeface="Arial"/>
                <a:cs typeface="Arial"/>
              </a:rPr>
              <a:t>n</a:t>
            </a:r>
            <a:r>
              <a:rPr lang="en-US" sz="900" dirty="0">
                <a:latin typeface="Arial"/>
                <a:cs typeface="Arial"/>
              </a:rPr>
              <a:t>ot </a:t>
            </a:r>
            <a:r>
              <a:rPr lang="en-US" sz="900" spc="-13" dirty="0">
                <a:latin typeface="Arial"/>
                <a:cs typeface="Arial"/>
              </a:rPr>
              <a:t>r</a:t>
            </a:r>
            <a:r>
              <a:rPr lang="en-US" sz="900" dirty="0">
                <a:latin typeface="Arial"/>
                <a:cs typeface="Arial"/>
              </a:rPr>
              <a:t>eport</a:t>
            </a:r>
            <a:r>
              <a:rPr lang="en-US" sz="900" spc="-9" dirty="0">
                <a:latin typeface="Arial"/>
                <a:cs typeface="Arial"/>
              </a:rPr>
              <a:t>e</a:t>
            </a:r>
            <a:r>
              <a:rPr lang="en-US" sz="900" dirty="0">
                <a:latin typeface="Arial"/>
                <a:cs typeface="Arial"/>
              </a:rPr>
              <a:t>d </a:t>
            </a:r>
            <a:r>
              <a:rPr lang="en-US" sz="900" spc="4" dirty="0">
                <a:latin typeface="Arial"/>
                <a:cs typeface="Arial"/>
              </a:rPr>
              <a:t>i</a:t>
            </a:r>
            <a:r>
              <a:rPr lang="en-US" sz="900" dirty="0">
                <a:latin typeface="Arial"/>
                <a:cs typeface="Arial"/>
              </a:rPr>
              <a:t>n</a:t>
            </a:r>
            <a:r>
              <a:rPr lang="en-US" sz="900" spc="-9" dirty="0">
                <a:latin typeface="Arial"/>
                <a:cs typeface="Arial"/>
              </a:rPr>
              <a:t> </a:t>
            </a:r>
            <a:r>
              <a:rPr lang="en-US" sz="900" dirty="0">
                <a:latin typeface="Arial"/>
                <a:cs typeface="Arial"/>
              </a:rPr>
              <a:t>the Q</a:t>
            </a:r>
            <a:r>
              <a:rPr lang="en-US" sz="900" spc="-4" dirty="0">
                <a:latin typeface="Arial"/>
                <a:cs typeface="Arial"/>
              </a:rPr>
              <a:t>D</a:t>
            </a:r>
            <a:r>
              <a:rPr lang="en-US" sz="900" dirty="0">
                <a:latin typeface="Arial"/>
                <a:cs typeface="Arial"/>
              </a:rPr>
              <a:t>R</a:t>
            </a:r>
            <a:r>
              <a:rPr lang="en-US" sz="900" spc="9" dirty="0">
                <a:latin typeface="Arial"/>
                <a:cs typeface="Arial"/>
              </a:rPr>
              <a:t> </a:t>
            </a:r>
            <a:r>
              <a:rPr lang="en-US" sz="900" spc="-9" dirty="0">
                <a:latin typeface="Arial"/>
                <a:cs typeface="Arial"/>
              </a:rPr>
              <a:t>a</a:t>
            </a:r>
            <a:r>
              <a:rPr lang="en-US" sz="900" dirty="0">
                <a:latin typeface="Arial"/>
                <a:cs typeface="Arial"/>
              </a:rPr>
              <a:t>nd a</a:t>
            </a:r>
            <a:r>
              <a:rPr lang="en-US" sz="900" spc="-13" dirty="0">
                <a:latin typeface="Arial"/>
                <a:cs typeface="Arial"/>
              </a:rPr>
              <a:t>r</a:t>
            </a:r>
            <a:r>
              <a:rPr lang="en-US" sz="900" dirty="0">
                <a:latin typeface="Arial"/>
                <a:cs typeface="Arial"/>
              </a:rPr>
              <a:t>e </a:t>
            </a:r>
            <a:r>
              <a:rPr lang="en-US" sz="900" spc="-9" dirty="0">
                <a:latin typeface="Arial"/>
                <a:cs typeface="Arial"/>
              </a:rPr>
              <a:t>n</a:t>
            </a:r>
            <a:r>
              <a:rPr lang="en-US" sz="900" dirty="0">
                <a:latin typeface="Arial"/>
                <a:cs typeface="Arial"/>
              </a:rPr>
              <a:t>ot i</a:t>
            </a:r>
            <a:r>
              <a:rPr lang="en-US" sz="900" spc="-9" dirty="0">
                <a:latin typeface="Arial"/>
                <a:cs typeface="Arial"/>
              </a:rPr>
              <a:t>n</a:t>
            </a:r>
            <a:r>
              <a:rPr lang="en-US" sz="900" spc="4" dirty="0">
                <a:latin typeface="Arial"/>
                <a:cs typeface="Arial"/>
              </a:rPr>
              <a:t>c</a:t>
            </a:r>
            <a:r>
              <a:rPr lang="en-US" sz="900" dirty="0">
                <a:latin typeface="Arial"/>
                <a:cs typeface="Arial"/>
              </a:rPr>
              <a:t>l</a:t>
            </a:r>
            <a:r>
              <a:rPr lang="en-US" sz="900" spc="-9" dirty="0">
                <a:latin typeface="Arial"/>
                <a:cs typeface="Arial"/>
              </a:rPr>
              <a:t>u</a:t>
            </a:r>
            <a:r>
              <a:rPr lang="en-US" sz="900" dirty="0">
                <a:latin typeface="Arial"/>
                <a:cs typeface="Arial"/>
              </a:rPr>
              <a:t>ded</a:t>
            </a:r>
            <a:r>
              <a:rPr lang="en-US" sz="900" spc="-9" dirty="0">
                <a:latin typeface="Arial"/>
                <a:cs typeface="Arial"/>
              </a:rPr>
              <a:t> </a:t>
            </a:r>
            <a:r>
              <a:rPr lang="en-US" sz="900" dirty="0">
                <a:latin typeface="Arial"/>
                <a:cs typeface="Arial"/>
              </a:rPr>
              <a:t>in </a:t>
            </a:r>
            <a:r>
              <a:rPr lang="en-US" sz="900" spc="-9" dirty="0">
                <a:latin typeface="Arial"/>
                <a:cs typeface="Arial"/>
              </a:rPr>
              <a:t>t</a:t>
            </a:r>
            <a:r>
              <a:rPr lang="en-US" sz="900" dirty="0">
                <a:latin typeface="Arial"/>
                <a:cs typeface="Arial"/>
              </a:rPr>
              <a:t>he</a:t>
            </a:r>
            <a:r>
              <a:rPr lang="en-US" sz="900" spc="-9" dirty="0">
                <a:latin typeface="Arial"/>
                <a:cs typeface="Arial"/>
              </a:rPr>
              <a:t>s</a:t>
            </a:r>
            <a:r>
              <a:rPr lang="en-US" sz="900" dirty="0">
                <a:latin typeface="Arial"/>
                <a:cs typeface="Arial"/>
              </a:rPr>
              <a:t>e a</a:t>
            </a:r>
            <a:r>
              <a:rPr lang="en-US" sz="900" spc="-9" dirty="0">
                <a:latin typeface="Arial"/>
                <a:cs typeface="Arial"/>
              </a:rPr>
              <a:t>n</a:t>
            </a:r>
            <a:r>
              <a:rPr lang="en-US" sz="900" dirty="0">
                <a:latin typeface="Arial"/>
                <a:cs typeface="Arial"/>
              </a:rPr>
              <a:t>al</a:t>
            </a:r>
            <a:r>
              <a:rPr lang="en-US" sz="900" spc="-9" dirty="0">
                <a:latin typeface="Arial"/>
                <a:cs typeface="Arial"/>
              </a:rPr>
              <a:t>y</a:t>
            </a:r>
            <a:r>
              <a:rPr lang="en-US" sz="900" spc="4" dirty="0">
                <a:latin typeface="Arial"/>
                <a:cs typeface="Arial"/>
              </a:rPr>
              <a:t>s</a:t>
            </a:r>
            <a:r>
              <a:rPr lang="en-US" sz="900" spc="-9" dirty="0">
                <a:latin typeface="Arial"/>
                <a:cs typeface="Arial"/>
              </a:rPr>
              <a:t>e</a:t>
            </a:r>
            <a:r>
              <a:rPr lang="en-US" sz="900" spc="4" dirty="0">
                <a:latin typeface="Arial"/>
                <a:cs typeface="Arial"/>
              </a:rPr>
              <a:t>s</a:t>
            </a:r>
            <a:r>
              <a:rPr lang="en-US" sz="900" dirty="0">
                <a:latin typeface="Arial"/>
                <a:cs typeface="Arial"/>
              </a:rPr>
              <a:t>.</a:t>
            </a:r>
            <a:r>
              <a:rPr lang="en-US" sz="900" spc="-9" dirty="0">
                <a:latin typeface="Arial"/>
                <a:cs typeface="Arial"/>
              </a:rPr>
              <a:t> </a:t>
            </a:r>
            <a:r>
              <a:rPr lang="en-US" sz="900" dirty="0">
                <a:latin typeface="Arial"/>
                <a:cs typeface="Arial"/>
              </a:rPr>
              <a:t>Be</a:t>
            </a:r>
            <a:r>
              <a:rPr lang="en-US" sz="900" spc="4" dirty="0">
                <a:latin typeface="Arial"/>
                <a:cs typeface="Arial"/>
              </a:rPr>
              <a:t>c</a:t>
            </a:r>
            <a:r>
              <a:rPr lang="en-US" sz="900" dirty="0">
                <a:latin typeface="Arial"/>
                <a:cs typeface="Arial"/>
              </a:rPr>
              <a:t>a</a:t>
            </a:r>
            <a:r>
              <a:rPr lang="en-US" sz="900" spc="-9" dirty="0">
                <a:latin typeface="Arial"/>
                <a:cs typeface="Arial"/>
              </a:rPr>
              <a:t>u</a:t>
            </a:r>
            <a:r>
              <a:rPr lang="en-US" sz="900" spc="4" dirty="0">
                <a:latin typeface="Arial"/>
                <a:cs typeface="Arial"/>
              </a:rPr>
              <a:t>s</a:t>
            </a:r>
            <a:r>
              <a:rPr lang="en-US" sz="900" dirty="0">
                <a:latin typeface="Arial"/>
                <a:cs typeface="Arial"/>
              </a:rPr>
              <a:t>e</a:t>
            </a:r>
            <a:r>
              <a:rPr lang="en-US" sz="900" spc="-9" dirty="0">
                <a:latin typeface="Arial"/>
                <a:cs typeface="Arial"/>
              </a:rPr>
              <a:t> </a:t>
            </a:r>
            <a:r>
              <a:rPr lang="en-US" sz="900" dirty="0">
                <a:latin typeface="Arial"/>
                <a:cs typeface="Arial"/>
              </a:rPr>
              <a:t>di</a:t>
            </a:r>
            <a:r>
              <a:rPr lang="en-US" sz="900" spc="-9" dirty="0">
                <a:latin typeface="Arial"/>
                <a:cs typeface="Arial"/>
              </a:rPr>
              <a:t>s</a:t>
            </a:r>
            <a:r>
              <a:rPr lang="en-US" sz="900" dirty="0">
                <a:latin typeface="Arial"/>
                <a:cs typeface="Arial"/>
              </a:rPr>
              <a:t>pari</a:t>
            </a:r>
            <a:r>
              <a:rPr lang="en-US" sz="900" spc="-9" dirty="0">
                <a:latin typeface="Arial"/>
                <a:cs typeface="Arial"/>
              </a:rPr>
              <a:t>t</a:t>
            </a:r>
            <a:r>
              <a:rPr lang="en-US" sz="900" dirty="0">
                <a:latin typeface="Arial"/>
                <a:cs typeface="Arial"/>
              </a:rPr>
              <a:t>i</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are t</a:t>
            </a:r>
            <a:r>
              <a:rPr lang="en-US" sz="900" spc="-4" dirty="0">
                <a:latin typeface="Arial"/>
                <a:cs typeface="Arial"/>
              </a:rPr>
              <a:t>y</a:t>
            </a:r>
            <a:r>
              <a:rPr lang="en-US" sz="900" dirty="0">
                <a:latin typeface="Arial"/>
                <a:cs typeface="Arial"/>
              </a:rPr>
              <a:t>pi</a:t>
            </a:r>
            <a:r>
              <a:rPr lang="en-US" sz="900" spc="4" dirty="0">
                <a:latin typeface="Arial"/>
                <a:cs typeface="Arial"/>
              </a:rPr>
              <a:t>c</a:t>
            </a:r>
            <a:r>
              <a:rPr lang="en-US" sz="900" dirty="0">
                <a:latin typeface="Arial"/>
                <a:cs typeface="Arial"/>
              </a:rPr>
              <a:t>a</a:t>
            </a:r>
            <a:r>
              <a:rPr lang="en-US" sz="900" spc="-9" dirty="0">
                <a:latin typeface="Arial"/>
                <a:cs typeface="Arial"/>
              </a:rPr>
              <a:t>l</a:t>
            </a:r>
            <a:r>
              <a:rPr lang="en-US" sz="900" dirty="0">
                <a:latin typeface="Arial"/>
                <a:cs typeface="Arial"/>
              </a:rPr>
              <a:t>ly</a:t>
            </a:r>
            <a:r>
              <a:rPr lang="en-US" sz="900" spc="-9" dirty="0">
                <a:latin typeface="Arial"/>
                <a:cs typeface="Arial"/>
              </a:rPr>
              <a:t> </a:t>
            </a:r>
            <a:r>
              <a:rPr lang="en-US" sz="900" dirty="0">
                <a:latin typeface="Arial"/>
                <a:cs typeface="Arial"/>
              </a:rPr>
              <a:t>el</a:t>
            </a:r>
            <a:r>
              <a:rPr lang="en-US" sz="900" spc="-9" dirty="0">
                <a:latin typeface="Arial"/>
                <a:cs typeface="Arial"/>
              </a:rPr>
              <a:t>i</a:t>
            </a:r>
            <a:r>
              <a:rPr lang="en-US" sz="900" spc="4" dirty="0">
                <a:latin typeface="Arial"/>
                <a:cs typeface="Arial"/>
              </a:rPr>
              <a:t>m</a:t>
            </a:r>
            <a:r>
              <a:rPr lang="en-US" sz="900" dirty="0">
                <a:latin typeface="Arial"/>
                <a:cs typeface="Arial"/>
              </a:rPr>
              <a:t>i</a:t>
            </a:r>
            <a:r>
              <a:rPr lang="en-US" sz="900" spc="-9" dirty="0">
                <a:latin typeface="Arial"/>
                <a:cs typeface="Arial"/>
              </a:rPr>
              <a:t>n</a:t>
            </a:r>
            <a:r>
              <a:rPr lang="en-US" sz="900" dirty="0">
                <a:latin typeface="Arial"/>
                <a:cs typeface="Arial"/>
              </a:rPr>
              <a:t>at</a:t>
            </a:r>
            <a:r>
              <a:rPr lang="en-US" sz="900" spc="-9" dirty="0">
                <a:latin typeface="Arial"/>
                <a:cs typeface="Arial"/>
              </a:rPr>
              <a:t>e</a:t>
            </a:r>
            <a:r>
              <a:rPr lang="en-US" sz="900" dirty="0">
                <a:latin typeface="Arial"/>
                <a:cs typeface="Arial"/>
              </a:rPr>
              <a:t>d </a:t>
            </a:r>
            <a:r>
              <a:rPr lang="en-US" sz="900" spc="-13" dirty="0">
                <a:latin typeface="Arial"/>
                <a:cs typeface="Arial"/>
              </a:rPr>
              <a:t>w</a:t>
            </a:r>
            <a:r>
              <a:rPr lang="en-US" sz="900" dirty="0">
                <a:latin typeface="Arial"/>
                <a:cs typeface="Arial"/>
              </a:rPr>
              <a:t>hen o</a:t>
            </a:r>
            <a:r>
              <a:rPr lang="en-US" sz="900" spc="-9" dirty="0">
                <a:latin typeface="Arial"/>
                <a:cs typeface="Arial"/>
              </a:rPr>
              <a:t>v</a:t>
            </a:r>
            <a:r>
              <a:rPr lang="en-US" sz="900" dirty="0">
                <a:latin typeface="Arial"/>
                <a:cs typeface="Arial"/>
              </a:rPr>
              <a:t>e</a:t>
            </a:r>
            <a:r>
              <a:rPr lang="en-US" sz="900" spc="-13" dirty="0">
                <a:latin typeface="Arial"/>
                <a:cs typeface="Arial"/>
              </a:rPr>
              <a:t>r</a:t>
            </a:r>
            <a:r>
              <a:rPr lang="en-US" sz="900" dirty="0">
                <a:latin typeface="Arial"/>
                <a:cs typeface="Arial"/>
              </a:rPr>
              <a:t>all </a:t>
            </a:r>
            <a:r>
              <a:rPr lang="en-US" sz="900" spc="-9" dirty="0">
                <a:latin typeface="Arial"/>
                <a:cs typeface="Arial"/>
              </a:rPr>
              <a:t>p</a:t>
            </a:r>
            <a:r>
              <a:rPr lang="en-US" sz="900" dirty="0">
                <a:latin typeface="Arial"/>
                <a:cs typeface="Arial"/>
              </a:rPr>
              <a:t>erfo</a:t>
            </a:r>
            <a:r>
              <a:rPr lang="en-US" sz="900" spc="-13" dirty="0">
                <a:latin typeface="Arial"/>
                <a:cs typeface="Arial"/>
              </a:rPr>
              <a:t>r</a:t>
            </a:r>
            <a:r>
              <a:rPr lang="en-US" sz="900" spc="4" dirty="0">
                <a:latin typeface="Arial"/>
                <a:cs typeface="Arial"/>
              </a:rPr>
              <a:t>m</a:t>
            </a:r>
            <a:r>
              <a:rPr lang="en-US" sz="900" dirty="0">
                <a:latin typeface="Arial"/>
                <a:cs typeface="Arial"/>
              </a:rPr>
              <a:t>a</a:t>
            </a:r>
            <a:r>
              <a:rPr lang="en-US" sz="900" spc="-9" dirty="0">
                <a:latin typeface="Arial"/>
                <a:cs typeface="Arial"/>
              </a:rPr>
              <a:t>n</a:t>
            </a:r>
            <a:r>
              <a:rPr lang="en-US" sz="900" spc="4" dirty="0">
                <a:latin typeface="Arial"/>
                <a:cs typeface="Arial"/>
              </a:rPr>
              <a:t>c</a:t>
            </a:r>
            <a:r>
              <a:rPr lang="en-US" sz="900" dirty="0">
                <a:latin typeface="Arial"/>
                <a:cs typeface="Arial"/>
              </a:rPr>
              <a:t>e </a:t>
            </a:r>
            <a:r>
              <a:rPr lang="en-US" sz="900" spc="-9" dirty="0">
                <a:latin typeface="Arial"/>
                <a:cs typeface="Arial"/>
              </a:rPr>
              <a:t>r</a:t>
            </a:r>
            <a:r>
              <a:rPr lang="en-US" sz="900" dirty="0">
                <a:latin typeface="Arial"/>
                <a:cs typeface="Arial"/>
              </a:rPr>
              <a:t>ea</a:t>
            </a:r>
            <a:r>
              <a:rPr lang="en-US" sz="900" spc="-9" dirty="0">
                <a:latin typeface="Arial"/>
                <a:cs typeface="Arial"/>
              </a:rPr>
              <a:t>c</a:t>
            </a:r>
            <a:r>
              <a:rPr lang="en-US" sz="900" dirty="0">
                <a:latin typeface="Arial"/>
                <a:cs typeface="Arial"/>
              </a:rPr>
              <a:t>hes</a:t>
            </a:r>
            <a:r>
              <a:rPr lang="en-US" sz="900" spc="-9" dirty="0">
                <a:latin typeface="Arial"/>
                <a:cs typeface="Arial"/>
              </a:rPr>
              <a:t> </a:t>
            </a:r>
            <a:r>
              <a:rPr lang="en-US" sz="900" dirty="0">
                <a:latin typeface="Arial"/>
                <a:cs typeface="Arial"/>
              </a:rPr>
              <a:t>95</a:t>
            </a:r>
            <a:r>
              <a:rPr lang="en-US" sz="900" spc="-9" dirty="0">
                <a:latin typeface="Arial"/>
                <a:cs typeface="Arial"/>
              </a:rPr>
              <a:t>%</a:t>
            </a:r>
            <a:r>
              <a:rPr lang="en-US" sz="900" dirty="0">
                <a:latin typeface="Arial"/>
                <a:cs typeface="Arial"/>
              </a:rPr>
              <a:t>,</a:t>
            </a:r>
            <a:r>
              <a:rPr lang="en-US" sz="900" spc="-9" dirty="0">
                <a:latin typeface="Arial"/>
                <a:cs typeface="Arial"/>
              </a:rPr>
              <a:t> </a:t>
            </a:r>
            <a:r>
              <a:rPr lang="en-US" sz="900" dirty="0">
                <a:latin typeface="Arial"/>
                <a:cs typeface="Arial"/>
              </a:rPr>
              <a:t>our a</a:t>
            </a:r>
            <a:r>
              <a:rPr lang="en-US" sz="900" spc="-9" dirty="0">
                <a:latin typeface="Arial"/>
                <a:cs typeface="Arial"/>
              </a:rPr>
              <a:t>n</a:t>
            </a:r>
            <a:r>
              <a:rPr lang="en-US" sz="900" dirty="0">
                <a:latin typeface="Arial"/>
                <a:cs typeface="Arial"/>
              </a:rPr>
              <a:t>al</a:t>
            </a:r>
            <a:r>
              <a:rPr lang="en-US" sz="900" spc="-9" dirty="0">
                <a:latin typeface="Arial"/>
                <a:cs typeface="Arial"/>
              </a:rPr>
              <a:t>y</a:t>
            </a:r>
            <a:r>
              <a:rPr lang="en-US" sz="900" spc="4" dirty="0">
                <a:latin typeface="Arial"/>
                <a:cs typeface="Arial"/>
              </a:rPr>
              <a:t>s</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spc="-4" dirty="0">
                <a:latin typeface="Arial"/>
                <a:cs typeface="Arial"/>
              </a:rPr>
              <a:t>m</a:t>
            </a:r>
            <a:r>
              <a:rPr lang="en-US" sz="900" dirty="0">
                <a:latin typeface="Arial"/>
                <a:cs typeface="Arial"/>
              </a:rPr>
              <a:t>ay</a:t>
            </a:r>
            <a:r>
              <a:rPr lang="en-US" sz="900" spc="-9" dirty="0">
                <a:latin typeface="Arial"/>
                <a:cs typeface="Arial"/>
              </a:rPr>
              <a:t> </a:t>
            </a:r>
            <a:r>
              <a:rPr lang="en-US" sz="900" dirty="0">
                <a:latin typeface="Arial"/>
                <a:cs typeface="Arial"/>
              </a:rPr>
              <a:t>o</a:t>
            </a:r>
            <a:r>
              <a:rPr lang="en-US" sz="900" spc="-9" dirty="0">
                <a:latin typeface="Arial"/>
                <a:cs typeface="Arial"/>
              </a:rPr>
              <a:t>v</a:t>
            </a:r>
            <a:r>
              <a:rPr lang="en-US" sz="900" dirty="0">
                <a:latin typeface="Arial"/>
                <a:cs typeface="Arial"/>
              </a:rPr>
              <a:t>er</a:t>
            </a:r>
            <a:r>
              <a:rPr lang="en-US" sz="900" spc="4" dirty="0">
                <a:latin typeface="Arial"/>
                <a:cs typeface="Arial"/>
              </a:rPr>
              <a:t>s</a:t>
            </a:r>
            <a:r>
              <a:rPr lang="en-US" sz="900" spc="37" dirty="0">
                <a:latin typeface="Arial"/>
                <a:cs typeface="Arial"/>
              </a:rPr>
              <a:t>t</a:t>
            </a:r>
            <a:r>
              <a:rPr lang="en-US" sz="900" spc="-9" dirty="0">
                <a:latin typeface="Arial"/>
                <a:cs typeface="Arial"/>
              </a:rPr>
              <a:t>a</a:t>
            </a:r>
            <a:r>
              <a:rPr lang="en-US" sz="900" dirty="0">
                <a:latin typeface="Arial"/>
                <a:cs typeface="Arial"/>
              </a:rPr>
              <a:t>te t</a:t>
            </a:r>
            <a:r>
              <a:rPr lang="en-US" sz="900" spc="-9" dirty="0">
                <a:latin typeface="Arial"/>
                <a:cs typeface="Arial"/>
              </a:rPr>
              <a:t>h</a:t>
            </a:r>
            <a:r>
              <a:rPr lang="en-US" sz="900" dirty="0">
                <a:latin typeface="Arial"/>
                <a:cs typeface="Arial"/>
              </a:rPr>
              <a:t>e</a:t>
            </a:r>
            <a:r>
              <a:rPr lang="en-US" sz="900" spc="4" dirty="0">
                <a:latin typeface="Arial"/>
                <a:cs typeface="Arial"/>
              </a:rPr>
              <a:t> </a:t>
            </a:r>
            <a:r>
              <a:rPr lang="en-US" sz="900" dirty="0">
                <a:latin typeface="Arial"/>
                <a:cs typeface="Arial"/>
              </a:rPr>
              <a:t>pe</a:t>
            </a:r>
            <a:r>
              <a:rPr lang="en-US" sz="900" spc="-13" dirty="0">
                <a:latin typeface="Arial"/>
                <a:cs typeface="Arial"/>
              </a:rPr>
              <a:t>r</a:t>
            </a:r>
            <a:r>
              <a:rPr lang="en-US" sz="900" spc="4" dirty="0">
                <a:latin typeface="Arial"/>
                <a:cs typeface="Arial"/>
              </a:rPr>
              <a:t>c</a:t>
            </a:r>
            <a:r>
              <a:rPr lang="en-US" sz="900" dirty="0">
                <a:latin typeface="Arial"/>
                <a:cs typeface="Arial"/>
              </a:rPr>
              <a:t>en</a:t>
            </a:r>
            <a:r>
              <a:rPr lang="en-US" sz="900" spc="-9" dirty="0">
                <a:latin typeface="Arial"/>
                <a:cs typeface="Arial"/>
              </a:rPr>
              <a:t>t</a:t>
            </a:r>
            <a:r>
              <a:rPr lang="en-US" sz="900" dirty="0">
                <a:latin typeface="Arial"/>
                <a:cs typeface="Arial"/>
              </a:rPr>
              <a:t>age of </a:t>
            </a:r>
            <a:r>
              <a:rPr lang="en-US" sz="900" spc="-9" dirty="0">
                <a:latin typeface="Arial"/>
                <a:cs typeface="Arial"/>
              </a:rPr>
              <a:t>m</a:t>
            </a:r>
            <a:r>
              <a:rPr lang="en-US" sz="900" dirty="0">
                <a:latin typeface="Arial"/>
                <a:cs typeface="Arial"/>
              </a:rPr>
              <a:t>ea</a:t>
            </a:r>
            <a:r>
              <a:rPr lang="en-US" sz="900" spc="-9" dirty="0">
                <a:latin typeface="Arial"/>
                <a:cs typeface="Arial"/>
              </a:rPr>
              <a:t>s</a:t>
            </a:r>
            <a:r>
              <a:rPr lang="en-US" sz="900" dirty="0">
                <a:latin typeface="Arial"/>
                <a:cs typeface="Arial"/>
              </a:rPr>
              <a:t>ur</a:t>
            </a:r>
            <a:r>
              <a:rPr lang="en-US" sz="900" spc="-9" dirty="0">
                <a:latin typeface="Arial"/>
                <a:cs typeface="Arial"/>
              </a:rPr>
              <a:t>e</a:t>
            </a:r>
            <a:r>
              <a:rPr lang="en-US" sz="900" dirty="0">
                <a:latin typeface="Arial"/>
                <a:cs typeface="Arial"/>
              </a:rPr>
              <a:t>s e</a:t>
            </a:r>
            <a:r>
              <a:rPr lang="en-US" sz="900" spc="-18" dirty="0">
                <a:latin typeface="Arial"/>
                <a:cs typeface="Arial"/>
              </a:rPr>
              <a:t>x</a:t>
            </a:r>
            <a:r>
              <a:rPr lang="en-US" sz="900" dirty="0">
                <a:latin typeface="Arial"/>
                <a:cs typeface="Arial"/>
              </a:rPr>
              <a:t>hibit</a:t>
            </a:r>
            <a:r>
              <a:rPr lang="en-US" sz="900" spc="4" dirty="0">
                <a:latin typeface="Arial"/>
                <a:cs typeface="Arial"/>
              </a:rPr>
              <a:t>i</a:t>
            </a:r>
            <a:r>
              <a:rPr lang="en-US" sz="900" dirty="0">
                <a:latin typeface="Arial"/>
                <a:cs typeface="Arial"/>
              </a:rPr>
              <a:t>ng</a:t>
            </a:r>
            <a:r>
              <a:rPr lang="en-US" sz="900" spc="-9" dirty="0">
                <a:latin typeface="Arial"/>
                <a:cs typeface="Arial"/>
              </a:rPr>
              <a:t> </a:t>
            </a:r>
            <a:r>
              <a:rPr lang="en-US" sz="900" dirty="0">
                <a:latin typeface="Arial"/>
                <a:cs typeface="Arial"/>
              </a:rPr>
              <a:t>di</a:t>
            </a:r>
            <a:r>
              <a:rPr lang="en-US" sz="900" spc="-9" dirty="0">
                <a:latin typeface="Arial"/>
                <a:cs typeface="Arial"/>
              </a:rPr>
              <a:t>s</a:t>
            </a:r>
            <a:r>
              <a:rPr lang="en-US" sz="900" dirty="0">
                <a:latin typeface="Arial"/>
                <a:cs typeface="Arial"/>
              </a:rPr>
              <a:t>pari</a:t>
            </a:r>
            <a:r>
              <a:rPr lang="en-US" sz="900" spc="-9" dirty="0">
                <a:latin typeface="Arial"/>
                <a:cs typeface="Arial"/>
              </a:rPr>
              <a:t>t</a:t>
            </a:r>
            <a:r>
              <a:rPr lang="en-US" sz="900" dirty="0">
                <a:latin typeface="Arial"/>
                <a:cs typeface="Arial"/>
              </a:rPr>
              <a:t>i</a:t>
            </a:r>
            <a:r>
              <a:rPr lang="en-US" sz="900" spc="-9" dirty="0">
                <a:latin typeface="Arial"/>
                <a:cs typeface="Arial"/>
              </a:rPr>
              <a:t>e</a:t>
            </a:r>
            <a:r>
              <a:rPr lang="en-US" sz="900" spc="4" dirty="0">
                <a:latin typeface="Arial"/>
                <a:cs typeface="Arial"/>
              </a:rPr>
              <a:t>s</a:t>
            </a:r>
            <a:r>
              <a:rPr lang="en-US" sz="900" dirty="0">
                <a:latin typeface="Arial"/>
                <a:cs typeface="Arial"/>
              </a:rPr>
              <a:t>.</a:t>
            </a:r>
          </a:p>
          <a:p>
            <a:endParaRPr lang="en-US" sz="900" spc="-9" dirty="0">
              <a:latin typeface="Arial"/>
              <a:cs typeface="Arial"/>
            </a:endParaRPr>
          </a:p>
          <a:p>
            <a:r>
              <a:rPr lang="en-US" sz="900" spc="-9" dirty="0">
                <a:latin typeface="Arial"/>
                <a:cs typeface="Arial"/>
              </a:rPr>
              <a:t>T</a:t>
            </a:r>
            <a:r>
              <a:rPr lang="en-US" sz="900" dirty="0">
                <a:latin typeface="Arial"/>
                <a:cs typeface="Arial"/>
              </a:rPr>
              <a:t>he relat</a:t>
            </a:r>
            <a:r>
              <a:rPr lang="en-US" sz="900" spc="4" dirty="0">
                <a:latin typeface="Arial"/>
                <a:cs typeface="Arial"/>
              </a:rPr>
              <a:t>i</a:t>
            </a:r>
            <a:r>
              <a:rPr lang="en-US" sz="900" spc="-9" dirty="0">
                <a:latin typeface="Arial"/>
                <a:cs typeface="Arial"/>
              </a:rPr>
              <a:t>v</a:t>
            </a:r>
            <a:r>
              <a:rPr lang="en-US" sz="900" dirty="0">
                <a:latin typeface="Arial"/>
                <a:cs typeface="Arial"/>
              </a:rPr>
              <a:t>e</a:t>
            </a:r>
            <a:r>
              <a:rPr lang="en-US" sz="900" spc="-9" dirty="0">
                <a:latin typeface="Arial"/>
                <a:cs typeface="Arial"/>
              </a:rPr>
              <a:t> </a:t>
            </a:r>
            <a:r>
              <a:rPr lang="en-US" sz="900" dirty="0">
                <a:latin typeface="Arial"/>
                <a:cs typeface="Arial"/>
              </a:rPr>
              <a:t>dif</a:t>
            </a:r>
            <a:r>
              <a:rPr lang="en-US" sz="900" spc="-9" dirty="0">
                <a:latin typeface="Arial"/>
                <a:cs typeface="Arial"/>
              </a:rPr>
              <a:t>f</a:t>
            </a:r>
            <a:r>
              <a:rPr lang="en-US" sz="900" dirty="0">
                <a:latin typeface="Arial"/>
                <a:cs typeface="Arial"/>
              </a:rPr>
              <a:t>ere</a:t>
            </a:r>
            <a:r>
              <a:rPr lang="en-US" sz="900" spc="-9" dirty="0">
                <a:latin typeface="Arial"/>
                <a:cs typeface="Arial"/>
              </a:rPr>
              <a:t>n</a:t>
            </a:r>
            <a:r>
              <a:rPr lang="en-US" sz="900" spc="4" dirty="0">
                <a:latin typeface="Arial"/>
                <a:cs typeface="Arial"/>
              </a:rPr>
              <a:t>c</a:t>
            </a:r>
            <a:r>
              <a:rPr lang="en-US" sz="900" dirty="0">
                <a:latin typeface="Arial"/>
                <a:cs typeface="Arial"/>
              </a:rPr>
              <a:t>e </a:t>
            </a:r>
            <a:r>
              <a:rPr lang="en-US" sz="900" spc="-9" dirty="0">
                <a:latin typeface="Arial"/>
                <a:cs typeface="Arial"/>
              </a:rPr>
              <a:t>b</a:t>
            </a:r>
            <a:r>
              <a:rPr lang="en-US" sz="900" dirty="0">
                <a:latin typeface="Arial"/>
                <a:cs typeface="Arial"/>
              </a:rPr>
              <a:t>et</a:t>
            </a:r>
            <a:r>
              <a:rPr lang="en-US" sz="900" spc="-13" dirty="0">
                <a:latin typeface="Arial"/>
                <a:cs typeface="Arial"/>
              </a:rPr>
              <a:t>w</a:t>
            </a:r>
            <a:r>
              <a:rPr lang="en-US" sz="900" dirty="0">
                <a:latin typeface="Arial"/>
                <a:cs typeface="Arial"/>
              </a:rPr>
              <a:t>een a </a:t>
            </a:r>
            <a:r>
              <a:rPr lang="en-US" sz="900" spc="-4" dirty="0">
                <a:latin typeface="Arial"/>
                <a:cs typeface="Arial"/>
              </a:rPr>
              <a:t>s</a:t>
            </a:r>
            <a:r>
              <a:rPr lang="en-US" sz="900" dirty="0">
                <a:latin typeface="Arial"/>
                <a:cs typeface="Arial"/>
              </a:rPr>
              <a:t>el</a:t>
            </a:r>
            <a:r>
              <a:rPr lang="en-US" sz="900" spc="-9" dirty="0">
                <a:latin typeface="Arial"/>
                <a:cs typeface="Arial"/>
              </a:rPr>
              <a:t>e</a:t>
            </a:r>
            <a:r>
              <a:rPr lang="en-US" sz="900" spc="4" dirty="0">
                <a:latin typeface="Arial"/>
                <a:cs typeface="Arial"/>
              </a:rPr>
              <a:t>c</a:t>
            </a:r>
            <a:r>
              <a:rPr lang="en-US" sz="900" dirty="0">
                <a:latin typeface="Arial"/>
                <a:cs typeface="Arial"/>
              </a:rPr>
              <a:t>t</a:t>
            </a:r>
            <a:r>
              <a:rPr lang="en-US" sz="900" spc="-9" dirty="0">
                <a:latin typeface="Arial"/>
                <a:cs typeface="Arial"/>
              </a:rPr>
              <a:t>e</a:t>
            </a:r>
            <a:r>
              <a:rPr lang="en-US" sz="900" dirty="0">
                <a:latin typeface="Arial"/>
                <a:cs typeface="Arial"/>
              </a:rPr>
              <a:t>d gr</a:t>
            </a:r>
            <a:r>
              <a:rPr lang="en-US" sz="900" spc="-9" dirty="0">
                <a:latin typeface="Arial"/>
                <a:cs typeface="Arial"/>
              </a:rPr>
              <a:t>o</a:t>
            </a:r>
            <a:r>
              <a:rPr lang="en-US" sz="900" dirty="0">
                <a:latin typeface="Arial"/>
                <a:cs typeface="Arial"/>
              </a:rPr>
              <a:t>up </a:t>
            </a:r>
            <a:r>
              <a:rPr lang="en-US" sz="900" spc="-9" dirty="0">
                <a:latin typeface="Arial"/>
                <a:cs typeface="Arial"/>
              </a:rPr>
              <a:t>a</a:t>
            </a:r>
            <a:r>
              <a:rPr lang="en-US" sz="900" dirty="0">
                <a:latin typeface="Arial"/>
                <a:cs typeface="Arial"/>
              </a:rPr>
              <a:t>nd </a:t>
            </a:r>
            <a:r>
              <a:rPr lang="en-US" sz="900" spc="-9" dirty="0">
                <a:latin typeface="Arial"/>
                <a:cs typeface="Arial"/>
              </a:rPr>
              <a:t>i</a:t>
            </a:r>
            <a:r>
              <a:rPr lang="en-US" sz="900" dirty="0">
                <a:latin typeface="Arial"/>
                <a:cs typeface="Arial"/>
              </a:rPr>
              <a:t>ts</a:t>
            </a:r>
            <a:r>
              <a:rPr lang="en-US" sz="900" spc="4" dirty="0">
                <a:latin typeface="Arial"/>
                <a:cs typeface="Arial"/>
              </a:rPr>
              <a:t> </a:t>
            </a:r>
            <a:r>
              <a:rPr lang="en-US" sz="900" dirty="0">
                <a:latin typeface="Arial"/>
                <a:cs typeface="Arial"/>
              </a:rPr>
              <a:t>r</a:t>
            </a:r>
            <a:r>
              <a:rPr lang="en-US" sz="900" spc="-9" dirty="0">
                <a:latin typeface="Arial"/>
                <a:cs typeface="Arial"/>
              </a:rPr>
              <a:t>e</a:t>
            </a:r>
            <a:r>
              <a:rPr lang="en-US" sz="900" dirty="0">
                <a:latin typeface="Arial"/>
                <a:cs typeface="Arial"/>
              </a:rPr>
              <a:t>f</a:t>
            </a:r>
            <a:r>
              <a:rPr lang="en-US" sz="900" spc="-9" dirty="0">
                <a:latin typeface="Arial"/>
                <a:cs typeface="Arial"/>
              </a:rPr>
              <a:t>e</a:t>
            </a:r>
            <a:r>
              <a:rPr lang="en-US" sz="900" dirty="0">
                <a:latin typeface="Arial"/>
                <a:cs typeface="Arial"/>
              </a:rPr>
              <a:t>ren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a:t>
            </a:r>
            <a:r>
              <a:rPr lang="en-US" sz="900" spc="-9" dirty="0">
                <a:latin typeface="Arial"/>
                <a:cs typeface="Arial"/>
              </a:rPr>
              <a:t>u</a:t>
            </a:r>
            <a:r>
              <a:rPr lang="en-US" sz="900" dirty="0">
                <a:latin typeface="Arial"/>
                <a:cs typeface="Arial"/>
              </a:rPr>
              <a:t>p </a:t>
            </a:r>
            <a:r>
              <a:rPr lang="en-US" sz="900" spc="-9" dirty="0">
                <a:latin typeface="Arial"/>
                <a:cs typeface="Arial"/>
              </a:rPr>
              <a:t>i</a:t>
            </a:r>
            <a:r>
              <a:rPr lang="en-US" sz="900" dirty="0">
                <a:latin typeface="Arial"/>
                <a:cs typeface="Arial"/>
              </a:rPr>
              <a:t>s</a:t>
            </a:r>
            <a:r>
              <a:rPr lang="en-US" sz="900" spc="4" dirty="0">
                <a:latin typeface="Arial"/>
                <a:cs typeface="Arial"/>
              </a:rPr>
              <a:t> </a:t>
            </a:r>
            <a:r>
              <a:rPr lang="en-US" sz="900" spc="-9" dirty="0">
                <a:latin typeface="Arial"/>
                <a:cs typeface="Arial"/>
              </a:rPr>
              <a:t>u</a:t>
            </a:r>
            <a:r>
              <a:rPr lang="en-US" sz="900" spc="4" dirty="0">
                <a:latin typeface="Arial"/>
                <a:cs typeface="Arial"/>
              </a:rPr>
              <a:t>s</a:t>
            </a:r>
            <a:r>
              <a:rPr lang="en-US" sz="900" dirty="0">
                <a:latin typeface="Arial"/>
                <a:cs typeface="Arial"/>
              </a:rPr>
              <a:t>ed</a:t>
            </a:r>
            <a:r>
              <a:rPr lang="en-US" sz="900" spc="-9" dirty="0">
                <a:latin typeface="Arial"/>
                <a:cs typeface="Arial"/>
              </a:rPr>
              <a:t> </a:t>
            </a:r>
            <a:r>
              <a:rPr lang="en-US" sz="900" dirty="0">
                <a:latin typeface="Arial"/>
                <a:cs typeface="Arial"/>
              </a:rPr>
              <a:t>to </a:t>
            </a:r>
            <a:r>
              <a:rPr lang="en-US" sz="900" spc="-9" dirty="0">
                <a:latin typeface="Arial"/>
                <a:cs typeface="Arial"/>
              </a:rPr>
              <a:t>a</a:t>
            </a:r>
            <a:r>
              <a:rPr lang="en-US" sz="900" spc="4" dirty="0">
                <a:latin typeface="Arial"/>
                <a:cs typeface="Arial"/>
              </a:rPr>
              <a:t>s</a:t>
            </a:r>
            <a:r>
              <a:rPr lang="en-US" sz="900" spc="-9" dirty="0">
                <a:latin typeface="Arial"/>
                <a:cs typeface="Arial"/>
              </a:rPr>
              <a:t>s</a:t>
            </a:r>
            <a:r>
              <a:rPr lang="en-US" sz="900" dirty="0">
                <a:latin typeface="Arial"/>
                <a:cs typeface="Arial"/>
              </a:rPr>
              <a:t>e</a:t>
            </a:r>
            <a:r>
              <a:rPr lang="en-US" sz="900" spc="-9" dirty="0">
                <a:latin typeface="Arial"/>
                <a:cs typeface="Arial"/>
              </a:rPr>
              <a:t>s</a:t>
            </a:r>
            <a:r>
              <a:rPr lang="en-US" sz="900" dirty="0">
                <a:latin typeface="Arial"/>
                <a:cs typeface="Arial"/>
              </a:rPr>
              <a:t>s</a:t>
            </a:r>
            <a:r>
              <a:rPr lang="en-US" sz="900" spc="-4" dirty="0">
                <a:latin typeface="Arial"/>
                <a:cs typeface="Arial"/>
              </a:rPr>
              <a:t> </a:t>
            </a:r>
            <a:r>
              <a:rPr lang="en-US" sz="900" dirty="0">
                <a:latin typeface="Arial"/>
                <a:cs typeface="Arial"/>
              </a:rPr>
              <a:t>di</a:t>
            </a:r>
            <a:r>
              <a:rPr lang="en-US" sz="900" spc="4" dirty="0">
                <a:latin typeface="Arial"/>
                <a:cs typeface="Arial"/>
              </a:rPr>
              <a:t>s</a:t>
            </a:r>
            <a:r>
              <a:rPr lang="en-US" sz="900" spc="-9" dirty="0">
                <a:latin typeface="Arial"/>
                <a:cs typeface="Arial"/>
              </a:rPr>
              <a:t>p</a:t>
            </a:r>
            <a:r>
              <a:rPr lang="en-US" sz="900" dirty="0">
                <a:latin typeface="Arial"/>
                <a:cs typeface="Arial"/>
              </a:rPr>
              <a:t>ari</a:t>
            </a:r>
            <a:r>
              <a:rPr lang="en-US" sz="900" spc="-9" dirty="0">
                <a:latin typeface="Arial"/>
                <a:cs typeface="Arial"/>
              </a:rPr>
              <a:t>t</a:t>
            </a:r>
            <a:r>
              <a:rPr lang="en-US" sz="900" dirty="0">
                <a:latin typeface="Arial"/>
                <a:cs typeface="Arial"/>
              </a:rPr>
              <a:t>ie</a:t>
            </a:r>
            <a:r>
              <a:rPr lang="en-US" sz="900" spc="4" dirty="0">
                <a:latin typeface="Arial"/>
                <a:cs typeface="Arial"/>
              </a:rPr>
              <a:t>s</a:t>
            </a:r>
            <a:r>
              <a:rPr lang="en-US" sz="900" dirty="0">
                <a:latin typeface="Arial"/>
                <a:cs typeface="Arial"/>
              </a:rPr>
              <a:t>.</a:t>
            </a:r>
          </a:p>
          <a:p>
            <a:pPr marL="391503" marR="390193" indent="-171441">
              <a:buFont typeface="Arial" panose="020B0604020202020204" pitchFamily="34" charset="0"/>
              <a:buChar char="•"/>
              <a:tabLst>
                <a:tab pos="429095" algn="l"/>
              </a:tabLst>
            </a:pPr>
            <a:r>
              <a:rPr lang="en-US" sz="900" b="1" dirty="0">
                <a:latin typeface="Arial"/>
                <a:cs typeface="Arial"/>
              </a:rPr>
              <a:t>Bett</a:t>
            </a:r>
            <a:r>
              <a:rPr lang="en-US" sz="900" b="1" spc="4" dirty="0">
                <a:latin typeface="Arial"/>
                <a:cs typeface="Arial"/>
              </a:rPr>
              <a:t>e</a:t>
            </a:r>
            <a:r>
              <a:rPr lang="en-US" sz="900" b="1" dirty="0">
                <a:latin typeface="Arial"/>
                <a:cs typeface="Arial"/>
              </a:rPr>
              <a:t>r </a:t>
            </a:r>
            <a:r>
              <a:rPr lang="en-US" sz="900" dirty="0">
                <a:latin typeface="Arial"/>
                <a:cs typeface="Arial"/>
              </a:rPr>
              <a:t>= Po</a:t>
            </a:r>
            <a:r>
              <a:rPr lang="en-US" sz="900" spc="-9" dirty="0">
                <a:latin typeface="Arial"/>
                <a:cs typeface="Arial"/>
              </a:rPr>
              <a:t>p</a:t>
            </a:r>
            <a:r>
              <a:rPr lang="en-US" sz="900" dirty="0">
                <a:latin typeface="Arial"/>
                <a:cs typeface="Arial"/>
              </a:rPr>
              <a:t>ula</a:t>
            </a:r>
            <a:r>
              <a:rPr lang="en-US" sz="900" spc="-9" dirty="0">
                <a:latin typeface="Arial"/>
                <a:cs typeface="Arial"/>
              </a:rPr>
              <a:t>t</a:t>
            </a:r>
            <a:r>
              <a:rPr lang="en-US" sz="900" dirty="0">
                <a:latin typeface="Arial"/>
                <a:cs typeface="Arial"/>
              </a:rPr>
              <a:t>ion </a:t>
            </a:r>
            <a:r>
              <a:rPr lang="en-US" sz="900" spc="-9" dirty="0">
                <a:latin typeface="Arial"/>
                <a:cs typeface="Arial"/>
              </a:rPr>
              <a:t>r</a:t>
            </a:r>
            <a:r>
              <a:rPr lang="en-US" sz="900" dirty="0">
                <a:latin typeface="Arial"/>
                <a:cs typeface="Arial"/>
              </a:rPr>
              <a:t>e</a:t>
            </a:r>
            <a:r>
              <a:rPr lang="en-US" sz="900" spc="-9" dirty="0">
                <a:latin typeface="Arial"/>
                <a:cs typeface="Arial"/>
              </a:rPr>
              <a:t>c</a:t>
            </a:r>
            <a:r>
              <a:rPr lang="en-US" sz="900" dirty="0">
                <a:latin typeface="Arial"/>
                <a:cs typeface="Arial"/>
              </a:rPr>
              <a:t>ei</a:t>
            </a:r>
            <a:r>
              <a:rPr lang="en-US" sz="900" spc="-9" dirty="0">
                <a:latin typeface="Arial"/>
                <a:cs typeface="Arial"/>
              </a:rPr>
              <a:t>v</a:t>
            </a:r>
            <a:r>
              <a:rPr lang="en-US" sz="900" dirty="0">
                <a:latin typeface="Arial"/>
                <a:cs typeface="Arial"/>
              </a:rPr>
              <a:t>ed</a:t>
            </a:r>
            <a:r>
              <a:rPr lang="en-US" sz="900" spc="-9" dirty="0">
                <a:latin typeface="Arial"/>
                <a:cs typeface="Arial"/>
              </a:rPr>
              <a:t> </a:t>
            </a:r>
            <a:r>
              <a:rPr lang="en-US" sz="900" dirty="0">
                <a:latin typeface="Arial"/>
                <a:cs typeface="Arial"/>
              </a:rPr>
              <a:t>better</a:t>
            </a:r>
            <a:r>
              <a:rPr lang="en-US" sz="900" spc="-9" dirty="0">
                <a:latin typeface="Arial"/>
                <a:cs typeface="Arial"/>
              </a:rPr>
              <a:t> </a:t>
            </a:r>
            <a:r>
              <a:rPr lang="en-US" sz="900" dirty="0">
                <a:latin typeface="Arial"/>
                <a:cs typeface="Arial"/>
              </a:rPr>
              <a:t>qu</a:t>
            </a:r>
            <a:r>
              <a:rPr lang="en-US" sz="900" spc="-9" dirty="0">
                <a:latin typeface="Arial"/>
                <a:cs typeface="Arial"/>
              </a:rPr>
              <a:t>a</a:t>
            </a:r>
            <a:r>
              <a:rPr lang="en-US" sz="900" dirty="0">
                <a:latin typeface="Arial"/>
                <a:cs typeface="Arial"/>
              </a:rPr>
              <a:t>lity</a:t>
            </a:r>
            <a:r>
              <a:rPr lang="en-US" sz="900" spc="-4" dirty="0">
                <a:latin typeface="Arial"/>
                <a:cs typeface="Arial"/>
              </a:rPr>
              <a:t> </a:t>
            </a:r>
            <a:r>
              <a:rPr lang="en-US" sz="900" dirty="0">
                <a:latin typeface="Arial"/>
                <a:cs typeface="Arial"/>
              </a:rPr>
              <a:t>of</a:t>
            </a:r>
            <a:r>
              <a:rPr lang="en-US" sz="900" spc="-9" dirty="0">
                <a:latin typeface="Arial"/>
                <a:cs typeface="Arial"/>
              </a:rPr>
              <a:t> </a:t>
            </a:r>
            <a:r>
              <a:rPr lang="en-US" sz="900" spc="4" dirty="0">
                <a:latin typeface="Arial"/>
                <a:cs typeface="Arial"/>
              </a:rPr>
              <a:t>c</a:t>
            </a:r>
            <a:r>
              <a:rPr lang="en-US" sz="900" dirty="0">
                <a:latin typeface="Arial"/>
                <a:cs typeface="Arial"/>
              </a:rPr>
              <a:t>are</a:t>
            </a:r>
            <a:r>
              <a:rPr lang="en-US" sz="900" spc="-9" dirty="0">
                <a:latin typeface="Arial"/>
                <a:cs typeface="Arial"/>
              </a:rPr>
              <a:t> </a:t>
            </a:r>
            <a:r>
              <a:rPr lang="en-US" sz="900" dirty="0">
                <a:latin typeface="Arial"/>
                <a:cs typeface="Arial"/>
              </a:rPr>
              <a:t>th</a:t>
            </a:r>
            <a:r>
              <a:rPr lang="en-US" sz="900" spc="-9" dirty="0">
                <a:latin typeface="Arial"/>
                <a:cs typeface="Arial"/>
              </a:rPr>
              <a:t>a</a:t>
            </a:r>
            <a:r>
              <a:rPr lang="en-US" sz="900" dirty="0">
                <a:latin typeface="Arial"/>
                <a:cs typeface="Arial"/>
              </a:rPr>
              <a:t>n ref</a:t>
            </a:r>
            <a:r>
              <a:rPr lang="en-US" sz="900" spc="-9" dirty="0">
                <a:latin typeface="Arial"/>
                <a:cs typeface="Arial"/>
              </a:rPr>
              <a:t>e</a:t>
            </a:r>
            <a:r>
              <a:rPr lang="en-US" sz="900" spc="-13" dirty="0">
                <a:latin typeface="Arial"/>
                <a:cs typeface="Arial"/>
              </a:rPr>
              <a:t>r</a:t>
            </a:r>
            <a:r>
              <a:rPr lang="en-US" sz="900" dirty="0">
                <a:latin typeface="Arial"/>
                <a:cs typeface="Arial"/>
              </a:rPr>
              <a:t>en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a:t>
            </a:r>
            <a:r>
              <a:rPr lang="en-US" sz="900" spc="-9" dirty="0">
                <a:latin typeface="Arial"/>
                <a:cs typeface="Arial"/>
              </a:rPr>
              <a:t>u</a:t>
            </a:r>
            <a:r>
              <a:rPr lang="en-US" sz="900" dirty="0">
                <a:latin typeface="Arial"/>
                <a:cs typeface="Arial"/>
              </a:rPr>
              <a:t>p. Dif</a:t>
            </a:r>
            <a:r>
              <a:rPr lang="en-US" sz="900" spc="-9" dirty="0">
                <a:latin typeface="Arial"/>
                <a:cs typeface="Arial"/>
              </a:rPr>
              <a:t>f</a:t>
            </a:r>
            <a:r>
              <a:rPr lang="en-US" sz="900" dirty="0">
                <a:latin typeface="Arial"/>
                <a:cs typeface="Arial"/>
              </a:rPr>
              <a:t>ere</a:t>
            </a:r>
            <a:r>
              <a:rPr lang="en-US" sz="900" spc="-9" dirty="0">
                <a:latin typeface="Arial"/>
                <a:cs typeface="Arial"/>
              </a:rPr>
              <a:t>n</a:t>
            </a:r>
            <a:r>
              <a:rPr lang="en-US" sz="900" spc="4" dirty="0">
                <a:latin typeface="Arial"/>
                <a:cs typeface="Arial"/>
              </a:rPr>
              <a:t>c</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are</a:t>
            </a:r>
            <a:r>
              <a:rPr lang="en-US" sz="900" spc="-9" dirty="0">
                <a:latin typeface="Arial"/>
                <a:cs typeface="Arial"/>
              </a:rPr>
              <a:t> </a:t>
            </a:r>
            <a:r>
              <a:rPr lang="en-US" sz="900" spc="4" dirty="0">
                <a:latin typeface="Arial"/>
                <a:cs typeface="Arial"/>
              </a:rPr>
              <a:t>s</a:t>
            </a:r>
            <a:r>
              <a:rPr lang="en-US" sz="900" spc="-9" dirty="0">
                <a:latin typeface="Arial"/>
                <a:cs typeface="Arial"/>
              </a:rPr>
              <a:t>t</a:t>
            </a:r>
            <a:r>
              <a:rPr lang="en-US" sz="900" dirty="0">
                <a:latin typeface="Arial"/>
                <a:cs typeface="Arial"/>
              </a:rPr>
              <a:t>at</a:t>
            </a:r>
            <a:r>
              <a:rPr lang="en-US" sz="900" spc="4" dirty="0">
                <a:latin typeface="Arial"/>
                <a:cs typeface="Arial"/>
              </a:rPr>
              <a:t>is</a:t>
            </a:r>
            <a:r>
              <a:rPr lang="en-US" sz="900" spc="28" dirty="0">
                <a:latin typeface="Arial"/>
                <a:cs typeface="Arial"/>
              </a:rPr>
              <a:t>t</a:t>
            </a:r>
            <a:r>
              <a:rPr lang="en-US" sz="900" dirty="0">
                <a:latin typeface="Arial"/>
                <a:cs typeface="Arial"/>
              </a:rPr>
              <a:t>i</a:t>
            </a:r>
            <a:r>
              <a:rPr lang="en-US" sz="900" spc="-9" dirty="0">
                <a:latin typeface="Arial"/>
                <a:cs typeface="Arial"/>
              </a:rPr>
              <a:t>c</a:t>
            </a:r>
            <a:r>
              <a:rPr lang="en-US" sz="900" dirty="0">
                <a:latin typeface="Arial"/>
                <a:cs typeface="Arial"/>
              </a:rPr>
              <a:t>ally </a:t>
            </a:r>
            <a:r>
              <a:rPr lang="en-US" sz="900" spc="4" dirty="0">
                <a:latin typeface="Arial"/>
                <a:cs typeface="Arial"/>
              </a:rPr>
              <a:t>s</a:t>
            </a:r>
            <a:r>
              <a:rPr lang="en-US" sz="900" dirty="0">
                <a:latin typeface="Arial"/>
                <a:cs typeface="Arial"/>
              </a:rPr>
              <a:t>ig</a:t>
            </a:r>
            <a:r>
              <a:rPr lang="en-US" sz="900" spc="-9" dirty="0">
                <a:latin typeface="Arial"/>
                <a:cs typeface="Arial"/>
              </a:rPr>
              <a:t>n</a:t>
            </a:r>
            <a:r>
              <a:rPr lang="en-US" sz="900" dirty="0">
                <a:latin typeface="Arial"/>
                <a:cs typeface="Arial"/>
              </a:rPr>
              <a:t>if</a:t>
            </a:r>
            <a:r>
              <a:rPr lang="en-US" sz="900" spc="-9" dirty="0">
                <a:latin typeface="Arial"/>
                <a:cs typeface="Arial"/>
              </a:rPr>
              <a:t>i</a:t>
            </a:r>
            <a:r>
              <a:rPr lang="en-US" sz="900" spc="4" dirty="0">
                <a:latin typeface="Arial"/>
                <a:cs typeface="Arial"/>
              </a:rPr>
              <a:t>c</a:t>
            </a:r>
            <a:r>
              <a:rPr lang="en-US" sz="900" dirty="0">
                <a:latin typeface="Arial"/>
                <a:cs typeface="Arial"/>
              </a:rPr>
              <a:t>an</a:t>
            </a:r>
            <a:r>
              <a:rPr lang="en-US" sz="900" spc="-9" dirty="0">
                <a:latin typeface="Arial"/>
                <a:cs typeface="Arial"/>
              </a:rPr>
              <a:t>t</a:t>
            </a:r>
            <a:r>
              <a:rPr lang="en-US" sz="900" dirty="0">
                <a:latin typeface="Arial"/>
                <a:cs typeface="Arial"/>
              </a:rPr>
              <a:t>, are</a:t>
            </a:r>
            <a:r>
              <a:rPr lang="en-US" sz="900" spc="-9" dirty="0">
                <a:latin typeface="Arial"/>
                <a:cs typeface="Arial"/>
              </a:rPr>
              <a:t> </a:t>
            </a:r>
            <a:r>
              <a:rPr lang="en-US" sz="900" dirty="0">
                <a:latin typeface="Arial"/>
                <a:cs typeface="Arial"/>
              </a:rPr>
              <a:t>eq</a:t>
            </a:r>
            <a:r>
              <a:rPr lang="en-US" sz="900" spc="-9" dirty="0">
                <a:latin typeface="Arial"/>
                <a:cs typeface="Arial"/>
              </a:rPr>
              <a:t>u</a:t>
            </a:r>
            <a:r>
              <a:rPr lang="en-US" sz="900" dirty="0">
                <a:latin typeface="Arial"/>
                <a:cs typeface="Arial"/>
              </a:rPr>
              <a:t>al </a:t>
            </a:r>
            <a:r>
              <a:rPr lang="en-US" sz="900" spc="-9" dirty="0">
                <a:latin typeface="Arial"/>
                <a:cs typeface="Arial"/>
              </a:rPr>
              <a:t>t</a:t>
            </a:r>
            <a:r>
              <a:rPr lang="en-US" sz="900" dirty="0">
                <a:latin typeface="Arial"/>
                <a:cs typeface="Arial"/>
              </a:rPr>
              <a:t>o or</a:t>
            </a:r>
            <a:r>
              <a:rPr lang="en-US" sz="900" spc="-9" dirty="0">
                <a:latin typeface="Arial"/>
                <a:cs typeface="Arial"/>
              </a:rPr>
              <a:t> </a:t>
            </a:r>
            <a:r>
              <a:rPr lang="en-US" sz="900" dirty="0">
                <a:latin typeface="Arial"/>
                <a:cs typeface="Arial"/>
              </a:rPr>
              <a:t>lar</a:t>
            </a:r>
            <a:r>
              <a:rPr lang="en-US" sz="900" spc="-9" dirty="0">
                <a:latin typeface="Arial"/>
                <a:cs typeface="Arial"/>
              </a:rPr>
              <a:t>g</a:t>
            </a:r>
            <a:r>
              <a:rPr lang="en-US" sz="900" dirty="0">
                <a:latin typeface="Arial"/>
                <a:cs typeface="Arial"/>
              </a:rPr>
              <a:t>er than</a:t>
            </a:r>
            <a:r>
              <a:rPr lang="en-US" sz="900" spc="-9" dirty="0">
                <a:latin typeface="Arial"/>
                <a:cs typeface="Arial"/>
              </a:rPr>
              <a:t> </a:t>
            </a:r>
            <a:r>
              <a:rPr lang="en-US" sz="900" dirty="0">
                <a:latin typeface="Arial"/>
                <a:cs typeface="Arial"/>
              </a:rPr>
              <a:t>1</a:t>
            </a:r>
            <a:r>
              <a:rPr lang="en-US" sz="900" spc="-9" dirty="0">
                <a:latin typeface="Arial"/>
                <a:cs typeface="Arial"/>
              </a:rPr>
              <a:t>0</a:t>
            </a:r>
            <a:r>
              <a:rPr lang="en-US" sz="900" dirty="0">
                <a:latin typeface="Arial"/>
                <a:cs typeface="Arial"/>
              </a:rPr>
              <a:t>%, a</a:t>
            </a:r>
            <a:r>
              <a:rPr lang="en-US" sz="900" spc="-9" dirty="0">
                <a:latin typeface="Arial"/>
                <a:cs typeface="Arial"/>
              </a:rPr>
              <a:t>n</a:t>
            </a:r>
            <a:r>
              <a:rPr lang="en-US" sz="900" dirty="0">
                <a:latin typeface="Arial"/>
                <a:cs typeface="Arial"/>
              </a:rPr>
              <a:t>d fa</a:t>
            </a:r>
            <a:r>
              <a:rPr lang="en-US" sz="900" spc="-9" dirty="0">
                <a:latin typeface="Arial"/>
                <a:cs typeface="Arial"/>
              </a:rPr>
              <a:t>v</a:t>
            </a:r>
            <a:r>
              <a:rPr lang="en-US" sz="900" dirty="0">
                <a:latin typeface="Arial"/>
                <a:cs typeface="Arial"/>
              </a:rPr>
              <a:t>or </a:t>
            </a:r>
            <a:r>
              <a:rPr lang="en-US" sz="900" spc="-9" dirty="0">
                <a:latin typeface="Arial"/>
                <a:cs typeface="Arial"/>
              </a:rPr>
              <a:t>t</a:t>
            </a:r>
            <a:r>
              <a:rPr lang="en-US" sz="900" dirty="0">
                <a:latin typeface="Arial"/>
                <a:cs typeface="Arial"/>
              </a:rPr>
              <a:t>he</a:t>
            </a:r>
            <a:r>
              <a:rPr lang="en-US" sz="900" spc="13" dirty="0">
                <a:latin typeface="Arial"/>
                <a:cs typeface="Arial"/>
              </a:rPr>
              <a:t> </a:t>
            </a:r>
            <a:r>
              <a:rPr lang="en-US" sz="900" spc="4" dirty="0">
                <a:latin typeface="Arial"/>
                <a:cs typeface="Arial"/>
              </a:rPr>
              <a:t>s</a:t>
            </a:r>
            <a:r>
              <a:rPr lang="en-US" sz="900" dirty="0">
                <a:latin typeface="Arial"/>
                <a:cs typeface="Arial"/>
              </a:rPr>
              <a:t>e</a:t>
            </a:r>
            <a:r>
              <a:rPr lang="en-US" sz="900" spc="-9" dirty="0">
                <a:latin typeface="Arial"/>
                <a:cs typeface="Arial"/>
              </a:rPr>
              <a:t>l</a:t>
            </a:r>
            <a:r>
              <a:rPr lang="en-US" sz="900" dirty="0">
                <a:latin typeface="Arial"/>
                <a:cs typeface="Arial"/>
              </a:rPr>
              <a:t>e</a:t>
            </a:r>
            <a:r>
              <a:rPr lang="en-US" sz="900" spc="4" dirty="0">
                <a:latin typeface="Arial"/>
                <a:cs typeface="Arial"/>
              </a:rPr>
              <a:t>c</a:t>
            </a:r>
            <a:r>
              <a:rPr lang="en-US" sz="900" dirty="0">
                <a:latin typeface="Arial"/>
                <a:cs typeface="Arial"/>
              </a:rPr>
              <a:t>t</a:t>
            </a:r>
            <a:r>
              <a:rPr lang="en-US" sz="900" spc="-9" dirty="0">
                <a:latin typeface="Arial"/>
                <a:cs typeface="Arial"/>
              </a:rPr>
              <a:t>e</a:t>
            </a:r>
            <a:r>
              <a:rPr lang="en-US" sz="900" dirty="0">
                <a:latin typeface="Arial"/>
                <a:cs typeface="Arial"/>
              </a:rPr>
              <a:t>d</a:t>
            </a:r>
            <a:r>
              <a:rPr lang="en-US" sz="900" spc="4" dirty="0">
                <a:latin typeface="Arial"/>
                <a:cs typeface="Arial"/>
              </a:rPr>
              <a:t> </a:t>
            </a:r>
            <a:r>
              <a:rPr lang="en-US" sz="900" dirty="0">
                <a:latin typeface="Arial"/>
                <a:cs typeface="Arial"/>
              </a:rPr>
              <a:t>gr</a:t>
            </a:r>
            <a:r>
              <a:rPr lang="en-US" sz="900" spc="-9" dirty="0">
                <a:latin typeface="Arial"/>
                <a:cs typeface="Arial"/>
              </a:rPr>
              <a:t>o</a:t>
            </a:r>
            <a:r>
              <a:rPr lang="en-US" sz="900" dirty="0">
                <a:latin typeface="Arial"/>
                <a:cs typeface="Arial"/>
              </a:rPr>
              <a:t>up.</a:t>
            </a:r>
          </a:p>
          <a:p>
            <a:pPr marL="391503" marR="354193" indent="-171441">
              <a:buFont typeface="Arial" panose="020B0604020202020204" pitchFamily="34" charset="0"/>
              <a:buChar char="•"/>
              <a:tabLst>
                <a:tab pos="429095" algn="l"/>
              </a:tabLst>
            </a:pPr>
            <a:r>
              <a:rPr lang="en-US" sz="900" b="1" dirty="0">
                <a:latin typeface="Arial"/>
                <a:cs typeface="Arial"/>
              </a:rPr>
              <a:t>Same</a:t>
            </a:r>
            <a:r>
              <a:rPr lang="en-US" sz="900" b="1" spc="4" dirty="0">
                <a:latin typeface="Arial"/>
                <a:cs typeface="Arial"/>
              </a:rPr>
              <a:t> </a:t>
            </a:r>
            <a:r>
              <a:rPr lang="en-US" sz="900" dirty="0">
                <a:latin typeface="Arial"/>
                <a:cs typeface="Arial"/>
              </a:rPr>
              <a:t>= </a:t>
            </a:r>
            <a:r>
              <a:rPr lang="en-US" sz="900" spc="-13" dirty="0">
                <a:latin typeface="Arial"/>
                <a:cs typeface="Arial"/>
              </a:rPr>
              <a:t>P</a:t>
            </a:r>
            <a:r>
              <a:rPr lang="en-US" sz="900" dirty="0">
                <a:latin typeface="Arial"/>
                <a:cs typeface="Arial"/>
              </a:rPr>
              <a:t>op</a:t>
            </a:r>
            <a:r>
              <a:rPr lang="en-US" sz="900" spc="-9" dirty="0">
                <a:latin typeface="Arial"/>
                <a:cs typeface="Arial"/>
              </a:rPr>
              <a:t>u</a:t>
            </a:r>
            <a:r>
              <a:rPr lang="en-US" sz="900" dirty="0">
                <a:latin typeface="Arial"/>
                <a:cs typeface="Arial"/>
              </a:rPr>
              <a:t>lat</a:t>
            </a:r>
            <a:r>
              <a:rPr lang="en-US" sz="900" spc="-9" dirty="0">
                <a:latin typeface="Arial"/>
                <a:cs typeface="Arial"/>
              </a:rPr>
              <a:t>i</a:t>
            </a:r>
            <a:r>
              <a:rPr lang="en-US" sz="900" dirty="0">
                <a:latin typeface="Arial"/>
                <a:cs typeface="Arial"/>
              </a:rPr>
              <a:t>on </a:t>
            </a:r>
            <a:r>
              <a:rPr lang="en-US" sz="900" spc="-9" dirty="0">
                <a:latin typeface="Arial"/>
                <a:cs typeface="Arial"/>
              </a:rPr>
              <a:t>a</a:t>
            </a:r>
            <a:r>
              <a:rPr lang="en-US" sz="900" dirty="0">
                <a:latin typeface="Arial"/>
                <a:cs typeface="Arial"/>
              </a:rPr>
              <a:t>nd r</a:t>
            </a:r>
            <a:r>
              <a:rPr lang="en-US" sz="900" spc="-9" dirty="0">
                <a:latin typeface="Arial"/>
                <a:cs typeface="Arial"/>
              </a:rPr>
              <a:t>e</a:t>
            </a:r>
            <a:r>
              <a:rPr lang="en-US" sz="900" dirty="0">
                <a:latin typeface="Arial"/>
                <a:cs typeface="Arial"/>
              </a:rPr>
              <a:t>fer</a:t>
            </a:r>
            <a:r>
              <a:rPr lang="en-US" sz="900" spc="-9" dirty="0">
                <a:latin typeface="Arial"/>
                <a:cs typeface="Arial"/>
              </a:rPr>
              <a:t>e</a:t>
            </a:r>
            <a:r>
              <a:rPr lang="en-US" sz="900" dirty="0">
                <a:latin typeface="Arial"/>
                <a:cs typeface="Arial"/>
              </a:rPr>
              <a:t>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group</a:t>
            </a:r>
            <a:r>
              <a:rPr lang="en-US" sz="900" spc="-9" dirty="0">
                <a:latin typeface="Arial"/>
                <a:cs typeface="Arial"/>
              </a:rPr>
              <a:t> </a:t>
            </a:r>
            <a:r>
              <a:rPr lang="en-US" sz="900" dirty="0">
                <a:latin typeface="Arial"/>
                <a:cs typeface="Arial"/>
              </a:rPr>
              <a:t>re</a:t>
            </a:r>
            <a:r>
              <a:rPr lang="en-US" sz="900" spc="-9" dirty="0">
                <a:latin typeface="Arial"/>
                <a:cs typeface="Arial"/>
              </a:rPr>
              <a:t>c</a:t>
            </a:r>
            <a:r>
              <a:rPr lang="en-US" sz="900" dirty="0">
                <a:latin typeface="Arial"/>
                <a:cs typeface="Arial"/>
              </a:rPr>
              <a:t>ei</a:t>
            </a:r>
            <a:r>
              <a:rPr lang="en-US" sz="900" spc="-9" dirty="0">
                <a:latin typeface="Arial"/>
                <a:cs typeface="Arial"/>
              </a:rPr>
              <a:t>v</a:t>
            </a:r>
            <a:r>
              <a:rPr lang="en-US" sz="900" dirty="0">
                <a:latin typeface="Arial"/>
                <a:cs typeface="Arial"/>
              </a:rPr>
              <a:t>ed </a:t>
            </a:r>
            <a:r>
              <a:rPr lang="en-US" sz="900" spc="-9" dirty="0">
                <a:latin typeface="Arial"/>
                <a:cs typeface="Arial"/>
              </a:rPr>
              <a:t>a</a:t>
            </a:r>
            <a:r>
              <a:rPr lang="en-US" sz="900" dirty="0">
                <a:latin typeface="Arial"/>
                <a:cs typeface="Arial"/>
              </a:rPr>
              <a:t>bo</a:t>
            </a:r>
            <a:r>
              <a:rPr lang="en-US" sz="900" spc="-9" dirty="0">
                <a:latin typeface="Arial"/>
                <a:cs typeface="Arial"/>
              </a:rPr>
              <a:t>u</a:t>
            </a:r>
            <a:r>
              <a:rPr lang="en-US" sz="900" dirty="0">
                <a:latin typeface="Arial"/>
                <a:cs typeface="Arial"/>
              </a:rPr>
              <a:t>t the</a:t>
            </a:r>
            <a:r>
              <a:rPr lang="en-US" sz="900" spc="-18" dirty="0">
                <a:latin typeface="Arial"/>
                <a:cs typeface="Arial"/>
              </a:rPr>
              <a:t> </a:t>
            </a:r>
            <a:r>
              <a:rPr lang="en-US" sz="900" spc="4" dirty="0">
                <a:latin typeface="Arial"/>
                <a:cs typeface="Arial"/>
              </a:rPr>
              <a:t>s</a:t>
            </a:r>
            <a:r>
              <a:rPr lang="en-US" sz="900" dirty="0">
                <a:latin typeface="Arial"/>
                <a:cs typeface="Arial"/>
              </a:rPr>
              <a:t>a</a:t>
            </a:r>
            <a:r>
              <a:rPr lang="en-US" sz="900" spc="-9" dirty="0">
                <a:latin typeface="Arial"/>
                <a:cs typeface="Arial"/>
              </a:rPr>
              <a:t>m</a:t>
            </a:r>
            <a:r>
              <a:rPr lang="en-US" sz="900" dirty="0">
                <a:latin typeface="Arial"/>
                <a:cs typeface="Arial"/>
              </a:rPr>
              <a:t>e q</a:t>
            </a:r>
            <a:r>
              <a:rPr lang="en-US" sz="900" spc="-9" dirty="0">
                <a:latin typeface="Arial"/>
                <a:cs typeface="Arial"/>
              </a:rPr>
              <a:t>u</a:t>
            </a:r>
            <a:r>
              <a:rPr lang="en-US" sz="900" dirty="0">
                <a:latin typeface="Arial"/>
                <a:cs typeface="Arial"/>
              </a:rPr>
              <a:t>ality</a:t>
            </a:r>
            <a:r>
              <a:rPr lang="en-US" sz="900" spc="-4" dirty="0">
                <a:latin typeface="Arial"/>
                <a:cs typeface="Arial"/>
              </a:rPr>
              <a:t> </a:t>
            </a:r>
            <a:r>
              <a:rPr lang="en-US" sz="900" spc="-9" dirty="0">
                <a:latin typeface="Arial"/>
                <a:cs typeface="Arial"/>
              </a:rPr>
              <a:t>o</a:t>
            </a:r>
            <a:r>
              <a:rPr lang="en-US" sz="900" dirty="0">
                <a:latin typeface="Arial"/>
                <a:cs typeface="Arial"/>
              </a:rPr>
              <a:t>f </a:t>
            </a:r>
            <a:r>
              <a:rPr lang="en-US" sz="900" spc="4" dirty="0">
                <a:latin typeface="Arial"/>
                <a:cs typeface="Arial"/>
              </a:rPr>
              <a:t>c</a:t>
            </a:r>
            <a:r>
              <a:rPr lang="en-US" sz="900" spc="-9" dirty="0">
                <a:latin typeface="Arial"/>
                <a:cs typeface="Arial"/>
              </a:rPr>
              <a:t>a</a:t>
            </a:r>
            <a:r>
              <a:rPr lang="en-US" sz="900" dirty="0">
                <a:latin typeface="Arial"/>
                <a:cs typeface="Arial"/>
              </a:rPr>
              <a:t>re. Di</a:t>
            </a:r>
            <a:r>
              <a:rPr lang="en-US" sz="900" spc="-9" dirty="0">
                <a:latin typeface="Arial"/>
                <a:cs typeface="Arial"/>
              </a:rPr>
              <a:t>f</a:t>
            </a:r>
            <a:r>
              <a:rPr lang="en-US" sz="900" dirty="0">
                <a:latin typeface="Arial"/>
                <a:cs typeface="Arial"/>
              </a:rPr>
              <a:t>fere</a:t>
            </a:r>
            <a:r>
              <a:rPr lang="en-US" sz="900" spc="-9" dirty="0">
                <a:latin typeface="Arial"/>
                <a:cs typeface="Arial"/>
              </a:rPr>
              <a:t>nc</a:t>
            </a:r>
            <a:r>
              <a:rPr lang="en-US" sz="900" dirty="0">
                <a:latin typeface="Arial"/>
                <a:cs typeface="Arial"/>
              </a:rPr>
              <a:t>es</a:t>
            </a:r>
            <a:r>
              <a:rPr lang="en-US" sz="900" spc="4" dirty="0">
                <a:latin typeface="Arial"/>
                <a:cs typeface="Arial"/>
              </a:rPr>
              <a:t> </a:t>
            </a:r>
            <a:r>
              <a:rPr lang="en-US" sz="900" dirty="0">
                <a:latin typeface="Arial"/>
                <a:cs typeface="Arial"/>
              </a:rPr>
              <a:t>a</a:t>
            </a:r>
            <a:r>
              <a:rPr lang="en-US" sz="900" spc="-13" dirty="0">
                <a:latin typeface="Arial"/>
                <a:cs typeface="Arial"/>
              </a:rPr>
              <a:t>r</a:t>
            </a:r>
            <a:r>
              <a:rPr lang="en-US" sz="900" dirty="0">
                <a:latin typeface="Arial"/>
                <a:cs typeface="Arial"/>
              </a:rPr>
              <a:t>e not </a:t>
            </a:r>
            <a:r>
              <a:rPr lang="en-US" sz="900" spc="4" dirty="0">
                <a:latin typeface="Arial"/>
                <a:cs typeface="Arial"/>
              </a:rPr>
              <a:t>s</a:t>
            </a:r>
            <a:r>
              <a:rPr lang="en-US" sz="900" dirty="0">
                <a:latin typeface="Arial"/>
                <a:cs typeface="Arial"/>
              </a:rPr>
              <a:t>tat</a:t>
            </a:r>
            <a:r>
              <a:rPr lang="en-US" sz="900" spc="-9" dirty="0">
                <a:latin typeface="Arial"/>
                <a:cs typeface="Arial"/>
              </a:rPr>
              <a:t>i</a:t>
            </a:r>
            <a:r>
              <a:rPr lang="en-US" sz="900" spc="4" dirty="0">
                <a:latin typeface="Arial"/>
                <a:cs typeface="Arial"/>
              </a:rPr>
              <a:t>s</a:t>
            </a:r>
            <a:r>
              <a:rPr lang="en-US" sz="900" dirty="0">
                <a:latin typeface="Arial"/>
                <a:cs typeface="Arial"/>
              </a:rPr>
              <a:t>t</a:t>
            </a:r>
            <a:r>
              <a:rPr lang="en-US" sz="900" spc="-9" dirty="0">
                <a:latin typeface="Arial"/>
                <a:cs typeface="Arial"/>
              </a:rPr>
              <a:t>i</a:t>
            </a:r>
            <a:r>
              <a:rPr lang="en-US" sz="900" spc="4" dirty="0">
                <a:latin typeface="Arial"/>
                <a:cs typeface="Arial"/>
              </a:rPr>
              <a:t>c</a:t>
            </a:r>
            <a:r>
              <a:rPr lang="en-US" sz="900" spc="-9" dirty="0">
                <a:latin typeface="Arial"/>
                <a:cs typeface="Arial"/>
              </a:rPr>
              <a:t>a</a:t>
            </a:r>
            <a:r>
              <a:rPr lang="en-US" sz="900" dirty="0">
                <a:latin typeface="Arial"/>
                <a:cs typeface="Arial"/>
              </a:rPr>
              <a:t>lly</a:t>
            </a:r>
            <a:r>
              <a:rPr lang="en-US" sz="900" spc="-9" dirty="0">
                <a:latin typeface="Arial"/>
                <a:cs typeface="Arial"/>
              </a:rPr>
              <a:t> </a:t>
            </a:r>
            <a:r>
              <a:rPr lang="en-US" sz="900" spc="4" dirty="0">
                <a:latin typeface="Arial"/>
                <a:cs typeface="Arial"/>
              </a:rPr>
              <a:t>s</a:t>
            </a:r>
            <a:r>
              <a:rPr lang="en-US" sz="900" spc="-9" dirty="0">
                <a:latin typeface="Arial"/>
                <a:cs typeface="Arial"/>
              </a:rPr>
              <a:t>i</a:t>
            </a:r>
            <a:r>
              <a:rPr lang="en-US" sz="900" dirty="0">
                <a:latin typeface="Arial"/>
                <a:cs typeface="Arial"/>
              </a:rPr>
              <a:t>gni</a:t>
            </a:r>
            <a:r>
              <a:rPr lang="en-US" sz="900" spc="-9" dirty="0">
                <a:latin typeface="Arial"/>
                <a:cs typeface="Arial"/>
              </a:rPr>
              <a:t>f</a:t>
            </a:r>
            <a:r>
              <a:rPr lang="en-US" sz="900" dirty="0">
                <a:latin typeface="Arial"/>
                <a:cs typeface="Arial"/>
              </a:rPr>
              <a:t>i</a:t>
            </a:r>
            <a:r>
              <a:rPr lang="en-US" sz="900" spc="-9" dirty="0">
                <a:latin typeface="Arial"/>
                <a:cs typeface="Arial"/>
              </a:rPr>
              <a:t>c</a:t>
            </a:r>
            <a:r>
              <a:rPr lang="en-US" sz="900" dirty="0">
                <a:latin typeface="Arial"/>
                <a:cs typeface="Arial"/>
              </a:rPr>
              <a:t>ant or</a:t>
            </a:r>
            <a:r>
              <a:rPr lang="en-US" sz="900" spc="4" dirty="0">
                <a:latin typeface="Arial"/>
                <a:cs typeface="Arial"/>
              </a:rPr>
              <a:t> </a:t>
            </a:r>
            <a:r>
              <a:rPr lang="en-US" sz="900" dirty="0">
                <a:latin typeface="Arial"/>
                <a:cs typeface="Arial"/>
              </a:rPr>
              <a:t>are</a:t>
            </a:r>
            <a:r>
              <a:rPr lang="en-US" sz="900" spc="-9" dirty="0">
                <a:latin typeface="Arial"/>
                <a:cs typeface="Arial"/>
              </a:rPr>
              <a:t> s</a:t>
            </a:r>
            <a:r>
              <a:rPr lang="en-US" sz="900" spc="4" dirty="0">
                <a:latin typeface="Arial"/>
                <a:cs typeface="Arial"/>
              </a:rPr>
              <a:t>m</a:t>
            </a:r>
            <a:r>
              <a:rPr lang="en-US" sz="900" dirty="0">
                <a:latin typeface="Arial"/>
                <a:cs typeface="Arial"/>
              </a:rPr>
              <a:t>al</a:t>
            </a:r>
            <a:r>
              <a:rPr lang="en-US" sz="900" spc="-9" dirty="0">
                <a:latin typeface="Arial"/>
                <a:cs typeface="Arial"/>
              </a:rPr>
              <a:t>l</a:t>
            </a:r>
            <a:r>
              <a:rPr lang="en-US" sz="900" dirty="0">
                <a:latin typeface="Arial"/>
                <a:cs typeface="Arial"/>
              </a:rPr>
              <a:t>er t</a:t>
            </a:r>
            <a:r>
              <a:rPr lang="en-US" sz="900" spc="-9" dirty="0">
                <a:latin typeface="Arial"/>
                <a:cs typeface="Arial"/>
              </a:rPr>
              <a:t>h</a:t>
            </a:r>
            <a:r>
              <a:rPr lang="en-US" sz="900" dirty="0">
                <a:latin typeface="Arial"/>
                <a:cs typeface="Arial"/>
              </a:rPr>
              <a:t>an </a:t>
            </a:r>
            <a:r>
              <a:rPr lang="en-US" sz="900" spc="-9" dirty="0">
                <a:latin typeface="Arial"/>
                <a:cs typeface="Arial"/>
              </a:rPr>
              <a:t>1</a:t>
            </a:r>
            <a:r>
              <a:rPr lang="en-US" sz="900" dirty="0">
                <a:latin typeface="Arial"/>
                <a:cs typeface="Arial"/>
              </a:rPr>
              <a:t>0%.</a:t>
            </a:r>
          </a:p>
          <a:p>
            <a:pPr marL="391503" marR="365806" indent="-171441">
              <a:spcAft>
                <a:spcPts val="1096"/>
              </a:spcAft>
              <a:buFont typeface="Arial" panose="020B0604020202020204" pitchFamily="34" charset="0"/>
              <a:buChar char="•"/>
              <a:tabLst>
                <a:tab pos="429095" algn="l"/>
              </a:tabLst>
            </a:pPr>
            <a:r>
              <a:rPr lang="en-US" sz="900" b="1" dirty="0">
                <a:latin typeface="Arial"/>
                <a:cs typeface="Arial"/>
              </a:rPr>
              <a:t>Worse</a:t>
            </a:r>
            <a:r>
              <a:rPr lang="en-US" sz="900" b="1" spc="4" dirty="0">
                <a:latin typeface="Arial"/>
                <a:cs typeface="Arial"/>
              </a:rPr>
              <a:t> </a:t>
            </a:r>
            <a:r>
              <a:rPr lang="en-US" sz="900" dirty="0">
                <a:latin typeface="Arial"/>
                <a:cs typeface="Arial"/>
              </a:rPr>
              <a:t>= </a:t>
            </a:r>
            <a:r>
              <a:rPr lang="en-US" sz="900" spc="-13" dirty="0">
                <a:latin typeface="Arial"/>
                <a:cs typeface="Arial"/>
              </a:rPr>
              <a:t>P</a:t>
            </a:r>
            <a:r>
              <a:rPr lang="en-US" sz="900" dirty="0">
                <a:latin typeface="Arial"/>
                <a:cs typeface="Arial"/>
              </a:rPr>
              <a:t>opu</a:t>
            </a:r>
            <a:r>
              <a:rPr lang="en-US" sz="900" spc="-9" dirty="0">
                <a:latin typeface="Arial"/>
                <a:cs typeface="Arial"/>
              </a:rPr>
              <a:t>l</a:t>
            </a:r>
            <a:r>
              <a:rPr lang="en-US" sz="900" dirty="0">
                <a:latin typeface="Arial"/>
                <a:cs typeface="Arial"/>
              </a:rPr>
              <a:t>at</a:t>
            </a:r>
            <a:r>
              <a:rPr lang="en-US" sz="900" spc="-9" dirty="0">
                <a:latin typeface="Arial"/>
                <a:cs typeface="Arial"/>
              </a:rPr>
              <a:t>i</a:t>
            </a:r>
            <a:r>
              <a:rPr lang="en-US" sz="900" dirty="0">
                <a:latin typeface="Arial"/>
                <a:cs typeface="Arial"/>
              </a:rPr>
              <a:t>on r</a:t>
            </a:r>
            <a:r>
              <a:rPr lang="en-US" sz="900" spc="-9" dirty="0">
                <a:latin typeface="Arial"/>
                <a:cs typeface="Arial"/>
              </a:rPr>
              <a:t>e</a:t>
            </a:r>
            <a:r>
              <a:rPr lang="en-US" sz="900" spc="4" dirty="0">
                <a:latin typeface="Arial"/>
                <a:cs typeface="Arial"/>
              </a:rPr>
              <a:t>c</a:t>
            </a:r>
            <a:r>
              <a:rPr lang="en-US" sz="900" dirty="0">
                <a:latin typeface="Arial"/>
                <a:cs typeface="Arial"/>
              </a:rPr>
              <a:t>ei</a:t>
            </a:r>
            <a:r>
              <a:rPr lang="en-US" sz="900" spc="-9" dirty="0">
                <a:latin typeface="Arial"/>
                <a:cs typeface="Arial"/>
              </a:rPr>
              <a:t>v</a:t>
            </a:r>
            <a:r>
              <a:rPr lang="en-US" sz="900" dirty="0">
                <a:latin typeface="Arial"/>
                <a:cs typeface="Arial"/>
              </a:rPr>
              <a:t>ed</a:t>
            </a:r>
            <a:r>
              <a:rPr lang="en-US" sz="900" spc="-18" dirty="0">
                <a:latin typeface="Arial"/>
                <a:cs typeface="Arial"/>
              </a:rPr>
              <a:t> </a:t>
            </a:r>
            <a:r>
              <a:rPr lang="en-US" sz="900" spc="-13" dirty="0">
                <a:latin typeface="Arial"/>
                <a:cs typeface="Arial"/>
              </a:rPr>
              <a:t>w</a:t>
            </a:r>
            <a:r>
              <a:rPr lang="en-US" sz="900" dirty="0">
                <a:latin typeface="Arial"/>
                <a:cs typeface="Arial"/>
              </a:rPr>
              <a:t>or</a:t>
            </a:r>
            <a:r>
              <a:rPr lang="en-US" sz="900" spc="4" dirty="0">
                <a:latin typeface="Arial"/>
                <a:cs typeface="Arial"/>
              </a:rPr>
              <a:t>s</a:t>
            </a:r>
            <a:r>
              <a:rPr lang="en-US" sz="900" dirty="0">
                <a:latin typeface="Arial"/>
                <a:cs typeface="Arial"/>
              </a:rPr>
              <a:t>e qua</a:t>
            </a:r>
            <a:r>
              <a:rPr lang="en-US" sz="900" spc="-9" dirty="0">
                <a:latin typeface="Arial"/>
                <a:cs typeface="Arial"/>
              </a:rPr>
              <a:t>l</a:t>
            </a:r>
            <a:r>
              <a:rPr lang="en-US" sz="900" dirty="0">
                <a:latin typeface="Arial"/>
                <a:cs typeface="Arial"/>
              </a:rPr>
              <a:t>ity</a:t>
            </a:r>
            <a:r>
              <a:rPr lang="en-US" sz="900" spc="-4" dirty="0">
                <a:latin typeface="Arial"/>
                <a:cs typeface="Arial"/>
              </a:rPr>
              <a:t> </a:t>
            </a:r>
            <a:r>
              <a:rPr lang="en-US" sz="900" dirty="0">
                <a:latin typeface="Arial"/>
                <a:cs typeface="Arial"/>
              </a:rPr>
              <a:t>of</a:t>
            </a:r>
            <a:r>
              <a:rPr lang="en-US" sz="900" spc="-9" dirty="0">
                <a:latin typeface="Arial"/>
                <a:cs typeface="Arial"/>
              </a:rPr>
              <a:t> </a:t>
            </a:r>
            <a:r>
              <a:rPr lang="en-US" sz="900" spc="4" dirty="0">
                <a:latin typeface="Arial"/>
                <a:cs typeface="Arial"/>
              </a:rPr>
              <a:t>c</a:t>
            </a:r>
            <a:r>
              <a:rPr lang="en-US" sz="900" dirty="0">
                <a:latin typeface="Arial"/>
                <a:cs typeface="Arial"/>
              </a:rPr>
              <a:t>are </a:t>
            </a:r>
            <a:r>
              <a:rPr lang="en-US" sz="900" spc="-9" dirty="0">
                <a:latin typeface="Arial"/>
                <a:cs typeface="Arial"/>
              </a:rPr>
              <a:t>t</a:t>
            </a:r>
            <a:r>
              <a:rPr lang="en-US" sz="900" dirty="0">
                <a:latin typeface="Arial"/>
                <a:cs typeface="Arial"/>
              </a:rPr>
              <a:t>han </a:t>
            </a:r>
            <a:r>
              <a:rPr lang="en-US" sz="900" spc="-9" dirty="0">
                <a:latin typeface="Arial"/>
                <a:cs typeface="Arial"/>
              </a:rPr>
              <a:t>r</a:t>
            </a:r>
            <a:r>
              <a:rPr lang="en-US" sz="900" dirty="0">
                <a:latin typeface="Arial"/>
                <a:cs typeface="Arial"/>
              </a:rPr>
              <a:t>ef</a:t>
            </a:r>
            <a:r>
              <a:rPr lang="en-US" sz="900" spc="-9" dirty="0">
                <a:latin typeface="Arial"/>
                <a:cs typeface="Arial"/>
              </a:rPr>
              <a:t>e</a:t>
            </a:r>
            <a:r>
              <a:rPr lang="en-US" sz="900" dirty="0">
                <a:latin typeface="Arial"/>
                <a:cs typeface="Arial"/>
              </a:rPr>
              <a:t>ren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a:t>
            </a:r>
            <a:r>
              <a:rPr lang="en-US" sz="900" spc="-9" dirty="0">
                <a:latin typeface="Arial"/>
                <a:cs typeface="Arial"/>
              </a:rPr>
              <a:t>u</a:t>
            </a:r>
            <a:r>
              <a:rPr lang="en-US" sz="900" dirty="0">
                <a:latin typeface="Arial"/>
                <a:cs typeface="Arial"/>
              </a:rPr>
              <a:t>p. Di</a:t>
            </a:r>
            <a:r>
              <a:rPr lang="en-US" sz="900" spc="-9" dirty="0">
                <a:latin typeface="Arial"/>
                <a:cs typeface="Arial"/>
              </a:rPr>
              <a:t>f</a:t>
            </a:r>
            <a:r>
              <a:rPr lang="en-US" sz="900" dirty="0">
                <a:latin typeface="Arial"/>
                <a:cs typeface="Arial"/>
              </a:rPr>
              <a:t>fere</a:t>
            </a:r>
            <a:r>
              <a:rPr lang="en-US" sz="900" spc="-9" dirty="0">
                <a:latin typeface="Arial"/>
                <a:cs typeface="Arial"/>
              </a:rPr>
              <a:t>n</a:t>
            </a:r>
            <a:r>
              <a:rPr lang="en-US" sz="900" spc="4" dirty="0">
                <a:latin typeface="Arial"/>
                <a:cs typeface="Arial"/>
              </a:rPr>
              <a:t>c</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are</a:t>
            </a:r>
            <a:r>
              <a:rPr lang="en-US" sz="900" spc="-9" dirty="0">
                <a:latin typeface="Arial"/>
                <a:cs typeface="Arial"/>
              </a:rPr>
              <a:t> </a:t>
            </a:r>
            <a:r>
              <a:rPr lang="en-US" sz="900" spc="-4" dirty="0">
                <a:latin typeface="Arial"/>
                <a:cs typeface="Arial"/>
              </a:rPr>
              <a:t>s</a:t>
            </a:r>
            <a:r>
              <a:rPr lang="en-US" sz="900" dirty="0">
                <a:latin typeface="Arial"/>
                <a:cs typeface="Arial"/>
              </a:rPr>
              <a:t>tat</a:t>
            </a:r>
            <a:r>
              <a:rPr lang="en-US" sz="900" spc="4" dirty="0">
                <a:latin typeface="Arial"/>
                <a:cs typeface="Arial"/>
              </a:rPr>
              <a:t>i</a:t>
            </a:r>
            <a:r>
              <a:rPr lang="en-US" sz="900" spc="-9" dirty="0">
                <a:latin typeface="Arial"/>
                <a:cs typeface="Arial"/>
              </a:rPr>
              <a:t>s</a:t>
            </a:r>
            <a:r>
              <a:rPr lang="en-US" sz="900" dirty="0">
                <a:latin typeface="Arial"/>
                <a:cs typeface="Arial"/>
              </a:rPr>
              <a:t>t</a:t>
            </a:r>
            <a:r>
              <a:rPr lang="en-US" sz="900" spc="4" dirty="0">
                <a:latin typeface="Arial"/>
                <a:cs typeface="Arial"/>
              </a:rPr>
              <a:t>i</a:t>
            </a:r>
            <a:r>
              <a:rPr lang="en-US" sz="900" spc="-9" dirty="0">
                <a:latin typeface="Arial"/>
                <a:cs typeface="Arial"/>
              </a:rPr>
              <a:t>c</a:t>
            </a:r>
            <a:r>
              <a:rPr lang="en-US" sz="900" dirty="0">
                <a:latin typeface="Arial"/>
                <a:cs typeface="Arial"/>
              </a:rPr>
              <a:t>ally </a:t>
            </a:r>
            <a:r>
              <a:rPr lang="en-US" sz="900" spc="4" dirty="0">
                <a:latin typeface="Arial"/>
                <a:cs typeface="Arial"/>
              </a:rPr>
              <a:t>s</a:t>
            </a:r>
            <a:r>
              <a:rPr lang="en-US" sz="900" dirty="0">
                <a:latin typeface="Arial"/>
                <a:cs typeface="Arial"/>
              </a:rPr>
              <a:t>ig</a:t>
            </a:r>
            <a:r>
              <a:rPr lang="en-US" sz="900" spc="-9" dirty="0">
                <a:latin typeface="Arial"/>
                <a:cs typeface="Arial"/>
              </a:rPr>
              <a:t>n</a:t>
            </a:r>
            <a:r>
              <a:rPr lang="en-US" sz="900" dirty="0">
                <a:latin typeface="Arial"/>
                <a:cs typeface="Arial"/>
              </a:rPr>
              <a:t>if</a:t>
            </a:r>
            <a:r>
              <a:rPr lang="en-US" sz="900" spc="-9" dirty="0">
                <a:latin typeface="Arial"/>
                <a:cs typeface="Arial"/>
              </a:rPr>
              <a:t>i</a:t>
            </a:r>
            <a:r>
              <a:rPr lang="en-US" sz="900" spc="4" dirty="0">
                <a:latin typeface="Arial"/>
                <a:cs typeface="Arial"/>
              </a:rPr>
              <a:t>c</a:t>
            </a:r>
            <a:r>
              <a:rPr lang="en-US" sz="900" dirty="0">
                <a:latin typeface="Arial"/>
                <a:cs typeface="Arial"/>
              </a:rPr>
              <a:t>an</a:t>
            </a:r>
            <a:r>
              <a:rPr lang="en-US" sz="900" spc="-9" dirty="0">
                <a:latin typeface="Arial"/>
                <a:cs typeface="Arial"/>
              </a:rPr>
              <a:t>t</a:t>
            </a:r>
            <a:r>
              <a:rPr lang="en-US" sz="900" dirty="0">
                <a:latin typeface="Arial"/>
                <a:cs typeface="Arial"/>
              </a:rPr>
              <a:t>, e</a:t>
            </a:r>
            <a:r>
              <a:rPr lang="en-US" sz="900" spc="-9" dirty="0">
                <a:latin typeface="Arial"/>
                <a:cs typeface="Arial"/>
              </a:rPr>
              <a:t>q</a:t>
            </a:r>
            <a:r>
              <a:rPr lang="en-US" sz="900" dirty="0">
                <a:latin typeface="Arial"/>
                <a:cs typeface="Arial"/>
              </a:rPr>
              <a:t>ual</a:t>
            </a:r>
            <a:r>
              <a:rPr lang="en-US" sz="900" spc="-9" dirty="0">
                <a:latin typeface="Arial"/>
                <a:cs typeface="Arial"/>
              </a:rPr>
              <a:t> </a:t>
            </a:r>
            <a:r>
              <a:rPr lang="en-US" sz="900" dirty="0">
                <a:latin typeface="Arial"/>
                <a:cs typeface="Arial"/>
              </a:rPr>
              <a:t>to or</a:t>
            </a:r>
            <a:r>
              <a:rPr lang="en-US" sz="900" spc="-13" dirty="0">
                <a:latin typeface="Arial"/>
                <a:cs typeface="Arial"/>
              </a:rPr>
              <a:t> </a:t>
            </a:r>
            <a:r>
              <a:rPr lang="en-US" sz="900" spc="4" dirty="0">
                <a:latin typeface="Arial"/>
                <a:cs typeface="Arial"/>
              </a:rPr>
              <a:t>l</a:t>
            </a:r>
            <a:r>
              <a:rPr lang="en-US" sz="900" dirty="0">
                <a:latin typeface="Arial"/>
                <a:cs typeface="Arial"/>
              </a:rPr>
              <a:t>ar</a:t>
            </a:r>
            <a:r>
              <a:rPr lang="en-US" sz="900" spc="-9" dirty="0">
                <a:latin typeface="Arial"/>
                <a:cs typeface="Arial"/>
              </a:rPr>
              <a:t>g</a:t>
            </a:r>
            <a:r>
              <a:rPr lang="en-US" sz="900" dirty="0">
                <a:latin typeface="Arial"/>
                <a:cs typeface="Arial"/>
              </a:rPr>
              <a:t>er </a:t>
            </a:r>
            <a:r>
              <a:rPr lang="en-US" sz="900" spc="-9" dirty="0">
                <a:latin typeface="Arial"/>
                <a:cs typeface="Arial"/>
              </a:rPr>
              <a:t>t</a:t>
            </a:r>
            <a:r>
              <a:rPr lang="en-US" sz="900" dirty="0">
                <a:latin typeface="Arial"/>
                <a:cs typeface="Arial"/>
              </a:rPr>
              <a:t>han </a:t>
            </a:r>
            <a:r>
              <a:rPr lang="en-US" sz="900" spc="-9" dirty="0">
                <a:latin typeface="Arial"/>
                <a:cs typeface="Arial"/>
              </a:rPr>
              <a:t>1</a:t>
            </a:r>
            <a:r>
              <a:rPr lang="en-US" sz="900" dirty="0">
                <a:latin typeface="Arial"/>
                <a:cs typeface="Arial"/>
              </a:rPr>
              <a:t>0%,</a:t>
            </a:r>
            <a:r>
              <a:rPr lang="en-US" sz="900" spc="-9" dirty="0">
                <a:latin typeface="Arial"/>
                <a:cs typeface="Arial"/>
              </a:rPr>
              <a:t> </a:t>
            </a:r>
            <a:r>
              <a:rPr lang="en-US" sz="900" dirty="0">
                <a:latin typeface="Arial"/>
                <a:cs typeface="Arial"/>
              </a:rPr>
              <a:t>and </a:t>
            </a:r>
            <a:r>
              <a:rPr lang="en-US" sz="900" spc="-9" dirty="0">
                <a:latin typeface="Arial"/>
                <a:cs typeface="Arial"/>
              </a:rPr>
              <a:t>f</a:t>
            </a:r>
            <a:r>
              <a:rPr lang="en-US" sz="900" dirty="0">
                <a:latin typeface="Arial"/>
                <a:cs typeface="Arial"/>
              </a:rPr>
              <a:t>a</a:t>
            </a:r>
            <a:r>
              <a:rPr lang="en-US" sz="900" spc="-9" dirty="0">
                <a:latin typeface="Arial"/>
                <a:cs typeface="Arial"/>
              </a:rPr>
              <a:t>v</a:t>
            </a:r>
            <a:r>
              <a:rPr lang="en-US" sz="900" dirty="0">
                <a:latin typeface="Arial"/>
                <a:cs typeface="Arial"/>
              </a:rPr>
              <a:t>or the</a:t>
            </a:r>
            <a:r>
              <a:rPr lang="en-US" sz="900" spc="13" dirty="0">
                <a:latin typeface="Arial"/>
                <a:cs typeface="Arial"/>
              </a:rPr>
              <a:t> </a:t>
            </a:r>
            <a:r>
              <a:rPr lang="en-US" sz="900" dirty="0">
                <a:latin typeface="Arial"/>
                <a:cs typeface="Arial"/>
              </a:rPr>
              <a:t>refe</a:t>
            </a:r>
            <a:r>
              <a:rPr lang="en-US" sz="900" spc="-13" dirty="0">
                <a:latin typeface="Arial"/>
                <a:cs typeface="Arial"/>
              </a:rPr>
              <a:t>r</a:t>
            </a:r>
            <a:r>
              <a:rPr lang="en-US" sz="900" spc="-9" dirty="0">
                <a:latin typeface="Arial"/>
                <a:cs typeface="Arial"/>
              </a:rPr>
              <a:t>e</a:t>
            </a:r>
            <a:r>
              <a:rPr lang="en-US" sz="900" dirty="0">
                <a:latin typeface="Arial"/>
                <a:cs typeface="Arial"/>
              </a:rPr>
              <a:t>n</a:t>
            </a:r>
            <a:r>
              <a:rPr lang="en-US" sz="900" spc="4" dirty="0">
                <a:latin typeface="Arial"/>
                <a:cs typeface="Arial"/>
              </a:rPr>
              <a:t>c</a:t>
            </a:r>
            <a:r>
              <a:rPr lang="en-US" sz="900" dirty="0">
                <a:latin typeface="Arial"/>
                <a:cs typeface="Arial"/>
              </a:rPr>
              <a:t>e</a:t>
            </a:r>
            <a:r>
              <a:rPr lang="en-US" sz="900" spc="-4" dirty="0">
                <a:latin typeface="Arial"/>
                <a:cs typeface="Arial"/>
              </a:rPr>
              <a:t> </a:t>
            </a:r>
            <a:r>
              <a:rPr lang="en-US" sz="900" dirty="0">
                <a:latin typeface="Arial"/>
                <a:cs typeface="Arial"/>
              </a:rPr>
              <a:t>grou</a:t>
            </a:r>
            <a:r>
              <a:rPr lang="en-US" sz="900" spc="-9" dirty="0">
                <a:latin typeface="Arial"/>
                <a:cs typeface="Arial"/>
              </a:rPr>
              <a:t>p</a:t>
            </a:r>
            <a:r>
              <a:rPr lang="en-US" sz="900" dirty="0">
                <a:latin typeface="Arial"/>
                <a:cs typeface="Arial"/>
              </a:rPr>
              <a:t>.</a:t>
            </a:r>
          </a:p>
          <a:p>
            <a:endParaRPr lang="en-US" b="1" dirty="0" smtClean="0">
              <a:cs typeface="Times New Roman" panose="02020603050405020304" pitchFamily="18" charset="0"/>
            </a:endParaRPr>
          </a:p>
          <a:p>
            <a:pPr marL="171450" indent="-171450">
              <a:buFont typeface="Arial" panose="020B0604020202020204" pitchFamily="34" charset="0"/>
              <a:buChar char="•"/>
            </a:pPr>
            <a:r>
              <a:rPr lang="en-US" b="1" dirty="0" smtClean="0">
                <a:cs typeface="Times New Roman" panose="02020603050405020304" pitchFamily="18" charset="0"/>
              </a:rPr>
              <a:t>Groups With Dispa</a:t>
            </a:r>
            <a:r>
              <a:rPr lang="en-US" b="1" spc="-4" dirty="0">
                <a:cs typeface="Times New Roman" panose="02020603050405020304" pitchFamily="18" charset="0"/>
              </a:rPr>
              <a:t>r</a:t>
            </a:r>
            <a:r>
              <a:rPr lang="en-US" b="1" dirty="0" smtClean="0">
                <a:cs typeface="Times New Roman" panose="02020603050405020304" pitchFamily="18" charset="0"/>
              </a:rPr>
              <a:t>iti</a:t>
            </a:r>
            <a:r>
              <a:rPr lang="en-US" b="1" spc="-4" dirty="0">
                <a:cs typeface="Times New Roman" panose="02020603050405020304" pitchFamily="18" charset="0"/>
              </a:rPr>
              <a:t>e</a:t>
            </a:r>
            <a:r>
              <a:rPr lang="en-US" b="1" dirty="0" smtClean="0">
                <a:cs typeface="Times New Roman" panose="02020603050405020304" pitchFamily="18" charset="0"/>
              </a:rPr>
              <a:t>s:</a:t>
            </a:r>
            <a:endParaRPr lang="en-US" dirty="0" smtClean="0">
              <a:cs typeface="Times New Roman" panose="02020603050405020304" pitchFamily="18" charset="0"/>
            </a:endParaRPr>
          </a:p>
          <a:p>
            <a:pPr marL="347453" marR="200903" indent="-182870">
              <a:buFont typeface="Arial" panose="020B0604020202020204" pitchFamily="34" charset="0"/>
              <a:buChar char="•"/>
              <a:tabLst>
                <a:tab pos="220064" algn="l"/>
              </a:tabLst>
            </a:pPr>
            <a:r>
              <a:rPr lang="en-US" dirty="0" smtClean="0">
                <a:cs typeface="Times New Roman" panose="02020603050405020304" pitchFamily="18" charset="0"/>
              </a:rPr>
              <a:t>Blacks received worse care </a:t>
            </a:r>
            <a:r>
              <a:rPr lang="en-US" b="0" dirty="0" smtClean="0">
                <a:cs typeface="Times New Roman" panose="02020603050405020304" pitchFamily="18" charset="0"/>
              </a:rPr>
              <a:t>for about 70% of Care Coordination measures.</a:t>
            </a:r>
          </a:p>
          <a:p>
            <a:pPr marL="347453" marR="200903" indent="-182870">
              <a:buFont typeface="Arial" panose="020B0604020202020204" pitchFamily="34" charset="0"/>
              <a:buChar char="•"/>
              <a:tabLst>
                <a:tab pos="220064" algn="l"/>
              </a:tabLst>
            </a:pPr>
            <a:r>
              <a:rPr lang="en-US" b="0" dirty="0" smtClean="0">
                <a:cs typeface="Times New Roman" panose="02020603050405020304" pitchFamily="18" charset="0"/>
              </a:rPr>
              <a:t>Blacks received worse care for nearly </a:t>
            </a:r>
            <a:r>
              <a:rPr lang="en-US" dirty="0" smtClean="0">
                <a:cs typeface="Times New Roman" panose="02020603050405020304" pitchFamily="18" charset="0"/>
              </a:rPr>
              <a:t>50% of Person-Centered Care measures.</a:t>
            </a:r>
          </a:p>
          <a:p>
            <a:pPr marL="347453" marR="200903" indent="-182870">
              <a:buFont typeface="Arial" panose="020B0604020202020204" pitchFamily="34" charset="0"/>
              <a:buChar char="•"/>
              <a:tabLst>
                <a:tab pos="220064" algn="l"/>
              </a:tabLst>
            </a:pPr>
            <a:r>
              <a:rPr lang="en-US" dirty="0" smtClean="0">
                <a:cs typeface="Times New Roman" panose="02020603050405020304" pitchFamily="18" charset="0"/>
              </a:rPr>
              <a:t>Blacks received worse care for about 40% of measures of </a:t>
            </a:r>
            <a:r>
              <a:rPr lang="en-US" b="0" dirty="0" smtClean="0">
                <a:cs typeface="Times New Roman" panose="02020603050405020304" pitchFamily="18" charset="0"/>
              </a:rPr>
              <a:t>Patient Safety and Effective Treatment and almost one-third of Healthy Living measures.</a:t>
            </a:r>
            <a:endParaRPr lang="en-US" b="0"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3EF0EEC-1D1B-4067-A962-C742C5F9CB51}" type="slidenum">
              <a:rPr lang="en-US" smtClean="0"/>
              <a:t>91</a:t>
            </a:fld>
            <a:endParaRPr lang="en-US"/>
          </a:p>
        </p:txBody>
      </p:sp>
    </p:spTree>
    <p:extLst>
      <p:ext uri="{BB962C8B-B14F-4D97-AF65-F5344CB8AC3E}">
        <p14:creationId xmlns:p14="http://schemas.microsoft.com/office/powerpoint/2010/main" val="7811338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3625" cy="4608512"/>
          </a:xfrm>
        </p:spPr>
      </p:sp>
      <p:sp>
        <p:nvSpPr>
          <p:cNvPr id="3" name="Notes Placeholder 2"/>
          <p:cNvSpPr>
            <a:spLocks noGrp="1"/>
          </p:cNvSpPr>
          <p:nvPr>
            <p:ph type="body" idx="1"/>
          </p:nvPr>
        </p:nvSpPr>
        <p:spPr>
          <a:xfrm>
            <a:off x="701040" y="5486401"/>
            <a:ext cx="5775960" cy="3112770"/>
          </a:xfrm>
        </p:spPr>
        <p:txBody>
          <a:bodyPr>
            <a:normAutofit/>
          </a:bodyPr>
          <a:lstStyle/>
          <a:p>
            <a:r>
              <a:rPr lang="en-US" sz="900" b="1" dirty="0">
                <a:latin typeface="Arial"/>
                <a:cs typeface="Arial"/>
              </a:rPr>
              <a:t>K</a:t>
            </a:r>
            <a:r>
              <a:rPr lang="en-US" sz="900" b="1" spc="22" dirty="0">
                <a:latin typeface="Arial"/>
                <a:cs typeface="Arial"/>
              </a:rPr>
              <a:t>e</a:t>
            </a:r>
            <a:r>
              <a:rPr lang="en-US" sz="900" b="1" spc="-32" dirty="0">
                <a:latin typeface="Arial"/>
                <a:cs typeface="Arial"/>
              </a:rPr>
              <a:t>y</a:t>
            </a:r>
            <a:r>
              <a:rPr lang="en-US" sz="900" b="1" dirty="0">
                <a:latin typeface="Arial"/>
                <a:cs typeface="Arial"/>
              </a:rPr>
              <a:t>:</a:t>
            </a:r>
            <a:r>
              <a:rPr lang="en-US" sz="900" b="1" spc="-9" dirty="0">
                <a:latin typeface="Arial"/>
                <a:cs typeface="Arial"/>
              </a:rPr>
              <a:t> </a:t>
            </a:r>
            <a:r>
              <a:rPr lang="en-US" sz="900" dirty="0">
                <a:latin typeface="Arial"/>
                <a:cs typeface="Arial"/>
              </a:rPr>
              <a:t>n = </a:t>
            </a:r>
            <a:r>
              <a:rPr lang="en-US" sz="900" spc="-9" dirty="0">
                <a:latin typeface="Arial"/>
                <a:cs typeface="Arial"/>
              </a:rPr>
              <a:t>n</a:t>
            </a:r>
            <a:r>
              <a:rPr lang="en-US" sz="900" dirty="0">
                <a:latin typeface="Arial"/>
                <a:cs typeface="Arial"/>
              </a:rPr>
              <a:t>u</a:t>
            </a:r>
            <a:r>
              <a:rPr lang="en-US" sz="900" spc="-9" dirty="0">
                <a:latin typeface="Arial"/>
                <a:cs typeface="Arial"/>
              </a:rPr>
              <a:t>m</a:t>
            </a:r>
            <a:r>
              <a:rPr lang="en-US" sz="900" dirty="0">
                <a:latin typeface="Arial"/>
                <a:cs typeface="Arial"/>
              </a:rPr>
              <a:t>ber</a:t>
            </a:r>
            <a:r>
              <a:rPr lang="en-US" sz="900" spc="-9" dirty="0">
                <a:latin typeface="Arial"/>
                <a:cs typeface="Arial"/>
              </a:rPr>
              <a:t> </a:t>
            </a:r>
            <a:r>
              <a:rPr lang="en-US" sz="900" dirty="0">
                <a:latin typeface="Arial"/>
                <a:cs typeface="Arial"/>
              </a:rPr>
              <a:t>of </a:t>
            </a:r>
            <a:r>
              <a:rPr lang="en-US" sz="900" spc="4" dirty="0">
                <a:latin typeface="Arial"/>
                <a:cs typeface="Arial"/>
              </a:rPr>
              <a:t>m</a:t>
            </a:r>
            <a:r>
              <a:rPr lang="en-US" sz="900" spc="-9" dirty="0">
                <a:latin typeface="Arial"/>
                <a:cs typeface="Arial"/>
              </a:rPr>
              <a:t>e</a:t>
            </a:r>
            <a:r>
              <a:rPr lang="en-US" sz="900" dirty="0">
                <a:latin typeface="Arial"/>
                <a:cs typeface="Arial"/>
              </a:rPr>
              <a:t>a</a:t>
            </a:r>
            <a:r>
              <a:rPr lang="en-US" sz="900" spc="4" dirty="0">
                <a:latin typeface="Arial"/>
                <a:cs typeface="Arial"/>
              </a:rPr>
              <a:t>s</a:t>
            </a:r>
            <a:r>
              <a:rPr lang="en-US" sz="900" spc="-9" dirty="0">
                <a:latin typeface="Arial"/>
                <a:cs typeface="Arial"/>
              </a:rPr>
              <a:t>u</a:t>
            </a:r>
            <a:r>
              <a:rPr lang="en-US" sz="900" dirty="0">
                <a:latin typeface="Arial"/>
                <a:cs typeface="Arial"/>
              </a:rPr>
              <a:t>re</a:t>
            </a:r>
            <a:r>
              <a:rPr lang="en-US" sz="900" spc="4" dirty="0">
                <a:latin typeface="Arial"/>
                <a:cs typeface="Arial"/>
              </a:rPr>
              <a:t>s</a:t>
            </a:r>
            <a:r>
              <a:rPr lang="en-US" sz="900" dirty="0">
                <a:latin typeface="Arial"/>
                <a:cs typeface="Arial"/>
              </a:rPr>
              <a:t>.</a:t>
            </a:r>
          </a:p>
          <a:p>
            <a:r>
              <a:rPr lang="en-US" sz="900" b="1" dirty="0">
                <a:latin typeface="Arial"/>
                <a:cs typeface="Arial"/>
              </a:rPr>
              <a:t>Note:</a:t>
            </a:r>
            <a:r>
              <a:rPr lang="en-US" sz="900" b="1" spc="-9" dirty="0">
                <a:latin typeface="Arial"/>
                <a:cs typeface="Arial"/>
              </a:rPr>
              <a:t> </a:t>
            </a:r>
            <a:r>
              <a:rPr lang="en-US" sz="900" dirty="0">
                <a:latin typeface="Arial"/>
                <a:cs typeface="Arial"/>
              </a:rPr>
              <a:t>For</a:t>
            </a:r>
            <a:r>
              <a:rPr lang="en-US" sz="900" spc="-13" dirty="0">
                <a:latin typeface="Arial"/>
                <a:cs typeface="Arial"/>
              </a:rPr>
              <a:t> </a:t>
            </a:r>
            <a:r>
              <a:rPr lang="en-US" sz="900" dirty="0">
                <a:latin typeface="Arial"/>
                <a:cs typeface="Arial"/>
              </a:rPr>
              <a:t>the</a:t>
            </a:r>
            <a:r>
              <a:rPr lang="en-US" sz="900" spc="-4" dirty="0">
                <a:latin typeface="Arial"/>
                <a:cs typeface="Arial"/>
              </a:rPr>
              <a:t> </a:t>
            </a:r>
            <a:r>
              <a:rPr lang="en-US" sz="900" spc="4" dirty="0">
                <a:latin typeface="Arial"/>
                <a:cs typeface="Arial"/>
              </a:rPr>
              <a:t>m</a:t>
            </a:r>
            <a:r>
              <a:rPr lang="en-US" sz="900" spc="-9" dirty="0">
                <a:latin typeface="Arial"/>
                <a:cs typeface="Arial"/>
              </a:rPr>
              <a:t>a</a:t>
            </a:r>
            <a:r>
              <a:rPr lang="en-US" sz="900" dirty="0">
                <a:latin typeface="Arial"/>
                <a:cs typeface="Arial"/>
              </a:rPr>
              <a:t>jority</a:t>
            </a:r>
            <a:r>
              <a:rPr lang="en-US" sz="900" spc="-4" dirty="0">
                <a:latin typeface="Arial"/>
                <a:cs typeface="Arial"/>
              </a:rPr>
              <a:t> </a:t>
            </a:r>
            <a:r>
              <a:rPr lang="en-US" sz="900" dirty="0">
                <a:latin typeface="Arial"/>
                <a:cs typeface="Arial"/>
              </a:rPr>
              <a:t>of</a:t>
            </a:r>
            <a:r>
              <a:rPr lang="en-US" sz="900" spc="-18" dirty="0">
                <a:latin typeface="Arial"/>
                <a:cs typeface="Arial"/>
              </a:rPr>
              <a:t> </a:t>
            </a:r>
            <a:r>
              <a:rPr lang="en-US" sz="900" spc="4" dirty="0">
                <a:latin typeface="Arial"/>
                <a:cs typeface="Arial"/>
              </a:rPr>
              <a:t>m</a:t>
            </a:r>
            <a:r>
              <a:rPr lang="en-US" sz="900" dirty="0">
                <a:latin typeface="Arial"/>
                <a:cs typeface="Arial"/>
              </a:rPr>
              <a:t>e</a:t>
            </a:r>
            <a:r>
              <a:rPr lang="en-US" sz="900" spc="-9" dirty="0">
                <a:latin typeface="Arial"/>
                <a:cs typeface="Arial"/>
              </a:rPr>
              <a:t>a</a:t>
            </a:r>
            <a:r>
              <a:rPr lang="en-US" sz="900" spc="4" dirty="0">
                <a:latin typeface="Arial"/>
                <a:cs typeface="Arial"/>
              </a:rPr>
              <a:t>s</a:t>
            </a:r>
            <a:r>
              <a:rPr lang="en-US" sz="900" dirty="0">
                <a:latin typeface="Arial"/>
                <a:cs typeface="Arial"/>
              </a:rPr>
              <a:t>ur</a:t>
            </a:r>
            <a:r>
              <a:rPr lang="en-US" sz="900" spc="-9" dirty="0">
                <a:latin typeface="Arial"/>
                <a:cs typeface="Arial"/>
              </a:rPr>
              <a:t>e</a:t>
            </a:r>
            <a:r>
              <a:rPr lang="en-US" sz="900" spc="4" dirty="0">
                <a:latin typeface="Arial"/>
                <a:cs typeface="Arial"/>
              </a:rPr>
              <a:t>s</a:t>
            </a:r>
            <a:r>
              <a:rPr lang="en-US" sz="900" dirty="0">
                <a:latin typeface="Arial"/>
                <a:cs typeface="Arial"/>
              </a:rPr>
              <a:t>, tr</a:t>
            </a:r>
            <a:r>
              <a:rPr lang="en-US" sz="900" spc="-9" dirty="0">
                <a:latin typeface="Arial"/>
                <a:cs typeface="Arial"/>
              </a:rPr>
              <a:t>e</a:t>
            </a:r>
            <a:r>
              <a:rPr lang="en-US" sz="900" dirty="0">
                <a:latin typeface="Arial"/>
                <a:cs typeface="Arial"/>
              </a:rPr>
              <a:t>nd </a:t>
            </a:r>
            <a:r>
              <a:rPr lang="en-US" sz="900" spc="-9" dirty="0">
                <a:latin typeface="Arial"/>
                <a:cs typeface="Arial"/>
              </a:rPr>
              <a:t>d</a:t>
            </a:r>
            <a:r>
              <a:rPr lang="en-US" sz="900" dirty="0">
                <a:latin typeface="Arial"/>
                <a:cs typeface="Arial"/>
              </a:rPr>
              <a:t>ata</a:t>
            </a:r>
            <a:r>
              <a:rPr lang="en-US" sz="900" spc="-9" dirty="0">
                <a:latin typeface="Arial"/>
                <a:cs typeface="Arial"/>
              </a:rPr>
              <a:t> </a:t>
            </a:r>
            <a:r>
              <a:rPr lang="en-US" sz="900" dirty="0">
                <a:latin typeface="Arial"/>
                <a:cs typeface="Arial"/>
              </a:rPr>
              <a:t>are a</a:t>
            </a:r>
            <a:r>
              <a:rPr lang="en-US" sz="900" spc="-9" dirty="0">
                <a:latin typeface="Arial"/>
                <a:cs typeface="Arial"/>
              </a:rPr>
              <a:t>va</a:t>
            </a:r>
            <a:r>
              <a:rPr lang="en-US" sz="900" dirty="0">
                <a:latin typeface="Arial"/>
                <a:cs typeface="Arial"/>
              </a:rPr>
              <a:t>i</a:t>
            </a:r>
            <a:r>
              <a:rPr lang="en-US" sz="900" spc="4" dirty="0">
                <a:latin typeface="Arial"/>
                <a:cs typeface="Arial"/>
              </a:rPr>
              <a:t>l</a:t>
            </a:r>
            <a:r>
              <a:rPr lang="en-US" sz="900" dirty="0">
                <a:latin typeface="Arial"/>
                <a:cs typeface="Arial"/>
              </a:rPr>
              <a:t>able</a:t>
            </a:r>
            <a:r>
              <a:rPr lang="en-US" sz="900" spc="-9" dirty="0">
                <a:latin typeface="Arial"/>
                <a:cs typeface="Arial"/>
              </a:rPr>
              <a:t> </a:t>
            </a:r>
            <a:r>
              <a:rPr lang="en-US" sz="900" dirty="0">
                <a:latin typeface="Arial"/>
                <a:cs typeface="Arial"/>
              </a:rPr>
              <a:t>from</a:t>
            </a:r>
            <a:r>
              <a:rPr lang="en-US" sz="900" spc="-9" dirty="0">
                <a:latin typeface="Arial"/>
                <a:cs typeface="Arial"/>
              </a:rPr>
              <a:t> </a:t>
            </a:r>
            <a:r>
              <a:rPr lang="en-US" sz="900" dirty="0">
                <a:latin typeface="Arial"/>
                <a:cs typeface="Arial"/>
              </a:rPr>
              <a:t>20</a:t>
            </a:r>
            <a:r>
              <a:rPr lang="en-US" sz="900" spc="-9" dirty="0">
                <a:latin typeface="Arial"/>
                <a:cs typeface="Arial"/>
              </a:rPr>
              <a:t>0</a:t>
            </a:r>
            <a:r>
              <a:rPr lang="en-US" sz="900" spc="9" dirty="0">
                <a:latin typeface="Arial"/>
                <a:cs typeface="Arial"/>
              </a:rPr>
              <a:t>1</a:t>
            </a:r>
            <a:r>
              <a:rPr lang="en-US" sz="900" dirty="0">
                <a:latin typeface="Arial"/>
                <a:cs typeface="Arial"/>
              </a:rPr>
              <a:t>-2</a:t>
            </a:r>
            <a:r>
              <a:rPr lang="en-US" sz="900" spc="-9" dirty="0">
                <a:latin typeface="Arial"/>
                <a:cs typeface="Arial"/>
              </a:rPr>
              <a:t>0</a:t>
            </a:r>
            <a:r>
              <a:rPr lang="en-US" sz="900" dirty="0">
                <a:latin typeface="Arial"/>
                <a:cs typeface="Arial"/>
              </a:rPr>
              <a:t>02 to</a:t>
            </a:r>
            <a:r>
              <a:rPr lang="en-US" sz="900" spc="-9" dirty="0">
                <a:latin typeface="Arial"/>
                <a:cs typeface="Arial"/>
              </a:rPr>
              <a:t> </a:t>
            </a:r>
            <a:r>
              <a:rPr lang="en-US" sz="900" dirty="0">
                <a:latin typeface="Arial"/>
                <a:cs typeface="Arial"/>
              </a:rPr>
              <a:t>20</a:t>
            </a:r>
            <a:r>
              <a:rPr lang="en-US" sz="900" spc="-9" dirty="0">
                <a:latin typeface="Arial"/>
                <a:cs typeface="Arial"/>
              </a:rPr>
              <a:t>1</a:t>
            </a:r>
            <a:r>
              <a:rPr lang="en-US" sz="900" spc="4" dirty="0">
                <a:latin typeface="Arial"/>
                <a:cs typeface="Arial"/>
              </a:rPr>
              <a:t>3</a:t>
            </a:r>
            <a:r>
              <a:rPr lang="en-US" sz="900" dirty="0">
                <a:latin typeface="Arial"/>
                <a:cs typeface="Arial"/>
              </a:rPr>
              <a:t>.</a:t>
            </a:r>
          </a:p>
          <a:p>
            <a:pPr marR="11614"/>
            <a:endParaRPr lang="en-US" sz="900" dirty="0">
              <a:latin typeface="Arial"/>
              <a:cs typeface="Arial"/>
            </a:endParaRPr>
          </a:p>
          <a:p>
            <a:pPr marR="11614"/>
            <a:r>
              <a:rPr lang="en-US" sz="900" dirty="0">
                <a:latin typeface="Arial"/>
                <a:cs typeface="Arial"/>
              </a:rPr>
              <a:t>For e</a:t>
            </a:r>
            <a:r>
              <a:rPr lang="en-US" sz="900" spc="-9" dirty="0">
                <a:latin typeface="Arial"/>
                <a:cs typeface="Arial"/>
              </a:rPr>
              <a:t>a</a:t>
            </a:r>
            <a:r>
              <a:rPr lang="en-US" sz="900" spc="4" dirty="0">
                <a:latin typeface="Arial"/>
                <a:cs typeface="Arial"/>
              </a:rPr>
              <a:t>c</a:t>
            </a:r>
            <a:r>
              <a:rPr lang="en-US" sz="900" dirty="0">
                <a:latin typeface="Arial"/>
                <a:cs typeface="Arial"/>
              </a:rPr>
              <a:t>h</a:t>
            </a:r>
            <a:r>
              <a:rPr lang="en-US" sz="900" spc="-9" dirty="0">
                <a:latin typeface="Arial"/>
                <a:cs typeface="Arial"/>
              </a:rPr>
              <a:t> </a:t>
            </a:r>
            <a:r>
              <a:rPr lang="en-US" sz="900" spc="4" dirty="0">
                <a:latin typeface="Arial"/>
                <a:cs typeface="Arial"/>
              </a:rPr>
              <a:t>m</a:t>
            </a:r>
            <a:r>
              <a:rPr lang="en-US" sz="900" dirty="0">
                <a:latin typeface="Arial"/>
                <a:cs typeface="Arial"/>
              </a:rPr>
              <a:t>e</a:t>
            </a:r>
            <a:r>
              <a:rPr lang="en-US" sz="900" spc="-9" dirty="0">
                <a:latin typeface="Arial"/>
                <a:cs typeface="Arial"/>
              </a:rPr>
              <a:t>a</a:t>
            </a:r>
            <a:r>
              <a:rPr lang="en-US" sz="900" spc="4" dirty="0">
                <a:latin typeface="Arial"/>
                <a:cs typeface="Arial"/>
              </a:rPr>
              <a:t>s</a:t>
            </a:r>
            <a:r>
              <a:rPr lang="en-US" sz="900" dirty="0">
                <a:latin typeface="Arial"/>
                <a:cs typeface="Arial"/>
              </a:rPr>
              <a:t>ur</a:t>
            </a:r>
            <a:r>
              <a:rPr lang="en-US" sz="900" spc="-9" dirty="0">
                <a:latin typeface="Arial"/>
                <a:cs typeface="Arial"/>
              </a:rPr>
              <a:t>e with </a:t>
            </a:r>
            <a:r>
              <a:rPr lang="en-US" sz="900" spc="-9" dirty="0" smtClean="0">
                <a:latin typeface="Arial"/>
                <a:cs typeface="Arial"/>
              </a:rPr>
              <a:t>Black-White </a:t>
            </a:r>
            <a:r>
              <a:rPr lang="en-US" sz="900" spc="-9" dirty="0">
                <a:latin typeface="Arial"/>
                <a:cs typeface="Arial"/>
              </a:rPr>
              <a:t>disparities in the baseline year</a:t>
            </a:r>
            <a:r>
              <a:rPr lang="en-US" sz="900" dirty="0">
                <a:latin typeface="Arial"/>
                <a:cs typeface="Arial"/>
              </a:rPr>
              <a:t>, a</a:t>
            </a:r>
            <a:r>
              <a:rPr lang="en-US" sz="900" spc="-9" dirty="0">
                <a:latin typeface="Arial"/>
                <a:cs typeface="Arial"/>
              </a:rPr>
              <a:t>v</a:t>
            </a:r>
            <a:r>
              <a:rPr lang="en-US" sz="900" dirty="0">
                <a:latin typeface="Arial"/>
                <a:cs typeface="Arial"/>
              </a:rPr>
              <a:t>era</a:t>
            </a:r>
            <a:r>
              <a:rPr lang="en-US" sz="900" spc="-9" dirty="0">
                <a:latin typeface="Arial"/>
                <a:cs typeface="Arial"/>
              </a:rPr>
              <a:t>g</a:t>
            </a:r>
            <a:r>
              <a:rPr lang="en-US" sz="900" dirty="0">
                <a:latin typeface="Arial"/>
                <a:cs typeface="Arial"/>
              </a:rPr>
              <a:t>e </a:t>
            </a:r>
            <a:r>
              <a:rPr lang="en-US" sz="900" spc="-9" dirty="0">
                <a:latin typeface="Arial"/>
                <a:cs typeface="Arial"/>
              </a:rPr>
              <a:t>a</a:t>
            </a:r>
            <a:r>
              <a:rPr lang="en-US" sz="900" dirty="0">
                <a:latin typeface="Arial"/>
                <a:cs typeface="Arial"/>
              </a:rPr>
              <a:t>nnual</a:t>
            </a:r>
            <a:r>
              <a:rPr lang="en-US" sz="900" spc="-9" dirty="0">
                <a:latin typeface="Arial"/>
                <a:cs typeface="Arial"/>
              </a:rPr>
              <a:t> </a:t>
            </a:r>
            <a:r>
              <a:rPr lang="en-US" sz="900" dirty="0">
                <a:latin typeface="Arial"/>
                <a:cs typeface="Arial"/>
              </a:rPr>
              <a:t>pe</a:t>
            </a:r>
            <a:r>
              <a:rPr lang="en-US" sz="900" spc="-13" dirty="0">
                <a:latin typeface="Arial"/>
                <a:cs typeface="Arial"/>
              </a:rPr>
              <a:t>r</a:t>
            </a:r>
            <a:r>
              <a:rPr lang="en-US" sz="900" spc="4" dirty="0">
                <a:latin typeface="Arial"/>
                <a:cs typeface="Arial"/>
              </a:rPr>
              <a:t>c</a:t>
            </a:r>
            <a:r>
              <a:rPr lang="en-US" sz="900" dirty="0">
                <a:latin typeface="Arial"/>
                <a:cs typeface="Arial"/>
              </a:rPr>
              <a:t>en</a:t>
            </a:r>
            <a:r>
              <a:rPr lang="en-US" sz="900" spc="-9" dirty="0">
                <a:latin typeface="Arial"/>
                <a:cs typeface="Arial"/>
              </a:rPr>
              <a:t>t</a:t>
            </a:r>
            <a:r>
              <a:rPr lang="en-US" sz="900" dirty="0">
                <a:latin typeface="Arial"/>
                <a:cs typeface="Arial"/>
              </a:rPr>
              <a:t>age</a:t>
            </a:r>
            <a:r>
              <a:rPr lang="en-US" sz="900" spc="-9" dirty="0">
                <a:latin typeface="Arial"/>
                <a:cs typeface="Arial"/>
              </a:rPr>
              <a:t> </a:t>
            </a:r>
            <a:r>
              <a:rPr lang="en-US" sz="900" spc="4" dirty="0">
                <a:latin typeface="Arial"/>
                <a:cs typeface="Arial"/>
              </a:rPr>
              <a:t>c</a:t>
            </a:r>
            <a:r>
              <a:rPr lang="en-US" sz="900" spc="-9" dirty="0">
                <a:latin typeface="Arial"/>
                <a:cs typeface="Arial"/>
              </a:rPr>
              <a:t>h</a:t>
            </a:r>
            <a:r>
              <a:rPr lang="en-US" sz="900" dirty="0">
                <a:latin typeface="Arial"/>
                <a:cs typeface="Arial"/>
              </a:rPr>
              <a:t>ang</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spc="-13" dirty="0">
                <a:latin typeface="Arial"/>
                <a:cs typeface="Arial"/>
              </a:rPr>
              <a:t>w</a:t>
            </a:r>
            <a:r>
              <a:rPr lang="en-US" sz="900" dirty="0">
                <a:latin typeface="Arial"/>
                <a:cs typeface="Arial"/>
              </a:rPr>
              <a:t>ere </a:t>
            </a:r>
            <a:r>
              <a:rPr lang="en-US" sz="900" spc="4" dirty="0">
                <a:latin typeface="Arial"/>
                <a:cs typeface="Arial"/>
              </a:rPr>
              <a:t>c</a:t>
            </a:r>
            <a:r>
              <a:rPr lang="en-US" sz="900" spc="-9" dirty="0">
                <a:latin typeface="Arial"/>
                <a:cs typeface="Arial"/>
              </a:rPr>
              <a:t>a</a:t>
            </a:r>
            <a:r>
              <a:rPr lang="en-US" sz="900" dirty="0">
                <a:latin typeface="Arial"/>
                <a:cs typeface="Arial"/>
              </a:rPr>
              <a:t>l</a:t>
            </a:r>
            <a:r>
              <a:rPr lang="en-US" sz="900" spc="4" dirty="0">
                <a:latin typeface="Arial"/>
                <a:cs typeface="Arial"/>
              </a:rPr>
              <a:t>c</a:t>
            </a:r>
            <a:r>
              <a:rPr lang="en-US" sz="900" spc="-9" dirty="0">
                <a:latin typeface="Arial"/>
                <a:cs typeface="Arial"/>
              </a:rPr>
              <a:t>u</a:t>
            </a:r>
            <a:r>
              <a:rPr lang="en-US" sz="900" dirty="0">
                <a:latin typeface="Arial"/>
                <a:cs typeface="Arial"/>
              </a:rPr>
              <a:t>lat</a:t>
            </a:r>
            <a:r>
              <a:rPr lang="en-US" sz="900" spc="-9" dirty="0">
                <a:latin typeface="Arial"/>
                <a:cs typeface="Arial"/>
              </a:rPr>
              <a:t>e</a:t>
            </a:r>
            <a:r>
              <a:rPr lang="en-US" sz="900" dirty="0">
                <a:latin typeface="Arial"/>
                <a:cs typeface="Arial"/>
              </a:rPr>
              <a:t>d for</a:t>
            </a:r>
            <a:r>
              <a:rPr lang="en-US" sz="900" spc="-13" dirty="0">
                <a:latin typeface="Arial"/>
                <a:cs typeface="Arial"/>
              </a:rPr>
              <a:t> </a:t>
            </a:r>
            <a:r>
              <a:rPr lang="en-US" sz="900" spc="4" dirty="0">
                <a:latin typeface="Arial"/>
                <a:cs typeface="Arial"/>
              </a:rPr>
              <a:t>s</a:t>
            </a:r>
            <a:r>
              <a:rPr lang="en-US" sz="900" spc="-9" dirty="0">
                <a:latin typeface="Arial"/>
                <a:cs typeface="Arial"/>
              </a:rPr>
              <a:t>e</a:t>
            </a:r>
            <a:r>
              <a:rPr lang="en-US" sz="900" dirty="0">
                <a:latin typeface="Arial"/>
                <a:cs typeface="Arial"/>
              </a:rPr>
              <a:t>l</a:t>
            </a:r>
            <a:r>
              <a:rPr lang="en-US" sz="900" spc="37" dirty="0">
                <a:latin typeface="Arial"/>
                <a:cs typeface="Arial"/>
              </a:rPr>
              <a:t>e</a:t>
            </a:r>
            <a:r>
              <a:rPr lang="en-US" sz="900" spc="-9" dirty="0">
                <a:latin typeface="Arial"/>
                <a:cs typeface="Arial"/>
              </a:rPr>
              <a:t>c</a:t>
            </a:r>
            <a:r>
              <a:rPr lang="en-US" sz="900" dirty="0">
                <a:latin typeface="Arial"/>
                <a:cs typeface="Arial"/>
              </a:rPr>
              <a:t>t p</a:t>
            </a:r>
            <a:r>
              <a:rPr lang="en-US" sz="900" spc="-9" dirty="0">
                <a:latin typeface="Arial"/>
                <a:cs typeface="Arial"/>
              </a:rPr>
              <a:t>o</a:t>
            </a:r>
            <a:r>
              <a:rPr lang="en-US" sz="900" dirty="0">
                <a:latin typeface="Arial"/>
                <a:cs typeface="Arial"/>
              </a:rPr>
              <a:t>pul</a:t>
            </a:r>
            <a:r>
              <a:rPr lang="en-US" sz="900" spc="-9" dirty="0">
                <a:latin typeface="Arial"/>
                <a:cs typeface="Arial"/>
              </a:rPr>
              <a:t>at</a:t>
            </a:r>
            <a:r>
              <a:rPr lang="en-US" sz="900" dirty="0">
                <a:latin typeface="Arial"/>
                <a:cs typeface="Arial"/>
              </a:rPr>
              <a:t>ions</a:t>
            </a:r>
            <a:r>
              <a:rPr lang="en-US" sz="900" spc="-9" dirty="0">
                <a:latin typeface="Arial"/>
                <a:cs typeface="Arial"/>
              </a:rPr>
              <a:t> </a:t>
            </a:r>
            <a:r>
              <a:rPr lang="en-US" sz="900" dirty="0">
                <a:latin typeface="Arial"/>
                <a:cs typeface="Arial"/>
              </a:rPr>
              <a:t>and</a:t>
            </a:r>
            <a:r>
              <a:rPr lang="en-US" sz="900" spc="-9" dirty="0">
                <a:latin typeface="Arial"/>
                <a:cs typeface="Arial"/>
              </a:rPr>
              <a:t> </a:t>
            </a:r>
            <a:r>
              <a:rPr lang="en-US" sz="900" dirty="0">
                <a:latin typeface="Arial"/>
                <a:cs typeface="Arial"/>
              </a:rPr>
              <a:t>refe</a:t>
            </a:r>
            <a:r>
              <a:rPr lang="en-US" sz="900" spc="-13" dirty="0">
                <a:latin typeface="Arial"/>
                <a:cs typeface="Arial"/>
              </a:rPr>
              <a:t>r</a:t>
            </a:r>
            <a:r>
              <a:rPr lang="en-US" sz="900" dirty="0">
                <a:latin typeface="Arial"/>
                <a:cs typeface="Arial"/>
              </a:rPr>
              <a:t>en</a:t>
            </a:r>
            <a:r>
              <a:rPr lang="en-US" sz="900" spc="-9" dirty="0">
                <a:latin typeface="Arial"/>
                <a:cs typeface="Arial"/>
              </a:rPr>
              <a:t>c</a:t>
            </a:r>
            <a:r>
              <a:rPr lang="en-US" sz="900" dirty="0">
                <a:latin typeface="Arial"/>
                <a:cs typeface="Arial"/>
              </a:rPr>
              <a:t>e gr</a:t>
            </a:r>
            <a:r>
              <a:rPr lang="en-US" sz="900" spc="-9" dirty="0">
                <a:latin typeface="Arial"/>
                <a:cs typeface="Arial"/>
              </a:rPr>
              <a:t>o</a:t>
            </a:r>
            <a:r>
              <a:rPr lang="en-US" sz="900" dirty="0">
                <a:latin typeface="Arial"/>
                <a:cs typeface="Arial"/>
              </a:rPr>
              <a:t>u</a:t>
            </a:r>
            <a:r>
              <a:rPr lang="en-US" sz="900" spc="-9" dirty="0">
                <a:latin typeface="Arial"/>
                <a:cs typeface="Arial"/>
              </a:rPr>
              <a:t>p</a:t>
            </a:r>
            <a:r>
              <a:rPr lang="en-US" sz="900" spc="4" dirty="0">
                <a:latin typeface="Arial"/>
                <a:cs typeface="Arial"/>
              </a:rPr>
              <a:t>s</a:t>
            </a:r>
            <a:r>
              <a:rPr lang="en-US" sz="900" dirty="0">
                <a:latin typeface="Arial"/>
                <a:cs typeface="Arial"/>
              </a:rPr>
              <a:t>. </a:t>
            </a:r>
            <a:r>
              <a:rPr lang="en-US" sz="900" spc="-18" dirty="0">
                <a:latin typeface="Arial"/>
                <a:cs typeface="Arial"/>
              </a:rPr>
              <a:t>M</a:t>
            </a:r>
            <a:r>
              <a:rPr lang="en-US" sz="900" dirty="0">
                <a:latin typeface="Arial"/>
                <a:cs typeface="Arial"/>
              </a:rPr>
              <a:t>ea</a:t>
            </a:r>
            <a:r>
              <a:rPr lang="en-US" sz="900" spc="4" dirty="0">
                <a:latin typeface="Arial"/>
                <a:cs typeface="Arial"/>
              </a:rPr>
              <a:t>s</a:t>
            </a:r>
            <a:r>
              <a:rPr lang="en-US" sz="900" dirty="0">
                <a:latin typeface="Arial"/>
                <a:cs typeface="Arial"/>
              </a:rPr>
              <a:t>ures</a:t>
            </a:r>
            <a:r>
              <a:rPr lang="en-US" sz="900" spc="4" dirty="0">
                <a:latin typeface="Arial"/>
                <a:cs typeface="Arial"/>
              </a:rPr>
              <a:t> </a:t>
            </a:r>
            <a:r>
              <a:rPr lang="en-US" sz="900" dirty="0">
                <a:latin typeface="Arial"/>
                <a:cs typeface="Arial"/>
              </a:rPr>
              <a:t>are</a:t>
            </a:r>
            <a:r>
              <a:rPr lang="en-US" sz="900" spc="-9" dirty="0">
                <a:latin typeface="Arial"/>
                <a:cs typeface="Arial"/>
              </a:rPr>
              <a:t> </a:t>
            </a:r>
            <a:r>
              <a:rPr lang="en-US" sz="900" dirty="0">
                <a:latin typeface="Arial"/>
                <a:cs typeface="Arial"/>
              </a:rPr>
              <a:t>a</a:t>
            </a:r>
            <a:r>
              <a:rPr lang="en-US" sz="900" spc="-9" dirty="0">
                <a:latin typeface="Arial"/>
                <a:cs typeface="Arial"/>
              </a:rPr>
              <a:t>l</a:t>
            </a:r>
            <a:r>
              <a:rPr lang="en-US" sz="900" dirty="0">
                <a:latin typeface="Arial"/>
                <a:cs typeface="Arial"/>
              </a:rPr>
              <a:t>ign</a:t>
            </a:r>
            <a:r>
              <a:rPr lang="en-US" sz="900" spc="-9" dirty="0">
                <a:latin typeface="Arial"/>
                <a:cs typeface="Arial"/>
              </a:rPr>
              <a:t>e</a:t>
            </a:r>
            <a:r>
              <a:rPr lang="en-US" sz="900" dirty="0">
                <a:latin typeface="Arial"/>
                <a:cs typeface="Arial"/>
              </a:rPr>
              <a:t>d </a:t>
            </a:r>
            <a:r>
              <a:rPr lang="en-US" sz="900" spc="-4" dirty="0">
                <a:latin typeface="Arial"/>
                <a:cs typeface="Arial"/>
              </a:rPr>
              <a:t>s</a:t>
            </a:r>
            <a:r>
              <a:rPr lang="en-US" sz="900" dirty="0">
                <a:latin typeface="Arial"/>
                <a:cs typeface="Arial"/>
              </a:rPr>
              <a:t>o t</a:t>
            </a:r>
            <a:r>
              <a:rPr lang="en-US" sz="900" spc="-9" dirty="0">
                <a:latin typeface="Arial"/>
                <a:cs typeface="Arial"/>
              </a:rPr>
              <a:t>h</a:t>
            </a:r>
            <a:r>
              <a:rPr lang="en-US" sz="900" dirty="0">
                <a:latin typeface="Arial"/>
                <a:cs typeface="Arial"/>
              </a:rPr>
              <a:t>at</a:t>
            </a:r>
            <a:r>
              <a:rPr lang="en-US" sz="900" spc="-9" dirty="0">
                <a:latin typeface="Arial"/>
                <a:cs typeface="Arial"/>
              </a:rPr>
              <a:t> </a:t>
            </a:r>
            <a:r>
              <a:rPr lang="en-US" sz="900" dirty="0">
                <a:latin typeface="Arial"/>
                <a:cs typeface="Arial"/>
              </a:rPr>
              <a:t>po</a:t>
            </a:r>
            <a:r>
              <a:rPr lang="en-US" sz="900" spc="4" dirty="0">
                <a:latin typeface="Arial"/>
                <a:cs typeface="Arial"/>
              </a:rPr>
              <a:t>s</a:t>
            </a:r>
            <a:r>
              <a:rPr lang="en-US" sz="900" spc="-9" dirty="0">
                <a:latin typeface="Arial"/>
                <a:cs typeface="Arial"/>
              </a:rPr>
              <a:t>i</a:t>
            </a:r>
            <a:r>
              <a:rPr lang="en-US" sz="900" dirty="0">
                <a:latin typeface="Arial"/>
                <a:cs typeface="Arial"/>
              </a:rPr>
              <a:t>t</a:t>
            </a:r>
            <a:r>
              <a:rPr lang="en-US" sz="900" spc="4" dirty="0">
                <a:latin typeface="Arial"/>
                <a:cs typeface="Arial"/>
              </a:rPr>
              <a:t>i</a:t>
            </a:r>
            <a:r>
              <a:rPr lang="en-US" sz="900" spc="-9" dirty="0">
                <a:latin typeface="Arial"/>
                <a:cs typeface="Arial"/>
              </a:rPr>
              <a:t>v</a:t>
            </a:r>
            <a:r>
              <a:rPr lang="en-US" sz="900" dirty="0">
                <a:latin typeface="Arial"/>
                <a:cs typeface="Arial"/>
              </a:rPr>
              <a:t>e ra</a:t>
            </a:r>
            <a:r>
              <a:rPr lang="en-US" sz="900" spc="-9" dirty="0">
                <a:latin typeface="Arial"/>
                <a:cs typeface="Arial"/>
              </a:rPr>
              <a:t>t</a:t>
            </a:r>
            <a:r>
              <a:rPr lang="en-US" sz="900" dirty="0">
                <a:latin typeface="Arial"/>
                <a:cs typeface="Arial"/>
              </a:rPr>
              <a:t>es</a:t>
            </a:r>
            <a:r>
              <a:rPr lang="en-US" sz="900" spc="-4" dirty="0">
                <a:latin typeface="Arial"/>
                <a:cs typeface="Arial"/>
              </a:rPr>
              <a:t> </a:t>
            </a:r>
            <a:r>
              <a:rPr lang="en-US" sz="900" dirty="0">
                <a:latin typeface="Arial"/>
                <a:cs typeface="Arial"/>
              </a:rPr>
              <a:t>ind</a:t>
            </a:r>
            <a:r>
              <a:rPr lang="en-US" sz="900" spc="-9" dirty="0">
                <a:latin typeface="Arial"/>
                <a:cs typeface="Arial"/>
              </a:rPr>
              <a:t>i</a:t>
            </a:r>
            <a:r>
              <a:rPr lang="en-US" sz="900" spc="4" dirty="0">
                <a:latin typeface="Arial"/>
                <a:cs typeface="Arial"/>
              </a:rPr>
              <a:t>c</a:t>
            </a:r>
            <a:r>
              <a:rPr lang="en-US" sz="900" dirty="0">
                <a:latin typeface="Arial"/>
                <a:cs typeface="Arial"/>
              </a:rPr>
              <a:t>a</a:t>
            </a:r>
            <a:r>
              <a:rPr lang="en-US" sz="900" spc="-9" dirty="0">
                <a:latin typeface="Arial"/>
                <a:cs typeface="Arial"/>
              </a:rPr>
              <a:t>t</a:t>
            </a:r>
            <a:r>
              <a:rPr lang="en-US" sz="900" dirty="0">
                <a:latin typeface="Arial"/>
                <a:cs typeface="Arial"/>
              </a:rPr>
              <a:t>e </a:t>
            </a:r>
            <a:r>
              <a:rPr lang="en-US" sz="900" spc="-9" dirty="0">
                <a:latin typeface="Arial"/>
                <a:cs typeface="Arial"/>
              </a:rPr>
              <a:t>i</a:t>
            </a:r>
            <a:r>
              <a:rPr lang="en-US" sz="900" spc="4" dirty="0">
                <a:latin typeface="Arial"/>
                <a:cs typeface="Arial"/>
              </a:rPr>
              <a:t>m</a:t>
            </a:r>
            <a:r>
              <a:rPr lang="en-US" sz="900" dirty="0">
                <a:latin typeface="Arial"/>
                <a:cs typeface="Arial"/>
              </a:rPr>
              <a:t>pro</a:t>
            </a:r>
            <a:r>
              <a:rPr lang="en-US" sz="900" spc="-9" dirty="0">
                <a:latin typeface="Arial"/>
                <a:cs typeface="Arial"/>
              </a:rPr>
              <a:t>ve</a:t>
            </a:r>
            <a:r>
              <a:rPr lang="en-US" sz="900" spc="4" dirty="0">
                <a:latin typeface="Arial"/>
                <a:cs typeface="Arial"/>
              </a:rPr>
              <a:t>m</a:t>
            </a:r>
            <a:r>
              <a:rPr lang="en-US" sz="900" dirty="0">
                <a:latin typeface="Arial"/>
                <a:cs typeface="Arial"/>
              </a:rPr>
              <a:t>ent</a:t>
            </a:r>
            <a:r>
              <a:rPr lang="en-US" sz="900" spc="-9" dirty="0">
                <a:latin typeface="Arial"/>
                <a:cs typeface="Arial"/>
              </a:rPr>
              <a:t> </a:t>
            </a:r>
            <a:r>
              <a:rPr lang="en-US" sz="900" dirty="0">
                <a:latin typeface="Arial"/>
                <a:cs typeface="Arial"/>
              </a:rPr>
              <a:t>in </a:t>
            </a:r>
            <a:r>
              <a:rPr lang="en-US" sz="900" spc="-9" dirty="0">
                <a:latin typeface="Arial"/>
                <a:cs typeface="Arial"/>
              </a:rPr>
              <a:t>a</a:t>
            </a:r>
            <a:r>
              <a:rPr lang="en-US" sz="900" spc="4" dirty="0">
                <a:latin typeface="Arial"/>
                <a:cs typeface="Arial"/>
              </a:rPr>
              <a:t>c</a:t>
            </a:r>
            <a:r>
              <a:rPr lang="en-US" sz="900" spc="-9" dirty="0">
                <a:latin typeface="Arial"/>
                <a:cs typeface="Arial"/>
              </a:rPr>
              <a:t>c</a:t>
            </a:r>
            <a:r>
              <a:rPr lang="en-US" sz="900" dirty="0">
                <a:latin typeface="Arial"/>
                <a:cs typeface="Arial"/>
              </a:rPr>
              <a:t>e</a:t>
            </a:r>
            <a:r>
              <a:rPr lang="en-US" sz="900" spc="-9" dirty="0">
                <a:latin typeface="Arial"/>
                <a:cs typeface="Arial"/>
              </a:rPr>
              <a:t>s</a:t>
            </a:r>
            <a:r>
              <a:rPr lang="en-US" sz="900" dirty="0">
                <a:latin typeface="Arial"/>
                <a:cs typeface="Arial"/>
              </a:rPr>
              <a:t>s</a:t>
            </a:r>
            <a:r>
              <a:rPr lang="en-US" sz="900" spc="4" dirty="0">
                <a:latin typeface="Arial"/>
                <a:cs typeface="Arial"/>
              </a:rPr>
              <a:t> </a:t>
            </a:r>
            <a:r>
              <a:rPr lang="en-US" sz="900" dirty="0">
                <a:latin typeface="Arial"/>
                <a:cs typeface="Arial"/>
              </a:rPr>
              <a:t>to</a:t>
            </a:r>
            <a:r>
              <a:rPr lang="en-US" sz="900" spc="-9" dirty="0">
                <a:latin typeface="Arial"/>
                <a:cs typeface="Arial"/>
              </a:rPr>
              <a:t> </a:t>
            </a:r>
            <a:r>
              <a:rPr lang="en-US" sz="900" spc="4" dirty="0">
                <a:latin typeface="Arial"/>
                <a:cs typeface="Arial"/>
              </a:rPr>
              <a:t>c</a:t>
            </a:r>
            <a:r>
              <a:rPr lang="en-US" sz="900" dirty="0">
                <a:latin typeface="Arial"/>
                <a:cs typeface="Arial"/>
              </a:rPr>
              <a:t>a</a:t>
            </a:r>
            <a:r>
              <a:rPr lang="en-US" sz="900" spc="-13" dirty="0">
                <a:latin typeface="Arial"/>
                <a:cs typeface="Arial"/>
              </a:rPr>
              <a:t>r</a:t>
            </a:r>
            <a:r>
              <a:rPr lang="en-US" sz="900" dirty="0">
                <a:latin typeface="Arial"/>
                <a:cs typeface="Arial"/>
              </a:rPr>
              <a:t>e. </a:t>
            </a:r>
          </a:p>
          <a:p>
            <a:pPr marR="11614"/>
            <a:r>
              <a:rPr lang="en-US" sz="900" dirty="0">
                <a:latin typeface="Arial"/>
                <a:cs typeface="Arial"/>
              </a:rPr>
              <a:t>Dif</a:t>
            </a:r>
            <a:r>
              <a:rPr lang="en-US" sz="900" spc="-9" dirty="0">
                <a:latin typeface="Arial"/>
                <a:cs typeface="Arial"/>
              </a:rPr>
              <a:t>f</a:t>
            </a:r>
            <a:r>
              <a:rPr lang="en-US" sz="900" dirty="0">
                <a:latin typeface="Arial"/>
                <a:cs typeface="Arial"/>
              </a:rPr>
              <a:t>er</a:t>
            </a:r>
            <a:r>
              <a:rPr lang="en-US" sz="900" spc="-9" dirty="0">
                <a:latin typeface="Arial"/>
                <a:cs typeface="Arial"/>
              </a:rPr>
              <a:t>e</a:t>
            </a:r>
            <a:r>
              <a:rPr lang="en-US" sz="900" dirty="0">
                <a:latin typeface="Arial"/>
                <a:cs typeface="Arial"/>
              </a:rPr>
              <a:t>n</a:t>
            </a:r>
            <a:r>
              <a:rPr lang="en-US" sz="900" spc="4" dirty="0">
                <a:latin typeface="Arial"/>
                <a:cs typeface="Arial"/>
              </a:rPr>
              <a:t>c</a:t>
            </a:r>
            <a:r>
              <a:rPr lang="en-US" sz="900" spc="-9" dirty="0">
                <a:latin typeface="Arial"/>
                <a:cs typeface="Arial"/>
              </a:rPr>
              <a:t>e</a:t>
            </a:r>
            <a:r>
              <a:rPr lang="en-US" sz="900" dirty="0">
                <a:latin typeface="Arial"/>
                <a:cs typeface="Arial"/>
              </a:rPr>
              <a:t>s</a:t>
            </a:r>
            <a:r>
              <a:rPr lang="en-US" sz="900" spc="4" dirty="0">
                <a:latin typeface="Arial"/>
                <a:cs typeface="Arial"/>
              </a:rPr>
              <a:t> i</a:t>
            </a:r>
            <a:r>
              <a:rPr lang="en-US" sz="900" dirty="0">
                <a:latin typeface="Arial"/>
                <a:cs typeface="Arial"/>
              </a:rPr>
              <a:t>n</a:t>
            </a:r>
            <a:r>
              <a:rPr lang="en-US" sz="900" spc="-9" dirty="0">
                <a:latin typeface="Arial"/>
                <a:cs typeface="Arial"/>
              </a:rPr>
              <a:t> </a:t>
            </a:r>
            <a:r>
              <a:rPr lang="en-US" sz="900" dirty="0">
                <a:latin typeface="Arial"/>
                <a:cs typeface="Arial"/>
              </a:rPr>
              <a:t>rat</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b</a:t>
            </a:r>
            <a:r>
              <a:rPr lang="en-US" sz="900" spc="-9" dirty="0">
                <a:latin typeface="Arial"/>
                <a:cs typeface="Arial"/>
              </a:rPr>
              <a:t>e</a:t>
            </a:r>
            <a:r>
              <a:rPr lang="en-US" sz="900" dirty="0">
                <a:latin typeface="Arial"/>
                <a:cs typeface="Arial"/>
              </a:rPr>
              <a:t>t</a:t>
            </a:r>
            <a:r>
              <a:rPr lang="en-US" sz="900" spc="-13" dirty="0">
                <a:latin typeface="Arial"/>
                <a:cs typeface="Arial"/>
              </a:rPr>
              <a:t>w</a:t>
            </a:r>
            <a:r>
              <a:rPr lang="en-US" sz="900" dirty="0">
                <a:latin typeface="Arial"/>
                <a:cs typeface="Arial"/>
              </a:rPr>
              <a:t>een grou</a:t>
            </a:r>
            <a:r>
              <a:rPr lang="en-US" sz="900" spc="-9" dirty="0">
                <a:latin typeface="Arial"/>
                <a:cs typeface="Arial"/>
              </a:rPr>
              <a:t>p</a:t>
            </a:r>
            <a:r>
              <a:rPr lang="en-US" sz="900" dirty="0">
                <a:latin typeface="Arial"/>
                <a:cs typeface="Arial"/>
              </a:rPr>
              <a:t>s</a:t>
            </a:r>
            <a:r>
              <a:rPr lang="en-US" sz="900" spc="4" dirty="0">
                <a:latin typeface="Arial"/>
                <a:cs typeface="Arial"/>
              </a:rPr>
              <a:t> </a:t>
            </a:r>
            <a:r>
              <a:rPr lang="en-US" sz="900" spc="-13" dirty="0">
                <a:latin typeface="Arial"/>
                <a:cs typeface="Arial"/>
              </a:rPr>
              <a:t>w</a:t>
            </a:r>
            <a:r>
              <a:rPr lang="en-US" sz="900" dirty="0">
                <a:latin typeface="Arial"/>
                <a:cs typeface="Arial"/>
              </a:rPr>
              <a:t>ere u</a:t>
            </a:r>
            <a:r>
              <a:rPr lang="en-US" sz="900" spc="4" dirty="0">
                <a:latin typeface="Arial"/>
                <a:cs typeface="Arial"/>
              </a:rPr>
              <a:t>s</a:t>
            </a:r>
            <a:r>
              <a:rPr lang="en-US" sz="900" spc="-9" dirty="0">
                <a:latin typeface="Arial"/>
                <a:cs typeface="Arial"/>
              </a:rPr>
              <a:t>e</a:t>
            </a:r>
            <a:r>
              <a:rPr lang="en-US" sz="900" dirty="0">
                <a:latin typeface="Arial"/>
                <a:cs typeface="Arial"/>
              </a:rPr>
              <a:t>d</a:t>
            </a:r>
            <a:r>
              <a:rPr lang="en-US" sz="900" spc="9" dirty="0">
                <a:latin typeface="Arial"/>
                <a:cs typeface="Arial"/>
              </a:rPr>
              <a:t> </a:t>
            </a:r>
            <a:r>
              <a:rPr lang="en-US" sz="900" dirty="0">
                <a:latin typeface="Arial"/>
                <a:cs typeface="Arial"/>
              </a:rPr>
              <a:t>to</a:t>
            </a:r>
            <a:r>
              <a:rPr lang="en-US" sz="900" spc="-4" dirty="0">
                <a:latin typeface="Arial"/>
                <a:cs typeface="Arial"/>
              </a:rPr>
              <a:t> </a:t>
            </a:r>
            <a:r>
              <a:rPr lang="en-US" sz="900" dirty="0">
                <a:latin typeface="Arial"/>
                <a:cs typeface="Arial"/>
              </a:rPr>
              <a:t>a</a:t>
            </a:r>
            <a:r>
              <a:rPr lang="en-US" sz="900" spc="-9" dirty="0">
                <a:latin typeface="Arial"/>
                <a:cs typeface="Arial"/>
              </a:rPr>
              <a:t>s</a:t>
            </a:r>
            <a:r>
              <a:rPr lang="en-US" sz="900" spc="4" dirty="0">
                <a:latin typeface="Arial"/>
                <a:cs typeface="Arial"/>
              </a:rPr>
              <a:t>s</a:t>
            </a:r>
            <a:r>
              <a:rPr lang="en-US" sz="900" spc="-9" dirty="0">
                <a:latin typeface="Arial"/>
                <a:cs typeface="Arial"/>
              </a:rPr>
              <a:t>e</a:t>
            </a:r>
            <a:r>
              <a:rPr lang="en-US" sz="900" spc="4" dirty="0">
                <a:latin typeface="Arial"/>
                <a:cs typeface="Arial"/>
              </a:rPr>
              <a:t>s</a:t>
            </a:r>
            <a:r>
              <a:rPr lang="en-US" sz="900" dirty="0">
                <a:latin typeface="Arial"/>
                <a:cs typeface="Arial"/>
              </a:rPr>
              <a:t>s</a:t>
            </a:r>
            <a:r>
              <a:rPr lang="en-US" sz="900" spc="4" dirty="0">
                <a:latin typeface="Arial"/>
                <a:cs typeface="Arial"/>
              </a:rPr>
              <a:t> </a:t>
            </a:r>
            <a:r>
              <a:rPr lang="en-US" sz="900" dirty="0">
                <a:latin typeface="Arial"/>
                <a:cs typeface="Arial"/>
              </a:rPr>
              <a:t>t</a:t>
            </a:r>
            <a:r>
              <a:rPr lang="en-US" sz="900" spc="-13" dirty="0">
                <a:latin typeface="Arial"/>
                <a:cs typeface="Arial"/>
              </a:rPr>
              <a:t>r</a:t>
            </a:r>
            <a:r>
              <a:rPr lang="en-US" sz="900" dirty="0">
                <a:latin typeface="Arial"/>
                <a:cs typeface="Arial"/>
              </a:rPr>
              <a:t>ends</a:t>
            </a:r>
            <a:r>
              <a:rPr lang="en-US" sz="900" spc="-9" dirty="0">
                <a:latin typeface="Arial"/>
                <a:cs typeface="Arial"/>
              </a:rPr>
              <a:t> </a:t>
            </a:r>
            <a:r>
              <a:rPr lang="en-US" sz="900" spc="4" dirty="0">
                <a:latin typeface="Arial"/>
                <a:cs typeface="Arial"/>
              </a:rPr>
              <a:t>i</a:t>
            </a:r>
            <a:r>
              <a:rPr lang="en-US" sz="900" dirty="0">
                <a:latin typeface="Arial"/>
                <a:cs typeface="Arial"/>
              </a:rPr>
              <a:t>n</a:t>
            </a:r>
            <a:r>
              <a:rPr lang="en-US" sz="900" spc="-9" dirty="0">
                <a:latin typeface="Arial"/>
                <a:cs typeface="Arial"/>
              </a:rPr>
              <a:t> </a:t>
            </a:r>
            <a:r>
              <a:rPr lang="en-US" sz="900" dirty="0">
                <a:latin typeface="Arial"/>
                <a:cs typeface="Arial"/>
              </a:rPr>
              <a:t>di</a:t>
            </a:r>
            <a:r>
              <a:rPr lang="en-US" sz="900" spc="-9" dirty="0">
                <a:latin typeface="Arial"/>
                <a:cs typeface="Arial"/>
              </a:rPr>
              <a:t>s</a:t>
            </a:r>
            <a:r>
              <a:rPr lang="en-US" sz="900" dirty="0">
                <a:latin typeface="Arial"/>
                <a:cs typeface="Arial"/>
              </a:rPr>
              <a:t>par</a:t>
            </a:r>
            <a:r>
              <a:rPr lang="en-US" sz="900" spc="-9" dirty="0">
                <a:latin typeface="Arial"/>
                <a:cs typeface="Arial"/>
              </a:rPr>
              <a:t>i</a:t>
            </a:r>
            <a:r>
              <a:rPr lang="en-US" sz="900" dirty="0">
                <a:latin typeface="Arial"/>
                <a:cs typeface="Arial"/>
              </a:rPr>
              <a:t>t</a:t>
            </a:r>
            <a:r>
              <a:rPr lang="en-US" sz="900" spc="4" dirty="0">
                <a:latin typeface="Arial"/>
                <a:cs typeface="Arial"/>
              </a:rPr>
              <a:t>i</a:t>
            </a:r>
            <a:r>
              <a:rPr lang="en-US" sz="900" spc="-9" dirty="0">
                <a:latin typeface="Arial"/>
                <a:cs typeface="Arial"/>
              </a:rPr>
              <a:t>e</a:t>
            </a:r>
            <a:r>
              <a:rPr lang="en-US" sz="900" spc="4" dirty="0">
                <a:latin typeface="Arial"/>
                <a:cs typeface="Arial"/>
              </a:rPr>
              <a:t>s</a:t>
            </a:r>
            <a:r>
              <a:rPr lang="en-US" sz="900" dirty="0">
                <a:latin typeface="Arial"/>
                <a:cs typeface="Arial"/>
              </a:rPr>
              <a:t>.</a:t>
            </a:r>
          </a:p>
          <a:p>
            <a:pPr marL="391503" marR="115547" indent="-171441">
              <a:buFont typeface="Arial" panose="020B0604020202020204" pitchFamily="34" charset="0"/>
              <a:buChar char="•"/>
              <a:tabLst>
                <a:tab pos="429095" algn="l"/>
              </a:tabLst>
            </a:pPr>
            <a:r>
              <a:rPr lang="en-US" sz="900" b="1" dirty="0">
                <a:latin typeface="Arial"/>
                <a:cs typeface="Arial"/>
              </a:rPr>
              <a:t>Worsening</a:t>
            </a:r>
            <a:r>
              <a:rPr lang="en-US" sz="900" b="1" spc="-4" dirty="0">
                <a:latin typeface="Arial"/>
                <a:cs typeface="Arial"/>
              </a:rPr>
              <a:t> </a:t>
            </a:r>
            <a:r>
              <a:rPr lang="en-US" sz="900" dirty="0">
                <a:latin typeface="Arial"/>
                <a:cs typeface="Arial"/>
              </a:rPr>
              <a:t>= D</a:t>
            </a:r>
            <a:r>
              <a:rPr lang="en-US" sz="900" spc="-9" dirty="0">
                <a:latin typeface="Arial"/>
                <a:cs typeface="Arial"/>
              </a:rPr>
              <a:t>i</a:t>
            </a:r>
            <a:r>
              <a:rPr lang="en-US" sz="900" spc="4" dirty="0">
                <a:latin typeface="Arial"/>
                <a:cs typeface="Arial"/>
              </a:rPr>
              <a:t>s</a:t>
            </a:r>
            <a:r>
              <a:rPr lang="en-US" sz="900" dirty="0">
                <a:latin typeface="Arial"/>
                <a:cs typeface="Arial"/>
              </a:rPr>
              <a:t>pa</a:t>
            </a:r>
            <a:r>
              <a:rPr lang="en-US" sz="900" spc="-13" dirty="0">
                <a:latin typeface="Arial"/>
                <a:cs typeface="Arial"/>
              </a:rPr>
              <a:t>r</a:t>
            </a:r>
            <a:r>
              <a:rPr lang="en-US" sz="900" dirty="0">
                <a:latin typeface="Arial"/>
                <a:cs typeface="Arial"/>
              </a:rPr>
              <a:t>it</a:t>
            </a:r>
            <a:r>
              <a:rPr lang="en-US" sz="900" spc="4" dirty="0">
                <a:latin typeface="Arial"/>
                <a:cs typeface="Arial"/>
              </a:rPr>
              <a:t>i</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a:t>
            </a:r>
            <a:r>
              <a:rPr lang="en-US" sz="900" spc="-13" dirty="0">
                <a:latin typeface="Arial"/>
                <a:cs typeface="Arial"/>
              </a:rPr>
              <a:t>r</a:t>
            </a:r>
            <a:r>
              <a:rPr lang="en-US" sz="900" dirty="0">
                <a:latin typeface="Arial"/>
                <a:cs typeface="Arial"/>
              </a:rPr>
              <a:t>e </a:t>
            </a:r>
            <a:r>
              <a:rPr lang="en-US" sz="900" spc="-9" dirty="0">
                <a:latin typeface="Arial"/>
                <a:cs typeface="Arial"/>
              </a:rPr>
              <a:t>g</a:t>
            </a:r>
            <a:r>
              <a:rPr lang="en-US" sz="900" dirty="0">
                <a:latin typeface="Arial"/>
                <a:cs typeface="Arial"/>
              </a:rPr>
              <a:t>etti</a:t>
            </a:r>
            <a:r>
              <a:rPr lang="en-US" sz="900" spc="-9" dirty="0">
                <a:latin typeface="Arial"/>
                <a:cs typeface="Arial"/>
              </a:rPr>
              <a:t>n</a:t>
            </a:r>
            <a:r>
              <a:rPr lang="en-US" sz="900" dirty="0">
                <a:latin typeface="Arial"/>
                <a:cs typeface="Arial"/>
              </a:rPr>
              <a:t>g </a:t>
            </a:r>
            <a:r>
              <a:rPr lang="en-US" sz="900" spc="4" dirty="0">
                <a:latin typeface="Arial"/>
                <a:cs typeface="Arial"/>
              </a:rPr>
              <a:t>l</a:t>
            </a:r>
            <a:r>
              <a:rPr lang="en-US" sz="900" dirty="0">
                <a:latin typeface="Arial"/>
                <a:cs typeface="Arial"/>
              </a:rPr>
              <a:t>a</a:t>
            </a:r>
            <a:r>
              <a:rPr lang="en-US" sz="900" spc="-13" dirty="0">
                <a:latin typeface="Arial"/>
                <a:cs typeface="Arial"/>
              </a:rPr>
              <a:t>r</a:t>
            </a:r>
            <a:r>
              <a:rPr lang="en-US" sz="900" dirty="0">
                <a:latin typeface="Arial"/>
                <a:cs typeface="Arial"/>
              </a:rPr>
              <a:t>ger. D</a:t>
            </a:r>
            <a:r>
              <a:rPr lang="en-US" sz="900" spc="-9" dirty="0">
                <a:latin typeface="Arial"/>
                <a:cs typeface="Arial"/>
              </a:rPr>
              <a:t>i</a:t>
            </a:r>
            <a:r>
              <a:rPr lang="en-US" sz="900" dirty="0">
                <a:latin typeface="Arial"/>
                <a:cs typeface="Arial"/>
              </a:rPr>
              <a:t>ffer</a:t>
            </a:r>
            <a:r>
              <a:rPr lang="en-US" sz="900" spc="-9" dirty="0">
                <a:latin typeface="Arial"/>
                <a:cs typeface="Arial"/>
              </a:rPr>
              <a:t>e</a:t>
            </a:r>
            <a:r>
              <a:rPr lang="en-US" sz="900" dirty="0">
                <a:latin typeface="Arial"/>
                <a:cs typeface="Arial"/>
              </a:rPr>
              <a:t>n</a:t>
            </a:r>
            <a:r>
              <a:rPr lang="en-US" sz="900" spc="4" dirty="0">
                <a:latin typeface="Arial"/>
                <a:cs typeface="Arial"/>
              </a:rPr>
              <a:t>c</a:t>
            </a:r>
            <a:r>
              <a:rPr lang="en-US" sz="900" spc="-9" dirty="0">
                <a:latin typeface="Arial"/>
                <a:cs typeface="Arial"/>
              </a:rPr>
              <a:t>e</a:t>
            </a:r>
            <a:r>
              <a:rPr lang="en-US" sz="900" dirty="0">
                <a:latin typeface="Arial"/>
                <a:cs typeface="Arial"/>
              </a:rPr>
              <a:t>s</a:t>
            </a:r>
            <a:r>
              <a:rPr lang="en-US" sz="900" spc="22" dirty="0">
                <a:latin typeface="Arial"/>
                <a:cs typeface="Arial"/>
              </a:rPr>
              <a:t> </a:t>
            </a:r>
            <a:r>
              <a:rPr lang="en-US" sz="900" spc="-9" dirty="0">
                <a:latin typeface="Arial"/>
                <a:cs typeface="Arial"/>
              </a:rPr>
              <a:t>i</a:t>
            </a:r>
            <a:r>
              <a:rPr lang="en-US" sz="900" dirty="0">
                <a:latin typeface="Arial"/>
                <a:cs typeface="Arial"/>
              </a:rPr>
              <a:t>n ra</a:t>
            </a:r>
            <a:r>
              <a:rPr lang="en-US" sz="900" spc="-9" dirty="0">
                <a:latin typeface="Arial"/>
                <a:cs typeface="Arial"/>
              </a:rPr>
              <a:t>t</a:t>
            </a:r>
            <a:r>
              <a:rPr lang="en-US" sz="900" dirty="0">
                <a:latin typeface="Arial"/>
                <a:cs typeface="Arial"/>
              </a:rPr>
              <a:t>es</a:t>
            </a:r>
            <a:r>
              <a:rPr lang="en-US" sz="900" spc="4" dirty="0">
                <a:latin typeface="Arial"/>
                <a:cs typeface="Arial"/>
              </a:rPr>
              <a:t> </a:t>
            </a:r>
            <a:r>
              <a:rPr lang="en-US" sz="900" spc="-9" dirty="0">
                <a:latin typeface="Arial"/>
                <a:cs typeface="Arial"/>
              </a:rPr>
              <a:t>b</a:t>
            </a:r>
            <a:r>
              <a:rPr lang="en-US" sz="900" dirty="0">
                <a:latin typeface="Arial"/>
                <a:cs typeface="Arial"/>
              </a:rPr>
              <a:t>et</a:t>
            </a:r>
            <a:r>
              <a:rPr lang="en-US" sz="900" spc="-13" dirty="0">
                <a:latin typeface="Arial"/>
                <a:cs typeface="Arial"/>
              </a:rPr>
              <a:t>w</a:t>
            </a:r>
            <a:r>
              <a:rPr lang="en-US" sz="900" dirty="0">
                <a:latin typeface="Arial"/>
                <a:cs typeface="Arial"/>
              </a:rPr>
              <a:t>een gro</a:t>
            </a:r>
            <a:r>
              <a:rPr lang="en-US" sz="900" spc="-9" dirty="0">
                <a:latin typeface="Arial"/>
                <a:cs typeface="Arial"/>
              </a:rPr>
              <a:t>u</a:t>
            </a:r>
            <a:r>
              <a:rPr lang="en-US" sz="900" dirty="0">
                <a:latin typeface="Arial"/>
                <a:cs typeface="Arial"/>
              </a:rPr>
              <a:t>ps</a:t>
            </a:r>
            <a:r>
              <a:rPr lang="en-US" sz="900" spc="-4" dirty="0">
                <a:latin typeface="Arial"/>
                <a:cs typeface="Arial"/>
              </a:rPr>
              <a:t> </a:t>
            </a:r>
            <a:r>
              <a:rPr lang="en-US" sz="900" dirty="0">
                <a:latin typeface="Arial"/>
                <a:cs typeface="Arial"/>
              </a:rPr>
              <a:t>are</a:t>
            </a:r>
            <a:r>
              <a:rPr lang="en-US" sz="900" spc="-9" dirty="0">
                <a:latin typeface="Arial"/>
                <a:cs typeface="Arial"/>
              </a:rPr>
              <a:t> </a:t>
            </a:r>
            <a:r>
              <a:rPr lang="en-US" sz="900" spc="4" dirty="0">
                <a:latin typeface="Arial"/>
                <a:cs typeface="Arial"/>
              </a:rPr>
              <a:t>s</a:t>
            </a:r>
            <a:r>
              <a:rPr lang="en-US" sz="900" dirty="0">
                <a:latin typeface="Arial"/>
                <a:cs typeface="Arial"/>
              </a:rPr>
              <a:t>ta</a:t>
            </a:r>
            <a:r>
              <a:rPr lang="en-US" sz="900" spc="-9" dirty="0">
                <a:latin typeface="Arial"/>
                <a:cs typeface="Arial"/>
              </a:rPr>
              <a:t>t</a:t>
            </a:r>
            <a:r>
              <a:rPr lang="en-US" sz="900" dirty="0">
                <a:latin typeface="Arial"/>
                <a:cs typeface="Arial"/>
              </a:rPr>
              <a:t>i</a:t>
            </a:r>
            <a:r>
              <a:rPr lang="en-US" sz="900" spc="4" dirty="0">
                <a:latin typeface="Arial"/>
                <a:cs typeface="Arial"/>
              </a:rPr>
              <a:t>s</a:t>
            </a:r>
            <a:r>
              <a:rPr lang="en-US" sz="900" spc="-9" dirty="0">
                <a:latin typeface="Arial"/>
                <a:cs typeface="Arial"/>
              </a:rPr>
              <a:t>ti</a:t>
            </a:r>
            <a:r>
              <a:rPr lang="en-US" sz="900" spc="4" dirty="0">
                <a:latin typeface="Arial"/>
                <a:cs typeface="Arial"/>
              </a:rPr>
              <a:t>c</a:t>
            </a:r>
            <a:r>
              <a:rPr lang="en-US" sz="900" dirty="0">
                <a:latin typeface="Arial"/>
                <a:cs typeface="Arial"/>
              </a:rPr>
              <a:t>ally</a:t>
            </a:r>
            <a:r>
              <a:rPr lang="en-US" sz="900" spc="-18" dirty="0">
                <a:latin typeface="Arial"/>
                <a:cs typeface="Arial"/>
              </a:rPr>
              <a:t> </a:t>
            </a:r>
            <a:r>
              <a:rPr lang="en-US" sz="900" spc="4" dirty="0">
                <a:latin typeface="Arial"/>
                <a:cs typeface="Arial"/>
              </a:rPr>
              <a:t>s</a:t>
            </a:r>
            <a:r>
              <a:rPr lang="en-US" sz="900" dirty="0">
                <a:latin typeface="Arial"/>
                <a:cs typeface="Arial"/>
              </a:rPr>
              <a:t>i</a:t>
            </a:r>
            <a:r>
              <a:rPr lang="en-US" sz="900" spc="-9" dirty="0">
                <a:latin typeface="Arial"/>
                <a:cs typeface="Arial"/>
              </a:rPr>
              <a:t>g</a:t>
            </a:r>
            <a:r>
              <a:rPr lang="en-US" sz="900" dirty="0">
                <a:latin typeface="Arial"/>
                <a:cs typeface="Arial"/>
              </a:rPr>
              <a:t>nif</a:t>
            </a:r>
            <a:r>
              <a:rPr lang="en-US" sz="900" spc="-9" dirty="0">
                <a:latin typeface="Arial"/>
                <a:cs typeface="Arial"/>
              </a:rPr>
              <a:t>i</a:t>
            </a:r>
            <a:r>
              <a:rPr lang="en-US" sz="900" spc="4" dirty="0">
                <a:latin typeface="Arial"/>
                <a:cs typeface="Arial"/>
              </a:rPr>
              <a:t>c</a:t>
            </a:r>
            <a:r>
              <a:rPr lang="en-US" sz="900" dirty="0">
                <a:latin typeface="Arial"/>
                <a:cs typeface="Arial"/>
              </a:rPr>
              <a:t>a</a:t>
            </a:r>
            <a:r>
              <a:rPr lang="en-US" sz="900" spc="-9" dirty="0">
                <a:latin typeface="Arial"/>
                <a:cs typeface="Arial"/>
              </a:rPr>
              <a:t>n</a:t>
            </a:r>
            <a:r>
              <a:rPr lang="en-US" sz="900" dirty="0">
                <a:latin typeface="Arial"/>
                <a:cs typeface="Arial"/>
              </a:rPr>
              <a:t>t and re</a:t>
            </a:r>
            <a:r>
              <a:rPr lang="en-US" sz="900" spc="-9" dirty="0">
                <a:latin typeface="Arial"/>
                <a:cs typeface="Arial"/>
              </a:rPr>
              <a:t>f</a:t>
            </a:r>
            <a:r>
              <a:rPr lang="en-US" sz="900" dirty="0">
                <a:latin typeface="Arial"/>
                <a:cs typeface="Arial"/>
              </a:rPr>
              <a:t>ere</a:t>
            </a:r>
            <a:r>
              <a:rPr lang="en-US" sz="900" spc="-9" dirty="0">
                <a:latin typeface="Arial"/>
                <a:cs typeface="Arial"/>
              </a:rPr>
              <a:t>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group</a:t>
            </a:r>
            <a:r>
              <a:rPr lang="en-US" sz="900" spc="-9" dirty="0">
                <a:latin typeface="Arial"/>
                <a:cs typeface="Arial"/>
              </a:rPr>
              <a:t> </a:t>
            </a:r>
            <a:r>
              <a:rPr lang="en-US" sz="900" dirty="0">
                <a:latin typeface="Arial"/>
                <a:cs typeface="Arial"/>
              </a:rPr>
              <a:t>rat</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e</a:t>
            </a:r>
            <a:r>
              <a:rPr lang="en-US" sz="900" spc="-18" dirty="0">
                <a:latin typeface="Arial"/>
                <a:cs typeface="Arial"/>
              </a:rPr>
              <a:t>x</a:t>
            </a:r>
            <a:r>
              <a:rPr lang="en-US" sz="900" spc="4" dirty="0">
                <a:latin typeface="Arial"/>
                <a:cs typeface="Arial"/>
              </a:rPr>
              <a:t>c</a:t>
            </a:r>
            <a:r>
              <a:rPr lang="en-US" sz="900" dirty="0">
                <a:latin typeface="Arial"/>
                <a:cs typeface="Arial"/>
              </a:rPr>
              <a:t>eed </a:t>
            </a:r>
            <a:r>
              <a:rPr lang="en-US" sz="900" spc="-9" dirty="0">
                <a:latin typeface="Arial"/>
                <a:cs typeface="Arial"/>
              </a:rPr>
              <a:t>p</a:t>
            </a:r>
            <a:r>
              <a:rPr lang="en-US" sz="900" dirty="0">
                <a:latin typeface="Arial"/>
                <a:cs typeface="Arial"/>
              </a:rPr>
              <a:t>opu</a:t>
            </a:r>
            <a:r>
              <a:rPr lang="en-US" sz="900" spc="-9" dirty="0">
                <a:latin typeface="Arial"/>
                <a:cs typeface="Arial"/>
              </a:rPr>
              <a:t>l</a:t>
            </a:r>
            <a:r>
              <a:rPr lang="en-US" sz="900" dirty="0">
                <a:latin typeface="Arial"/>
                <a:cs typeface="Arial"/>
              </a:rPr>
              <a:t>at</a:t>
            </a:r>
            <a:r>
              <a:rPr lang="en-US" sz="900" spc="-9" dirty="0">
                <a:latin typeface="Arial"/>
                <a:cs typeface="Arial"/>
              </a:rPr>
              <a:t>i</a:t>
            </a:r>
            <a:r>
              <a:rPr lang="en-US" sz="900" dirty="0">
                <a:latin typeface="Arial"/>
                <a:cs typeface="Arial"/>
              </a:rPr>
              <a:t>on ra</a:t>
            </a:r>
            <a:r>
              <a:rPr lang="en-US" sz="900" spc="-9" dirty="0">
                <a:latin typeface="Arial"/>
                <a:cs typeface="Arial"/>
              </a:rPr>
              <a:t>t</a:t>
            </a:r>
            <a:r>
              <a:rPr lang="en-US" sz="900" dirty="0">
                <a:latin typeface="Arial"/>
                <a:cs typeface="Arial"/>
              </a:rPr>
              <a:t>es</a:t>
            </a:r>
            <a:r>
              <a:rPr lang="en-US" sz="900" spc="-4" dirty="0">
                <a:latin typeface="Arial"/>
                <a:cs typeface="Arial"/>
              </a:rPr>
              <a:t> </a:t>
            </a:r>
            <a:r>
              <a:rPr lang="en-US" sz="900" dirty="0">
                <a:latin typeface="Arial"/>
                <a:cs typeface="Arial"/>
              </a:rPr>
              <a:t>by</a:t>
            </a:r>
            <a:r>
              <a:rPr lang="en-US" sz="900" spc="-9" dirty="0">
                <a:latin typeface="Arial"/>
                <a:cs typeface="Arial"/>
              </a:rPr>
              <a:t> </a:t>
            </a:r>
            <a:r>
              <a:rPr lang="en-US" sz="900" dirty="0">
                <a:latin typeface="Arial"/>
                <a:cs typeface="Arial"/>
              </a:rPr>
              <a:t>at </a:t>
            </a:r>
            <a:r>
              <a:rPr lang="en-US" sz="900" spc="-9" dirty="0">
                <a:latin typeface="Arial"/>
                <a:cs typeface="Arial"/>
              </a:rPr>
              <a:t>l</a:t>
            </a:r>
            <a:r>
              <a:rPr lang="en-US" sz="900" dirty="0">
                <a:latin typeface="Arial"/>
                <a:cs typeface="Arial"/>
              </a:rPr>
              <a:t>ea</a:t>
            </a:r>
            <a:r>
              <a:rPr lang="en-US" sz="900" spc="-9" dirty="0">
                <a:latin typeface="Arial"/>
                <a:cs typeface="Arial"/>
              </a:rPr>
              <a:t>s</a:t>
            </a:r>
            <a:r>
              <a:rPr lang="en-US" sz="900" dirty="0">
                <a:latin typeface="Arial"/>
                <a:cs typeface="Arial"/>
              </a:rPr>
              <a:t>t 1% </a:t>
            </a:r>
            <a:r>
              <a:rPr lang="en-US" sz="900" spc="-9" dirty="0">
                <a:latin typeface="Arial"/>
                <a:cs typeface="Arial"/>
              </a:rPr>
              <a:t>p</a:t>
            </a:r>
            <a:r>
              <a:rPr lang="en-US" sz="900" dirty="0">
                <a:latin typeface="Arial"/>
                <a:cs typeface="Arial"/>
              </a:rPr>
              <a:t>er </a:t>
            </a:r>
            <a:r>
              <a:rPr lang="en-US" sz="900" spc="-4" dirty="0">
                <a:latin typeface="Arial"/>
                <a:cs typeface="Arial"/>
              </a:rPr>
              <a:t>y</a:t>
            </a:r>
            <a:r>
              <a:rPr lang="en-US" sz="900" dirty="0">
                <a:latin typeface="Arial"/>
                <a:cs typeface="Arial"/>
              </a:rPr>
              <a:t>ear.</a:t>
            </a:r>
          </a:p>
          <a:p>
            <a:pPr marL="391503" marR="436644" indent="-171441">
              <a:buFont typeface="Arial" panose="020B0604020202020204" pitchFamily="34" charset="0"/>
              <a:buChar char="•"/>
              <a:tabLst>
                <a:tab pos="429095" algn="l"/>
              </a:tabLst>
            </a:pPr>
            <a:r>
              <a:rPr lang="en-US" sz="900" b="1" dirty="0">
                <a:latin typeface="Arial"/>
                <a:cs typeface="Arial"/>
              </a:rPr>
              <a:t>No Ch</a:t>
            </a:r>
            <a:r>
              <a:rPr lang="en-US" sz="900" b="1" spc="4" dirty="0">
                <a:latin typeface="Arial"/>
                <a:cs typeface="Arial"/>
              </a:rPr>
              <a:t>a</a:t>
            </a:r>
            <a:r>
              <a:rPr lang="en-US" sz="900" b="1" dirty="0">
                <a:latin typeface="Arial"/>
                <a:cs typeface="Arial"/>
              </a:rPr>
              <a:t>nge</a:t>
            </a:r>
            <a:r>
              <a:rPr lang="en-US" sz="900" b="1" spc="4" dirty="0">
                <a:latin typeface="Arial"/>
                <a:cs typeface="Arial"/>
              </a:rPr>
              <a:t> </a:t>
            </a:r>
            <a:r>
              <a:rPr lang="en-US" sz="900" dirty="0">
                <a:latin typeface="Arial"/>
                <a:cs typeface="Arial"/>
              </a:rPr>
              <a:t>=</a:t>
            </a:r>
            <a:r>
              <a:rPr lang="en-US" sz="900" spc="-9" dirty="0">
                <a:latin typeface="Arial"/>
                <a:cs typeface="Arial"/>
              </a:rPr>
              <a:t> </a:t>
            </a:r>
            <a:r>
              <a:rPr lang="en-US" sz="900" dirty="0">
                <a:latin typeface="Arial"/>
                <a:cs typeface="Arial"/>
              </a:rPr>
              <a:t>Di</a:t>
            </a:r>
            <a:r>
              <a:rPr lang="en-US" sz="900" spc="-9" dirty="0">
                <a:latin typeface="Arial"/>
                <a:cs typeface="Arial"/>
              </a:rPr>
              <a:t>s</a:t>
            </a:r>
            <a:r>
              <a:rPr lang="en-US" sz="900" dirty="0">
                <a:latin typeface="Arial"/>
                <a:cs typeface="Arial"/>
              </a:rPr>
              <a:t>pari</a:t>
            </a:r>
            <a:r>
              <a:rPr lang="en-US" sz="900" spc="-9" dirty="0">
                <a:latin typeface="Arial"/>
                <a:cs typeface="Arial"/>
              </a:rPr>
              <a:t>t</a:t>
            </a:r>
            <a:r>
              <a:rPr lang="en-US" sz="900" dirty="0">
                <a:latin typeface="Arial"/>
                <a:cs typeface="Arial"/>
              </a:rPr>
              <a:t>i</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are</a:t>
            </a:r>
            <a:r>
              <a:rPr lang="en-US" sz="900" spc="-9" dirty="0">
                <a:latin typeface="Arial"/>
                <a:cs typeface="Arial"/>
              </a:rPr>
              <a:t> n</a:t>
            </a:r>
            <a:r>
              <a:rPr lang="en-US" sz="900" dirty="0">
                <a:latin typeface="Arial"/>
                <a:cs typeface="Arial"/>
              </a:rPr>
              <a:t>ot </a:t>
            </a:r>
            <a:r>
              <a:rPr lang="en-US" sz="900" spc="4" dirty="0">
                <a:latin typeface="Arial"/>
                <a:cs typeface="Arial"/>
              </a:rPr>
              <a:t>c</a:t>
            </a:r>
            <a:r>
              <a:rPr lang="en-US" sz="900" spc="-9" dirty="0">
                <a:latin typeface="Arial"/>
                <a:cs typeface="Arial"/>
              </a:rPr>
              <a:t>h</a:t>
            </a:r>
            <a:r>
              <a:rPr lang="en-US" sz="900" dirty="0">
                <a:latin typeface="Arial"/>
                <a:cs typeface="Arial"/>
              </a:rPr>
              <a:t>an</a:t>
            </a:r>
            <a:r>
              <a:rPr lang="en-US" sz="900" spc="-9" dirty="0">
                <a:latin typeface="Arial"/>
                <a:cs typeface="Arial"/>
              </a:rPr>
              <a:t>g</a:t>
            </a:r>
            <a:r>
              <a:rPr lang="en-US" sz="900" dirty="0">
                <a:latin typeface="Arial"/>
                <a:cs typeface="Arial"/>
              </a:rPr>
              <a:t>ing. </a:t>
            </a:r>
            <a:r>
              <a:rPr lang="en-US" sz="900" spc="-13" dirty="0">
                <a:latin typeface="Arial"/>
                <a:cs typeface="Arial"/>
              </a:rPr>
              <a:t>D</a:t>
            </a:r>
            <a:r>
              <a:rPr lang="en-US" sz="900" dirty="0">
                <a:latin typeface="Arial"/>
                <a:cs typeface="Arial"/>
              </a:rPr>
              <a:t>iffe</a:t>
            </a:r>
            <a:r>
              <a:rPr lang="en-US" sz="900" spc="-13" dirty="0">
                <a:latin typeface="Arial"/>
                <a:cs typeface="Arial"/>
              </a:rPr>
              <a:t>r</a:t>
            </a:r>
            <a:r>
              <a:rPr lang="en-US" sz="900" dirty="0">
                <a:latin typeface="Arial"/>
                <a:cs typeface="Arial"/>
              </a:rPr>
              <a:t>en</a:t>
            </a:r>
            <a:r>
              <a:rPr lang="en-US" sz="900" spc="-9" dirty="0">
                <a:latin typeface="Arial"/>
                <a:cs typeface="Arial"/>
              </a:rPr>
              <a:t>c</a:t>
            </a:r>
            <a:r>
              <a:rPr lang="en-US" sz="900" dirty="0">
                <a:latin typeface="Arial"/>
                <a:cs typeface="Arial"/>
              </a:rPr>
              <a:t>es</a:t>
            </a:r>
            <a:r>
              <a:rPr lang="en-US" sz="900" spc="-4" dirty="0">
                <a:latin typeface="Arial"/>
                <a:cs typeface="Arial"/>
              </a:rPr>
              <a:t> </a:t>
            </a:r>
            <a:r>
              <a:rPr lang="en-US" sz="900" dirty="0">
                <a:latin typeface="Arial"/>
                <a:cs typeface="Arial"/>
              </a:rPr>
              <a:t>in r</a:t>
            </a:r>
            <a:r>
              <a:rPr lang="en-US" sz="900" spc="-9" dirty="0">
                <a:latin typeface="Arial"/>
                <a:cs typeface="Arial"/>
              </a:rPr>
              <a:t>at</a:t>
            </a:r>
            <a:r>
              <a:rPr lang="en-US" sz="900" dirty="0">
                <a:latin typeface="Arial"/>
                <a:cs typeface="Arial"/>
              </a:rPr>
              <a:t>es</a:t>
            </a:r>
            <a:r>
              <a:rPr lang="en-US" sz="900" spc="4" dirty="0">
                <a:latin typeface="Arial"/>
                <a:cs typeface="Arial"/>
              </a:rPr>
              <a:t> </a:t>
            </a:r>
            <a:r>
              <a:rPr lang="en-US" sz="900" spc="-9" dirty="0">
                <a:latin typeface="Arial"/>
                <a:cs typeface="Arial"/>
              </a:rPr>
              <a:t>b</a:t>
            </a:r>
            <a:r>
              <a:rPr lang="en-US" sz="900" dirty="0">
                <a:latin typeface="Arial"/>
                <a:cs typeface="Arial"/>
              </a:rPr>
              <a:t>et</a:t>
            </a:r>
            <a:r>
              <a:rPr lang="en-US" sz="900" spc="-13" dirty="0">
                <a:latin typeface="Arial"/>
                <a:cs typeface="Arial"/>
              </a:rPr>
              <a:t>w</a:t>
            </a:r>
            <a:r>
              <a:rPr lang="en-US" sz="900" dirty="0">
                <a:latin typeface="Arial"/>
                <a:cs typeface="Arial"/>
              </a:rPr>
              <a:t>een gro</a:t>
            </a:r>
            <a:r>
              <a:rPr lang="en-US" sz="900" spc="-9" dirty="0">
                <a:latin typeface="Arial"/>
                <a:cs typeface="Arial"/>
              </a:rPr>
              <a:t>u</a:t>
            </a:r>
            <a:r>
              <a:rPr lang="en-US" sz="900" dirty="0">
                <a:latin typeface="Arial"/>
                <a:cs typeface="Arial"/>
              </a:rPr>
              <a:t>ps</a:t>
            </a:r>
            <a:r>
              <a:rPr lang="en-US" sz="900" spc="-4" dirty="0">
                <a:latin typeface="Arial"/>
                <a:cs typeface="Arial"/>
              </a:rPr>
              <a:t> </a:t>
            </a:r>
            <a:r>
              <a:rPr lang="en-US" sz="900" dirty="0">
                <a:latin typeface="Arial"/>
                <a:cs typeface="Arial"/>
              </a:rPr>
              <a:t>are </a:t>
            </a:r>
            <a:r>
              <a:rPr lang="en-US" sz="900" spc="-9" dirty="0">
                <a:latin typeface="Arial"/>
                <a:cs typeface="Arial"/>
              </a:rPr>
              <a:t>n</a:t>
            </a:r>
            <a:r>
              <a:rPr lang="en-US" sz="900" dirty="0">
                <a:latin typeface="Arial"/>
                <a:cs typeface="Arial"/>
              </a:rPr>
              <a:t>ot </a:t>
            </a:r>
            <a:r>
              <a:rPr lang="en-US" sz="900" spc="-9" dirty="0">
                <a:latin typeface="Arial"/>
                <a:cs typeface="Arial"/>
              </a:rPr>
              <a:t>s</a:t>
            </a:r>
            <a:r>
              <a:rPr lang="en-US" sz="900" dirty="0">
                <a:latin typeface="Arial"/>
                <a:cs typeface="Arial"/>
              </a:rPr>
              <a:t>t</a:t>
            </a:r>
            <a:r>
              <a:rPr lang="en-US" sz="900" spc="-9" dirty="0">
                <a:latin typeface="Arial"/>
                <a:cs typeface="Arial"/>
              </a:rPr>
              <a:t>a</a:t>
            </a:r>
            <a:r>
              <a:rPr lang="en-US" sz="900" dirty="0">
                <a:latin typeface="Arial"/>
                <a:cs typeface="Arial"/>
              </a:rPr>
              <a:t>t</a:t>
            </a:r>
            <a:r>
              <a:rPr lang="en-US" sz="900" spc="4" dirty="0">
                <a:latin typeface="Arial"/>
                <a:cs typeface="Arial"/>
              </a:rPr>
              <a:t>is</a:t>
            </a:r>
            <a:r>
              <a:rPr lang="en-US" sz="900" dirty="0">
                <a:latin typeface="Arial"/>
                <a:cs typeface="Arial"/>
              </a:rPr>
              <a:t>t</a:t>
            </a:r>
            <a:r>
              <a:rPr lang="en-US" sz="900" spc="-9" dirty="0">
                <a:latin typeface="Arial"/>
                <a:cs typeface="Arial"/>
              </a:rPr>
              <a:t>i</a:t>
            </a:r>
            <a:r>
              <a:rPr lang="en-US" sz="900" spc="4" dirty="0">
                <a:latin typeface="Arial"/>
                <a:cs typeface="Arial"/>
              </a:rPr>
              <a:t>c</a:t>
            </a:r>
            <a:r>
              <a:rPr lang="en-US" sz="900" spc="-9" dirty="0">
                <a:latin typeface="Arial"/>
                <a:cs typeface="Arial"/>
              </a:rPr>
              <a:t>a</a:t>
            </a:r>
            <a:r>
              <a:rPr lang="en-US" sz="900" dirty="0">
                <a:latin typeface="Arial"/>
                <a:cs typeface="Arial"/>
              </a:rPr>
              <a:t>lly </a:t>
            </a:r>
            <a:r>
              <a:rPr lang="en-US" sz="900" spc="4" dirty="0">
                <a:latin typeface="Arial"/>
                <a:cs typeface="Arial"/>
              </a:rPr>
              <a:t>s</a:t>
            </a:r>
            <a:r>
              <a:rPr lang="en-US" sz="900" dirty="0">
                <a:latin typeface="Arial"/>
                <a:cs typeface="Arial"/>
              </a:rPr>
              <a:t>ig</a:t>
            </a:r>
            <a:r>
              <a:rPr lang="en-US" sz="900" spc="-9" dirty="0">
                <a:latin typeface="Arial"/>
                <a:cs typeface="Arial"/>
              </a:rPr>
              <a:t>n</a:t>
            </a:r>
            <a:r>
              <a:rPr lang="en-US" sz="900" dirty="0">
                <a:latin typeface="Arial"/>
                <a:cs typeface="Arial"/>
              </a:rPr>
              <a:t>if</a:t>
            </a:r>
            <a:r>
              <a:rPr lang="en-US" sz="900" spc="-9" dirty="0">
                <a:latin typeface="Arial"/>
                <a:cs typeface="Arial"/>
              </a:rPr>
              <a:t>i</a:t>
            </a:r>
            <a:r>
              <a:rPr lang="en-US" sz="900" spc="4" dirty="0">
                <a:latin typeface="Arial"/>
                <a:cs typeface="Arial"/>
              </a:rPr>
              <a:t>c</a:t>
            </a:r>
            <a:r>
              <a:rPr lang="en-US" sz="900" dirty="0">
                <a:latin typeface="Arial"/>
                <a:cs typeface="Arial"/>
              </a:rPr>
              <a:t>ant</a:t>
            </a:r>
            <a:r>
              <a:rPr lang="en-US" sz="900" spc="-9" dirty="0">
                <a:latin typeface="Arial"/>
                <a:cs typeface="Arial"/>
              </a:rPr>
              <a:t> </a:t>
            </a:r>
            <a:r>
              <a:rPr lang="en-US" sz="900" dirty="0">
                <a:latin typeface="Arial"/>
                <a:cs typeface="Arial"/>
              </a:rPr>
              <a:t>or </a:t>
            </a:r>
            <a:r>
              <a:rPr lang="en-US" sz="900" spc="-9" dirty="0">
                <a:latin typeface="Arial"/>
                <a:cs typeface="Arial"/>
              </a:rPr>
              <a:t>d</a:t>
            </a:r>
            <a:r>
              <a:rPr lang="en-US" sz="900" dirty="0">
                <a:latin typeface="Arial"/>
                <a:cs typeface="Arial"/>
              </a:rPr>
              <a:t>iffer</a:t>
            </a:r>
            <a:r>
              <a:rPr lang="en-US" sz="900" spc="-13" dirty="0">
                <a:latin typeface="Arial"/>
                <a:cs typeface="Arial"/>
              </a:rPr>
              <a:t> </a:t>
            </a:r>
            <a:r>
              <a:rPr lang="en-US" sz="900" dirty="0">
                <a:latin typeface="Arial"/>
                <a:cs typeface="Arial"/>
              </a:rPr>
              <a:t>by</a:t>
            </a:r>
            <a:r>
              <a:rPr lang="en-US" sz="900" spc="-9" dirty="0">
                <a:latin typeface="Arial"/>
                <a:cs typeface="Arial"/>
              </a:rPr>
              <a:t> </a:t>
            </a:r>
            <a:r>
              <a:rPr lang="en-US" sz="900" spc="4" dirty="0">
                <a:latin typeface="Arial"/>
                <a:cs typeface="Arial"/>
              </a:rPr>
              <a:t>l</a:t>
            </a:r>
            <a:r>
              <a:rPr lang="en-US" sz="900" dirty="0">
                <a:latin typeface="Arial"/>
                <a:cs typeface="Arial"/>
              </a:rPr>
              <a:t>e</a:t>
            </a:r>
            <a:r>
              <a:rPr lang="en-US" sz="900" spc="4" dirty="0">
                <a:latin typeface="Arial"/>
                <a:cs typeface="Arial"/>
              </a:rPr>
              <a:t>s</a:t>
            </a:r>
            <a:r>
              <a:rPr lang="en-US" sz="900" dirty="0">
                <a:latin typeface="Arial"/>
                <a:cs typeface="Arial"/>
              </a:rPr>
              <a:t>s</a:t>
            </a:r>
            <a:r>
              <a:rPr lang="en-US" sz="900" spc="4" dirty="0">
                <a:latin typeface="Arial"/>
                <a:cs typeface="Arial"/>
              </a:rPr>
              <a:t> </a:t>
            </a:r>
            <a:r>
              <a:rPr lang="en-US" sz="900" spc="-9" dirty="0">
                <a:latin typeface="Arial"/>
                <a:cs typeface="Arial"/>
              </a:rPr>
              <a:t>t</a:t>
            </a:r>
            <a:r>
              <a:rPr lang="en-US" sz="900" dirty="0">
                <a:latin typeface="Arial"/>
                <a:cs typeface="Arial"/>
              </a:rPr>
              <a:t>h</a:t>
            </a:r>
            <a:r>
              <a:rPr lang="en-US" sz="900" spc="-9" dirty="0">
                <a:latin typeface="Arial"/>
                <a:cs typeface="Arial"/>
              </a:rPr>
              <a:t>a</a:t>
            </a:r>
            <a:r>
              <a:rPr lang="en-US" sz="900" dirty="0">
                <a:latin typeface="Arial"/>
                <a:cs typeface="Arial"/>
              </a:rPr>
              <a:t>n 1% </a:t>
            </a:r>
            <a:r>
              <a:rPr lang="en-US" sz="900" spc="-9" dirty="0">
                <a:latin typeface="Arial"/>
                <a:cs typeface="Arial"/>
              </a:rPr>
              <a:t>p</a:t>
            </a:r>
            <a:r>
              <a:rPr lang="en-US" sz="900" dirty="0">
                <a:latin typeface="Arial"/>
                <a:cs typeface="Arial"/>
              </a:rPr>
              <a:t>er </a:t>
            </a:r>
            <a:r>
              <a:rPr lang="en-US" sz="900" spc="-4" dirty="0">
                <a:latin typeface="Arial"/>
                <a:cs typeface="Arial"/>
              </a:rPr>
              <a:t>y</a:t>
            </a:r>
            <a:r>
              <a:rPr lang="en-US" sz="900" dirty="0">
                <a:latin typeface="Arial"/>
                <a:cs typeface="Arial"/>
              </a:rPr>
              <a:t>ear.</a:t>
            </a:r>
          </a:p>
          <a:p>
            <a:pPr marL="391503" marR="79547" indent="-171441">
              <a:buFont typeface="Arial" panose="020B0604020202020204" pitchFamily="34" charset="0"/>
              <a:buChar char="•"/>
              <a:tabLst>
                <a:tab pos="429095" algn="l"/>
              </a:tabLst>
            </a:pPr>
            <a:r>
              <a:rPr lang="en-US" sz="900" b="1" dirty="0">
                <a:latin typeface="Arial"/>
                <a:cs typeface="Arial"/>
              </a:rPr>
              <a:t>Impro</a:t>
            </a:r>
            <a:r>
              <a:rPr lang="en-US" sz="900" b="1" spc="-9" dirty="0">
                <a:latin typeface="Arial"/>
                <a:cs typeface="Arial"/>
              </a:rPr>
              <a:t>v</a:t>
            </a:r>
            <a:r>
              <a:rPr lang="en-US" sz="900" b="1" dirty="0">
                <a:latin typeface="Arial"/>
                <a:cs typeface="Arial"/>
              </a:rPr>
              <a:t>ing</a:t>
            </a:r>
            <a:r>
              <a:rPr lang="en-US" sz="900" b="1" spc="4" dirty="0">
                <a:latin typeface="Arial"/>
                <a:cs typeface="Arial"/>
              </a:rPr>
              <a:t> </a:t>
            </a:r>
            <a:r>
              <a:rPr lang="en-US" sz="900" dirty="0">
                <a:latin typeface="Arial"/>
                <a:cs typeface="Arial"/>
              </a:rPr>
              <a:t>= D</a:t>
            </a:r>
            <a:r>
              <a:rPr lang="en-US" sz="900" spc="-9" dirty="0">
                <a:latin typeface="Arial"/>
                <a:cs typeface="Arial"/>
              </a:rPr>
              <a:t>i</a:t>
            </a:r>
            <a:r>
              <a:rPr lang="en-US" sz="900" spc="4" dirty="0">
                <a:latin typeface="Arial"/>
                <a:cs typeface="Arial"/>
              </a:rPr>
              <a:t>s</a:t>
            </a:r>
            <a:r>
              <a:rPr lang="en-US" sz="900" dirty="0">
                <a:latin typeface="Arial"/>
                <a:cs typeface="Arial"/>
              </a:rPr>
              <a:t>pa</a:t>
            </a:r>
            <a:r>
              <a:rPr lang="en-US" sz="900" spc="-13" dirty="0">
                <a:latin typeface="Arial"/>
                <a:cs typeface="Arial"/>
              </a:rPr>
              <a:t>r</a:t>
            </a:r>
            <a:r>
              <a:rPr lang="en-US" sz="900" dirty="0">
                <a:latin typeface="Arial"/>
                <a:cs typeface="Arial"/>
              </a:rPr>
              <a:t>it</a:t>
            </a:r>
            <a:r>
              <a:rPr lang="en-US" sz="900" spc="4" dirty="0">
                <a:latin typeface="Arial"/>
                <a:cs typeface="Arial"/>
              </a:rPr>
              <a:t>i</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a:t>
            </a:r>
            <a:r>
              <a:rPr lang="en-US" sz="900" spc="-13" dirty="0">
                <a:latin typeface="Arial"/>
                <a:cs typeface="Arial"/>
              </a:rPr>
              <a:t>r</a:t>
            </a:r>
            <a:r>
              <a:rPr lang="en-US" sz="900" dirty="0">
                <a:latin typeface="Arial"/>
                <a:cs typeface="Arial"/>
              </a:rPr>
              <a:t>e </a:t>
            </a:r>
            <a:r>
              <a:rPr lang="en-US" sz="900" spc="-9" dirty="0">
                <a:latin typeface="Arial"/>
                <a:cs typeface="Arial"/>
              </a:rPr>
              <a:t>g</a:t>
            </a:r>
            <a:r>
              <a:rPr lang="en-US" sz="900" dirty="0">
                <a:latin typeface="Arial"/>
                <a:cs typeface="Arial"/>
              </a:rPr>
              <a:t>etti</a:t>
            </a:r>
            <a:r>
              <a:rPr lang="en-US" sz="900" spc="-9" dirty="0">
                <a:latin typeface="Arial"/>
                <a:cs typeface="Arial"/>
              </a:rPr>
              <a:t>n</a:t>
            </a:r>
            <a:r>
              <a:rPr lang="en-US" sz="900" dirty="0">
                <a:latin typeface="Arial"/>
                <a:cs typeface="Arial"/>
              </a:rPr>
              <a:t>g </a:t>
            </a:r>
            <a:r>
              <a:rPr lang="en-US" sz="900" spc="-4" dirty="0">
                <a:latin typeface="Arial"/>
                <a:cs typeface="Arial"/>
              </a:rPr>
              <a:t>s</a:t>
            </a:r>
            <a:r>
              <a:rPr lang="en-US" sz="900" spc="4" dirty="0">
                <a:latin typeface="Arial"/>
                <a:cs typeface="Arial"/>
              </a:rPr>
              <a:t>m</a:t>
            </a:r>
            <a:r>
              <a:rPr lang="en-US" sz="900" dirty="0">
                <a:latin typeface="Arial"/>
                <a:cs typeface="Arial"/>
              </a:rPr>
              <a:t>a</a:t>
            </a:r>
            <a:r>
              <a:rPr lang="en-US" sz="900" spc="-9" dirty="0">
                <a:latin typeface="Arial"/>
                <a:cs typeface="Arial"/>
              </a:rPr>
              <a:t>l</a:t>
            </a:r>
            <a:r>
              <a:rPr lang="en-US" sz="900" dirty="0">
                <a:latin typeface="Arial"/>
                <a:cs typeface="Arial"/>
              </a:rPr>
              <a:t>ler.</a:t>
            </a:r>
            <a:r>
              <a:rPr lang="en-US" sz="900" spc="18" dirty="0">
                <a:latin typeface="Arial"/>
                <a:cs typeface="Arial"/>
              </a:rPr>
              <a:t> </a:t>
            </a:r>
            <a:r>
              <a:rPr lang="en-US" sz="900" dirty="0">
                <a:latin typeface="Arial"/>
                <a:cs typeface="Arial"/>
              </a:rPr>
              <a:t>D</a:t>
            </a:r>
            <a:r>
              <a:rPr lang="en-US" sz="900" spc="-9" dirty="0">
                <a:latin typeface="Arial"/>
                <a:cs typeface="Arial"/>
              </a:rPr>
              <a:t>i</a:t>
            </a:r>
            <a:r>
              <a:rPr lang="en-US" sz="900" dirty="0">
                <a:latin typeface="Arial"/>
                <a:cs typeface="Arial"/>
              </a:rPr>
              <a:t>ffer</a:t>
            </a:r>
            <a:r>
              <a:rPr lang="en-US" sz="900" spc="-9" dirty="0">
                <a:latin typeface="Arial"/>
                <a:cs typeface="Arial"/>
              </a:rPr>
              <a:t>e</a:t>
            </a:r>
            <a:r>
              <a:rPr lang="en-US" sz="900" dirty="0">
                <a:latin typeface="Arial"/>
                <a:cs typeface="Arial"/>
              </a:rPr>
              <a:t>n</a:t>
            </a:r>
            <a:r>
              <a:rPr lang="en-US" sz="900" spc="4" dirty="0">
                <a:latin typeface="Arial"/>
                <a:cs typeface="Arial"/>
              </a:rPr>
              <a:t>c</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spc="-9" dirty="0">
                <a:latin typeface="Arial"/>
                <a:cs typeface="Arial"/>
              </a:rPr>
              <a:t>i</a:t>
            </a:r>
            <a:r>
              <a:rPr lang="en-US" sz="900" dirty="0">
                <a:latin typeface="Arial"/>
                <a:cs typeface="Arial"/>
              </a:rPr>
              <a:t>n </a:t>
            </a:r>
            <a:r>
              <a:rPr lang="en-US" sz="900" spc="-9" dirty="0">
                <a:latin typeface="Arial"/>
                <a:cs typeface="Arial"/>
              </a:rPr>
              <a:t>r</a:t>
            </a:r>
            <a:r>
              <a:rPr lang="en-US" sz="900" dirty="0">
                <a:latin typeface="Arial"/>
                <a:cs typeface="Arial"/>
              </a:rPr>
              <a:t>ates</a:t>
            </a:r>
            <a:r>
              <a:rPr lang="en-US" sz="900" spc="-4" dirty="0">
                <a:latin typeface="Arial"/>
                <a:cs typeface="Arial"/>
              </a:rPr>
              <a:t> </a:t>
            </a:r>
            <a:r>
              <a:rPr lang="en-US" sz="900" dirty="0">
                <a:latin typeface="Arial"/>
                <a:cs typeface="Arial"/>
              </a:rPr>
              <a:t>bet</a:t>
            </a:r>
            <a:r>
              <a:rPr lang="en-US" sz="900" spc="-13" dirty="0">
                <a:latin typeface="Arial"/>
                <a:cs typeface="Arial"/>
              </a:rPr>
              <a:t>w</a:t>
            </a:r>
            <a:r>
              <a:rPr lang="en-US" sz="900" dirty="0">
                <a:latin typeface="Arial"/>
                <a:cs typeface="Arial"/>
              </a:rPr>
              <a:t>een g</a:t>
            </a:r>
            <a:r>
              <a:rPr lang="en-US" sz="900" spc="-13" dirty="0">
                <a:latin typeface="Arial"/>
                <a:cs typeface="Arial"/>
              </a:rPr>
              <a:t>r</a:t>
            </a:r>
            <a:r>
              <a:rPr lang="en-US" sz="900" dirty="0">
                <a:latin typeface="Arial"/>
                <a:cs typeface="Arial"/>
              </a:rPr>
              <a:t>ou</a:t>
            </a:r>
            <a:r>
              <a:rPr lang="en-US" sz="900" spc="-9" dirty="0">
                <a:latin typeface="Arial"/>
                <a:cs typeface="Arial"/>
              </a:rPr>
              <a:t>p</a:t>
            </a:r>
            <a:r>
              <a:rPr lang="en-US" sz="900" dirty="0">
                <a:latin typeface="Arial"/>
                <a:cs typeface="Arial"/>
              </a:rPr>
              <a:t>s</a:t>
            </a:r>
            <a:r>
              <a:rPr lang="en-US" sz="900" spc="4" dirty="0">
                <a:latin typeface="Arial"/>
                <a:cs typeface="Arial"/>
              </a:rPr>
              <a:t> </a:t>
            </a:r>
            <a:r>
              <a:rPr lang="en-US" sz="900" dirty="0">
                <a:latin typeface="Arial"/>
                <a:cs typeface="Arial"/>
              </a:rPr>
              <a:t>are</a:t>
            </a:r>
            <a:r>
              <a:rPr lang="en-US" sz="900" spc="-9" dirty="0">
                <a:latin typeface="Arial"/>
                <a:cs typeface="Arial"/>
              </a:rPr>
              <a:t> </a:t>
            </a:r>
            <a:r>
              <a:rPr lang="en-US" sz="900" spc="4" dirty="0">
                <a:latin typeface="Arial"/>
                <a:cs typeface="Arial"/>
              </a:rPr>
              <a:t>s</a:t>
            </a:r>
            <a:r>
              <a:rPr lang="en-US" sz="900" dirty="0">
                <a:latin typeface="Arial"/>
                <a:cs typeface="Arial"/>
              </a:rPr>
              <a:t>t</a:t>
            </a:r>
            <a:r>
              <a:rPr lang="en-US" sz="900" spc="-9" dirty="0">
                <a:latin typeface="Arial"/>
                <a:cs typeface="Arial"/>
              </a:rPr>
              <a:t>a</a:t>
            </a:r>
            <a:r>
              <a:rPr lang="en-US" sz="900" dirty="0">
                <a:latin typeface="Arial"/>
                <a:cs typeface="Arial"/>
              </a:rPr>
              <a:t>t</a:t>
            </a:r>
            <a:r>
              <a:rPr lang="en-US" sz="900" spc="4" dirty="0">
                <a:latin typeface="Arial"/>
                <a:cs typeface="Arial"/>
              </a:rPr>
              <a:t>i</a:t>
            </a:r>
            <a:r>
              <a:rPr lang="en-US" sz="900" spc="-9" dirty="0">
                <a:latin typeface="Arial"/>
                <a:cs typeface="Arial"/>
              </a:rPr>
              <a:t>s</a:t>
            </a:r>
            <a:r>
              <a:rPr lang="en-US" sz="900" dirty="0">
                <a:latin typeface="Arial"/>
                <a:cs typeface="Arial"/>
              </a:rPr>
              <a:t>t</a:t>
            </a:r>
            <a:r>
              <a:rPr lang="en-US" sz="900" spc="4" dirty="0">
                <a:latin typeface="Arial"/>
                <a:cs typeface="Arial"/>
              </a:rPr>
              <a:t>ic</a:t>
            </a:r>
            <a:r>
              <a:rPr lang="en-US" sz="900" spc="-9" dirty="0">
                <a:latin typeface="Arial"/>
                <a:cs typeface="Arial"/>
              </a:rPr>
              <a:t>a</a:t>
            </a:r>
            <a:r>
              <a:rPr lang="en-US" sz="900" dirty="0">
                <a:latin typeface="Arial"/>
                <a:cs typeface="Arial"/>
              </a:rPr>
              <a:t>lly</a:t>
            </a:r>
            <a:r>
              <a:rPr lang="en-US" sz="900" spc="-9" dirty="0">
                <a:latin typeface="Arial"/>
                <a:cs typeface="Arial"/>
              </a:rPr>
              <a:t> </a:t>
            </a:r>
            <a:r>
              <a:rPr lang="en-US" sz="900" spc="4" dirty="0">
                <a:latin typeface="Arial"/>
                <a:cs typeface="Arial"/>
              </a:rPr>
              <a:t>s</a:t>
            </a:r>
            <a:r>
              <a:rPr lang="en-US" sz="900" spc="-9" dirty="0">
                <a:latin typeface="Arial"/>
                <a:cs typeface="Arial"/>
              </a:rPr>
              <a:t>i</a:t>
            </a:r>
            <a:r>
              <a:rPr lang="en-US" sz="900" dirty="0">
                <a:latin typeface="Arial"/>
                <a:cs typeface="Arial"/>
              </a:rPr>
              <a:t>gn</a:t>
            </a:r>
            <a:r>
              <a:rPr lang="en-US" sz="900" spc="-9" dirty="0">
                <a:latin typeface="Arial"/>
                <a:cs typeface="Arial"/>
              </a:rPr>
              <a:t>i</a:t>
            </a:r>
            <a:r>
              <a:rPr lang="en-US" sz="900" dirty="0">
                <a:latin typeface="Arial"/>
                <a:cs typeface="Arial"/>
              </a:rPr>
              <a:t>f</a:t>
            </a:r>
            <a:r>
              <a:rPr lang="en-US" sz="900" spc="4" dirty="0">
                <a:latin typeface="Arial"/>
                <a:cs typeface="Arial"/>
              </a:rPr>
              <a:t>i</a:t>
            </a:r>
            <a:r>
              <a:rPr lang="en-US" sz="900" spc="-9" dirty="0">
                <a:latin typeface="Arial"/>
                <a:cs typeface="Arial"/>
              </a:rPr>
              <a:t>c</a:t>
            </a:r>
            <a:r>
              <a:rPr lang="en-US" sz="900" dirty="0">
                <a:latin typeface="Arial"/>
                <a:cs typeface="Arial"/>
              </a:rPr>
              <a:t>ant and </a:t>
            </a:r>
            <a:r>
              <a:rPr lang="en-US" sz="900" spc="-9" dirty="0">
                <a:latin typeface="Arial"/>
                <a:cs typeface="Arial"/>
              </a:rPr>
              <a:t>p</a:t>
            </a:r>
            <a:r>
              <a:rPr lang="en-US" sz="900" dirty="0">
                <a:latin typeface="Arial"/>
                <a:cs typeface="Arial"/>
              </a:rPr>
              <a:t>opu</a:t>
            </a:r>
            <a:r>
              <a:rPr lang="en-US" sz="900" spc="-9" dirty="0">
                <a:latin typeface="Arial"/>
                <a:cs typeface="Arial"/>
              </a:rPr>
              <a:t>l</a:t>
            </a:r>
            <a:r>
              <a:rPr lang="en-US" sz="900" dirty="0">
                <a:latin typeface="Arial"/>
                <a:cs typeface="Arial"/>
              </a:rPr>
              <a:t>at</a:t>
            </a:r>
            <a:r>
              <a:rPr lang="en-US" sz="900" spc="-9" dirty="0">
                <a:latin typeface="Arial"/>
                <a:cs typeface="Arial"/>
              </a:rPr>
              <a:t>i</a:t>
            </a:r>
            <a:r>
              <a:rPr lang="en-US" sz="900" dirty="0">
                <a:latin typeface="Arial"/>
                <a:cs typeface="Arial"/>
              </a:rPr>
              <a:t>on ra</a:t>
            </a:r>
            <a:r>
              <a:rPr lang="en-US" sz="900" spc="-9" dirty="0">
                <a:latin typeface="Arial"/>
                <a:cs typeface="Arial"/>
              </a:rPr>
              <a:t>t</a:t>
            </a:r>
            <a:r>
              <a:rPr lang="en-US" sz="900" dirty="0">
                <a:latin typeface="Arial"/>
                <a:cs typeface="Arial"/>
              </a:rPr>
              <a:t>es</a:t>
            </a:r>
            <a:r>
              <a:rPr lang="en-US" sz="900" spc="-4" dirty="0">
                <a:latin typeface="Arial"/>
                <a:cs typeface="Arial"/>
              </a:rPr>
              <a:t> </a:t>
            </a:r>
            <a:r>
              <a:rPr lang="en-US" sz="900" dirty="0">
                <a:latin typeface="Arial"/>
                <a:cs typeface="Arial"/>
              </a:rPr>
              <a:t>e</a:t>
            </a:r>
            <a:r>
              <a:rPr lang="en-US" sz="900" spc="-18" dirty="0">
                <a:latin typeface="Arial"/>
                <a:cs typeface="Arial"/>
              </a:rPr>
              <a:t>x</a:t>
            </a:r>
            <a:r>
              <a:rPr lang="en-US" sz="900" spc="4" dirty="0">
                <a:latin typeface="Arial"/>
                <a:cs typeface="Arial"/>
              </a:rPr>
              <a:t>c</a:t>
            </a:r>
            <a:r>
              <a:rPr lang="en-US" sz="900" dirty="0">
                <a:latin typeface="Arial"/>
                <a:cs typeface="Arial"/>
              </a:rPr>
              <a:t>eed </a:t>
            </a:r>
            <a:r>
              <a:rPr lang="en-US" sz="900" spc="-9" dirty="0">
                <a:latin typeface="Arial"/>
                <a:cs typeface="Arial"/>
              </a:rPr>
              <a:t>r</a:t>
            </a:r>
            <a:r>
              <a:rPr lang="en-US" sz="900" dirty="0">
                <a:latin typeface="Arial"/>
                <a:cs typeface="Arial"/>
              </a:rPr>
              <a:t>efere</a:t>
            </a:r>
            <a:r>
              <a:rPr lang="en-US" sz="900" spc="-9" dirty="0">
                <a:latin typeface="Arial"/>
                <a:cs typeface="Arial"/>
              </a:rPr>
              <a:t>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group</a:t>
            </a:r>
            <a:r>
              <a:rPr lang="en-US" sz="900" spc="-9" dirty="0">
                <a:latin typeface="Arial"/>
                <a:cs typeface="Arial"/>
              </a:rPr>
              <a:t> </a:t>
            </a:r>
            <a:r>
              <a:rPr lang="en-US" sz="900" dirty="0">
                <a:latin typeface="Arial"/>
                <a:cs typeface="Arial"/>
              </a:rPr>
              <a:t>rat</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by</a:t>
            </a:r>
            <a:r>
              <a:rPr lang="en-US" sz="900" spc="-9" dirty="0">
                <a:latin typeface="Arial"/>
                <a:cs typeface="Arial"/>
              </a:rPr>
              <a:t> </a:t>
            </a:r>
            <a:r>
              <a:rPr lang="en-US" sz="900" dirty="0">
                <a:latin typeface="Arial"/>
                <a:cs typeface="Arial"/>
              </a:rPr>
              <a:t>at</a:t>
            </a:r>
            <a:r>
              <a:rPr lang="en-US" sz="900" spc="-9" dirty="0">
                <a:latin typeface="Arial"/>
                <a:cs typeface="Arial"/>
              </a:rPr>
              <a:t> </a:t>
            </a:r>
            <a:r>
              <a:rPr lang="en-US" sz="900" spc="4" dirty="0">
                <a:latin typeface="Arial"/>
                <a:cs typeface="Arial"/>
              </a:rPr>
              <a:t>l</a:t>
            </a:r>
            <a:r>
              <a:rPr lang="en-US" sz="900" dirty="0">
                <a:latin typeface="Arial"/>
                <a:cs typeface="Arial"/>
              </a:rPr>
              <a:t>e</a:t>
            </a:r>
            <a:r>
              <a:rPr lang="en-US" sz="900" spc="-9" dirty="0">
                <a:latin typeface="Arial"/>
                <a:cs typeface="Arial"/>
              </a:rPr>
              <a:t>a</a:t>
            </a:r>
            <a:r>
              <a:rPr lang="en-US" sz="900" spc="4" dirty="0">
                <a:latin typeface="Arial"/>
                <a:cs typeface="Arial"/>
              </a:rPr>
              <a:t>s</a:t>
            </a:r>
            <a:r>
              <a:rPr lang="en-US" sz="900" dirty="0">
                <a:latin typeface="Arial"/>
                <a:cs typeface="Arial"/>
              </a:rPr>
              <a:t>t 1%</a:t>
            </a:r>
            <a:r>
              <a:rPr lang="en-US" sz="900" spc="-9" dirty="0">
                <a:latin typeface="Arial"/>
                <a:cs typeface="Arial"/>
              </a:rPr>
              <a:t> </a:t>
            </a:r>
            <a:r>
              <a:rPr lang="en-US" sz="900" dirty="0">
                <a:latin typeface="Arial"/>
                <a:cs typeface="Arial"/>
              </a:rPr>
              <a:t>per </a:t>
            </a:r>
            <a:r>
              <a:rPr lang="en-US" sz="900" spc="-4" dirty="0">
                <a:latin typeface="Arial"/>
                <a:cs typeface="Arial"/>
              </a:rPr>
              <a:t>y</a:t>
            </a:r>
            <a:r>
              <a:rPr lang="en-US" sz="900" dirty="0">
                <a:latin typeface="Arial"/>
                <a:cs typeface="Arial"/>
              </a:rPr>
              <a:t>ea</a:t>
            </a:r>
            <a:r>
              <a:rPr lang="en-US" sz="900" spc="-13" dirty="0">
                <a:latin typeface="Arial"/>
                <a:cs typeface="Arial"/>
              </a:rPr>
              <a:t>r</a:t>
            </a:r>
            <a:r>
              <a:rPr lang="en-US" sz="900" dirty="0">
                <a:latin typeface="Arial"/>
                <a:cs typeface="Arial"/>
              </a:rPr>
              <a:t>.</a:t>
            </a:r>
          </a:p>
          <a:p>
            <a:pPr marL="11614"/>
            <a:endParaRPr lang="en-US" b="1"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1" dirty="0" smtClean="0">
                <a:cs typeface="Times New Roman" panose="02020603050405020304" pitchFamily="18" charset="0"/>
              </a:rPr>
              <a:t>Dispa</a:t>
            </a:r>
            <a:r>
              <a:rPr lang="en-US" b="1" spc="-4" dirty="0">
                <a:cs typeface="Times New Roman" panose="02020603050405020304" pitchFamily="18" charset="0"/>
              </a:rPr>
              <a:t>r</a:t>
            </a:r>
            <a:r>
              <a:rPr lang="en-US" b="1" dirty="0">
                <a:cs typeface="Times New Roman" panose="02020603050405020304" pitchFamily="18" charset="0"/>
              </a:rPr>
              <a:t>ity</a:t>
            </a:r>
            <a:r>
              <a:rPr lang="en-US" b="1" spc="-4" dirty="0">
                <a:cs typeface="Times New Roman" panose="02020603050405020304" pitchFamily="18" charset="0"/>
              </a:rPr>
              <a:t> </a:t>
            </a:r>
            <a:r>
              <a:rPr lang="en-US" b="1" dirty="0" smtClean="0">
                <a:cs typeface="Times New Roman" panose="02020603050405020304" pitchFamily="18" charset="0"/>
              </a:rPr>
              <a:t>T</a:t>
            </a:r>
            <a:r>
              <a:rPr lang="en-US" b="1" spc="-4" dirty="0">
                <a:cs typeface="Times New Roman" panose="02020603050405020304" pitchFamily="18" charset="0"/>
              </a:rPr>
              <a:t>re</a:t>
            </a:r>
            <a:r>
              <a:rPr lang="en-US" b="1" dirty="0" smtClean="0">
                <a:cs typeface="Times New Roman" panose="02020603050405020304" pitchFamily="18" charset="0"/>
              </a:rPr>
              <a:t>nds:</a:t>
            </a:r>
            <a:endParaRPr lang="en-US" dirty="0" smtClean="0">
              <a:cs typeface="Times New Roman" panose="02020603050405020304" pitchFamily="18" charset="0"/>
            </a:endParaRPr>
          </a:p>
          <a:p>
            <a:pPr marL="347453" marR="32516" indent="-182870">
              <a:buFont typeface="Arial" panose="020B0604020202020204" pitchFamily="34" charset="0"/>
              <a:buChar char="•"/>
              <a:tabLst>
                <a:tab pos="220064" algn="l"/>
              </a:tabLst>
            </a:pPr>
            <a:r>
              <a:rPr lang="en-US" dirty="0" smtClean="0">
                <a:cs typeface="Times New Roman" panose="02020603050405020304" pitchFamily="18" charset="0"/>
              </a:rPr>
              <a:t>Th</a:t>
            </a:r>
            <a:r>
              <a:rPr lang="en-US" spc="-4" dirty="0">
                <a:cs typeface="Times New Roman" panose="02020603050405020304" pitchFamily="18" charset="0"/>
              </a:rPr>
              <a:t>r</a:t>
            </a:r>
            <a:r>
              <a:rPr lang="en-US" dirty="0" smtClean="0">
                <a:cs typeface="Times New Roman" panose="02020603050405020304" pitchFamily="18" charset="0"/>
              </a:rPr>
              <a:t>ou</a:t>
            </a:r>
            <a:r>
              <a:rPr lang="en-US" spc="-13" dirty="0">
                <a:cs typeface="Times New Roman" panose="02020603050405020304" pitchFamily="18" charset="0"/>
              </a:rPr>
              <a:t>g</a:t>
            </a:r>
            <a:r>
              <a:rPr lang="en-US" dirty="0" smtClean="0">
                <a:cs typeface="Times New Roman" panose="02020603050405020304" pitchFamily="18" charset="0"/>
              </a:rPr>
              <a:t>h 2013, </a:t>
            </a:r>
            <a:r>
              <a:rPr lang="en-US" dirty="0">
                <a:cs typeface="Times New Roman" panose="02020603050405020304" pitchFamily="18" charset="0"/>
              </a:rPr>
              <a:t>most </a:t>
            </a:r>
            <a:r>
              <a:rPr lang="en-US" dirty="0" smtClean="0">
                <a:cs typeface="Times New Roman" panose="02020603050405020304" pitchFamily="18" charset="0"/>
              </a:rPr>
              <a:t>Black-White dis</a:t>
            </a:r>
            <a:r>
              <a:rPr lang="en-US" spc="9" dirty="0">
                <a:cs typeface="Times New Roman" panose="02020603050405020304" pitchFamily="18" charset="0"/>
              </a:rPr>
              <a:t>p</a:t>
            </a:r>
            <a:r>
              <a:rPr lang="en-US" spc="-4" dirty="0">
                <a:cs typeface="Times New Roman" panose="02020603050405020304" pitchFamily="18" charset="0"/>
              </a:rPr>
              <a:t>a</a:t>
            </a:r>
            <a:r>
              <a:rPr lang="en-US" dirty="0" smtClean="0">
                <a:cs typeface="Times New Roman" panose="02020603050405020304" pitchFamily="18" charset="0"/>
              </a:rPr>
              <a:t>rities </a:t>
            </a:r>
            <a:r>
              <a:rPr lang="en-US" dirty="0">
                <a:cs typeface="Times New Roman" panose="02020603050405020304" pitchFamily="18" charset="0"/>
              </a:rPr>
              <a:t>in</a:t>
            </a:r>
            <a:r>
              <a:rPr lang="en-US" spc="4" dirty="0">
                <a:cs typeface="Times New Roman" panose="02020603050405020304" pitchFamily="18" charset="0"/>
              </a:rPr>
              <a:t> </a:t>
            </a:r>
            <a:r>
              <a:rPr lang="en-US" dirty="0">
                <a:cs typeface="Times New Roman" panose="02020603050405020304" pitchFamily="18" charset="0"/>
              </a:rPr>
              <a:t>qu</a:t>
            </a:r>
            <a:r>
              <a:rPr lang="en-US" spc="-4" dirty="0">
                <a:cs typeface="Times New Roman" panose="02020603050405020304" pitchFamily="18" charset="0"/>
              </a:rPr>
              <a:t>a</a:t>
            </a:r>
            <a:r>
              <a:rPr lang="en-US" dirty="0">
                <a:cs typeface="Times New Roman" panose="02020603050405020304" pitchFamily="18" charset="0"/>
              </a:rPr>
              <a:t>li</a:t>
            </a:r>
            <a:r>
              <a:rPr lang="en-US" spc="9" dirty="0">
                <a:cs typeface="Times New Roman" panose="02020603050405020304" pitchFamily="18" charset="0"/>
              </a:rPr>
              <a:t>t</a:t>
            </a:r>
            <a:r>
              <a:rPr lang="en-US" dirty="0">
                <a:cs typeface="Times New Roman" panose="02020603050405020304" pitchFamily="18" charset="0"/>
              </a:rPr>
              <a:t>y</a:t>
            </a:r>
            <a:r>
              <a:rPr lang="en-US" spc="-22" dirty="0">
                <a:cs typeface="Times New Roman" panose="02020603050405020304" pitchFamily="18" charset="0"/>
              </a:rPr>
              <a:t> </a:t>
            </a:r>
            <a:r>
              <a:rPr lang="en-US" dirty="0">
                <a:cs typeface="Times New Roman" panose="02020603050405020304" pitchFamily="18" charset="0"/>
              </a:rPr>
              <a:t>of</a:t>
            </a:r>
            <a:r>
              <a:rPr lang="en-US" spc="9" dirty="0">
                <a:cs typeface="Times New Roman" panose="02020603050405020304" pitchFamily="18" charset="0"/>
              </a:rPr>
              <a:t> </a:t>
            </a:r>
            <a:r>
              <a:rPr lang="en-US" spc="-4" dirty="0">
                <a:cs typeface="Times New Roman" panose="02020603050405020304" pitchFamily="18" charset="0"/>
              </a:rPr>
              <a:t>ca</a:t>
            </a:r>
            <a:r>
              <a:rPr lang="en-US" spc="4" dirty="0">
                <a:cs typeface="Times New Roman" panose="02020603050405020304" pitchFamily="18" charset="0"/>
              </a:rPr>
              <a:t>r</a:t>
            </a:r>
            <a:r>
              <a:rPr lang="en-US" dirty="0">
                <a:cs typeface="Times New Roman" panose="02020603050405020304" pitchFamily="18" charset="0"/>
              </a:rPr>
              <a:t>e</a:t>
            </a:r>
            <a:r>
              <a:rPr lang="en-US" spc="-4" dirty="0">
                <a:cs typeface="Times New Roman" panose="02020603050405020304" pitchFamily="18" charset="0"/>
              </a:rPr>
              <a:t> in the baseline year </a:t>
            </a:r>
            <a:r>
              <a:rPr lang="en-US" dirty="0" smtClean="0">
                <a:cs typeface="Times New Roman" panose="02020603050405020304" pitchFamily="18" charset="0"/>
              </a:rPr>
              <a:t>show</a:t>
            </a:r>
            <a:r>
              <a:rPr lang="en-US" spc="-9" dirty="0">
                <a:cs typeface="Times New Roman" panose="02020603050405020304" pitchFamily="18" charset="0"/>
              </a:rPr>
              <a:t>e</a:t>
            </a:r>
            <a:r>
              <a:rPr lang="en-US" dirty="0" smtClean="0">
                <a:cs typeface="Times New Roman" panose="02020603050405020304" pitchFamily="18" charset="0"/>
              </a:rPr>
              <a:t>d </a:t>
            </a:r>
            <a:r>
              <a:rPr lang="en-US" dirty="0">
                <a:cs typeface="Times New Roman" panose="02020603050405020304" pitchFamily="18" charset="0"/>
              </a:rPr>
              <a:t>no si</a:t>
            </a:r>
            <a:r>
              <a:rPr lang="en-US" spc="-13" dirty="0">
                <a:cs typeface="Times New Roman" panose="02020603050405020304" pitchFamily="18" charset="0"/>
              </a:rPr>
              <a:t>g</a:t>
            </a:r>
            <a:r>
              <a:rPr lang="en-US" dirty="0">
                <a:cs typeface="Times New Roman" panose="02020603050405020304" pitchFamily="18" charset="0"/>
              </a:rPr>
              <a:t>nifi</a:t>
            </a:r>
            <a:r>
              <a:rPr lang="en-US" spc="-4" dirty="0">
                <a:cs typeface="Times New Roman" panose="02020603050405020304" pitchFamily="18" charset="0"/>
              </a:rPr>
              <a:t>ca</a:t>
            </a:r>
            <a:r>
              <a:rPr lang="en-US" dirty="0">
                <a:cs typeface="Times New Roman" panose="02020603050405020304" pitchFamily="18" charset="0"/>
              </a:rPr>
              <a:t>nt</a:t>
            </a:r>
            <a:r>
              <a:rPr lang="en-US" spc="9" dirty="0">
                <a:cs typeface="Times New Roman" panose="02020603050405020304" pitchFamily="18" charset="0"/>
              </a:rPr>
              <a:t> </a:t>
            </a:r>
            <a:r>
              <a:rPr lang="en-US" spc="-4" dirty="0">
                <a:cs typeface="Times New Roman" panose="02020603050405020304" pitchFamily="18" charset="0"/>
              </a:rPr>
              <a:t>c</a:t>
            </a:r>
            <a:r>
              <a:rPr lang="en-US" dirty="0">
                <a:cs typeface="Times New Roman" panose="02020603050405020304" pitchFamily="18" charset="0"/>
              </a:rPr>
              <a:t>h</a:t>
            </a:r>
            <a:r>
              <a:rPr lang="en-US" spc="-4" dirty="0">
                <a:cs typeface="Times New Roman" panose="02020603050405020304" pitchFamily="18" charset="0"/>
              </a:rPr>
              <a:t>a</a:t>
            </a:r>
            <a:r>
              <a:rPr lang="en-US" spc="9" dirty="0">
                <a:cs typeface="Times New Roman" panose="02020603050405020304" pitchFamily="18" charset="0"/>
              </a:rPr>
              <a:t>n</a:t>
            </a:r>
            <a:r>
              <a:rPr lang="en-US" spc="-13" dirty="0">
                <a:cs typeface="Times New Roman" panose="02020603050405020304" pitchFamily="18" charset="0"/>
              </a:rPr>
              <a:t>g</a:t>
            </a:r>
            <a:r>
              <a:rPr lang="en-US" dirty="0">
                <a:cs typeface="Times New Roman" panose="02020603050405020304" pitchFamily="18" charset="0"/>
              </a:rPr>
              <a:t>e</a:t>
            </a:r>
            <a:r>
              <a:rPr lang="en-US" spc="9" dirty="0">
                <a:cs typeface="Times New Roman" panose="02020603050405020304" pitchFamily="18" charset="0"/>
              </a:rPr>
              <a:t> over time </a:t>
            </a:r>
            <a:r>
              <a:rPr lang="en-US" dirty="0" smtClean="0">
                <a:cs typeface="Times New Roman" panose="02020603050405020304" pitchFamily="18" charset="0"/>
              </a:rPr>
              <a:t>(blu</a:t>
            </a:r>
            <a:r>
              <a:rPr lang="en-US" spc="-9" dirty="0">
                <a:cs typeface="Times New Roman" panose="02020603050405020304" pitchFamily="18" charset="0"/>
              </a:rPr>
              <a:t>e</a:t>
            </a:r>
            <a:r>
              <a:rPr lang="en-US" spc="-4" dirty="0">
                <a:cs typeface="Times New Roman" panose="02020603050405020304" pitchFamily="18" charset="0"/>
              </a:rPr>
              <a:t>)</a:t>
            </a:r>
            <a:r>
              <a:rPr lang="en-US" dirty="0">
                <a:cs typeface="Times New Roman" panose="02020603050405020304" pitchFamily="18" charset="0"/>
              </a:rPr>
              <a:t>, n</a:t>
            </a:r>
            <a:r>
              <a:rPr lang="en-US" spc="-4" dirty="0">
                <a:cs typeface="Times New Roman" panose="02020603050405020304" pitchFamily="18" charset="0"/>
              </a:rPr>
              <a:t>e</a:t>
            </a:r>
            <a:r>
              <a:rPr lang="en-US" dirty="0">
                <a:cs typeface="Times New Roman" panose="02020603050405020304" pitchFamily="18" charset="0"/>
              </a:rPr>
              <a:t>ith</a:t>
            </a:r>
            <a:r>
              <a:rPr lang="en-US" spc="-4" dirty="0">
                <a:cs typeface="Times New Roman" panose="02020603050405020304" pitchFamily="18" charset="0"/>
              </a:rPr>
              <a:t>e</a:t>
            </a:r>
            <a:r>
              <a:rPr lang="en-US" dirty="0">
                <a:cs typeface="Times New Roman" panose="02020603050405020304" pitchFamily="18" charset="0"/>
              </a:rPr>
              <a:t>r</a:t>
            </a:r>
            <a:r>
              <a:rPr lang="en-US" spc="4" dirty="0">
                <a:cs typeface="Times New Roman" panose="02020603050405020304" pitchFamily="18" charset="0"/>
              </a:rPr>
              <a:t> </a:t>
            </a:r>
            <a:r>
              <a:rPr lang="en-US" dirty="0">
                <a:cs typeface="Times New Roman" panose="02020603050405020304" pitchFamily="18" charset="0"/>
              </a:rPr>
              <a:t>g</a:t>
            </a:r>
            <a:r>
              <a:rPr lang="en-US" spc="-4" dirty="0">
                <a:cs typeface="Times New Roman" panose="02020603050405020304" pitchFamily="18" charset="0"/>
              </a:rPr>
              <a:t>e</a:t>
            </a:r>
            <a:r>
              <a:rPr lang="en-US" dirty="0">
                <a:cs typeface="Times New Roman" panose="02020603050405020304" pitchFamily="18" charset="0"/>
              </a:rPr>
              <a:t>tting</a:t>
            </a:r>
            <a:r>
              <a:rPr lang="en-US" spc="-9" dirty="0">
                <a:cs typeface="Times New Roman" panose="02020603050405020304" pitchFamily="18" charset="0"/>
              </a:rPr>
              <a:t> </a:t>
            </a:r>
            <a:r>
              <a:rPr lang="en-US" dirty="0">
                <a:cs typeface="Times New Roman" panose="02020603050405020304" pitchFamily="18" charset="0"/>
              </a:rPr>
              <a:t>smal</a:t>
            </a:r>
            <a:r>
              <a:rPr lang="en-US" spc="9" dirty="0">
                <a:cs typeface="Times New Roman" panose="02020603050405020304" pitchFamily="18" charset="0"/>
              </a:rPr>
              <a:t>l</a:t>
            </a:r>
            <a:r>
              <a:rPr lang="en-US" spc="-4" dirty="0">
                <a:cs typeface="Times New Roman" panose="02020603050405020304" pitchFamily="18" charset="0"/>
              </a:rPr>
              <a:t>e</a:t>
            </a:r>
            <a:r>
              <a:rPr lang="en-US" dirty="0">
                <a:cs typeface="Times New Roman" panose="02020603050405020304" pitchFamily="18" charset="0"/>
              </a:rPr>
              <a:t>r nor</a:t>
            </a:r>
            <a:r>
              <a:rPr lang="en-US" spc="-9" dirty="0">
                <a:cs typeface="Times New Roman" panose="02020603050405020304" pitchFamily="18" charset="0"/>
              </a:rPr>
              <a:t> </a:t>
            </a:r>
            <a:r>
              <a:rPr lang="en-US" dirty="0">
                <a:cs typeface="Times New Roman" panose="02020603050405020304" pitchFamily="18" charset="0"/>
              </a:rPr>
              <a:t>larg</a:t>
            </a:r>
            <a:r>
              <a:rPr lang="en-US" spc="-4" dirty="0">
                <a:cs typeface="Times New Roman" panose="02020603050405020304" pitchFamily="18" charset="0"/>
              </a:rPr>
              <a:t>e</a:t>
            </a:r>
            <a:r>
              <a:rPr lang="en-US" dirty="0">
                <a:cs typeface="Times New Roman" panose="02020603050405020304" pitchFamily="18" charset="0"/>
              </a:rPr>
              <a:t>r.</a:t>
            </a:r>
            <a:endParaRPr lang="en-US" dirty="0" smtClean="0">
              <a:cs typeface="Times New Roman" panose="02020603050405020304" pitchFamily="18" charset="0"/>
            </a:endParaRPr>
          </a:p>
          <a:p>
            <a:pPr marL="347453" marR="235742" indent="-182870">
              <a:buFont typeface="Arial" panose="020B0604020202020204" pitchFamily="34" charset="0"/>
              <a:buChar char="•"/>
              <a:tabLst>
                <a:tab pos="220064" algn="l"/>
              </a:tabLst>
            </a:pPr>
            <a:r>
              <a:rPr lang="en-US" spc="4" dirty="0">
                <a:cs typeface="Times New Roman" panose="02020603050405020304" pitchFamily="18" charset="0"/>
              </a:rPr>
              <a:t>W</a:t>
            </a:r>
            <a:r>
              <a:rPr lang="en-US" dirty="0">
                <a:cs typeface="Times New Roman" panose="02020603050405020304" pitchFamily="18" charset="0"/>
              </a:rPr>
              <a:t>h</a:t>
            </a:r>
            <a:r>
              <a:rPr lang="en-US" spc="-4" dirty="0">
                <a:cs typeface="Times New Roman" panose="02020603050405020304" pitchFamily="18" charset="0"/>
              </a:rPr>
              <a:t>e</a:t>
            </a:r>
            <a:r>
              <a:rPr lang="en-US" dirty="0">
                <a:cs typeface="Times New Roman" panose="02020603050405020304" pitchFamily="18" charset="0"/>
              </a:rPr>
              <a:t>n </a:t>
            </a:r>
            <a:r>
              <a:rPr lang="en-US" spc="-4" dirty="0">
                <a:cs typeface="Times New Roman" panose="02020603050405020304" pitchFamily="18" charset="0"/>
              </a:rPr>
              <a:t>c</a:t>
            </a:r>
            <a:r>
              <a:rPr lang="en-US" dirty="0">
                <a:cs typeface="Times New Roman" panose="02020603050405020304" pitchFamily="18" charset="0"/>
              </a:rPr>
              <a:t>h</a:t>
            </a:r>
            <a:r>
              <a:rPr lang="en-US" spc="-4" dirty="0">
                <a:cs typeface="Times New Roman" panose="02020603050405020304" pitchFamily="18" charset="0"/>
              </a:rPr>
              <a:t>a</a:t>
            </a:r>
            <a:r>
              <a:rPr lang="en-US" spc="9" dirty="0">
                <a:cs typeface="Times New Roman" panose="02020603050405020304" pitchFamily="18" charset="0"/>
              </a:rPr>
              <a:t>n</a:t>
            </a:r>
            <a:r>
              <a:rPr lang="en-US" spc="-13" dirty="0">
                <a:cs typeface="Times New Roman" panose="02020603050405020304" pitchFamily="18" charset="0"/>
              </a:rPr>
              <a:t>g</a:t>
            </a:r>
            <a:r>
              <a:rPr lang="en-US" spc="-4" dirty="0">
                <a:cs typeface="Times New Roman" panose="02020603050405020304" pitchFamily="18" charset="0"/>
              </a:rPr>
              <a:t>e</a:t>
            </a:r>
            <a:r>
              <a:rPr lang="en-US" dirty="0">
                <a:cs typeface="Times New Roman" panose="02020603050405020304" pitchFamily="18" charset="0"/>
              </a:rPr>
              <a:t>s in dispa</a:t>
            </a:r>
            <a:r>
              <a:rPr lang="en-US" spc="-4" dirty="0">
                <a:cs typeface="Times New Roman" panose="02020603050405020304" pitchFamily="18" charset="0"/>
              </a:rPr>
              <a:t>r</a:t>
            </a:r>
            <a:r>
              <a:rPr lang="en-US" dirty="0">
                <a:cs typeface="Times New Roman" panose="02020603050405020304" pitchFamily="18" charset="0"/>
              </a:rPr>
              <a:t>i</a:t>
            </a:r>
            <a:r>
              <a:rPr lang="en-US" spc="13" dirty="0">
                <a:cs typeface="Times New Roman" panose="02020603050405020304" pitchFamily="18" charset="0"/>
              </a:rPr>
              <a:t>t</a:t>
            </a:r>
            <a:r>
              <a:rPr lang="en-US" dirty="0">
                <a:cs typeface="Times New Roman" panose="02020603050405020304" pitchFamily="18" charset="0"/>
              </a:rPr>
              <a:t>ies o</a:t>
            </a:r>
            <a:r>
              <a:rPr lang="en-US" spc="-9" dirty="0">
                <a:cs typeface="Times New Roman" panose="02020603050405020304" pitchFamily="18" charset="0"/>
              </a:rPr>
              <a:t>c</a:t>
            </a:r>
            <a:r>
              <a:rPr lang="en-US" spc="-4" dirty="0">
                <a:cs typeface="Times New Roman" panose="02020603050405020304" pitchFamily="18" charset="0"/>
              </a:rPr>
              <a:t>c</a:t>
            </a:r>
            <a:r>
              <a:rPr lang="en-US" dirty="0">
                <a:cs typeface="Times New Roman" panose="02020603050405020304" pitchFamily="18" charset="0"/>
              </a:rPr>
              <a:t>u</a:t>
            </a:r>
            <a:r>
              <a:rPr lang="en-US" spc="-4" dirty="0">
                <a:cs typeface="Times New Roman" panose="02020603050405020304" pitchFamily="18" charset="0"/>
              </a:rPr>
              <a:t>r</a:t>
            </a:r>
            <a:r>
              <a:rPr lang="en-US" spc="4" dirty="0">
                <a:cs typeface="Times New Roman" panose="02020603050405020304" pitchFamily="18" charset="0"/>
              </a:rPr>
              <a:t>r</a:t>
            </a:r>
            <a:r>
              <a:rPr lang="en-US" spc="-4" dirty="0">
                <a:cs typeface="Times New Roman" panose="02020603050405020304" pitchFamily="18" charset="0"/>
              </a:rPr>
              <a:t>e</a:t>
            </a:r>
            <a:r>
              <a:rPr lang="en-US" spc="4" dirty="0">
                <a:cs typeface="Times New Roman" panose="02020603050405020304" pitchFamily="18" charset="0"/>
              </a:rPr>
              <a:t>d</a:t>
            </a:r>
            <a:r>
              <a:rPr lang="en-US" dirty="0">
                <a:cs typeface="Times New Roman" panose="02020603050405020304" pitchFamily="18" charset="0"/>
              </a:rPr>
              <a:t>, me</a:t>
            </a:r>
            <a:r>
              <a:rPr lang="en-US" spc="-9" dirty="0">
                <a:cs typeface="Times New Roman" panose="02020603050405020304" pitchFamily="18" charset="0"/>
              </a:rPr>
              <a:t>a</a:t>
            </a:r>
            <a:r>
              <a:rPr lang="en-US" dirty="0">
                <a:cs typeface="Times New Roman" panose="02020603050405020304" pitchFamily="18" charset="0"/>
              </a:rPr>
              <a:t>s</a:t>
            </a:r>
            <a:r>
              <a:rPr lang="en-US" spc="9" dirty="0">
                <a:cs typeface="Times New Roman" panose="02020603050405020304" pitchFamily="18" charset="0"/>
              </a:rPr>
              <a:t>u</a:t>
            </a:r>
            <a:r>
              <a:rPr lang="en-US" dirty="0">
                <a:cs typeface="Times New Roman" panose="02020603050405020304" pitchFamily="18" charset="0"/>
              </a:rPr>
              <a:t>r</a:t>
            </a:r>
            <a:r>
              <a:rPr lang="en-US" spc="-9" dirty="0">
                <a:cs typeface="Times New Roman" panose="02020603050405020304" pitchFamily="18" charset="0"/>
              </a:rPr>
              <a:t>e</a:t>
            </a:r>
            <a:r>
              <a:rPr lang="en-US" dirty="0">
                <a:cs typeface="Times New Roman" panose="02020603050405020304" pitchFamily="18" charset="0"/>
              </a:rPr>
              <a:t>s of</a:t>
            </a:r>
            <a:r>
              <a:rPr lang="en-US" spc="4" dirty="0">
                <a:cs typeface="Times New Roman" panose="02020603050405020304" pitchFamily="18" charset="0"/>
              </a:rPr>
              <a:t> </a:t>
            </a:r>
            <a:r>
              <a:rPr lang="en-US" dirty="0">
                <a:cs typeface="Times New Roman" panose="02020603050405020304" pitchFamily="18" charset="0"/>
              </a:rPr>
              <a:t>dispa</a:t>
            </a:r>
            <a:r>
              <a:rPr lang="en-US" spc="-4" dirty="0">
                <a:cs typeface="Times New Roman" panose="02020603050405020304" pitchFamily="18" charset="0"/>
              </a:rPr>
              <a:t>r</a:t>
            </a:r>
            <a:r>
              <a:rPr lang="en-US" dirty="0">
                <a:cs typeface="Times New Roman" panose="02020603050405020304" pitchFamily="18" charset="0"/>
              </a:rPr>
              <a:t>ities </a:t>
            </a:r>
            <a:r>
              <a:rPr lang="en-US" spc="-4" dirty="0">
                <a:cs typeface="Times New Roman" panose="02020603050405020304" pitchFamily="18" charset="0"/>
              </a:rPr>
              <a:t>we</a:t>
            </a:r>
            <a:r>
              <a:rPr lang="en-US" dirty="0">
                <a:cs typeface="Times New Roman" panose="02020603050405020304" pitchFamily="18" charset="0"/>
              </a:rPr>
              <a:t>re</a:t>
            </a:r>
            <a:r>
              <a:rPr lang="en-US" spc="-9" dirty="0">
                <a:cs typeface="Times New Roman" panose="02020603050405020304" pitchFamily="18" charset="0"/>
              </a:rPr>
              <a:t> </a:t>
            </a:r>
            <a:r>
              <a:rPr lang="en-US" dirty="0">
                <a:cs typeface="Times New Roman" panose="02020603050405020304" pitchFamily="18" charset="0"/>
              </a:rPr>
              <a:t>mo</a:t>
            </a:r>
            <a:r>
              <a:rPr lang="en-US" spc="4" dirty="0">
                <a:cs typeface="Times New Roman" panose="02020603050405020304" pitchFamily="18" charset="0"/>
              </a:rPr>
              <a:t>r</a:t>
            </a:r>
            <a:r>
              <a:rPr lang="en-US" dirty="0">
                <a:cs typeface="Times New Roman" panose="02020603050405020304" pitchFamily="18" charset="0"/>
              </a:rPr>
              <a:t>e</a:t>
            </a:r>
            <a:r>
              <a:rPr lang="en-US" spc="-4" dirty="0">
                <a:cs typeface="Times New Roman" panose="02020603050405020304" pitchFamily="18" charset="0"/>
              </a:rPr>
              <a:t> </a:t>
            </a:r>
            <a:r>
              <a:rPr lang="en-US" dirty="0">
                <a:cs typeface="Times New Roman" panose="02020603050405020304" pitchFamily="18" charset="0"/>
              </a:rPr>
              <a:t>lik</a:t>
            </a:r>
            <a:r>
              <a:rPr lang="en-US" spc="-4" dirty="0">
                <a:cs typeface="Times New Roman" panose="02020603050405020304" pitchFamily="18" charset="0"/>
              </a:rPr>
              <a:t>e</a:t>
            </a:r>
            <a:r>
              <a:rPr lang="en-US" spc="9" dirty="0">
                <a:cs typeface="Times New Roman" panose="02020603050405020304" pitchFamily="18" charset="0"/>
              </a:rPr>
              <a:t>l</a:t>
            </a:r>
            <a:r>
              <a:rPr lang="en-US" dirty="0">
                <a:cs typeface="Times New Roman" panose="02020603050405020304" pitchFamily="18" charset="0"/>
              </a:rPr>
              <a:t>y</a:t>
            </a:r>
            <a:r>
              <a:rPr lang="en-US" spc="-22" dirty="0">
                <a:cs typeface="Times New Roman" panose="02020603050405020304" pitchFamily="18" charset="0"/>
              </a:rPr>
              <a:t> </a:t>
            </a:r>
            <a:r>
              <a:rPr lang="en-US" dirty="0">
                <a:cs typeface="Times New Roman" panose="02020603050405020304" pitchFamily="18" charset="0"/>
              </a:rPr>
              <a:t>to show imp</a:t>
            </a:r>
            <a:r>
              <a:rPr lang="en-US" spc="-4" dirty="0">
                <a:cs typeface="Times New Roman" panose="02020603050405020304" pitchFamily="18" charset="0"/>
              </a:rPr>
              <a:t>r</a:t>
            </a:r>
            <a:r>
              <a:rPr lang="en-US" dirty="0">
                <a:cs typeface="Times New Roman" panose="02020603050405020304" pitchFamily="18" charset="0"/>
              </a:rPr>
              <a:t>ov</a:t>
            </a:r>
            <a:r>
              <a:rPr lang="en-US" spc="-4" dirty="0">
                <a:cs typeface="Times New Roman" panose="02020603050405020304" pitchFamily="18" charset="0"/>
              </a:rPr>
              <a:t>e</a:t>
            </a:r>
            <a:r>
              <a:rPr lang="en-US" dirty="0">
                <a:cs typeface="Times New Roman" panose="02020603050405020304" pitchFamily="18" charset="0"/>
              </a:rPr>
              <a:t>ment </a:t>
            </a:r>
            <a:r>
              <a:rPr lang="en-US" spc="-4" dirty="0">
                <a:cs typeface="Times New Roman" panose="02020603050405020304" pitchFamily="18" charset="0"/>
              </a:rPr>
              <a:t>(</a:t>
            </a:r>
            <a:r>
              <a:rPr lang="en-US" dirty="0" smtClean="0">
                <a:cs typeface="Times New Roman" panose="02020603050405020304" pitchFamily="18" charset="0"/>
              </a:rPr>
              <a:t>green)</a:t>
            </a:r>
            <a:r>
              <a:rPr lang="en-US" spc="-4" dirty="0">
                <a:cs typeface="Times New Roman" panose="02020603050405020304" pitchFamily="18" charset="0"/>
              </a:rPr>
              <a:t> </a:t>
            </a:r>
            <a:r>
              <a:rPr lang="en-US" dirty="0">
                <a:cs typeface="Times New Roman" panose="02020603050405020304" pitchFamily="18" charset="0"/>
              </a:rPr>
              <a:t>t</a:t>
            </a:r>
            <a:r>
              <a:rPr lang="en-US" spc="9" dirty="0">
                <a:cs typeface="Times New Roman" panose="02020603050405020304" pitchFamily="18" charset="0"/>
              </a:rPr>
              <a:t>ha</a:t>
            </a:r>
            <a:r>
              <a:rPr lang="en-US" dirty="0">
                <a:cs typeface="Times New Roman" panose="02020603050405020304" pitchFamily="18" charset="0"/>
              </a:rPr>
              <a:t>n d</a:t>
            </a:r>
            <a:r>
              <a:rPr lang="en-US" spc="-4" dirty="0">
                <a:cs typeface="Times New Roman" panose="02020603050405020304" pitchFamily="18" charset="0"/>
              </a:rPr>
              <a:t>ec</a:t>
            </a:r>
            <a:r>
              <a:rPr lang="en-US" dirty="0">
                <a:cs typeface="Times New Roman" panose="02020603050405020304" pitchFamily="18" charset="0"/>
              </a:rPr>
              <a:t>line</a:t>
            </a:r>
            <a:r>
              <a:rPr lang="en-US" spc="-4" dirty="0">
                <a:cs typeface="Times New Roman" panose="02020603050405020304" pitchFamily="18" charset="0"/>
              </a:rPr>
              <a:t> </a:t>
            </a:r>
            <a:r>
              <a:rPr lang="en-US" spc="4" dirty="0">
                <a:cs typeface="Times New Roman" panose="02020603050405020304" pitchFamily="18" charset="0"/>
              </a:rPr>
              <a:t>(</a:t>
            </a:r>
            <a:r>
              <a:rPr lang="en-US" spc="-13" dirty="0">
                <a:cs typeface="Times New Roman" panose="02020603050405020304" pitchFamily="18" charset="0"/>
              </a:rPr>
              <a:t>black</a:t>
            </a:r>
            <a:r>
              <a:rPr lang="en-US" spc="-4" dirty="0">
                <a:cs typeface="Times New Roman" panose="02020603050405020304" pitchFamily="18" charset="0"/>
              </a:rPr>
              <a:t>)</a:t>
            </a:r>
            <a:r>
              <a:rPr lang="en-US" dirty="0" smtClean="0">
                <a:cs typeface="Times New Roman" panose="02020603050405020304" pitchFamily="18" charset="0"/>
              </a:rPr>
              <a:t>.</a:t>
            </a:r>
            <a:r>
              <a:rPr lang="en-US" spc="9" dirty="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B3EF0EEC-1D1B-4067-A962-C742C5F9CB51}" type="slidenum">
              <a:rPr lang="en-US" smtClean="0"/>
              <a:t>92</a:t>
            </a:fld>
            <a:endParaRPr lang="en-US"/>
          </a:p>
        </p:txBody>
      </p:sp>
    </p:spTree>
    <p:extLst>
      <p:ext uri="{BB962C8B-B14F-4D97-AF65-F5344CB8AC3E}">
        <p14:creationId xmlns:p14="http://schemas.microsoft.com/office/powerpoint/2010/main" val="36562048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701040" y="5267960"/>
            <a:ext cx="5608320" cy="3331210"/>
          </a:xfr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93</a:t>
            </a:fld>
            <a:endParaRPr lang="en-US"/>
          </a:p>
        </p:txBody>
      </p:sp>
    </p:spTree>
    <p:extLst>
      <p:ext uri="{BB962C8B-B14F-4D97-AF65-F5344CB8AC3E}">
        <p14:creationId xmlns:p14="http://schemas.microsoft.com/office/powerpoint/2010/main" val="22416191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365125"/>
            <a:ext cx="6046787" cy="4535488"/>
          </a:xfrm>
        </p:spPr>
      </p:sp>
      <p:sp>
        <p:nvSpPr>
          <p:cNvPr id="3" name="Notes Placeholder 2"/>
          <p:cNvSpPr>
            <a:spLocks noGrp="1"/>
          </p:cNvSpPr>
          <p:nvPr>
            <p:ph type="body" idx="1"/>
          </p:nvPr>
        </p:nvSpPr>
        <p:spPr>
          <a:xfrm>
            <a:off x="228600" y="5029201"/>
            <a:ext cx="6629400" cy="3844637"/>
          </a:xfrm>
        </p:spPr>
        <p:txBody>
          <a:bodyPr>
            <a:normAutofit fontScale="85000" lnSpcReduction="20000"/>
          </a:bodyPr>
          <a:lstStyle/>
          <a:p>
            <a:pPr>
              <a:lnSpc>
                <a:spcPct val="120000"/>
              </a:lnSpc>
            </a:pPr>
            <a:r>
              <a:rPr lang="en-US" sz="1000" b="1" dirty="0">
                <a:latin typeface="Arial"/>
                <a:cs typeface="Arial"/>
              </a:rPr>
              <a:t>Source:</a:t>
            </a:r>
            <a:r>
              <a:rPr lang="en-US" sz="1000" b="1" spc="-9" dirty="0">
                <a:latin typeface="Arial"/>
                <a:cs typeface="Arial"/>
              </a:rPr>
              <a:t> </a:t>
            </a:r>
            <a:r>
              <a:rPr lang="en-US" sz="1000" dirty="0">
                <a:latin typeface="Arial"/>
                <a:cs typeface="Arial"/>
              </a:rPr>
              <a:t>Agen</a:t>
            </a:r>
            <a:r>
              <a:rPr lang="en-US" sz="1000" spc="4" dirty="0">
                <a:latin typeface="Arial"/>
                <a:cs typeface="Arial"/>
              </a:rPr>
              <a:t>c</a:t>
            </a:r>
            <a:r>
              <a:rPr lang="en-US" sz="1000" dirty="0">
                <a:latin typeface="Arial"/>
                <a:cs typeface="Arial"/>
              </a:rPr>
              <a:t>y</a:t>
            </a:r>
            <a:r>
              <a:rPr lang="en-US" sz="1000" spc="-9" dirty="0">
                <a:latin typeface="Arial"/>
                <a:cs typeface="Arial"/>
              </a:rPr>
              <a:t> </a:t>
            </a:r>
            <a:r>
              <a:rPr lang="en-US" sz="1000" dirty="0">
                <a:latin typeface="Arial"/>
                <a:cs typeface="Arial"/>
              </a:rPr>
              <a:t>for</a:t>
            </a:r>
            <a:r>
              <a:rPr lang="en-US" sz="1000" spc="-13" dirty="0">
                <a:latin typeface="Arial"/>
                <a:cs typeface="Arial"/>
              </a:rPr>
              <a:t> </a:t>
            </a:r>
            <a:r>
              <a:rPr lang="en-US" sz="1000" dirty="0">
                <a:latin typeface="Arial"/>
                <a:cs typeface="Arial"/>
              </a:rPr>
              <a:t>Heal</a:t>
            </a:r>
            <a:r>
              <a:rPr lang="en-US" sz="1000" spc="-9" dirty="0">
                <a:latin typeface="Arial"/>
                <a:cs typeface="Arial"/>
              </a:rPr>
              <a:t>t</a:t>
            </a:r>
            <a:r>
              <a:rPr lang="en-US" sz="1000" dirty="0">
                <a:latin typeface="Arial"/>
                <a:cs typeface="Arial"/>
              </a:rPr>
              <a:t>h</a:t>
            </a:r>
            <a:r>
              <a:rPr lang="en-US" sz="1000" spc="4" dirty="0">
                <a:latin typeface="Arial"/>
                <a:cs typeface="Arial"/>
              </a:rPr>
              <a:t>c</a:t>
            </a:r>
            <a:r>
              <a:rPr lang="en-US" sz="1000" spc="-9" dirty="0">
                <a:latin typeface="Arial"/>
                <a:cs typeface="Arial"/>
              </a:rPr>
              <a:t>a</a:t>
            </a:r>
            <a:r>
              <a:rPr lang="en-US" sz="1000" spc="-13" dirty="0">
                <a:latin typeface="Arial"/>
                <a:cs typeface="Arial"/>
              </a:rPr>
              <a:t>r</a:t>
            </a:r>
            <a:r>
              <a:rPr lang="en-US" sz="1000" dirty="0">
                <a:latin typeface="Arial"/>
                <a:cs typeface="Arial"/>
              </a:rPr>
              <a:t>e Re</a:t>
            </a:r>
            <a:r>
              <a:rPr lang="en-US" sz="1000" spc="4" dirty="0">
                <a:latin typeface="Arial"/>
                <a:cs typeface="Arial"/>
              </a:rPr>
              <a:t>s</a:t>
            </a:r>
            <a:r>
              <a:rPr lang="en-US" sz="1000" spc="-9" dirty="0">
                <a:latin typeface="Arial"/>
                <a:cs typeface="Arial"/>
              </a:rPr>
              <a:t>e</a:t>
            </a:r>
            <a:r>
              <a:rPr lang="en-US" sz="1000" dirty="0">
                <a:latin typeface="Arial"/>
                <a:cs typeface="Arial"/>
              </a:rPr>
              <a:t>ar</a:t>
            </a:r>
            <a:r>
              <a:rPr lang="en-US" sz="1000" spc="4" dirty="0">
                <a:latin typeface="Arial"/>
                <a:cs typeface="Arial"/>
              </a:rPr>
              <a:t>c</a:t>
            </a:r>
            <a:r>
              <a:rPr lang="en-US" sz="1000" dirty="0">
                <a:latin typeface="Arial"/>
                <a:cs typeface="Arial"/>
              </a:rPr>
              <a:t>h</a:t>
            </a:r>
            <a:r>
              <a:rPr lang="en-US" sz="1000" spc="-9" dirty="0">
                <a:latin typeface="Arial"/>
                <a:cs typeface="Arial"/>
              </a:rPr>
              <a:t> </a:t>
            </a:r>
            <a:r>
              <a:rPr lang="en-US" sz="1000" dirty="0">
                <a:latin typeface="Arial"/>
                <a:cs typeface="Arial"/>
              </a:rPr>
              <a:t>and</a:t>
            </a:r>
            <a:r>
              <a:rPr lang="en-US" sz="1000" spc="-9" dirty="0">
                <a:latin typeface="Arial"/>
                <a:cs typeface="Arial"/>
              </a:rPr>
              <a:t> </a:t>
            </a:r>
            <a:r>
              <a:rPr lang="en-US" sz="1000" dirty="0">
                <a:latin typeface="Arial"/>
                <a:cs typeface="Arial"/>
              </a:rPr>
              <a:t>Qua</a:t>
            </a:r>
            <a:r>
              <a:rPr lang="en-US" sz="1000" spc="-9" dirty="0">
                <a:latin typeface="Arial"/>
                <a:cs typeface="Arial"/>
              </a:rPr>
              <a:t>l</a:t>
            </a:r>
            <a:r>
              <a:rPr lang="en-US" sz="1000" dirty="0">
                <a:latin typeface="Arial"/>
                <a:cs typeface="Arial"/>
              </a:rPr>
              <a:t>it</a:t>
            </a:r>
            <a:r>
              <a:rPr lang="en-US" sz="1000" spc="-4" dirty="0">
                <a:latin typeface="Arial"/>
                <a:cs typeface="Arial"/>
              </a:rPr>
              <a:t>y</a:t>
            </a:r>
            <a:r>
              <a:rPr lang="en-US" sz="1000" dirty="0">
                <a:latin typeface="Arial"/>
                <a:cs typeface="Arial"/>
              </a:rPr>
              <a:t>, 20</a:t>
            </a:r>
            <a:r>
              <a:rPr lang="en-US" sz="1000" spc="-9" dirty="0">
                <a:latin typeface="Arial"/>
                <a:cs typeface="Arial"/>
              </a:rPr>
              <a:t>1</a:t>
            </a:r>
            <a:r>
              <a:rPr lang="en-US" sz="1000" dirty="0">
                <a:latin typeface="Arial"/>
                <a:cs typeface="Arial"/>
              </a:rPr>
              <a:t>4</a:t>
            </a:r>
            <a:r>
              <a:rPr lang="en-US" sz="1000" spc="-9" dirty="0">
                <a:latin typeface="Arial"/>
                <a:cs typeface="Arial"/>
              </a:rPr>
              <a:t> </a:t>
            </a:r>
            <a:r>
              <a:rPr lang="en-US" sz="1000" dirty="0">
                <a:latin typeface="Arial"/>
                <a:cs typeface="Arial"/>
              </a:rPr>
              <a:t>State S</a:t>
            </a:r>
            <a:r>
              <a:rPr lang="en-US" sz="1000" spc="-9" dirty="0">
                <a:latin typeface="Arial"/>
                <a:cs typeface="Arial"/>
              </a:rPr>
              <a:t>n</a:t>
            </a:r>
            <a:r>
              <a:rPr lang="en-US" sz="1000" dirty="0">
                <a:latin typeface="Arial"/>
                <a:cs typeface="Arial"/>
              </a:rPr>
              <a:t>ap</a:t>
            </a:r>
            <a:r>
              <a:rPr lang="en-US" sz="1000" spc="-9" dirty="0">
                <a:latin typeface="Arial"/>
                <a:cs typeface="Arial"/>
              </a:rPr>
              <a:t>s</a:t>
            </a:r>
            <a:r>
              <a:rPr lang="en-US" sz="1000" dirty="0">
                <a:latin typeface="Arial"/>
                <a:cs typeface="Arial"/>
              </a:rPr>
              <a:t>ho</a:t>
            </a:r>
            <a:r>
              <a:rPr lang="en-US" sz="1000" spc="-9" dirty="0">
                <a:latin typeface="Arial"/>
                <a:cs typeface="Arial"/>
              </a:rPr>
              <a:t>t</a:t>
            </a:r>
            <a:r>
              <a:rPr lang="en-US" sz="1000" spc="4" dirty="0">
                <a:latin typeface="Arial"/>
                <a:cs typeface="Arial"/>
              </a:rPr>
              <a:t>s</a:t>
            </a:r>
            <a:r>
              <a:rPr lang="en-US" sz="1000" dirty="0">
                <a:latin typeface="Arial"/>
                <a:cs typeface="Arial"/>
              </a:rPr>
              <a:t>.</a:t>
            </a:r>
          </a:p>
          <a:p>
            <a:pPr marR="52838">
              <a:lnSpc>
                <a:spcPct val="120000"/>
              </a:lnSpc>
            </a:pPr>
            <a:r>
              <a:rPr lang="en-US" sz="1000" b="1" dirty="0">
                <a:latin typeface="Arial"/>
                <a:cs typeface="Arial"/>
              </a:rPr>
              <a:t>Note</a:t>
            </a:r>
            <a:r>
              <a:rPr lang="en-US" sz="1000" dirty="0">
                <a:latin typeface="Arial"/>
                <a:cs typeface="Arial"/>
              </a:rPr>
              <a:t>: An o</a:t>
            </a:r>
            <a:r>
              <a:rPr lang="en-US" sz="1000" spc="-9" dirty="0">
                <a:latin typeface="Arial"/>
                <a:cs typeface="Arial"/>
              </a:rPr>
              <a:t>v</a:t>
            </a:r>
            <a:r>
              <a:rPr lang="en-US" sz="1000" dirty="0">
                <a:latin typeface="Arial"/>
                <a:cs typeface="Arial"/>
              </a:rPr>
              <a:t>er</a:t>
            </a:r>
            <a:r>
              <a:rPr lang="en-US" sz="1000" spc="-9" dirty="0">
                <a:latin typeface="Arial"/>
                <a:cs typeface="Arial"/>
              </a:rPr>
              <a:t>a</a:t>
            </a:r>
            <a:r>
              <a:rPr lang="en-US" sz="1000" dirty="0">
                <a:latin typeface="Arial"/>
                <a:cs typeface="Arial"/>
              </a:rPr>
              <a:t>ll</a:t>
            </a:r>
            <a:r>
              <a:rPr lang="en-US" sz="1000" spc="-9" dirty="0">
                <a:latin typeface="Arial"/>
                <a:cs typeface="Arial"/>
              </a:rPr>
              <a:t> </a:t>
            </a:r>
            <a:r>
              <a:rPr lang="en-US" sz="1000" dirty="0">
                <a:latin typeface="Arial"/>
                <a:cs typeface="Arial"/>
              </a:rPr>
              <a:t>qua</a:t>
            </a:r>
            <a:r>
              <a:rPr lang="en-US" sz="1000" spc="-9" dirty="0">
                <a:latin typeface="Arial"/>
                <a:cs typeface="Arial"/>
              </a:rPr>
              <a:t>l</a:t>
            </a:r>
            <a:r>
              <a:rPr lang="en-US" sz="1000" dirty="0">
                <a:latin typeface="Arial"/>
                <a:cs typeface="Arial"/>
              </a:rPr>
              <a:t>ity</a:t>
            </a:r>
            <a:r>
              <a:rPr lang="en-US" sz="1000" spc="-4" dirty="0">
                <a:latin typeface="Arial"/>
                <a:cs typeface="Arial"/>
              </a:rPr>
              <a:t> s</a:t>
            </a:r>
            <a:r>
              <a:rPr lang="en-US" sz="1000" spc="4" dirty="0">
                <a:latin typeface="Arial"/>
                <a:cs typeface="Arial"/>
              </a:rPr>
              <a:t>c</a:t>
            </a:r>
            <a:r>
              <a:rPr lang="en-US" sz="1000" dirty="0">
                <a:latin typeface="Arial"/>
                <a:cs typeface="Arial"/>
              </a:rPr>
              <a:t>ore</a:t>
            </a:r>
            <a:r>
              <a:rPr lang="en-US" sz="1000" spc="-9" dirty="0">
                <a:latin typeface="Arial"/>
                <a:cs typeface="Arial"/>
              </a:rPr>
              <a:t> i</a:t>
            </a:r>
            <a:r>
              <a:rPr lang="en-US" sz="1000" dirty="0">
                <a:latin typeface="Arial"/>
                <a:cs typeface="Arial"/>
              </a:rPr>
              <a:t>s</a:t>
            </a:r>
            <a:r>
              <a:rPr lang="en-US" sz="1000" spc="4" dirty="0">
                <a:latin typeface="Arial"/>
                <a:cs typeface="Arial"/>
              </a:rPr>
              <a:t> c</a:t>
            </a:r>
            <a:r>
              <a:rPr lang="en-US" sz="1000" spc="-9" dirty="0">
                <a:latin typeface="Arial"/>
                <a:cs typeface="Arial"/>
              </a:rPr>
              <a:t>o</a:t>
            </a:r>
            <a:r>
              <a:rPr lang="en-US" sz="1000" spc="4" dirty="0">
                <a:latin typeface="Arial"/>
                <a:cs typeface="Arial"/>
              </a:rPr>
              <a:t>m</a:t>
            </a:r>
            <a:r>
              <a:rPr lang="en-US" sz="1000" spc="-9" dirty="0">
                <a:latin typeface="Arial"/>
                <a:cs typeface="Arial"/>
              </a:rPr>
              <a:t>p</a:t>
            </a:r>
            <a:r>
              <a:rPr lang="en-US" sz="1000" dirty="0">
                <a:latin typeface="Arial"/>
                <a:cs typeface="Arial"/>
              </a:rPr>
              <a:t>uted</a:t>
            </a:r>
            <a:r>
              <a:rPr lang="en-US" sz="1000" spc="-9" dirty="0">
                <a:latin typeface="Arial"/>
                <a:cs typeface="Arial"/>
              </a:rPr>
              <a:t> </a:t>
            </a:r>
            <a:r>
              <a:rPr lang="en-US" sz="1000" dirty="0">
                <a:latin typeface="Arial"/>
                <a:cs typeface="Arial"/>
              </a:rPr>
              <a:t>for </a:t>
            </a:r>
            <a:r>
              <a:rPr lang="en-US" sz="1000" spc="-9" dirty="0">
                <a:latin typeface="Arial"/>
                <a:cs typeface="Arial"/>
              </a:rPr>
              <a:t>e</a:t>
            </a:r>
            <a:r>
              <a:rPr lang="en-US" sz="1000" dirty="0">
                <a:latin typeface="Arial"/>
                <a:cs typeface="Arial"/>
              </a:rPr>
              <a:t>a</a:t>
            </a:r>
            <a:r>
              <a:rPr lang="en-US" sz="1000" spc="4" dirty="0">
                <a:latin typeface="Arial"/>
                <a:cs typeface="Arial"/>
              </a:rPr>
              <a:t>c</a:t>
            </a:r>
            <a:r>
              <a:rPr lang="en-US" sz="1000" dirty="0">
                <a:latin typeface="Arial"/>
                <a:cs typeface="Arial"/>
              </a:rPr>
              <a:t>h</a:t>
            </a:r>
            <a:r>
              <a:rPr lang="en-US" sz="1000" spc="-9" dirty="0">
                <a:latin typeface="Arial"/>
                <a:cs typeface="Arial"/>
              </a:rPr>
              <a:t> St</a:t>
            </a:r>
            <a:r>
              <a:rPr lang="en-US" sz="1000" dirty="0">
                <a:latin typeface="Arial"/>
                <a:cs typeface="Arial"/>
              </a:rPr>
              <a:t>ate </a:t>
            </a:r>
            <a:r>
              <a:rPr lang="en-US" sz="1000" spc="-9" dirty="0">
                <a:latin typeface="Arial"/>
                <a:cs typeface="Arial"/>
              </a:rPr>
              <a:t>b</a:t>
            </a:r>
            <a:r>
              <a:rPr lang="en-US" sz="1000" dirty="0">
                <a:latin typeface="Arial"/>
                <a:cs typeface="Arial"/>
              </a:rPr>
              <a:t>a</a:t>
            </a:r>
            <a:r>
              <a:rPr lang="en-US" sz="1000" spc="-9" dirty="0">
                <a:latin typeface="Arial"/>
                <a:cs typeface="Arial"/>
              </a:rPr>
              <a:t>s</a:t>
            </a:r>
            <a:r>
              <a:rPr lang="en-US" sz="1000" dirty="0">
                <a:latin typeface="Arial"/>
                <a:cs typeface="Arial"/>
              </a:rPr>
              <a:t>ed on</a:t>
            </a:r>
            <a:r>
              <a:rPr lang="en-US" sz="1000" spc="-9" dirty="0">
                <a:latin typeface="Arial"/>
                <a:cs typeface="Arial"/>
              </a:rPr>
              <a:t> </a:t>
            </a:r>
            <a:r>
              <a:rPr lang="en-US" sz="1000" dirty="0">
                <a:latin typeface="Arial"/>
                <a:cs typeface="Arial"/>
              </a:rPr>
              <a:t>the</a:t>
            </a:r>
            <a:r>
              <a:rPr lang="en-US" sz="1000" spc="-9" dirty="0">
                <a:latin typeface="Arial"/>
                <a:cs typeface="Arial"/>
              </a:rPr>
              <a:t> </a:t>
            </a:r>
            <a:r>
              <a:rPr lang="en-US" sz="1000" dirty="0">
                <a:latin typeface="Arial"/>
                <a:cs typeface="Arial"/>
              </a:rPr>
              <a:t>nu</a:t>
            </a:r>
            <a:r>
              <a:rPr lang="en-US" sz="1000" spc="-9" dirty="0">
                <a:latin typeface="Arial"/>
                <a:cs typeface="Arial"/>
              </a:rPr>
              <a:t>m</a:t>
            </a:r>
            <a:r>
              <a:rPr lang="en-US" sz="1000" dirty="0">
                <a:latin typeface="Arial"/>
                <a:cs typeface="Arial"/>
              </a:rPr>
              <a:t>ber </a:t>
            </a:r>
            <a:r>
              <a:rPr lang="en-US" sz="1000" spc="-9" dirty="0">
                <a:latin typeface="Arial"/>
                <a:cs typeface="Arial"/>
              </a:rPr>
              <a:t>o</a:t>
            </a:r>
            <a:r>
              <a:rPr lang="en-US" sz="1000" dirty="0">
                <a:latin typeface="Arial"/>
                <a:cs typeface="Arial"/>
              </a:rPr>
              <a:t>f q</a:t>
            </a:r>
            <a:r>
              <a:rPr lang="en-US" sz="1000" spc="-9" dirty="0">
                <a:latin typeface="Arial"/>
                <a:cs typeface="Arial"/>
              </a:rPr>
              <a:t>u</a:t>
            </a:r>
            <a:r>
              <a:rPr lang="en-US" sz="1000" dirty="0">
                <a:latin typeface="Arial"/>
                <a:cs typeface="Arial"/>
              </a:rPr>
              <a:t>ality</a:t>
            </a:r>
            <a:r>
              <a:rPr lang="en-US" sz="1000" spc="-13" dirty="0">
                <a:latin typeface="Arial"/>
                <a:cs typeface="Arial"/>
              </a:rPr>
              <a:t> </a:t>
            </a:r>
            <a:r>
              <a:rPr lang="en-US" sz="1000" spc="-9" dirty="0">
                <a:latin typeface="Arial"/>
                <a:cs typeface="Arial"/>
              </a:rPr>
              <a:t>m</a:t>
            </a:r>
            <a:r>
              <a:rPr lang="en-US" sz="1000" dirty="0">
                <a:latin typeface="Arial"/>
                <a:cs typeface="Arial"/>
              </a:rPr>
              <a:t>ea</a:t>
            </a:r>
            <a:r>
              <a:rPr lang="en-US" sz="1000" spc="4" dirty="0">
                <a:latin typeface="Arial"/>
                <a:cs typeface="Arial"/>
              </a:rPr>
              <a:t>s</a:t>
            </a:r>
            <a:r>
              <a:rPr lang="en-US" sz="1000" dirty="0">
                <a:latin typeface="Arial"/>
                <a:cs typeface="Arial"/>
              </a:rPr>
              <a:t>u</a:t>
            </a:r>
            <a:r>
              <a:rPr lang="en-US" sz="1000" spc="-13" dirty="0">
                <a:latin typeface="Arial"/>
                <a:cs typeface="Arial"/>
              </a:rPr>
              <a:t>r</a:t>
            </a:r>
            <a:r>
              <a:rPr lang="en-US" sz="1000" dirty="0">
                <a:latin typeface="Arial"/>
                <a:cs typeface="Arial"/>
              </a:rPr>
              <a:t>es</a:t>
            </a:r>
            <a:r>
              <a:rPr lang="en-US" sz="1000" spc="4" dirty="0">
                <a:latin typeface="Arial"/>
                <a:cs typeface="Arial"/>
              </a:rPr>
              <a:t> </a:t>
            </a:r>
            <a:r>
              <a:rPr lang="en-US" sz="1000" spc="-9" dirty="0">
                <a:latin typeface="Arial"/>
                <a:cs typeface="Arial"/>
              </a:rPr>
              <a:t>t</a:t>
            </a:r>
            <a:r>
              <a:rPr lang="en-US" sz="1000" dirty="0">
                <a:latin typeface="Arial"/>
                <a:cs typeface="Arial"/>
              </a:rPr>
              <a:t>hat</a:t>
            </a:r>
            <a:r>
              <a:rPr lang="en-US" sz="1000" spc="-9" dirty="0">
                <a:latin typeface="Arial"/>
                <a:cs typeface="Arial"/>
              </a:rPr>
              <a:t> </a:t>
            </a:r>
            <a:r>
              <a:rPr lang="en-US" sz="1000" dirty="0">
                <a:latin typeface="Arial"/>
                <a:cs typeface="Arial"/>
              </a:rPr>
              <a:t>are </a:t>
            </a:r>
            <a:r>
              <a:rPr lang="en-US" sz="1000" spc="-9" dirty="0">
                <a:latin typeface="Arial"/>
                <a:cs typeface="Arial"/>
              </a:rPr>
              <a:t>a</a:t>
            </a:r>
            <a:r>
              <a:rPr lang="en-US" sz="1000" dirty="0">
                <a:latin typeface="Arial"/>
                <a:cs typeface="Arial"/>
              </a:rPr>
              <a:t>bo</a:t>
            </a:r>
            <a:r>
              <a:rPr lang="en-US" sz="1000" spc="-9" dirty="0">
                <a:latin typeface="Arial"/>
                <a:cs typeface="Arial"/>
              </a:rPr>
              <a:t>v</a:t>
            </a:r>
            <a:r>
              <a:rPr lang="en-US" sz="1000" dirty="0">
                <a:latin typeface="Arial"/>
                <a:cs typeface="Arial"/>
              </a:rPr>
              <a:t>e, at, or</a:t>
            </a:r>
            <a:r>
              <a:rPr lang="en-US" sz="1000" spc="-9" dirty="0">
                <a:latin typeface="Arial"/>
                <a:cs typeface="Arial"/>
              </a:rPr>
              <a:t> </a:t>
            </a:r>
            <a:r>
              <a:rPr lang="en-US" sz="1000" dirty="0">
                <a:latin typeface="Arial"/>
                <a:cs typeface="Arial"/>
              </a:rPr>
              <a:t>below</a:t>
            </a:r>
            <a:r>
              <a:rPr lang="en-US" sz="1000" spc="-13" dirty="0">
                <a:latin typeface="Arial"/>
                <a:cs typeface="Arial"/>
              </a:rPr>
              <a:t> </a:t>
            </a:r>
            <a:r>
              <a:rPr lang="en-US" sz="1000" dirty="0">
                <a:latin typeface="Arial"/>
                <a:cs typeface="Arial"/>
              </a:rPr>
              <a:t>the</a:t>
            </a:r>
            <a:r>
              <a:rPr lang="en-US" sz="1000" spc="-9" dirty="0">
                <a:latin typeface="Arial"/>
                <a:cs typeface="Arial"/>
              </a:rPr>
              <a:t> </a:t>
            </a:r>
            <a:r>
              <a:rPr lang="en-US" sz="1000" dirty="0">
                <a:latin typeface="Arial"/>
                <a:cs typeface="Arial"/>
              </a:rPr>
              <a:t>a</a:t>
            </a:r>
            <a:r>
              <a:rPr lang="en-US" sz="1000" spc="-9" dirty="0">
                <a:latin typeface="Arial"/>
                <a:cs typeface="Arial"/>
              </a:rPr>
              <a:t>v</a:t>
            </a:r>
            <a:r>
              <a:rPr lang="en-US" sz="1000" dirty="0">
                <a:latin typeface="Arial"/>
                <a:cs typeface="Arial"/>
              </a:rPr>
              <a:t>erage</a:t>
            </a:r>
            <a:r>
              <a:rPr lang="en-US" sz="1000" spc="-9" dirty="0">
                <a:latin typeface="Arial"/>
                <a:cs typeface="Arial"/>
              </a:rPr>
              <a:t> </a:t>
            </a:r>
            <a:r>
              <a:rPr lang="en-US" sz="1000" dirty="0">
                <a:latin typeface="Arial"/>
                <a:cs typeface="Arial"/>
              </a:rPr>
              <a:t>a</a:t>
            </a:r>
            <a:r>
              <a:rPr lang="en-US" sz="1000" spc="4" dirty="0">
                <a:latin typeface="Arial"/>
                <a:cs typeface="Arial"/>
              </a:rPr>
              <a:t>c</a:t>
            </a:r>
            <a:r>
              <a:rPr lang="en-US" sz="1000" spc="-13" dirty="0">
                <a:latin typeface="Arial"/>
                <a:cs typeface="Arial"/>
              </a:rPr>
              <a:t>r</a:t>
            </a:r>
            <a:r>
              <a:rPr lang="en-US" sz="1000" dirty="0">
                <a:latin typeface="Arial"/>
                <a:cs typeface="Arial"/>
              </a:rPr>
              <a:t>o</a:t>
            </a:r>
            <a:r>
              <a:rPr lang="en-US" sz="1000" spc="-9" dirty="0">
                <a:latin typeface="Arial"/>
                <a:cs typeface="Arial"/>
              </a:rPr>
              <a:t>s</a:t>
            </a:r>
            <a:r>
              <a:rPr lang="en-US" sz="1000" dirty="0">
                <a:latin typeface="Arial"/>
                <a:cs typeface="Arial"/>
              </a:rPr>
              <a:t>s</a:t>
            </a:r>
            <a:r>
              <a:rPr lang="en-US" sz="1000" spc="4" dirty="0">
                <a:latin typeface="Arial"/>
                <a:cs typeface="Arial"/>
              </a:rPr>
              <a:t> </a:t>
            </a:r>
            <a:r>
              <a:rPr lang="en-US" sz="1000" dirty="0">
                <a:latin typeface="Arial"/>
                <a:cs typeface="Arial"/>
              </a:rPr>
              <a:t>a</a:t>
            </a:r>
            <a:r>
              <a:rPr lang="en-US" sz="1000" spc="-9" dirty="0">
                <a:latin typeface="Arial"/>
                <a:cs typeface="Arial"/>
              </a:rPr>
              <a:t>l</a:t>
            </a:r>
            <a:r>
              <a:rPr lang="en-US" sz="1000" dirty="0">
                <a:latin typeface="Arial"/>
                <a:cs typeface="Arial"/>
              </a:rPr>
              <a:t>l S</a:t>
            </a:r>
            <a:r>
              <a:rPr lang="en-US" sz="1000" spc="-9" dirty="0">
                <a:latin typeface="Arial"/>
                <a:cs typeface="Arial"/>
              </a:rPr>
              <a:t>t</a:t>
            </a:r>
            <a:r>
              <a:rPr lang="en-US" sz="1000" dirty="0">
                <a:latin typeface="Arial"/>
                <a:cs typeface="Arial"/>
              </a:rPr>
              <a:t>at</a:t>
            </a:r>
            <a:r>
              <a:rPr lang="en-US" sz="1000" spc="-9" dirty="0">
                <a:latin typeface="Arial"/>
                <a:cs typeface="Arial"/>
              </a:rPr>
              <a:t>e</a:t>
            </a:r>
            <a:r>
              <a:rPr lang="en-US" sz="1000" spc="4" dirty="0">
                <a:latin typeface="Arial"/>
                <a:cs typeface="Arial"/>
              </a:rPr>
              <a:t>s</a:t>
            </a:r>
            <a:r>
              <a:rPr lang="en-US" sz="1000" dirty="0">
                <a:latin typeface="Arial"/>
                <a:cs typeface="Arial"/>
              </a:rPr>
              <a:t>; Stat</a:t>
            </a:r>
            <a:r>
              <a:rPr lang="en-US" sz="1000" spc="-9" dirty="0">
                <a:latin typeface="Arial"/>
                <a:cs typeface="Arial"/>
              </a:rPr>
              <a:t>e</a:t>
            </a:r>
            <a:r>
              <a:rPr lang="en-US" sz="1000" dirty="0">
                <a:latin typeface="Arial"/>
                <a:cs typeface="Arial"/>
              </a:rPr>
              <a:t>s</a:t>
            </a:r>
            <a:r>
              <a:rPr lang="en-US" sz="1000" spc="4" dirty="0">
                <a:latin typeface="Arial"/>
                <a:cs typeface="Arial"/>
              </a:rPr>
              <a:t> </a:t>
            </a:r>
            <a:r>
              <a:rPr lang="en-US" sz="1000" dirty="0">
                <a:latin typeface="Arial"/>
                <a:cs typeface="Arial"/>
              </a:rPr>
              <a:t>a</a:t>
            </a:r>
            <a:r>
              <a:rPr lang="en-US" sz="1000" spc="-13" dirty="0">
                <a:latin typeface="Arial"/>
                <a:cs typeface="Arial"/>
              </a:rPr>
              <a:t>r</a:t>
            </a:r>
            <a:r>
              <a:rPr lang="en-US" sz="1000" dirty="0">
                <a:latin typeface="Arial"/>
                <a:cs typeface="Arial"/>
              </a:rPr>
              <a:t>e ra</a:t>
            </a:r>
            <a:r>
              <a:rPr lang="en-US" sz="1000" spc="-9" dirty="0">
                <a:latin typeface="Arial"/>
                <a:cs typeface="Arial"/>
              </a:rPr>
              <a:t>n</a:t>
            </a:r>
            <a:r>
              <a:rPr lang="en-US" sz="1000" spc="4" dirty="0">
                <a:latin typeface="Arial"/>
                <a:cs typeface="Arial"/>
              </a:rPr>
              <a:t>k</a:t>
            </a:r>
            <a:r>
              <a:rPr lang="en-US" sz="1000" dirty="0">
                <a:latin typeface="Arial"/>
                <a:cs typeface="Arial"/>
              </a:rPr>
              <a:t>ed</a:t>
            </a:r>
            <a:r>
              <a:rPr lang="en-US" sz="1000" spc="-18" dirty="0">
                <a:latin typeface="Arial"/>
                <a:cs typeface="Arial"/>
              </a:rPr>
              <a:t> </a:t>
            </a:r>
            <a:r>
              <a:rPr lang="en-US" sz="1000" dirty="0">
                <a:latin typeface="Arial"/>
                <a:cs typeface="Arial"/>
              </a:rPr>
              <a:t>and </a:t>
            </a:r>
            <a:r>
              <a:rPr lang="en-US" sz="1000" spc="-9" dirty="0">
                <a:latin typeface="Arial"/>
                <a:cs typeface="Arial"/>
              </a:rPr>
              <a:t>q</a:t>
            </a:r>
            <a:r>
              <a:rPr lang="en-US" sz="1000" dirty="0">
                <a:latin typeface="Arial"/>
                <a:cs typeface="Arial"/>
              </a:rPr>
              <a:t>uart</a:t>
            </a:r>
            <a:r>
              <a:rPr lang="en-US" sz="1000" spc="-9" dirty="0">
                <a:latin typeface="Arial"/>
                <a:cs typeface="Arial"/>
              </a:rPr>
              <a:t>i</a:t>
            </a:r>
            <a:r>
              <a:rPr lang="en-US" sz="1000" dirty="0">
                <a:latin typeface="Arial"/>
                <a:cs typeface="Arial"/>
              </a:rPr>
              <a:t>l</a:t>
            </a:r>
            <a:r>
              <a:rPr lang="en-US" sz="1000" spc="-9" dirty="0">
                <a:latin typeface="Arial"/>
                <a:cs typeface="Arial"/>
              </a:rPr>
              <a:t>e</a:t>
            </a:r>
            <a:r>
              <a:rPr lang="en-US" sz="1000" dirty="0">
                <a:latin typeface="Arial"/>
                <a:cs typeface="Arial"/>
              </a:rPr>
              <a:t>s</a:t>
            </a:r>
            <a:r>
              <a:rPr lang="en-US" sz="1000" spc="4" dirty="0">
                <a:latin typeface="Arial"/>
                <a:cs typeface="Arial"/>
              </a:rPr>
              <a:t> </a:t>
            </a:r>
            <a:r>
              <a:rPr lang="en-US" sz="1000" dirty="0">
                <a:latin typeface="Arial"/>
                <a:cs typeface="Arial"/>
              </a:rPr>
              <a:t>are</a:t>
            </a:r>
            <a:r>
              <a:rPr lang="en-US" sz="1000" spc="-9" dirty="0">
                <a:latin typeface="Arial"/>
                <a:cs typeface="Arial"/>
              </a:rPr>
              <a:t> </a:t>
            </a:r>
            <a:r>
              <a:rPr lang="en-US" sz="1000" spc="4" dirty="0">
                <a:latin typeface="Arial"/>
                <a:cs typeface="Arial"/>
              </a:rPr>
              <a:t>s</a:t>
            </a:r>
            <a:r>
              <a:rPr lang="en-US" sz="1000" dirty="0">
                <a:latin typeface="Arial"/>
                <a:cs typeface="Arial"/>
              </a:rPr>
              <a:t>ho</a:t>
            </a:r>
            <a:r>
              <a:rPr lang="en-US" sz="1000" spc="-13" dirty="0">
                <a:latin typeface="Arial"/>
                <a:cs typeface="Arial"/>
              </a:rPr>
              <a:t>w</a:t>
            </a:r>
            <a:r>
              <a:rPr lang="en-US" sz="1000" dirty="0">
                <a:latin typeface="Arial"/>
                <a:cs typeface="Arial"/>
              </a:rPr>
              <a:t>n </a:t>
            </a:r>
            <a:r>
              <a:rPr lang="en-US" sz="1000" spc="4" dirty="0">
                <a:latin typeface="Arial"/>
                <a:cs typeface="Arial"/>
              </a:rPr>
              <a:t>i</a:t>
            </a:r>
            <a:r>
              <a:rPr lang="en-US" sz="1000" dirty="0">
                <a:latin typeface="Arial"/>
                <a:cs typeface="Arial"/>
              </a:rPr>
              <a:t>n</a:t>
            </a:r>
            <a:r>
              <a:rPr lang="en-US" sz="1000" spc="-9" dirty="0">
                <a:latin typeface="Arial"/>
                <a:cs typeface="Arial"/>
              </a:rPr>
              <a:t> </a:t>
            </a:r>
            <a:r>
              <a:rPr lang="en-US" sz="1000" dirty="0">
                <a:latin typeface="Arial"/>
                <a:cs typeface="Arial"/>
              </a:rPr>
              <a:t>the</a:t>
            </a:r>
            <a:r>
              <a:rPr lang="en-US" sz="1000" spc="-9" dirty="0">
                <a:latin typeface="Arial"/>
                <a:cs typeface="Arial"/>
              </a:rPr>
              <a:t> </a:t>
            </a:r>
            <a:r>
              <a:rPr lang="en-US" sz="1000" dirty="0">
                <a:latin typeface="Arial"/>
                <a:cs typeface="Arial"/>
              </a:rPr>
              <a:t>top</a:t>
            </a:r>
            <a:r>
              <a:rPr lang="en-US" sz="1000" spc="41" dirty="0">
                <a:latin typeface="Arial"/>
                <a:cs typeface="Arial"/>
              </a:rPr>
              <a:t> </a:t>
            </a:r>
            <a:r>
              <a:rPr lang="en-US" sz="1000" spc="-9" dirty="0">
                <a:latin typeface="Arial"/>
                <a:cs typeface="Arial"/>
              </a:rPr>
              <a:t>m</a:t>
            </a:r>
            <a:r>
              <a:rPr lang="en-US" sz="1000" dirty="0">
                <a:latin typeface="Arial"/>
                <a:cs typeface="Arial"/>
              </a:rPr>
              <a:t>a</a:t>
            </a:r>
            <a:r>
              <a:rPr lang="en-US" sz="1000" spc="4" dirty="0">
                <a:latin typeface="Arial"/>
                <a:cs typeface="Arial"/>
              </a:rPr>
              <a:t>p</a:t>
            </a:r>
            <a:r>
              <a:rPr lang="en-US" sz="1000" dirty="0">
                <a:latin typeface="Arial"/>
                <a:cs typeface="Arial"/>
              </a:rPr>
              <a:t>. </a:t>
            </a:r>
            <a:r>
              <a:rPr lang="en-US" sz="1000" spc="-9" dirty="0">
                <a:latin typeface="Arial"/>
                <a:cs typeface="Arial"/>
              </a:rPr>
              <a:t>A quality score for </a:t>
            </a:r>
            <a:r>
              <a:rPr lang="en-US" sz="1000" spc="-9" dirty="0" smtClean="0">
                <a:latin typeface="Arial"/>
                <a:cs typeface="Arial"/>
              </a:rPr>
              <a:t>Blacks </a:t>
            </a:r>
            <a:r>
              <a:rPr lang="en-US" sz="1000" spc="-9" dirty="0">
                <a:latin typeface="Arial"/>
                <a:cs typeface="Arial"/>
              </a:rPr>
              <a:t>is computed in a similar manner but only using data for </a:t>
            </a:r>
            <a:r>
              <a:rPr lang="en-US" sz="1000" spc="-9" dirty="0" smtClean="0">
                <a:latin typeface="Arial"/>
                <a:cs typeface="Arial"/>
              </a:rPr>
              <a:t>Blacks</a:t>
            </a:r>
            <a:r>
              <a:rPr lang="en-US" sz="1000" dirty="0">
                <a:latin typeface="Arial"/>
                <a:cs typeface="Arial"/>
              </a:rPr>
              <a:t>. </a:t>
            </a:r>
            <a:r>
              <a:rPr lang="en-US" sz="1000" spc="-13" dirty="0">
                <a:latin typeface="Arial"/>
                <a:cs typeface="Arial"/>
              </a:rPr>
              <a:t>S</a:t>
            </a:r>
            <a:r>
              <a:rPr lang="en-US" sz="1000" dirty="0">
                <a:latin typeface="Arial"/>
                <a:cs typeface="Arial"/>
              </a:rPr>
              <a:t>ee St</a:t>
            </a:r>
            <a:r>
              <a:rPr lang="en-US" sz="1000" spc="-9" dirty="0">
                <a:latin typeface="Arial"/>
                <a:cs typeface="Arial"/>
              </a:rPr>
              <a:t>a</a:t>
            </a:r>
            <a:r>
              <a:rPr lang="en-US" sz="1000" dirty="0">
                <a:latin typeface="Arial"/>
                <a:cs typeface="Arial"/>
              </a:rPr>
              <a:t>te S</a:t>
            </a:r>
            <a:r>
              <a:rPr lang="en-US" sz="1000" spc="-9" dirty="0">
                <a:latin typeface="Arial"/>
                <a:cs typeface="Arial"/>
              </a:rPr>
              <a:t>n</a:t>
            </a:r>
            <a:r>
              <a:rPr lang="en-US" sz="1000" dirty="0">
                <a:latin typeface="Arial"/>
                <a:cs typeface="Arial"/>
              </a:rPr>
              <a:t>ap</a:t>
            </a:r>
            <a:r>
              <a:rPr lang="en-US" sz="1000" spc="-9" dirty="0">
                <a:latin typeface="Arial"/>
                <a:cs typeface="Arial"/>
              </a:rPr>
              <a:t>s</a:t>
            </a:r>
            <a:r>
              <a:rPr lang="en-US" sz="1000" dirty="0">
                <a:latin typeface="Arial"/>
                <a:cs typeface="Arial"/>
              </a:rPr>
              <a:t>ho</a:t>
            </a:r>
            <a:r>
              <a:rPr lang="en-US" sz="1000" spc="-9" dirty="0">
                <a:latin typeface="Arial"/>
                <a:cs typeface="Arial"/>
              </a:rPr>
              <a:t>t</a:t>
            </a:r>
            <a:r>
              <a:rPr lang="en-US" sz="1000" dirty="0">
                <a:latin typeface="Arial"/>
                <a:cs typeface="Arial"/>
              </a:rPr>
              <a:t>s at </a:t>
            </a:r>
            <a:r>
              <a:rPr lang="en-US" sz="1000" u="sng" dirty="0">
                <a:solidFill>
                  <a:srgbClr val="0000FF"/>
                </a:solidFill>
                <a:latin typeface="Arial"/>
                <a:cs typeface="Arial"/>
                <a:hlinkClick r:id="rId3"/>
              </a:rPr>
              <a:t>ht</a:t>
            </a:r>
            <a:r>
              <a:rPr lang="en-US" sz="1000" u="sng" spc="-9" dirty="0">
                <a:solidFill>
                  <a:srgbClr val="0000FF"/>
                </a:solidFill>
                <a:latin typeface="Arial"/>
                <a:cs typeface="Arial"/>
                <a:hlinkClick r:id="rId3"/>
              </a:rPr>
              <a:t>t</a:t>
            </a:r>
            <a:r>
              <a:rPr lang="en-US" sz="1000" u="sng" dirty="0">
                <a:solidFill>
                  <a:srgbClr val="0000FF"/>
                </a:solidFill>
                <a:latin typeface="Arial"/>
                <a:cs typeface="Arial"/>
                <a:hlinkClick r:id="rId3"/>
              </a:rPr>
              <a:t>p://</a:t>
            </a:r>
            <a:r>
              <a:rPr lang="en-US" sz="1000" u="sng" spc="-9" dirty="0">
                <a:solidFill>
                  <a:srgbClr val="0000FF"/>
                </a:solidFill>
                <a:latin typeface="Arial"/>
                <a:cs typeface="Arial"/>
                <a:hlinkClick r:id="rId3"/>
              </a:rPr>
              <a:t>n</a:t>
            </a:r>
            <a:r>
              <a:rPr lang="en-US" sz="1000" u="sng" dirty="0">
                <a:solidFill>
                  <a:srgbClr val="0000FF"/>
                </a:solidFill>
                <a:latin typeface="Arial"/>
                <a:cs typeface="Arial"/>
                <a:hlinkClick r:id="rId3"/>
              </a:rPr>
              <a:t>hqr</a:t>
            </a:r>
            <a:r>
              <a:rPr lang="en-US" sz="1000" u="sng" spc="-9" dirty="0">
                <a:solidFill>
                  <a:srgbClr val="0000FF"/>
                </a:solidFill>
                <a:latin typeface="Arial"/>
                <a:cs typeface="Arial"/>
                <a:hlinkClick r:id="rId3"/>
              </a:rPr>
              <a:t>n</a:t>
            </a:r>
            <a:r>
              <a:rPr lang="en-US" sz="1000" u="sng" dirty="0">
                <a:solidFill>
                  <a:srgbClr val="0000FF"/>
                </a:solidFill>
                <a:latin typeface="Arial"/>
                <a:cs typeface="Arial"/>
                <a:hlinkClick r:id="rId3"/>
              </a:rPr>
              <a:t>et.a</a:t>
            </a:r>
            <a:r>
              <a:rPr lang="en-US" sz="1000" u="sng" spc="-9" dirty="0">
                <a:solidFill>
                  <a:srgbClr val="0000FF"/>
                </a:solidFill>
                <a:latin typeface="Arial"/>
                <a:cs typeface="Arial"/>
                <a:hlinkClick r:id="rId3"/>
              </a:rPr>
              <a:t>h</a:t>
            </a:r>
            <a:r>
              <a:rPr lang="en-US" sz="1000" u="sng" dirty="0">
                <a:solidFill>
                  <a:srgbClr val="0000FF"/>
                </a:solidFill>
                <a:latin typeface="Arial"/>
                <a:cs typeface="Arial"/>
                <a:hlinkClick r:id="rId3"/>
              </a:rPr>
              <a:t>rq.</a:t>
            </a:r>
            <a:r>
              <a:rPr lang="en-US" sz="1000" u="sng" spc="-9" dirty="0">
                <a:solidFill>
                  <a:srgbClr val="0000FF"/>
                </a:solidFill>
                <a:latin typeface="Arial"/>
                <a:cs typeface="Arial"/>
                <a:hlinkClick r:id="rId3"/>
              </a:rPr>
              <a:t>g</a:t>
            </a:r>
            <a:r>
              <a:rPr lang="en-US" sz="1000" u="sng" dirty="0">
                <a:solidFill>
                  <a:srgbClr val="0000FF"/>
                </a:solidFill>
                <a:latin typeface="Arial"/>
                <a:cs typeface="Arial"/>
                <a:hlinkClick r:id="rId3"/>
              </a:rPr>
              <a:t>o</a:t>
            </a:r>
            <a:r>
              <a:rPr lang="en-US" sz="1000" u="sng" spc="-9" dirty="0">
                <a:solidFill>
                  <a:srgbClr val="0000FF"/>
                </a:solidFill>
                <a:latin typeface="Arial"/>
                <a:cs typeface="Arial"/>
                <a:hlinkClick r:id="rId3"/>
              </a:rPr>
              <a:t>v</a:t>
            </a:r>
            <a:r>
              <a:rPr lang="en-US" sz="1000" u="sng" dirty="0">
                <a:solidFill>
                  <a:srgbClr val="0000FF"/>
                </a:solidFill>
                <a:latin typeface="Arial"/>
                <a:cs typeface="Arial"/>
                <a:hlinkClick r:id="rId3"/>
              </a:rPr>
              <a:t>/</a:t>
            </a:r>
            <a:r>
              <a:rPr lang="en-US" sz="1000" u="sng" spc="4" dirty="0">
                <a:solidFill>
                  <a:srgbClr val="0000FF"/>
                </a:solidFill>
                <a:latin typeface="Arial"/>
                <a:cs typeface="Arial"/>
                <a:hlinkClick r:id="rId3"/>
              </a:rPr>
              <a:t>i</a:t>
            </a:r>
            <a:r>
              <a:rPr lang="en-US" sz="1000" u="sng" dirty="0">
                <a:solidFill>
                  <a:srgbClr val="0000FF"/>
                </a:solidFill>
                <a:latin typeface="Arial"/>
                <a:cs typeface="Arial"/>
                <a:hlinkClick r:id="rId3"/>
              </a:rPr>
              <a:t>nh</a:t>
            </a:r>
            <a:r>
              <a:rPr lang="en-US" sz="1000" u="sng" spc="-9" dirty="0">
                <a:solidFill>
                  <a:srgbClr val="0000FF"/>
                </a:solidFill>
                <a:latin typeface="Arial"/>
                <a:cs typeface="Arial"/>
                <a:hlinkClick r:id="rId3"/>
              </a:rPr>
              <a:t>q</a:t>
            </a:r>
            <a:r>
              <a:rPr lang="en-US" sz="1000" u="sng" dirty="0">
                <a:solidFill>
                  <a:srgbClr val="0000FF"/>
                </a:solidFill>
                <a:latin typeface="Arial"/>
                <a:cs typeface="Arial"/>
                <a:hlinkClick r:id="rId3"/>
              </a:rPr>
              <a:t>rdr/</a:t>
            </a:r>
            <a:r>
              <a:rPr lang="en-US" sz="1000" u="sng" spc="4" dirty="0">
                <a:solidFill>
                  <a:srgbClr val="0000FF"/>
                </a:solidFill>
                <a:latin typeface="Arial"/>
                <a:cs typeface="Arial"/>
                <a:hlinkClick r:id="rId3"/>
              </a:rPr>
              <a:t>s</a:t>
            </a:r>
            <a:r>
              <a:rPr lang="en-US" sz="1000" u="sng" dirty="0">
                <a:solidFill>
                  <a:srgbClr val="0000FF"/>
                </a:solidFill>
                <a:latin typeface="Arial"/>
                <a:cs typeface="Arial"/>
                <a:hlinkClick r:id="rId3"/>
              </a:rPr>
              <a:t>t</a:t>
            </a:r>
            <a:r>
              <a:rPr lang="en-US" sz="1000" u="sng" spc="-9" dirty="0">
                <a:solidFill>
                  <a:srgbClr val="0000FF"/>
                </a:solidFill>
                <a:latin typeface="Arial"/>
                <a:cs typeface="Arial"/>
                <a:hlinkClick r:id="rId3"/>
              </a:rPr>
              <a:t>a</a:t>
            </a:r>
            <a:r>
              <a:rPr lang="en-US" sz="1000" u="sng" dirty="0">
                <a:solidFill>
                  <a:srgbClr val="0000FF"/>
                </a:solidFill>
                <a:latin typeface="Arial"/>
                <a:cs typeface="Arial"/>
                <a:hlinkClick r:id="rId3"/>
              </a:rPr>
              <a:t>te</a:t>
            </a:r>
            <a:r>
              <a:rPr lang="en-US" sz="1000" u="sng" spc="-9" dirty="0">
                <a:solidFill>
                  <a:srgbClr val="0000FF"/>
                </a:solidFill>
                <a:latin typeface="Arial"/>
                <a:cs typeface="Arial"/>
                <a:hlinkClick r:id="rId3"/>
              </a:rPr>
              <a:t>/</a:t>
            </a:r>
            <a:r>
              <a:rPr lang="en-US" sz="1000" u="sng" spc="4" dirty="0">
                <a:solidFill>
                  <a:srgbClr val="0000FF"/>
                </a:solidFill>
                <a:latin typeface="Arial"/>
                <a:cs typeface="Arial"/>
                <a:hlinkClick r:id="rId3"/>
              </a:rPr>
              <a:t>s</a:t>
            </a:r>
            <a:r>
              <a:rPr lang="en-US" sz="1000" u="sng" dirty="0">
                <a:solidFill>
                  <a:srgbClr val="0000FF"/>
                </a:solidFill>
                <a:latin typeface="Arial"/>
                <a:cs typeface="Arial"/>
                <a:hlinkClick r:id="rId3"/>
              </a:rPr>
              <a:t>el</a:t>
            </a:r>
            <a:r>
              <a:rPr lang="en-US" sz="1000" u="sng" spc="-9" dirty="0">
                <a:solidFill>
                  <a:srgbClr val="0000FF"/>
                </a:solidFill>
                <a:latin typeface="Arial"/>
                <a:cs typeface="Arial"/>
                <a:hlinkClick r:id="rId3"/>
              </a:rPr>
              <a:t>e</a:t>
            </a:r>
            <a:r>
              <a:rPr lang="en-US" sz="1000" u="sng" spc="4" dirty="0">
                <a:solidFill>
                  <a:srgbClr val="0000FF"/>
                </a:solidFill>
                <a:latin typeface="Arial"/>
                <a:cs typeface="Arial"/>
                <a:hlinkClick r:id="rId3"/>
              </a:rPr>
              <a:t>c</a:t>
            </a:r>
            <a:r>
              <a:rPr lang="en-US" sz="1000" u="sng" dirty="0">
                <a:solidFill>
                  <a:srgbClr val="0000FF"/>
                </a:solidFill>
                <a:latin typeface="Arial"/>
                <a:cs typeface="Arial"/>
                <a:hlinkClick r:id="rId3"/>
              </a:rPr>
              <a:t>t</a:t>
            </a:r>
            <a:r>
              <a:rPr lang="en-US" sz="1000" spc="18" dirty="0">
                <a:solidFill>
                  <a:srgbClr val="0000FF"/>
                </a:solidFill>
                <a:latin typeface="Arial"/>
                <a:cs typeface="Arial"/>
                <a:hlinkClick r:id="rId3"/>
              </a:rPr>
              <a:t> </a:t>
            </a:r>
            <a:r>
              <a:rPr lang="en-US" sz="1000" spc="-9" dirty="0">
                <a:latin typeface="Arial"/>
                <a:cs typeface="Arial"/>
              </a:rPr>
              <a:t>f</a:t>
            </a:r>
            <a:r>
              <a:rPr lang="en-US" sz="1000" dirty="0">
                <a:latin typeface="Arial"/>
                <a:cs typeface="Arial"/>
              </a:rPr>
              <a:t>or </a:t>
            </a:r>
            <a:r>
              <a:rPr lang="en-US" sz="1000" spc="-4" dirty="0">
                <a:latin typeface="Arial"/>
                <a:cs typeface="Arial"/>
              </a:rPr>
              <a:t>m</a:t>
            </a:r>
            <a:r>
              <a:rPr lang="en-US" sz="1000" dirty="0">
                <a:latin typeface="Arial"/>
                <a:cs typeface="Arial"/>
              </a:rPr>
              <a:t>ore deta</a:t>
            </a:r>
            <a:r>
              <a:rPr lang="en-US" sz="1000" spc="-9" dirty="0">
                <a:latin typeface="Arial"/>
                <a:cs typeface="Arial"/>
              </a:rPr>
              <a:t>i</a:t>
            </a:r>
            <a:r>
              <a:rPr lang="en-US" sz="1000" dirty="0">
                <a:latin typeface="Arial"/>
                <a:cs typeface="Arial"/>
              </a:rPr>
              <a:t>led</a:t>
            </a:r>
            <a:r>
              <a:rPr lang="en-US" sz="1000" spc="-9" dirty="0">
                <a:latin typeface="Arial"/>
                <a:cs typeface="Arial"/>
              </a:rPr>
              <a:t> </a:t>
            </a:r>
            <a:r>
              <a:rPr lang="en-US" sz="1000" spc="4" dirty="0">
                <a:latin typeface="Arial"/>
                <a:cs typeface="Arial"/>
              </a:rPr>
              <a:t>m</a:t>
            </a:r>
            <a:r>
              <a:rPr lang="en-US" sz="1000" dirty="0">
                <a:latin typeface="Arial"/>
                <a:cs typeface="Arial"/>
              </a:rPr>
              <a:t>e</a:t>
            </a:r>
            <a:r>
              <a:rPr lang="en-US" sz="1000" spc="-9" dirty="0">
                <a:latin typeface="Arial"/>
                <a:cs typeface="Arial"/>
              </a:rPr>
              <a:t>t</a:t>
            </a:r>
            <a:r>
              <a:rPr lang="en-US" sz="1000" dirty="0">
                <a:latin typeface="Arial"/>
                <a:cs typeface="Arial"/>
              </a:rPr>
              <a:t>ho</a:t>
            </a:r>
            <a:r>
              <a:rPr lang="en-US" sz="1000" spc="-9" dirty="0">
                <a:latin typeface="Arial"/>
                <a:cs typeface="Arial"/>
              </a:rPr>
              <a:t>d</a:t>
            </a:r>
            <a:r>
              <a:rPr lang="en-US" sz="1000" spc="4" dirty="0">
                <a:latin typeface="Arial"/>
                <a:cs typeface="Arial"/>
              </a:rPr>
              <a:t>s</a:t>
            </a:r>
            <a:r>
              <a:rPr lang="en-US" sz="1000" dirty="0">
                <a:latin typeface="Arial"/>
                <a:cs typeface="Arial"/>
              </a:rPr>
              <a:t>.</a:t>
            </a:r>
          </a:p>
          <a:p>
            <a:endParaRPr lang="en-US" sz="1100" b="1" dirty="0"/>
          </a:p>
          <a:p>
            <a:pPr marL="171441" indent="-171441">
              <a:lnSpc>
                <a:spcPct val="120000"/>
              </a:lnSpc>
              <a:buFont typeface="Arial" panose="020B0604020202020204" pitchFamily="34" charset="0"/>
              <a:buChar char="•"/>
            </a:pPr>
            <a:r>
              <a:rPr lang="en-US" sz="1300" b="1" dirty="0">
                <a:cs typeface="Times New Roman" panose="02020603050405020304" pitchFamily="18" charset="0"/>
              </a:rPr>
              <a:t>Geographic Disparities:</a:t>
            </a:r>
          </a:p>
          <a:p>
            <a:pPr marL="347453" indent="-182870">
              <a:lnSpc>
                <a:spcPct val="120000"/>
              </a:lnSpc>
              <a:buFont typeface="Arial" panose="020B0604020202020204" pitchFamily="34" charset="0"/>
              <a:buChar char="•"/>
            </a:pPr>
            <a:r>
              <a:rPr lang="en-US" sz="1300" dirty="0">
                <a:cs typeface="Times New Roman" panose="02020603050405020304" pitchFamily="18" charset="0"/>
              </a:rPr>
              <a:t>There was significant variation in overall quality among States. States in the New England, Middle Atlantic, West North Central, and Mountain census divisions tended to have higher overall quality (blue and green) while States in the South census region tended to have lower quality (yellow and red).</a:t>
            </a:r>
          </a:p>
          <a:p>
            <a:pPr marL="347453" indent="-182870">
              <a:lnSpc>
                <a:spcPct val="120000"/>
              </a:lnSpc>
              <a:buFont typeface="Arial" panose="020B0604020202020204" pitchFamily="34" charset="0"/>
              <a:buChar char="•"/>
            </a:pPr>
            <a:r>
              <a:rPr lang="en-US" sz="1300" dirty="0">
                <a:cs typeface="Times New Roman" panose="02020603050405020304" pitchFamily="18" charset="0"/>
              </a:rPr>
              <a:t>There was also significant variation among States in quality for </a:t>
            </a:r>
            <a:r>
              <a:rPr lang="en-US" sz="1300" dirty="0" smtClean="0">
                <a:cs typeface="Times New Roman" panose="02020603050405020304" pitchFamily="18" charset="0"/>
              </a:rPr>
              <a:t>Blacks</a:t>
            </a:r>
            <a:r>
              <a:rPr lang="en-US" sz="1300" dirty="0">
                <a:cs typeface="Times New Roman" panose="02020603050405020304" pitchFamily="18" charset="0"/>
              </a:rPr>
              <a:t>.  </a:t>
            </a:r>
            <a:r>
              <a:rPr lang="en-US" sz="1300" dirty="0" smtClean="0">
                <a:cs typeface="Times New Roman" panose="02020603050405020304" pitchFamily="18" charset="0"/>
              </a:rPr>
              <a:t>Blacks </a:t>
            </a:r>
            <a:r>
              <a:rPr lang="en-US" sz="1300" dirty="0">
                <a:cs typeface="Times New Roman" panose="02020603050405020304" pitchFamily="18" charset="0"/>
              </a:rPr>
              <a:t>tended to receive higher quality care in States in the South Atlantic and East South Central census divisions (blue and green) and lower quality care in States in the New England, Middle Atlantic, and West South Central census divisions (yellow and red).</a:t>
            </a:r>
          </a:p>
          <a:p>
            <a:pPr marL="347453" indent="-182870">
              <a:lnSpc>
                <a:spcPct val="120000"/>
              </a:lnSpc>
              <a:buFont typeface="Arial" panose="020B0604020202020204" pitchFamily="34" charset="0"/>
              <a:buChar char="•"/>
            </a:pPr>
            <a:r>
              <a:rPr lang="en-US" sz="1300" dirty="0">
                <a:cs typeface="Times New Roman" panose="02020603050405020304" pitchFamily="18" charset="0"/>
              </a:rPr>
              <a:t>The variation in State performance on overall quality and among specific priority populations may point to differential strategies for improvement.  States with high overall quality but poor quality for </a:t>
            </a:r>
            <a:r>
              <a:rPr lang="en-US" sz="1300" dirty="0" smtClean="0">
                <a:cs typeface="Times New Roman" panose="02020603050405020304" pitchFamily="18" charset="0"/>
              </a:rPr>
              <a:t>Blacks </a:t>
            </a:r>
            <a:r>
              <a:rPr lang="en-US" sz="1300" dirty="0">
                <a:cs typeface="Times New Roman" panose="02020603050405020304" pitchFamily="18" charset="0"/>
              </a:rPr>
              <a:t>might target this population for support; States with low overall quality and high quality for </a:t>
            </a:r>
            <a:r>
              <a:rPr lang="en-US" sz="1300" dirty="0" smtClean="0">
                <a:cs typeface="Times New Roman" panose="02020603050405020304" pitchFamily="18" charset="0"/>
              </a:rPr>
              <a:t>Blacks </a:t>
            </a:r>
            <a:r>
              <a:rPr lang="en-US" sz="1300" dirty="0">
                <a:cs typeface="Times New Roman" panose="02020603050405020304" pitchFamily="18" charset="0"/>
              </a:rPr>
              <a:t>might seek to improve care for everyone.</a:t>
            </a:r>
          </a:p>
          <a:p>
            <a:pPr marL="347453" indent="-182870">
              <a:lnSpc>
                <a:spcPct val="120000"/>
              </a:lnSpc>
              <a:buFont typeface="Arial" panose="020B0604020202020204" pitchFamily="34" charset="0"/>
              <a:buChar char="•"/>
            </a:pPr>
            <a:r>
              <a:rPr lang="en-US" sz="1300" dirty="0">
                <a:cs typeface="Times New Roman" panose="02020603050405020304" pitchFamily="18" charset="0"/>
              </a:rPr>
              <a:t>The State Snapshots tool (</a:t>
            </a:r>
            <a:r>
              <a:rPr lang="en-US" sz="1300" u="sng" dirty="0">
                <a:cs typeface="Times New Roman" panose="02020603050405020304" pitchFamily="18" charset="0"/>
                <a:hlinkClick r:id="rId3"/>
              </a:rPr>
              <a:t>http://nhqrnet.ahrq.gov/inhqrdr/state/select</a:t>
            </a:r>
            <a:r>
              <a:rPr lang="en-US" sz="1300" dirty="0">
                <a:cs typeface="Times New Roman" panose="02020603050405020304" pitchFamily="18" charset="0"/>
              </a:rPr>
              <a:t>), part of the QDR Web site, focuses on variation across States and helps State health leaders, researchers, and consumers understand the status of health care in individual States and the District of Columbia. It is based on more than 100 QDR measures for which State estimates are possible. </a:t>
            </a:r>
            <a:endParaRPr lang="en-US" sz="1300" dirty="0">
              <a:cs typeface="Arial"/>
            </a:endParaRPr>
          </a:p>
          <a:p>
            <a:pPr>
              <a:lnSpc>
                <a:spcPct val="120000"/>
              </a:lnSpc>
            </a:pPr>
            <a:endParaRPr lang="en-US" dirty="0"/>
          </a:p>
        </p:txBody>
      </p:sp>
      <p:sp>
        <p:nvSpPr>
          <p:cNvPr id="4" name="Slide Number Placeholder 3"/>
          <p:cNvSpPr>
            <a:spLocks noGrp="1"/>
          </p:cNvSpPr>
          <p:nvPr>
            <p:ph type="sldNum" sz="quarter" idx="10"/>
          </p:nvPr>
        </p:nvSpPr>
        <p:spPr/>
        <p:txBody>
          <a:bodyPr/>
          <a:lstStyle/>
          <a:p>
            <a:fld id="{B3EF0EEC-1D1B-4067-A962-C742C5F9CB51}" type="slidenum">
              <a:rPr lang="en-US" smtClean="0"/>
              <a:t>94</a:t>
            </a:fld>
            <a:endParaRPr lang="en-US"/>
          </a:p>
        </p:txBody>
      </p:sp>
    </p:spTree>
    <p:extLst>
      <p:ext uri="{BB962C8B-B14F-4D97-AF65-F5344CB8AC3E}">
        <p14:creationId xmlns:p14="http://schemas.microsoft.com/office/powerpoint/2010/main" val="9334581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Patient Safety is the first</a:t>
            </a:r>
            <a:r>
              <a:rPr lang="en-US" sz="1200" kern="1200" baseline="0" dirty="0" smtClean="0">
                <a:solidFill>
                  <a:schemeClr val="tx1"/>
                </a:solidFill>
                <a:effectLst/>
                <a:latin typeface="+mn-lt"/>
                <a:ea typeface="+mn-ea"/>
                <a:cs typeface="+mn-cs"/>
              </a:rPr>
              <a:t> of six National Quality Strategy (NQS) Priorities to be covered by this </a:t>
            </a:r>
            <a:r>
              <a:rPr lang="en-US" sz="1200" kern="1200" baseline="0" dirty="0" err="1" smtClean="0">
                <a:solidFill>
                  <a:schemeClr val="tx1"/>
                </a:solidFill>
                <a:effectLst/>
                <a:latin typeface="+mn-lt"/>
                <a:ea typeface="+mn-ea"/>
                <a:cs typeface="+mn-cs"/>
              </a:rPr>
              <a:t>chartbook</a:t>
            </a:r>
            <a:r>
              <a:rPr lang="en-US" sz="1200" kern="1200" baseline="0" dirty="0" smtClean="0">
                <a:solidFill>
                  <a:schemeClr val="tx1"/>
                </a:solidFill>
                <a:effectLst/>
                <a:latin typeface="+mn-lt"/>
                <a:ea typeface="+mn-ea"/>
                <a:cs typeface="+mn-cs"/>
              </a:rPr>
              <a:t>. The other five Priorities are Person- and Family-Centered Care, Care Coordination, Effective Treatment, Healthy Living, and Care Affordability. </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95</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457200" y="5334000"/>
            <a:ext cx="6248400" cy="3265170"/>
          </a:xfrm>
        </p:spPr>
        <p:txBody>
          <a:bodyPr>
            <a:normAutofit/>
          </a:bodyPr>
          <a:lstStyle/>
          <a:p>
            <a:pPr marL="171450" indent="-171450">
              <a:buFont typeface="Arial" panose="020B0604020202020204" pitchFamily="34" charset="0"/>
              <a:buChar char="•"/>
            </a:pPr>
            <a:r>
              <a:rPr lang="en-US" b="1" dirty="0"/>
              <a:t>Overall Rate: </a:t>
            </a:r>
            <a:r>
              <a:rPr lang="en-US" dirty="0"/>
              <a:t> In </a:t>
            </a:r>
            <a:r>
              <a:rPr lang="en-US" dirty="0" smtClean="0"/>
              <a:t>2013, </a:t>
            </a:r>
            <a:r>
              <a:rPr lang="en-US" dirty="0"/>
              <a:t>the postoperative sepsis rate was </a:t>
            </a:r>
            <a:r>
              <a:rPr lang="en-US" dirty="0" smtClean="0"/>
              <a:t>14.3 </a:t>
            </a:r>
            <a:r>
              <a:rPr lang="en-US" dirty="0"/>
              <a:t>per 1,000 adult discharges with an elective operating room </a:t>
            </a:r>
            <a:r>
              <a:rPr lang="en-US" dirty="0" smtClean="0"/>
              <a:t>procedure </a:t>
            </a:r>
            <a:r>
              <a:rPr lang="en-US" b="0" dirty="0" smtClean="0"/>
              <a:t>(data not shown). </a:t>
            </a:r>
            <a:endParaRPr lang="en-US" b="0" dirty="0"/>
          </a:p>
          <a:p>
            <a:pPr marL="171450" indent="-171450">
              <a:buFont typeface="Arial" panose="020B0604020202020204" pitchFamily="34" charset="0"/>
              <a:buChar char="•"/>
            </a:pPr>
            <a:r>
              <a:rPr lang="en-US" b="1" dirty="0"/>
              <a:t>Trends: </a:t>
            </a:r>
            <a:r>
              <a:rPr lang="en-US" dirty="0"/>
              <a:t>From 2008 </a:t>
            </a:r>
            <a:r>
              <a:rPr lang="en-US" dirty="0" smtClean="0"/>
              <a:t>to 2013, </a:t>
            </a:r>
            <a:r>
              <a:rPr lang="en-US" dirty="0"/>
              <a:t>there were no statistically significant changes overall or for any racial/ethnic group in the rate of postoperative sepsis. </a:t>
            </a:r>
          </a:p>
          <a:p>
            <a:pPr marL="171450" indent="-171450">
              <a:buFont typeface="Arial" panose="020B0604020202020204" pitchFamily="34" charset="0"/>
              <a:buChar char="•"/>
            </a:pPr>
            <a:r>
              <a:rPr lang="en-US" b="1" dirty="0"/>
              <a:t>Groups With Disparities:  </a:t>
            </a:r>
          </a:p>
          <a:p>
            <a:pPr marL="346075" indent="-182563">
              <a:buFont typeface="Arial" panose="020B0604020202020204" pitchFamily="34" charset="0"/>
              <a:buChar char="•"/>
            </a:pPr>
            <a:r>
              <a:rPr lang="en-US" dirty="0"/>
              <a:t>In all years, Hispanic patients and Black patients had higher rates of postoperative sepsis than their White counterparts.</a:t>
            </a:r>
          </a:p>
          <a:p>
            <a:pPr marL="344488" indent="-176213">
              <a:buFont typeface="Arial" panose="020B0604020202020204" pitchFamily="34" charset="0"/>
              <a:buChar char="•"/>
            </a:pPr>
            <a:r>
              <a:rPr lang="en-US" b="0" dirty="0" smtClean="0"/>
              <a:t>In 2013, among Medicare patients, the rate of postoperative sepsis was higher for Blacks than for Whites. Black-White differences in other insurance groups were not statistically significant.</a:t>
            </a:r>
          </a:p>
          <a:p>
            <a:endParaRPr lang="en-US" b="0"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457200" y="5334000"/>
            <a:ext cx="6248400" cy="3265170"/>
          </a:xfrm>
        </p:spPr>
        <p:txBody>
          <a:bodyPr>
            <a:normAutofit/>
          </a:bodyPr>
          <a:lstStyle/>
          <a:p>
            <a:pPr marL="171450" lvl="1" indent="-171450">
              <a:buFont typeface="Arial" panose="020B0604020202020204" pitchFamily="34" charset="0"/>
              <a:buChar char="•"/>
              <a:defRPr/>
            </a:pPr>
            <a:r>
              <a:rPr lang="en-US" b="1" dirty="0" smtClean="0"/>
              <a:t>Importance:</a:t>
            </a:r>
            <a:r>
              <a:rPr lang="en-US" dirty="0" smtClean="0"/>
              <a:t> Colon </a:t>
            </a:r>
            <a:r>
              <a:rPr lang="en-US" dirty="0"/>
              <a:t>and rectal procedures are ranked among the most </a:t>
            </a:r>
            <a:r>
              <a:rPr lang="en-US" dirty="0" smtClean="0"/>
              <a:t>harmful procedures, </a:t>
            </a:r>
            <a:r>
              <a:rPr lang="en-US" dirty="0"/>
              <a:t>with high rates of postoperative complications, which are often a result of </a:t>
            </a:r>
            <a:r>
              <a:rPr lang="en-US" dirty="0" err="1" smtClean="0"/>
              <a:t>nonadherence</a:t>
            </a:r>
            <a:r>
              <a:rPr lang="en-US" dirty="0" smtClean="0"/>
              <a:t> </a:t>
            </a:r>
            <a:r>
              <a:rPr lang="en-US" dirty="0"/>
              <a:t>to best practices</a:t>
            </a:r>
            <a:r>
              <a:rPr lang="en-US" dirty="0" smtClean="0"/>
              <a:t>.</a:t>
            </a:r>
            <a:endParaRPr lang="en-US" b="1" dirty="0" smtClean="0"/>
          </a:p>
          <a:p>
            <a:pPr marL="171450" indent="-171450">
              <a:buFont typeface="Arial" panose="020B0604020202020204" pitchFamily="34" charset="0"/>
              <a:buChar char="•"/>
              <a:defRPr/>
            </a:pPr>
            <a:r>
              <a:rPr lang="en-US" b="1" dirty="0" smtClean="0"/>
              <a:t>Overall Rate: </a:t>
            </a:r>
            <a:r>
              <a:rPr lang="en-US" dirty="0" smtClean="0"/>
              <a:t> In 2013, the unadjusted rate of 30-day postoperative mortality for colorectal surgeries was 2.9% among ACS-NSQIP participating hospitals in the United States.</a:t>
            </a:r>
            <a:endParaRPr lang="en-US" b="1" dirty="0" smtClean="0"/>
          </a:p>
          <a:p>
            <a:pPr marL="171450" indent="-171450">
              <a:buFont typeface="Arial" panose="020B0604020202020204" pitchFamily="34" charset="0"/>
              <a:buChar char="•"/>
              <a:defRPr/>
            </a:pPr>
            <a:r>
              <a:rPr lang="en-US" b="1" dirty="0" smtClean="0"/>
              <a:t>Trend:</a:t>
            </a:r>
            <a:r>
              <a:rPr lang="en-US" dirty="0" smtClean="0"/>
              <a:t> From</a:t>
            </a:r>
            <a:r>
              <a:rPr lang="en-US" baseline="0" dirty="0" smtClean="0"/>
              <a:t> 2008 to 2013, r</a:t>
            </a:r>
            <a:r>
              <a:rPr lang="en-US" dirty="0" smtClean="0"/>
              <a:t>ates decreased by 44% among Hispanics, 27% among Blacks, and 33% among Whites. </a:t>
            </a:r>
          </a:p>
          <a:p>
            <a:pPr marL="171450" indent="-171450">
              <a:buFont typeface="Arial" panose="020B0604020202020204" pitchFamily="34" charset="0"/>
              <a:buChar char="•"/>
              <a:defRPr/>
            </a:pPr>
            <a:r>
              <a:rPr lang="en-US" b="1" dirty="0" smtClean="0"/>
              <a:t>Groups With Disparities: </a:t>
            </a:r>
          </a:p>
          <a:p>
            <a:pPr marL="349376" lvl="1" indent="-174688" defTabSz="931774">
              <a:buFont typeface="Arial" panose="020B0604020202020204" pitchFamily="34" charset="0"/>
              <a:buChar char="•"/>
              <a:defRPr/>
            </a:pPr>
            <a:r>
              <a:rPr lang="en-US" b="0" dirty="0" smtClean="0"/>
              <a:t>In 2013, </a:t>
            </a:r>
            <a:r>
              <a:rPr lang="en-US" b="0" baseline="0" dirty="0" smtClean="0"/>
              <a:t>30-day postoperative mortality rates were higher for Blacks (3.1%) compared with Whites (2.8%).</a:t>
            </a:r>
          </a:p>
          <a:p>
            <a:pPr marL="349376" lvl="1" indent="-174688">
              <a:buFont typeface="Arial" panose="020B0604020202020204" pitchFamily="34" charset="0"/>
              <a:buChar char="•"/>
              <a:defRPr/>
            </a:pPr>
            <a:r>
              <a:rPr lang="en-US" dirty="0" smtClean="0"/>
              <a:t>In 4 of 5 years,</a:t>
            </a:r>
            <a:r>
              <a:rPr lang="en-US" baseline="0" dirty="0" smtClean="0"/>
              <a:t> </a:t>
            </a:r>
            <a:r>
              <a:rPr lang="en-US" dirty="0" smtClean="0"/>
              <a:t>Blacks had higher rates compared with Whites.</a:t>
            </a: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457200" y="5257800"/>
            <a:ext cx="6096000" cy="3341370"/>
          </a:xfrm>
        </p:spPr>
        <p:txBody>
          <a:bodyPr>
            <a:normAutofit lnSpcReduction="10000"/>
          </a:bodyPr>
          <a:lstStyle/>
          <a:p>
            <a:pPr marL="171450" indent="-171450">
              <a:buFont typeface="Arial" panose="020B0604020202020204" pitchFamily="34" charset="0"/>
              <a:buChar char="•"/>
            </a:pPr>
            <a:r>
              <a:rPr lang="en-US" b="1" dirty="0" smtClean="0"/>
              <a:t>Importance:</a:t>
            </a:r>
            <a:r>
              <a:rPr lang="en-US" dirty="0" smtClean="0"/>
              <a:t> </a:t>
            </a:r>
          </a:p>
          <a:p>
            <a:pPr marL="628650" lvl="1" indent="-171450">
              <a:buFont typeface="Arial" panose="020B0604020202020204" pitchFamily="34" charset="0"/>
              <a:buChar char="•"/>
            </a:pPr>
            <a:r>
              <a:rPr lang="en-US" dirty="0" smtClean="0"/>
              <a:t>Adverse effects of medical care can arise from medical and surgical procedures as well as from adverse drug reactions. Although patient safety initiatives focus mainly on inpatient hospital events, adverse effects of medical care are much more commonly treated at visits to outpatient settings, with more than 12 million such visits occurring annually. Providers treating adverse events in outpatient settings may include office-based physicians, hospital outpatient departments, and hospital emergency departments. </a:t>
            </a:r>
          </a:p>
          <a:p>
            <a:pPr marL="628650" lvl="1" indent="-171450">
              <a:buFont typeface="Arial" panose="020B0604020202020204" pitchFamily="34" charset="0"/>
              <a:buChar char="•"/>
            </a:pPr>
            <a:r>
              <a:rPr lang="en-US" dirty="0" smtClean="0"/>
              <a:t>Events treated in ambulatory settings may be less severe than those occurring in inpatient settings. Some adverse events, such as known side effects of appropriately prescribed medications, may be unavoidable, while others may be considered medical errors. Although the measure here does not distinguish between the two types of events, it provides an overall sense of the burden these events place on the population.</a:t>
            </a:r>
          </a:p>
          <a:p>
            <a:pPr marL="171450" indent="-171450">
              <a:buFont typeface="Arial" panose="020B0604020202020204" pitchFamily="34" charset="0"/>
              <a:buChar char="•"/>
            </a:pPr>
            <a:r>
              <a:rPr lang="en-US" b="1" dirty="0" smtClean="0"/>
              <a:t>Overall Rate: </a:t>
            </a:r>
            <a:r>
              <a:rPr lang="en-US" dirty="0" smtClean="0"/>
              <a:t>In 2008-2009, the rate of ambulatory care visits for adverse effects of medical care was 33.2 per 1,000 </a:t>
            </a:r>
            <a:r>
              <a:rPr lang="en-US" b="0" dirty="0" smtClean="0"/>
              <a:t>population (data not shown).</a:t>
            </a:r>
          </a:p>
          <a:p>
            <a:pPr marL="171450" indent="-171450" defTabSz="931774">
              <a:buFont typeface="Arial" panose="020B0604020202020204" pitchFamily="34" charset="0"/>
              <a:buChar char="•"/>
              <a:defRPr/>
            </a:pPr>
            <a:r>
              <a:rPr lang="en-US" b="1" dirty="0" smtClean="0"/>
              <a:t>Groups With Disparities: </a:t>
            </a:r>
            <a:r>
              <a:rPr lang="en-US" baseline="0" dirty="0" smtClean="0"/>
              <a:t>In 2008-2009, </a:t>
            </a:r>
            <a:r>
              <a:rPr lang="en-US" b="0" baseline="0" dirty="0" smtClean="0"/>
              <a:t>there were no statistically significant differences</a:t>
            </a:r>
            <a:r>
              <a:rPr lang="en-US" b="0" dirty="0" smtClean="0"/>
              <a:t> between Blacks and Whites in </a:t>
            </a:r>
            <a:r>
              <a:rPr lang="en-US" b="0" baseline="0" dirty="0" smtClean="0"/>
              <a:t>rates of ambulatory care visits for adverse effects of medical care.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98</a:t>
            </a:fld>
            <a:endParaRPr lang="en-US"/>
          </a:p>
        </p:txBody>
      </p:sp>
    </p:spTree>
    <p:extLst>
      <p:ext uri="{BB962C8B-B14F-4D97-AF65-F5344CB8AC3E}">
        <p14:creationId xmlns:p14="http://schemas.microsoft.com/office/powerpoint/2010/main" val="32618689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34000"/>
            <a:ext cx="5608320" cy="3265170"/>
          </a:xfrm>
        </p:spPr>
        <p:txBody>
          <a:bodyPr>
            <a:normAutofit/>
          </a:bodyPr>
          <a:lstStyle/>
          <a:p>
            <a:pPr marL="171450" lvl="1" indent="-171450" defTabSz="931723">
              <a:buFont typeface="Arial" panose="020B0604020202020204" pitchFamily="34" charset="0"/>
              <a:buChar char="•"/>
              <a:defRPr/>
            </a:pPr>
            <a:r>
              <a:rPr lang="en-US" b="1" dirty="0" smtClean="0"/>
              <a:t>Importance:</a:t>
            </a:r>
            <a:r>
              <a:rPr lang="en-US" dirty="0" smtClean="0"/>
              <a:t> Urinary tract infections (UTIs) can spread and become more serious or cause further complications, such as delirium.</a:t>
            </a:r>
          </a:p>
          <a:p>
            <a:pPr marL="171450" indent="-171450">
              <a:buFont typeface="Arial" panose="020B0604020202020204" pitchFamily="34" charset="0"/>
              <a:buChar char="•"/>
              <a:defRPr/>
            </a:pPr>
            <a:r>
              <a:rPr lang="en-US" b="1" dirty="0" smtClean="0"/>
              <a:t>Overall Rate: </a:t>
            </a:r>
            <a:r>
              <a:rPr lang="en-US" dirty="0" smtClean="0"/>
              <a:t> In 2013, the percentage of  long-stay nursing home residents with a UTI was 6.4%.  </a:t>
            </a:r>
            <a:endParaRPr lang="en-US" b="1" dirty="0" smtClean="0"/>
          </a:p>
          <a:p>
            <a:pPr marL="171450" indent="-171450">
              <a:buFont typeface="Arial" panose="020B0604020202020204" pitchFamily="34" charset="0"/>
              <a:buChar char="•"/>
              <a:defRPr/>
            </a:pPr>
            <a:r>
              <a:rPr lang="en-US" b="1" dirty="0" smtClean="0"/>
              <a:t>Groups With Disparities:  </a:t>
            </a:r>
            <a:r>
              <a:rPr lang="en-US" dirty="0" smtClean="0"/>
              <a:t>In 2013, Black, Asian, and Native Hawaiian and Other Pacific Islander (NHOPI) nursing home residents </a:t>
            </a:r>
            <a:r>
              <a:rPr lang="en-US" dirty="0"/>
              <a:t>had lower rates of </a:t>
            </a:r>
            <a:r>
              <a:rPr lang="en-US" dirty="0" smtClean="0"/>
              <a:t>UTIs compared with White residents.</a:t>
            </a:r>
          </a:p>
          <a:p>
            <a:pPr marL="171450" indent="-171450">
              <a:buFont typeface="Arial" panose="020B0604020202020204" pitchFamily="34" charset="0"/>
              <a:buChar char="•"/>
            </a:pPr>
            <a:r>
              <a:rPr lang="en-US" b="1" dirty="0" smtClean="0"/>
              <a:t>Achievable Benchmark</a:t>
            </a:r>
            <a:r>
              <a:rPr lang="en-US" b="0" dirty="0" smtClean="0"/>
              <a:t>:  </a:t>
            </a:r>
          </a:p>
          <a:p>
            <a:pPr marL="628650" lvl="1" indent="-171450">
              <a:buFont typeface="Arial" panose="020B0604020202020204" pitchFamily="34" charset="0"/>
              <a:buChar char="•"/>
            </a:pPr>
            <a:r>
              <a:rPr lang="en-US" dirty="0" smtClean="0">
                <a:latin typeface="Calibri" panose="020F0502020204030204" pitchFamily="34" charset="0"/>
                <a:cs typeface="Arial" panose="020B0604020202020204" pitchFamily="34" charset="0"/>
              </a:rPr>
              <a:t>In </a:t>
            </a:r>
            <a:r>
              <a:rPr lang="en-US" dirty="0">
                <a:latin typeface="Calibri" panose="020F0502020204030204" pitchFamily="34" charset="0"/>
                <a:cs typeface="Arial" panose="020B0604020202020204" pitchFamily="34" charset="0"/>
              </a:rPr>
              <a:t>2011, the top 5 State achievable benchmark for UTIs was </a:t>
            </a:r>
            <a:r>
              <a:rPr lang="en-US" dirty="0" smtClean="0">
                <a:latin typeface="Calibri" panose="020F0502020204030204" pitchFamily="34" charset="0"/>
                <a:cs typeface="Arial" panose="020B0604020202020204" pitchFamily="34" charset="0"/>
              </a:rPr>
              <a:t>6.1%. </a:t>
            </a:r>
            <a:r>
              <a:rPr lang="en-US" dirty="0">
                <a:latin typeface="Calibri" panose="020F0502020204030204" pitchFamily="34" charset="0"/>
                <a:cs typeface="Arial" panose="020B0604020202020204" pitchFamily="34" charset="0"/>
              </a:rPr>
              <a:t>The States that contributed to the </a:t>
            </a:r>
            <a:r>
              <a:rPr lang="en-US" dirty="0" smtClean="0">
                <a:latin typeface="Calibri" panose="020F0502020204030204" pitchFamily="34" charset="0"/>
                <a:cs typeface="Arial" panose="020B0604020202020204" pitchFamily="34" charset="0"/>
              </a:rPr>
              <a:t>achievable </a:t>
            </a:r>
            <a:r>
              <a:rPr lang="en-US" dirty="0">
                <a:latin typeface="Calibri" panose="020F0502020204030204" pitchFamily="34" charset="0"/>
                <a:cs typeface="Arial" panose="020B0604020202020204" pitchFamily="34" charset="0"/>
              </a:rPr>
              <a:t>benchmark </a:t>
            </a:r>
            <a:r>
              <a:rPr lang="en-US" dirty="0" smtClean="0">
                <a:latin typeface="Calibri" panose="020F0502020204030204" pitchFamily="34" charset="0"/>
                <a:cs typeface="Arial" panose="020B0604020202020204" pitchFamily="34" charset="0"/>
              </a:rPr>
              <a:t>are </a:t>
            </a:r>
            <a:r>
              <a:rPr lang="en-US" dirty="0">
                <a:latin typeface="Calibri" panose="020F0502020204030204" pitchFamily="34" charset="0"/>
                <a:cs typeface="Arial" panose="020B0604020202020204" pitchFamily="34" charset="0"/>
              </a:rPr>
              <a:t>Connecticut, Hawaii, Minnesota, North Dakota, and Pennsylvania.</a:t>
            </a:r>
          </a:p>
          <a:p>
            <a:pPr marL="628650" lvl="1" indent="-171450">
              <a:buFont typeface="Arial" panose="020B0604020202020204" pitchFamily="34" charset="0"/>
              <a:buChar char="•"/>
            </a:pPr>
            <a:r>
              <a:rPr lang="en-US" b="0" dirty="0" smtClean="0"/>
              <a:t>In both 2012 and 2013,</a:t>
            </a:r>
            <a:r>
              <a:rPr lang="en-US" b="1" dirty="0" smtClean="0"/>
              <a:t> </a:t>
            </a:r>
            <a:r>
              <a:rPr lang="en-US" dirty="0" smtClean="0"/>
              <a:t>Blacks</a:t>
            </a:r>
            <a:r>
              <a:rPr lang="en-US" baseline="0" dirty="0" smtClean="0"/>
              <a:t>, Asians, and NHOPIs all achieved the </a:t>
            </a:r>
            <a:r>
              <a:rPr lang="en-US" i="0" dirty="0" smtClean="0"/>
              <a:t>2011 benchmark of 6.1%, with </a:t>
            </a:r>
            <a:r>
              <a:rPr lang="en-US" b="0" i="0" dirty="0" smtClean="0"/>
              <a:t>Blacks and Asians having</a:t>
            </a:r>
            <a:r>
              <a:rPr lang="en-US" b="0" i="0" baseline="0" dirty="0" smtClean="0"/>
              <a:t> the best rate </a:t>
            </a:r>
            <a:r>
              <a:rPr lang="en-US" b="0" i="0" dirty="0" smtClean="0"/>
              <a:t>among all racial</a:t>
            </a:r>
            <a:r>
              <a:rPr lang="en-US" b="0" i="0" baseline="0" dirty="0" smtClean="0"/>
              <a:t> groups (4.7%) in 2013. </a:t>
            </a:r>
            <a:endParaRPr lang="en-US" b="0" i="0" dirty="0" smtClean="0"/>
          </a:p>
          <a:p>
            <a:endParaRPr lang="en-US" dirty="0" smtClean="0"/>
          </a:p>
          <a:p>
            <a:pPr marL="174698" indent="-174698">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Part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6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6" name="Slide Number Placeholder 5"/>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ctr">
              <a:defRPr sz="2200" b="1" cap="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6" name="Slide Number Placeholder 5"/>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102.xml"/><Relationship Id="rId1" Type="http://schemas.openxmlformats.org/officeDocument/2006/relationships/slideLayout" Target="../slideLayouts/slideLayout4.xml"/><Relationship Id="rId4" Type="http://schemas.openxmlformats.org/officeDocument/2006/relationships/chart" Target="../charts/chart60.xml"/></Relationships>
</file>

<file path=ppt/slides/_rels/slide10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chart" Target="../charts/chart62.xml"/></Relationships>
</file>

<file path=ppt/slides/_rels/slide104.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chart" Target="../charts/chart65.xml"/></Relationships>
</file>

<file path=ppt/slides/_rels/slide106.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innovations.ahrq.gov/profiles/monthly-clinic-enhances-access-culturally-competent-cancer-screening-and-primary-care-rural"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hyperlink" Target="https://innovations.ahrq.gov/profiles/foundation-develops-community-based-hiv-testing-and-partnerships-medical-homes-leading-more" TargetMode="Externa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hyperlink" Target="http://hints.cancer.gov/" TargetMode="External"/></Relationships>
</file>

<file path=ppt/slides/_rels/slide112.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hyperlink" Target="http://hints.cancer.gov/" TargetMode="External"/></Relationships>
</file>

<file path=ppt/slides/_rels/slide113.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hyperlink" Target="http://hints.cancer.gov/"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innovations.ahrq.gov/profiles/social-worker-led-culturally-tailored-therapy-and-support-improve-treatment-adherence"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hyperlink" Target="https://innovations.ahrq.gov/profiles/care-managers-enhance-access-medical-care-low-income-individuals-severe-mental-illness" TargetMode="Externa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hyperlink" Target="http://www.usrds.org/2014/view/v2_02.aspx" TargetMode="External"/></Relationships>
</file>

<file path=ppt/slides/_rels/slide11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117.xml"/><Relationship Id="rId1" Type="http://schemas.openxmlformats.org/officeDocument/2006/relationships/slideLayout" Target="../slideLayouts/slideLayout4.xml"/><Relationship Id="rId4" Type="http://schemas.openxmlformats.org/officeDocument/2006/relationships/chart" Target="../charts/chart74.xml"/></Relationships>
</file>

<file path=ppt/slides/_rels/slide118.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innovations.ahrq.gov/profiles/social-worker-led-culturally-tailored-therapy-and-support-improve-treatment-adherence"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hyperlink" Target="https://innovations.ahrq.gov/profiles/culturally-competent-parent-mentors-support-families-minority-children-asthma-leadin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ahrq.gov/research/findings/nhqrdr/nhqdr14/intro.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nhqrnet.ahrq.gov/inhqrdr/data/query" TargetMode="Externa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video" Target="https://www.youtube.com/embed/viS1ps0r4K0?rel=0" TargetMode="External"/><Relationship Id="rId5" Type="http://schemas.openxmlformats.org/officeDocument/2006/relationships/hyperlink" Target="https://youtu.be/viS1ps0r4K0" TargetMode="External"/><Relationship Id="rId4" Type="http://schemas.openxmlformats.org/officeDocument/2006/relationships/image" Target="../media/image7.png"/></Relationships>
</file>

<file path=ppt/slides/_rels/slide123.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124.xml"/><Relationship Id="rId1" Type="http://schemas.openxmlformats.org/officeDocument/2006/relationships/slideLayout" Target="../slideLayouts/slideLayout4.xml"/><Relationship Id="rId4" Type="http://schemas.openxmlformats.org/officeDocument/2006/relationships/chart" Target="../charts/chart79.xml"/></Relationships>
</file>

<file path=ppt/slides/_rels/slide125.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125.xml"/><Relationship Id="rId1" Type="http://schemas.openxmlformats.org/officeDocument/2006/relationships/slideLayout" Target="../slideLayouts/slideLayout4.xml"/><Relationship Id="rId4" Type="http://schemas.openxmlformats.org/officeDocument/2006/relationships/chart" Target="../charts/chart81.xml"/></Relationships>
</file>

<file path=ppt/slides/_rels/slide126.xml.rels><?xml version="1.0" encoding="UTF-8" standalone="yes"?>
<Relationships xmlns="http://schemas.openxmlformats.org/package/2006/relationships"><Relationship Id="rId3" Type="http://schemas.openxmlformats.org/officeDocument/2006/relationships/hyperlink" Target="https://innovations.ahrq.gov/profiles/culturally-tailored-lifestyle-counseling-tied-readiness-change-helps-underserved-african" TargetMode="External"/><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127.xml"/><Relationship Id="rId1" Type="http://schemas.openxmlformats.org/officeDocument/2006/relationships/slideLayout" Target="../slideLayouts/slideLayout4.xml"/><Relationship Id="rId4" Type="http://schemas.openxmlformats.org/officeDocument/2006/relationships/chart" Target="../charts/chart83.xml"/></Relationships>
</file>

<file path=ppt/slides/_rels/slide12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132.xml"/><Relationship Id="rId1" Type="http://schemas.openxmlformats.org/officeDocument/2006/relationships/slideLayout" Target="../slideLayouts/slideLayout4.xml"/><Relationship Id="rId4" Type="http://schemas.openxmlformats.org/officeDocument/2006/relationships/chart" Target="../charts/chart88.xml"/></Relationships>
</file>

<file path=ppt/slides/_rels/slide133.xml.rels><?xml version="1.0" encoding="UTF-8" standalone="yes"?>
<Relationships xmlns="http://schemas.openxmlformats.org/package/2006/relationships"><Relationship Id="rId3" Type="http://schemas.openxmlformats.org/officeDocument/2006/relationships/hyperlink" Target="https://innovations.ahrq.gov/profiles/24-hour-bilingual-nurse-line-provides-advice-and-interpreter-services-plan-members-leading" TargetMode="Externa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hyperlink" Target="https://innovations.ahrq.gov/profiles/church-health-system-partnership-facilitates-transitions-hospital-home-urban-low-income"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content.healthaffairs.org/content/20/6/267.long" TargetMode="External"/><Relationship Id="rId2" Type="http://schemas.openxmlformats.org/officeDocument/2006/relationships/hyperlink" Target="http://www.nap.edu/catalog/5801/approaching-death-improving-care-at-the-end-of-life" TargetMode="External"/><Relationship Id="rId1" Type="http://schemas.openxmlformats.org/officeDocument/2006/relationships/slideLayout" Target="../slideLayouts/slideLayout2.xml"/><Relationship Id="rId4" Type="http://schemas.openxmlformats.org/officeDocument/2006/relationships/hyperlink" Target="http://www.usrds.org/atlas.asp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ensus.gov/prod/cen2010/briefs/c2010br-02.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census.gov/prod/cen2000/doc/sf3.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ensus.gov/programs-surveys/geography/data/interactive-maps.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acl.gov/sites/default/files/Aging%20and%20Disability%20in%20America/2018AA_OAProfile.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ruralhome.org/storage/research_notes/rrn-race-and-ethnicity-web.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2.census.gov/prod2/decennial/documents/1980/1980censusofpopu8011u_bw.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2.census.gov/prod2/decennial/documents/1980/1980censusofpopu8011u_bw.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census.gov/prod/cen2010/briefs/c2010br-06.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cdc.gov/nchs/data/hus/2013/022.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41.xml.rels><?xml version="1.0" encoding="UTF-8" standalone="yes"?>
<Relationships xmlns="http://schemas.openxmlformats.org/package/2006/relationships"><Relationship Id="rId3" Type="http://schemas.openxmlformats.org/officeDocument/2006/relationships/hyperlink" Target="https://innovations.ahrq.gov/profiles/monthly-clinic-enhances-access-culturally-competent-cancer-screening-and-primary-care-rura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innovations.ahrq.gov/profiles/countywide-partnership-promotes-culturally-appropriate-outreach-and-education-leadin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4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4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innovations.ahrq.gov/profiles/social-worker-led-culturally-tailored-therapy-and-support-improve-treatment-adherenc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innovations.ahrq.gov/profiles/culturally-competent-disease-management-improves-self-monitoring-and-blood-pressure-contro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chart" Target="../charts/chart22.xml"/></Relationships>
</file>

<file path=ppt/slides/_rels/slide5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chart" Target="../charts/chart25.xml"/></Relationships>
</file>

<file path=ppt/slides/_rels/slide5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chart" Target="../charts/chart27.xml"/></Relationships>
</file>

<file path=ppt/slides/_rels/slide5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chart" Target="../charts/char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innovations.ahrq.gov/profiles/social-worker-led-culturally-tailored-therapy-and-support-improve-treatment-adherence"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innovations.ahrq.gov/profiles/teams-diabetes-educators-regularly-visit-rural-clinics-coach-african-american-patients"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chart" Target="../charts/chart3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chart" Target="../charts/chart38.xml"/></Relationships>
</file>

<file path=ppt/slides/_rels/slide7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openxmlformats.org/officeDocument/2006/relationships/chart" Target="../charts/chart40.xml"/></Relationships>
</file>

<file path=ppt/slides/_rels/slide7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chart" Target="../charts/chart42.xml"/></Relationships>
</file>

<file path=ppt/slides/_rels/slide7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innovations.ahrq.gov/profiles/monthly-clinic-enhances-access-culturally-competent-cancer-screening-and-primary-care-rural"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innovations.ahrq.gov/profiles/urban-healthy-start-program-offers-support-each-stage-childbearing-cycle-leading-fewer-low"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www.sec.gov/news/speech/1987/022687peters.pdf" TargetMode="External"/><Relationship Id="rId3" Type="http://schemas.openxmlformats.org/officeDocument/2006/relationships/hyperlink" Target="http://www.cdc.gov/nchs/data/nvsr/nvsr64/nvsr64_11.pdf" TargetMode="External"/><Relationship Id="rId7" Type="http://schemas.openxmlformats.org/officeDocument/2006/relationships/hyperlink" Target="https://www.census.gov/prod/cen2010/briefs/c2010br-14.pdf"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www.npc.umich.edu/publications/policy_briefs/brief12/" TargetMode="External"/><Relationship Id="rId5" Type="http://schemas.openxmlformats.org/officeDocument/2006/relationships/hyperlink" Target="http://www.census.gov/content/dam/Census/library/publications/2015/demo/p60-252.pdf" TargetMode="External"/><Relationship Id="rId10" Type="http://schemas.openxmlformats.org/officeDocument/2006/relationships/hyperlink" Target="http://www2.census.gov/prod2/decennial/documents/1980/1980censusofpopu8011u_bw.pdf" TargetMode="External"/><Relationship Id="rId4" Type="http://schemas.openxmlformats.org/officeDocument/2006/relationships/hyperlink" Target="http://www.cdc.gov/nchhstp/healthdisparities/AfricanAmericans.html" TargetMode="External"/><Relationship Id="rId9" Type="http://schemas.openxmlformats.org/officeDocument/2006/relationships/hyperlink" Target="http://rhr.sph.sc.edu/report/MinoritiesInRuralAmerica.pdf"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www.cdc.gov/sids/data.htm" TargetMode="External"/><Relationship Id="rId3" Type="http://schemas.openxmlformats.org/officeDocument/2006/relationships/hyperlink" Target="https://www.census.gov/hhes/families/files/scanned/P20-366.pdf" TargetMode="External"/><Relationship Id="rId7" Type="http://schemas.openxmlformats.org/officeDocument/2006/relationships/hyperlink" Target="http://www.census.gov/prod/99pubs/99statab/sec04.pdf" TargetMode="External"/><Relationship Id="rId12" Type="http://schemas.openxmlformats.org/officeDocument/2006/relationships/hyperlink" Target="http://www.cdc.gov/nchs/data/databriefs/db168.pdf"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www.census.gov/newsroom/releases/archives/facts_for_features_special_editions/cb12-ff01.html" TargetMode="External"/><Relationship Id="rId11" Type="http://schemas.openxmlformats.org/officeDocument/2006/relationships/hyperlink" Target="https://www.uspreventiveservicestaskforce.org/uspstf/document/RecommendationStatementFinal/depression-in-adults-screening" TargetMode="External"/><Relationship Id="rId5" Type="http://schemas.openxmlformats.org/officeDocument/2006/relationships/hyperlink" Target="https://www.census.gov/population/age/data/2010comp.html" TargetMode="External"/><Relationship Id="rId10" Type="http://schemas.openxmlformats.org/officeDocument/2006/relationships/hyperlink" Target="http://www.cdc.gov/nchs/data/nvsr/nvsr64/nvsr64_09.pdf" TargetMode="External"/><Relationship Id="rId4" Type="http://schemas.openxmlformats.org/officeDocument/2006/relationships/hyperlink" Target="http://www.census.gov/econ/sbo/getsof.html?07black" TargetMode="External"/><Relationship Id="rId9" Type="http://schemas.openxmlformats.org/officeDocument/2006/relationships/hyperlink" Target="https://collections.nlm.nih.gov/catalog/nlm:nlmuid-8602912-mvset"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ahrq.gov/research/findings/nhqrdr/chartbooks/index.html"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87.xml"/><Relationship Id="rId1" Type="http://schemas.openxmlformats.org/officeDocument/2006/relationships/slideLayout" Target="../slideLayouts/slideLayout4.xml"/><Relationship Id="rId4" Type="http://schemas.openxmlformats.org/officeDocument/2006/relationships/chart" Target="../charts/chart48.xml"/></Relationships>
</file>

<file path=ppt/slides/_rels/slide8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hyperlink" Target="http://bphc.hrsa.gov/uds/datasnapshot.aspx?year=2013"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chart" Target="../charts/chart54.xml"/></Relationships>
</file>

<file path=ppt/slides/_rels/slide9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 Healthcare Quality and Disparities Report</a:t>
            </a:r>
            <a:endParaRPr lang="en-US" dirty="0"/>
          </a:p>
        </p:txBody>
      </p:sp>
      <p:sp>
        <p:nvSpPr>
          <p:cNvPr id="5" name="Content Placeholder 4"/>
          <p:cNvSpPr>
            <a:spLocks noGrp="1"/>
          </p:cNvSpPr>
          <p:nvPr>
            <p:ph type="subTitle" idx="1"/>
          </p:nvPr>
        </p:nvSpPr>
        <p:spPr/>
        <p:txBody>
          <a:bodyPr>
            <a:normAutofit fontScale="85000" lnSpcReduction="20000"/>
          </a:bodyPr>
          <a:lstStyle/>
          <a:p>
            <a:r>
              <a:rPr lang="en-US" dirty="0" smtClean="0"/>
              <a:t>Chartbook on Health Care for Blacks</a:t>
            </a:r>
          </a:p>
          <a:p>
            <a:r>
              <a:rPr lang="en-US" dirty="0" smtClean="0"/>
              <a:t>February 2016</a:t>
            </a:r>
            <a:endParaRPr lang="en-US" dirty="0"/>
          </a:p>
        </p:txBody>
      </p:sp>
      <p:sp>
        <p:nvSpPr>
          <p:cNvPr id="6" name="TextBox 5"/>
          <p:cNvSpPr txBox="1"/>
          <p:nvPr/>
        </p:nvSpPr>
        <p:spPr>
          <a:xfrm>
            <a:off x="457200" y="6207897"/>
            <a:ext cx="8077200" cy="276999"/>
          </a:xfrm>
          <a:prstGeom prst="rect">
            <a:avLst/>
          </a:prstGeom>
          <a:noFill/>
        </p:spPr>
        <p:txBody>
          <a:bodyPr wrap="square" rtlCol="0">
            <a:spAutoFit/>
          </a:bodyPr>
          <a:lstStyle/>
          <a:p>
            <a:r>
              <a:rPr lang="en-US" sz="1200" dirty="0" smtClean="0"/>
              <a:t>This presentation contains notes. Select View, then Notes page to read them.</a:t>
            </a:r>
            <a:endParaRPr lang="en-US" sz="1200" dirty="0"/>
          </a:p>
        </p:txBody>
      </p:sp>
    </p:spTree>
    <p:extLst>
      <p:ext uri="{BB962C8B-B14F-4D97-AF65-F5344CB8AC3E}">
        <p14:creationId xmlns:p14="http://schemas.microsoft.com/office/powerpoint/2010/main" val="4001185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National Healthcare Quality and Disparities Report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Annual report to Congress mandated in the Healthcare Research and Quality Act of 1999 (P.L. 106-129)</a:t>
            </a:r>
          </a:p>
          <a:p>
            <a:r>
              <a:rPr lang="en-US" dirty="0" smtClean="0"/>
              <a:t>Provides a comprehensive overview of: </a:t>
            </a:r>
          </a:p>
          <a:p>
            <a:pPr lvl="1"/>
            <a:r>
              <a:rPr lang="en-US" dirty="0" smtClean="0"/>
              <a:t>Quality of health care received by the general U.S. population</a:t>
            </a:r>
          </a:p>
          <a:p>
            <a:pPr lvl="1"/>
            <a:r>
              <a:rPr lang="en-US" dirty="0" smtClean="0"/>
              <a:t>Disparities in care experienced by different racial, ethnic, and socioeconomic groups</a:t>
            </a:r>
          </a:p>
          <a:p>
            <a:r>
              <a:rPr lang="en-US" dirty="0" smtClean="0"/>
              <a:t>Assesses the performance of our health system and identifies areas of strengths and weaknesses along three main themes: </a:t>
            </a:r>
          </a:p>
          <a:p>
            <a:pPr lvl="1"/>
            <a:r>
              <a:rPr lang="en-US" dirty="0" smtClean="0"/>
              <a:t>Access to health care</a:t>
            </a:r>
          </a:p>
          <a:p>
            <a:pPr lvl="1"/>
            <a:r>
              <a:rPr lang="en-US" dirty="0" smtClean="0"/>
              <a:t>Quality of health care</a:t>
            </a:r>
          </a:p>
          <a:p>
            <a:pPr lvl="1"/>
            <a:r>
              <a:rPr lang="en-US" dirty="0" smtClean="0"/>
              <a:t>NQS priorities</a:t>
            </a:r>
            <a:endParaRPr lang="en-US" dirty="0"/>
          </a:p>
        </p:txBody>
      </p:sp>
    </p:spTree>
    <p:extLst>
      <p:ext uri="{BB962C8B-B14F-4D97-AF65-F5344CB8AC3E}">
        <p14:creationId xmlns:p14="http://schemas.microsoft.com/office/powerpoint/2010/main" val="21234174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Long-stay nursing home residents experiencing use of restraints, by race, 2012-2013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0116825"/>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394960"/>
            <a:ext cx="8229600" cy="861774"/>
          </a:xfrm>
          <a:prstGeom prst="rect">
            <a:avLst/>
          </a:prstGeom>
          <a:noFill/>
        </p:spPr>
        <p:txBody>
          <a:bodyPr wrap="square" rtlCol="0">
            <a:spAutoFit/>
          </a:bodyPr>
          <a:lstStyle/>
          <a:p>
            <a:r>
              <a:rPr lang="en-US" sz="1000" b="1" dirty="0" smtClean="0">
                <a:cs typeface="Arial" panose="020B0604020202020204" pitchFamily="34" charset="0"/>
              </a:rPr>
              <a:t>Key:</a:t>
            </a:r>
            <a:r>
              <a:rPr lang="en-US" sz="1000" dirty="0" smtClean="0">
                <a:cs typeface="Arial" panose="020B0604020202020204" pitchFamily="34" charset="0"/>
              </a:rPr>
              <a:t> NHOPI = Native Hawaiian or Other Pacific Islander; AI/AN = American Indian or Alaska Native. </a:t>
            </a:r>
          </a:p>
          <a:p>
            <a:r>
              <a:rPr lang="en-US" sz="1000" b="1" dirty="0" smtClean="0">
                <a:cs typeface="Arial" panose="020B0604020202020204" pitchFamily="34" charset="0"/>
              </a:rPr>
              <a:t>Source: </a:t>
            </a:r>
            <a:r>
              <a:rPr lang="en-US" sz="1000" dirty="0" smtClean="0">
                <a:cs typeface="Arial" panose="020B0604020202020204" pitchFamily="34" charset="0"/>
              </a:rPr>
              <a:t>Centers for Medicare &amp; Medicaid Services, Minimum Data Set 3.0, 2014.   </a:t>
            </a:r>
            <a:endParaRPr lang="en-US" sz="1000" dirty="0" smtClean="0">
              <a:solidFill>
                <a:srgbClr val="FF0000"/>
              </a:solidFill>
              <a:cs typeface="Arial" panose="020B0604020202020204" pitchFamily="34" charset="0"/>
            </a:endParaRPr>
          </a:p>
          <a:p>
            <a:r>
              <a:rPr lang="en-US" sz="1000" b="1" dirty="0" smtClean="0">
                <a:cs typeface="Arial" panose="020B0604020202020204" pitchFamily="34" charset="0"/>
              </a:rPr>
              <a:t>Denominator:</a:t>
            </a:r>
            <a:r>
              <a:rPr lang="en-US" sz="1000" dirty="0" smtClean="0">
                <a:cs typeface="Arial" panose="020B0604020202020204" pitchFamily="34" charset="0"/>
              </a:rPr>
              <a:t>  Long-stay residents, who are defined as having a cumulative stay greater than 100 days.</a:t>
            </a:r>
          </a:p>
          <a:p>
            <a:r>
              <a:rPr lang="en-US" sz="1000" b="1" dirty="0" smtClean="0">
                <a:cs typeface="Arial" panose="020B0604020202020204" pitchFamily="34" charset="0"/>
              </a:rPr>
              <a:t>Note:</a:t>
            </a:r>
            <a:r>
              <a:rPr lang="en-US" sz="1000" dirty="0" smtClean="0">
                <a:cs typeface="Arial" panose="020B0604020202020204" pitchFamily="34" charset="0"/>
              </a:rPr>
              <a:t> For this measure, lower rates are better.  The measure was calculated as follows: Percentage of long-stay residents who are physically restrained on a daily basis.. </a:t>
            </a:r>
            <a:endParaRPr lang="en-US" sz="1000" dirty="0">
              <a:cs typeface="Arial" panose="020B0604020202020204" pitchFamily="34" charset="0"/>
            </a:endParaRPr>
          </a:p>
        </p:txBody>
      </p:sp>
      <p:sp>
        <p:nvSpPr>
          <p:cNvPr id="8" name="Text Box 2"/>
          <p:cNvSpPr txBox="1">
            <a:spLocks noChangeArrowheads="1"/>
          </p:cNvSpPr>
          <p:nvPr/>
        </p:nvSpPr>
        <p:spPr bwMode="auto">
          <a:xfrm>
            <a:off x="2057400" y="3368040"/>
            <a:ext cx="2194560" cy="2743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cs typeface="Arial" pitchFamily="34" charset="0"/>
              </a:rPr>
              <a:t>2011 Achievable Benchmark: 0.7%</a:t>
            </a:r>
          </a:p>
        </p:txBody>
      </p:sp>
      <p:cxnSp>
        <p:nvCxnSpPr>
          <p:cNvPr id="10" name="AutoShape 3"/>
          <p:cNvCxnSpPr>
            <a:cxnSpLocks noChangeShapeType="1"/>
          </p:cNvCxnSpPr>
          <p:nvPr/>
        </p:nvCxnSpPr>
        <p:spPr bwMode="auto">
          <a:xfrm>
            <a:off x="1371600" y="4389120"/>
            <a:ext cx="7132320" cy="6350"/>
          </a:xfrm>
          <a:prstGeom prst="straightConnector1">
            <a:avLst/>
          </a:prstGeom>
          <a:noFill/>
          <a:ln w="19050">
            <a:solidFill>
              <a:srgbClr val="FF0000"/>
            </a:solidFill>
            <a:prstDash val="dash"/>
            <a:round/>
            <a:headEnd/>
            <a:tailEnd/>
          </a:ln>
        </p:spPr>
      </p:cxnSp>
    </p:spTree>
    <p:extLst>
      <p:ext uri="{BB962C8B-B14F-4D97-AF65-F5344CB8AC3E}">
        <p14:creationId xmlns:p14="http://schemas.microsoft.com/office/powerpoint/2010/main" val="1219958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599" y="4406900"/>
            <a:ext cx="6400801" cy="1362075"/>
          </a:xfrm>
        </p:spPr>
        <p:txBody>
          <a:bodyPr/>
          <a:lstStyle/>
          <a:p>
            <a:r>
              <a:rPr lang="en-US" dirty="0" smtClean="0"/>
              <a:t>NQS Priority: Person- and Family-Centered Care</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smtClean="0"/>
              <a:t>National Healthcare Quality and Disparities Report</a:t>
            </a:r>
          </a:p>
          <a:p>
            <a:r>
              <a:rPr lang="en-US" dirty="0" err="1" smtClean="0"/>
              <a:t>Chartbook</a:t>
            </a:r>
            <a:r>
              <a:rPr lang="en-US" dirty="0" smtClean="0"/>
              <a:t> on Health Care for Blacks</a:t>
            </a:r>
          </a:p>
          <a:p>
            <a:r>
              <a:rPr lang="en-US" dirty="0"/>
              <a:t>Part 3: Trends in Access and Priorities of the </a:t>
            </a:r>
          </a:p>
          <a:p>
            <a:r>
              <a:rPr lang="en-US" dirty="0"/>
              <a:t>National Quality </a:t>
            </a:r>
            <a:r>
              <a:rPr lang="en-US" dirty="0" smtClean="0"/>
              <a:t>Strategy</a:t>
            </a:r>
            <a:endParaRPr lang="en-US" dirty="0"/>
          </a:p>
        </p:txBody>
      </p:sp>
    </p:spTree>
    <p:extLst>
      <p:ext uri="{BB962C8B-B14F-4D97-AF65-F5344CB8AC3E}">
        <p14:creationId xmlns:p14="http://schemas.microsoft.com/office/powerpoint/2010/main" val="38090418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Adults who had a doctor’s office or clinic visit in the last 12 months who reported poor communication with health providers, by race, 2002-2013, and stratified by income, Blacks and Whites, 2013</a:t>
            </a:r>
            <a:endParaRPr lang="en-US" sz="1800" dirty="0"/>
          </a:p>
        </p:txBody>
      </p:sp>
      <p:graphicFrame>
        <p:nvGraphicFramePr>
          <p:cNvPr id="4" name="Chart 3"/>
          <p:cNvGraphicFramePr/>
          <p:nvPr>
            <p:extLst>
              <p:ext uri="{D42A27DB-BD31-4B8C-83A1-F6EECF244321}">
                <p14:modId xmlns:p14="http://schemas.microsoft.com/office/powerpoint/2010/main" val="1513236637"/>
              </p:ext>
            </p:extLst>
          </p:nvPr>
        </p:nvGraphicFramePr>
        <p:xfrm>
          <a:off x="457200" y="137160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486400"/>
            <a:ext cx="8229600" cy="1169551"/>
          </a:xfrm>
          <a:prstGeom prst="rect">
            <a:avLst/>
          </a:prstGeom>
        </p:spPr>
        <p:txBody>
          <a:bodyPr wrap="square">
            <a:spAutoFit/>
          </a:bodyPr>
          <a:lstStyle/>
          <a:p>
            <a:r>
              <a:rPr lang="en-US" sz="1000" b="1" dirty="0" smtClean="0"/>
              <a:t>Source</a:t>
            </a:r>
            <a:r>
              <a:rPr lang="en-US" sz="1000" b="1" dirty="0"/>
              <a:t>: </a:t>
            </a:r>
            <a:r>
              <a:rPr lang="en-US" sz="1000" dirty="0"/>
              <a:t>Agency for Healthcare Research and Quality, Medical Expenditure Panel Survey, </a:t>
            </a:r>
            <a:r>
              <a:rPr lang="en-US" sz="1000" dirty="0" smtClean="0"/>
              <a:t>2002-2013.</a:t>
            </a:r>
            <a:endParaRPr lang="en-US" sz="1000" dirty="0"/>
          </a:p>
          <a:p>
            <a:r>
              <a:rPr lang="en-US" sz="1000" b="1" dirty="0" smtClean="0"/>
              <a:t>Denominator</a:t>
            </a:r>
            <a:r>
              <a:rPr lang="en-US" sz="1000" b="1" dirty="0"/>
              <a:t>: </a:t>
            </a:r>
            <a:r>
              <a:rPr lang="en-US" sz="1000" dirty="0"/>
              <a:t>Civilian noninstitutionalized population age 18 and over who had a doctor’s office or clinic visit in the last 12 months</a:t>
            </a:r>
            <a:r>
              <a:rPr lang="en-US" sz="1000" dirty="0" smtClean="0"/>
              <a:t>.</a:t>
            </a:r>
          </a:p>
          <a:p>
            <a:r>
              <a:rPr lang="en-US" sz="1000" b="1" dirty="0"/>
              <a:t>Note: </a:t>
            </a:r>
            <a:r>
              <a:rPr lang="en-US" sz="1000" dirty="0"/>
              <a:t>For this measure, lower rates are better. Patients who report that their health providers sometimes or never listened carefully, explained things clearly, showed respect for what they had to say, or spent enough time with them are considered to have poor </a:t>
            </a:r>
            <a:r>
              <a:rPr lang="en-US" sz="1000" dirty="0" smtClean="0"/>
              <a:t>communication</a:t>
            </a:r>
            <a:r>
              <a:rPr lang="en-US" sz="1000" dirty="0"/>
              <a:t>. Poor refers to family income below 100% of the Federal poverty level (FPL); low income refers to income of 100% to 199% of the FPL; middle income refers to income of 200% to 399% of the FPL; and high income refers to income of 400% of the FPL and above. These are based on U.S. census poverty thresholds.</a:t>
            </a:r>
          </a:p>
        </p:txBody>
      </p:sp>
      <p:graphicFrame>
        <p:nvGraphicFramePr>
          <p:cNvPr id="9" name="Content Placeholder 3"/>
          <p:cNvGraphicFramePr>
            <a:graphicFrameLocks/>
          </p:cNvGraphicFramePr>
          <p:nvPr>
            <p:extLst>
              <p:ext uri="{D42A27DB-BD31-4B8C-83A1-F6EECF244321}">
                <p14:modId xmlns:p14="http://schemas.microsoft.com/office/powerpoint/2010/main" val="3690429214"/>
              </p:ext>
            </p:extLst>
          </p:nvPr>
        </p:nvGraphicFramePr>
        <p:xfrm>
          <a:off x="4572000" y="137160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16670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73766" cy="944562"/>
          </a:xfrm>
        </p:spPr>
        <p:txBody>
          <a:bodyPr>
            <a:noAutofit/>
          </a:bodyPr>
          <a:lstStyle/>
          <a:p>
            <a:r>
              <a:rPr lang="en-US" sz="1800" dirty="0"/>
              <a:t>Children who had a doctor’s office or clinic visit in the last 12 months whose parents reported poor communication with health providers, by </a:t>
            </a:r>
            <a:r>
              <a:rPr lang="en-US" sz="1800" dirty="0" smtClean="0"/>
              <a:t>race, 2002-2013, and stratified by sex, Blacks and Whites, 2013</a:t>
            </a:r>
            <a:endParaRPr lang="en-US" sz="1800" dirty="0"/>
          </a:p>
        </p:txBody>
      </p:sp>
      <p:sp>
        <p:nvSpPr>
          <p:cNvPr id="7" name="Rectangle 6"/>
          <p:cNvSpPr/>
          <p:nvPr/>
        </p:nvSpPr>
        <p:spPr>
          <a:xfrm>
            <a:off x="457200" y="5669280"/>
            <a:ext cx="8229600" cy="553998"/>
          </a:xfrm>
          <a:prstGeom prst="rect">
            <a:avLst/>
          </a:prstGeom>
        </p:spPr>
        <p:txBody>
          <a:bodyPr wrap="square">
            <a:spAutoFit/>
          </a:bodyPr>
          <a:lstStyle/>
          <a:p>
            <a:r>
              <a:rPr lang="en-US" sz="1000" b="1" dirty="0"/>
              <a:t>Source: </a:t>
            </a:r>
            <a:r>
              <a:rPr lang="en-US" sz="1000" dirty="0"/>
              <a:t>Agency for Healthcare Research and Quality, Medical Expenditure Panel Survey, </a:t>
            </a:r>
            <a:r>
              <a:rPr lang="en-US" sz="1000" dirty="0" smtClean="0"/>
              <a:t>2002-2013.</a:t>
            </a:r>
            <a:endParaRPr lang="en-US" sz="1000" dirty="0"/>
          </a:p>
          <a:p>
            <a:r>
              <a:rPr lang="en-US" sz="1000" b="1" dirty="0" smtClean="0"/>
              <a:t>Note</a:t>
            </a:r>
            <a:r>
              <a:rPr lang="en-US" sz="1000" b="1" dirty="0"/>
              <a:t>: </a:t>
            </a:r>
            <a:r>
              <a:rPr lang="en-US" sz="1000" dirty="0"/>
              <a:t>For this measure, lower rates are better. </a:t>
            </a:r>
            <a:r>
              <a:rPr lang="en-US" sz="1000" dirty="0" smtClean="0"/>
              <a:t>Parents </a:t>
            </a:r>
            <a:r>
              <a:rPr lang="en-US" sz="1000" dirty="0"/>
              <a:t>who report that their child’s health providers sometimes or never listened carefully, explained things clearly, showed respect for what they had to say, or spent enough time with them are considered to have poor </a:t>
            </a:r>
            <a:r>
              <a:rPr lang="en-US" sz="1000" dirty="0" smtClean="0"/>
              <a:t>communication.</a:t>
            </a:r>
            <a:endParaRPr lang="en-US" sz="1000" dirty="0"/>
          </a:p>
        </p:txBody>
      </p:sp>
      <p:graphicFrame>
        <p:nvGraphicFramePr>
          <p:cNvPr id="6" name="Chart 5"/>
          <p:cNvGraphicFramePr/>
          <p:nvPr>
            <p:extLst>
              <p:ext uri="{D42A27DB-BD31-4B8C-83A1-F6EECF244321}">
                <p14:modId xmlns:p14="http://schemas.microsoft.com/office/powerpoint/2010/main" val="233938465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160008715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118686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a:spLocks noGrp="1"/>
          </p:cNvSpPr>
          <p:nvPr>
            <p:ph type="title"/>
          </p:nvPr>
        </p:nvSpPr>
        <p:spPr/>
        <p:txBody>
          <a:bodyPr>
            <a:normAutofit/>
          </a:bodyPr>
          <a:lstStyle/>
          <a:p>
            <a:r>
              <a:rPr lang="en-US" sz="2000" dirty="0" smtClean="0"/>
              <a:t>Provider-patient communication among adults receiving home health care, by race, 2014</a:t>
            </a:r>
            <a:endParaRPr lang="en-US" sz="2000" dirty="0"/>
          </a:p>
        </p:txBody>
      </p:sp>
      <p:sp>
        <p:nvSpPr>
          <p:cNvPr id="7" name="Content Placeholder 2"/>
          <p:cNvSpPr>
            <a:spLocks noGrp="1"/>
          </p:cNvSpPr>
          <p:nvPr>
            <p:ph idx="1"/>
          </p:nvPr>
        </p:nvSpPr>
        <p:spPr/>
        <p:txBody>
          <a:bodyPr/>
          <a:lstStyle/>
          <a:p>
            <a:pPr lvl="1"/>
            <a:endParaRPr lang="en-US" smtClean="0"/>
          </a:p>
          <a:p>
            <a:pPr lvl="1"/>
            <a:endParaRPr lang="en-US" dirty="0"/>
          </a:p>
        </p:txBody>
      </p:sp>
      <p:sp>
        <p:nvSpPr>
          <p:cNvPr id="9" name="Rectangle 8"/>
          <p:cNvSpPr/>
          <p:nvPr/>
        </p:nvSpPr>
        <p:spPr>
          <a:xfrm>
            <a:off x="457200" y="5577840"/>
            <a:ext cx="8001000" cy="731520"/>
          </a:xfrm>
          <a:prstGeom prst="rect">
            <a:avLst/>
          </a:prstGeom>
        </p:spPr>
        <p:txBody>
          <a:bodyPr wrap="square">
            <a:spAutoFit/>
          </a:bodyPr>
          <a:lstStyle/>
          <a:p>
            <a:r>
              <a:rPr lang="en-US" sz="1000" b="1" dirty="0" smtClean="0"/>
              <a:t>Source</a:t>
            </a:r>
            <a:r>
              <a:rPr lang="en-US" sz="1000" b="1" dirty="0"/>
              <a:t>: </a:t>
            </a:r>
            <a:r>
              <a:rPr lang="en-US" sz="1000" dirty="0"/>
              <a:t>Centers for Medicare &amp; Medicaid Services, Home Health Care CAHPS (Consumer Assessment of Healthcare Providers and Systems), </a:t>
            </a:r>
            <a:r>
              <a:rPr lang="en-US" sz="1000" dirty="0" smtClean="0"/>
              <a:t>2014.</a:t>
            </a:r>
            <a:endParaRPr lang="en-US" sz="1000" dirty="0"/>
          </a:p>
          <a:p>
            <a:r>
              <a:rPr lang="en-US" sz="1000" b="1" dirty="0" smtClean="0"/>
              <a:t>Denominator: </a:t>
            </a:r>
            <a:r>
              <a:rPr lang="en-US" sz="1000" dirty="0" smtClean="0"/>
              <a:t>Adults </a:t>
            </a:r>
            <a:r>
              <a:rPr lang="en-US" sz="1000" dirty="0"/>
              <a:t>who had at least two visits from a Medicare-certified home health agency during a 2-month look-back period. </a:t>
            </a:r>
            <a:endParaRPr lang="en-US" sz="1000" dirty="0" smtClean="0"/>
          </a:p>
          <a:p>
            <a:r>
              <a:rPr lang="en-US" sz="1000" b="1" dirty="0" smtClean="0"/>
              <a:t>Note</a:t>
            </a:r>
            <a:r>
              <a:rPr lang="en-US" sz="1000" b="1" dirty="0"/>
              <a:t>: </a:t>
            </a:r>
            <a:r>
              <a:rPr lang="en-US" sz="1000" dirty="0"/>
              <a:t>Patients receiving hospice care and </a:t>
            </a:r>
            <a:r>
              <a:rPr lang="en-US" sz="1000" dirty="0" smtClean="0"/>
              <a:t>those who </a:t>
            </a:r>
            <a:r>
              <a:rPr lang="en-US" sz="1000" dirty="0"/>
              <a:t>had “maternity” as the primary reason for receiving home health care are excluded</a:t>
            </a:r>
            <a:r>
              <a:rPr lang="en-US" sz="1000" dirty="0" smtClean="0"/>
              <a:t>.</a:t>
            </a:r>
          </a:p>
        </p:txBody>
      </p:sp>
      <p:graphicFrame>
        <p:nvGraphicFramePr>
          <p:cNvPr id="10" name="Chart 9"/>
          <p:cNvGraphicFramePr/>
          <p:nvPr>
            <p:extLst>
              <p:ext uri="{D42A27DB-BD31-4B8C-83A1-F6EECF244321}">
                <p14:modId xmlns:p14="http://schemas.microsoft.com/office/powerpoint/2010/main" val="1068012013"/>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84884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00200" y="0"/>
            <a:ext cx="7162800" cy="1295400"/>
          </a:xfrm>
        </p:spPr>
        <p:txBody>
          <a:bodyPr>
            <a:noAutofit/>
          </a:bodyPr>
          <a:lstStyle/>
          <a:p>
            <a:r>
              <a:rPr lang="en-US" sz="1800" dirty="0"/>
              <a:t>People with a usual source of care whose health providers sometimes or never asked for the patient’s help to make treatment decisions, by race, </a:t>
            </a:r>
            <a:r>
              <a:rPr lang="en-US" sz="1800" dirty="0" smtClean="0"/>
              <a:t>2002-2013, </a:t>
            </a:r>
            <a:r>
              <a:rPr lang="en-US" sz="1800" dirty="0"/>
              <a:t>and </a:t>
            </a:r>
            <a:r>
              <a:rPr lang="en-US" sz="1800" dirty="0" smtClean="0"/>
              <a:t>stratified by number </a:t>
            </a:r>
            <a:r>
              <a:rPr lang="en-US" sz="1800" dirty="0"/>
              <a:t>of chronic </a:t>
            </a:r>
            <a:r>
              <a:rPr lang="en-US" sz="1800" dirty="0" smtClean="0"/>
              <a:t>conditions, Blacks and Whites, 2013</a:t>
            </a:r>
            <a:endParaRPr lang="en-US" sz="1800"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494002505"/>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760720"/>
            <a:ext cx="8229600" cy="707886"/>
          </a:xfrm>
          <a:prstGeom prst="rect">
            <a:avLst/>
          </a:prstGeom>
        </p:spPr>
        <p:txBody>
          <a:bodyPr wrap="square">
            <a:spAutoFit/>
          </a:bodyPr>
          <a:lstStyle/>
          <a:p>
            <a:r>
              <a:rPr lang="en-US" sz="1000" b="1" dirty="0" smtClean="0"/>
              <a:t>Source: </a:t>
            </a:r>
            <a:r>
              <a:rPr lang="en-US" sz="1000" dirty="0" smtClean="0"/>
              <a:t>Agency for Healthcare Research and Quality, Medical Expenditure Panel Survey, 2002-2013.</a:t>
            </a:r>
          </a:p>
          <a:p>
            <a:r>
              <a:rPr lang="en-US" sz="1000" b="1" dirty="0" smtClean="0"/>
              <a:t>Note:</a:t>
            </a:r>
            <a:r>
              <a:rPr lang="en-US" sz="1000" dirty="0" smtClean="0"/>
              <a:t> For this measure, lower rates are better. Number of chronic conditions is assessed for adults age 18 and over</a:t>
            </a:r>
            <a:r>
              <a:rPr lang="en-US" sz="1000" dirty="0"/>
              <a:t>. MEPS title for this </a:t>
            </a:r>
            <a:r>
              <a:rPr lang="en-US" sz="1000" dirty="0" smtClean="0"/>
              <a:t>measure: </a:t>
            </a:r>
            <a:r>
              <a:rPr lang="en-US" sz="1000" dirty="0"/>
              <a:t>People with a usual source of care who sometimes or never asked person to help make decisions when there was a choice between treatments. The chronic condition classification list created by Hwang and colleagues </a:t>
            </a:r>
            <a:r>
              <a:rPr lang="en-US" sz="1000" dirty="0" smtClean="0"/>
              <a:t>is included </a:t>
            </a:r>
            <a:r>
              <a:rPr lang="en-US" sz="1000" dirty="0"/>
              <a:t>in the </a:t>
            </a:r>
            <a:r>
              <a:rPr lang="en-US" sz="1000" dirty="0" smtClean="0"/>
              <a:t>references (Hwang, et al., 2001). </a:t>
            </a:r>
          </a:p>
        </p:txBody>
      </p:sp>
      <p:graphicFrame>
        <p:nvGraphicFramePr>
          <p:cNvPr id="8" name="Chart 7"/>
          <p:cNvGraphicFramePr/>
          <p:nvPr>
            <p:extLst>
              <p:ext uri="{D42A27DB-BD31-4B8C-83A1-F6EECF244321}">
                <p14:modId xmlns:p14="http://schemas.microsoft.com/office/powerpoint/2010/main" val="1121521230"/>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695552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577840"/>
            <a:ext cx="8229600" cy="400110"/>
          </a:xfrm>
          <a:prstGeom prst="rect">
            <a:avLst/>
          </a:prstGeom>
        </p:spPr>
        <p:txBody>
          <a:bodyPr wrap="square">
            <a:spAutoFit/>
          </a:bodyPr>
          <a:lstStyle/>
          <a:p>
            <a:r>
              <a:rPr lang="en-US" sz="1000" b="1" dirty="0" smtClean="0"/>
              <a:t>Key: </a:t>
            </a:r>
            <a:r>
              <a:rPr lang="en-US" sz="1000" dirty="0" smtClean="0"/>
              <a:t>API = </a:t>
            </a:r>
            <a:r>
              <a:rPr lang="en-US" sz="1000" dirty="0"/>
              <a:t>Asian or Pacific </a:t>
            </a:r>
            <a:r>
              <a:rPr lang="en-US" sz="1000" dirty="0" smtClean="0"/>
              <a:t>Islander; AI/AN </a:t>
            </a:r>
            <a:r>
              <a:rPr lang="en-US" sz="1000" dirty="0"/>
              <a:t>= American Indian or Alaska </a:t>
            </a:r>
            <a:r>
              <a:rPr lang="en-US" sz="1000" dirty="0" smtClean="0"/>
              <a:t>Native.</a:t>
            </a:r>
            <a:endParaRPr lang="en-US" sz="1000" dirty="0"/>
          </a:p>
          <a:p>
            <a:r>
              <a:rPr lang="en-US" sz="1000" b="1" dirty="0" smtClean="0"/>
              <a:t>Source</a:t>
            </a:r>
            <a:r>
              <a:rPr lang="en-US" sz="1000" b="1" dirty="0"/>
              <a:t>: </a:t>
            </a:r>
            <a:r>
              <a:rPr lang="en-US" sz="1000" dirty="0"/>
              <a:t>National Hospice and Palliative Care Organization, Family Evaluation of Hospice Care </a:t>
            </a:r>
            <a:r>
              <a:rPr lang="en-US" sz="1000" dirty="0" smtClean="0"/>
              <a:t>Survey, 2008-2014.</a:t>
            </a:r>
            <a:endParaRPr lang="en-US" sz="1000" dirty="0"/>
          </a:p>
        </p:txBody>
      </p:sp>
      <p:graphicFrame>
        <p:nvGraphicFramePr>
          <p:cNvPr id="7" name="Chart 6"/>
          <p:cNvGraphicFramePr/>
          <p:nvPr>
            <p:extLst>
              <p:ext uri="{D42A27DB-BD31-4B8C-83A1-F6EECF244321}">
                <p14:modId xmlns:p14="http://schemas.microsoft.com/office/powerpoint/2010/main" val="1695610969"/>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1600200" y="274638"/>
            <a:ext cx="7086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3200" dirty="0"/>
          </a:p>
        </p:txBody>
      </p:sp>
      <p:sp>
        <p:nvSpPr>
          <p:cNvPr id="9" name="Title 1"/>
          <p:cNvSpPr>
            <a:spLocks noGrp="1"/>
          </p:cNvSpPr>
          <p:nvPr>
            <p:ph type="title"/>
          </p:nvPr>
        </p:nvSpPr>
        <p:spPr>
          <a:xfrm>
            <a:off x="1600200" y="0"/>
            <a:ext cx="7010400" cy="1295400"/>
          </a:xfrm>
        </p:spPr>
        <p:txBody>
          <a:bodyPr>
            <a:noAutofit/>
          </a:bodyPr>
          <a:lstStyle/>
          <a:p>
            <a:r>
              <a:rPr lang="en-US" sz="1800" dirty="0"/>
              <a:t>Hospice patients who received the right amount of help for feelings of anxiety or sadness, by </a:t>
            </a:r>
            <a:r>
              <a:rPr lang="en-US" sz="1800" dirty="0" smtClean="0"/>
              <a:t>race</a:t>
            </a:r>
            <a:r>
              <a:rPr lang="en-US" sz="1800" dirty="0"/>
              <a:t>, </a:t>
            </a:r>
            <a:r>
              <a:rPr lang="en-US" sz="1800" dirty="0" smtClean="0"/>
              <a:t>2008-2014</a:t>
            </a:r>
            <a:endParaRPr lang="en-US" sz="1800" dirty="0"/>
          </a:p>
        </p:txBody>
      </p:sp>
    </p:spTree>
    <p:extLst>
      <p:ext uri="{BB962C8B-B14F-4D97-AF65-F5344CB8AC3E}">
        <p14:creationId xmlns:p14="http://schemas.microsoft.com/office/powerpoint/2010/main" val="282508517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2000" dirty="0" smtClean="0"/>
              <a:t>Hospice patients who received care consistent with their stated end-of-life wishes, by race, 2008-2014</a:t>
            </a:r>
            <a:endParaRPr lang="en-US" sz="2000" dirty="0"/>
          </a:p>
        </p:txBody>
      </p:sp>
      <p:sp>
        <p:nvSpPr>
          <p:cNvPr id="4" name="Slide Number Placeholder 3"/>
          <p:cNvSpPr>
            <a:spLocks noGrp="1"/>
          </p:cNvSpPr>
          <p:nvPr>
            <p:ph type="sldNum" sz="quarter" idx="10"/>
          </p:nvPr>
        </p:nvSpPr>
        <p:spPr/>
        <p:txBody>
          <a:bodyPr/>
          <a:lstStyle/>
          <a:p>
            <a:fld id="{68EC7669-6A74-CE44-92EA-244AF84130AB}" type="slidenum">
              <a:rPr lang="en-US" smtClean="0"/>
              <a:pPr/>
              <a:t>107</a:t>
            </a:fld>
            <a:endParaRPr lang="en-US" dirty="0"/>
          </a:p>
        </p:txBody>
      </p:sp>
      <p:sp>
        <p:nvSpPr>
          <p:cNvPr id="7" name="Rectangle 6"/>
          <p:cNvSpPr/>
          <p:nvPr/>
        </p:nvSpPr>
        <p:spPr>
          <a:xfrm>
            <a:off x="457200" y="5577840"/>
            <a:ext cx="8229600" cy="400110"/>
          </a:xfrm>
          <a:prstGeom prst="rect">
            <a:avLst/>
          </a:prstGeom>
        </p:spPr>
        <p:txBody>
          <a:bodyPr wrap="square">
            <a:spAutoFit/>
          </a:bodyPr>
          <a:lstStyle/>
          <a:p>
            <a:r>
              <a:rPr lang="en-US" sz="1000" b="1" dirty="0"/>
              <a:t>Key: </a:t>
            </a:r>
            <a:r>
              <a:rPr lang="en-US" sz="1000" dirty="0"/>
              <a:t>API = Asian or Pacific Islander; AI/AN = American Indian or Alaska Native.</a:t>
            </a:r>
          </a:p>
          <a:p>
            <a:r>
              <a:rPr lang="en-US" sz="1000" b="1" dirty="0" smtClean="0"/>
              <a:t>Source</a:t>
            </a:r>
            <a:r>
              <a:rPr lang="en-US" sz="1000" b="1" dirty="0"/>
              <a:t>: </a:t>
            </a:r>
            <a:r>
              <a:rPr lang="en-US" sz="1000" dirty="0"/>
              <a:t>National Hospice and Palliative Care Organization, Family Evaluation of Hospice Care </a:t>
            </a:r>
            <a:r>
              <a:rPr lang="en-US" sz="1000" dirty="0" smtClean="0"/>
              <a:t>Survey, 2008-2014.</a:t>
            </a:r>
            <a:endParaRPr lang="en-US" sz="1000" dirty="0"/>
          </a:p>
        </p:txBody>
      </p:sp>
      <p:sp>
        <p:nvSpPr>
          <p:cNvPr id="9" name="Title 1"/>
          <p:cNvSpPr txBox="1">
            <a:spLocks/>
          </p:cNvSpPr>
          <p:nvPr/>
        </p:nvSpPr>
        <p:spPr>
          <a:xfrm>
            <a:off x="1600200" y="274638"/>
            <a:ext cx="7086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3200" dirty="0"/>
          </a:p>
        </p:txBody>
      </p:sp>
      <p:graphicFrame>
        <p:nvGraphicFramePr>
          <p:cNvPr id="10" name="Chart 9"/>
          <p:cNvGraphicFramePr/>
          <p:nvPr>
            <p:extLst>
              <p:ext uri="{D42A27DB-BD31-4B8C-83A1-F6EECF244321}">
                <p14:modId xmlns:p14="http://schemas.microsoft.com/office/powerpoint/2010/main" val="2081269330"/>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372789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normAutofit fontScale="90000"/>
          </a:bodyPr>
          <a:lstStyle/>
          <a:p>
            <a:r>
              <a:rPr lang="en-US" altLang="en-US" dirty="0" smtClean="0"/>
              <a:t>AHRQ Health Care Innovations in Person-Centered Care</a:t>
            </a:r>
            <a:endParaRPr lang="en-US" altLang="en-US" dirty="0">
              <a:hlinkClick r:id="rId3"/>
            </a:endParaRPr>
          </a:p>
        </p:txBody>
      </p:sp>
      <p:sp>
        <p:nvSpPr>
          <p:cNvPr id="11266" name="Rectangle 2"/>
          <p:cNvSpPr>
            <a:spLocks noGrp="1" noChangeArrowheads="1"/>
          </p:cNvSpPr>
          <p:nvPr>
            <p:ph type="body" idx="1"/>
          </p:nvPr>
        </p:nvSpPr>
        <p:spPr/>
        <p:txBody>
          <a:bodyPr>
            <a:normAutofit fontScale="92500" lnSpcReduction="10000"/>
          </a:bodyPr>
          <a:lstStyle/>
          <a:p>
            <a:pPr marL="0" indent="0">
              <a:buNone/>
            </a:pPr>
            <a:r>
              <a:rPr lang="en-US" altLang="en-US" dirty="0" smtClean="0">
                <a:hlinkClick r:id="rId4"/>
              </a:rPr>
              <a:t>The AIDS Foundation of Chicago</a:t>
            </a:r>
            <a:endParaRPr lang="en-US" altLang="en-US" dirty="0" smtClean="0"/>
          </a:p>
          <a:p>
            <a:r>
              <a:rPr lang="en-US" altLang="en-US" dirty="0" smtClean="0"/>
              <a:t>Location: Chicago, Illinois</a:t>
            </a:r>
          </a:p>
          <a:p>
            <a:r>
              <a:rPr lang="en-US" altLang="en-US" dirty="0" smtClean="0"/>
              <a:t>Population: Young Black gay and bisexual men </a:t>
            </a:r>
          </a:p>
          <a:p>
            <a:r>
              <a:rPr lang="en-US" altLang="en-US" dirty="0" smtClean="0"/>
              <a:t>Intervention: The AIDS foundation of Chicago develops community testing programs and partners with 11 medical homes to provide real-time linkages to care for newly diagnosed HIV patients. </a:t>
            </a:r>
          </a:p>
          <a:p>
            <a:r>
              <a:rPr lang="en-US" altLang="en-US" dirty="0" smtClean="0"/>
              <a:t>Outcomes: Enhanced access to testing for hard-to-reach populations, nearly doubled the percentage of newly diagnosed HIV patients linked to care, and generated high levels of patient satisfaction.</a:t>
            </a:r>
            <a:endParaRPr lang="en-US" altLang="en-US" dirty="0"/>
          </a:p>
        </p:txBody>
      </p:sp>
    </p:spTree>
    <p:extLst>
      <p:ext uri="{BB962C8B-B14F-4D97-AF65-F5344CB8AC3E}">
        <p14:creationId xmlns:p14="http://schemas.microsoft.com/office/powerpoint/2010/main" val="14716122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NQS Priority: </a:t>
            </a:r>
            <a:r>
              <a:rPr lang="en-US" dirty="0" smtClean="0"/>
              <a:t>Care Coordination</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a:t>
            </a:r>
            <a:r>
              <a:rPr lang="en-US" dirty="0" smtClean="0"/>
              <a:t>Blacks</a:t>
            </a:r>
            <a:endParaRPr lang="en-US" dirty="0"/>
          </a:p>
          <a:p>
            <a:r>
              <a:rPr lang="en-US" dirty="0"/>
              <a:t>Part 3: Trends in Access and Priorities of the </a:t>
            </a:r>
          </a:p>
          <a:p>
            <a:r>
              <a:rPr lang="en-US" dirty="0"/>
              <a:t>National Quality Strategy</a:t>
            </a:r>
          </a:p>
        </p:txBody>
      </p:sp>
    </p:spTree>
    <p:extLst>
      <p:ext uri="{BB962C8B-B14F-4D97-AF65-F5344CB8AC3E}">
        <p14:creationId xmlns:p14="http://schemas.microsoft.com/office/powerpoint/2010/main" val="347193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National Healthcare Quality and Disparities Report</a:t>
            </a:r>
            <a:endParaRPr lang="en-US" dirty="0"/>
          </a:p>
        </p:txBody>
      </p:sp>
      <p:sp>
        <p:nvSpPr>
          <p:cNvPr id="3" name="Content Placeholder 2"/>
          <p:cNvSpPr>
            <a:spLocks noGrp="1"/>
          </p:cNvSpPr>
          <p:nvPr>
            <p:ph idx="1"/>
          </p:nvPr>
        </p:nvSpPr>
        <p:spPr/>
        <p:txBody>
          <a:bodyPr/>
          <a:lstStyle/>
          <a:p>
            <a:r>
              <a:rPr lang="en-US" dirty="0" smtClean="0"/>
              <a:t>Based on more than 250 measures of quality and disparities covering a broad array of health care services and settings</a:t>
            </a:r>
          </a:p>
          <a:p>
            <a:r>
              <a:rPr lang="en-US" dirty="0" smtClean="0"/>
              <a:t>Data from 2015 QDR, generally reflecting collection through 2014</a:t>
            </a:r>
          </a:p>
          <a:p>
            <a:r>
              <a:rPr lang="en-US" dirty="0" smtClean="0"/>
              <a:t>Produced with the help of an Interagency Work Group led by the Agency for Healthcare Research and Quality and submitted on behalf of the Secretary of Health and Human Services </a:t>
            </a:r>
          </a:p>
          <a:p>
            <a:endParaRPr lang="en-US" dirty="0"/>
          </a:p>
        </p:txBody>
      </p:sp>
    </p:spTree>
    <p:extLst>
      <p:ext uri="{BB962C8B-B14F-4D97-AF65-F5344CB8AC3E}">
        <p14:creationId xmlns:p14="http://schemas.microsoft.com/office/powerpoint/2010/main" val="318781099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Potentially avoidable hospitalizations, by race/ethnicity, stratified by area income, 2013</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913601"/>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852160"/>
            <a:ext cx="8229600" cy="707886"/>
          </a:xfrm>
          <a:prstGeom prst="rect">
            <a:avLst/>
          </a:prstGeom>
        </p:spPr>
        <p:txBody>
          <a:bodyPr wrap="square">
            <a:spAutoFit/>
          </a:bodyPr>
          <a:lstStyle/>
          <a:p>
            <a:r>
              <a:rPr lang="en-US" sz="1000" b="1" dirty="0" smtClean="0"/>
              <a:t>Key: </a:t>
            </a:r>
            <a:r>
              <a:rPr lang="en-US" sz="1000" dirty="0" smtClean="0"/>
              <a:t>Q = quartile</a:t>
            </a:r>
            <a:r>
              <a:rPr lang="en-US" sz="1000" dirty="0"/>
              <a:t>. based on the median income of a patient’s ZIP Code of residence</a:t>
            </a:r>
            <a:r>
              <a:rPr lang="en-US" sz="1000" dirty="0" smtClean="0"/>
              <a:t>.</a:t>
            </a:r>
            <a:endParaRPr lang="en-US" sz="1000" b="1" dirty="0" smtClean="0"/>
          </a:p>
          <a:p>
            <a:r>
              <a:rPr lang="en-US" sz="1000" b="1" dirty="0" smtClean="0"/>
              <a:t>Source</a:t>
            </a:r>
            <a:r>
              <a:rPr lang="en-US" sz="1000" b="1" dirty="0"/>
              <a:t>: </a:t>
            </a:r>
            <a:r>
              <a:rPr lang="en-US" sz="1000" dirty="0"/>
              <a:t>Agency for Healthcare Research and Quality (AHRQ), Healthcare Cost and Utilization Project, State Inpatient Databases, 2013 quality and disparities analysis file, and AHRQ Quality Indicators, modified version 4.4</a:t>
            </a:r>
            <a:r>
              <a:rPr lang="en-US" sz="1000" dirty="0" smtClean="0"/>
              <a:t>.</a:t>
            </a:r>
          </a:p>
          <a:p>
            <a:r>
              <a:rPr lang="en-US" sz="1000" b="1" dirty="0"/>
              <a:t>Note</a:t>
            </a:r>
            <a:r>
              <a:rPr lang="en-US" sz="1000" dirty="0"/>
              <a:t>: Rates are adjusted by age and gender using the total U.S. resident </a:t>
            </a:r>
            <a:r>
              <a:rPr lang="en-US" sz="1000" dirty="0" smtClean="0"/>
              <a:t>population for </a:t>
            </a:r>
            <a:r>
              <a:rPr lang="en-US" sz="1000" dirty="0"/>
              <a:t>2010 as the standard </a:t>
            </a:r>
            <a:r>
              <a:rPr lang="en-US" sz="1000" dirty="0" smtClean="0"/>
              <a:t>population.</a:t>
            </a:r>
            <a:endParaRPr lang="en-US" sz="1000" dirty="0"/>
          </a:p>
        </p:txBody>
      </p:sp>
      <p:sp>
        <p:nvSpPr>
          <p:cNvPr id="4" name="TextBox 3"/>
          <p:cNvSpPr txBox="1"/>
          <p:nvPr/>
        </p:nvSpPr>
        <p:spPr>
          <a:xfrm>
            <a:off x="4343400" y="3048000"/>
            <a:ext cx="1143000" cy="707886"/>
          </a:xfrm>
          <a:prstGeom prst="rect">
            <a:avLst/>
          </a:prstGeom>
          <a:noFill/>
          <a:ln>
            <a:solidFill>
              <a:schemeClr val="tx1"/>
            </a:solidFill>
          </a:ln>
        </p:spPr>
        <p:txBody>
          <a:bodyPr wrap="square" rtlCol="0">
            <a:spAutoFit/>
          </a:bodyPr>
          <a:lstStyle/>
          <a:p>
            <a:r>
              <a:rPr lang="en-US" sz="1000" dirty="0" smtClean="0"/>
              <a:t>2011 Achievable Benchmark: 939 per 100,000 Population</a:t>
            </a:r>
            <a:endParaRPr lang="en-US" sz="1000" dirty="0"/>
          </a:p>
        </p:txBody>
      </p:sp>
    </p:spTree>
    <p:extLst>
      <p:ext uri="{BB962C8B-B14F-4D97-AF65-F5344CB8AC3E}">
        <p14:creationId xmlns:p14="http://schemas.microsoft.com/office/powerpoint/2010/main" val="237215344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Patients who reported that it was very important to them that their doctors and other health care providers be able to share their medical information electronically, by race/ethnicity, 2008-2014</a:t>
            </a:r>
            <a:endParaRPr lang="en-US" sz="1800" dirty="0"/>
          </a:p>
        </p:txBody>
      </p:sp>
      <p:graphicFrame>
        <p:nvGraphicFramePr>
          <p:cNvPr id="4" name="Content Placeholder 9"/>
          <p:cNvGraphicFramePr>
            <a:graphicFrameLocks noGrp="1"/>
          </p:cNvGraphicFramePr>
          <p:nvPr>
            <p:ph idx="1"/>
            <p:extLst>
              <p:ext uri="{D42A27DB-BD31-4B8C-83A1-F6EECF244321}">
                <p14:modId xmlns:p14="http://schemas.microsoft.com/office/powerpoint/2010/main" val="4042768914"/>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577840"/>
            <a:ext cx="8229600" cy="400110"/>
          </a:xfrm>
          <a:prstGeom prst="rect">
            <a:avLst/>
          </a:prstGeom>
          <a:noFill/>
        </p:spPr>
        <p:txBody>
          <a:bodyPr wrap="square" rtlCol="0">
            <a:spAutoFit/>
          </a:bodyPr>
          <a:lstStyle/>
          <a:p>
            <a:r>
              <a:rPr lang="en-US" sz="1000" b="1" dirty="0"/>
              <a:t>Source</a:t>
            </a:r>
            <a:r>
              <a:rPr lang="en-US" sz="1000" dirty="0"/>
              <a:t>: Health Information National Trends Survey. Iterations included in this </a:t>
            </a:r>
            <a:r>
              <a:rPr lang="en-US" sz="1000" dirty="0" smtClean="0"/>
              <a:t>graph are HINTS 3</a:t>
            </a:r>
            <a:r>
              <a:rPr lang="en-US" sz="1000" dirty="0"/>
              <a:t>, HINTS 4 Cycle 1, and HINTS 4 Cycle 2. </a:t>
            </a:r>
            <a:r>
              <a:rPr lang="en-US" sz="1000" dirty="0" smtClean="0"/>
              <a:t>Available </a:t>
            </a:r>
            <a:r>
              <a:rPr lang="en-US" sz="1000" dirty="0"/>
              <a:t>at  </a:t>
            </a:r>
            <a:r>
              <a:rPr lang="en-US" sz="1000" dirty="0">
                <a:hlinkClick r:id="rId4"/>
              </a:rPr>
              <a:t>http://hints.cancer.gov</a:t>
            </a:r>
            <a:r>
              <a:rPr lang="en-US" sz="1000" dirty="0" smtClean="0">
                <a:hlinkClick r:id="rId4"/>
              </a:rPr>
              <a:t>/</a:t>
            </a:r>
            <a:r>
              <a:rPr lang="en-US" sz="1000" dirty="0" smtClean="0"/>
              <a:t>. </a:t>
            </a:r>
            <a:endParaRPr lang="en-US" sz="1000" dirty="0"/>
          </a:p>
        </p:txBody>
      </p:sp>
    </p:spTree>
    <p:extLst>
      <p:ext uri="{BB962C8B-B14F-4D97-AF65-F5344CB8AC3E}">
        <p14:creationId xmlns:p14="http://schemas.microsoft.com/office/powerpoint/2010/main" val="218633323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Patients who reported that it was very important for them to be able get their own medical information electronically, 2008-2014</a:t>
            </a:r>
            <a:endParaRPr lang="en-US" sz="2000" dirty="0"/>
          </a:p>
        </p:txBody>
      </p:sp>
      <p:graphicFrame>
        <p:nvGraphicFramePr>
          <p:cNvPr id="6" name="Content Placeholder 9"/>
          <p:cNvGraphicFramePr>
            <a:graphicFrameLocks noGrp="1"/>
          </p:cNvGraphicFramePr>
          <p:nvPr>
            <p:ph idx="1"/>
            <p:extLst>
              <p:ext uri="{D42A27DB-BD31-4B8C-83A1-F6EECF244321}">
                <p14:modId xmlns:p14="http://schemas.microsoft.com/office/powerpoint/2010/main" val="983595126"/>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577840"/>
            <a:ext cx="8229600" cy="553998"/>
          </a:xfrm>
          <a:prstGeom prst="rect">
            <a:avLst/>
          </a:prstGeom>
          <a:noFill/>
        </p:spPr>
        <p:txBody>
          <a:bodyPr wrap="square" rtlCol="0">
            <a:spAutoFit/>
          </a:bodyPr>
          <a:lstStyle/>
          <a:p>
            <a:r>
              <a:rPr lang="en-US" sz="1000" b="1" dirty="0"/>
              <a:t>Source</a:t>
            </a:r>
            <a:r>
              <a:rPr lang="en-US" sz="1000" dirty="0"/>
              <a:t>: Health Information National Trends Survey. Iterations included in this </a:t>
            </a:r>
            <a:r>
              <a:rPr lang="en-US" sz="1000" dirty="0" smtClean="0"/>
              <a:t>graph are </a:t>
            </a:r>
            <a:r>
              <a:rPr lang="en-US" sz="1000" dirty="0"/>
              <a:t>HINTS 3, HINTS 4 Cycle 1, and HINTS 4 Cycle 2. Available at  </a:t>
            </a:r>
            <a:r>
              <a:rPr lang="en-US" sz="1000" dirty="0">
                <a:hlinkClick r:id="rId4"/>
              </a:rPr>
              <a:t>http://hints.cancer.gov</a:t>
            </a:r>
            <a:r>
              <a:rPr lang="en-US" sz="1000" dirty="0" smtClean="0">
                <a:hlinkClick r:id="rId4"/>
              </a:rPr>
              <a:t>/</a:t>
            </a:r>
            <a:r>
              <a:rPr lang="en-US" sz="1000" dirty="0" smtClean="0"/>
              <a:t>.. </a:t>
            </a:r>
            <a:endParaRPr lang="en-US" sz="1000" dirty="0"/>
          </a:p>
          <a:p>
            <a:endParaRPr lang="en-US" sz="1000" dirty="0"/>
          </a:p>
        </p:txBody>
      </p:sp>
    </p:spTree>
    <p:extLst>
      <p:ext uri="{BB962C8B-B14F-4D97-AF65-F5344CB8AC3E}">
        <p14:creationId xmlns:p14="http://schemas.microsoft.com/office/powerpoint/2010/main" val="337568965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Patients who reported that they were very willing to exchange medical information with their health care provider electronically, by race/ethnicity,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3861140"/>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760720"/>
            <a:ext cx="8229600" cy="548640"/>
          </a:xfrm>
          <a:prstGeom prst="rect">
            <a:avLst/>
          </a:prstGeom>
          <a:noFill/>
        </p:spPr>
        <p:txBody>
          <a:bodyPr wrap="square" rtlCol="0">
            <a:spAutoFit/>
          </a:bodyPr>
          <a:lstStyle/>
          <a:p>
            <a:r>
              <a:rPr lang="en-US" sz="1000" b="1" dirty="0"/>
              <a:t>Source</a:t>
            </a:r>
            <a:r>
              <a:rPr lang="en-US" sz="1000" dirty="0"/>
              <a:t>: Health Information National Trends Survey. Iterations included in this table are; HINTS 3, HINTS 4 Cycle 1, and HINTS 4 Cycle 2. Available at  </a:t>
            </a:r>
            <a:r>
              <a:rPr lang="en-US" sz="1000" dirty="0">
                <a:hlinkClick r:id="rId4"/>
              </a:rPr>
              <a:t>http://hints.cancer.gov</a:t>
            </a:r>
            <a:r>
              <a:rPr lang="en-US" sz="1000" dirty="0" smtClean="0">
                <a:hlinkClick r:id="rId4"/>
              </a:rPr>
              <a:t>/</a:t>
            </a:r>
            <a:r>
              <a:rPr lang="en-US" sz="1000" dirty="0" smtClean="0"/>
              <a:t>.</a:t>
            </a:r>
          </a:p>
          <a:p>
            <a:r>
              <a:rPr lang="en-US" sz="1000" b="1" dirty="0" smtClean="0"/>
              <a:t>Note:</a:t>
            </a:r>
            <a:r>
              <a:rPr lang="en-US" sz="1000" dirty="0" smtClean="0"/>
              <a:t> Data for Asians for Lifestyle Behaviors were statistically unreliable. </a:t>
            </a:r>
            <a:endParaRPr lang="en-US" sz="1000" dirty="0"/>
          </a:p>
          <a:p>
            <a:endParaRPr lang="en-US" dirty="0"/>
          </a:p>
        </p:txBody>
      </p:sp>
    </p:spTree>
    <p:extLst>
      <p:ext uri="{BB962C8B-B14F-4D97-AF65-F5344CB8AC3E}">
        <p14:creationId xmlns:p14="http://schemas.microsoft.com/office/powerpoint/2010/main" val="106085585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normAutofit fontScale="90000"/>
          </a:bodyPr>
          <a:lstStyle/>
          <a:p>
            <a:r>
              <a:rPr lang="en-US" altLang="en-US" smtClean="0"/>
              <a:t>AHRQ Health Care Innovations in Care Coordination </a:t>
            </a:r>
            <a:endParaRPr lang="en-US" altLang="en-US" dirty="0">
              <a:hlinkClick r:id="rId3"/>
            </a:endParaRPr>
          </a:p>
        </p:txBody>
      </p:sp>
      <p:sp>
        <p:nvSpPr>
          <p:cNvPr id="12290" name="Rectangle 2"/>
          <p:cNvSpPr>
            <a:spLocks noGrp="1" noChangeArrowheads="1"/>
          </p:cNvSpPr>
          <p:nvPr>
            <p:ph type="body" idx="1"/>
          </p:nvPr>
        </p:nvSpPr>
        <p:spPr/>
        <p:txBody>
          <a:bodyPr>
            <a:normAutofit fontScale="85000" lnSpcReduction="20000"/>
          </a:bodyPr>
          <a:lstStyle/>
          <a:p>
            <a:pPr marL="0" indent="0">
              <a:buNone/>
            </a:pPr>
            <a:r>
              <a:rPr lang="en-US" altLang="en-US" dirty="0" smtClean="0">
                <a:hlinkClick r:id="rId4"/>
              </a:rPr>
              <a:t>Emory University </a:t>
            </a:r>
            <a:endParaRPr lang="en-US" altLang="en-US" dirty="0" smtClean="0"/>
          </a:p>
          <a:p>
            <a:r>
              <a:rPr lang="en-US" altLang="en-US" dirty="0" smtClean="0"/>
              <a:t>Population: Low-income individuals with serious and persistent mental illness</a:t>
            </a:r>
          </a:p>
          <a:p>
            <a:r>
              <a:rPr lang="en-US" altLang="en-US" dirty="0" smtClean="0"/>
              <a:t>Location: Atlanta, Georgia</a:t>
            </a:r>
          </a:p>
          <a:p>
            <a:r>
              <a:rPr lang="en-US" altLang="en-US" dirty="0" smtClean="0"/>
              <a:t>Intervention: Case managers assist patients with severe mental illnesses in accessing needed preventive, primary, and specialty medical services. Between visits care managers monitor patients’ progress, provide additional support, and coordinate with primary care and mental health clinicians.</a:t>
            </a:r>
          </a:p>
          <a:p>
            <a:r>
              <a:rPr lang="en-US" altLang="en-US" dirty="0" smtClean="0"/>
              <a:t>Outcomes: Enhanced access to needed preventive  primary care and specialty medical services, leading to improved physical and mental health. Also reduced cost of care. </a:t>
            </a:r>
            <a:endParaRPr lang="en-US" altLang="en-US" dirty="0"/>
          </a:p>
        </p:txBody>
      </p:sp>
    </p:spTree>
    <p:extLst>
      <p:ext uri="{BB962C8B-B14F-4D97-AF65-F5344CB8AC3E}">
        <p14:creationId xmlns:p14="http://schemas.microsoft.com/office/powerpoint/2010/main" val="16354892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NQS Priority: </a:t>
            </a:r>
            <a:r>
              <a:rPr lang="en-US" dirty="0" smtClean="0"/>
              <a:t>Effective Treatment</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a:t>
            </a:r>
            <a:r>
              <a:rPr lang="en-US" dirty="0" smtClean="0"/>
              <a:t>Blacks</a:t>
            </a:r>
            <a:endParaRPr lang="en-US" dirty="0"/>
          </a:p>
          <a:p>
            <a:r>
              <a:rPr lang="en-US" dirty="0"/>
              <a:t>Part 3: Trends in Access and Priorities of the </a:t>
            </a:r>
          </a:p>
          <a:p>
            <a:r>
              <a:rPr lang="en-US" dirty="0"/>
              <a:t>National Quality Strategy</a:t>
            </a:r>
          </a:p>
        </p:txBody>
      </p:sp>
    </p:spTree>
    <p:extLst>
      <p:ext uri="{BB962C8B-B14F-4D97-AF65-F5344CB8AC3E}">
        <p14:creationId xmlns:p14="http://schemas.microsoft.com/office/powerpoint/2010/main" val="69746959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858000" cy="868362"/>
          </a:xfrm>
        </p:spPr>
        <p:txBody>
          <a:bodyPr>
            <a:noAutofit/>
          </a:bodyPr>
          <a:lstStyle/>
          <a:p>
            <a:r>
              <a:rPr lang="en-US" sz="2000" dirty="0" smtClean="0"/>
              <a:t>Patients who saw a nephrologist at least 12 months prior to initiation of renal replacement therapy, by race 2005-2012</a:t>
            </a:r>
            <a:endParaRPr lang="en-US" sz="2000" dirty="0"/>
          </a:p>
        </p:txBody>
      </p:sp>
      <p:graphicFrame>
        <p:nvGraphicFramePr>
          <p:cNvPr id="5" name="Object 35"/>
          <p:cNvGraphicFramePr>
            <a:graphicFrameLocks noGrp="1"/>
          </p:cNvGraphicFramePr>
          <p:nvPr>
            <p:ph idx="1"/>
            <p:extLst>
              <p:ext uri="{D42A27DB-BD31-4B8C-83A1-F6EECF244321}">
                <p14:modId xmlns:p14="http://schemas.microsoft.com/office/powerpoint/2010/main" val="381632123"/>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577840"/>
            <a:ext cx="8229600" cy="707886"/>
          </a:xfrm>
          <a:prstGeom prst="rect">
            <a:avLst/>
          </a:prstGeom>
        </p:spPr>
        <p:txBody>
          <a:bodyPr wrap="square">
            <a:spAutoFit/>
          </a:bodyPr>
          <a:lstStyle/>
          <a:p>
            <a:r>
              <a:rPr lang="en-US" sz="1000" b="1" dirty="0"/>
              <a:t>Key:</a:t>
            </a:r>
            <a:r>
              <a:rPr lang="en-US" sz="1000" dirty="0"/>
              <a:t> </a:t>
            </a:r>
            <a:r>
              <a:rPr lang="en-US" sz="1000" dirty="0" smtClean="0"/>
              <a:t>NHOPI </a:t>
            </a:r>
            <a:r>
              <a:rPr lang="en-US" sz="1000" dirty="0"/>
              <a:t>= </a:t>
            </a:r>
            <a:r>
              <a:rPr lang="en-US" sz="1000" dirty="0" smtClean="0"/>
              <a:t>Native Hawaiian or Other Pacific </a:t>
            </a:r>
            <a:r>
              <a:rPr lang="en-US" sz="1000" dirty="0"/>
              <a:t>Islander; AI/AN = American Indian or Alaska Native.</a:t>
            </a:r>
          </a:p>
          <a:p>
            <a:r>
              <a:rPr lang="en-US" sz="1000" b="1" dirty="0"/>
              <a:t>Source:</a:t>
            </a:r>
            <a:r>
              <a:rPr lang="en-US" sz="1000" dirty="0"/>
              <a:t> </a:t>
            </a:r>
            <a:r>
              <a:rPr lang="en-US" sz="1000" dirty="0" smtClean="0"/>
              <a:t>U.S</a:t>
            </a:r>
            <a:r>
              <a:rPr lang="en-US" sz="1000" dirty="0"/>
              <a:t>. Renal Data System, </a:t>
            </a:r>
            <a:r>
              <a:rPr lang="en-US" sz="1000" dirty="0" smtClean="0"/>
              <a:t>2005-2012. </a:t>
            </a:r>
            <a:r>
              <a:rPr lang="en-US" sz="1000" dirty="0" smtClean="0">
                <a:hlinkClick r:id="rId4"/>
              </a:rPr>
              <a:t>http</a:t>
            </a:r>
            <a:r>
              <a:rPr lang="en-US" sz="1000" dirty="0">
                <a:hlinkClick r:id="rId4"/>
              </a:rPr>
              <a:t>://</a:t>
            </a:r>
            <a:r>
              <a:rPr lang="en-US" sz="1000" dirty="0" smtClean="0">
                <a:hlinkClick r:id="rId4"/>
              </a:rPr>
              <a:t>www.usrds.org/2014/view/v2_02.aspx</a:t>
            </a:r>
            <a:r>
              <a:rPr lang="en-US" sz="1000" dirty="0" smtClean="0"/>
              <a:t>.</a:t>
            </a:r>
          </a:p>
          <a:p>
            <a:r>
              <a:rPr lang="en-US" sz="1000" b="1" dirty="0" smtClean="0"/>
              <a:t>Note</a:t>
            </a:r>
            <a:r>
              <a:rPr lang="en-US" sz="1000" b="1" dirty="0"/>
              <a:t>: </a:t>
            </a:r>
            <a:r>
              <a:rPr lang="en-US" sz="1000" dirty="0" smtClean="0"/>
              <a:t>This graph uses </a:t>
            </a:r>
            <a:r>
              <a:rPr lang="en-US" sz="1000" dirty="0"/>
              <a:t>data from the newest version of the </a:t>
            </a:r>
            <a:r>
              <a:rPr lang="en-US" sz="1000" dirty="0" smtClean="0"/>
              <a:t> ESRD Medical Evidence </a:t>
            </a:r>
            <a:r>
              <a:rPr lang="en-US" sz="1000" dirty="0"/>
              <a:t>CMS 2278 </a:t>
            </a:r>
            <a:r>
              <a:rPr lang="en-US" sz="1000" dirty="0" smtClean="0"/>
              <a:t>form</a:t>
            </a:r>
            <a:r>
              <a:rPr lang="en-US" sz="1000" dirty="0"/>
              <a:t>. The cohorts include incident </a:t>
            </a:r>
            <a:r>
              <a:rPr lang="en-US" sz="1000" dirty="0" smtClean="0"/>
              <a:t>hemodialysis </a:t>
            </a:r>
            <a:r>
              <a:rPr lang="en-US" sz="1000" dirty="0"/>
              <a:t>patients. </a:t>
            </a:r>
            <a:r>
              <a:rPr lang="en-US" sz="1000" dirty="0" smtClean="0"/>
              <a:t>Includes </a:t>
            </a:r>
            <a:r>
              <a:rPr lang="en-US" sz="1000" dirty="0"/>
              <a:t>only patients for whom it is known whether they saw a nephrologist prior to initiation.</a:t>
            </a:r>
          </a:p>
        </p:txBody>
      </p:sp>
    </p:spTree>
    <p:extLst>
      <p:ext uri="{BB962C8B-B14F-4D97-AF65-F5344CB8AC3E}">
        <p14:creationId xmlns:p14="http://schemas.microsoft.com/office/powerpoint/2010/main" val="32612675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Adults with chronic joint symptoms who have ever seen a doctor or other health professional for joint symptoms, by race, 2009-2013, and by insurance, Blacks, 2013</a:t>
            </a:r>
            <a:endParaRPr lang="en-US" sz="18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37792281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1161209673"/>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669280"/>
            <a:ext cx="8229600" cy="553998"/>
          </a:xfrm>
          <a:prstGeom prst="rect">
            <a:avLst/>
          </a:prstGeom>
          <a:noFill/>
        </p:spPr>
        <p:txBody>
          <a:bodyPr wrap="square" rtlCol="0">
            <a:spAutoFit/>
          </a:bodyPr>
          <a:lstStyle/>
          <a:p>
            <a:r>
              <a:rPr lang="en-US" sz="1000" b="1" dirty="0" smtClean="0"/>
              <a:t>Key: </a:t>
            </a:r>
            <a:r>
              <a:rPr lang="en-US" sz="1000" dirty="0" smtClean="0"/>
              <a:t>AI/AN = American Indian or Alaska Native.</a:t>
            </a:r>
            <a:endParaRPr lang="en-US" sz="1000" b="1" dirty="0" smtClean="0"/>
          </a:p>
          <a:p>
            <a:r>
              <a:rPr lang="en-US" sz="1000" b="1" dirty="0" smtClean="0"/>
              <a:t>Source</a:t>
            </a:r>
            <a:r>
              <a:rPr lang="en-US" sz="1000" b="1" dirty="0"/>
              <a:t>:</a:t>
            </a:r>
            <a:r>
              <a:rPr lang="en-US" sz="1000" dirty="0"/>
              <a:t> Centers for Disease Control and Prevention, National Center for Health Statistics, National Health Interview </a:t>
            </a:r>
            <a:r>
              <a:rPr lang="en-US" sz="1000" dirty="0" smtClean="0"/>
              <a:t>Survey, 2009-2013.</a:t>
            </a:r>
          </a:p>
          <a:p>
            <a:r>
              <a:rPr lang="en-US" sz="1000" b="1" dirty="0" smtClean="0"/>
              <a:t>Note: </a:t>
            </a:r>
            <a:r>
              <a:rPr lang="en-US" sz="1000" dirty="0" smtClean="0"/>
              <a:t>Racial groups refer to single race (e.g., White only).</a:t>
            </a:r>
            <a:endParaRPr lang="en-US" sz="1000" b="1" dirty="0"/>
          </a:p>
        </p:txBody>
      </p:sp>
    </p:spTree>
    <p:extLst>
      <p:ext uri="{BB962C8B-B14F-4D97-AF65-F5344CB8AC3E}">
        <p14:creationId xmlns:p14="http://schemas.microsoft.com/office/powerpoint/2010/main" val="379821459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Patients with tuberculosis who completed a curative course of treatment within 1 year of initiation of treatment, by race, 2008-2011</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3994972"/>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669280"/>
            <a:ext cx="8229600" cy="553998"/>
          </a:xfrm>
          <a:prstGeom prst="rect">
            <a:avLst/>
          </a:prstGeom>
          <a:noFill/>
        </p:spPr>
        <p:txBody>
          <a:bodyPr wrap="square" rtlCol="0">
            <a:spAutoFit/>
          </a:bodyPr>
          <a:lstStyle/>
          <a:p>
            <a:r>
              <a:rPr lang="en-US" sz="1000" b="1" dirty="0" smtClean="0"/>
              <a:t>Key: </a:t>
            </a:r>
            <a:r>
              <a:rPr lang="en-US" sz="1000" dirty="0" smtClean="0"/>
              <a:t>API = Asian or Pacific Islander; AI/AN = American Indian or Alaska Native.</a:t>
            </a:r>
            <a:endParaRPr lang="en-US" sz="1000" b="1" dirty="0" smtClean="0"/>
          </a:p>
          <a:p>
            <a:r>
              <a:rPr lang="en-US" sz="1000" b="1" dirty="0" smtClean="0"/>
              <a:t>Source</a:t>
            </a:r>
            <a:r>
              <a:rPr lang="en-US" sz="1000" b="1" dirty="0"/>
              <a:t>: </a:t>
            </a:r>
            <a:r>
              <a:rPr lang="en-US" sz="1000" dirty="0"/>
              <a:t>Centers for Disease Control and Prevention, National Tuberculosis Surveillance System, </a:t>
            </a:r>
            <a:r>
              <a:rPr lang="en-US" sz="1000" dirty="0" smtClean="0"/>
              <a:t>2008-2011.</a:t>
            </a:r>
            <a:endParaRPr lang="en-US" sz="1000" dirty="0"/>
          </a:p>
          <a:p>
            <a:r>
              <a:rPr lang="en-US" sz="1000" b="1" dirty="0"/>
              <a:t>Denominator: </a:t>
            </a:r>
            <a:r>
              <a:rPr lang="en-US" sz="1000" dirty="0"/>
              <a:t>U.S. civilian noninstitutionalized population treated for tuberculosis.</a:t>
            </a:r>
            <a:endParaRPr lang="en-US" sz="1000" dirty="0">
              <a:effectLst/>
            </a:endParaRPr>
          </a:p>
        </p:txBody>
      </p:sp>
    </p:spTree>
    <p:extLst>
      <p:ext uri="{BB962C8B-B14F-4D97-AF65-F5344CB8AC3E}">
        <p14:creationId xmlns:p14="http://schemas.microsoft.com/office/powerpoint/2010/main" val="249680617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normAutofit fontScale="90000"/>
          </a:bodyPr>
          <a:lstStyle/>
          <a:p>
            <a:r>
              <a:rPr lang="en-US" altLang="en-US" dirty="0" smtClean="0"/>
              <a:t>AHRQ Health Care Innovations in Asthma Care  </a:t>
            </a:r>
            <a:endParaRPr lang="en-US" altLang="en-US" dirty="0">
              <a:hlinkClick r:id="rId3"/>
            </a:endParaRPr>
          </a:p>
        </p:txBody>
      </p:sp>
      <p:sp>
        <p:nvSpPr>
          <p:cNvPr id="12290" name="Rectangle 2"/>
          <p:cNvSpPr>
            <a:spLocks noGrp="1" noChangeArrowheads="1"/>
          </p:cNvSpPr>
          <p:nvPr>
            <p:ph type="body" idx="1"/>
          </p:nvPr>
        </p:nvSpPr>
        <p:spPr/>
        <p:txBody>
          <a:bodyPr>
            <a:normAutofit fontScale="77500" lnSpcReduction="20000"/>
          </a:bodyPr>
          <a:lstStyle/>
          <a:p>
            <a:pPr marL="0" indent="0">
              <a:buNone/>
            </a:pPr>
            <a:r>
              <a:rPr lang="en-US" altLang="en-US" dirty="0" smtClean="0">
                <a:hlinkClick r:id="rId4"/>
              </a:rPr>
              <a:t>Blue Cross Blue Shield of Minnesota </a:t>
            </a:r>
            <a:endParaRPr lang="en-US" altLang="en-US" dirty="0" smtClean="0"/>
          </a:p>
          <a:p>
            <a:r>
              <a:rPr lang="en-US" altLang="en-US" dirty="0" smtClean="0"/>
              <a:t>Population: Black and Latino children between 2 and 18</a:t>
            </a:r>
          </a:p>
          <a:p>
            <a:r>
              <a:rPr lang="en-US" altLang="en-US" dirty="0" smtClean="0"/>
              <a:t>Location: Milwaukee, Wisconsin</a:t>
            </a:r>
          </a:p>
          <a:p>
            <a:r>
              <a:rPr lang="en-US" altLang="en-US" dirty="0" smtClean="0"/>
              <a:t>Intervention: </a:t>
            </a:r>
            <a:r>
              <a:rPr lang="en-US" dirty="0" smtClean="0"/>
              <a:t>Parents of Black and Latino asthmatic children are paired with trained, culturally competent parent mentors to help them understand and care for their children’s asthma. Parent mentors conduct home visits, phone parents monthly, and meet monthly with groups of children and their families at community sites to educate and support</a:t>
            </a:r>
            <a:r>
              <a:rPr lang="en-US" altLang="en-US" dirty="0" smtClean="0"/>
              <a:t>.</a:t>
            </a:r>
          </a:p>
          <a:p>
            <a:r>
              <a:rPr lang="en-US" altLang="en-US" dirty="0" smtClean="0"/>
              <a:t>Outcomes: I</a:t>
            </a:r>
            <a:r>
              <a:rPr lang="en-US" dirty="0" smtClean="0"/>
              <a:t>mproved parents’ ability to recognize when their child’s breathing problems could be controlled at home. Significantly reduced wheezing, asthma exacerbations, missed school and parent work days, and ED visits. Also led to significant cost savings for participants.</a:t>
            </a:r>
            <a:endParaRPr lang="en-US" altLang="en-US" dirty="0"/>
          </a:p>
        </p:txBody>
      </p:sp>
    </p:spTree>
    <p:extLst>
      <p:ext uri="{BB962C8B-B14F-4D97-AF65-F5344CB8AC3E}">
        <p14:creationId xmlns:p14="http://schemas.microsoft.com/office/powerpoint/2010/main" val="13675862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Chartbook on Health Care for Blacks</a:t>
            </a:r>
            <a:endParaRPr lang="en-US" dirty="0"/>
          </a:p>
        </p:txBody>
      </p:sp>
      <p:sp>
        <p:nvSpPr>
          <p:cNvPr id="5" name="Content Placeholder 4"/>
          <p:cNvSpPr>
            <a:spLocks noGrp="1"/>
          </p:cNvSpPr>
          <p:nvPr>
            <p:ph idx="1"/>
          </p:nvPr>
        </p:nvSpPr>
        <p:spPr/>
        <p:txBody>
          <a:bodyPr>
            <a:normAutofit fontScale="92500"/>
          </a:bodyPr>
          <a:lstStyle/>
          <a:p>
            <a:r>
              <a:rPr lang="en-US" dirty="0" smtClean="0"/>
              <a:t>This </a:t>
            </a:r>
            <a:r>
              <a:rPr lang="en-US" dirty="0" err="1" smtClean="0"/>
              <a:t>chartbook</a:t>
            </a:r>
            <a:r>
              <a:rPr lang="en-US" dirty="0" smtClean="0"/>
              <a:t> includes summaries of trends in health care for Black populations related to:</a:t>
            </a:r>
          </a:p>
          <a:p>
            <a:pPr lvl="1"/>
            <a:r>
              <a:rPr lang="en-US" dirty="0" smtClean="0"/>
              <a:t>Priorities of the Heckler Report</a:t>
            </a:r>
          </a:p>
          <a:p>
            <a:pPr lvl="1"/>
            <a:r>
              <a:rPr lang="en-US" dirty="0" smtClean="0"/>
              <a:t>Access to health care</a:t>
            </a:r>
          </a:p>
          <a:p>
            <a:pPr lvl="1"/>
            <a:r>
              <a:rPr lang="en-US" dirty="0" smtClean="0"/>
              <a:t>Priorities of the National Quality Strategy </a:t>
            </a:r>
          </a:p>
          <a:p>
            <a:r>
              <a:rPr lang="en-US" dirty="0" smtClean="0"/>
              <a:t>QDR </a:t>
            </a:r>
            <a:r>
              <a:rPr lang="en-US" dirty="0" smtClean="0">
                <a:hlinkClick r:id="rId3"/>
              </a:rPr>
              <a:t>Introduction and Methods</a:t>
            </a:r>
            <a:r>
              <a:rPr lang="en-US" dirty="0" smtClean="0"/>
              <a:t> contains information about methods used in the </a:t>
            </a:r>
            <a:r>
              <a:rPr lang="en-US" dirty="0" err="1" smtClean="0"/>
              <a:t>chartbook</a:t>
            </a:r>
            <a:r>
              <a:rPr lang="en-US" dirty="0" smtClean="0"/>
              <a:t>. </a:t>
            </a:r>
          </a:p>
          <a:p>
            <a:r>
              <a:rPr lang="en-US" dirty="0" smtClean="0"/>
              <a:t>A Data Query tool (</a:t>
            </a:r>
            <a:r>
              <a:rPr lang="en-US" dirty="0" smtClean="0">
                <a:hlinkClick r:id="rId4"/>
              </a:rPr>
              <a:t>http://nhqrnet.ahrq.gov/</a:t>
            </a:r>
          </a:p>
          <a:p>
            <a:r>
              <a:rPr lang="en-US" dirty="0" err="1" smtClean="0">
                <a:hlinkClick r:id="rId4"/>
              </a:rPr>
              <a:t>inhqrdr</a:t>
            </a:r>
            <a:r>
              <a:rPr lang="en-US" dirty="0" smtClean="0">
                <a:hlinkClick r:id="rId4"/>
              </a:rPr>
              <a:t>/data/query</a:t>
            </a:r>
            <a:r>
              <a:rPr lang="en-US" dirty="0" smtClean="0"/>
              <a:t>) provides access to all data tables. </a:t>
            </a:r>
            <a:endParaRPr lang="en-US" dirty="0"/>
          </a:p>
        </p:txBody>
      </p:sp>
    </p:spTree>
    <p:extLst>
      <p:ext uri="{BB962C8B-B14F-4D97-AF65-F5344CB8AC3E}">
        <p14:creationId xmlns:p14="http://schemas.microsoft.com/office/powerpoint/2010/main" val="41363221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NQS Priority: </a:t>
            </a:r>
            <a:r>
              <a:rPr lang="en-US" dirty="0" smtClean="0"/>
              <a:t>Healthy Living</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a:t>
            </a:r>
            <a:r>
              <a:rPr lang="en-US" dirty="0" smtClean="0"/>
              <a:t>Blacks</a:t>
            </a:r>
            <a:endParaRPr lang="en-US" dirty="0"/>
          </a:p>
          <a:p>
            <a:r>
              <a:rPr lang="en-US" dirty="0"/>
              <a:t>Part 3: Trends in Access and Priorities of the </a:t>
            </a:r>
          </a:p>
          <a:p>
            <a:r>
              <a:rPr lang="en-US" dirty="0"/>
              <a:t>National Quality Strategy</a:t>
            </a:r>
          </a:p>
        </p:txBody>
      </p:sp>
    </p:spTree>
    <p:extLst>
      <p:ext uri="{BB962C8B-B14F-4D97-AF65-F5344CB8AC3E}">
        <p14:creationId xmlns:p14="http://schemas.microsoft.com/office/powerpoint/2010/main" val="37457346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Children ages 0-17 with a well-child visit in the last 12 months, by race/ethnicity, 2000-2013</a:t>
            </a:r>
            <a:endParaRPr lang="en-US" sz="2000"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867186227"/>
              </p:ext>
            </p:extLst>
          </p:nvPr>
        </p:nvGraphicFramePr>
        <p:xfrm>
          <a:off x="457200" y="1463675"/>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57200" y="5760720"/>
            <a:ext cx="8229600" cy="246221"/>
          </a:xfrm>
          <a:prstGeom prst="rect">
            <a:avLst/>
          </a:prstGeom>
        </p:spPr>
        <p:txBody>
          <a:bodyPr wrap="square">
            <a:spAutoFit/>
          </a:bodyPr>
          <a:lstStyle/>
          <a:p>
            <a:r>
              <a:rPr lang="en-US" sz="1000" b="1" dirty="0" smtClean="0"/>
              <a:t>Source</a:t>
            </a:r>
            <a:r>
              <a:rPr lang="en-US" sz="1000" b="1" dirty="0"/>
              <a:t>: </a:t>
            </a:r>
            <a:r>
              <a:rPr lang="en-US" sz="1000" dirty="0" smtClean="0"/>
              <a:t>Centers for Disease Control and Prevention, National Center for Health Statistics, National Health Interview Survey, 2000-2013.</a:t>
            </a:r>
          </a:p>
        </p:txBody>
      </p:sp>
    </p:spTree>
    <p:extLst>
      <p:ext uri="{BB962C8B-B14F-4D97-AF65-F5344CB8AC3E}">
        <p14:creationId xmlns:p14="http://schemas.microsoft.com/office/powerpoint/2010/main" val="36152122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Prevention:  Receipt of Recommended Vaccinations by Young Children</a:t>
            </a:r>
            <a:endParaRPr lang="en-US" sz="2800" dirty="0"/>
          </a:p>
        </p:txBody>
      </p:sp>
      <p:pic>
        <p:nvPicPr>
          <p:cNvPr id="6" name="viS1ps0r4K0?rel=0"/>
          <p:cNvPicPr>
            <a:picLocks noGrp="1" noRot="1" noChangeAspect="1"/>
          </p:cNvPicPr>
          <p:nvPr>
            <p:ph idx="1"/>
            <a:videoFile r:link="rId1"/>
          </p:nvPr>
        </p:nvPicPr>
        <p:blipFill>
          <a:blip r:embed="rId4"/>
          <a:stretch>
            <a:fillRect/>
          </a:stretch>
        </p:blipFill>
        <p:spPr>
          <a:xfrm>
            <a:off x="1645920" y="2577299"/>
            <a:ext cx="5852160" cy="3291840"/>
          </a:xfrm>
        </p:spPr>
      </p:pic>
      <p:sp>
        <p:nvSpPr>
          <p:cNvPr id="5" name="TextBox 4"/>
          <p:cNvSpPr txBox="1"/>
          <p:nvPr/>
        </p:nvSpPr>
        <p:spPr>
          <a:xfrm>
            <a:off x="1676400" y="1593285"/>
            <a:ext cx="5867400" cy="923330"/>
          </a:xfrm>
          <a:prstGeom prst="rect">
            <a:avLst/>
          </a:prstGeom>
          <a:noFill/>
        </p:spPr>
        <p:txBody>
          <a:bodyPr wrap="square" rtlCol="0">
            <a:spAutoFit/>
          </a:bodyPr>
          <a:lstStyle/>
          <a:p>
            <a:pPr algn="ctr"/>
            <a:r>
              <a:rPr lang="en-US" dirty="0"/>
              <a:t>The U.S. Surgeon General, Dr. </a:t>
            </a:r>
            <a:r>
              <a:rPr lang="en-US" dirty="0" err="1"/>
              <a:t>Vivek</a:t>
            </a:r>
            <a:r>
              <a:rPr lang="en-US" dirty="0"/>
              <a:t> H. Murthy, and Elmo want </a:t>
            </a:r>
            <a:r>
              <a:rPr lang="en-US" dirty="0" smtClean="0"/>
              <a:t>everyone </a:t>
            </a:r>
            <a:r>
              <a:rPr lang="en-US" dirty="0"/>
              <a:t>to stay healthy and get vaccinated</a:t>
            </a:r>
            <a:r>
              <a:rPr lang="en-US" dirty="0" smtClean="0"/>
              <a:t>!</a:t>
            </a:r>
          </a:p>
          <a:p>
            <a:pPr algn="ctr"/>
            <a:r>
              <a:rPr lang="en-US" dirty="0">
                <a:hlinkClick r:id="rId5"/>
              </a:rPr>
              <a:t>https://</a:t>
            </a:r>
            <a:r>
              <a:rPr lang="en-US" dirty="0" smtClean="0">
                <a:hlinkClick r:id="rId5"/>
              </a:rPr>
              <a:t>youtu.be/viS1ps0r4K0</a:t>
            </a:r>
            <a:r>
              <a:rPr lang="en-US" dirty="0" smtClean="0"/>
              <a:t> </a:t>
            </a:r>
            <a:endParaRPr lang="en-US" dirty="0"/>
          </a:p>
        </p:txBody>
      </p:sp>
    </p:spTree>
    <p:extLst>
      <p:ext uri="{BB962C8B-B14F-4D97-AF65-F5344CB8AC3E}">
        <p14:creationId xmlns:p14="http://schemas.microsoft.com/office/powerpoint/2010/main" val="268544296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Children ages 19-35 months who received the 4:3:1:3:3:1:4 vaccine series, by race, 2009-2013</a:t>
            </a:r>
            <a:endParaRPr lang="en-US" sz="20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262588211"/>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486400"/>
            <a:ext cx="8229600" cy="1015663"/>
          </a:xfrm>
          <a:prstGeom prst="rect">
            <a:avLst/>
          </a:prstGeom>
          <a:noFill/>
        </p:spPr>
        <p:txBody>
          <a:bodyPr wrap="square" rtlCol="0">
            <a:spAutoFit/>
          </a:bodyPr>
          <a:lstStyle/>
          <a:p>
            <a:r>
              <a:rPr lang="en-US" sz="1000" b="1" dirty="0">
                <a:ea typeface="Times New Roman"/>
                <a:cs typeface="Times New Roman"/>
              </a:rPr>
              <a:t>Source: </a:t>
            </a:r>
            <a:r>
              <a:rPr lang="en-US" sz="1000" dirty="0">
                <a:ea typeface="Times New Roman"/>
                <a:cs typeface="Times New Roman"/>
              </a:rPr>
              <a:t>Centers for Disease Control and Prevention, National Center for Health Statistics and National Center for Immunization and Respiratory Diseases, National Immunization Survey, </a:t>
            </a:r>
            <a:r>
              <a:rPr lang="en-US" sz="1000" dirty="0" smtClean="0">
                <a:ea typeface="Times New Roman"/>
                <a:cs typeface="Times New Roman"/>
              </a:rPr>
              <a:t>2009-2013.</a:t>
            </a:r>
            <a:endParaRPr lang="en-US" sz="1000" dirty="0">
              <a:ea typeface="Times New Roman"/>
              <a:cs typeface="Times New Roman"/>
            </a:endParaRPr>
          </a:p>
          <a:p>
            <a:r>
              <a:rPr lang="en-US" sz="1000" b="1" dirty="0" smtClean="0">
                <a:ea typeface="Times New Roman"/>
                <a:cs typeface="Times New Roman"/>
              </a:rPr>
              <a:t>Note: </a:t>
            </a:r>
            <a:r>
              <a:rPr lang="en-US" sz="1000" dirty="0" smtClean="0">
                <a:ea typeface="Times New Roman"/>
                <a:cs typeface="Times New Roman"/>
              </a:rPr>
              <a:t>The 4:3:1:3:3:1:4 vaccine series </a:t>
            </a:r>
            <a:r>
              <a:rPr lang="en-US" sz="1000" dirty="0" smtClean="0"/>
              <a:t>refers </a:t>
            </a:r>
            <a:r>
              <a:rPr lang="en-US" sz="1000" dirty="0"/>
              <a:t>to 4 or more doses of diphtheria and tetanus toxoids and pertussis vaccine, or diphtheria and tetanus </a:t>
            </a:r>
            <a:r>
              <a:rPr lang="en-US" sz="1000" dirty="0" smtClean="0"/>
              <a:t>toxoids;</a:t>
            </a:r>
            <a:r>
              <a:rPr lang="en-US" sz="1000" dirty="0" smtClean="0">
                <a:ea typeface="Times New Roman"/>
                <a:cs typeface="Times New Roman"/>
              </a:rPr>
              <a:t> 3 or more doses of poliovirus vaccine; 1 or more doses of measles antigen-containing vaccine, including measles-mumps-rubella; 3 or more doses of </a:t>
            </a:r>
            <a:r>
              <a:rPr lang="en-US" sz="1000" i="1" dirty="0" smtClean="0">
                <a:ea typeface="Times New Roman"/>
                <a:cs typeface="Times New Roman"/>
              </a:rPr>
              <a:t>Haemophilus </a:t>
            </a:r>
            <a:r>
              <a:rPr lang="en-US" sz="1000" i="1" dirty="0" err="1" smtClean="0">
                <a:ea typeface="Times New Roman"/>
                <a:cs typeface="Times New Roman"/>
              </a:rPr>
              <a:t>influenzae</a:t>
            </a:r>
            <a:r>
              <a:rPr lang="en-US" sz="1000" i="1" dirty="0" smtClean="0">
                <a:ea typeface="Times New Roman"/>
                <a:cs typeface="Times New Roman"/>
              </a:rPr>
              <a:t> </a:t>
            </a:r>
            <a:r>
              <a:rPr lang="en-US" sz="1000" dirty="0" smtClean="0">
                <a:ea typeface="Times New Roman"/>
                <a:cs typeface="Times New Roman"/>
              </a:rPr>
              <a:t>(</a:t>
            </a:r>
            <a:r>
              <a:rPr lang="en-US" sz="1000" dirty="0" err="1" smtClean="0">
                <a:ea typeface="Times New Roman"/>
                <a:cs typeface="Times New Roman"/>
              </a:rPr>
              <a:t>Hib</a:t>
            </a:r>
            <a:r>
              <a:rPr lang="en-US" sz="1000" dirty="0" smtClean="0">
                <a:ea typeface="Times New Roman"/>
                <a:cs typeface="Times New Roman"/>
              </a:rPr>
              <a:t>)</a:t>
            </a:r>
            <a:r>
              <a:rPr lang="en-US" sz="1000" i="1" dirty="0" smtClean="0">
                <a:ea typeface="Times New Roman"/>
                <a:cs typeface="Times New Roman"/>
              </a:rPr>
              <a:t> </a:t>
            </a:r>
            <a:r>
              <a:rPr lang="en-US" sz="1000" dirty="0" smtClean="0">
                <a:ea typeface="Times New Roman"/>
                <a:cs typeface="Times New Roman"/>
              </a:rPr>
              <a:t>type b vaccine; 3 or more doses of hepatitis B vaccine; 1 or more doses of varicella vaccine; and 4 or more doses of pneumococcal conjugate vaccine. Full </a:t>
            </a:r>
            <a:r>
              <a:rPr lang="en-US" sz="1000" dirty="0">
                <a:ea typeface="Times New Roman"/>
                <a:cs typeface="Times New Roman"/>
              </a:rPr>
              <a:t>series </a:t>
            </a:r>
            <a:r>
              <a:rPr lang="en-US" sz="1000" dirty="0" smtClean="0">
                <a:ea typeface="Times New Roman"/>
                <a:cs typeface="Times New Roman"/>
              </a:rPr>
              <a:t>of </a:t>
            </a:r>
            <a:r>
              <a:rPr lang="en-US" sz="1000" dirty="0" err="1" smtClean="0">
                <a:ea typeface="Times New Roman"/>
                <a:cs typeface="Times New Roman"/>
              </a:rPr>
              <a:t>Hib</a:t>
            </a:r>
            <a:r>
              <a:rPr lang="en-US" sz="1000" dirty="0" smtClean="0">
                <a:ea typeface="Times New Roman"/>
                <a:cs typeface="Times New Roman"/>
              </a:rPr>
              <a:t> vaccine </a:t>
            </a:r>
            <a:r>
              <a:rPr lang="en-US" sz="1000" dirty="0">
                <a:ea typeface="Times New Roman"/>
                <a:cs typeface="Times New Roman"/>
              </a:rPr>
              <a:t>is ≥3 or ≥4 doses, depending on brand </a:t>
            </a:r>
            <a:r>
              <a:rPr lang="en-US" sz="1000" dirty="0" smtClean="0">
                <a:ea typeface="Times New Roman"/>
                <a:cs typeface="Times New Roman"/>
              </a:rPr>
              <a:t>type.</a:t>
            </a:r>
          </a:p>
        </p:txBody>
      </p:sp>
    </p:spTree>
    <p:extLst>
      <p:ext uri="{BB962C8B-B14F-4D97-AF65-F5344CB8AC3E}">
        <p14:creationId xmlns:p14="http://schemas.microsoft.com/office/powerpoint/2010/main" val="50995206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Adults with obesity who ever received advice from a health provider to exercise more, </a:t>
            </a:r>
            <a:r>
              <a:rPr lang="en-US" sz="2000" dirty="0"/>
              <a:t>by </a:t>
            </a:r>
            <a:r>
              <a:rPr lang="en-US" sz="2000" dirty="0" smtClean="0"/>
              <a:t>race, 2002-2013, </a:t>
            </a:r>
            <a:r>
              <a:rPr lang="en-US" sz="2000" dirty="0"/>
              <a:t>and by health </a:t>
            </a:r>
            <a:r>
              <a:rPr lang="en-US" sz="2000" dirty="0" smtClean="0"/>
              <a:t>insurance, Blacks, 2013</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390990097"/>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8972" y="5669280"/>
            <a:ext cx="8229600" cy="707886"/>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a:t>
            </a:r>
            <a:r>
              <a:rPr lang="en-US" sz="1000" dirty="0" smtClean="0"/>
              <a:t>2002-2013.</a:t>
            </a:r>
            <a:endParaRPr lang="en-US" sz="1000" dirty="0"/>
          </a:p>
          <a:p>
            <a:r>
              <a:rPr lang="en-US" sz="1000" b="1" dirty="0"/>
              <a:t>Denominator: </a:t>
            </a:r>
            <a:r>
              <a:rPr lang="en-US" sz="1000" dirty="0"/>
              <a:t>Civilian noninstitutionalized adults age 18 and over with obesity.</a:t>
            </a:r>
          </a:p>
          <a:p>
            <a:r>
              <a:rPr lang="en-US" sz="1000" b="1" dirty="0"/>
              <a:t>Note: </a:t>
            </a:r>
            <a:r>
              <a:rPr lang="en-US" sz="1000" dirty="0"/>
              <a:t>Estimates are age adjusted to the 2000 U.S. standard population using three age groups: 18-44, 45-64, and 65 and over. Obesity is defined as a body mass index of 30 or higher.</a:t>
            </a:r>
            <a:r>
              <a:rPr lang="en-US" sz="1000" b="1" dirty="0"/>
              <a:t> </a:t>
            </a:r>
            <a:endParaRPr lang="en-US" sz="1000"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1593318227"/>
              </p:ext>
            </p:extLst>
          </p:nvPr>
        </p:nvGraphicFramePr>
        <p:xfrm>
          <a:off x="4573772"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902117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Adults with obesity who ever received advice to eat fewer high-fat or high-cholesterol foods, by race, 2002-2013, and by health insurance, Blacks, 2013</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33194393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10"/>
          <p:cNvGraphicFramePr>
            <a:graphicFrameLocks noGrp="1"/>
          </p:cNvGraphicFramePr>
          <p:nvPr>
            <p:ph sz="half" idx="2"/>
            <p:extLst>
              <p:ext uri="{D42A27DB-BD31-4B8C-83A1-F6EECF244321}">
                <p14:modId xmlns:p14="http://schemas.microsoft.com/office/powerpoint/2010/main" val="3345518785"/>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8972" y="5577840"/>
            <a:ext cx="8229600" cy="707886"/>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a:t>
            </a:r>
            <a:r>
              <a:rPr lang="en-US" sz="1000" dirty="0" smtClean="0"/>
              <a:t>2002-2012.</a:t>
            </a:r>
            <a:endParaRPr lang="en-US" sz="1000" dirty="0"/>
          </a:p>
          <a:p>
            <a:r>
              <a:rPr lang="en-US" sz="1000" b="1" dirty="0"/>
              <a:t>Denominator: </a:t>
            </a:r>
            <a:r>
              <a:rPr lang="en-US" sz="1000" dirty="0"/>
              <a:t>Civilian noninstitutionalized adults age 18 and over with obesity.</a:t>
            </a:r>
          </a:p>
          <a:p>
            <a:r>
              <a:rPr lang="en-US" sz="1000" b="1" dirty="0"/>
              <a:t>Note: </a:t>
            </a:r>
            <a:r>
              <a:rPr lang="en-US" sz="1000" dirty="0"/>
              <a:t>Estimates are age adjusted to the 2000 U.S. standard population using three age groups: 18-44, 45-64, and 65 and over. Obesity is defined as a body mass index of 30 or higher.</a:t>
            </a:r>
            <a:r>
              <a:rPr lang="en-US" sz="1000" b="1" dirty="0"/>
              <a:t> </a:t>
            </a:r>
            <a:endParaRPr lang="en-US" sz="1000" dirty="0"/>
          </a:p>
        </p:txBody>
      </p:sp>
    </p:spTree>
    <p:extLst>
      <p:ext uri="{BB962C8B-B14F-4D97-AF65-F5344CB8AC3E}">
        <p14:creationId xmlns:p14="http://schemas.microsoft.com/office/powerpoint/2010/main" val="403216445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normAutofit fontScale="90000"/>
          </a:bodyPr>
          <a:lstStyle/>
          <a:p>
            <a:r>
              <a:rPr lang="en-US" altLang="en-US" dirty="0" smtClean="0"/>
              <a:t>AHRQ Health Care Innovations in Healthy Eating</a:t>
            </a:r>
            <a:endParaRPr lang="en-US" altLang="en-US" dirty="0"/>
          </a:p>
        </p:txBody>
      </p:sp>
      <p:sp>
        <p:nvSpPr>
          <p:cNvPr id="9218" name="Rectangle 2"/>
          <p:cNvSpPr>
            <a:spLocks noGrp="1" noChangeArrowheads="1"/>
          </p:cNvSpPr>
          <p:nvPr>
            <p:ph type="body" idx="1"/>
          </p:nvPr>
        </p:nvSpPr>
        <p:spPr/>
        <p:txBody>
          <a:bodyPr>
            <a:normAutofit fontScale="92500"/>
          </a:bodyPr>
          <a:lstStyle/>
          <a:p>
            <a:pPr marL="0" indent="0">
              <a:buNone/>
            </a:pPr>
            <a:r>
              <a:rPr lang="en-US" altLang="en-US" dirty="0" smtClean="0">
                <a:hlinkClick r:id="rId3"/>
              </a:rPr>
              <a:t>University of South Carolina</a:t>
            </a:r>
            <a:r>
              <a:rPr lang="en-US" altLang="en-US" dirty="0" smtClean="0"/>
              <a:t> </a:t>
            </a:r>
          </a:p>
          <a:p>
            <a:r>
              <a:rPr lang="en-US" altLang="en-US" dirty="0" smtClean="0"/>
              <a:t>Location: Columbia, South Carolina</a:t>
            </a:r>
          </a:p>
          <a:p>
            <a:r>
              <a:rPr lang="en-US" altLang="en-US" dirty="0" smtClean="0"/>
              <a:t>Population: Black women</a:t>
            </a:r>
          </a:p>
          <a:p>
            <a:r>
              <a:rPr lang="en-US" altLang="en-US" dirty="0" smtClean="0"/>
              <a:t>Intervention: Using culturally tailored materials and techniques, primary care physicians and nurses engage patients in motivational counseling and goal setting. Health educators provide additional support and counseling during monthly calls.</a:t>
            </a:r>
          </a:p>
          <a:p>
            <a:r>
              <a:rPr lang="en-US" altLang="en-US" dirty="0" smtClean="0"/>
              <a:t>Outcomes: Reduced dietary fat intake and increased leisure time physical activity. </a:t>
            </a:r>
            <a:endParaRPr lang="en-US" altLang="en-US" dirty="0"/>
          </a:p>
        </p:txBody>
      </p:sp>
    </p:spTree>
    <p:extLst>
      <p:ext uri="{BB962C8B-B14F-4D97-AF65-F5344CB8AC3E}">
        <p14:creationId xmlns:p14="http://schemas.microsoft.com/office/powerpoint/2010/main" val="12212221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1800" dirty="0"/>
              <a:t>Hospital patients who received pneumococcal </a:t>
            </a:r>
            <a:r>
              <a:rPr lang="en-US" sz="1800" dirty="0" smtClean="0"/>
              <a:t>immunization and influenza immunization (right) , by race  2012-2013.</a:t>
            </a:r>
            <a:endParaRPr lang="en-US" sz="1800"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246293709"/>
              </p:ext>
            </p:extLst>
          </p:nvPr>
        </p:nvGraphicFramePr>
        <p:xfrm>
          <a:off x="457200" y="1501726"/>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410662445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p:cNvSpPr txBox="1"/>
          <p:nvPr/>
        </p:nvSpPr>
        <p:spPr>
          <a:xfrm>
            <a:off x="1752600" y="2148840"/>
            <a:ext cx="2103120" cy="274320"/>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2012 Achievable Benchmark: 93%</a:t>
            </a:r>
            <a:endParaRPr lang="en-US" sz="1000" dirty="0"/>
          </a:p>
        </p:txBody>
      </p:sp>
      <p:sp>
        <p:nvSpPr>
          <p:cNvPr id="6" name="Rectangle 5"/>
          <p:cNvSpPr/>
          <p:nvPr/>
        </p:nvSpPr>
        <p:spPr>
          <a:xfrm>
            <a:off x="457200" y="5760720"/>
            <a:ext cx="8229600" cy="707886"/>
          </a:xfrm>
          <a:prstGeom prst="rect">
            <a:avLst/>
          </a:prstGeom>
        </p:spPr>
        <p:txBody>
          <a:bodyPr wrap="square">
            <a:spAutoFit/>
          </a:bodyPr>
          <a:lstStyle/>
          <a:p>
            <a:r>
              <a:rPr lang="en-US" sz="1000" b="1" dirty="0" smtClean="0">
                <a:solidFill>
                  <a:prstClr val="black"/>
                </a:solidFill>
              </a:rPr>
              <a:t>Key:</a:t>
            </a:r>
            <a:r>
              <a:rPr lang="en-US" sz="1000" dirty="0" smtClean="0">
                <a:solidFill>
                  <a:prstClr val="black"/>
                </a:solidFill>
              </a:rPr>
              <a:t> </a:t>
            </a:r>
            <a:r>
              <a:rPr lang="en-US" sz="1000" dirty="0" smtClean="0"/>
              <a:t>AI/AN </a:t>
            </a:r>
            <a:r>
              <a:rPr lang="en-US" sz="1000" dirty="0"/>
              <a:t>= American Indian or Alaska Native</a:t>
            </a:r>
            <a:r>
              <a:rPr lang="en-US" sz="1000" dirty="0" smtClean="0"/>
              <a:t>.</a:t>
            </a:r>
            <a:endParaRPr lang="en-US" sz="1000" b="1" dirty="0" smtClean="0">
              <a:solidFill>
                <a:prstClr val="black"/>
              </a:solidFill>
            </a:endParaRPr>
          </a:p>
          <a:p>
            <a:pPr lvl="0"/>
            <a:r>
              <a:rPr lang="en-US" sz="1000" b="1" dirty="0" smtClean="0">
                <a:solidFill>
                  <a:prstClr val="black"/>
                </a:solidFill>
              </a:rPr>
              <a:t>Source</a:t>
            </a:r>
            <a:r>
              <a:rPr lang="en-US" sz="1000" b="1" dirty="0">
                <a:solidFill>
                  <a:prstClr val="black"/>
                </a:solidFill>
              </a:rPr>
              <a:t>:</a:t>
            </a:r>
            <a:r>
              <a:rPr lang="en-US" sz="1000" dirty="0">
                <a:solidFill>
                  <a:prstClr val="black"/>
                </a:solidFill>
              </a:rPr>
              <a:t> Centers for </a:t>
            </a:r>
            <a:r>
              <a:rPr lang="en-US" sz="1000" dirty="0" smtClean="0">
                <a:solidFill>
                  <a:prstClr val="black"/>
                </a:solidFill>
              </a:rPr>
              <a:t>Medicare &amp; Medicaid Services, Medicare Quality Improvement Organization Program, 2012-2013.</a:t>
            </a:r>
            <a:endParaRPr lang="en-US" sz="1000" dirty="0">
              <a:solidFill>
                <a:prstClr val="black"/>
              </a:solidFill>
            </a:endParaRPr>
          </a:p>
          <a:p>
            <a:pPr lvl="0"/>
            <a:r>
              <a:rPr lang="en-US" sz="1000" b="1" dirty="0" smtClean="0">
                <a:solidFill>
                  <a:prstClr val="black"/>
                </a:solidFill>
              </a:rPr>
              <a:t>Denominator for Pneumococcal Immunization:</a:t>
            </a:r>
            <a:r>
              <a:rPr lang="en-US" sz="1000" dirty="0" smtClean="0">
                <a:solidFill>
                  <a:prstClr val="black"/>
                </a:solidFill>
              </a:rPr>
              <a:t> Discharged hospital patients age 65 and over or ages 6-64 with a high-risk condition.</a:t>
            </a:r>
          </a:p>
          <a:p>
            <a:r>
              <a:rPr lang="en-US" sz="1000" b="1" dirty="0" smtClean="0">
                <a:solidFill>
                  <a:prstClr val="black"/>
                </a:solidFill>
              </a:rPr>
              <a:t>Denominator for Influenza Immunization:</a:t>
            </a:r>
            <a:r>
              <a:rPr lang="en-US" sz="1000" dirty="0" smtClean="0">
                <a:solidFill>
                  <a:prstClr val="black"/>
                </a:solidFill>
              </a:rPr>
              <a:t> </a:t>
            </a:r>
            <a:r>
              <a:rPr lang="en-US" sz="1000" dirty="0">
                <a:solidFill>
                  <a:prstClr val="black"/>
                </a:solidFill>
              </a:rPr>
              <a:t>Hospital patients discharged in October-March</a:t>
            </a:r>
            <a:r>
              <a:rPr lang="en-US" sz="1000" dirty="0" smtClean="0">
                <a:solidFill>
                  <a:prstClr val="black"/>
                </a:solidFill>
              </a:rPr>
              <a:t>.</a:t>
            </a:r>
            <a:endParaRPr lang="en-US" sz="1000" dirty="0">
              <a:solidFill>
                <a:prstClr val="black"/>
              </a:solidFill>
            </a:endParaRPr>
          </a:p>
        </p:txBody>
      </p:sp>
      <p:sp>
        <p:nvSpPr>
          <p:cNvPr id="10" name="TextBox 1"/>
          <p:cNvSpPr txBox="1"/>
          <p:nvPr/>
        </p:nvSpPr>
        <p:spPr>
          <a:xfrm>
            <a:off x="5943600" y="2140634"/>
            <a:ext cx="2103120" cy="274320"/>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2012 Achievable Benchmark: 93%</a:t>
            </a:r>
            <a:endParaRPr lang="en-US" sz="1000" dirty="0"/>
          </a:p>
        </p:txBody>
      </p:sp>
    </p:spTree>
    <p:extLst>
      <p:ext uri="{BB962C8B-B14F-4D97-AF65-F5344CB8AC3E}">
        <p14:creationId xmlns:p14="http://schemas.microsoft.com/office/powerpoint/2010/main" val="262528062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Adult home health patients whose ability to move or walk around improved, by race, 2010-2013</a:t>
            </a:r>
            <a:endParaRPr lang="en-US"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21684533"/>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457200" y="5669280"/>
            <a:ext cx="8229600" cy="861774"/>
          </a:xfrm>
          <a:prstGeom prst="rect">
            <a:avLst/>
          </a:prstGeom>
          <a:noFill/>
        </p:spPr>
        <p:txBody>
          <a:bodyPr wrap="square" rtlCol="0">
            <a:spAutoFit/>
          </a:bodyPr>
          <a:lstStyle/>
          <a:p>
            <a:r>
              <a:rPr lang="en-US" sz="1000" b="1" dirty="0">
                <a:solidFill>
                  <a:prstClr val="black"/>
                </a:solidFill>
              </a:rPr>
              <a:t>Key</a:t>
            </a:r>
            <a:r>
              <a:rPr lang="en-US" sz="1000" b="1" dirty="0" smtClean="0">
                <a:solidFill>
                  <a:prstClr val="black"/>
                </a:solidFill>
              </a:rPr>
              <a:t>: </a:t>
            </a:r>
            <a:r>
              <a:rPr lang="en-US" sz="1000" dirty="0" smtClean="0">
                <a:solidFill>
                  <a:prstClr val="black"/>
                </a:solidFill>
              </a:rPr>
              <a:t>NHOPI = Native Hawaiian or Other Pacific Islander; AI/AN = American Indian or Alaska Native.</a:t>
            </a:r>
            <a:endParaRPr lang="en-US" sz="1000" b="1" dirty="0" smtClean="0"/>
          </a:p>
          <a:p>
            <a:r>
              <a:rPr lang="en-US" sz="1000" b="1" dirty="0" smtClean="0"/>
              <a:t>Source</a:t>
            </a:r>
            <a:r>
              <a:rPr lang="en-US" sz="1000" b="1" dirty="0"/>
              <a:t>: </a:t>
            </a:r>
            <a:r>
              <a:rPr lang="en-US" sz="1000" dirty="0"/>
              <a:t>Centers for Medicare &amp; Medicaid Services, Outcome and Assessment Information Set (OASIS), </a:t>
            </a:r>
            <a:r>
              <a:rPr lang="en-US" sz="1000" dirty="0" smtClean="0"/>
              <a:t>2010-2013. </a:t>
            </a:r>
            <a:endParaRPr lang="en-US" sz="1000" dirty="0"/>
          </a:p>
          <a:p>
            <a:r>
              <a:rPr lang="en-US" sz="1000" b="1" dirty="0"/>
              <a:t>Denominator: </a:t>
            </a:r>
            <a:r>
              <a:rPr lang="en-US" sz="1000" dirty="0"/>
              <a:t>Adult </a:t>
            </a:r>
            <a:r>
              <a:rPr lang="en-US" sz="1000" dirty="0" err="1"/>
              <a:t>nonmaternity</a:t>
            </a:r>
            <a:r>
              <a:rPr lang="en-US" sz="1000" dirty="0"/>
              <a:t> patients completing an episode of skilled home health care. </a:t>
            </a:r>
          </a:p>
          <a:p>
            <a:r>
              <a:rPr lang="en-US" sz="1000" b="1" dirty="0"/>
              <a:t>Note: </a:t>
            </a:r>
            <a:r>
              <a:rPr lang="en-US" sz="1000" dirty="0" smtClean="0"/>
              <a:t>Starting </a:t>
            </a:r>
            <a:r>
              <a:rPr lang="en-US" sz="1000" dirty="0"/>
              <a:t>January 1, 2010, the patient assessment instrument for home health agencies was changed to OASIS-C. </a:t>
            </a:r>
            <a:r>
              <a:rPr lang="en-US" sz="1000" dirty="0" smtClean="0"/>
              <a:t> Improvement is measured compared with prior assessment period. </a:t>
            </a:r>
            <a:r>
              <a:rPr lang="en-US" sz="1000" dirty="0"/>
              <a:t>Racial groups refer to single race (e.g., White only</a:t>
            </a:r>
            <a:r>
              <a:rPr lang="en-US" sz="1000" dirty="0" smtClean="0"/>
              <a:t>).</a:t>
            </a:r>
            <a:endParaRPr lang="en-US" sz="1000" dirty="0"/>
          </a:p>
        </p:txBody>
      </p:sp>
      <p:sp>
        <p:nvSpPr>
          <p:cNvPr id="10" name="TextBox 9"/>
          <p:cNvSpPr txBox="1"/>
          <p:nvPr/>
        </p:nvSpPr>
        <p:spPr>
          <a:xfrm>
            <a:off x="3931920" y="2333756"/>
            <a:ext cx="2103120" cy="209288"/>
          </a:xfrm>
          <a:prstGeom prst="rect">
            <a:avLst/>
          </a:prstGeom>
          <a:noFill/>
          <a:ln>
            <a:solidFill>
              <a:schemeClr val="tx1"/>
            </a:solidFill>
          </a:ln>
        </p:spPr>
        <p:txBody>
          <a:bodyPr wrap="square" lIns="27432" tIns="27432" rIns="27432" bIns="27432" rtlCol="0">
            <a:spAutoFit/>
          </a:bodyPr>
          <a:lstStyle/>
          <a:p>
            <a:pPr algn="ctr"/>
            <a:r>
              <a:rPr lang="en-US" sz="1000" dirty="0" smtClean="0"/>
              <a:t>2010 Achievable Benchmark: 62.5%</a:t>
            </a:r>
            <a:endParaRPr lang="en-US" sz="1000" dirty="0"/>
          </a:p>
        </p:txBody>
      </p:sp>
      <p:cxnSp>
        <p:nvCxnSpPr>
          <p:cNvPr id="9" name="Straight Connector 8"/>
          <p:cNvCxnSpPr/>
          <p:nvPr/>
        </p:nvCxnSpPr>
        <p:spPr>
          <a:xfrm>
            <a:off x="1325880" y="2715768"/>
            <a:ext cx="73152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86772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Adult home health patients whose episodes of shortness of breath decreased, by race, 2010-2013</a:t>
            </a:r>
            <a:endParaRPr lang="en-US" sz="2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75084811"/>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 y="5669280"/>
            <a:ext cx="8229600" cy="861774"/>
          </a:xfrm>
          <a:prstGeom prst="rect">
            <a:avLst/>
          </a:prstGeom>
          <a:noFill/>
        </p:spPr>
        <p:txBody>
          <a:bodyPr wrap="square" rtlCol="0">
            <a:spAutoFit/>
          </a:bodyPr>
          <a:lstStyle/>
          <a:p>
            <a:r>
              <a:rPr lang="en-US" sz="1000" b="1" dirty="0">
                <a:solidFill>
                  <a:prstClr val="black"/>
                </a:solidFill>
              </a:rPr>
              <a:t>Key: </a:t>
            </a:r>
            <a:r>
              <a:rPr lang="en-US" sz="1000" dirty="0">
                <a:solidFill>
                  <a:prstClr val="black"/>
                </a:solidFill>
              </a:rPr>
              <a:t>NHOPI = Native Hawaiian or Other Pacific Islander; AI/AN = American Indian or Alaska Native.</a:t>
            </a:r>
            <a:endParaRPr lang="en-US" sz="1000" b="1" dirty="0"/>
          </a:p>
          <a:p>
            <a:r>
              <a:rPr lang="en-US" sz="1000" b="1" dirty="0" smtClean="0"/>
              <a:t>Source</a:t>
            </a:r>
            <a:r>
              <a:rPr lang="en-US" sz="1000" b="1" dirty="0"/>
              <a:t>: </a:t>
            </a:r>
            <a:r>
              <a:rPr lang="en-US" sz="1000" dirty="0"/>
              <a:t>Centers for Medicare &amp; Medicaid Services, Outcome and Assessment Information Set (OASIS), </a:t>
            </a:r>
            <a:r>
              <a:rPr lang="en-US" sz="1000" dirty="0" smtClean="0"/>
              <a:t>2010-2013. </a:t>
            </a:r>
            <a:endParaRPr lang="en-US" sz="1000" dirty="0"/>
          </a:p>
          <a:p>
            <a:r>
              <a:rPr lang="en-US" sz="1000" b="1" dirty="0"/>
              <a:t>Denominator: </a:t>
            </a:r>
            <a:r>
              <a:rPr lang="en-US" sz="1000" dirty="0"/>
              <a:t>Adult </a:t>
            </a:r>
            <a:r>
              <a:rPr lang="en-US" sz="1000" dirty="0" err="1"/>
              <a:t>nonmaternity</a:t>
            </a:r>
            <a:r>
              <a:rPr lang="en-US" sz="1000" dirty="0"/>
              <a:t> patients completing an episode of skilled home health care. </a:t>
            </a:r>
          </a:p>
          <a:p>
            <a:r>
              <a:rPr lang="en-US" sz="1000" b="1" dirty="0"/>
              <a:t>Note: </a:t>
            </a:r>
            <a:r>
              <a:rPr lang="en-US" sz="1000" dirty="0" smtClean="0"/>
              <a:t>Starting </a:t>
            </a:r>
            <a:r>
              <a:rPr lang="en-US" sz="1000" dirty="0"/>
              <a:t>January 1, 2010, the patient assessment instrument for home health agencies was changed to OASIS-C. Improvement is measured compared </a:t>
            </a:r>
            <a:r>
              <a:rPr lang="en-US" sz="1000" dirty="0" smtClean="0"/>
              <a:t>with </a:t>
            </a:r>
            <a:r>
              <a:rPr lang="en-US" sz="1000" dirty="0"/>
              <a:t>prior assessment </a:t>
            </a:r>
            <a:r>
              <a:rPr lang="en-US" sz="1000" dirty="0" smtClean="0"/>
              <a:t>period. Racial </a:t>
            </a:r>
            <a:r>
              <a:rPr lang="en-US" sz="1000" dirty="0"/>
              <a:t>groups refer to single race (e.g., White only</a:t>
            </a:r>
            <a:r>
              <a:rPr lang="en-US" sz="1000" dirty="0" smtClean="0"/>
              <a:t>).</a:t>
            </a:r>
            <a:endParaRPr lang="en-US" sz="1000" dirty="0"/>
          </a:p>
        </p:txBody>
      </p:sp>
    </p:spTree>
    <p:extLst>
      <p:ext uri="{BB962C8B-B14F-4D97-AF65-F5344CB8AC3E}">
        <p14:creationId xmlns:p14="http://schemas.microsoft.com/office/powerpoint/2010/main" val="267941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Key Metrics Used in Chartbooks</a:t>
            </a:r>
            <a:endParaRPr lang="en-US" dirty="0"/>
          </a:p>
        </p:txBody>
      </p:sp>
      <p:sp>
        <p:nvSpPr>
          <p:cNvPr id="3" name="Content Placeholder 2"/>
          <p:cNvSpPr>
            <a:spLocks noGrp="1"/>
          </p:cNvSpPr>
          <p:nvPr>
            <p:ph idx="1"/>
          </p:nvPr>
        </p:nvSpPr>
        <p:spPr/>
        <p:txBody>
          <a:bodyPr>
            <a:normAutofit fontScale="92500"/>
          </a:bodyPr>
          <a:lstStyle/>
          <a:p>
            <a:r>
              <a:rPr lang="en-US" dirty="0" smtClean="0"/>
              <a:t>Trends: Assesses the rate of change over time (typically 2002-2013) for a population</a:t>
            </a:r>
            <a:endParaRPr lang="en-US" strike="sngStrike" dirty="0" smtClean="0">
              <a:solidFill>
                <a:srgbClr val="FF0000"/>
              </a:solidFill>
            </a:endParaRPr>
          </a:p>
          <a:p>
            <a:r>
              <a:rPr lang="en-US" dirty="0" smtClean="0"/>
              <a:t>Disparities: Assesses whether measure estimates for two populations differ at the most recent time point</a:t>
            </a:r>
          </a:p>
          <a:p>
            <a:r>
              <a:rPr lang="en-US" dirty="0" smtClean="0"/>
              <a:t>Change in Disparities: Assesses whether the rates of change over time for two populations differ</a:t>
            </a:r>
            <a:r>
              <a:rPr lang="en-US" strike="sngStrike" dirty="0" smtClean="0">
                <a:solidFill>
                  <a:srgbClr val="FF0000"/>
                </a:solidFill>
              </a:rPr>
              <a:t> </a:t>
            </a:r>
          </a:p>
          <a:p>
            <a:r>
              <a:rPr lang="en-US" dirty="0" smtClean="0"/>
              <a:t>Achievable Benchmarks: Defines a level of performance for a measure that has been attained by the best performing States (top 10 </a:t>
            </a:r>
            <a:r>
              <a:rPr lang="en-US" smtClean="0"/>
              <a:t>percent) </a:t>
            </a:r>
            <a:endParaRPr lang="en-US" dirty="0"/>
          </a:p>
        </p:txBody>
      </p:sp>
    </p:spTree>
    <p:extLst>
      <p:ext uri="{BB962C8B-B14F-4D97-AF65-F5344CB8AC3E}">
        <p14:creationId xmlns:p14="http://schemas.microsoft.com/office/powerpoint/2010/main" val="142606200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Adult home health patients whose management of oral medications improved, by race, stratified by age, 2013</a:t>
            </a:r>
            <a:endParaRPr lang="en-US" sz="2000" dirty="0"/>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val="2679932527"/>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669280"/>
            <a:ext cx="8229600" cy="400110"/>
          </a:xfrm>
          <a:prstGeom prst="rect">
            <a:avLst/>
          </a:prstGeom>
          <a:noFill/>
        </p:spPr>
        <p:txBody>
          <a:bodyPr wrap="square" rtlCol="0">
            <a:spAutoFit/>
          </a:bodyPr>
          <a:lstStyle/>
          <a:p>
            <a:r>
              <a:rPr lang="en-US" sz="1000" b="1" dirty="0" smtClean="0"/>
              <a:t>Source</a:t>
            </a:r>
            <a:r>
              <a:rPr lang="en-US" sz="1000" dirty="0" smtClean="0"/>
              <a:t>: </a:t>
            </a:r>
            <a:r>
              <a:rPr lang="en-US" sz="1000" dirty="0"/>
              <a:t>Centers for Medicare &amp; Medicaid Services, Outcome and Assessment Information </a:t>
            </a:r>
            <a:r>
              <a:rPr lang="en-US" sz="1000" dirty="0" smtClean="0"/>
              <a:t>Set, 2012.</a:t>
            </a:r>
          </a:p>
          <a:p>
            <a:r>
              <a:rPr lang="en-US" sz="1000" b="1" dirty="0" smtClean="0"/>
              <a:t>Note</a:t>
            </a:r>
            <a:r>
              <a:rPr lang="en-US" sz="1000" dirty="0" smtClean="0"/>
              <a:t>: </a:t>
            </a:r>
            <a:r>
              <a:rPr lang="en-US" sz="1000" dirty="0"/>
              <a:t>Improvement is measured compared </a:t>
            </a:r>
            <a:r>
              <a:rPr lang="en-US" sz="1000" dirty="0" smtClean="0"/>
              <a:t>with </a:t>
            </a:r>
            <a:r>
              <a:rPr lang="en-US" sz="1000" dirty="0"/>
              <a:t>prior assessment period.  </a:t>
            </a:r>
          </a:p>
        </p:txBody>
      </p:sp>
    </p:spTree>
    <p:extLst>
      <p:ext uri="{BB962C8B-B14F-4D97-AF65-F5344CB8AC3E}">
        <p14:creationId xmlns:p14="http://schemas.microsoft.com/office/powerpoint/2010/main" val="241788092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NQS Priority: </a:t>
            </a:r>
            <a:r>
              <a:rPr lang="en-US" dirty="0" smtClean="0"/>
              <a:t>Care affordability</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a:t>
            </a:r>
            <a:r>
              <a:rPr lang="en-US" dirty="0" smtClean="0"/>
              <a:t>Blacks</a:t>
            </a:r>
            <a:endParaRPr lang="en-US" dirty="0"/>
          </a:p>
          <a:p>
            <a:r>
              <a:rPr lang="en-US" dirty="0"/>
              <a:t>Part 3: Trends in Access and Priorities of the </a:t>
            </a:r>
          </a:p>
          <a:p>
            <a:r>
              <a:rPr lang="en-US" dirty="0"/>
              <a:t>National Quality Strategy</a:t>
            </a:r>
          </a:p>
        </p:txBody>
      </p:sp>
    </p:spTree>
    <p:extLst>
      <p:ext uri="{BB962C8B-B14F-4D97-AF65-F5344CB8AC3E}">
        <p14:creationId xmlns:p14="http://schemas.microsoft.com/office/powerpoint/2010/main" val="366663704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People without a usual source of care who indicate a financial or insurance reason for not having a source of care, by race, 2002-2013, and by insurance, Blacks, 2013</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268190909"/>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585968905"/>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457200" y="5760720"/>
            <a:ext cx="8229600" cy="553998"/>
          </a:xfrm>
          <a:prstGeom prst="rect">
            <a:avLst/>
          </a:prstGeom>
          <a:noFill/>
        </p:spPr>
        <p:txBody>
          <a:bodyPr wrap="none" rtlCol="0">
            <a:spAutoFit/>
          </a:bodyPr>
          <a:lstStyle/>
          <a:p>
            <a:r>
              <a:rPr lang="en-US" sz="1000" b="1" dirty="0" smtClean="0"/>
              <a:t>Source</a:t>
            </a:r>
            <a:r>
              <a:rPr lang="en-US" sz="1000" b="1" dirty="0"/>
              <a:t>:</a:t>
            </a:r>
            <a:r>
              <a:rPr lang="en-US" sz="1000" dirty="0"/>
              <a:t> Agency for Healthcare Research and Quality, Medical Expenditure Panel Survey, </a:t>
            </a:r>
            <a:r>
              <a:rPr lang="en-US" sz="1000" dirty="0" smtClean="0"/>
              <a:t>2002-2012.</a:t>
            </a:r>
            <a:endParaRPr lang="en-US" sz="1000" dirty="0"/>
          </a:p>
          <a:p>
            <a:r>
              <a:rPr lang="en-US" sz="1000" b="1" dirty="0"/>
              <a:t>Denominator:</a:t>
            </a:r>
            <a:r>
              <a:rPr lang="en-US" sz="1000" dirty="0"/>
              <a:t> Civilian </a:t>
            </a:r>
            <a:r>
              <a:rPr lang="en-US" sz="1000" dirty="0" err="1"/>
              <a:t>noninstitutionalized</a:t>
            </a:r>
            <a:r>
              <a:rPr lang="en-US" sz="1000" dirty="0"/>
              <a:t> population </a:t>
            </a:r>
            <a:r>
              <a:rPr lang="en-US" sz="1000" dirty="0" smtClean="0"/>
              <a:t>without a usual source of care.</a:t>
            </a:r>
            <a:endParaRPr lang="en-US" sz="1000" dirty="0"/>
          </a:p>
          <a:p>
            <a:r>
              <a:rPr lang="en-US" sz="1000" b="1" dirty="0"/>
              <a:t>Note:</a:t>
            </a:r>
            <a:r>
              <a:rPr lang="en-US" sz="1000" dirty="0"/>
              <a:t> For this measure, lower rates are better. </a:t>
            </a:r>
          </a:p>
        </p:txBody>
      </p:sp>
    </p:spTree>
    <p:extLst>
      <p:ext uri="{BB962C8B-B14F-4D97-AF65-F5344CB8AC3E}">
        <p14:creationId xmlns:p14="http://schemas.microsoft.com/office/powerpoint/2010/main" val="393159188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normAutofit fontScale="90000"/>
          </a:bodyPr>
          <a:lstStyle/>
          <a:p>
            <a:r>
              <a:rPr lang="en-US" altLang="en-US" smtClean="0"/>
              <a:t>AHRQ Health Care Innovations in Reducing Costs</a:t>
            </a:r>
            <a:endParaRPr lang="en-US" altLang="en-US" dirty="0">
              <a:hlinkClick r:id="rId3"/>
            </a:endParaRPr>
          </a:p>
        </p:txBody>
      </p:sp>
      <p:sp>
        <p:nvSpPr>
          <p:cNvPr id="10242" name="Rectangle 2"/>
          <p:cNvSpPr>
            <a:spLocks noGrp="1" noChangeArrowheads="1"/>
          </p:cNvSpPr>
          <p:nvPr>
            <p:ph type="body" idx="1"/>
          </p:nvPr>
        </p:nvSpPr>
        <p:spPr/>
        <p:txBody>
          <a:bodyPr>
            <a:normAutofit fontScale="77500" lnSpcReduction="20000"/>
          </a:bodyPr>
          <a:lstStyle/>
          <a:p>
            <a:pPr marL="0" indent="0">
              <a:buNone/>
            </a:pPr>
            <a:r>
              <a:rPr lang="en-US" altLang="en-US" dirty="0" smtClean="0">
                <a:hlinkClick r:id="rId4"/>
              </a:rPr>
              <a:t>Methodist Le Bonheur Healthcare</a:t>
            </a:r>
            <a:endParaRPr lang="en-US" altLang="en-US" dirty="0" smtClean="0"/>
          </a:p>
          <a:p>
            <a:r>
              <a:rPr lang="en-US" altLang="en-US" dirty="0" smtClean="0"/>
              <a:t>Location: Memphis, Tennessee</a:t>
            </a:r>
          </a:p>
          <a:p>
            <a:r>
              <a:rPr lang="en-US" altLang="en-US" dirty="0" smtClean="0"/>
              <a:t>Intervention: </a:t>
            </a:r>
            <a:r>
              <a:rPr lang="en-US" dirty="0" smtClean="0"/>
              <a:t>The Congregational Health Network, a partnership between Methodist Le Bonheur Healthcare and 512 congregations in Memphis, supports the transition from hospital to home for church members. A hospital-employed navigator visits the patient to determine his or her needs and then works with a church-based volunteer liaison to arrange </a:t>
            </a:r>
            <a:r>
              <a:rPr lang="en-US" dirty="0" err="1" smtClean="0"/>
              <a:t>postdischarge</a:t>
            </a:r>
            <a:r>
              <a:rPr lang="en-US" dirty="0" smtClean="0"/>
              <a:t> services and facilitate the transition to the community. </a:t>
            </a:r>
          </a:p>
          <a:p>
            <a:r>
              <a:rPr lang="en-US" altLang="en-US" dirty="0" smtClean="0"/>
              <a:t>Outcomes: R</a:t>
            </a:r>
            <a:r>
              <a:rPr lang="en-US" dirty="0" smtClean="0"/>
              <a:t>educed mortality, health care costs and charges, inpatient utilization, readmission rates, and time to readmission. Increased referrals to home health and hospice care and improved satisfaction with hospital care. </a:t>
            </a:r>
            <a:endParaRPr lang="en-US" altLang="en-US" dirty="0"/>
          </a:p>
        </p:txBody>
      </p:sp>
    </p:spTree>
    <p:extLst>
      <p:ext uri="{BB962C8B-B14F-4D97-AF65-F5344CB8AC3E}">
        <p14:creationId xmlns:p14="http://schemas.microsoft.com/office/powerpoint/2010/main" val="10854659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spcBef>
                <a:spcPts val="0"/>
              </a:spcBef>
            </a:pPr>
            <a:r>
              <a:rPr lang="en-US" dirty="0"/>
              <a:t>Field M, </a:t>
            </a:r>
            <a:r>
              <a:rPr lang="en-US" dirty="0" err="1"/>
              <a:t>Cassell</a:t>
            </a:r>
            <a:r>
              <a:rPr lang="en-US" dirty="0"/>
              <a:t> C, eds. Approaching death: improving care at the end of life. Washington, DC: National Academy Press; 1997. </a:t>
            </a:r>
            <a:r>
              <a:rPr lang="en-US" dirty="0">
                <a:hlinkClick r:id="rId2"/>
              </a:rPr>
              <a:t>http://</a:t>
            </a:r>
            <a:r>
              <a:rPr lang="en-US" dirty="0" smtClean="0">
                <a:hlinkClick r:id="rId2"/>
              </a:rPr>
              <a:t>www.nap.edu/catalog/5801/approaching-death-improving-care-at-the-end-of-life</a:t>
            </a:r>
            <a:r>
              <a:rPr lang="en-US" dirty="0" smtClean="0"/>
              <a:t>. Accessed February 9, 2016.</a:t>
            </a:r>
          </a:p>
          <a:p>
            <a:pPr>
              <a:lnSpc>
                <a:spcPct val="120000"/>
              </a:lnSpc>
              <a:spcBef>
                <a:spcPts val="0"/>
              </a:spcBef>
            </a:pPr>
            <a:r>
              <a:rPr lang="en-US" dirty="0"/>
              <a:t>Hwang W, Weller W, </a:t>
            </a:r>
            <a:r>
              <a:rPr lang="en-US" dirty="0" err="1"/>
              <a:t>Ireys</a:t>
            </a:r>
            <a:r>
              <a:rPr lang="en-US" dirty="0"/>
              <a:t> H, </a:t>
            </a:r>
            <a:r>
              <a:rPr lang="en-US" dirty="0" smtClean="0"/>
              <a:t>et al. Out-of-pocket medical spending for care of chronic conditions. </a:t>
            </a:r>
            <a:r>
              <a:rPr lang="en-US" dirty="0"/>
              <a:t>Health </a:t>
            </a:r>
            <a:r>
              <a:rPr lang="en-US" dirty="0" err="1" smtClean="0"/>
              <a:t>Aff</a:t>
            </a:r>
            <a:r>
              <a:rPr lang="en-US" dirty="0" smtClean="0"/>
              <a:t> 2001;20(6):267-78</a:t>
            </a:r>
            <a:r>
              <a:rPr lang="en-US" dirty="0"/>
              <a:t>. </a:t>
            </a:r>
            <a:r>
              <a:rPr lang="en-US" dirty="0" smtClean="0">
                <a:hlinkClick r:id="rId3"/>
              </a:rPr>
              <a:t>http</a:t>
            </a:r>
            <a:r>
              <a:rPr lang="en-US" dirty="0">
                <a:hlinkClick r:id="rId3"/>
              </a:rPr>
              <a:t>://</a:t>
            </a:r>
            <a:r>
              <a:rPr lang="en-US" dirty="0" smtClean="0">
                <a:hlinkClick r:id="rId3"/>
              </a:rPr>
              <a:t>content.healthaffairs.org/content/</a:t>
            </a:r>
            <a:r>
              <a:rPr lang="en-US" sz="2800" dirty="0" smtClean="0">
                <a:hlinkClick r:id="rId3"/>
              </a:rPr>
              <a:t>20/6/267.long</a:t>
            </a:r>
            <a:r>
              <a:rPr lang="en-US" dirty="0" smtClean="0"/>
              <a:t>. Accessed February 9, 2016.</a:t>
            </a:r>
          </a:p>
          <a:p>
            <a:pPr>
              <a:lnSpc>
                <a:spcPct val="120000"/>
              </a:lnSpc>
              <a:spcBef>
                <a:spcPts val="0"/>
              </a:spcBef>
            </a:pPr>
            <a:r>
              <a:rPr lang="en-US" dirty="0"/>
              <a:t>U.S. Renal Data System. USRDS 2013 annual data report: atlas of chronic kidney disease and end-stage renal disease in the United States. Bethesda, MD: National Institutes of Health, National Institute of Diabetes and Digestive and Kidney Diseases; 2013. </a:t>
            </a:r>
            <a:r>
              <a:rPr lang="en-US" dirty="0" smtClean="0">
                <a:hlinkClick r:id="rId4"/>
              </a:rPr>
              <a:t>http</a:t>
            </a:r>
            <a:r>
              <a:rPr lang="en-US" dirty="0">
                <a:hlinkClick r:id="rId4"/>
              </a:rPr>
              <a:t>://</a:t>
            </a:r>
            <a:r>
              <a:rPr lang="en-US" dirty="0" smtClean="0">
                <a:hlinkClick r:id="rId4"/>
              </a:rPr>
              <a:t>www.usrds.org/atlas.aspx</a:t>
            </a:r>
            <a:r>
              <a:rPr lang="en-US" dirty="0" smtClean="0"/>
              <a:t>. Accessed </a:t>
            </a:r>
            <a:r>
              <a:rPr lang="en-US" dirty="0"/>
              <a:t>September 19, 2013.</a:t>
            </a:r>
          </a:p>
          <a:p>
            <a:endParaRPr lang="en-US" dirty="0"/>
          </a:p>
        </p:txBody>
      </p:sp>
    </p:spTree>
    <p:extLst>
      <p:ext uri="{BB962C8B-B14F-4D97-AF65-F5344CB8AC3E}">
        <p14:creationId xmlns:p14="http://schemas.microsoft.com/office/powerpoint/2010/main" val="3274707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HHS Data Collection Standards for Race and Ethnicity, </a:t>
            </a:r>
            <a:r>
              <a:rPr lang="en-US" dirty="0" smtClean="0"/>
              <a:t>2011</a:t>
            </a:r>
            <a:endParaRPr lang="en-US" dirty="0"/>
          </a:p>
        </p:txBody>
      </p:sp>
      <p:sp>
        <p:nvSpPr>
          <p:cNvPr id="5" name="Content Placeholder 3"/>
          <p:cNvSpPr txBox="1">
            <a:spLocks/>
          </p:cNvSpPr>
          <p:nvPr/>
        </p:nvSpPr>
        <p:spPr>
          <a:xfrm>
            <a:off x="457200" y="1371600"/>
            <a:ext cx="4572000"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50" b="1" dirty="0" smtClean="0"/>
              <a:t>Ethnicity Data Standard</a:t>
            </a:r>
          </a:p>
          <a:p>
            <a:pPr marL="0" indent="0">
              <a:buFont typeface="Arial" pitchFamily="34" charset="0"/>
              <a:buNone/>
            </a:pPr>
            <a:r>
              <a:rPr lang="en-US" sz="1150" dirty="0" smtClean="0"/>
              <a:t>Are you of Hispanic, Latino/a, or Spanish origin? (One or more categories may be marked) </a:t>
            </a:r>
          </a:p>
          <a:p>
            <a:pPr marL="228600" indent="-228600">
              <a:buSzPct val="100000"/>
              <a:buFont typeface="+mj-lt"/>
              <a:buAutoNum type="alphaLcPeriod"/>
            </a:pPr>
            <a:r>
              <a:rPr lang="en-US" sz="1150" dirty="0" smtClean="0"/>
              <a:t>____ No, not of Hispanic, Latino/a, or Spanish origin; </a:t>
            </a:r>
          </a:p>
          <a:p>
            <a:pPr marL="228600" indent="-228600">
              <a:buSzPct val="100000"/>
              <a:buFont typeface="+mj-lt"/>
              <a:buAutoNum type="alphaLcPeriod"/>
            </a:pPr>
            <a:r>
              <a:rPr lang="en-US" sz="1150" dirty="0" smtClean="0"/>
              <a:t>____ Yes, Mexican, Mexican-American, Chicano/a; </a:t>
            </a:r>
          </a:p>
          <a:p>
            <a:pPr marL="228600" indent="-228600">
              <a:buSzPct val="100000"/>
              <a:buFont typeface="+mj-lt"/>
              <a:buAutoNum type="alphaLcPeriod"/>
            </a:pPr>
            <a:r>
              <a:rPr lang="en-US" sz="1150" dirty="0" smtClean="0"/>
              <a:t>____ Yes, Puerto Rican; </a:t>
            </a:r>
          </a:p>
          <a:p>
            <a:pPr marL="228600" indent="-228600">
              <a:buSzPct val="100000"/>
              <a:buFont typeface="+mj-lt"/>
              <a:buAutoNum type="alphaLcPeriod"/>
            </a:pPr>
            <a:r>
              <a:rPr lang="en-US" sz="1150" dirty="0" smtClean="0"/>
              <a:t>____ Yes, Cuban; </a:t>
            </a:r>
          </a:p>
          <a:p>
            <a:pPr marL="228600" indent="-228600">
              <a:spcAft>
                <a:spcPts val="600"/>
              </a:spcAft>
              <a:buSzPct val="100000"/>
              <a:buFont typeface="+mj-lt"/>
              <a:buAutoNum type="alphaLcPeriod"/>
            </a:pPr>
            <a:r>
              <a:rPr lang="en-US" sz="1150" dirty="0" smtClean="0"/>
              <a:t>____ Yes, another Hispanic, Latino/a, or Spanish origin</a:t>
            </a:r>
          </a:p>
          <a:p>
            <a:pPr marL="0" indent="0">
              <a:buFont typeface="Arial" pitchFamily="34" charset="0"/>
              <a:buNone/>
            </a:pPr>
            <a:r>
              <a:rPr lang="en-US" sz="1150" b="1" dirty="0" smtClean="0"/>
              <a:t>Race Data Standard</a:t>
            </a:r>
          </a:p>
          <a:p>
            <a:pPr marL="0" indent="0">
              <a:buFont typeface="Arial" pitchFamily="34" charset="0"/>
              <a:buNone/>
            </a:pPr>
            <a:r>
              <a:rPr lang="en-US" sz="1150" dirty="0" smtClean="0"/>
              <a:t>What is your race? (One or more categories may be selected) </a:t>
            </a:r>
          </a:p>
          <a:p>
            <a:pPr marL="228600" indent="-228600">
              <a:buSzPct val="100000"/>
              <a:buFont typeface="+mj-lt"/>
              <a:buAutoNum type="alphaLcPeriod"/>
            </a:pPr>
            <a:r>
              <a:rPr lang="en-US" sz="1150" dirty="0" smtClean="0"/>
              <a:t>____White </a:t>
            </a:r>
          </a:p>
          <a:p>
            <a:pPr marL="228600" indent="-228600">
              <a:buSzPct val="100000"/>
              <a:buFont typeface="+mj-lt"/>
              <a:buAutoNum type="alphaLcPeriod"/>
            </a:pPr>
            <a:r>
              <a:rPr lang="en-US" sz="1150" dirty="0" smtClean="0"/>
              <a:t>____Black or African American </a:t>
            </a:r>
          </a:p>
          <a:p>
            <a:pPr marL="228600" indent="-228600">
              <a:spcAft>
                <a:spcPts val="600"/>
              </a:spcAft>
              <a:buSzPct val="100000"/>
              <a:buFont typeface="+mj-lt"/>
              <a:buAutoNum type="alphaLcPeriod"/>
            </a:pPr>
            <a:r>
              <a:rPr lang="en-US" sz="1150" dirty="0" smtClean="0"/>
              <a:t>____American Indian or Alaska Native </a:t>
            </a:r>
          </a:p>
          <a:p>
            <a:pPr marL="228600" indent="-228600">
              <a:buSzPct val="100000"/>
              <a:buFont typeface="+mj-lt"/>
              <a:buAutoNum type="alphaLcPeriod"/>
            </a:pPr>
            <a:r>
              <a:rPr lang="en-US" sz="1150" dirty="0" smtClean="0"/>
              <a:t>____Asian Indian </a:t>
            </a:r>
          </a:p>
          <a:p>
            <a:pPr marL="228600" indent="-228600">
              <a:buSzPct val="100000"/>
              <a:buFont typeface="+mj-lt"/>
              <a:buAutoNum type="alphaLcPeriod"/>
            </a:pPr>
            <a:r>
              <a:rPr lang="en-US" sz="1150" dirty="0" smtClean="0"/>
              <a:t>____Chinese </a:t>
            </a:r>
          </a:p>
          <a:p>
            <a:pPr marL="228600" indent="-228600">
              <a:buSzPct val="100000"/>
              <a:buFont typeface="+mj-lt"/>
              <a:buAutoNum type="alphaLcPeriod"/>
            </a:pPr>
            <a:r>
              <a:rPr lang="en-US" sz="1150" dirty="0" smtClean="0"/>
              <a:t>____Filipino </a:t>
            </a:r>
          </a:p>
          <a:p>
            <a:pPr marL="228600" indent="-228600">
              <a:buSzPct val="100000"/>
              <a:buFont typeface="+mj-lt"/>
              <a:buAutoNum type="alphaLcPeriod"/>
            </a:pPr>
            <a:r>
              <a:rPr lang="en-US" sz="1150" dirty="0" smtClean="0"/>
              <a:t>____Japanese </a:t>
            </a:r>
          </a:p>
          <a:p>
            <a:pPr marL="228600" indent="-228600">
              <a:buSzPct val="100000"/>
              <a:buFont typeface="+mj-lt"/>
              <a:buAutoNum type="alphaLcPeriod"/>
            </a:pPr>
            <a:r>
              <a:rPr lang="en-US" sz="1150" dirty="0" smtClean="0"/>
              <a:t>____Korean </a:t>
            </a:r>
          </a:p>
          <a:p>
            <a:pPr marL="228600" indent="-228600">
              <a:buSzPct val="100000"/>
              <a:buFont typeface="+mj-lt"/>
              <a:buAutoNum type="alphaLcPeriod"/>
            </a:pPr>
            <a:r>
              <a:rPr lang="en-US" sz="1150" dirty="0" smtClean="0"/>
              <a:t>____Vietnamese </a:t>
            </a:r>
          </a:p>
          <a:p>
            <a:pPr marL="228600" indent="-228600">
              <a:spcAft>
                <a:spcPts val="600"/>
              </a:spcAft>
              <a:buSzPct val="100000"/>
              <a:buFont typeface="+mj-lt"/>
              <a:buAutoNum type="alphaLcPeriod"/>
            </a:pPr>
            <a:r>
              <a:rPr lang="en-US" sz="1150" dirty="0" smtClean="0"/>
              <a:t>____Other Asian </a:t>
            </a:r>
          </a:p>
          <a:p>
            <a:pPr marL="228600" indent="-228600">
              <a:buSzPct val="100000"/>
              <a:buFont typeface="+mj-lt"/>
              <a:buAutoNum type="alphaLcPeriod"/>
            </a:pPr>
            <a:r>
              <a:rPr lang="en-US" sz="1150" dirty="0" smtClean="0"/>
              <a:t>____Native Hawaiian </a:t>
            </a:r>
          </a:p>
          <a:p>
            <a:pPr marL="228600" indent="-228600">
              <a:buSzPct val="100000"/>
              <a:buFont typeface="+mj-lt"/>
              <a:buAutoNum type="alphaLcPeriod"/>
            </a:pPr>
            <a:r>
              <a:rPr lang="en-US" sz="1150" dirty="0" smtClean="0"/>
              <a:t>____Guamanian or Chamorro </a:t>
            </a:r>
          </a:p>
          <a:p>
            <a:pPr marL="228600" indent="-228600">
              <a:buSzPct val="100000"/>
              <a:buFont typeface="+mj-lt"/>
              <a:buAutoNum type="alphaLcPeriod"/>
            </a:pPr>
            <a:r>
              <a:rPr lang="en-US" sz="1150" dirty="0" smtClean="0"/>
              <a:t>____Samoan </a:t>
            </a:r>
          </a:p>
          <a:p>
            <a:pPr marL="228600" indent="-228600">
              <a:buSzPct val="100000"/>
              <a:buFont typeface="+mj-lt"/>
              <a:buAutoNum type="alphaLcPeriod"/>
            </a:pPr>
            <a:r>
              <a:rPr lang="en-US" sz="1150" dirty="0" smtClean="0"/>
              <a:t>____Other Pacific Islander </a:t>
            </a:r>
            <a:endParaRPr lang="en-US" sz="1150" dirty="0"/>
          </a:p>
        </p:txBody>
      </p:sp>
      <p:sp>
        <p:nvSpPr>
          <p:cNvPr id="6" name="Content Placeholder 4"/>
          <p:cNvSpPr txBox="1">
            <a:spLocks/>
          </p:cNvSpPr>
          <p:nvPr/>
        </p:nvSpPr>
        <p:spPr>
          <a:xfrm>
            <a:off x="5105400" y="1371600"/>
            <a:ext cx="3581400" cy="5486400"/>
          </a:xfrm>
          <a:prstGeom prst="rect">
            <a:avLst/>
          </a:prstGeom>
        </p:spPr>
        <p:txBody>
          <a:bodyPr>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150" dirty="0" smtClean="0"/>
          </a:p>
          <a:p>
            <a:endParaRPr lang="en-US" sz="1150" dirty="0" smtClean="0"/>
          </a:p>
          <a:p>
            <a:endParaRPr lang="en-US" sz="1150" dirty="0" smtClean="0"/>
          </a:p>
          <a:p>
            <a:r>
              <a:rPr lang="en-US" sz="1150" dirty="0" smtClean="0"/>
              <a:t>These categories roll up to the Hispanic or Latino category of the Office of Management and Budget (OMB) standard.</a:t>
            </a:r>
          </a:p>
          <a:p>
            <a:endParaRPr lang="en-US" sz="1150" dirty="0" smtClean="0"/>
          </a:p>
          <a:p>
            <a:endParaRPr lang="en-US" sz="1150" dirty="0" smtClean="0"/>
          </a:p>
          <a:p>
            <a:endParaRPr lang="en-US" sz="1150" dirty="0" smtClean="0"/>
          </a:p>
          <a:p>
            <a:endParaRPr lang="en-US" sz="1150" dirty="0" smtClean="0"/>
          </a:p>
          <a:p>
            <a:endParaRPr lang="en-US" sz="1150" dirty="0" smtClean="0"/>
          </a:p>
          <a:p>
            <a:r>
              <a:rPr lang="en-US" sz="1150" dirty="0" smtClean="0"/>
              <a:t>These categories are part of the current OMB standard.</a:t>
            </a:r>
          </a:p>
          <a:p>
            <a:endParaRPr lang="en-US" sz="1150" dirty="0" smtClean="0"/>
          </a:p>
          <a:p>
            <a:endParaRPr lang="en-US" sz="1150" dirty="0" smtClean="0"/>
          </a:p>
          <a:p>
            <a:r>
              <a:rPr lang="en-US" sz="1150" dirty="0" smtClean="0"/>
              <a:t>These categories roll up to the Asian category of the OMB standard.</a:t>
            </a:r>
          </a:p>
          <a:p>
            <a:endParaRPr lang="en-US" sz="1150" dirty="0" smtClean="0"/>
          </a:p>
          <a:p>
            <a:endParaRPr lang="en-US" sz="1150" dirty="0" smtClean="0"/>
          </a:p>
          <a:p>
            <a:endParaRPr lang="en-US" sz="1150" dirty="0" smtClean="0"/>
          </a:p>
          <a:p>
            <a:endParaRPr lang="en-US" sz="1150" dirty="0" smtClean="0"/>
          </a:p>
          <a:p>
            <a:endParaRPr lang="en-US" sz="1150" dirty="0" smtClean="0"/>
          </a:p>
          <a:p>
            <a:r>
              <a:rPr lang="en-US" sz="1150" dirty="0" smtClean="0"/>
              <a:t>These categories roll up to the Native Hawaiian or Other Pacific Islander category of the OMB standard.</a:t>
            </a:r>
          </a:p>
          <a:p>
            <a:endParaRPr lang="en-US" sz="1150" dirty="0"/>
          </a:p>
        </p:txBody>
      </p:sp>
    </p:spTree>
    <p:extLst>
      <p:ext uri="{BB962C8B-B14F-4D97-AF65-F5344CB8AC3E}">
        <p14:creationId xmlns:p14="http://schemas.microsoft.com/office/powerpoint/2010/main" val="4087202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Racial and Ethnic Makeup of the U.S. Population, 2010</a:t>
            </a:r>
            <a:endParaRPr lang="en-US" dirty="0"/>
          </a:p>
        </p:txBody>
      </p:sp>
      <p:sp>
        <p:nvSpPr>
          <p:cNvPr id="7" name="TextBox 6"/>
          <p:cNvSpPr txBox="1"/>
          <p:nvPr/>
        </p:nvSpPr>
        <p:spPr>
          <a:xfrm>
            <a:off x="457200" y="5852160"/>
            <a:ext cx="8229600" cy="400110"/>
          </a:xfrm>
          <a:prstGeom prst="rect">
            <a:avLst/>
          </a:prstGeom>
          <a:noFill/>
        </p:spPr>
        <p:txBody>
          <a:bodyPr wrap="square" rtlCol="0">
            <a:spAutoFit/>
          </a:bodyPr>
          <a:lstStyle/>
          <a:p>
            <a:pPr marL="0" lvl="1"/>
            <a:r>
              <a:rPr lang="en-US" sz="1000" b="1" dirty="0" smtClean="0"/>
              <a:t>Source:</a:t>
            </a:r>
            <a:r>
              <a:rPr lang="en-US" sz="1000" dirty="0" smtClean="0"/>
              <a:t> </a:t>
            </a:r>
            <a:r>
              <a:rPr lang="en-US" sz="1000" dirty="0" err="1" smtClean="0"/>
              <a:t>Humes</a:t>
            </a:r>
            <a:r>
              <a:rPr lang="en-US" sz="1000" dirty="0" smtClean="0"/>
              <a:t> KR, Jones NA, Ramirez RR. Overview of race and Hispanic origin: 2010. 2010 Census Briefs. Suitland, MD: U.S. Census Bureau; March 2011. Publication No. </a:t>
            </a:r>
            <a:r>
              <a:rPr lang="en-US" sz="1000" dirty="0"/>
              <a:t>C2010BR-02. </a:t>
            </a:r>
            <a:r>
              <a:rPr lang="en-US" sz="1000" dirty="0">
                <a:hlinkClick r:id="rId3"/>
              </a:rPr>
              <a:t>http://</a:t>
            </a:r>
            <a:r>
              <a:rPr lang="en-US" sz="1000" dirty="0" smtClean="0">
                <a:hlinkClick r:id="rId3"/>
              </a:rPr>
              <a:t>www.census.gov/prod/cen2010/briefs/c2010br-02.pdf</a:t>
            </a:r>
            <a:r>
              <a:rPr lang="en-US" sz="1000" dirty="0" smtClean="0"/>
              <a:t> </a:t>
            </a:r>
            <a:endParaRPr lang="en-US" dirty="0"/>
          </a:p>
        </p:txBody>
      </p:sp>
      <p:graphicFrame>
        <p:nvGraphicFramePr>
          <p:cNvPr id="11" name="Chart 10"/>
          <p:cNvGraphicFramePr/>
          <p:nvPr>
            <p:extLst>
              <p:ext uri="{D42A27DB-BD31-4B8C-83A1-F6EECF244321}">
                <p14:modId xmlns:p14="http://schemas.microsoft.com/office/powerpoint/2010/main" val="3238920557"/>
              </p:ext>
            </p:extLst>
          </p:nvPr>
        </p:nvGraphicFramePr>
        <p:xfrm>
          <a:off x="457200" y="1463040"/>
          <a:ext cx="4937760" cy="40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val="3019239082"/>
              </p:ext>
            </p:extLst>
          </p:nvPr>
        </p:nvGraphicFramePr>
        <p:xfrm>
          <a:off x="4480560" y="1463040"/>
          <a:ext cx="4206240" cy="406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80603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15 Largest Ancestries, United States, 2000</a:t>
            </a:r>
            <a:endParaRPr lang="en-US" dirty="0"/>
          </a:p>
        </p:txBody>
      </p:sp>
      <p:graphicFrame>
        <p:nvGraphicFramePr>
          <p:cNvPr id="3" name="Chart 2"/>
          <p:cNvGraphicFramePr/>
          <p:nvPr>
            <p:extLst>
              <p:ext uri="{D42A27DB-BD31-4B8C-83A1-F6EECF244321}">
                <p14:modId xmlns:p14="http://schemas.microsoft.com/office/powerpoint/2010/main" val="1058186127"/>
              </p:ext>
            </p:extLst>
          </p:nvPr>
        </p:nvGraphicFramePr>
        <p:xfrm>
          <a:off x="457200" y="146304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400110"/>
          </a:xfrm>
          <a:prstGeom prst="rect">
            <a:avLst/>
          </a:prstGeom>
          <a:noFill/>
        </p:spPr>
        <p:txBody>
          <a:bodyPr wrap="square" rtlCol="0">
            <a:spAutoFit/>
          </a:bodyPr>
          <a:lstStyle/>
          <a:p>
            <a:r>
              <a:rPr lang="en-US" sz="1000" b="1" dirty="0" smtClean="0"/>
              <a:t>Note: </a:t>
            </a:r>
            <a:r>
              <a:rPr lang="en-US" sz="1000" dirty="0" smtClean="0"/>
              <a:t>Data based on sample. For information on confidentiality protection, sampling error, </a:t>
            </a:r>
            <a:r>
              <a:rPr lang="en-US" sz="1000" dirty="0" err="1" smtClean="0"/>
              <a:t>nonsampling</a:t>
            </a:r>
            <a:r>
              <a:rPr lang="en-US" sz="1000" dirty="0" smtClean="0"/>
              <a:t> error, and definitions, see </a:t>
            </a:r>
            <a:r>
              <a:rPr lang="en-US" sz="1000" dirty="0" smtClean="0">
                <a:hlinkClick r:id="rId4"/>
              </a:rPr>
              <a:t>www.census.gov/prod/cen2000/doc/sf3.pdf</a:t>
            </a:r>
            <a:r>
              <a:rPr lang="en-US" sz="1000" dirty="0" smtClean="0"/>
              <a:t>. </a:t>
            </a:r>
            <a:endParaRPr lang="en-US" sz="1000" dirty="0"/>
          </a:p>
        </p:txBody>
      </p:sp>
    </p:spTree>
    <p:extLst>
      <p:ext uri="{BB962C8B-B14F-4D97-AF65-F5344CB8AC3E}">
        <p14:creationId xmlns:p14="http://schemas.microsoft.com/office/powerpoint/2010/main" val="1021501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Diversity of the Black Population in the United States</a:t>
            </a:r>
            <a:endParaRPr lang="en-US" dirty="0"/>
          </a:p>
        </p:txBody>
      </p:sp>
      <p:sp>
        <p:nvSpPr>
          <p:cNvPr id="3" name="Content Placeholder 2"/>
          <p:cNvSpPr>
            <a:spLocks noGrp="1"/>
          </p:cNvSpPr>
          <p:nvPr>
            <p:ph idx="1"/>
          </p:nvPr>
        </p:nvSpPr>
        <p:spPr/>
        <p:txBody>
          <a:bodyPr>
            <a:normAutofit lnSpcReduction="10000"/>
          </a:bodyPr>
          <a:lstStyle/>
          <a:p>
            <a:r>
              <a:rPr lang="en-US" dirty="0" smtClean="0"/>
              <a:t>Blacks in the United States are a diverse population and in 2013 included:</a:t>
            </a:r>
          </a:p>
          <a:p>
            <a:pPr lvl="1"/>
            <a:r>
              <a:rPr lang="en-US" dirty="0" smtClean="0"/>
              <a:t>Total population (39.9 million)</a:t>
            </a:r>
          </a:p>
          <a:p>
            <a:pPr lvl="1"/>
            <a:r>
              <a:rPr lang="en-US" dirty="0" smtClean="0"/>
              <a:t>Percent of the total population (12.6%)</a:t>
            </a:r>
          </a:p>
          <a:p>
            <a:pPr lvl="1"/>
            <a:r>
              <a:rPr lang="en-US" dirty="0" smtClean="0"/>
              <a:t>U.S.-born Blacks (36.2 million)</a:t>
            </a:r>
          </a:p>
          <a:p>
            <a:pPr lvl="1"/>
            <a:r>
              <a:rPr lang="en-US" dirty="0" smtClean="0"/>
              <a:t>Foreign-born Blacks (3.8 million)</a:t>
            </a:r>
          </a:p>
          <a:p>
            <a:pPr lvl="2"/>
            <a:r>
              <a:rPr lang="en-US" dirty="0" smtClean="0"/>
              <a:t>Jamaican (682,000)</a:t>
            </a:r>
          </a:p>
          <a:p>
            <a:pPr lvl="2"/>
            <a:r>
              <a:rPr lang="en-US" dirty="0" smtClean="0"/>
              <a:t>Haitian (586,000)</a:t>
            </a:r>
          </a:p>
          <a:p>
            <a:pPr lvl="2"/>
            <a:r>
              <a:rPr lang="en-US" dirty="0" smtClean="0"/>
              <a:t>Nigerian (226,000)</a:t>
            </a:r>
          </a:p>
          <a:p>
            <a:pPr lvl="2"/>
            <a:r>
              <a:rPr lang="en-US" dirty="0" smtClean="0"/>
              <a:t>Dominican (166,000)</a:t>
            </a:r>
          </a:p>
          <a:p>
            <a:pPr lvl="1"/>
            <a:r>
              <a:rPr lang="en-US" dirty="0" smtClean="0"/>
              <a:t>Hispanic Blacks (3.2 million)</a:t>
            </a:r>
          </a:p>
        </p:txBody>
      </p:sp>
    </p:spTree>
    <p:extLst>
      <p:ext uri="{BB962C8B-B14F-4D97-AF65-F5344CB8AC3E}">
        <p14:creationId xmlns:p14="http://schemas.microsoft.com/office/powerpoint/2010/main" val="1261359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Distribution of the U.S. Black Population, 2010</a:t>
            </a:r>
            <a:endParaRPr lang="en-US" dirty="0"/>
          </a:p>
        </p:txBody>
      </p:sp>
      <p:sp>
        <p:nvSpPr>
          <p:cNvPr id="3" name="TextBox 2"/>
          <p:cNvSpPr txBox="1"/>
          <p:nvPr/>
        </p:nvSpPr>
        <p:spPr>
          <a:xfrm>
            <a:off x="457200" y="5943600"/>
            <a:ext cx="8229600" cy="707886"/>
          </a:xfrm>
          <a:prstGeom prst="rect">
            <a:avLst/>
          </a:prstGeom>
          <a:noFill/>
        </p:spPr>
        <p:txBody>
          <a:bodyPr wrap="square" lIns="0" rIns="0" rtlCol="0">
            <a:spAutoFit/>
          </a:bodyPr>
          <a:lstStyle/>
          <a:p>
            <a:r>
              <a:rPr lang="en-US" sz="1000" b="1" dirty="0"/>
              <a:t>Source:</a:t>
            </a:r>
            <a:r>
              <a:rPr lang="en-US" sz="1000" dirty="0"/>
              <a:t> U.S. Census Bureau. 2010 Census Summary File 1</a:t>
            </a:r>
            <a:r>
              <a:rPr lang="en-US" sz="1000" dirty="0" smtClean="0"/>
              <a:t>. </a:t>
            </a:r>
            <a:r>
              <a:rPr lang="en-US" sz="1000" b="1" dirty="0" smtClean="0"/>
              <a:t>Map generated from the Census </a:t>
            </a:r>
            <a:r>
              <a:rPr lang="en-US" sz="1000" b="1" dirty="0"/>
              <a:t>Data Mapper </a:t>
            </a:r>
            <a:r>
              <a:rPr lang="en-US" sz="1000" b="1"/>
              <a:t>at </a:t>
            </a:r>
            <a:r>
              <a:rPr lang="en-US" sz="1000">
                <a:hlinkClick r:id="rId3"/>
              </a:rPr>
              <a:t>https://www.census.gov/programs-surveys/geography/data/interactive-maps.html</a:t>
            </a:r>
            <a:r>
              <a:rPr lang="en-US" sz="1000" b="1" smtClean="0"/>
              <a:t>.</a:t>
            </a:r>
            <a:endParaRPr lang="en-US" sz="1000" b="1" dirty="0" smtClean="0"/>
          </a:p>
          <a:p>
            <a:r>
              <a:rPr lang="en-US" sz="1000" b="1" dirty="0" smtClean="0"/>
              <a:t>Note</a:t>
            </a:r>
            <a:r>
              <a:rPr lang="en-US" sz="1000" b="1" dirty="0"/>
              <a:t>: </a:t>
            </a:r>
            <a:r>
              <a:rPr lang="en-US" sz="1000" dirty="0"/>
              <a:t>For information on confidentiality protection, </a:t>
            </a:r>
            <a:r>
              <a:rPr lang="en-US" sz="1000" dirty="0" err="1"/>
              <a:t>nonsampling</a:t>
            </a:r>
            <a:r>
              <a:rPr lang="en-US" sz="1000" dirty="0"/>
              <a:t> error, and definitions, see www.census.gov/prod/cen2010/doc/sf1.pdf.</a:t>
            </a:r>
          </a:p>
          <a:p>
            <a:endParaRPr lang="en-US" sz="1000" dirty="0"/>
          </a:p>
        </p:txBody>
      </p:sp>
      <p:pic>
        <p:nvPicPr>
          <p:cNvPr id="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7200" y="1371600"/>
            <a:ext cx="6810375"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062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mtClean="0"/>
              <a:t>Projected Growth of U.S.-Born Population Between 2014 and 2060</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9848958"/>
              </p:ext>
            </p:extLst>
          </p:nvPr>
        </p:nvGraphicFramePr>
        <p:xfrm>
          <a:off x="457200" y="146304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760720"/>
            <a:ext cx="8229600" cy="1323439"/>
          </a:xfrm>
          <a:prstGeom prst="rect">
            <a:avLst/>
          </a:prstGeom>
          <a:noFill/>
        </p:spPr>
        <p:txBody>
          <a:bodyPr wrap="square" rtlCol="0">
            <a:spAutoFit/>
          </a:bodyPr>
          <a:lstStyle/>
          <a:p>
            <a:r>
              <a:rPr lang="en-US" sz="1000" b="1" dirty="0" smtClean="0"/>
              <a:t>Key: </a:t>
            </a:r>
            <a:r>
              <a:rPr lang="en-US" sz="1000" dirty="0" smtClean="0"/>
              <a:t>AI/AN = American Indian Alaska Native; NHPI = Native Hawaiian and Pacific Islander.</a:t>
            </a:r>
          </a:p>
          <a:p>
            <a:r>
              <a:rPr lang="en-US" sz="1000" b="1" dirty="0"/>
              <a:t>Source:</a:t>
            </a:r>
            <a:r>
              <a:rPr lang="en-US" sz="1000" dirty="0"/>
              <a:t> U.S. Census Bureau. Projections of the Size and Composition of the U.S. </a:t>
            </a:r>
            <a:r>
              <a:rPr lang="en-US" sz="1000" dirty="0" smtClean="0"/>
              <a:t>Population: 2014 </a:t>
            </a:r>
            <a:r>
              <a:rPr lang="en-US" sz="1000" dirty="0"/>
              <a:t>to </a:t>
            </a:r>
            <a:r>
              <a:rPr lang="en-US" sz="1000" dirty="0" smtClean="0"/>
              <a:t>2060. </a:t>
            </a:r>
            <a:r>
              <a:rPr lang="en-US" sz="1000" dirty="0"/>
              <a:t>Population Estimates and </a:t>
            </a:r>
            <a:r>
              <a:rPr lang="en-US" sz="1000" dirty="0" smtClean="0"/>
              <a:t>Projections. Current </a:t>
            </a:r>
            <a:r>
              <a:rPr lang="en-US" sz="1000" dirty="0"/>
              <a:t>Population Reports, March </a:t>
            </a:r>
            <a:r>
              <a:rPr lang="en-US" sz="1000" dirty="0" smtClean="0"/>
              <a:t>2015. http</a:t>
            </a:r>
            <a:r>
              <a:rPr lang="en-US" sz="1000" dirty="0"/>
              <a:t>://www.census.gov/newsroom/press-releases/2015/cb15-tps16.html </a:t>
            </a:r>
            <a:endParaRPr lang="en-US" sz="1000" dirty="0" smtClean="0"/>
          </a:p>
          <a:p>
            <a:r>
              <a:rPr lang="en-US" sz="1000" b="1" dirty="0"/>
              <a:t>Note:</a:t>
            </a:r>
            <a:r>
              <a:rPr lang="en-US" sz="1000" dirty="0"/>
              <a:t> The percentages for each group in each year may not add to </a:t>
            </a:r>
            <a:r>
              <a:rPr lang="en-US" sz="1000" dirty="0" smtClean="0"/>
              <a:t>100 </a:t>
            </a:r>
            <a:r>
              <a:rPr lang="en-US" sz="1000" dirty="0"/>
              <a:t>due to </a:t>
            </a:r>
            <a:r>
              <a:rPr lang="en-US" sz="1000" dirty="0" smtClean="0"/>
              <a:t>rounding. Unless </a:t>
            </a:r>
            <a:r>
              <a:rPr lang="en-US" sz="1000" dirty="0"/>
              <a:t>otherwise specified, race categories represent race alone. </a:t>
            </a:r>
            <a:r>
              <a:rPr lang="en-US" sz="1000" dirty="0" smtClean="0"/>
              <a:t>Minority </a:t>
            </a:r>
            <a:r>
              <a:rPr lang="en-US" sz="1000" dirty="0"/>
              <a:t>refers to everyone other than the non-Hispanic White alone population.</a:t>
            </a:r>
          </a:p>
          <a:p>
            <a:endParaRPr lang="en-US" sz="1000" dirty="0" smtClean="0"/>
          </a:p>
          <a:p>
            <a:endParaRPr lang="en-US" sz="1000" dirty="0"/>
          </a:p>
          <a:p>
            <a:endParaRPr lang="en-US" sz="1000" dirty="0"/>
          </a:p>
        </p:txBody>
      </p:sp>
    </p:spTree>
    <p:extLst>
      <p:ext uri="{BB962C8B-B14F-4D97-AF65-F5344CB8AC3E}">
        <p14:creationId xmlns:p14="http://schemas.microsoft.com/office/powerpoint/2010/main" val="1586878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Goals of the Chartbook on Health Care for Blacks</a:t>
            </a:r>
            <a:endParaRPr lang="en-US" dirty="0"/>
          </a:p>
        </p:txBody>
      </p:sp>
      <p:sp>
        <p:nvSpPr>
          <p:cNvPr id="3" name="Content Placeholder 2"/>
          <p:cNvSpPr>
            <a:spLocks noGrp="1"/>
          </p:cNvSpPr>
          <p:nvPr>
            <p:ph idx="1"/>
          </p:nvPr>
        </p:nvSpPr>
        <p:spPr/>
        <p:txBody>
          <a:bodyPr/>
          <a:lstStyle/>
          <a:p>
            <a:r>
              <a:rPr lang="en-US" dirty="0" smtClean="0"/>
              <a:t>Commemorates the 30th Anniversary of the Report of the Secretary’s Task Force on Black and Minority Health (Heckler Report)</a:t>
            </a:r>
          </a:p>
          <a:p>
            <a:r>
              <a:rPr lang="en-US" dirty="0" smtClean="0"/>
              <a:t>Highlights progress for Blacks on priorities of the Heckler Report</a:t>
            </a:r>
          </a:p>
          <a:p>
            <a:r>
              <a:rPr lang="en-US" dirty="0" smtClean="0"/>
              <a:t>Summarizes trends in health care disparities by race related to:</a:t>
            </a:r>
          </a:p>
          <a:p>
            <a:pPr lvl="1"/>
            <a:r>
              <a:rPr lang="en-US" dirty="0" smtClean="0"/>
              <a:t>Access to health care.</a:t>
            </a:r>
          </a:p>
          <a:p>
            <a:pPr lvl="1"/>
            <a:r>
              <a:rPr lang="en-US" dirty="0" smtClean="0"/>
              <a:t>Priorities of the National Quality Strategy (NQS).</a:t>
            </a:r>
          </a:p>
        </p:txBody>
      </p:sp>
    </p:spTree>
    <p:extLst>
      <p:ext uri="{BB962C8B-B14F-4D97-AF65-F5344CB8AC3E}">
        <p14:creationId xmlns:p14="http://schemas.microsoft.com/office/powerpoint/2010/main" val="3105034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Projected Growth of Foreign-Born Population Between 2014 and 2060</a:t>
            </a:r>
            <a:endParaRPr lang="en-US" dirty="0"/>
          </a:p>
        </p:txBody>
      </p:sp>
      <p:graphicFrame>
        <p:nvGraphicFramePr>
          <p:cNvPr id="7" name="Content Placeholder 8"/>
          <p:cNvGraphicFramePr>
            <a:graphicFrameLocks noGrp="1"/>
          </p:cNvGraphicFramePr>
          <p:nvPr>
            <p:ph idx="1"/>
            <p:extLst>
              <p:ext uri="{D42A27DB-BD31-4B8C-83A1-F6EECF244321}">
                <p14:modId xmlns:p14="http://schemas.microsoft.com/office/powerpoint/2010/main" val="3439254883"/>
              </p:ext>
            </p:extLst>
          </p:nvPr>
        </p:nvGraphicFramePr>
        <p:xfrm>
          <a:off x="457200" y="146304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852160"/>
            <a:ext cx="8229600" cy="914400"/>
          </a:xfrm>
          <a:prstGeom prst="rect">
            <a:avLst/>
          </a:prstGeom>
          <a:noFill/>
        </p:spPr>
        <p:txBody>
          <a:bodyPr wrap="square" rtlCol="0">
            <a:spAutoFit/>
          </a:bodyPr>
          <a:lstStyle/>
          <a:p>
            <a:r>
              <a:rPr lang="en-US" sz="1000" b="1" dirty="0" smtClean="0"/>
              <a:t>Key: </a:t>
            </a:r>
            <a:r>
              <a:rPr lang="en-US" sz="1000" dirty="0" smtClean="0"/>
              <a:t>AI/AN = American Indian Alaska Native; NHPI = Native Hawaiian and Pacific Islander.</a:t>
            </a:r>
          </a:p>
          <a:p>
            <a:r>
              <a:rPr lang="en-US" sz="1000" b="1" dirty="0"/>
              <a:t>Source:</a:t>
            </a:r>
            <a:r>
              <a:rPr lang="en-US" sz="1000" dirty="0"/>
              <a:t> U.S. Census Bureau. Projections of the Size and Composition of the U.S. </a:t>
            </a:r>
            <a:r>
              <a:rPr lang="en-US" sz="1000" dirty="0" smtClean="0"/>
              <a:t>Population: 2014 </a:t>
            </a:r>
            <a:r>
              <a:rPr lang="en-US" sz="1000" dirty="0"/>
              <a:t>to </a:t>
            </a:r>
            <a:r>
              <a:rPr lang="en-US" sz="1000" dirty="0" smtClean="0"/>
              <a:t>2060. </a:t>
            </a:r>
            <a:r>
              <a:rPr lang="en-US" sz="1000" dirty="0"/>
              <a:t>Population Estimates and </a:t>
            </a:r>
            <a:r>
              <a:rPr lang="en-US" sz="1000" dirty="0" smtClean="0"/>
              <a:t>Projections. Current </a:t>
            </a:r>
            <a:r>
              <a:rPr lang="en-US" sz="1000" dirty="0"/>
              <a:t>Population Reports, March </a:t>
            </a:r>
            <a:r>
              <a:rPr lang="en-US" sz="1000" dirty="0" smtClean="0"/>
              <a:t>2015. http</a:t>
            </a:r>
            <a:r>
              <a:rPr lang="en-US" sz="1000" dirty="0"/>
              <a:t>://www.census.gov/newsroom/press-releases/2015/cb15-tps16.html </a:t>
            </a:r>
            <a:endParaRPr lang="en-US" sz="1000" dirty="0" smtClean="0"/>
          </a:p>
          <a:p>
            <a:r>
              <a:rPr lang="en-US" sz="1000" b="1" dirty="0"/>
              <a:t>Note:</a:t>
            </a:r>
            <a:r>
              <a:rPr lang="en-US" sz="1000" dirty="0"/>
              <a:t> The percentages for each group in each year may not add to </a:t>
            </a:r>
            <a:r>
              <a:rPr lang="en-US" sz="1000" dirty="0" smtClean="0"/>
              <a:t>100 </a:t>
            </a:r>
            <a:r>
              <a:rPr lang="en-US" sz="1000" dirty="0"/>
              <a:t>due to </a:t>
            </a:r>
            <a:r>
              <a:rPr lang="en-US" sz="1000" dirty="0" smtClean="0"/>
              <a:t>rounding. Unless </a:t>
            </a:r>
            <a:r>
              <a:rPr lang="en-US" sz="1000" dirty="0"/>
              <a:t>otherwise specified, race categories represent race alone. </a:t>
            </a:r>
            <a:r>
              <a:rPr lang="en-US" sz="1000" dirty="0" smtClean="0"/>
              <a:t>Minority </a:t>
            </a:r>
            <a:r>
              <a:rPr lang="en-US" sz="1000" dirty="0"/>
              <a:t>refers to everyone other than the non-Hispanic White alone population.</a:t>
            </a:r>
          </a:p>
          <a:p>
            <a:endParaRPr lang="en-US" sz="1000" dirty="0" smtClean="0"/>
          </a:p>
          <a:p>
            <a:endParaRPr lang="en-US" sz="1000" dirty="0"/>
          </a:p>
          <a:p>
            <a:endParaRPr lang="en-US" sz="1000" dirty="0"/>
          </a:p>
        </p:txBody>
      </p:sp>
    </p:spTree>
    <p:extLst>
      <p:ext uri="{BB962C8B-B14F-4D97-AF65-F5344CB8AC3E}">
        <p14:creationId xmlns:p14="http://schemas.microsoft.com/office/powerpoint/2010/main" val="649758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Projected Growth of </a:t>
            </a:r>
            <a:r>
              <a:rPr lang="en-US" dirty="0" smtClean="0"/>
              <a:t>Older Black Population </a:t>
            </a:r>
            <a:r>
              <a:rPr lang="en-US" dirty="0"/>
              <a:t>Between 2014 and </a:t>
            </a:r>
            <a:r>
              <a:rPr lang="en-US" dirty="0" smtClean="0"/>
              <a:t>2060</a:t>
            </a:r>
            <a:endParaRPr lang="en-US" dirty="0"/>
          </a:p>
        </p:txBody>
      </p:sp>
      <p:graphicFrame>
        <p:nvGraphicFramePr>
          <p:cNvPr id="5" name="Chart 4"/>
          <p:cNvGraphicFramePr/>
          <p:nvPr>
            <p:extLst>
              <p:ext uri="{D42A27DB-BD31-4B8C-83A1-F6EECF244321}">
                <p14:modId xmlns:p14="http://schemas.microsoft.com/office/powerpoint/2010/main" val="2553940640"/>
              </p:ext>
            </p:extLst>
          </p:nvPr>
        </p:nvGraphicFramePr>
        <p:xfrm>
          <a:off x="457200" y="1463040"/>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394960"/>
            <a:ext cx="8229600" cy="553998"/>
          </a:xfrm>
          <a:prstGeom prst="rect">
            <a:avLst/>
          </a:prstGeom>
          <a:noFill/>
        </p:spPr>
        <p:txBody>
          <a:bodyPr wrap="square" rtlCol="0">
            <a:spAutoFit/>
          </a:bodyPr>
          <a:lstStyle/>
          <a:p>
            <a:r>
              <a:rPr lang="en-US" sz="1000" b="1" dirty="0"/>
              <a:t>Source:</a:t>
            </a:r>
            <a:r>
              <a:rPr lang="en-US" sz="1000" dirty="0"/>
              <a:t> Administration on </a:t>
            </a:r>
            <a:r>
              <a:rPr lang="en-US" sz="1000" dirty="0" smtClean="0"/>
              <a:t>Aging. A statistical profile </a:t>
            </a:r>
            <a:r>
              <a:rPr lang="en-US" sz="1000" dirty="0"/>
              <a:t>of Black </a:t>
            </a:r>
            <a:r>
              <a:rPr lang="en-US" sz="1000" dirty="0" smtClean="0"/>
              <a:t>older </a:t>
            </a:r>
            <a:r>
              <a:rPr lang="en-US" sz="1000" dirty="0"/>
              <a:t>Americans </a:t>
            </a:r>
            <a:r>
              <a:rPr lang="en-US" sz="1000" dirty="0" smtClean="0"/>
              <a:t>aged </a:t>
            </a:r>
            <a:r>
              <a:rPr lang="en-US" sz="1000" dirty="0"/>
              <a:t>65</a:t>
            </a:r>
            <a:r>
              <a:rPr lang="en-US" sz="1000" dirty="0" smtClean="0"/>
              <a:t>+. </a:t>
            </a:r>
            <a:r>
              <a:rPr lang="en-US" sz="1000" dirty="0">
                <a:hlinkClick r:id="rId4"/>
              </a:rPr>
              <a:t>https://</a:t>
            </a:r>
            <a:r>
              <a:rPr lang="en-US" sz="1000" dirty="0" smtClean="0">
                <a:hlinkClick r:id="rId4"/>
              </a:rPr>
              <a:t>acl.gov/sites/default/files/Aging%20and%20Disability%20in%20America/2018AA_OAProfile.pdf</a:t>
            </a:r>
            <a:r>
              <a:rPr lang="en-US" sz="1000" dirty="0" smtClean="0"/>
              <a:t> </a:t>
            </a:r>
            <a:endParaRPr lang="en-US" sz="1000" dirty="0"/>
          </a:p>
          <a:p>
            <a:endParaRPr lang="en-US" sz="1000" dirty="0"/>
          </a:p>
        </p:txBody>
      </p:sp>
    </p:spTree>
    <p:extLst>
      <p:ext uri="{BB962C8B-B14F-4D97-AF65-F5344CB8AC3E}">
        <p14:creationId xmlns:p14="http://schemas.microsoft.com/office/powerpoint/2010/main" val="1474582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Health of the Black Population in the United States</a:t>
            </a:r>
            <a:endParaRPr lang="en-US" dirty="0"/>
          </a:p>
        </p:txBody>
      </p:sp>
      <p:sp>
        <p:nvSpPr>
          <p:cNvPr id="3" name="Content Placeholder 2"/>
          <p:cNvSpPr>
            <a:spLocks noGrp="1"/>
          </p:cNvSpPr>
          <p:nvPr>
            <p:ph idx="1"/>
          </p:nvPr>
        </p:nvSpPr>
        <p:spPr/>
        <p:txBody>
          <a:bodyPr/>
          <a:lstStyle/>
          <a:p>
            <a:r>
              <a:rPr lang="en-US" dirty="0" smtClean="0"/>
              <a:t>Health of Blacks is influenced by various social determinants, such as poverty, lack of access to high-quality education, unemployment, unhealthy housing, unsafe neighborhoods, and other cultural barriers.</a:t>
            </a:r>
          </a:p>
          <a:p>
            <a:r>
              <a:rPr lang="en-US" dirty="0" smtClean="0"/>
              <a:t>Blacks have higher rates of mortality than any other racial or ethnic group for 8 of the top 10 causes of death.  </a:t>
            </a:r>
            <a:br>
              <a:rPr lang="en-US" dirty="0" smtClean="0"/>
            </a:br>
            <a:endParaRPr lang="en-US" dirty="0" smtClean="0"/>
          </a:p>
          <a:p>
            <a:endParaRPr lang="en-US" dirty="0" smtClean="0"/>
          </a:p>
          <a:p>
            <a:endParaRPr lang="en-US" dirty="0" smtClean="0"/>
          </a:p>
        </p:txBody>
      </p:sp>
    </p:spTree>
    <p:extLst>
      <p:ext uri="{BB962C8B-B14F-4D97-AF65-F5344CB8AC3E}">
        <p14:creationId xmlns:p14="http://schemas.microsoft.com/office/powerpoint/2010/main" val="55424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Trends in Priorities of the Heckler Report </a:t>
            </a:r>
            <a:endParaRPr lang="en-US" dirty="0"/>
          </a:p>
        </p:txBody>
      </p:sp>
      <p:sp>
        <p:nvSpPr>
          <p:cNvPr id="5" name="Content Placeholder 4"/>
          <p:cNvSpPr>
            <a:spLocks noGrp="1"/>
          </p:cNvSpPr>
          <p:nvPr>
            <p:ph type="body" idx="1"/>
          </p:nvPr>
        </p:nvSpPr>
        <p:spPr/>
        <p:txBody>
          <a:bodyPr/>
          <a:lstStyle/>
          <a:p>
            <a:r>
              <a:rPr lang="en-US" dirty="0" smtClean="0"/>
              <a:t>National Healthcare Quality and Disparities Report</a:t>
            </a:r>
          </a:p>
          <a:p>
            <a:r>
              <a:rPr lang="en-US" dirty="0" smtClean="0"/>
              <a:t>Chartbook on Health Care for Blacks</a:t>
            </a:r>
            <a:endParaRPr lang="en-US" dirty="0"/>
          </a:p>
        </p:txBody>
      </p:sp>
    </p:spTree>
    <p:extLst>
      <p:ext uri="{BB962C8B-B14F-4D97-AF65-F5344CB8AC3E}">
        <p14:creationId xmlns:p14="http://schemas.microsoft.com/office/powerpoint/2010/main" val="95145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600" dirty="0" smtClean="0"/>
              <a:t>Report of the Secretary’s Task Force on Black and Minority Health (Heckler Report)</a:t>
            </a:r>
            <a:endParaRPr lang="en-US" sz="2600" dirty="0"/>
          </a:p>
        </p:txBody>
      </p:sp>
      <p:sp>
        <p:nvSpPr>
          <p:cNvPr id="5" name="Content Placeholder 4"/>
          <p:cNvSpPr>
            <a:spLocks noGrp="1"/>
          </p:cNvSpPr>
          <p:nvPr>
            <p:ph sz="half" idx="1"/>
          </p:nvPr>
        </p:nvSpPr>
        <p:spPr>
          <a:xfrm>
            <a:off x="457200" y="1600200"/>
            <a:ext cx="4572000" cy="4525963"/>
          </a:xfrm>
        </p:spPr>
        <p:txBody>
          <a:bodyPr>
            <a:normAutofit/>
          </a:bodyPr>
          <a:lstStyle/>
          <a:p>
            <a:r>
              <a:rPr lang="en-US" dirty="0" smtClean="0"/>
              <a:t>30th anniversary of the Heckler Report</a:t>
            </a:r>
          </a:p>
          <a:p>
            <a:pPr lvl="1"/>
            <a:r>
              <a:rPr lang="en-US" dirty="0" smtClean="0"/>
              <a:t>Released in 1985 under the leadership of then U.S. Department of Health and Human Services Secretary Margaret M. Heckler.</a:t>
            </a:r>
          </a:p>
          <a:p>
            <a:pPr lvl="1"/>
            <a:r>
              <a:rPr lang="en-US" dirty="0" smtClean="0"/>
              <a:t>Documented persistent health disparities that accounted for 60,000 excess deaths each year.</a:t>
            </a:r>
          </a:p>
        </p:txBody>
      </p:sp>
      <p:pic>
        <p:nvPicPr>
          <p:cNvPr id="6" name="Picture 5" descr="heckler.PNG"/>
          <p:cNvPicPr>
            <a:picLocks noChangeAspect="1"/>
          </p:cNvPicPr>
          <p:nvPr/>
        </p:nvPicPr>
        <p:blipFill>
          <a:blip r:embed="rId3" cstate="print"/>
          <a:srcRect l="17500" t="10579" r="16250" b="6301"/>
          <a:stretch>
            <a:fillRect/>
          </a:stretch>
        </p:blipFill>
        <p:spPr>
          <a:xfrm>
            <a:off x="5562600" y="1535723"/>
            <a:ext cx="3200400" cy="3200400"/>
          </a:xfrm>
          <a:prstGeom prst="rect">
            <a:avLst/>
          </a:prstGeom>
        </p:spPr>
      </p:pic>
    </p:spTree>
    <p:extLst>
      <p:ext uri="{BB962C8B-B14F-4D97-AF65-F5344CB8AC3E}">
        <p14:creationId xmlns:p14="http://schemas.microsoft.com/office/powerpoint/2010/main" val="1624438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Black Population Before and After Heckler Report (Census Years 1980 and 2010)</a:t>
            </a:r>
            <a:endParaRPr lang="en-US" sz="2800" dirty="0"/>
          </a:p>
        </p:txBody>
      </p:sp>
      <p:sp>
        <p:nvSpPr>
          <p:cNvPr id="6" name="Content Placeholder 5"/>
          <p:cNvSpPr>
            <a:spLocks noGrp="1"/>
          </p:cNvSpPr>
          <p:nvPr>
            <p:ph idx="1"/>
          </p:nvPr>
        </p:nvSpPr>
        <p:spPr/>
        <p:txBody>
          <a:bodyPr/>
          <a:lstStyle/>
          <a:p>
            <a:r>
              <a:rPr lang="en-US" dirty="0" smtClean="0"/>
              <a:t>Census data on race: </a:t>
            </a:r>
          </a:p>
          <a:p>
            <a:pPr lvl="1"/>
            <a:r>
              <a:rPr lang="en-US" dirty="0" smtClean="0"/>
              <a:t>Collected for more than two centuries </a:t>
            </a:r>
          </a:p>
          <a:p>
            <a:pPr lvl="1"/>
            <a:r>
              <a:rPr lang="en-US" dirty="0" smtClean="0"/>
              <a:t>Did not include ethnic groups until the 1970s</a:t>
            </a:r>
          </a:p>
          <a:p>
            <a:pPr lvl="1"/>
            <a:r>
              <a:rPr lang="en-US" dirty="0" smtClean="0"/>
              <a:t>Was not precisely defined for non-Whites  </a:t>
            </a:r>
          </a:p>
          <a:p>
            <a:pPr lvl="1"/>
            <a:r>
              <a:rPr lang="en-US" dirty="0" smtClean="0"/>
              <a:t>Was self-reported in 1980 and 2010 </a:t>
            </a:r>
          </a:p>
          <a:p>
            <a:r>
              <a:rPr lang="en-US" dirty="0" smtClean="0"/>
              <a:t>Office of Management and Budget racial groups:</a:t>
            </a:r>
          </a:p>
          <a:p>
            <a:pPr lvl="1"/>
            <a:r>
              <a:rPr lang="en-US" dirty="0" smtClean="0"/>
              <a:t>Defined five categories in 1997</a:t>
            </a:r>
          </a:p>
          <a:p>
            <a:pPr lvl="1"/>
            <a:r>
              <a:rPr lang="en-US" dirty="0" smtClean="0"/>
              <a:t>Added sixth category (Some Other Race) in 2010 and allowed people to identify more than one race</a:t>
            </a:r>
          </a:p>
          <a:p>
            <a:endParaRPr lang="en-US" dirty="0"/>
          </a:p>
        </p:txBody>
      </p:sp>
    </p:spTree>
    <p:extLst>
      <p:ext uri="{BB962C8B-B14F-4D97-AF65-F5344CB8AC3E}">
        <p14:creationId xmlns:p14="http://schemas.microsoft.com/office/powerpoint/2010/main" val="3959509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U.S. Black Population, 1980 vs. 2010</a:t>
            </a:r>
            <a:endParaRPr lang="en-US" dirty="0"/>
          </a:p>
        </p:txBody>
      </p:sp>
      <p:sp>
        <p:nvSpPr>
          <p:cNvPr id="3" name="TextBox 2"/>
          <p:cNvSpPr txBox="1"/>
          <p:nvPr/>
        </p:nvSpPr>
        <p:spPr>
          <a:xfrm>
            <a:off x="457200" y="4754880"/>
            <a:ext cx="8229600" cy="1723549"/>
          </a:xfrm>
          <a:prstGeom prst="rect">
            <a:avLst/>
          </a:prstGeom>
          <a:noFill/>
        </p:spPr>
        <p:txBody>
          <a:bodyPr wrap="square" rtlCol="0">
            <a:spAutoFit/>
          </a:bodyPr>
          <a:lstStyle/>
          <a:p>
            <a:pPr marL="0" lvl="1"/>
            <a:r>
              <a:rPr lang="en-US" sz="1000" b="1" dirty="0" smtClean="0"/>
              <a:t>2010 Source: </a:t>
            </a:r>
            <a:r>
              <a:rPr lang="en-US" sz="1000" dirty="0" smtClean="0"/>
              <a:t>The </a:t>
            </a:r>
            <a:r>
              <a:rPr lang="en-US" sz="1000" dirty="0"/>
              <a:t>Black </a:t>
            </a:r>
            <a:r>
              <a:rPr lang="en-US" sz="1000" dirty="0" smtClean="0"/>
              <a:t>population</a:t>
            </a:r>
            <a:r>
              <a:rPr lang="en-US" sz="1000" dirty="0"/>
              <a:t>: </a:t>
            </a:r>
            <a:r>
              <a:rPr lang="en-US" sz="1000" dirty="0" smtClean="0"/>
              <a:t>2010</a:t>
            </a:r>
            <a:r>
              <a:rPr lang="en-US" sz="1000" dirty="0"/>
              <a:t>. </a:t>
            </a:r>
            <a:r>
              <a:rPr lang="en-US" sz="1000" dirty="0" smtClean="0"/>
              <a:t>2010 </a:t>
            </a:r>
            <a:r>
              <a:rPr lang="en-US" sz="1000" dirty="0"/>
              <a:t>Census Briefs. </a:t>
            </a:r>
            <a:r>
              <a:rPr lang="en-US" sz="1000" dirty="0" smtClean="0"/>
              <a:t>Suitland, MD: U.S. Census Bureau; September 2011; </a:t>
            </a:r>
            <a:r>
              <a:rPr lang="en-US" sz="1000" dirty="0"/>
              <a:t>for </a:t>
            </a:r>
            <a:r>
              <a:rPr lang="en-US" sz="1000" dirty="0" smtClean="0"/>
              <a:t>urban/rural data: Race &amp; ethnicity in rural America. Rural Research Brief. Washington, DC: Housing Assistance Council; April 2012. </a:t>
            </a:r>
            <a:r>
              <a:rPr lang="en-US" sz="1000" dirty="0" smtClean="0">
                <a:hlinkClick r:id="rId3"/>
              </a:rPr>
              <a:t>http</a:t>
            </a:r>
            <a:r>
              <a:rPr lang="en-US" sz="1000" dirty="0">
                <a:hlinkClick r:id="rId3"/>
              </a:rPr>
              <a:t>://www.ruralhome.org/storage/research_notes/rrn-race-and-ethnicity-web.pdf</a:t>
            </a:r>
            <a:endParaRPr lang="en-US" sz="1000" dirty="0"/>
          </a:p>
          <a:p>
            <a:r>
              <a:rPr lang="en-US" sz="1000" b="1" dirty="0" smtClean="0"/>
              <a:t>1980 Source:</a:t>
            </a:r>
            <a:r>
              <a:rPr lang="en-US" sz="1000" dirty="0" smtClean="0"/>
              <a:t> Demographic trends </a:t>
            </a:r>
            <a:r>
              <a:rPr lang="en-US" sz="1000" dirty="0"/>
              <a:t>in the 20</a:t>
            </a:r>
            <a:r>
              <a:rPr lang="en-US" sz="1000" baseline="30000" dirty="0"/>
              <a:t>th</a:t>
            </a:r>
            <a:r>
              <a:rPr lang="en-US" sz="1000" dirty="0"/>
              <a:t> </a:t>
            </a:r>
            <a:r>
              <a:rPr lang="en-US" sz="1000" dirty="0" smtClean="0"/>
              <a:t>century. Suitland, MD: U.S. </a:t>
            </a:r>
            <a:r>
              <a:rPr lang="en-US" sz="1000" dirty="0"/>
              <a:t>Census </a:t>
            </a:r>
            <a:r>
              <a:rPr lang="en-US" sz="1000" dirty="0" smtClean="0"/>
              <a:t>Bureau; November 2002; for urban/rural data</a:t>
            </a:r>
            <a:r>
              <a:rPr lang="en-US" sz="1000" dirty="0"/>
              <a:t>: </a:t>
            </a:r>
            <a:r>
              <a:rPr lang="en-US" sz="1000" dirty="0" smtClean="0"/>
              <a:t>1980 Census </a:t>
            </a:r>
            <a:r>
              <a:rPr lang="en-US" sz="1000" dirty="0"/>
              <a:t>of </a:t>
            </a:r>
            <a:r>
              <a:rPr lang="en-US" sz="1000" dirty="0" smtClean="0"/>
              <a:t>Populations. Table </a:t>
            </a:r>
            <a:r>
              <a:rPr lang="en-US" sz="1000" dirty="0"/>
              <a:t>37. </a:t>
            </a:r>
            <a:r>
              <a:rPr lang="en-US" sz="1000" dirty="0" smtClean="0"/>
              <a:t>Summary </a:t>
            </a:r>
            <a:r>
              <a:rPr lang="en-US" sz="1000" dirty="0"/>
              <a:t>of General </a:t>
            </a:r>
            <a:r>
              <a:rPr lang="en-US" sz="1000" dirty="0" smtClean="0"/>
              <a:t>Characteristics: 1980. U.S. Census Bureau. </a:t>
            </a:r>
            <a:r>
              <a:rPr lang="en-US" sz="1000" dirty="0" smtClean="0">
                <a:hlinkClick r:id="rId4"/>
              </a:rPr>
              <a:t>http://www2.census.gov/prod2/decennial/documents/1980/1980censusofpopu8011u_bw.pdf</a:t>
            </a:r>
            <a:r>
              <a:rPr lang="en-US" sz="1000" dirty="0" smtClean="0"/>
              <a:t> </a:t>
            </a:r>
            <a:endParaRPr lang="en-US" sz="1000" dirty="0"/>
          </a:p>
          <a:p>
            <a:endParaRPr lang="en-US" dirty="0"/>
          </a:p>
          <a:p>
            <a:pPr marL="0" lvl="1"/>
            <a:endParaRPr lang="en-US" sz="1000"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68092992"/>
              </p:ext>
            </p:extLst>
          </p:nvPr>
        </p:nvGraphicFramePr>
        <p:xfrm>
          <a:off x="533400" y="1524000"/>
          <a:ext cx="8138160" cy="2971800"/>
        </p:xfrm>
        <a:graphic>
          <a:graphicData uri="http://schemas.openxmlformats.org/drawingml/2006/table">
            <a:tbl>
              <a:tblPr firstRow="1" bandRow="1">
                <a:tableStyleId>{5C22544A-7EE6-4342-B048-85BDC9FD1C3A}</a:tableStyleId>
              </a:tblPr>
              <a:tblGrid>
                <a:gridCol w="4617402">
                  <a:extLst>
                    <a:ext uri="{9D8B030D-6E8A-4147-A177-3AD203B41FA5}">
                      <a16:colId xmlns:a16="http://schemas.microsoft.com/office/drawing/2014/main" val="20000"/>
                    </a:ext>
                  </a:extLst>
                </a:gridCol>
                <a:gridCol w="1442946">
                  <a:extLst>
                    <a:ext uri="{9D8B030D-6E8A-4147-A177-3AD203B41FA5}">
                      <a16:colId xmlns:a16="http://schemas.microsoft.com/office/drawing/2014/main" val="20001"/>
                    </a:ext>
                  </a:extLst>
                </a:gridCol>
                <a:gridCol w="2077812">
                  <a:extLst>
                    <a:ext uri="{9D8B030D-6E8A-4147-A177-3AD203B41FA5}">
                      <a16:colId xmlns:a16="http://schemas.microsoft.com/office/drawing/2014/main" val="20002"/>
                    </a:ext>
                  </a:extLst>
                </a:gridCol>
              </a:tblGrid>
              <a:tr h="330200">
                <a:tc>
                  <a:txBody>
                    <a:bodyPr/>
                    <a:lstStyle/>
                    <a:p>
                      <a:endParaRPr lang="en-US" sz="1400" dirty="0"/>
                    </a:p>
                  </a:txBody>
                  <a:tcPr/>
                </a:tc>
                <a:tc>
                  <a:txBody>
                    <a:bodyPr/>
                    <a:lstStyle/>
                    <a:p>
                      <a:pPr algn="ctr"/>
                      <a:r>
                        <a:rPr lang="en-US" sz="1400" dirty="0" smtClean="0"/>
                        <a:t>1980</a:t>
                      </a:r>
                      <a:endParaRPr lang="en-US" sz="1400" b="1" dirty="0"/>
                    </a:p>
                  </a:txBody>
                  <a:tcPr/>
                </a:tc>
                <a:tc>
                  <a:txBody>
                    <a:bodyPr/>
                    <a:lstStyle/>
                    <a:p>
                      <a:pPr algn="ctr"/>
                      <a:r>
                        <a:rPr lang="en-US" sz="1400" dirty="0" smtClean="0"/>
                        <a:t>2010</a:t>
                      </a:r>
                      <a:endParaRPr lang="en-US" sz="1400" b="1" dirty="0"/>
                    </a:p>
                  </a:txBody>
                  <a:tcPr/>
                </a:tc>
                <a:extLst>
                  <a:ext uri="{0D108BD9-81ED-4DB2-BD59-A6C34878D82A}">
                    <a16:rowId xmlns:a16="http://schemas.microsoft.com/office/drawing/2014/main" val="10000"/>
                  </a:ext>
                </a:extLst>
              </a:tr>
              <a:tr h="330200">
                <a:tc>
                  <a:txBody>
                    <a:bodyPr/>
                    <a:lstStyle/>
                    <a:p>
                      <a:r>
                        <a:rPr lang="en-US" sz="1400" dirty="0" smtClean="0"/>
                        <a:t>Total population (millions) </a:t>
                      </a:r>
                      <a:endParaRPr lang="en-US" sz="1400" dirty="0"/>
                    </a:p>
                  </a:txBody>
                  <a:tcPr/>
                </a:tc>
                <a:tc>
                  <a:txBody>
                    <a:bodyPr/>
                    <a:lstStyle/>
                    <a:p>
                      <a:r>
                        <a:rPr lang="en-US" sz="1400" dirty="0" smtClean="0"/>
                        <a:t>26.5</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38.9 (42.0)</a:t>
                      </a:r>
                    </a:p>
                  </a:txBody>
                  <a:tcPr/>
                </a:tc>
                <a:extLst>
                  <a:ext uri="{0D108BD9-81ED-4DB2-BD59-A6C34878D82A}">
                    <a16:rowId xmlns:a16="http://schemas.microsoft.com/office/drawing/2014/main" val="10001"/>
                  </a:ext>
                </a:extLst>
              </a:tr>
              <a:tr h="330200">
                <a:tc>
                  <a:txBody>
                    <a:bodyPr/>
                    <a:lstStyle/>
                    <a:p>
                      <a:r>
                        <a:rPr lang="en-US" sz="1400" dirty="0" smtClean="0"/>
                        <a:t>Percentage of total population</a:t>
                      </a:r>
                      <a:endParaRPr lang="en-US" sz="1400" dirty="0"/>
                    </a:p>
                  </a:txBody>
                  <a:tcPr/>
                </a:tc>
                <a:tc>
                  <a:txBody>
                    <a:bodyPr/>
                    <a:lstStyle/>
                    <a:p>
                      <a:r>
                        <a:rPr lang="en-US" sz="1400" dirty="0" smtClean="0"/>
                        <a:t>11.7</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12.6 (13.6)</a:t>
                      </a:r>
                    </a:p>
                  </a:txBody>
                  <a:tcPr/>
                </a:tc>
                <a:extLst>
                  <a:ext uri="{0D108BD9-81ED-4DB2-BD59-A6C34878D82A}">
                    <a16:rowId xmlns:a16="http://schemas.microsoft.com/office/drawing/2014/main" val="10002"/>
                  </a:ext>
                </a:extLst>
              </a:tr>
              <a:tr h="330200">
                <a:tc>
                  <a:txBody>
                    <a:bodyPr/>
                    <a:lstStyle/>
                    <a:p>
                      <a:r>
                        <a:rPr lang="en-US" sz="1400" dirty="0" smtClean="0"/>
                        <a:t>Urban vs. rural (% of total)</a:t>
                      </a:r>
                      <a:endParaRPr lang="en-US" sz="1400" dirty="0"/>
                    </a:p>
                  </a:txBody>
                  <a:tcPr/>
                </a:tc>
                <a:tc>
                  <a:txBody>
                    <a:bodyPr/>
                    <a:lstStyle/>
                    <a:p>
                      <a:r>
                        <a:rPr lang="en-US" sz="1400" dirty="0" smtClean="0"/>
                        <a:t>13.5 vs 6.6	</a:t>
                      </a:r>
                      <a:endParaRPr lang="en-US" sz="1400" dirty="0"/>
                    </a:p>
                  </a:txBody>
                  <a:tcPr/>
                </a:tc>
                <a:tc>
                  <a:txBody>
                    <a:bodyPr/>
                    <a:lstStyle/>
                    <a:p>
                      <a:r>
                        <a:rPr lang="en-US" sz="1400" dirty="0" smtClean="0"/>
                        <a:t>28.1 vs. 8.2</a:t>
                      </a:r>
                      <a:endParaRPr lang="en-US" sz="1400" dirty="0"/>
                    </a:p>
                  </a:txBody>
                  <a:tcPr/>
                </a:tc>
                <a:extLst>
                  <a:ext uri="{0D108BD9-81ED-4DB2-BD59-A6C34878D82A}">
                    <a16:rowId xmlns:a16="http://schemas.microsoft.com/office/drawing/2014/main" val="10003"/>
                  </a:ext>
                </a:extLst>
              </a:tr>
              <a:tr h="330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Regional Distribution (%)</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r h="330200">
                <a:tc>
                  <a:txBody>
                    <a:bodyPr/>
                    <a:lstStyle/>
                    <a:p>
                      <a:r>
                        <a:rPr lang="en-US" sz="1400" dirty="0" smtClean="0"/>
                        <a:t>South</a:t>
                      </a:r>
                      <a:endParaRPr lang="en-US" sz="1400" dirty="0"/>
                    </a:p>
                  </a:txBody>
                  <a:tcPr/>
                </a:tc>
                <a:tc>
                  <a:txBody>
                    <a:bodyPr/>
                    <a:lstStyle/>
                    <a:p>
                      <a:r>
                        <a:rPr lang="en-US" sz="1400" dirty="0" smtClean="0"/>
                        <a:t>53</a:t>
                      </a:r>
                      <a:endParaRPr lang="en-US" sz="1400" dirty="0"/>
                    </a:p>
                  </a:txBody>
                  <a:tcPr/>
                </a:tc>
                <a:tc>
                  <a:txBody>
                    <a:bodyPr/>
                    <a:lstStyle/>
                    <a:p>
                      <a:r>
                        <a:rPr lang="en-US" sz="1400" dirty="0" smtClean="0"/>
                        <a:t>56.5  (55.0)</a:t>
                      </a:r>
                      <a:endParaRPr lang="en-US" sz="1400" dirty="0"/>
                    </a:p>
                  </a:txBody>
                  <a:tcPr/>
                </a:tc>
                <a:extLst>
                  <a:ext uri="{0D108BD9-81ED-4DB2-BD59-A6C34878D82A}">
                    <a16:rowId xmlns:a16="http://schemas.microsoft.com/office/drawing/2014/main" val="10005"/>
                  </a:ext>
                </a:extLst>
              </a:tr>
              <a:tr h="330200">
                <a:tc>
                  <a:txBody>
                    <a:bodyPr/>
                    <a:lstStyle/>
                    <a:p>
                      <a:r>
                        <a:rPr lang="en-US" sz="1400" dirty="0" smtClean="0"/>
                        <a:t>Midwest	</a:t>
                      </a:r>
                      <a:endParaRPr lang="en-US" sz="1400" dirty="0"/>
                    </a:p>
                  </a:txBody>
                  <a:tcPr/>
                </a:tc>
                <a:tc>
                  <a:txBody>
                    <a:bodyPr/>
                    <a:lstStyle/>
                    <a:p>
                      <a:r>
                        <a:rPr lang="en-US" sz="1400" dirty="0" smtClean="0"/>
                        <a:t>20</a:t>
                      </a:r>
                      <a:endParaRPr lang="en-US" sz="1400" dirty="0"/>
                    </a:p>
                  </a:txBody>
                  <a:tcPr/>
                </a:tc>
                <a:tc>
                  <a:txBody>
                    <a:bodyPr/>
                    <a:lstStyle/>
                    <a:p>
                      <a:r>
                        <a:rPr lang="en-US" sz="1400" dirty="0" smtClean="0"/>
                        <a:t>17.9 (18.1)</a:t>
                      </a:r>
                      <a:endParaRPr lang="en-US" sz="1400" dirty="0"/>
                    </a:p>
                  </a:txBody>
                  <a:tcPr/>
                </a:tc>
                <a:extLst>
                  <a:ext uri="{0D108BD9-81ED-4DB2-BD59-A6C34878D82A}">
                    <a16:rowId xmlns:a16="http://schemas.microsoft.com/office/drawing/2014/main" val="10006"/>
                  </a:ext>
                </a:extLst>
              </a:tr>
              <a:tr h="330200">
                <a:tc>
                  <a:txBody>
                    <a:bodyPr/>
                    <a:lstStyle/>
                    <a:p>
                      <a:r>
                        <a:rPr lang="en-US" sz="1400" dirty="0" smtClean="0"/>
                        <a:t>Northeast</a:t>
                      </a:r>
                      <a:endParaRPr lang="en-US" sz="1400" dirty="0"/>
                    </a:p>
                  </a:txBody>
                  <a:tcPr/>
                </a:tc>
                <a:tc>
                  <a:txBody>
                    <a:bodyPr/>
                    <a:lstStyle/>
                    <a:p>
                      <a:r>
                        <a:rPr lang="en-US" sz="1400" dirty="0" smtClean="0"/>
                        <a:t>18</a:t>
                      </a:r>
                      <a:endParaRPr lang="en-US" sz="1400" dirty="0"/>
                    </a:p>
                  </a:txBody>
                  <a:tcPr/>
                </a:tc>
                <a:tc>
                  <a:txBody>
                    <a:bodyPr/>
                    <a:lstStyle/>
                    <a:p>
                      <a:r>
                        <a:rPr lang="en-US" sz="1400" dirty="0" smtClean="0"/>
                        <a:t>16.8 (17.1)</a:t>
                      </a:r>
                      <a:endParaRPr lang="en-US" sz="1400" dirty="0"/>
                    </a:p>
                  </a:txBody>
                  <a:tcPr/>
                </a:tc>
                <a:extLst>
                  <a:ext uri="{0D108BD9-81ED-4DB2-BD59-A6C34878D82A}">
                    <a16:rowId xmlns:a16="http://schemas.microsoft.com/office/drawing/2014/main" val="10007"/>
                  </a:ext>
                </a:extLst>
              </a:tr>
              <a:tr h="330200">
                <a:tc>
                  <a:txBody>
                    <a:bodyPr/>
                    <a:lstStyle/>
                    <a:p>
                      <a:r>
                        <a:rPr lang="en-US" sz="1400" dirty="0" smtClean="0"/>
                        <a:t>West</a:t>
                      </a:r>
                      <a:endParaRPr lang="en-US" sz="1400" dirty="0"/>
                    </a:p>
                  </a:txBody>
                  <a:tcPr/>
                </a:tc>
                <a:tc>
                  <a:txBody>
                    <a:bodyPr/>
                    <a:lstStyle/>
                    <a:p>
                      <a:r>
                        <a:rPr lang="en-US" sz="1400" dirty="0" smtClean="0"/>
                        <a:t>9</a:t>
                      </a:r>
                      <a:endParaRPr lang="en-US" sz="1400" dirty="0"/>
                    </a:p>
                  </a:txBody>
                  <a:tcPr/>
                </a:tc>
                <a:tc>
                  <a:txBody>
                    <a:bodyPr/>
                    <a:lstStyle/>
                    <a:p>
                      <a:r>
                        <a:rPr lang="en-US" sz="1400" dirty="0" smtClean="0"/>
                        <a:t>8.8 (9.8)</a:t>
                      </a:r>
                      <a:endParaRPr lang="en-US" sz="1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66982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Geographic Distribution of the U.S. Black Population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43510522"/>
              </p:ext>
            </p:extLst>
          </p:nvPr>
        </p:nvGraphicFramePr>
        <p:xfrm>
          <a:off x="533400" y="1447800"/>
          <a:ext cx="8229600" cy="42672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48640">
                <a:tc gridSpan="2">
                  <a:txBody>
                    <a:bodyPr/>
                    <a:lstStyle/>
                    <a:p>
                      <a:pPr algn="ctr"/>
                      <a:r>
                        <a:rPr lang="en-US" sz="1600" dirty="0" smtClean="0"/>
                        <a:t>Top</a:t>
                      </a:r>
                      <a:r>
                        <a:rPr lang="en-US" sz="1600" baseline="0" dirty="0" smtClean="0"/>
                        <a:t> 10 States With Largest Number </a:t>
                      </a:r>
                    </a:p>
                    <a:p>
                      <a:pPr algn="ctr"/>
                      <a:r>
                        <a:rPr lang="en-US" sz="1600" baseline="0" dirty="0" smtClean="0"/>
                        <a:t>of Blacks</a:t>
                      </a:r>
                      <a:endParaRPr lang="en-US" sz="1600" dirty="0"/>
                    </a:p>
                  </a:txBody>
                  <a:tcPr/>
                </a:tc>
                <a:tc hMerge="1">
                  <a:txBody>
                    <a:bodyPr/>
                    <a:lstStyle/>
                    <a:p>
                      <a:endParaRPr lang="en-US" dirty="0"/>
                    </a:p>
                  </a:txBody>
                  <a:tcPr/>
                </a:tc>
                <a:tc gridSpan="2">
                  <a:txBody>
                    <a:bodyPr/>
                    <a:lstStyle/>
                    <a:p>
                      <a:pPr algn="ctr"/>
                      <a:r>
                        <a:rPr lang="en-US" sz="1600" dirty="0" smtClean="0"/>
                        <a:t>Top 10 States With Largest Percentage of Blacks</a:t>
                      </a:r>
                      <a:endParaRPr lang="en-US" sz="1600" dirty="0"/>
                    </a:p>
                  </a:txBody>
                  <a:tcPr/>
                </a:tc>
                <a:tc hMerge="1">
                  <a:txBody>
                    <a:bodyPr/>
                    <a:lstStyle/>
                    <a:p>
                      <a:endParaRPr lang="en-US" dirty="0"/>
                    </a:p>
                  </a:txBody>
                  <a:tcPr/>
                </a:tc>
                <a:extLst>
                  <a:ext uri="{0D108BD9-81ED-4DB2-BD59-A6C34878D82A}">
                    <a16:rowId xmlns:a16="http://schemas.microsoft.com/office/drawing/2014/main" val="10000"/>
                  </a:ext>
                </a:extLst>
              </a:tr>
              <a:tr h="0">
                <a:tc>
                  <a:txBody>
                    <a:bodyPr/>
                    <a:lstStyle/>
                    <a:p>
                      <a:pPr algn="ctr"/>
                      <a:r>
                        <a:rPr lang="en-US" sz="1600" b="1" dirty="0" smtClean="0"/>
                        <a:t>1980</a:t>
                      </a:r>
                      <a:endParaRPr lang="en-US" sz="1600" b="1" dirty="0"/>
                    </a:p>
                  </a:txBody>
                  <a:tcPr/>
                </a:tc>
                <a:tc>
                  <a:txBody>
                    <a:bodyPr/>
                    <a:lstStyle/>
                    <a:p>
                      <a:pPr algn="ctr"/>
                      <a:r>
                        <a:rPr lang="en-US" sz="1600" b="1" dirty="0" smtClean="0"/>
                        <a:t>2010</a:t>
                      </a:r>
                      <a:endParaRPr lang="en-US" sz="1600" b="1" dirty="0"/>
                    </a:p>
                  </a:txBody>
                  <a:tcPr/>
                </a:tc>
                <a:tc>
                  <a:txBody>
                    <a:bodyPr/>
                    <a:lstStyle/>
                    <a:p>
                      <a:pPr algn="ctr"/>
                      <a:r>
                        <a:rPr lang="en-US" sz="1600" b="1" dirty="0" smtClean="0"/>
                        <a:t>1980</a:t>
                      </a:r>
                      <a:endParaRPr lang="en-US" sz="1600" b="1" dirty="0"/>
                    </a:p>
                  </a:txBody>
                  <a:tcPr/>
                </a:tc>
                <a:tc>
                  <a:txBody>
                    <a:bodyPr/>
                    <a:lstStyle/>
                    <a:p>
                      <a:pPr algn="ctr"/>
                      <a:r>
                        <a:rPr lang="en-US" sz="1600" b="1" dirty="0" smtClean="0"/>
                        <a:t>2010</a:t>
                      </a:r>
                      <a:endParaRPr lang="en-US" sz="1600" b="1" dirty="0"/>
                    </a:p>
                  </a:txBody>
                  <a:tcPr/>
                </a:tc>
                <a:extLst>
                  <a:ext uri="{0D108BD9-81ED-4DB2-BD59-A6C34878D82A}">
                    <a16:rowId xmlns:a16="http://schemas.microsoft.com/office/drawing/2014/main" val="10001"/>
                  </a:ext>
                </a:extLst>
              </a:tr>
              <a:tr h="0">
                <a:tc>
                  <a:txBody>
                    <a:bodyPr/>
                    <a:lstStyle/>
                    <a:p>
                      <a:r>
                        <a:rPr lang="en-US" sz="1600" dirty="0" smtClean="0"/>
                        <a:t>New York</a:t>
                      </a:r>
                      <a:endParaRPr lang="en-US" sz="1600" dirty="0"/>
                    </a:p>
                  </a:txBody>
                  <a:tcPr/>
                </a:tc>
                <a:tc>
                  <a:txBody>
                    <a:bodyPr/>
                    <a:lstStyle/>
                    <a:p>
                      <a:pPr marL="0" indent="0">
                        <a:buFont typeface="+mj-lt"/>
                        <a:buNone/>
                      </a:pPr>
                      <a:r>
                        <a:rPr lang="en-US" sz="1600" dirty="0" smtClean="0"/>
                        <a:t>New York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District of Columbia</a:t>
                      </a:r>
                    </a:p>
                  </a:txBody>
                  <a:tcPr/>
                </a:tc>
                <a:tc>
                  <a:txBody>
                    <a:bodyPr/>
                    <a:lstStyle/>
                    <a:p>
                      <a:r>
                        <a:rPr lang="en-US" sz="1600" dirty="0" smtClean="0"/>
                        <a:t>District of Columbia</a:t>
                      </a:r>
                      <a:endParaRPr lang="en-US" sz="1600" dirty="0"/>
                    </a:p>
                  </a:txBody>
                  <a:tcPr/>
                </a:tc>
                <a:extLst>
                  <a:ext uri="{0D108BD9-81ED-4DB2-BD59-A6C34878D82A}">
                    <a16:rowId xmlns:a16="http://schemas.microsoft.com/office/drawing/2014/main" val="10002"/>
                  </a:ext>
                </a:extLst>
              </a:tr>
              <a:tr h="0">
                <a:tc>
                  <a:txBody>
                    <a:bodyPr/>
                    <a:lstStyle/>
                    <a:p>
                      <a:r>
                        <a:rPr lang="en-US" sz="1600" dirty="0" smtClean="0"/>
                        <a:t>California</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Florida</a:t>
                      </a:r>
                    </a:p>
                  </a:txBody>
                  <a:tcPr/>
                </a:tc>
                <a:tc>
                  <a:txBody>
                    <a:bodyPr/>
                    <a:lstStyle/>
                    <a:p>
                      <a:r>
                        <a:rPr lang="en-US" sz="1600" smtClean="0"/>
                        <a:t>Mississippi</a:t>
                      </a:r>
                      <a:endParaRPr lang="en-US" sz="1600" dirty="0"/>
                    </a:p>
                  </a:txBody>
                  <a:tcPr/>
                </a:tc>
                <a:tc>
                  <a:txBody>
                    <a:bodyPr/>
                    <a:lstStyle/>
                    <a:p>
                      <a:r>
                        <a:rPr lang="en-US" sz="1600" dirty="0" smtClean="0"/>
                        <a:t>Mississippi</a:t>
                      </a:r>
                      <a:endParaRPr lang="en-US" sz="1600" dirty="0"/>
                    </a:p>
                  </a:txBody>
                  <a:tcPr/>
                </a:tc>
                <a:extLst>
                  <a:ext uri="{0D108BD9-81ED-4DB2-BD59-A6C34878D82A}">
                    <a16:rowId xmlns:a16="http://schemas.microsoft.com/office/drawing/2014/main" val="10003"/>
                  </a:ext>
                </a:extLst>
              </a:tr>
              <a:tr h="0">
                <a:tc>
                  <a:txBody>
                    <a:bodyPr/>
                    <a:lstStyle/>
                    <a:p>
                      <a:r>
                        <a:rPr lang="en-US" sz="1600" dirty="0" smtClean="0"/>
                        <a:t>Illinois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Texas</a:t>
                      </a:r>
                    </a:p>
                  </a:txBody>
                  <a:tcPr/>
                </a:tc>
                <a:tc>
                  <a:txBody>
                    <a:bodyPr/>
                    <a:lstStyle/>
                    <a:p>
                      <a:r>
                        <a:rPr lang="en-US" sz="1600" dirty="0" smtClean="0"/>
                        <a:t>Louisiana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Louisiana</a:t>
                      </a:r>
                    </a:p>
                  </a:txBody>
                  <a:tcPr/>
                </a:tc>
                <a:extLst>
                  <a:ext uri="{0D108BD9-81ED-4DB2-BD59-A6C34878D82A}">
                    <a16:rowId xmlns:a16="http://schemas.microsoft.com/office/drawing/2014/main" val="10004"/>
                  </a:ext>
                </a:extLst>
              </a:tr>
              <a:tr h="0">
                <a:tc>
                  <a:txBody>
                    <a:bodyPr/>
                    <a:lstStyle/>
                    <a:p>
                      <a:r>
                        <a:rPr lang="en-US" sz="1600" dirty="0" smtClean="0"/>
                        <a:t>Georgia</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Georgia</a:t>
                      </a:r>
                    </a:p>
                  </a:txBody>
                  <a:tcPr/>
                </a:tc>
                <a:tc>
                  <a:txBody>
                    <a:bodyPr/>
                    <a:lstStyle/>
                    <a:p>
                      <a:r>
                        <a:rPr lang="en-US" sz="1600" dirty="0" smtClean="0"/>
                        <a:t>South Carolina</a:t>
                      </a:r>
                      <a:endParaRPr lang="en-US" sz="1600" dirty="0"/>
                    </a:p>
                  </a:txBody>
                  <a:tcPr/>
                </a:tc>
                <a:tc>
                  <a:txBody>
                    <a:bodyPr/>
                    <a:lstStyle/>
                    <a:p>
                      <a:r>
                        <a:rPr lang="en-US" sz="1600" dirty="0" smtClean="0"/>
                        <a:t>Georgia</a:t>
                      </a:r>
                      <a:endParaRPr lang="en-US" sz="1600" dirty="0"/>
                    </a:p>
                  </a:txBody>
                  <a:tcPr/>
                </a:tc>
                <a:extLst>
                  <a:ext uri="{0D108BD9-81ED-4DB2-BD59-A6C34878D82A}">
                    <a16:rowId xmlns:a16="http://schemas.microsoft.com/office/drawing/2014/main" val="10005"/>
                  </a:ext>
                </a:extLst>
              </a:tr>
              <a:tr h="0">
                <a:tc>
                  <a:txBody>
                    <a:bodyPr/>
                    <a:lstStyle/>
                    <a:p>
                      <a:r>
                        <a:rPr lang="en-US" sz="1600" dirty="0" smtClean="0"/>
                        <a:t>Texas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California</a:t>
                      </a:r>
                    </a:p>
                  </a:txBody>
                  <a:tcPr/>
                </a:tc>
                <a:tc>
                  <a:txBody>
                    <a:bodyPr/>
                    <a:lstStyle/>
                    <a:p>
                      <a:r>
                        <a:rPr lang="en-US" sz="1600" dirty="0" smtClean="0"/>
                        <a:t>Georgia</a:t>
                      </a:r>
                      <a:endParaRPr lang="en-US" sz="1600" dirty="0"/>
                    </a:p>
                  </a:txBody>
                  <a:tcPr/>
                </a:tc>
                <a:tc>
                  <a:txBody>
                    <a:bodyPr/>
                    <a:lstStyle/>
                    <a:p>
                      <a:r>
                        <a:rPr lang="en-US" sz="1600" dirty="0" smtClean="0"/>
                        <a:t>Maryland</a:t>
                      </a:r>
                      <a:endParaRPr lang="en-US" sz="1600" dirty="0"/>
                    </a:p>
                  </a:txBody>
                  <a:tcPr/>
                </a:tc>
                <a:extLst>
                  <a:ext uri="{0D108BD9-81ED-4DB2-BD59-A6C34878D82A}">
                    <a16:rowId xmlns:a16="http://schemas.microsoft.com/office/drawing/2014/main" val="10006"/>
                  </a:ext>
                </a:extLst>
              </a:tr>
              <a:tr h="0">
                <a:tc>
                  <a:txBody>
                    <a:bodyPr/>
                    <a:lstStyle/>
                    <a:p>
                      <a:r>
                        <a:rPr lang="en-US" sz="1600" dirty="0" smtClean="0"/>
                        <a:t>Florida</a:t>
                      </a:r>
                      <a:endParaRPr lang="en-US" sz="1600" dirty="0"/>
                    </a:p>
                  </a:txBody>
                  <a:tcPr/>
                </a:tc>
                <a:tc>
                  <a:txBody>
                    <a:bodyPr/>
                    <a:lstStyle/>
                    <a:p>
                      <a:r>
                        <a:rPr lang="en-US" sz="1600" dirty="0" smtClean="0"/>
                        <a:t>North Carolina</a:t>
                      </a:r>
                      <a:endParaRPr lang="en-US" sz="1600" dirty="0"/>
                    </a:p>
                  </a:txBody>
                  <a:tcPr/>
                </a:tc>
                <a:tc>
                  <a:txBody>
                    <a:bodyPr/>
                    <a:lstStyle/>
                    <a:p>
                      <a:r>
                        <a:rPr lang="en-US" sz="1600" dirty="0" smtClean="0"/>
                        <a:t>Maryland</a:t>
                      </a:r>
                      <a:endParaRPr lang="en-US" sz="1600" dirty="0"/>
                    </a:p>
                  </a:txBody>
                  <a:tcPr/>
                </a:tc>
                <a:tc>
                  <a:txBody>
                    <a:bodyPr/>
                    <a:lstStyle/>
                    <a:p>
                      <a:r>
                        <a:rPr lang="en-US" sz="1600" dirty="0" smtClean="0"/>
                        <a:t>South Carolina</a:t>
                      </a:r>
                      <a:endParaRPr lang="en-US" sz="1600" dirty="0"/>
                    </a:p>
                  </a:txBody>
                  <a:tcPr/>
                </a:tc>
                <a:extLst>
                  <a:ext uri="{0D108BD9-81ED-4DB2-BD59-A6C34878D82A}">
                    <a16:rowId xmlns:a16="http://schemas.microsoft.com/office/drawing/2014/main" val="10007"/>
                  </a:ext>
                </a:extLst>
              </a:tr>
              <a:tr h="0">
                <a:tc>
                  <a:txBody>
                    <a:bodyPr/>
                    <a:lstStyle/>
                    <a:p>
                      <a:r>
                        <a:rPr lang="en-US" sz="1600" dirty="0" smtClean="0"/>
                        <a:t>Louisiana</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Illinois</a:t>
                      </a:r>
                    </a:p>
                  </a:txBody>
                  <a:tcPr/>
                </a:tc>
                <a:tc>
                  <a:txBody>
                    <a:bodyPr/>
                    <a:lstStyle/>
                    <a:p>
                      <a:r>
                        <a:rPr lang="en-US" sz="1600" smtClean="0"/>
                        <a:t>Alabama	</a:t>
                      </a:r>
                      <a:endParaRPr lang="en-US" sz="1600" dirty="0"/>
                    </a:p>
                  </a:txBody>
                  <a:tcPr/>
                </a:tc>
                <a:tc>
                  <a:txBody>
                    <a:bodyPr/>
                    <a:lstStyle/>
                    <a:p>
                      <a:r>
                        <a:rPr lang="en-US" sz="1600" dirty="0" smtClean="0"/>
                        <a:t>Alabama	</a:t>
                      </a:r>
                      <a:endParaRPr lang="en-US" sz="1600" dirty="0"/>
                    </a:p>
                  </a:txBody>
                  <a:tcPr/>
                </a:tc>
                <a:extLst>
                  <a:ext uri="{0D108BD9-81ED-4DB2-BD59-A6C34878D82A}">
                    <a16:rowId xmlns:a16="http://schemas.microsoft.com/office/drawing/2014/main" val="10008"/>
                  </a:ext>
                </a:extLst>
              </a:tr>
              <a:tr h="0">
                <a:tc>
                  <a:txBody>
                    <a:bodyPr/>
                    <a:lstStyle/>
                    <a:p>
                      <a:r>
                        <a:rPr lang="en-US" sz="1600" dirty="0" smtClean="0"/>
                        <a:t>North Carolina</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Maryland</a:t>
                      </a:r>
                    </a:p>
                  </a:txBody>
                  <a:tcPr/>
                </a:tc>
                <a:tc>
                  <a:txBody>
                    <a:bodyPr/>
                    <a:lstStyle/>
                    <a:p>
                      <a:r>
                        <a:rPr lang="en-US" sz="1600" dirty="0" smtClean="0"/>
                        <a:t>North Carolina</a:t>
                      </a:r>
                      <a:endParaRPr lang="en-US" sz="1600" dirty="0"/>
                    </a:p>
                  </a:txBody>
                  <a:tcPr/>
                </a:tc>
                <a:tc>
                  <a:txBody>
                    <a:bodyPr/>
                    <a:lstStyle/>
                    <a:p>
                      <a:r>
                        <a:rPr lang="en-US" sz="1600" dirty="0" smtClean="0"/>
                        <a:t>North Carolina</a:t>
                      </a:r>
                      <a:endParaRPr lang="en-US" sz="1600" dirty="0"/>
                    </a:p>
                  </a:txBody>
                  <a:tcPr/>
                </a:tc>
                <a:extLst>
                  <a:ext uri="{0D108BD9-81ED-4DB2-BD59-A6C34878D82A}">
                    <a16:rowId xmlns:a16="http://schemas.microsoft.com/office/drawing/2014/main" val="10009"/>
                  </a:ext>
                </a:extLst>
              </a:tr>
              <a:tr h="0">
                <a:tc>
                  <a:txBody>
                    <a:bodyPr/>
                    <a:lstStyle/>
                    <a:p>
                      <a:r>
                        <a:rPr lang="en-US" sz="1600" dirty="0" smtClean="0"/>
                        <a:t>Michigan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Virginia</a:t>
                      </a:r>
                    </a:p>
                  </a:txBody>
                  <a:tcPr/>
                </a:tc>
                <a:tc>
                  <a:txBody>
                    <a:bodyPr/>
                    <a:lstStyle/>
                    <a:p>
                      <a:r>
                        <a:rPr lang="en-US" sz="1600" dirty="0" smtClean="0"/>
                        <a:t>Virginia</a:t>
                      </a:r>
                      <a:endParaRPr lang="en-US" sz="1600" dirty="0"/>
                    </a:p>
                  </a:txBody>
                  <a:tcPr/>
                </a:tc>
                <a:tc>
                  <a:txBody>
                    <a:bodyPr/>
                    <a:lstStyle/>
                    <a:p>
                      <a:r>
                        <a:rPr lang="en-US" sz="1600" dirty="0" smtClean="0"/>
                        <a:t>Delaware</a:t>
                      </a:r>
                      <a:endParaRPr lang="en-US" sz="1600" dirty="0"/>
                    </a:p>
                  </a:txBody>
                  <a:tcPr/>
                </a:tc>
                <a:extLst>
                  <a:ext uri="{0D108BD9-81ED-4DB2-BD59-A6C34878D82A}">
                    <a16:rowId xmlns:a16="http://schemas.microsoft.com/office/drawing/2014/main" val="10010"/>
                  </a:ext>
                </a:extLst>
              </a:tr>
              <a:tr h="0">
                <a:tc>
                  <a:txBody>
                    <a:bodyPr/>
                    <a:lstStyle/>
                    <a:p>
                      <a:r>
                        <a:rPr lang="en-US" sz="1600" dirty="0" smtClean="0"/>
                        <a:t>Ohio</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Louisiana</a:t>
                      </a:r>
                      <a:endParaRPr lang="en-US" sz="1600" dirty="0"/>
                    </a:p>
                  </a:txBody>
                  <a:tcPr/>
                </a:tc>
                <a:tc>
                  <a:txBody>
                    <a:bodyPr/>
                    <a:lstStyle/>
                    <a:p>
                      <a:r>
                        <a:rPr lang="en-US" sz="1600" dirty="0" smtClean="0"/>
                        <a:t>Delaware</a:t>
                      </a:r>
                      <a:endParaRPr lang="en-US" sz="1600" dirty="0"/>
                    </a:p>
                  </a:txBody>
                  <a:tcPr/>
                </a:tc>
                <a:tc>
                  <a:txBody>
                    <a:bodyPr/>
                    <a:lstStyle/>
                    <a:p>
                      <a:r>
                        <a:rPr lang="en-US" sz="1600" dirty="0" smtClean="0"/>
                        <a:t>Virginia</a:t>
                      </a:r>
                      <a:endParaRPr lang="en-US" sz="1600" dirty="0"/>
                    </a:p>
                  </a:txBody>
                  <a:tcPr/>
                </a:tc>
                <a:extLst>
                  <a:ext uri="{0D108BD9-81ED-4DB2-BD59-A6C34878D82A}">
                    <a16:rowId xmlns:a16="http://schemas.microsoft.com/office/drawing/2014/main" val="10011"/>
                  </a:ext>
                </a:extLst>
              </a:tr>
            </a:tbl>
          </a:graphicData>
        </a:graphic>
      </p:graphicFrame>
      <p:sp>
        <p:nvSpPr>
          <p:cNvPr id="4" name="TextBox 3"/>
          <p:cNvSpPr txBox="1"/>
          <p:nvPr/>
        </p:nvSpPr>
        <p:spPr>
          <a:xfrm>
            <a:off x="457200" y="5852160"/>
            <a:ext cx="8229600" cy="861774"/>
          </a:xfrm>
          <a:prstGeom prst="rect">
            <a:avLst/>
          </a:prstGeom>
          <a:noFill/>
        </p:spPr>
        <p:txBody>
          <a:bodyPr wrap="square" rtlCol="0">
            <a:spAutoFit/>
          </a:bodyPr>
          <a:lstStyle/>
          <a:p>
            <a:r>
              <a:rPr lang="en-US" sz="1000" b="1" dirty="0" smtClean="0"/>
              <a:t>Source: Bureau of the Census. 1980 Census of population. Volume 1. Characteristics of the population. Chapter B. General population characteristics. Part 1. United States summary. Washington, DC: Government Printing Office; May 1983. Publication No. PC80-1-B1. </a:t>
            </a:r>
            <a:r>
              <a:rPr lang="en-US" sz="1000" b="1" dirty="0" smtClean="0">
                <a:hlinkClick r:id="rId3"/>
              </a:rPr>
              <a:t>http</a:t>
            </a:r>
            <a:r>
              <a:rPr lang="en-US" sz="1000" b="1" dirty="0">
                <a:hlinkClick r:id="rId3"/>
              </a:rPr>
              <a:t>://</a:t>
            </a:r>
            <a:r>
              <a:rPr lang="en-US" sz="1000" b="1" dirty="0" smtClean="0">
                <a:hlinkClick r:id="rId3"/>
              </a:rPr>
              <a:t>www2.census.gov/prod2/decennial/documents/1980/1980censusofpopu8011u_bw.pdf</a:t>
            </a:r>
            <a:r>
              <a:rPr lang="en-US" sz="1000" dirty="0" smtClean="0"/>
              <a:t>; </a:t>
            </a:r>
            <a:r>
              <a:rPr lang="en-US" sz="1000" dirty="0" err="1" smtClean="0"/>
              <a:t>Rastogi</a:t>
            </a:r>
            <a:r>
              <a:rPr lang="en-US" sz="1000" dirty="0" smtClean="0"/>
              <a:t> S, Johnson Td, Hoeffel EM, et al. The </a:t>
            </a:r>
            <a:r>
              <a:rPr lang="en-US" sz="1000" dirty="0"/>
              <a:t>Black </a:t>
            </a:r>
            <a:r>
              <a:rPr lang="en-US" sz="1000" dirty="0" smtClean="0"/>
              <a:t>population: 2010. 2010 </a:t>
            </a:r>
            <a:r>
              <a:rPr lang="en-US" sz="1000" dirty="0"/>
              <a:t>Census Briefs. </a:t>
            </a:r>
            <a:r>
              <a:rPr lang="en-US" sz="1000" dirty="0" smtClean="0"/>
              <a:t>Suitland, MD: U.S. Census Bureau; September 2011. Publication No. C2010BR-06. </a:t>
            </a:r>
            <a:r>
              <a:rPr lang="en-US" sz="1000" u="sng" dirty="0" smtClean="0">
                <a:hlinkClick r:id="rId4"/>
              </a:rPr>
              <a:t>https</a:t>
            </a:r>
            <a:r>
              <a:rPr lang="en-US" sz="1000" u="sng" dirty="0">
                <a:hlinkClick r:id="rId4"/>
              </a:rPr>
              <a:t>://</a:t>
            </a:r>
            <a:r>
              <a:rPr lang="en-US" sz="1000" u="sng" dirty="0" smtClean="0">
                <a:hlinkClick r:id="rId4"/>
              </a:rPr>
              <a:t>www.census.gov/prod/cen2010/briefs/c2010br-06.pdf</a:t>
            </a:r>
            <a:endParaRPr lang="en-US" dirty="0"/>
          </a:p>
        </p:txBody>
      </p:sp>
    </p:spTree>
    <p:extLst>
      <p:ext uri="{BB962C8B-B14F-4D97-AF65-F5344CB8AC3E}">
        <p14:creationId xmlns:p14="http://schemas.microsoft.com/office/powerpoint/2010/main" val="723547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U.S. Black population by age, life expectancy, family composition, income, and education, 1980 and 2010</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901065446"/>
              </p:ext>
            </p:extLst>
          </p:nvPr>
        </p:nvGraphicFramePr>
        <p:xfrm>
          <a:off x="533400" y="1447800"/>
          <a:ext cx="4038600" cy="4704074"/>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312936">
                <a:tc>
                  <a:txBody>
                    <a:bodyPr/>
                    <a:lstStyle/>
                    <a:p>
                      <a:pPr algn="ct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1980</a:t>
                      </a:r>
                      <a:endParaRPr lang="en-US" sz="1400" b="1"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2010</a:t>
                      </a:r>
                      <a:endParaRPr lang="en-US" sz="1400" b="1" dirty="0">
                        <a:latin typeface="Calibri" panose="020F0502020204030204" pitchFamily="34" charset="0"/>
                      </a:endParaRPr>
                    </a:p>
                  </a:txBody>
                  <a:tcPr/>
                </a:tc>
                <a:extLst>
                  <a:ext uri="{0D108BD9-81ED-4DB2-BD59-A6C34878D82A}">
                    <a16:rowId xmlns:a16="http://schemas.microsoft.com/office/drawing/2014/main" val="10000"/>
                  </a:ext>
                </a:extLst>
              </a:tr>
              <a:tr h="30551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Calibri" panose="020F0502020204030204" pitchFamily="34" charset="0"/>
                        </a:rPr>
                        <a:t>Age (U.S. Census Bureau, 1983 and 2011)</a:t>
                      </a:r>
                      <a:endParaRPr lang="en-US" sz="1400" b="0" dirty="0">
                        <a:latin typeface="Calibri" panose="020F0502020204030204" pitchFamily="34"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12936">
                <a:tc>
                  <a:txBody>
                    <a:bodyPr/>
                    <a:lstStyle/>
                    <a:p>
                      <a:r>
                        <a:rPr lang="en-US" sz="1400" b="0" dirty="0" smtClean="0">
                          <a:latin typeface="Calibri" panose="020F0502020204030204" pitchFamily="34" charset="0"/>
                        </a:rPr>
                        <a:t>Median Age</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24.9 years</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31.4 years</a:t>
                      </a:r>
                      <a:endParaRPr lang="en-US" sz="1400" b="0" dirty="0">
                        <a:latin typeface="Calibri" panose="020F0502020204030204" pitchFamily="34" charset="0"/>
                      </a:endParaRPr>
                    </a:p>
                  </a:txBody>
                  <a:tcPr/>
                </a:tc>
                <a:extLst>
                  <a:ext uri="{0D108BD9-81ED-4DB2-BD59-A6C34878D82A}">
                    <a16:rowId xmlns:a16="http://schemas.microsoft.com/office/drawing/2014/main" val="10002"/>
                  </a:ext>
                </a:extLst>
              </a:tr>
              <a:tr h="312936">
                <a:tc>
                  <a:txBody>
                    <a:bodyPr/>
                    <a:lstStyle/>
                    <a:p>
                      <a:r>
                        <a:rPr lang="en-US" sz="1400" b="0" dirty="0" smtClean="0">
                          <a:latin typeface="Calibri" panose="020F0502020204030204" pitchFamily="34" charset="0"/>
                        </a:rPr>
                        <a:t>Under 18</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35.4%</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29.4%</a:t>
                      </a:r>
                      <a:endParaRPr lang="en-US" sz="1400" b="0" dirty="0">
                        <a:latin typeface="Calibri" panose="020F0502020204030204" pitchFamily="34" charset="0"/>
                      </a:endParaRPr>
                    </a:p>
                  </a:txBody>
                  <a:tcPr/>
                </a:tc>
                <a:extLst>
                  <a:ext uri="{0D108BD9-81ED-4DB2-BD59-A6C34878D82A}">
                    <a16:rowId xmlns:a16="http://schemas.microsoft.com/office/drawing/2014/main" val="10003"/>
                  </a:ext>
                </a:extLst>
              </a:tr>
              <a:tr h="312936">
                <a:tc>
                  <a:txBody>
                    <a:bodyPr/>
                    <a:lstStyle/>
                    <a:p>
                      <a:r>
                        <a:rPr lang="en-US" sz="1400" b="0" dirty="0" smtClean="0">
                          <a:latin typeface="Calibri" panose="020F0502020204030204" pitchFamily="34" charset="0"/>
                        </a:rPr>
                        <a:t>18-64</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56.8%</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62.0%</a:t>
                      </a:r>
                      <a:endParaRPr lang="en-US" sz="1400" b="0" dirty="0">
                        <a:latin typeface="Calibri" panose="020F0502020204030204" pitchFamily="34" charset="0"/>
                      </a:endParaRPr>
                    </a:p>
                  </a:txBody>
                  <a:tcPr/>
                </a:tc>
                <a:extLst>
                  <a:ext uri="{0D108BD9-81ED-4DB2-BD59-A6C34878D82A}">
                    <a16:rowId xmlns:a16="http://schemas.microsoft.com/office/drawing/2014/main" val="10004"/>
                  </a:ext>
                </a:extLst>
              </a:tr>
              <a:tr h="312936">
                <a:tc>
                  <a:txBody>
                    <a:bodyPr/>
                    <a:lstStyle/>
                    <a:p>
                      <a:r>
                        <a:rPr lang="en-US" sz="1400" b="0" dirty="0" smtClean="0">
                          <a:latin typeface="Calibri" panose="020F0502020204030204" pitchFamily="34" charset="0"/>
                        </a:rPr>
                        <a:t>65+</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7.8%</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8.6%</a:t>
                      </a:r>
                      <a:endParaRPr lang="en-US" sz="1400" b="0" dirty="0">
                        <a:latin typeface="Calibri" panose="020F0502020204030204" pitchFamily="34" charset="0"/>
                      </a:endParaRPr>
                    </a:p>
                  </a:txBody>
                  <a:tcPr/>
                </a:tc>
                <a:extLst>
                  <a:ext uri="{0D108BD9-81ED-4DB2-BD59-A6C34878D82A}">
                    <a16:rowId xmlns:a16="http://schemas.microsoft.com/office/drawing/2014/main" val="10005"/>
                  </a:ext>
                </a:extLst>
              </a:tr>
              <a:tr h="312936">
                <a:tc gridSpan="3">
                  <a:txBody>
                    <a:bodyPr/>
                    <a:lstStyle/>
                    <a:p>
                      <a:pPr algn="ctr"/>
                      <a:r>
                        <a:rPr lang="en-US" sz="1400" b="0" dirty="0" smtClean="0">
                          <a:latin typeface="Calibri" panose="020F0502020204030204" pitchFamily="34" charset="0"/>
                        </a:rPr>
                        <a:t>Life Expectancy (Arias, 2015)</a:t>
                      </a:r>
                      <a:endParaRPr lang="en-US" sz="1400" b="0" dirty="0">
                        <a:solidFill>
                          <a:schemeClr val="bg1"/>
                        </a:solidFill>
                        <a:latin typeface="Calibri" panose="020F0502020204030204" pitchFamily="34" charset="0"/>
                      </a:endParaRPr>
                    </a:p>
                  </a:txBody>
                  <a:tcPr/>
                </a:tc>
                <a:tc hMerge="1">
                  <a:txBody>
                    <a:bodyPr/>
                    <a:lstStyle/>
                    <a:p>
                      <a:endParaRPr lang="en-US" dirty="0"/>
                    </a:p>
                  </a:txBody>
                  <a:tcPr>
                    <a:solidFill>
                      <a:schemeClr val="accent3"/>
                    </a:solidFill>
                  </a:tcPr>
                </a:tc>
                <a:tc hMerge="1">
                  <a:txBody>
                    <a:bodyPr/>
                    <a:lstStyle/>
                    <a:p>
                      <a:endParaRPr lang="en-US" dirty="0"/>
                    </a:p>
                  </a:txBody>
                  <a:tcPr>
                    <a:solidFill>
                      <a:schemeClr val="accent3"/>
                    </a:solidFill>
                  </a:tcPr>
                </a:tc>
                <a:extLst>
                  <a:ext uri="{0D108BD9-81ED-4DB2-BD59-A6C34878D82A}">
                    <a16:rowId xmlns:a16="http://schemas.microsoft.com/office/drawing/2014/main" val="10006"/>
                  </a:ext>
                </a:extLst>
              </a:tr>
              <a:tr h="312936">
                <a:tc>
                  <a:txBody>
                    <a:bodyPr/>
                    <a:lstStyle/>
                    <a:p>
                      <a:r>
                        <a:rPr lang="en-US" sz="1400" b="0" dirty="0" smtClean="0">
                          <a:latin typeface="Calibri" panose="020F0502020204030204" pitchFamily="34" charset="0"/>
                        </a:rPr>
                        <a:t>Total</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68.1</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75.1</a:t>
                      </a:r>
                      <a:endParaRPr lang="en-US" sz="1400" b="0" dirty="0">
                        <a:latin typeface="Calibri" panose="020F0502020204030204" pitchFamily="34" charset="0"/>
                      </a:endParaRPr>
                    </a:p>
                  </a:txBody>
                  <a:tcPr/>
                </a:tc>
                <a:extLst>
                  <a:ext uri="{0D108BD9-81ED-4DB2-BD59-A6C34878D82A}">
                    <a16:rowId xmlns:a16="http://schemas.microsoft.com/office/drawing/2014/main" val="10007"/>
                  </a:ext>
                </a:extLst>
              </a:tr>
              <a:tr h="312936">
                <a:tc>
                  <a:txBody>
                    <a:bodyPr/>
                    <a:lstStyle/>
                    <a:p>
                      <a:r>
                        <a:rPr lang="en-US" sz="1400" b="0" dirty="0" smtClean="0">
                          <a:latin typeface="Calibri" panose="020F0502020204030204" pitchFamily="34" charset="0"/>
                        </a:rPr>
                        <a:t>Male</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63.8</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71.8</a:t>
                      </a:r>
                      <a:endParaRPr lang="en-US" sz="1400" b="0" dirty="0">
                        <a:latin typeface="Calibri" panose="020F0502020204030204" pitchFamily="34" charset="0"/>
                      </a:endParaRPr>
                    </a:p>
                  </a:txBody>
                  <a:tcPr/>
                </a:tc>
                <a:extLst>
                  <a:ext uri="{0D108BD9-81ED-4DB2-BD59-A6C34878D82A}">
                    <a16:rowId xmlns:a16="http://schemas.microsoft.com/office/drawing/2014/main" val="10008"/>
                  </a:ext>
                </a:extLst>
              </a:tr>
              <a:tr h="312936">
                <a:tc>
                  <a:txBody>
                    <a:bodyPr/>
                    <a:lstStyle/>
                    <a:p>
                      <a:r>
                        <a:rPr lang="en-US" sz="1400" b="0" dirty="0" smtClean="0">
                          <a:latin typeface="Calibri" panose="020F0502020204030204" pitchFamily="34" charset="0"/>
                        </a:rPr>
                        <a:t>Female</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72.5</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78.0</a:t>
                      </a:r>
                      <a:endParaRPr lang="en-US" sz="1400" b="0" dirty="0">
                        <a:latin typeface="Calibri" panose="020F0502020204030204" pitchFamily="34" charset="0"/>
                      </a:endParaRPr>
                    </a:p>
                  </a:txBody>
                  <a:tcPr/>
                </a:tc>
                <a:extLst>
                  <a:ext uri="{0D108BD9-81ED-4DB2-BD59-A6C34878D82A}">
                    <a16:rowId xmlns:a16="http://schemas.microsoft.com/office/drawing/2014/main" val="10009"/>
                  </a:ext>
                </a:extLst>
              </a:tr>
              <a:tr h="312936">
                <a:tc gridSpan="3">
                  <a:txBody>
                    <a:bodyPr/>
                    <a:lstStyle/>
                    <a:p>
                      <a:pPr algn="ctr"/>
                      <a:r>
                        <a:rPr lang="en-US" sz="1400" b="0" dirty="0" smtClean="0">
                          <a:latin typeface="Calibri" panose="020F0502020204030204" pitchFamily="34" charset="0"/>
                        </a:rPr>
                        <a:t>Family</a:t>
                      </a:r>
                      <a:r>
                        <a:rPr lang="en-US" sz="1400" b="0" baseline="0" dirty="0" smtClean="0">
                          <a:latin typeface="Calibri" panose="020F0502020204030204" pitchFamily="34" charset="0"/>
                        </a:rPr>
                        <a:t> Composition (U.S. Census Bureau, 1981; </a:t>
                      </a:r>
                      <a:r>
                        <a:rPr lang="en-US" sz="1400" b="0" baseline="0" dirty="0" err="1" smtClean="0">
                          <a:latin typeface="Calibri" panose="020F0502020204030204" pitchFamily="34" charset="0"/>
                        </a:rPr>
                        <a:t>Lofquist</a:t>
                      </a:r>
                      <a:r>
                        <a:rPr lang="en-US" sz="1400" b="0" baseline="0" dirty="0" smtClean="0">
                          <a:latin typeface="Calibri" panose="020F0502020204030204" pitchFamily="34" charset="0"/>
                        </a:rPr>
                        <a:t>, et al., 2012)</a:t>
                      </a:r>
                      <a:endParaRPr lang="en-US" sz="1400" b="0" dirty="0">
                        <a:solidFill>
                          <a:schemeClr val="bg1"/>
                        </a:solidFill>
                        <a:latin typeface="Calibri" panose="020F0502020204030204" pitchFamily="34"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10"/>
                  </a:ext>
                </a:extLst>
              </a:tr>
              <a:tr h="531990">
                <a:tc>
                  <a:txBody>
                    <a:bodyPr/>
                    <a:lstStyle/>
                    <a:p>
                      <a:r>
                        <a:rPr lang="en-US" sz="1400" b="0" dirty="0" smtClean="0">
                          <a:latin typeface="Calibri" panose="020F0502020204030204" pitchFamily="34" charset="0"/>
                        </a:rPr>
                        <a:t>Married Couples</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56%</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28.5%</a:t>
                      </a:r>
                      <a:endParaRPr lang="en-US" sz="1400" b="0" dirty="0">
                        <a:latin typeface="Calibri" panose="020F0502020204030204" pitchFamily="34" charset="0"/>
                      </a:endParaRPr>
                    </a:p>
                  </a:txBody>
                  <a:tcPr/>
                </a:tc>
                <a:extLst>
                  <a:ext uri="{0D108BD9-81ED-4DB2-BD59-A6C34878D82A}">
                    <a16:rowId xmlns:a16="http://schemas.microsoft.com/office/drawing/2014/main" val="10011"/>
                  </a:ext>
                </a:extLst>
              </a:tr>
              <a:tr h="531990">
                <a:tc>
                  <a:txBody>
                    <a:bodyPr/>
                    <a:lstStyle/>
                    <a:p>
                      <a:r>
                        <a:rPr lang="en-US" sz="1400" b="0" dirty="0" smtClean="0">
                          <a:latin typeface="Calibri" panose="020F0502020204030204" pitchFamily="34" charset="0"/>
                        </a:rPr>
                        <a:t>Female Head</a:t>
                      </a:r>
                      <a:r>
                        <a:rPr lang="en-US" sz="1400" b="0" baseline="0" dirty="0" smtClean="0">
                          <a:latin typeface="Calibri" panose="020F0502020204030204" pitchFamily="34" charset="0"/>
                        </a:rPr>
                        <a:t> of Household</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40%</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30.1%</a:t>
                      </a:r>
                      <a:endParaRPr lang="en-US" sz="1400" b="0" dirty="0">
                        <a:latin typeface="Calibri" panose="020F0502020204030204" pitchFamily="34" charset="0"/>
                      </a:endParaRPr>
                    </a:p>
                  </a:txBody>
                  <a:tcPr/>
                </a:tc>
                <a:extLst>
                  <a:ext uri="{0D108BD9-81ED-4DB2-BD59-A6C34878D82A}">
                    <a16:rowId xmlns:a16="http://schemas.microsoft.com/office/drawing/2014/main" val="10012"/>
                  </a:ext>
                </a:extLst>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763519792"/>
              </p:ext>
            </p:extLst>
          </p:nvPr>
        </p:nvGraphicFramePr>
        <p:xfrm>
          <a:off x="4648200" y="1447800"/>
          <a:ext cx="4038600" cy="470001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316647">
                <a:tc>
                  <a:txBody>
                    <a:bodyPr/>
                    <a:lstStyle/>
                    <a:p>
                      <a:pPr algn="ct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1980</a:t>
                      </a:r>
                      <a:endParaRPr lang="en-US" sz="1400" b="1"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2010</a:t>
                      </a:r>
                      <a:endParaRPr lang="en-US" sz="1400" b="1" dirty="0">
                        <a:latin typeface="Calibri" panose="020F0502020204030204" pitchFamily="34" charset="0"/>
                      </a:endParaRPr>
                    </a:p>
                  </a:txBody>
                  <a:tcPr/>
                </a:tc>
                <a:extLst>
                  <a:ext uri="{0D108BD9-81ED-4DB2-BD59-A6C34878D82A}">
                    <a16:rowId xmlns:a16="http://schemas.microsoft.com/office/drawing/2014/main" val="10000"/>
                  </a:ext>
                </a:extLst>
              </a:tr>
              <a:tr h="53229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Calibri" panose="020F0502020204030204" pitchFamily="34" charset="0"/>
                        </a:rPr>
                        <a:t>Income (U.S. Census Bureau, 1982; </a:t>
                      </a:r>
                      <a:r>
                        <a:rPr lang="en-US" sz="1400" b="0" dirty="0" err="1" smtClean="0">
                          <a:latin typeface="Calibri" panose="020F0502020204030204" pitchFamily="34" charset="0"/>
                        </a:rPr>
                        <a:t>DeNavas</a:t>
                      </a:r>
                      <a:r>
                        <a:rPr lang="en-US" sz="1400" b="0" dirty="0" smtClean="0">
                          <a:latin typeface="Calibri" panose="020F0502020204030204" pitchFamily="34" charset="0"/>
                        </a:rPr>
                        <a:t>-Walt &amp; Proctor, 2015)</a:t>
                      </a:r>
                      <a:endParaRPr lang="en-US" sz="1400" b="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38300">
                <a:tc>
                  <a:txBody>
                    <a:bodyPr/>
                    <a:lstStyle/>
                    <a:p>
                      <a:r>
                        <a:rPr lang="en-US" sz="1400" b="0" dirty="0" smtClean="0">
                          <a:latin typeface="Calibri" panose="020F0502020204030204" pitchFamily="34" charset="0"/>
                        </a:rPr>
                        <a:t>Median Household Income</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$10,674 (29,455)</a:t>
                      </a:r>
                      <a:endParaRPr lang="en-US" sz="1400" b="0" dirty="0">
                        <a:latin typeface="Calibri" panose="020F0502020204030204" pitchFamily="34" charset="0"/>
                      </a:endParaRPr>
                    </a:p>
                  </a:txBody>
                  <a:tcPr/>
                </a:tc>
                <a:tc>
                  <a:txBody>
                    <a:bodyPr/>
                    <a:lstStyle/>
                    <a:p>
                      <a:pPr algn="l"/>
                      <a:r>
                        <a:rPr lang="en-US" sz="1400" b="0" dirty="0" smtClean="0">
                          <a:latin typeface="Calibri" panose="020F0502020204030204" pitchFamily="34" charset="0"/>
                        </a:rPr>
                        <a:t>$34,882</a:t>
                      </a:r>
                      <a:endParaRPr lang="en-US" sz="1400" b="0" dirty="0">
                        <a:latin typeface="Calibri" panose="020F0502020204030204" pitchFamily="34" charset="0"/>
                      </a:endParaRPr>
                    </a:p>
                  </a:txBody>
                  <a:tcPr/>
                </a:tc>
                <a:extLst>
                  <a:ext uri="{0D108BD9-81ED-4DB2-BD59-A6C34878D82A}">
                    <a16:rowId xmlns:a16="http://schemas.microsoft.com/office/drawing/2014/main" val="10002"/>
                  </a:ext>
                </a:extLst>
              </a:tr>
              <a:tr h="538300">
                <a:tc>
                  <a:txBody>
                    <a:bodyPr/>
                    <a:lstStyle/>
                    <a:p>
                      <a:r>
                        <a:rPr lang="en-US" sz="1400" b="0" dirty="0" smtClean="0">
                          <a:latin typeface="Calibri" panose="020F0502020204030204" pitchFamily="34" charset="0"/>
                        </a:rPr>
                        <a:t>Mean Household Income	</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$13,970 (38,228)</a:t>
                      </a:r>
                      <a:endParaRPr lang="en-US" sz="1400" b="0" dirty="0">
                        <a:latin typeface="Calibri" panose="020F0502020204030204" pitchFamily="34" charset="0"/>
                      </a:endParaRPr>
                    </a:p>
                  </a:txBody>
                  <a:tcPr/>
                </a:tc>
                <a:tc>
                  <a:txBody>
                    <a:bodyPr/>
                    <a:lstStyle/>
                    <a:p>
                      <a:pPr algn="l"/>
                      <a:r>
                        <a:rPr lang="en-US" sz="1400" b="0" dirty="0" smtClean="0">
                          <a:latin typeface="Calibri" panose="020F0502020204030204" pitchFamily="34" charset="0"/>
                        </a:rPr>
                        <a:t>$48,817</a:t>
                      </a:r>
                      <a:endParaRPr lang="en-US" sz="1400" b="0" dirty="0">
                        <a:latin typeface="Calibri" panose="020F0502020204030204" pitchFamily="34" charset="0"/>
                      </a:endParaRPr>
                    </a:p>
                  </a:txBody>
                  <a:tcPr/>
                </a:tc>
                <a:extLst>
                  <a:ext uri="{0D108BD9-81ED-4DB2-BD59-A6C34878D82A}">
                    <a16:rowId xmlns:a16="http://schemas.microsoft.com/office/drawing/2014/main" val="10003"/>
                  </a:ext>
                </a:extLst>
              </a:tr>
              <a:tr h="538300">
                <a:tc>
                  <a:txBody>
                    <a:bodyPr/>
                    <a:lstStyle/>
                    <a:p>
                      <a:r>
                        <a:rPr lang="en-US" sz="1400" b="0" dirty="0" smtClean="0">
                          <a:latin typeface="Calibri" panose="020F0502020204030204" pitchFamily="34" charset="0"/>
                        </a:rPr>
                        <a:t>% Below Federal Poverty Level</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32.5 (all races, 13)</a:t>
                      </a:r>
                      <a:endParaRPr lang="en-US" sz="1400" b="0" dirty="0">
                        <a:latin typeface="Calibri" panose="020F0502020204030204" pitchFamily="34" charset="0"/>
                      </a:endParaRPr>
                    </a:p>
                  </a:txBody>
                  <a:tcPr/>
                </a:tc>
                <a:tc>
                  <a:txBody>
                    <a:bodyPr/>
                    <a:lstStyle/>
                    <a:p>
                      <a:pPr algn="l"/>
                      <a:r>
                        <a:rPr lang="en-US" sz="1400" b="0" dirty="0" smtClean="0">
                          <a:latin typeface="Calibri" panose="020F0502020204030204" pitchFamily="34" charset="0"/>
                        </a:rPr>
                        <a:t>27.4 (all races, 15)</a:t>
                      </a:r>
                      <a:endParaRPr lang="en-US" sz="1400" b="0" dirty="0">
                        <a:latin typeface="Calibri" panose="020F0502020204030204" pitchFamily="34" charset="0"/>
                      </a:endParaRPr>
                    </a:p>
                  </a:txBody>
                  <a:tcPr/>
                </a:tc>
                <a:extLst>
                  <a:ext uri="{0D108BD9-81ED-4DB2-BD59-A6C34878D82A}">
                    <a16:rowId xmlns:a16="http://schemas.microsoft.com/office/drawing/2014/main" val="10004"/>
                  </a:ext>
                </a:extLst>
              </a:tr>
              <a:tr h="532291">
                <a:tc gridSpan="3">
                  <a:txBody>
                    <a:bodyPr/>
                    <a:lstStyle/>
                    <a:p>
                      <a:pPr algn="ctr"/>
                      <a:r>
                        <a:rPr lang="en-US" sz="1400" b="0" dirty="0" smtClean="0">
                          <a:latin typeface="Calibri" panose="020F0502020204030204" pitchFamily="34" charset="0"/>
                        </a:rPr>
                        <a:t>Business Ownership (Peters, 1987; U.S. Census Bureau, 2007)</a:t>
                      </a:r>
                      <a:endParaRPr lang="en-US" sz="1400" b="0" dirty="0">
                        <a:solidFill>
                          <a:schemeClr val="bg1"/>
                        </a:solidFill>
                        <a:latin typeface="Calibri" panose="020F0502020204030204" pitchFamily="34"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16647">
                <a:tc>
                  <a:txBody>
                    <a:bodyPr/>
                    <a:lstStyle/>
                    <a:p>
                      <a:pPr algn="l"/>
                      <a:r>
                        <a:rPr lang="en-US" sz="1400" b="0" dirty="0" smtClean="0">
                          <a:latin typeface="Calibri" panose="020F0502020204030204" pitchFamily="34" charset="0"/>
                        </a:rPr>
                        <a:t>Business</a:t>
                      </a:r>
                      <a:r>
                        <a:rPr lang="en-US" sz="1400" b="0" baseline="0" dirty="0" smtClean="0">
                          <a:latin typeface="Calibri" panose="020F0502020204030204" pitchFamily="34" charset="0"/>
                        </a:rPr>
                        <a:t> Ownership</a:t>
                      </a:r>
                      <a:endParaRPr lang="en-US" sz="1400" b="0" dirty="0">
                        <a:solidFill>
                          <a:schemeClr val="tx1"/>
                        </a:solidFill>
                        <a:latin typeface="Calibri" panose="020F0502020204030204" pitchFamily="34" charset="0"/>
                      </a:endParaRPr>
                    </a:p>
                  </a:txBody>
                  <a:tcPr/>
                </a:tc>
                <a:tc>
                  <a:txBody>
                    <a:bodyPr/>
                    <a:lstStyle/>
                    <a:p>
                      <a:pPr algn="ctr"/>
                      <a:r>
                        <a:rPr lang="en-US" sz="1400" b="0" dirty="0" smtClean="0">
                          <a:latin typeface="Calibri" panose="020F0502020204030204" pitchFamily="34" charset="0"/>
                        </a:rPr>
                        <a:t>1.2%</a:t>
                      </a:r>
                      <a:endParaRPr lang="en-US" sz="1400" b="0" dirty="0">
                        <a:solidFill>
                          <a:schemeClr val="tx1"/>
                        </a:solidFill>
                        <a:latin typeface="Calibri" panose="020F0502020204030204" pitchFamily="34" charset="0"/>
                      </a:endParaRPr>
                    </a:p>
                  </a:txBody>
                  <a:tcPr/>
                </a:tc>
                <a:tc>
                  <a:txBody>
                    <a:bodyPr/>
                    <a:lstStyle/>
                    <a:p>
                      <a:pPr algn="l"/>
                      <a:r>
                        <a:rPr lang="en-US" sz="1400" b="0" dirty="0" smtClean="0">
                          <a:latin typeface="Calibri" panose="020F0502020204030204" pitchFamily="34" charset="0"/>
                        </a:rPr>
                        <a:t>7.0%</a:t>
                      </a:r>
                      <a:endParaRPr lang="en-US" sz="1400" b="0" dirty="0">
                        <a:solidFill>
                          <a:schemeClr val="tx1"/>
                        </a:solidFill>
                        <a:latin typeface="Calibri" panose="020F0502020204030204" pitchFamily="34" charset="0"/>
                      </a:endParaRPr>
                    </a:p>
                  </a:txBody>
                  <a:tcPr/>
                </a:tc>
                <a:extLst>
                  <a:ext uri="{0D108BD9-81ED-4DB2-BD59-A6C34878D82A}">
                    <a16:rowId xmlns:a16="http://schemas.microsoft.com/office/drawing/2014/main" val="10006"/>
                  </a:ext>
                </a:extLst>
              </a:tr>
              <a:tr h="316647">
                <a:tc gridSpan="3">
                  <a:txBody>
                    <a:bodyPr/>
                    <a:lstStyle/>
                    <a:p>
                      <a:pPr algn="ctr"/>
                      <a:r>
                        <a:rPr lang="en-US" sz="1400" b="0" dirty="0" smtClean="0">
                          <a:latin typeface="Calibri" panose="020F0502020204030204" pitchFamily="34" charset="0"/>
                        </a:rPr>
                        <a:t>Education (U.S. Census Bureau, 1999 and 2012)</a:t>
                      </a:r>
                      <a:endParaRPr lang="en-US" sz="1400" b="0" dirty="0">
                        <a:solidFill>
                          <a:schemeClr val="bg1"/>
                        </a:solidFill>
                        <a:latin typeface="Calibri" panose="020F0502020204030204" pitchFamily="34" charset="0"/>
                      </a:endParaRPr>
                    </a:p>
                  </a:txBody>
                  <a:tcPr/>
                </a:tc>
                <a:tc hMerge="1">
                  <a:txBody>
                    <a:bodyPr/>
                    <a:lstStyle/>
                    <a:p>
                      <a:endParaRPr lang="en-US"/>
                    </a:p>
                  </a:txBody>
                  <a:tcPr/>
                </a:tc>
                <a:tc hMerge="1">
                  <a:txBody>
                    <a:bodyPr/>
                    <a:lstStyle/>
                    <a:p>
                      <a:pPr algn="ctr"/>
                      <a:endParaRPr lang="en-US" sz="1400" dirty="0"/>
                    </a:p>
                  </a:txBody>
                  <a:tcPr>
                    <a:solidFill>
                      <a:schemeClr val="accent3"/>
                    </a:solidFill>
                  </a:tcPr>
                </a:tc>
                <a:extLst>
                  <a:ext uri="{0D108BD9-81ED-4DB2-BD59-A6C34878D82A}">
                    <a16:rowId xmlns:a16="http://schemas.microsoft.com/office/drawing/2014/main" val="10007"/>
                  </a:ext>
                </a:extLst>
              </a:tr>
              <a:tr h="538300">
                <a:tc>
                  <a:txBody>
                    <a:bodyPr/>
                    <a:lstStyle/>
                    <a:p>
                      <a:r>
                        <a:rPr lang="en-US" sz="1400" b="0" dirty="0" smtClean="0">
                          <a:latin typeface="Calibri" panose="020F0502020204030204" pitchFamily="34" charset="0"/>
                        </a:rPr>
                        <a:t>High School Graduate</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51.2% (age 25+)</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82%</a:t>
                      </a:r>
                      <a:endParaRPr lang="en-US" sz="1400" b="0" dirty="0">
                        <a:latin typeface="Calibri" panose="020F0502020204030204" pitchFamily="34" charset="0"/>
                      </a:endParaRPr>
                    </a:p>
                  </a:txBody>
                  <a:tcPr/>
                </a:tc>
                <a:extLst>
                  <a:ext uri="{0D108BD9-81ED-4DB2-BD59-A6C34878D82A}">
                    <a16:rowId xmlns:a16="http://schemas.microsoft.com/office/drawing/2014/main" val="10008"/>
                  </a:ext>
                </a:extLst>
              </a:tr>
              <a:tr h="532291">
                <a:tc>
                  <a:txBody>
                    <a:bodyPr/>
                    <a:lstStyle/>
                    <a:p>
                      <a:r>
                        <a:rPr lang="en-US" sz="1400" b="0" dirty="0" smtClean="0">
                          <a:latin typeface="Calibri" panose="020F0502020204030204" pitchFamily="34" charset="0"/>
                        </a:rPr>
                        <a:t>College Graduate</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8.4% (age 25+)</a:t>
                      </a:r>
                      <a:endParaRPr lang="en-US" sz="1400" b="0" dirty="0">
                        <a:latin typeface="Calibri" panose="020F0502020204030204" pitchFamily="34" charset="0"/>
                      </a:endParaRPr>
                    </a:p>
                  </a:txBody>
                  <a:tcPr/>
                </a:tc>
                <a:tc>
                  <a:txBody>
                    <a:bodyPr/>
                    <a:lstStyle/>
                    <a:p>
                      <a:r>
                        <a:rPr lang="en-US" sz="1400" b="0" dirty="0" smtClean="0">
                          <a:latin typeface="Calibri" panose="020F0502020204030204" pitchFamily="34" charset="0"/>
                        </a:rPr>
                        <a:t>18.0%</a:t>
                      </a:r>
                      <a:endParaRPr lang="en-US" sz="1400" b="0" dirty="0">
                        <a:latin typeface="Calibri" panose="020F0502020204030204" pitchFamily="34" charset="0"/>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57933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 of the Black Population in the United States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312364151"/>
              </p:ext>
            </p:extLst>
          </p:nvPr>
        </p:nvGraphicFramePr>
        <p:xfrm>
          <a:off x="457200" y="1447800"/>
          <a:ext cx="4114800" cy="29565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0">
                <a:tc gridSpan="2">
                  <a:txBody>
                    <a:bodyPr/>
                    <a:lstStyle/>
                    <a:p>
                      <a:pPr algn="ctr"/>
                      <a:r>
                        <a:rPr lang="en-US" sz="1400" dirty="0" smtClean="0">
                          <a:latin typeface="Calibri" panose="020F0502020204030204" pitchFamily="34" charset="0"/>
                        </a:rPr>
                        <a:t>Relative Risks and/or Prevalence </a:t>
                      </a:r>
                      <a:endParaRPr lang="en-US" sz="1400" dirty="0">
                        <a:latin typeface="Calibri" panose="020F0502020204030204"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1980</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2010</a:t>
                      </a:r>
                      <a:endParaRPr lang="en-US" sz="1400" dirty="0">
                        <a:latin typeface="Calibri" panose="020F0502020204030204" pitchFamily="34" charset="0"/>
                      </a:endParaRPr>
                    </a:p>
                  </a:txBody>
                  <a:tcPr/>
                </a:tc>
                <a:extLst>
                  <a:ext uri="{0D108BD9-81ED-4DB2-BD59-A6C34878D82A}">
                    <a16:rowId xmlns:a16="http://schemas.microsoft.com/office/drawing/2014/main" val="10001"/>
                  </a:ext>
                </a:extLst>
              </a:tr>
              <a:tr h="0">
                <a:tc>
                  <a:txBody>
                    <a:bodyPr/>
                    <a:lstStyle/>
                    <a:p>
                      <a:r>
                        <a:rPr lang="en-US" sz="1400" dirty="0" smtClean="0">
                          <a:latin typeface="Calibri" panose="020F0502020204030204" pitchFamily="34" charset="0"/>
                        </a:rPr>
                        <a:t>Hypertension</a:t>
                      </a:r>
                      <a:endParaRPr lang="en-US" sz="1400" dirty="0">
                        <a:latin typeface="Calibri" panose="020F0502020204030204" pitchFamily="34" charset="0"/>
                      </a:endParaRPr>
                    </a:p>
                  </a:txBody>
                  <a:tcPr/>
                </a:tc>
                <a:tc>
                  <a:txBody>
                    <a:bodyPr/>
                    <a:lstStyle/>
                    <a:p>
                      <a:r>
                        <a:rPr lang="en-US" sz="1400" dirty="0" smtClean="0">
                          <a:latin typeface="Calibri" panose="020F0502020204030204" pitchFamily="34" charset="0"/>
                        </a:rPr>
                        <a:t>Hypertension</a:t>
                      </a:r>
                      <a:endParaRPr lang="en-US" sz="1400" dirty="0">
                        <a:latin typeface="Calibri" panose="020F0502020204030204" pitchFamily="34" charset="0"/>
                      </a:endParaRPr>
                    </a:p>
                  </a:txBody>
                  <a:tcPr/>
                </a:tc>
                <a:extLst>
                  <a:ext uri="{0D108BD9-81ED-4DB2-BD59-A6C34878D82A}">
                    <a16:rowId xmlns:a16="http://schemas.microsoft.com/office/drawing/2014/main" val="10002"/>
                  </a:ext>
                </a:extLst>
              </a:tr>
              <a:tr h="0">
                <a:tc>
                  <a:txBody>
                    <a:bodyPr/>
                    <a:lstStyle/>
                    <a:p>
                      <a:r>
                        <a:rPr lang="en-US" sz="1400" dirty="0" smtClean="0">
                          <a:latin typeface="Calibri" panose="020F0502020204030204" pitchFamily="34" charset="0"/>
                        </a:rPr>
                        <a:t>Diabetes</a:t>
                      </a:r>
                      <a:endParaRPr lang="en-US" sz="1400" dirty="0">
                        <a:latin typeface="Calibri" panose="020F0502020204030204" pitchFamily="34" charset="0"/>
                      </a:endParaRPr>
                    </a:p>
                  </a:txBody>
                  <a:tcPr/>
                </a:tc>
                <a:tc>
                  <a:txBody>
                    <a:bodyPr/>
                    <a:lstStyle/>
                    <a:p>
                      <a:r>
                        <a:rPr lang="en-US" sz="1400" dirty="0" smtClean="0">
                          <a:latin typeface="Calibri" panose="020F0502020204030204" pitchFamily="34" charset="0"/>
                        </a:rPr>
                        <a:t>Overweight and obesity</a:t>
                      </a:r>
                      <a:endParaRPr lang="en-US" sz="1400" dirty="0">
                        <a:latin typeface="Calibri" panose="020F0502020204030204" pitchFamily="34" charset="0"/>
                      </a:endParaRPr>
                    </a:p>
                  </a:txBody>
                  <a:tcPr/>
                </a:tc>
                <a:extLst>
                  <a:ext uri="{0D108BD9-81ED-4DB2-BD59-A6C34878D82A}">
                    <a16:rowId xmlns:a16="http://schemas.microsoft.com/office/drawing/2014/main" val="10003"/>
                  </a:ext>
                </a:extLst>
              </a:tr>
              <a:tr h="243840">
                <a:tc>
                  <a:txBody>
                    <a:bodyPr/>
                    <a:lstStyle/>
                    <a:p>
                      <a:r>
                        <a:rPr lang="en-US" sz="1400" dirty="0" smtClean="0">
                          <a:latin typeface="Calibri" panose="020F0502020204030204" pitchFamily="34" charset="0"/>
                        </a:rPr>
                        <a:t>Anemia</a:t>
                      </a:r>
                      <a:endParaRPr lang="en-US" sz="14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Diabetes</a:t>
                      </a:r>
                      <a:endParaRPr lang="en-US" sz="1400" dirty="0">
                        <a:latin typeface="Calibri" panose="020F0502020204030204" pitchFamily="34" charset="0"/>
                      </a:endParaRPr>
                    </a:p>
                  </a:txBody>
                  <a:tcPr/>
                </a:tc>
                <a:extLst>
                  <a:ext uri="{0D108BD9-81ED-4DB2-BD59-A6C34878D82A}">
                    <a16:rowId xmlns:a16="http://schemas.microsoft.com/office/drawing/2014/main" val="10004"/>
                  </a:ext>
                </a:extLst>
              </a:tr>
              <a:tr h="0">
                <a:tc>
                  <a:txBody>
                    <a:bodyPr/>
                    <a:lstStyle/>
                    <a:p>
                      <a:r>
                        <a:rPr lang="en-US" sz="1400" dirty="0" smtClean="0">
                          <a:latin typeface="Calibri" panose="020F0502020204030204" pitchFamily="34" charset="0"/>
                        </a:rPr>
                        <a:t>Tuberculosis</a:t>
                      </a:r>
                      <a:endParaRPr lang="en-US" sz="1400" dirty="0">
                        <a:latin typeface="Calibri" panose="020F0502020204030204" pitchFamily="34" charset="0"/>
                      </a:endParaRPr>
                    </a:p>
                  </a:txBody>
                  <a:tcPr/>
                </a:tc>
                <a:tc>
                  <a:txBody>
                    <a:bodyPr/>
                    <a:lstStyle/>
                    <a:p>
                      <a:r>
                        <a:rPr lang="en-US" sz="1400" dirty="0" smtClean="0">
                          <a:latin typeface="Calibri" panose="020F0502020204030204" pitchFamily="34" charset="0"/>
                        </a:rPr>
                        <a:t>Complications during perinatal period</a:t>
                      </a:r>
                      <a:endParaRPr lang="en-US" sz="1400" dirty="0">
                        <a:latin typeface="Calibri" panose="020F0502020204030204" pitchFamily="34" charset="0"/>
                      </a:endParaRPr>
                    </a:p>
                  </a:txBody>
                  <a:tcPr/>
                </a:tc>
                <a:extLst>
                  <a:ext uri="{0D108BD9-81ED-4DB2-BD59-A6C34878D82A}">
                    <a16:rowId xmlns:a16="http://schemas.microsoft.com/office/drawing/2014/main" val="10005"/>
                  </a:ext>
                </a:extLst>
              </a:tr>
              <a:tr h="0">
                <a:tc>
                  <a:txBody>
                    <a:bodyPr/>
                    <a:lstStyle/>
                    <a:p>
                      <a:r>
                        <a:rPr lang="en-US" sz="1400" dirty="0" smtClean="0">
                          <a:latin typeface="Calibri" panose="020F0502020204030204" pitchFamily="34" charset="0"/>
                        </a:rPr>
                        <a:t>Homicide</a:t>
                      </a:r>
                      <a:endParaRPr lang="en-US" sz="14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Asthma</a:t>
                      </a:r>
                      <a:endParaRPr lang="en-US" sz="1400" dirty="0">
                        <a:latin typeface="Calibri" panose="020F0502020204030204" pitchFamily="34" charset="0"/>
                      </a:endParaRPr>
                    </a:p>
                  </a:txBody>
                  <a:tcPr/>
                </a:tc>
                <a:extLst>
                  <a:ext uri="{0D108BD9-81ED-4DB2-BD59-A6C34878D82A}">
                    <a16:rowId xmlns:a16="http://schemas.microsoft.com/office/drawing/2014/main" val="10006"/>
                  </a:ext>
                </a:extLst>
              </a:tr>
              <a:tr h="0">
                <a:tc>
                  <a:txBody>
                    <a:bodyPr/>
                    <a:lstStyle/>
                    <a:p>
                      <a:r>
                        <a:rPr lang="en-US" sz="1400" dirty="0" smtClean="0">
                          <a:latin typeface="Calibri" panose="020F0502020204030204" pitchFamily="34" charset="0"/>
                        </a:rPr>
                        <a:t>Heart disease</a:t>
                      </a:r>
                      <a:endParaRPr lang="en-US" sz="14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HIV/AIDS</a:t>
                      </a:r>
                    </a:p>
                  </a:txBody>
                  <a:tcPr/>
                </a:tc>
                <a:extLst>
                  <a:ext uri="{0D108BD9-81ED-4DB2-BD59-A6C34878D82A}">
                    <a16:rowId xmlns:a16="http://schemas.microsoft.com/office/drawing/2014/main" val="10007"/>
                  </a:ext>
                </a:extLst>
              </a:tr>
              <a:tr h="0">
                <a:tc>
                  <a:txBody>
                    <a:bodyPr/>
                    <a:lstStyle/>
                    <a:p>
                      <a:r>
                        <a:rPr lang="en-US" sz="1400" dirty="0" smtClean="0">
                          <a:latin typeface="Calibri" panose="020F0502020204030204" pitchFamily="34" charset="0"/>
                        </a:rPr>
                        <a:t>Low birth weight</a:t>
                      </a:r>
                      <a:endParaRPr lang="en-US" sz="1400" dirty="0">
                        <a:latin typeface="Calibri" panose="020F0502020204030204" pitchFamily="34" charset="0"/>
                      </a:endParaRPr>
                    </a:p>
                  </a:txBody>
                  <a:tcPr/>
                </a:tc>
                <a:tc>
                  <a:txBody>
                    <a:bodyPr/>
                    <a:lstStyle/>
                    <a:p>
                      <a:r>
                        <a:rPr lang="en-US" sz="1400" dirty="0" smtClean="0">
                          <a:latin typeface="Calibri" panose="020F0502020204030204" pitchFamily="34" charset="0"/>
                        </a:rPr>
                        <a:t>Periodontitis</a:t>
                      </a:r>
                    </a:p>
                  </a:txBody>
                  <a:tcPr/>
                </a:tc>
                <a:extLst>
                  <a:ext uri="{0D108BD9-81ED-4DB2-BD59-A6C34878D82A}">
                    <a16:rowId xmlns:a16="http://schemas.microsoft.com/office/drawing/2014/main" val="10008"/>
                  </a:ext>
                </a:extLst>
              </a:tr>
            </a:tbl>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2635593665"/>
              </p:ext>
            </p:extLst>
          </p:nvPr>
        </p:nvGraphicFramePr>
        <p:xfrm>
          <a:off x="4648200" y="1447800"/>
          <a:ext cx="4114800" cy="4937760"/>
        </p:xfrm>
        <a:graphic>
          <a:graphicData uri="http://schemas.openxmlformats.org/drawingml/2006/table">
            <a:tbl>
              <a:tblPr firstRow="1" bandRow="1">
                <a:tableStyleId>{5C22544A-7EE6-4342-B048-85BDC9FD1C3A}</a:tableStyleId>
              </a:tblPr>
              <a:tblGrid>
                <a:gridCol w="2221993">
                  <a:extLst>
                    <a:ext uri="{9D8B030D-6E8A-4147-A177-3AD203B41FA5}">
                      <a16:colId xmlns:a16="http://schemas.microsoft.com/office/drawing/2014/main" val="20000"/>
                    </a:ext>
                  </a:extLst>
                </a:gridCol>
                <a:gridCol w="1892807">
                  <a:extLst>
                    <a:ext uri="{9D8B030D-6E8A-4147-A177-3AD203B41FA5}">
                      <a16:colId xmlns:a16="http://schemas.microsoft.com/office/drawing/2014/main" val="20001"/>
                    </a:ext>
                  </a:extLst>
                </a:gridCol>
              </a:tblGrid>
              <a:tr h="0">
                <a:tc gridSpan="2">
                  <a:txBody>
                    <a:bodyPr/>
                    <a:lstStyle/>
                    <a:p>
                      <a:pPr algn="ctr"/>
                      <a:r>
                        <a:rPr lang="en-US" sz="1400" dirty="0" smtClean="0">
                          <a:latin typeface="Calibri" panose="020F0502020204030204" pitchFamily="34" charset="0"/>
                        </a:rPr>
                        <a:t>Top 10 Causes of</a:t>
                      </a:r>
                      <a:r>
                        <a:rPr lang="en-US" sz="1400" baseline="0" dirty="0" smtClean="0">
                          <a:latin typeface="Calibri" panose="020F0502020204030204" pitchFamily="34" charset="0"/>
                        </a:rPr>
                        <a:t> Mortality in Blacks</a:t>
                      </a:r>
                      <a:endParaRPr lang="en-US" sz="1400" dirty="0">
                        <a:latin typeface="Calibri" panose="020F0502020204030204"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0">
                <a:tc>
                  <a:txBody>
                    <a:bodyPr/>
                    <a:lstStyle/>
                    <a:p>
                      <a:pPr algn="ctr"/>
                      <a:r>
                        <a:rPr lang="en-US" sz="1400" dirty="0" smtClean="0">
                          <a:latin typeface="Calibri" panose="020F0502020204030204" pitchFamily="34" charset="0"/>
                        </a:rPr>
                        <a:t>1980</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2010</a:t>
                      </a:r>
                      <a:endParaRPr lang="en-US" sz="1400" dirty="0">
                        <a:latin typeface="Calibri" panose="020F0502020204030204" pitchFamily="34" charset="0"/>
                      </a:endParaRPr>
                    </a:p>
                  </a:txBody>
                  <a:tcPr/>
                </a:tc>
                <a:extLst>
                  <a:ext uri="{0D108BD9-81ED-4DB2-BD59-A6C34878D82A}">
                    <a16:rowId xmlns:a16="http://schemas.microsoft.com/office/drawing/2014/main" val="10001"/>
                  </a:ext>
                </a:extLst>
              </a:tr>
              <a:tr h="0">
                <a:tc>
                  <a:txBody>
                    <a:bodyPr/>
                    <a:lstStyle/>
                    <a:p>
                      <a:r>
                        <a:rPr lang="en-US" sz="1400" dirty="0" smtClean="0">
                          <a:latin typeface="Calibri" panose="020F0502020204030204" pitchFamily="34" charset="0"/>
                        </a:rPr>
                        <a:t>Diseases of the heart </a:t>
                      </a:r>
                      <a:endParaRPr lang="en-US" sz="1400" dirty="0">
                        <a:latin typeface="Calibri" panose="020F0502020204030204" pitchFamily="34" charset="0"/>
                      </a:endParaRPr>
                    </a:p>
                  </a:txBody>
                  <a:tcPr/>
                </a:tc>
                <a:tc>
                  <a:txBody>
                    <a:bodyPr/>
                    <a:lstStyle/>
                    <a:p>
                      <a:r>
                        <a:rPr lang="en-US" sz="1400" dirty="0" smtClean="0">
                          <a:latin typeface="Calibri" panose="020F0502020204030204" pitchFamily="34" charset="0"/>
                        </a:rPr>
                        <a:t>Diseases of the heart </a:t>
                      </a:r>
                      <a:endParaRPr lang="en-US" sz="1400" dirty="0">
                        <a:latin typeface="Calibri" panose="020F0502020204030204" pitchFamily="34" charset="0"/>
                      </a:endParaRPr>
                    </a:p>
                  </a:txBody>
                  <a:tcPr/>
                </a:tc>
                <a:extLst>
                  <a:ext uri="{0D108BD9-81ED-4DB2-BD59-A6C34878D82A}">
                    <a16:rowId xmlns:a16="http://schemas.microsoft.com/office/drawing/2014/main" val="10002"/>
                  </a:ext>
                </a:extLst>
              </a:tr>
              <a:tr h="0">
                <a:tc>
                  <a:txBody>
                    <a:bodyPr/>
                    <a:lstStyle/>
                    <a:p>
                      <a:r>
                        <a:rPr lang="en-US" sz="1400" dirty="0" smtClean="0">
                          <a:latin typeface="Calibri" panose="020F0502020204030204" pitchFamily="34" charset="0"/>
                        </a:rPr>
                        <a:t>Malignant neoplasm</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Malignant neoplasm</a:t>
                      </a:r>
                      <a:endParaRPr lang="en-US" sz="1400" dirty="0">
                        <a:latin typeface="Calibri" panose="020F0502020204030204" pitchFamily="34" charset="0"/>
                      </a:endParaRPr>
                    </a:p>
                  </a:txBody>
                  <a:tcPr/>
                </a:tc>
                <a:extLst>
                  <a:ext uri="{0D108BD9-81ED-4DB2-BD59-A6C34878D82A}">
                    <a16:rowId xmlns:a16="http://schemas.microsoft.com/office/drawing/2014/main" val="10003"/>
                  </a:ext>
                </a:extLst>
              </a:tr>
              <a:tr h="0">
                <a:tc>
                  <a:txBody>
                    <a:bodyPr/>
                    <a:lstStyle/>
                    <a:p>
                      <a:r>
                        <a:rPr lang="en-US" sz="1400" dirty="0" smtClean="0">
                          <a:latin typeface="Calibri" panose="020F0502020204030204" pitchFamily="34" charset="0"/>
                        </a:rPr>
                        <a:t>Cerebrovascular diseases</a:t>
                      </a:r>
                      <a:endParaRPr lang="en-US" sz="1400" dirty="0">
                        <a:latin typeface="Calibri" panose="020F0502020204030204" pitchFamily="34" charset="0"/>
                      </a:endParaRPr>
                    </a:p>
                  </a:txBody>
                  <a:tcPr/>
                </a:tc>
                <a:tc>
                  <a:txBody>
                    <a:bodyPr/>
                    <a:lstStyle/>
                    <a:p>
                      <a:r>
                        <a:rPr lang="en-US" sz="1400" dirty="0" smtClean="0">
                          <a:latin typeface="Calibri" panose="020F0502020204030204" pitchFamily="34" charset="0"/>
                        </a:rPr>
                        <a:t>Cerebrovascular diseases</a:t>
                      </a:r>
                      <a:endParaRPr lang="en-US" sz="1400" dirty="0">
                        <a:latin typeface="Calibri" panose="020F0502020204030204" pitchFamily="34" charset="0"/>
                      </a:endParaRPr>
                    </a:p>
                  </a:txBody>
                  <a:tcPr/>
                </a:tc>
                <a:extLst>
                  <a:ext uri="{0D108BD9-81ED-4DB2-BD59-A6C34878D82A}">
                    <a16:rowId xmlns:a16="http://schemas.microsoft.com/office/drawing/2014/main" val="10004"/>
                  </a:ext>
                </a:extLst>
              </a:tr>
              <a:tr h="0">
                <a:tc>
                  <a:txBody>
                    <a:bodyPr/>
                    <a:lstStyle/>
                    <a:p>
                      <a:r>
                        <a:rPr lang="en-US" sz="1400" dirty="0" smtClean="0">
                          <a:latin typeface="Calibri" panose="020F0502020204030204" pitchFamily="34" charset="0"/>
                        </a:rPr>
                        <a:t>Unintentional injuries</a:t>
                      </a:r>
                      <a:endParaRPr lang="en-US" sz="1400" dirty="0">
                        <a:latin typeface="Calibri" panose="020F0502020204030204" pitchFamily="34" charset="0"/>
                      </a:endParaRPr>
                    </a:p>
                  </a:txBody>
                  <a:tcPr/>
                </a:tc>
                <a:tc>
                  <a:txBody>
                    <a:bodyPr/>
                    <a:lstStyle/>
                    <a:p>
                      <a:r>
                        <a:rPr lang="en-US" sz="1400" dirty="0" smtClean="0">
                          <a:latin typeface="Calibri" panose="020F0502020204030204" pitchFamily="34" charset="0"/>
                        </a:rPr>
                        <a:t>Diabetes mellitus</a:t>
                      </a:r>
                      <a:endParaRPr lang="en-US" sz="1400" dirty="0">
                        <a:latin typeface="Calibri" panose="020F0502020204030204" pitchFamily="34" charset="0"/>
                      </a:endParaRPr>
                    </a:p>
                  </a:txBody>
                  <a:tcPr/>
                </a:tc>
                <a:extLst>
                  <a:ext uri="{0D108BD9-81ED-4DB2-BD59-A6C34878D82A}">
                    <a16:rowId xmlns:a16="http://schemas.microsoft.com/office/drawing/2014/main" val="10005"/>
                  </a:ext>
                </a:extLst>
              </a:tr>
              <a:tr h="0">
                <a:tc>
                  <a:txBody>
                    <a:bodyPr/>
                    <a:lstStyle/>
                    <a:p>
                      <a:r>
                        <a:rPr lang="en-US" sz="1400" dirty="0" smtClean="0">
                          <a:latin typeface="Calibri" panose="020F0502020204030204" pitchFamily="34" charset="0"/>
                        </a:rPr>
                        <a:t>Homicide</a:t>
                      </a:r>
                      <a:endParaRPr lang="en-US" sz="1400" dirty="0">
                        <a:latin typeface="Calibri" panose="020F0502020204030204" pitchFamily="34" charset="0"/>
                      </a:endParaRPr>
                    </a:p>
                  </a:txBody>
                  <a:tcPr/>
                </a:tc>
                <a:tc>
                  <a:txBody>
                    <a:bodyPr/>
                    <a:lstStyle/>
                    <a:p>
                      <a:r>
                        <a:rPr lang="en-US" sz="1400" dirty="0" smtClean="0">
                          <a:latin typeface="Calibri" panose="020F0502020204030204" pitchFamily="34" charset="0"/>
                        </a:rPr>
                        <a:t>Unintentional injuries</a:t>
                      </a:r>
                      <a:endParaRPr lang="en-US" sz="1400" dirty="0">
                        <a:latin typeface="Calibri" panose="020F0502020204030204" pitchFamily="34" charset="0"/>
                      </a:endParaRPr>
                    </a:p>
                  </a:txBody>
                  <a:tcPr/>
                </a:tc>
                <a:extLst>
                  <a:ext uri="{0D108BD9-81ED-4DB2-BD59-A6C34878D82A}">
                    <a16:rowId xmlns:a16="http://schemas.microsoft.com/office/drawing/2014/main" val="10006"/>
                  </a:ext>
                </a:extLst>
              </a:tr>
              <a:tr h="0">
                <a:tc>
                  <a:txBody>
                    <a:bodyPr/>
                    <a:lstStyle/>
                    <a:p>
                      <a:r>
                        <a:rPr lang="en-US" sz="1400" dirty="0" smtClean="0">
                          <a:latin typeface="Calibri" panose="020F0502020204030204" pitchFamily="34" charset="0"/>
                        </a:rPr>
                        <a:t>Diseases originating in perinatal period</a:t>
                      </a:r>
                      <a:endParaRPr lang="en-US" sz="14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Nephritis, </a:t>
                      </a:r>
                      <a:r>
                        <a:rPr lang="en-US" sz="1400" dirty="0" err="1" smtClean="0">
                          <a:latin typeface="Calibri" panose="020F0502020204030204" pitchFamily="34" charset="0"/>
                        </a:rPr>
                        <a:t>nephrotic</a:t>
                      </a:r>
                      <a:r>
                        <a:rPr lang="en-US" sz="1400" dirty="0" smtClean="0">
                          <a:latin typeface="Calibri" panose="020F0502020204030204" pitchFamily="34" charset="0"/>
                        </a:rPr>
                        <a:t> syndrome, and </a:t>
                      </a:r>
                      <a:r>
                        <a:rPr lang="en-US" sz="1400" dirty="0" err="1" smtClean="0">
                          <a:latin typeface="Calibri" panose="020F0502020204030204" pitchFamily="34" charset="0"/>
                        </a:rPr>
                        <a:t>nephrosis</a:t>
                      </a:r>
                      <a:endParaRPr lang="en-US" sz="1400" dirty="0">
                        <a:latin typeface="Calibri" panose="020F0502020204030204" pitchFamily="34" charset="0"/>
                      </a:endParaRPr>
                    </a:p>
                  </a:txBody>
                  <a:tcPr/>
                </a:tc>
                <a:extLst>
                  <a:ext uri="{0D108BD9-81ED-4DB2-BD59-A6C34878D82A}">
                    <a16:rowId xmlns:a16="http://schemas.microsoft.com/office/drawing/2014/main" val="10007"/>
                  </a:ext>
                </a:extLst>
              </a:tr>
              <a:tr h="0">
                <a:tc>
                  <a:txBody>
                    <a:bodyPr/>
                    <a:lstStyle/>
                    <a:p>
                      <a:r>
                        <a:rPr lang="en-US" sz="1400" dirty="0" smtClean="0">
                          <a:latin typeface="Calibri" panose="020F0502020204030204" pitchFamily="34" charset="0"/>
                        </a:rPr>
                        <a:t>Pneumonia and influenza</a:t>
                      </a:r>
                      <a:endParaRPr lang="en-US" sz="1400" dirty="0">
                        <a:latin typeface="Calibri" panose="020F0502020204030204" pitchFamily="34" charset="0"/>
                      </a:endParaRPr>
                    </a:p>
                  </a:txBody>
                  <a:tcPr/>
                </a:tc>
                <a:tc>
                  <a:txBody>
                    <a:bodyPr/>
                    <a:lstStyle/>
                    <a:p>
                      <a:r>
                        <a:rPr lang="en-US" sz="1400" dirty="0" smtClean="0">
                          <a:latin typeface="Calibri" panose="020F0502020204030204" pitchFamily="34" charset="0"/>
                        </a:rPr>
                        <a:t>Chronic lower respiratory diseases</a:t>
                      </a:r>
                      <a:endParaRPr lang="en-US" sz="1400" dirty="0">
                        <a:latin typeface="Calibri" panose="020F0502020204030204" pitchFamily="34" charset="0"/>
                      </a:endParaRPr>
                    </a:p>
                  </a:txBody>
                  <a:tcPr/>
                </a:tc>
                <a:extLst>
                  <a:ext uri="{0D108BD9-81ED-4DB2-BD59-A6C34878D82A}">
                    <a16:rowId xmlns:a16="http://schemas.microsoft.com/office/drawing/2014/main" val="10008"/>
                  </a:ext>
                </a:extLst>
              </a:tr>
              <a:tr h="0">
                <a:tc>
                  <a:txBody>
                    <a:bodyPr/>
                    <a:lstStyle/>
                    <a:p>
                      <a:r>
                        <a:rPr lang="en-US" sz="1400" dirty="0" smtClean="0">
                          <a:latin typeface="Calibri" panose="020F0502020204030204" pitchFamily="34" charset="0"/>
                        </a:rPr>
                        <a:t>Diabetes mellitus</a:t>
                      </a:r>
                      <a:endParaRPr lang="en-US" sz="1400" dirty="0">
                        <a:latin typeface="Calibri" panose="020F0502020204030204" pitchFamily="34" charset="0"/>
                      </a:endParaRPr>
                    </a:p>
                  </a:txBody>
                  <a:tcPr/>
                </a:tc>
                <a:tc>
                  <a:txBody>
                    <a:bodyPr/>
                    <a:lstStyle/>
                    <a:p>
                      <a:r>
                        <a:rPr lang="en-US" sz="1400" dirty="0" smtClean="0">
                          <a:latin typeface="Calibri" panose="020F0502020204030204" pitchFamily="34" charset="0"/>
                        </a:rPr>
                        <a:t>Homicide</a:t>
                      </a:r>
                      <a:endParaRPr lang="en-US" sz="1400" dirty="0">
                        <a:latin typeface="Calibri" panose="020F0502020204030204" pitchFamily="34" charset="0"/>
                      </a:endParaRPr>
                    </a:p>
                  </a:txBody>
                  <a:tcPr/>
                </a:tc>
                <a:extLst>
                  <a:ext uri="{0D108BD9-81ED-4DB2-BD59-A6C34878D82A}">
                    <a16:rowId xmlns:a16="http://schemas.microsoft.com/office/drawing/2014/main" val="10009"/>
                  </a:ext>
                </a:extLst>
              </a:tr>
              <a:tr h="0">
                <a:tc>
                  <a:txBody>
                    <a:bodyPr/>
                    <a:lstStyle/>
                    <a:p>
                      <a:r>
                        <a:rPr lang="en-US" sz="1400" dirty="0" smtClean="0">
                          <a:latin typeface="Calibri" panose="020F0502020204030204" pitchFamily="34" charset="0"/>
                        </a:rPr>
                        <a:t>Chronic liver disease and cirrhosis</a:t>
                      </a:r>
                      <a:endParaRPr lang="en-US" sz="14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Septicemia</a:t>
                      </a:r>
                    </a:p>
                    <a:p>
                      <a:endParaRPr lang="en-US" sz="1400" dirty="0">
                        <a:latin typeface="Calibri" panose="020F0502020204030204" pitchFamily="34" charset="0"/>
                      </a:endParaRPr>
                    </a:p>
                  </a:txBody>
                  <a:tcPr/>
                </a:tc>
                <a:extLst>
                  <a:ext uri="{0D108BD9-81ED-4DB2-BD59-A6C34878D82A}">
                    <a16:rowId xmlns:a16="http://schemas.microsoft.com/office/drawing/2014/main" val="10010"/>
                  </a:ext>
                </a:extLst>
              </a:tr>
              <a:tr h="0">
                <a:tc>
                  <a:txBody>
                    <a:bodyPr/>
                    <a:lstStyle/>
                    <a:p>
                      <a:r>
                        <a:rPr lang="en-US" sz="1400" dirty="0" smtClean="0">
                          <a:latin typeface="Calibri" panose="020F0502020204030204" pitchFamily="34" charset="0"/>
                        </a:rPr>
                        <a:t>Nephritis, </a:t>
                      </a:r>
                      <a:r>
                        <a:rPr lang="en-US" sz="1400" dirty="0" err="1" smtClean="0">
                          <a:latin typeface="Calibri" panose="020F0502020204030204" pitchFamily="34" charset="0"/>
                        </a:rPr>
                        <a:t>nephrotic</a:t>
                      </a:r>
                      <a:r>
                        <a:rPr lang="en-US" sz="1400" dirty="0" smtClean="0">
                          <a:latin typeface="Calibri" panose="020F0502020204030204" pitchFamily="34" charset="0"/>
                        </a:rPr>
                        <a:t> syndrome, and </a:t>
                      </a:r>
                      <a:r>
                        <a:rPr lang="en-US" sz="1400" dirty="0" err="1" smtClean="0">
                          <a:latin typeface="Calibri" panose="020F0502020204030204" pitchFamily="34" charset="0"/>
                        </a:rPr>
                        <a:t>nephrosis</a:t>
                      </a:r>
                      <a:endParaRPr lang="en-US" sz="14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Alzheimer’s disease</a:t>
                      </a:r>
                    </a:p>
                    <a:p>
                      <a:endParaRPr lang="en-US" sz="1400" dirty="0">
                        <a:latin typeface="Calibri" panose="020F0502020204030204" pitchFamily="34" charset="0"/>
                      </a:endParaRPr>
                    </a:p>
                  </a:txBody>
                  <a:tcPr/>
                </a:tc>
                <a:extLst>
                  <a:ext uri="{0D108BD9-81ED-4DB2-BD59-A6C34878D82A}">
                    <a16:rowId xmlns:a16="http://schemas.microsoft.com/office/drawing/2014/main" val="10011"/>
                  </a:ext>
                </a:extLst>
              </a:tr>
            </a:tbl>
          </a:graphicData>
        </a:graphic>
      </p:graphicFrame>
      <p:sp>
        <p:nvSpPr>
          <p:cNvPr id="6" name="TextBox 5"/>
          <p:cNvSpPr txBox="1"/>
          <p:nvPr/>
        </p:nvSpPr>
        <p:spPr>
          <a:xfrm>
            <a:off x="457200" y="5669280"/>
            <a:ext cx="3931920" cy="731520"/>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Source: </a:t>
            </a:r>
            <a:r>
              <a:rPr lang="en-US" sz="1000" dirty="0" smtClean="0">
                <a:latin typeface="Arial" panose="020B0604020202020204" pitchFamily="34" charset="0"/>
                <a:cs typeface="Arial" panose="020B0604020202020204" pitchFamily="34" charset="0"/>
              </a:rPr>
              <a:t>Heckler Report, 1985; Centers for Disease Control and Prevention. Leading </a:t>
            </a:r>
            <a:r>
              <a:rPr lang="en-US" sz="1000" dirty="0">
                <a:latin typeface="Arial" panose="020B0604020202020204" pitchFamily="34" charset="0"/>
                <a:cs typeface="Arial" panose="020B0604020202020204" pitchFamily="34" charset="0"/>
              </a:rPr>
              <a:t>Causes of Death and </a:t>
            </a:r>
            <a:r>
              <a:rPr lang="en-US" sz="1000" dirty="0" smtClean="0">
                <a:latin typeface="Arial" panose="020B0604020202020204" pitchFamily="34" charset="0"/>
                <a:cs typeface="Arial" panose="020B0604020202020204" pitchFamily="34" charset="0"/>
              </a:rPr>
              <a:t>Number </a:t>
            </a:r>
            <a:r>
              <a:rPr lang="en-US" sz="1000" dirty="0">
                <a:latin typeface="Arial" panose="020B0604020202020204" pitchFamily="34" charset="0"/>
                <a:cs typeface="Arial" panose="020B0604020202020204" pitchFamily="34" charset="0"/>
              </a:rPr>
              <a:t>of </a:t>
            </a:r>
            <a:r>
              <a:rPr lang="en-US" sz="1000" dirty="0" smtClean="0">
                <a:latin typeface="Arial" panose="020B0604020202020204" pitchFamily="34" charset="0"/>
                <a:cs typeface="Arial" panose="020B0604020202020204" pitchFamily="34" charset="0"/>
              </a:rPr>
              <a:t>Deaths</a:t>
            </a:r>
            <a:r>
              <a:rPr lang="en-US" sz="1000" dirty="0">
                <a:latin typeface="Arial" panose="020B0604020202020204" pitchFamily="34" charset="0"/>
                <a:cs typeface="Arial" panose="020B0604020202020204" pitchFamily="34" charset="0"/>
              </a:rPr>
              <a:t>, by </a:t>
            </a:r>
            <a:r>
              <a:rPr lang="en-US" sz="1000" dirty="0" smtClean="0">
                <a:latin typeface="Arial" panose="020B0604020202020204" pitchFamily="34" charset="0"/>
                <a:cs typeface="Arial" panose="020B0604020202020204" pitchFamily="34" charset="0"/>
              </a:rPr>
              <a:t>Sex</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Race</a:t>
            </a:r>
            <a:r>
              <a:rPr lang="en-US" sz="1000" dirty="0">
                <a:latin typeface="Arial" panose="020B0604020202020204" pitchFamily="34" charset="0"/>
                <a:cs typeface="Arial" panose="020B0604020202020204" pitchFamily="34" charset="0"/>
              </a:rPr>
              <a:t>, and Hispanic </a:t>
            </a:r>
            <a:r>
              <a:rPr lang="en-US" sz="1000" dirty="0" smtClean="0">
                <a:latin typeface="Arial" panose="020B0604020202020204" pitchFamily="34" charset="0"/>
                <a:cs typeface="Arial" panose="020B0604020202020204" pitchFamily="34" charset="0"/>
              </a:rPr>
              <a:t>Origin</a:t>
            </a:r>
            <a:r>
              <a:rPr lang="en-US" sz="1000" dirty="0">
                <a:latin typeface="Arial" panose="020B0604020202020204" pitchFamily="34" charset="0"/>
                <a:cs typeface="Arial" panose="020B0604020202020204" pitchFamily="34" charset="0"/>
              </a:rPr>
              <a:t>:  United States, 1980 and 2010. Table 22. </a:t>
            </a:r>
            <a:r>
              <a:rPr lang="en-US" sz="1000" dirty="0" smtClean="0">
                <a:latin typeface="Arial" panose="020B0604020202020204" pitchFamily="34" charset="0"/>
                <a:cs typeface="Arial" panose="020B0604020202020204" pitchFamily="34" charset="0"/>
                <a:hlinkClick r:id="rId3"/>
              </a:rPr>
              <a:t>www.cdc.gov/nchs/data/hus/2013/022.pdf</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451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Organization of the Chartbook on Health Care for Blacks</a:t>
            </a:r>
            <a:endParaRPr lang="en-US" dirty="0"/>
          </a:p>
        </p:txBody>
      </p:sp>
      <p:sp>
        <p:nvSpPr>
          <p:cNvPr id="3" name="Content Placeholder 2"/>
          <p:cNvSpPr>
            <a:spLocks noGrp="1"/>
          </p:cNvSpPr>
          <p:nvPr>
            <p:ph idx="1"/>
          </p:nvPr>
        </p:nvSpPr>
        <p:spPr/>
        <p:txBody>
          <a:bodyPr>
            <a:normAutofit lnSpcReduction="10000"/>
          </a:bodyPr>
          <a:lstStyle/>
          <a:p>
            <a:r>
              <a:rPr lang="en-US" dirty="0" smtClean="0"/>
              <a:t>Part of a series related to the National Healthcare Quality and Disparities Report (QDR).</a:t>
            </a:r>
          </a:p>
          <a:p>
            <a:r>
              <a:rPr lang="en-US" dirty="0" smtClean="0"/>
              <a:t>Organized into three parts:</a:t>
            </a:r>
          </a:p>
          <a:p>
            <a:pPr lvl="1"/>
            <a:r>
              <a:rPr lang="en-US" dirty="0" smtClean="0"/>
              <a:t>Overviews of the QDR and the Black population, one of AHRQ’s priority populations</a:t>
            </a:r>
          </a:p>
          <a:p>
            <a:pPr lvl="1"/>
            <a:r>
              <a:rPr lang="en-US" dirty="0" smtClean="0"/>
              <a:t>Summary of trends in health care for the Black population related to priorities of the Heckler Report</a:t>
            </a:r>
          </a:p>
          <a:p>
            <a:pPr lvl="1"/>
            <a:r>
              <a:rPr lang="en-US" dirty="0" smtClean="0"/>
              <a:t>Summary of trends in health care for the Black population related to access to health care and NQS priorities</a:t>
            </a:r>
          </a:p>
        </p:txBody>
      </p:sp>
    </p:spTree>
    <p:extLst>
      <p:ext uri="{BB962C8B-B14F-4D97-AF65-F5344CB8AC3E}">
        <p14:creationId xmlns:p14="http://schemas.microsoft.com/office/powerpoint/2010/main" val="3123160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 Events Before and After the Heckler Report</a:t>
            </a:r>
            <a:endParaRPr lang="en-US" dirty="0"/>
          </a:p>
        </p:txBody>
      </p:sp>
      <p:sp>
        <p:nvSpPr>
          <p:cNvPr id="3" name="Content Placeholder 2"/>
          <p:cNvSpPr>
            <a:spLocks noGrp="1"/>
          </p:cNvSpPr>
          <p:nvPr>
            <p:ph sz="half" idx="1"/>
          </p:nvPr>
        </p:nvSpPr>
        <p:spPr>
          <a:xfrm>
            <a:off x="457200" y="1600200"/>
            <a:ext cx="4038600" cy="4876800"/>
          </a:xfrm>
        </p:spPr>
        <p:txBody>
          <a:bodyPr>
            <a:normAutofit fontScale="55000" lnSpcReduction="20000"/>
          </a:bodyPr>
          <a:lstStyle/>
          <a:p>
            <a:pPr marL="0" indent="0">
              <a:buNone/>
            </a:pPr>
            <a:r>
              <a:rPr lang="en-US" b="1" dirty="0"/>
              <a:t>Major </a:t>
            </a:r>
            <a:r>
              <a:rPr lang="en-US" b="1" dirty="0" smtClean="0"/>
              <a:t>Accomplishments, </a:t>
            </a:r>
            <a:r>
              <a:rPr lang="en-US" b="1" dirty="0"/>
              <a:t>Challenges, Significant Moments in History Prior to Heckler Report </a:t>
            </a:r>
            <a:endParaRPr lang="en-US" b="1" dirty="0" smtClean="0"/>
          </a:p>
          <a:p>
            <a:pPr lvl="0"/>
            <a:r>
              <a:rPr lang="en-US" dirty="0"/>
              <a:t>Blood bank invention by a  Black physician, </a:t>
            </a:r>
            <a:r>
              <a:rPr lang="en-US" dirty="0" smtClean="0"/>
              <a:t>surgeon, </a:t>
            </a:r>
            <a:r>
              <a:rPr lang="en-US" dirty="0"/>
              <a:t>and medical researcher</a:t>
            </a:r>
          </a:p>
          <a:p>
            <a:pPr lvl="0"/>
            <a:r>
              <a:rPr lang="en-US" dirty="0"/>
              <a:t>1961 – Affirmative </a:t>
            </a:r>
            <a:r>
              <a:rPr lang="en-US" dirty="0" smtClean="0"/>
              <a:t>Action. Executive </a:t>
            </a:r>
            <a:r>
              <a:rPr lang="en-US" dirty="0"/>
              <a:t>Order </a:t>
            </a:r>
            <a:r>
              <a:rPr lang="en-US" dirty="0" smtClean="0"/>
              <a:t>10925 by </a:t>
            </a:r>
            <a:r>
              <a:rPr lang="en-US" dirty="0"/>
              <a:t>President Kennedy </a:t>
            </a:r>
            <a:r>
              <a:rPr lang="en-US" dirty="0" smtClean="0"/>
              <a:t>to </a:t>
            </a:r>
            <a:r>
              <a:rPr lang="en-US" dirty="0"/>
              <a:t>ensure contractors are treated </a:t>
            </a:r>
            <a:r>
              <a:rPr lang="en-US" dirty="0" smtClean="0"/>
              <a:t>equally, without regard </a:t>
            </a:r>
            <a:r>
              <a:rPr lang="en-US" dirty="0"/>
              <a:t>to race, creed, color, or national origin</a:t>
            </a:r>
          </a:p>
          <a:p>
            <a:pPr lvl="0"/>
            <a:r>
              <a:rPr lang="en-US" dirty="0"/>
              <a:t>1965 – Executive Order 11246 </a:t>
            </a:r>
            <a:r>
              <a:rPr lang="en-US" dirty="0" smtClean="0"/>
              <a:t>by </a:t>
            </a:r>
            <a:r>
              <a:rPr lang="en-US" dirty="0"/>
              <a:t>President Johnson to prevent discrimination by organizations receiving </a:t>
            </a:r>
            <a:r>
              <a:rPr lang="en-US" dirty="0" smtClean="0"/>
              <a:t>Federal funding</a:t>
            </a:r>
            <a:endParaRPr lang="en-US" dirty="0"/>
          </a:p>
          <a:p>
            <a:pPr lvl="0"/>
            <a:r>
              <a:rPr lang="en-US" dirty="0"/>
              <a:t>1965 – Passage of Civil Rights </a:t>
            </a:r>
            <a:r>
              <a:rPr lang="en-US" dirty="0" smtClean="0"/>
              <a:t>legislation </a:t>
            </a:r>
            <a:r>
              <a:rPr lang="en-US" dirty="0"/>
              <a:t>ending </a:t>
            </a:r>
            <a:r>
              <a:rPr lang="en-US" dirty="0" smtClean="0"/>
              <a:t>segregation</a:t>
            </a:r>
            <a:endParaRPr lang="en-US" dirty="0"/>
          </a:p>
          <a:p>
            <a:r>
              <a:rPr lang="en-US" dirty="0"/>
              <a:t>1967 – </a:t>
            </a:r>
            <a:r>
              <a:rPr lang="en-US" dirty="0" smtClean="0"/>
              <a:t>First Black Supreme Court Justice appointed by President Johnson.</a:t>
            </a:r>
            <a:endParaRPr lang="en-US" dirty="0"/>
          </a:p>
          <a:p>
            <a:r>
              <a:rPr lang="en-US" dirty="0"/>
              <a:t>U.S. </a:t>
            </a:r>
            <a:r>
              <a:rPr lang="en-US" dirty="0" smtClean="0"/>
              <a:t>Congress – More than 50 Blacks elected </a:t>
            </a:r>
            <a:r>
              <a:rPr lang="en-US" dirty="0"/>
              <a:t>to the U.S. </a:t>
            </a:r>
            <a:r>
              <a:rPr lang="en-US" dirty="0" smtClean="0"/>
              <a:t>House </a:t>
            </a:r>
            <a:r>
              <a:rPr lang="en-US" dirty="0"/>
              <a:t>of </a:t>
            </a:r>
            <a:r>
              <a:rPr lang="en-US" dirty="0" smtClean="0"/>
              <a:t>Representatives </a:t>
            </a:r>
            <a:r>
              <a:rPr lang="en-US" dirty="0"/>
              <a:t>and </a:t>
            </a:r>
            <a:r>
              <a:rPr lang="en-US" dirty="0" smtClean="0"/>
              <a:t>3 elected to the Senate</a:t>
            </a:r>
            <a:endParaRPr lang="en-US" dirty="0"/>
          </a:p>
        </p:txBody>
      </p:sp>
      <p:sp>
        <p:nvSpPr>
          <p:cNvPr id="4" name="Content Placeholder 3"/>
          <p:cNvSpPr>
            <a:spLocks noGrp="1"/>
          </p:cNvSpPr>
          <p:nvPr>
            <p:ph sz="half" idx="2"/>
          </p:nvPr>
        </p:nvSpPr>
        <p:spPr/>
        <p:txBody>
          <a:bodyPr>
            <a:normAutofit fontScale="55000" lnSpcReduction="20000"/>
          </a:bodyPr>
          <a:lstStyle/>
          <a:p>
            <a:pPr marL="0" indent="0">
              <a:buNone/>
            </a:pPr>
            <a:r>
              <a:rPr lang="en-US" b="1" dirty="0"/>
              <a:t>Major </a:t>
            </a:r>
            <a:r>
              <a:rPr lang="en-US" b="1" dirty="0" smtClean="0"/>
              <a:t>Accomplishments, </a:t>
            </a:r>
            <a:r>
              <a:rPr lang="en-US" b="1" dirty="0"/>
              <a:t>Challenges, Significant Moments in History After Heckler Report </a:t>
            </a:r>
          </a:p>
          <a:p>
            <a:pPr lvl="0"/>
            <a:r>
              <a:rPr lang="en-US" dirty="0" smtClean="0"/>
              <a:t>More than 100 </a:t>
            </a:r>
            <a:r>
              <a:rPr lang="en-US" dirty="0"/>
              <a:t>additional </a:t>
            </a:r>
            <a:r>
              <a:rPr lang="en-US" dirty="0" smtClean="0"/>
              <a:t>Blacks </a:t>
            </a:r>
            <a:r>
              <a:rPr lang="en-US" dirty="0"/>
              <a:t>have been elected to </a:t>
            </a:r>
            <a:r>
              <a:rPr lang="en-US" dirty="0" smtClean="0"/>
              <a:t>Congress, including 6 Senators</a:t>
            </a:r>
            <a:r>
              <a:rPr lang="en-US" dirty="0"/>
              <a:t>, </a:t>
            </a:r>
            <a:r>
              <a:rPr lang="en-US" dirty="0" smtClean="0"/>
              <a:t>among them the </a:t>
            </a:r>
            <a:r>
              <a:rPr lang="en-US" dirty="0"/>
              <a:t>first female Black </a:t>
            </a:r>
            <a:r>
              <a:rPr lang="en-US" dirty="0" smtClean="0"/>
              <a:t>Senator, elected </a:t>
            </a:r>
            <a:r>
              <a:rPr lang="en-US" dirty="0"/>
              <a:t>in </a:t>
            </a:r>
            <a:r>
              <a:rPr lang="en-US" dirty="0" smtClean="0"/>
              <a:t>1993 (remaining members were </a:t>
            </a:r>
            <a:r>
              <a:rPr lang="en-US" dirty="0"/>
              <a:t>elected to the House of </a:t>
            </a:r>
            <a:r>
              <a:rPr lang="en-US" dirty="0" smtClean="0"/>
              <a:t>Representatives).</a:t>
            </a:r>
            <a:endParaRPr lang="en-US" dirty="0"/>
          </a:p>
          <a:p>
            <a:pPr lvl="0"/>
            <a:r>
              <a:rPr lang="en-US" dirty="0"/>
              <a:t>1992 – First Black woman to travel in space was an American </a:t>
            </a:r>
            <a:r>
              <a:rPr lang="en-US" dirty="0" smtClean="0"/>
              <a:t>physician </a:t>
            </a:r>
            <a:r>
              <a:rPr lang="en-US" dirty="0"/>
              <a:t>and NASA </a:t>
            </a:r>
            <a:r>
              <a:rPr lang="en-US" dirty="0" smtClean="0"/>
              <a:t>astronaut.</a:t>
            </a:r>
            <a:endParaRPr lang="en-US" dirty="0"/>
          </a:p>
          <a:p>
            <a:pPr lvl="0"/>
            <a:r>
              <a:rPr lang="en-US" dirty="0"/>
              <a:t>2008 – </a:t>
            </a:r>
            <a:r>
              <a:rPr lang="en-US" dirty="0" smtClean="0"/>
              <a:t>First </a:t>
            </a:r>
            <a:r>
              <a:rPr lang="en-US" dirty="0"/>
              <a:t>Black President of the </a:t>
            </a:r>
            <a:r>
              <a:rPr lang="en-US" dirty="0" smtClean="0"/>
              <a:t>United States was elected.</a:t>
            </a:r>
            <a:endParaRPr lang="en-US" dirty="0"/>
          </a:p>
          <a:p>
            <a:pPr lvl="0"/>
            <a:r>
              <a:rPr lang="en-US" dirty="0"/>
              <a:t>Healthy People 2010 and 2020 </a:t>
            </a:r>
            <a:r>
              <a:rPr lang="en-US" dirty="0" smtClean="0"/>
              <a:t>reported gaps </a:t>
            </a:r>
            <a:r>
              <a:rPr lang="en-US" dirty="0"/>
              <a:t>in health for </a:t>
            </a:r>
            <a:r>
              <a:rPr lang="en-US" dirty="0" smtClean="0"/>
              <a:t>Blacks, which persist </a:t>
            </a:r>
            <a:r>
              <a:rPr lang="en-US" dirty="0"/>
              <a:t>and in some cases widen.</a:t>
            </a:r>
          </a:p>
          <a:p>
            <a:r>
              <a:rPr lang="en-US" dirty="0"/>
              <a:t>2010 – </a:t>
            </a:r>
            <a:r>
              <a:rPr lang="en-US" dirty="0" smtClean="0"/>
              <a:t>Affordable </a:t>
            </a:r>
            <a:r>
              <a:rPr lang="en-US" dirty="0"/>
              <a:t>Care Act </a:t>
            </a:r>
            <a:r>
              <a:rPr lang="en-US" dirty="0" smtClean="0"/>
              <a:t>was passed, providing </a:t>
            </a:r>
            <a:r>
              <a:rPr lang="en-US" dirty="0"/>
              <a:t>health insurance to many people not previously </a:t>
            </a:r>
            <a:r>
              <a:rPr lang="en-US" dirty="0" smtClean="0"/>
              <a:t>insured, including </a:t>
            </a:r>
            <a:r>
              <a:rPr lang="en-US" dirty="0"/>
              <a:t>a large percentage of </a:t>
            </a:r>
            <a:r>
              <a:rPr lang="en-US" dirty="0" smtClean="0"/>
              <a:t>Blacks. </a:t>
            </a:r>
            <a:endParaRPr lang="en-US" dirty="0"/>
          </a:p>
        </p:txBody>
      </p:sp>
    </p:spTree>
    <p:extLst>
      <p:ext uri="{BB962C8B-B14F-4D97-AF65-F5344CB8AC3E}">
        <p14:creationId xmlns:p14="http://schemas.microsoft.com/office/powerpoint/2010/main" val="3897777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Priorities of the Heckler Report</a:t>
            </a:r>
            <a:endParaRPr lang="en-US" dirty="0"/>
          </a:p>
        </p:txBody>
      </p:sp>
      <p:sp>
        <p:nvSpPr>
          <p:cNvPr id="5" name="Content Placeholder 4"/>
          <p:cNvSpPr>
            <a:spLocks noGrp="1"/>
          </p:cNvSpPr>
          <p:nvPr>
            <p:ph idx="1"/>
          </p:nvPr>
        </p:nvSpPr>
        <p:spPr/>
        <p:txBody>
          <a:bodyPr>
            <a:normAutofit fontScale="92500" lnSpcReduction="10000"/>
          </a:bodyPr>
          <a:lstStyle/>
          <a:p>
            <a:r>
              <a:rPr lang="en-US" smtClean="0"/>
              <a:t>Focused on six causes of death with large Black-White disparities:</a:t>
            </a:r>
          </a:p>
          <a:p>
            <a:pPr lvl="1"/>
            <a:r>
              <a:rPr lang="en-US" smtClean="0"/>
              <a:t>Cancer</a:t>
            </a:r>
          </a:p>
          <a:p>
            <a:pPr lvl="1"/>
            <a:r>
              <a:rPr lang="en-US" smtClean="0"/>
              <a:t>Cardiovascular disease and stroke</a:t>
            </a:r>
          </a:p>
          <a:p>
            <a:pPr lvl="1"/>
            <a:r>
              <a:rPr lang="en-US" smtClean="0"/>
              <a:t>Chemical dependency </a:t>
            </a:r>
          </a:p>
          <a:p>
            <a:pPr lvl="1"/>
            <a:r>
              <a:rPr lang="en-US" smtClean="0"/>
              <a:t>Diabetes</a:t>
            </a:r>
          </a:p>
          <a:p>
            <a:pPr lvl="1"/>
            <a:r>
              <a:rPr lang="en-US" smtClean="0"/>
              <a:t>Homicide and accidents</a:t>
            </a:r>
          </a:p>
          <a:p>
            <a:pPr lvl="1"/>
            <a:r>
              <a:rPr lang="en-US" smtClean="0"/>
              <a:t>Infant mortality</a:t>
            </a:r>
          </a:p>
          <a:p>
            <a:r>
              <a:rPr lang="en-US" smtClean="0"/>
              <a:t>Data on “other minorities,” including Hispanics:</a:t>
            </a:r>
          </a:p>
          <a:p>
            <a:pPr lvl="1"/>
            <a:r>
              <a:rPr lang="en-US" smtClean="0"/>
              <a:t>Very limited in the 1980s</a:t>
            </a:r>
          </a:p>
          <a:p>
            <a:pPr lvl="1"/>
            <a:r>
              <a:rPr lang="en-US" smtClean="0"/>
              <a:t>Much more available today</a:t>
            </a:r>
            <a:endParaRPr lang="en-US" dirty="0"/>
          </a:p>
        </p:txBody>
      </p:sp>
    </p:spTree>
    <p:extLst>
      <p:ext uri="{BB962C8B-B14F-4D97-AF65-F5344CB8AC3E}">
        <p14:creationId xmlns:p14="http://schemas.microsoft.com/office/powerpoint/2010/main" val="2944357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467600" cy="868362"/>
          </a:xfrm>
        </p:spPr>
        <p:txBody>
          <a:bodyPr>
            <a:normAutofit fontScale="90000"/>
          </a:bodyPr>
          <a:lstStyle/>
          <a:p>
            <a:r>
              <a:rPr lang="en-US" dirty="0" smtClean="0">
                <a:solidFill>
                  <a:schemeClr val="tx2">
                    <a:lumMod val="60000"/>
                    <a:lumOff val="40000"/>
                  </a:schemeClr>
                </a:solidFill>
              </a:rPr>
              <a:t>Progress on Priorities of the Heckler Report for Blacks</a:t>
            </a:r>
            <a:endParaRPr lang="en-US" dirty="0">
              <a:solidFill>
                <a:schemeClr val="tx2">
                  <a:lumMod val="60000"/>
                  <a:lumOff val="4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782138"/>
              </p:ext>
            </p:extLst>
          </p:nvPr>
        </p:nvGraphicFramePr>
        <p:xfrm>
          <a:off x="457200" y="1600200"/>
          <a:ext cx="8229600" cy="3931920"/>
        </p:xfrm>
        <a:graphic>
          <a:graphicData uri="http://schemas.openxmlformats.org/drawingml/2006/table">
            <a:tbl>
              <a:tblPr firstRow="1" bandRow="1">
                <a:tableStyleId>{5C22544A-7EE6-4342-B048-85BDC9FD1C3A}</a:tableStyleId>
              </a:tblPr>
              <a:tblGrid>
                <a:gridCol w="2944536">
                  <a:extLst>
                    <a:ext uri="{9D8B030D-6E8A-4147-A177-3AD203B41FA5}">
                      <a16:colId xmlns:a16="http://schemas.microsoft.com/office/drawing/2014/main" val="20000"/>
                    </a:ext>
                  </a:extLst>
                </a:gridCol>
                <a:gridCol w="1736521">
                  <a:extLst>
                    <a:ext uri="{9D8B030D-6E8A-4147-A177-3AD203B41FA5}">
                      <a16:colId xmlns:a16="http://schemas.microsoft.com/office/drawing/2014/main" val="20001"/>
                    </a:ext>
                  </a:extLst>
                </a:gridCol>
                <a:gridCol w="1736521">
                  <a:extLst>
                    <a:ext uri="{9D8B030D-6E8A-4147-A177-3AD203B41FA5}">
                      <a16:colId xmlns:a16="http://schemas.microsoft.com/office/drawing/2014/main" val="20002"/>
                    </a:ext>
                  </a:extLst>
                </a:gridCol>
                <a:gridCol w="1812022">
                  <a:extLst>
                    <a:ext uri="{9D8B030D-6E8A-4147-A177-3AD203B41FA5}">
                      <a16:colId xmlns:a16="http://schemas.microsoft.com/office/drawing/2014/main" val="20003"/>
                    </a:ext>
                  </a:extLst>
                </a:gridCol>
              </a:tblGrid>
              <a:tr h="0">
                <a:tc>
                  <a:txBody>
                    <a:bodyPr/>
                    <a:lstStyle/>
                    <a:p>
                      <a:r>
                        <a:rPr lang="en-US" sz="1800" dirty="0" smtClean="0"/>
                        <a:t>Priority</a:t>
                      </a:r>
                      <a:endParaRPr lang="en-US" sz="1800" b="1" dirty="0"/>
                    </a:p>
                  </a:txBody>
                  <a:tcPr anchor="b"/>
                </a:tc>
                <a:tc>
                  <a:txBody>
                    <a:bodyPr/>
                    <a:lstStyle/>
                    <a:p>
                      <a:pPr algn="ctr"/>
                      <a:r>
                        <a:rPr lang="en-US" sz="1800" dirty="0" smtClean="0"/>
                        <a:t>Trends </a:t>
                      </a:r>
                      <a:endParaRPr lang="en-US" sz="1800" b="1" dirty="0"/>
                    </a:p>
                  </a:txBody>
                  <a:tcPr anchor="b"/>
                </a:tc>
                <a:tc>
                  <a:txBody>
                    <a:bodyPr/>
                    <a:lstStyle/>
                    <a:p>
                      <a:pPr algn="ctr"/>
                      <a:r>
                        <a:rPr lang="en-US" sz="1800" dirty="0" smtClean="0"/>
                        <a:t>Most Recent Disparity</a:t>
                      </a:r>
                      <a:endParaRPr lang="en-US" sz="1800" b="1" dirty="0"/>
                    </a:p>
                  </a:txBody>
                  <a:tcPr anchor="b"/>
                </a:tc>
                <a:tc>
                  <a:txBody>
                    <a:bodyPr/>
                    <a:lstStyle/>
                    <a:p>
                      <a:pPr algn="ctr"/>
                      <a:r>
                        <a:rPr lang="en-US" sz="1800" dirty="0" smtClean="0"/>
                        <a:t>Disparity Change</a:t>
                      </a:r>
                      <a:endParaRPr lang="en-US" sz="1800" b="1" dirty="0"/>
                    </a:p>
                  </a:txBody>
                  <a:tcPr anchor="b"/>
                </a:tc>
                <a:extLst>
                  <a:ext uri="{0D108BD9-81ED-4DB2-BD59-A6C34878D82A}">
                    <a16:rowId xmlns:a16="http://schemas.microsoft.com/office/drawing/2014/main" val="10000"/>
                  </a:ext>
                </a:extLst>
              </a:tr>
              <a:tr h="0">
                <a:tc>
                  <a:txBody>
                    <a:bodyPr/>
                    <a:lstStyle/>
                    <a:p>
                      <a:pPr algn="l" fontAlgn="b"/>
                      <a:r>
                        <a:rPr lang="en-US" sz="1800" u="none" strike="noStrike" dirty="0" smtClean="0">
                          <a:effectLst/>
                        </a:rPr>
                        <a:t>Care for Cancer</a:t>
                      </a:r>
                      <a:endParaRPr lang="en-US" sz="1800" b="0" i="0" u="none" strike="noStrike" dirty="0">
                        <a:solidFill>
                          <a:srgbClr val="000000"/>
                        </a:solidFill>
                        <a:effectLst/>
                        <a:latin typeface="+mn-lt"/>
                      </a:endParaRPr>
                    </a:p>
                  </a:txBody>
                  <a:tcPr/>
                </a:tc>
                <a:tc>
                  <a:txBody>
                    <a:bodyPr/>
                    <a:lstStyle/>
                    <a:p>
                      <a:pPr algn="ctr"/>
                      <a:r>
                        <a:rPr lang="en-US" sz="1800" dirty="0" smtClean="0"/>
                        <a:t>71% Improving</a:t>
                      </a:r>
                      <a:endParaRPr lang="en-US" sz="1800" dirty="0"/>
                    </a:p>
                  </a:txBody>
                  <a:tcPr/>
                </a:tc>
                <a:tc>
                  <a:txBody>
                    <a:bodyPr/>
                    <a:lstStyle/>
                    <a:p>
                      <a:pPr algn="ctr"/>
                      <a:r>
                        <a:rPr lang="en-US" sz="1800" dirty="0" smtClean="0"/>
                        <a:t>50% Worse</a:t>
                      </a:r>
                      <a:endParaRPr lang="en-US" sz="1800" dirty="0"/>
                    </a:p>
                  </a:txBody>
                  <a:tcPr/>
                </a:tc>
                <a:tc>
                  <a:txBody>
                    <a:bodyPr/>
                    <a:lstStyle/>
                    <a:p>
                      <a:pPr algn="ctr"/>
                      <a:r>
                        <a:rPr lang="en-US" sz="1800" dirty="0" smtClean="0"/>
                        <a:t>67% Narrowing</a:t>
                      </a:r>
                      <a:endParaRPr lang="en-US" sz="1800" dirty="0"/>
                    </a:p>
                  </a:txBody>
                  <a:tcPr/>
                </a:tc>
                <a:extLst>
                  <a:ext uri="{0D108BD9-81ED-4DB2-BD59-A6C34878D82A}">
                    <a16:rowId xmlns:a16="http://schemas.microsoft.com/office/drawing/2014/main" val="10001"/>
                  </a:ext>
                </a:extLst>
              </a:tr>
              <a:tr h="0">
                <a:tc>
                  <a:txBody>
                    <a:bodyPr/>
                    <a:lstStyle/>
                    <a:p>
                      <a:pPr algn="l" fontAlgn="b"/>
                      <a:r>
                        <a:rPr lang="en-US" sz="1800" u="none" strike="noStrike" dirty="0" smtClean="0">
                          <a:effectLst/>
                        </a:rPr>
                        <a:t>Care for Cardiovascular Diseases</a:t>
                      </a:r>
                      <a:endParaRPr lang="en-US" sz="1800" b="0" i="0" u="none" strike="noStrike" dirty="0">
                        <a:solidFill>
                          <a:srgbClr val="000000"/>
                        </a:solidFill>
                        <a:effectLst/>
                        <a:latin typeface="+mn-lt"/>
                      </a:endParaRPr>
                    </a:p>
                  </a:txBody>
                  <a:tcPr/>
                </a:tc>
                <a:tc>
                  <a:txBody>
                    <a:bodyPr/>
                    <a:lstStyle/>
                    <a:p>
                      <a:pPr algn="ctr"/>
                      <a:r>
                        <a:rPr lang="en-US" sz="1800" dirty="0" smtClean="0"/>
                        <a:t>78%</a:t>
                      </a:r>
                      <a:r>
                        <a:rPr lang="en-US" sz="1800" baseline="0" dirty="0" smtClean="0"/>
                        <a:t> Improving</a:t>
                      </a:r>
                      <a:endParaRPr lang="en-US" sz="1800" dirty="0"/>
                    </a:p>
                  </a:txBody>
                  <a:tcPr/>
                </a:tc>
                <a:tc>
                  <a:txBody>
                    <a:bodyPr/>
                    <a:lstStyle/>
                    <a:p>
                      <a:pPr algn="ctr"/>
                      <a:r>
                        <a:rPr lang="en-US" sz="1800" dirty="0" smtClean="0"/>
                        <a:t>33% Worse</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2"/>
                  </a:ext>
                </a:extLst>
              </a:tr>
              <a:tr h="0">
                <a:tc>
                  <a:txBody>
                    <a:bodyPr/>
                    <a:lstStyle/>
                    <a:p>
                      <a:pPr algn="l" fontAlgn="b"/>
                      <a:r>
                        <a:rPr lang="en-US" sz="1800" u="none" strike="noStrike" dirty="0" smtClean="0">
                          <a:effectLst/>
                        </a:rPr>
                        <a:t>Care for Substance Use Disorders</a:t>
                      </a:r>
                      <a:endParaRPr lang="en-US" sz="1800" b="0" i="0" u="none" strike="noStrike" dirty="0">
                        <a:solidFill>
                          <a:srgbClr val="000000"/>
                        </a:solidFill>
                        <a:effectLst/>
                        <a:latin typeface="+mn-lt"/>
                      </a:endParaRPr>
                    </a:p>
                  </a:txBody>
                  <a:tcPr/>
                </a:tc>
                <a:tc>
                  <a:txBody>
                    <a:bodyPr/>
                    <a:lstStyle/>
                    <a:p>
                      <a:pPr algn="ctr"/>
                      <a:r>
                        <a:rPr lang="en-US" sz="1800" dirty="0" smtClean="0"/>
                        <a:t>No Improvement</a:t>
                      </a:r>
                      <a:endParaRPr lang="en-US" sz="1800" dirty="0"/>
                    </a:p>
                  </a:txBody>
                  <a:tcPr/>
                </a:tc>
                <a:tc>
                  <a:txBody>
                    <a:bodyPr/>
                    <a:lstStyle/>
                    <a:p>
                      <a:pPr algn="ctr"/>
                      <a:r>
                        <a:rPr lang="en-US" sz="1800" dirty="0" smtClean="0"/>
                        <a:t>No Disparity</a:t>
                      </a:r>
                    </a:p>
                    <a:p>
                      <a:pPr algn="ct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3"/>
                  </a:ext>
                </a:extLst>
              </a:tr>
              <a:tr h="0">
                <a:tc>
                  <a:txBody>
                    <a:bodyPr/>
                    <a:lstStyle/>
                    <a:p>
                      <a:pPr algn="l" fontAlgn="b"/>
                      <a:r>
                        <a:rPr lang="en-US" sz="1800" u="none" strike="noStrike" dirty="0" smtClean="0">
                          <a:effectLst/>
                        </a:rPr>
                        <a:t>Care for Diabetes</a:t>
                      </a:r>
                      <a:endParaRPr lang="en-US" sz="1800" b="0" i="0" u="none" strike="noStrike" dirty="0">
                        <a:solidFill>
                          <a:srgbClr val="000000"/>
                        </a:solidFill>
                        <a:effectLst/>
                        <a:latin typeface="+mn-lt"/>
                      </a:endParaRPr>
                    </a:p>
                  </a:txBody>
                  <a:tcPr/>
                </a:tc>
                <a:tc>
                  <a:txBody>
                    <a:bodyPr/>
                    <a:lstStyle/>
                    <a:p>
                      <a:pPr algn="ctr"/>
                      <a:r>
                        <a:rPr lang="en-US" sz="1800" dirty="0" smtClean="0"/>
                        <a:t>25% Improving</a:t>
                      </a:r>
                      <a:endParaRPr lang="en-US" sz="1800" dirty="0"/>
                    </a:p>
                  </a:txBody>
                  <a:tcPr/>
                </a:tc>
                <a:tc>
                  <a:txBody>
                    <a:bodyPr/>
                    <a:lstStyle/>
                    <a:p>
                      <a:pPr algn="ctr"/>
                      <a:r>
                        <a:rPr lang="en-US" sz="1800" dirty="0" smtClean="0"/>
                        <a:t>78% Worse</a:t>
                      </a:r>
                      <a:endParaRPr lang="en-US" sz="1800" dirty="0"/>
                    </a:p>
                  </a:txBody>
                  <a:tcPr/>
                </a:tc>
                <a:tc>
                  <a:txBody>
                    <a:bodyPr/>
                    <a:lstStyle/>
                    <a:p>
                      <a:pPr algn="ctr"/>
                      <a:r>
                        <a:rPr lang="en-US" sz="1800" dirty="0" smtClean="0"/>
                        <a:t>67% Narrowing</a:t>
                      </a:r>
                      <a:endParaRPr lang="en-US" sz="1800" dirty="0"/>
                    </a:p>
                  </a:txBody>
                  <a:tcPr/>
                </a:tc>
                <a:extLst>
                  <a:ext uri="{0D108BD9-81ED-4DB2-BD59-A6C34878D82A}">
                    <a16:rowId xmlns:a16="http://schemas.microsoft.com/office/drawing/2014/main" val="10004"/>
                  </a:ext>
                </a:extLst>
              </a:tr>
              <a:tr h="0">
                <a:tc>
                  <a:txBody>
                    <a:bodyPr/>
                    <a:lstStyle/>
                    <a:p>
                      <a:pPr algn="l" fontAlgn="b"/>
                      <a:r>
                        <a:rPr lang="en-US" sz="1800" u="none" strike="noStrike" dirty="0" smtClean="0">
                          <a:effectLst/>
                        </a:rPr>
                        <a:t>Suicide Prevention and Mental Health Care</a:t>
                      </a:r>
                      <a:endParaRPr lang="en-US" sz="1800" b="0" i="0" u="none" strike="noStrike" dirty="0">
                        <a:solidFill>
                          <a:srgbClr val="000000"/>
                        </a:solidFill>
                        <a:effectLst/>
                        <a:latin typeface="+mn-lt"/>
                      </a:endParaRPr>
                    </a:p>
                  </a:txBody>
                  <a:tcPr/>
                </a:tc>
                <a:tc>
                  <a:txBody>
                    <a:bodyPr/>
                    <a:lstStyle/>
                    <a:p>
                      <a:pPr algn="ctr"/>
                      <a:r>
                        <a:rPr lang="en-US" sz="1800" dirty="0" smtClean="0"/>
                        <a:t>33% Worsening</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75% Worse</a:t>
                      </a:r>
                    </a:p>
                    <a:p>
                      <a:pPr algn="ct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5"/>
                  </a:ext>
                </a:extLst>
              </a:tr>
              <a:tr h="0">
                <a:tc>
                  <a:txBody>
                    <a:bodyPr/>
                    <a:lstStyle/>
                    <a:p>
                      <a:pPr algn="l" fontAlgn="b"/>
                      <a:r>
                        <a:rPr lang="en-US" sz="1800" u="none" strike="noStrike" dirty="0" smtClean="0">
                          <a:effectLst/>
                        </a:rPr>
                        <a:t>Infant Mortality and Maternity Care</a:t>
                      </a:r>
                      <a:endParaRPr lang="en-US" sz="1800" b="0" i="0" u="none" strike="noStrike" dirty="0">
                        <a:solidFill>
                          <a:srgbClr val="000000"/>
                        </a:solidFill>
                        <a:effectLst/>
                        <a:latin typeface="+mn-lt"/>
                      </a:endParaRPr>
                    </a:p>
                  </a:txBody>
                  <a:tcPr/>
                </a:tc>
                <a:tc>
                  <a:txBody>
                    <a:bodyPr/>
                    <a:lstStyle/>
                    <a:p>
                      <a:pPr algn="ctr"/>
                      <a:r>
                        <a:rPr lang="en-US" sz="1800" dirty="0" smtClean="0"/>
                        <a:t>100% Improving</a:t>
                      </a:r>
                      <a:endParaRPr lang="en-US" sz="1800" dirty="0"/>
                    </a:p>
                  </a:txBody>
                  <a:tcPr/>
                </a:tc>
                <a:tc>
                  <a:txBody>
                    <a:bodyPr/>
                    <a:lstStyle/>
                    <a:p>
                      <a:pPr algn="ctr"/>
                      <a:r>
                        <a:rPr lang="en-US" sz="1800" dirty="0" smtClean="0"/>
                        <a:t>33% Better</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66901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care for cancer</a:t>
            </a:r>
            <a:endParaRPr lang="en-US" dirty="0"/>
          </a:p>
        </p:txBody>
      </p:sp>
      <p:sp>
        <p:nvSpPr>
          <p:cNvPr id="2" name="Text Placeholder 1"/>
          <p:cNvSpPr>
            <a:spLocks noGrp="1"/>
          </p:cNvSpPr>
          <p:nvPr>
            <p:ph type="body" idx="1"/>
          </p:nvPr>
        </p:nvSpPr>
        <p:spPr/>
        <p:txBody>
          <a:bodyPr>
            <a:normAutofit/>
          </a:bodyPr>
          <a:lstStyle/>
          <a:p>
            <a:r>
              <a:rPr lang="en-US" dirty="0" smtClean="0"/>
              <a:t>National Healthcare Quality and Disparities Report</a:t>
            </a:r>
          </a:p>
          <a:p>
            <a:r>
              <a:rPr lang="en-US" dirty="0" smtClean="0"/>
              <a:t>Chartbook on Health Care for Blacks</a:t>
            </a:r>
          </a:p>
          <a:p>
            <a:r>
              <a:rPr lang="en-US" dirty="0" smtClean="0"/>
              <a:t>Part 2: Trends in Priorities of the Heckler Report </a:t>
            </a:r>
            <a:endParaRPr lang="en-US" dirty="0"/>
          </a:p>
        </p:txBody>
      </p:sp>
    </p:spTree>
    <p:extLst>
      <p:ext uri="{BB962C8B-B14F-4D97-AF65-F5344CB8AC3E}">
        <p14:creationId xmlns:p14="http://schemas.microsoft.com/office/powerpoint/2010/main" val="180761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Breast Cancer Care for Blacks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199228"/>
              </p:ext>
            </p:extLst>
          </p:nvPr>
        </p:nvGraphicFramePr>
        <p:xfrm>
          <a:off x="457200" y="1600200"/>
          <a:ext cx="8229600" cy="493776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0">
                <a:tc>
                  <a:txBody>
                    <a:bodyPr/>
                    <a:lstStyle/>
                    <a:p>
                      <a:r>
                        <a:rPr lang="en-US" sz="1800" dirty="0" smtClean="0"/>
                        <a:t>Measure</a:t>
                      </a:r>
                      <a:endParaRPr lang="en-US" sz="1800" b="1" dirty="0"/>
                    </a:p>
                  </a:txBody>
                  <a:tcPr anchor="b"/>
                </a:tc>
                <a:tc>
                  <a:txBody>
                    <a:bodyPr/>
                    <a:lstStyle/>
                    <a:p>
                      <a:pPr algn="ctr"/>
                      <a:r>
                        <a:rPr lang="en-US" sz="1800" dirty="0" smtClean="0"/>
                        <a:t>Most Recent Disparity</a:t>
                      </a:r>
                      <a:endParaRPr lang="en-US" sz="1800" b="1" dirty="0"/>
                    </a:p>
                  </a:txBody>
                  <a:tcPr anchor="b"/>
                </a:tc>
                <a:tc>
                  <a:txBody>
                    <a:bodyPr/>
                    <a:lstStyle/>
                    <a:p>
                      <a:pPr algn="ctr"/>
                      <a:r>
                        <a:rPr lang="en-US" sz="1800" dirty="0" smtClean="0"/>
                        <a:t>Disparity Change</a:t>
                      </a:r>
                      <a:endParaRPr lang="en-US" sz="1800" b="1" dirty="0"/>
                    </a:p>
                  </a:txBody>
                  <a:tcPr anchor="b"/>
                </a:tc>
                <a:extLst>
                  <a:ext uri="{0D108BD9-81ED-4DB2-BD59-A6C34878D82A}">
                    <a16:rowId xmlns:a16="http://schemas.microsoft.com/office/drawing/2014/main" val="10000"/>
                  </a:ext>
                </a:extLst>
              </a:tr>
              <a:tr h="0">
                <a:tc>
                  <a:txBody>
                    <a:bodyPr/>
                    <a:lstStyle/>
                    <a:p>
                      <a:pPr algn="l" fontAlgn="b"/>
                      <a:r>
                        <a:rPr lang="en-US" sz="1800" u="none" strike="noStrike" dirty="0">
                          <a:effectLst/>
                        </a:rPr>
                        <a:t>Women ages 50-74 who received a mammogram in the last 2 years</a:t>
                      </a:r>
                      <a:endParaRPr lang="en-US" sz="1800" b="0" i="0" u="none" strike="noStrike" dirty="0">
                        <a:solidFill>
                          <a:srgbClr val="000000"/>
                        </a:solidFill>
                        <a:effectLst/>
                        <a:latin typeface="+mn-lt"/>
                      </a:endParaRPr>
                    </a:p>
                  </a:txBody>
                  <a:tcPr/>
                </a:tc>
                <a:tc>
                  <a:txBody>
                    <a:bodyPr/>
                    <a:lstStyle/>
                    <a:p>
                      <a:pPr algn="ctr"/>
                      <a:r>
                        <a:rPr lang="en-US" sz="1800" b="0" dirty="0" smtClean="0"/>
                        <a:t>Same</a:t>
                      </a:r>
                      <a:endParaRPr lang="en-US" sz="1800" b="0" dirty="0"/>
                    </a:p>
                  </a:txBody>
                  <a:tcPr/>
                </a:tc>
                <a:tc>
                  <a:txBody>
                    <a:bodyPr/>
                    <a:lstStyle/>
                    <a:p>
                      <a:pPr algn="ctr"/>
                      <a:r>
                        <a:rPr lang="en-US" sz="1800" b="0" dirty="0" smtClean="0"/>
                        <a:t>No</a:t>
                      </a:r>
                      <a:r>
                        <a:rPr lang="en-US" sz="1800" b="0" baseline="0" dirty="0" smtClean="0"/>
                        <a:t> Change</a:t>
                      </a:r>
                      <a:endParaRPr lang="en-US" sz="1800" b="0" dirty="0"/>
                    </a:p>
                  </a:txBody>
                  <a:tcPr/>
                </a:tc>
                <a:extLst>
                  <a:ext uri="{0D108BD9-81ED-4DB2-BD59-A6C34878D82A}">
                    <a16:rowId xmlns:a16="http://schemas.microsoft.com/office/drawing/2014/main" val="10001"/>
                  </a:ext>
                </a:extLst>
              </a:tr>
              <a:tr h="0">
                <a:tc>
                  <a:txBody>
                    <a:bodyPr/>
                    <a:lstStyle/>
                    <a:p>
                      <a:pPr algn="l" fontAlgn="b"/>
                      <a:r>
                        <a:rPr lang="en-US" sz="1800" u="none" strike="noStrike" dirty="0">
                          <a:effectLst/>
                        </a:rPr>
                        <a:t>Breast cancer diagnosed at advanced stage per 100,000 women age </a:t>
                      </a:r>
                      <a:r>
                        <a:rPr lang="en-US" sz="1800" u="none" strike="noStrike" dirty="0" smtClean="0">
                          <a:effectLst/>
                        </a:rPr>
                        <a:t>40+</a:t>
                      </a:r>
                      <a:endParaRPr lang="en-US" sz="1800" b="0" i="0" u="none" strike="noStrike" dirty="0">
                        <a:solidFill>
                          <a:srgbClr val="000000"/>
                        </a:solidFill>
                        <a:effectLst/>
                        <a:latin typeface="+mn-lt"/>
                      </a:endParaRPr>
                    </a:p>
                  </a:txBody>
                  <a:tcPr/>
                </a:tc>
                <a:tc>
                  <a:txBody>
                    <a:bodyPr/>
                    <a:lstStyle/>
                    <a:p>
                      <a:pPr algn="ctr"/>
                      <a:r>
                        <a:rPr lang="en-US" sz="1800" b="0" dirty="0" smtClean="0"/>
                        <a:t>Worse</a:t>
                      </a:r>
                      <a:endParaRPr lang="en-US" sz="1800" b="0" dirty="0"/>
                    </a:p>
                  </a:txBody>
                  <a:tcPr/>
                </a:tc>
                <a:tc>
                  <a:txBody>
                    <a:bodyPr/>
                    <a:lstStyle/>
                    <a:p>
                      <a:pPr algn="ctr"/>
                      <a:r>
                        <a:rPr lang="en-US" sz="1800" b="0" dirty="0" smtClean="0">
                          <a:solidFill>
                            <a:schemeClr val="tx1"/>
                          </a:solidFill>
                        </a:rPr>
                        <a:t>Growing</a:t>
                      </a:r>
                      <a:endParaRPr lang="en-US" sz="1800" b="0" dirty="0">
                        <a:solidFill>
                          <a:schemeClr val="tx1"/>
                        </a:solidFill>
                      </a:endParaRPr>
                    </a:p>
                  </a:txBody>
                  <a:tcPr/>
                </a:tc>
                <a:extLst>
                  <a:ext uri="{0D108BD9-81ED-4DB2-BD59-A6C34878D82A}">
                    <a16:rowId xmlns:a16="http://schemas.microsoft.com/office/drawing/2014/main" val="10002"/>
                  </a:ext>
                </a:extLst>
              </a:tr>
              <a:tr h="0">
                <a:tc>
                  <a:txBody>
                    <a:bodyPr/>
                    <a:lstStyle/>
                    <a:p>
                      <a:pPr algn="l" fontAlgn="b"/>
                      <a:r>
                        <a:rPr lang="en-US" sz="1800" u="none" strike="noStrike" dirty="0">
                          <a:effectLst/>
                        </a:rPr>
                        <a:t>Women with clinical Stage I-</a:t>
                      </a:r>
                      <a:r>
                        <a:rPr lang="en-US" sz="1800" u="none" strike="noStrike" dirty="0" err="1">
                          <a:effectLst/>
                        </a:rPr>
                        <a:t>IIb</a:t>
                      </a:r>
                      <a:r>
                        <a:rPr lang="en-US" sz="1800" u="none" strike="noStrike" dirty="0">
                          <a:effectLst/>
                        </a:rPr>
                        <a:t> breast cancer who received axillary node dissection or sentinel lymph node biopsy </a:t>
                      </a:r>
                      <a:r>
                        <a:rPr lang="en-US" sz="1800" u="none" strike="noStrike" dirty="0" smtClean="0">
                          <a:effectLst/>
                        </a:rPr>
                        <a:t>at </a:t>
                      </a:r>
                      <a:r>
                        <a:rPr lang="en-US" sz="1800" u="none" strike="noStrike" dirty="0">
                          <a:effectLst/>
                        </a:rPr>
                        <a:t>the time of </a:t>
                      </a:r>
                      <a:r>
                        <a:rPr lang="en-US" sz="1800" u="none" strike="noStrike" dirty="0" smtClean="0">
                          <a:effectLst/>
                        </a:rPr>
                        <a:t>surgery</a:t>
                      </a:r>
                      <a:endParaRPr lang="en-US" sz="1800" b="0" i="0" u="none" strike="noStrike" dirty="0">
                        <a:solidFill>
                          <a:srgbClr val="000000"/>
                        </a:solidFill>
                        <a:effectLst/>
                        <a:latin typeface="+mn-lt"/>
                      </a:endParaRPr>
                    </a:p>
                  </a:txBody>
                  <a:tcPr/>
                </a:tc>
                <a:tc>
                  <a:txBody>
                    <a:bodyPr/>
                    <a:lstStyle/>
                    <a:p>
                      <a:pPr algn="ctr"/>
                      <a:r>
                        <a:rPr lang="en-US" sz="1800" b="0" dirty="0" smtClean="0"/>
                        <a:t>Same</a:t>
                      </a:r>
                      <a:endParaRPr lang="en-US" sz="1800" b="0" dirty="0"/>
                    </a:p>
                  </a:txBody>
                  <a:tcPr/>
                </a:tc>
                <a:tc>
                  <a:txBody>
                    <a:bodyPr/>
                    <a:lstStyle/>
                    <a:p>
                      <a:pPr algn="ctr"/>
                      <a:r>
                        <a:rPr lang="en-US" sz="1800" b="0" dirty="0" smtClean="0"/>
                        <a:t>No Change</a:t>
                      </a:r>
                      <a:endParaRPr lang="en-US" sz="1800" b="0" dirty="0"/>
                    </a:p>
                  </a:txBody>
                  <a:tcPr/>
                </a:tc>
                <a:extLst>
                  <a:ext uri="{0D108BD9-81ED-4DB2-BD59-A6C34878D82A}">
                    <a16:rowId xmlns:a16="http://schemas.microsoft.com/office/drawing/2014/main" val="10003"/>
                  </a:ext>
                </a:extLst>
              </a:tr>
              <a:tr h="0">
                <a:tc>
                  <a:txBody>
                    <a:bodyPr/>
                    <a:lstStyle/>
                    <a:p>
                      <a:pPr algn="l" fontAlgn="b"/>
                      <a:r>
                        <a:rPr lang="en-US" sz="1800" u="none" strike="noStrike" dirty="0">
                          <a:effectLst/>
                        </a:rPr>
                        <a:t>Women under age 70 treated for breast cancer with breast-conserving surgery who received radiation therapy to the breast within 1 year of diagnosis</a:t>
                      </a:r>
                      <a:endParaRPr lang="en-US" sz="1800" b="0" i="0" u="none" strike="noStrike" dirty="0">
                        <a:solidFill>
                          <a:srgbClr val="000000"/>
                        </a:solidFill>
                        <a:effectLst/>
                        <a:latin typeface="+mn-lt"/>
                      </a:endParaRPr>
                    </a:p>
                  </a:txBody>
                  <a:tcPr/>
                </a:tc>
                <a:tc>
                  <a:txBody>
                    <a:bodyPr/>
                    <a:lstStyle/>
                    <a:p>
                      <a:pPr algn="ctr"/>
                      <a:r>
                        <a:rPr lang="en-US" sz="1800" b="0" dirty="0" smtClean="0"/>
                        <a:t>Same</a:t>
                      </a:r>
                      <a:endParaRPr lang="en-US" sz="1800" b="0" dirty="0"/>
                    </a:p>
                  </a:txBody>
                  <a:tcPr/>
                </a:tc>
                <a:tc>
                  <a:txBody>
                    <a:bodyPr/>
                    <a:lstStyle/>
                    <a:p>
                      <a:pPr algn="ctr"/>
                      <a:r>
                        <a:rPr lang="en-US" sz="1800" b="0" dirty="0" smtClean="0"/>
                        <a:t>Narrowing</a:t>
                      </a:r>
                      <a:endParaRPr lang="en-US" sz="1800" b="0" dirty="0"/>
                    </a:p>
                  </a:txBody>
                  <a:tcPr/>
                </a:tc>
                <a:extLst>
                  <a:ext uri="{0D108BD9-81ED-4DB2-BD59-A6C34878D82A}">
                    <a16:rowId xmlns:a16="http://schemas.microsoft.com/office/drawing/2014/main" val="10004"/>
                  </a:ext>
                </a:extLst>
              </a:tr>
              <a:tr h="502920">
                <a:tc>
                  <a:txBody>
                    <a:bodyPr/>
                    <a:lstStyle/>
                    <a:p>
                      <a:pPr algn="l" fontAlgn="b"/>
                      <a:r>
                        <a:rPr lang="en-US" sz="1800" u="none" strike="noStrike" dirty="0">
                          <a:effectLst/>
                        </a:rPr>
                        <a:t>Breast cancer deaths per 100,000 female population per year</a:t>
                      </a:r>
                      <a:endParaRPr lang="en-US" sz="1800" b="0" i="0" u="none" strike="noStrike" dirty="0">
                        <a:solidFill>
                          <a:srgbClr val="000000"/>
                        </a:solidFill>
                        <a:effectLst/>
                        <a:latin typeface="+mn-lt"/>
                      </a:endParaRPr>
                    </a:p>
                  </a:txBody>
                  <a:tcPr/>
                </a:tc>
                <a:tc>
                  <a:txBody>
                    <a:bodyPr/>
                    <a:lstStyle/>
                    <a:p>
                      <a:pPr algn="ctr"/>
                      <a:r>
                        <a:rPr lang="en-US" sz="1800" b="0" dirty="0" smtClean="0"/>
                        <a:t>Worse</a:t>
                      </a:r>
                      <a:endParaRPr lang="en-US" sz="1800" b="0" dirty="0"/>
                    </a:p>
                  </a:txBody>
                  <a:tcPr/>
                </a:tc>
                <a:tc>
                  <a:txBody>
                    <a:bodyPr/>
                    <a:lstStyle/>
                    <a:p>
                      <a:pPr algn="ctr"/>
                      <a:r>
                        <a:rPr lang="en-US" sz="1800" b="0" dirty="0" smtClean="0"/>
                        <a:t>No Change</a:t>
                      </a:r>
                      <a:endParaRPr lang="en-US" sz="1800" b="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00625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2"/>
            <p:extLst>
              <p:ext uri="{D42A27DB-BD31-4B8C-83A1-F6EECF244321}">
                <p14:modId xmlns:p14="http://schemas.microsoft.com/office/powerpoint/2010/main" val="3331182587"/>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1"/>
            <p:extLst>
              <p:ext uri="{D42A27DB-BD31-4B8C-83A1-F6EECF244321}">
                <p14:modId xmlns:p14="http://schemas.microsoft.com/office/powerpoint/2010/main" val="3775349695"/>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1447800" y="152400"/>
            <a:ext cx="7543800" cy="1066800"/>
          </a:xfrm>
        </p:spPr>
        <p:txBody>
          <a:bodyPr>
            <a:noAutofit/>
          </a:bodyPr>
          <a:lstStyle/>
          <a:p>
            <a:r>
              <a:rPr lang="en-US" sz="1800" dirty="0" smtClean="0"/>
              <a:t>Women under age 70 treated for breast cancer with breast-conserving surgery who received radiation therapy to the breast within 1 year of diagnosis, by race/ethnicity, 2004-2012, and by insurance, Blacks under age 65, 2012</a:t>
            </a:r>
            <a:endParaRPr lang="en-US" sz="1800" dirty="0"/>
          </a:p>
        </p:txBody>
      </p:sp>
      <p:sp>
        <p:nvSpPr>
          <p:cNvPr id="9" name="TextBox 8"/>
          <p:cNvSpPr txBox="1"/>
          <p:nvPr/>
        </p:nvSpPr>
        <p:spPr>
          <a:xfrm>
            <a:off x="457200" y="5669280"/>
            <a:ext cx="8229600" cy="553998"/>
          </a:xfrm>
          <a:prstGeom prst="rect">
            <a:avLst/>
          </a:prstGeom>
          <a:noFill/>
        </p:spPr>
        <p:txBody>
          <a:bodyPr wrap="square" rtlCol="0">
            <a:spAutoFit/>
          </a:bodyPr>
          <a:lstStyle/>
          <a:p>
            <a:r>
              <a:rPr lang="en-US" sz="1000" b="1" dirty="0" smtClean="0">
                <a:solidFill>
                  <a:prstClr val="black"/>
                </a:solidFill>
              </a:rPr>
              <a:t>Source</a:t>
            </a:r>
            <a:r>
              <a:rPr lang="en-US" sz="1000" b="1" dirty="0">
                <a:solidFill>
                  <a:prstClr val="black"/>
                </a:solidFill>
              </a:rPr>
              <a:t>: </a:t>
            </a:r>
            <a:r>
              <a:rPr lang="en-US" sz="1000" dirty="0">
                <a:solidFill>
                  <a:prstClr val="black"/>
                </a:solidFill>
              </a:rPr>
              <a:t>Commission on Cancer, American College of Surgeons and American Cancer Society, National Cancer Data Base, </a:t>
            </a:r>
            <a:r>
              <a:rPr lang="en-US" sz="1000" dirty="0" smtClean="0">
                <a:solidFill>
                  <a:prstClr val="black"/>
                </a:solidFill>
              </a:rPr>
              <a:t>2004-2012.</a:t>
            </a:r>
            <a:endParaRPr lang="en-US" sz="1000" dirty="0">
              <a:solidFill>
                <a:prstClr val="black"/>
              </a:solidFill>
            </a:endParaRPr>
          </a:p>
          <a:p>
            <a:r>
              <a:rPr lang="en-US" sz="1000" b="1" dirty="0" smtClean="0">
                <a:solidFill>
                  <a:prstClr val="black"/>
                </a:solidFill>
              </a:rPr>
              <a:t>Denominator</a:t>
            </a:r>
            <a:r>
              <a:rPr lang="en-US" sz="1000" dirty="0" smtClean="0">
                <a:solidFill>
                  <a:prstClr val="black"/>
                </a:solidFill>
              </a:rPr>
              <a:t>: Women under age 70 treated for breast cancer with breast-conserving surgery</a:t>
            </a:r>
            <a:r>
              <a:rPr lang="en-US" sz="1000" dirty="0" smtClean="0"/>
              <a:t>.</a:t>
            </a:r>
            <a:endParaRPr lang="en-US" sz="1000" b="1" dirty="0"/>
          </a:p>
          <a:p>
            <a:r>
              <a:rPr lang="en-US" sz="1000" b="1" dirty="0" smtClean="0"/>
              <a:t>Note: </a:t>
            </a:r>
            <a:r>
              <a:rPr lang="en-US" sz="1000" dirty="0" smtClean="0"/>
              <a:t>Black and White are non-Hispanic. Hispanic includes all races.</a:t>
            </a:r>
            <a:endParaRPr lang="en-US" sz="1000" dirty="0" smtClean="0">
              <a:solidFill>
                <a:prstClr val="black"/>
              </a:solidFill>
            </a:endParaRPr>
          </a:p>
        </p:txBody>
      </p:sp>
      <p:sp>
        <p:nvSpPr>
          <p:cNvPr id="11" name="TextBox 1"/>
          <p:cNvSpPr txBox="1"/>
          <p:nvPr/>
        </p:nvSpPr>
        <p:spPr>
          <a:xfrm>
            <a:off x="1752600" y="2133600"/>
            <a:ext cx="2286000" cy="228599"/>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solidFill>
                  <a:prstClr val="black"/>
                </a:solidFill>
              </a:rPr>
              <a:t>2008 Achievable Benchmark: 95%</a:t>
            </a:r>
            <a:endParaRPr lang="en-US" sz="1000" dirty="0">
              <a:solidFill>
                <a:prstClr val="black"/>
              </a:solidFill>
            </a:endParaRPr>
          </a:p>
        </p:txBody>
      </p:sp>
    </p:spTree>
    <p:extLst>
      <p:ext uri="{BB962C8B-B14F-4D97-AF65-F5344CB8AC3E}">
        <p14:creationId xmlns:p14="http://schemas.microsoft.com/office/powerpoint/2010/main" val="79529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Colorectal Cancer Care for Blacks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1499103"/>
              </p:ext>
            </p:extLst>
          </p:nvPr>
        </p:nvGraphicFramePr>
        <p:xfrm>
          <a:off x="457200" y="1600200"/>
          <a:ext cx="8229600" cy="484632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20000"/>
                    </a:ext>
                  </a:extLst>
                </a:gridCol>
                <a:gridCol w="170688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0">
                <a:tc>
                  <a:txBody>
                    <a:bodyPr/>
                    <a:lstStyle/>
                    <a:p>
                      <a:r>
                        <a:rPr lang="en-US" sz="1800" dirty="0" smtClean="0"/>
                        <a:t>Measure</a:t>
                      </a:r>
                      <a:endParaRPr lang="en-US" sz="1800" b="1" dirty="0"/>
                    </a:p>
                  </a:txBody>
                  <a:tcPr anchor="b"/>
                </a:tc>
                <a:tc>
                  <a:txBody>
                    <a:bodyPr/>
                    <a:lstStyle/>
                    <a:p>
                      <a:pPr algn="ctr"/>
                      <a:r>
                        <a:rPr lang="en-US" sz="1800" dirty="0" smtClean="0"/>
                        <a:t>Most Recent</a:t>
                      </a:r>
                      <a:r>
                        <a:rPr lang="en-US" sz="1800" baseline="0" dirty="0" smtClean="0"/>
                        <a:t> </a:t>
                      </a:r>
                      <a:r>
                        <a:rPr lang="en-US" sz="1800" dirty="0" smtClean="0"/>
                        <a:t>Disparity</a:t>
                      </a:r>
                      <a:endParaRPr lang="en-US" sz="1800" b="1" dirty="0"/>
                    </a:p>
                  </a:txBody>
                  <a:tcPr anchor="b"/>
                </a:tc>
                <a:tc>
                  <a:txBody>
                    <a:bodyPr/>
                    <a:lstStyle/>
                    <a:p>
                      <a:pPr algn="ctr"/>
                      <a:r>
                        <a:rPr lang="en-US" sz="1800" dirty="0" smtClean="0"/>
                        <a:t>Disparity Change</a:t>
                      </a:r>
                      <a:endParaRPr lang="en-US" sz="1800" b="1" dirty="0"/>
                    </a:p>
                  </a:txBody>
                  <a:tcPr anchor="b"/>
                </a:tc>
                <a:extLst>
                  <a:ext uri="{0D108BD9-81ED-4DB2-BD59-A6C34878D82A}">
                    <a16:rowId xmlns:a16="http://schemas.microsoft.com/office/drawing/2014/main" val="10000"/>
                  </a:ext>
                </a:extLst>
              </a:tr>
              <a:tr h="0">
                <a:tc>
                  <a:txBody>
                    <a:bodyPr/>
                    <a:lstStyle/>
                    <a:p>
                      <a:pPr algn="l" fontAlgn="b"/>
                      <a:r>
                        <a:rPr lang="en-US" sz="1800" b="0" u="none" strike="noStrike" dirty="0">
                          <a:solidFill>
                            <a:schemeClr val="tx1"/>
                          </a:solidFill>
                          <a:effectLst/>
                        </a:rPr>
                        <a:t>Men and women ages 50-75 who report that they had a blood stool test in the past year, sigmoidoscopy in the past 5 years and blood stool test in the past 3 years, or </a:t>
                      </a:r>
                      <a:r>
                        <a:rPr lang="en-US" sz="1800" b="0" u="none" strike="noStrike" dirty="0" smtClean="0">
                          <a:solidFill>
                            <a:schemeClr val="tx1"/>
                          </a:solidFill>
                          <a:effectLst/>
                        </a:rPr>
                        <a:t>colonoscopy </a:t>
                      </a:r>
                      <a:r>
                        <a:rPr lang="en-US" sz="1800" b="0" u="none" strike="noStrike" dirty="0">
                          <a:solidFill>
                            <a:schemeClr val="tx1"/>
                          </a:solidFill>
                          <a:effectLst/>
                        </a:rPr>
                        <a:t>in the past 10 years</a:t>
                      </a:r>
                      <a:endParaRPr lang="en-US" sz="1800" b="0" i="0" u="none" strike="noStrike" dirty="0">
                        <a:solidFill>
                          <a:schemeClr val="tx1"/>
                        </a:solidFill>
                        <a:effectLst/>
                        <a:latin typeface="+mn-lt"/>
                      </a:endParaRPr>
                    </a:p>
                  </a:txBody>
                  <a:tcPr/>
                </a:tc>
                <a:tc>
                  <a:txBody>
                    <a:bodyPr/>
                    <a:lstStyle/>
                    <a:p>
                      <a:pPr algn="ctr"/>
                      <a:r>
                        <a:rPr lang="en-US" sz="1800" b="0" dirty="0" smtClean="0">
                          <a:solidFill>
                            <a:schemeClr val="tx1"/>
                          </a:solidFill>
                        </a:rPr>
                        <a:t>Same</a:t>
                      </a:r>
                      <a:endParaRPr lang="en-US" sz="1800" b="0" dirty="0">
                        <a:solidFill>
                          <a:schemeClr val="tx1"/>
                        </a:solidFill>
                      </a:endParaRPr>
                    </a:p>
                  </a:txBody>
                  <a:tcPr/>
                </a:tc>
                <a:tc>
                  <a:txBody>
                    <a:bodyPr/>
                    <a:lstStyle/>
                    <a:p>
                      <a:pPr algn="ctr"/>
                      <a:r>
                        <a:rPr lang="en-US" sz="1800" b="0" dirty="0" smtClean="0">
                          <a:solidFill>
                            <a:schemeClr val="tx1"/>
                          </a:solidFill>
                        </a:rPr>
                        <a:t>No</a:t>
                      </a:r>
                      <a:r>
                        <a:rPr lang="en-US" sz="1800" b="0" baseline="0" dirty="0" smtClean="0">
                          <a:solidFill>
                            <a:schemeClr val="tx1"/>
                          </a:solidFill>
                        </a:rPr>
                        <a:t> Change</a:t>
                      </a:r>
                      <a:endParaRPr lang="en-US" sz="1800" b="0" dirty="0">
                        <a:solidFill>
                          <a:schemeClr val="tx1"/>
                        </a:solidFill>
                      </a:endParaRPr>
                    </a:p>
                  </a:txBody>
                  <a:tcPr/>
                </a:tc>
                <a:extLst>
                  <a:ext uri="{0D108BD9-81ED-4DB2-BD59-A6C34878D82A}">
                    <a16:rowId xmlns:a16="http://schemas.microsoft.com/office/drawing/2014/main" val="10001"/>
                  </a:ext>
                </a:extLst>
              </a:tr>
              <a:tr h="0">
                <a:tc>
                  <a:txBody>
                    <a:bodyPr/>
                    <a:lstStyle/>
                    <a:p>
                      <a:pPr algn="l" fontAlgn="b"/>
                      <a:r>
                        <a:rPr lang="en-US" sz="1800" u="none" strike="noStrike" dirty="0">
                          <a:effectLst/>
                        </a:rPr>
                        <a:t>Colorectal cancer diagnosed at advanced stage per </a:t>
                      </a:r>
                      <a:r>
                        <a:rPr lang="en-US" sz="1800" u="none" strike="noStrike" dirty="0" smtClean="0">
                          <a:effectLst/>
                        </a:rPr>
                        <a:t>100,000</a:t>
                      </a:r>
                      <a:r>
                        <a:rPr lang="en-US" sz="1800" u="none" strike="noStrike" baseline="0" dirty="0" smtClean="0">
                          <a:effectLst/>
                        </a:rPr>
                        <a:t> </a:t>
                      </a:r>
                      <a:r>
                        <a:rPr lang="en-US" sz="1800" u="none" strike="noStrike" dirty="0" smtClean="0">
                          <a:effectLst/>
                        </a:rPr>
                        <a:t>men </a:t>
                      </a:r>
                      <a:r>
                        <a:rPr lang="en-US" sz="1800" u="none" strike="noStrike" dirty="0">
                          <a:effectLst/>
                        </a:rPr>
                        <a:t>and women age 50 and over</a:t>
                      </a:r>
                      <a:endParaRPr lang="en-US" sz="1800" b="0" i="0" u="none" strike="noStrike" dirty="0">
                        <a:solidFill>
                          <a:srgbClr val="000000"/>
                        </a:solidFill>
                        <a:effectLst/>
                        <a:latin typeface="+mn-lt"/>
                      </a:endParaRPr>
                    </a:p>
                  </a:txBody>
                  <a:tcPr/>
                </a:tc>
                <a:tc>
                  <a:txBody>
                    <a:bodyPr/>
                    <a:lstStyle/>
                    <a:p>
                      <a:pPr algn="ctr"/>
                      <a:r>
                        <a:rPr lang="en-US" sz="1800" b="0" dirty="0" smtClean="0"/>
                        <a:t>Worse</a:t>
                      </a:r>
                      <a:endParaRPr lang="en-US" sz="1800" b="0" dirty="0"/>
                    </a:p>
                  </a:txBody>
                  <a:tcPr/>
                </a:tc>
                <a:tc>
                  <a:txBody>
                    <a:bodyPr/>
                    <a:lstStyle/>
                    <a:p>
                      <a:pPr algn="ctr"/>
                      <a:r>
                        <a:rPr lang="en-US" sz="1800" b="0" dirty="0" smtClean="0"/>
                        <a:t>No</a:t>
                      </a:r>
                      <a:r>
                        <a:rPr lang="en-US" sz="1800" b="0" baseline="0" dirty="0" smtClean="0"/>
                        <a:t> Change</a:t>
                      </a:r>
                      <a:endParaRPr lang="en-US" sz="1800" b="0" dirty="0"/>
                    </a:p>
                  </a:txBody>
                  <a:tcPr/>
                </a:tc>
                <a:extLst>
                  <a:ext uri="{0D108BD9-81ED-4DB2-BD59-A6C34878D82A}">
                    <a16:rowId xmlns:a16="http://schemas.microsoft.com/office/drawing/2014/main" val="10002"/>
                  </a:ext>
                </a:extLst>
              </a:tr>
              <a:tr h="0">
                <a:tc>
                  <a:txBody>
                    <a:bodyPr/>
                    <a:lstStyle/>
                    <a:p>
                      <a:pPr algn="l" fontAlgn="b"/>
                      <a:r>
                        <a:rPr lang="en-US" sz="1800" u="none" strike="noStrike" dirty="0">
                          <a:effectLst/>
                        </a:rPr>
                        <a:t>Patients with colon cancer who received surgical resection of colon cancer that included at least 12 lymph nodes pathologically examined</a:t>
                      </a:r>
                      <a:endParaRPr lang="en-US" sz="1800" b="0" i="0" u="none" strike="noStrike" dirty="0">
                        <a:solidFill>
                          <a:srgbClr val="000000"/>
                        </a:solidFill>
                        <a:effectLst/>
                        <a:latin typeface="+mn-lt"/>
                      </a:endParaRPr>
                    </a:p>
                  </a:txBody>
                  <a:tcPr/>
                </a:tc>
                <a:tc>
                  <a:txBody>
                    <a:bodyPr/>
                    <a:lstStyle/>
                    <a:p>
                      <a:pPr algn="ctr"/>
                      <a:r>
                        <a:rPr lang="en-US" sz="1800" b="0" dirty="0" smtClean="0"/>
                        <a:t>Worse</a:t>
                      </a:r>
                      <a:endParaRPr lang="en-US" sz="1800" b="0" dirty="0"/>
                    </a:p>
                  </a:txBody>
                  <a:tcPr/>
                </a:tc>
                <a:tc>
                  <a:txBody>
                    <a:bodyPr/>
                    <a:lstStyle/>
                    <a:p>
                      <a:pPr algn="ctr"/>
                      <a:r>
                        <a:rPr lang="en-US" sz="1800" b="0" dirty="0" smtClean="0"/>
                        <a:t>No Change</a:t>
                      </a:r>
                      <a:endParaRPr lang="en-US" sz="1800" b="0" dirty="0"/>
                    </a:p>
                  </a:txBody>
                  <a:tcPr/>
                </a:tc>
                <a:extLst>
                  <a:ext uri="{0D108BD9-81ED-4DB2-BD59-A6C34878D82A}">
                    <a16:rowId xmlns:a16="http://schemas.microsoft.com/office/drawing/2014/main" val="10003"/>
                  </a:ext>
                </a:extLst>
              </a:tr>
              <a:tr h="0">
                <a:tc>
                  <a:txBody>
                    <a:bodyPr/>
                    <a:lstStyle/>
                    <a:p>
                      <a:pPr algn="l" fontAlgn="b"/>
                      <a:r>
                        <a:rPr lang="en-US" sz="1800" u="none" strike="noStrike" dirty="0">
                          <a:effectLst/>
                        </a:rPr>
                        <a:t>Colorectal cancer deaths per 100,000 population per year</a:t>
                      </a:r>
                      <a:endParaRPr lang="en-US" sz="1800" b="0" i="0" u="none" strike="noStrike" dirty="0">
                        <a:solidFill>
                          <a:srgbClr val="000000"/>
                        </a:solidFill>
                        <a:effectLst/>
                        <a:latin typeface="+mn-lt"/>
                      </a:endParaRPr>
                    </a:p>
                  </a:txBody>
                  <a:tcPr/>
                </a:tc>
                <a:tc>
                  <a:txBody>
                    <a:bodyPr/>
                    <a:lstStyle/>
                    <a:p>
                      <a:pPr algn="ctr"/>
                      <a:r>
                        <a:rPr lang="en-US" sz="1800" b="0" dirty="0" smtClean="0"/>
                        <a:t>Worse</a:t>
                      </a:r>
                    </a:p>
                  </a:txBody>
                  <a:tcPr/>
                </a:tc>
                <a:tc>
                  <a:txBody>
                    <a:bodyPr/>
                    <a:lstStyle/>
                    <a:p>
                      <a:pPr algn="ctr"/>
                      <a:r>
                        <a:rPr lang="en-US" sz="1800" b="0" dirty="0" smtClean="0"/>
                        <a:t>No</a:t>
                      </a:r>
                      <a:r>
                        <a:rPr lang="en-US" sz="1800" b="0" baseline="0" dirty="0" smtClean="0"/>
                        <a:t> Change</a:t>
                      </a:r>
                      <a:endParaRPr lang="en-US" sz="1800" b="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59047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Adults</a:t>
            </a:r>
            <a:r>
              <a:rPr lang="en-US" sz="1800" dirty="0" smtClean="0">
                <a:solidFill>
                  <a:srgbClr val="3333FF"/>
                </a:solidFill>
              </a:rPr>
              <a:t> </a:t>
            </a:r>
            <a:r>
              <a:rPr lang="en-US" sz="1800" dirty="0" smtClean="0"/>
              <a:t>ages 50-75 who report that they had appropriate colorectal cancer screening, by race, 2000-2013, and by family income, Blacks, 2013</a:t>
            </a:r>
            <a:endParaRPr lang="en-US" sz="1800"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824253977"/>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200" y="5760720"/>
            <a:ext cx="8229600" cy="707886"/>
          </a:xfrm>
          <a:prstGeom prst="rect">
            <a:avLst/>
          </a:prstGeom>
          <a:noFill/>
        </p:spPr>
        <p:txBody>
          <a:bodyPr wrap="square" rtlCol="0">
            <a:spAutoFit/>
          </a:bodyPr>
          <a:lstStyle/>
          <a:p>
            <a:r>
              <a:rPr lang="en-US" sz="1000" b="1" dirty="0" smtClean="0"/>
              <a:t>Key: </a:t>
            </a:r>
            <a:r>
              <a:rPr lang="en-US" sz="1000" dirty="0" smtClean="0"/>
              <a:t>AI/AN = American Indian or Alaska Native.</a:t>
            </a:r>
            <a:endParaRPr lang="en-US" sz="1000" b="1" dirty="0" smtClean="0"/>
          </a:p>
          <a:p>
            <a:r>
              <a:rPr lang="en-US" sz="1000" b="1" dirty="0" smtClean="0"/>
              <a:t>Source</a:t>
            </a:r>
            <a:r>
              <a:rPr lang="en-US" sz="1000" b="1" dirty="0"/>
              <a:t>: </a:t>
            </a:r>
            <a:r>
              <a:rPr lang="en-US" sz="1000" dirty="0"/>
              <a:t>Centers for Disease Control and Prevention, National Center for Health Statistics, National Health Interview </a:t>
            </a:r>
            <a:r>
              <a:rPr lang="en-US" sz="1000" dirty="0" smtClean="0"/>
              <a:t>Survey, 2000-2013.</a:t>
            </a:r>
            <a:endParaRPr lang="en-US" sz="1000" dirty="0"/>
          </a:p>
          <a:p>
            <a:r>
              <a:rPr lang="en-US" sz="1000" b="1" dirty="0"/>
              <a:t>Denominator:</a:t>
            </a:r>
            <a:r>
              <a:rPr lang="en-US" sz="1000" dirty="0"/>
              <a:t> </a:t>
            </a:r>
            <a:r>
              <a:rPr lang="en-US" sz="1000" dirty="0" smtClean="0"/>
              <a:t>Adults ages 50-75.</a:t>
            </a:r>
          </a:p>
          <a:p>
            <a:r>
              <a:rPr lang="en-US" sz="1000" b="1" dirty="0" smtClean="0"/>
              <a:t>Note:</a:t>
            </a:r>
            <a:r>
              <a:rPr lang="en-US" sz="1000" dirty="0" smtClean="0"/>
              <a:t> Measure is age adjusted. Data for AI/AN in 2003 were statistically unreliable.</a:t>
            </a:r>
            <a:endParaRPr lang="en-US" sz="10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432798223"/>
              </p:ext>
            </p:extLst>
          </p:nvPr>
        </p:nvGraphicFramePr>
        <p:xfrm>
          <a:off x="457200" y="1463040"/>
          <a:ext cx="4114800" cy="4206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2195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152400"/>
            <a:ext cx="7086600" cy="1066800"/>
          </a:xfrm>
        </p:spPr>
        <p:txBody>
          <a:bodyPr>
            <a:noAutofit/>
          </a:bodyPr>
          <a:lstStyle/>
          <a:p>
            <a:r>
              <a:rPr lang="en-US" sz="1800" dirty="0" smtClean="0"/>
              <a:t>Patients with colon cancer who received surgical resection of colon cancer that included at least 12 lymph nodes pathologically examined, by race/ethnicity, 2004-2012, and by family income, Blacks, 2012</a:t>
            </a:r>
            <a:endParaRPr lang="en-US" sz="1800" dirty="0"/>
          </a:p>
        </p:txBody>
      </p:sp>
      <p:sp>
        <p:nvSpPr>
          <p:cNvPr id="9" name="TextBox 8"/>
          <p:cNvSpPr txBox="1"/>
          <p:nvPr/>
        </p:nvSpPr>
        <p:spPr>
          <a:xfrm>
            <a:off x="457200" y="5669280"/>
            <a:ext cx="7842211" cy="707886"/>
          </a:xfrm>
          <a:prstGeom prst="rect">
            <a:avLst/>
          </a:prstGeom>
          <a:noFill/>
        </p:spPr>
        <p:txBody>
          <a:bodyPr wrap="none" rtlCol="0">
            <a:spAutoFit/>
          </a:bodyPr>
          <a:lstStyle/>
          <a:p>
            <a:r>
              <a:rPr lang="en-US" sz="1000" b="1" dirty="0" smtClean="0"/>
              <a:t>Source</a:t>
            </a:r>
            <a:r>
              <a:rPr lang="en-US" sz="1000" b="1" dirty="0"/>
              <a:t>: </a:t>
            </a:r>
            <a:r>
              <a:rPr lang="en-US" sz="1000" dirty="0" smtClean="0"/>
              <a:t>Commission on </a:t>
            </a:r>
            <a:r>
              <a:rPr lang="en-US" sz="1000" dirty="0"/>
              <a:t>Cancer, American College of Surgeons and American Cancer Society, National Cancer Data Base, </a:t>
            </a:r>
            <a:r>
              <a:rPr lang="en-US" sz="1000" dirty="0" smtClean="0"/>
              <a:t>2004-2012.</a:t>
            </a:r>
            <a:endParaRPr lang="en-US" sz="1000" dirty="0"/>
          </a:p>
          <a:p>
            <a:r>
              <a:rPr lang="en-US" sz="1000" b="1" dirty="0" smtClean="0"/>
              <a:t>Denominator: </a:t>
            </a:r>
            <a:r>
              <a:rPr lang="en-US" sz="1000" dirty="0" smtClean="0"/>
              <a:t>People with colon cancer undergoing resection of colon.</a:t>
            </a:r>
          </a:p>
          <a:p>
            <a:r>
              <a:rPr lang="en-US" sz="1000" b="1" dirty="0"/>
              <a:t>Note: </a:t>
            </a:r>
            <a:r>
              <a:rPr lang="en-US" sz="1000" dirty="0"/>
              <a:t>Black and White are non-Hispanic. Hispanic  includes all races.</a:t>
            </a:r>
            <a:endParaRPr lang="en-US" sz="1000" dirty="0">
              <a:solidFill>
                <a:prstClr val="black"/>
              </a:solidFill>
            </a:endParaRPr>
          </a:p>
          <a:p>
            <a:endParaRPr lang="en-US" sz="1000" b="1" dirty="0" smtClean="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107537361"/>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4"/>
          <p:cNvGraphicFramePr>
            <a:graphicFrameLocks noGrp="1"/>
          </p:cNvGraphicFramePr>
          <p:nvPr>
            <p:ph sz="half" idx="1"/>
            <p:extLst>
              <p:ext uri="{D42A27DB-BD31-4B8C-83A1-F6EECF244321}">
                <p14:modId xmlns:p14="http://schemas.microsoft.com/office/powerpoint/2010/main" val="490499916"/>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Straight Connector 2"/>
          <p:cNvCxnSpPr/>
          <p:nvPr/>
        </p:nvCxnSpPr>
        <p:spPr>
          <a:xfrm>
            <a:off x="1295400" y="2788920"/>
            <a:ext cx="32004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2072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Cancer Care for Blacks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5020078"/>
              </p:ext>
            </p:extLst>
          </p:nvPr>
        </p:nvGraphicFramePr>
        <p:xfrm>
          <a:off x="457200" y="1600200"/>
          <a:ext cx="8229600" cy="4389120"/>
        </p:xfrm>
        <a:graphic>
          <a:graphicData uri="http://schemas.openxmlformats.org/drawingml/2006/table">
            <a:tbl>
              <a:tblPr firstRow="1" bandRow="1">
                <a:tableStyleId>{5C22544A-7EE6-4342-B048-85BDC9FD1C3A}</a:tableStyleId>
              </a:tblPr>
              <a:tblGrid>
                <a:gridCol w="4832059">
                  <a:extLst>
                    <a:ext uri="{9D8B030D-6E8A-4147-A177-3AD203B41FA5}">
                      <a16:colId xmlns:a16="http://schemas.microsoft.com/office/drawing/2014/main" val="20000"/>
                    </a:ext>
                  </a:extLst>
                </a:gridCol>
                <a:gridCol w="1751621">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tc>
                <a:tc>
                  <a:txBody>
                    <a:bodyPr/>
                    <a:lstStyle/>
                    <a:p>
                      <a:pPr algn="ctr"/>
                      <a:r>
                        <a:rPr lang="en-US" sz="1800" dirty="0" smtClean="0"/>
                        <a:t>Disparity Change</a:t>
                      </a:r>
                      <a:endParaRPr lang="en-US" sz="1800" dirty="0"/>
                    </a:p>
                  </a:txBody>
                  <a:tcPr/>
                </a:tc>
                <a:extLst>
                  <a:ext uri="{0D108BD9-81ED-4DB2-BD59-A6C34878D82A}">
                    <a16:rowId xmlns:a16="http://schemas.microsoft.com/office/drawing/2014/main" val="10000"/>
                  </a:ext>
                </a:extLst>
              </a:tr>
              <a:tr h="0">
                <a:tc>
                  <a:txBody>
                    <a:bodyPr/>
                    <a:lstStyle/>
                    <a:p>
                      <a:pPr algn="l" fontAlgn="b"/>
                      <a:r>
                        <a:rPr lang="en-US" sz="1800" u="none" strike="noStrike" dirty="0">
                          <a:solidFill>
                            <a:schemeClr val="tx1"/>
                          </a:solidFill>
                          <a:effectLst/>
                        </a:rPr>
                        <a:t>All cancer deaths per 100,000 population per year</a:t>
                      </a:r>
                      <a:endParaRPr lang="en-US" sz="1800" b="0" i="0" u="none" strike="noStrike" dirty="0">
                        <a:solidFill>
                          <a:schemeClr val="tx1"/>
                        </a:solidFill>
                        <a:effectLst/>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Worse</a:t>
                      </a:r>
                    </a:p>
                  </a:txBody>
                  <a:tcPr/>
                </a:tc>
                <a:tc>
                  <a:txBody>
                    <a:bodyPr/>
                    <a:lstStyle/>
                    <a:p>
                      <a:pPr algn="ctr"/>
                      <a:r>
                        <a:rPr lang="en-US" sz="1800" b="0" dirty="0" smtClean="0">
                          <a:solidFill>
                            <a:schemeClr val="tx1"/>
                          </a:solidFill>
                        </a:rPr>
                        <a:t>No Change</a:t>
                      </a:r>
                      <a:endParaRPr lang="en-US" sz="1800" b="0" dirty="0">
                        <a:solidFill>
                          <a:schemeClr val="tx1"/>
                        </a:solidFill>
                      </a:endParaRPr>
                    </a:p>
                  </a:txBody>
                  <a:tcPr/>
                </a:tc>
                <a:extLst>
                  <a:ext uri="{0D108BD9-81ED-4DB2-BD59-A6C34878D82A}">
                    <a16:rowId xmlns:a16="http://schemas.microsoft.com/office/drawing/2014/main" val="10001"/>
                  </a:ext>
                </a:extLst>
              </a:tr>
              <a:tr h="0">
                <a:tc>
                  <a:txBody>
                    <a:bodyPr/>
                    <a:lstStyle/>
                    <a:p>
                      <a:pPr algn="l" fontAlgn="b"/>
                      <a:r>
                        <a:rPr lang="en-US" sz="1800" u="none" strike="noStrike" dirty="0">
                          <a:effectLst/>
                        </a:rPr>
                        <a:t>Women ages 21-65 who received a Pap smear in the last 3 years</a:t>
                      </a:r>
                      <a:endParaRPr lang="en-US" sz="1800" b="0" i="0" u="none" strike="noStrike" dirty="0">
                        <a:solidFill>
                          <a:srgbClr val="000000"/>
                        </a:solidFill>
                        <a:effectLst/>
                        <a:latin typeface="+mn-lt"/>
                      </a:endParaRPr>
                    </a:p>
                  </a:txBody>
                  <a:tcPr/>
                </a:tc>
                <a:tc>
                  <a:txBody>
                    <a:bodyPr/>
                    <a:lstStyle/>
                    <a:p>
                      <a:pPr algn="ctr"/>
                      <a:r>
                        <a:rPr lang="en-US" sz="1800" b="0" dirty="0" smtClean="0"/>
                        <a:t>Same</a:t>
                      </a:r>
                      <a:endParaRPr lang="en-US" sz="1800" b="0" dirty="0"/>
                    </a:p>
                  </a:txBody>
                  <a:tcPr/>
                </a:tc>
                <a:tc>
                  <a:txBody>
                    <a:bodyPr/>
                    <a:lstStyle/>
                    <a:p>
                      <a:pPr algn="ctr"/>
                      <a:r>
                        <a:rPr lang="en-US" sz="1800" b="0" dirty="0" smtClean="0"/>
                        <a:t>No</a:t>
                      </a:r>
                      <a:r>
                        <a:rPr lang="en-US" sz="1800" b="0" baseline="0" dirty="0" smtClean="0"/>
                        <a:t> Change</a:t>
                      </a:r>
                      <a:endParaRPr lang="en-US" sz="1800" b="0" dirty="0"/>
                    </a:p>
                  </a:txBody>
                  <a:tcPr/>
                </a:tc>
                <a:extLst>
                  <a:ext uri="{0D108BD9-81ED-4DB2-BD59-A6C34878D82A}">
                    <a16:rowId xmlns:a16="http://schemas.microsoft.com/office/drawing/2014/main" val="10002"/>
                  </a:ext>
                </a:extLst>
              </a:tr>
              <a:tr h="0">
                <a:tc>
                  <a:txBody>
                    <a:bodyPr/>
                    <a:lstStyle/>
                    <a:p>
                      <a:pPr algn="l" fontAlgn="b"/>
                      <a:r>
                        <a:rPr lang="en-US" sz="1800" u="none" strike="noStrike" dirty="0">
                          <a:effectLst/>
                        </a:rPr>
                        <a:t>Invasive cervical cancer incidence per 100,000 women age 20 and </a:t>
                      </a:r>
                      <a:r>
                        <a:rPr lang="en-US" sz="1800" u="none" strike="noStrike" dirty="0" smtClean="0">
                          <a:effectLst/>
                        </a:rPr>
                        <a:t>over</a:t>
                      </a:r>
                      <a:endParaRPr lang="en-US" sz="1800" b="0" i="0" u="none" strike="noStrike" dirty="0">
                        <a:solidFill>
                          <a:srgbClr val="000000"/>
                        </a:solidFill>
                        <a:effectLst/>
                        <a:latin typeface="+mn-lt"/>
                      </a:endParaRPr>
                    </a:p>
                  </a:txBody>
                  <a:tcPr/>
                </a:tc>
                <a:tc>
                  <a:txBody>
                    <a:bodyPr/>
                    <a:lstStyle/>
                    <a:p>
                      <a:pPr algn="ctr"/>
                      <a:r>
                        <a:rPr lang="en-US" sz="1800" b="0" dirty="0" smtClean="0"/>
                        <a:t>Worse</a:t>
                      </a:r>
                      <a:endParaRPr lang="en-US" sz="1800" b="0" dirty="0"/>
                    </a:p>
                  </a:txBody>
                  <a:tcPr/>
                </a:tc>
                <a:tc>
                  <a:txBody>
                    <a:bodyPr/>
                    <a:lstStyle/>
                    <a:p>
                      <a:pPr algn="ctr"/>
                      <a:r>
                        <a:rPr lang="en-US" sz="1800" b="0" dirty="0" smtClean="0"/>
                        <a:t>Narrowing</a:t>
                      </a:r>
                      <a:endParaRPr lang="en-US" sz="1800" b="0" dirty="0"/>
                    </a:p>
                  </a:txBody>
                  <a:tcPr/>
                </a:tc>
                <a:extLst>
                  <a:ext uri="{0D108BD9-81ED-4DB2-BD59-A6C34878D82A}">
                    <a16:rowId xmlns:a16="http://schemas.microsoft.com/office/drawing/2014/main" val="10003"/>
                  </a:ext>
                </a:extLst>
              </a:tr>
              <a:tr h="0">
                <a:tc>
                  <a:txBody>
                    <a:bodyPr/>
                    <a:lstStyle/>
                    <a:p>
                      <a:pPr algn="l" fontAlgn="b"/>
                      <a:r>
                        <a:rPr lang="en-US" sz="1800" u="none" strike="noStrike" dirty="0" smtClean="0">
                          <a:effectLst/>
                        </a:rPr>
                        <a:t>Men age 75+ without prostate cancer who had a PSA test or digital rectal exam for prostate cancer screening within the past year</a:t>
                      </a:r>
                      <a:endParaRPr lang="en-US" sz="1800" b="0" i="0" u="none" strike="noStrike" dirty="0">
                        <a:solidFill>
                          <a:srgbClr val="000000"/>
                        </a:solidFill>
                        <a:effectLst/>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Same</a:t>
                      </a:r>
                    </a:p>
                  </a:txBody>
                  <a:tcPr/>
                </a:tc>
                <a:tc>
                  <a:txBody>
                    <a:bodyPr/>
                    <a:lstStyle/>
                    <a:p>
                      <a:pPr algn="ctr"/>
                      <a:r>
                        <a:rPr lang="en-US" sz="1800" b="0" dirty="0" smtClean="0"/>
                        <a:t>No Change</a:t>
                      </a:r>
                      <a:endParaRPr lang="en-US" sz="1800" b="0" dirty="0"/>
                    </a:p>
                  </a:txBody>
                  <a:tcPr/>
                </a:tc>
                <a:extLst>
                  <a:ext uri="{0D108BD9-81ED-4DB2-BD59-A6C34878D82A}">
                    <a16:rowId xmlns:a16="http://schemas.microsoft.com/office/drawing/2014/main" val="10004"/>
                  </a:ext>
                </a:extLst>
              </a:tr>
              <a:tr h="0">
                <a:tc>
                  <a:txBody>
                    <a:bodyPr/>
                    <a:lstStyle/>
                    <a:p>
                      <a:pPr algn="l" fontAlgn="b"/>
                      <a:r>
                        <a:rPr lang="en-US" sz="1800" u="none" strike="noStrike" dirty="0">
                          <a:effectLst/>
                        </a:rPr>
                        <a:t>Lung cancer deaths per 100,000 population per year</a:t>
                      </a:r>
                      <a:endParaRPr lang="en-US" sz="1800" b="0" i="0" u="none" strike="noStrike" dirty="0">
                        <a:solidFill>
                          <a:srgbClr val="000000"/>
                        </a:solidFill>
                        <a:effectLst/>
                        <a:latin typeface="+mn-lt"/>
                      </a:endParaRPr>
                    </a:p>
                  </a:txBody>
                  <a:tcPr/>
                </a:tc>
                <a:tc>
                  <a:txBody>
                    <a:bodyPr/>
                    <a:lstStyle/>
                    <a:p>
                      <a:pPr algn="ctr"/>
                      <a:r>
                        <a:rPr lang="en-US" sz="1800" b="0" dirty="0" smtClean="0"/>
                        <a:t>Same</a:t>
                      </a:r>
                      <a:endParaRPr lang="en-US" sz="1800" b="0" dirty="0"/>
                    </a:p>
                  </a:txBody>
                  <a:tcPr/>
                </a:tc>
                <a:tc>
                  <a:txBody>
                    <a:bodyPr/>
                    <a:lstStyle/>
                    <a:p>
                      <a:pPr algn="ctr"/>
                      <a:r>
                        <a:rPr lang="en-US" sz="1800" b="0" dirty="0" smtClean="0"/>
                        <a:t>No Change</a:t>
                      </a:r>
                      <a:endParaRPr lang="en-US" sz="1800" b="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66842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Terminology: Race</a:t>
            </a:r>
            <a:endParaRPr lang="en-US" strike="sngStrike" dirty="0"/>
          </a:p>
        </p:txBody>
      </p:sp>
      <p:sp>
        <p:nvSpPr>
          <p:cNvPr id="3" name="Content Placeholder 2"/>
          <p:cNvSpPr>
            <a:spLocks noGrp="1"/>
          </p:cNvSpPr>
          <p:nvPr>
            <p:ph idx="1"/>
          </p:nvPr>
        </p:nvSpPr>
        <p:spPr/>
        <p:txBody>
          <a:bodyPr>
            <a:normAutofit/>
          </a:bodyPr>
          <a:lstStyle/>
          <a:p>
            <a:r>
              <a:rPr lang="en-US" dirty="0" smtClean="0"/>
              <a:t>For the sake of brevity, Blacks refers both to African Americans (U.S. born) and </a:t>
            </a:r>
            <a:r>
              <a:rPr lang="en-US" dirty="0"/>
              <a:t>foreign-born Blacks. </a:t>
            </a:r>
            <a:endParaRPr lang="en-US" dirty="0" smtClean="0"/>
          </a:p>
          <a:p>
            <a:r>
              <a:rPr lang="en-US" dirty="0" smtClean="0"/>
              <a:t>Foreign-born Blacks represent a growing percentage of the population but most data sources do not distinguish between </a:t>
            </a:r>
            <a:r>
              <a:rPr lang="en-US" dirty="0"/>
              <a:t>U.S</a:t>
            </a:r>
            <a:r>
              <a:rPr lang="en-US" dirty="0" smtClean="0"/>
              <a:t>.- and foreign-born Blacks. </a:t>
            </a:r>
          </a:p>
        </p:txBody>
      </p:sp>
    </p:spTree>
    <p:extLst>
      <p:ext uri="{BB962C8B-B14F-4D97-AF65-F5344CB8AC3E}">
        <p14:creationId xmlns:p14="http://schemas.microsoft.com/office/powerpoint/2010/main" val="3692372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781800" cy="868362"/>
          </a:xfrm>
        </p:spPr>
        <p:txBody>
          <a:bodyPr>
            <a:noAutofit/>
          </a:bodyPr>
          <a:lstStyle/>
          <a:p>
            <a:r>
              <a:rPr lang="en-US" sz="2000" dirty="0" smtClean="0"/>
              <a:t>Women ages 21-65 who received a Pap smear in the last 3 years, by race, 2000-2013, and by insurance, Blacks, 2013</a:t>
            </a:r>
            <a:endParaRPr lang="en-US" sz="20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37525945"/>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4234288432"/>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457200" y="5669280"/>
            <a:ext cx="8229600" cy="707886"/>
          </a:xfrm>
          <a:prstGeom prst="rect">
            <a:avLst/>
          </a:prstGeom>
          <a:noFill/>
        </p:spPr>
        <p:txBody>
          <a:bodyPr wrap="square" rtlCol="0">
            <a:spAutoFit/>
          </a:bodyPr>
          <a:lstStyle/>
          <a:p>
            <a:r>
              <a:rPr lang="en-US" sz="1000" b="1" dirty="0" smtClean="0"/>
              <a:t>Key: </a:t>
            </a:r>
            <a:r>
              <a:rPr lang="en-US" sz="1000" dirty="0" smtClean="0"/>
              <a:t>AI/AN = American Indian or Alaska Native.</a:t>
            </a:r>
            <a:endParaRPr lang="en-US" sz="1000" b="1" dirty="0" smtClean="0"/>
          </a:p>
          <a:p>
            <a:r>
              <a:rPr lang="en-US" sz="1000" b="1" dirty="0" smtClean="0"/>
              <a:t>Source</a:t>
            </a:r>
            <a:r>
              <a:rPr lang="en-US" sz="1000" b="1" dirty="0"/>
              <a:t>: </a:t>
            </a:r>
            <a:r>
              <a:rPr lang="en-US" sz="1000" dirty="0"/>
              <a:t>Centers for Disease Control and Prevention, National Center for Health Statistics, National Health Interview </a:t>
            </a:r>
            <a:r>
              <a:rPr lang="en-US" sz="1000" dirty="0" smtClean="0"/>
              <a:t>Survey, 2000-2013.</a:t>
            </a:r>
            <a:endParaRPr lang="en-US" sz="1000" dirty="0"/>
          </a:p>
          <a:p>
            <a:r>
              <a:rPr lang="en-US" sz="1000" b="1" dirty="0"/>
              <a:t>Denominator:</a:t>
            </a:r>
            <a:r>
              <a:rPr lang="en-US" sz="1000" dirty="0"/>
              <a:t> </a:t>
            </a:r>
            <a:r>
              <a:rPr lang="en-US" sz="1000" dirty="0" smtClean="0"/>
              <a:t>Women ages 21-65.</a:t>
            </a:r>
          </a:p>
          <a:p>
            <a:r>
              <a:rPr lang="en-US" sz="1000" b="1" dirty="0" smtClean="0"/>
              <a:t>Note:</a:t>
            </a:r>
            <a:r>
              <a:rPr lang="en-US" sz="1000" dirty="0" smtClean="0"/>
              <a:t> Measure is age adjusted</a:t>
            </a:r>
            <a:r>
              <a:rPr lang="en-US" sz="1000" dirty="0" smtClean="0">
                <a:solidFill>
                  <a:srgbClr val="3333FF"/>
                </a:solidFill>
              </a:rPr>
              <a:t>. </a:t>
            </a:r>
            <a:r>
              <a:rPr lang="en-US" sz="1000" dirty="0" smtClean="0"/>
              <a:t>Racial groups refer to single race (e.g., White only).</a:t>
            </a:r>
            <a:endParaRPr lang="en-US" sz="1000" dirty="0"/>
          </a:p>
        </p:txBody>
      </p:sp>
    </p:spTree>
    <p:extLst>
      <p:ext uri="{BB962C8B-B14F-4D97-AF65-F5344CB8AC3E}">
        <p14:creationId xmlns:p14="http://schemas.microsoft.com/office/powerpoint/2010/main" val="1042341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normAutofit fontScale="90000"/>
          </a:bodyPr>
          <a:lstStyle/>
          <a:p>
            <a:r>
              <a:rPr lang="en-US" altLang="en-US" smtClean="0"/>
              <a:t>AHRQ Health Care Innovations in Cancer Screening</a:t>
            </a:r>
            <a:endParaRPr lang="en-US" altLang="en-US" dirty="0">
              <a:hlinkClick r:id="rId3"/>
            </a:endParaRPr>
          </a:p>
        </p:txBody>
      </p:sp>
      <p:sp>
        <p:nvSpPr>
          <p:cNvPr id="11266" name="Rectangle 2"/>
          <p:cNvSpPr>
            <a:spLocks noGrp="1" noChangeArrowheads="1"/>
          </p:cNvSpPr>
          <p:nvPr>
            <p:ph type="body" idx="1"/>
          </p:nvPr>
        </p:nvSpPr>
        <p:spPr>
          <a:xfrm>
            <a:off x="457200" y="1600200"/>
            <a:ext cx="8229600" cy="4724400"/>
          </a:xfrm>
        </p:spPr>
        <p:txBody>
          <a:bodyPr>
            <a:normAutofit fontScale="85000" lnSpcReduction="10000"/>
          </a:bodyPr>
          <a:lstStyle/>
          <a:p>
            <a:pPr marL="0" indent="0">
              <a:buNone/>
            </a:pPr>
            <a:r>
              <a:rPr lang="en-US" altLang="en-US" dirty="0" smtClean="0">
                <a:hlinkClick r:id="rId4"/>
              </a:rPr>
              <a:t>Contra Costa Breast Cancer Partnership</a:t>
            </a:r>
            <a:endParaRPr lang="en-US" altLang="en-US" dirty="0" smtClean="0"/>
          </a:p>
          <a:p>
            <a:r>
              <a:rPr lang="en-US" altLang="en-US" dirty="0" smtClean="0"/>
              <a:t>Location: Contra Costa County, California</a:t>
            </a:r>
          </a:p>
          <a:p>
            <a:r>
              <a:rPr lang="en-US" altLang="en-US" dirty="0" smtClean="0"/>
              <a:t>Population: Low-income minority women, particularly Black women, age 40 and over</a:t>
            </a:r>
          </a:p>
          <a:p>
            <a:r>
              <a:rPr lang="en-US" altLang="en-US" dirty="0" smtClean="0"/>
              <a:t>Intervention: Contra Costa Breast Cancer Partnership aimed to reduce disparities in breast cancer-related health outcomes by developing culturally appropriate outreach and education designed to reduce the stigma surrounding breast cancer, encourage screening, and secure access to affordable treatment.</a:t>
            </a:r>
          </a:p>
          <a:p>
            <a:r>
              <a:rPr lang="en-US" altLang="en-US" dirty="0" smtClean="0"/>
              <a:t>Outcomes: Enhanced access to breast cancer screening and earlier detection of breast cancer among Black and Hispanic women.</a:t>
            </a:r>
            <a:endParaRPr lang="en-US" altLang="en-US" dirty="0"/>
          </a:p>
        </p:txBody>
      </p:sp>
    </p:spTree>
    <p:extLst>
      <p:ext uri="{BB962C8B-B14F-4D97-AF65-F5344CB8AC3E}">
        <p14:creationId xmlns:p14="http://schemas.microsoft.com/office/powerpoint/2010/main" val="3956959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care for Cardiovascular Diseases</a:t>
            </a:r>
            <a:endParaRPr lang="en-US" dirty="0"/>
          </a:p>
        </p:txBody>
      </p:sp>
      <p:sp>
        <p:nvSpPr>
          <p:cNvPr id="2" name="Text Placeholder 1"/>
          <p:cNvSpPr>
            <a:spLocks noGrp="1"/>
          </p:cNvSpPr>
          <p:nvPr>
            <p:ph type="body" idx="1"/>
          </p:nvPr>
        </p:nvSpPr>
        <p:spPr/>
        <p:txBody>
          <a:bodyPr>
            <a:normAutofit/>
          </a:bodyPr>
          <a:lstStyle/>
          <a:p>
            <a:r>
              <a:rPr lang="en-US" dirty="0"/>
              <a:t>National Healthcare Quality and Disparities Report</a:t>
            </a:r>
          </a:p>
          <a:p>
            <a:r>
              <a:rPr lang="en-US" dirty="0"/>
              <a:t>Chartbook on Health Care for </a:t>
            </a:r>
            <a:r>
              <a:rPr lang="en-US" dirty="0" smtClean="0"/>
              <a:t>Blacks</a:t>
            </a:r>
          </a:p>
          <a:p>
            <a:r>
              <a:rPr lang="en-US" dirty="0" smtClean="0"/>
              <a:t>Part 2: Trends </a:t>
            </a:r>
            <a:r>
              <a:rPr lang="en-US" dirty="0"/>
              <a:t>in Priorities of the Heckler </a:t>
            </a:r>
            <a:r>
              <a:rPr lang="en-US" dirty="0" smtClean="0"/>
              <a:t>Report</a:t>
            </a:r>
            <a:endParaRPr lang="en-US" dirty="0"/>
          </a:p>
        </p:txBody>
      </p:sp>
    </p:spTree>
    <p:extLst>
      <p:ext uri="{BB962C8B-B14F-4D97-AF65-F5344CB8AC3E}">
        <p14:creationId xmlns:p14="http://schemas.microsoft.com/office/powerpoint/2010/main" val="38127145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Cardiovascular Care for Blacks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2500772"/>
              </p:ext>
            </p:extLst>
          </p:nvPr>
        </p:nvGraphicFramePr>
        <p:xfrm>
          <a:off x="457200" y="1600200"/>
          <a:ext cx="8229600" cy="3936781"/>
        </p:xfrm>
        <a:graphic>
          <a:graphicData uri="http://schemas.openxmlformats.org/drawingml/2006/table">
            <a:tbl>
              <a:tblPr firstRow="1" bandRow="1">
                <a:tableStyleId>{5C22544A-7EE6-4342-B048-85BDC9FD1C3A}</a:tableStyleId>
              </a:tblPr>
              <a:tblGrid>
                <a:gridCol w="5360565">
                  <a:extLst>
                    <a:ext uri="{9D8B030D-6E8A-4147-A177-3AD203B41FA5}">
                      <a16:colId xmlns:a16="http://schemas.microsoft.com/office/drawing/2014/main" val="20000"/>
                    </a:ext>
                  </a:extLst>
                </a:gridCol>
                <a:gridCol w="1510018">
                  <a:extLst>
                    <a:ext uri="{9D8B030D-6E8A-4147-A177-3AD203B41FA5}">
                      <a16:colId xmlns:a16="http://schemas.microsoft.com/office/drawing/2014/main" val="20001"/>
                    </a:ext>
                  </a:extLst>
                </a:gridCol>
                <a:gridCol w="1359017">
                  <a:extLst>
                    <a:ext uri="{9D8B030D-6E8A-4147-A177-3AD203B41FA5}">
                      <a16:colId xmlns:a16="http://schemas.microsoft.com/office/drawing/2014/main" val="20002"/>
                    </a:ext>
                  </a:extLst>
                </a:gridCol>
              </a:tblGrid>
              <a:tr h="909539">
                <a:tc>
                  <a:txBody>
                    <a:bodyPr/>
                    <a:lstStyle/>
                    <a:p>
                      <a:r>
                        <a:rPr lang="en-US" sz="1800" baseline="0" dirty="0" smtClean="0"/>
                        <a:t>Measure</a:t>
                      </a:r>
                      <a:endParaRPr lang="en-US" sz="1800" baseline="0" dirty="0"/>
                    </a:p>
                  </a:txBody>
                  <a:tcPr anchor="b"/>
                </a:tc>
                <a:tc>
                  <a:txBody>
                    <a:bodyPr/>
                    <a:lstStyle/>
                    <a:p>
                      <a:pPr algn="ctr"/>
                      <a:r>
                        <a:rPr lang="en-US" sz="1800" baseline="0" dirty="0" smtClean="0"/>
                        <a:t>Most Recent Disparity</a:t>
                      </a:r>
                      <a:endParaRPr lang="en-US" sz="1800" baseline="0" dirty="0"/>
                    </a:p>
                  </a:txBody>
                  <a:tcPr/>
                </a:tc>
                <a:tc>
                  <a:txBody>
                    <a:bodyPr/>
                    <a:lstStyle/>
                    <a:p>
                      <a:pPr algn="ctr"/>
                      <a:r>
                        <a:rPr lang="en-US" sz="1800" baseline="0" dirty="0" smtClean="0"/>
                        <a:t>Disparity Change</a:t>
                      </a:r>
                      <a:endParaRPr lang="en-US" sz="1800" baseline="0" dirty="0"/>
                    </a:p>
                  </a:txBody>
                  <a:tcPr/>
                </a:tc>
                <a:extLst>
                  <a:ext uri="{0D108BD9-81ED-4DB2-BD59-A6C34878D82A}">
                    <a16:rowId xmlns:a16="http://schemas.microsoft.com/office/drawing/2014/main" val="10000"/>
                  </a:ext>
                </a:extLst>
              </a:tr>
              <a:tr h="938407">
                <a:tc>
                  <a:txBody>
                    <a:bodyPr/>
                    <a:lstStyle/>
                    <a:p>
                      <a:pPr algn="l" fontAlgn="b"/>
                      <a:r>
                        <a:rPr lang="en-US" sz="1800" u="none" strike="noStrike" baseline="0" dirty="0">
                          <a:effectLst/>
                        </a:rPr>
                        <a:t>Adults who received a blood pressure measurement in the last 2 years and can state whether their blood pressure was normal or high</a:t>
                      </a:r>
                      <a:endParaRPr lang="en-US" sz="1800" b="0" i="0" u="none" strike="noStrike" baseline="0" dirty="0">
                        <a:solidFill>
                          <a:srgbClr val="000000"/>
                        </a:solidFill>
                        <a:effectLst/>
                        <a:latin typeface="+mn-lt"/>
                      </a:endParaRPr>
                    </a:p>
                  </a:txBody>
                  <a:tcPr/>
                </a:tc>
                <a:tc>
                  <a:txBody>
                    <a:bodyPr/>
                    <a:lstStyle/>
                    <a:p>
                      <a:pPr algn="ctr"/>
                      <a:r>
                        <a:rPr lang="en-US" sz="1800" b="0" baseline="0" dirty="0" smtClean="0"/>
                        <a:t>Same</a:t>
                      </a:r>
                      <a:endParaRPr lang="en-US" sz="1800" b="0" baseline="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No Change</a:t>
                      </a:r>
                    </a:p>
                    <a:p>
                      <a:pPr algn="ctr"/>
                      <a:endParaRPr lang="en-US" sz="1800" b="0" baseline="0" dirty="0"/>
                    </a:p>
                  </a:txBody>
                  <a:tcPr/>
                </a:tc>
                <a:extLst>
                  <a:ext uri="{0D108BD9-81ED-4DB2-BD59-A6C34878D82A}">
                    <a16:rowId xmlns:a16="http://schemas.microsoft.com/office/drawing/2014/main" val="10001"/>
                  </a:ext>
                </a:extLst>
              </a:tr>
              <a:tr h="388258">
                <a:tc>
                  <a:txBody>
                    <a:bodyPr/>
                    <a:lstStyle/>
                    <a:p>
                      <a:pPr algn="l" fontAlgn="b"/>
                      <a:r>
                        <a:rPr lang="en-US" sz="1800" u="none" strike="noStrike" baseline="0" dirty="0" smtClean="0">
                          <a:effectLst/>
                        </a:rPr>
                        <a:t>Adult admissions for hypertension</a:t>
                      </a:r>
                      <a:endParaRPr lang="en-US" sz="1800" b="0" i="0" u="none" strike="noStrike" baseline="0" dirty="0">
                        <a:solidFill>
                          <a:srgbClr val="000000"/>
                        </a:solidFill>
                        <a:effectLst/>
                        <a:latin typeface="+mn-lt"/>
                      </a:endParaRPr>
                    </a:p>
                  </a:txBody>
                  <a:tcPr/>
                </a:tc>
                <a:tc>
                  <a:txBody>
                    <a:bodyPr/>
                    <a:lstStyle/>
                    <a:p>
                      <a:pPr algn="ctr"/>
                      <a:r>
                        <a:rPr lang="en-US" sz="1800" b="0" baseline="0" dirty="0" smtClean="0"/>
                        <a:t>Same</a:t>
                      </a:r>
                      <a:endParaRPr lang="en-US" sz="1800" b="0" baseline="0" dirty="0"/>
                    </a:p>
                  </a:txBody>
                  <a:tcPr/>
                </a:tc>
                <a:tc>
                  <a:txBody>
                    <a:bodyPr/>
                    <a:lstStyle/>
                    <a:p>
                      <a:pPr algn="ctr"/>
                      <a:r>
                        <a:rPr lang="en-US" sz="1800" b="0" baseline="0" dirty="0" smtClean="0"/>
                        <a:t>No Change</a:t>
                      </a:r>
                      <a:endParaRPr lang="en-US" sz="1800" b="0" baseline="0" dirty="0"/>
                    </a:p>
                  </a:txBody>
                  <a:tcPr/>
                </a:tc>
                <a:extLst>
                  <a:ext uri="{0D108BD9-81ED-4DB2-BD59-A6C34878D82A}">
                    <a16:rowId xmlns:a16="http://schemas.microsoft.com/office/drawing/2014/main" val="10002"/>
                  </a:ext>
                </a:extLst>
              </a:tr>
              <a:tr h="658531">
                <a:tc>
                  <a:txBody>
                    <a:bodyPr/>
                    <a:lstStyle/>
                    <a:p>
                      <a:pPr algn="l" fontAlgn="b"/>
                      <a:r>
                        <a:rPr lang="en-US" sz="1800" u="none" strike="noStrike" baseline="0" dirty="0" smtClean="0">
                          <a:effectLst/>
                        </a:rPr>
                        <a:t>Adult admissions </a:t>
                      </a:r>
                      <a:r>
                        <a:rPr lang="en-US" sz="1800" u="none" strike="noStrike" baseline="0" dirty="0">
                          <a:effectLst/>
                        </a:rPr>
                        <a:t>for angina without cardiac </a:t>
                      </a:r>
                      <a:r>
                        <a:rPr lang="en-US" sz="1800" u="none" strike="noStrike" baseline="0" dirty="0" smtClean="0">
                          <a:effectLst/>
                        </a:rPr>
                        <a:t>procedure</a:t>
                      </a:r>
                      <a:endParaRPr lang="en-US" sz="1800" b="0" i="0" u="none" strike="noStrike" baseline="0" dirty="0">
                        <a:solidFill>
                          <a:srgbClr val="000000"/>
                        </a:solidFill>
                        <a:effectLst/>
                        <a:latin typeface="+mn-lt"/>
                      </a:endParaRPr>
                    </a:p>
                  </a:txBody>
                  <a:tcPr/>
                </a:tc>
                <a:tc>
                  <a:txBody>
                    <a:bodyPr/>
                    <a:lstStyle/>
                    <a:p>
                      <a:pPr algn="ctr"/>
                      <a:r>
                        <a:rPr lang="en-US" sz="1800" b="0" baseline="0" dirty="0" smtClean="0"/>
                        <a:t>Worse</a:t>
                      </a:r>
                      <a:endParaRPr lang="en-US" sz="1800" b="0" baseline="0" dirty="0"/>
                    </a:p>
                  </a:txBody>
                  <a:tcPr/>
                </a:tc>
                <a:tc>
                  <a:txBody>
                    <a:bodyPr/>
                    <a:lstStyle/>
                    <a:p>
                      <a:pPr algn="ctr"/>
                      <a:r>
                        <a:rPr lang="en-US" sz="1800" b="0" baseline="0" dirty="0" smtClean="0"/>
                        <a:t>No Change</a:t>
                      </a:r>
                      <a:endParaRPr lang="en-US" sz="1800" b="0" baseline="0" dirty="0"/>
                    </a:p>
                  </a:txBody>
                  <a:tcPr/>
                </a:tc>
                <a:extLst>
                  <a:ext uri="{0D108BD9-81ED-4DB2-BD59-A6C34878D82A}">
                    <a16:rowId xmlns:a16="http://schemas.microsoft.com/office/drawing/2014/main" val="10003"/>
                  </a:ext>
                </a:extLst>
              </a:tr>
              <a:tr h="378654">
                <a:tc>
                  <a:txBody>
                    <a:bodyPr/>
                    <a:lstStyle/>
                    <a:p>
                      <a:pPr algn="l" fontAlgn="b"/>
                      <a:r>
                        <a:rPr lang="en-US" sz="1800" u="none" strike="noStrike" baseline="0" dirty="0" smtClean="0">
                          <a:effectLst/>
                        </a:rPr>
                        <a:t>Adult admissions </a:t>
                      </a:r>
                      <a:r>
                        <a:rPr lang="en-US" sz="1800" u="none" strike="noStrike" baseline="0" dirty="0">
                          <a:effectLst/>
                        </a:rPr>
                        <a:t>for congestive heart </a:t>
                      </a:r>
                      <a:r>
                        <a:rPr lang="en-US" sz="1800" u="none" strike="noStrike" baseline="0" dirty="0" smtClean="0">
                          <a:effectLst/>
                        </a:rPr>
                        <a:t>failure</a:t>
                      </a:r>
                      <a:endParaRPr lang="en-US" sz="1800" b="0" i="0" u="none" strike="noStrike" baseline="0" dirty="0">
                        <a:solidFill>
                          <a:srgbClr val="000000"/>
                        </a:solidFill>
                        <a:effectLst/>
                        <a:latin typeface="+mn-lt"/>
                      </a:endParaRPr>
                    </a:p>
                  </a:txBody>
                  <a:tcPr/>
                </a:tc>
                <a:tc>
                  <a:txBody>
                    <a:bodyPr/>
                    <a:lstStyle/>
                    <a:p>
                      <a:pPr algn="ctr"/>
                      <a:r>
                        <a:rPr lang="en-US" sz="1800" b="0" baseline="0" dirty="0" smtClean="0"/>
                        <a:t>Worse</a:t>
                      </a:r>
                      <a:endParaRPr lang="en-US" sz="1800" b="0" baseline="0" dirty="0"/>
                    </a:p>
                  </a:txBody>
                  <a:tcPr/>
                </a:tc>
                <a:tc>
                  <a:txBody>
                    <a:bodyPr/>
                    <a:lstStyle/>
                    <a:p>
                      <a:pPr algn="ctr"/>
                      <a:r>
                        <a:rPr lang="en-US" sz="1800" b="0" baseline="0" dirty="0" smtClean="0"/>
                        <a:t>No Change</a:t>
                      </a:r>
                      <a:endParaRPr lang="en-US" sz="1800" b="0" baseline="0" dirty="0"/>
                    </a:p>
                  </a:txBody>
                  <a:tcPr/>
                </a:tc>
                <a:extLst>
                  <a:ext uri="{0D108BD9-81ED-4DB2-BD59-A6C34878D82A}">
                    <a16:rowId xmlns:a16="http://schemas.microsoft.com/office/drawing/2014/main" val="10004"/>
                  </a:ext>
                </a:extLst>
              </a:tr>
              <a:tr h="658531">
                <a:tc>
                  <a:txBody>
                    <a:bodyPr/>
                    <a:lstStyle/>
                    <a:p>
                      <a:pPr algn="l" fontAlgn="b"/>
                      <a:r>
                        <a:rPr lang="en-US" sz="1800" u="none" strike="noStrike" baseline="0" dirty="0">
                          <a:solidFill>
                            <a:schemeClr val="tx1"/>
                          </a:solidFill>
                          <a:effectLst/>
                        </a:rPr>
                        <a:t>Hospital patients with heart attack given </a:t>
                      </a:r>
                      <a:r>
                        <a:rPr lang="en-US" sz="1800" u="none" strike="noStrike" baseline="0" dirty="0" err="1">
                          <a:solidFill>
                            <a:schemeClr val="tx1"/>
                          </a:solidFill>
                          <a:effectLst/>
                        </a:rPr>
                        <a:t>fibrinolytic</a:t>
                      </a:r>
                      <a:r>
                        <a:rPr lang="en-US" sz="1800" u="none" strike="noStrike" baseline="0" dirty="0">
                          <a:solidFill>
                            <a:schemeClr val="tx1"/>
                          </a:solidFill>
                          <a:effectLst/>
                        </a:rPr>
                        <a:t> medication within 30 minutes of arrival</a:t>
                      </a:r>
                      <a:endParaRPr lang="en-US" sz="1800" b="0" i="0" u="none" strike="noStrike" baseline="0" dirty="0">
                        <a:solidFill>
                          <a:schemeClr val="tx1"/>
                        </a:solidFill>
                        <a:effectLst/>
                        <a:latin typeface="+mn-lt"/>
                      </a:endParaRPr>
                    </a:p>
                  </a:txBody>
                  <a:tcPr/>
                </a:tc>
                <a:tc>
                  <a:txBody>
                    <a:bodyPr/>
                    <a:lstStyle/>
                    <a:p>
                      <a:pPr algn="ctr"/>
                      <a:r>
                        <a:rPr lang="en-US" sz="1800" b="0" baseline="0" dirty="0" smtClean="0">
                          <a:solidFill>
                            <a:schemeClr val="tx1"/>
                          </a:solidFill>
                        </a:rPr>
                        <a:t>Same</a:t>
                      </a:r>
                      <a:endParaRPr lang="en-US" sz="1800" b="0" baseline="0" dirty="0">
                        <a:solidFill>
                          <a:schemeClr val="tx1"/>
                        </a:solidFill>
                      </a:endParaRPr>
                    </a:p>
                  </a:txBody>
                  <a:tcPr/>
                </a:tc>
                <a:tc>
                  <a:txBody>
                    <a:bodyPr/>
                    <a:lstStyle/>
                    <a:p>
                      <a:pPr algn="ctr"/>
                      <a:r>
                        <a:rPr lang="en-US" sz="1800" b="0" baseline="0" dirty="0" smtClean="0">
                          <a:solidFill>
                            <a:schemeClr val="tx1"/>
                          </a:solidFill>
                        </a:rPr>
                        <a:t>No Change</a:t>
                      </a:r>
                      <a:endParaRPr lang="en-US" sz="1800" b="0" baseline="0" dirty="0">
                        <a:solidFill>
                          <a:schemeClr val="tx1"/>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87829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858000" cy="1066800"/>
          </a:xfrm>
        </p:spPr>
        <p:txBody>
          <a:bodyPr>
            <a:noAutofit/>
          </a:bodyPr>
          <a:lstStyle/>
          <a:p>
            <a:r>
              <a:rPr lang="en-US" sz="1800" dirty="0" smtClean="0"/>
              <a:t>Adults who received a blood pressure measurement in the last 2 years and can state whether their blood pressure was normal or high, by race, 1998-2012, and by insurance,  Blacks, 2012</a:t>
            </a:r>
            <a:endParaRPr lang="en-US" sz="18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616339559"/>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121298219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457200" y="5760720"/>
            <a:ext cx="8229600" cy="861774"/>
          </a:xfrm>
          <a:prstGeom prst="rect">
            <a:avLst/>
          </a:prstGeom>
          <a:noFill/>
        </p:spPr>
        <p:txBody>
          <a:bodyPr wrap="square" rtlCol="0">
            <a:spAutoFit/>
          </a:bodyPr>
          <a:lstStyle/>
          <a:p>
            <a:r>
              <a:rPr lang="en-US" sz="1000" b="1" dirty="0" smtClean="0"/>
              <a:t>Key: </a:t>
            </a:r>
            <a:r>
              <a:rPr lang="en-US" sz="1000" dirty="0" smtClean="0"/>
              <a:t>AI/AN = American Indian or Alaska Native.</a:t>
            </a:r>
            <a:endParaRPr lang="en-US" sz="1000" b="1" dirty="0" smtClean="0"/>
          </a:p>
          <a:p>
            <a:r>
              <a:rPr lang="en-US" sz="1000" b="1" dirty="0" smtClean="0"/>
              <a:t>Source</a:t>
            </a:r>
            <a:r>
              <a:rPr lang="en-US" sz="1000" b="1" dirty="0"/>
              <a:t>:</a:t>
            </a:r>
            <a:r>
              <a:rPr lang="en-US" sz="1000" dirty="0"/>
              <a:t> Centers for Disease Control and Prevention, National Center for Health Statistics, National Health Interview Survey, </a:t>
            </a:r>
            <a:r>
              <a:rPr lang="en-US" sz="1000" dirty="0" smtClean="0"/>
              <a:t>1998-2012.</a:t>
            </a:r>
            <a:endParaRPr lang="en-US" sz="1000" dirty="0"/>
          </a:p>
          <a:p>
            <a:r>
              <a:rPr lang="en-US" sz="1000" b="1" dirty="0"/>
              <a:t>Denominator:</a:t>
            </a:r>
            <a:r>
              <a:rPr lang="en-US" sz="1000" dirty="0"/>
              <a:t> </a:t>
            </a:r>
            <a:r>
              <a:rPr lang="en-US" sz="1000" dirty="0" smtClean="0"/>
              <a:t>Adult civilian </a:t>
            </a:r>
            <a:r>
              <a:rPr lang="en-US" sz="1000" dirty="0"/>
              <a:t>noninstitutionalized </a:t>
            </a:r>
            <a:r>
              <a:rPr lang="en-US" sz="1000" dirty="0" smtClean="0"/>
              <a:t>population.</a:t>
            </a:r>
          </a:p>
          <a:p>
            <a:r>
              <a:rPr lang="en-US" sz="1000" b="1" dirty="0"/>
              <a:t>Note:</a:t>
            </a:r>
            <a:r>
              <a:rPr lang="en-US" sz="1000" dirty="0"/>
              <a:t> </a:t>
            </a:r>
            <a:r>
              <a:rPr lang="en-US" sz="1000" dirty="0" smtClean="0"/>
              <a:t>Measure </a:t>
            </a:r>
            <a:r>
              <a:rPr lang="en-US" sz="1000" dirty="0"/>
              <a:t>is </a:t>
            </a:r>
            <a:r>
              <a:rPr lang="en-US" sz="1000" dirty="0" smtClean="0"/>
              <a:t>age adjusted</a:t>
            </a:r>
            <a:r>
              <a:rPr lang="en-US" sz="1000" dirty="0"/>
              <a:t>. Racial groups refer to single race (e.g., White only).</a:t>
            </a:r>
          </a:p>
          <a:p>
            <a:endParaRPr lang="en-US" sz="1000" dirty="0">
              <a:solidFill>
                <a:srgbClr val="3333FF"/>
              </a:solidFill>
            </a:endParaRPr>
          </a:p>
        </p:txBody>
      </p:sp>
    </p:spTree>
    <p:extLst>
      <p:ext uri="{BB962C8B-B14F-4D97-AF65-F5344CB8AC3E}">
        <p14:creationId xmlns:p14="http://schemas.microsoft.com/office/powerpoint/2010/main" val="14373219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757856554"/>
              </p:ext>
            </p:extLst>
          </p:nvPr>
        </p:nvGraphicFramePr>
        <p:xfrm>
          <a:off x="457200" y="1463040"/>
          <a:ext cx="4572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600200" y="274638"/>
            <a:ext cx="7162800" cy="944562"/>
          </a:xfrm>
        </p:spPr>
        <p:txBody>
          <a:bodyPr>
            <a:noAutofit/>
          </a:bodyPr>
          <a:lstStyle/>
          <a:p>
            <a:r>
              <a:rPr lang="en-US" sz="2000" dirty="0" smtClean="0"/>
              <a:t>Adult admissions for congestive heart failure per 100,000 population, by race, 2001-2013, and by area income, Blacks, 2013 </a:t>
            </a:r>
            <a:endParaRPr lang="en-US" sz="2000"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2785064563"/>
              </p:ext>
            </p:extLst>
          </p:nvPr>
        </p:nvGraphicFramePr>
        <p:xfrm>
          <a:off x="4937760" y="1463040"/>
          <a:ext cx="36576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457200" y="5577840"/>
            <a:ext cx="8229600" cy="1015663"/>
          </a:xfrm>
          <a:prstGeom prst="rect">
            <a:avLst/>
          </a:prstGeom>
        </p:spPr>
        <p:txBody>
          <a:bodyPr wrap="square">
            <a:spAutoFit/>
          </a:bodyPr>
          <a:lstStyle/>
          <a:p>
            <a:r>
              <a:rPr lang="en-US" sz="1000" b="1" dirty="0"/>
              <a:t>Key: </a:t>
            </a:r>
            <a:r>
              <a:rPr lang="en-US" sz="1000" dirty="0"/>
              <a:t>Q1 represents the lowest income quartile and Q4 represents the highest income quartile based on the median income of a patient’s ZIP Code of residence. </a:t>
            </a:r>
          </a:p>
          <a:p>
            <a:r>
              <a:rPr lang="en-US" sz="1000" b="1" dirty="0" smtClean="0"/>
              <a:t>Source</a:t>
            </a:r>
            <a:r>
              <a:rPr lang="en-US" sz="1000" b="1" dirty="0"/>
              <a:t>: </a:t>
            </a:r>
            <a:r>
              <a:rPr lang="en-US" sz="1000" dirty="0"/>
              <a:t>Agency for Healthcare Research and Quality, Healthcare Cost and Utilization Project, State Inpatient Databases, 2001‐2013 quality and disparities analysis files and AHRQ Quality Indicators, modified version </a:t>
            </a:r>
            <a:r>
              <a:rPr lang="en-US" sz="1000" dirty="0" smtClean="0"/>
              <a:t>4.4.</a:t>
            </a:r>
          </a:p>
          <a:p>
            <a:r>
              <a:rPr lang="en-US" sz="1000" b="1" dirty="0" smtClean="0"/>
              <a:t>Denominator</a:t>
            </a:r>
            <a:r>
              <a:rPr lang="en-US" sz="1000" b="1" dirty="0"/>
              <a:t>:</a:t>
            </a:r>
            <a:r>
              <a:rPr lang="en-US" sz="1000" dirty="0"/>
              <a:t> U.S. resident population age 18 and over.</a:t>
            </a:r>
          </a:p>
          <a:p>
            <a:r>
              <a:rPr lang="en-US" sz="1000" b="1" dirty="0" smtClean="0">
                <a:solidFill>
                  <a:prstClr val="black"/>
                </a:solidFill>
              </a:rPr>
              <a:t>Note</a:t>
            </a:r>
            <a:r>
              <a:rPr lang="en-US" sz="1000" b="1" dirty="0">
                <a:solidFill>
                  <a:prstClr val="black"/>
                </a:solidFill>
              </a:rPr>
              <a:t>:</a:t>
            </a:r>
            <a:r>
              <a:rPr lang="en-US" sz="1000" dirty="0">
                <a:solidFill>
                  <a:prstClr val="black"/>
                </a:solidFill>
              </a:rPr>
              <a:t> For this measure, lower rates are better. </a:t>
            </a:r>
            <a:r>
              <a:rPr lang="en-US" sz="1000" dirty="0" smtClean="0"/>
              <a:t>White </a:t>
            </a:r>
            <a:r>
              <a:rPr lang="en-US" sz="1000" dirty="0"/>
              <a:t>and Black are </a:t>
            </a:r>
            <a:r>
              <a:rPr lang="en-US" sz="1000" dirty="0" smtClean="0"/>
              <a:t>non-Hispanic. Hispanic  </a:t>
            </a:r>
            <a:r>
              <a:rPr lang="en-US" sz="1000" dirty="0"/>
              <a:t>includes all races. </a:t>
            </a:r>
            <a:endParaRPr lang="en-US" sz="1000" dirty="0" smtClean="0"/>
          </a:p>
        </p:txBody>
      </p:sp>
      <p:cxnSp>
        <p:nvCxnSpPr>
          <p:cNvPr id="12" name="Straight Connector 11"/>
          <p:cNvCxnSpPr/>
          <p:nvPr/>
        </p:nvCxnSpPr>
        <p:spPr>
          <a:xfrm>
            <a:off x="1455420" y="4443984"/>
            <a:ext cx="338328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3" name="TextBox 1"/>
          <p:cNvSpPr txBox="1"/>
          <p:nvPr/>
        </p:nvSpPr>
        <p:spPr>
          <a:xfrm>
            <a:off x="1455420" y="4480560"/>
            <a:ext cx="2926080" cy="365760"/>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solidFill>
                  <a:prstClr val="black"/>
                </a:solidFill>
              </a:rPr>
              <a:t>2008 Achievable Benchmark: 182 Admissions per 100,000 Population</a:t>
            </a:r>
            <a:endParaRPr lang="en-US" sz="1000" dirty="0">
              <a:solidFill>
                <a:prstClr val="black"/>
              </a:solidFill>
            </a:endParaRPr>
          </a:p>
        </p:txBody>
      </p:sp>
    </p:spTree>
    <p:extLst>
      <p:ext uri="{BB962C8B-B14F-4D97-AF65-F5344CB8AC3E}">
        <p14:creationId xmlns:p14="http://schemas.microsoft.com/office/powerpoint/2010/main" val="5772586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smtClean="0"/>
              <a:t>Hospital patients with heart attack given </a:t>
            </a:r>
            <a:r>
              <a:rPr lang="en-US" sz="2400" dirty="0" err="1" smtClean="0"/>
              <a:t>fibrinolytic</a:t>
            </a:r>
            <a:r>
              <a:rPr lang="en-US" sz="2400" dirty="0" smtClean="0"/>
              <a:t> medication within 30 minutes of arrival, by race, 2005-2013</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7749862"/>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57200" y="5669280"/>
            <a:ext cx="8229600" cy="553998"/>
          </a:xfrm>
          <a:prstGeom prst="rect">
            <a:avLst/>
          </a:prstGeom>
        </p:spPr>
        <p:txBody>
          <a:bodyPr wrap="square">
            <a:spAutoFit/>
          </a:bodyPr>
          <a:lstStyle/>
          <a:p>
            <a:r>
              <a:rPr lang="en-US" sz="1000" b="1" dirty="0" smtClean="0"/>
              <a:t>Source:</a:t>
            </a:r>
            <a:r>
              <a:rPr lang="en-US" sz="1000" dirty="0" smtClean="0"/>
              <a:t> </a:t>
            </a:r>
            <a:r>
              <a:rPr lang="en-US" sz="1000" dirty="0"/>
              <a:t>Centers for Medicare &amp; Medicaid Services, Medicare Quality Improvement Organization Program, </a:t>
            </a:r>
            <a:r>
              <a:rPr lang="en-US" sz="1000" dirty="0" smtClean="0"/>
              <a:t>2005-2013.</a:t>
            </a:r>
            <a:endParaRPr lang="en-US" sz="1000" dirty="0"/>
          </a:p>
          <a:p>
            <a:r>
              <a:rPr lang="en-US" sz="1000" b="1" dirty="0"/>
              <a:t>Denominator:</a:t>
            </a:r>
            <a:r>
              <a:rPr lang="en-US" sz="1000" dirty="0"/>
              <a:t> Discharged hospital patients with a principal diagnosis of acute myocardial infarction and documented receipt of thrombolytic therapy during the hospital stay</a:t>
            </a:r>
            <a:r>
              <a:rPr lang="en-US" sz="1000" dirty="0" smtClean="0"/>
              <a:t>.</a:t>
            </a:r>
          </a:p>
        </p:txBody>
      </p:sp>
    </p:spTree>
    <p:extLst>
      <p:ext uri="{BB962C8B-B14F-4D97-AF65-F5344CB8AC3E}">
        <p14:creationId xmlns:p14="http://schemas.microsoft.com/office/powerpoint/2010/main" val="3304824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Outcomes of Cardiovascular Care for Blacks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0041298"/>
              </p:ext>
            </p:extLst>
          </p:nvPr>
        </p:nvGraphicFramePr>
        <p:xfrm>
          <a:off x="457200" y="1600200"/>
          <a:ext cx="8229600" cy="411480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nchor="b"/>
                </a:tc>
                <a:tc>
                  <a:txBody>
                    <a:bodyPr/>
                    <a:lstStyle/>
                    <a:p>
                      <a:pPr algn="ctr"/>
                      <a:r>
                        <a:rPr lang="en-US" sz="1800" dirty="0" smtClean="0"/>
                        <a:t>Disparity Change</a:t>
                      </a:r>
                      <a:endParaRPr lang="en-US" sz="1800" dirty="0"/>
                    </a:p>
                  </a:txBody>
                  <a:tcPr anchor="b"/>
                </a:tc>
                <a:extLst>
                  <a:ext uri="{0D108BD9-81ED-4DB2-BD59-A6C34878D82A}">
                    <a16:rowId xmlns:a16="http://schemas.microsoft.com/office/drawing/2014/main" val="10000"/>
                  </a:ext>
                </a:extLst>
              </a:tr>
              <a:tr h="0">
                <a:tc>
                  <a:txBody>
                    <a:bodyPr/>
                    <a:lstStyle/>
                    <a:p>
                      <a:pPr algn="l" fontAlgn="b"/>
                      <a:r>
                        <a:rPr lang="en-US" sz="1800" b="0" i="0" u="none" strike="noStrike" dirty="0">
                          <a:solidFill>
                            <a:srgbClr val="000000"/>
                          </a:solidFill>
                          <a:effectLst/>
                          <a:latin typeface="+mn-lt"/>
                        </a:rPr>
                        <a:t>Deaths per 1,000 hospital admissions with acute myocardial infarction (AMI), age </a:t>
                      </a:r>
                      <a:r>
                        <a:rPr lang="en-US" sz="1800" b="0" i="0" u="none" strike="noStrike" dirty="0" smtClean="0">
                          <a:solidFill>
                            <a:srgbClr val="000000"/>
                          </a:solidFill>
                          <a:effectLst/>
                          <a:latin typeface="+mn-lt"/>
                        </a:rPr>
                        <a:t>18+</a:t>
                      </a:r>
                      <a:endParaRPr lang="en-US" sz="1800" b="0" i="0" u="none" strike="noStrike" dirty="0">
                        <a:solidFill>
                          <a:srgbClr val="000000"/>
                        </a:solidFill>
                        <a:effectLst/>
                        <a:latin typeface="+mn-lt"/>
                      </a:endParaRPr>
                    </a:p>
                  </a:txBody>
                  <a:tcPr/>
                </a:tc>
                <a:tc>
                  <a:txBody>
                    <a:bodyPr/>
                    <a:lstStyle/>
                    <a:p>
                      <a:pPr algn="ctr"/>
                      <a:r>
                        <a:rPr lang="en-US" sz="1800" b="0" dirty="0" smtClean="0"/>
                        <a:t>Better</a:t>
                      </a:r>
                      <a:endParaRPr lang="en-US" sz="18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No Change</a:t>
                      </a:r>
                    </a:p>
                    <a:p>
                      <a:pPr algn="ctr"/>
                      <a:endParaRPr lang="en-US" sz="1800" b="0" dirty="0"/>
                    </a:p>
                  </a:txBody>
                  <a:tcPr/>
                </a:tc>
                <a:extLst>
                  <a:ext uri="{0D108BD9-81ED-4DB2-BD59-A6C34878D82A}">
                    <a16:rowId xmlns:a16="http://schemas.microsoft.com/office/drawing/2014/main" val="10001"/>
                  </a:ext>
                </a:extLst>
              </a:tr>
              <a:tr h="0">
                <a:tc>
                  <a:txBody>
                    <a:bodyPr/>
                    <a:lstStyle/>
                    <a:p>
                      <a:pPr algn="l" fontAlgn="b"/>
                      <a:r>
                        <a:rPr lang="en-US" sz="1800" b="0" i="0" u="none" strike="noStrike" dirty="0">
                          <a:solidFill>
                            <a:srgbClr val="000000"/>
                          </a:solidFill>
                          <a:effectLst/>
                          <a:latin typeface="+mn-lt"/>
                        </a:rPr>
                        <a:t>Deaths per 1,000 hospital admissions with congestive heart failure (CHF), age </a:t>
                      </a:r>
                      <a:r>
                        <a:rPr lang="en-US" sz="1800" b="0" i="0" u="none" strike="noStrike" dirty="0" smtClean="0">
                          <a:solidFill>
                            <a:srgbClr val="000000"/>
                          </a:solidFill>
                          <a:effectLst/>
                          <a:latin typeface="+mn-lt"/>
                        </a:rPr>
                        <a:t>18+</a:t>
                      </a:r>
                      <a:endParaRPr lang="en-US" sz="1800" b="0" i="0" u="none" strike="noStrike" dirty="0">
                        <a:solidFill>
                          <a:srgbClr val="000000"/>
                        </a:solidFill>
                        <a:effectLst/>
                        <a:latin typeface="+mn-lt"/>
                      </a:endParaRPr>
                    </a:p>
                  </a:txBody>
                  <a:tcPr/>
                </a:tc>
                <a:tc>
                  <a:txBody>
                    <a:bodyPr/>
                    <a:lstStyle/>
                    <a:p>
                      <a:pPr algn="ctr"/>
                      <a:r>
                        <a:rPr lang="en-US" sz="1800" b="0" dirty="0" smtClean="0"/>
                        <a:t>Better</a:t>
                      </a:r>
                      <a:endParaRPr lang="en-US" sz="1800" b="0" dirty="0"/>
                    </a:p>
                  </a:txBody>
                  <a:tcPr/>
                </a:tc>
                <a:tc>
                  <a:txBody>
                    <a:bodyPr/>
                    <a:lstStyle/>
                    <a:p>
                      <a:pPr algn="ctr"/>
                      <a:r>
                        <a:rPr lang="en-US" sz="1800" b="0" dirty="0" smtClean="0"/>
                        <a:t>No Change</a:t>
                      </a:r>
                      <a:endParaRPr lang="en-US" sz="1800" b="0" dirty="0"/>
                    </a:p>
                  </a:txBody>
                  <a:tcPr/>
                </a:tc>
                <a:extLst>
                  <a:ext uri="{0D108BD9-81ED-4DB2-BD59-A6C34878D82A}">
                    <a16:rowId xmlns:a16="http://schemas.microsoft.com/office/drawing/2014/main" val="10002"/>
                  </a:ext>
                </a:extLst>
              </a:tr>
              <a:tr h="0">
                <a:tc>
                  <a:txBody>
                    <a:bodyPr/>
                    <a:lstStyle/>
                    <a:p>
                      <a:pPr algn="l" fontAlgn="b"/>
                      <a:r>
                        <a:rPr lang="en-US" sz="1800" b="0" i="0" u="none" strike="noStrike" dirty="0">
                          <a:solidFill>
                            <a:srgbClr val="000000"/>
                          </a:solidFill>
                          <a:effectLst/>
                          <a:latin typeface="+mn-lt"/>
                        </a:rPr>
                        <a:t>Deaths per 1,000 hospital admissions with abdominal aortic aneurysm repair, age </a:t>
                      </a:r>
                      <a:r>
                        <a:rPr lang="en-US" sz="1800" b="0" i="0" u="none" strike="noStrike" dirty="0" smtClean="0">
                          <a:solidFill>
                            <a:srgbClr val="000000"/>
                          </a:solidFill>
                          <a:effectLst/>
                          <a:latin typeface="+mn-lt"/>
                        </a:rPr>
                        <a:t>18+</a:t>
                      </a:r>
                      <a:endParaRPr lang="en-US" sz="1800" b="0" i="0" u="none" strike="noStrike" dirty="0">
                        <a:solidFill>
                          <a:srgbClr val="000000"/>
                        </a:solidFill>
                        <a:effectLst/>
                        <a:latin typeface="+mn-lt"/>
                      </a:endParaRPr>
                    </a:p>
                  </a:txBody>
                  <a:tcPr/>
                </a:tc>
                <a:tc>
                  <a:txBody>
                    <a:bodyPr/>
                    <a:lstStyle/>
                    <a:p>
                      <a:pPr algn="ctr"/>
                      <a:r>
                        <a:rPr lang="en-US" sz="1800" b="0" dirty="0" smtClean="0"/>
                        <a:t>Better</a:t>
                      </a:r>
                      <a:endParaRPr lang="en-US" sz="1800" b="0" dirty="0"/>
                    </a:p>
                  </a:txBody>
                  <a:tcPr/>
                </a:tc>
                <a:tc>
                  <a:txBody>
                    <a:bodyPr/>
                    <a:lstStyle/>
                    <a:p>
                      <a:pPr algn="ctr"/>
                      <a:r>
                        <a:rPr lang="en-US" sz="1800" b="0" dirty="0" smtClean="0"/>
                        <a:t>Narrowing</a:t>
                      </a:r>
                      <a:endParaRPr lang="en-US" sz="1800" b="0" dirty="0"/>
                    </a:p>
                  </a:txBody>
                  <a:tcPr/>
                </a:tc>
                <a:extLst>
                  <a:ext uri="{0D108BD9-81ED-4DB2-BD59-A6C34878D82A}">
                    <a16:rowId xmlns:a16="http://schemas.microsoft.com/office/drawing/2014/main" val="10003"/>
                  </a:ext>
                </a:extLst>
              </a:tr>
              <a:tr h="0">
                <a:tc>
                  <a:txBody>
                    <a:bodyPr/>
                    <a:lstStyle/>
                    <a:p>
                      <a:pPr algn="l" fontAlgn="b"/>
                      <a:r>
                        <a:rPr lang="en-US" sz="1800" b="0" i="0" u="none" strike="noStrike" dirty="0">
                          <a:solidFill>
                            <a:srgbClr val="000000"/>
                          </a:solidFill>
                          <a:effectLst/>
                          <a:latin typeface="+mn-lt"/>
                        </a:rPr>
                        <a:t>Deaths per 1,000 hospital admissions with coronary artery bypass graft, age </a:t>
                      </a:r>
                      <a:r>
                        <a:rPr lang="en-US" sz="1800" b="0" i="0" u="none" strike="noStrike" dirty="0" smtClean="0">
                          <a:solidFill>
                            <a:srgbClr val="000000"/>
                          </a:solidFill>
                          <a:effectLst/>
                          <a:latin typeface="+mn-lt"/>
                        </a:rPr>
                        <a:t>40+</a:t>
                      </a:r>
                      <a:endParaRPr lang="en-US" sz="1800" b="0" i="0" u="none" strike="noStrike" dirty="0">
                        <a:solidFill>
                          <a:srgbClr val="000000"/>
                        </a:solidFill>
                        <a:effectLst/>
                        <a:latin typeface="+mn-lt"/>
                      </a:endParaRPr>
                    </a:p>
                  </a:txBody>
                  <a:tcPr/>
                </a:tc>
                <a:tc>
                  <a:txBody>
                    <a:bodyPr/>
                    <a:lstStyle/>
                    <a:p>
                      <a:pPr algn="ctr"/>
                      <a:r>
                        <a:rPr lang="en-US" sz="1800" b="0" dirty="0" smtClean="0"/>
                        <a:t>Same</a:t>
                      </a:r>
                      <a:endParaRPr lang="en-US" sz="1800" b="0" dirty="0"/>
                    </a:p>
                  </a:txBody>
                  <a:tcPr/>
                </a:tc>
                <a:tc>
                  <a:txBody>
                    <a:bodyPr/>
                    <a:lstStyle/>
                    <a:p>
                      <a:pPr algn="ctr"/>
                      <a:r>
                        <a:rPr lang="en-US" sz="1800" b="0" dirty="0" smtClean="0"/>
                        <a:t>No Change</a:t>
                      </a:r>
                      <a:endParaRPr lang="en-US" sz="1800" b="0" dirty="0"/>
                    </a:p>
                  </a:txBody>
                  <a:tcPr/>
                </a:tc>
                <a:extLst>
                  <a:ext uri="{0D108BD9-81ED-4DB2-BD59-A6C34878D82A}">
                    <a16:rowId xmlns:a16="http://schemas.microsoft.com/office/drawing/2014/main" val="10004"/>
                  </a:ext>
                </a:extLst>
              </a:tr>
              <a:tr h="0">
                <a:tc>
                  <a:txBody>
                    <a:bodyPr/>
                    <a:lstStyle/>
                    <a:p>
                      <a:pPr algn="l" fontAlgn="b"/>
                      <a:r>
                        <a:rPr lang="en-US" sz="1800" b="0" i="0" u="none" strike="noStrike" dirty="0">
                          <a:solidFill>
                            <a:srgbClr val="000000"/>
                          </a:solidFill>
                          <a:effectLst/>
                          <a:latin typeface="+mn-lt"/>
                        </a:rPr>
                        <a:t>Deaths per 1,000 hospital admissions with percutaneous transluminal coronary angioplasty, age </a:t>
                      </a:r>
                      <a:r>
                        <a:rPr lang="en-US" sz="1800" b="0" i="0" u="none" strike="noStrike" dirty="0" smtClean="0">
                          <a:solidFill>
                            <a:srgbClr val="000000"/>
                          </a:solidFill>
                          <a:effectLst/>
                          <a:latin typeface="+mn-lt"/>
                        </a:rPr>
                        <a:t>40+</a:t>
                      </a:r>
                      <a:endParaRPr lang="en-US" sz="1800" b="0" i="0" u="none" strike="noStrike" dirty="0">
                        <a:solidFill>
                          <a:srgbClr val="000000"/>
                        </a:solidFill>
                        <a:effectLst/>
                        <a:latin typeface="+mn-lt"/>
                      </a:endParaRPr>
                    </a:p>
                  </a:txBody>
                  <a:tcPr/>
                </a:tc>
                <a:tc>
                  <a:txBody>
                    <a:bodyPr/>
                    <a:lstStyle/>
                    <a:p>
                      <a:pPr algn="ctr"/>
                      <a:r>
                        <a:rPr lang="en-US" sz="1800" b="0" dirty="0" smtClean="0"/>
                        <a:t>Better</a:t>
                      </a:r>
                      <a:endParaRPr lang="en-US" sz="1800" b="0" dirty="0"/>
                    </a:p>
                  </a:txBody>
                  <a:tcPr/>
                </a:tc>
                <a:tc>
                  <a:txBody>
                    <a:bodyPr/>
                    <a:lstStyle/>
                    <a:p>
                      <a:pPr algn="ctr"/>
                      <a:r>
                        <a:rPr lang="en-US" sz="1800" b="0" dirty="0" smtClean="0"/>
                        <a:t>No Change</a:t>
                      </a:r>
                      <a:endParaRPr lang="en-US" sz="1800" b="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485786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Inpatient deaths per 1,000 adult hospital admissions with heart attack, by race/ethnicity, 2001-2013</a:t>
            </a:r>
            <a:endParaRPr lang="en-US" sz="2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19831978"/>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577840"/>
            <a:ext cx="8229600" cy="1169551"/>
          </a:xfrm>
          <a:prstGeom prst="rect">
            <a:avLst/>
          </a:prstGeom>
        </p:spPr>
        <p:txBody>
          <a:bodyPr wrap="square">
            <a:spAutoFit/>
          </a:bodyPr>
          <a:lstStyle/>
          <a:p>
            <a:r>
              <a:rPr lang="en-US" sz="1000" b="1" dirty="0"/>
              <a:t>Source: </a:t>
            </a:r>
            <a:r>
              <a:rPr lang="en-US" sz="1000" dirty="0"/>
              <a:t>Agency for Healthcare Research and Quality, Healthcare Cost and Utilization Project, State Inpatient Databases, 2001‐2013 quality and disparities analysis files and AHRQ Quality Indicators, modified version 4.4</a:t>
            </a:r>
            <a:r>
              <a:rPr lang="en-US" sz="1000" dirty="0" smtClean="0"/>
              <a:t>.</a:t>
            </a:r>
          </a:p>
          <a:p>
            <a:r>
              <a:rPr lang="en-US" sz="1000" b="1" dirty="0" smtClean="0">
                <a:solidFill>
                  <a:prstClr val="black"/>
                </a:solidFill>
              </a:rPr>
              <a:t>Denominator</a:t>
            </a:r>
            <a:r>
              <a:rPr lang="en-US" sz="1000" b="1" dirty="0">
                <a:solidFill>
                  <a:prstClr val="black"/>
                </a:solidFill>
              </a:rPr>
              <a:t>:</a:t>
            </a:r>
            <a:r>
              <a:rPr lang="en-US" sz="1000" dirty="0">
                <a:solidFill>
                  <a:prstClr val="black"/>
                </a:solidFill>
              </a:rPr>
              <a:t> </a:t>
            </a:r>
            <a:r>
              <a:rPr lang="en-US" sz="1000" dirty="0"/>
              <a:t>Adults age 18 and over admitted to a non-Federal community hospital in the United States with acute myocardial infarction as principal discharge diagnosis.</a:t>
            </a:r>
          </a:p>
          <a:p>
            <a:r>
              <a:rPr lang="en-US" sz="1000" b="1" dirty="0">
                <a:solidFill>
                  <a:prstClr val="black"/>
                </a:solidFill>
              </a:rPr>
              <a:t>Note:</a:t>
            </a:r>
            <a:r>
              <a:rPr lang="en-US" sz="1000" dirty="0">
                <a:solidFill>
                  <a:prstClr val="black"/>
                </a:solidFill>
              </a:rPr>
              <a:t> For this measure, lower rates are better. </a:t>
            </a:r>
            <a:r>
              <a:rPr lang="en-US" sz="1000" dirty="0"/>
              <a:t>Rates are adjusted by age, major diagnostic category, all payer refined-diagnosis related group risk of mortality score, and transfers into the hospital. Black and White are non-Hispanic. Hispanic  includes all races.</a:t>
            </a:r>
            <a:endParaRPr lang="en-US" sz="1000" dirty="0">
              <a:solidFill>
                <a:prstClr val="black"/>
              </a:solidFill>
            </a:endParaRPr>
          </a:p>
          <a:p>
            <a:endParaRPr lang="en-US" sz="1000" dirty="0"/>
          </a:p>
        </p:txBody>
      </p:sp>
      <p:cxnSp>
        <p:nvCxnSpPr>
          <p:cNvPr id="12" name="Straight Connector 11"/>
          <p:cNvCxnSpPr/>
          <p:nvPr/>
        </p:nvCxnSpPr>
        <p:spPr>
          <a:xfrm>
            <a:off x="1371600" y="3776472"/>
            <a:ext cx="731520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3" name="TextBox 1"/>
          <p:cNvSpPr txBox="1"/>
          <p:nvPr/>
        </p:nvSpPr>
        <p:spPr>
          <a:xfrm>
            <a:off x="1447800" y="3810000"/>
            <a:ext cx="3581400" cy="228599"/>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solidFill>
                  <a:prstClr val="black"/>
                </a:solidFill>
              </a:rPr>
              <a:t>2012 Achievable Benchmark: 41 Deaths per 1,000 Admissions</a:t>
            </a:r>
            <a:endParaRPr lang="en-US" sz="1000" dirty="0">
              <a:solidFill>
                <a:prstClr val="black"/>
              </a:solidFill>
            </a:endParaRPr>
          </a:p>
        </p:txBody>
      </p:sp>
    </p:spTree>
    <p:extLst>
      <p:ext uri="{BB962C8B-B14F-4D97-AF65-F5344CB8AC3E}">
        <p14:creationId xmlns:p14="http://schemas.microsoft.com/office/powerpoint/2010/main" val="30009477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normAutofit fontScale="90000"/>
          </a:bodyPr>
          <a:lstStyle/>
          <a:p>
            <a:r>
              <a:rPr lang="en-US" altLang="en-US" smtClean="0"/>
              <a:t>AHRQ Health Care Innovations in Cardiovascular Disease</a:t>
            </a:r>
            <a:endParaRPr lang="en-US" altLang="en-US" dirty="0">
              <a:hlinkClick r:id="rId3"/>
            </a:endParaRPr>
          </a:p>
        </p:txBody>
      </p:sp>
      <p:sp>
        <p:nvSpPr>
          <p:cNvPr id="12290" name="Rectangle 2"/>
          <p:cNvSpPr>
            <a:spLocks noGrp="1" noChangeArrowheads="1"/>
          </p:cNvSpPr>
          <p:nvPr>
            <p:ph type="body" idx="1"/>
          </p:nvPr>
        </p:nvSpPr>
        <p:spPr/>
        <p:txBody>
          <a:bodyPr/>
          <a:lstStyle/>
          <a:p>
            <a:r>
              <a:rPr lang="en-US" altLang="en-US" dirty="0" smtClean="0">
                <a:hlinkClick r:id="rId4"/>
              </a:rPr>
              <a:t>Aetna’s Racial and Ethnic Equality Initiative</a:t>
            </a:r>
            <a:endParaRPr lang="en-US" altLang="en-US" dirty="0" smtClean="0"/>
          </a:p>
          <a:p>
            <a:r>
              <a:rPr lang="en-US" altLang="en-US" dirty="0" smtClean="0"/>
              <a:t>Population: Black Aetna members</a:t>
            </a:r>
          </a:p>
          <a:p>
            <a:r>
              <a:rPr lang="en-US" altLang="en-US" dirty="0" smtClean="0"/>
              <a:t>Location: All 50 States </a:t>
            </a:r>
          </a:p>
          <a:p>
            <a:r>
              <a:rPr lang="en-US" altLang="en-US" dirty="0" smtClean="0"/>
              <a:t>Intervention: Disease management program targeting Blacks that combines home blood pressure monitoring with culturally appropriate counseling and education.</a:t>
            </a:r>
          </a:p>
          <a:p>
            <a:r>
              <a:rPr lang="en-US" altLang="en-US" dirty="0" smtClean="0"/>
              <a:t>Outcomes: Significantly improved self-monitoring and blood pressure control. </a:t>
            </a:r>
            <a:endParaRPr lang="en-US" altLang="en-US" dirty="0"/>
          </a:p>
        </p:txBody>
      </p:sp>
    </p:spTree>
    <p:extLst>
      <p:ext uri="{BB962C8B-B14F-4D97-AF65-F5344CB8AC3E}">
        <p14:creationId xmlns:p14="http://schemas.microsoft.com/office/powerpoint/2010/main" val="5292198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Terminology: Race</a:t>
            </a:r>
            <a:endParaRPr lang="en-US" dirty="0"/>
          </a:p>
        </p:txBody>
      </p:sp>
      <p:sp>
        <p:nvSpPr>
          <p:cNvPr id="3" name="Content Placeholder 2"/>
          <p:cNvSpPr>
            <a:spLocks noGrp="1"/>
          </p:cNvSpPr>
          <p:nvPr>
            <p:ph idx="1"/>
          </p:nvPr>
        </p:nvSpPr>
        <p:spPr/>
        <p:txBody>
          <a:bodyPr/>
          <a:lstStyle/>
          <a:p>
            <a:r>
              <a:rPr lang="en-US" dirty="0" smtClean="0"/>
              <a:t>In 2000 and later U.S. Census Bureau surveys:</a:t>
            </a:r>
          </a:p>
          <a:p>
            <a:pPr lvl="1"/>
            <a:r>
              <a:rPr lang="en-US" dirty="0" smtClean="0"/>
              <a:t>U.S.-born Blacks refer to people born in the United States, Puerto Rico, or other U.S. territories and those born abroad to at least one parent who is a U.S. citizen. </a:t>
            </a:r>
          </a:p>
          <a:p>
            <a:pPr lvl="1"/>
            <a:r>
              <a:rPr lang="en-US" dirty="0" smtClean="0"/>
              <a:t>Foreign-born Blacks refer to people born outside the United States, Puerto Rico, or other U.S. territories.  </a:t>
            </a:r>
          </a:p>
          <a:p>
            <a:pPr lvl="1"/>
            <a:r>
              <a:rPr lang="en-US" dirty="0" smtClean="0"/>
              <a:t>Both terms refer to people whose race is Black or mixed Black, regardless of Hispanic origin.</a:t>
            </a:r>
          </a:p>
          <a:p>
            <a:endParaRPr lang="en-US" dirty="0" smtClean="0"/>
          </a:p>
          <a:p>
            <a:endParaRPr lang="en-US" dirty="0" smtClean="0"/>
          </a:p>
          <a:p>
            <a:endParaRPr lang="en-US" dirty="0"/>
          </a:p>
        </p:txBody>
      </p:sp>
    </p:spTree>
    <p:extLst>
      <p:ext uri="{BB962C8B-B14F-4D97-AF65-F5344CB8AC3E}">
        <p14:creationId xmlns:p14="http://schemas.microsoft.com/office/powerpoint/2010/main" val="1564386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care for Substance Use Disorders</a:t>
            </a:r>
            <a:endParaRPr lang="en-US" dirty="0"/>
          </a:p>
        </p:txBody>
      </p:sp>
      <p:sp>
        <p:nvSpPr>
          <p:cNvPr id="2" name="Text Placeholder 1"/>
          <p:cNvSpPr>
            <a:spLocks noGrp="1"/>
          </p:cNvSpPr>
          <p:nvPr>
            <p:ph type="body" idx="1"/>
          </p:nvPr>
        </p:nvSpPr>
        <p:spPr/>
        <p:txBody>
          <a:bodyPr>
            <a:normAutofit/>
          </a:bodyPr>
          <a:lstStyle/>
          <a:p>
            <a:r>
              <a:rPr lang="en-US" dirty="0"/>
              <a:t>National Healthcare Quality and Disparities Report</a:t>
            </a:r>
          </a:p>
          <a:p>
            <a:r>
              <a:rPr lang="en-US" dirty="0"/>
              <a:t>Chartbook on Health Care for </a:t>
            </a:r>
            <a:r>
              <a:rPr lang="en-US" dirty="0" smtClean="0"/>
              <a:t>Blacks</a:t>
            </a:r>
            <a:endParaRPr lang="en-US" dirty="0"/>
          </a:p>
          <a:p>
            <a:r>
              <a:rPr lang="en-US" dirty="0"/>
              <a:t>Part 2: Trends in Priorities of the Heckler Report</a:t>
            </a:r>
          </a:p>
        </p:txBody>
      </p:sp>
    </p:spTree>
    <p:extLst>
      <p:ext uri="{BB962C8B-B14F-4D97-AF65-F5344CB8AC3E}">
        <p14:creationId xmlns:p14="http://schemas.microsoft.com/office/powerpoint/2010/main" val="6083892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Care for Substance Use Disorders for Blacks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0256154"/>
              </p:ext>
            </p:extLst>
          </p:nvPr>
        </p:nvGraphicFramePr>
        <p:xfrm>
          <a:off x="457200" y="1600200"/>
          <a:ext cx="8229600" cy="338328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tc>
                <a:tc>
                  <a:txBody>
                    <a:bodyPr/>
                    <a:lstStyle/>
                    <a:p>
                      <a:pPr algn="ctr"/>
                      <a:r>
                        <a:rPr lang="en-US" sz="1800" dirty="0" smtClean="0"/>
                        <a:t>Disparity Change</a:t>
                      </a:r>
                      <a:endParaRPr lang="en-US" sz="1800" dirty="0"/>
                    </a:p>
                  </a:txBody>
                  <a:tcPr/>
                </a:tc>
                <a:extLst>
                  <a:ext uri="{0D108BD9-81ED-4DB2-BD59-A6C34878D82A}">
                    <a16:rowId xmlns:a16="http://schemas.microsoft.com/office/drawing/2014/main" val="10000"/>
                  </a:ext>
                </a:extLst>
              </a:tr>
              <a:tr h="0">
                <a:tc>
                  <a:txBody>
                    <a:bodyPr/>
                    <a:lstStyle/>
                    <a:p>
                      <a:pPr algn="l" fontAlgn="b"/>
                      <a:r>
                        <a:rPr lang="en-US" sz="1800" u="none" strike="noStrike" dirty="0">
                          <a:effectLst/>
                        </a:rPr>
                        <a:t>People age </a:t>
                      </a:r>
                      <a:r>
                        <a:rPr lang="en-US" sz="1800" u="none" strike="noStrike" dirty="0" smtClean="0">
                          <a:effectLst/>
                        </a:rPr>
                        <a:t>12 and over who </a:t>
                      </a:r>
                      <a:r>
                        <a:rPr lang="en-US" sz="1800" u="none" strike="noStrike" dirty="0">
                          <a:effectLst/>
                        </a:rPr>
                        <a:t>received any illicit drug or alcohol abuse treatment in the last 12 months</a:t>
                      </a:r>
                      <a:endParaRPr lang="en-US" sz="1800" b="0" i="0" u="none" strike="noStrike" dirty="0">
                        <a:solidFill>
                          <a:srgbClr val="000000"/>
                        </a:solidFill>
                        <a:effectLst/>
                        <a:latin typeface="+mn-lt"/>
                      </a:endParaRPr>
                    </a:p>
                  </a:txBody>
                  <a:tcPr/>
                </a:tc>
                <a:tc>
                  <a:txBody>
                    <a:bodyPr/>
                    <a:lstStyle/>
                    <a:p>
                      <a:pPr algn="ctr"/>
                      <a:r>
                        <a:rPr lang="en-US" sz="1800" dirty="0" smtClean="0">
                          <a:solidFill>
                            <a:schemeClr val="tx1"/>
                          </a:solidFill>
                        </a:rPr>
                        <a:t>Same</a:t>
                      </a:r>
                      <a:endParaRPr lang="en-US" sz="18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No Change</a:t>
                      </a:r>
                    </a:p>
                    <a:p>
                      <a:pPr algn="ctr"/>
                      <a:endParaRPr lang="en-US" sz="1800" dirty="0">
                        <a:solidFill>
                          <a:schemeClr val="tx1"/>
                        </a:solidFill>
                      </a:endParaRPr>
                    </a:p>
                  </a:txBody>
                  <a:tcPr/>
                </a:tc>
                <a:extLst>
                  <a:ext uri="{0D108BD9-81ED-4DB2-BD59-A6C34878D82A}">
                    <a16:rowId xmlns:a16="http://schemas.microsoft.com/office/drawing/2014/main" val="10001"/>
                  </a:ext>
                </a:extLst>
              </a:tr>
              <a:tr h="0">
                <a:tc>
                  <a:txBody>
                    <a:bodyPr/>
                    <a:lstStyle/>
                    <a:p>
                      <a:pPr algn="l" fontAlgn="b"/>
                      <a:r>
                        <a:rPr lang="en-US" sz="1800" u="none" strike="noStrike" dirty="0">
                          <a:effectLst/>
                        </a:rPr>
                        <a:t>People age </a:t>
                      </a:r>
                      <a:r>
                        <a:rPr lang="en-US" sz="1800" u="none" strike="noStrike" dirty="0" smtClean="0">
                          <a:effectLst/>
                        </a:rPr>
                        <a:t>12 and over who </a:t>
                      </a:r>
                      <a:r>
                        <a:rPr lang="en-US" sz="1800" u="none" strike="noStrike" dirty="0">
                          <a:effectLst/>
                        </a:rPr>
                        <a:t>needed treatment for illicit drug use </a:t>
                      </a:r>
                      <a:r>
                        <a:rPr lang="en-US" sz="1800" u="none" strike="noStrike" dirty="0" smtClean="0">
                          <a:effectLst/>
                        </a:rPr>
                        <a:t>or an alcohol problem and </a:t>
                      </a:r>
                      <a:r>
                        <a:rPr lang="en-US" sz="1800" u="none" strike="noStrike" dirty="0">
                          <a:effectLst/>
                        </a:rPr>
                        <a:t>who received such treatment at a specialty facility in the last 12 months</a:t>
                      </a:r>
                      <a:endParaRPr lang="en-US" sz="1800" b="0" i="0" u="none" strike="noStrike" dirty="0">
                        <a:solidFill>
                          <a:srgbClr val="000000"/>
                        </a:solidFill>
                        <a:effectLst/>
                        <a:latin typeface="+mn-lt"/>
                      </a:endParaRPr>
                    </a:p>
                  </a:txBody>
                  <a:tcPr/>
                </a:tc>
                <a:tc>
                  <a:txBody>
                    <a:bodyPr/>
                    <a:lstStyle/>
                    <a:p>
                      <a:pPr algn="ctr"/>
                      <a:r>
                        <a:rPr lang="en-US" sz="1800" dirty="0" smtClean="0">
                          <a:solidFill>
                            <a:schemeClr val="tx1"/>
                          </a:solidFill>
                        </a:rPr>
                        <a:t>Same</a:t>
                      </a:r>
                      <a:endParaRPr lang="en-US" sz="1800" dirty="0">
                        <a:solidFill>
                          <a:schemeClr val="tx1"/>
                        </a:solidFill>
                      </a:endParaRPr>
                    </a:p>
                  </a:txBody>
                  <a:tcPr/>
                </a:tc>
                <a:tc>
                  <a:txBody>
                    <a:bodyPr/>
                    <a:lstStyle/>
                    <a:p>
                      <a:pPr algn="ctr"/>
                      <a:r>
                        <a:rPr lang="en-US" sz="1800" dirty="0" smtClean="0">
                          <a:solidFill>
                            <a:schemeClr val="tx1"/>
                          </a:solidFill>
                        </a:rPr>
                        <a:t>No Change</a:t>
                      </a:r>
                      <a:endParaRPr lang="en-US" sz="1800" dirty="0">
                        <a:solidFill>
                          <a:schemeClr val="tx1"/>
                        </a:solidFill>
                      </a:endParaRPr>
                    </a:p>
                  </a:txBody>
                  <a:tcPr/>
                </a:tc>
                <a:extLst>
                  <a:ext uri="{0D108BD9-81ED-4DB2-BD59-A6C34878D82A}">
                    <a16:rowId xmlns:a16="http://schemas.microsoft.com/office/drawing/2014/main" val="10002"/>
                  </a:ext>
                </a:extLst>
              </a:tr>
              <a:tr h="0">
                <a:tc>
                  <a:txBody>
                    <a:bodyPr/>
                    <a:lstStyle/>
                    <a:p>
                      <a:pPr algn="l" fontAlgn="b"/>
                      <a:r>
                        <a:rPr lang="en-US" sz="1800" u="none" strike="noStrike" dirty="0">
                          <a:effectLst/>
                        </a:rPr>
                        <a:t>People age </a:t>
                      </a:r>
                      <a:r>
                        <a:rPr lang="en-US" sz="1800" u="none" strike="noStrike" dirty="0" smtClean="0">
                          <a:effectLst/>
                        </a:rPr>
                        <a:t>12 and over </a:t>
                      </a:r>
                      <a:r>
                        <a:rPr lang="en-US" sz="1800" u="none" strike="noStrike" dirty="0">
                          <a:effectLst/>
                        </a:rPr>
                        <a:t>treated for substance abuse who completed treatment course</a:t>
                      </a:r>
                      <a:endParaRPr lang="en-US" sz="1800" b="0" i="0" u="none" strike="noStrike" dirty="0">
                        <a:solidFill>
                          <a:srgbClr val="000000"/>
                        </a:solidFill>
                        <a:effectLst/>
                        <a:latin typeface="+mn-lt"/>
                      </a:endParaRPr>
                    </a:p>
                  </a:txBody>
                  <a:tcPr/>
                </a:tc>
                <a:tc>
                  <a:txBody>
                    <a:bodyPr/>
                    <a:lstStyle/>
                    <a:p>
                      <a:pPr algn="ctr"/>
                      <a:r>
                        <a:rPr lang="en-US" sz="1800" smtClean="0"/>
                        <a:t>Same</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94044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People age 12 and over who needed treatment for illicit drug use or an alcohol problem and who received such treatment at a specialty facility in the last 12 months, by race, 2010-2013, and by race stratified by education, 2013</a:t>
            </a:r>
            <a:endParaRPr lang="en-US" sz="18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75210148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3"/>
          <p:cNvGraphicFramePr>
            <a:graphicFrameLocks noGrp="1"/>
          </p:cNvGraphicFramePr>
          <p:nvPr>
            <p:ph sz="half" idx="2"/>
            <p:extLst>
              <p:ext uri="{D42A27DB-BD31-4B8C-83A1-F6EECF244321}">
                <p14:modId xmlns:p14="http://schemas.microsoft.com/office/powerpoint/2010/main" val="305294843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3"/>
          <p:cNvSpPr txBox="1">
            <a:spLocks/>
          </p:cNvSpPr>
          <p:nvPr/>
        </p:nvSpPr>
        <p:spPr>
          <a:xfrm>
            <a:off x="239486" y="5486400"/>
            <a:ext cx="8305800" cy="944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p:txBody>
      </p:sp>
      <p:sp>
        <p:nvSpPr>
          <p:cNvPr id="8" name="Rectangle 7"/>
          <p:cNvSpPr/>
          <p:nvPr/>
        </p:nvSpPr>
        <p:spPr>
          <a:xfrm>
            <a:off x="457200" y="5760720"/>
            <a:ext cx="8229600" cy="707886"/>
          </a:xfrm>
          <a:prstGeom prst="rect">
            <a:avLst/>
          </a:prstGeom>
        </p:spPr>
        <p:txBody>
          <a:bodyPr wrap="square">
            <a:spAutoFit/>
          </a:bodyPr>
          <a:lstStyle/>
          <a:p>
            <a:r>
              <a:rPr lang="en-US" sz="1000" b="1" dirty="0"/>
              <a:t>Source: </a:t>
            </a:r>
            <a:r>
              <a:rPr lang="en-US" sz="1000" dirty="0"/>
              <a:t>Substance Abuse and Mental Health Services Administration, National Survey on Drug Use and Health, </a:t>
            </a:r>
            <a:r>
              <a:rPr lang="en-US" sz="1000" dirty="0" smtClean="0"/>
              <a:t>2010-2013.</a:t>
            </a:r>
            <a:endParaRPr lang="en-US" sz="1000" dirty="0"/>
          </a:p>
          <a:p>
            <a:r>
              <a:rPr lang="en-US" sz="1000" b="1" dirty="0"/>
              <a:t>Denominator: </a:t>
            </a:r>
            <a:r>
              <a:rPr lang="en-US" sz="1000" dirty="0"/>
              <a:t>Civilian noninstitutionalized population age 12 and over who needed treatment for illicit drug use or an alcohol problem.</a:t>
            </a:r>
          </a:p>
          <a:p>
            <a:r>
              <a:rPr lang="en-US" sz="1000" b="1" dirty="0"/>
              <a:t>Note: </a:t>
            </a:r>
            <a:r>
              <a:rPr lang="en-US" sz="1000" dirty="0"/>
              <a:t>Treatment refers to treatment at a specialty facility, such as a drug and alcohol inpatient and/or outpatient rehabilitation facility, inpatient hospital setting, or mental health center. </a:t>
            </a:r>
            <a:endParaRPr lang="en-US" sz="1000" dirty="0">
              <a:effectLst/>
            </a:endParaRPr>
          </a:p>
        </p:txBody>
      </p:sp>
    </p:spTree>
    <p:extLst>
      <p:ext uri="{BB962C8B-B14F-4D97-AF65-F5344CB8AC3E}">
        <p14:creationId xmlns:p14="http://schemas.microsoft.com/office/powerpoint/2010/main" val="37230895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People age 12 and over treated for substance abuse who completed treatment course, by race/ethnicity, 2005-2011</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1099845"/>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577840"/>
            <a:ext cx="8229600" cy="400110"/>
          </a:xfrm>
          <a:prstGeom prst="rect">
            <a:avLst/>
          </a:prstGeom>
        </p:spPr>
        <p:txBody>
          <a:bodyPr wrap="square">
            <a:spAutoFit/>
          </a:bodyPr>
          <a:lstStyle/>
          <a:p>
            <a:r>
              <a:rPr lang="en-US" sz="1000" b="1" dirty="0"/>
              <a:t>Source:</a:t>
            </a:r>
            <a:r>
              <a:rPr lang="en-US" sz="1000" dirty="0"/>
              <a:t> Substance Abuse and Mental Health Services Administration, Treatment Episode Data Set, Discharge Data Set, 2005-2011.</a:t>
            </a:r>
          </a:p>
          <a:p>
            <a:r>
              <a:rPr lang="en-US" sz="1000" b="1" dirty="0"/>
              <a:t>Denominator:</a:t>
            </a:r>
            <a:r>
              <a:rPr lang="en-US" sz="1000" dirty="0"/>
              <a:t> Discharges age 12 and over from publicly funded substance abuse treatment facilities</a:t>
            </a:r>
            <a:r>
              <a:rPr lang="en-US" sz="1000" dirty="0" smtClean="0"/>
              <a:t>.</a:t>
            </a:r>
            <a:endParaRPr lang="en-US" sz="1000" dirty="0"/>
          </a:p>
        </p:txBody>
      </p:sp>
      <p:cxnSp>
        <p:nvCxnSpPr>
          <p:cNvPr id="4" name="Straight Connector 3"/>
          <p:cNvCxnSpPr/>
          <p:nvPr/>
        </p:nvCxnSpPr>
        <p:spPr>
          <a:xfrm flipV="1">
            <a:off x="1447800" y="2667000"/>
            <a:ext cx="7040880" cy="112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Text Box 68"/>
          <p:cNvSpPr txBox="1">
            <a:spLocks noChangeArrowheads="1"/>
          </p:cNvSpPr>
          <p:nvPr/>
        </p:nvSpPr>
        <p:spPr bwMode="auto">
          <a:xfrm>
            <a:off x="3875649" y="2209800"/>
            <a:ext cx="2286000" cy="314960"/>
          </a:xfrm>
          <a:prstGeom prst="rect">
            <a:avLst/>
          </a:prstGeom>
          <a:solidFill>
            <a:srgbClr val="FFFFFF"/>
          </a:solidFill>
          <a:ln w="9525">
            <a:solidFill>
              <a:srgbClr val="000000"/>
            </a:solidFill>
            <a:miter lim="800000"/>
            <a:headEnd/>
            <a:tailEnd/>
          </a:ln>
        </p:spPr>
        <p:txBody>
          <a:bodyPr rot="0" vert="horz" wrap="square" lIns="45720" tIns="45720" rIns="45720" bIns="45720" anchor="ctr" anchorCtr="0" upright="1">
            <a:noAutofit/>
          </a:bodyPr>
          <a:lstStyle/>
          <a:p>
            <a:pPr marL="0" marR="0" algn="ctr">
              <a:spcBef>
                <a:spcPts val="0"/>
              </a:spcBef>
              <a:spcAft>
                <a:spcPts val="1200"/>
              </a:spcAft>
            </a:pPr>
            <a:r>
              <a:rPr lang="en-US" sz="1000" dirty="0">
                <a:effectLst/>
                <a:ea typeface="Times New Roman"/>
              </a:rPr>
              <a:t>2008 Achievable Benchmark: 74%</a:t>
            </a:r>
            <a:endParaRPr lang="en-US" sz="1200" dirty="0">
              <a:effectLst/>
              <a:ea typeface="Times New Roman"/>
            </a:endParaRPr>
          </a:p>
        </p:txBody>
      </p:sp>
    </p:spTree>
    <p:extLst>
      <p:ext uri="{BB962C8B-B14F-4D97-AF65-F5344CB8AC3E}">
        <p14:creationId xmlns:p14="http://schemas.microsoft.com/office/powerpoint/2010/main" val="2705410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care for Diabetes</a:t>
            </a:r>
            <a:endParaRPr lang="en-US" dirty="0"/>
          </a:p>
        </p:txBody>
      </p:sp>
      <p:sp>
        <p:nvSpPr>
          <p:cNvPr id="2" name="Text Placeholder 1"/>
          <p:cNvSpPr>
            <a:spLocks noGrp="1"/>
          </p:cNvSpPr>
          <p:nvPr>
            <p:ph type="body" idx="1"/>
          </p:nvPr>
        </p:nvSpPr>
        <p:spPr/>
        <p:txBody>
          <a:bodyPr>
            <a:normAutofit/>
          </a:bodyPr>
          <a:lstStyle/>
          <a:p>
            <a:r>
              <a:rPr lang="en-US" dirty="0"/>
              <a:t>National Healthcare Quality and Disparities Report</a:t>
            </a:r>
          </a:p>
          <a:p>
            <a:r>
              <a:rPr lang="en-US" dirty="0"/>
              <a:t>Chartbook on Health Care for </a:t>
            </a:r>
            <a:r>
              <a:rPr lang="en-US" dirty="0" smtClean="0"/>
              <a:t>Blacks</a:t>
            </a:r>
            <a:endParaRPr lang="en-US" dirty="0"/>
          </a:p>
          <a:p>
            <a:r>
              <a:rPr lang="en-US" dirty="0"/>
              <a:t>Part 2: Trends in Priorities of the Heckler Report</a:t>
            </a:r>
          </a:p>
        </p:txBody>
      </p:sp>
    </p:spTree>
    <p:extLst>
      <p:ext uri="{BB962C8B-B14F-4D97-AF65-F5344CB8AC3E}">
        <p14:creationId xmlns:p14="http://schemas.microsoft.com/office/powerpoint/2010/main" val="38085492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Diabetes Care for Blacks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7779689"/>
              </p:ext>
            </p:extLst>
          </p:nvPr>
        </p:nvGraphicFramePr>
        <p:xfrm>
          <a:off x="457200" y="1600200"/>
          <a:ext cx="8229600" cy="347472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tc>
                <a:tc>
                  <a:txBody>
                    <a:bodyPr/>
                    <a:lstStyle/>
                    <a:p>
                      <a:pPr algn="ctr"/>
                      <a:r>
                        <a:rPr lang="en-US" sz="1800" dirty="0" smtClean="0"/>
                        <a:t>Disparity Change</a:t>
                      </a:r>
                      <a:endParaRPr lang="en-US" sz="1800" dirty="0"/>
                    </a:p>
                  </a:txBody>
                  <a:tcPr/>
                </a:tc>
                <a:extLst>
                  <a:ext uri="{0D108BD9-81ED-4DB2-BD59-A6C34878D82A}">
                    <a16:rowId xmlns:a16="http://schemas.microsoft.com/office/drawing/2014/main" val="10000"/>
                  </a:ext>
                </a:extLst>
              </a:tr>
              <a:tr h="0">
                <a:tc>
                  <a:txBody>
                    <a:bodyPr/>
                    <a:lstStyle/>
                    <a:p>
                      <a:pPr algn="l" fontAlgn="b"/>
                      <a:r>
                        <a:rPr lang="en-US" sz="1800" b="0" i="0" u="none" strike="noStrike" dirty="0">
                          <a:solidFill>
                            <a:srgbClr val="000000"/>
                          </a:solidFill>
                          <a:effectLst/>
                          <a:latin typeface="+mn-lt"/>
                        </a:rPr>
                        <a:t>Adults age 40 and over with diabetes whose condition was diagnosed</a:t>
                      </a:r>
                    </a:p>
                  </a:txBody>
                  <a:tcPr/>
                </a:tc>
                <a:tc>
                  <a:txBody>
                    <a:bodyPr/>
                    <a:lstStyle/>
                    <a:p>
                      <a:pPr algn="ctr"/>
                      <a:r>
                        <a:rPr lang="en-US" sz="1800" dirty="0" smtClean="0"/>
                        <a:t>Same</a:t>
                      </a:r>
                      <a:endParaRPr lang="en-US" sz="1800" dirty="0"/>
                    </a:p>
                  </a:txBody>
                  <a:tcPr/>
                </a:tc>
                <a:tc>
                  <a:txBody>
                    <a:bodyPr/>
                    <a:lstStyle/>
                    <a:p>
                      <a:pPr algn="ctr"/>
                      <a:r>
                        <a:rPr lang="en-US" sz="1800" dirty="0" smtClean="0"/>
                        <a:t>Worse</a:t>
                      </a:r>
                      <a:endParaRPr lang="en-US" sz="1800" dirty="0"/>
                    </a:p>
                  </a:txBody>
                  <a:tcPr/>
                </a:tc>
                <a:extLst>
                  <a:ext uri="{0D108BD9-81ED-4DB2-BD59-A6C34878D82A}">
                    <a16:rowId xmlns:a16="http://schemas.microsoft.com/office/drawing/2014/main" val="10001"/>
                  </a:ext>
                </a:extLst>
              </a:tr>
              <a:tr h="0">
                <a:tc>
                  <a:txBody>
                    <a:bodyPr/>
                    <a:lstStyle/>
                    <a:p>
                      <a:pPr algn="l" fontAlgn="b"/>
                      <a:r>
                        <a:rPr lang="en-US" sz="1800" b="0" i="0" u="none" strike="noStrike" dirty="0">
                          <a:solidFill>
                            <a:srgbClr val="000000"/>
                          </a:solidFill>
                          <a:effectLst/>
                          <a:latin typeface="+mn-lt"/>
                        </a:rPr>
                        <a:t>Adults age 40 and over with diagnosed diabetes who received all four recommended services for diabetes in the calendar </a:t>
                      </a:r>
                      <a:r>
                        <a:rPr lang="en-US" sz="1800" b="0" i="0" u="none" strike="noStrike" dirty="0" smtClean="0">
                          <a:solidFill>
                            <a:srgbClr val="000000"/>
                          </a:solidFill>
                          <a:effectLst/>
                          <a:latin typeface="+mn-lt"/>
                        </a:rPr>
                        <a:t>year</a:t>
                      </a:r>
                      <a:endParaRPr lang="en-US" sz="1800" b="0" i="0" u="none" strike="noStrike" dirty="0">
                        <a:solidFill>
                          <a:srgbClr val="000000"/>
                        </a:solidFill>
                        <a:effectLst/>
                        <a:latin typeface="+mn-lt"/>
                      </a:endParaRPr>
                    </a:p>
                  </a:txBody>
                  <a:tcPr/>
                </a:tc>
                <a:tc>
                  <a:txBody>
                    <a:bodyPr/>
                    <a:lstStyle/>
                    <a:p>
                      <a:pPr algn="ctr"/>
                      <a:r>
                        <a:rPr lang="en-US" sz="1800" dirty="0" smtClean="0">
                          <a:solidFill>
                            <a:schemeClr val="tx1"/>
                          </a:solidFill>
                        </a:rPr>
                        <a:t>Worse</a:t>
                      </a:r>
                      <a:endParaRPr lang="en-US" sz="18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No Change</a:t>
                      </a:r>
                      <a:endParaRPr lang="en-US" sz="1800" dirty="0">
                        <a:solidFill>
                          <a:schemeClr val="tx1"/>
                        </a:solidFill>
                      </a:endParaRPr>
                    </a:p>
                  </a:txBody>
                  <a:tcPr/>
                </a:tc>
                <a:extLst>
                  <a:ext uri="{0D108BD9-81ED-4DB2-BD59-A6C34878D82A}">
                    <a16:rowId xmlns:a16="http://schemas.microsoft.com/office/drawing/2014/main" val="10002"/>
                  </a:ext>
                </a:extLst>
              </a:tr>
              <a:tr h="0">
                <a:tc>
                  <a:txBody>
                    <a:bodyPr/>
                    <a:lstStyle/>
                    <a:p>
                      <a:pPr algn="l" fontAlgn="b"/>
                      <a:r>
                        <a:rPr lang="en-US" sz="1800" b="0" i="0" u="none" strike="noStrike" dirty="0">
                          <a:solidFill>
                            <a:srgbClr val="000000"/>
                          </a:solidFill>
                          <a:effectLst/>
                          <a:latin typeface="+mn-lt"/>
                        </a:rPr>
                        <a:t>Adults age 40 and over with diagnosed diabetes with </a:t>
                      </a:r>
                      <a:r>
                        <a:rPr lang="en-US" sz="1800" dirty="0" smtClean="0"/>
                        <a:t>hemoglobin A1c under control</a:t>
                      </a:r>
                      <a:endParaRPr lang="en-US" sz="1800" b="0" i="0" u="none" strike="noStrike" dirty="0">
                        <a:solidFill>
                          <a:srgbClr val="000000"/>
                        </a:solidFill>
                        <a:effectLst/>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Same</a:t>
                      </a:r>
                    </a:p>
                    <a:p>
                      <a:pPr algn="ctr"/>
                      <a:endParaRPr lang="en-US" sz="1800" dirty="0">
                        <a:solidFill>
                          <a:schemeClr val="tx1"/>
                        </a:solidFill>
                      </a:endParaRPr>
                    </a:p>
                  </a:txBody>
                  <a:tcPr/>
                </a:tc>
                <a:tc>
                  <a:txBody>
                    <a:bodyPr/>
                    <a:lstStyle/>
                    <a:p>
                      <a:pPr algn="ctr"/>
                      <a:r>
                        <a:rPr lang="en-US" sz="1800" dirty="0" smtClean="0">
                          <a:solidFill>
                            <a:schemeClr val="tx1"/>
                          </a:solidFill>
                        </a:rPr>
                        <a:t>Insufficient</a:t>
                      </a:r>
                      <a:r>
                        <a:rPr lang="en-US" sz="1800" baseline="0" dirty="0" smtClean="0">
                          <a:solidFill>
                            <a:schemeClr val="tx1"/>
                          </a:solidFill>
                        </a:rPr>
                        <a:t> Data</a:t>
                      </a:r>
                      <a:endParaRPr lang="en-US" sz="1800" dirty="0">
                        <a:solidFill>
                          <a:schemeClr val="tx1"/>
                        </a:solidFill>
                      </a:endParaRPr>
                    </a:p>
                  </a:txBody>
                  <a:tcPr/>
                </a:tc>
                <a:extLst>
                  <a:ext uri="{0D108BD9-81ED-4DB2-BD59-A6C34878D82A}">
                    <a16:rowId xmlns:a16="http://schemas.microsoft.com/office/drawing/2014/main" val="10003"/>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Adults age 40 and over with diagnosed diabetes with blood pressure under control</a:t>
                      </a:r>
                      <a:endParaRPr lang="en-US" sz="1800" b="0" i="0" u="none" strike="noStrike" dirty="0">
                        <a:solidFill>
                          <a:srgbClr val="000000"/>
                        </a:solidFill>
                        <a:effectLst/>
                        <a:latin typeface="+mn-lt"/>
                      </a:endParaRPr>
                    </a:p>
                  </a:txBody>
                  <a:tcPr/>
                </a:tc>
                <a:tc>
                  <a:txBody>
                    <a:bodyPr/>
                    <a:lstStyle/>
                    <a:p>
                      <a:pPr algn="ctr"/>
                      <a:r>
                        <a:rPr lang="en-US" sz="1800" dirty="0" smtClean="0">
                          <a:solidFill>
                            <a:schemeClr val="tx1"/>
                          </a:solidFill>
                        </a:rPr>
                        <a:t>Worse</a:t>
                      </a:r>
                      <a:endParaRPr lang="en-US" sz="1800" dirty="0">
                        <a:solidFill>
                          <a:schemeClr val="tx1"/>
                        </a:solidFill>
                      </a:endParaRPr>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511283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934200" cy="868362"/>
          </a:xfrm>
        </p:spPr>
        <p:txBody>
          <a:bodyPr>
            <a:noAutofit/>
          </a:bodyPr>
          <a:lstStyle/>
          <a:p>
            <a:r>
              <a:rPr lang="en-US" sz="1800" dirty="0" smtClean="0"/>
              <a:t>Adults age 40 and over with diagnosed diabetes who reported receiving four recommended services for diabetes in the calendar year, by race, 2008-2013, and by race stratified by age, 2013</a:t>
            </a:r>
            <a:endParaRPr lang="en-US" sz="1800"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414511314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3"/>
          <p:cNvGraphicFramePr>
            <a:graphicFrameLocks noGrp="1"/>
          </p:cNvGraphicFramePr>
          <p:nvPr>
            <p:ph sz="half" idx="2"/>
            <p:extLst>
              <p:ext uri="{D42A27DB-BD31-4B8C-83A1-F6EECF244321}">
                <p14:modId xmlns:p14="http://schemas.microsoft.com/office/powerpoint/2010/main" val="4192546952"/>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457200" y="5760720"/>
            <a:ext cx="8229600" cy="707886"/>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a:t>
            </a:r>
            <a:r>
              <a:rPr lang="en-US" sz="1000" dirty="0" smtClean="0"/>
              <a:t>2008-2013.</a:t>
            </a:r>
            <a:endParaRPr lang="en-US" sz="1000" dirty="0"/>
          </a:p>
          <a:p>
            <a:r>
              <a:rPr lang="en-US" sz="1000" b="1" dirty="0"/>
              <a:t>Denominator: </a:t>
            </a:r>
            <a:r>
              <a:rPr lang="en-US" sz="1000" dirty="0"/>
              <a:t>Civilian </a:t>
            </a:r>
            <a:r>
              <a:rPr lang="en-US" sz="1000" dirty="0" err="1"/>
              <a:t>noninstitutionalized</a:t>
            </a:r>
            <a:r>
              <a:rPr lang="en-US" sz="1000" dirty="0"/>
              <a:t> population with diagnosed diabetes, age 40 and over.</a:t>
            </a:r>
          </a:p>
          <a:p>
            <a:r>
              <a:rPr lang="en-US" sz="1000" b="1" dirty="0"/>
              <a:t>Note:</a:t>
            </a:r>
            <a:r>
              <a:rPr lang="en-US" sz="1000" dirty="0"/>
              <a:t> Data include people with both type 1 and type 2 diabetes. </a:t>
            </a:r>
            <a:r>
              <a:rPr lang="en-US" sz="1000" dirty="0" smtClean="0"/>
              <a:t>The four recommended </a:t>
            </a:r>
            <a:r>
              <a:rPr lang="en-US" sz="1000" dirty="0"/>
              <a:t>services are 2+ hemoglobin A1c tests, foot exam, dilated eye exam, and flu </a:t>
            </a:r>
            <a:r>
              <a:rPr lang="en-US" sz="1000" dirty="0" smtClean="0"/>
              <a:t>shot. Rates </a:t>
            </a:r>
            <a:r>
              <a:rPr lang="en-US" sz="1000" dirty="0"/>
              <a:t>are age adjusted to the 2000 U.S. standard population </a:t>
            </a:r>
            <a:r>
              <a:rPr lang="en-US" sz="1000" dirty="0" smtClean="0"/>
              <a:t>using </a:t>
            </a:r>
            <a:r>
              <a:rPr lang="en-US" sz="1000" dirty="0"/>
              <a:t>two age groups: 40-59 and 60 and over. </a:t>
            </a:r>
          </a:p>
        </p:txBody>
      </p:sp>
    </p:spTree>
    <p:extLst>
      <p:ext uri="{BB962C8B-B14F-4D97-AF65-F5344CB8AC3E}">
        <p14:creationId xmlns:p14="http://schemas.microsoft.com/office/powerpoint/2010/main" val="13489954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smtClean="0"/>
              <a:t>Adults with current diabetes who have a written diabetes management plan, by race and race stratified by income, California, 2011-2013 combined</a:t>
            </a:r>
            <a:endParaRPr lang="en-US" sz="2000" dirty="0"/>
          </a:p>
        </p:txBody>
      </p:sp>
      <p:graphicFrame>
        <p:nvGraphicFramePr>
          <p:cNvPr id="7" name="Object 71"/>
          <p:cNvGraphicFramePr>
            <a:graphicFrameLocks noGrp="1"/>
          </p:cNvGraphicFramePr>
          <p:nvPr>
            <p:ph sz="half" idx="1"/>
            <p:extLst>
              <p:ext uri="{D42A27DB-BD31-4B8C-83A1-F6EECF244321}">
                <p14:modId xmlns:p14="http://schemas.microsoft.com/office/powerpoint/2010/main" val="1583299839"/>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4082684359"/>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57200" y="5577840"/>
            <a:ext cx="8229600" cy="1015663"/>
          </a:xfrm>
          <a:prstGeom prst="rect">
            <a:avLst/>
          </a:prstGeom>
          <a:noFill/>
        </p:spPr>
        <p:txBody>
          <a:bodyPr wrap="square" rtlCol="0">
            <a:spAutoFit/>
          </a:bodyPr>
          <a:lstStyle/>
          <a:p>
            <a:r>
              <a:rPr lang="en-US" sz="1000" b="1" dirty="0" smtClean="0"/>
              <a:t>Key: </a:t>
            </a:r>
            <a:r>
              <a:rPr lang="en-US" sz="1000" dirty="0" smtClean="0"/>
              <a:t>AI/AN = American Indian or Alaska Native.</a:t>
            </a:r>
            <a:endParaRPr lang="en-US" sz="1000" b="1" dirty="0" smtClean="0"/>
          </a:p>
          <a:p>
            <a:r>
              <a:rPr lang="en-US" sz="1000" b="1" dirty="0" smtClean="0"/>
              <a:t>Source</a:t>
            </a:r>
            <a:r>
              <a:rPr lang="en-US" sz="1000" b="1" dirty="0"/>
              <a:t>:</a:t>
            </a:r>
            <a:r>
              <a:rPr lang="en-US" sz="1000" dirty="0"/>
              <a:t> UCLA, Center for Health Policy Research, California Health Interview Survey, </a:t>
            </a:r>
            <a:r>
              <a:rPr lang="en-US" sz="1000" dirty="0" smtClean="0"/>
              <a:t>2011-2013.</a:t>
            </a:r>
            <a:endParaRPr lang="en-US" sz="1000" dirty="0"/>
          </a:p>
          <a:p>
            <a:r>
              <a:rPr lang="en-US" sz="1000" b="1" dirty="0"/>
              <a:t>Denominator:</a:t>
            </a:r>
            <a:r>
              <a:rPr lang="en-US" sz="1000" dirty="0"/>
              <a:t> Civilian noninstitutionalized population in California</a:t>
            </a:r>
            <a:r>
              <a:rPr lang="en-US" sz="1000" dirty="0" smtClean="0"/>
              <a:t>.</a:t>
            </a:r>
          </a:p>
          <a:p>
            <a:r>
              <a:rPr lang="en-US" sz="1000" b="1" dirty="0" smtClean="0"/>
              <a:t>Note: </a:t>
            </a:r>
            <a:r>
              <a:rPr lang="en-US" sz="1000" dirty="0"/>
              <a:t>P</a:t>
            </a:r>
            <a:r>
              <a:rPr lang="en-US" sz="1000" dirty="0" smtClean="0"/>
              <a:t>oor refers to </a:t>
            </a:r>
            <a:r>
              <a:rPr lang="en-US" sz="1000" dirty="0"/>
              <a:t>family income </a:t>
            </a:r>
            <a:r>
              <a:rPr lang="en-US" sz="1000" dirty="0" smtClean="0"/>
              <a:t>below </a:t>
            </a:r>
            <a:r>
              <a:rPr lang="en-US" sz="1000" dirty="0"/>
              <a:t>100% of the Federal poverty level (FPL); low income </a:t>
            </a:r>
            <a:r>
              <a:rPr lang="en-US" sz="1000" dirty="0" smtClean="0"/>
              <a:t>refers to </a:t>
            </a:r>
            <a:r>
              <a:rPr lang="en-US" sz="1000" dirty="0"/>
              <a:t>income of 100% to 199% of the FPL; middle income refers to income of 200% to 399% of the FPL; and high income refers to income of 400% of the FPL and above. These are based on U.S. census poverty </a:t>
            </a:r>
            <a:r>
              <a:rPr lang="en-US" sz="1000" dirty="0" smtClean="0"/>
              <a:t>thresholds.</a:t>
            </a:r>
            <a:endParaRPr lang="en-US" sz="1000" dirty="0"/>
          </a:p>
        </p:txBody>
      </p:sp>
    </p:spTree>
    <p:extLst>
      <p:ext uri="{BB962C8B-B14F-4D97-AF65-F5344CB8AC3E}">
        <p14:creationId xmlns:p14="http://schemas.microsoft.com/office/powerpoint/2010/main" val="1877630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smtClean="0"/>
              <a:t>Adults age 40 and over with diagnosed diabetes with hemoglobin A1c and blood pressure under control, by race/ethnicity, 2003-2006, 2007-2010, and 2011-2012</a:t>
            </a:r>
            <a:endParaRPr lang="en-US" sz="2000" dirty="0"/>
          </a:p>
        </p:txBody>
      </p:sp>
      <p:graphicFrame>
        <p:nvGraphicFramePr>
          <p:cNvPr id="6" name="Object 4"/>
          <p:cNvGraphicFramePr>
            <a:graphicFrameLocks noGrp="1"/>
          </p:cNvGraphicFramePr>
          <p:nvPr>
            <p:ph sz="half" idx="1"/>
            <p:extLst>
              <p:ext uri="{D42A27DB-BD31-4B8C-83A1-F6EECF244321}">
                <p14:modId xmlns:p14="http://schemas.microsoft.com/office/powerpoint/2010/main" val="3786883042"/>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6"/>
          <p:cNvGraphicFramePr>
            <a:graphicFrameLocks noGrp="1"/>
          </p:cNvGraphicFramePr>
          <p:nvPr>
            <p:ph sz="half" idx="2"/>
            <p:extLst>
              <p:ext uri="{D42A27DB-BD31-4B8C-83A1-F6EECF244321}">
                <p14:modId xmlns:p14="http://schemas.microsoft.com/office/powerpoint/2010/main" val="4131826044"/>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57200" y="5669280"/>
            <a:ext cx="8229600" cy="707886"/>
          </a:xfrm>
          <a:prstGeom prst="rect">
            <a:avLst/>
          </a:prstGeom>
          <a:noFill/>
        </p:spPr>
        <p:txBody>
          <a:bodyPr wrap="square" rtlCol="0">
            <a:spAutoFit/>
          </a:bodyPr>
          <a:lstStyle/>
          <a:p>
            <a:r>
              <a:rPr lang="en-US" sz="1000" b="1" dirty="0"/>
              <a:t>Source:</a:t>
            </a:r>
            <a:r>
              <a:rPr lang="en-US" sz="1000" dirty="0"/>
              <a:t> Centers for Disease Control and Prevention, National Center for Health Statistics, National Health and Nutrition Examination Survey</a:t>
            </a:r>
            <a:r>
              <a:rPr lang="en-US" sz="1000" dirty="0" smtClean="0"/>
              <a:t>, </a:t>
            </a:r>
            <a:r>
              <a:rPr lang="en-US" sz="1000" dirty="0"/>
              <a:t>2003-2006, </a:t>
            </a:r>
            <a:r>
              <a:rPr lang="en-US" sz="1000" dirty="0" smtClean="0"/>
              <a:t>2007-2010, and 2011-2012.</a:t>
            </a:r>
            <a:endParaRPr lang="en-US" sz="1000" dirty="0"/>
          </a:p>
          <a:p>
            <a:r>
              <a:rPr lang="en-US" sz="1000" b="1" dirty="0"/>
              <a:t>Denominator:</a:t>
            </a:r>
            <a:r>
              <a:rPr lang="en-US" sz="1000" dirty="0"/>
              <a:t> Civilian noninstitutionalized population with diagnosed diabetes, age 40 and over.</a:t>
            </a:r>
          </a:p>
          <a:p>
            <a:r>
              <a:rPr lang="en-US" sz="1000" b="1" dirty="0"/>
              <a:t>Note:</a:t>
            </a:r>
            <a:r>
              <a:rPr lang="en-US" sz="1000" dirty="0"/>
              <a:t> Age adjusted to the 2000 U.S. standard population using two age groups: 40-59 and 60 and over. </a:t>
            </a:r>
          </a:p>
        </p:txBody>
      </p:sp>
    </p:spTree>
    <p:extLst>
      <p:ext uri="{BB962C8B-B14F-4D97-AF65-F5344CB8AC3E}">
        <p14:creationId xmlns:p14="http://schemas.microsoft.com/office/powerpoint/2010/main" val="984242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tx2">
                    <a:lumMod val="60000"/>
                    <a:lumOff val="40000"/>
                  </a:schemeClr>
                </a:solidFill>
              </a:rPr>
              <a:t>Outcomes of Diabetes Care for Blacks</a:t>
            </a:r>
            <a:endParaRPr lang="en-US" dirty="0">
              <a:solidFill>
                <a:schemeClr val="tx2">
                  <a:lumMod val="60000"/>
                  <a:lumOff val="4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5466963"/>
              </p:ext>
            </p:extLst>
          </p:nvPr>
        </p:nvGraphicFramePr>
        <p:xfrm>
          <a:off x="457201" y="1524000"/>
          <a:ext cx="8229599" cy="4937760"/>
        </p:xfrm>
        <a:graphic>
          <a:graphicData uri="http://schemas.openxmlformats.org/drawingml/2006/table">
            <a:tbl>
              <a:tblPr firstRow="1" bandRow="1">
                <a:tableStyleId>{5C22544A-7EE6-4342-B048-85BDC9FD1C3A}</a:tableStyleId>
              </a:tblPr>
              <a:tblGrid>
                <a:gridCol w="5134062">
                  <a:extLst>
                    <a:ext uri="{9D8B030D-6E8A-4147-A177-3AD203B41FA5}">
                      <a16:colId xmlns:a16="http://schemas.microsoft.com/office/drawing/2014/main" val="20000"/>
                    </a:ext>
                  </a:extLst>
                </a:gridCol>
                <a:gridCol w="1585519">
                  <a:extLst>
                    <a:ext uri="{9D8B030D-6E8A-4147-A177-3AD203B41FA5}">
                      <a16:colId xmlns:a16="http://schemas.microsoft.com/office/drawing/2014/main" val="20001"/>
                    </a:ext>
                  </a:extLst>
                </a:gridCol>
                <a:gridCol w="1510018">
                  <a:extLst>
                    <a:ext uri="{9D8B030D-6E8A-4147-A177-3AD203B41FA5}">
                      <a16:colId xmlns:a16="http://schemas.microsoft.com/office/drawing/2014/main" val="20002"/>
                    </a:ext>
                  </a:extLst>
                </a:gridCol>
              </a:tblGrid>
              <a:tr h="0">
                <a:tc>
                  <a:txBody>
                    <a:bodyPr/>
                    <a:lstStyle/>
                    <a:p>
                      <a:r>
                        <a:rPr lang="en-US" sz="1800" dirty="0" smtClean="0"/>
                        <a:t>Measure</a:t>
                      </a:r>
                      <a:endParaRPr lang="en-US" sz="1800" dirty="0"/>
                    </a:p>
                  </a:txBody>
                  <a:tcPr anchor="b"/>
                </a:tc>
                <a:tc>
                  <a:txBody>
                    <a:bodyPr/>
                    <a:lstStyle/>
                    <a:p>
                      <a:pPr algn="ctr"/>
                      <a:r>
                        <a:rPr lang="en-US" sz="1800" dirty="0" smtClean="0"/>
                        <a:t>Most Recent Disparity</a:t>
                      </a:r>
                      <a:endParaRPr lang="en-US" sz="1800" dirty="0"/>
                    </a:p>
                  </a:txBody>
                  <a:tcPr/>
                </a:tc>
                <a:tc>
                  <a:txBody>
                    <a:bodyPr/>
                    <a:lstStyle/>
                    <a:p>
                      <a:pPr algn="ctr"/>
                      <a:r>
                        <a:rPr lang="en-US" sz="1800" dirty="0" smtClean="0"/>
                        <a:t>Disparity Change</a:t>
                      </a:r>
                      <a:endParaRPr lang="en-US" sz="1800" dirty="0"/>
                    </a:p>
                  </a:txBody>
                  <a:tcPr/>
                </a:tc>
                <a:extLst>
                  <a:ext uri="{0D108BD9-81ED-4DB2-BD59-A6C34878D82A}">
                    <a16:rowId xmlns:a16="http://schemas.microsoft.com/office/drawing/2014/main" val="10000"/>
                  </a:ext>
                </a:extLst>
              </a:tr>
              <a:tr h="0">
                <a:tc>
                  <a:txBody>
                    <a:bodyPr/>
                    <a:lstStyle/>
                    <a:p>
                      <a:pPr algn="l" fontAlgn="b"/>
                      <a:r>
                        <a:rPr lang="en-US" sz="1800" b="0" i="0" u="none" strike="noStrike" dirty="0">
                          <a:solidFill>
                            <a:srgbClr val="000000"/>
                          </a:solidFill>
                          <a:effectLst/>
                          <a:latin typeface="+mn-lt"/>
                        </a:rPr>
                        <a:t>Admissions for uncontrolled diabetes without complications per 100,000 population, age 18 and over</a:t>
                      </a:r>
                    </a:p>
                  </a:txBody>
                  <a:tcPr anchor="b"/>
                </a:tc>
                <a:tc>
                  <a:txBody>
                    <a:bodyPr/>
                    <a:lstStyle/>
                    <a:p>
                      <a:pPr algn="ctr"/>
                      <a:r>
                        <a:rPr lang="en-US" sz="1800" dirty="0" smtClean="0">
                          <a:solidFill>
                            <a:schemeClr val="tx1"/>
                          </a:solidFill>
                        </a:rPr>
                        <a:t>Worse</a:t>
                      </a:r>
                      <a:endParaRPr lang="en-US" sz="1800" dirty="0">
                        <a:solidFill>
                          <a:schemeClr val="tx1"/>
                        </a:solidFill>
                      </a:endParaRPr>
                    </a:p>
                  </a:txBody>
                  <a:tcPr/>
                </a:tc>
                <a:tc>
                  <a:txBody>
                    <a:bodyPr/>
                    <a:lstStyle/>
                    <a:p>
                      <a:pPr algn="ctr"/>
                      <a:r>
                        <a:rPr lang="en-US" sz="1800" dirty="0" smtClean="0">
                          <a:solidFill>
                            <a:schemeClr val="tx1"/>
                          </a:solidFill>
                        </a:rPr>
                        <a:t>No Change</a:t>
                      </a:r>
                      <a:endParaRPr lang="en-US" sz="1800" dirty="0">
                        <a:solidFill>
                          <a:schemeClr val="tx1"/>
                        </a:solidFill>
                      </a:endParaRPr>
                    </a:p>
                  </a:txBody>
                  <a:tcPr/>
                </a:tc>
                <a:extLst>
                  <a:ext uri="{0D108BD9-81ED-4DB2-BD59-A6C34878D82A}">
                    <a16:rowId xmlns:a16="http://schemas.microsoft.com/office/drawing/2014/main" val="10001"/>
                  </a:ext>
                </a:extLst>
              </a:tr>
              <a:tr h="0">
                <a:tc>
                  <a:txBody>
                    <a:bodyPr/>
                    <a:lstStyle/>
                    <a:p>
                      <a:pPr algn="l" fontAlgn="b"/>
                      <a:r>
                        <a:rPr lang="en-US" sz="1800" b="0" i="0" u="none" strike="noStrike" dirty="0">
                          <a:solidFill>
                            <a:srgbClr val="000000"/>
                          </a:solidFill>
                          <a:effectLst/>
                          <a:latin typeface="+mn-lt"/>
                        </a:rPr>
                        <a:t>Admissions with diabetes with short-term complications per 100,000 population, age 18 and over</a:t>
                      </a:r>
                    </a:p>
                  </a:txBody>
                  <a:tcPr anchor="b"/>
                </a:tc>
                <a:tc>
                  <a:txBody>
                    <a:bodyPr/>
                    <a:lstStyle/>
                    <a:p>
                      <a:pPr algn="ctr"/>
                      <a:r>
                        <a:rPr lang="en-US" sz="1800" dirty="0" smtClean="0">
                          <a:solidFill>
                            <a:schemeClr val="tx1"/>
                          </a:solidFill>
                        </a:rPr>
                        <a:t>Worse</a:t>
                      </a:r>
                      <a:endParaRPr lang="en-US" sz="1800" dirty="0">
                        <a:solidFill>
                          <a:schemeClr val="tx1"/>
                        </a:solidFill>
                      </a:endParaRPr>
                    </a:p>
                  </a:txBody>
                  <a:tcPr/>
                </a:tc>
                <a:tc>
                  <a:txBody>
                    <a:bodyPr/>
                    <a:lstStyle/>
                    <a:p>
                      <a:pPr algn="ctr"/>
                      <a:r>
                        <a:rPr lang="en-US" sz="1800" dirty="0" smtClean="0">
                          <a:solidFill>
                            <a:schemeClr val="tx1"/>
                          </a:solidFill>
                        </a:rPr>
                        <a:t>Narrowing</a:t>
                      </a:r>
                      <a:endParaRPr lang="en-US" sz="1800" dirty="0">
                        <a:solidFill>
                          <a:schemeClr val="tx1"/>
                        </a:solidFill>
                      </a:endParaRPr>
                    </a:p>
                  </a:txBody>
                  <a:tcPr/>
                </a:tc>
                <a:extLst>
                  <a:ext uri="{0D108BD9-81ED-4DB2-BD59-A6C34878D82A}">
                    <a16:rowId xmlns:a16="http://schemas.microsoft.com/office/drawing/2014/main" val="10002"/>
                  </a:ext>
                </a:extLst>
              </a:tr>
              <a:tr h="0">
                <a:tc>
                  <a:txBody>
                    <a:bodyPr/>
                    <a:lstStyle/>
                    <a:p>
                      <a:pPr algn="l" fontAlgn="b"/>
                      <a:r>
                        <a:rPr lang="en-US" sz="1800" b="0" i="0" u="none" strike="noStrike">
                          <a:solidFill>
                            <a:srgbClr val="000000"/>
                          </a:solidFill>
                          <a:effectLst/>
                          <a:latin typeface="+mn-lt"/>
                        </a:rPr>
                        <a:t>Admissions with diabetes with short-term complications per 100,000 population, ages 6-17</a:t>
                      </a:r>
                    </a:p>
                  </a:txBody>
                  <a:tcPr anchor="b"/>
                </a:tc>
                <a:tc>
                  <a:txBody>
                    <a:bodyPr/>
                    <a:lstStyle/>
                    <a:p>
                      <a:pPr algn="ctr"/>
                      <a:r>
                        <a:rPr lang="en-US" sz="1800" dirty="0" smtClean="0">
                          <a:solidFill>
                            <a:schemeClr val="tx1"/>
                          </a:solidFill>
                        </a:rPr>
                        <a:t>Worse</a:t>
                      </a:r>
                      <a:endParaRPr lang="en-US" sz="1800" dirty="0">
                        <a:solidFill>
                          <a:schemeClr val="tx1"/>
                        </a:solidFill>
                      </a:endParaRPr>
                    </a:p>
                  </a:txBody>
                  <a:tcPr/>
                </a:tc>
                <a:tc>
                  <a:txBody>
                    <a:bodyPr/>
                    <a:lstStyle/>
                    <a:p>
                      <a:pPr algn="ctr"/>
                      <a:r>
                        <a:rPr lang="en-US" sz="1800" dirty="0" smtClean="0">
                          <a:solidFill>
                            <a:schemeClr val="tx1"/>
                          </a:solidFill>
                        </a:rPr>
                        <a:t>No Change</a:t>
                      </a:r>
                      <a:endParaRPr lang="en-US" sz="1800" dirty="0">
                        <a:solidFill>
                          <a:schemeClr val="tx1"/>
                        </a:solidFill>
                      </a:endParaRPr>
                    </a:p>
                  </a:txBody>
                  <a:tcPr/>
                </a:tc>
                <a:extLst>
                  <a:ext uri="{0D108BD9-81ED-4DB2-BD59-A6C34878D82A}">
                    <a16:rowId xmlns:a16="http://schemas.microsoft.com/office/drawing/2014/main" val="10003"/>
                  </a:ext>
                </a:extLst>
              </a:tr>
              <a:tr h="0">
                <a:tc>
                  <a:txBody>
                    <a:bodyPr/>
                    <a:lstStyle/>
                    <a:p>
                      <a:pPr algn="l" fontAlgn="b"/>
                      <a:r>
                        <a:rPr lang="en-US" sz="1800" b="0" i="0" u="none" strike="noStrike">
                          <a:solidFill>
                            <a:srgbClr val="000000"/>
                          </a:solidFill>
                          <a:effectLst/>
                          <a:latin typeface="+mn-lt"/>
                        </a:rPr>
                        <a:t>Admissions with diabetes with long-term complications per 100,000 population, age 18 and over</a:t>
                      </a:r>
                    </a:p>
                  </a:txBody>
                  <a:tcPr anchor="b"/>
                </a:tc>
                <a:tc>
                  <a:txBody>
                    <a:bodyPr/>
                    <a:lstStyle/>
                    <a:p>
                      <a:pPr algn="ctr"/>
                      <a:r>
                        <a:rPr lang="en-US" sz="1800" dirty="0" smtClean="0">
                          <a:solidFill>
                            <a:schemeClr val="tx1"/>
                          </a:solidFill>
                        </a:rPr>
                        <a:t>Worse</a:t>
                      </a:r>
                      <a:endParaRPr lang="en-US" sz="1800" dirty="0">
                        <a:solidFill>
                          <a:schemeClr val="tx1"/>
                        </a:solidFill>
                      </a:endParaRPr>
                    </a:p>
                  </a:txBody>
                  <a:tcPr/>
                </a:tc>
                <a:tc>
                  <a:txBody>
                    <a:bodyPr/>
                    <a:lstStyle/>
                    <a:p>
                      <a:pPr algn="ctr"/>
                      <a:r>
                        <a:rPr lang="en-US" sz="1800" dirty="0" smtClean="0">
                          <a:solidFill>
                            <a:schemeClr val="tx1"/>
                          </a:solidFill>
                        </a:rPr>
                        <a:t>No Change</a:t>
                      </a:r>
                      <a:endParaRPr lang="en-US" sz="1800" dirty="0">
                        <a:solidFill>
                          <a:schemeClr val="tx1"/>
                        </a:solidFill>
                      </a:endParaRPr>
                    </a:p>
                  </a:txBody>
                  <a:tcPr/>
                </a:tc>
                <a:extLst>
                  <a:ext uri="{0D108BD9-81ED-4DB2-BD59-A6C34878D82A}">
                    <a16:rowId xmlns:a16="http://schemas.microsoft.com/office/drawing/2014/main" val="10004"/>
                  </a:ext>
                </a:extLst>
              </a:tr>
              <a:tr h="0">
                <a:tc>
                  <a:txBody>
                    <a:bodyPr/>
                    <a:lstStyle/>
                    <a:p>
                      <a:pPr algn="l" fontAlgn="b"/>
                      <a:r>
                        <a:rPr lang="en-US" sz="1800" b="0" i="0" u="none" strike="noStrike" dirty="0">
                          <a:solidFill>
                            <a:srgbClr val="000000"/>
                          </a:solidFill>
                          <a:effectLst/>
                          <a:latin typeface="+mn-lt"/>
                        </a:rPr>
                        <a:t>Adjusted incident rates of end stage renal disease (ESRD) due to diabetes per million population</a:t>
                      </a:r>
                    </a:p>
                  </a:txBody>
                  <a:tcPr anchor="b"/>
                </a:tc>
                <a:tc>
                  <a:txBody>
                    <a:bodyPr/>
                    <a:lstStyle/>
                    <a:p>
                      <a:pPr algn="ctr"/>
                      <a:r>
                        <a:rPr lang="en-US" sz="1800" dirty="0" smtClean="0">
                          <a:solidFill>
                            <a:schemeClr val="tx1"/>
                          </a:solidFill>
                        </a:rPr>
                        <a:t>Worse</a:t>
                      </a:r>
                      <a:endParaRPr lang="en-US" sz="1800" dirty="0">
                        <a:solidFill>
                          <a:schemeClr val="tx1"/>
                        </a:solidFill>
                      </a:endParaRPr>
                    </a:p>
                  </a:txBody>
                  <a:tcPr/>
                </a:tc>
                <a:tc>
                  <a:txBody>
                    <a:bodyPr/>
                    <a:lstStyle/>
                    <a:p>
                      <a:pPr algn="ctr"/>
                      <a:r>
                        <a:rPr lang="en-US" sz="1800" dirty="0" smtClean="0">
                          <a:solidFill>
                            <a:schemeClr val="tx1"/>
                          </a:solidFill>
                        </a:rPr>
                        <a:t>Narrowing</a:t>
                      </a:r>
                      <a:endParaRPr lang="en-US" sz="1800" dirty="0">
                        <a:solidFill>
                          <a:schemeClr val="tx1"/>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12011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Terminology: Income</a:t>
            </a:r>
            <a:endParaRPr lang="en-US" dirty="0"/>
          </a:p>
        </p:txBody>
      </p:sp>
      <p:sp>
        <p:nvSpPr>
          <p:cNvPr id="3" name="Content Placeholder 2"/>
          <p:cNvSpPr>
            <a:spLocks noGrp="1"/>
          </p:cNvSpPr>
          <p:nvPr>
            <p:ph idx="1"/>
          </p:nvPr>
        </p:nvSpPr>
        <p:spPr/>
        <p:txBody>
          <a:bodyPr/>
          <a:lstStyle/>
          <a:p>
            <a:r>
              <a:rPr lang="en-US" dirty="0" smtClean="0"/>
              <a:t>The QDR’s income data comes in two formats, which is a determinant of the diverse sources of our data:</a:t>
            </a:r>
          </a:p>
          <a:p>
            <a:pPr lvl="1"/>
            <a:r>
              <a:rPr lang="en-US" dirty="0" smtClean="0"/>
              <a:t>Poor, low income, middle income, and high income</a:t>
            </a:r>
          </a:p>
          <a:p>
            <a:pPr lvl="1"/>
            <a:r>
              <a:rPr lang="en-US" dirty="0" smtClean="0"/>
              <a:t>Quartiles: Q1- Q4</a:t>
            </a:r>
          </a:p>
          <a:p>
            <a:pPr lvl="1"/>
            <a:endParaRPr lang="en-US" dirty="0" smtClean="0"/>
          </a:p>
          <a:p>
            <a:endParaRPr lang="en-US" dirty="0"/>
          </a:p>
        </p:txBody>
      </p:sp>
      <p:sp>
        <p:nvSpPr>
          <p:cNvPr id="5" name="Content Placeholder 2"/>
          <p:cNvSpPr txBox="1">
            <a:spLocks/>
          </p:cNvSpPr>
          <p:nvPr/>
        </p:nvSpPr>
        <p:spPr>
          <a:xfrm>
            <a:off x="4637314" y="2362200"/>
            <a:ext cx="4038600" cy="3306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endParaRPr lang="en-US" baseline="30000" dirty="0" smtClean="0"/>
          </a:p>
          <a:p>
            <a:endParaRPr lang="en-US" dirty="0"/>
          </a:p>
        </p:txBody>
      </p:sp>
    </p:spTree>
    <p:extLst>
      <p:ext uri="{BB962C8B-B14F-4D97-AF65-F5344CB8AC3E}">
        <p14:creationId xmlns:p14="http://schemas.microsoft.com/office/powerpoint/2010/main" val="21990837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Hospital admissions for uncontrolled diabetes without complications per 100,000 population, age 18 and over, by race/ethnicity, 2001-2013</a:t>
            </a:r>
            <a:endParaRPr lang="en-US" dirty="0"/>
          </a:p>
        </p:txBody>
      </p:sp>
      <p:sp>
        <p:nvSpPr>
          <p:cNvPr id="14" name="TextBox 13"/>
          <p:cNvSpPr txBox="1"/>
          <p:nvPr/>
        </p:nvSpPr>
        <p:spPr>
          <a:xfrm>
            <a:off x="457200" y="5394960"/>
            <a:ext cx="8229600" cy="1015663"/>
          </a:xfrm>
          <a:prstGeom prst="rect">
            <a:avLst/>
          </a:prstGeom>
          <a:noFill/>
        </p:spPr>
        <p:txBody>
          <a:bodyPr wrap="square" rtlCol="0">
            <a:spAutoFit/>
          </a:bodyPr>
          <a:lstStyle/>
          <a:p>
            <a:r>
              <a:rPr lang="en-US" sz="1000" b="1" dirty="0"/>
              <a:t>Key: </a:t>
            </a:r>
            <a:r>
              <a:rPr lang="en-US" sz="1000" dirty="0" smtClean="0"/>
              <a:t>API = </a:t>
            </a:r>
            <a:r>
              <a:rPr lang="en-US" sz="1000" dirty="0"/>
              <a:t>Asian or Pacific Islander</a:t>
            </a:r>
          </a:p>
          <a:p>
            <a:r>
              <a:rPr lang="en-US" sz="1000" b="1" dirty="0" smtClean="0"/>
              <a:t>Source</a:t>
            </a:r>
            <a:r>
              <a:rPr lang="en-US" sz="1000" b="1" dirty="0"/>
              <a:t>: </a:t>
            </a:r>
            <a:r>
              <a:rPr lang="en-US" sz="1000" dirty="0"/>
              <a:t>Agency for Healthcare Research and Quality, Healthcare Cost and Utilization Project, State Inpatient Databases, 2001‐2013 quality and disparities analysis files and AHRQ Quality Indicators, modified version 4.4.</a:t>
            </a:r>
          </a:p>
          <a:p>
            <a:r>
              <a:rPr lang="en-US" sz="1000" b="1" dirty="0" smtClean="0"/>
              <a:t>Denominator</a:t>
            </a:r>
            <a:r>
              <a:rPr lang="en-US" sz="1000" b="1" dirty="0"/>
              <a:t>:</a:t>
            </a:r>
            <a:r>
              <a:rPr lang="en-US" sz="1000" dirty="0"/>
              <a:t> </a:t>
            </a:r>
            <a:r>
              <a:rPr lang="en-US" sz="1000" dirty="0" smtClean="0"/>
              <a:t>U.S. resident population age 18 and over.</a:t>
            </a:r>
            <a:endParaRPr lang="en-US" sz="1000" dirty="0"/>
          </a:p>
          <a:p>
            <a:r>
              <a:rPr lang="en-US" sz="1000" b="1" dirty="0"/>
              <a:t>Note:</a:t>
            </a:r>
            <a:r>
              <a:rPr lang="en-US" sz="1000" dirty="0"/>
              <a:t> For this measure, lower rates are better. </a:t>
            </a:r>
            <a:r>
              <a:rPr lang="en-US" sz="1000" dirty="0" smtClean="0"/>
              <a:t>Rates </a:t>
            </a:r>
            <a:r>
              <a:rPr lang="en-US" sz="1000" dirty="0"/>
              <a:t>are adjusted by age and gender using the total U.S. resident population for 2010 as the standard population; when reporting is by age, the adjustment is by gender </a:t>
            </a:r>
            <a:r>
              <a:rPr lang="en-US" sz="1000" dirty="0" smtClean="0"/>
              <a:t>only.</a:t>
            </a:r>
          </a:p>
        </p:txBody>
      </p:sp>
      <p:graphicFrame>
        <p:nvGraphicFramePr>
          <p:cNvPr id="4" name="Chart 3"/>
          <p:cNvGraphicFramePr/>
          <p:nvPr>
            <p:extLst>
              <p:ext uri="{D42A27DB-BD31-4B8C-83A1-F6EECF244321}">
                <p14:modId xmlns:p14="http://schemas.microsoft.com/office/powerpoint/2010/main" val="957663741"/>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1371600" y="4754880"/>
            <a:ext cx="726948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7" name="TextBox 1"/>
          <p:cNvSpPr txBox="1"/>
          <p:nvPr/>
        </p:nvSpPr>
        <p:spPr>
          <a:xfrm>
            <a:off x="1389185" y="3962400"/>
            <a:ext cx="3291840" cy="164592"/>
          </a:xfrm>
          <a:prstGeom prst="rect">
            <a:avLst/>
          </a:prstGeom>
          <a:ln>
            <a:solidFill>
              <a:schemeClr val="tx1"/>
            </a:solidFill>
          </a:ln>
        </p:spPr>
        <p:txBody>
          <a:bodyPr wrap="square" t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t>2008 Achievable Benchmark: 5 per 100,000 Population</a:t>
            </a:r>
            <a:endParaRPr lang="en-US" sz="1000" dirty="0"/>
          </a:p>
        </p:txBody>
      </p:sp>
    </p:spTree>
    <p:extLst>
      <p:ext uri="{BB962C8B-B14F-4D97-AF65-F5344CB8AC3E}">
        <p14:creationId xmlns:p14="http://schemas.microsoft.com/office/powerpoint/2010/main" val="23621858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880492079"/>
              </p:ext>
            </p:extLst>
          </p:nvPr>
        </p:nvGraphicFramePr>
        <p:xfrm>
          <a:off x="457200" y="1600201"/>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oAutofit/>
          </a:bodyPr>
          <a:lstStyle/>
          <a:p>
            <a:r>
              <a:rPr lang="en-US" sz="2000" dirty="0"/>
              <a:t>Hospital admissions for uncontrolled diabetes without complications per 100,000 population, age 18 and over, by </a:t>
            </a:r>
            <a:r>
              <a:rPr lang="en-US" sz="2000" dirty="0" smtClean="0"/>
              <a:t>race/ethnicity stratified by income, 2013</a:t>
            </a:r>
            <a:endParaRPr lang="en-US" sz="2000" dirty="0"/>
          </a:p>
        </p:txBody>
      </p:sp>
      <p:cxnSp>
        <p:nvCxnSpPr>
          <p:cNvPr id="9" name="Straight Connector 8"/>
          <p:cNvCxnSpPr/>
          <p:nvPr/>
        </p:nvCxnSpPr>
        <p:spPr>
          <a:xfrm>
            <a:off x="1371600" y="4754880"/>
            <a:ext cx="722376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7200" y="5394960"/>
            <a:ext cx="8229600" cy="1280160"/>
          </a:xfrm>
          <a:prstGeom prst="rect">
            <a:avLst/>
          </a:prstGeom>
          <a:noFill/>
        </p:spPr>
        <p:txBody>
          <a:bodyPr wrap="square" rtlCol="0">
            <a:spAutoFit/>
          </a:bodyPr>
          <a:lstStyle/>
          <a:p>
            <a:r>
              <a:rPr lang="en-US" sz="1000" b="1" dirty="0"/>
              <a:t>Key:</a:t>
            </a:r>
            <a:r>
              <a:rPr lang="en-US" sz="1000" dirty="0"/>
              <a:t> Q1 represents the lowest income quartile and Q4 represents the highest income quartile based on the median income of a patient’s ZIP Code of residence. </a:t>
            </a:r>
          </a:p>
          <a:p>
            <a:r>
              <a:rPr lang="en-US" sz="1000" b="1" dirty="0" smtClean="0"/>
              <a:t>Source</a:t>
            </a:r>
            <a:r>
              <a:rPr lang="en-US" sz="1000" b="1" dirty="0"/>
              <a:t>: </a:t>
            </a:r>
            <a:r>
              <a:rPr lang="en-US" sz="1000" dirty="0"/>
              <a:t>Agency for Healthcare Research and Quality, Healthcare Cost and Utilization Project, State Inpatient Databases, 2013 quality and disparities analysis file and AHRQ Quality Indicators, modified version 4.4</a:t>
            </a:r>
            <a:r>
              <a:rPr lang="en-US" sz="1000" dirty="0" smtClean="0"/>
              <a:t>.</a:t>
            </a:r>
          </a:p>
          <a:p>
            <a:r>
              <a:rPr lang="en-US" sz="1000" b="1" dirty="0" smtClean="0"/>
              <a:t>Denominator</a:t>
            </a:r>
            <a:r>
              <a:rPr lang="en-US" sz="1000" b="1" dirty="0"/>
              <a:t>:</a:t>
            </a:r>
            <a:r>
              <a:rPr lang="en-US" sz="1000" dirty="0"/>
              <a:t> U.S. resident population age 18 and over.</a:t>
            </a:r>
          </a:p>
          <a:p>
            <a:r>
              <a:rPr lang="en-US" sz="1000" b="1" dirty="0"/>
              <a:t>Note:</a:t>
            </a:r>
            <a:r>
              <a:rPr lang="en-US" sz="1000" dirty="0"/>
              <a:t> For this measure, lower rates are better. </a:t>
            </a:r>
            <a:endParaRPr lang="en-US" sz="1000" dirty="0" smtClean="0"/>
          </a:p>
          <a:p>
            <a:r>
              <a:rPr lang="en-US" sz="1000" dirty="0"/>
              <a:t>Rates are adjusted by age and gender using the total U.S. resident population for 2010 as the standard population; when reporting is by age, the adjustment is by gender only; when reporting is by gender, the adjustment is by age only.</a:t>
            </a:r>
            <a:endParaRPr lang="en-US" sz="1000" dirty="0" smtClean="0"/>
          </a:p>
          <a:p>
            <a:endParaRPr lang="en-US" sz="1000" dirty="0"/>
          </a:p>
        </p:txBody>
      </p:sp>
      <p:sp>
        <p:nvSpPr>
          <p:cNvPr id="3" name="TextBox 2"/>
          <p:cNvSpPr txBox="1"/>
          <p:nvPr/>
        </p:nvSpPr>
        <p:spPr>
          <a:xfrm>
            <a:off x="4727448" y="3749040"/>
            <a:ext cx="914400" cy="822960"/>
          </a:xfrm>
          <a:prstGeom prst="rect">
            <a:avLst/>
          </a:prstGeom>
          <a:noFill/>
          <a:ln>
            <a:solidFill>
              <a:schemeClr val="tx1"/>
            </a:solidFill>
          </a:ln>
        </p:spPr>
        <p:txBody>
          <a:bodyPr wrap="square" lIns="45720" rIns="45720" rtlCol="0">
            <a:spAutoFit/>
          </a:bodyPr>
          <a:lstStyle/>
          <a:p>
            <a:pPr algn="ctr"/>
            <a:r>
              <a:rPr lang="en-US" sz="1000" dirty="0"/>
              <a:t>2008 Achievable Benchmark: 5 per 100,000 Population</a:t>
            </a:r>
          </a:p>
          <a:p>
            <a:pPr algn="ctr"/>
            <a:endParaRPr lang="en-US" dirty="0"/>
          </a:p>
        </p:txBody>
      </p:sp>
    </p:spTree>
    <p:extLst>
      <p:ext uri="{BB962C8B-B14F-4D97-AF65-F5344CB8AC3E}">
        <p14:creationId xmlns:p14="http://schemas.microsoft.com/office/powerpoint/2010/main" val="20008456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New cases of end stage renal disease due to diabetes, per million population, </a:t>
            </a:r>
            <a:r>
              <a:rPr lang="en-US" sz="2000" smtClean="0"/>
              <a:t>by race, </a:t>
            </a:r>
            <a:r>
              <a:rPr lang="en-US" sz="2000" dirty="0" smtClean="0"/>
              <a:t>2003-2013</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0160870"/>
              </p:ext>
            </p:extLst>
          </p:nvPr>
        </p:nvGraphicFramePr>
        <p:xfrm>
          <a:off x="457200" y="160020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577840"/>
            <a:ext cx="8229600" cy="861774"/>
          </a:xfrm>
          <a:prstGeom prst="rect">
            <a:avLst/>
          </a:prstGeom>
          <a:noFill/>
        </p:spPr>
        <p:txBody>
          <a:bodyPr wrap="square" rtlCol="0">
            <a:spAutoFit/>
          </a:bodyPr>
          <a:lstStyle/>
          <a:p>
            <a:r>
              <a:rPr lang="en-US" sz="1000" b="1" dirty="0" smtClean="0"/>
              <a:t>Key: </a:t>
            </a:r>
            <a:r>
              <a:rPr lang="en-US" sz="1000" dirty="0" smtClean="0"/>
              <a:t>AI/AN = American Indian or Alaska Native.</a:t>
            </a:r>
            <a:endParaRPr lang="en-US" sz="1000" b="1" dirty="0" smtClean="0"/>
          </a:p>
          <a:p>
            <a:r>
              <a:rPr lang="en-US" sz="1000" b="1" dirty="0" smtClean="0"/>
              <a:t>Source</a:t>
            </a:r>
            <a:r>
              <a:rPr lang="en-US" sz="1000" b="1" dirty="0"/>
              <a:t>: </a:t>
            </a:r>
            <a:r>
              <a:rPr lang="en-US" sz="1000" dirty="0"/>
              <a:t>National Institute of Diabetes and Digestive and Kidney Diseases, U.S. Renal Data System, </a:t>
            </a:r>
            <a:r>
              <a:rPr lang="en-US" sz="1000" dirty="0" smtClean="0"/>
              <a:t>2003-2013.</a:t>
            </a:r>
            <a:endParaRPr lang="en-US" sz="1000" dirty="0"/>
          </a:p>
          <a:p>
            <a:r>
              <a:rPr lang="en-US" sz="1000" b="1" dirty="0"/>
              <a:t>Denominator: </a:t>
            </a:r>
            <a:r>
              <a:rPr lang="en-US" sz="1000" dirty="0"/>
              <a:t>U.S. resident population.</a:t>
            </a:r>
          </a:p>
          <a:p>
            <a:r>
              <a:rPr lang="en-US" sz="1000" b="1" dirty="0"/>
              <a:t>Note:</a:t>
            </a:r>
            <a:r>
              <a:rPr lang="en-US" sz="1000" dirty="0"/>
              <a:t> For this measure, lower rates are better. Rates are adjusted by </a:t>
            </a:r>
            <a:r>
              <a:rPr lang="en-US" sz="1000" dirty="0" smtClean="0"/>
              <a:t>age</a:t>
            </a:r>
            <a:r>
              <a:rPr lang="en-US" sz="1000" dirty="0"/>
              <a:t>, sex, and interactions of age and sex. Adjusted rates use the 2011 ESRD cohort as </a:t>
            </a:r>
            <a:r>
              <a:rPr lang="en-US" sz="1000" dirty="0" smtClean="0"/>
              <a:t>reference. </a:t>
            </a:r>
            <a:endParaRPr lang="en-US" sz="1000" dirty="0"/>
          </a:p>
        </p:txBody>
      </p:sp>
    </p:spTree>
    <p:extLst>
      <p:ext uri="{BB962C8B-B14F-4D97-AF65-F5344CB8AC3E}">
        <p14:creationId xmlns:p14="http://schemas.microsoft.com/office/powerpoint/2010/main" val="30127876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normAutofit fontScale="90000"/>
          </a:bodyPr>
          <a:lstStyle/>
          <a:p>
            <a:r>
              <a:rPr lang="en-US" altLang="en-US" dirty="0" smtClean="0"/>
              <a:t>AHRQ Health Care Innovations in Diabetes Care</a:t>
            </a:r>
            <a:endParaRPr lang="en-US" altLang="en-US" dirty="0">
              <a:hlinkClick r:id="rId3"/>
            </a:endParaRPr>
          </a:p>
        </p:txBody>
      </p:sp>
      <p:sp>
        <p:nvSpPr>
          <p:cNvPr id="12290" name="Rectangle 2"/>
          <p:cNvSpPr>
            <a:spLocks noGrp="1" noChangeArrowheads="1"/>
          </p:cNvSpPr>
          <p:nvPr>
            <p:ph type="body" idx="1"/>
          </p:nvPr>
        </p:nvSpPr>
        <p:spPr/>
        <p:txBody>
          <a:bodyPr>
            <a:normAutofit fontScale="77500" lnSpcReduction="20000"/>
          </a:bodyPr>
          <a:lstStyle/>
          <a:p>
            <a:pPr marL="0" indent="0">
              <a:buNone/>
            </a:pPr>
            <a:r>
              <a:rPr lang="en-US" altLang="en-US" dirty="0" err="1" smtClean="0">
                <a:hlinkClick r:id="rId4"/>
              </a:rPr>
              <a:t>Vidant</a:t>
            </a:r>
            <a:r>
              <a:rPr lang="en-US" altLang="en-US" dirty="0" smtClean="0">
                <a:hlinkClick r:id="rId4"/>
              </a:rPr>
              <a:t> Health</a:t>
            </a:r>
            <a:endParaRPr lang="en-US" altLang="en-US" dirty="0" smtClean="0"/>
          </a:p>
          <a:p>
            <a:r>
              <a:rPr lang="en-US" altLang="en-US" dirty="0" smtClean="0"/>
              <a:t>Population: Low-income, rural Black patients with diabetes</a:t>
            </a:r>
          </a:p>
          <a:p>
            <a:r>
              <a:rPr lang="en-US" altLang="en-US" dirty="0" smtClean="0"/>
              <a:t>Location: Eastern North Carolina</a:t>
            </a:r>
          </a:p>
          <a:p>
            <a:r>
              <a:rPr lang="en-US" altLang="en-US" dirty="0" smtClean="0"/>
              <a:t>Intervention: Based on a patient-centered medical home model and supported by a common electronic health record and diabetes registry, this intervention features a team of certified diabetes educators who regularly visit clinics to provide comprehensive, culturally tailored patient education during primary care visits.</a:t>
            </a:r>
          </a:p>
          <a:p>
            <a:r>
              <a:rPr lang="en-US" altLang="en-US" dirty="0" smtClean="0"/>
              <a:t>Outcomes: Improved glycemic control, lipids, and blood pressure in Black patients with diabetes from medically underserved communities. Also, potentially saves money by reducing inpatient admission and emergency department visits. </a:t>
            </a:r>
            <a:endParaRPr lang="en-US" altLang="en-US" dirty="0"/>
          </a:p>
        </p:txBody>
      </p:sp>
    </p:spTree>
    <p:extLst>
      <p:ext uri="{BB962C8B-B14F-4D97-AF65-F5344CB8AC3E}">
        <p14:creationId xmlns:p14="http://schemas.microsoft.com/office/powerpoint/2010/main" val="11126753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Suicide Prevention and Mental Health Care</a:t>
            </a:r>
            <a:endParaRPr lang="en-US" dirty="0"/>
          </a:p>
        </p:txBody>
      </p:sp>
      <p:sp>
        <p:nvSpPr>
          <p:cNvPr id="2" name="Text Placeholder 1"/>
          <p:cNvSpPr>
            <a:spLocks noGrp="1"/>
          </p:cNvSpPr>
          <p:nvPr>
            <p:ph type="body" idx="1"/>
          </p:nvPr>
        </p:nvSpPr>
        <p:spPr/>
        <p:txBody>
          <a:bodyPr>
            <a:normAutofit/>
          </a:bodyPr>
          <a:lstStyle/>
          <a:p>
            <a:r>
              <a:rPr lang="en-US" dirty="0"/>
              <a:t>National Healthcare Quality and Disparities Report</a:t>
            </a:r>
          </a:p>
          <a:p>
            <a:r>
              <a:rPr lang="en-US" dirty="0"/>
              <a:t>Chartbook on Health Care for </a:t>
            </a:r>
            <a:r>
              <a:rPr lang="en-US" dirty="0" smtClean="0"/>
              <a:t>Blacks</a:t>
            </a:r>
            <a:endParaRPr lang="en-US" dirty="0"/>
          </a:p>
          <a:p>
            <a:r>
              <a:rPr lang="en-US" dirty="0"/>
              <a:t>Part 2: Trends in Priorities of the Heckler Report</a:t>
            </a:r>
          </a:p>
        </p:txBody>
      </p:sp>
    </p:spTree>
    <p:extLst>
      <p:ext uri="{BB962C8B-B14F-4D97-AF65-F5344CB8AC3E}">
        <p14:creationId xmlns:p14="http://schemas.microsoft.com/office/powerpoint/2010/main" val="7384140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Mental Health Care for Blacks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814884"/>
              </p:ext>
            </p:extLst>
          </p:nvPr>
        </p:nvGraphicFramePr>
        <p:xfrm>
          <a:off x="457200" y="1600200"/>
          <a:ext cx="8229600" cy="2705856"/>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589280">
                <a:tc>
                  <a:txBody>
                    <a:bodyPr/>
                    <a:lstStyle/>
                    <a:p>
                      <a:r>
                        <a:rPr lang="en-US" sz="1800" dirty="0" smtClean="0"/>
                        <a:t>Measure</a:t>
                      </a:r>
                      <a:endParaRPr lang="en-US" sz="1800" dirty="0"/>
                    </a:p>
                  </a:txBody>
                  <a:tcPr anchor="b"/>
                </a:tc>
                <a:tc>
                  <a:txBody>
                    <a:bodyPr/>
                    <a:lstStyle/>
                    <a:p>
                      <a:pPr algn="ctr"/>
                      <a:r>
                        <a:rPr lang="en-US" dirty="0" smtClean="0"/>
                        <a:t>Most Recent </a:t>
                      </a:r>
                      <a:r>
                        <a:rPr lang="en-US" sz="1800" dirty="0" smtClean="0"/>
                        <a:t>Disparity</a:t>
                      </a:r>
                      <a:endParaRPr lang="en-US" sz="1800" dirty="0"/>
                    </a:p>
                  </a:txBody>
                  <a:tcPr/>
                </a:tc>
                <a:tc>
                  <a:txBody>
                    <a:bodyPr/>
                    <a:lstStyle/>
                    <a:p>
                      <a:pPr algn="ctr"/>
                      <a:r>
                        <a:rPr lang="en-US" sz="1800" dirty="0" smtClean="0"/>
                        <a:t>Disparity Change</a:t>
                      </a:r>
                    </a:p>
                  </a:txBody>
                  <a:tcPr/>
                </a:tc>
                <a:extLst>
                  <a:ext uri="{0D108BD9-81ED-4DB2-BD59-A6C34878D82A}">
                    <a16:rowId xmlns:a16="http://schemas.microsoft.com/office/drawing/2014/main" val="10000"/>
                  </a:ext>
                </a:extLst>
              </a:tr>
              <a:tr h="58928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Adults with a major depressive episode in the last 12 months who received treatment</a:t>
                      </a:r>
                      <a:endParaRPr lang="en-US" sz="1800" b="0" i="0" u="none" strike="noStrike" dirty="0">
                        <a:solidFill>
                          <a:srgbClr val="000000"/>
                        </a:solidFill>
                        <a:effectLst/>
                        <a:latin typeface="+mn-lt"/>
                      </a:endParaRPr>
                    </a:p>
                  </a:txBody>
                  <a:tcPr/>
                </a:tc>
                <a:tc>
                  <a:txBody>
                    <a:bodyPr/>
                    <a:lstStyle/>
                    <a:p>
                      <a:pPr algn="ctr"/>
                      <a:r>
                        <a:rPr lang="en-US" sz="1800" dirty="0" smtClean="0"/>
                        <a:t>Same</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1"/>
                  </a:ext>
                </a:extLst>
              </a:tr>
              <a:tr h="53485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Adolescents ages 12-17 with a major depressive episode in the last 12 months who received treatment</a:t>
                      </a:r>
                    </a:p>
                  </a:txBody>
                  <a:tcPr/>
                </a:tc>
                <a:tc>
                  <a:txBody>
                    <a:bodyPr/>
                    <a:lstStyle/>
                    <a:p>
                      <a:pPr algn="ctr"/>
                      <a:r>
                        <a:rPr lang="en-US" sz="1800" dirty="0" smtClean="0"/>
                        <a:t>Worse</a:t>
                      </a:r>
                      <a:endParaRPr lang="en-US" sz="1800" dirty="0"/>
                    </a:p>
                  </a:txBody>
                  <a:tcPr/>
                </a:tc>
                <a:tc>
                  <a:txBody>
                    <a:bodyPr/>
                    <a:lstStyle/>
                    <a:p>
                      <a:pPr algn="ctr"/>
                      <a:r>
                        <a:rPr lang="en-US" sz="1800" dirty="0" smtClean="0"/>
                        <a:t>No Change</a:t>
                      </a:r>
                      <a:endParaRPr lang="en-US" sz="1800" dirty="0"/>
                    </a:p>
                  </a:txBody>
                  <a:tcPr/>
                </a:tc>
                <a:extLst>
                  <a:ext uri="{0D108BD9-81ED-4DB2-BD59-A6C34878D82A}">
                    <a16:rowId xmlns:a16="http://schemas.microsoft.com/office/drawing/2014/main" val="10002"/>
                  </a:ext>
                </a:extLst>
              </a:tr>
              <a:tr h="51129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dirty="0" smtClean="0"/>
                        <a:t>Suicide deaths per 100,000 population</a:t>
                      </a:r>
                      <a:endParaRPr lang="en-US" sz="1800" b="0" i="0" u="none" strike="noStrike" dirty="0">
                        <a:solidFill>
                          <a:srgbClr val="000000"/>
                        </a:solidFill>
                        <a:effectLst/>
                        <a:latin typeface="+mn-lt"/>
                      </a:endParaRPr>
                    </a:p>
                  </a:txBody>
                  <a:tcPr/>
                </a:tc>
                <a:tc>
                  <a:txBody>
                    <a:bodyPr/>
                    <a:lstStyle/>
                    <a:p>
                      <a:pPr algn="ctr"/>
                      <a:r>
                        <a:rPr lang="en-US" sz="1800" dirty="0" smtClean="0"/>
                        <a:t>Better</a:t>
                      </a:r>
                      <a:endParaRPr lang="en-US" sz="1800" dirty="0"/>
                    </a:p>
                  </a:txBody>
                  <a:tcPr/>
                </a:tc>
                <a:tc>
                  <a:txBody>
                    <a:bodyPr/>
                    <a:lstStyle/>
                    <a:p>
                      <a:pPr algn="ctr"/>
                      <a:r>
                        <a:rPr lang="en-US" sz="1800" dirty="0" smtClean="0"/>
                        <a:t>Narrowing</a:t>
                      </a:r>
                      <a:endParaRPr lang="en-US" sz="1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206456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315200" cy="1143000"/>
          </a:xfrm>
        </p:spPr>
        <p:txBody>
          <a:bodyPr>
            <a:noAutofit/>
          </a:bodyPr>
          <a:lstStyle/>
          <a:p>
            <a:r>
              <a:rPr lang="en-US" sz="2000" dirty="0" smtClean="0"/>
              <a:t>Adults with a major depressive episode in the past year who received treatment for depression in the past year, by race, 2008-2013</a:t>
            </a:r>
          </a:p>
        </p:txBody>
      </p:sp>
      <p:sp>
        <p:nvSpPr>
          <p:cNvPr id="8" name="TextBox 7"/>
          <p:cNvSpPr txBox="1"/>
          <p:nvPr/>
        </p:nvSpPr>
        <p:spPr>
          <a:xfrm>
            <a:off x="457200" y="5394960"/>
            <a:ext cx="8229600" cy="1005840"/>
          </a:xfrm>
          <a:prstGeom prst="rect">
            <a:avLst/>
          </a:prstGeom>
        </p:spPr>
        <p:txBody>
          <a:bodyPr vert="horz" lIns="91440" tIns="45720" rIns="91440" bIns="45720" rtlCol="0">
            <a:noAutofit/>
          </a:bodyPr>
          <a:lstStyle>
            <a:defPPr>
              <a:defRPr lang="en-US"/>
            </a:defPPr>
            <a:lvl1pPr indent="0">
              <a:spcBef>
                <a:spcPct val="20000"/>
              </a:spcBef>
              <a:buClr>
                <a:schemeClr val="tx2"/>
              </a:buClr>
              <a:buSzPct val="150000"/>
              <a:buFont typeface="Arial" pitchFamily="34" charset="0"/>
              <a:buNone/>
              <a:defRPr sz="1100" b="0">
                <a:latin typeface="Calibri" panose="020F0502020204030204" pitchFamily="34" charset="0"/>
              </a:defRPr>
            </a:lvl1pPr>
            <a:lvl2pPr marL="685800" indent="-338138">
              <a:spcBef>
                <a:spcPct val="20000"/>
              </a:spcBef>
              <a:buClr>
                <a:schemeClr val="tx2">
                  <a:lumMod val="60000"/>
                  <a:lumOff val="40000"/>
                </a:schemeClr>
              </a:buClr>
              <a:buSzPct val="80000"/>
              <a:buFont typeface="Arial" pitchFamily="34" charset="0"/>
              <a:buChar char="►"/>
              <a:defRPr sz="2400"/>
            </a:lvl2pPr>
            <a:lvl3pPr marL="969963" indent="-284163">
              <a:spcBef>
                <a:spcPct val="20000"/>
              </a:spcBef>
              <a:buFont typeface="Courier New" pitchFamily="49" charset="0"/>
              <a:buChar char="o"/>
              <a:defRPr sz="2000"/>
            </a:lvl3pPr>
            <a:lvl4pPr marL="1600200" indent="-228600">
              <a:spcBef>
                <a:spcPct val="20000"/>
              </a:spcBef>
              <a:buFont typeface="Arial" pitchFamily="34" charset="0"/>
              <a:buChar char="–"/>
            </a:lvl4pPr>
            <a:lvl5pPr marL="2057400" indent="-228600">
              <a:spcBef>
                <a:spcPct val="20000"/>
              </a:spcBef>
              <a:buFont typeface="Arial" pitchFamily="34" charset="0"/>
              <a:buChar char="»"/>
            </a:lvl5pPr>
            <a:lvl6pPr marL="2514600" indent="-228600">
              <a:spcBef>
                <a:spcPct val="20000"/>
              </a:spcBef>
              <a:buFont typeface="Arial" pitchFamily="34" charset="0"/>
              <a:buChar char="•"/>
            </a:lvl6pPr>
            <a:lvl7pPr marL="2971800" indent="-228600">
              <a:spcBef>
                <a:spcPct val="20000"/>
              </a:spcBef>
              <a:buFont typeface="Arial" pitchFamily="34" charset="0"/>
              <a:buChar char="•"/>
            </a:lvl7pPr>
            <a:lvl8pPr marL="3429000" indent="-228600">
              <a:spcBef>
                <a:spcPct val="20000"/>
              </a:spcBef>
              <a:buFont typeface="Arial" pitchFamily="34" charset="0"/>
              <a:buChar char="•"/>
            </a:lvl8pPr>
            <a:lvl9pPr marL="3886200" indent="-228600">
              <a:spcBef>
                <a:spcPct val="20000"/>
              </a:spcBef>
              <a:buFont typeface="Arial" pitchFamily="34" charset="0"/>
              <a:buChar char="•"/>
            </a:lvl9pPr>
          </a:lstStyle>
          <a:p>
            <a:pPr>
              <a:spcBef>
                <a:spcPts val="0"/>
              </a:spcBef>
            </a:pPr>
            <a:r>
              <a:rPr lang="en-US" sz="1000" b="1" dirty="0">
                <a:latin typeface="+mn-lt"/>
              </a:rPr>
              <a:t>Source: </a:t>
            </a:r>
            <a:r>
              <a:rPr lang="en-US" sz="1000" dirty="0">
                <a:latin typeface="+mn-lt"/>
              </a:rPr>
              <a:t>Substance Abuse and Mental Health Services Administration, National Survey on Drug Use and Health, 2008-2013.</a:t>
            </a:r>
          </a:p>
          <a:p>
            <a:pPr>
              <a:spcBef>
                <a:spcPts val="0"/>
              </a:spcBef>
            </a:pPr>
            <a:r>
              <a:rPr lang="en-US" sz="1000" b="1" dirty="0" smtClean="0">
                <a:latin typeface="+mn-lt"/>
              </a:rPr>
              <a:t>Denominator:</a:t>
            </a:r>
            <a:r>
              <a:rPr lang="en-US" sz="1000" dirty="0" smtClean="0">
                <a:latin typeface="+mn-lt"/>
              </a:rPr>
              <a:t> </a:t>
            </a:r>
            <a:r>
              <a:rPr lang="en-US" sz="1000" dirty="0">
                <a:latin typeface="+mn-lt"/>
              </a:rPr>
              <a:t>Adults age 18 and over with a major depressive episode in the past year.</a:t>
            </a:r>
          </a:p>
          <a:p>
            <a:pPr>
              <a:spcBef>
                <a:spcPts val="0"/>
              </a:spcBef>
            </a:pPr>
            <a:r>
              <a:rPr lang="en-US" sz="1000" b="1" dirty="0">
                <a:latin typeface="+mn-lt"/>
              </a:rPr>
              <a:t>Note:</a:t>
            </a:r>
            <a:r>
              <a:rPr lang="en-US" sz="1000" dirty="0">
                <a:latin typeface="+mn-lt"/>
              </a:rPr>
              <a:t> </a:t>
            </a:r>
            <a:r>
              <a:rPr lang="en-US" sz="1000" dirty="0" smtClean="0">
                <a:latin typeface="+mn-lt"/>
              </a:rPr>
              <a:t>Major </a:t>
            </a:r>
            <a:r>
              <a:rPr lang="en-US" sz="1000" dirty="0">
                <a:latin typeface="+mn-lt"/>
              </a:rPr>
              <a:t>depressive episode is defined as a period of at least 2 weeks when a person experienced a depressed mood or loss of interest or pleasure in daily activities and had a majority of the symptoms of depression described in the fourth edition of the </a:t>
            </a:r>
            <a:r>
              <a:rPr lang="en-US" sz="1000" i="1" dirty="0">
                <a:latin typeface="+mn-lt"/>
              </a:rPr>
              <a:t>Diagnostic and Statistical Manual of Mental Disorders</a:t>
            </a:r>
            <a:r>
              <a:rPr lang="en-US" sz="1000" dirty="0">
                <a:latin typeface="+mn-lt"/>
              </a:rPr>
              <a:t>. Treatment for depression is defined as seeing or talking to a medical doctor or other professional or using prescription medication in the past year for depression. </a:t>
            </a:r>
          </a:p>
        </p:txBody>
      </p:sp>
      <p:graphicFrame>
        <p:nvGraphicFramePr>
          <p:cNvPr id="9" name="Content Placeholder 6"/>
          <p:cNvGraphicFramePr>
            <a:graphicFrameLocks noGrp="1"/>
          </p:cNvGraphicFramePr>
          <p:nvPr>
            <p:ph sz="half" idx="1"/>
            <p:extLst>
              <p:ext uri="{D42A27DB-BD31-4B8C-83A1-F6EECF244321}">
                <p14:modId xmlns:p14="http://schemas.microsoft.com/office/powerpoint/2010/main" val="556984648"/>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79203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143000"/>
          </a:xfrm>
        </p:spPr>
        <p:txBody>
          <a:bodyPr>
            <a:normAutofit/>
          </a:bodyPr>
          <a:lstStyle/>
          <a:p>
            <a:r>
              <a:rPr lang="en-US" sz="2000" dirty="0" smtClean="0"/>
              <a:t>Adolescents with a major depressive episode in the past year who received treatment for depression in the past year, by race, 2008-2013</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977026737"/>
              </p:ext>
            </p:extLst>
          </p:nvPr>
        </p:nvGraphicFramePr>
        <p:xfrm>
          <a:off x="152400" y="1447800"/>
          <a:ext cx="85344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3"/>
          <p:cNvSpPr>
            <a:spLocks noGrp="1"/>
          </p:cNvSpPr>
          <p:nvPr>
            <p:ph sz="half" idx="2"/>
          </p:nvPr>
        </p:nvSpPr>
        <p:spPr>
          <a:xfrm>
            <a:off x="457200" y="5486400"/>
            <a:ext cx="8458200" cy="1097280"/>
          </a:xfrm>
        </p:spPr>
        <p:txBody>
          <a:bodyPr>
            <a:noAutofit/>
          </a:bodyPr>
          <a:lstStyle/>
          <a:p>
            <a:pPr marL="0" indent="0">
              <a:spcBef>
                <a:spcPts val="0"/>
              </a:spcBef>
              <a:buNone/>
            </a:pPr>
            <a:r>
              <a:rPr lang="en-US" sz="1000" b="1" dirty="0" smtClean="0"/>
              <a:t>Source:</a:t>
            </a:r>
            <a:r>
              <a:rPr lang="en-US" sz="1000" dirty="0" smtClean="0"/>
              <a:t> Substance Abuse and Mental Health Services Administration, National Survey on Drug Use and Health, 2008-2013.</a:t>
            </a:r>
          </a:p>
          <a:p>
            <a:pPr marL="0" indent="0">
              <a:spcBef>
                <a:spcPts val="0"/>
              </a:spcBef>
              <a:buNone/>
            </a:pPr>
            <a:r>
              <a:rPr lang="en-US" sz="1000" b="1" dirty="0" smtClean="0"/>
              <a:t>Denominator:</a:t>
            </a:r>
            <a:r>
              <a:rPr lang="en-US" sz="1000" dirty="0" smtClean="0"/>
              <a:t> Adolescents ages 12-17 with a major depressive episode in the past year.</a:t>
            </a:r>
          </a:p>
          <a:p>
            <a:pPr marL="0" indent="0">
              <a:spcBef>
                <a:spcPts val="0"/>
              </a:spcBef>
              <a:buNone/>
            </a:pPr>
            <a:r>
              <a:rPr lang="en-US" sz="1000" b="1" dirty="0"/>
              <a:t>Note:</a:t>
            </a:r>
            <a:r>
              <a:rPr lang="en-US" sz="1000" dirty="0"/>
              <a:t> </a:t>
            </a:r>
            <a:r>
              <a:rPr lang="en-US" sz="1000" dirty="0" smtClean="0"/>
              <a:t>Major depressive episode is defined as a period of at least 2 weeks when a person experienced a depressed mood or loss of interest or pleasure in daily activities and had a majority of the symptoms of depression described in the fourth edition of the </a:t>
            </a:r>
            <a:r>
              <a:rPr lang="en-US" sz="1000" i="1" dirty="0" smtClean="0"/>
              <a:t>Diagnostic and Statistical Manual of Mental Disorders</a:t>
            </a:r>
            <a:r>
              <a:rPr lang="en-US" sz="1000" dirty="0" smtClean="0"/>
              <a:t>. Treatment for depression is defined as seeing or talking to a medical doctor or other professional or using prescription medication in the past year for depression. </a:t>
            </a:r>
            <a:endParaRPr lang="en-US" sz="1000" dirty="0"/>
          </a:p>
        </p:txBody>
      </p:sp>
    </p:spTree>
    <p:extLst>
      <p:ext uri="{BB962C8B-B14F-4D97-AF65-F5344CB8AC3E}">
        <p14:creationId xmlns:p14="http://schemas.microsoft.com/office/powerpoint/2010/main" val="9244961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Suicide deaths per 100,000 population, by race, 2008-2013, and stratified by sex for Blacks and Whites, 2013</a:t>
            </a:r>
            <a:endParaRPr lang="en-US" sz="20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993728081"/>
              </p:ext>
            </p:extLst>
          </p:nvPr>
        </p:nvGraphicFramePr>
        <p:xfrm>
          <a:off x="4557562" y="1436077"/>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669280"/>
            <a:ext cx="7924800" cy="684196"/>
          </a:xfrm>
          <a:prstGeom prst="rect">
            <a:avLst/>
          </a:prstGeom>
        </p:spPr>
        <p:txBody>
          <a:bodyPr vert="horz" lIns="91440" tIns="45720" rIns="91440" bIns="45720" rtlCol="0">
            <a:noAutofit/>
          </a:bodyPr>
          <a:lstStyle>
            <a:defPPr>
              <a:defRPr lang="en-US"/>
            </a:defPPr>
            <a:lvl1pPr indent="0">
              <a:spcBef>
                <a:spcPct val="20000"/>
              </a:spcBef>
              <a:buClr>
                <a:schemeClr val="tx2"/>
              </a:buClr>
              <a:buSzPct val="150000"/>
              <a:buFont typeface="Arial" pitchFamily="34" charset="0"/>
              <a:buNone/>
              <a:defRPr sz="1100" b="0">
                <a:latin typeface="Calibri" panose="020F0502020204030204" pitchFamily="34" charset="0"/>
              </a:defRPr>
            </a:lvl1pPr>
            <a:lvl2pPr marL="685800" indent="-338138">
              <a:spcBef>
                <a:spcPct val="20000"/>
              </a:spcBef>
              <a:buClr>
                <a:schemeClr val="tx2">
                  <a:lumMod val="60000"/>
                  <a:lumOff val="40000"/>
                </a:schemeClr>
              </a:buClr>
              <a:buSzPct val="80000"/>
              <a:buFont typeface="Arial" pitchFamily="34" charset="0"/>
              <a:buChar char="►"/>
              <a:defRPr sz="2400"/>
            </a:lvl2pPr>
            <a:lvl3pPr marL="969963" indent="-284163">
              <a:spcBef>
                <a:spcPct val="20000"/>
              </a:spcBef>
              <a:buFont typeface="Courier New" pitchFamily="49" charset="0"/>
              <a:buChar char="o"/>
              <a:defRPr sz="2000"/>
            </a:lvl3pPr>
            <a:lvl4pPr marL="1600200" indent="-228600">
              <a:spcBef>
                <a:spcPct val="20000"/>
              </a:spcBef>
              <a:buFont typeface="Arial" pitchFamily="34" charset="0"/>
              <a:buChar char="–"/>
            </a:lvl4pPr>
            <a:lvl5pPr marL="2057400" indent="-228600">
              <a:spcBef>
                <a:spcPct val="20000"/>
              </a:spcBef>
              <a:buFont typeface="Arial" pitchFamily="34" charset="0"/>
              <a:buChar char="»"/>
            </a:lvl5pPr>
            <a:lvl6pPr marL="2514600" indent="-228600">
              <a:spcBef>
                <a:spcPct val="20000"/>
              </a:spcBef>
              <a:buFont typeface="Arial" pitchFamily="34" charset="0"/>
              <a:buChar char="•"/>
            </a:lvl6pPr>
            <a:lvl7pPr marL="2971800" indent="-228600">
              <a:spcBef>
                <a:spcPct val="20000"/>
              </a:spcBef>
              <a:buFont typeface="Arial" pitchFamily="34" charset="0"/>
              <a:buChar char="•"/>
            </a:lvl7pPr>
            <a:lvl8pPr marL="3429000" indent="-228600">
              <a:spcBef>
                <a:spcPct val="20000"/>
              </a:spcBef>
              <a:buFont typeface="Arial" pitchFamily="34" charset="0"/>
              <a:buChar char="•"/>
            </a:lvl8pPr>
            <a:lvl9pPr marL="3886200" indent="-228600">
              <a:spcBef>
                <a:spcPct val="20000"/>
              </a:spcBef>
              <a:buFont typeface="Arial" pitchFamily="34" charset="0"/>
              <a:buChar char="•"/>
            </a:lvl9pPr>
          </a:lstStyle>
          <a:p>
            <a:pPr>
              <a:spcBef>
                <a:spcPts val="0"/>
              </a:spcBef>
            </a:pPr>
            <a:r>
              <a:rPr lang="en-US" sz="1000" b="1" dirty="0">
                <a:latin typeface="+mn-lt"/>
              </a:rPr>
              <a:t>Key:</a:t>
            </a:r>
            <a:r>
              <a:rPr lang="en-US" sz="1000" b="1" i="1" dirty="0">
                <a:latin typeface="+mn-lt"/>
              </a:rPr>
              <a:t> </a:t>
            </a:r>
            <a:r>
              <a:rPr lang="en-US" sz="1000" dirty="0">
                <a:latin typeface="+mn-lt"/>
              </a:rPr>
              <a:t>API =</a:t>
            </a:r>
            <a:r>
              <a:rPr lang="en-US" sz="1000" b="1" i="1" dirty="0">
                <a:latin typeface="+mn-lt"/>
              </a:rPr>
              <a:t> </a:t>
            </a:r>
            <a:r>
              <a:rPr lang="en-US" sz="1000" dirty="0">
                <a:latin typeface="+mn-lt"/>
              </a:rPr>
              <a:t>Asian </a:t>
            </a:r>
            <a:r>
              <a:rPr lang="en-US" sz="1000" dirty="0" smtClean="0">
                <a:latin typeface="+mn-lt"/>
              </a:rPr>
              <a:t>or </a:t>
            </a:r>
            <a:r>
              <a:rPr lang="en-US" sz="1000" dirty="0">
                <a:latin typeface="+mn-lt"/>
              </a:rPr>
              <a:t>Pacific Islander; AI/AN = American Indian or Alaska Native.</a:t>
            </a:r>
          </a:p>
          <a:p>
            <a:pPr>
              <a:spcBef>
                <a:spcPts val="0"/>
              </a:spcBef>
            </a:pPr>
            <a:r>
              <a:rPr lang="en-US" sz="1000" b="1" dirty="0">
                <a:latin typeface="+mn-lt"/>
              </a:rPr>
              <a:t>Source:</a:t>
            </a:r>
            <a:r>
              <a:rPr lang="en-US" sz="1000" dirty="0">
                <a:latin typeface="+mn-lt"/>
              </a:rPr>
              <a:t> Centers for Disease Control and Prevention, National Center for Health Statistics, National Vital Statistics System—Mortality, </a:t>
            </a:r>
            <a:r>
              <a:rPr lang="en-US" sz="1000" dirty="0" smtClean="0">
                <a:latin typeface="+mn-lt"/>
              </a:rPr>
              <a:t>2008-2013.</a:t>
            </a:r>
            <a:endParaRPr lang="en-US" sz="1000" dirty="0">
              <a:latin typeface="+mn-lt"/>
            </a:endParaRPr>
          </a:p>
          <a:p>
            <a:pPr>
              <a:spcBef>
                <a:spcPts val="0"/>
              </a:spcBef>
            </a:pPr>
            <a:r>
              <a:rPr lang="en-US" sz="1000" b="1" dirty="0">
                <a:latin typeface="+mn-lt"/>
              </a:rPr>
              <a:t>Note:</a:t>
            </a:r>
            <a:r>
              <a:rPr lang="en-US" sz="1000" dirty="0">
                <a:latin typeface="+mn-lt"/>
              </a:rPr>
              <a:t> For this measure, lower rates are better. Estimates are age adjusted to the 2000 U.S. standard population.</a:t>
            </a:r>
          </a:p>
        </p:txBody>
      </p:sp>
      <p:graphicFrame>
        <p:nvGraphicFramePr>
          <p:cNvPr id="10" name="Content Placeholder 4"/>
          <p:cNvGraphicFramePr>
            <a:graphicFrameLocks noGrp="1"/>
          </p:cNvGraphicFramePr>
          <p:nvPr>
            <p:ph sz="half" idx="1"/>
            <p:extLst>
              <p:ext uri="{D42A27DB-BD31-4B8C-83A1-F6EECF244321}">
                <p14:modId xmlns:p14="http://schemas.microsoft.com/office/powerpoint/2010/main" val="3534703497"/>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p:cNvCxnSpPr/>
          <p:nvPr/>
        </p:nvCxnSpPr>
        <p:spPr>
          <a:xfrm>
            <a:off x="1219200" y="4167554"/>
            <a:ext cx="3338362"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 Box 68"/>
          <p:cNvSpPr txBox="1">
            <a:spLocks noChangeArrowheads="1"/>
          </p:cNvSpPr>
          <p:nvPr/>
        </p:nvSpPr>
        <p:spPr bwMode="auto">
          <a:xfrm>
            <a:off x="1280160" y="3886200"/>
            <a:ext cx="3200400" cy="228600"/>
          </a:xfrm>
          <a:prstGeom prst="rect">
            <a:avLst/>
          </a:prstGeom>
          <a:solidFill>
            <a:srgbClr val="FFFFFF"/>
          </a:solidFill>
          <a:ln w="9525">
            <a:solidFill>
              <a:srgbClr val="000000"/>
            </a:solidFill>
            <a:miter lim="800000"/>
            <a:headEnd/>
            <a:tailEnd/>
          </a:ln>
        </p:spPr>
        <p:txBody>
          <a:bodyPr rot="0" vert="horz" wrap="square" lIns="45720" tIns="45720" rIns="45720" bIns="45720" anchor="t" anchorCtr="0" upright="1">
            <a:noAutofit/>
          </a:bodyPr>
          <a:lstStyle/>
          <a:p>
            <a:pPr marL="0" marR="0" algn="ctr">
              <a:lnSpc>
                <a:spcPct val="115000"/>
              </a:lnSpc>
              <a:spcBef>
                <a:spcPts val="0"/>
              </a:spcBef>
              <a:spcAft>
                <a:spcPts val="1000"/>
              </a:spcAft>
            </a:pPr>
            <a:r>
              <a:rPr lang="en-US" sz="1000" dirty="0">
                <a:effectLst/>
                <a:ea typeface="Calibri"/>
                <a:cs typeface="Times New Roman"/>
              </a:rPr>
              <a:t>2008 Achievable Benchmark: 9 per </a:t>
            </a:r>
            <a:r>
              <a:rPr lang="en-US" sz="1000" dirty="0" smtClean="0">
                <a:effectLst/>
                <a:ea typeface="Calibri"/>
                <a:cs typeface="Times New Roman"/>
              </a:rPr>
              <a:t>100,000 Population</a:t>
            </a:r>
            <a:endParaRPr lang="en-US" sz="1100" dirty="0">
              <a:effectLst/>
              <a:ea typeface="Calibri"/>
              <a:cs typeface="Times New Roman"/>
            </a:endParaRPr>
          </a:p>
        </p:txBody>
      </p:sp>
      <p:cxnSp>
        <p:nvCxnSpPr>
          <p:cNvPr id="13" name="Straight Connector 12"/>
          <p:cNvCxnSpPr/>
          <p:nvPr/>
        </p:nvCxnSpPr>
        <p:spPr>
          <a:xfrm>
            <a:off x="5334000" y="4161693"/>
            <a:ext cx="329184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Text Box 68"/>
          <p:cNvSpPr txBox="1">
            <a:spLocks noChangeArrowheads="1"/>
          </p:cNvSpPr>
          <p:nvPr/>
        </p:nvSpPr>
        <p:spPr bwMode="auto">
          <a:xfrm>
            <a:off x="6705600" y="3657600"/>
            <a:ext cx="1920240" cy="457200"/>
          </a:xfrm>
          <a:prstGeom prst="rect">
            <a:avLst/>
          </a:prstGeom>
          <a:solidFill>
            <a:srgbClr val="FFFFFF"/>
          </a:solidFill>
          <a:ln w="9525">
            <a:solidFill>
              <a:srgbClr val="000000"/>
            </a:solidFill>
            <a:miter lim="800000"/>
            <a:headEnd/>
            <a:tailEnd/>
          </a:ln>
        </p:spPr>
        <p:txBody>
          <a:bodyPr rot="0" vert="horz" wrap="square" lIns="45720" tIns="45720" rIns="45720" bIns="45720" anchor="t" anchorCtr="0" upright="1">
            <a:noAutofit/>
          </a:bodyPr>
          <a:lstStyle/>
          <a:p>
            <a:pPr marL="0" marR="0" algn="ctr">
              <a:lnSpc>
                <a:spcPct val="115000"/>
              </a:lnSpc>
              <a:spcBef>
                <a:spcPts val="0"/>
              </a:spcBef>
              <a:spcAft>
                <a:spcPts val="1000"/>
              </a:spcAft>
            </a:pPr>
            <a:r>
              <a:rPr lang="en-US" sz="1000" dirty="0">
                <a:effectLst/>
                <a:ea typeface="Calibri"/>
                <a:cs typeface="Times New Roman"/>
              </a:rPr>
              <a:t>2008 Achievable Benchmark: 9 per </a:t>
            </a:r>
            <a:r>
              <a:rPr lang="en-US" sz="1000" dirty="0" smtClean="0">
                <a:effectLst/>
                <a:ea typeface="Calibri"/>
                <a:cs typeface="Times New Roman"/>
              </a:rPr>
              <a:t>100,000 Population</a:t>
            </a:r>
            <a:endParaRPr lang="en-US" sz="1100" dirty="0">
              <a:effectLst/>
              <a:ea typeface="Calibri"/>
              <a:cs typeface="Times New Roman"/>
            </a:endParaRPr>
          </a:p>
        </p:txBody>
      </p:sp>
    </p:spTree>
    <p:extLst>
      <p:ext uri="{BB962C8B-B14F-4D97-AF65-F5344CB8AC3E}">
        <p14:creationId xmlns:p14="http://schemas.microsoft.com/office/powerpoint/2010/main" val="16178124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Infant Mortality and Maternity Care</a:t>
            </a:r>
            <a:endParaRPr lang="en-US" dirty="0"/>
          </a:p>
        </p:txBody>
      </p:sp>
      <p:sp>
        <p:nvSpPr>
          <p:cNvPr id="2" name="Text Placeholder 1"/>
          <p:cNvSpPr>
            <a:spLocks noGrp="1"/>
          </p:cNvSpPr>
          <p:nvPr>
            <p:ph type="body" idx="1"/>
          </p:nvPr>
        </p:nvSpPr>
        <p:spPr/>
        <p:txBody>
          <a:bodyPr>
            <a:normAutofit/>
          </a:bodyPr>
          <a:lstStyle/>
          <a:p>
            <a:r>
              <a:rPr lang="en-US" dirty="0"/>
              <a:t>National Healthcare Quality and Disparities Report</a:t>
            </a:r>
          </a:p>
          <a:p>
            <a:r>
              <a:rPr lang="en-US" dirty="0"/>
              <a:t>Chartbook on Health Care for </a:t>
            </a:r>
            <a:r>
              <a:rPr lang="en-US" dirty="0" smtClean="0"/>
              <a:t>Blacks</a:t>
            </a:r>
            <a:endParaRPr lang="en-US" dirty="0"/>
          </a:p>
          <a:p>
            <a:r>
              <a:rPr lang="en-US" dirty="0"/>
              <a:t>Part 2: Trends in Priorities of the Heckler Report</a:t>
            </a:r>
          </a:p>
        </p:txBody>
      </p:sp>
    </p:spTree>
    <p:extLst>
      <p:ext uri="{BB962C8B-B14F-4D97-AF65-F5344CB8AC3E}">
        <p14:creationId xmlns:p14="http://schemas.microsoft.com/office/powerpoint/2010/main" val="2834934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Terminology: Disparities</a:t>
            </a:r>
            <a:endParaRPr lang="en-US" dirty="0"/>
          </a:p>
        </p:txBody>
      </p:sp>
      <p:sp>
        <p:nvSpPr>
          <p:cNvPr id="3" name="Content Placeholder 2"/>
          <p:cNvSpPr>
            <a:spLocks noGrp="1"/>
          </p:cNvSpPr>
          <p:nvPr>
            <p:ph idx="1"/>
          </p:nvPr>
        </p:nvSpPr>
        <p:spPr/>
        <p:txBody>
          <a:bodyPr>
            <a:normAutofit/>
          </a:bodyPr>
          <a:lstStyle/>
          <a:p>
            <a:r>
              <a:rPr lang="en-US" dirty="0"/>
              <a:t>Comparisons in this </a:t>
            </a:r>
            <a:r>
              <a:rPr lang="en-US" dirty="0" err="1"/>
              <a:t>chartbook</a:t>
            </a:r>
            <a:r>
              <a:rPr lang="en-US" dirty="0"/>
              <a:t> are between Blacks and Whites whenever the data </a:t>
            </a:r>
            <a:r>
              <a:rPr lang="en-US" dirty="0" smtClean="0"/>
              <a:t>are available</a:t>
            </a:r>
            <a:r>
              <a:rPr lang="en-US" dirty="0"/>
              <a:t>.  </a:t>
            </a:r>
            <a:endParaRPr lang="en-US" dirty="0" smtClean="0"/>
          </a:p>
          <a:p>
            <a:r>
              <a:rPr lang="en-US" dirty="0" smtClean="0"/>
              <a:t>Some </a:t>
            </a:r>
            <a:r>
              <a:rPr lang="en-US" dirty="0"/>
              <a:t>comparisons </a:t>
            </a:r>
            <a:r>
              <a:rPr lang="en-US" dirty="0" smtClean="0"/>
              <a:t>are between </a:t>
            </a:r>
            <a:r>
              <a:rPr lang="en-US" dirty="0"/>
              <a:t>non-Hispanic Blacks and non-Hispanic Whites when </a:t>
            </a:r>
            <a:r>
              <a:rPr lang="en-US" dirty="0" smtClean="0"/>
              <a:t>those are the </a:t>
            </a:r>
            <a:r>
              <a:rPr lang="en-US" dirty="0"/>
              <a:t>only data available; the </a:t>
            </a:r>
            <a:r>
              <a:rPr lang="en-US" dirty="0" smtClean="0"/>
              <a:t>terms “Blacks” </a:t>
            </a:r>
            <a:r>
              <a:rPr lang="en-US" dirty="0"/>
              <a:t>and </a:t>
            </a:r>
            <a:r>
              <a:rPr lang="en-US" dirty="0" smtClean="0"/>
              <a:t>“Whites” are still </a:t>
            </a:r>
            <a:r>
              <a:rPr lang="en-US" dirty="0"/>
              <a:t>used </a:t>
            </a:r>
            <a:r>
              <a:rPr lang="en-US" dirty="0" smtClean="0"/>
              <a:t>in these cases.  </a:t>
            </a:r>
            <a:endParaRPr lang="en-US" dirty="0"/>
          </a:p>
          <a:p>
            <a:endParaRPr lang="en-US" dirty="0"/>
          </a:p>
          <a:p>
            <a:endParaRPr lang="en-US" dirty="0"/>
          </a:p>
        </p:txBody>
      </p:sp>
    </p:spTree>
    <p:extLst>
      <p:ext uri="{BB962C8B-B14F-4D97-AF65-F5344CB8AC3E}">
        <p14:creationId xmlns:p14="http://schemas.microsoft.com/office/powerpoint/2010/main" val="13869361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Heckler Infant Mortality and Maternity Care Findings</a:t>
            </a:r>
            <a:endParaRPr lang="en-US" dirty="0"/>
          </a:p>
        </p:txBody>
      </p:sp>
      <p:sp>
        <p:nvSpPr>
          <p:cNvPr id="3" name="Content Placeholder 2"/>
          <p:cNvSpPr>
            <a:spLocks noGrp="1"/>
          </p:cNvSpPr>
          <p:nvPr>
            <p:ph idx="1"/>
          </p:nvPr>
        </p:nvSpPr>
        <p:spPr>
          <a:xfrm>
            <a:off x="457200" y="1600200"/>
            <a:ext cx="8458200" cy="3886200"/>
          </a:xfrm>
        </p:spPr>
        <p:txBody>
          <a:bodyPr>
            <a:normAutofit fontScale="92500"/>
          </a:bodyPr>
          <a:lstStyle/>
          <a:p>
            <a:r>
              <a:rPr lang="en-US" sz="2400" dirty="0" smtClean="0"/>
              <a:t>The neonatal mortality rate for Blacks in 1981 was almost twice the rate for Whites, as was the </a:t>
            </a:r>
            <a:r>
              <a:rPr lang="en-US" sz="2400" dirty="0" err="1" smtClean="0"/>
              <a:t>postneonatal</a:t>
            </a:r>
            <a:r>
              <a:rPr lang="en-US" sz="2400" dirty="0" smtClean="0"/>
              <a:t> mortality rate. </a:t>
            </a:r>
          </a:p>
          <a:p>
            <a:r>
              <a:rPr lang="en-US" sz="2400" dirty="0" smtClean="0"/>
              <a:t>Black women are much more likely to have a teenage, out-of-wedlock, or high-parity birth, which are more likely to be unintended and associated with adverse perinatal outcomes. </a:t>
            </a:r>
          </a:p>
          <a:p>
            <a:r>
              <a:rPr lang="en-US" sz="2400" dirty="0" smtClean="0"/>
              <a:t>In 1982, Black mothers were less likely than White mothers to receive timely prenatal care.</a:t>
            </a:r>
          </a:p>
          <a:p>
            <a:r>
              <a:rPr lang="en-US" sz="2400" dirty="0" smtClean="0"/>
              <a:t>Biologic factors may influence birth weight and give different meaning to low birth weight for Blacks than for Whites. </a:t>
            </a:r>
            <a:endParaRPr lang="en-US" sz="2400" dirty="0"/>
          </a:p>
        </p:txBody>
      </p:sp>
    </p:spTree>
    <p:extLst>
      <p:ext uri="{BB962C8B-B14F-4D97-AF65-F5344CB8AC3E}">
        <p14:creationId xmlns:p14="http://schemas.microsoft.com/office/powerpoint/2010/main" val="4044816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Maternity Care for Blacks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32144045"/>
              </p:ext>
            </p:extLst>
          </p:nvPr>
        </p:nvGraphicFramePr>
        <p:xfrm>
          <a:off x="457200" y="1447800"/>
          <a:ext cx="8229600" cy="4795812"/>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681012">
                <a:tc>
                  <a:txBody>
                    <a:bodyPr/>
                    <a:lstStyle/>
                    <a:p>
                      <a:r>
                        <a:rPr lang="en-US" sz="1800" dirty="0" smtClean="0">
                          <a:latin typeface="+mn-lt"/>
                        </a:rPr>
                        <a:t>Measure</a:t>
                      </a:r>
                      <a:endParaRPr lang="en-US" sz="1800" dirty="0">
                        <a:latin typeface="+mn-lt"/>
                      </a:endParaRPr>
                    </a:p>
                  </a:txBody>
                  <a:tcPr anchor="ctr"/>
                </a:tc>
                <a:tc>
                  <a:txBody>
                    <a:bodyPr/>
                    <a:lstStyle/>
                    <a:p>
                      <a:pPr algn="ctr"/>
                      <a:r>
                        <a:rPr lang="en-US" sz="1800" dirty="0" smtClean="0">
                          <a:latin typeface="+mn-lt"/>
                        </a:rPr>
                        <a:t>Most Recent Disparity</a:t>
                      </a:r>
                      <a:endParaRPr lang="en-US" sz="1800" dirty="0">
                        <a:latin typeface="+mn-lt"/>
                      </a:endParaRPr>
                    </a:p>
                  </a:txBody>
                  <a:tcPr anchor="ctr"/>
                </a:tc>
                <a:tc>
                  <a:txBody>
                    <a:bodyPr/>
                    <a:lstStyle/>
                    <a:p>
                      <a:pPr algn="ctr"/>
                      <a:r>
                        <a:rPr lang="en-US" sz="1800" dirty="0" smtClean="0">
                          <a:latin typeface="+mn-lt"/>
                        </a:rPr>
                        <a:t>Disparity Change</a:t>
                      </a:r>
                      <a:endParaRPr lang="en-US" sz="1800" dirty="0">
                        <a:latin typeface="+mn-lt"/>
                      </a:endParaRPr>
                    </a:p>
                  </a:txBody>
                  <a:tcPr anchor="ctr"/>
                </a:tc>
                <a:extLst>
                  <a:ext uri="{0D108BD9-81ED-4DB2-BD59-A6C34878D82A}">
                    <a16:rowId xmlns:a16="http://schemas.microsoft.com/office/drawing/2014/main" val="10000"/>
                  </a:ext>
                </a:extLst>
              </a:tr>
              <a:tr h="633713">
                <a:tc>
                  <a:txBody>
                    <a:bodyPr/>
                    <a:lstStyle/>
                    <a:p>
                      <a:pPr algn="l" fontAlgn="b"/>
                      <a:r>
                        <a:rPr lang="en-US" sz="1800" kern="1200" dirty="0">
                          <a:solidFill>
                            <a:schemeClr val="dk1"/>
                          </a:solidFill>
                          <a:latin typeface="+mn-lt"/>
                          <a:ea typeface="+mn-ea"/>
                          <a:cs typeface="+mn-cs"/>
                        </a:rPr>
                        <a:t>Live-born infants with low birth weight (less than 2,500 grams)</a:t>
                      </a:r>
                    </a:p>
                  </a:txBody>
                  <a:tcPr/>
                </a:tc>
                <a:tc>
                  <a:txBody>
                    <a:bodyPr/>
                    <a:lstStyle/>
                    <a:p>
                      <a:pPr algn="ctr"/>
                      <a:r>
                        <a:rPr lang="en-US" sz="1800" dirty="0" smtClean="0">
                          <a:latin typeface="+mn-lt"/>
                        </a:rPr>
                        <a:t>Worse</a:t>
                      </a:r>
                      <a:endParaRPr lang="en-US" sz="18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No Change</a:t>
                      </a:r>
                      <a:endParaRPr lang="en-US" sz="1800" dirty="0">
                        <a:latin typeface="+mn-lt"/>
                      </a:endParaRPr>
                    </a:p>
                  </a:txBody>
                  <a:tcPr/>
                </a:tc>
                <a:extLst>
                  <a:ext uri="{0D108BD9-81ED-4DB2-BD59-A6C34878D82A}">
                    <a16:rowId xmlns:a16="http://schemas.microsoft.com/office/drawing/2014/main" val="10001"/>
                  </a:ext>
                </a:extLst>
              </a:tr>
              <a:tr h="633713">
                <a:tc>
                  <a:txBody>
                    <a:bodyPr/>
                    <a:lstStyle/>
                    <a:p>
                      <a:pPr algn="l" fontAlgn="b"/>
                      <a:r>
                        <a:rPr lang="en-US" sz="1800" kern="1200" dirty="0">
                          <a:solidFill>
                            <a:schemeClr val="dk1"/>
                          </a:solidFill>
                          <a:latin typeface="+mn-lt"/>
                          <a:ea typeface="+mn-ea"/>
                          <a:cs typeface="+mn-cs"/>
                        </a:rPr>
                        <a:t>Live-born infants with very low birth weight (less than 1,500 grams)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Worse</a:t>
                      </a:r>
                      <a:endParaRPr lang="en-US" sz="1800" dirty="0">
                        <a:latin typeface="+mn-lt"/>
                      </a:endParaRPr>
                    </a:p>
                  </a:txBody>
                  <a:tcPr/>
                </a:tc>
                <a:tc>
                  <a:txBody>
                    <a:bodyPr/>
                    <a:lstStyle/>
                    <a:p>
                      <a:pPr algn="ctr"/>
                      <a:r>
                        <a:rPr lang="en-US" sz="1800" dirty="0" smtClean="0">
                          <a:latin typeface="+mn-lt"/>
                        </a:rPr>
                        <a:t>No</a:t>
                      </a:r>
                      <a:r>
                        <a:rPr lang="en-US" sz="1800" baseline="0" dirty="0" smtClean="0">
                          <a:latin typeface="+mn-lt"/>
                        </a:rPr>
                        <a:t> Change</a:t>
                      </a:r>
                      <a:endParaRPr lang="en-US" sz="1800" dirty="0">
                        <a:latin typeface="+mn-lt"/>
                      </a:endParaRPr>
                    </a:p>
                  </a:txBody>
                  <a:tcPr/>
                </a:tc>
                <a:extLst>
                  <a:ext uri="{0D108BD9-81ED-4DB2-BD59-A6C34878D82A}">
                    <a16:rowId xmlns:a16="http://schemas.microsoft.com/office/drawing/2014/main" val="10002"/>
                  </a:ext>
                </a:extLst>
              </a:tr>
              <a:tr h="633713">
                <a:tc>
                  <a:txBody>
                    <a:bodyPr/>
                    <a:lstStyle/>
                    <a:p>
                      <a:pPr algn="l" fontAlgn="b"/>
                      <a:r>
                        <a:rPr lang="en-US" sz="1800" kern="1200" dirty="0">
                          <a:solidFill>
                            <a:schemeClr val="dk1"/>
                          </a:solidFill>
                          <a:latin typeface="+mn-lt"/>
                          <a:ea typeface="+mn-ea"/>
                          <a:cs typeface="+mn-cs"/>
                        </a:rPr>
                        <a:t>Infant mortality per 1,000 live </a:t>
                      </a:r>
                      <a:r>
                        <a:rPr lang="en-US" sz="1800" kern="1200" dirty="0" smtClean="0">
                          <a:solidFill>
                            <a:schemeClr val="dk1"/>
                          </a:solidFill>
                          <a:latin typeface="+mn-lt"/>
                          <a:ea typeface="+mn-ea"/>
                          <a:cs typeface="+mn-cs"/>
                        </a:rPr>
                        <a:t>births (more than 2,499 grams)</a:t>
                      </a:r>
                      <a:endParaRPr lang="en-US" sz="18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Worse</a:t>
                      </a:r>
                      <a:endParaRPr lang="en-US" sz="18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No Change</a:t>
                      </a:r>
                      <a:endParaRPr lang="en-US" sz="1800" dirty="0">
                        <a:latin typeface="+mn-lt"/>
                      </a:endParaRPr>
                    </a:p>
                  </a:txBody>
                  <a:tcPr/>
                </a:tc>
                <a:extLst>
                  <a:ext uri="{0D108BD9-81ED-4DB2-BD59-A6C34878D82A}">
                    <a16:rowId xmlns:a16="http://schemas.microsoft.com/office/drawing/2014/main" val="10003"/>
                  </a:ext>
                </a:extLst>
              </a:tr>
              <a:tr h="63371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Birth trauma - injury to newborn per 1,000 live births</a:t>
                      </a:r>
                      <a:endParaRPr lang="en-US" sz="1800" kern="1200" dirty="0">
                        <a:solidFill>
                          <a:schemeClr val="dk1"/>
                        </a:solidFill>
                        <a:latin typeface="+mn-lt"/>
                        <a:ea typeface="+mn-ea"/>
                        <a:cs typeface="+mn-cs"/>
                      </a:endParaRPr>
                    </a:p>
                  </a:txBody>
                  <a:tcPr/>
                </a:tc>
                <a:tc>
                  <a:txBody>
                    <a:bodyPr/>
                    <a:lstStyle/>
                    <a:p>
                      <a:pPr algn="ctr"/>
                      <a:r>
                        <a:rPr lang="en-US" sz="1800" dirty="0" smtClean="0">
                          <a:latin typeface="+mn-lt"/>
                        </a:rPr>
                        <a:t>Sam</a:t>
                      </a:r>
                      <a:r>
                        <a:rPr lang="en-US" sz="1800" baseline="0" dirty="0" smtClean="0">
                          <a:latin typeface="+mn-lt"/>
                        </a:rPr>
                        <a:t>e</a:t>
                      </a:r>
                      <a:endParaRPr lang="en-US" sz="18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No Change</a:t>
                      </a:r>
                      <a:endParaRPr lang="en-US" sz="1800" dirty="0">
                        <a:latin typeface="+mn-lt"/>
                      </a:endParaRPr>
                    </a:p>
                  </a:txBody>
                  <a:tcPr/>
                </a:tc>
                <a:extLst>
                  <a:ext uri="{0D108BD9-81ED-4DB2-BD59-A6C34878D82A}">
                    <a16:rowId xmlns:a16="http://schemas.microsoft.com/office/drawing/2014/main" val="10004"/>
                  </a:ext>
                </a:extLst>
              </a:tr>
              <a:tr h="633713">
                <a:tc>
                  <a:txBody>
                    <a:bodyPr/>
                    <a:lstStyle/>
                    <a:p>
                      <a:pPr algn="l" fontAlgn="b"/>
                      <a:r>
                        <a:rPr lang="en-US" sz="1800" kern="1200" dirty="0" smtClean="0">
                          <a:solidFill>
                            <a:schemeClr val="dk1"/>
                          </a:solidFill>
                          <a:latin typeface="+mn-lt"/>
                          <a:ea typeface="+mn-ea"/>
                          <a:cs typeface="+mn-cs"/>
                        </a:rPr>
                        <a:t>Obstetric trauma per 1,000 vaginal deliveries without instrument assistance</a:t>
                      </a:r>
                    </a:p>
                  </a:txBody>
                  <a:tcPr/>
                </a:tc>
                <a:tc>
                  <a:txBody>
                    <a:bodyPr/>
                    <a:lstStyle/>
                    <a:p>
                      <a:pPr algn="ctr"/>
                      <a:r>
                        <a:rPr lang="en-US" sz="1800" dirty="0" smtClean="0">
                          <a:latin typeface="+mn-lt"/>
                        </a:rPr>
                        <a:t>Better</a:t>
                      </a:r>
                      <a:endParaRPr lang="en-US" sz="18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No Change</a:t>
                      </a:r>
                      <a:endParaRPr lang="en-US" sz="1800" dirty="0">
                        <a:latin typeface="+mn-lt"/>
                      </a:endParaRPr>
                    </a:p>
                  </a:txBody>
                  <a:tcPr/>
                </a:tc>
                <a:extLst>
                  <a:ext uri="{0D108BD9-81ED-4DB2-BD59-A6C34878D82A}">
                    <a16:rowId xmlns:a16="http://schemas.microsoft.com/office/drawing/2014/main" val="10005"/>
                  </a:ext>
                </a:extLst>
              </a:tr>
              <a:tr h="90530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Obstetric trauma per 1,000 instrument-assisted vaginal deliveries</a:t>
                      </a:r>
                    </a:p>
                    <a:p>
                      <a:pPr algn="l" fontAlgn="b"/>
                      <a:endParaRPr lang="en-US" sz="1800" kern="1200" dirty="0" smtClean="0">
                        <a:solidFill>
                          <a:schemeClr val="dk1"/>
                        </a:solidFill>
                        <a:latin typeface="+mn-lt"/>
                        <a:ea typeface="+mn-ea"/>
                        <a:cs typeface="+mn-cs"/>
                      </a:endParaRPr>
                    </a:p>
                  </a:txBody>
                  <a:tcPr/>
                </a:tc>
                <a:tc>
                  <a:txBody>
                    <a:bodyPr/>
                    <a:lstStyle/>
                    <a:p>
                      <a:pPr algn="ctr"/>
                      <a:r>
                        <a:rPr lang="en-US" sz="1800" dirty="0" smtClean="0">
                          <a:latin typeface="+mn-lt"/>
                        </a:rPr>
                        <a:t>Better</a:t>
                      </a:r>
                      <a:endParaRPr lang="en-US" sz="18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No Change</a:t>
                      </a:r>
                      <a:endParaRPr lang="en-US" sz="1800" dirty="0">
                        <a:latin typeface="+mn-lt"/>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516215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sz="half" idx="2"/>
            <p:extLst>
              <p:ext uri="{D42A27DB-BD31-4B8C-83A1-F6EECF244321}">
                <p14:modId xmlns:p14="http://schemas.microsoft.com/office/powerpoint/2010/main" val="57771493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noAutofit/>
          </a:bodyPr>
          <a:lstStyle/>
          <a:p>
            <a:r>
              <a:rPr lang="en-US" sz="2000" dirty="0" smtClean="0"/>
              <a:t>Live-born infants with low birth weight (less than 2,500 grams), by race, 2007-2013, and stratified by mother’s age, Blacks and Whites, 2013</a:t>
            </a:r>
            <a:endParaRPr lang="en-US" sz="2000" dirty="0"/>
          </a:p>
        </p:txBody>
      </p:sp>
      <p:graphicFrame>
        <p:nvGraphicFramePr>
          <p:cNvPr id="13" name="Object 4"/>
          <p:cNvGraphicFramePr>
            <a:graphicFrameLocks noGrp="1"/>
          </p:cNvGraphicFramePr>
          <p:nvPr>
            <p:ph sz="half" idx="1"/>
            <p:extLst>
              <p:ext uri="{D42A27DB-BD31-4B8C-83A1-F6EECF244321}">
                <p14:modId xmlns:p14="http://schemas.microsoft.com/office/powerpoint/2010/main" val="331586349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669280"/>
            <a:ext cx="7696200" cy="707886"/>
          </a:xfrm>
          <a:prstGeom prst="rect">
            <a:avLst/>
          </a:prstGeom>
          <a:noFill/>
        </p:spPr>
        <p:txBody>
          <a:bodyPr wrap="square" rtlCol="0">
            <a:spAutoFit/>
          </a:bodyPr>
          <a:lstStyle/>
          <a:p>
            <a:r>
              <a:rPr lang="en-US" sz="1000" b="1" dirty="0"/>
              <a:t>Key:</a:t>
            </a:r>
            <a:r>
              <a:rPr lang="en-US" sz="1000" b="1" i="1" dirty="0"/>
              <a:t> </a:t>
            </a:r>
            <a:r>
              <a:rPr lang="en-US" sz="1000" dirty="0"/>
              <a:t>API =</a:t>
            </a:r>
            <a:r>
              <a:rPr lang="en-US" sz="1000" b="1" i="1" dirty="0"/>
              <a:t> </a:t>
            </a:r>
            <a:r>
              <a:rPr lang="en-US" sz="1000" dirty="0"/>
              <a:t>Asian </a:t>
            </a:r>
            <a:r>
              <a:rPr lang="en-US" sz="1000" dirty="0" smtClean="0"/>
              <a:t>or </a:t>
            </a:r>
            <a:r>
              <a:rPr lang="en-US" sz="1000" dirty="0"/>
              <a:t>Pacific Islander; AI/AN = American Indian or Alaska Native.</a:t>
            </a:r>
          </a:p>
          <a:p>
            <a:r>
              <a:rPr lang="en-US" sz="1000" b="1" dirty="0" smtClean="0"/>
              <a:t>Source</a:t>
            </a:r>
            <a:r>
              <a:rPr lang="en-US" sz="1000" b="1" dirty="0"/>
              <a:t>: </a:t>
            </a:r>
            <a:r>
              <a:rPr lang="en-US" sz="1000" dirty="0"/>
              <a:t> Centers for Disease Control and Prevention, National Center for Health Statistics, National Vital Statistics </a:t>
            </a:r>
            <a:r>
              <a:rPr lang="en-US" sz="1000" dirty="0" smtClean="0"/>
              <a:t>System – </a:t>
            </a:r>
            <a:r>
              <a:rPr lang="en-US" sz="1000" dirty="0" err="1" smtClean="0"/>
              <a:t>Natality</a:t>
            </a:r>
            <a:r>
              <a:rPr lang="en-US" sz="1000" dirty="0" smtClean="0"/>
              <a:t>, 2007-2013.</a:t>
            </a:r>
          </a:p>
          <a:p>
            <a:r>
              <a:rPr lang="en-US" sz="1000" b="1" dirty="0" smtClean="0"/>
              <a:t>Denominator: </a:t>
            </a:r>
            <a:r>
              <a:rPr lang="en-US" sz="1000" dirty="0" smtClean="0"/>
              <a:t>Live births with known birth weight.</a:t>
            </a:r>
            <a:endParaRPr lang="en-US" sz="1000" b="1" dirty="0" smtClean="0"/>
          </a:p>
        </p:txBody>
      </p:sp>
    </p:spTree>
    <p:extLst>
      <p:ext uri="{BB962C8B-B14F-4D97-AF65-F5344CB8AC3E}">
        <p14:creationId xmlns:p14="http://schemas.microsoft.com/office/powerpoint/2010/main" val="36538788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Live-born infants with very low birth weight (less than </a:t>
            </a:r>
            <a:r>
              <a:rPr lang="en-US" sz="2000" dirty="0"/>
              <a:t>1</a:t>
            </a:r>
            <a:r>
              <a:rPr lang="en-US" sz="2000" dirty="0" smtClean="0"/>
              <a:t>,500 grams), by race, 2007-2013, and stratified by mother’s age, Blacks and Whites, 2013</a:t>
            </a:r>
            <a:endParaRPr lang="en-US" sz="2000" dirty="0"/>
          </a:p>
        </p:txBody>
      </p:sp>
      <p:graphicFrame>
        <p:nvGraphicFramePr>
          <p:cNvPr id="13" name="Object 4"/>
          <p:cNvGraphicFramePr>
            <a:graphicFrameLocks noGrp="1"/>
          </p:cNvGraphicFramePr>
          <p:nvPr>
            <p:ph sz="half" idx="1"/>
            <p:extLst>
              <p:ext uri="{D42A27DB-BD31-4B8C-83A1-F6EECF244321}">
                <p14:modId xmlns:p14="http://schemas.microsoft.com/office/powerpoint/2010/main" val="2732675296"/>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 y="5669280"/>
            <a:ext cx="7955280" cy="731520"/>
          </a:xfrm>
          <a:prstGeom prst="rect">
            <a:avLst/>
          </a:prstGeom>
          <a:noFill/>
        </p:spPr>
        <p:txBody>
          <a:bodyPr wrap="square" rtlCol="0">
            <a:spAutoFit/>
          </a:bodyPr>
          <a:lstStyle/>
          <a:p>
            <a:r>
              <a:rPr lang="en-US" sz="1000" b="1" dirty="0"/>
              <a:t>Key:</a:t>
            </a:r>
            <a:r>
              <a:rPr lang="en-US" sz="1000" b="1" i="1" dirty="0"/>
              <a:t> </a:t>
            </a:r>
            <a:r>
              <a:rPr lang="en-US" sz="1000" dirty="0"/>
              <a:t>API =</a:t>
            </a:r>
            <a:r>
              <a:rPr lang="en-US" sz="1000" b="1" i="1" dirty="0"/>
              <a:t> </a:t>
            </a:r>
            <a:r>
              <a:rPr lang="en-US" sz="1000" dirty="0"/>
              <a:t>Asian </a:t>
            </a:r>
            <a:r>
              <a:rPr lang="en-US" sz="1000" dirty="0" smtClean="0"/>
              <a:t>or </a:t>
            </a:r>
            <a:r>
              <a:rPr lang="en-US" sz="1000" dirty="0"/>
              <a:t>Pacific Islander; AI/AN = American Indian or Alaska Native.</a:t>
            </a:r>
          </a:p>
          <a:p>
            <a:r>
              <a:rPr lang="en-US" sz="1000" b="1" dirty="0" smtClean="0"/>
              <a:t>Source</a:t>
            </a:r>
            <a:r>
              <a:rPr lang="en-US" sz="1000" b="1" dirty="0"/>
              <a:t>: </a:t>
            </a:r>
            <a:r>
              <a:rPr lang="en-US" sz="1000" dirty="0"/>
              <a:t> Centers for Disease Control and Prevention, National Center for Health Statistics, National Vital Statistics </a:t>
            </a:r>
            <a:r>
              <a:rPr lang="en-US" sz="1000" dirty="0" smtClean="0"/>
              <a:t>System – </a:t>
            </a:r>
            <a:r>
              <a:rPr lang="en-US" sz="1000" dirty="0" err="1" smtClean="0"/>
              <a:t>Natality</a:t>
            </a:r>
            <a:r>
              <a:rPr lang="en-US" sz="1000" dirty="0" smtClean="0"/>
              <a:t>, 2007-2013.</a:t>
            </a:r>
          </a:p>
          <a:p>
            <a:r>
              <a:rPr lang="en-US" sz="1000" b="1" dirty="0" smtClean="0"/>
              <a:t>Denominator: </a:t>
            </a:r>
            <a:r>
              <a:rPr lang="en-US" sz="1000" dirty="0" smtClean="0"/>
              <a:t>Live births with known birth weight.</a:t>
            </a:r>
            <a:endParaRPr lang="en-US" sz="1000" b="1" dirty="0" smtClean="0"/>
          </a:p>
        </p:txBody>
      </p:sp>
      <p:graphicFrame>
        <p:nvGraphicFramePr>
          <p:cNvPr id="8" name="Content Placeholder 3"/>
          <p:cNvGraphicFramePr>
            <a:graphicFrameLocks noGrp="1"/>
          </p:cNvGraphicFramePr>
          <p:nvPr>
            <p:ph sz="half" idx="2"/>
            <p:extLst>
              <p:ext uri="{D42A27DB-BD31-4B8C-83A1-F6EECF244321}">
                <p14:modId xmlns:p14="http://schemas.microsoft.com/office/powerpoint/2010/main" val="2336371723"/>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61006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ph idx="1"/>
            <p:extLst>
              <p:ext uri="{D42A27DB-BD31-4B8C-83A1-F6EECF244321}">
                <p14:modId xmlns:p14="http://schemas.microsoft.com/office/powerpoint/2010/main" val="45849651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524000" y="228600"/>
            <a:ext cx="7391400" cy="1066800"/>
          </a:xfrm>
        </p:spPr>
        <p:txBody>
          <a:bodyPr>
            <a:noAutofit/>
          </a:bodyPr>
          <a:lstStyle/>
          <a:p>
            <a:r>
              <a:rPr lang="en-US" sz="2000" dirty="0"/>
              <a:t>Infant mortality per 1,000 live births, all birth </a:t>
            </a:r>
            <a:r>
              <a:rPr lang="en-US" sz="2000" dirty="0" smtClean="0"/>
              <a:t>weights, </a:t>
            </a:r>
            <a:r>
              <a:rPr lang="en-US" sz="2000" dirty="0"/>
              <a:t>by </a:t>
            </a:r>
            <a:r>
              <a:rPr lang="en-US" sz="2000" dirty="0" smtClean="0"/>
              <a:t>race, 2003-2012, and stratified by mother’s age, Blacks and Whites, 2012</a:t>
            </a:r>
            <a:endParaRPr lang="en-US" sz="2000" dirty="0"/>
          </a:p>
        </p:txBody>
      </p:sp>
      <p:sp>
        <p:nvSpPr>
          <p:cNvPr id="5" name="Rectangle 4"/>
          <p:cNvSpPr/>
          <p:nvPr/>
        </p:nvSpPr>
        <p:spPr>
          <a:xfrm>
            <a:off x="457200" y="5669280"/>
            <a:ext cx="8229600" cy="707886"/>
          </a:xfrm>
          <a:prstGeom prst="rect">
            <a:avLst/>
          </a:prstGeom>
        </p:spPr>
        <p:txBody>
          <a:bodyPr wrap="square">
            <a:spAutoFit/>
          </a:bodyPr>
          <a:lstStyle/>
          <a:p>
            <a:r>
              <a:rPr lang="en-US" sz="1000" b="1" dirty="0"/>
              <a:t>Key:</a:t>
            </a:r>
            <a:r>
              <a:rPr lang="en-US" sz="1000" b="1" i="1" dirty="0"/>
              <a:t> </a:t>
            </a:r>
            <a:r>
              <a:rPr lang="en-US" sz="1000" dirty="0"/>
              <a:t>API =</a:t>
            </a:r>
            <a:r>
              <a:rPr lang="en-US" sz="1000" b="1" i="1" dirty="0"/>
              <a:t> </a:t>
            </a:r>
            <a:r>
              <a:rPr lang="en-US" sz="1000" dirty="0"/>
              <a:t>Asian </a:t>
            </a:r>
            <a:r>
              <a:rPr lang="en-US" sz="1000" dirty="0" smtClean="0"/>
              <a:t>or </a:t>
            </a:r>
            <a:r>
              <a:rPr lang="en-US" sz="1000" dirty="0"/>
              <a:t>Pacific Islander; AI/AN = American Indian or Alaska Native</a:t>
            </a:r>
            <a:r>
              <a:rPr lang="en-US" sz="1000" dirty="0" smtClean="0"/>
              <a:t>.</a:t>
            </a:r>
          </a:p>
          <a:p>
            <a:r>
              <a:rPr lang="en-US" sz="1000" b="1" dirty="0" smtClean="0"/>
              <a:t>Source</a:t>
            </a:r>
            <a:r>
              <a:rPr lang="en-US" sz="1000" b="1" dirty="0"/>
              <a:t>:</a:t>
            </a:r>
            <a:r>
              <a:rPr lang="en-US" sz="1000" dirty="0"/>
              <a:t>  Centers for Disease Control and Prevention, National Center for Health Statistics, National Vital Statistics System – Linked Birth/Infant Death Data </a:t>
            </a:r>
            <a:r>
              <a:rPr lang="en-US" sz="1000" dirty="0" smtClean="0"/>
              <a:t>Set, 2003-2012.</a:t>
            </a:r>
            <a:endParaRPr lang="en-US" sz="1000" dirty="0"/>
          </a:p>
          <a:p>
            <a:r>
              <a:rPr lang="en-US" sz="1000" b="1" dirty="0"/>
              <a:t>Denominator: </a:t>
            </a:r>
            <a:r>
              <a:rPr lang="en-US" sz="1000" dirty="0"/>
              <a:t>Live </a:t>
            </a:r>
            <a:r>
              <a:rPr lang="en-US" sz="1000" dirty="0" smtClean="0"/>
              <a:t>births.</a:t>
            </a:r>
            <a:endParaRPr lang="en-US" sz="1000" dirty="0"/>
          </a:p>
        </p:txBody>
      </p:sp>
      <p:graphicFrame>
        <p:nvGraphicFramePr>
          <p:cNvPr id="7" name="Content Placeholder 3"/>
          <p:cNvGraphicFramePr>
            <a:graphicFrameLocks/>
          </p:cNvGraphicFramePr>
          <p:nvPr>
            <p:extLst>
              <p:ext uri="{D42A27DB-BD31-4B8C-83A1-F6EECF244321}">
                <p14:modId xmlns:p14="http://schemas.microsoft.com/office/powerpoint/2010/main" val="2933370638"/>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03060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086600" cy="1295400"/>
          </a:xfrm>
        </p:spPr>
        <p:txBody>
          <a:bodyPr>
            <a:noAutofit/>
          </a:bodyPr>
          <a:lstStyle/>
          <a:p>
            <a:r>
              <a:rPr lang="en-US" sz="2000" dirty="0"/>
              <a:t>Birth trauma—injury to neonate per 1,000 live births, </a:t>
            </a:r>
            <a:r>
              <a:rPr lang="en-US" sz="2000" dirty="0" smtClean="0"/>
              <a:t>by race/ethnicity, 2004-2013</a:t>
            </a:r>
            <a:endParaRPr lang="en-US" sz="2000" dirty="0"/>
          </a:p>
        </p:txBody>
      </p:sp>
      <p:sp>
        <p:nvSpPr>
          <p:cNvPr id="10" name="Rectangle 9"/>
          <p:cNvSpPr/>
          <p:nvPr/>
        </p:nvSpPr>
        <p:spPr>
          <a:xfrm>
            <a:off x="457200" y="5486400"/>
            <a:ext cx="8229600" cy="553998"/>
          </a:xfrm>
          <a:prstGeom prst="rect">
            <a:avLst/>
          </a:prstGeom>
        </p:spPr>
        <p:txBody>
          <a:bodyPr wrap="square">
            <a:spAutoFit/>
          </a:bodyPr>
          <a:lstStyle/>
          <a:p>
            <a:r>
              <a:rPr lang="en-US" sz="1000" b="1" dirty="0" smtClean="0">
                <a:solidFill>
                  <a:prstClr val="black"/>
                </a:solidFill>
              </a:rPr>
              <a:t>Source</a:t>
            </a:r>
            <a:r>
              <a:rPr lang="en-US" sz="1000" b="1" dirty="0">
                <a:solidFill>
                  <a:prstClr val="black"/>
                </a:solidFill>
              </a:rPr>
              <a:t>: </a:t>
            </a:r>
            <a:r>
              <a:rPr lang="en-US" sz="1000" dirty="0">
                <a:solidFill>
                  <a:prstClr val="black"/>
                </a:solidFill>
              </a:rPr>
              <a:t>Agency for Healthcare Research and Quality (AHRQ), Healthcare Cost and Utilization Project, State Inpatient Databases, disparities analysis file and AHRQ Quality Indicators, modified version of </a:t>
            </a:r>
            <a:r>
              <a:rPr lang="en-US" sz="1000" dirty="0" smtClean="0">
                <a:solidFill>
                  <a:prstClr val="black"/>
                </a:solidFill>
              </a:rPr>
              <a:t>4.4.</a:t>
            </a:r>
            <a:endParaRPr lang="en-US" sz="1000" dirty="0">
              <a:solidFill>
                <a:prstClr val="black"/>
              </a:solidFill>
            </a:endParaRPr>
          </a:p>
          <a:p>
            <a:r>
              <a:rPr lang="en-US" sz="1000" b="1" dirty="0">
                <a:solidFill>
                  <a:prstClr val="black"/>
                </a:solidFill>
              </a:rPr>
              <a:t>Note:</a:t>
            </a:r>
            <a:r>
              <a:rPr lang="en-US" sz="1000" dirty="0">
                <a:solidFill>
                  <a:prstClr val="black"/>
                </a:solidFill>
              </a:rPr>
              <a:t> </a:t>
            </a:r>
            <a:r>
              <a:rPr lang="en-US" sz="1000" dirty="0" smtClean="0">
                <a:solidFill>
                  <a:prstClr val="black"/>
                </a:solidFill>
              </a:rPr>
              <a:t>White and Black </a:t>
            </a:r>
            <a:r>
              <a:rPr lang="en-US" sz="1000" dirty="0">
                <a:solidFill>
                  <a:prstClr val="black"/>
                </a:solidFill>
              </a:rPr>
              <a:t>are non-Hispanic. Hispanic includes all races.</a:t>
            </a:r>
          </a:p>
        </p:txBody>
      </p:sp>
      <p:graphicFrame>
        <p:nvGraphicFramePr>
          <p:cNvPr id="4" name="Chart 3"/>
          <p:cNvGraphicFramePr/>
          <p:nvPr>
            <p:extLst>
              <p:ext uri="{D42A27DB-BD31-4B8C-83A1-F6EECF244321}">
                <p14:modId xmlns:p14="http://schemas.microsoft.com/office/powerpoint/2010/main" val="1298118816"/>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47485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normAutofit fontScale="90000"/>
          </a:bodyPr>
          <a:lstStyle/>
          <a:p>
            <a:r>
              <a:rPr lang="en-US" altLang="en-US" sz="3200" dirty="0" smtClean="0"/>
              <a:t>AHRQ Health Care Innovations in Maternal and Child Health</a:t>
            </a:r>
            <a:endParaRPr lang="en-US" altLang="en-US" sz="2200" dirty="0">
              <a:hlinkClick r:id="rId3"/>
            </a:endParaRPr>
          </a:p>
        </p:txBody>
      </p:sp>
      <p:sp>
        <p:nvSpPr>
          <p:cNvPr id="11266" name="Rectangle 2"/>
          <p:cNvSpPr>
            <a:spLocks noGrp="1" noChangeArrowheads="1"/>
          </p:cNvSpPr>
          <p:nvPr>
            <p:ph type="body" idx="1"/>
          </p:nvPr>
        </p:nvSpPr>
        <p:spPr>
          <a:xfrm>
            <a:off x="457200" y="1600200"/>
            <a:ext cx="8229600" cy="4953000"/>
          </a:xfrm>
        </p:spPr>
        <p:txBody>
          <a:bodyPr>
            <a:normAutofit fontScale="77500" lnSpcReduction="20000"/>
          </a:bodyPr>
          <a:lstStyle/>
          <a:p>
            <a:pPr marL="0" indent="0">
              <a:buNone/>
            </a:pPr>
            <a:r>
              <a:rPr lang="en-US" altLang="en-US" dirty="0" smtClean="0">
                <a:hlinkClick r:id="rId4"/>
              </a:rPr>
              <a:t>Baltimore Healthy Start</a:t>
            </a:r>
            <a:endParaRPr lang="en-US" altLang="en-US" dirty="0" smtClean="0"/>
          </a:p>
          <a:p>
            <a:r>
              <a:rPr lang="en-US" altLang="en-US" dirty="0" smtClean="0"/>
              <a:t>Location: Baltimore, Maryland</a:t>
            </a:r>
          </a:p>
          <a:p>
            <a:r>
              <a:rPr lang="en-US" altLang="en-US" dirty="0" smtClean="0"/>
              <a:t>Population: Black women </a:t>
            </a:r>
          </a:p>
          <a:p>
            <a:r>
              <a:rPr lang="en-US" altLang="en-US" dirty="0" smtClean="0"/>
              <a:t>Intervention: </a:t>
            </a:r>
            <a:r>
              <a:rPr lang="en-US" dirty="0"/>
              <a:t>Baltimore Healthy Start works to reduce infant mortality </a:t>
            </a:r>
            <a:r>
              <a:rPr lang="en-US" dirty="0" smtClean="0"/>
              <a:t>by </a:t>
            </a:r>
            <a:r>
              <a:rPr lang="en-US" dirty="0"/>
              <a:t>offering </a:t>
            </a:r>
            <a:r>
              <a:rPr lang="en-US" dirty="0" smtClean="0"/>
              <a:t>services </a:t>
            </a:r>
            <a:r>
              <a:rPr lang="en-US" dirty="0"/>
              <a:t>for women and their families. Program </a:t>
            </a:r>
            <a:r>
              <a:rPr lang="en-US" dirty="0" smtClean="0"/>
              <a:t>covers </a:t>
            </a:r>
            <a:r>
              <a:rPr lang="en-US" dirty="0"/>
              <a:t>each stage of the childbearing cycle: pregnancy, </a:t>
            </a:r>
            <a:r>
              <a:rPr lang="en-US" dirty="0" smtClean="0"/>
              <a:t>postpartum </a:t>
            </a:r>
            <a:r>
              <a:rPr lang="en-US" dirty="0"/>
              <a:t>period, early childhood, and between pregnancies. Trained staff from the local community </a:t>
            </a:r>
            <a:r>
              <a:rPr lang="en-US" dirty="0" smtClean="0"/>
              <a:t>reach </a:t>
            </a:r>
            <a:r>
              <a:rPr lang="en-US" dirty="0"/>
              <a:t>out to and </a:t>
            </a:r>
            <a:r>
              <a:rPr lang="en-US" dirty="0" smtClean="0"/>
              <a:t>enroll </a:t>
            </a:r>
            <a:r>
              <a:rPr lang="en-US" dirty="0"/>
              <a:t>at-risk residents, assessing their needs, offering relevant education, and connecting enrollees and their families with needed medical </a:t>
            </a:r>
            <a:r>
              <a:rPr lang="en-US" dirty="0" smtClean="0"/>
              <a:t>and </a:t>
            </a:r>
            <a:r>
              <a:rPr lang="en-US" dirty="0"/>
              <a:t>social services</a:t>
            </a:r>
            <a:r>
              <a:rPr lang="en-US" dirty="0" smtClean="0"/>
              <a:t>.</a:t>
            </a:r>
            <a:endParaRPr lang="en-US" altLang="en-US" dirty="0" smtClean="0"/>
          </a:p>
          <a:p>
            <a:r>
              <a:rPr lang="en-US" altLang="en-US" dirty="0" smtClean="0"/>
              <a:t>Outcomes: Enhanced access to pre- and postnatal services, generated high levels of satisfaction among clients, produced a lower rate </a:t>
            </a:r>
            <a:r>
              <a:rPr lang="en-US" dirty="0"/>
              <a:t>of infant mortality, and reduced the </a:t>
            </a:r>
            <a:r>
              <a:rPr lang="en-US" dirty="0" smtClean="0"/>
              <a:t>percentage of </a:t>
            </a:r>
            <a:r>
              <a:rPr lang="en-US" dirty="0"/>
              <a:t>women delivering low- and </a:t>
            </a:r>
            <a:r>
              <a:rPr lang="en-US"/>
              <a:t>very </a:t>
            </a:r>
            <a:r>
              <a:rPr lang="en-US" smtClean="0"/>
              <a:t>low–birth weight </a:t>
            </a:r>
            <a:r>
              <a:rPr lang="en-US" dirty="0"/>
              <a:t>babies. This reduction, in turn, </a:t>
            </a:r>
            <a:r>
              <a:rPr lang="en-US" dirty="0" smtClean="0"/>
              <a:t>led </a:t>
            </a:r>
            <a:r>
              <a:rPr lang="en-US" dirty="0"/>
              <a:t>to significant cost savings</a:t>
            </a:r>
            <a:r>
              <a:rPr lang="en-US" dirty="0" smtClean="0"/>
              <a:t>.</a:t>
            </a:r>
            <a:endParaRPr lang="en-US" altLang="en-US" dirty="0"/>
          </a:p>
        </p:txBody>
      </p:sp>
    </p:spTree>
    <p:extLst>
      <p:ext uri="{BB962C8B-B14F-4D97-AF65-F5344CB8AC3E}">
        <p14:creationId xmlns:p14="http://schemas.microsoft.com/office/powerpoint/2010/main" val="14560495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524000"/>
            <a:ext cx="8153400" cy="5181600"/>
          </a:xfrm>
        </p:spPr>
        <p:txBody>
          <a:bodyPr>
            <a:noAutofit/>
          </a:bodyPr>
          <a:lstStyle/>
          <a:p>
            <a:pPr marL="120650" indent="-120650">
              <a:lnSpc>
                <a:spcPct val="120000"/>
              </a:lnSpc>
              <a:spcBef>
                <a:spcPts val="0"/>
              </a:spcBef>
            </a:pPr>
            <a:r>
              <a:rPr lang="en-US" sz="1100" dirty="0"/>
              <a:t>Arias E. United States life tables, 2011. </a:t>
            </a:r>
            <a:r>
              <a:rPr lang="en-US" sz="1100" dirty="0" err="1"/>
              <a:t>Natl</a:t>
            </a:r>
            <a:r>
              <a:rPr lang="en-US" sz="1100" dirty="0"/>
              <a:t> Vital Stat Rep 2015;64(11). </a:t>
            </a:r>
            <a:r>
              <a:rPr lang="en-US" sz="1100" u="sng" dirty="0">
                <a:hlinkClick r:id="rId3"/>
              </a:rPr>
              <a:t>http://www.cdc.gov/nchs/data/nvsr/nvsr64/nvsr64_11.pdf</a:t>
            </a:r>
            <a:r>
              <a:rPr lang="en-US" sz="1100" dirty="0"/>
              <a:t> </a:t>
            </a:r>
          </a:p>
          <a:p>
            <a:pPr marL="120650" indent="-120650">
              <a:lnSpc>
                <a:spcPct val="120000"/>
              </a:lnSpc>
              <a:spcBef>
                <a:spcPts val="0"/>
              </a:spcBef>
            </a:pPr>
            <a:r>
              <a:rPr lang="en-US" sz="1100" dirty="0"/>
              <a:t>Centers for Disease Control and Prevention. Health Disparities in HIV/AIDS, Viral Hepatitis, STDs, and TB. Last updated March 2014. </a:t>
            </a:r>
            <a:r>
              <a:rPr lang="en-US" sz="1100" u="sng" dirty="0">
                <a:hlinkClick r:id="rId4"/>
              </a:rPr>
              <a:t>http://www.cdc.gov/nchhstp/healthdisparities/AfricanAmericans.html</a:t>
            </a:r>
            <a:r>
              <a:rPr lang="en-US" sz="1100" dirty="0"/>
              <a:t> </a:t>
            </a:r>
          </a:p>
          <a:p>
            <a:pPr marL="120650" indent="-120650">
              <a:lnSpc>
                <a:spcPct val="120000"/>
              </a:lnSpc>
              <a:spcBef>
                <a:spcPts val="0"/>
              </a:spcBef>
            </a:pPr>
            <a:r>
              <a:rPr lang="en-US" sz="1100" dirty="0" err="1"/>
              <a:t>DeNavas</a:t>
            </a:r>
            <a:r>
              <a:rPr lang="en-US" sz="1100" dirty="0"/>
              <a:t>-Walt C, Proctor BD. Income and poverty in the United States: 2014. Current Population Reports, P60-252. Washington, DC: U.S. Government Printing Office; 2015. </a:t>
            </a:r>
            <a:r>
              <a:rPr lang="en-US" sz="1100" u="sng" dirty="0">
                <a:hlinkClick r:id="rId5"/>
              </a:rPr>
              <a:t>http://www.census.gov/content/dam/Census/library/publications/2015/demo/p60-252.pdf</a:t>
            </a:r>
            <a:r>
              <a:rPr lang="en-US" sz="1100" dirty="0"/>
              <a:t> </a:t>
            </a:r>
          </a:p>
          <a:p>
            <a:pPr marL="120650" indent="-120650">
              <a:lnSpc>
                <a:spcPct val="120000"/>
              </a:lnSpc>
              <a:spcBef>
                <a:spcPts val="0"/>
              </a:spcBef>
            </a:pPr>
            <a:r>
              <a:rPr lang="en-US" sz="1100" dirty="0" err="1"/>
              <a:t>Fairlie</a:t>
            </a:r>
            <a:r>
              <a:rPr lang="en-US" sz="1100" dirty="0"/>
              <a:t>, RW, Robb AM. Policy Brief #12. The causes of racial disparities in business performance. In: Race and entrepreneurial success: Black-, Asian-, and White-owned businesses in the United States.</a:t>
            </a:r>
            <a:r>
              <a:rPr lang="en-US" sz="1100" i="1" dirty="0"/>
              <a:t> </a:t>
            </a:r>
            <a:r>
              <a:rPr lang="en-US" sz="1100" dirty="0"/>
              <a:t>Cambridge, MA: MIT Press; 2008. </a:t>
            </a:r>
            <a:r>
              <a:rPr lang="en-US" sz="1100" u="sng" dirty="0">
                <a:hlinkClick r:id="rId6"/>
              </a:rPr>
              <a:t>http://www.npc.umich.edu/publications/policy_briefs/brief12/</a:t>
            </a:r>
            <a:r>
              <a:rPr lang="en-US" sz="1100" dirty="0"/>
              <a:t> </a:t>
            </a:r>
          </a:p>
          <a:p>
            <a:pPr marL="120650" indent="-120650">
              <a:lnSpc>
                <a:spcPct val="120000"/>
              </a:lnSpc>
              <a:spcBef>
                <a:spcPts val="0"/>
              </a:spcBef>
            </a:pPr>
            <a:r>
              <a:rPr lang="en-US" sz="1100" dirty="0"/>
              <a:t>Hobbs F, Stoops N, U.S. Census Bureau, Census 2000 Special Reports, Series CENSR-4,</a:t>
            </a:r>
            <a:r>
              <a:rPr lang="en-US" sz="1100" i="1" dirty="0"/>
              <a:t> D</a:t>
            </a:r>
            <a:r>
              <a:rPr lang="en-US" sz="1100" dirty="0"/>
              <a:t>emographic trends in the 20th century, Washington, DC: U.S. Government Printing Office; 2002.</a:t>
            </a:r>
          </a:p>
          <a:p>
            <a:pPr marL="120650" indent="-120650">
              <a:lnSpc>
                <a:spcPct val="120000"/>
              </a:lnSpc>
              <a:spcBef>
                <a:spcPts val="0"/>
              </a:spcBef>
            </a:pPr>
            <a:r>
              <a:rPr lang="en-US" sz="1100" dirty="0" err="1"/>
              <a:t>Lofquist</a:t>
            </a:r>
            <a:r>
              <a:rPr lang="en-US" sz="1100" dirty="0"/>
              <a:t> D, </a:t>
            </a:r>
            <a:r>
              <a:rPr lang="en-US" sz="1100" dirty="0" err="1"/>
              <a:t>Lugaila</a:t>
            </a:r>
            <a:r>
              <a:rPr lang="en-US" sz="1100" dirty="0"/>
              <a:t> T, O’Connell M, et al. Households and families: 2010. 2010 Census Briefs. Suitland, MD: U.S. Census Bureau; April 2012. Publication No. C2010BR-14. </a:t>
            </a:r>
            <a:r>
              <a:rPr lang="en-US" sz="1100" u="sng" dirty="0">
                <a:hlinkClick r:id="rId7"/>
              </a:rPr>
              <a:t>https://www.census.gov/prod/cen2010/briefs/c2010br-14.pdf</a:t>
            </a:r>
            <a:r>
              <a:rPr lang="en-US" sz="1100" dirty="0"/>
              <a:t>  </a:t>
            </a:r>
          </a:p>
          <a:p>
            <a:pPr marL="120650" indent="-120650">
              <a:lnSpc>
                <a:spcPct val="120000"/>
              </a:lnSpc>
              <a:spcBef>
                <a:spcPts val="0"/>
              </a:spcBef>
            </a:pPr>
            <a:r>
              <a:rPr lang="en-US" sz="1100" dirty="0"/>
              <a:t>Peters A. Black Business Trends in the United States. Conference on Negritude, Ethnicity and Afro Cultures in the Americas. Miami, FL: Florida International University, 26 February 1987. </a:t>
            </a:r>
            <a:r>
              <a:rPr lang="en-US" sz="1100" u="sng" dirty="0">
                <a:hlinkClick r:id="rId8"/>
              </a:rPr>
              <a:t>https://www.sec.gov/news/speech/1987/022687peters.pdf</a:t>
            </a:r>
            <a:r>
              <a:rPr lang="en-US" sz="1100" dirty="0"/>
              <a:t> </a:t>
            </a:r>
          </a:p>
          <a:p>
            <a:pPr marL="120650" indent="-120650">
              <a:lnSpc>
                <a:spcPct val="120000"/>
              </a:lnSpc>
              <a:spcBef>
                <a:spcPts val="0"/>
              </a:spcBef>
            </a:pPr>
            <a:r>
              <a:rPr lang="en-US" sz="1100" dirty="0" err="1"/>
              <a:t>Probst</a:t>
            </a:r>
            <a:r>
              <a:rPr lang="en-US" sz="1100" dirty="0"/>
              <a:t> JC, Samuels ME, Jespersen KP, et al. Minorities in rural America: an overview of population characteristics. (Prepared under Grant No. 6 U1C RH 00045-01 with the Federal Office of Rural Health Policy, Health Resources and Services Administration).  Columbia, SC: South Carolina Rural Health Research Center, Norman J. Arnold School of Public Health, University of South Carolina; 2002. </a:t>
            </a:r>
            <a:r>
              <a:rPr lang="en-US" sz="1100" u="sng" dirty="0">
                <a:hlinkClick r:id="rId9"/>
              </a:rPr>
              <a:t>http://rhr.sph.sc.edu/report/MinoritiesInRuralAmerica.pdf</a:t>
            </a:r>
            <a:r>
              <a:rPr lang="en-US" sz="1100" dirty="0"/>
              <a:t> </a:t>
            </a:r>
          </a:p>
          <a:p>
            <a:pPr marL="120650" indent="-120650">
              <a:lnSpc>
                <a:spcPct val="120000"/>
              </a:lnSpc>
              <a:spcBef>
                <a:spcPts val="0"/>
              </a:spcBef>
            </a:pPr>
            <a:r>
              <a:rPr lang="en-US" sz="1100" dirty="0"/>
              <a:t>U.S. Bureau of the Census. 1980 Census of population. Volume 1. Characteristics of the population. Chapter B. General population characteristics. Part 1. United States summary. Washington, DC: Government Printing Office; May 1983. Publication No. PC80-1-B1. </a:t>
            </a:r>
            <a:r>
              <a:rPr lang="en-US" sz="1100" u="sng" dirty="0">
                <a:hlinkClick r:id="rId10"/>
              </a:rPr>
              <a:t>http://</a:t>
            </a:r>
            <a:r>
              <a:rPr lang="en-US" sz="1100" u="sng" dirty="0" smtClean="0">
                <a:hlinkClick r:id="rId10"/>
              </a:rPr>
              <a:t>www2.census.gov/prod2/decennial/documents/1980/1980censusofpopu8011u_bw.pdf</a:t>
            </a:r>
            <a:endParaRPr lang="en-US" sz="1100" dirty="0"/>
          </a:p>
        </p:txBody>
      </p:sp>
    </p:spTree>
    <p:extLst>
      <p:ext uri="{BB962C8B-B14F-4D97-AF65-F5344CB8AC3E}">
        <p14:creationId xmlns:p14="http://schemas.microsoft.com/office/powerpoint/2010/main" val="2226031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524000"/>
            <a:ext cx="8229600" cy="4602163"/>
          </a:xfrm>
        </p:spPr>
        <p:txBody>
          <a:bodyPr>
            <a:normAutofit fontScale="32500" lnSpcReduction="20000"/>
          </a:bodyPr>
          <a:lstStyle/>
          <a:p>
            <a:pPr marL="120650" indent="-120650">
              <a:lnSpc>
                <a:spcPct val="120000"/>
              </a:lnSpc>
              <a:spcBef>
                <a:spcPts val="0"/>
              </a:spcBef>
            </a:pPr>
            <a:r>
              <a:rPr lang="en-US" dirty="0"/>
              <a:t>U.S. Bureau of the Census. Household and family characteristics: March 1980. Current Population Reports, Series P-20, No. 366. Washington, DC: U.S. Government Printing Office; 1981. </a:t>
            </a:r>
            <a:r>
              <a:rPr lang="en-US" u="sng" dirty="0">
                <a:hlinkClick r:id="rId3"/>
              </a:rPr>
              <a:t>https://www.census.gov/hhes/families/files/scanned/P20-366.pdf</a:t>
            </a:r>
            <a:r>
              <a:rPr lang="en-US" dirty="0"/>
              <a:t> </a:t>
            </a:r>
          </a:p>
          <a:p>
            <a:pPr marL="120650" indent="-120650">
              <a:lnSpc>
                <a:spcPct val="120000"/>
              </a:lnSpc>
              <a:spcBef>
                <a:spcPts val="0"/>
              </a:spcBef>
            </a:pPr>
            <a:r>
              <a:rPr lang="en-US" dirty="0" smtClean="0"/>
              <a:t>U.S</a:t>
            </a:r>
            <a:r>
              <a:rPr lang="en-US" dirty="0"/>
              <a:t>. Bureau of the Census. Money income of households, families, and persons in the United States: 1980. Current Population Reports, P60-132. Washington, DC: U.S. Government Printing Office; 1982.</a:t>
            </a:r>
          </a:p>
          <a:p>
            <a:pPr marL="120650" indent="-120650">
              <a:lnSpc>
                <a:spcPct val="120000"/>
              </a:lnSpc>
              <a:spcBef>
                <a:spcPts val="0"/>
              </a:spcBef>
            </a:pPr>
            <a:r>
              <a:rPr lang="en-US" dirty="0"/>
              <a:t>U.S. Census Bureau. 2007 Survey of Business Owners summaries of findings. </a:t>
            </a:r>
            <a:r>
              <a:rPr lang="en-US" u="sng" dirty="0">
                <a:hlinkClick r:id="rId4"/>
              </a:rPr>
              <a:t>http://www.census.gov/econ/sbo/getsof.html?07black</a:t>
            </a:r>
            <a:r>
              <a:rPr lang="en-US" dirty="0"/>
              <a:t> </a:t>
            </a:r>
          </a:p>
          <a:p>
            <a:pPr marL="120650" indent="-120650">
              <a:lnSpc>
                <a:spcPct val="120000"/>
              </a:lnSpc>
              <a:spcBef>
                <a:spcPts val="0"/>
              </a:spcBef>
            </a:pPr>
            <a:r>
              <a:rPr lang="en-US" dirty="0"/>
              <a:t>U.S. Census Bureau. Current Population Survey, Annual Social and Economic Supplement, 2010. Table 4. Black alone population. Released June 2011. </a:t>
            </a:r>
            <a:r>
              <a:rPr lang="en-US" u="sng" dirty="0">
                <a:hlinkClick r:id="rId5"/>
              </a:rPr>
              <a:t>https://www.census.gov/population/age/data/2010comp.html</a:t>
            </a:r>
            <a:endParaRPr lang="en-US" dirty="0"/>
          </a:p>
          <a:p>
            <a:pPr marL="120650" indent="-120650">
              <a:lnSpc>
                <a:spcPct val="120000"/>
              </a:lnSpc>
              <a:spcBef>
                <a:spcPts val="0"/>
              </a:spcBef>
            </a:pPr>
            <a:r>
              <a:rPr lang="en-US" dirty="0"/>
              <a:t>U.S. Census Bureau. Facts for Features. Black (African-American) History Month: February 2012. Released January 4, 2012. Publication No. CB12-FF.01. </a:t>
            </a:r>
            <a:r>
              <a:rPr lang="en-US" u="sng" dirty="0">
                <a:hlinkClick r:id="rId6"/>
              </a:rPr>
              <a:t>https://www.census.gov/newsroom/releases/archives/facts_for_features_special_editions/cb12-ff01.html</a:t>
            </a:r>
            <a:r>
              <a:rPr lang="en-US" dirty="0"/>
              <a:t> </a:t>
            </a:r>
          </a:p>
          <a:p>
            <a:pPr marL="120650" indent="-120650">
              <a:lnSpc>
                <a:spcPct val="120000"/>
              </a:lnSpc>
              <a:spcBef>
                <a:spcPts val="0"/>
              </a:spcBef>
            </a:pPr>
            <a:r>
              <a:rPr lang="en-US" dirty="0"/>
              <a:t>U.S. Census Bureau. Statistical abstract of the United States. Released 1999. Section 4. </a:t>
            </a:r>
            <a:r>
              <a:rPr lang="en-US" u="sng" dirty="0">
                <a:hlinkClick r:id="rId7"/>
              </a:rPr>
              <a:t>http://www.census.gov/prod/99pubs/99statab/sec04.pdf</a:t>
            </a:r>
            <a:r>
              <a:rPr lang="en-US" dirty="0"/>
              <a:t> </a:t>
            </a:r>
          </a:p>
          <a:p>
            <a:pPr marL="120650" indent="-120650">
              <a:lnSpc>
                <a:spcPct val="120000"/>
              </a:lnSpc>
              <a:spcBef>
                <a:spcPts val="0"/>
              </a:spcBef>
            </a:pPr>
            <a:r>
              <a:rPr lang="en-US" dirty="0"/>
              <a:t>Centers for Disease Control and Prevention. Sudden Unexpected Infant Death and Sudden Infant Death Syndrome. Data and Statistics. </a:t>
            </a:r>
            <a:r>
              <a:rPr lang="en-US" u="sng" dirty="0">
                <a:hlinkClick r:id="rId8"/>
              </a:rPr>
              <a:t>http://www.cdc.gov/sids/data.htm</a:t>
            </a:r>
            <a:r>
              <a:rPr lang="en-US" dirty="0"/>
              <a:t> </a:t>
            </a:r>
          </a:p>
          <a:p>
            <a:pPr marL="120650" indent="-120650">
              <a:lnSpc>
                <a:spcPct val="120000"/>
              </a:lnSpc>
              <a:spcBef>
                <a:spcPts val="0"/>
              </a:spcBef>
            </a:pPr>
            <a:r>
              <a:rPr lang="en-US" dirty="0"/>
              <a:t>Heckler M; Task Force on Black and Minority Health. Report of the Secretary’s Task Force on Black and Minority Health. Washington, DC: U.S. Department of Health and Human Services; 1985. </a:t>
            </a:r>
            <a:r>
              <a:rPr lang="en-US" u="sng" dirty="0">
                <a:hlinkClick r:id="rId9"/>
              </a:rPr>
              <a:t>https://collections.nlm.nih.gov/catalog/nlm:nlmuid-8602912-mvset</a:t>
            </a:r>
            <a:r>
              <a:rPr lang="en-US" dirty="0"/>
              <a:t> </a:t>
            </a:r>
          </a:p>
          <a:p>
            <a:pPr marL="120650" indent="-120650">
              <a:lnSpc>
                <a:spcPct val="120000"/>
              </a:lnSpc>
              <a:spcBef>
                <a:spcPts val="0"/>
              </a:spcBef>
            </a:pPr>
            <a:r>
              <a:rPr lang="en-US" dirty="0"/>
              <a:t>Mathews TJ, </a:t>
            </a:r>
            <a:r>
              <a:rPr lang="en-US" dirty="0" err="1"/>
              <a:t>MacDorman</a:t>
            </a:r>
            <a:r>
              <a:rPr lang="en-US" dirty="0"/>
              <a:t> MF, </a:t>
            </a:r>
            <a:r>
              <a:rPr lang="en-US" dirty="0" err="1"/>
              <a:t>Thoma</a:t>
            </a:r>
            <a:r>
              <a:rPr lang="en-US" dirty="0"/>
              <a:t> ME. Infant mortality statistics from the 2013 period linked birth/infant death data set. </a:t>
            </a:r>
            <a:r>
              <a:rPr lang="en-US" dirty="0" err="1"/>
              <a:t>Natl</a:t>
            </a:r>
            <a:r>
              <a:rPr lang="en-US" dirty="0"/>
              <a:t> Vital Stat Rep 2015 Aug 6;64(9). </a:t>
            </a:r>
            <a:r>
              <a:rPr lang="en-US" u="sng" dirty="0">
                <a:hlinkClick r:id="rId10"/>
              </a:rPr>
              <a:t>http://www.cdc.gov/nchs/data/nvsr/nvsr64/nvsr64_09.pdf</a:t>
            </a:r>
            <a:r>
              <a:rPr lang="en-US" dirty="0"/>
              <a:t> </a:t>
            </a:r>
          </a:p>
          <a:p>
            <a:pPr marL="120650" indent="-120650">
              <a:lnSpc>
                <a:spcPct val="120000"/>
              </a:lnSpc>
              <a:spcBef>
                <a:spcPts val="0"/>
              </a:spcBef>
            </a:pPr>
            <a:r>
              <a:rPr lang="en-US" dirty="0" err="1"/>
              <a:t>Olfson</a:t>
            </a:r>
            <a:r>
              <a:rPr lang="en-US" dirty="0"/>
              <a:t> M, </a:t>
            </a:r>
            <a:r>
              <a:rPr lang="en-US" dirty="0" err="1"/>
              <a:t>Druss</a:t>
            </a:r>
            <a:r>
              <a:rPr lang="en-US" dirty="0"/>
              <a:t> BG, Marcus SC. Trends in mental health care among children and adolescents. New </a:t>
            </a:r>
            <a:r>
              <a:rPr lang="en-US" dirty="0" err="1"/>
              <a:t>Engl</a:t>
            </a:r>
            <a:r>
              <a:rPr lang="en-US" dirty="0"/>
              <a:t> J Med 2015;372(21):2029-38.</a:t>
            </a:r>
          </a:p>
          <a:p>
            <a:pPr marL="120650" indent="-120650">
              <a:lnSpc>
                <a:spcPct val="120000"/>
              </a:lnSpc>
              <a:spcBef>
                <a:spcPts val="0"/>
              </a:spcBef>
            </a:pPr>
            <a:r>
              <a:rPr lang="en-US" dirty="0"/>
              <a:t>U.S. Preventive Services Task Force. Depression in adults: screening. January 2016. </a:t>
            </a:r>
            <a:r>
              <a:rPr lang="en-US" dirty="0">
                <a:hlinkClick r:id="rId11"/>
              </a:rPr>
              <a:t>https://www.uspreventiveservicestaskforce.org/uspstf/document/RecommendationStatementFinal/depression-in-adults-screening</a:t>
            </a:r>
            <a:endParaRPr lang="en-US" dirty="0"/>
          </a:p>
          <a:p>
            <a:pPr marL="120650" indent="-120650">
              <a:lnSpc>
                <a:spcPct val="120000"/>
              </a:lnSpc>
              <a:spcBef>
                <a:spcPts val="0"/>
              </a:spcBef>
            </a:pPr>
            <a:r>
              <a:rPr lang="en-US" dirty="0"/>
              <a:t>Xu JQ, </a:t>
            </a:r>
            <a:r>
              <a:rPr lang="en-US" dirty="0" err="1"/>
              <a:t>Kochanek</a:t>
            </a:r>
            <a:r>
              <a:rPr lang="en-US" dirty="0"/>
              <a:t> KD, Murphy SL, et al. Mortality in the United States, 2012. NCHS Data Brief No. 168. Hyattsville, MD: National Center for Health Statistics; 2014. </a:t>
            </a:r>
            <a:r>
              <a:rPr lang="en-US" u="sng" dirty="0">
                <a:hlinkClick r:id="rId12"/>
              </a:rPr>
              <a:t>http://www.cdc.gov/nchs/data/databriefs/db168.pdf</a:t>
            </a:r>
            <a:r>
              <a:rPr lang="en-US" dirty="0"/>
              <a:t> </a:t>
            </a:r>
          </a:p>
          <a:p>
            <a:pPr marL="0" indent="0">
              <a:lnSpc>
                <a:spcPct val="120000"/>
              </a:lnSpc>
              <a:spcBef>
                <a:spcPts val="0"/>
              </a:spcBef>
              <a:buNone/>
            </a:pPr>
            <a:endParaRPr lang="en-US" dirty="0"/>
          </a:p>
        </p:txBody>
      </p:sp>
    </p:spTree>
    <p:extLst>
      <p:ext uri="{BB962C8B-B14F-4D97-AF65-F5344CB8AC3E}">
        <p14:creationId xmlns:p14="http://schemas.microsoft.com/office/powerpoint/2010/main" val="19028645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 3: </a:t>
            </a:r>
            <a:r>
              <a:rPr lang="en-US" dirty="0" smtClean="0"/>
              <a:t>Trends </a:t>
            </a:r>
            <a:r>
              <a:rPr lang="en-US" dirty="0"/>
              <a:t>in Access </a:t>
            </a:r>
            <a:r>
              <a:rPr lang="en-US" dirty="0" smtClean="0"/>
              <a:t>and </a:t>
            </a:r>
            <a:r>
              <a:rPr lang="en-US" dirty="0"/>
              <a:t>Priorities of the National Quality </a:t>
            </a:r>
            <a:r>
              <a:rPr lang="en-US" dirty="0" smtClean="0"/>
              <a:t>Strategy</a:t>
            </a:r>
            <a:endParaRPr lang="en-US" dirty="0"/>
          </a:p>
        </p:txBody>
      </p:sp>
      <p:sp>
        <p:nvSpPr>
          <p:cNvPr id="5" name="Content Placeholder 4"/>
          <p:cNvSpPr>
            <a:spLocks noGrp="1"/>
          </p:cNvSpPr>
          <p:nvPr>
            <p:ph type="body" idx="1"/>
          </p:nvPr>
        </p:nvSpPr>
        <p:spPr/>
        <p:txBody>
          <a:bodyPr>
            <a:normAutofit/>
          </a:bodyPr>
          <a:lstStyle/>
          <a:p>
            <a:r>
              <a:rPr lang="en-US" dirty="0"/>
              <a:t>National Healthcare Quality and Disparities Report</a:t>
            </a:r>
          </a:p>
          <a:p>
            <a:r>
              <a:rPr lang="en-US" dirty="0" err="1" smtClean="0"/>
              <a:t>Chartbook</a:t>
            </a:r>
            <a:r>
              <a:rPr lang="en-US" dirty="0" smtClean="0"/>
              <a:t> on Health Care for Blacks </a:t>
            </a:r>
            <a:endParaRPr lang="en-US" dirty="0"/>
          </a:p>
        </p:txBody>
      </p:sp>
    </p:spTree>
    <p:extLst>
      <p:ext uri="{BB962C8B-B14F-4D97-AF65-F5344CB8AC3E}">
        <p14:creationId xmlns:p14="http://schemas.microsoft.com/office/powerpoint/2010/main" val="2147053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Key Findings of the Chartbook on Health Care for Blacks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Data on access to and quality of health care received by Blacks were available for almost all measures tracked in the QDR.</a:t>
            </a:r>
          </a:p>
          <a:p>
            <a:r>
              <a:rPr lang="en-US" dirty="0" smtClean="0"/>
              <a:t>Among Heckler Report priorities, disparities in colorectal cancer care and diabetes care presented major challenges for Blacks.</a:t>
            </a:r>
          </a:p>
          <a:p>
            <a:r>
              <a:rPr lang="en-US" dirty="0" smtClean="0"/>
              <a:t>Blacks have worse access to care although this is improving since the Affordable Care Act.</a:t>
            </a:r>
          </a:p>
          <a:p>
            <a:r>
              <a:rPr lang="en-US" dirty="0" smtClean="0"/>
              <a:t>Blacks receive poorer quality of care, especially on measures of as related to person centeredness and care coordination.</a:t>
            </a:r>
          </a:p>
          <a:p>
            <a:endParaRPr lang="en-US" dirty="0"/>
          </a:p>
        </p:txBody>
      </p:sp>
    </p:spTree>
    <p:extLst>
      <p:ext uri="{BB962C8B-B14F-4D97-AF65-F5344CB8AC3E}">
        <p14:creationId xmlns:p14="http://schemas.microsoft.com/office/powerpoint/2010/main" val="41591272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QDR </a:t>
            </a:r>
            <a:r>
              <a:rPr lang="en-US" dirty="0" err="1" smtClean="0"/>
              <a:t>Chartbooks</a:t>
            </a:r>
            <a:endParaRPr lang="en-US" dirty="0"/>
          </a:p>
        </p:txBody>
      </p:sp>
      <p:sp>
        <p:nvSpPr>
          <p:cNvPr id="3" name="Content Placeholder 2"/>
          <p:cNvSpPr>
            <a:spLocks noGrp="1"/>
          </p:cNvSpPr>
          <p:nvPr>
            <p:ph idx="1"/>
          </p:nvPr>
        </p:nvSpPr>
        <p:spPr/>
        <p:txBody>
          <a:bodyPr>
            <a:normAutofit/>
          </a:bodyPr>
          <a:lstStyle/>
          <a:p>
            <a:r>
              <a:rPr lang="en-US" dirty="0" smtClean="0"/>
              <a:t>QDR supported by a series of related </a:t>
            </a:r>
            <a:r>
              <a:rPr lang="en-US" dirty="0" err="1" smtClean="0"/>
              <a:t>chartbooks</a:t>
            </a:r>
            <a:r>
              <a:rPr lang="en-US" dirty="0" smtClean="0"/>
              <a:t> that:</a:t>
            </a:r>
          </a:p>
          <a:p>
            <a:pPr lvl="1"/>
            <a:r>
              <a:rPr lang="en-US" dirty="0" smtClean="0"/>
              <a:t>Present information on individual measures </a:t>
            </a:r>
          </a:p>
          <a:p>
            <a:pPr lvl="1"/>
            <a:r>
              <a:rPr lang="en-US" dirty="0" smtClean="0"/>
              <a:t>Are updated annually</a:t>
            </a:r>
          </a:p>
          <a:p>
            <a:pPr lvl="1"/>
            <a:r>
              <a:rPr lang="en-US" dirty="0" smtClean="0"/>
              <a:t>Are posted on the Web </a:t>
            </a:r>
            <a:r>
              <a:rPr lang="en-US" sz="2000" dirty="0" smtClean="0"/>
              <a:t>(</a:t>
            </a:r>
            <a:r>
              <a:rPr lang="en-US" sz="2000" dirty="0">
                <a:hlinkClick r:id="rId3"/>
              </a:rPr>
              <a:t>https://</a:t>
            </a:r>
            <a:r>
              <a:rPr lang="en-US" sz="2000" dirty="0" smtClean="0">
                <a:hlinkClick r:id="rId3"/>
              </a:rPr>
              <a:t>www.ahrq.gov/research/findings/nhqrdr/chartbooks/</a:t>
            </a:r>
            <a:r>
              <a:rPr lang="en-US" sz="2000" dirty="0" smtClean="0"/>
              <a:t>)</a:t>
            </a:r>
            <a:endParaRPr lang="en-US" sz="2000" dirty="0" smtClean="0"/>
          </a:p>
          <a:p>
            <a:r>
              <a:rPr lang="en-US" dirty="0" smtClean="0"/>
              <a:t>Order and topics of </a:t>
            </a:r>
            <a:r>
              <a:rPr lang="en-US" dirty="0" err="1" smtClean="0"/>
              <a:t>chartbooks</a:t>
            </a:r>
            <a:r>
              <a:rPr lang="en-US" dirty="0" smtClean="0"/>
              <a:t>:</a:t>
            </a:r>
          </a:p>
          <a:p>
            <a:pPr lvl="1"/>
            <a:r>
              <a:rPr lang="en-US" dirty="0" smtClean="0"/>
              <a:t>Access to care</a:t>
            </a:r>
          </a:p>
          <a:p>
            <a:pPr lvl="1"/>
            <a:r>
              <a:rPr lang="en-US" dirty="0" smtClean="0"/>
              <a:t>Priorities of the National Quality Strategy</a:t>
            </a:r>
          </a:p>
          <a:p>
            <a:pPr lvl="1"/>
            <a:r>
              <a:rPr lang="en-US" dirty="0" smtClean="0"/>
              <a:t>Access and quality of care for priority populations</a:t>
            </a:r>
          </a:p>
          <a:p>
            <a:endParaRPr lang="en-US" dirty="0"/>
          </a:p>
        </p:txBody>
      </p:sp>
    </p:spTree>
    <p:extLst>
      <p:ext uri="{BB962C8B-B14F-4D97-AF65-F5344CB8AC3E}">
        <p14:creationId xmlns:p14="http://schemas.microsoft.com/office/powerpoint/2010/main" val="31699713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smtClean="0"/>
              <a:t>Six </a:t>
            </a:r>
            <a:r>
              <a:rPr lang="en-US" sz="2700" dirty="0" err="1" smtClean="0"/>
              <a:t>Chartbooks</a:t>
            </a:r>
            <a:r>
              <a:rPr lang="en-US" sz="2700" dirty="0" smtClean="0"/>
              <a:t> Organized Around Priorities of the National Quality Strategy</a:t>
            </a:r>
            <a:endParaRPr lang="en-US" sz="2700"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marL="514350" indent="-514350">
              <a:lnSpc>
                <a:spcPct val="120000"/>
              </a:lnSpc>
              <a:spcBef>
                <a:spcPts val="0"/>
              </a:spcBef>
              <a:buSzPct val="100000"/>
              <a:buFont typeface="+mj-lt"/>
              <a:buAutoNum type="arabicPeriod"/>
            </a:pPr>
            <a:r>
              <a:rPr lang="en-US" dirty="0" smtClean="0"/>
              <a:t>Making care safer by reducing harm caused in the delivery of care.</a:t>
            </a:r>
          </a:p>
          <a:p>
            <a:pPr marL="514350" indent="-514350">
              <a:lnSpc>
                <a:spcPct val="120000"/>
              </a:lnSpc>
              <a:spcBef>
                <a:spcPts val="0"/>
              </a:spcBef>
              <a:buSzPct val="100000"/>
              <a:buFont typeface="+mj-lt"/>
              <a:buAutoNum type="arabicPeriod"/>
            </a:pPr>
            <a:r>
              <a:rPr lang="en-US" dirty="0" smtClean="0"/>
              <a:t>Ensuring that each person and family is engaged as partners in their care.</a:t>
            </a:r>
          </a:p>
          <a:p>
            <a:pPr marL="514350" indent="-514350">
              <a:lnSpc>
                <a:spcPct val="120000"/>
              </a:lnSpc>
              <a:spcBef>
                <a:spcPts val="0"/>
              </a:spcBef>
              <a:buSzPct val="100000"/>
              <a:buFont typeface="+mj-lt"/>
              <a:buAutoNum type="arabicPeriod"/>
            </a:pPr>
            <a:r>
              <a:rPr lang="en-US" dirty="0" smtClean="0"/>
              <a:t>Promoting effective communication and coordination of care.</a:t>
            </a:r>
          </a:p>
          <a:p>
            <a:pPr marL="514350" indent="-514350">
              <a:lnSpc>
                <a:spcPct val="120000"/>
              </a:lnSpc>
              <a:spcBef>
                <a:spcPts val="0"/>
              </a:spcBef>
              <a:buSzPct val="100000"/>
              <a:buFont typeface="+mj-lt"/>
              <a:buAutoNum type="arabicPeriod"/>
            </a:pPr>
            <a:r>
              <a:rPr lang="en-US" dirty="0" smtClean="0"/>
              <a:t>Promoting the most effective prevention and treatment practices for the leading causes of mortality, starting with cardiovascular disease.</a:t>
            </a:r>
          </a:p>
          <a:p>
            <a:pPr marL="514350" indent="-514350">
              <a:lnSpc>
                <a:spcPct val="120000"/>
              </a:lnSpc>
              <a:spcBef>
                <a:spcPts val="0"/>
              </a:spcBef>
              <a:buSzPct val="100000"/>
              <a:buFont typeface="+mj-lt"/>
              <a:buAutoNum type="arabicPeriod"/>
            </a:pPr>
            <a:r>
              <a:rPr lang="en-US" dirty="0" smtClean="0"/>
              <a:t>Working with communities to promote wide use of best practices to enable healthy living.</a:t>
            </a:r>
          </a:p>
          <a:p>
            <a:pPr marL="514350" indent="-514350">
              <a:lnSpc>
                <a:spcPct val="120000"/>
              </a:lnSpc>
              <a:spcBef>
                <a:spcPts val="0"/>
              </a:spcBef>
              <a:buSzPct val="100000"/>
              <a:buFont typeface="+mj-lt"/>
              <a:buAutoNum type="arabicPeriod"/>
            </a:pPr>
            <a:r>
              <a:rPr lang="en-US" dirty="0" smtClean="0"/>
              <a:t>Making quality care more affordable for individuals, families, employers, and governments by developing and spreading new health care delivery models.</a:t>
            </a:r>
          </a:p>
          <a:p>
            <a:endParaRPr lang="en-US" dirty="0"/>
          </a:p>
        </p:txBody>
      </p:sp>
    </p:spTree>
    <p:extLst>
      <p:ext uri="{BB962C8B-B14F-4D97-AF65-F5344CB8AC3E}">
        <p14:creationId xmlns:p14="http://schemas.microsoft.com/office/powerpoint/2010/main" val="6036358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Other </a:t>
            </a:r>
            <a:r>
              <a:rPr lang="en-US" sz="2800" dirty="0" err="1" smtClean="0"/>
              <a:t>Chartbooks</a:t>
            </a:r>
            <a:r>
              <a:rPr lang="en-US" sz="2800" dirty="0" smtClean="0"/>
              <a:t> Organized Around AHRQ’s Priority Populations</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AHRQ’s priority populations, specified in the Healthcare Research and Quality Act of 1999 (Public Law 106-129):</a:t>
            </a:r>
          </a:p>
          <a:p>
            <a:pPr lvl="1"/>
            <a:r>
              <a:rPr lang="en-US" dirty="0" smtClean="0"/>
              <a:t>Racial and ethnic minority groups</a:t>
            </a:r>
          </a:p>
          <a:p>
            <a:pPr lvl="1"/>
            <a:r>
              <a:rPr lang="en-US" dirty="0" smtClean="0"/>
              <a:t>Low-income groups</a:t>
            </a:r>
          </a:p>
          <a:p>
            <a:pPr lvl="1"/>
            <a:r>
              <a:rPr lang="en-US" dirty="0" smtClean="0"/>
              <a:t>Women</a:t>
            </a:r>
          </a:p>
          <a:p>
            <a:pPr lvl="1"/>
            <a:r>
              <a:rPr lang="en-US" dirty="0" smtClean="0"/>
              <a:t>Children (under age 18)</a:t>
            </a:r>
          </a:p>
          <a:p>
            <a:pPr lvl="1"/>
            <a:r>
              <a:rPr lang="en-US" dirty="0" smtClean="0"/>
              <a:t>Older adults (age 65 and over)</a:t>
            </a:r>
          </a:p>
          <a:p>
            <a:pPr lvl="1"/>
            <a:r>
              <a:rPr lang="en-US" dirty="0" smtClean="0"/>
              <a:t>Residents of rural areas</a:t>
            </a:r>
          </a:p>
          <a:p>
            <a:pPr lvl="1"/>
            <a:r>
              <a:rPr lang="en-US" dirty="0" smtClean="0"/>
              <a:t>Individuals with special health care needs, including:</a:t>
            </a:r>
          </a:p>
          <a:p>
            <a:pPr lvl="2"/>
            <a:r>
              <a:rPr lang="en-US" dirty="0" smtClean="0"/>
              <a:t>Individuals with disabilities</a:t>
            </a:r>
          </a:p>
          <a:p>
            <a:pPr lvl="2"/>
            <a:r>
              <a:rPr lang="en-US" dirty="0" smtClean="0"/>
              <a:t>Individuals who need chronic care or end-of-life care</a:t>
            </a:r>
          </a:p>
          <a:p>
            <a:endParaRPr lang="en-US" dirty="0"/>
          </a:p>
        </p:txBody>
      </p:sp>
    </p:spTree>
    <p:extLst>
      <p:ext uri="{BB962C8B-B14F-4D97-AF65-F5344CB8AC3E}">
        <p14:creationId xmlns:p14="http://schemas.microsoft.com/office/powerpoint/2010/main" val="26714926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 to Health Care</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smtClean="0"/>
              <a:t>National Healthcare Quality and Disparities Report</a:t>
            </a:r>
          </a:p>
          <a:p>
            <a:r>
              <a:rPr lang="en-US" dirty="0" err="1" smtClean="0"/>
              <a:t>Chartbook</a:t>
            </a:r>
            <a:r>
              <a:rPr lang="en-US" dirty="0" smtClean="0"/>
              <a:t> on Health Care for Blacks</a:t>
            </a:r>
          </a:p>
          <a:p>
            <a:r>
              <a:rPr lang="en-US" dirty="0" smtClean="0"/>
              <a:t>Part 3: </a:t>
            </a:r>
            <a:r>
              <a:rPr lang="en-US" dirty="0"/>
              <a:t>Trends in Access and Priorities of the </a:t>
            </a:r>
            <a:endParaRPr lang="en-US" dirty="0" smtClean="0"/>
          </a:p>
          <a:p>
            <a:r>
              <a:rPr lang="en-US" dirty="0" smtClean="0"/>
              <a:t>National </a:t>
            </a:r>
            <a:r>
              <a:rPr lang="en-US" dirty="0"/>
              <a:t>Quality Strategy</a:t>
            </a:r>
          </a:p>
        </p:txBody>
      </p:sp>
    </p:spTree>
    <p:extLst>
      <p:ext uri="{BB962C8B-B14F-4D97-AF65-F5344CB8AC3E}">
        <p14:creationId xmlns:p14="http://schemas.microsoft.com/office/powerpoint/2010/main" val="22125012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p:cNvSpPr>
            <a:spLocks noGrp="1"/>
          </p:cNvSpPr>
          <p:nvPr>
            <p:ph type="title"/>
          </p:nvPr>
        </p:nvSpPr>
        <p:spPr/>
        <p:txBody>
          <a:bodyPr>
            <a:normAutofit/>
          </a:bodyPr>
          <a:lstStyle/>
          <a:p>
            <a:r>
              <a:rPr lang="en-US" sz="2000" dirty="0" smtClean="0"/>
              <a:t>ACCESS DISPARITIES: In 2013, disparities were observed across a broad spectrum of access measures</a:t>
            </a:r>
            <a:endParaRPr lang="en-US" sz="2000" dirty="0"/>
          </a:p>
        </p:txBody>
      </p:sp>
      <p:graphicFrame>
        <p:nvGraphicFramePr>
          <p:cNvPr id="74" name="Chart 73"/>
          <p:cNvGraphicFramePr>
            <a:graphicFrameLocks/>
          </p:cNvGraphicFramePr>
          <p:nvPr>
            <p:extLst>
              <p:ext uri="{D42A27DB-BD31-4B8C-83A1-F6EECF244321}">
                <p14:modId xmlns:p14="http://schemas.microsoft.com/office/powerpoint/2010/main" val="3855957058"/>
              </p:ext>
            </p:extLst>
          </p:nvPr>
        </p:nvGraphicFramePr>
        <p:xfrm>
          <a:off x="457200" y="1463040"/>
          <a:ext cx="82296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95560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Adults ages 18-64 who were uninsured at the time of interview, by race/ethnicity, January 2010-June 2015</a:t>
            </a:r>
            <a:endParaRPr lang="en-US" sz="2000" dirty="0"/>
          </a:p>
        </p:txBody>
      </p:sp>
      <p:graphicFrame>
        <p:nvGraphicFramePr>
          <p:cNvPr id="4" name="Chart 3"/>
          <p:cNvGraphicFramePr/>
          <p:nvPr>
            <p:extLst>
              <p:ext uri="{D42A27DB-BD31-4B8C-83A1-F6EECF244321}">
                <p14:modId xmlns:p14="http://schemas.microsoft.com/office/powerpoint/2010/main" val="4260991023"/>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666380"/>
            <a:ext cx="8229600" cy="707886"/>
          </a:xfrm>
          <a:prstGeom prst="rect">
            <a:avLst/>
          </a:prstGeom>
        </p:spPr>
        <p:txBody>
          <a:bodyPr wrap="square">
            <a:spAutoFit/>
          </a:bodyPr>
          <a:lstStyle/>
          <a:p>
            <a:r>
              <a:rPr lang="en-US" sz="1000" b="1" dirty="0" smtClean="0"/>
              <a:t>Key: </a:t>
            </a:r>
            <a:r>
              <a:rPr lang="en-US" sz="1000" dirty="0" smtClean="0"/>
              <a:t>Q = quarter.</a:t>
            </a:r>
            <a:endParaRPr lang="en-US" sz="1000" b="1" dirty="0" smtClean="0"/>
          </a:p>
          <a:p>
            <a:r>
              <a:rPr lang="en-US" sz="1000" b="1" dirty="0" smtClean="0"/>
              <a:t>Source</a:t>
            </a:r>
            <a:r>
              <a:rPr lang="en-US" sz="1000" b="1" dirty="0"/>
              <a:t>:  </a:t>
            </a:r>
            <a:r>
              <a:rPr lang="en-US" sz="1000" dirty="0"/>
              <a:t>Centers for Disease Control and Prevention, National Center for Health </a:t>
            </a:r>
            <a:r>
              <a:rPr lang="en-US" sz="1000" dirty="0" smtClean="0"/>
              <a:t>Statistics, National </a:t>
            </a:r>
            <a:r>
              <a:rPr lang="en-US" sz="1000" dirty="0"/>
              <a:t>Health Interview Survey, 2010 </a:t>
            </a:r>
            <a:r>
              <a:rPr lang="en-US" sz="1000" dirty="0" smtClean="0"/>
              <a:t>-2015, </a:t>
            </a:r>
            <a:r>
              <a:rPr lang="en-US" sz="1000" dirty="0"/>
              <a:t>Family Core Component.</a:t>
            </a:r>
          </a:p>
          <a:p>
            <a:r>
              <a:rPr lang="en-US" sz="1000" b="1" dirty="0"/>
              <a:t>Note:</a:t>
            </a:r>
            <a:r>
              <a:rPr lang="en-US" sz="1000" dirty="0"/>
              <a:t> For this measure, lower rates are better. Data only available for </a:t>
            </a:r>
            <a:r>
              <a:rPr lang="en-US" sz="1000" dirty="0" smtClean="0"/>
              <a:t>2015 </a:t>
            </a:r>
            <a:r>
              <a:rPr lang="en-US" sz="1000" dirty="0"/>
              <a:t>quarters 1 and </a:t>
            </a:r>
            <a:r>
              <a:rPr lang="en-US" sz="1000" dirty="0" smtClean="0"/>
              <a:t>2.</a:t>
            </a:r>
            <a:endParaRPr lang="en-US" sz="1000" dirty="0"/>
          </a:p>
        </p:txBody>
      </p:sp>
    </p:spTree>
    <p:extLst>
      <p:ext uri="{BB962C8B-B14F-4D97-AF65-F5344CB8AC3E}">
        <p14:creationId xmlns:p14="http://schemas.microsoft.com/office/powerpoint/2010/main" val="24886095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Age-sex adjusted percentage of people of all ages with a usual place to go for medical care, by race/ethnicity, 2013-2014 and January-September 2015</a:t>
            </a:r>
            <a:endParaRPr lang="en-US" sz="2000" dirty="0"/>
          </a:p>
        </p:txBody>
      </p:sp>
      <p:graphicFrame>
        <p:nvGraphicFramePr>
          <p:cNvPr id="4" name="Chart 3"/>
          <p:cNvGraphicFramePr/>
          <p:nvPr>
            <p:extLst>
              <p:ext uri="{D42A27DB-BD31-4B8C-83A1-F6EECF244321}">
                <p14:modId xmlns:p14="http://schemas.microsoft.com/office/powerpoint/2010/main" val="4125009641"/>
              </p:ext>
            </p:extLst>
          </p:nvPr>
        </p:nvGraphicFramePr>
        <p:xfrm>
          <a:off x="457200" y="1463040"/>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57200" y="5303520"/>
            <a:ext cx="8229600" cy="553998"/>
          </a:xfrm>
          <a:prstGeom prst="rect">
            <a:avLst/>
          </a:prstGeom>
        </p:spPr>
        <p:txBody>
          <a:bodyPr wrap="square">
            <a:spAutoFit/>
          </a:bodyPr>
          <a:lstStyle/>
          <a:p>
            <a:r>
              <a:rPr lang="en-US" sz="1000" b="1" dirty="0" smtClean="0"/>
              <a:t>Source:</a:t>
            </a:r>
            <a:r>
              <a:rPr lang="en-US" sz="1000" dirty="0" smtClean="0"/>
              <a:t> </a:t>
            </a:r>
            <a:r>
              <a:rPr lang="en-US" sz="1000" dirty="0"/>
              <a:t>Centers for Disease Control and Prevention, National Center for Health Statistics, National Health Interview Survey, </a:t>
            </a:r>
            <a:r>
              <a:rPr lang="en-US" sz="1000" dirty="0" smtClean="0"/>
              <a:t>1997-2014 </a:t>
            </a:r>
            <a:r>
              <a:rPr lang="en-US" sz="1000" dirty="0"/>
              <a:t>and January-June </a:t>
            </a:r>
            <a:r>
              <a:rPr lang="en-US" sz="1000" dirty="0" smtClean="0"/>
              <a:t>2015, </a:t>
            </a:r>
            <a:r>
              <a:rPr lang="en-US" sz="1000" dirty="0"/>
              <a:t>Combined Sample Adult and Sample Child Core Component.</a:t>
            </a:r>
          </a:p>
          <a:p>
            <a:r>
              <a:rPr lang="en-US" sz="1000" b="1" dirty="0" smtClean="0"/>
              <a:t>Note:</a:t>
            </a:r>
            <a:r>
              <a:rPr lang="en-US" sz="1000" dirty="0" smtClean="0"/>
              <a:t> Data </a:t>
            </a:r>
            <a:r>
              <a:rPr lang="en-US" sz="1000" dirty="0"/>
              <a:t>only available for  </a:t>
            </a:r>
            <a:r>
              <a:rPr lang="en-US" sz="1000" dirty="0" smtClean="0"/>
              <a:t>2015 </a:t>
            </a:r>
            <a:r>
              <a:rPr lang="en-US" sz="1000" dirty="0"/>
              <a:t>quarters </a:t>
            </a:r>
            <a:r>
              <a:rPr lang="en-US" sz="1000" dirty="0" smtClean="0"/>
              <a:t>1, 2, and </a:t>
            </a:r>
            <a:r>
              <a:rPr lang="en-US" sz="1000" dirty="0"/>
              <a:t>3</a:t>
            </a:r>
            <a:r>
              <a:rPr lang="en-US" sz="1000" dirty="0" smtClean="0"/>
              <a:t>.</a:t>
            </a:r>
            <a:endParaRPr lang="en-US" sz="1000" dirty="0"/>
          </a:p>
        </p:txBody>
      </p:sp>
    </p:spTree>
    <p:extLst>
      <p:ext uri="{BB962C8B-B14F-4D97-AF65-F5344CB8AC3E}">
        <p14:creationId xmlns:p14="http://schemas.microsoft.com/office/powerpoint/2010/main" val="11928234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1800" dirty="0"/>
              <a:t>Adults who needed care right away for an illness, injury, or condition in the last 12 months who sometimes or never got care as soon as wanted, by race, 2002-2013, and </a:t>
            </a:r>
            <a:r>
              <a:rPr lang="en-US" sz="1800" dirty="0" smtClean="0"/>
              <a:t>stratified </a:t>
            </a:r>
            <a:r>
              <a:rPr lang="en-US" sz="1800" dirty="0"/>
              <a:t>by insurance, </a:t>
            </a:r>
            <a:r>
              <a:rPr lang="en-US" sz="1800" dirty="0" smtClean="0"/>
              <a:t>Blacks and Whites, 2013 </a:t>
            </a:r>
            <a:endParaRPr lang="en-US" sz="1800"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256840904"/>
              </p:ext>
            </p:extLst>
          </p:nvPr>
        </p:nvGraphicFramePr>
        <p:xfrm>
          <a:off x="5029200" y="1463040"/>
          <a:ext cx="36576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1"/>
            <p:extLst>
              <p:ext uri="{D42A27DB-BD31-4B8C-83A1-F6EECF244321}">
                <p14:modId xmlns:p14="http://schemas.microsoft.com/office/powerpoint/2010/main" val="2055996363"/>
              </p:ext>
            </p:extLst>
          </p:nvPr>
        </p:nvGraphicFramePr>
        <p:xfrm>
          <a:off x="457200" y="1463040"/>
          <a:ext cx="45720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760720"/>
            <a:ext cx="8229600" cy="400110"/>
          </a:xfrm>
          <a:prstGeom prst="rect">
            <a:avLst/>
          </a:prstGeom>
          <a:noFill/>
        </p:spPr>
        <p:txBody>
          <a:bodyPr wrap="square" rtlCol="0">
            <a:spAutoFit/>
          </a:bodyPr>
          <a:lstStyle/>
          <a:p>
            <a:r>
              <a:rPr lang="en-US" sz="1000" b="1" dirty="0" smtClean="0"/>
              <a:t>Sourc</a:t>
            </a:r>
            <a:r>
              <a:rPr lang="en-US" sz="1000" dirty="0" smtClean="0"/>
              <a:t>e</a:t>
            </a:r>
            <a:r>
              <a:rPr lang="en-US" sz="1000" dirty="0"/>
              <a:t>: Agency for Healthcare Research and Quality, Center for Financing, Access, and Cost Trends, Medical Expenditure Panel </a:t>
            </a:r>
            <a:r>
              <a:rPr lang="en-US" sz="1000" dirty="0" smtClean="0"/>
              <a:t>Survey, 2002-2013.</a:t>
            </a:r>
            <a:endParaRPr lang="en-US" sz="1000" dirty="0"/>
          </a:p>
        </p:txBody>
      </p:sp>
    </p:spTree>
    <p:extLst>
      <p:ext uri="{BB962C8B-B14F-4D97-AF65-F5344CB8AC3E}">
        <p14:creationId xmlns:p14="http://schemas.microsoft.com/office/powerpoint/2010/main" val="20993510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Characteristics of HRSA-supported health center population versus U.S. population, </a:t>
            </a:r>
            <a:r>
              <a:rPr lang="en-US" sz="2400" dirty="0" smtClean="0"/>
              <a:t>2014</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7856814"/>
              </p:ext>
            </p:extLst>
          </p:nvPr>
        </p:nvGraphicFramePr>
        <p:xfrm>
          <a:off x="457200" y="160020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77840"/>
            <a:ext cx="8229600" cy="984885"/>
          </a:xfrm>
          <a:prstGeom prst="rect">
            <a:avLst/>
          </a:prstGeom>
          <a:noFill/>
        </p:spPr>
        <p:txBody>
          <a:bodyPr wrap="square" rtlCol="0">
            <a:spAutoFit/>
          </a:bodyPr>
          <a:lstStyle/>
          <a:p>
            <a:r>
              <a:rPr lang="en-US" sz="1000" b="1" dirty="0"/>
              <a:t>Key:</a:t>
            </a:r>
            <a:r>
              <a:rPr lang="en-US" sz="1000" dirty="0"/>
              <a:t> AI/AN = American Indian or Alaska Native; NHOPI = Native Hawaiian or Other Pacific Islander; FPL = Federal poverty level. </a:t>
            </a:r>
          </a:p>
          <a:p>
            <a:r>
              <a:rPr lang="en-US" sz="1000" b="1" dirty="0"/>
              <a:t>Source:</a:t>
            </a:r>
            <a:r>
              <a:rPr lang="en-US" sz="1000" dirty="0"/>
              <a:t> Health Resources and Services Administration, Bureau of Primary Health Care, Uniform Data System, 2013. </a:t>
            </a:r>
            <a:r>
              <a:rPr lang="en-US" sz="1000" u="sng" dirty="0">
                <a:hlinkClick r:id="rId4"/>
              </a:rPr>
              <a:t>http://bphc.hrsa.gov/uds/datasnapshot.aspx?year=2013</a:t>
            </a:r>
            <a:endParaRPr lang="en-US" sz="1000" dirty="0"/>
          </a:p>
          <a:p>
            <a:r>
              <a:rPr lang="en-US" sz="1000" b="1" dirty="0"/>
              <a:t>Note:</a:t>
            </a:r>
            <a:r>
              <a:rPr lang="en-US" sz="1000" dirty="0"/>
              <a:t> Racial groups include </a:t>
            </a:r>
            <a:r>
              <a:rPr lang="en-US" sz="1000" dirty="0" smtClean="0"/>
              <a:t>non-Hispanic and Hispanic. </a:t>
            </a:r>
            <a:r>
              <a:rPr lang="en-US" sz="1000" dirty="0"/>
              <a:t>Health center population only includes data from 1,202 program grantees.</a:t>
            </a:r>
          </a:p>
          <a:p>
            <a:endParaRPr lang="en-US" dirty="0"/>
          </a:p>
        </p:txBody>
      </p:sp>
    </p:spTree>
    <p:extLst>
      <p:ext uri="{BB962C8B-B14F-4D97-AF65-F5344CB8AC3E}">
        <p14:creationId xmlns:p14="http://schemas.microsoft.com/office/powerpoint/2010/main" val="41327511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National Quality Strategy Priorities</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smtClean="0"/>
              <a:t>National Healthcare Quality and Disparities Report</a:t>
            </a:r>
          </a:p>
          <a:p>
            <a:r>
              <a:rPr lang="en-US" dirty="0" err="1" smtClean="0"/>
              <a:t>Chartbook</a:t>
            </a:r>
            <a:r>
              <a:rPr lang="en-US" dirty="0" smtClean="0"/>
              <a:t> on Health Care for Blacks </a:t>
            </a:r>
          </a:p>
          <a:p>
            <a:r>
              <a:rPr lang="en-US" dirty="0" smtClean="0"/>
              <a:t>Part 3: Trends </a:t>
            </a:r>
            <a:r>
              <a:rPr lang="en-US" dirty="0"/>
              <a:t>in Access and Priorities of the </a:t>
            </a:r>
            <a:endParaRPr lang="en-US" dirty="0" smtClean="0"/>
          </a:p>
          <a:p>
            <a:r>
              <a:rPr lang="en-US" dirty="0" smtClean="0"/>
              <a:t>National </a:t>
            </a:r>
            <a:r>
              <a:rPr lang="en-US" dirty="0"/>
              <a:t>Quality Strategy</a:t>
            </a:r>
          </a:p>
        </p:txBody>
      </p:sp>
    </p:spTree>
    <p:extLst>
      <p:ext uri="{BB962C8B-B14F-4D97-AF65-F5344CB8AC3E}">
        <p14:creationId xmlns:p14="http://schemas.microsoft.com/office/powerpoint/2010/main" val="504561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a:t>
            </a:r>
            <a:r>
              <a:rPr lang="en-US" dirty="0"/>
              <a:t>1: </a:t>
            </a:r>
            <a:r>
              <a:rPr lang="en-US" dirty="0" smtClean="0"/>
              <a:t>Overviews </a:t>
            </a:r>
            <a:r>
              <a:rPr lang="en-US" dirty="0"/>
              <a:t>of the Report </a:t>
            </a:r>
            <a:r>
              <a:rPr lang="en-US" dirty="0" smtClean="0"/>
              <a:t>and </a:t>
            </a:r>
            <a:r>
              <a:rPr lang="en-US" dirty="0"/>
              <a:t>the </a:t>
            </a:r>
            <a:r>
              <a:rPr lang="en-US" dirty="0" smtClean="0"/>
              <a:t>Black </a:t>
            </a:r>
            <a:r>
              <a:rPr lang="en-US" dirty="0"/>
              <a:t>Population</a:t>
            </a:r>
            <a:br>
              <a:rPr lang="en-US" dirty="0"/>
            </a:br>
            <a:endParaRPr lang="en-US" dirty="0"/>
          </a:p>
        </p:txBody>
      </p:sp>
      <p:sp>
        <p:nvSpPr>
          <p:cNvPr id="5" name="Content Placeholder 4"/>
          <p:cNvSpPr>
            <a:spLocks noGrp="1"/>
          </p:cNvSpPr>
          <p:nvPr>
            <p:ph type="body" idx="1"/>
          </p:nvPr>
        </p:nvSpPr>
        <p:spPr/>
        <p:txBody>
          <a:bodyPr>
            <a:normAutofit/>
          </a:bodyPr>
          <a:lstStyle/>
          <a:p>
            <a:r>
              <a:rPr lang="en-US" dirty="0"/>
              <a:t>National Healthcare Quality and Disparities </a:t>
            </a:r>
            <a:r>
              <a:rPr lang="en-US" dirty="0" smtClean="0"/>
              <a:t>Report</a:t>
            </a:r>
          </a:p>
          <a:p>
            <a:r>
              <a:rPr lang="en-US" dirty="0" smtClean="0"/>
              <a:t>Chartbook </a:t>
            </a:r>
            <a:r>
              <a:rPr lang="en-US" dirty="0"/>
              <a:t>on Health Care for </a:t>
            </a:r>
            <a:r>
              <a:rPr lang="en-US" dirty="0" smtClean="0"/>
              <a:t>Blacks</a:t>
            </a:r>
            <a:endParaRPr lang="en-US" dirty="0"/>
          </a:p>
        </p:txBody>
      </p:sp>
    </p:spTree>
    <p:extLst>
      <p:ext uri="{BB962C8B-B14F-4D97-AF65-F5344CB8AC3E}">
        <p14:creationId xmlns:p14="http://schemas.microsoft.com/office/powerpoint/2010/main" val="9890853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QUALITY: Through 2013, most measures of health care quality for Blacks improved</a:t>
            </a:r>
            <a:endParaRPr lang="en-US"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2918385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64980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61181" y="3294351"/>
            <a:ext cx="6996953" cy="2542309"/>
          </a:xfrm>
          <a:prstGeom prst="rect">
            <a:avLst/>
          </a:prstGeom>
        </p:spPr>
        <p:txBody>
          <a:bodyPr vert="horz" wrap="square" lIns="0" tIns="0" rIns="0" bIns="0" rtlCol="0">
            <a:noAutofit/>
          </a:bodyPr>
          <a:lstStyle/>
          <a:p>
            <a:pPr marL="11396"/>
            <a:endParaRPr sz="1100" dirty="0">
              <a:latin typeface="Times New Roman"/>
              <a:cs typeface="Times New Roman"/>
            </a:endParaRPr>
          </a:p>
        </p:txBody>
      </p:sp>
      <p:sp>
        <p:nvSpPr>
          <p:cNvPr id="78" name="Title 77"/>
          <p:cNvSpPr>
            <a:spLocks noGrp="1"/>
          </p:cNvSpPr>
          <p:nvPr>
            <p:ph type="title"/>
          </p:nvPr>
        </p:nvSpPr>
        <p:spPr/>
        <p:txBody>
          <a:bodyPr>
            <a:normAutofit/>
          </a:bodyPr>
          <a:lstStyle/>
          <a:p>
            <a:r>
              <a:rPr lang="en-US" sz="2000" dirty="0" smtClean="0"/>
              <a:t>QUALITY DISPARITIES: Blacks received poorer quality of care across many NQS priorities</a:t>
            </a:r>
            <a:endParaRPr lang="en-US" sz="2000" dirty="0"/>
          </a:p>
        </p:txBody>
      </p:sp>
      <p:graphicFrame>
        <p:nvGraphicFramePr>
          <p:cNvPr id="82" name="Object 1"/>
          <p:cNvGraphicFramePr>
            <a:graphicFrameLocks/>
          </p:cNvGraphicFramePr>
          <p:nvPr>
            <p:extLst>
              <p:ext uri="{D42A27DB-BD31-4B8C-83A1-F6EECF244321}">
                <p14:modId xmlns:p14="http://schemas.microsoft.com/office/powerpoint/2010/main" val="778493519"/>
              </p:ext>
            </p:extLst>
          </p:nvPr>
        </p:nvGraphicFramePr>
        <p:xfrm>
          <a:off x="457200" y="1463040"/>
          <a:ext cx="82296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05603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title"/>
          </p:nvPr>
        </p:nvSpPr>
        <p:spPr/>
        <p:txBody>
          <a:bodyPr>
            <a:noAutofit/>
          </a:bodyPr>
          <a:lstStyle/>
          <a:p>
            <a:r>
              <a:rPr lang="en-US" sz="2000" dirty="0" smtClean="0"/>
              <a:t>QUALITY DISPARITIES: Through 2013, some disparities were getting smaller but most were not improving across a broad spectrum of quality measures</a:t>
            </a:r>
            <a:endParaRPr lang="en-US" sz="2000" dirty="0"/>
          </a:p>
        </p:txBody>
      </p:sp>
      <p:graphicFrame>
        <p:nvGraphicFramePr>
          <p:cNvPr id="84" name="Chart 83"/>
          <p:cNvGraphicFramePr>
            <a:graphicFrameLocks/>
          </p:cNvGraphicFramePr>
          <p:nvPr>
            <p:extLst>
              <p:ext uri="{D42A27DB-BD31-4B8C-83A1-F6EECF244321}">
                <p14:modId xmlns:p14="http://schemas.microsoft.com/office/powerpoint/2010/main" val="1905971377"/>
              </p:ext>
            </p:extLst>
          </p:nvPr>
        </p:nvGraphicFramePr>
        <p:xfrm>
          <a:off x="457200" y="1463040"/>
          <a:ext cx="82296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55197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QUALITY DISPARITIES: Several new Black-White disparities developed</a:t>
            </a:r>
            <a:endParaRPr lang="en-US" sz="2800" dirty="0"/>
          </a:p>
        </p:txBody>
      </p:sp>
      <p:sp>
        <p:nvSpPr>
          <p:cNvPr id="3" name="Content Placeholder 2"/>
          <p:cNvSpPr>
            <a:spLocks noGrp="1"/>
          </p:cNvSpPr>
          <p:nvPr>
            <p:ph idx="1"/>
          </p:nvPr>
        </p:nvSpPr>
        <p:spPr/>
        <p:txBody>
          <a:bodyPr/>
          <a:lstStyle/>
          <a:p>
            <a:r>
              <a:rPr lang="en-US" dirty="0" smtClean="0"/>
              <a:t>Three new Black-White disparities not present at baseline developed</a:t>
            </a:r>
          </a:p>
          <a:p>
            <a:r>
              <a:rPr lang="en-US" dirty="0" smtClean="0"/>
              <a:t>Person Centered Care</a:t>
            </a:r>
          </a:p>
          <a:p>
            <a:pPr lvl="1"/>
            <a:r>
              <a:rPr lang="en-US" dirty="0" smtClean="0"/>
              <a:t>Family caregivers who did not want more information about what to expect while the patient was dying</a:t>
            </a:r>
          </a:p>
          <a:p>
            <a:r>
              <a:rPr lang="en-US" dirty="0" smtClean="0"/>
              <a:t>Healthy Living</a:t>
            </a:r>
          </a:p>
          <a:p>
            <a:pPr lvl="1"/>
            <a:r>
              <a:rPr lang="en-US" dirty="0" smtClean="0"/>
              <a:t>Breast cancer diagnosed at advanced stage per 100,000 women age 40 and over</a:t>
            </a:r>
          </a:p>
          <a:p>
            <a:pPr lvl="1"/>
            <a:r>
              <a:rPr lang="en-US" dirty="0" smtClean="0"/>
              <a:t>Home health care patients who get better at getting in and out of bed</a:t>
            </a:r>
          </a:p>
        </p:txBody>
      </p:sp>
    </p:spTree>
    <p:extLst>
      <p:ext uri="{BB962C8B-B14F-4D97-AF65-F5344CB8AC3E}">
        <p14:creationId xmlns:p14="http://schemas.microsoft.com/office/powerpoint/2010/main" val="87740443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000" dirty="0" smtClean="0"/>
              <a:t>QUALITY DISPARITIES: Overall quality and quality among Blacks varied widely across States and often did not match</a:t>
            </a:r>
            <a:endParaRPr lang="en-US" sz="20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7549" b="10818"/>
          <a:stretch/>
        </p:blipFill>
        <p:spPr bwMode="auto">
          <a:xfrm>
            <a:off x="761093" y="1479176"/>
            <a:ext cx="4344307" cy="2581835"/>
          </a:xfrm>
          <a:prstGeom prst="rect">
            <a:avLst/>
          </a:prstGeom>
          <a:noFill/>
          <a:ln>
            <a:noFill/>
          </a:ln>
          <a:extLst>
            <a:ext uri="{53640926-AAD7-44D8-BBD7-CCE9431645EC}">
              <a14:shadowObscured xmlns:a14="http://schemas.microsoft.com/office/drawing/2010/main"/>
            </a:ext>
          </a:extLst>
        </p:spPr>
      </p:pic>
      <p:sp>
        <p:nvSpPr>
          <p:cNvPr id="11" name="TextBox 10"/>
          <p:cNvSpPr txBox="1"/>
          <p:nvPr/>
        </p:nvSpPr>
        <p:spPr>
          <a:xfrm>
            <a:off x="5669280" y="1880490"/>
            <a:ext cx="2560320" cy="329081"/>
          </a:xfrm>
          <a:prstGeom prst="rect">
            <a:avLst/>
          </a:prstGeom>
          <a:noFill/>
        </p:spPr>
        <p:txBody>
          <a:bodyPr wrap="square" lIns="82058" tIns="41029" rIns="82058" bIns="41029" rtlCol="0">
            <a:spAutoFit/>
          </a:bodyPr>
          <a:lstStyle/>
          <a:p>
            <a:pPr algn="ctr"/>
            <a:r>
              <a:rPr lang="en-US" sz="1600" b="1" dirty="0" smtClean="0">
                <a:latin typeface="Calibri" panose="020F0502020204030204" pitchFamily="34" charset="0"/>
              </a:rPr>
              <a:t>Overall Quality</a:t>
            </a:r>
            <a:endParaRPr lang="en-US" sz="1600" b="1" dirty="0">
              <a:latin typeface="Calibri" panose="020F050202020403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6118" b="12173"/>
          <a:stretch/>
        </p:blipFill>
        <p:spPr>
          <a:xfrm>
            <a:off x="762000" y="4061011"/>
            <a:ext cx="4343400" cy="2661719"/>
          </a:xfrm>
          <a:prstGeom prst="rect">
            <a:avLst/>
          </a:prstGeom>
        </p:spPr>
      </p:pic>
      <p:sp>
        <p:nvSpPr>
          <p:cNvPr id="13" name="TextBox 12"/>
          <p:cNvSpPr txBox="1"/>
          <p:nvPr/>
        </p:nvSpPr>
        <p:spPr>
          <a:xfrm>
            <a:off x="5664590" y="5022124"/>
            <a:ext cx="2560320" cy="329081"/>
          </a:xfrm>
          <a:prstGeom prst="rect">
            <a:avLst/>
          </a:prstGeom>
          <a:noFill/>
        </p:spPr>
        <p:txBody>
          <a:bodyPr wrap="square" lIns="82058" tIns="41029" rIns="82058" bIns="41029" rtlCol="0">
            <a:spAutoFit/>
          </a:bodyPr>
          <a:lstStyle/>
          <a:p>
            <a:pPr algn="ctr"/>
            <a:r>
              <a:rPr lang="en-US" sz="1600" b="1" dirty="0" smtClean="0">
                <a:latin typeface="Calibri" panose="020F0502020204030204" pitchFamily="34" charset="0"/>
              </a:rPr>
              <a:t>Quality Among Blacks</a:t>
            </a:r>
            <a:endParaRPr lang="en-US" sz="1600" b="1" dirty="0">
              <a:latin typeface="Calibri" panose="020F0502020204030204" pitchFamily="34" charset="0"/>
            </a:endParaRPr>
          </a:p>
        </p:txBody>
      </p:sp>
      <p:pic>
        <p:nvPicPr>
          <p:cNvPr id="3074"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669280" y="2209571"/>
            <a:ext cx="2560320" cy="82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577840" y="5391870"/>
            <a:ext cx="2560320" cy="82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769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NQS Priority: Patient Safety</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a:t>
            </a:r>
            <a:r>
              <a:rPr lang="en-US" dirty="0" smtClean="0"/>
              <a:t>Blacks </a:t>
            </a:r>
          </a:p>
          <a:p>
            <a:r>
              <a:rPr lang="en-US" dirty="0" smtClean="0"/>
              <a:t>Part </a:t>
            </a:r>
            <a:r>
              <a:rPr lang="en-US" dirty="0"/>
              <a:t>3: Trends in Access and Priorities of the </a:t>
            </a:r>
          </a:p>
          <a:p>
            <a:r>
              <a:rPr lang="en-US" dirty="0"/>
              <a:t>National Quality Strategy</a:t>
            </a:r>
          </a:p>
        </p:txBody>
      </p:sp>
    </p:spTree>
    <p:extLst>
      <p:ext uri="{BB962C8B-B14F-4D97-AF65-F5344CB8AC3E}">
        <p14:creationId xmlns:p14="http://schemas.microsoft.com/office/powerpoint/2010/main" val="574765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467600" cy="1295400"/>
          </a:xfrm>
        </p:spPr>
        <p:txBody>
          <a:bodyPr>
            <a:noAutofit/>
          </a:bodyPr>
          <a:lstStyle/>
          <a:p>
            <a:r>
              <a:rPr lang="en-US" sz="1800" dirty="0"/>
              <a:t>Postoperative sepsis per 1,000 adult discharges with an elective operating room </a:t>
            </a:r>
            <a:r>
              <a:rPr lang="en-US" sz="1800" dirty="0" smtClean="0"/>
              <a:t>procedure, by race/ethnicity</a:t>
            </a:r>
            <a:r>
              <a:rPr lang="en-US" sz="1800" dirty="0"/>
              <a:t>, </a:t>
            </a:r>
            <a:r>
              <a:rPr lang="en-US" sz="1800" dirty="0" smtClean="0"/>
              <a:t>2008-2013, stratified by insurance status, Blacks and Whites, 2013</a:t>
            </a:r>
            <a:endParaRPr lang="en-US" sz="1800"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775236613"/>
              </p:ext>
            </p:extLst>
          </p:nvPr>
        </p:nvGraphicFramePr>
        <p:xfrm>
          <a:off x="457200" y="1463040"/>
          <a:ext cx="41148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394960"/>
            <a:ext cx="8229600" cy="1323439"/>
          </a:xfrm>
          <a:prstGeom prst="rect">
            <a:avLst/>
          </a:prstGeom>
          <a:noFill/>
        </p:spPr>
        <p:txBody>
          <a:bodyPr wrap="square" rtlCol="0">
            <a:spAutoFit/>
          </a:bodyPr>
          <a:lstStyle/>
          <a:p>
            <a:r>
              <a:rPr lang="en-US" sz="1000" b="1" dirty="0" smtClean="0">
                <a:cs typeface="Arial" panose="020B0604020202020204" pitchFamily="34" charset="0"/>
              </a:rPr>
              <a:t>Key: </a:t>
            </a:r>
            <a:r>
              <a:rPr lang="en-US" sz="1000" dirty="0" smtClean="0">
                <a:cs typeface="Arial" panose="020B0604020202020204" pitchFamily="34" charset="0"/>
              </a:rPr>
              <a:t>API = Asian or Pacific Islander.</a:t>
            </a:r>
          </a:p>
          <a:p>
            <a:r>
              <a:rPr lang="en-US" sz="1000" b="1" dirty="0" smtClean="0">
                <a:cs typeface="Arial" panose="020B0604020202020204" pitchFamily="34" charset="0"/>
              </a:rPr>
              <a:t>Source</a:t>
            </a:r>
            <a:r>
              <a:rPr lang="en-US" sz="1000" b="1" dirty="0">
                <a:cs typeface="Arial" panose="020B0604020202020204" pitchFamily="34" charset="0"/>
              </a:rPr>
              <a:t>:</a:t>
            </a:r>
            <a:r>
              <a:rPr lang="en-US" sz="1000" dirty="0">
                <a:cs typeface="Arial" panose="020B0604020202020204" pitchFamily="34" charset="0"/>
              </a:rPr>
              <a:t> </a:t>
            </a:r>
            <a:r>
              <a:rPr lang="en-US" sz="1000" dirty="0" smtClean="0">
                <a:cs typeface="Arial" panose="020B0604020202020204" pitchFamily="34" charset="0"/>
              </a:rPr>
              <a:t>Agency for Healthcare Research and Quality (AHRQ), Healthcare Cost and Utilization Project, Nationwide Inpatient Sample</a:t>
            </a:r>
            <a:r>
              <a:rPr lang="en-US" sz="1000" smtClean="0">
                <a:cs typeface="Arial" panose="020B0604020202020204" pitchFamily="34" charset="0"/>
              </a:rPr>
              <a:t>, 2008-2013, </a:t>
            </a:r>
            <a:r>
              <a:rPr lang="en-US" sz="1000" dirty="0" smtClean="0">
                <a:cs typeface="Arial" panose="020B0604020202020204" pitchFamily="34" charset="0"/>
              </a:rPr>
              <a:t>and AHRQ Quality Indicators, modified version 4.4.  </a:t>
            </a:r>
            <a:endParaRPr lang="en-US" sz="1000" dirty="0" smtClean="0">
              <a:solidFill>
                <a:srgbClr val="FF0000"/>
              </a:solidFill>
              <a:cs typeface="Arial" panose="020B0604020202020204" pitchFamily="34" charset="0"/>
            </a:endParaRPr>
          </a:p>
          <a:p>
            <a:r>
              <a:rPr lang="en-US" sz="1000" b="1" dirty="0" smtClean="0">
                <a:cs typeface="Arial" panose="020B0604020202020204" pitchFamily="34" charset="0"/>
              </a:rPr>
              <a:t>Denominator:</a:t>
            </a:r>
            <a:r>
              <a:rPr lang="en-US" sz="1000" dirty="0" smtClean="0">
                <a:cs typeface="Arial" panose="020B0604020202020204" pitchFamily="34" charset="0"/>
              </a:rPr>
              <a:t> All elective hospital surgical discharges for patients age 18 and over with length of stay of 4 or more days, excluding patients admitted for infection, those with cancer or immunocompromised states, those with obstetric conditions, and admissions specifically for sepsis.</a:t>
            </a:r>
          </a:p>
          <a:p>
            <a:r>
              <a:rPr lang="en-US" sz="1000" b="1" dirty="0" smtClean="0">
                <a:cs typeface="Arial" panose="020B0604020202020204" pitchFamily="34" charset="0"/>
              </a:rPr>
              <a:t>Note:</a:t>
            </a:r>
            <a:r>
              <a:rPr lang="en-US" sz="1000" dirty="0" smtClean="0">
                <a:cs typeface="Arial" panose="020B0604020202020204" pitchFamily="34" charset="0"/>
              </a:rPr>
              <a:t> Acute care hospitalizations only. For this measure, lower rates are better. Rates are adjusted by age, sex, age-sex interactions, comorbidities, major diagnostic category, diagnosis-related group , and transfers into the hospital. White, Black, and API are non-Hispanic. Hispanic includes all races.</a:t>
            </a:r>
            <a:endParaRPr lang="en-US" sz="1000" dirty="0">
              <a:cs typeface="Arial" panose="020B0604020202020204" pitchFamily="34" charset="0"/>
            </a:endParaRPr>
          </a:p>
        </p:txBody>
      </p:sp>
      <p:graphicFrame>
        <p:nvGraphicFramePr>
          <p:cNvPr id="9" name="Content Placeholder 3"/>
          <p:cNvGraphicFramePr>
            <a:graphicFrameLocks/>
          </p:cNvGraphicFramePr>
          <p:nvPr>
            <p:extLst>
              <p:ext uri="{D42A27DB-BD31-4B8C-83A1-F6EECF244321}">
                <p14:modId xmlns:p14="http://schemas.microsoft.com/office/powerpoint/2010/main" val="3023722683"/>
              </p:ext>
            </p:extLst>
          </p:nvPr>
        </p:nvGraphicFramePr>
        <p:xfrm>
          <a:off x="4572000" y="1463040"/>
          <a:ext cx="4114800" cy="3840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47725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Unadjusted mortality rate (%) 30 days </a:t>
            </a:r>
            <a:r>
              <a:rPr lang="en-US" sz="1800" dirty="0" err="1" smtClean="0"/>
              <a:t>postoperation</a:t>
            </a:r>
            <a:r>
              <a:rPr lang="en-US" sz="1800" dirty="0" smtClean="0"/>
              <a:t> for colorectal surgeries among ACS NSQIP participating hospitals in the United States, by race/ethnicity, 2008-2013</a:t>
            </a:r>
            <a:endParaRPr lang="en-US" sz="1800" dirty="0"/>
          </a:p>
        </p:txBody>
      </p:sp>
      <p:sp>
        <p:nvSpPr>
          <p:cNvPr id="6" name="TextBox 5"/>
          <p:cNvSpPr txBox="1"/>
          <p:nvPr/>
        </p:nvSpPr>
        <p:spPr>
          <a:xfrm>
            <a:off x="457200" y="5394960"/>
            <a:ext cx="8229600" cy="861774"/>
          </a:xfrm>
          <a:prstGeom prst="rect">
            <a:avLst/>
          </a:prstGeom>
          <a:noFill/>
        </p:spPr>
        <p:txBody>
          <a:bodyPr wrap="square" rtlCol="0">
            <a:spAutoFit/>
          </a:bodyPr>
          <a:lstStyle/>
          <a:p>
            <a:r>
              <a:rPr lang="en-US" sz="1000" b="1" dirty="0" smtClean="0">
                <a:cs typeface="Arial" panose="020B0604020202020204" pitchFamily="34" charset="0"/>
              </a:rPr>
              <a:t>Source:  </a:t>
            </a:r>
            <a:r>
              <a:rPr lang="en-US" sz="1000" dirty="0" smtClean="0">
                <a:cs typeface="Arial" panose="020B0604020202020204" pitchFamily="34" charset="0"/>
              </a:rPr>
              <a:t>American College of Surgeons (ACS), National Surgical Quality Improvement Program (NSQIP), 2008-2013. </a:t>
            </a:r>
          </a:p>
          <a:p>
            <a:r>
              <a:rPr lang="en-US" sz="1000" b="1" dirty="0" smtClean="0">
                <a:cs typeface="Arial" panose="020B0604020202020204" pitchFamily="34" charset="0"/>
              </a:rPr>
              <a:t>Note: </a:t>
            </a:r>
            <a:r>
              <a:rPr lang="en-US" sz="1000" dirty="0" smtClean="0">
                <a:cs typeface="Arial" panose="020B0604020202020204" pitchFamily="34" charset="0"/>
              </a:rPr>
              <a:t>For this measure, lower rates are better.  These data may not represent U.S. hospitals, as participation in ACS NSQIP is voluntary and current participation is weighted when calculating rates; participating hospitals have changed over time (i.e., some hospitals have dropped out and others have enrolled); and 32% more hospitals participated in 2013 than 2008. Some portion of the variation in raw mortality rate  observed over time may be due to these sampling issues. White and Black are non-Hispanic. Hispanic includes all races. </a:t>
            </a:r>
            <a:endParaRPr lang="en-US" sz="1000" dirty="0">
              <a:cs typeface="Arial" panose="020B0604020202020204" pitchFamily="34" charset="0"/>
            </a:endParaRPr>
          </a:p>
        </p:txBody>
      </p:sp>
      <p:graphicFrame>
        <p:nvGraphicFramePr>
          <p:cNvPr id="8" name="Chart 7"/>
          <p:cNvGraphicFramePr/>
          <p:nvPr>
            <p:extLst>
              <p:ext uri="{D42A27DB-BD31-4B8C-83A1-F6EECF244321}">
                <p14:modId xmlns:p14="http://schemas.microsoft.com/office/powerpoint/2010/main" val="72925590"/>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15669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 ambulatory medical care visits due to adverse effects of medical care per 1,000 population, by race, stratified by sex, United States, 2008-2009, combined</a:t>
            </a:r>
            <a:endParaRPr lang="en-US" sz="2000"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672401413"/>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394960"/>
            <a:ext cx="8229600" cy="400110"/>
          </a:xfrm>
          <a:prstGeom prst="rect">
            <a:avLst/>
          </a:prstGeom>
          <a:noFill/>
        </p:spPr>
        <p:txBody>
          <a:bodyPr wrap="square" rtlCol="0">
            <a:spAutoFit/>
          </a:bodyPr>
          <a:lstStyle/>
          <a:p>
            <a:r>
              <a:rPr lang="en-US" sz="1000" b="1" dirty="0" smtClean="0"/>
              <a:t>Source: </a:t>
            </a:r>
            <a:r>
              <a:rPr lang="en-US" sz="1000" dirty="0"/>
              <a:t>Centers for Disease Control and Prevention, National Center for Health Statistics, National Ambulatory Medical Care Survey and National Hospital Ambulatory Medical Care </a:t>
            </a:r>
            <a:r>
              <a:rPr lang="en-US" sz="1000" dirty="0" smtClean="0"/>
              <a:t>Survey, 2008-2009. </a:t>
            </a:r>
            <a:endParaRPr lang="en-US" sz="1000" b="1" dirty="0"/>
          </a:p>
        </p:txBody>
      </p:sp>
    </p:spTree>
    <p:extLst>
      <p:ext uri="{BB962C8B-B14F-4D97-AF65-F5344CB8AC3E}">
        <p14:creationId xmlns:p14="http://schemas.microsoft.com/office/powerpoint/2010/main" val="3506190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Long-stay nursing home residents experiencing urinary tract infections, by race, 2012-2013</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6224444"/>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486400"/>
            <a:ext cx="8534400" cy="861774"/>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Key:</a:t>
            </a:r>
            <a:r>
              <a:rPr lang="en-US" sz="1000" dirty="0" smtClean="0">
                <a:latin typeface="Arial" panose="020B0604020202020204" pitchFamily="34" charset="0"/>
                <a:cs typeface="Arial" panose="020B0604020202020204" pitchFamily="34" charset="0"/>
              </a:rPr>
              <a:t> NHOPI = Native Hawaiian or Other Pacific Islander; AI/AN = American Indian or Alaska Native</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 </a:t>
            </a:r>
          </a:p>
          <a:p>
            <a:r>
              <a:rPr lang="en-US" sz="1000" b="1" dirty="0" smtClean="0">
                <a:latin typeface="Arial" panose="020B0604020202020204" pitchFamily="34" charset="0"/>
                <a:cs typeface="Arial" panose="020B0604020202020204" pitchFamily="34" charset="0"/>
              </a:rPr>
              <a:t>Source: </a:t>
            </a:r>
            <a:r>
              <a:rPr lang="en-US" sz="1000" dirty="0" smtClean="0">
                <a:latin typeface="Arial" panose="020B0604020202020204" pitchFamily="34" charset="0"/>
                <a:cs typeface="Arial" panose="020B0604020202020204" pitchFamily="34" charset="0"/>
              </a:rPr>
              <a:t>Centers for Medicare &amp; Medicaid Services, Minimum Data Set 3.0, 2014.  </a:t>
            </a:r>
            <a:endParaRPr lang="en-US" sz="1000" dirty="0" smtClean="0">
              <a:solidFill>
                <a:srgbClr val="FF0000"/>
              </a:solidFill>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Denominator: </a:t>
            </a:r>
            <a:r>
              <a:rPr lang="en-US" sz="1000" dirty="0" smtClean="0">
                <a:latin typeface="Arial" panose="020B0604020202020204" pitchFamily="34" charset="0"/>
                <a:cs typeface="Arial" panose="020B0604020202020204" pitchFamily="34" charset="0"/>
              </a:rPr>
              <a:t>Long-stay residents, who are defined as having a cumulative stay greater than 100 days.</a:t>
            </a:r>
          </a:p>
          <a:p>
            <a:r>
              <a:rPr lang="en-US" sz="1000" b="1" dirty="0" smtClean="0">
                <a:latin typeface="Arial" panose="020B0604020202020204" pitchFamily="34" charset="0"/>
                <a:cs typeface="Arial" panose="020B0604020202020204" pitchFamily="34" charset="0"/>
              </a:rPr>
              <a:t>Note:</a:t>
            </a:r>
            <a:r>
              <a:rPr lang="en-US" sz="1000" dirty="0" smtClean="0">
                <a:latin typeface="Arial" panose="020B0604020202020204" pitchFamily="34" charset="0"/>
                <a:cs typeface="Arial" panose="020B0604020202020204" pitchFamily="34" charset="0"/>
              </a:rPr>
              <a:t> For this measure, lower rates are better. The measure was calculated as follows: Percentage of </a:t>
            </a:r>
            <a:r>
              <a:rPr lang="en-US" sz="1000" dirty="0">
                <a:latin typeface="Arial" panose="020B0604020202020204" pitchFamily="34" charset="0"/>
                <a:cs typeface="Arial" panose="020B0604020202020204" pitchFamily="34" charset="0"/>
              </a:rPr>
              <a:t>long-stay</a:t>
            </a:r>
            <a:r>
              <a:rPr lang="en-US" sz="1000" dirty="0" smtClean="0">
                <a:latin typeface="Arial" panose="020B0604020202020204" pitchFamily="34" charset="0"/>
                <a:cs typeface="Arial" panose="020B0604020202020204" pitchFamily="34" charset="0"/>
              </a:rPr>
              <a:t> residents with a urinary tract infection within the 30 days prior to assessment. </a:t>
            </a:r>
            <a:endParaRPr lang="en-US" sz="1000" dirty="0">
              <a:latin typeface="Arial" panose="020B0604020202020204" pitchFamily="34" charset="0"/>
              <a:cs typeface="Arial" panose="020B0604020202020204" pitchFamily="34" charset="0"/>
            </a:endParaRPr>
          </a:p>
        </p:txBody>
      </p:sp>
      <p:sp>
        <p:nvSpPr>
          <p:cNvPr id="11" name="Text Box 2"/>
          <p:cNvSpPr txBox="1">
            <a:spLocks noChangeArrowheads="1"/>
          </p:cNvSpPr>
          <p:nvPr/>
        </p:nvSpPr>
        <p:spPr bwMode="auto">
          <a:xfrm>
            <a:off x="3823716" y="2560320"/>
            <a:ext cx="2194560" cy="2743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cs typeface="Arial" pitchFamily="34" charset="0"/>
              </a:rPr>
              <a:t>2011 Achievable Benchmark: 6.1%</a:t>
            </a:r>
          </a:p>
        </p:txBody>
      </p:sp>
      <p:cxnSp>
        <p:nvCxnSpPr>
          <p:cNvPr id="13" name="AutoShape 3"/>
          <p:cNvCxnSpPr>
            <a:cxnSpLocks noChangeShapeType="1"/>
          </p:cNvCxnSpPr>
          <p:nvPr/>
        </p:nvCxnSpPr>
        <p:spPr bwMode="auto">
          <a:xfrm flipV="1">
            <a:off x="1219200" y="2971800"/>
            <a:ext cx="7403592" cy="9924"/>
          </a:xfrm>
          <a:prstGeom prst="straightConnector1">
            <a:avLst/>
          </a:prstGeom>
          <a:noFill/>
          <a:ln w="19050">
            <a:solidFill>
              <a:srgbClr val="FF0000"/>
            </a:solidFill>
            <a:prstDash val="dash"/>
            <a:round/>
            <a:headEnd/>
            <a:tailEnd/>
          </a:ln>
        </p:spPr>
      </p:cxnSp>
    </p:spTree>
    <p:extLst>
      <p:ext uri="{BB962C8B-B14F-4D97-AF65-F5344CB8AC3E}">
        <p14:creationId xmlns:p14="http://schemas.microsoft.com/office/powerpoint/2010/main" val="2937599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63382</TotalTime>
  <Words>26712</Words>
  <Application>Microsoft Office PowerPoint</Application>
  <PresentationFormat>On-screen Show (4:3)</PresentationFormat>
  <Paragraphs>1817</Paragraphs>
  <Slides>134</Slides>
  <Notes>133</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134</vt:i4>
      </vt:variant>
    </vt:vector>
  </HeadingPairs>
  <TitlesOfParts>
    <vt:vector size="140" baseType="lpstr">
      <vt:lpstr>Arial</vt:lpstr>
      <vt:lpstr>Calibri</vt:lpstr>
      <vt:lpstr>Courier New</vt:lpstr>
      <vt:lpstr>Times New Roman</vt:lpstr>
      <vt:lpstr>2_Office Theme</vt:lpstr>
      <vt:lpstr>3_Office Theme</vt:lpstr>
      <vt:lpstr>National Healthcare Quality and Disparities Report</vt:lpstr>
      <vt:lpstr>Goals of the Chartbook on Health Care for Blacks</vt:lpstr>
      <vt:lpstr>Organization of the Chartbook on Health Care for Blacks</vt:lpstr>
      <vt:lpstr>Terminology: Race</vt:lpstr>
      <vt:lpstr>Terminology: Race</vt:lpstr>
      <vt:lpstr>Terminology: Income</vt:lpstr>
      <vt:lpstr>Terminology: Disparities</vt:lpstr>
      <vt:lpstr>Key Findings of the Chartbook on Health Care for Blacks</vt:lpstr>
      <vt:lpstr>Part 1: Overviews of the Report and the Black Population </vt:lpstr>
      <vt:lpstr>National Healthcare Quality and Disparities Report</vt:lpstr>
      <vt:lpstr>National Healthcare Quality and Disparities Report</vt:lpstr>
      <vt:lpstr>Chartbook on Health Care for Blacks</vt:lpstr>
      <vt:lpstr>Key Metrics Used in Chartbooks</vt:lpstr>
      <vt:lpstr>HHS Data Collection Standards for Race and Ethnicity, 2011</vt:lpstr>
      <vt:lpstr>Racial and Ethnic Makeup of the U.S. Population, 2010</vt:lpstr>
      <vt:lpstr>15 Largest Ancestries, United States, 2000</vt:lpstr>
      <vt:lpstr>Diversity of the Black Population in the United States</vt:lpstr>
      <vt:lpstr>Distribution of the U.S. Black Population, 2010</vt:lpstr>
      <vt:lpstr>Projected Growth of U.S.-Born Population Between 2014 and 2060</vt:lpstr>
      <vt:lpstr>Projected Growth of Foreign-Born Population Between 2014 and 2060</vt:lpstr>
      <vt:lpstr>Projected Growth of Older Black Population Between 2014 and 2060</vt:lpstr>
      <vt:lpstr>Health of the Black Population in the United States</vt:lpstr>
      <vt:lpstr>Part 2: Trends in Priorities of the Heckler Report </vt:lpstr>
      <vt:lpstr>Report of the Secretary’s Task Force on Black and Minority Health (Heckler Report)</vt:lpstr>
      <vt:lpstr>Black Population Before and After Heckler Report (Census Years 1980 and 2010)</vt:lpstr>
      <vt:lpstr>U.S. Black Population, 1980 vs. 2010</vt:lpstr>
      <vt:lpstr>Geographic Distribution of the U.S. Black Population</vt:lpstr>
      <vt:lpstr>U.S. Black population by age, life expectancy, family composition, income, and education, 1980 and 2010</vt:lpstr>
      <vt:lpstr>Health of the Black Population in the United States</vt:lpstr>
      <vt:lpstr>Historic Events Before and After the Heckler Report</vt:lpstr>
      <vt:lpstr>Priorities of the Heckler Report</vt:lpstr>
      <vt:lpstr>Progress on Priorities of the Heckler Report for Blacks</vt:lpstr>
      <vt:lpstr>care for cancer</vt:lpstr>
      <vt:lpstr>Breast Cancer Care for Blacks</vt:lpstr>
      <vt:lpstr>Women under age 70 treated for breast cancer with breast-conserving surgery who received radiation therapy to the breast within 1 year of diagnosis, by race/ethnicity, 2004-2012, and by insurance, Blacks under age 65, 2012</vt:lpstr>
      <vt:lpstr>Colorectal Cancer Care for Blacks</vt:lpstr>
      <vt:lpstr>Adults ages 50-75 who report that they had appropriate colorectal cancer screening, by race, 2000-2013, and by family income, Blacks, 2013</vt:lpstr>
      <vt:lpstr>Patients with colon cancer who received surgical resection of colon cancer that included at least 12 lymph nodes pathologically examined, by race/ethnicity, 2004-2012, and by family income, Blacks, 2012</vt:lpstr>
      <vt:lpstr>Other Cancer Care for Blacks </vt:lpstr>
      <vt:lpstr>Women ages 21-65 who received a Pap smear in the last 3 years, by race, 2000-2013, and by insurance, Blacks, 2013</vt:lpstr>
      <vt:lpstr>AHRQ Health Care Innovations in Cancer Screening</vt:lpstr>
      <vt:lpstr>care for Cardiovascular Diseases</vt:lpstr>
      <vt:lpstr>Cardiovascular Care for Blacks</vt:lpstr>
      <vt:lpstr>Adults who received a blood pressure measurement in the last 2 years and can state whether their blood pressure was normal or high, by race, 1998-2012, and by insurance,  Blacks, 2012</vt:lpstr>
      <vt:lpstr>Adult admissions for congestive heart failure per 100,000 population, by race, 2001-2013, and by area income, Blacks, 2013 </vt:lpstr>
      <vt:lpstr>Hospital patients with heart attack given fibrinolytic medication within 30 minutes of arrival, by race, 2005-2013</vt:lpstr>
      <vt:lpstr>Outcomes of Cardiovascular Care for Blacks</vt:lpstr>
      <vt:lpstr>Inpatient deaths per 1,000 adult hospital admissions with heart attack, by race/ethnicity, 2001-2013</vt:lpstr>
      <vt:lpstr>AHRQ Health Care Innovations in Cardiovascular Disease</vt:lpstr>
      <vt:lpstr>care for Substance Use Disorders</vt:lpstr>
      <vt:lpstr>Care for Substance Use Disorders for Blacks</vt:lpstr>
      <vt:lpstr>People age 12 and over who needed treatment for illicit drug use or an alcohol problem and who received such treatment at a specialty facility in the last 12 months, by race, 2010-2013, and by race stratified by education, 2013</vt:lpstr>
      <vt:lpstr>People age 12 and over treated for substance abuse who completed treatment course, by race/ethnicity, 2005-2011</vt:lpstr>
      <vt:lpstr>care for Diabetes</vt:lpstr>
      <vt:lpstr>Diabetes Care for Blacks</vt:lpstr>
      <vt:lpstr>Adults age 40 and over with diagnosed diabetes who reported receiving four recommended services for diabetes in the calendar year, by race, 2008-2013, and by race stratified by age, 2013</vt:lpstr>
      <vt:lpstr>Adults with current diabetes who have a written diabetes management plan, by race and race stratified by income, California, 2011-2013 combined</vt:lpstr>
      <vt:lpstr>Adults age 40 and over with diagnosed diabetes with hemoglobin A1c and blood pressure under control, by race/ethnicity, 2003-2006, 2007-2010, and 2011-2012</vt:lpstr>
      <vt:lpstr>Outcomes of Diabetes Care for Blacks</vt:lpstr>
      <vt:lpstr>Hospital admissions for uncontrolled diabetes without complications per 100,000 population, age 18 and over, by race/ethnicity, 2001-2013</vt:lpstr>
      <vt:lpstr>Hospital admissions for uncontrolled diabetes without complications per 100,000 population, age 18 and over, by race/ethnicity stratified by income, 2013</vt:lpstr>
      <vt:lpstr>New cases of end stage renal disease due to diabetes, per million population, by race, 2003-2013</vt:lpstr>
      <vt:lpstr>AHRQ Health Care Innovations in Diabetes Care</vt:lpstr>
      <vt:lpstr>Suicide Prevention and Mental Health Care</vt:lpstr>
      <vt:lpstr>Mental Health Care for Blacks</vt:lpstr>
      <vt:lpstr>Adults with a major depressive episode in the past year who received treatment for depression in the past year, by race, 2008-2013</vt:lpstr>
      <vt:lpstr>Adolescents with a major depressive episode in the past year who received treatment for depression in the past year, by race, 2008-2013</vt:lpstr>
      <vt:lpstr>Suicide deaths per 100,000 population, by race, 2008-2013, and stratified by sex for Blacks and Whites, 2013</vt:lpstr>
      <vt:lpstr>Infant Mortality and Maternity Care</vt:lpstr>
      <vt:lpstr>Heckler Infant Mortality and Maternity Care Findings</vt:lpstr>
      <vt:lpstr>Maternity Care for Blacks</vt:lpstr>
      <vt:lpstr>Live-born infants with low birth weight (less than 2,500 grams), by race, 2007-2013, and stratified by mother’s age, Blacks and Whites, 2013</vt:lpstr>
      <vt:lpstr>Live-born infants with very low birth weight (less than 1,500 grams), by race, 2007-2013, and stratified by mother’s age, Blacks and Whites, 2013</vt:lpstr>
      <vt:lpstr>Infant mortality per 1,000 live births, all birth weights, by race, 2003-2012, and stratified by mother’s age, Blacks and Whites, 2012</vt:lpstr>
      <vt:lpstr>Birth trauma—injury to neonate per 1,000 live births, by race/ethnicity, 2004-2013</vt:lpstr>
      <vt:lpstr>AHRQ Health Care Innovations in Maternal and Child Health</vt:lpstr>
      <vt:lpstr>References</vt:lpstr>
      <vt:lpstr>References</vt:lpstr>
      <vt:lpstr>Part 3: Trends in Access and Priorities of the National Quality Strategy</vt:lpstr>
      <vt:lpstr>QDR Chartbooks</vt:lpstr>
      <vt:lpstr>Six Chartbooks Organized Around Priorities of the National Quality Strategy</vt:lpstr>
      <vt:lpstr>Other Chartbooks Organized Around AHRQ’s Priority Populations</vt:lpstr>
      <vt:lpstr>Access to Health Care</vt:lpstr>
      <vt:lpstr>ACCESS DISPARITIES: In 2013, disparities were observed across a broad spectrum of access measures</vt:lpstr>
      <vt:lpstr>Adults ages 18-64 who were uninsured at the time of interview, by race/ethnicity, January 2010-June 2015</vt:lpstr>
      <vt:lpstr>Age-sex adjusted percentage of people of all ages with a usual place to go for medical care, by race/ethnicity, 2013-2014 and January-September 2015</vt:lpstr>
      <vt:lpstr>Adults who needed care right away for an illness, injury, or condition in the last 12 months who sometimes or never got care as soon as wanted, by race, 2002-2013, and stratified by insurance, Blacks and Whites, 2013 </vt:lpstr>
      <vt:lpstr>Characteristics of HRSA-supported health center population versus U.S. population, 2014</vt:lpstr>
      <vt:lpstr>National Quality Strategy Priorities</vt:lpstr>
      <vt:lpstr>QUALITY: Through 2013, most measures of health care quality for Blacks improved</vt:lpstr>
      <vt:lpstr>QUALITY DISPARITIES: Blacks received poorer quality of care across many NQS priorities</vt:lpstr>
      <vt:lpstr>QUALITY DISPARITIES: Through 2013, some disparities were getting smaller but most were not improving across a broad spectrum of quality measures</vt:lpstr>
      <vt:lpstr>QUALITY DISPARITIES: Several new Black-White disparities developed</vt:lpstr>
      <vt:lpstr>QUALITY DISPARITIES: Overall quality and quality among Blacks varied widely across States and often did not match</vt:lpstr>
      <vt:lpstr>NQS Priority: Patient Safety</vt:lpstr>
      <vt:lpstr>Postoperative sepsis per 1,000 adult discharges with an elective operating room procedure, by race/ethnicity, 2008-2013, stratified by insurance status, Blacks and Whites, 2013</vt:lpstr>
      <vt:lpstr>Unadjusted mortality rate (%) 30 days postoperation for colorectal surgeries among ACS NSQIP participating hospitals in the United States, by race/ethnicity, 2008-2013</vt:lpstr>
      <vt:lpstr>Adult ambulatory medical care visits due to adverse effects of medical care per 1,000 population, by race, stratified by sex, United States, 2008-2009, combined</vt:lpstr>
      <vt:lpstr>Long-stay nursing home residents experiencing urinary tract infections, by race, 2012-2013</vt:lpstr>
      <vt:lpstr>Long-stay nursing home residents experiencing use of restraints, by race, 2012-2013</vt:lpstr>
      <vt:lpstr>NQS Priority: Person- and Family-Centered Care</vt:lpstr>
      <vt:lpstr>Adults who had a doctor’s office or clinic visit in the last 12 months who reported poor communication with health providers, by race, 2002-2013, and stratified by income, Blacks and Whites, 2013</vt:lpstr>
      <vt:lpstr>Children who had a doctor’s office or clinic visit in the last 12 months whose parents reported poor communication with health providers, by race, 2002-2013, and stratified by sex, Blacks and Whites, 2013</vt:lpstr>
      <vt:lpstr>Provider-patient communication among adults receiving home health care, by race, 2014</vt:lpstr>
      <vt:lpstr>People with a usual source of care whose health providers sometimes or never asked for the patient’s help to make treatment decisions, by race, 2002-2013, and stratified by number of chronic conditions, Blacks and Whites, 2013</vt:lpstr>
      <vt:lpstr>Hospice patients who received the right amount of help for feelings of anxiety or sadness, by race, 2008-2014</vt:lpstr>
      <vt:lpstr>Hospice patients who received care consistent with their stated end-of-life wishes, by race, 2008-2014</vt:lpstr>
      <vt:lpstr>AHRQ Health Care Innovations in Person-Centered Care</vt:lpstr>
      <vt:lpstr>NQS Priority: Care Coordination</vt:lpstr>
      <vt:lpstr>Potentially avoidable hospitalizations, by race/ethnicity, stratified by area income, 2013</vt:lpstr>
      <vt:lpstr>Patients who reported that it was very important to them that their doctors and other health care providers be able to share their medical information electronically, by race/ethnicity, 2008-2014</vt:lpstr>
      <vt:lpstr>Patients who reported that it was very important for them to be able get their own medical information electronically, 2008-2014</vt:lpstr>
      <vt:lpstr>Patients who reported that they were very willing to exchange medical information with their health care provider electronically, by race/ethnicity, 2013</vt:lpstr>
      <vt:lpstr>AHRQ Health Care Innovations in Care Coordination </vt:lpstr>
      <vt:lpstr>NQS Priority: Effective Treatment</vt:lpstr>
      <vt:lpstr>Patients who saw a nephrologist at least 12 months prior to initiation of renal replacement therapy, by race 2005-2012</vt:lpstr>
      <vt:lpstr>Adults with chronic joint symptoms who have ever seen a doctor or other health professional for joint symptoms, by race, 2009-2013, and by insurance, Blacks, 2013</vt:lpstr>
      <vt:lpstr>Patients with tuberculosis who completed a curative course of treatment within 1 year of initiation of treatment, by race, 2008-2011</vt:lpstr>
      <vt:lpstr>AHRQ Health Care Innovations in Asthma Care  </vt:lpstr>
      <vt:lpstr>NQS Priority: Healthy Living</vt:lpstr>
      <vt:lpstr>Children ages 0-17 with a well-child visit in the last 12 months, by race/ethnicity, 2000-2013</vt:lpstr>
      <vt:lpstr>Prevention:  Receipt of Recommended Vaccinations by Young Children</vt:lpstr>
      <vt:lpstr>Children ages 19-35 months who received the 4:3:1:3:3:1:4 vaccine series, by race, 2009-2013</vt:lpstr>
      <vt:lpstr>Adults with obesity who ever received advice from a health provider to exercise more, by race, 2002-2013, and by health insurance, Blacks, 2013</vt:lpstr>
      <vt:lpstr>Adults with obesity who ever received advice to eat fewer high-fat or high-cholesterol foods, by race, 2002-2013, and by health insurance, Blacks, 2013</vt:lpstr>
      <vt:lpstr>AHRQ Health Care Innovations in Healthy Eating</vt:lpstr>
      <vt:lpstr>Hospital patients who received pneumococcal immunization and influenza immunization (right) , by race  2012-2013.</vt:lpstr>
      <vt:lpstr>Adult home health patients whose ability to move or walk around improved, by race, 2010-2013</vt:lpstr>
      <vt:lpstr>Adult home health patients whose episodes of shortness of breath decreased, by race, 2010-2013</vt:lpstr>
      <vt:lpstr>Adult home health patients whose management of oral medications improved, by race, stratified by age, 2013</vt:lpstr>
      <vt:lpstr>NQS Priority: Care affordability</vt:lpstr>
      <vt:lpstr>People without a usual source of care who indicate a financial or insurance reason for not having a source of care, by race, 2002-2013, and by insurance, Blacks, 2013</vt:lpstr>
      <vt:lpstr>AHRQ Health Care Innovations in Reducing Costs</vt:lpstr>
      <vt:lpstr>References</vt:lpstr>
    </vt:vector>
  </TitlesOfParts>
  <Company>Thomson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Standardized infection ratios for central line-associated bloodstream infections and surgical site infections, 2009–2012</dc:title>
  <dc:creator>u0131519</dc:creator>
  <cp:lastModifiedBy>Ramage, Kathryn (AHRQ/OC) (CTR)</cp:lastModifiedBy>
  <cp:revision>2061</cp:revision>
  <cp:lastPrinted>2016-02-22T18:07:06Z</cp:lastPrinted>
  <dcterms:created xsi:type="dcterms:W3CDTF">2014-10-06T19:28:36Z</dcterms:created>
  <dcterms:modified xsi:type="dcterms:W3CDTF">2020-11-09T14:00:08Z</dcterms:modified>
</cp:coreProperties>
</file>