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2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30.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31.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32.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35.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36.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37.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38.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39.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40.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41.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notesSlides/notesSlide42.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notesSlides/notesSlide43.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notesSlides/notesSlide44.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notesSlides/notesSlide45.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46.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47.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48.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49.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notesSlides/notesSlide50.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notesSlides/notesSlide51.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notesSlides/notesSlide52.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notesSlides/notesSlide53.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notesSlides/notesSlide56.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notesSlides/notesSlide57.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notesSlides/notesSlide58.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notesSlides/notesSlide59.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notesSlides/notesSlide60.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notesSlides/notesSlide61.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notesSlides/notesSlide62.xml" ContentType="application/vnd.openxmlformats-officedocument.presentationml.notesSlide+xml"/>
  <Override PartName="/ppt/charts/chart36.xml" ContentType="application/vnd.openxmlformats-officedocument.drawingml.chart+xml"/>
  <Override PartName="/ppt/theme/themeOverride36.xml" ContentType="application/vnd.openxmlformats-officedocument.themeOverride+xml"/>
  <Override PartName="/ppt/notesSlides/notesSlide63.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notesSlides/notesSlide64.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notesSlides/notesSlide67.xml" ContentType="application/vnd.openxmlformats-officedocument.presentationml.notesSlide+xml"/>
  <Override PartName="/ppt/charts/chart40.xml" ContentType="application/vnd.openxmlformats-officedocument.drawingml.chart+xml"/>
  <Override PartName="/ppt/theme/themeOverride40.xml" ContentType="application/vnd.openxmlformats-officedocument.themeOverride+xml"/>
  <Override PartName="/ppt/notesSlides/notesSlide68.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notesSlides/notesSlide69.xml" ContentType="application/vnd.openxmlformats-officedocument.presentationml.notesSlide+xml"/>
  <Override PartName="/ppt/charts/chart42.xml" ContentType="application/vnd.openxmlformats-officedocument.drawingml.chart+xml"/>
  <Override PartName="/ppt/theme/themeOverride42.xml" ContentType="application/vnd.openxmlformats-officedocument.themeOverride+xml"/>
  <Override PartName="/ppt/notesSlides/notesSlide70.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ppt/notesSlides/notesSlide71.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comments/comment1.xml" ContentType="application/vnd.openxmlformats-officedocument.presentationml.comments+xml"/>
  <Override PartName="/ppt/notesSlides/notesSlide72.xml" ContentType="application/vnd.openxmlformats-officedocument.presentationml.notesSlide+xml"/>
  <Override PartName="/ppt/charts/chart45.xml" ContentType="application/vnd.openxmlformats-officedocument.drawingml.chart+xml"/>
  <Override PartName="/ppt/theme/themeOverride45.xml" ContentType="application/vnd.openxmlformats-officedocument.themeOverride+xml"/>
  <Override PartName="/ppt/notesSlides/notesSlide73.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notesSlides/notesSlide74.xml" ContentType="application/vnd.openxmlformats-officedocument.presentationml.notesSlide+xml"/>
  <Override PartName="/ppt/charts/chart47.xml" ContentType="application/vnd.openxmlformats-officedocument.drawingml.chart+xml"/>
  <Override PartName="/ppt/theme/themeOverride47.xml" ContentType="application/vnd.openxmlformats-officedocument.themeOverr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48.xml" ContentType="application/vnd.openxmlformats-officedocument.drawingml.chart+xml"/>
  <Override PartName="/ppt/theme/themeOverride48.xml" ContentType="application/vnd.openxmlformats-officedocument.themeOverride+xml"/>
  <Override PartName="/ppt/notesSlides/notesSlide77.xml" ContentType="application/vnd.openxmlformats-officedocument.presentationml.notesSlide+xml"/>
  <Override PartName="/ppt/charts/chart49.xml" ContentType="application/vnd.openxmlformats-officedocument.drawingml.chart+xml"/>
  <Override PartName="/ppt/theme/themeOverride49.xml" ContentType="application/vnd.openxmlformats-officedocument.themeOverride+xml"/>
  <Override PartName="/ppt/notesSlides/notesSlide78.xml" ContentType="application/vnd.openxmlformats-officedocument.presentationml.notesSlide+xml"/>
  <Override PartName="/ppt/charts/chart50.xml" ContentType="application/vnd.openxmlformats-officedocument.drawingml.chart+xml"/>
  <Override PartName="/ppt/theme/themeOverride50.xml" ContentType="application/vnd.openxmlformats-officedocument.themeOverride+xml"/>
  <Override PartName="/ppt/notesSlides/notesSlide79.xml" ContentType="application/vnd.openxmlformats-officedocument.presentationml.notesSlide+xml"/>
  <Override PartName="/ppt/charts/chart51.xml" ContentType="application/vnd.openxmlformats-officedocument.drawingml.chart+xml"/>
  <Override PartName="/ppt/theme/themeOverride51.xml" ContentType="application/vnd.openxmlformats-officedocument.themeOverride+xml"/>
  <Override PartName="/ppt/notesSlides/notesSlide80.xml" ContentType="application/vnd.openxmlformats-officedocument.presentationml.notesSlide+xml"/>
  <Override PartName="/ppt/charts/chart52.xml" ContentType="application/vnd.openxmlformats-officedocument.drawingml.chart+xml"/>
  <Override PartName="/ppt/theme/themeOverride52.xml" ContentType="application/vnd.openxmlformats-officedocument.themeOverride+xml"/>
  <Override PartName="/ppt/notesSlides/notesSlide81.xml" ContentType="application/vnd.openxmlformats-officedocument.presentationml.notesSlide+xml"/>
  <Override PartName="/ppt/charts/chart53.xml" ContentType="application/vnd.openxmlformats-officedocument.drawingml.chart+xml"/>
  <Override PartName="/ppt/theme/themeOverride53.xml" ContentType="application/vnd.openxmlformats-officedocument.themeOverride+xml"/>
  <Override PartName="/ppt/notesSlides/notesSlide82.xml" ContentType="application/vnd.openxmlformats-officedocument.presentationml.notesSlide+xml"/>
  <Override PartName="/ppt/charts/chart54.xml" ContentType="application/vnd.openxmlformats-officedocument.drawingml.chart+xml"/>
  <Override PartName="/ppt/theme/themeOverride54.xml" ContentType="application/vnd.openxmlformats-officedocument.themeOverride+xml"/>
  <Override PartName="/ppt/notesSlides/notesSlide83.xml" ContentType="application/vnd.openxmlformats-officedocument.presentationml.notesSlide+xml"/>
  <Override PartName="/ppt/charts/chart55.xml" ContentType="application/vnd.openxmlformats-officedocument.drawingml.chart+xml"/>
  <Override PartName="/ppt/theme/themeOverride55.xml" ContentType="application/vnd.openxmlformats-officedocument.themeOverride+xml"/>
  <Override PartName="/ppt/notesSlides/notesSlide84.xml" ContentType="application/vnd.openxmlformats-officedocument.presentationml.notesSlide+xml"/>
  <Override PartName="/ppt/charts/chart56.xml" ContentType="application/vnd.openxmlformats-officedocument.drawingml.chart+xml"/>
  <Override PartName="/ppt/theme/themeOverride56.xml" ContentType="application/vnd.openxmlformats-officedocument.themeOverride+xml"/>
  <Override PartName="/ppt/notesSlides/notesSlide85.xml" ContentType="application/vnd.openxmlformats-officedocument.presentationml.notesSlide+xml"/>
  <Override PartName="/ppt/charts/chart57.xml" ContentType="application/vnd.openxmlformats-officedocument.drawingml.chart+xml"/>
  <Override PartName="/ppt/theme/themeOverride57.xml" ContentType="application/vnd.openxmlformats-officedocument.themeOverride+xml"/>
  <Override PartName="/ppt/notesSlides/notesSlide86.xml" ContentType="application/vnd.openxmlformats-officedocument.presentationml.notesSlide+xml"/>
  <Override PartName="/ppt/charts/chart58.xml" ContentType="application/vnd.openxmlformats-officedocument.drawingml.chart+xml"/>
  <Override PartName="/ppt/theme/themeOverride58.xml" ContentType="application/vnd.openxmlformats-officedocument.themeOverride+xml"/>
  <Override PartName="/ppt/notesSlides/notesSlide87.xml" ContentType="application/vnd.openxmlformats-officedocument.presentationml.notesSlide+xml"/>
  <Override PartName="/ppt/charts/chart59.xml" ContentType="application/vnd.openxmlformats-officedocument.drawingml.chart+xml"/>
  <Override PartName="/ppt/theme/themeOverride59.xml" ContentType="application/vnd.openxmlformats-officedocument.themeOverride+xml"/>
  <Override PartName="/ppt/notesSlides/notesSlide88.xml" ContentType="application/vnd.openxmlformats-officedocument.presentationml.notesSlide+xml"/>
  <Override PartName="/ppt/charts/chart60.xml" ContentType="application/vnd.openxmlformats-officedocument.drawingml.chart+xml"/>
  <Override PartName="/ppt/theme/themeOverride60.xml" ContentType="application/vnd.openxmlformats-officedocument.themeOverride+xml"/>
  <Override PartName="/ppt/notesSlides/notesSlide89.xml" ContentType="application/vnd.openxmlformats-officedocument.presentationml.notesSlide+xml"/>
  <Override PartName="/ppt/charts/chart61.xml" ContentType="application/vnd.openxmlformats-officedocument.drawingml.chart+xml"/>
  <Override PartName="/ppt/theme/themeOverride61.xml" ContentType="application/vnd.openxmlformats-officedocument.themeOverride+xml"/>
  <Override PartName="/ppt/notesSlides/notesSlide90.xml" ContentType="application/vnd.openxmlformats-officedocument.presentationml.notesSlide+xml"/>
  <Override PartName="/ppt/charts/chart62.xml" ContentType="application/vnd.openxmlformats-officedocument.drawingml.chart+xml"/>
  <Override PartName="/ppt/theme/themeOverride62.xml" ContentType="application/vnd.openxmlformats-officedocument.themeOverride+xml"/>
  <Override PartName="/ppt/notesSlides/notesSlide91.xml" ContentType="application/vnd.openxmlformats-officedocument.presentationml.notesSlide+xml"/>
  <Override PartName="/ppt/charts/chart63.xml" ContentType="application/vnd.openxmlformats-officedocument.drawingml.chart+xml"/>
  <Override PartName="/ppt/theme/themeOverride63.xml" ContentType="application/vnd.openxmlformats-officedocument.themeOverride+xml"/>
  <Override PartName="/ppt/notesSlides/notesSlide92.xml" ContentType="application/vnd.openxmlformats-officedocument.presentationml.notesSlide+xml"/>
  <Override PartName="/ppt/charts/chart64.xml" ContentType="application/vnd.openxmlformats-officedocument.drawingml.chart+xml"/>
  <Override PartName="/ppt/theme/themeOverride64.xml" ContentType="application/vnd.openxmlformats-officedocument.themeOverr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harts/chart65.xml" ContentType="application/vnd.openxmlformats-officedocument.drawingml.chart+xml"/>
  <Override PartName="/ppt/theme/themeOverride65.xml" ContentType="application/vnd.openxmlformats-officedocument.themeOverride+xml"/>
  <Override PartName="/ppt/notesSlides/notesSlide95.xml" ContentType="application/vnd.openxmlformats-officedocument.presentationml.notesSlide+xml"/>
  <Override PartName="/ppt/charts/chart66.xml" ContentType="application/vnd.openxmlformats-officedocument.drawingml.chart+xml"/>
  <Override PartName="/ppt/theme/themeOverride66.xml" ContentType="application/vnd.openxmlformats-officedocument.themeOverride+xml"/>
  <Override PartName="/ppt/notesSlides/notesSlide96.xml" ContentType="application/vnd.openxmlformats-officedocument.presentationml.notesSlide+xml"/>
  <Override PartName="/ppt/charts/chart67.xml" ContentType="application/vnd.openxmlformats-officedocument.drawingml.chart+xml"/>
  <Override PartName="/ppt/theme/themeOverride67.xml" ContentType="application/vnd.openxmlformats-officedocument.themeOverride+xml"/>
  <Override PartName="/ppt/notesSlides/notesSlide97.xml" ContentType="application/vnd.openxmlformats-officedocument.presentationml.notesSlide+xml"/>
  <Override PartName="/ppt/charts/chart68.xml" ContentType="application/vnd.openxmlformats-officedocument.drawingml.chart+xml"/>
  <Override PartName="/ppt/theme/themeOverride68.xml" ContentType="application/vnd.openxmlformats-officedocument.themeOverride+xml"/>
  <Override PartName="/ppt/notesSlides/notesSlide98.xml" ContentType="application/vnd.openxmlformats-officedocument.presentationml.notesSlide+xml"/>
  <Override PartName="/ppt/charts/chart69.xml" ContentType="application/vnd.openxmlformats-officedocument.drawingml.chart+xml"/>
  <Override PartName="/ppt/theme/themeOverride69.xml" ContentType="application/vnd.openxmlformats-officedocument.themeOverride+xml"/>
  <Override PartName="/ppt/notesSlides/notesSlide99.xml" ContentType="application/vnd.openxmlformats-officedocument.presentationml.notesSlide+xml"/>
  <Override PartName="/ppt/charts/chart70.xml" ContentType="application/vnd.openxmlformats-officedocument.drawingml.chart+xml"/>
  <Override PartName="/ppt/theme/themeOverride70.xml" ContentType="application/vnd.openxmlformats-officedocument.themeOverride+xml"/>
  <Override PartName="/ppt/notesSlides/notesSlide100.xml" ContentType="application/vnd.openxmlformats-officedocument.presentationml.notesSlide+xml"/>
  <Override PartName="/ppt/charts/chart71.xml" ContentType="application/vnd.openxmlformats-officedocument.drawingml.chart+xml"/>
  <Override PartName="/ppt/theme/themeOverride71.xml" ContentType="application/vnd.openxmlformats-officedocument.themeOverride+xml"/>
  <Override PartName="/ppt/notesSlides/notesSlide101.xml" ContentType="application/vnd.openxmlformats-officedocument.presentationml.notesSlide+xml"/>
  <Override PartName="/ppt/charts/chart72.xml" ContentType="application/vnd.openxmlformats-officedocument.drawingml.chart+xml"/>
  <Override PartName="/ppt/theme/themeOverride72.xml" ContentType="application/vnd.openxmlformats-officedocument.themeOverride+xml"/>
  <Override PartName="/ppt/notesSlides/notesSlide102.xml" ContentType="application/vnd.openxmlformats-officedocument.presentationml.notesSlide+xml"/>
  <Override PartName="/ppt/charts/chart73.xml" ContentType="application/vnd.openxmlformats-officedocument.drawingml.chart+xml"/>
  <Override PartName="/ppt/theme/themeOverride73.xml" ContentType="application/vnd.openxmlformats-officedocument.themeOverride+xml"/>
  <Override PartName="/ppt/notesSlides/notesSlide103.xml" ContentType="application/vnd.openxmlformats-officedocument.presentationml.notesSlide+xml"/>
  <Override PartName="/ppt/charts/chart74.xml" ContentType="application/vnd.openxmlformats-officedocument.drawingml.chart+xml"/>
  <Override PartName="/ppt/theme/themeOverride74.xml" ContentType="application/vnd.openxmlformats-officedocument.themeOverride+xml"/>
  <Override PartName="/ppt/notesSlides/notesSlide104.xml" ContentType="application/vnd.openxmlformats-officedocument.presentationml.notesSlide+xml"/>
  <Override PartName="/ppt/charts/chart75.xml" ContentType="application/vnd.openxmlformats-officedocument.drawingml.chart+xml"/>
  <Override PartName="/ppt/theme/themeOverride75.xml" ContentType="application/vnd.openxmlformats-officedocument.themeOverride+xml"/>
  <Override PartName="/ppt/notesSlides/notesSlide105.xml" ContentType="application/vnd.openxmlformats-officedocument.presentationml.notesSlide+xml"/>
  <Override PartName="/ppt/charts/chart76.xml" ContentType="application/vnd.openxmlformats-officedocument.drawingml.chart+xml"/>
  <Override PartName="/ppt/theme/themeOverride76.xml" ContentType="application/vnd.openxmlformats-officedocument.themeOverride+xml"/>
  <Override PartName="/ppt/notesSlides/notesSlide106.xml" ContentType="application/vnd.openxmlformats-officedocument.presentationml.notesSlide+xml"/>
  <Override PartName="/ppt/charts/chart77.xml" ContentType="application/vnd.openxmlformats-officedocument.drawingml.chart+xml"/>
  <Override PartName="/ppt/theme/themeOverride77.xml" ContentType="application/vnd.openxmlformats-officedocument.themeOverride+xml"/>
  <Override PartName="/ppt/notesSlides/notesSlide107.xml" ContentType="application/vnd.openxmlformats-officedocument.presentationml.notesSlide+xml"/>
  <Override PartName="/ppt/charts/chart78.xml" ContentType="application/vnd.openxmlformats-officedocument.drawingml.chart+xml"/>
  <Override PartName="/ppt/theme/themeOverride78.xml" ContentType="application/vnd.openxmlformats-officedocument.themeOverride+xml"/>
  <Override PartName="/ppt/notesSlides/notesSlide108.xml" ContentType="application/vnd.openxmlformats-officedocument.presentationml.notesSlide+xml"/>
  <Override PartName="/ppt/charts/chart79.xml" ContentType="application/vnd.openxmlformats-officedocument.drawingml.chart+xml"/>
  <Override PartName="/ppt/theme/themeOverride79.xml" ContentType="application/vnd.openxmlformats-officedocument.themeOverride+xml"/>
  <Override PartName="/ppt/notesSlides/notesSlide109.xml" ContentType="application/vnd.openxmlformats-officedocument.presentationml.notesSlide+xml"/>
  <Override PartName="/ppt/charts/chart80.xml" ContentType="application/vnd.openxmlformats-officedocument.drawingml.chart+xml"/>
  <Override PartName="/ppt/theme/themeOverride80.xml" ContentType="application/vnd.openxmlformats-officedocument.themeOverr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charts/chart81.xml" ContentType="application/vnd.openxmlformats-officedocument.drawingml.chart+xml"/>
  <Override PartName="/ppt/theme/themeOverride81.xml" ContentType="application/vnd.openxmlformats-officedocument.themeOverride+xml"/>
  <Override PartName="/ppt/notesSlides/notesSlide112.xml" ContentType="application/vnd.openxmlformats-officedocument.presentationml.notesSlide+xml"/>
  <Override PartName="/ppt/charts/chart82.xml" ContentType="application/vnd.openxmlformats-officedocument.drawingml.chart+xml"/>
  <Override PartName="/ppt/theme/themeOverride82.xml" ContentType="application/vnd.openxmlformats-officedocument.themeOverride+xml"/>
  <Override PartName="/ppt/notesSlides/notesSlide113.xml" ContentType="application/vnd.openxmlformats-officedocument.presentationml.notesSlide+xml"/>
  <Override PartName="/ppt/charts/chart83.xml" ContentType="application/vnd.openxmlformats-officedocument.drawingml.chart+xml"/>
  <Override PartName="/ppt/theme/themeOverride83.xml" ContentType="application/vnd.openxmlformats-officedocument.themeOverride+xml"/>
  <Override PartName="/ppt/notesSlides/notesSlide114.xml" ContentType="application/vnd.openxmlformats-officedocument.presentationml.notesSlide+xml"/>
  <Override PartName="/ppt/charts/chart84.xml" ContentType="application/vnd.openxmlformats-officedocument.drawingml.chart+xml"/>
  <Override PartName="/ppt/theme/themeOverride84.xml" ContentType="application/vnd.openxmlformats-officedocument.themeOverride+xml"/>
  <Override PartName="/ppt/notesSlides/notesSlide115.xml" ContentType="application/vnd.openxmlformats-officedocument.presentationml.notesSlide+xml"/>
  <Override PartName="/ppt/charts/chart85.xml" ContentType="application/vnd.openxmlformats-officedocument.drawingml.chart+xml"/>
  <Override PartName="/ppt/theme/themeOverride85.xml" ContentType="application/vnd.openxmlformats-officedocument.themeOverride+xml"/>
  <Override PartName="/ppt/notesSlides/notesSlide116.xml" ContentType="application/vnd.openxmlformats-officedocument.presentationml.notesSlide+xml"/>
  <Override PartName="/ppt/charts/chart86.xml" ContentType="application/vnd.openxmlformats-officedocument.drawingml.chart+xml"/>
  <Override PartName="/ppt/theme/themeOverride86.xml" ContentType="application/vnd.openxmlformats-officedocument.themeOverride+xml"/>
  <Override PartName="/ppt/notesSlides/notesSlide117.xml" ContentType="application/vnd.openxmlformats-officedocument.presentationml.notesSlide+xml"/>
  <Override PartName="/ppt/charts/chart87.xml" ContentType="application/vnd.openxmlformats-officedocument.drawingml.chart+xml"/>
  <Override PartName="/ppt/theme/themeOverride87.xml" ContentType="application/vnd.openxmlformats-officedocument.themeOverride+xml"/>
  <Override PartName="/ppt/notesSlides/notesSlide118.xml" ContentType="application/vnd.openxmlformats-officedocument.presentationml.notesSlide+xml"/>
  <Override PartName="/ppt/charts/chart88.xml" ContentType="application/vnd.openxmlformats-officedocument.drawingml.chart+xml"/>
  <Override PartName="/ppt/theme/themeOverride88.xml" ContentType="application/vnd.openxmlformats-officedocument.themeOverride+xml"/>
  <Override PartName="/ppt/notesSlides/notesSlide119.xml" ContentType="application/vnd.openxmlformats-officedocument.presentationml.notesSlide+xml"/>
  <Override PartName="/ppt/charts/chart89.xml" ContentType="application/vnd.openxmlformats-officedocument.drawingml.chart+xml"/>
  <Override PartName="/ppt/theme/themeOverride89.xml" ContentType="application/vnd.openxmlformats-officedocument.themeOverride+xml"/>
  <Override PartName="/ppt/notesSlides/notesSlide120.xml" ContentType="application/vnd.openxmlformats-officedocument.presentationml.notesSlide+xml"/>
  <Override PartName="/ppt/charts/chart90.xml" ContentType="application/vnd.openxmlformats-officedocument.drawingml.chart+xml"/>
  <Override PartName="/ppt/theme/themeOverride90.xml" ContentType="application/vnd.openxmlformats-officedocument.themeOverride+xml"/>
  <Override PartName="/ppt/notesSlides/notesSlide121.xml" ContentType="application/vnd.openxmlformats-officedocument.presentationml.notesSlide+xml"/>
  <Override PartName="/ppt/charts/chart91.xml" ContentType="application/vnd.openxmlformats-officedocument.drawingml.chart+xml"/>
  <Override PartName="/ppt/theme/themeOverride91.xml" ContentType="application/vnd.openxmlformats-officedocument.themeOverride+xml"/>
  <Override PartName="/ppt/notesSlides/notesSlide122.xml" ContentType="application/vnd.openxmlformats-officedocument.presentationml.notesSlide+xml"/>
  <Override PartName="/ppt/charts/chart92.xml" ContentType="application/vnd.openxmlformats-officedocument.drawingml.chart+xml"/>
  <Override PartName="/ppt/theme/themeOverride92.xml" ContentType="application/vnd.openxmlformats-officedocument.themeOverride+xml"/>
  <Override PartName="/ppt/notesSlides/notesSlide123.xml" ContentType="application/vnd.openxmlformats-officedocument.presentationml.notesSlide+xml"/>
  <Override PartName="/ppt/charts/chart93.xml" ContentType="application/vnd.openxmlformats-officedocument.drawingml.chart+xml"/>
  <Override PartName="/ppt/theme/themeOverride93.xml" ContentType="application/vnd.openxmlformats-officedocument.themeOverride+xml"/>
  <Override PartName="/ppt/notesSlides/notesSlide124.xml" ContentType="application/vnd.openxmlformats-officedocument.presentationml.notesSlide+xml"/>
  <Override PartName="/ppt/charts/chart94.xml" ContentType="application/vnd.openxmlformats-officedocument.drawingml.chart+xml"/>
  <Override PartName="/ppt/theme/themeOverride94.xml" ContentType="application/vnd.openxmlformats-officedocument.themeOverride+xml"/>
  <Override PartName="/ppt/notesSlides/notesSlide125.xml" ContentType="application/vnd.openxmlformats-officedocument.presentationml.notesSlide+xml"/>
  <Override PartName="/ppt/charts/chart95.xml" ContentType="application/vnd.openxmlformats-officedocument.drawingml.chart+xml"/>
  <Override PartName="/ppt/theme/themeOverride95.xml" ContentType="application/vnd.openxmlformats-officedocument.themeOverride+xml"/>
  <Override PartName="/ppt/notesSlides/notesSlide126.xml" ContentType="application/vnd.openxmlformats-officedocument.presentationml.notesSlide+xml"/>
  <Override PartName="/ppt/charts/chart96.xml" ContentType="application/vnd.openxmlformats-officedocument.drawingml.chart+xml"/>
  <Override PartName="/ppt/theme/themeOverride96.xml" ContentType="application/vnd.openxmlformats-officedocument.themeOverride+xml"/>
  <Override PartName="/ppt/notesSlides/notesSlide127.xml" ContentType="application/vnd.openxmlformats-officedocument.presentationml.notesSlide+xml"/>
  <Override PartName="/ppt/charts/chart97.xml" ContentType="application/vnd.openxmlformats-officedocument.drawingml.chart+xml"/>
  <Override PartName="/ppt/theme/themeOverride97.xml" ContentType="application/vnd.openxmlformats-officedocument.themeOverride+xml"/>
  <Override PartName="/ppt/notesSlides/notesSlide128.xml" ContentType="application/vnd.openxmlformats-officedocument.presentationml.notesSlide+xml"/>
  <Override PartName="/ppt/charts/chart98.xml" ContentType="application/vnd.openxmlformats-officedocument.drawingml.chart+xml"/>
  <Override PartName="/ppt/theme/themeOverride98.xml" ContentType="application/vnd.openxmlformats-officedocument.themeOverride+xml"/>
  <Override PartName="/ppt/notesSlides/notesSlide129.xml" ContentType="application/vnd.openxmlformats-officedocument.presentationml.notesSlide+xml"/>
  <Override PartName="/ppt/charts/chart99.xml" ContentType="application/vnd.openxmlformats-officedocument.drawingml.chart+xml"/>
  <Override PartName="/ppt/theme/themeOverride99.xml" ContentType="application/vnd.openxmlformats-officedocument.themeOverride+xml"/>
  <Override PartName="/ppt/notesSlides/notesSlide130.xml" ContentType="application/vnd.openxmlformats-officedocument.presentationml.notesSlide+xml"/>
  <Override PartName="/ppt/charts/chart100.xml" ContentType="application/vnd.openxmlformats-officedocument.drawingml.chart+xml"/>
  <Override PartName="/ppt/theme/themeOverride100.xml" ContentType="application/vnd.openxmlformats-officedocument.themeOverride+xml"/>
  <Override PartName="/ppt/notesSlides/notesSlide131.xml" ContentType="application/vnd.openxmlformats-officedocument.presentationml.notesSlide+xml"/>
  <Override PartName="/ppt/charts/chart101.xml" ContentType="application/vnd.openxmlformats-officedocument.drawingml.chart+xml"/>
  <Override PartName="/ppt/theme/themeOverride101.xml" ContentType="application/vnd.openxmlformats-officedocument.themeOverride+xml"/>
  <Override PartName="/ppt/notesSlides/notesSlide132.xml" ContentType="application/vnd.openxmlformats-officedocument.presentationml.notesSlide+xml"/>
  <Override PartName="/ppt/charts/chart102.xml" ContentType="application/vnd.openxmlformats-officedocument.drawingml.chart+xml"/>
  <Override PartName="/ppt/theme/themeOverride102.xml" ContentType="application/vnd.openxmlformats-officedocument.themeOverride+xml"/>
  <Override PartName="/ppt/notesSlides/notesSlide133.xml" ContentType="application/vnd.openxmlformats-officedocument.presentationml.notesSlide+xml"/>
  <Override PartName="/ppt/charts/chart103.xml" ContentType="application/vnd.openxmlformats-officedocument.drawingml.chart+xml"/>
  <Override PartName="/ppt/theme/themeOverride103.xml" ContentType="application/vnd.openxmlformats-officedocument.themeOverride+xml"/>
  <Override PartName="/ppt/notesSlides/notesSlide134.xml" ContentType="application/vnd.openxmlformats-officedocument.presentationml.notesSlide+xml"/>
  <Override PartName="/ppt/charts/chart104.xml" ContentType="application/vnd.openxmlformats-officedocument.drawingml.chart+xml"/>
  <Override PartName="/ppt/theme/themeOverride104.xml" ContentType="application/vnd.openxmlformats-officedocument.themeOverride+xml"/>
  <Override PartName="/ppt/notesSlides/notesSlide135.xml" ContentType="application/vnd.openxmlformats-officedocument.presentationml.notesSlide+xml"/>
  <Override PartName="/ppt/charts/chart105.xml" ContentType="application/vnd.openxmlformats-officedocument.drawingml.chart+xml"/>
  <Override PartName="/ppt/theme/themeOverride105.xml" ContentType="application/vnd.openxmlformats-officedocument.themeOverride+xml"/>
  <Override PartName="/ppt/notesSlides/notesSlide136.xml" ContentType="application/vnd.openxmlformats-officedocument.presentationml.notesSlide+xml"/>
  <Override PartName="/ppt/charts/chart106.xml" ContentType="application/vnd.openxmlformats-officedocument.drawingml.chart+xml"/>
  <Override PartName="/ppt/theme/themeOverride106.xml" ContentType="application/vnd.openxmlformats-officedocument.themeOverride+xml"/>
  <Override PartName="/ppt/notesSlides/notesSlide137.xml" ContentType="application/vnd.openxmlformats-officedocument.presentationml.notesSlide+xml"/>
  <Override PartName="/ppt/charts/chart107.xml" ContentType="application/vnd.openxmlformats-officedocument.drawingml.chart+xml"/>
  <Override PartName="/ppt/theme/themeOverride107.xml" ContentType="application/vnd.openxmlformats-officedocument.themeOverr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charts/chart108.xml" ContentType="application/vnd.openxmlformats-officedocument.drawingml.chart+xml"/>
  <Override PartName="/ppt/theme/themeOverride108.xml" ContentType="application/vnd.openxmlformats-officedocument.themeOverride+xml"/>
  <Override PartName="/ppt/notesSlides/notesSlide140.xml" ContentType="application/vnd.openxmlformats-officedocument.presentationml.notesSlide+xml"/>
  <Override PartName="/ppt/charts/chart109.xml" ContentType="application/vnd.openxmlformats-officedocument.drawingml.chart+xml"/>
  <Override PartName="/ppt/theme/themeOverride109.xml" ContentType="application/vnd.openxmlformats-officedocument.themeOverride+xml"/>
  <Override PartName="/ppt/notesSlides/notesSlide141.xml" ContentType="application/vnd.openxmlformats-officedocument.presentationml.notesSlide+xml"/>
  <Override PartName="/ppt/charts/chart110.xml" ContentType="application/vnd.openxmlformats-officedocument.drawingml.chart+xml"/>
  <Override PartName="/ppt/theme/themeOverride110.xml" ContentType="application/vnd.openxmlformats-officedocument.themeOverride+xml"/>
  <Override PartName="/ppt/notesSlides/notesSlide142.xml" ContentType="application/vnd.openxmlformats-officedocument.presentationml.notesSlide+xml"/>
  <Override PartName="/ppt/charts/chart111.xml" ContentType="application/vnd.openxmlformats-officedocument.drawingml.chart+xml"/>
  <Override PartName="/ppt/theme/themeOverride111.xml" ContentType="application/vnd.openxmlformats-officedocument.themeOverride+xml"/>
  <Override PartName="/ppt/notesSlides/notesSlide143.xml" ContentType="application/vnd.openxmlformats-officedocument.presentationml.notesSlide+xml"/>
  <Override PartName="/ppt/charts/chart112.xml" ContentType="application/vnd.openxmlformats-officedocument.drawingml.chart+xml"/>
  <Override PartName="/ppt/theme/themeOverride112.xml" ContentType="application/vnd.openxmlformats-officedocument.themeOverride+xml"/>
  <Override PartName="/ppt/notesSlides/notesSlide144.xml" ContentType="application/vnd.openxmlformats-officedocument.presentationml.notesSlide+xml"/>
  <Override PartName="/ppt/charts/chart113.xml" ContentType="application/vnd.openxmlformats-officedocument.drawingml.chart+xml"/>
  <Override PartName="/ppt/theme/themeOverride113.xml" ContentType="application/vnd.openxmlformats-officedocument.themeOverr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charts/chart114.xml" ContentType="application/vnd.openxmlformats-officedocument.drawingml.chart+xml"/>
  <Override PartName="/ppt/theme/themeOverride114.xml" ContentType="application/vnd.openxmlformats-officedocument.themeOverride+xml"/>
  <Override PartName="/ppt/notesSlides/notesSlide147.xml" ContentType="application/vnd.openxmlformats-officedocument.presentationml.notesSlide+xml"/>
  <Override PartName="/ppt/charts/chart115.xml" ContentType="application/vnd.openxmlformats-officedocument.drawingml.chart+xml"/>
  <Override PartName="/ppt/theme/themeOverride115.xml" ContentType="application/vnd.openxmlformats-officedocument.themeOverride+xml"/>
  <Override PartName="/ppt/notesSlides/notesSlide148.xml" ContentType="application/vnd.openxmlformats-officedocument.presentationml.notesSlide+xml"/>
  <Override PartName="/ppt/charts/chart116.xml" ContentType="application/vnd.openxmlformats-officedocument.drawingml.chart+xml"/>
  <Override PartName="/ppt/theme/themeOverride116.xml" ContentType="application/vnd.openxmlformats-officedocument.themeOverr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charts/chart117.xml" ContentType="application/vnd.openxmlformats-officedocument.drawingml.chart+xml"/>
  <Override PartName="/ppt/theme/themeOverride117.xml" ContentType="application/vnd.openxmlformats-officedocument.themeOverride+xml"/>
  <Override PartName="/ppt/notesSlides/notesSlide151.xml" ContentType="application/vnd.openxmlformats-officedocument.presentationml.notesSlide+xml"/>
  <Override PartName="/ppt/charts/chart118.xml" ContentType="application/vnd.openxmlformats-officedocument.drawingml.chart+xml"/>
  <Override PartName="/ppt/theme/themeOverride118.xml" ContentType="application/vnd.openxmlformats-officedocument.themeOverride+xml"/>
  <Override PartName="/ppt/notesSlides/notesSlide152.xml" ContentType="application/vnd.openxmlformats-officedocument.presentationml.notesSlide+xml"/>
  <Override PartName="/ppt/charts/chart119.xml" ContentType="application/vnd.openxmlformats-officedocument.drawingml.chart+xml"/>
  <Override PartName="/ppt/theme/themeOverride119.xml" ContentType="application/vnd.openxmlformats-officedocument.themeOverride+xml"/>
  <Override PartName="/ppt/notesSlides/notesSlide153.xml" ContentType="application/vnd.openxmlformats-officedocument.presentationml.notesSlide+xml"/>
  <Override PartName="/ppt/charts/chart120.xml" ContentType="application/vnd.openxmlformats-officedocument.drawingml.chart+xml"/>
  <Override PartName="/ppt/theme/themeOverride120.xml" ContentType="application/vnd.openxmlformats-officedocument.themeOverride+xml"/>
  <Override PartName="/ppt/notesSlides/notesSlide154.xml" ContentType="application/vnd.openxmlformats-officedocument.presentationml.notesSlide+xml"/>
  <Override PartName="/ppt/charts/chart121.xml" ContentType="application/vnd.openxmlformats-officedocument.drawingml.chart+xml"/>
  <Override PartName="/ppt/theme/themeOverride121.xml" ContentType="application/vnd.openxmlformats-officedocument.themeOverride+xml"/>
  <Override PartName="/ppt/notesSlides/notesSlide155.xml" ContentType="application/vnd.openxmlformats-officedocument.presentationml.notesSlide+xml"/>
  <Override PartName="/ppt/charts/chart122.xml" ContentType="application/vnd.openxmlformats-officedocument.drawingml.chart+xml"/>
  <Override PartName="/ppt/theme/themeOverride122.xml" ContentType="application/vnd.openxmlformats-officedocument.themeOverride+xml"/>
  <Override PartName="/ppt/notesSlides/notesSlide156.xml" ContentType="application/vnd.openxmlformats-officedocument.presentationml.notesSlide+xml"/>
  <Override PartName="/ppt/charts/chart123.xml" ContentType="application/vnd.openxmlformats-officedocument.drawingml.chart+xml"/>
  <Override PartName="/ppt/theme/themeOverride123.xml" ContentType="application/vnd.openxmlformats-officedocument.themeOverride+xml"/>
  <Override PartName="/ppt/notesSlides/notesSlide157.xml" ContentType="application/vnd.openxmlformats-officedocument.presentationml.notesSlide+xml"/>
  <Override PartName="/ppt/charts/chart124.xml" ContentType="application/vnd.openxmlformats-officedocument.drawingml.chart+xml"/>
  <Override PartName="/ppt/theme/themeOverride124.xml" ContentType="application/vnd.openxmlformats-officedocument.themeOverr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charts/chart125.xml" ContentType="application/vnd.openxmlformats-officedocument.drawingml.chart+xml"/>
  <Override PartName="/ppt/theme/themeOverride125.xml" ContentType="application/vnd.openxmlformats-officedocument.themeOverride+xml"/>
  <Override PartName="/ppt/notesSlides/notesSlide160.xml" ContentType="application/vnd.openxmlformats-officedocument.presentationml.notesSlide+xml"/>
  <Override PartName="/ppt/charts/chart126.xml" ContentType="application/vnd.openxmlformats-officedocument.drawingml.chart+xml"/>
  <Override PartName="/ppt/theme/themeOverride126.xml" ContentType="application/vnd.openxmlformats-officedocument.themeOverr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charts/chart127.xml" ContentType="application/vnd.openxmlformats-officedocument.drawingml.chart+xml"/>
  <Override PartName="/ppt/theme/themeOverride127.xml" ContentType="application/vnd.openxmlformats-officedocument.themeOverr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charts/chart128.xml" ContentType="application/vnd.openxmlformats-officedocument.drawingml.chart+xml"/>
  <Override PartName="/ppt/theme/themeOverride128.xml" ContentType="application/vnd.openxmlformats-officedocument.themeOverride+xml"/>
  <Override PartName="/ppt/notesSlides/notesSlide165.xml" ContentType="application/vnd.openxmlformats-officedocument.presentationml.notesSlide+xml"/>
  <Override PartName="/ppt/charts/chart129.xml" ContentType="application/vnd.openxmlformats-officedocument.drawingml.chart+xml"/>
  <Override PartName="/ppt/theme/themeOverride129.xml" ContentType="application/vnd.openxmlformats-officedocument.themeOverride+xml"/>
  <Override PartName="/ppt/notesSlides/notesSlide166.xml" ContentType="application/vnd.openxmlformats-officedocument.presentationml.notesSlide+xml"/>
  <Override PartName="/ppt/charts/chart130.xml" ContentType="application/vnd.openxmlformats-officedocument.drawingml.chart+xml"/>
  <Override PartName="/ppt/theme/themeOverride130.xml" ContentType="application/vnd.openxmlformats-officedocument.themeOverride+xml"/>
  <Override PartName="/ppt/notesSlides/notesSlide167.xml" ContentType="application/vnd.openxmlformats-officedocument.presentationml.notesSlide+xml"/>
  <Override PartName="/ppt/charts/chart131.xml" ContentType="application/vnd.openxmlformats-officedocument.drawingml.chart+xml"/>
  <Override PartName="/ppt/theme/themeOverride131.xml" ContentType="application/vnd.openxmlformats-officedocument.themeOverride+xml"/>
  <Override PartName="/ppt/notesSlides/notesSlide168.xml" ContentType="application/vnd.openxmlformats-officedocument.presentationml.notesSlide+xml"/>
  <Override PartName="/ppt/charts/chart132.xml" ContentType="application/vnd.openxmlformats-officedocument.drawingml.chart+xml"/>
  <Override PartName="/ppt/theme/themeOverride132.xml" ContentType="application/vnd.openxmlformats-officedocument.themeOverride+xml"/>
  <Override PartName="/ppt/notesSlides/notesSlide169.xml" ContentType="application/vnd.openxmlformats-officedocument.presentationml.notesSlide+xml"/>
  <Override PartName="/ppt/charts/chart133.xml" ContentType="application/vnd.openxmlformats-officedocument.drawingml.chart+xml"/>
  <Override PartName="/ppt/theme/themeOverride133.xml" ContentType="application/vnd.openxmlformats-officedocument.themeOverr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 id="2147483663" r:id="rId6"/>
  </p:sldMasterIdLst>
  <p:notesMasterIdLst>
    <p:notesMasterId r:id="rId191"/>
  </p:notesMasterIdLst>
  <p:handoutMasterIdLst>
    <p:handoutMasterId r:id="rId192"/>
  </p:handoutMasterIdLst>
  <p:sldIdLst>
    <p:sldId id="259" r:id="rId7"/>
    <p:sldId id="536" r:id="rId8"/>
    <p:sldId id="455" r:id="rId9"/>
    <p:sldId id="456" r:id="rId10"/>
    <p:sldId id="471" r:id="rId11"/>
    <p:sldId id="746" r:id="rId12"/>
    <p:sldId id="472" r:id="rId13"/>
    <p:sldId id="473" r:id="rId14"/>
    <p:sldId id="695" r:id="rId15"/>
    <p:sldId id="734" r:id="rId16"/>
    <p:sldId id="735" r:id="rId17"/>
    <p:sldId id="732" r:id="rId18"/>
    <p:sldId id="733" r:id="rId19"/>
    <p:sldId id="435" r:id="rId20"/>
    <p:sldId id="464" r:id="rId21"/>
    <p:sldId id="465" r:id="rId22"/>
    <p:sldId id="736" r:id="rId23"/>
    <p:sldId id="436" r:id="rId24"/>
    <p:sldId id="507" r:id="rId25"/>
    <p:sldId id="466" r:id="rId26"/>
    <p:sldId id="744" r:id="rId27"/>
    <p:sldId id="467" r:id="rId28"/>
    <p:sldId id="747" r:id="rId29"/>
    <p:sldId id="731" r:id="rId30"/>
    <p:sldId id="272" r:id="rId31"/>
    <p:sldId id="469" r:id="rId32"/>
    <p:sldId id="334" r:id="rId33"/>
    <p:sldId id="326" r:id="rId34"/>
    <p:sldId id="335" r:id="rId35"/>
    <p:sldId id="378" r:id="rId36"/>
    <p:sldId id="535" r:id="rId37"/>
    <p:sldId id="543" r:id="rId38"/>
    <p:sldId id="730" r:id="rId39"/>
    <p:sldId id="513" r:id="rId40"/>
    <p:sldId id="533" r:id="rId41"/>
    <p:sldId id="524" r:id="rId42"/>
    <p:sldId id="534" r:id="rId43"/>
    <p:sldId id="556" r:id="rId44"/>
    <p:sldId id="544" r:id="rId45"/>
    <p:sldId id="511" r:id="rId46"/>
    <p:sldId id="512" r:id="rId47"/>
    <p:sldId id="545" r:id="rId48"/>
    <p:sldId id="510" r:id="rId49"/>
    <p:sldId id="546" r:id="rId50"/>
    <p:sldId id="547" r:id="rId51"/>
    <p:sldId id="548" r:id="rId52"/>
    <p:sldId id="549" r:id="rId53"/>
    <p:sldId id="641" r:id="rId54"/>
    <p:sldId id="642" r:id="rId55"/>
    <p:sldId id="643" r:id="rId56"/>
    <p:sldId id="553" r:id="rId57"/>
    <p:sldId id="554" r:id="rId58"/>
    <p:sldId id="555" r:id="rId59"/>
    <p:sldId id="729" r:id="rId60"/>
    <p:sldId id="399" r:id="rId61"/>
    <p:sldId id="557" r:id="rId62"/>
    <p:sldId id="718" r:id="rId63"/>
    <p:sldId id="559" r:id="rId64"/>
    <p:sldId id="560" r:id="rId65"/>
    <p:sldId id="561" r:id="rId66"/>
    <p:sldId id="562" r:id="rId67"/>
    <p:sldId id="740" r:id="rId68"/>
    <p:sldId id="563" r:id="rId69"/>
    <p:sldId id="403" r:id="rId70"/>
    <p:sldId id="728" r:id="rId71"/>
    <p:sldId id="565" r:id="rId72"/>
    <p:sldId id="713" r:id="rId73"/>
    <p:sldId id="712" r:id="rId74"/>
    <p:sldId id="568" r:id="rId75"/>
    <p:sldId id="569" r:id="rId76"/>
    <p:sldId id="570" r:id="rId77"/>
    <p:sldId id="571" r:id="rId78"/>
    <p:sldId id="711" r:id="rId79"/>
    <p:sldId id="573" r:id="rId80"/>
    <p:sldId id="727" r:id="rId81"/>
    <p:sldId id="574" r:id="rId82"/>
    <p:sldId id="575" r:id="rId83"/>
    <p:sldId id="714" r:id="rId84"/>
    <p:sldId id="715" r:id="rId85"/>
    <p:sldId id="578" r:id="rId86"/>
    <p:sldId id="579" r:id="rId87"/>
    <p:sldId id="580" r:id="rId88"/>
    <p:sldId id="581" r:id="rId89"/>
    <p:sldId id="582" r:id="rId90"/>
    <p:sldId id="583" r:id="rId91"/>
    <p:sldId id="741" r:id="rId92"/>
    <p:sldId id="742" r:id="rId93"/>
    <p:sldId id="586" r:id="rId94"/>
    <p:sldId id="657" r:id="rId95"/>
    <p:sldId id="588" r:id="rId96"/>
    <p:sldId id="402" r:id="rId97"/>
    <p:sldId id="589" r:id="rId98"/>
    <p:sldId id="726" r:id="rId99"/>
    <p:sldId id="590" r:id="rId100"/>
    <p:sldId id="591" r:id="rId101"/>
    <p:sldId id="592" r:id="rId102"/>
    <p:sldId id="594" r:id="rId103"/>
    <p:sldId id="595" r:id="rId104"/>
    <p:sldId id="542" r:id="rId105"/>
    <p:sldId id="644" r:id="rId106"/>
    <p:sldId id="658" r:id="rId107"/>
    <p:sldId id="659" r:id="rId108"/>
    <p:sldId id="660" r:id="rId109"/>
    <p:sldId id="661" r:id="rId110"/>
    <p:sldId id="662" r:id="rId111"/>
    <p:sldId id="663" r:id="rId112"/>
    <p:sldId id="664" r:id="rId113"/>
    <p:sldId id="717" r:id="rId114"/>
    <p:sldId id="665" r:id="rId115"/>
    <p:sldId id="725" r:id="rId116"/>
    <p:sldId id="666" r:id="rId117"/>
    <p:sldId id="716" r:id="rId118"/>
    <p:sldId id="668" r:id="rId119"/>
    <p:sldId id="669" r:id="rId120"/>
    <p:sldId id="670" r:id="rId121"/>
    <p:sldId id="650" r:id="rId122"/>
    <p:sldId id="651" r:id="rId123"/>
    <p:sldId id="508" r:id="rId124"/>
    <p:sldId id="652" r:id="rId125"/>
    <p:sldId id="653" r:id="rId126"/>
    <p:sldId id="654" r:id="rId127"/>
    <p:sldId id="655" r:id="rId128"/>
    <p:sldId id="431" r:id="rId129"/>
    <p:sldId id="484" r:id="rId130"/>
    <p:sldId id="672" r:id="rId131"/>
    <p:sldId id="673" r:id="rId132"/>
    <p:sldId id="674" r:id="rId133"/>
    <p:sldId id="675" r:id="rId134"/>
    <p:sldId id="676" r:id="rId135"/>
    <p:sldId id="677" r:id="rId136"/>
    <p:sldId id="678" r:id="rId137"/>
    <p:sldId id="679" r:id="rId138"/>
    <p:sldId id="681" r:id="rId139"/>
    <p:sldId id="682" r:id="rId140"/>
    <p:sldId id="683" r:id="rId141"/>
    <p:sldId id="684" r:id="rId142"/>
    <p:sldId id="685" r:id="rId143"/>
    <p:sldId id="724" r:id="rId144"/>
    <p:sldId id="686" r:id="rId145"/>
    <p:sldId id="687" r:id="rId146"/>
    <p:sldId id="688" r:id="rId147"/>
    <p:sldId id="689" r:id="rId148"/>
    <p:sldId id="690" r:id="rId149"/>
    <p:sldId id="691" r:id="rId150"/>
    <p:sldId id="723" r:id="rId151"/>
    <p:sldId id="692" r:id="rId152"/>
    <p:sldId id="693" r:id="rId153"/>
    <p:sldId id="694" r:id="rId154"/>
    <p:sldId id="722" r:id="rId155"/>
    <p:sldId id="698" r:id="rId156"/>
    <p:sldId id="699" r:id="rId157"/>
    <p:sldId id="700" r:id="rId158"/>
    <p:sldId id="701" r:id="rId159"/>
    <p:sldId id="702" r:id="rId160"/>
    <p:sldId id="703" r:id="rId161"/>
    <p:sldId id="704" r:id="rId162"/>
    <p:sldId id="705" r:id="rId163"/>
    <p:sldId id="719" r:id="rId164"/>
    <p:sldId id="706" r:id="rId165"/>
    <p:sldId id="707" r:id="rId166"/>
    <p:sldId id="720" r:id="rId167"/>
    <p:sldId id="708" r:id="rId168"/>
    <p:sldId id="721" r:id="rId169"/>
    <p:sldId id="526" r:id="rId170"/>
    <p:sldId id="527" r:id="rId171"/>
    <p:sldId id="709" r:id="rId172"/>
    <p:sldId id="528" r:id="rId173"/>
    <p:sldId id="737" r:id="rId174"/>
    <p:sldId id="738" r:id="rId175"/>
    <p:sldId id="754" r:id="rId176"/>
    <p:sldId id="257" r:id="rId177"/>
    <p:sldId id="752" r:id="rId178"/>
    <p:sldId id="260" r:id="rId179"/>
    <p:sldId id="261" r:id="rId180"/>
    <p:sldId id="739" r:id="rId181"/>
    <p:sldId id="468" r:id="rId182"/>
    <p:sldId id="743" r:id="rId183"/>
    <p:sldId id="748" r:id="rId184"/>
    <p:sldId id="745" r:id="rId185"/>
    <p:sldId id="749" r:id="rId186"/>
    <p:sldId id="751" r:id="rId187"/>
    <p:sldId id="753" r:id="rId188"/>
    <p:sldId id="755" r:id="rId189"/>
    <p:sldId id="756" r:id="rId19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FA1C83-3CE1-4584-834A-08C717DE90A3}">
          <p14:sldIdLst>
            <p14:sldId id="259"/>
          </p14:sldIdLst>
        </p14:section>
        <p14:section name="Part 1: Overview" id="{C63A84DB-AC71-4A43-9357-D03704DE9E6E}">
          <p14:sldIdLst>
            <p14:sldId id="536"/>
            <p14:sldId id="455"/>
            <p14:sldId id="456"/>
            <p14:sldId id="471"/>
            <p14:sldId id="746"/>
            <p14:sldId id="472"/>
            <p14:sldId id="473"/>
            <p14:sldId id="695"/>
            <p14:sldId id="734"/>
            <p14:sldId id="735"/>
            <p14:sldId id="732"/>
            <p14:sldId id="733"/>
            <p14:sldId id="435"/>
            <p14:sldId id="464"/>
            <p14:sldId id="465"/>
            <p14:sldId id="736"/>
            <p14:sldId id="436"/>
            <p14:sldId id="507"/>
            <p14:sldId id="466"/>
            <p14:sldId id="744"/>
            <p14:sldId id="467"/>
            <p14:sldId id="747"/>
          </p14:sldIdLst>
        </p14:section>
        <p14:section name="Summary of Trends" id="{48FB756A-2E93-4B01-9110-E0C04CFFF9A3}">
          <p14:sldIdLst>
            <p14:sldId id="731"/>
            <p14:sldId id="272"/>
            <p14:sldId id="469"/>
            <p14:sldId id="334"/>
            <p14:sldId id="326"/>
            <p14:sldId id="335"/>
            <p14:sldId id="378"/>
            <p14:sldId id="535"/>
            <p14:sldId id="543"/>
          </p14:sldIdLst>
        </p14:section>
        <p14:section name="Access To Healthcare" id="{5B6F1074-BAB1-4FF5-9E40-7CFA07CBC7E1}">
          <p14:sldIdLst>
            <p14:sldId id="730"/>
            <p14:sldId id="513"/>
            <p14:sldId id="533"/>
            <p14:sldId id="524"/>
            <p14:sldId id="534"/>
            <p14:sldId id="556"/>
            <p14:sldId id="544"/>
            <p14:sldId id="511"/>
            <p14:sldId id="512"/>
            <p14:sldId id="545"/>
            <p14:sldId id="510"/>
            <p14:sldId id="546"/>
            <p14:sldId id="547"/>
            <p14:sldId id="548"/>
            <p14:sldId id="549"/>
            <p14:sldId id="641"/>
            <p14:sldId id="642"/>
            <p14:sldId id="643"/>
            <p14:sldId id="553"/>
            <p14:sldId id="554"/>
            <p14:sldId id="555"/>
          </p14:sldIdLst>
        </p14:section>
        <p14:section name="Patient Safety" id="{E2791E33-09D0-4D32-A51E-2C2250B48AB4}">
          <p14:sldIdLst>
            <p14:sldId id="729"/>
            <p14:sldId id="399"/>
            <p14:sldId id="557"/>
            <p14:sldId id="718"/>
            <p14:sldId id="559"/>
            <p14:sldId id="560"/>
            <p14:sldId id="561"/>
            <p14:sldId id="562"/>
            <p14:sldId id="740"/>
            <p14:sldId id="563"/>
            <p14:sldId id="403"/>
          </p14:sldIdLst>
        </p14:section>
        <p14:section name="Person-And-Family Centered Care" id="{923CF862-AD58-46AD-A149-1FFB53508FB2}">
          <p14:sldIdLst>
            <p14:sldId id="728"/>
            <p14:sldId id="565"/>
            <p14:sldId id="713"/>
            <p14:sldId id="712"/>
            <p14:sldId id="568"/>
            <p14:sldId id="569"/>
            <p14:sldId id="570"/>
            <p14:sldId id="571"/>
            <p14:sldId id="711"/>
            <p14:sldId id="573"/>
          </p14:sldIdLst>
        </p14:section>
        <p14:section name="Care Coordination" id="{90DE04B9-7110-4439-BA05-278192AB5897}">
          <p14:sldIdLst>
            <p14:sldId id="727"/>
            <p14:sldId id="574"/>
            <p14:sldId id="575"/>
            <p14:sldId id="714"/>
            <p14:sldId id="715"/>
            <p14:sldId id="578"/>
            <p14:sldId id="579"/>
            <p14:sldId id="580"/>
            <p14:sldId id="581"/>
            <p14:sldId id="582"/>
            <p14:sldId id="583"/>
            <p14:sldId id="741"/>
            <p14:sldId id="742"/>
            <p14:sldId id="586"/>
            <p14:sldId id="657"/>
            <p14:sldId id="588"/>
            <p14:sldId id="402"/>
            <p14:sldId id="589"/>
          </p14:sldIdLst>
        </p14:section>
        <p14:section name="Effective Treatment" id="{DFC34486-81F2-4007-BD43-A65B681D8301}">
          <p14:sldIdLst>
            <p14:sldId id="726"/>
            <p14:sldId id="590"/>
            <p14:sldId id="591"/>
            <p14:sldId id="592"/>
            <p14:sldId id="594"/>
            <p14:sldId id="595"/>
            <p14:sldId id="542"/>
            <p14:sldId id="644"/>
            <p14:sldId id="658"/>
            <p14:sldId id="659"/>
            <p14:sldId id="660"/>
            <p14:sldId id="661"/>
            <p14:sldId id="662"/>
            <p14:sldId id="663"/>
            <p14:sldId id="664"/>
            <p14:sldId id="717"/>
            <p14:sldId id="665"/>
          </p14:sldIdLst>
        </p14:section>
        <p14:section name="Healthy Living" id="{123A2CCB-0B1D-48FF-9392-5B1C308199DA}">
          <p14:sldIdLst>
            <p14:sldId id="725"/>
            <p14:sldId id="666"/>
            <p14:sldId id="716"/>
            <p14:sldId id="668"/>
            <p14:sldId id="669"/>
            <p14:sldId id="670"/>
            <p14:sldId id="650"/>
            <p14:sldId id="651"/>
            <p14:sldId id="508"/>
            <p14:sldId id="652"/>
            <p14:sldId id="653"/>
            <p14:sldId id="654"/>
            <p14:sldId id="655"/>
            <p14:sldId id="431"/>
            <p14:sldId id="484"/>
            <p14:sldId id="672"/>
            <p14:sldId id="673"/>
            <p14:sldId id="674"/>
            <p14:sldId id="675"/>
            <p14:sldId id="676"/>
            <p14:sldId id="677"/>
            <p14:sldId id="678"/>
            <p14:sldId id="679"/>
            <p14:sldId id="681"/>
            <p14:sldId id="682"/>
            <p14:sldId id="683"/>
            <p14:sldId id="684"/>
            <p14:sldId id="685"/>
          </p14:sldIdLst>
        </p14:section>
        <p14:section name="Healthy Living: Maternal and Child" id="{DCB0BB38-C9D2-430B-8C03-CE4F7239B7A7}">
          <p14:sldIdLst>
            <p14:sldId id="724"/>
            <p14:sldId id="686"/>
            <p14:sldId id="687"/>
            <p14:sldId id="688"/>
            <p14:sldId id="689"/>
            <p14:sldId id="690"/>
            <p14:sldId id="691"/>
          </p14:sldIdLst>
        </p14:section>
        <p14:section name="Healthy Living: Clinical Prevention Services" id="{53FFDA63-2AA1-46DA-86E9-06457E582C66}">
          <p14:sldIdLst>
            <p14:sldId id="723"/>
            <p14:sldId id="692"/>
            <p14:sldId id="693"/>
            <p14:sldId id="694"/>
          </p14:sldIdLst>
        </p14:section>
        <p14:section name="Healthy Living: Adult Preventive" id="{267D07C0-58BF-4886-B3C6-2E469550CE75}">
          <p14:sldIdLst>
            <p14:sldId id="722"/>
            <p14:sldId id="698"/>
            <p14:sldId id="699"/>
            <p14:sldId id="700"/>
            <p14:sldId id="701"/>
            <p14:sldId id="702"/>
            <p14:sldId id="703"/>
            <p14:sldId id="704"/>
            <p14:sldId id="705"/>
          </p14:sldIdLst>
        </p14:section>
        <p14:section name="Healthy Living: Childhood Preventive Care" id="{A6EF4685-D2F8-4E1A-8EF1-F0A834193C82}">
          <p14:sldIdLst>
            <p14:sldId id="719"/>
            <p14:sldId id="706"/>
            <p14:sldId id="707"/>
          </p14:sldIdLst>
        </p14:section>
        <p14:section name="Healthy Living: Functional Status Preservation" id="{561D84EE-933D-402F-8092-93D634D371CE}">
          <p14:sldIdLst>
            <p14:sldId id="720"/>
            <p14:sldId id="708"/>
          </p14:sldIdLst>
        </p14:section>
        <p14:section name="Affordability" id="{8970C851-B46A-4DF7-B040-33B19D17AAB4}">
          <p14:sldIdLst>
            <p14:sldId id="721"/>
            <p14:sldId id="526"/>
            <p14:sldId id="527"/>
            <p14:sldId id="709"/>
            <p14:sldId id="528"/>
            <p14:sldId id="737"/>
            <p14:sldId id="738"/>
          </p14:sldIdLst>
        </p14:section>
        <p14:section name="Summary and Conclusion" id="{2C8F819C-14CB-468C-85A9-1C66366EA6BB}">
          <p14:sldIdLst>
            <p14:sldId id="754"/>
            <p14:sldId id="257"/>
            <p14:sldId id="752"/>
            <p14:sldId id="260"/>
            <p14:sldId id="261"/>
          </p14:sldIdLst>
        </p14:section>
        <p14:section name="References" id="{9CE562BC-15AA-4A72-A094-76E5EF39B629}">
          <p14:sldIdLst>
            <p14:sldId id="739"/>
            <p14:sldId id="468"/>
            <p14:sldId id="743"/>
            <p14:sldId id="748"/>
            <p14:sldId id="745"/>
            <p14:sldId id="749"/>
            <p14:sldId id="751"/>
            <p14:sldId id="753"/>
            <p14:sldId id="755"/>
            <p14:sldId id="75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 Lichter" initials="ML" lastIdx="9" clrIdx="6">
    <p:extLst>
      <p:ext uri="{19B8F6BF-5375-455C-9EA6-DF929625EA0E}">
        <p15:presenceInfo xmlns:p15="http://schemas.microsoft.com/office/powerpoint/2012/main" userId="M. Lichter" providerId="None"/>
      </p:ext>
    </p:extLst>
  </p:cmAuthor>
  <p:cmAuthor id="1" name="Michael Lichter" initials="ML" lastIdx="22" clrIdx="0">
    <p:extLst>
      <p:ext uri="{19B8F6BF-5375-455C-9EA6-DF929625EA0E}">
        <p15:presenceInfo xmlns:p15="http://schemas.microsoft.com/office/powerpoint/2012/main" userId="Michael Lichter" providerId="None"/>
      </p:ext>
    </p:extLst>
  </p:cmAuthor>
  <p:cmAuthor id="8" name="Bonnett, Doreen (AHRQ/OC)" initials="BD(" lastIdx="141" clrIdx="7">
    <p:extLst>
      <p:ext uri="{19B8F6BF-5375-455C-9EA6-DF929625EA0E}">
        <p15:presenceInfo xmlns:p15="http://schemas.microsoft.com/office/powerpoint/2012/main" userId="S::Doreen.Bonnett@AHRQ.hhs.gov::77f17307-ce04-411b-a4b0-6ba2fde30653" providerId="AD"/>
      </p:ext>
    </p:extLst>
  </p:cmAuthor>
  <p:cmAuthor id="2" name="HSAG" initials="HSAG" lastIdx="158" clrIdx="1">
    <p:extLst>
      <p:ext uri="{19B8F6BF-5375-455C-9EA6-DF929625EA0E}">
        <p15:presenceInfo xmlns:p15="http://schemas.microsoft.com/office/powerpoint/2012/main" userId="HSAG" providerId="None"/>
      </p:ext>
    </p:extLst>
  </p:cmAuthor>
  <p:cmAuthor id="9" name="Barton, Barbara (AHRQ/CQuIPS)" initials="BB(" lastIdx="23" clrIdx="8">
    <p:extLst>
      <p:ext uri="{19B8F6BF-5375-455C-9EA6-DF929625EA0E}">
        <p15:presenceInfo xmlns:p15="http://schemas.microsoft.com/office/powerpoint/2012/main" userId="S::Barbara.Barton@AHRQ.hhs.gov::b7de925a-31a3-4384-9130-95acaece353b" providerId="AD"/>
      </p:ext>
    </p:extLst>
  </p:cmAuthor>
  <p:cmAuthor id="3" name="Cindy Strickland" initials="CS" lastIdx="92" clrIdx="2">
    <p:extLst>
      <p:ext uri="{19B8F6BF-5375-455C-9EA6-DF929625EA0E}">
        <p15:presenceInfo xmlns:p15="http://schemas.microsoft.com/office/powerpoint/2012/main" userId="Cindy Strickland" providerId="None"/>
      </p:ext>
    </p:extLst>
  </p:cmAuthor>
  <p:cmAuthor id="4" name="Cindy Strickland" initials="CS [2]" lastIdx="44" clrIdx="3">
    <p:extLst>
      <p:ext uri="{19B8F6BF-5375-455C-9EA6-DF929625EA0E}">
        <p15:presenceInfo xmlns:p15="http://schemas.microsoft.com/office/powerpoint/2012/main" userId="S::cstrickland@hsag.com::7e5878a6-a7ec-4951-9a4c-d8693efcfe84" providerId="AD"/>
      </p:ext>
    </p:extLst>
  </p:cmAuthor>
  <p:cmAuthor id="5" name="Krithiga Gopi" initials="KG" lastIdx="1" clrIdx="4">
    <p:extLst>
      <p:ext uri="{19B8F6BF-5375-455C-9EA6-DF929625EA0E}">
        <p15:presenceInfo xmlns:p15="http://schemas.microsoft.com/office/powerpoint/2012/main" userId="S::kgopi@hsag.com::882a746c-d92a-466d-9387-67c02fa0e6c1" providerId="AD"/>
      </p:ext>
    </p:extLst>
  </p:cmAuthor>
  <p:cmAuthor id="6" name="James Howard" initials="JH" lastIdx="10" clrIdx="5">
    <p:extLst>
      <p:ext uri="{19B8F6BF-5375-455C-9EA6-DF929625EA0E}">
        <p15:presenceInfo xmlns:p15="http://schemas.microsoft.com/office/powerpoint/2012/main" userId="S::jhoward@hsag.com::d911aa33-b410-448d-b21f-4238831dcc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ED7D31"/>
    <a:srgbClr val="548235"/>
    <a:srgbClr val="948A54"/>
    <a:srgbClr val="AABA0A"/>
    <a:srgbClr val="0072C6"/>
    <a:srgbClr val="D9D9D9"/>
    <a:srgbClr val="898989"/>
    <a:srgbClr val="7BA8DF"/>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82187" autoAdjust="0"/>
  </p:normalViewPr>
  <p:slideViewPr>
    <p:cSldViewPr>
      <p:cViewPr varScale="1">
        <p:scale>
          <a:sx n="75" d="100"/>
          <a:sy n="75" d="100"/>
        </p:scale>
        <p:origin x="78" y="306"/>
      </p:cViewPr>
      <p:guideLst>
        <p:guide orient="horz" pos="2160"/>
        <p:guide pos="2880"/>
      </p:guideLst>
    </p:cSldViewPr>
  </p:slideViewPr>
  <p:outlineViewPr>
    <p:cViewPr>
      <p:scale>
        <a:sx n="33" d="100"/>
        <a:sy n="33" d="100"/>
      </p:scale>
      <p:origin x="0" y="-39494"/>
    </p:cViewPr>
  </p:outlineViewPr>
  <p:notesTextViewPr>
    <p:cViewPr>
      <p:scale>
        <a:sx n="100" d="100"/>
        <a:sy n="100" d="100"/>
      </p:scale>
      <p:origin x="0" y="0"/>
    </p:cViewPr>
  </p:notesTextViewPr>
  <p:sorterViewPr>
    <p:cViewPr>
      <p:scale>
        <a:sx n="140" d="100"/>
        <a:sy n="140" d="100"/>
      </p:scale>
      <p:origin x="0" y="-30438"/>
    </p:cViewPr>
  </p:sorterViewPr>
  <p:notesViewPr>
    <p:cSldViewPr>
      <p:cViewPr>
        <p:scale>
          <a:sx n="94" d="100"/>
          <a:sy n="94" d="100"/>
        </p:scale>
        <p:origin x="3558" y="-4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54" Type="http://schemas.openxmlformats.org/officeDocument/2006/relationships/slide" Target="slides/slide148.xml"/><Relationship Id="rId159" Type="http://schemas.openxmlformats.org/officeDocument/2006/relationships/slide" Target="slides/slide153.xml"/><Relationship Id="rId175" Type="http://schemas.openxmlformats.org/officeDocument/2006/relationships/slide" Target="slides/slide169.xml"/><Relationship Id="rId170" Type="http://schemas.openxmlformats.org/officeDocument/2006/relationships/slide" Target="slides/slide164.xml"/><Relationship Id="rId191" Type="http://schemas.openxmlformats.org/officeDocument/2006/relationships/notesMaster" Target="notesMasters/notesMaster1.xml"/><Relationship Id="rId196" Type="http://schemas.openxmlformats.org/officeDocument/2006/relationships/theme" Target="theme/theme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slide" Target="slides/slide138.xml"/><Relationship Id="rId149" Type="http://schemas.openxmlformats.org/officeDocument/2006/relationships/slide" Target="slides/slide14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160" Type="http://schemas.openxmlformats.org/officeDocument/2006/relationships/slide" Target="slides/slide154.xml"/><Relationship Id="rId165" Type="http://schemas.openxmlformats.org/officeDocument/2006/relationships/slide" Target="slides/slide159.xml"/><Relationship Id="rId181" Type="http://schemas.openxmlformats.org/officeDocument/2006/relationships/slide" Target="slides/slide175.xml"/><Relationship Id="rId186" Type="http://schemas.openxmlformats.org/officeDocument/2006/relationships/slide" Target="slides/slide180.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slide" Target="slides/slide144.xml"/><Relationship Id="rId155" Type="http://schemas.openxmlformats.org/officeDocument/2006/relationships/slide" Target="slides/slide149.xml"/><Relationship Id="rId171" Type="http://schemas.openxmlformats.org/officeDocument/2006/relationships/slide" Target="slides/slide165.xml"/><Relationship Id="rId176" Type="http://schemas.openxmlformats.org/officeDocument/2006/relationships/slide" Target="slides/slide170.xml"/><Relationship Id="rId192" Type="http://schemas.openxmlformats.org/officeDocument/2006/relationships/handoutMaster" Target="handoutMasters/handoutMaster1.xml"/><Relationship Id="rId197" Type="http://schemas.openxmlformats.org/officeDocument/2006/relationships/tableStyles" Target="tableStyles.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61" Type="http://schemas.openxmlformats.org/officeDocument/2006/relationships/slide" Target="slides/slide155.xml"/><Relationship Id="rId166" Type="http://schemas.openxmlformats.org/officeDocument/2006/relationships/slide" Target="slides/slide160.xml"/><Relationship Id="rId182" Type="http://schemas.openxmlformats.org/officeDocument/2006/relationships/slide" Target="slides/slide176.xml"/><Relationship Id="rId187" Type="http://schemas.openxmlformats.org/officeDocument/2006/relationships/slide" Target="slides/slide181.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slide" Target="slides/slide145.xml"/><Relationship Id="rId156" Type="http://schemas.openxmlformats.org/officeDocument/2006/relationships/slide" Target="slides/slide150.xml"/><Relationship Id="rId177" Type="http://schemas.openxmlformats.org/officeDocument/2006/relationships/slide" Target="slides/slide171.xml"/><Relationship Id="rId172" Type="http://schemas.openxmlformats.org/officeDocument/2006/relationships/slide" Target="slides/slide166.xml"/><Relationship Id="rId193" Type="http://schemas.openxmlformats.org/officeDocument/2006/relationships/commentAuthors" Target="commentAuthor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slide" Target="slides/slide182.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183" Type="http://schemas.openxmlformats.org/officeDocument/2006/relationships/slide" Target="slides/slide177.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73" Type="http://schemas.openxmlformats.org/officeDocument/2006/relationships/slide" Target="slides/slide167.xml"/><Relationship Id="rId194"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slide" Target="slides/slide178.xml"/><Relationship Id="rId189" Type="http://schemas.openxmlformats.org/officeDocument/2006/relationships/slide" Target="slides/slide183.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slide" Target="slides/slide168.xml"/><Relationship Id="rId179" Type="http://schemas.openxmlformats.org/officeDocument/2006/relationships/slide" Target="slides/slide173.xml"/><Relationship Id="rId195" Type="http://schemas.openxmlformats.org/officeDocument/2006/relationships/viewProps" Target="viewProps.xml"/><Relationship Id="rId190" Type="http://schemas.openxmlformats.org/officeDocument/2006/relationships/slide" Target="slides/slide184.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slide" Target="slides/slide158.xml"/><Relationship Id="rId169" Type="http://schemas.openxmlformats.org/officeDocument/2006/relationships/slide" Target="slides/slide163.xml"/><Relationship Id="rId185" Type="http://schemas.openxmlformats.org/officeDocument/2006/relationships/slide" Target="slides/slide179.xml"/><Relationship Id="rId4" Type="http://schemas.openxmlformats.org/officeDocument/2006/relationships/slideMaster" Target="slideMasters/slideMaster1.xml"/><Relationship Id="rId9" Type="http://schemas.openxmlformats.org/officeDocument/2006/relationships/slide" Target="slides/slide3.xml"/><Relationship Id="rId180" Type="http://schemas.openxmlformats.org/officeDocument/2006/relationships/slide" Target="slides/slide174.xml"/><Relationship Id="rId26" Type="http://schemas.openxmlformats.org/officeDocument/2006/relationships/slide" Target="slides/slide20.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00.xml.rels><?xml version="1.0" encoding="UTF-8" standalone="yes"?>
<Relationships xmlns="http://schemas.openxmlformats.org/package/2006/relationships"><Relationship Id="rId2" Type="http://schemas.openxmlformats.org/officeDocument/2006/relationships/package" Target="../embeddings/Microsoft_Excel_Worksheet99.xlsx"/><Relationship Id="rId1" Type="http://schemas.openxmlformats.org/officeDocument/2006/relationships/themeOverride" Target="../theme/themeOverride100.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themeOverride" Target="../theme/themeOverride101.xml"/></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themeOverride" Target="../theme/themeOverride102.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themeOverride" Target="../theme/themeOverride103.xml"/></Relationships>
</file>

<file path=ppt/charts/_rels/chart104.xml.rels><?xml version="1.0" encoding="UTF-8" standalone="yes"?>
<Relationships xmlns="http://schemas.openxmlformats.org/package/2006/relationships"><Relationship Id="rId2" Type="http://schemas.openxmlformats.org/officeDocument/2006/relationships/package" Target="../embeddings/Microsoft_Excel_Worksheet103.xlsx"/><Relationship Id="rId1" Type="http://schemas.openxmlformats.org/officeDocument/2006/relationships/themeOverride" Target="../theme/themeOverride104.xml"/></Relationships>
</file>

<file path=ppt/charts/_rels/chart105.xml.rels><?xml version="1.0" encoding="UTF-8" standalone="yes"?>
<Relationships xmlns="http://schemas.openxmlformats.org/package/2006/relationships"><Relationship Id="rId2" Type="http://schemas.openxmlformats.org/officeDocument/2006/relationships/package" Target="../embeddings/Microsoft_Excel_Worksheet104.xlsx"/><Relationship Id="rId1" Type="http://schemas.openxmlformats.org/officeDocument/2006/relationships/themeOverride" Target="../theme/themeOverride105.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themeOverride" Target="../theme/themeOverride106.xml"/></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themeOverride" Target="../theme/themeOverride107.xml"/></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themeOverride" Target="../theme/themeOverride108.xml"/></Relationships>
</file>

<file path=ppt/charts/_rels/chart109.xml.rels><?xml version="1.0" encoding="UTF-8" standalone="yes"?>
<Relationships xmlns="http://schemas.openxmlformats.org/package/2006/relationships"><Relationship Id="rId2" Type="http://schemas.openxmlformats.org/officeDocument/2006/relationships/package" Target="../embeddings/Microsoft_Excel_Worksheet108.xlsx"/><Relationship Id="rId1" Type="http://schemas.openxmlformats.org/officeDocument/2006/relationships/themeOverride" Target="../theme/themeOverride10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10.xml.rels><?xml version="1.0" encoding="UTF-8" standalone="yes"?>
<Relationships xmlns="http://schemas.openxmlformats.org/package/2006/relationships"><Relationship Id="rId2" Type="http://schemas.openxmlformats.org/officeDocument/2006/relationships/package" Target="../embeddings/Microsoft_Excel_Worksheet109.xlsx"/><Relationship Id="rId1" Type="http://schemas.openxmlformats.org/officeDocument/2006/relationships/themeOverride" Target="../theme/themeOverride110.xml"/></Relationships>
</file>

<file path=ppt/charts/_rels/chart111.xml.rels><?xml version="1.0" encoding="UTF-8" standalone="yes"?>
<Relationships xmlns="http://schemas.openxmlformats.org/package/2006/relationships"><Relationship Id="rId2" Type="http://schemas.openxmlformats.org/officeDocument/2006/relationships/package" Target="../embeddings/Microsoft_Excel_Worksheet110.xlsx"/><Relationship Id="rId1" Type="http://schemas.openxmlformats.org/officeDocument/2006/relationships/themeOverride" Target="../theme/themeOverride111.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themeOverride" Target="../theme/themeOverride112.xml"/></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themeOverride" Target="../theme/themeOverride113.xml"/></Relationships>
</file>

<file path=ppt/charts/_rels/chart114.xml.rels><?xml version="1.0" encoding="UTF-8" standalone="yes"?>
<Relationships xmlns="http://schemas.openxmlformats.org/package/2006/relationships"><Relationship Id="rId2" Type="http://schemas.openxmlformats.org/officeDocument/2006/relationships/package" Target="../embeddings/Microsoft_Excel_Worksheet113.xlsx"/><Relationship Id="rId1" Type="http://schemas.openxmlformats.org/officeDocument/2006/relationships/themeOverride" Target="../theme/themeOverride114.xml"/></Relationships>
</file>

<file path=ppt/charts/_rels/chart115.xml.rels><?xml version="1.0" encoding="UTF-8" standalone="yes"?>
<Relationships xmlns="http://schemas.openxmlformats.org/package/2006/relationships"><Relationship Id="rId2" Type="http://schemas.openxmlformats.org/officeDocument/2006/relationships/package" Target="../embeddings/Microsoft_Excel_Worksheet114.xlsx"/><Relationship Id="rId1" Type="http://schemas.openxmlformats.org/officeDocument/2006/relationships/themeOverride" Target="../theme/themeOverride115.xml"/></Relationships>
</file>

<file path=ppt/charts/_rels/chart116.xml.rels><?xml version="1.0" encoding="UTF-8" standalone="yes"?>
<Relationships xmlns="http://schemas.openxmlformats.org/package/2006/relationships"><Relationship Id="rId2" Type="http://schemas.openxmlformats.org/officeDocument/2006/relationships/package" Target="../embeddings/Microsoft_Excel_Worksheet115.xlsx"/><Relationship Id="rId1" Type="http://schemas.openxmlformats.org/officeDocument/2006/relationships/themeOverride" Target="../theme/themeOverride116.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themeOverride" Target="../theme/themeOverride117.xml"/></Relationships>
</file>

<file path=ppt/charts/_rels/chart118.xml.rels><?xml version="1.0" encoding="UTF-8" standalone="yes"?>
<Relationships xmlns="http://schemas.openxmlformats.org/package/2006/relationships"><Relationship Id="rId2" Type="http://schemas.openxmlformats.org/officeDocument/2006/relationships/package" Target="../embeddings/Microsoft_Excel_Worksheet117.xlsx"/><Relationship Id="rId1" Type="http://schemas.openxmlformats.org/officeDocument/2006/relationships/themeOverride" Target="../theme/themeOverride118.xml"/></Relationships>
</file>

<file path=ppt/charts/_rels/chart119.xml.rels><?xml version="1.0" encoding="UTF-8" standalone="yes"?>
<Relationships xmlns="http://schemas.openxmlformats.org/package/2006/relationships"><Relationship Id="rId2" Type="http://schemas.openxmlformats.org/officeDocument/2006/relationships/package" Target="../embeddings/Microsoft_Excel_Worksheet118.xlsx"/><Relationship Id="rId1" Type="http://schemas.openxmlformats.org/officeDocument/2006/relationships/themeOverride" Target="../theme/themeOverride11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20.xml.rels><?xml version="1.0" encoding="UTF-8" standalone="yes"?>
<Relationships xmlns="http://schemas.openxmlformats.org/package/2006/relationships"><Relationship Id="rId2" Type="http://schemas.openxmlformats.org/officeDocument/2006/relationships/package" Target="../embeddings/Microsoft_Excel_Worksheet119.xlsx"/><Relationship Id="rId1" Type="http://schemas.openxmlformats.org/officeDocument/2006/relationships/themeOverride" Target="../theme/themeOverride120.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themeOverride" Target="../theme/themeOverride121.xml"/></Relationships>
</file>

<file path=ppt/charts/_rels/chart122.xml.rels><?xml version="1.0" encoding="UTF-8" standalone="yes"?>
<Relationships xmlns="http://schemas.openxmlformats.org/package/2006/relationships"><Relationship Id="rId2" Type="http://schemas.openxmlformats.org/officeDocument/2006/relationships/package" Target="../embeddings/Microsoft_Excel_Worksheet121.xlsx"/><Relationship Id="rId1" Type="http://schemas.openxmlformats.org/officeDocument/2006/relationships/themeOverride" Target="../theme/themeOverride122.xml"/></Relationships>
</file>

<file path=ppt/charts/_rels/chart123.xml.rels><?xml version="1.0" encoding="UTF-8" standalone="yes"?>
<Relationships xmlns="http://schemas.openxmlformats.org/package/2006/relationships"><Relationship Id="rId2" Type="http://schemas.openxmlformats.org/officeDocument/2006/relationships/package" Target="../embeddings/Microsoft_Excel_Worksheet122.xlsx"/><Relationship Id="rId1" Type="http://schemas.openxmlformats.org/officeDocument/2006/relationships/themeOverride" Target="../theme/themeOverride123.xml"/></Relationships>
</file>

<file path=ppt/charts/_rels/chart124.xml.rels><?xml version="1.0" encoding="UTF-8" standalone="yes"?>
<Relationships xmlns="http://schemas.openxmlformats.org/package/2006/relationships"><Relationship Id="rId2" Type="http://schemas.openxmlformats.org/officeDocument/2006/relationships/package" Target="../embeddings/Microsoft_Excel_Worksheet123.xlsx"/><Relationship Id="rId1" Type="http://schemas.openxmlformats.org/officeDocument/2006/relationships/themeOverride" Target="../theme/themeOverride12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themeOverride" Target="../theme/themeOverride125.xml"/></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themeOverride" Target="../theme/themeOverride126.xml"/></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themeOverride" Target="../theme/themeOverride127.xml"/></Relationships>
</file>

<file path=ppt/charts/_rels/chart128.xml.rels><?xml version="1.0" encoding="UTF-8" standalone="yes"?>
<Relationships xmlns="http://schemas.openxmlformats.org/package/2006/relationships"><Relationship Id="rId2" Type="http://schemas.openxmlformats.org/officeDocument/2006/relationships/package" Target="../embeddings/Microsoft_Excel_Worksheet127.xlsx"/><Relationship Id="rId1" Type="http://schemas.openxmlformats.org/officeDocument/2006/relationships/themeOverride" Target="../theme/themeOverride128.xml"/></Relationships>
</file>

<file path=ppt/charts/_rels/chart129.xml.rels><?xml version="1.0" encoding="UTF-8" standalone="yes"?>
<Relationships xmlns="http://schemas.openxmlformats.org/package/2006/relationships"><Relationship Id="rId2" Type="http://schemas.openxmlformats.org/officeDocument/2006/relationships/package" Target="../embeddings/Microsoft_Excel_Worksheet128.xlsx"/><Relationship Id="rId1" Type="http://schemas.openxmlformats.org/officeDocument/2006/relationships/themeOverride" Target="../theme/themeOverride129.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30.xml.rels><?xml version="1.0" encoding="UTF-8" standalone="yes"?>
<Relationships xmlns="http://schemas.openxmlformats.org/package/2006/relationships"><Relationship Id="rId2" Type="http://schemas.openxmlformats.org/officeDocument/2006/relationships/package" Target="../embeddings/Microsoft_Excel_Worksheet129.xlsx"/><Relationship Id="rId1" Type="http://schemas.openxmlformats.org/officeDocument/2006/relationships/themeOverride" Target="../theme/themeOverride130.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themeOverride" Target="../theme/themeOverride131.xml"/></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themeOverride" Target="../theme/themeOverride132.xml"/></Relationships>
</file>

<file path=ppt/charts/_rels/chart133.xml.rels><?xml version="1.0" encoding="UTF-8" standalone="yes"?>
<Relationships xmlns="http://schemas.openxmlformats.org/package/2006/relationships"><Relationship Id="rId2" Type="http://schemas.openxmlformats.org/officeDocument/2006/relationships/package" Target="../embeddings/Microsoft_Excel_Worksheet132.xlsx"/><Relationship Id="rId1" Type="http://schemas.openxmlformats.org/officeDocument/2006/relationships/themeOverride" Target="../theme/themeOverride13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56.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57.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58.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59.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60.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61.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62.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63.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64.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65.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66.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67.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themeOverride" Target="../theme/themeOverride68.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themeOverride" Target="../theme/themeOverride69.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themeOverride" Target="../theme/themeOverride70.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7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7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7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7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7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7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7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7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79.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8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8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8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8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84.xml"/></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themeOverride" Target="../theme/themeOverride85.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themeOverride" Target="../theme/themeOverride86.xml"/></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87.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88.xml"/></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themeOverride" Target="../theme/themeOverride89.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90.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91.xml"/></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themeOverride" Target="../theme/themeOverride92.xml"/></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themeOverride" Target="../theme/themeOverride93.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themeOverride" Target="../theme/themeOverride94.xml"/></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95.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96.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themeOverride" Target="../theme/themeOverride97.xml"/></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themeOverride" Target="../theme/themeOverride98.xml"/></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themeOverride" Target="../theme/themeOverrid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421891707980947E-2"/>
          <c:y val="0.10925367910733673"/>
          <c:w val="0.92132815128878121"/>
          <c:h val="0.77549698648780019"/>
        </c:manualLayout>
      </c:layout>
      <c:barChart>
        <c:barDir val="col"/>
        <c:grouping val="percentStacked"/>
        <c:varyColors val="0"/>
        <c:ser>
          <c:idx val="2"/>
          <c:order val="0"/>
          <c:tx>
            <c:strRef>
              <c:f>Sheet1!$D$1</c:f>
              <c:strCache>
                <c:ptCount val="1"/>
                <c:pt idx="0">
                  <c:v>Better</c:v>
                </c:pt>
              </c:strCache>
            </c:strRef>
          </c:tx>
          <c:spPr>
            <a:solidFill>
              <a:srgbClr val="27E83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Micropolitan (n=98)</c:v>
                </c:pt>
                <c:pt idx="1">
                  <c:v>Noncore (n=93)</c:v>
                </c:pt>
              </c:strCache>
            </c:strRef>
          </c:cat>
          <c:val>
            <c:numRef>
              <c:f>Sheet1!$D$2:$D$3</c:f>
              <c:numCache>
                <c:formatCode>General</c:formatCode>
                <c:ptCount val="2"/>
                <c:pt idx="0">
                  <c:v>4</c:v>
                </c:pt>
                <c:pt idx="1">
                  <c:v>5</c:v>
                </c:pt>
              </c:numCache>
            </c:numRef>
          </c:val>
          <c:extLst>
            <c:ext xmlns:c16="http://schemas.microsoft.com/office/drawing/2014/chart" uri="{C3380CC4-5D6E-409C-BE32-E72D297353CC}">
              <c16:uniqueId val="{00000000-6DB4-4FD3-8C09-6B6AC7AFC68C}"/>
            </c:ext>
          </c:extLst>
        </c:ser>
        <c:ser>
          <c:idx val="1"/>
          <c:order val="1"/>
          <c:tx>
            <c:strRef>
              <c:f>Sheet1!$C$1</c:f>
              <c:strCache>
                <c:ptCount val="1"/>
                <c:pt idx="0">
                  <c:v>Same</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B4-4FD3-8C09-6B6AC7AFC68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Micropolitan (n=98)</c:v>
                </c:pt>
                <c:pt idx="1">
                  <c:v>Noncore (n=93)</c:v>
                </c:pt>
              </c:strCache>
            </c:strRef>
          </c:cat>
          <c:val>
            <c:numRef>
              <c:f>Sheet1!$C$2:$C$3</c:f>
              <c:numCache>
                <c:formatCode>General</c:formatCode>
                <c:ptCount val="2"/>
                <c:pt idx="0">
                  <c:v>62</c:v>
                </c:pt>
                <c:pt idx="1">
                  <c:v>57</c:v>
                </c:pt>
              </c:numCache>
            </c:numRef>
          </c:val>
          <c:extLst>
            <c:ext xmlns:c16="http://schemas.microsoft.com/office/drawing/2014/chart" uri="{C3380CC4-5D6E-409C-BE32-E72D297353CC}">
              <c16:uniqueId val="{00000002-6DB4-4FD3-8C09-6B6AC7AFC68C}"/>
            </c:ext>
          </c:extLst>
        </c:ser>
        <c:ser>
          <c:idx val="0"/>
          <c:order val="2"/>
          <c:tx>
            <c:strRef>
              <c:f>Sheet1!$B$1</c:f>
              <c:strCache>
                <c:ptCount val="1"/>
                <c:pt idx="0">
                  <c:v>Worse </c:v>
                </c:pt>
              </c:strCache>
            </c:strRef>
          </c:tx>
          <c:spPr>
            <a:solidFill>
              <a:srgbClr val="F9152F"/>
            </a:solidFill>
          </c:spPr>
          <c:invertIfNegative val="0"/>
          <c:dLbls>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Micropolitan (n=98)</c:v>
                </c:pt>
                <c:pt idx="1">
                  <c:v>Noncore (n=93)</c:v>
                </c:pt>
              </c:strCache>
            </c:strRef>
          </c:cat>
          <c:val>
            <c:numRef>
              <c:f>Sheet1!$B$2:$B$3</c:f>
              <c:numCache>
                <c:formatCode>General</c:formatCode>
                <c:ptCount val="2"/>
                <c:pt idx="0">
                  <c:v>32</c:v>
                </c:pt>
                <c:pt idx="1">
                  <c:v>31</c:v>
                </c:pt>
              </c:numCache>
            </c:numRef>
          </c:val>
          <c:extLst>
            <c:ext xmlns:c16="http://schemas.microsoft.com/office/drawing/2014/chart" uri="{C3380CC4-5D6E-409C-BE32-E72D297353CC}">
              <c16:uniqueId val="{00000003-6DB4-4FD3-8C09-6B6AC7AFC68C}"/>
            </c:ext>
          </c:extLst>
        </c:ser>
        <c:dLbls>
          <c:showLegendKey val="0"/>
          <c:showVal val="1"/>
          <c:showCatName val="0"/>
          <c:showSerName val="0"/>
          <c:showPercent val="0"/>
          <c:showBubbleSize val="0"/>
        </c:dLbls>
        <c:gapWidth val="150"/>
        <c:overlap val="100"/>
        <c:axId val="105588608"/>
        <c:axId val="105590144"/>
      </c:barChart>
      <c:catAx>
        <c:axId val="105588608"/>
        <c:scaling>
          <c:orientation val="minMax"/>
        </c:scaling>
        <c:delete val="0"/>
        <c:axPos val="b"/>
        <c:numFmt formatCode="General" sourceLinked="1"/>
        <c:majorTickMark val="out"/>
        <c:minorTickMark val="none"/>
        <c:tickLblPos val="nextTo"/>
        <c:txPr>
          <a:bodyPr rot="0" vert="horz"/>
          <a:lstStyle/>
          <a:p>
            <a:pPr>
              <a:defRPr/>
            </a:pPr>
            <a:endParaRPr lang="en-US"/>
          </a:p>
        </c:txPr>
        <c:crossAx val="105590144"/>
        <c:crosses val="autoZero"/>
        <c:auto val="1"/>
        <c:lblAlgn val="ctr"/>
        <c:lblOffset val="100"/>
        <c:tickLblSkip val="1"/>
        <c:tickMarkSkip val="1"/>
        <c:noMultiLvlLbl val="0"/>
      </c:catAx>
      <c:valAx>
        <c:axId val="105590144"/>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105588608"/>
        <c:crosses val="autoZero"/>
        <c:crossBetween val="between"/>
        <c:majorUnit val="0.2"/>
      </c:valAx>
    </c:plotArea>
    <c:legend>
      <c:legendPos val="t"/>
      <c:layout>
        <c:manualLayout>
          <c:xMode val="edge"/>
          <c:yMode val="edge"/>
          <c:x val="0"/>
          <c:y val="0"/>
          <c:w val="0.99860387643852211"/>
          <c:h val="7.8535997332581195E-2"/>
        </c:manualLayout>
      </c:layout>
      <c:overlay val="0"/>
      <c:txPr>
        <a:bodyPr/>
        <a:lstStyle/>
        <a:p>
          <a:pPr>
            <a:defRPr baseline="0"/>
          </a:pPr>
          <a:endParaRPr lang="en-US"/>
        </a:p>
      </c:txPr>
    </c:legend>
    <c:plotVisOnly val="1"/>
    <c:dispBlanksAs val="gap"/>
    <c:showDLblsOverMax val="0"/>
  </c:chart>
  <c:spPr>
    <a:ln>
      <a:noFill/>
    </a:ln>
  </c:spPr>
  <c:txPr>
    <a:bodyPr/>
    <a:lstStyle/>
    <a:p>
      <a:pPr>
        <a:defRPr sz="1600" baseline="0">
          <a:latin typeface="Calibri" panose="020F050202020403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85158176250696"/>
          <c:y val="0.15579187986353057"/>
          <c:w val="0.85746087294643725"/>
          <c:h val="0.65289504946518639"/>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88.2</c:v>
                </c:pt>
                <c:pt idx="1">
                  <c:v>92.1</c:v>
                </c:pt>
                <c:pt idx="2">
                  <c:v>88.7</c:v>
                </c:pt>
                <c:pt idx="3">
                  <c:v>89.3</c:v>
                </c:pt>
                <c:pt idx="4">
                  <c:v>88.8</c:v>
                </c:pt>
                <c:pt idx="5">
                  <c:v>92.4</c:v>
                </c:pt>
              </c:numCache>
            </c:numRef>
          </c:val>
          <c:extLst xmlns:c15="http://schemas.microsoft.com/office/drawing/2012/chart">
            <c:ext xmlns:c16="http://schemas.microsoft.com/office/drawing/2014/chart" uri="{C3380CC4-5D6E-409C-BE32-E72D297353CC}">
              <c16:uniqueId val="{00000000-D2CA-4335-9952-CF391E7B3895}"/>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85.1</c:v>
                </c:pt>
                <c:pt idx="1">
                  <c:v>87.5</c:v>
                </c:pt>
                <c:pt idx="2">
                  <c:v>83.4</c:v>
                </c:pt>
                <c:pt idx="3">
                  <c:v>82.6</c:v>
                </c:pt>
                <c:pt idx="4">
                  <c:v>80.099999999999994</c:v>
                </c:pt>
                <c:pt idx="5">
                  <c:v>89.9</c:v>
                </c:pt>
              </c:numCache>
            </c:numRef>
          </c:val>
          <c:extLst>
            <c:ext xmlns:c16="http://schemas.microsoft.com/office/drawing/2014/chart" uri="{C3380CC4-5D6E-409C-BE32-E72D297353CC}">
              <c16:uniqueId val="{00000001-D2CA-4335-9952-CF391E7B3895}"/>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81.900000000000006</c:v>
                </c:pt>
                <c:pt idx="1">
                  <c:v>84.2</c:v>
                </c:pt>
                <c:pt idx="2">
                  <c:v>80.7</c:v>
                </c:pt>
                <c:pt idx="3">
                  <c:v>76</c:v>
                </c:pt>
                <c:pt idx="4">
                  <c:v>83.4</c:v>
                </c:pt>
                <c:pt idx="5">
                  <c:v>74.8</c:v>
                </c:pt>
              </c:numCache>
            </c:numRef>
          </c:val>
          <c:extLst>
            <c:ext xmlns:c16="http://schemas.microsoft.com/office/drawing/2014/chart" uri="{C3380CC4-5D6E-409C-BE32-E72D297353CC}">
              <c16:uniqueId val="{00000002-D2CA-4335-9952-CF391E7B3895}"/>
            </c:ext>
          </c:extLst>
        </c:ser>
        <c:dLbls>
          <c:showLegendKey val="0"/>
          <c:showVal val="0"/>
          <c:showCatName val="0"/>
          <c:showSerName val="0"/>
          <c:showPercent val="0"/>
          <c:showBubbleSize val="0"/>
        </c:dLbls>
        <c:gapWidth val="150"/>
        <c:axId val="111515520"/>
        <c:axId val="111517056"/>
        <c:extLst/>
      </c:barChart>
      <c:catAx>
        <c:axId val="1115155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517056"/>
        <c:crosses val="autoZero"/>
        <c:auto val="1"/>
        <c:lblAlgn val="ctr"/>
        <c:lblOffset val="100"/>
        <c:noMultiLvlLbl val="0"/>
      </c:catAx>
      <c:valAx>
        <c:axId val="111517056"/>
        <c:scaling>
          <c:orientation val="minMax"/>
          <c:min val="0"/>
        </c:scaling>
        <c:delete val="0"/>
        <c:axPos val="l"/>
        <c:majorGridlines/>
        <c:title>
          <c:tx>
            <c:rich>
              <a:bodyPr/>
              <a:lstStyle/>
              <a:p>
                <a:pPr>
                  <a:defRPr/>
                </a:pPr>
                <a:r>
                  <a:rPr lang="en-US" sz="1600" dirty="0"/>
                  <a:t>Percent</a:t>
                </a:r>
              </a:p>
            </c:rich>
          </c:tx>
          <c:layout>
            <c:manualLayout>
              <c:xMode val="edge"/>
              <c:yMode val="edge"/>
              <c:x val="1.6173795036984014E-2"/>
              <c:y val="0.40492087188407078"/>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515520"/>
        <c:crosses val="autoZero"/>
        <c:crossBetween val="between"/>
      </c:valAx>
    </c:plotArea>
    <c:legend>
      <c:legendPos val="t"/>
      <c:layout>
        <c:manualLayout>
          <c:xMode val="edge"/>
          <c:yMode val="edge"/>
          <c:x val="5.5555555555555552E-2"/>
          <c:y val="0"/>
          <c:w val="0.88801351219986391"/>
          <c:h val="0.13039655869922048"/>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Poor</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51.5</c:v>
                </c:pt>
                <c:pt idx="1">
                  <c:v>57.1</c:v>
                </c:pt>
                <c:pt idx="2">
                  <c:v>52.1</c:v>
                </c:pt>
                <c:pt idx="3">
                  <c:v>58.3</c:v>
                </c:pt>
                <c:pt idx="4">
                  <c:v>49.4</c:v>
                </c:pt>
                <c:pt idx="5">
                  <c:v>54.6</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Low Income </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0.0</c:formatCode>
                <c:ptCount val="6"/>
                <c:pt idx="0">
                  <c:v>54.1</c:v>
                </c:pt>
                <c:pt idx="1">
                  <c:v>59.9</c:v>
                </c:pt>
                <c:pt idx="2">
                  <c:v>58</c:v>
                </c:pt>
                <c:pt idx="3">
                  <c:v>60.1</c:v>
                </c:pt>
                <c:pt idx="4">
                  <c:v>46.9</c:v>
                </c:pt>
                <c:pt idx="5">
                  <c:v>48.4</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Middle Income</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0.0</c:formatCode>
                <c:ptCount val="6"/>
                <c:pt idx="0">
                  <c:v>59.8</c:v>
                </c:pt>
                <c:pt idx="1">
                  <c:v>58.4</c:v>
                </c:pt>
                <c:pt idx="2">
                  <c:v>65.900000000000006</c:v>
                </c:pt>
                <c:pt idx="3">
                  <c:v>63.5</c:v>
                </c:pt>
                <c:pt idx="4">
                  <c:v>66.599999999999994</c:v>
                </c:pt>
                <c:pt idx="5">
                  <c:v>60.2</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High Income</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0.0</c:formatCode>
                <c:ptCount val="6"/>
                <c:pt idx="0">
                  <c:v>69.400000000000006</c:v>
                </c:pt>
                <c:pt idx="1">
                  <c:v>73.900000000000006</c:v>
                </c:pt>
                <c:pt idx="2">
                  <c:v>75.2</c:v>
                </c:pt>
                <c:pt idx="3">
                  <c:v>73.2</c:v>
                </c:pt>
                <c:pt idx="4">
                  <c:v>69.5</c:v>
                </c:pt>
                <c:pt idx="5">
                  <c:v>63.9</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3.1565656565656565E-3"/>
              <c:y val="0.3815897036307961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Sheet1!$B$2:$O$2</c:f>
              <c:numCache>
                <c:formatCode>0.0</c:formatCode>
                <c:ptCount val="14"/>
                <c:pt idx="0">
                  <c:v>18.3</c:v>
                </c:pt>
                <c:pt idx="1">
                  <c:v>17.8</c:v>
                </c:pt>
                <c:pt idx="2">
                  <c:v>17.5</c:v>
                </c:pt>
                <c:pt idx="3">
                  <c:v>17.100000000000001</c:v>
                </c:pt>
                <c:pt idx="4">
                  <c:v>16.7</c:v>
                </c:pt>
                <c:pt idx="5">
                  <c:v>16.100000000000001</c:v>
                </c:pt>
                <c:pt idx="6">
                  <c:v>15.9</c:v>
                </c:pt>
                <c:pt idx="7">
                  <c:v>15.4</c:v>
                </c:pt>
                <c:pt idx="8">
                  <c:v>15</c:v>
                </c:pt>
                <c:pt idx="9">
                  <c:v>14.7</c:v>
                </c:pt>
                <c:pt idx="10">
                  <c:v>14.4</c:v>
                </c:pt>
                <c:pt idx="11">
                  <c:v>14.3</c:v>
                </c:pt>
                <c:pt idx="12">
                  <c:v>14</c:v>
                </c:pt>
                <c:pt idx="13">
                  <c:v>13.8</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Sheet1!$B$3:$O$3</c:f>
              <c:numCache>
                <c:formatCode>0.0</c:formatCode>
                <c:ptCount val="14"/>
                <c:pt idx="0">
                  <c:v>18.399999999999999</c:v>
                </c:pt>
                <c:pt idx="1">
                  <c:v>17.7</c:v>
                </c:pt>
                <c:pt idx="2">
                  <c:v>17.8</c:v>
                </c:pt>
                <c:pt idx="3">
                  <c:v>17</c:v>
                </c:pt>
                <c:pt idx="4">
                  <c:v>16.8</c:v>
                </c:pt>
                <c:pt idx="5">
                  <c:v>16.2</c:v>
                </c:pt>
                <c:pt idx="6">
                  <c:v>15.8</c:v>
                </c:pt>
                <c:pt idx="7">
                  <c:v>15.4</c:v>
                </c:pt>
                <c:pt idx="8">
                  <c:v>15.1</c:v>
                </c:pt>
                <c:pt idx="9">
                  <c:v>14.6</c:v>
                </c:pt>
                <c:pt idx="10">
                  <c:v>14.2</c:v>
                </c:pt>
                <c:pt idx="11">
                  <c:v>14.1</c:v>
                </c:pt>
                <c:pt idx="12">
                  <c:v>13.8</c:v>
                </c:pt>
                <c:pt idx="13">
                  <c:v>13.5</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Sheet1!$B$4:$O$4</c:f>
              <c:numCache>
                <c:formatCode>0.0</c:formatCode>
                <c:ptCount val="14"/>
                <c:pt idx="0">
                  <c:v>18.2</c:v>
                </c:pt>
                <c:pt idx="1">
                  <c:v>17.600000000000001</c:v>
                </c:pt>
                <c:pt idx="2">
                  <c:v>17.2</c:v>
                </c:pt>
                <c:pt idx="3">
                  <c:v>16.8</c:v>
                </c:pt>
                <c:pt idx="4">
                  <c:v>16.100000000000001</c:v>
                </c:pt>
                <c:pt idx="5">
                  <c:v>15.5</c:v>
                </c:pt>
                <c:pt idx="6">
                  <c:v>15.3</c:v>
                </c:pt>
                <c:pt idx="7">
                  <c:v>14.6</c:v>
                </c:pt>
                <c:pt idx="8">
                  <c:v>14.2</c:v>
                </c:pt>
                <c:pt idx="9">
                  <c:v>13.7</c:v>
                </c:pt>
                <c:pt idx="10">
                  <c:v>13.5</c:v>
                </c:pt>
                <c:pt idx="11">
                  <c:v>13.3</c:v>
                </c:pt>
                <c:pt idx="12">
                  <c:v>13.2</c:v>
                </c:pt>
                <c:pt idx="13">
                  <c:v>12.9</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Sheet1!$B$5:$O$5</c:f>
              <c:numCache>
                <c:formatCode>0.0</c:formatCode>
                <c:ptCount val="14"/>
                <c:pt idx="0">
                  <c:v>17.5</c:v>
                </c:pt>
                <c:pt idx="1">
                  <c:v>17.100000000000001</c:v>
                </c:pt>
                <c:pt idx="2">
                  <c:v>16.8</c:v>
                </c:pt>
                <c:pt idx="3">
                  <c:v>16.3</c:v>
                </c:pt>
                <c:pt idx="4">
                  <c:v>16</c:v>
                </c:pt>
                <c:pt idx="5">
                  <c:v>15.2</c:v>
                </c:pt>
                <c:pt idx="6">
                  <c:v>15.2</c:v>
                </c:pt>
                <c:pt idx="7">
                  <c:v>15</c:v>
                </c:pt>
                <c:pt idx="8">
                  <c:v>14.1</c:v>
                </c:pt>
                <c:pt idx="9">
                  <c:v>14.4</c:v>
                </c:pt>
                <c:pt idx="10">
                  <c:v>13.9</c:v>
                </c:pt>
                <c:pt idx="11">
                  <c:v>13.6</c:v>
                </c:pt>
                <c:pt idx="12">
                  <c:v>13.2</c:v>
                </c:pt>
                <c:pt idx="13">
                  <c:v>13.3</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Sheet1!$B$6:$O$6</c:f>
              <c:numCache>
                <c:formatCode>0.0</c:formatCode>
                <c:ptCount val="14"/>
                <c:pt idx="0">
                  <c:v>17.600000000000001</c:v>
                </c:pt>
                <c:pt idx="1">
                  <c:v>17.5</c:v>
                </c:pt>
                <c:pt idx="2">
                  <c:v>17</c:v>
                </c:pt>
                <c:pt idx="3">
                  <c:v>17.2</c:v>
                </c:pt>
                <c:pt idx="4">
                  <c:v>16.600000000000001</c:v>
                </c:pt>
                <c:pt idx="5">
                  <c:v>16.2</c:v>
                </c:pt>
                <c:pt idx="6">
                  <c:v>15.5</c:v>
                </c:pt>
                <c:pt idx="7">
                  <c:v>15.2</c:v>
                </c:pt>
                <c:pt idx="8">
                  <c:v>14.9</c:v>
                </c:pt>
                <c:pt idx="9">
                  <c:v>15</c:v>
                </c:pt>
                <c:pt idx="10">
                  <c:v>14.5</c:v>
                </c:pt>
                <c:pt idx="11">
                  <c:v>14.7</c:v>
                </c:pt>
                <c:pt idx="12">
                  <c:v>14.6</c:v>
                </c:pt>
                <c:pt idx="13">
                  <c:v>14.1</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Sheet1!$B$7:$O$7</c:f>
              <c:numCache>
                <c:formatCode>0.0</c:formatCode>
                <c:ptCount val="14"/>
                <c:pt idx="0">
                  <c:v>19.100000000000001</c:v>
                </c:pt>
                <c:pt idx="1">
                  <c:v>18.7</c:v>
                </c:pt>
                <c:pt idx="2">
                  <c:v>18.3</c:v>
                </c:pt>
                <c:pt idx="3">
                  <c:v>18.399999999999999</c:v>
                </c:pt>
                <c:pt idx="4">
                  <c:v>17.899999999999999</c:v>
                </c:pt>
                <c:pt idx="5">
                  <c:v>16.899999999999999</c:v>
                </c:pt>
                <c:pt idx="6">
                  <c:v>17.100000000000001</c:v>
                </c:pt>
                <c:pt idx="7">
                  <c:v>16.600000000000001</c:v>
                </c:pt>
                <c:pt idx="8">
                  <c:v>16.5</c:v>
                </c:pt>
                <c:pt idx="9">
                  <c:v>16.600000000000001</c:v>
                </c:pt>
                <c:pt idx="10">
                  <c:v>15.8</c:v>
                </c:pt>
                <c:pt idx="11">
                  <c:v>16</c:v>
                </c:pt>
                <c:pt idx="12">
                  <c:v>15.4</c:v>
                </c:pt>
                <c:pt idx="13">
                  <c:v>15.8</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Sheet1!$B$8:$O$8</c:f>
              <c:numCache>
                <c:formatCode>0.0</c:formatCode>
                <c:ptCount val="14"/>
                <c:pt idx="0">
                  <c:v>19.899999999999999</c:v>
                </c:pt>
                <c:pt idx="1">
                  <c:v>19.2</c:v>
                </c:pt>
                <c:pt idx="2">
                  <c:v>18.7</c:v>
                </c:pt>
                <c:pt idx="3">
                  <c:v>18.899999999999999</c:v>
                </c:pt>
                <c:pt idx="4">
                  <c:v>18.600000000000001</c:v>
                </c:pt>
                <c:pt idx="5">
                  <c:v>18.5</c:v>
                </c:pt>
                <c:pt idx="6">
                  <c:v>18.100000000000001</c:v>
                </c:pt>
                <c:pt idx="7">
                  <c:v>17.899999999999999</c:v>
                </c:pt>
                <c:pt idx="8">
                  <c:v>17.5</c:v>
                </c:pt>
                <c:pt idx="9">
                  <c:v>16.899999999999999</c:v>
                </c:pt>
                <c:pt idx="10">
                  <c:v>16.8</c:v>
                </c:pt>
                <c:pt idx="11">
                  <c:v>17.100000000000001</c:v>
                </c:pt>
                <c:pt idx="12">
                  <c:v>16.600000000000001</c:v>
                </c:pt>
                <c:pt idx="13">
                  <c:v>16.600000000000001</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25"/>
        </c:scaling>
        <c:delete val="0"/>
        <c:axPos val="l"/>
        <c:majorGridlines/>
        <c:title>
          <c:tx>
            <c:rich>
              <a:bodyPr rot="-5400000" vert="horz"/>
              <a:lstStyle/>
              <a:p>
                <a:pPr>
                  <a:defRPr sz="1600" baseline="0">
                    <a:latin typeface="Calibri" panose="020F0502020204030204" pitchFamily="34" charset="0"/>
                  </a:defRPr>
                </a:pPr>
                <a:r>
                  <a:rPr lang="en-US" dirty="0"/>
                  <a:t>Rate per 100,000 Population</a:t>
                </a:r>
              </a:p>
            </c:rich>
          </c:tx>
          <c:layout>
            <c:manualLayout>
              <c:xMode val="edge"/>
              <c:yMode val="edge"/>
              <c:x val="0"/>
              <c:y val="0.2573390565762613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5"/>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13.3</c:v>
                </c:pt>
                <c:pt idx="1">
                  <c:v>13.1</c:v>
                </c:pt>
                <c:pt idx="2">
                  <c:v>13.3</c:v>
                </c:pt>
                <c:pt idx="3">
                  <c:v>13.9</c:v>
                </c:pt>
                <c:pt idx="4">
                  <c:v>15.5</c:v>
                </c:pt>
                <c:pt idx="5">
                  <c:v>16.5</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18.600000000000001</c:v>
                </c:pt>
                <c:pt idx="1">
                  <c:v>17.600000000000001</c:v>
                </c:pt>
                <c:pt idx="2">
                  <c:v>17.100000000000001</c:v>
                </c:pt>
                <c:pt idx="3">
                  <c:v>19.600000000000001</c:v>
                </c:pt>
                <c:pt idx="4">
                  <c:v>23.5</c:v>
                </c:pt>
                <c:pt idx="5">
                  <c:v>20.399999999999999</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11.5</c:v>
                </c:pt>
                <c:pt idx="1">
                  <c:v>8.9</c:v>
                </c:pt>
                <c:pt idx="2">
                  <c:v>11.2</c:v>
                </c:pt>
                <c:pt idx="3">
                  <c:v>11.2</c:v>
                </c:pt>
                <c:pt idx="4">
                  <c:v>12.1</c:v>
                </c:pt>
                <c:pt idx="5">
                  <c:v>10.8</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a:t>Rate per 100,000 Population</a:t>
                </a:r>
              </a:p>
            </c:rich>
          </c:tx>
          <c:layout>
            <c:manualLayout>
              <c:xMode val="edge"/>
              <c:yMode val="edge"/>
              <c:x val="1.5783270146787205E-3"/>
              <c:y val="0.1900388840283853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5"/>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Sheet1!$B$2:$O$2</c:f>
              <c:numCache>
                <c:formatCode>0.0</c:formatCode>
                <c:ptCount val="14"/>
                <c:pt idx="0">
                  <c:v>53.2</c:v>
                </c:pt>
                <c:pt idx="1">
                  <c:v>52.7</c:v>
                </c:pt>
                <c:pt idx="2">
                  <c:v>51.5</c:v>
                </c:pt>
                <c:pt idx="3">
                  <c:v>50.6</c:v>
                </c:pt>
                <c:pt idx="4">
                  <c:v>49.5</c:v>
                </c:pt>
                <c:pt idx="5">
                  <c:v>48.3</c:v>
                </c:pt>
                <c:pt idx="6">
                  <c:v>47.6</c:v>
                </c:pt>
                <c:pt idx="7">
                  <c:v>46</c:v>
                </c:pt>
                <c:pt idx="8">
                  <c:v>44.9</c:v>
                </c:pt>
                <c:pt idx="9">
                  <c:v>43.4</c:v>
                </c:pt>
                <c:pt idx="10">
                  <c:v>42.1</c:v>
                </c:pt>
                <c:pt idx="11">
                  <c:v>40.5</c:v>
                </c:pt>
                <c:pt idx="12">
                  <c:v>38.299999999999997</c:v>
                </c:pt>
                <c:pt idx="13">
                  <c:v>36.6</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Sheet1!$B$3:$O$3</c:f>
              <c:numCache>
                <c:formatCode>0.0</c:formatCode>
                <c:ptCount val="14"/>
                <c:pt idx="0">
                  <c:v>48.9</c:v>
                </c:pt>
                <c:pt idx="1">
                  <c:v>47.9</c:v>
                </c:pt>
                <c:pt idx="2">
                  <c:v>46.8</c:v>
                </c:pt>
                <c:pt idx="3">
                  <c:v>45.8</c:v>
                </c:pt>
                <c:pt idx="4">
                  <c:v>44.5</c:v>
                </c:pt>
                <c:pt idx="5">
                  <c:v>43.4</c:v>
                </c:pt>
                <c:pt idx="6">
                  <c:v>42.5</c:v>
                </c:pt>
                <c:pt idx="7">
                  <c:v>40.799999999999997</c:v>
                </c:pt>
                <c:pt idx="8">
                  <c:v>39.799999999999997</c:v>
                </c:pt>
                <c:pt idx="9">
                  <c:v>38.5</c:v>
                </c:pt>
                <c:pt idx="10">
                  <c:v>36.9</c:v>
                </c:pt>
                <c:pt idx="11">
                  <c:v>35.4</c:v>
                </c:pt>
                <c:pt idx="12">
                  <c:v>33.1</c:v>
                </c:pt>
                <c:pt idx="13">
                  <c:v>31.3</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Sheet1!$B$4:$O$4</c:f>
              <c:numCache>
                <c:formatCode>0.0</c:formatCode>
                <c:ptCount val="14"/>
                <c:pt idx="0">
                  <c:v>52</c:v>
                </c:pt>
                <c:pt idx="1">
                  <c:v>50.9</c:v>
                </c:pt>
                <c:pt idx="2">
                  <c:v>50</c:v>
                </c:pt>
                <c:pt idx="3">
                  <c:v>49.5</c:v>
                </c:pt>
                <c:pt idx="4">
                  <c:v>48.1</c:v>
                </c:pt>
                <c:pt idx="5">
                  <c:v>46.5</c:v>
                </c:pt>
                <c:pt idx="6">
                  <c:v>46.1</c:v>
                </c:pt>
                <c:pt idx="7">
                  <c:v>44.3</c:v>
                </c:pt>
                <c:pt idx="8">
                  <c:v>43</c:v>
                </c:pt>
                <c:pt idx="9">
                  <c:v>41.2</c:v>
                </c:pt>
                <c:pt idx="10">
                  <c:v>40</c:v>
                </c:pt>
                <c:pt idx="11">
                  <c:v>38.4</c:v>
                </c:pt>
                <c:pt idx="12">
                  <c:v>36.4</c:v>
                </c:pt>
                <c:pt idx="13">
                  <c:v>35.1</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Sheet1!$B$5:$O$5</c:f>
              <c:numCache>
                <c:formatCode>0.0</c:formatCode>
                <c:ptCount val="14"/>
                <c:pt idx="0">
                  <c:v>53.6</c:v>
                </c:pt>
                <c:pt idx="1">
                  <c:v>53.8</c:v>
                </c:pt>
                <c:pt idx="2">
                  <c:v>52.2</c:v>
                </c:pt>
                <c:pt idx="3">
                  <c:v>50.6</c:v>
                </c:pt>
                <c:pt idx="4">
                  <c:v>49.8</c:v>
                </c:pt>
                <c:pt idx="5">
                  <c:v>48.7</c:v>
                </c:pt>
                <c:pt idx="6">
                  <c:v>47.9</c:v>
                </c:pt>
                <c:pt idx="7">
                  <c:v>46</c:v>
                </c:pt>
                <c:pt idx="8">
                  <c:v>45.2</c:v>
                </c:pt>
                <c:pt idx="9">
                  <c:v>43.5</c:v>
                </c:pt>
                <c:pt idx="10">
                  <c:v>42.4</c:v>
                </c:pt>
                <c:pt idx="11">
                  <c:v>40.9</c:v>
                </c:pt>
                <c:pt idx="12">
                  <c:v>38.6</c:v>
                </c:pt>
                <c:pt idx="13">
                  <c:v>37</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Sheet1!$B$6:$O$6</c:f>
              <c:numCache>
                <c:formatCode>0.0</c:formatCode>
                <c:ptCount val="14"/>
                <c:pt idx="0">
                  <c:v>57.1</c:v>
                </c:pt>
                <c:pt idx="1">
                  <c:v>57</c:v>
                </c:pt>
                <c:pt idx="2">
                  <c:v>55.2</c:v>
                </c:pt>
                <c:pt idx="3">
                  <c:v>53.2</c:v>
                </c:pt>
                <c:pt idx="4">
                  <c:v>52.8</c:v>
                </c:pt>
                <c:pt idx="5">
                  <c:v>52</c:v>
                </c:pt>
                <c:pt idx="6">
                  <c:v>51.3</c:v>
                </c:pt>
                <c:pt idx="7">
                  <c:v>49.3</c:v>
                </c:pt>
                <c:pt idx="8">
                  <c:v>48.5</c:v>
                </c:pt>
                <c:pt idx="9">
                  <c:v>46.9</c:v>
                </c:pt>
                <c:pt idx="10">
                  <c:v>45.9</c:v>
                </c:pt>
                <c:pt idx="11">
                  <c:v>43.5</c:v>
                </c:pt>
                <c:pt idx="12">
                  <c:v>41.5</c:v>
                </c:pt>
                <c:pt idx="13">
                  <c:v>40.799999999999997</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Sheet1!$B$7:$O$7</c:f>
              <c:numCache>
                <c:formatCode>0.0</c:formatCode>
                <c:ptCount val="14"/>
                <c:pt idx="0">
                  <c:v>57.9</c:v>
                </c:pt>
                <c:pt idx="1">
                  <c:v>58.1</c:v>
                </c:pt>
                <c:pt idx="2">
                  <c:v>57.2</c:v>
                </c:pt>
                <c:pt idx="3">
                  <c:v>56.8</c:v>
                </c:pt>
                <c:pt idx="4">
                  <c:v>55.9</c:v>
                </c:pt>
                <c:pt idx="5">
                  <c:v>54.4</c:v>
                </c:pt>
                <c:pt idx="6">
                  <c:v>53.4</c:v>
                </c:pt>
                <c:pt idx="7">
                  <c:v>52.9</c:v>
                </c:pt>
                <c:pt idx="8">
                  <c:v>51.8</c:v>
                </c:pt>
                <c:pt idx="9">
                  <c:v>50.8</c:v>
                </c:pt>
                <c:pt idx="10">
                  <c:v>49.7</c:v>
                </c:pt>
                <c:pt idx="11">
                  <c:v>48.2</c:v>
                </c:pt>
                <c:pt idx="12">
                  <c:v>45.7</c:v>
                </c:pt>
                <c:pt idx="13">
                  <c:v>44.2</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Sheet1!$B$8:$O$8</c:f>
              <c:numCache>
                <c:formatCode>0.0</c:formatCode>
                <c:ptCount val="14"/>
                <c:pt idx="0">
                  <c:v>59.1</c:v>
                </c:pt>
                <c:pt idx="1">
                  <c:v>58.1</c:v>
                </c:pt>
                <c:pt idx="2">
                  <c:v>57.3</c:v>
                </c:pt>
                <c:pt idx="3">
                  <c:v>57.8</c:v>
                </c:pt>
                <c:pt idx="4">
                  <c:v>56.1</c:v>
                </c:pt>
                <c:pt idx="5">
                  <c:v>56.2</c:v>
                </c:pt>
                <c:pt idx="6">
                  <c:v>55.8</c:v>
                </c:pt>
                <c:pt idx="7">
                  <c:v>54.6</c:v>
                </c:pt>
                <c:pt idx="8">
                  <c:v>52.9</c:v>
                </c:pt>
                <c:pt idx="9">
                  <c:v>51.6</c:v>
                </c:pt>
                <c:pt idx="10">
                  <c:v>50.7</c:v>
                </c:pt>
                <c:pt idx="11">
                  <c:v>49.8</c:v>
                </c:pt>
                <c:pt idx="12">
                  <c:v>48.2</c:v>
                </c:pt>
                <c:pt idx="13">
                  <c:v>46.1</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a:t>Rate per 100,000 Population</a:t>
                </a:r>
              </a:p>
            </c:rich>
          </c:tx>
          <c:layout>
            <c:manualLayout>
              <c:xMode val="edge"/>
              <c:yMode val="edge"/>
              <c:x val="0"/>
              <c:y val="0.2549479166666666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10"/>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35.1</c:v>
                </c:pt>
                <c:pt idx="1">
                  <c:v>38.200000000000003</c:v>
                </c:pt>
                <c:pt idx="2">
                  <c:v>39.5</c:v>
                </c:pt>
                <c:pt idx="3">
                  <c:v>42.6</c:v>
                </c:pt>
                <c:pt idx="4">
                  <c:v>46.1</c:v>
                </c:pt>
                <c:pt idx="5">
                  <c:v>47.5</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39.299999999999997</c:v>
                </c:pt>
                <c:pt idx="1">
                  <c:v>32.299999999999997</c:v>
                </c:pt>
                <c:pt idx="2">
                  <c:v>40.9</c:v>
                </c:pt>
                <c:pt idx="3">
                  <c:v>43.9</c:v>
                </c:pt>
                <c:pt idx="4">
                  <c:v>44.1</c:v>
                </c:pt>
                <c:pt idx="5">
                  <c:v>46.1</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15.9</c:v>
                </c:pt>
                <c:pt idx="1">
                  <c:v>13.8</c:v>
                </c:pt>
                <c:pt idx="2">
                  <c:v>16.2</c:v>
                </c:pt>
                <c:pt idx="3">
                  <c:v>15.3</c:v>
                </c:pt>
                <c:pt idx="4">
                  <c:v>16.8</c:v>
                </c:pt>
                <c:pt idx="5">
                  <c:v>14.6</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a:t>Rate per 100,000 Population</a:t>
                </a:r>
              </a:p>
            </c:rich>
          </c:tx>
          <c:layout>
            <c:manualLayout>
              <c:xMode val="edge"/>
              <c:yMode val="edge"/>
              <c:x val="1.5782828282828283E-3"/>
              <c:y val="0.20508507400116649"/>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2005</c:v>
                </c:pt>
                <c:pt idx="1">
                  <c:v>2008</c:v>
                </c:pt>
                <c:pt idx="2">
                  <c:v>2010</c:v>
                </c:pt>
                <c:pt idx="3">
                  <c:v>2013</c:v>
                </c:pt>
                <c:pt idx="4">
                  <c:v>2015</c:v>
                </c:pt>
                <c:pt idx="5">
                  <c:v>2018</c:v>
                </c:pt>
              </c:strCache>
            </c:strRef>
          </c:cat>
          <c:val>
            <c:numRef>
              <c:f>Sheet1!$B$2:$G$2</c:f>
              <c:numCache>
                <c:formatCode>0.0</c:formatCode>
                <c:ptCount val="6"/>
                <c:pt idx="0">
                  <c:v>85.3</c:v>
                </c:pt>
                <c:pt idx="1">
                  <c:v>84.5</c:v>
                </c:pt>
                <c:pt idx="2">
                  <c:v>82.8</c:v>
                </c:pt>
                <c:pt idx="3">
                  <c:v>80.7</c:v>
                </c:pt>
                <c:pt idx="4">
                  <c:v>81.2</c:v>
                </c:pt>
                <c:pt idx="5">
                  <c:v>80.5</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Sheet1!$B$1:$G$1</c:f>
              <c:strCache>
                <c:ptCount val="6"/>
                <c:pt idx="0">
                  <c:v>2005</c:v>
                </c:pt>
                <c:pt idx="1">
                  <c:v>2008</c:v>
                </c:pt>
                <c:pt idx="2">
                  <c:v>2010</c:v>
                </c:pt>
                <c:pt idx="3">
                  <c:v>2013</c:v>
                </c:pt>
                <c:pt idx="4">
                  <c:v>2015</c:v>
                </c:pt>
                <c:pt idx="5">
                  <c:v>2018</c:v>
                </c:pt>
              </c:strCache>
            </c:strRef>
          </c:cat>
          <c:val>
            <c:numRef>
              <c:f>Sheet1!$B$3:$G$3</c:f>
              <c:numCache>
                <c:formatCode>0.0</c:formatCode>
                <c:ptCount val="6"/>
                <c:pt idx="0">
                  <c:v>84.2</c:v>
                </c:pt>
                <c:pt idx="1">
                  <c:v>83.1</c:v>
                </c:pt>
                <c:pt idx="2">
                  <c:v>82.6</c:v>
                </c:pt>
                <c:pt idx="3">
                  <c:v>80.7</c:v>
                </c:pt>
                <c:pt idx="4">
                  <c:v>79.599999999999994</c:v>
                </c:pt>
                <c:pt idx="5">
                  <c:v>81.2</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Sheet1!$B$1:$G$1</c:f>
              <c:strCache>
                <c:ptCount val="6"/>
                <c:pt idx="0">
                  <c:v>2005</c:v>
                </c:pt>
                <c:pt idx="1">
                  <c:v>2008</c:v>
                </c:pt>
                <c:pt idx="2">
                  <c:v>2010</c:v>
                </c:pt>
                <c:pt idx="3">
                  <c:v>2013</c:v>
                </c:pt>
                <c:pt idx="4">
                  <c:v>2015</c:v>
                </c:pt>
                <c:pt idx="5">
                  <c:v>2018</c:v>
                </c:pt>
              </c:strCache>
            </c:strRef>
          </c:cat>
          <c:val>
            <c:numRef>
              <c:f>Sheet1!$B$4:$G$4</c:f>
              <c:numCache>
                <c:formatCode>0.0</c:formatCode>
                <c:ptCount val="6"/>
                <c:pt idx="0">
                  <c:v>87.1</c:v>
                </c:pt>
                <c:pt idx="1">
                  <c:v>86.2</c:v>
                </c:pt>
                <c:pt idx="2">
                  <c:v>83.3</c:v>
                </c:pt>
                <c:pt idx="3">
                  <c:v>82.8</c:v>
                </c:pt>
                <c:pt idx="4">
                  <c:v>84.7</c:v>
                </c:pt>
                <c:pt idx="5">
                  <c:v>82.4</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Sheet1!$B$1:$G$1</c:f>
              <c:strCache>
                <c:ptCount val="6"/>
                <c:pt idx="0">
                  <c:v>2005</c:v>
                </c:pt>
                <c:pt idx="1">
                  <c:v>2008</c:v>
                </c:pt>
                <c:pt idx="2">
                  <c:v>2010</c:v>
                </c:pt>
                <c:pt idx="3">
                  <c:v>2013</c:v>
                </c:pt>
                <c:pt idx="4">
                  <c:v>2015</c:v>
                </c:pt>
                <c:pt idx="5">
                  <c:v>2018</c:v>
                </c:pt>
              </c:strCache>
            </c:strRef>
          </c:cat>
          <c:val>
            <c:numRef>
              <c:f>Sheet1!$B$5:$G$5</c:f>
              <c:numCache>
                <c:formatCode>0.0</c:formatCode>
                <c:ptCount val="6"/>
                <c:pt idx="0">
                  <c:v>84.6</c:v>
                </c:pt>
                <c:pt idx="1">
                  <c:v>86.2</c:v>
                </c:pt>
                <c:pt idx="2">
                  <c:v>83.1</c:v>
                </c:pt>
                <c:pt idx="3">
                  <c:v>80.3</c:v>
                </c:pt>
                <c:pt idx="4">
                  <c:v>81.3</c:v>
                </c:pt>
                <c:pt idx="5">
                  <c:v>80.5</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Sheet1!$B$1:$G$1</c:f>
              <c:strCache>
                <c:ptCount val="6"/>
                <c:pt idx="0">
                  <c:v>2005</c:v>
                </c:pt>
                <c:pt idx="1">
                  <c:v>2008</c:v>
                </c:pt>
                <c:pt idx="2">
                  <c:v>2010</c:v>
                </c:pt>
                <c:pt idx="3">
                  <c:v>2013</c:v>
                </c:pt>
                <c:pt idx="4">
                  <c:v>2015</c:v>
                </c:pt>
                <c:pt idx="5">
                  <c:v>2018</c:v>
                </c:pt>
              </c:strCache>
            </c:strRef>
          </c:cat>
          <c:val>
            <c:numRef>
              <c:f>Sheet1!$B$6:$G$6</c:f>
              <c:numCache>
                <c:formatCode>0.0</c:formatCode>
                <c:ptCount val="6"/>
                <c:pt idx="0">
                  <c:v>88.4</c:v>
                </c:pt>
                <c:pt idx="1">
                  <c:v>83.6</c:v>
                </c:pt>
                <c:pt idx="2">
                  <c:v>83.5</c:v>
                </c:pt>
                <c:pt idx="3">
                  <c:v>80.2</c:v>
                </c:pt>
                <c:pt idx="4">
                  <c:v>82.5</c:v>
                </c:pt>
                <c:pt idx="5">
                  <c:v>79.900000000000006</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 </c:v>
                </c:pt>
              </c:strCache>
            </c:strRef>
          </c:tx>
          <c:spPr>
            <a:ln>
              <a:solidFill>
                <a:srgbClr val="ED7D31"/>
              </a:solidFill>
            </a:ln>
          </c:spPr>
          <c:marker>
            <c:symbol val="x"/>
            <c:size val="7"/>
            <c:spPr>
              <a:noFill/>
              <a:ln>
                <a:solidFill>
                  <a:srgbClr val="ED7D31"/>
                </a:solidFill>
              </a:ln>
            </c:spPr>
          </c:marker>
          <c:cat>
            <c:strRef>
              <c:f>Sheet1!$B$1:$G$1</c:f>
              <c:strCache>
                <c:ptCount val="6"/>
                <c:pt idx="0">
                  <c:v>2005</c:v>
                </c:pt>
                <c:pt idx="1">
                  <c:v>2008</c:v>
                </c:pt>
                <c:pt idx="2">
                  <c:v>2010</c:v>
                </c:pt>
                <c:pt idx="3">
                  <c:v>2013</c:v>
                </c:pt>
                <c:pt idx="4">
                  <c:v>2015</c:v>
                </c:pt>
                <c:pt idx="5">
                  <c:v>2018</c:v>
                </c:pt>
              </c:strCache>
            </c:strRef>
          </c:cat>
          <c:val>
            <c:numRef>
              <c:f>Sheet1!$B$7:$G$7</c:f>
              <c:numCache>
                <c:formatCode>0.0</c:formatCode>
                <c:ptCount val="6"/>
                <c:pt idx="0">
                  <c:v>84.6</c:v>
                </c:pt>
                <c:pt idx="1">
                  <c:v>83.1</c:v>
                </c:pt>
                <c:pt idx="2">
                  <c:v>82.8</c:v>
                </c:pt>
                <c:pt idx="3">
                  <c:v>77.5</c:v>
                </c:pt>
                <c:pt idx="4">
                  <c:v>79.099999999999994</c:v>
                </c:pt>
                <c:pt idx="5">
                  <c:v>74.3</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Sheet1!$B$1:$G$1</c:f>
              <c:strCache>
                <c:ptCount val="6"/>
                <c:pt idx="0">
                  <c:v>2005</c:v>
                </c:pt>
                <c:pt idx="1">
                  <c:v>2008</c:v>
                </c:pt>
                <c:pt idx="2">
                  <c:v>2010</c:v>
                </c:pt>
                <c:pt idx="3">
                  <c:v>2013</c:v>
                </c:pt>
                <c:pt idx="4">
                  <c:v>2015</c:v>
                </c:pt>
                <c:pt idx="5">
                  <c:v>2018</c:v>
                </c:pt>
              </c:strCache>
            </c:strRef>
          </c:cat>
          <c:val>
            <c:numRef>
              <c:f>Sheet1!$B$8:$G$8</c:f>
              <c:numCache>
                <c:formatCode>0.0</c:formatCode>
                <c:ptCount val="6"/>
                <c:pt idx="0">
                  <c:v>82.7</c:v>
                </c:pt>
                <c:pt idx="1">
                  <c:v>81.400000000000006</c:v>
                </c:pt>
                <c:pt idx="2">
                  <c:v>80.5</c:v>
                </c:pt>
                <c:pt idx="3">
                  <c:v>77.5</c:v>
                </c:pt>
                <c:pt idx="4">
                  <c:v>74</c:v>
                </c:pt>
                <c:pt idx="5">
                  <c:v>76.900000000000006</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100"/>
          <c:min val="7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367372047244094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10"/>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Sheet1!$B$2:$B$6</c:f>
              <c:numCache>
                <c:formatCode>0.0</c:formatCode>
                <c:ptCount val="5"/>
                <c:pt idx="0">
                  <c:v>82.9</c:v>
                </c:pt>
                <c:pt idx="1">
                  <c:v>83.3</c:v>
                </c:pt>
                <c:pt idx="2">
                  <c:v>80.400000000000006</c:v>
                </c:pt>
                <c:pt idx="3">
                  <c:v>79.2</c:v>
                </c:pt>
                <c:pt idx="4">
                  <c:v>77.2</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Sheet1!$C$2:$C$6</c:f>
              <c:numCache>
                <c:formatCode>0.0</c:formatCode>
                <c:ptCount val="5"/>
                <c:pt idx="0">
                  <c:v>84</c:v>
                </c:pt>
                <c:pt idx="1">
                  <c:v>89.7</c:v>
                </c:pt>
                <c:pt idx="2">
                  <c:v>84.2</c:v>
                </c:pt>
                <c:pt idx="3">
                  <c:v>86.3</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Sheet1!$D$2:$D$6</c:f>
              <c:numCache>
                <c:formatCode>0.0</c:formatCode>
                <c:ptCount val="5"/>
                <c:pt idx="0">
                  <c:v>82.8</c:v>
                </c:pt>
                <c:pt idx="1">
                  <c:v>75.3</c:v>
                </c:pt>
                <c:pt idx="2">
                  <c:v>79.2</c:v>
                </c:pt>
                <c:pt idx="3">
                  <c:v>80.2</c:v>
                </c:pt>
                <c:pt idx="4">
                  <c:v>60</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90270259186351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Poor</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71.599999999999994</c:v>
                </c:pt>
                <c:pt idx="1">
                  <c:v>65.599999999999994</c:v>
                </c:pt>
                <c:pt idx="2">
                  <c:v>71.3</c:v>
                </c:pt>
                <c:pt idx="3">
                  <c:v>78.599999999999994</c:v>
                </c:pt>
                <c:pt idx="4">
                  <c:v>60.9</c:v>
                </c:pt>
                <c:pt idx="5">
                  <c:v>68.3</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Low Income </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74.8</c:v>
                </c:pt>
                <c:pt idx="1">
                  <c:v>75.099999999999994</c:v>
                </c:pt>
                <c:pt idx="2">
                  <c:v>78.400000000000006</c:v>
                </c:pt>
                <c:pt idx="3">
                  <c:v>75</c:v>
                </c:pt>
                <c:pt idx="4">
                  <c:v>65.599999999999994</c:v>
                </c:pt>
                <c:pt idx="5">
                  <c:v>68.400000000000006</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Middle Income</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81.900000000000006</c:v>
                </c:pt>
                <c:pt idx="1">
                  <c:v>82.9</c:v>
                </c:pt>
                <c:pt idx="2">
                  <c:v>76.8</c:v>
                </c:pt>
                <c:pt idx="3">
                  <c:v>74.7</c:v>
                </c:pt>
                <c:pt idx="4">
                  <c:v>75</c:v>
                </c:pt>
                <c:pt idx="5">
                  <c:v>82.7</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High Income</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General</c:formatCode>
                <c:ptCount val="6"/>
                <c:pt idx="0">
                  <c:v>86.3</c:v>
                </c:pt>
                <c:pt idx="1">
                  <c:v>85</c:v>
                </c:pt>
                <c:pt idx="2">
                  <c:v>87.2</c:v>
                </c:pt>
                <c:pt idx="3">
                  <c:v>85.8</c:v>
                </c:pt>
                <c:pt idx="4">
                  <c:v>84.1</c:v>
                </c:pt>
                <c:pt idx="5">
                  <c:v>80.099999999999994</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90270259186351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Sheet1!$B$1:$I$1</c:f>
              <c:strCache>
                <c:ptCount val="8"/>
                <c:pt idx="0">
                  <c:v>2010</c:v>
                </c:pt>
                <c:pt idx="1">
                  <c:v>2011</c:v>
                </c:pt>
                <c:pt idx="2">
                  <c:v>2012</c:v>
                </c:pt>
                <c:pt idx="3">
                  <c:v>2013</c:v>
                </c:pt>
                <c:pt idx="4">
                  <c:v>2014</c:v>
                </c:pt>
                <c:pt idx="5">
                  <c:v>2015</c:v>
                </c:pt>
                <c:pt idx="6">
                  <c:v>2016</c:v>
                </c:pt>
                <c:pt idx="7">
                  <c:v>2017</c:v>
                </c:pt>
              </c:strCache>
            </c:strRef>
          </c:cat>
          <c:val>
            <c:numRef>
              <c:f>Sheet1!$B$2:$I$2</c:f>
              <c:numCache>
                <c:formatCode>0.0</c:formatCode>
                <c:ptCount val="8"/>
                <c:pt idx="0">
                  <c:v>2.1</c:v>
                </c:pt>
                <c:pt idx="1">
                  <c:v>2.1</c:v>
                </c:pt>
                <c:pt idx="2">
                  <c:v>2.1</c:v>
                </c:pt>
                <c:pt idx="3">
                  <c:v>2</c:v>
                </c:pt>
                <c:pt idx="4">
                  <c:v>2</c:v>
                </c:pt>
                <c:pt idx="5">
                  <c:v>2.1</c:v>
                </c:pt>
                <c:pt idx="6">
                  <c:v>2.1</c:v>
                </c:pt>
                <c:pt idx="7">
                  <c:v>2</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Sheet1!$B$1:$I$1</c:f>
              <c:strCache>
                <c:ptCount val="8"/>
                <c:pt idx="0">
                  <c:v>2010</c:v>
                </c:pt>
                <c:pt idx="1">
                  <c:v>2011</c:v>
                </c:pt>
                <c:pt idx="2">
                  <c:v>2012</c:v>
                </c:pt>
                <c:pt idx="3">
                  <c:v>2013</c:v>
                </c:pt>
                <c:pt idx="4">
                  <c:v>2014</c:v>
                </c:pt>
                <c:pt idx="5">
                  <c:v>2015</c:v>
                </c:pt>
                <c:pt idx="6">
                  <c:v>2016</c:v>
                </c:pt>
                <c:pt idx="7">
                  <c:v>2017</c:v>
                </c:pt>
              </c:strCache>
            </c:strRef>
          </c:cat>
          <c:val>
            <c:numRef>
              <c:f>Sheet1!$B$3:$I$3</c:f>
              <c:numCache>
                <c:formatCode>0.0</c:formatCode>
                <c:ptCount val="8"/>
                <c:pt idx="0">
                  <c:v>1.9</c:v>
                </c:pt>
                <c:pt idx="1">
                  <c:v>1.9</c:v>
                </c:pt>
                <c:pt idx="2">
                  <c:v>1.8</c:v>
                </c:pt>
                <c:pt idx="3">
                  <c:v>1.8</c:v>
                </c:pt>
                <c:pt idx="4">
                  <c:v>1.8</c:v>
                </c:pt>
                <c:pt idx="5">
                  <c:v>1.8</c:v>
                </c:pt>
                <c:pt idx="6">
                  <c:v>1.8</c:v>
                </c:pt>
                <c:pt idx="7">
                  <c:v>1.8</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Sheet1!$B$1:$I$1</c:f>
              <c:strCache>
                <c:ptCount val="8"/>
                <c:pt idx="0">
                  <c:v>2010</c:v>
                </c:pt>
                <c:pt idx="1">
                  <c:v>2011</c:v>
                </c:pt>
                <c:pt idx="2">
                  <c:v>2012</c:v>
                </c:pt>
                <c:pt idx="3">
                  <c:v>2013</c:v>
                </c:pt>
                <c:pt idx="4">
                  <c:v>2014</c:v>
                </c:pt>
                <c:pt idx="5">
                  <c:v>2015</c:v>
                </c:pt>
                <c:pt idx="6">
                  <c:v>2016</c:v>
                </c:pt>
                <c:pt idx="7">
                  <c:v>2017</c:v>
                </c:pt>
              </c:strCache>
            </c:strRef>
          </c:cat>
          <c:val>
            <c:numRef>
              <c:f>Sheet1!$B$4:$I$4</c:f>
              <c:numCache>
                <c:formatCode>0.0</c:formatCode>
                <c:ptCount val="8"/>
                <c:pt idx="0">
                  <c:v>1.7</c:v>
                </c:pt>
                <c:pt idx="1">
                  <c:v>1.8</c:v>
                </c:pt>
                <c:pt idx="2">
                  <c:v>1.7</c:v>
                </c:pt>
                <c:pt idx="3">
                  <c:v>1.7</c:v>
                </c:pt>
                <c:pt idx="4">
                  <c:v>1.7</c:v>
                </c:pt>
                <c:pt idx="5">
                  <c:v>1.7</c:v>
                </c:pt>
                <c:pt idx="6">
                  <c:v>1.7</c:v>
                </c:pt>
                <c:pt idx="7">
                  <c:v>1.7</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Sheet1!$B$1:$I$1</c:f>
              <c:strCache>
                <c:ptCount val="8"/>
                <c:pt idx="0">
                  <c:v>2010</c:v>
                </c:pt>
                <c:pt idx="1">
                  <c:v>2011</c:v>
                </c:pt>
                <c:pt idx="2">
                  <c:v>2012</c:v>
                </c:pt>
                <c:pt idx="3">
                  <c:v>2013</c:v>
                </c:pt>
                <c:pt idx="4">
                  <c:v>2014</c:v>
                </c:pt>
                <c:pt idx="5">
                  <c:v>2015</c:v>
                </c:pt>
                <c:pt idx="6">
                  <c:v>2016</c:v>
                </c:pt>
                <c:pt idx="7">
                  <c:v>2017</c:v>
                </c:pt>
              </c:strCache>
            </c:strRef>
          </c:cat>
          <c:val>
            <c:numRef>
              <c:f>Sheet1!$B$5:$I$5</c:f>
              <c:numCache>
                <c:formatCode>0.0</c:formatCode>
                <c:ptCount val="8"/>
                <c:pt idx="0">
                  <c:v>2.2999999999999998</c:v>
                </c:pt>
                <c:pt idx="1">
                  <c:v>2.1</c:v>
                </c:pt>
                <c:pt idx="2">
                  <c:v>2.2000000000000002</c:v>
                </c:pt>
                <c:pt idx="3">
                  <c:v>2.2000000000000002</c:v>
                </c:pt>
                <c:pt idx="4">
                  <c:v>2.1</c:v>
                </c:pt>
                <c:pt idx="5">
                  <c:v>2.2000000000000002</c:v>
                </c:pt>
                <c:pt idx="6">
                  <c:v>2.2000000000000002</c:v>
                </c:pt>
                <c:pt idx="7">
                  <c:v>2.2000000000000002</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Sheet1!$B$1:$I$1</c:f>
              <c:strCache>
                <c:ptCount val="8"/>
                <c:pt idx="0">
                  <c:v>2010</c:v>
                </c:pt>
                <c:pt idx="1">
                  <c:v>2011</c:v>
                </c:pt>
                <c:pt idx="2">
                  <c:v>2012</c:v>
                </c:pt>
                <c:pt idx="3">
                  <c:v>2013</c:v>
                </c:pt>
                <c:pt idx="4">
                  <c:v>2014</c:v>
                </c:pt>
                <c:pt idx="5">
                  <c:v>2015</c:v>
                </c:pt>
                <c:pt idx="6">
                  <c:v>2016</c:v>
                </c:pt>
                <c:pt idx="7">
                  <c:v>2017</c:v>
                </c:pt>
              </c:strCache>
            </c:strRef>
          </c:cat>
          <c:val>
            <c:numRef>
              <c:f>Sheet1!$B$6:$I$6</c:f>
              <c:numCache>
                <c:formatCode>0.0</c:formatCode>
                <c:ptCount val="8"/>
                <c:pt idx="0">
                  <c:v>2.4</c:v>
                </c:pt>
                <c:pt idx="1">
                  <c:v>2.2999999999999998</c:v>
                </c:pt>
                <c:pt idx="2">
                  <c:v>2.4</c:v>
                </c:pt>
                <c:pt idx="3">
                  <c:v>2.4</c:v>
                </c:pt>
                <c:pt idx="4">
                  <c:v>2.4</c:v>
                </c:pt>
                <c:pt idx="5">
                  <c:v>2.5</c:v>
                </c:pt>
                <c:pt idx="6">
                  <c:v>2.6</c:v>
                </c:pt>
                <c:pt idx="7">
                  <c:v>2.4</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Sheet1!$B$1:$I$1</c:f>
              <c:strCache>
                <c:ptCount val="8"/>
                <c:pt idx="0">
                  <c:v>2010</c:v>
                </c:pt>
                <c:pt idx="1">
                  <c:v>2011</c:v>
                </c:pt>
                <c:pt idx="2">
                  <c:v>2012</c:v>
                </c:pt>
                <c:pt idx="3">
                  <c:v>2013</c:v>
                </c:pt>
                <c:pt idx="4">
                  <c:v>2014</c:v>
                </c:pt>
                <c:pt idx="5">
                  <c:v>2015</c:v>
                </c:pt>
                <c:pt idx="6">
                  <c:v>2016</c:v>
                </c:pt>
                <c:pt idx="7">
                  <c:v>2017</c:v>
                </c:pt>
              </c:strCache>
            </c:strRef>
          </c:cat>
          <c:val>
            <c:numRef>
              <c:f>Sheet1!$B$7:$I$7</c:f>
              <c:numCache>
                <c:formatCode>0.0</c:formatCode>
                <c:ptCount val="8"/>
                <c:pt idx="0">
                  <c:v>2.9</c:v>
                </c:pt>
                <c:pt idx="1">
                  <c:v>2.7</c:v>
                </c:pt>
                <c:pt idx="2">
                  <c:v>2.7</c:v>
                </c:pt>
                <c:pt idx="3">
                  <c:v>2.6</c:v>
                </c:pt>
                <c:pt idx="4">
                  <c:v>2.6</c:v>
                </c:pt>
                <c:pt idx="5">
                  <c:v>2.7</c:v>
                </c:pt>
                <c:pt idx="6">
                  <c:v>2.7</c:v>
                </c:pt>
                <c:pt idx="7">
                  <c:v>2.6</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Sheet1!$B$1:$I$1</c:f>
              <c:strCache>
                <c:ptCount val="8"/>
                <c:pt idx="0">
                  <c:v>2010</c:v>
                </c:pt>
                <c:pt idx="1">
                  <c:v>2011</c:v>
                </c:pt>
                <c:pt idx="2">
                  <c:v>2012</c:v>
                </c:pt>
                <c:pt idx="3">
                  <c:v>2013</c:v>
                </c:pt>
                <c:pt idx="4">
                  <c:v>2014</c:v>
                </c:pt>
                <c:pt idx="5">
                  <c:v>2015</c:v>
                </c:pt>
                <c:pt idx="6">
                  <c:v>2016</c:v>
                </c:pt>
                <c:pt idx="7">
                  <c:v>2017</c:v>
                </c:pt>
              </c:strCache>
            </c:strRef>
          </c:cat>
          <c:val>
            <c:numRef>
              <c:f>Sheet1!$B$8:$I$8</c:f>
              <c:numCache>
                <c:formatCode>0.0</c:formatCode>
                <c:ptCount val="8"/>
                <c:pt idx="0">
                  <c:v>2.9</c:v>
                </c:pt>
                <c:pt idx="1">
                  <c:v>3</c:v>
                </c:pt>
                <c:pt idx="2">
                  <c:v>3</c:v>
                </c:pt>
                <c:pt idx="3">
                  <c:v>3</c:v>
                </c:pt>
                <c:pt idx="4">
                  <c:v>2.9</c:v>
                </c:pt>
                <c:pt idx="5">
                  <c:v>3.2</c:v>
                </c:pt>
                <c:pt idx="6">
                  <c:v>3.1</c:v>
                </c:pt>
                <c:pt idx="7">
                  <c:v>2.9</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5"/>
        </c:scaling>
        <c:delete val="0"/>
        <c:axPos val="l"/>
        <c:majorGridlines/>
        <c:title>
          <c:tx>
            <c:rich>
              <a:bodyPr rot="-5400000" vert="horz"/>
              <a:lstStyle/>
              <a:p>
                <a:pPr>
                  <a:defRPr sz="1600" baseline="0">
                    <a:latin typeface="Calibri" panose="020F0502020204030204" pitchFamily="34" charset="0"/>
                  </a:defRPr>
                </a:pPr>
                <a:r>
                  <a:rPr lang="en-US" dirty="0"/>
                  <a:t>Rate per 1,000 Live Births</a:t>
                </a:r>
              </a:p>
            </c:rich>
          </c:tx>
          <c:layout>
            <c:manualLayout>
              <c:xMode val="edge"/>
              <c:yMode val="edge"/>
              <c:x val="6.1728395061728392E-3"/>
              <c:y val="0.2602325750947798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1"/>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757363662875491E-2"/>
          <c:y val="0.11888642838763694"/>
          <c:w val="0.90221395936619031"/>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1.5</c:v>
                </c:pt>
                <c:pt idx="1">
                  <c:v>1.5</c:v>
                </c:pt>
                <c:pt idx="2">
                  <c:v>2</c:v>
                </c:pt>
                <c:pt idx="3">
                  <c:v>2.2000000000000002</c:v>
                </c:pt>
                <c:pt idx="4">
                  <c:v>2.6</c:v>
                </c:pt>
                <c:pt idx="5">
                  <c:v>2.8</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0.0</c:formatCode>
                <c:ptCount val="6"/>
                <c:pt idx="0">
                  <c:v>3.4</c:v>
                </c:pt>
                <c:pt idx="1">
                  <c:v>3</c:v>
                </c:pt>
                <c:pt idx="2">
                  <c:v>3.7</c:v>
                </c:pt>
                <c:pt idx="3">
                  <c:v>4</c:v>
                </c:pt>
                <c:pt idx="4">
                  <c:v>3.9</c:v>
                </c:pt>
                <c:pt idx="5">
                  <c:v>3.6</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0.0</c:formatCode>
                <c:ptCount val="6"/>
                <c:pt idx="0">
                  <c:v>1.5</c:v>
                </c:pt>
                <c:pt idx="1">
                  <c:v>1.5</c:v>
                </c:pt>
                <c:pt idx="2">
                  <c:v>1.8</c:v>
                </c:pt>
                <c:pt idx="3">
                  <c:v>1.8</c:v>
                </c:pt>
                <c:pt idx="4">
                  <c:v>1.7</c:v>
                </c:pt>
                <c:pt idx="5">
                  <c:v>2.5</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5"/>
          <c:min val="0"/>
        </c:scaling>
        <c:delete val="0"/>
        <c:axPos val="l"/>
        <c:majorGridlines/>
        <c:title>
          <c:tx>
            <c:rich>
              <a:bodyPr rot="-5400000" vert="horz"/>
              <a:lstStyle/>
              <a:p>
                <a:pPr>
                  <a:defRPr sz="1600">
                    <a:latin typeface="Calibri" panose="020F0502020204030204" pitchFamily="34" charset="0"/>
                  </a:defRPr>
                </a:pPr>
                <a:r>
                  <a:rPr lang="en-US" dirty="0"/>
                  <a:t>Rate per 1,000 Live Births</a:t>
                </a:r>
              </a:p>
            </c:rich>
          </c:tx>
          <c:layout>
            <c:manualLayout>
              <c:xMode val="edge"/>
              <c:yMode val="edge"/>
              <c:x val="6.3131865461261774E-3"/>
              <c:y val="0.2004554291824633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Sheet1!$B$1:$K$1</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Sheet1!$B$2:$K$2</c:f>
              <c:numCache>
                <c:formatCode>General</c:formatCode>
                <c:ptCount val="10"/>
                <c:pt idx="0">
                  <c:v>20.3</c:v>
                </c:pt>
                <c:pt idx="1">
                  <c:v>19.8</c:v>
                </c:pt>
                <c:pt idx="2">
                  <c:v>21.7</c:v>
                </c:pt>
                <c:pt idx="3">
                  <c:v>20.9</c:v>
                </c:pt>
                <c:pt idx="4">
                  <c:v>22.3</c:v>
                </c:pt>
                <c:pt idx="5">
                  <c:v>22.1</c:v>
                </c:pt>
                <c:pt idx="6">
                  <c:v>22.4</c:v>
                </c:pt>
                <c:pt idx="7">
                  <c:v>22.4</c:v>
                </c:pt>
                <c:pt idx="8">
                  <c:v>22.8</c:v>
                </c:pt>
                <c:pt idx="9">
                  <c:v>24.3</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Sheet1!$B$1:$K$1</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Sheet1!$B$3:$K$3</c:f>
              <c:numCache>
                <c:formatCode>General</c:formatCode>
                <c:ptCount val="10"/>
                <c:pt idx="0">
                  <c:v>22.4</c:v>
                </c:pt>
                <c:pt idx="1">
                  <c:v>21.6</c:v>
                </c:pt>
                <c:pt idx="2">
                  <c:v>23.8</c:v>
                </c:pt>
                <c:pt idx="3">
                  <c:v>22</c:v>
                </c:pt>
                <c:pt idx="4">
                  <c:v>23</c:v>
                </c:pt>
                <c:pt idx="5">
                  <c:v>23.2</c:v>
                </c:pt>
                <c:pt idx="6">
                  <c:v>24</c:v>
                </c:pt>
                <c:pt idx="7">
                  <c:v>21.5</c:v>
                </c:pt>
                <c:pt idx="8">
                  <c:v>22.3</c:v>
                </c:pt>
                <c:pt idx="9">
                  <c:v>23.6</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Sheet1!$B$1:$K$1</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Sheet1!$B$4:$K$4</c:f>
              <c:numCache>
                <c:formatCode>General</c:formatCode>
                <c:ptCount val="10"/>
                <c:pt idx="0">
                  <c:v>14.4</c:v>
                </c:pt>
                <c:pt idx="1">
                  <c:v>13.3</c:v>
                </c:pt>
                <c:pt idx="2">
                  <c:v>14.3</c:v>
                </c:pt>
                <c:pt idx="3">
                  <c:v>13.6</c:v>
                </c:pt>
                <c:pt idx="4">
                  <c:v>15.5</c:v>
                </c:pt>
                <c:pt idx="5">
                  <c:v>15</c:v>
                </c:pt>
                <c:pt idx="6">
                  <c:v>14.8</c:v>
                </c:pt>
                <c:pt idx="7">
                  <c:v>15.4</c:v>
                </c:pt>
                <c:pt idx="8">
                  <c:v>15.6</c:v>
                </c:pt>
                <c:pt idx="9">
                  <c:v>17.2</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Sheet1!$B$1:$K$1</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Sheet1!$B$5:$K$5</c:f>
              <c:numCache>
                <c:formatCode>General</c:formatCode>
                <c:ptCount val="10"/>
                <c:pt idx="0">
                  <c:v>17.7</c:v>
                </c:pt>
                <c:pt idx="1">
                  <c:v>17.2</c:v>
                </c:pt>
                <c:pt idx="2">
                  <c:v>19</c:v>
                </c:pt>
                <c:pt idx="3">
                  <c:v>19.100000000000001</c:v>
                </c:pt>
                <c:pt idx="4">
                  <c:v>19.7</c:v>
                </c:pt>
                <c:pt idx="5">
                  <c:v>20.8</c:v>
                </c:pt>
                <c:pt idx="6">
                  <c:v>20.100000000000001</c:v>
                </c:pt>
                <c:pt idx="7">
                  <c:v>20.3</c:v>
                </c:pt>
                <c:pt idx="8">
                  <c:v>22.6</c:v>
                </c:pt>
                <c:pt idx="9">
                  <c:v>23.5</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Sheet1!$B$1:$K$1</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Sheet1!$B$6:$K$6</c:f>
              <c:numCache>
                <c:formatCode>General</c:formatCode>
                <c:ptCount val="10"/>
                <c:pt idx="0">
                  <c:v>24.4</c:v>
                </c:pt>
                <c:pt idx="1">
                  <c:v>26.2</c:v>
                </c:pt>
                <c:pt idx="2">
                  <c:v>25.5</c:v>
                </c:pt>
                <c:pt idx="3">
                  <c:v>24.8</c:v>
                </c:pt>
                <c:pt idx="4">
                  <c:v>30.3</c:v>
                </c:pt>
                <c:pt idx="5">
                  <c:v>28.4</c:v>
                </c:pt>
                <c:pt idx="6">
                  <c:v>28.8</c:v>
                </c:pt>
                <c:pt idx="7">
                  <c:v>29.3</c:v>
                </c:pt>
                <c:pt idx="8">
                  <c:v>28.2</c:v>
                </c:pt>
                <c:pt idx="9">
                  <c:v>30.4</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Sheet1!$B$1:$K$1</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Sheet1!$B$7:$K$7</c:f>
              <c:numCache>
                <c:formatCode>General</c:formatCode>
                <c:ptCount val="10"/>
                <c:pt idx="0">
                  <c:v>22.6</c:v>
                </c:pt>
                <c:pt idx="1">
                  <c:v>22.1</c:v>
                </c:pt>
                <c:pt idx="2">
                  <c:v>26.3</c:v>
                </c:pt>
                <c:pt idx="3">
                  <c:v>26.6</c:v>
                </c:pt>
                <c:pt idx="4">
                  <c:v>27.5</c:v>
                </c:pt>
                <c:pt idx="5">
                  <c:v>26</c:v>
                </c:pt>
                <c:pt idx="6">
                  <c:v>29.2</c:v>
                </c:pt>
                <c:pt idx="7">
                  <c:v>29.4</c:v>
                </c:pt>
                <c:pt idx="8">
                  <c:v>33.200000000000003</c:v>
                </c:pt>
                <c:pt idx="9">
                  <c:v>34.1</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Sheet1!$B$1:$K$1</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Sheet1!$B$8:$K$8</c:f>
              <c:numCache>
                <c:formatCode>General</c:formatCode>
                <c:ptCount val="10"/>
                <c:pt idx="0">
                  <c:v>30.7</c:v>
                </c:pt>
                <c:pt idx="1">
                  <c:v>32.5</c:v>
                </c:pt>
                <c:pt idx="2">
                  <c:v>35.9</c:v>
                </c:pt>
                <c:pt idx="3">
                  <c:v>35.799999999999997</c:v>
                </c:pt>
                <c:pt idx="4">
                  <c:v>35.700000000000003</c:v>
                </c:pt>
                <c:pt idx="5">
                  <c:v>36.5</c:v>
                </c:pt>
                <c:pt idx="6">
                  <c:v>35.9</c:v>
                </c:pt>
                <c:pt idx="7">
                  <c:v>40.4</c:v>
                </c:pt>
                <c:pt idx="8">
                  <c:v>40.200000000000003</c:v>
                </c:pt>
                <c:pt idx="9">
                  <c:v>42.4</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5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454177602799649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5"/>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Sheet1!$B$2:$M$2</c:f>
              <c:numCache>
                <c:formatCode>0.0</c:formatCode>
                <c:ptCount val="12"/>
                <c:pt idx="0">
                  <c:v>8.1999999999999993</c:v>
                </c:pt>
                <c:pt idx="1">
                  <c:v>8.1999999999999993</c:v>
                </c:pt>
                <c:pt idx="2">
                  <c:v>8.1999999999999993</c:v>
                </c:pt>
                <c:pt idx="3">
                  <c:v>8.1</c:v>
                </c:pt>
                <c:pt idx="4">
                  <c:v>8.1</c:v>
                </c:pt>
                <c:pt idx="5">
                  <c:v>8</c:v>
                </c:pt>
                <c:pt idx="6">
                  <c:v>8</c:v>
                </c:pt>
                <c:pt idx="7">
                  <c:v>8</c:v>
                </c:pt>
                <c:pt idx="8">
                  <c:v>8.1</c:v>
                </c:pt>
                <c:pt idx="9">
                  <c:v>8.1999999999999993</c:v>
                </c:pt>
                <c:pt idx="10">
                  <c:v>8.3000000000000007</c:v>
                </c:pt>
                <c:pt idx="11">
                  <c:v>8.3000000000000007</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Sheet1!$B$1:$M$1</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Sheet1!$B$3:$M$3</c:f>
              <c:numCache>
                <c:formatCode>0.0</c:formatCode>
                <c:ptCount val="12"/>
                <c:pt idx="0">
                  <c:v>8.4</c:v>
                </c:pt>
                <c:pt idx="1">
                  <c:v>8.4</c:v>
                </c:pt>
                <c:pt idx="2">
                  <c:v>8.4</c:v>
                </c:pt>
                <c:pt idx="3">
                  <c:v>8.4</c:v>
                </c:pt>
                <c:pt idx="4">
                  <c:v>8.3000000000000007</c:v>
                </c:pt>
                <c:pt idx="5">
                  <c:v>8.1999999999999993</c:v>
                </c:pt>
                <c:pt idx="6">
                  <c:v>8.1999999999999993</c:v>
                </c:pt>
                <c:pt idx="7">
                  <c:v>8.1999999999999993</c:v>
                </c:pt>
                <c:pt idx="8">
                  <c:v>8.3000000000000007</c:v>
                </c:pt>
                <c:pt idx="9">
                  <c:v>8.4</c:v>
                </c:pt>
                <c:pt idx="10">
                  <c:v>8.5</c:v>
                </c:pt>
                <c:pt idx="11">
                  <c:v>8.5</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Sheet1!$B$4:$M$4</c:f>
              <c:numCache>
                <c:formatCode>0.0</c:formatCode>
                <c:ptCount val="12"/>
                <c:pt idx="0">
                  <c:v>7.9</c:v>
                </c:pt>
                <c:pt idx="1">
                  <c:v>7.8</c:v>
                </c:pt>
                <c:pt idx="2">
                  <c:v>7.9</c:v>
                </c:pt>
                <c:pt idx="3">
                  <c:v>7.8</c:v>
                </c:pt>
                <c:pt idx="4">
                  <c:v>7.8</c:v>
                </c:pt>
                <c:pt idx="5">
                  <c:v>7.7</c:v>
                </c:pt>
                <c:pt idx="6">
                  <c:v>7.7</c:v>
                </c:pt>
                <c:pt idx="7">
                  <c:v>7.7</c:v>
                </c:pt>
                <c:pt idx="8">
                  <c:v>7.7</c:v>
                </c:pt>
                <c:pt idx="9">
                  <c:v>7.8</c:v>
                </c:pt>
                <c:pt idx="10">
                  <c:v>7.9</c:v>
                </c:pt>
                <c:pt idx="11">
                  <c:v>7.9</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Sheet1!$B$1:$M$1</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Sheet1!$B$5:$M$5</c:f>
              <c:numCache>
                <c:formatCode>0.0</c:formatCode>
                <c:ptCount val="12"/>
                <c:pt idx="0">
                  <c:v>8.1999999999999993</c:v>
                </c:pt>
                <c:pt idx="1">
                  <c:v>8.1999999999999993</c:v>
                </c:pt>
                <c:pt idx="2">
                  <c:v>8.1999999999999993</c:v>
                </c:pt>
                <c:pt idx="3">
                  <c:v>8.1999999999999993</c:v>
                </c:pt>
                <c:pt idx="4">
                  <c:v>8.1</c:v>
                </c:pt>
                <c:pt idx="5">
                  <c:v>8</c:v>
                </c:pt>
                <c:pt idx="6">
                  <c:v>8.1</c:v>
                </c:pt>
                <c:pt idx="7">
                  <c:v>8.1</c:v>
                </c:pt>
                <c:pt idx="8">
                  <c:v>8.1999999999999993</c:v>
                </c:pt>
                <c:pt idx="9">
                  <c:v>8.1999999999999993</c:v>
                </c:pt>
                <c:pt idx="10">
                  <c:v>8.3000000000000007</c:v>
                </c:pt>
                <c:pt idx="11">
                  <c:v>8.4</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Sheet1!$B$1:$M$1</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Sheet1!$B$6:$M$6</c:f>
              <c:numCache>
                <c:formatCode>0.0</c:formatCode>
                <c:ptCount val="12"/>
                <c:pt idx="0">
                  <c:v>8.1</c:v>
                </c:pt>
                <c:pt idx="1">
                  <c:v>8</c:v>
                </c:pt>
                <c:pt idx="2">
                  <c:v>8</c:v>
                </c:pt>
                <c:pt idx="3">
                  <c:v>7.9</c:v>
                </c:pt>
                <c:pt idx="4">
                  <c:v>7.9</c:v>
                </c:pt>
                <c:pt idx="5">
                  <c:v>7.8</c:v>
                </c:pt>
                <c:pt idx="6">
                  <c:v>7.8</c:v>
                </c:pt>
                <c:pt idx="7">
                  <c:v>7.9</c:v>
                </c:pt>
                <c:pt idx="8">
                  <c:v>8</c:v>
                </c:pt>
                <c:pt idx="9">
                  <c:v>8.1</c:v>
                </c:pt>
                <c:pt idx="10">
                  <c:v>8.1999999999999993</c:v>
                </c:pt>
                <c:pt idx="11">
                  <c:v>8.1999999999999993</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Sheet1!$B$1:$M$1</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Sheet1!$B$7:$M$7</c:f>
              <c:numCache>
                <c:formatCode>0.0</c:formatCode>
                <c:ptCount val="12"/>
                <c:pt idx="0">
                  <c:v>8.4</c:v>
                </c:pt>
                <c:pt idx="1">
                  <c:v>8.3000000000000007</c:v>
                </c:pt>
                <c:pt idx="2">
                  <c:v>8.1999999999999993</c:v>
                </c:pt>
                <c:pt idx="3">
                  <c:v>8.1999999999999993</c:v>
                </c:pt>
                <c:pt idx="4">
                  <c:v>8.1999999999999993</c:v>
                </c:pt>
                <c:pt idx="5">
                  <c:v>8</c:v>
                </c:pt>
                <c:pt idx="6">
                  <c:v>8.1</c:v>
                </c:pt>
                <c:pt idx="7">
                  <c:v>8.1</c:v>
                </c:pt>
                <c:pt idx="8">
                  <c:v>8.1999999999999993</c:v>
                </c:pt>
                <c:pt idx="9">
                  <c:v>8.1999999999999993</c:v>
                </c:pt>
                <c:pt idx="10">
                  <c:v>8.4</c:v>
                </c:pt>
                <c:pt idx="11">
                  <c:v>8.3000000000000007</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Sheet1!$B$1:$M$1</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Sheet1!$B$8:$M$8</c:f>
              <c:numCache>
                <c:formatCode>0.0</c:formatCode>
                <c:ptCount val="12"/>
                <c:pt idx="0">
                  <c:v>8.3000000000000007</c:v>
                </c:pt>
                <c:pt idx="1">
                  <c:v>8.3000000000000007</c:v>
                </c:pt>
                <c:pt idx="2">
                  <c:v>8.3000000000000007</c:v>
                </c:pt>
                <c:pt idx="3">
                  <c:v>8.3000000000000007</c:v>
                </c:pt>
                <c:pt idx="4">
                  <c:v>8.1999999999999993</c:v>
                </c:pt>
                <c:pt idx="5">
                  <c:v>8.1</c:v>
                </c:pt>
                <c:pt idx="6">
                  <c:v>8</c:v>
                </c:pt>
                <c:pt idx="7">
                  <c:v>8</c:v>
                </c:pt>
                <c:pt idx="8">
                  <c:v>8.1</c:v>
                </c:pt>
                <c:pt idx="9">
                  <c:v>8.3000000000000007</c:v>
                </c:pt>
                <c:pt idx="10">
                  <c:v>8.3000000000000007</c:v>
                </c:pt>
                <c:pt idx="11">
                  <c:v>8.4</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10"/>
          <c:min val="5"/>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454177602799649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1"/>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6.6</c:v>
                </c:pt>
                <c:pt idx="1">
                  <c:v>6.6</c:v>
                </c:pt>
                <c:pt idx="2">
                  <c:v>7.1</c:v>
                </c:pt>
                <c:pt idx="3">
                  <c:v>7.2</c:v>
                </c:pt>
                <c:pt idx="4">
                  <c:v>7.5</c:v>
                </c:pt>
                <c:pt idx="5">
                  <c:v>7.6</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13.8</c:v>
                </c:pt>
                <c:pt idx="1">
                  <c:v>12.9</c:v>
                </c:pt>
                <c:pt idx="2">
                  <c:v>14.4</c:v>
                </c:pt>
                <c:pt idx="3">
                  <c:v>14.5</c:v>
                </c:pt>
                <c:pt idx="4">
                  <c:v>15.2</c:v>
                </c:pt>
                <c:pt idx="5">
                  <c:v>15.7</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7.5</c:v>
                </c:pt>
                <c:pt idx="1">
                  <c:v>7.3</c:v>
                </c:pt>
                <c:pt idx="2">
                  <c:v>7.7</c:v>
                </c:pt>
                <c:pt idx="3">
                  <c:v>7.4</c:v>
                </c:pt>
                <c:pt idx="4">
                  <c:v>7.6</c:v>
                </c:pt>
                <c:pt idx="5">
                  <c:v>7.6</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90270259186351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5"/>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3869932925051"/>
          <c:y val="3.4305677068144268E-2"/>
          <c:w val="0.89758432973656044"/>
          <c:h val="0.75711357301267579"/>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74.5</c:v>
                </c:pt>
                <c:pt idx="1">
                  <c:v>77.7</c:v>
                </c:pt>
                <c:pt idx="2">
                  <c:v>77.3</c:v>
                </c:pt>
                <c:pt idx="3">
                  <c:v>77.2</c:v>
                </c:pt>
                <c:pt idx="4">
                  <c:v>77.2</c:v>
                </c:pt>
                <c:pt idx="5">
                  <c:v>76.2</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134956741518421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majorUnit val="10"/>
      </c:valAx>
    </c:plotArea>
    <c:plotVisOnly val="1"/>
    <c:dispBlanksAs val="gap"/>
    <c:showDLblsOverMax val="0"/>
  </c:chart>
  <c:spPr>
    <a:ln>
      <a:noFill/>
    </a:ln>
  </c:sp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80.400000000000006</c:v>
                </c:pt>
                <c:pt idx="1">
                  <c:v>81.900000000000006</c:v>
                </c:pt>
                <c:pt idx="2">
                  <c:v>81.599999999999994</c:v>
                </c:pt>
                <c:pt idx="3">
                  <c:v>81.400000000000006</c:v>
                </c:pt>
                <c:pt idx="4">
                  <c:v>80.400000000000006</c:v>
                </c:pt>
                <c:pt idx="5">
                  <c:v>79.400000000000006</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0.0</c:formatCode>
                <c:ptCount val="6"/>
                <c:pt idx="0">
                  <c:v>65</c:v>
                </c:pt>
                <c:pt idx="1">
                  <c:v>68.900000000000006</c:v>
                </c:pt>
                <c:pt idx="2">
                  <c:v>70.5</c:v>
                </c:pt>
                <c:pt idx="3">
                  <c:v>69</c:v>
                </c:pt>
                <c:pt idx="4">
                  <c:v>71.2</c:v>
                </c:pt>
                <c:pt idx="5">
                  <c:v>70.400000000000006</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0.0</c:formatCode>
                <c:ptCount val="6"/>
                <c:pt idx="0">
                  <c:v>72.400000000000006</c:v>
                </c:pt>
                <c:pt idx="1">
                  <c:v>71.599999999999994</c:v>
                </c:pt>
                <c:pt idx="2">
                  <c:v>72.7</c:v>
                </c:pt>
                <c:pt idx="3">
                  <c:v>68.5</c:v>
                </c:pt>
                <c:pt idx="4">
                  <c:v>68.900000000000006</c:v>
                </c:pt>
                <c:pt idx="5">
                  <c:v>66.7</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90270259186351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2008</c:v>
                </c:pt>
                <c:pt idx="1">
                  <c:v>2012</c:v>
                </c:pt>
                <c:pt idx="2">
                  <c:v>2014</c:v>
                </c:pt>
                <c:pt idx="3">
                  <c:v>2017</c:v>
                </c:pt>
              </c:strCache>
            </c:strRef>
          </c:cat>
          <c:val>
            <c:numRef>
              <c:f>Sheet1!$B$2:$E$2</c:f>
              <c:numCache>
                <c:formatCode>0.0</c:formatCode>
                <c:ptCount val="4"/>
                <c:pt idx="0">
                  <c:v>92.9</c:v>
                </c:pt>
                <c:pt idx="1">
                  <c:v>90.6</c:v>
                </c:pt>
                <c:pt idx="2">
                  <c:v>91.8</c:v>
                </c:pt>
                <c:pt idx="3">
                  <c:v>92.8</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Sheet1!$B$1:$E$1</c:f>
              <c:strCache>
                <c:ptCount val="4"/>
                <c:pt idx="0">
                  <c:v>2008</c:v>
                </c:pt>
                <c:pt idx="1">
                  <c:v>2012</c:v>
                </c:pt>
                <c:pt idx="2">
                  <c:v>2014</c:v>
                </c:pt>
                <c:pt idx="3">
                  <c:v>2017</c:v>
                </c:pt>
              </c:strCache>
            </c:strRef>
          </c:cat>
          <c:val>
            <c:numRef>
              <c:f>Sheet1!$B$3:$E$3</c:f>
              <c:numCache>
                <c:formatCode>0.0</c:formatCode>
                <c:ptCount val="4"/>
                <c:pt idx="0">
                  <c:v>91.6</c:v>
                </c:pt>
                <c:pt idx="1">
                  <c:v>88.6</c:v>
                </c:pt>
                <c:pt idx="2">
                  <c:v>90.6</c:v>
                </c:pt>
                <c:pt idx="3">
                  <c:v>92.2</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Sheet1!$B$1:$E$1</c:f>
              <c:strCache>
                <c:ptCount val="4"/>
                <c:pt idx="0">
                  <c:v>2008</c:v>
                </c:pt>
                <c:pt idx="1">
                  <c:v>2012</c:v>
                </c:pt>
                <c:pt idx="2">
                  <c:v>2014</c:v>
                </c:pt>
                <c:pt idx="3">
                  <c:v>2017</c:v>
                </c:pt>
              </c:strCache>
            </c:strRef>
          </c:cat>
          <c:val>
            <c:numRef>
              <c:f>Sheet1!$B$4:$E$4</c:f>
              <c:numCache>
                <c:formatCode>0.0</c:formatCode>
                <c:ptCount val="4"/>
                <c:pt idx="0">
                  <c:v>94.3</c:v>
                </c:pt>
                <c:pt idx="1">
                  <c:v>92.6</c:v>
                </c:pt>
                <c:pt idx="2">
                  <c:v>93.2</c:v>
                </c:pt>
                <c:pt idx="3">
                  <c:v>93.6</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Sheet1!$B$1:$E$1</c:f>
              <c:strCache>
                <c:ptCount val="4"/>
                <c:pt idx="0">
                  <c:v>2008</c:v>
                </c:pt>
                <c:pt idx="1">
                  <c:v>2012</c:v>
                </c:pt>
                <c:pt idx="2">
                  <c:v>2014</c:v>
                </c:pt>
                <c:pt idx="3">
                  <c:v>2017</c:v>
                </c:pt>
              </c:strCache>
            </c:strRef>
          </c:cat>
          <c:val>
            <c:numRef>
              <c:f>Sheet1!$B$5:$E$5</c:f>
              <c:numCache>
                <c:formatCode>0.0</c:formatCode>
                <c:ptCount val="4"/>
                <c:pt idx="0">
                  <c:v>93.6</c:v>
                </c:pt>
                <c:pt idx="1">
                  <c:v>91.5</c:v>
                </c:pt>
                <c:pt idx="2">
                  <c:v>92</c:v>
                </c:pt>
                <c:pt idx="3">
                  <c:v>93.5</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Sheet1!$B$1:$E$1</c:f>
              <c:strCache>
                <c:ptCount val="4"/>
                <c:pt idx="0">
                  <c:v>2008</c:v>
                </c:pt>
                <c:pt idx="1">
                  <c:v>2012</c:v>
                </c:pt>
                <c:pt idx="2">
                  <c:v>2014</c:v>
                </c:pt>
                <c:pt idx="3">
                  <c:v>2017</c:v>
                </c:pt>
              </c:strCache>
            </c:strRef>
          </c:cat>
          <c:val>
            <c:numRef>
              <c:f>Sheet1!$B$6:$E$6</c:f>
              <c:numCache>
                <c:formatCode>0.0</c:formatCode>
                <c:ptCount val="4"/>
                <c:pt idx="0">
                  <c:v>92.5</c:v>
                </c:pt>
                <c:pt idx="1">
                  <c:v>90.4</c:v>
                </c:pt>
                <c:pt idx="2">
                  <c:v>92.3</c:v>
                </c:pt>
                <c:pt idx="3">
                  <c:v>92.6</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Sheet1!$B$1:$E$1</c:f>
              <c:strCache>
                <c:ptCount val="4"/>
                <c:pt idx="0">
                  <c:v>2008</c:v>
                </c:pt>
                <c:pt idx="1">
                  <c:v>2012</c:v>
                </c:pt>
                <c:pt idx="2">
                  <c:v>2014</c:v>
                </c:pt>
                <c:pt idx="3">
                  <c:v>2017</c:v>
                </c:pt>
              </c:strCache>
            </c:strRef>
          </c:cat>
          <c:val>
            <c:numRef>
              <c:f>Sheet1!$B$7:$E$7</c:f>
              <c:numCache>
                <c:formatCode>0.0</c:formatCode>
                <c:ptCount val="4"/>
                <c:pt idx="0">
                  <c:v>91.6</c:v>
                </c:pt>
                <c:pt idx="1">
                  <c:v>89.3</c:v>
                </c:pt>
                <c:pt idx="2">
                  <c:v>91.3</c:v>
                </c:pt>
                <c:pt idx="3">
                  <c:v>92.5</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Sheet1!$B$1:$E$1</c:f>
              <c:strCache>
                <c:ptCount val="4"/>
                <c:pt idx="0">
                  <c:v>2008</c:v>
                </c:pt>
                <c:pt idx="1">
                  <c:v>2012</c:v>
                </c:pt>
                <c:pt idx="2">
                  <c:v>2014</c:v>
                </c:pt>
                <c:pt idx="3">
                  <c:v>2017</c:v>
                </c:pt>
              </c:strCache>
            </c:strRef>
          </c:cat>
          <c:val>
            <c:numRef>
              <c:f>Sheet1!$B$8:$E$8</c:f>
              <c:numCache>
                <c:formatCode>0.0</c:formatCode>
                <c:ptCount val="4"/>
                <c:pt idx="0">
                  <c:v>93</c:v>
                </c:pt>
                <c:pt idx="1">
                  <c:v>90.6</c:v>
                </c:pt>
                <c:pt idx="2">
                  <c:v>92.2</c:v>
                </c:pt>
                <c:pt idx="3">
                  <c:v>91.7</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454177602799649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5"/>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93.9</c:v>
                </c:pt>
                <c:pt idx="1">
                  <c:v>94.1</c:v>
                </c:pt>
                <c:pt idx="2">
                  <c:v>94.4</c:v>
                </c:pt>
                <c:pt idx="3">
                  <c:v>93.8</c:v>
                </c:pt>
                <c:pt idx="4">
                  <c:v>93.2</c:v>
                </c:pt>
                <c:pt idx="5">
                  <c:v>92.5</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94.1</c:v>
                </c:pt>
                <c:pt idx="1">
                  <c:v>94.3</c:v>
                </c:pt>
                <c:pt idx="2">
                  <c:v>93.4</c:v>
                </c:pt>
                <c:pt idx="3">
                  <c:v>92.5</c:v>
                </c:pt>
                <c:pt idx="4">
                  <c:v>94.9</c:v>
                </c:pt>
                <c:pt idx="5">
                  <c:v>92.5</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88.7</c:v>
                </c:pt>
                <c:pt idx="1">
                  <c:v>89.8</c:v>
                </c:pt>
                <c:pt idx="2">
                  <c:v>90.8</c:v>
                </c:pt>
                <c:pt idx="3">
                  <c:v>86.6</c:v>
                </c:pt>
                <c:pt idx="4">
                  <c:v>84.3</c:v>
                </c:pt>
                <c:pt idx="5">
                  <c:v>84</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90270259186351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Poor</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89.2</c:v>
                </c:pt>
                <c:pt idx="1">
                  <c:v>90.6</c:v>
                </c:pt>
                <c:pt idx="2">
                  <c:v>89.3</c:v>
                </c:pt>
                <c:pt idx="3">
                  <c:v>91</c:v>
                </c:pt>
                <c:pt idx="4">
                  <c:v>91.7</c:v>
                </c:pt>
                <c:pt idx="5">
                  <c:v>87.9</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Low Income </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0.0</c:formatCode>
                <c:ptCount val="6"/>
                <c:pt idx="0">
                  <c:v>90.3</c:v>
                </c:pt>
                <c:pt idx="1">
                  <c:v>90.6</c:v>
                </c:pt>
                <c:pt idx="2">
                  <c:v>89.8</c:v>
                </c:pt>
                <c:pt idx="3">
                  <c:v>89.5</c:v>
                </c:pt>
                <c:pt idx="4">
                  <c:v>91.2</c:v>
                </c:pt>
                <c:pt idx="5">
                  <c:v>91.1</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Middle Income</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0.0</c:formatCode>
                <c:ptCount val="6"/>
                <c:pt idx="0">
                  <c:v>91.3</c:v>
                </c:pt>
                <c:pt idx="1">
                  <c:v>92.6</c:v>
                </c:pt>
                <c:pt idx="2">
                  <c:v>94</c:v>
                </c:pt>
                <c:pt idx="3">
                  <c:v>91</c:v>
                </c:pt>
                <c:pt idx="4">
                  <c:v>91.1</c:v>
                </c:pt>
                <c:pt idx="5">
                  <c:v>93.5</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High Income</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0.0</c:formatCode>
                <c:ptCount val="6"/>
                <c:pt idx="0">
                  <c:v>93.9</c:v>
                </c:pt>
                <c:pt idx="1">
                  <c:v>95.3</c:v>
                </c:pt>
                <c:pt idx="2">
                  <c:v>96.4</c:v>
                </c:pt>
                <c:pt idx="3">
                  <c:v>96.2</c:v>
                </c:pt>
                <c:pt idx="4">
                  <c:v>94.5</c:v>
                </c:pt>
                <c:pt idx="5">
                  <c:v>92.7</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6.313131313131313E-3"/>
              <c:y val="0.3844832221493146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Sheet1!$B$2:$Q$2</c:f>
              <c:numCache>
                <c:formatCode>0.0</c:formatCode>
                <c:ptCount val="16"/>
                <c:pt idx="0">
                  <c:v>43.2</c:v>
                </c:pt>
                <c:pt idx="1">
                  <c:v>43.3</c:v>
                </c:pt>
                <c:pt idx="2">
                  <c:v>42.7</c:v>
                </c:pt>
                <c:pt idx="3">
                  <c:v>42.6</c:v>
                </c:pt>
                <c:pt idx="4">
                  <c:v>41.9</c:v>
                </c:pt>
                <c:pt idx="5">
                  <c:v>42.6</c:v>
                </c:pt>
                <c:pt idx="6">
                  <c:v>41.6</c:v>
                </c:pt>
                <c:pt idx="7">
                  <c:v>41.2</c:v>
                </c:pt>
                <c:pt idx="8">
                  <c:v>40</c:v>
                </c:pt>
                <c:pt idx="9">
                  <c:v>39.799999999999997</c:v>
                </c:pt>
                <c:pt idx="10">
                  <c:v>39.6</c:v>
                </c:pt>
                <c:pt idx="11">
                  <c:v>40.299999999999997</c:v>
                </c:pt>
                <c:pt idx="12">
                  <c:v>40.6</c:v>
                </c:pt>
                <c:pt idx="13">
                  <c:v>40.9</c:v>
                </c:pt>
                <c:pt idx="14">
                  <c:v>40.700000000000003</c:v>
                </c:pt>
                <c:pt idx="15">
                  <c:v>41.6</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Sheet1!$B$3:$Q$3</c:f>
              <c:numCache>
                <c:formatCode>0.0</c:formatCode>
                <c:ptCount val="16"/>
                <c:pt idx="0">
                  <c:v>40</c:v>
                </c:pt>
                <c:pt idx="1">
                  <c:v>40</c:v>
                </c:pt>
                <c:pt idx="2">
                  <c:v>40.4</c:v>
                </c:pt>
                <c:pt idx="3">
                  <c:v>39.6</c:v>
                </c:pt>
                <c:pt idx="4">
                  <c:v>38.200000000000003</c:v>
                </c:pt>
                <c:pt idx="5">
                  <c:v>38.799999999999997</c:v>
                </c:pt>
                <c:pt idx="6">
                  <c:v>39</c:v>
                </c:pt>
                <c:pt idx="7">
                  <c:v>37.799999999999997</c:v>
                </c:pt>
                <c:pt idx="8">
                  <c:v>35.6</c:v>
                </c:pt>
                <c:pt idx="9">
                  <c:v>35.4</c:v>
                </c:pt>
                <c:pt idx="10">
                  <c:v>36.1</c:v>
                </c:pt>
                <c:pt idx="11">
                  <c:v>39.299999999999997</c:v>
                </c:pt>
                <c:pt idx="12">
                  <c:v>38.4</c:v>
                </c:pt>
                <c:pt idx="13">
                  <c:v>36.5</c:v>
                </c:pt>
                <c:pt idx="14">
                  <c:v>39</c:v>
                </c:pt>
                <c:pt idx="15">
                  <c:v>39.200000000000003</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Sheet1!$B$4:$Q$4</c:f>
              <c:numCache>
                <c:formatCode>0.0</c:formatCode>
                <c:ptCount val="16"/>
                <c:pt idx="0">
                  <c:v>47.7</c:v>
                </c:pt>
                <c:pt idx="1">
                  <c:v>47</c:v>
                </c:pt>
                <c:pt idx="2">
                  <c:v>45.9</c:v>
                </c:pt>
                <c:pt idx="3">
                  <c:v>47.5</c:v>
                </c:pt>
                <c:pt idx="4">
                  <c:v>46.8</c:v>
                </c:pt>
                <c:pt idx="5">
                  <c:v>47.6</c:v>
                </c:pt>
                <c:pt idx="6">
                  <c:v>46.1</c:v>
                </c:pt>
                <c:pt idx="7">
                  <c:v>45.8</c:v>
                </c:pt>
                <c:pt idx="8">
                  <c:v>44.2</c:v>
                </c:pt>
                <c:pt idx="9">
                  <c:v>45.2</c:v>
                </c:pt>
                <c:pt idx="10">
                  <c:v>43.7</c:v>
                </c:pt>
                <c:pt idx="11">
                  <c:v>43.5</c:v>
                </c:pt>
                <c:pt idx="12">
                  <c:v>43</c:v>
                </c:pt>
                <c:pt idx="13">
                  <c:v>43.9</c:v>
                </c:pt>
                <c:pt idx="14">
                  <c:v>42.3</c:v>
                </c:pt>
                <c:pt idx="15">
                  <c:v>45.1</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Sheet1!$B$5:$Q$5</c:f>
              <c:numCache>
                <c:formatCode>0.0</c:formatCode>
                <c:ptCount val="16"/>
                <c:pt idx="0">
                  <c:v>46.7</c:v>
                </c:pt>
                <c:pt idx="1">
                  <c:v>46.9</c:v>
                </c:pt>
                <c:pt idx="2">
                  <c:v>45.5</c:v>
                </c:pt>
                <c:pt idx="3">
                  <c:v>44.9</c:v>
                </c:pt>
                <c:pt idx="4">
                  <c:v>44.9</c:v>
                </c:pt>
                <c:pt idx="5">
                  <c:v>43.9</c:v>
                </c:pt>
                <c:pt idx="6">
                  <c:v>43.1</c:v>
                </c:pt>
                <c:pt idx="7">
                  <c:v>43.1</c:v>
                </c:pt>
                <c:pt idx="8">
                  <c:v>42.4</c:v>
                </c:pt>
                <c:pt idx="9">
                  <c:v>42.2</c:v>
                </c:pt>
                <c:pt idx="10">
                  <c:v>40.799999999999997</c:v>
                </c:pt>
                <c:pt idx="11">
                  <c:v>41.2</c:v>
                </c:pt>
                <c:pt idx="12">
                  <c:v>42.6</c:v>
                </c:pt>
                <c:pt idx="13">
                  <c:v>43.2</c:v>
                </c:pt>
                <c:pt idx="14">
                  <c:v>43.5</c:v>
                </c:pt>
                <c:pt idx="15">
                  <c:v>43.8</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Sheet1!$B$6:$Q$6</c:f>
              <c:numCache>
                <c:formatCode>0.0</c:formatCode>
                <c:ptCount val="16"/>
                <c:pt idx="0">
                  <c:v>43.3</c:v>
                </c:pt>
                <c:pt idx="1">
                  <c:v>45.4</c:v>
                </c:pt>
                <c:pt idx="2">
                  <c:v>46</c:v>
                </c:pt>
                <c:pt idx="3">
                  <c:v>45.6</c:v>
                </c:pt>
                <c:pt idx="4">
                  <c:v>41.8</c:v>
                </c:pt>
                <c:pt idx="5">
                  <c:v>45.6</c:v>
                </c:pt>
                <c:pt idx="6">
                  <c:v>43.4</c:v>
                </c:pt>
                <c:pt idx="7">
                  <c:v>42.8</c:v>
                </c:pt>
                <c:pt idx="8">
                  <c:v>43.3</c:v>
                </c:pt>
                <c:pt idx="9">
                  <c:v>40.9</c:v>
                </c:pt>
                <c:pt idx="10">
                  <c:v>42.6</c:v>
                </c:pt>
                <c:pt idx="11">
                  <c:v>41</c:v>
                </c:pt>
                <c:pt idx="12">
                  <c:v>42.6</c:v>
                </c:pt>
                <c:pt idx="13">
                  <c:v>46.1</c:v>
                </c:pt>
                <c:pt idx="14">
                  <c:v>44.5</c:v>
                </c:pt>
                <c:pt idx="15">
                  <c:v>42.3</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Sheet1!$B$7:$Q$7</c:f>
              <c:numCache>
                <c:formatCode>0.0</c:formatCode>
                <c:ptCount val="16"/>
                <c:pt idx="0">
                  <c:v>40.1</c:v>
                </c:pt>
                <c:pt idx="1">
                  <c:v>39.5</c:v>
                </c:pt>
                <c:pt idx="2">
                  <c:v>37.4</c:v>
                </c:pt>
                <c:pt idx="3">
                  <c:v>37.9</c:v>
                </c:pt>
                <c:pt idx="4">
                  <c:v>39.200000000000003</c:v>
                </c:pt>
                <c:pt idx="5">
                  <c:v>41.1</c:v>
                </c:pt>
                <c:pt idx="6">
                  <c:v>40.299999999999997</c:v>
                </c:pt>
                <c:pt idx="7">
                  <c:v>38.5</c:v>
                </c:pt>
                <c:pt idx="8">
                  <c:v>37.5</c:v>
                </c:pt>
                <c:pt idx="9">
                  <c:v>36.700000000000003</c:v>
                </c:pt>
                <c:pt idx="10">
                  <c:v>36.9</c:v>
                </c:pt>
                <c:pt idx="11">
                  <c:v>39.299999999999997</c:v>
                </c:pt>
                <c:pt idx="12">
                  <c:v>40.4</c:v>
                </c:pt>
                <c:pt idx="13">
                  <c:v>40.200000000000003</c:v>
                </c:pt>
                <c:pt idx="14">
                  <c:v>36.4</c:v>
                </c:pt>
                <c:pt idx="15">
                  <c:v>38.9</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Sheet1!$B$8:$Q$8</c:f>
              <c:numCache>
                <c:formatCode>0.0</c:formatCode>
                <c:ptCount val="16"/>
                <c:pt idx="0">
                  <c:v>35.200000000000003</c:v>
                </c:pt>
                <c:pt idx="1">
                  <c:v>36.6</c:v>
                </c:pt>
                <c:pt idx="2">
                  <c:v>37</c:v>
                </c:pt>
                <c:pt idx="3">
                  <c:v>33.6</c:v>
                </c:pt>
                <c:pt idx="4">
                  <c:v>35.5</c:v>
                </c:pt>
                <c:pt idx="5">
                  <c:v>35</c:v>
                </c:pt>
                <c:pt idx="6">
                  <c:v>29.4</c:v>
                </c:pt>
                <c:pt idx="7">
                  <c:v>32.799999999999997</c:v>
                </c:pt>
                <c:pt idx="8">
                  <c:v>34.700000000000003</c:v>
                </c:pt>
                <c:pt idx="9">
                  <c:v>32.700000000000003</c:v>
                </c:pt>
                <c:pt idx="10">
                  <c:v>35.1</c:v>
                </c:pt>
                <c:pt idx="11">
                  <c:v>28.3</c:v>
                </c:pt>
                <c:pt idx="12">
                  <c:v>31.2</c:v>
                </c:pt>
                <c:pt idx="13">
                  <c:v>32.700000000000003</c:v>
                </c:pt>
                <c:pt idx="14">
                  <c:v>29.9</c:v>
                </c:pt>
                <c:pt idx="15">
                  <c:v>32.700000000000003</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540983158355206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10"/>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Sheet1!$B$2:$B$6</c:f>
              <c:numCache>
                <c:formatCode>General</c:formatCode>
                <c:ptCount val="5"/>
                <c:pt idx="0">
                  <c:v>44.3</c:v>
                </c:pt>
                <c:pt idx="1">
                  <c:v>42.9</c:v>
                </c:pt>
                <c:pt idx="2">
                  <c:v>42.5</c:v>
                </c:pt>
                <c:pt idx="3">
                  <c:v>38.4</c:v>
                </c:pt>
                <c:pt idx="4">
                  <c:v>34.1</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Sheet1!$C$2:$C$6</c:f>
              <c:numCache>
                <c:formatCode>General</c:formatCode>
                <c:ptCount val="5"/>
                <c:pt idx="0">
                  <c:v>19.100000000000001</c:v>
                </c:pt>
                <c:pt idx="1">
                  <c:v>26.3</c:v>
                </c:pt>
                <c:pt idx="2">
                  <c:v>16.600000000000001</c:v>
                </c:pt>
                <c:pt idx="3">
                  <c:v>18.399999999999999</c:v>
                </c:pt>
                <c:pt idx="4">
                  <c:v>13.8</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Sheet1!$D$2:$D$6</c:f>
              <c:numCache>
                <c:formatCode>General</c:formatCode>
                <c:ptCount val="5"/>
                <c:pt idx="0">
                  <c:v>19.2</c:v>
                </c:pt>
                <c:pt idx="1">
                  <c:v>26.6</c:v>
                </c:pt>
                <c:pt idx="2">
                  <c:v>19.399999999999999</c:v>
                </c:pt>
                <c:pt idx="3">
                  <c:v>23.8</c:v>
                </c:pt>
                <c:pt idx="4">
                  <c:v>17.899999999999999</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4.734848484848485E-3"/>
              <c:y val="0.39605729622338876"/>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Poor</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15.6</c:v>
                </c:pt>
                <c:pt idx="1">
                  <c:v>15.2</c:v>
                </c:pt>
                <c:pt idx="2">
                  <c:v>18.8</c:v>
                </c:pt>
                <c:pt idx="3">
                  <c:v>15.1</c:v>
                </c:pt>
                <c:pt idx="4">
                  <c:v>10.1</c:v>
                </c:pt>
                <c:pt idx="5">
                  <c:v>9.6</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Low Income </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18</c:v>
                </c:pt>
                <c:pt idx="1">
                  <c:v>22.3</c:v>
                </c:pt>
                <c:pt idx="2">
                  <c:v>19.3</c:v>
                </c:pt>
                <c:pt idx="3">
                  <c:v>18.600000000000001</c:v>
                </c:pt>
                <c:pt idx="4">
                  <c:v>17.100000000000001</c:v>
                </c:pt>
                <c:pt idx="5">
                  <c:v>12.5</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Middle Income</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28.4</c:v>
                </c:pt>
                <c:pt idx="1">
                  <c:v>30.3</c:v>
                </c:pt>
                <c:pt idx="2">
                  <c:v>32.299999999999997</c:v>
                </c:pt>
                <c:pt idx="3">
                  <c:v>32.6</c:v>
                </c:pt>
                <c:pt idx="4">
                  <c:v>26.7</c:v>
                </c:pt>
                <c:pt idx="5">
                  <c:v>22</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High Income</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General</c:formatCode>
                <c:ptCount val="6"/>
                <c:pt idx="0">
                  <c:v>43.8</c:v>
                </c:pt>
                <c:pt idx="1">
                  <c:v>48.6</c:v>
                </c:pt>
                <c:pt idx="2">
                  <c:v>49</c:v>
                </c:pt>
                <c:pt idx="3">
                  <c:v>48.8</c:v>
                </c:pt>
                <c:pt idx="4">
                  <c:v>46.3</c:v>
                </c:pt>
                <c:pt idx="5">
                  <c:v>40.5</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90270259186351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38188479280999"/>
          <c:y val="0.16850876223613043"/>
          <c:w val="0.85746087294643725"/>
          <c:h val="0.65289504946518639"/>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15.8</c:v>
                </c:pt>
                <c:pt idx="1">
                  <c:v>15.1</c:v>
                </c:pt>
                <c:pt idx="2">
                  <c:v>17.899999999999999</c:v>
                </c:pt>
                <c:pt idx="3">
                  <c:v>27.7</c:v>
                </c:pt>
                <c:pt idx="4">
                  <c:v>31.3</c:v>
                </c:pt>
                <c:pt idx="5">
                  <c:v>41.4</c:v>
                </c:pt>
              </c:numCache>
            </c:numRef>
          </c:val>
          <c:extLst xmlns:c15="http://schemas.microsoft.com/office/drawing/2012/chart">
            <c:ext xmlns:c16="http://schemas.microsoft.com/office/drawing/2014/chart" uri="{C3380CC4-5D6E-409C-BE32-E72D297353CC}">
              <c16:uniqueId val="{00000000-4196-4C3D-B02F-5BFE3B7A9D51}"/>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31.2</c:v>
                </c:pt>
                <c:pt idx="1">
                  <c:v>15.6</c:v>
                </c:pt>
                <c:pt idx="2">
                  <c:v>27.4</c:v>
                </c:pt>
                <c:pt idx="3">
                  <c:v>38</c:v>
                </c:pt>
                <c:pt idx="4">
                  <c:v>24.1</c:v>
                </c:pt>
                <c:pt idx="5">
                  <c:v>30</c:v>
                </c:pt>
              </c:numCache>
            </c:numRef>
          </c:val>
          <c:extLst>
            <c:ext xmlns:c16="http://schemas.microsoft.com/office/drawing/2014/chart" uri="{C3380CC4-5D6E-409C-BE32-E72D297353CC}">
              <c16:uniqueId val="{00000001-4196-4C3D-B02F-5BFE3B7A9D51}"/>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32.200000000000003</c:v>
                </c:pt>
                <c:pt idx="1">
                  <c:v>27.9</c:v>
                </c:pt>
                <c:pt idx="2">
                  <c:v>40.5</c:v>
                </c:pt>
                <c:pt idx="3">
                  <c:v>34.6</c:v>
                </c:pt>
                <c:pt idx="4">
                  <c:v>43.7</c:v>
                </c:pt>
                <c:pt idx="5">
                  <c:v>44.5</c:v>
                </c:pt>
              </c:numCache>
            </c:numRef>
          </c:val>
          <c:extLst>
            <c:ext xmlns:c16="http://schemas.microsoft.com/office/drawing/2014/chart" uri="{C3380CC4-5D6E-409C-BE32-E72D297353CC}">
              <c16:uniqueId val="{00000002-4196-4C3D-B02F-5BFE3B7A9D51}"/>
            </c:ext>
          </c:extLst>
        </c:ser>
        <c:dLbls>
          <c:showLegendKey val="0"/>
          <c:showVal val="0"/>
          <c:showCatName val="0"/>
          <c:showSerName val="0"/>
          <c:showPercent val="0"/>
          <c:showBubbleSize val="0"/>
        </c:dLbls>
        <c:gapWidth val="150"/>
        <c:axId val="111515520"/>
        <c:axId val="111517056"/>
        <c:extLst/>
      </c:barChart>
      <c:catAx>
        <c:axId val="1115155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517056"/>
        <c:crosses val="autoZero"/>
        <c:auto val="1"/>
        <c:lblAlgn val="ctr"/>
        <c:lblOffset val="100"/>
        <c:noMultiLvlLbl val="0"/>
      </c:catAx>
      <c:valAx>
        <c:axId val="111517056"/>
        <c:scaling>
          <c:orientation val="minMax"/>
          <c:min val="0"/>
        </c:scaling>
        <c:delete val="0"/>
        <c:axPos val="l"/>
        <c:majorGridlines/>
        <c:title>
          <c:tx>
            <c:rich>
              <a:bodyPr/>
              <a:lstStyle/>
              <a:p>
                <a:pPr>
                  <a:defRPr/>
                </a:pPr>
                <a:r>
                  <a:rPr lang="en-US" sz="1600" dirty="0"/>
                  <a:t>Percent</a:t>
                </a:r>
              </a:p>
            </c:rich>
          </c:tx>
          <c:layout>
            <c:manualLayout>
              <c:xMode val="edge"/>
              <c:yMode val="edge"/>
              <c:x val="6.7040980672870435E-3"/>
              <c:y val="0.4049208583182779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515520"/>
        <c:crosses val="autoZero"/>
        <c:crossBetween val="between"/>
      </c:valAx>
    </c:plotArea>
    <c:legend>
      <c:legendPos val="t"/>
      <c:layout>
        <c:manualLayout>
          <c:xMode val="edge"/>
          <c:yMode val="edge"/>
          <c:x val="5.5555555555555552E-2"/>
          <c:y val="0"/>
          <c:w val="0.88801351219986391"/>
          <c:h val="0.13039655869922048"/>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&lt;High School</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16</c:v>
                </c:pt>
                <c:pt idx="1">
                  <c:v>21.2</c:v>
                </c:pt>
                <c:pt idx="2">
                  <c:v>18.3</c:v>
                </c:pt>
                <c:pt idx="3">
                  <c:v>16.2</c:v>
                </c:pt>
                <c:pt idx="4">
                  <c:v>18.8</c:v>
                </c:pt>
                <c:pt idx="5">
                  <c:v>9.1</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High School Graduate</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19.399999999999999</c:v>
                </c:pt>
                <c:pt idx="1">
                  <c:v>27.8</c:v>
                </c:pt>
                <c:pt idx="2">
                  <c:v>25.7</c:v>
                </c:pt>
                <c:pt idx="3">
                  <c:v>24</c:v>
                </c:pt>
                <c:pt idx="4">
                  <c:v>23.5</c:v>
                </c:pt>
                <c:pt idx="5">
                  <c:v>16.899999999999999</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Any College</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40</c:v>
                </c:pt>
                <c:pt idx="1">
                  <c:v>45</c:v>
                </c:pt>
                <c:pt idx="2">
                  <c:v>44.8</c:v>
                </c:pt>
                <c:pt idx="3">
                  <c:v>45.4</c:v>
                </c:pt>
                <c:pt idx="4">
                  <c:v>41</c:v>
                </c:pt>
                <c:pt idx="5">
                  <c:v>35</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7.9265091863517066E-3"/>
              <c:y val="0.38737674066783317"/>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Sheet1!$B$2:$Q$2</c:f>
              <c:numCache>
                <c:formatCode>0.0</c:formatCode>
                <c:ptCount val="16"/>
                <c:pt idx="0">
                  <c:v>33.6</c:v>
                </c:pt>
                <c:pt idx="1">
                  <c:v>33.5</c:v>
                </c:pt>
                <c:pt idx="2">
                  <c:v>33.299999999999997</c:v>
                </c:pt>
                <c:pt idx="3">
                  <c:v>33.6</c:v>
                </c:pt>
                <c:pt idx="4">
                  <c:v>33.6</c:v>
                </c:pt>
                <c:pt idx="5">
                  <c:v>33.6</c:v>
                </c:pt>
                <c:pt idx="6">
                  <c:v>33.299999999999997</c:v>
                </c:pt>
                <c:pt idx="7">
                  <c:v>32.6</c:v>
                </c:pt>
                <c:pt idx="8">
                  <c:v>32.200000000000003</c:v>
                </c:pt>
                <c:pt idx="9">
                  <c:v>31.7</c:v>
                </c:pt>
                <c:pt idx="10">
                  <c:v>31.1</c:v>
                </c:pt>
                <c:pt idx="11">
                  <c:v>32</c:v>
                </c:pt>
                <c:pt idx="12">
                  <c:v>32.5</c:v>
                </c:pt>
                <c:pt idx="13">
                  <c:v>33.1</c:v>
                </c:pt>
                <c:pt idx="14">
                  <c:v>33.4</c:v>
                </c:pt>
                <c:pt idx="15">
                  <c:v>33.9</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Sheet1!$B$3:$Q$3</c:f>
              <c:numCache>
                <c:formatCode>0.0</c:formatCode>
                <c:ptCount val="16"/>
                <c:pt idx="0">
                  <c:v>30.1</c:v>
                </c:pt>
                <c:pt idx="1">
                  <c:v>30.2</c:v>
                </c:pt>
                <c:pt idx="2">
                  <c:v>30.8</c:v>
                </c:pt>
                <c:pt idx="3">
                  <c:v>30.1</c:v>
                </c:pt>
                <c:pt idx="4">
                  <c:v>29.3</c:v>
                </c:pt>
                <c:pt idx="5">
                  <c:v>30.3</c:v>
                </c:pt>
                <c:pt idx="6">
                  <c:v>30.5</c:v>
                </c:pt>
                <c:pt idx="7">
                  <c:v>28.6</c:v>
                </c:pt>
                <c:pt idx="8">
                  <c:v>28.2</c:v>
                </c:pt>
                <c:pt idx="9">
                  <c:v>28.4</c:v>
                </c:pt>
                <c:pt idx="10">
                  <c:v>27.9</c:v>
                </c:pt>
                <c:pt idx="11">
                  <c:v>31</c:v>
                </c:pt>
                <c:pt idx="12">
                  <c:v>30.5</c:v>
                </c:pt>
                <c:pt idx="13">
                  <c:v>28.9</c:v>
                </c:pt>
                <c:pt idx="14">
                  <c:v>31.2</c:v>
                </c:pt>
                <c:pt idx="15">
                  <c:v>31.9</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Sheet1!$B$4:$Q$4</c:f>
              <c:numCache>
                <c:formatCode>0.0</c:formatCode>
                <c:ptCount val="16"/>
                <c:pt idx="0">
                  <c:v>38.299999999999997</c:v>
                </c:pt>
                <c:pt idx="1">
                  <c:v>37.1</c:v>
                </c:pt>
                <c:pt idx="2">
                  <c:v>36.9</c:v>
                </c:pt>
                <c:pt idx="3">
                  <c:v>39.299999999999997</c:v>
                </c:pt>
                <c:pt idx="4">
                  <c:v>39</c:v>
                </c:pt>
                <c:pt idx="5">
                  <c:v>39</c:v>
                </c:pt>
                <c:pt idx="6">
                  <c:v>38.299999999999997</c:v>
                </c:pt>
                <c:pt idx="7">
                  <c:v>37.5</c:v>
                </c:pt>
                <c:pt idx="8">
                  <c:v>36.4</c:v>
                </c:pt>
                <c:pt idx="9">
                  <c:v>37.299999999999997</c:v>
                </c:pt>
                <c:pt idx="10">
                  <c:v>35.4</c:v>
                </c:pt>
                <c:pt idx="11">
                  <c:v>34.799999999999997</c:v>
                </c:pt>
                <c:pt idx="12">
                  <c:v>34.9</c:v>
                </c:pt>
                <c:pt idx="13">
                  <c:v>35.799999999999997</c:v>
                </c:pt>
                <c:pt idx="14">
                  <c:v>35.299999999999997</c:v>
                </c:pt>
                <c:pt idx="15">
                  <c:v>37.6</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Sheet1!$B$5:$Q$5</c:f>
              <c:numCache>
                <c:formatCode>0.0</c:formatCode>
                <c:ptCount val="16"/>
                <c:pt idx="0">
                  <c:v>36.9</c:v>
                </c:pt>
                <c:pt idx="1">
                  <c:v>37.5</c:v>
                </c:pt>
                <c:pt idx="2">
                  <c:v>36.9</c:v>
                </c:pt>
                <c:pt idx="3">
                  <c:v>36.299999999999997</c:v>
                </c:pt>
                <c:pt idx="4">
                  <c:v>36.5</c:v>
                </c:pt>
                <c:pt idx="5">
                  <c:v>35</c:v>
                </c:pt>
                <c:pt idx="6">
                  <c:v>35.700000000000003</c:v>
                </c:pt>
                <c:pt idx="7">
                  <c:v>35.4</c:v>
                </c:pt>
                <c:pt idx="8">
                  <c:v>34</c:v>
                </c:pt>
                <c:pt idx="9">
                  <c:v>34.200000000000003</c:v>
                </c:pt>
                <c:pt idx="10">
                  <c:v>32.700000000000003</c:v>
                </c:pt>
                <c:pt idx="11">
                  <c:v>34</c:v>
                </c:pt>
                <c:pt idx="12">
                  <c:v>34</c:v>
                </c:pt>
                <c:pt idx="13">
                  <c:v>35.4</c:v>
                </c:pt>
                <c:pt idx="14">
                  <c:v>36.9</c:v>
                </c:pt>
                <c:pt idx="15">
                  <c:v>35.4</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Sheet1!$B$6:$Q$6</c:f>
              <c:numCache>
                <c:formatCode>0.0</c:formatCode>
                <c:ptCount val="16"/>
                <c:pt idx="0">
                  <c:v>35.9</c:v>
                </c:pt>
                <c:pt idx="1">
                  <c:v>34.5</c:v>
                </c:pt>
                <c:pt idx="2">
                  <c:v>35.799999999999997</c:v>
                </c:pt>
                <c:pt idx="3">
                  <c:v>36.299999999999997</c:v>
                </c:pt>
                <c:pt idx="4">
                  <c:v>33.9</c:v>
                </c:pt>
                <c:pt idx="5">
                  <c:v>35.799999999999997</c:v>
                </c:pt>
                <c:pt idx="6">
                  <c:v>34.5</c:v>
                </c:pt>
                <c:pt idx="7">
                  <c:v>35.1</c:v>
                </c:pt>
                <c:pt idx="8">
                  <c:v>36.1</c:v>
                </c:pt>
                <c:pt idx="9">
                  <c:v>31.6</c:v>
                </c:pt>
                <c:pt idx="10">
                  <c:v>33.5</c:v>
                </c:pt>
                <c:pt idx="11">
                  <c:v>33.1</c:v>
                </c:pt>
                <c:pt idx="12">
                  <c:v>35.1</c:v>
                </c:pt>
                <c:pt idx="13">
                  <c:v>38.6</c:v>
                </c:pt>
                <c:pt idx="14">
                  <c:v>38</c:v>
                </c:pt>
                <c:pt idx="15">
                  <c:v>34.700000000000003</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Sheet1!$B$7:$Q$7</c:f>
              <c:numCache>
                <c:formatCode>0.0</c:formatCode>
                <c:ptCount val="16"/>
                <c:pt idx="0">
                  <c:v>29.8</c:v>
                </c:pt>
                <c:pt idx="1">
                  <c:v>29.8</c:v>
                </c:pt>
                <c:pt idx="2">
                  <c:v>27.9</c:v>
                </c:pt>
                <c:pt idx="3">
                  <c:v>28.4</c:v>
                </c:pt>
                <c:pt idx="4">
                  <c:v>31.1</c:v>
                </c:pt>
                <c:pt idx="5">
                  <c:v>31</c:v>
                </c:pt>
                <c:pt idx="6">
                  <c:v>31.3</c:v>
                </c:pt>
                <c:pt idx="7">
                  <c:v>29.6</c:v>
                </c:pt>
                <c:pt idx="8">
                  <c:v>29.1</c:v>
                </c:pt>
                <c:pt idx="9">
                  <c:v>27.6</c:v>
                </c:pt>
                <c:pt idx="10">
                  <c:v>27.8</c:v>
                </c:pt>
                <c:pt idx="11">
                  <c:v>30.2</c:v>
                </c:pt>
                <c:pt idx="12">
                  <c:v>31.7</c:v>
                </c:pt>
                <c:pt idx="13">
                  <c:v>32.200000000000003</c:v>
                </c:pt>
                <c:pt idx="14">
                  <c:v>28.9</c:v>
                </c:pt>
                <c:pt idx="15">
                  <c:v>31.1</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Sheet1!$B$8:$Q$8</c:f>
              <c:numCache>
                <c:formatCode>0.0</c:formatCode>
                <c:ptCount val="16"/>
                <c:pt idx="0">
                  <c:v>24.6</c:v>
                </c:pt>
                <c:pt idx="1">
                  <c:v>26.5</c:v>
                </c:pt>
                <c:pt idx="2">
                  <c:v>25.7</c:v>
                </c:pt>
                <c:pt idx="3">
                  <c:v>24.5</c:v>
                </c:pt>
                <c:pt idx="4">
                  <c:v>26.7</c:v>
                </c:pt>
                <c:pt idx="5">
                  <c:v>25</c:v>
                </c:pt>
                <c:pt idx="6">
                  <c:v>19.600000000000001</c:v>
                </c:pt>
                <c:pt idx="7">
                  <c:v>21.5</c:v>
                </c:pt>
                <c:pt idx="8">
                  <c:v>25.6</c:v>
                </c:pt>
                <c:pt idx="9">
                  <c:v>22.4</c:v>
                </c:pt>
                <c:pt idx="10">
                  <c:v>25.6</c:v>
                </c:pt>
                <c:pt idx="11">
                  <c:v>19.3</c:v>
                </c:pt>
                <c:pt idx="12">
                  <c:v>22</c:v>
                </c:pt>
                <c:pt idx="13">
                  <c:v>24.4</c:v>
                </c:pt>
                <c:pt idx="14">
                  <c:v>21.1</c:v>
                </c:pt>
                <c:pt idx="15">
                  <c:v>23</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5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454177602799649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10"/>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52.1</c:v>
                </c:pt>
                <c:pt idx="1">
                  <c:v>50.4</c:v>
                </c:pt>
                <c:pt idx="2">
                  <c:v>50.9</c:v>
                </c:pt>
                <c:pt idx="3">
                  <c:v>46.1</c:v>
                </c:pt>
                <c:pt idx="4">
                  <c:v>41.3</c:v>
                </c:pt>
                <c:pt idx="5">
                  <c:v>35</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0.0</c:formatCode>
                <c:ptCount val="6"/>
                <c:pt idx="0">
                  <c:v>27.2</c:v>
                </c:pt>
                <c:pt idx="1">
                  <c:v>34.9</c:v>
                </c:pt>
                <c:pt idx="2">
                  <c:v>25.9</c:v>
                </c:pt>
                <c:pt idx="3">
                  <c:v>28.1</c:v>
                </c:pt>
                <c:pt idx="4">
                  <c:v>20.8</c:v>
                </c:pt>
                <c:pt idx="5">
                  <c:v>15</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0.0</c:formatCode>
                <c:ptCount val="6"/>
                <c:pt idx="0">
                  <c:v>26</c:v>
                </c:pt>
                <c:pt idx="1">
                  <c:v>32.799999999999997</c:v>
                </c:pt>
                <c:pt idx="2">
                  <c:v>27.7</c:v>
                </c:pt>
                <c:pt idx="3">
                  <c:v>30.4</c:v>
                </c:pt>
                <c:pt idx="4">
                  <c:v>31.3</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8737674066783317"/>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&lt;High School</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23.9</c:v>
                </c:pt>
                <c:pt idx="1">
                  <c:v>27.8</c:v>
                </c:pt>
                <c:pt idx="2">
                  <c:v>25.7</c:v>
                </c:pt>
                <c:pt idx="3">
                  <c:v>25.2</c:v>
                </c:pt>
                <c:pt idx="4">
                  <c:v>30</c:v>
                </c:pt>
                <c:pt idx="5">
                  <c:v>17.3</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High School Graduate</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27.6</c:v>
                </c:pt>
                <c:pt idx="1">
                  <c:v>35.6</c:v>
                </c:pt>
                <c:pt idx="2">
                  <c:v>34.4</c:v>
                </c:pt>
                <c:pt idx="3">
                  <c:v>31.8</c:v>
                </c:pt>
                <c:pt idx="4">
                  <c:v>32</c:v>
                </c:pt>
                <c:pt idx="5">
                  <c:v>25.7</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Any College</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46.9</c:v>
                </c:pt>
                <c:pt idx="1">
                  <c:v>52.5</c:v>
                </c:pt>
                <c:pt idx="2">
                  <c:v>53.2</c:v>
                </c:pt>
                <c:pt idx="3">
                  <c:v>52.7</c:v>
                </c:pt>
                <c:pt idx="4">
                  <c:v>47.1</c:v>
                </c:pt>
                <c:pt idx="5">
                  <c:v>46.5</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90270259186351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Poor</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22.3</c:v>
                </c:pt>
                <c:pt idx="1">
                  <c:v>25.4</c:v>
                </c:pt>
                <c:pt idx="2">
                  <c:v>28.7</c:v>
                </c:pt>
                <c:pt idx="3">
                  <c:v>25.7</c:v>
                </c:pt>
                <c:pt idx="4">
                  <c:v>19.7</c:v>
                </c:pt>
                <c:pt idx="5">
                  <c:v>17.899999999999999</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Low Income </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0.0</c:formatCode>
                <c:ptCount val="6"/>
                <c:pt idx="0">
                  <c:v>25.5</c:v>
                </c:pt>
                <c:pt idx="1">
                  <c:v>29</c:v>
                </c:pt>
                <c:pt idx="2">
                  <c:v>27</c:v>
                </c:pt>
                <c:pt idx="3">
                  <c:v>27.4</c:v>
                </c:pt>
                <c:pt idx="4">
                  <c:v>27.6</c:v>
                </c:pt>
                <c:pt idx="5">
                  <c:v>22.7</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Middle Income</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0.0</c:formatCode>
                <c:ptCount val="6"/>
                <c:pt idx="0">
                  <c:v>35.9</c:v>
                </c:pt>
                <c:pt idx="1">
                  <c:v>37.799999999999997</c:v>
                </c:pt>
                <c:pt idx="2">
                  <c:v>42</c:v>
                </c:pt>
                <c:pt idx="3">
                  <c:v>40</c:v>
                </c:pt>
                <c:pt idx="4">
                  <c:v>34.799999999999997</c:v>
                </c:pt>
                <c:pt idx="5">
                  <c:v>32.9</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High Income</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0.0</c:formatCode>
                <c:ptCount val="6"/>
                <c:pt idx="0">
                  <c:v>51</c:v>
                </c:pt>
                <c:pt idx="1">
                  <c:v>55.7</c:v>
                </c:pt>
                <c:pt idx="2">
                  <c:v>56.3</c:v>
                </c:pt>
                <c:pt idx="3">
                  <c:v>55.2</c:v>
                </c:pt>
                <c:pt idx="4">
                  <c:v>52</c:v>
                </c:pt>
                <c:pt idx="5">
                  <c:v>49.3</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90270259186351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Sheet1!$B$2:$Q$2</c:f>
              <c:numCache>
                <c:formatCode>General</c:formatCode>
                <c:ptCount val="16"/>
                <c:pt idx="0">
                  <c:v>40</c:v>
                </c:pt>
                <c:pt idx="1">
                  <c:v>42</c:v>
                </c:pt>
                <c:pt idx="2">
                  <c:v>42.8</c:v>
                </c:pt>
                <c:pt idx="3">
                  <c:v>42.2</c:v>
                </c:pt>
                <c:pt idx="4">
                  <c:v>44.3</c:v>
                </c:pt>
                <c:pt idx="5">
                  <c:v>44.3</c:v>
                </c:pt>
                <c:pt idx="6">
                  <c:v>41.1</c:v>
                </c:pt>
                <c:pt idx="7">
                  <c:v>42.8</c:v>
                </c:pt>
                <c:pt idx="8">
                  <c:v>43.1</c:v>
                </c:pt>
                <c:pt idx="9">
                  <c:v>42.4</c:v>
                </c:pt>
                <c:pt idx="10">
                  <c:v>44.7</c:v>
                </c:pt>
                <c:pt idx="11">
                  <c:v>46.8</c:v>
                </c:pt>
                <c:pt idx="12">
                  <c:v>45.8</c:v>
                </c:pt>
                <c:pt idx="13" formatCode="0.0">
                  <c:v>46.4</c:v>
                </c:pt>
                <c:pt idx="14" formatCode="0.0">
                  <c:v>45.7</c:v>
                </c:pt>
                <c:pt idx="15" formatCode="0.0">
                  <c:v>46.9</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Sheet1!$B$3:$Q$3</c:f>
              <c:numCache>
                <c:formatCode>General</c:formatCode>
                <c:ptCount val="16"/>
                <c:pt idx="0">
                  <c:v>31.3</c:v>
                </c:pt>
                <c:pt idx="1">
                  <c:v>32</c:v>
                </c:pt>
                <c:pt idx="2">
                  <c:v>36</c:v>
                </c:pt>
                <c:pt idx="3">
                  <c:v>36.200000000000003</c:v>
                </c:pt>
                <c:pt idx="4">
                  <c:v>40.200000000000003</c:v>
                </c:pt>
                <c:pt idx="5">
                  <c:v>40.1</c:v>
                </c:pt>
                <c:pt idx="6">
                  <c:v>37.200000000000003</c:v>
                </c:pt>
                <c:pt idx="7">
                  <c:v>37.299999999999997</c:v>
                </c:pt>
                <c:pt idx="8">
                  <c:v>38.5</c:v>
                </c:pt>
                <c:pt idx="9">
                  <c:v>35.4</c:v>
                </c:pt>
                <c:pt idx="10">
                  <c:v>38.4</c:v>
                </c:pt>
                <c:pt idx="11">
                  <c:v>40.299999999999997</c:v>
                </c:pt>
                <c:pt idx="12">
                  <c:v>40.4</c:v>
                </c:pt>
                <c:pt idx="13" formatCode="0.0">
                  <c:v>41</c:v>
                </c:pt>
                <c:pt idx="14" formatCode="0.0">
                  <c:v>41.4</c:v>
                </c:pt>
                <c:pt idx="15" formatCode="0.0">
                  <c:v>43.3</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Sheet1!$B$4:$Q$4</c:f>
              <c:numCache>
                <c:formatCode>General</c:formatCode>
                <c:ptCount val="16"/>
                <c:pt idx="0">
                  <c:v>45.3</c:v>
                </c:pt>
                <c:pt idx="1">
                  <c:v>48.6</c:v>
                </c:pt>
                <c:pt idx="2">
                  <c:v>48.8</c:v>
                </c:pt>
                <c:pt idx="3">
                  <c:v>47.1</c:v>
                </c:pt>
                <c:pt idx="4">
                  <c:v>49.9</c:v>
                </c:pt>
                <c:pt idx="5">
                  <c:v>49.4</c:v>
                </c:pt>
                <c:pt idx="6">
                  <c:v>47.1</c:v>
                </c:pt>
                <c:pt idx="7">
                  <c:v>48.8</c:v>
                </c:pt>
                <c:pt idx="8">
                  <c:v>48.1</c:v>
                </c:pt>
                <c:pt idx="9">
                  <c:v>47.9</c:v>
                </c:pt>
                <c:pt idx="10">
                  <c:v>50.1</c:v>
                </c:pt>
                <c:pt idx="11">
                  <c:v>51.8</c:v>
                </c:pt>
                <c:pt idx="12">
                  <c:v>49.4</c:v>
                </c:pt>
                <c:pt idx="13" formatCode="0.0">
                  <c:v>47.3</c:v>
                </c:pt>
                <c:pt idx="14" formatCode="0.0">
                  <c:v>48.4</c:v>
                </c:pt>
                <c:pt idx="15" formatCode="0.0">
                  <c:v>50</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Sheet1!$B$5:$Q$5</c:f>
              <c:numCache>
                <c:formatCode>General</c:formatCode>
                <c:ptCount val="16"/>
                <c:pt idx="0">
                  <c:v>46.3</c:v>
                </c:pt>
                <c:pt idx="1">
                  <c:v>47.1</c:v>
                </c:pt>
                <c:pt idx="2">
                  <c:v>47.9</c:v>
                </c:pt>
                <c:pt idx="3">
                  <c:v>46.3</c:v>
                </c:pt>
                <c:pt idx="4">
                  <c:v>45.5</c:v>
                </c:pt>
                <c:pt idx="5">
                  <c:v>43.3</c:v>
                </c:pt>
                <c:pt idx="6">
                  <c:v>43.1</c:v>
                </c:pt>
                <c:pt idx="7">
                  <c:v>45.9</c:v>
                </c:pt>
                <c:pt idx="8">
                  <c:v>46.8</c:v>
                </c:pt>
                <c:pt idx="9">
                  <c:v>44.4</c:v>
                </c:pt>
                <c:pt idx="10">
                  <c:v>47.6</c:v>
                </c:pt>
                <c:pt idx="11">
                  <c:v>51.3</c:v>
                </c:pt>
                <c:pt idx="12">
                  <c:v>50</c:v>
                </c:pt>
                <c:pt idx="13" formatCode="0.0">
                  <c:v>49.7</c:v>
                </c:pt>
                <c:pt idx="14" formatCode="0.0">
                  <c:v>52</c:v>
                </c:pt>
                <c:pt idx="15" formatCode="0.0">
                  <c:v>50.5</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Sheet1!$B$6:$Q$6</c:f>
              <c:numCache>
                <c:formatCode>General</c:formatCode>
                <c:ptCount val="16"/>
                <c:pt idx="0">
                  <c:v>41.5</c:v>
                </c:pt>
                <c:pt idx="1">
                  <c:v>48.3</c:v>
                </c:pt>
                <c:pt idx="2">
                  <c:v>48.2</c:v>
                </c:pt>
                <c:pt idx="3">
                  <c:v>48.2</c:v>
                </c:pt>
                <c:pt idx="4">
                  <c:v>44.8</c:v>
                </c:pt>
                <c:pt idx="5">
                  <c:v>46.6</c:v>
                </c:pt>
                <c:pt idx="6">
                  <c:v>39.9</c:v>
                </c:pt>
                <c:pt idx="7">
                  <c:v>40.9</c:v>
                </c:pt>
                <c:pt idx="8">
                  <c:v>49.5</c:v>
                </c:pt>
                <c:pt idx="9">
                  <c:v>51.4</c:v>
                </c:pt>
                <c:pt idx="10">
                  <c:v>49.6</c:v>
                </c:pt>
                <c:pt idx="11">
                  <c:v>52</c:v>
                </c:pt>
                <c:pt idx="12">
                  <c:v>50.4</c:v>
                </c:pt>
                <c:pt idx="13" formatCode="0.0">
                  <c:v>56.5</c:v>
                </c:pt>
                <c:pt idx="14" formatCode="0.0">
                  <c:v>45.6</c:v>
                </c:pt>
                <c:pt idx="15" formatCode="0.0">
                  <c:v>45.5</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Sheet1!$B$7:$Q$7</c:f>
              <c:numCache>
                <c:formatCode>General</c:formatCode>
                <c:ptCount val="16"/>
                <c:pt idx="0">
                  <c:v>42.8</c:v>
                </c:pt>
                <c:pt idx="1">
                  <c:v>40.1</c:v>
                </c:pt>
                <c:pt idx="2">
                  <c:v>34.6</c:v>
                </c:pt>
                <c:pt idx="3">
                  <c:v>37</c:v>
                </c:pt>
                <c:pt idx="4">
                  <c:v>41.8</c:v>
                </c:pt>
                <c:pt idx="5">
                  <c:v>44.1</c:v>
                </c:pt>
                <c:pt idx="6">
                  <c:v>40</c:v>
                </c:pt>
                <c:pt idx="7">
                  <c:v>41.2</c:v>
                </c:pt>
                <c:pt idx="8">
                  <c:v>35</c:v>
                </c:pt>
                <c:pt idx="9">
                  <c:v>39.200000000000003</c:v>
                </c:pt>
                <c:pt idx="10">
                  <c:v>40.9</c:v>
                </c:pt>
                <c:pt idx="11">
                  <c:v>43.4</c:v>
                </c:pt>
                <c:pt idx="12">
                  <c:v>45.2</c:v>
                </c:pt>
                <c:pt idx="13" formatCode="0.0">
                  <c:v>42</c:v>
                </c:pt>
                <c:pt idx="14" formatCode="0.0">
                  <c:v>41.4</c:v>
                </c:pt>
                <c:pt idx="15" formatCode="0.0">
                  <c:v>47.1</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Sheet1!$B$8:$Q$8</c:f>
              <c:numCache>
                <c:formatCode>General</c:formatCode>
                <c:ptCount val="16"/>
                <c:pt idx="0">
                  <c:v>32</c:v>
                </c:pt>
                <c:pt idx="1">
                  <c:v>39</c:v>
                </c:pt>
                <c:pt idx="2">
                  <c:v>41.3</c:v>
                </c:pt>
                <c:pt idx="3">
                  <c:v>38.799999999999997</c:v>
                </c:pt>
                <c:pt idx="4">
                  <c:v>41</c:v>
                </c:pt>
                <c:pt idx="5">
                  <c:v>43.1</c:v>
                </c:pt>
                <c:pt idx="6">
                  <c:v>30.8</c:v>
                </c:pt>
                <c:pt idx="7">
                  <c:v>37.4</c:v>
                </c:pt>
                <c:pt idx="8">
                  <c:v>35.6</c:v>
                </c:pt>
                <c:pt idx="9">
                  <c:v>34.799999999999997</c:v>
                </c:pt>
                <c:pt idx="10">
                  <c:v>37.5</c:v>
                </c:pt>
                <c:pt idx="11">
                  <c:v>33.700000000000003</c:v>
                </c:pt>
                <c:pt idx="12">
                  <c:v>31.9</c:v>
                </c:pt>
                <c:pt idx="13" formatCode="0.0">
                  <c:v>44.6</c:v>
                </c:pt>
                <c:pt idx="14" formatCode="0.0">
                  <c:v>38.1</c:v>
                </c:pt>
                <c:pt idx="15" formatCode="0.0">
                  <c:v>41.8</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454177602799649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10"/>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Sheet1!$B$2:$B$6</c:f>
              <c:numCache>
                <c:formatCode>General</c:formatCode>
                <c:ptCount val="5"/>
                <c:pt idx="0">
                  <c:v>51.5</c:v>
                </c:pt>
                <c:pt idx="1">
                  <c:v>58.1</c:v>
                </c:pt>
                <c:pt idx="2">
                  <c:v>58.5</c:v>
                </c:pt>
                <c:pt idx="3">
                  <c:v>47.4</c:v>
                </c:pt>
                <c:pt idx="4">
                  <c:v>48.7</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Sheet1!$C$2:$C$6</c:f>
              <c:numCache>
                <c:formatCode>General</c:formatCode>
                <c:ptCount val="5"/>
                <c:pt idx="0">
                  <c:v>31.2</c:v>
                </c:pt>
                <c:pt idx="1">
                  <c:v>40</c:v>
                </c:pt>
                <c:pt idx="2">
                  <c:v>22.8</c:v>
                </c:pt>
                <c:pt idx="3">
                  <c:v>35.1</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Sheet1!$D$2:$D$6</c:f>
              <c:numCache>
                <c:formatCode>General</c:formatCode>
                <c:ptCount val="5"/>
                <c:pt idx="0">
                  <c:v>40.799999999999997</c:v>
                </c:pt>
                <c:pt idx="1">
                  <c:v>43.1</c:v>
                </c:pt>
                <c:pt idx="2">
                  <c:v>51.4</c:v>
                </c:pt>
                <c:pt idx="3">
                  <c:v>42.5</c:v>
                </c:pt>
                <c:pt idx="4">
                  <c:v>39.299999999999997</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90270259186351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3869932925051"/>
          <c:y val="3.4305677068144268E-2"/>
          <c:w val="0.89758432973656044"/>
          <c:h val="0.85587902206668609"/>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Sheet1!$A$2:$A$3</c:f>
              <c:strCache>
                <c:ptCount val="2"/>
                <c:pt idx="0">
                  <c:v>Metropolitan</c:v>
                </c:pt>
                <c:pt idx="1">
                  <c:v>Nonmetropolitan</c:v>
                </c:pt>
              </c:strCache>
            </c:strRef>
          </c:cat>
          <c:val>
            <c:numRef>
              <c:f>Sheet1!$B$2:$B$3</c:f>
              <c:numCache>
                <c:formatCode>0.0</c:formatCode>
                <c:ptCount val="2"/>
                <c:pt idx="0">
                  <c:v>5.6</c:v>
                </c:pt>
                <c:pt idx="1">
                  <c:v>8.15</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ax val="1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667364148925828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majorUnit val="1"/>
      </c:valAx>
    </c:plotArea>
    <c:plotVisOnly val="1"/>
    <c:dispBlanksAs val="gap"/>
    <c:showDLblsOverMax val="0"/>
  </c:chart>
  <c:spPr>
    <a:ln>
      <a:noFill/>
    </a:ln>
  </c:sp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Sheet1!$B$2:$Q$2</c:f>
              <c:numCache>
                <c:formatCode>0.0</c:formatCode>
                <c:ptCount val="16"/>
                <c:pt idx="0">
                  <c:v>61.2</c:v>
                </c:pt>
                <c:pt idx="1">
                  <c:v>63.7</c:v>
                </c:pt>
                <c:pt idx="2">
                  <c:v>63.8</c:v>
                </c:pt>
                <c:pt idx="3">
                  <c:v>65.599999999999994</c:v>
                </c:pt>
                <c:pt idx="4">
                  <c:v>65.2</c:v>
                </c:pt>
                <c:pt idx="5">
                  <c:v>64.599999999999994</c:v>
                </c:pt>
                <c:pt idx="6">
                  <c:v>65.2</c:v>
                </c:pt>
                <c:pt idx="7">
                  <c:v>69.2</c:v>
                </c:pt>
                <c:pt idx="8">
                  <c:v>71.400000000000006</c:v>
                </c:pt>
                <c:pt idx="9">
                  <c:v>68.7</c:v>
                </c:pt>
                <c:pt idx="10">
                  <c:v>69.3</c:v>
                </c:pt>
                <c:pt idx="11">
                  <c:v>67.099999999999994</c:v>
                </c:pt>
                <c:pt idx="12">
                  <c:v>64.099999999999994</c:v>
                </c:pt>
                <c:pt idx="13">
                  <c:v>61.9</c:v>
                </c:pt>
                <c:pt idx="14">
                  <c:v>59.4</c:v>
                </c:pt>
                <c:pt idx="15">
                  <c:v>56.8</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Sheet1!$B$3:$Q$3</c:f>
              <c:numCache>
                <c:formatCode>0.0</c:formatCode>
                <c:ptCount val="16"/>
                <c:pt idx="0">
                  <c:v>61.1</c:v>
                </c:pt>
                <c:pt idx="1">
                  <c:v>61.8</c:v>
                </c:pt>
                <c:pt idx="2">
                  <c:v>64.7</c:v>
                </c:pt>
                <c:pt idx="3">
                  <c:v>66.8</c:v>
                </c:pt>
                <c:pt idx="4">
                  <c:v>66.400000000000006</c:v>
                </c:pt>
                <c:pt idx="5">
                  <c:v>61.8</c:v>
                </c:pt>
                <c:pt idx="6">
                  <c:v>62.7</c:v>
                </c:pt>
                <c:pt idx="7">
                  <c:v>70.3</c:v>
                </c:pt>
                <c:pt idx="8">
                  <c:v>71.3</c:v>
                </c:pt>
                <c:pt idx="9">
                  <c:v>69.400000000000006</c:v>
                </c:pt>
                <c:pt idx="10">
                  <c:v>72.400000000000006</c:v>
                </c:pt>
                <c:pt idx="11">
                  <c:v>67.7</c:v>
                </c:pt>
                <c:pt idx="12">
                  <c:v>64.599999999999994</c:v>
                </c:pt>
                <c:pt idx="13">
                  <c:v>62</c:v>
                </c:pt>
                <c:pt idx="14">
                  <c:v>64.599999999999994</c:v>
                </c:pt>
                <c:pt idx="15">
                  <c:v>55.8</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Sheet1!$B$4:$Q$4</c:f>
              <c:numCache>
                <c:formatCode>0.0</c:formatCode>
                <c:ptCount val="16"/>
                <c:pt idx="0">
                  <c:v>55.8</c:v>
                </c:pt>
                <c:pt idx="1">
                  <c:v>60.8</c:v>
                </c:pt>
                <c:pt idx="2">
                  <c:v>58.7</c:v>
                </c:pt>
                <c:pt idx="3">
                  <c:v>61.9</c:v>
                </c:pt>
                <c:pt idx="4">
                  <c:v>63.6</c:v>
                </c:pt>
                <c:pt idx="5">
                  <c:v>60.4</c:v>
                </c:pt>
                <c:pt idx="6">
                  <c:v>61.8</c:v>
                </c:pt>
                <c:pt idx="7">
                  <c:v>68.400000000000006</c:v>
                </c:pt>
                <c:pt idx="8">
                  <c:v>66.8</c:v>
                </c:pt>
                <c:pt idx="9">
                  <c:v>68.7</c:v>
                </c:pt>
                <c:pt idx="10">
                  <c:v>68.2</c:v>
                </c:pt>
                <c:pt idx="11">
                  <c:v>63.8</c:v>
                </c:pt>
                <c:pt idx="12">
                  <c:v>70.3</c:v>
                </c:pt>
                <c:pt idx="13">
                  <c:v>62.5</c:v>
                </c:pt>
                <c:pt idx="14">
                  <c:v>59.3</c:v>
                </c:pt>
                <c:pt idx="15">
                  <c:v>58.9</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Sheet1!$B$5:$Q$5</c:f>
              <c:numCache>
                <c:formatCode>0.0</c:formatCode>
                <c:ptCount val="16"/>
                <c:pt idx="0">
                  <c:v>64.5</c:v>
                </c:pt>
                <c:pt idx="1">
                  <c:v>65.2</c:v>
                </c:pt>
                <c:pt idx="2">
                  <c:v>64.599999999999994</c:v>
                </c:pt>
                <c:pt idx="3">
                  <c:v>65.2</c:v>
                </c:pt>
                <c:pt idx="4">
                  <c:v>64.400000000000006</c:v>
                </c:pt>
                <c:pt idx="5">
                  <c:v>71</c:v>
                </c:pt>
                <c:pt idx="6">
                  <c:v>68.400000000000006</c:v>
                </c:pt>
                <c:pt idx="7">
                  <c:v>70.599999999999994</c:v>
                </c:pt>
                <c:pt idx="8">
                  <c:v>75</c:v>
                </c:pt>
                <c:pt idx="9">
                  <c:v>68.2</c:v>
                </c:pt>
                <c:pt idx="10">
                  <c:v>68.3</c:v>
                </c:pt>
                <c:pt idx="11">
                  <c:v>66</c:v>
                </c:pt>
                <c:pt idx="12">
                  <c:v>63.8</c:v>
                </c:pt>
                <c:pt idx="13">
                  <c:v>61.9</c:v>
                </c:pt>
                <c:pt idx="14">
                  <c:v>57</c:v>
                </c:pt>
                <c:pt idx="15">
                  <c:v>53.9</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Sheet1!$B$6:$Q$6</c:f>
              <c:numCache>
                <c:formatCode>0.0</c:formatCode>
                <c:ptCount val="16"/>
                <c:pt idx="0">
                  <c:v>66.7</c:v>
                </c:pt>
                <c:pt idx="1">
                  <c:v>69.900000000000006</c:v>
                </c:pt>
                <c:pt idx="2">
                  <c:v>68.099999999999994</c:v>
                </c:pt>
                <c:pt idx="3">
                  <c:v>69.400000000000006</c:v>
                </c:pt>
                <c:pt idx="4">
                  <c:v>69.2</c:v>
                </c:pt>
                <c:pt idx="5">
                  <c:v>67.5</c:v>
                </c:pt>
                <c:pt idx="6">
                  <c:v>64.5</c:v>
                </c:pt>
                <c:pt idx="7">
                  <c:v>65.3</c:v>
                </c:pt>
                <c:pt idx="8">
                  <c:v>70.5</c:v>
                </c:pt>
                <c:pt idx="9">
                  <c:v>65.3</c:v>
                </c:pt>
                <c:pt idx="10">
                  <c:v>63.3</c:v>
                </c:pt>
                <c:pt idx="11">
                  <c:v>66.8</c:v>
                </c:pt>
                <c:pt idx="12">
                  <c:v>52.2</c:v>
                </c:pt>
                <c:pt idx="13">
                  <c:v>56.6</c:v>
                </c:pt>
                <c:pt idx="14">
                  <c:v>58.4</c:v>
                </c:pt>
                <c:pt idx="15">
                  <c:v>58.3</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Sheet1!$B$7:$Q$7</c:f>
              <c:numCache>
                <c:formatCode>0.0</c:formatCode>
                <c:ptCount val="16"/>
                <c:pt idx="0">
                  <c:v>59.5</c:v>
                </c:pt>
                <c:pt idx="1">
                  <c:v>65.099999999999994</c:v>
                </c:pt>
                <c:pt idx="2">
                  <c:v>64.900000000000006</c:v>
                </c:pt>
                <c:pt idx="3">
                  <c:v>65.8</c:v>
                </c:pt>
                <c:pt idx="4">
                  <c:v>65.599999999999994</c:v>
                </c:pt>
                <c:pt idx="5">
                  <c:v>65.900000000000006</c:v>
                </c:pt>
                <c:pt idx="6">
                  <c:v>70.400000000000006</c:v>
                </c:pt>
                <c:pt idx="7">
                  <c:v>68.900000000000006</c:v>
                </c:pt>
                <c:pt idx="8">
                  <c:v>71.099999999999994</c:v>
                </c:pt>
                <c:pt idx="9">
                  <c:v>67.099999999999994</c:v>
                </c:pt>
                <c:pt idx="10">
                  <c:v>72.8</c:v>
                </c:pt>
                <c:pt idx="11">
                  <c:v>75.400000000000006</c:v>
                </c:pt>
                <c:pt idx="12">
                  <c:v>62.5</c:v>
                </c:pt>
                <c:pt idx="13">
                  <c:v>61.3</c:v>
                </c:pt>
                <c:pt idx="14">
                  <c:v>58.3</c:v>
                </c:pt>
                <c:pt idx="15">
                  <c:v>57.8</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Sheet1!$B$8:$Q$8</c:f>
              <c:numCache>
                <c:formatCode>0.0</c:formatCode>
                <c:ptCount val="16"/>
                <c:pt idx="0">
                  <c:v>65.8</c:v>
                </c:pt>
                <c:pt idx="1">
                  <c:v>65.8</c:v>
                </c:pt>
                <c:pt idx="2">
                  <c:v>68.8</c:v>
                </c:pt>
                <c:pt idx="3">
                  <c:v>68.2</c:v>
                </c:pt>
                <c:pt idx="4">
                  <c:v>62.4</c:v>
                </c:pt>
                <c:pt idx="5">
                  <c:v>65.3</c:v>
                </c:pt>
                <c:pt idx="6">
                  <c:v>69.7</c:v>
                </c:pt>
                <c:pt idx="7">
                  <c:v>69.7</c:v>
                </c:pt>
                <c:pt idx="8">
                  <c:v>77.7</c:v>
                </c:pt>
                <c:pt idx="9">
                  <c:v>78.599999999999994</c:v>
                </c:pt>
                <c:pt idx="10">
                  <c:v>66.7</c:v>
                </c:pt>
                <c:pt idx="11">
                  <c:v>68.599999999999994</c:v>
                </c:pt>
                <c:pt idx="12">
                  <c:v>69.400000000000006</c:v>
                </c:pt>
                <c:pt idx="13">
                  <c:v>71.8</c:v>
                </c:pt>
                <c:pt idx="14">
                  <c:v>43.4</c:v>
                </c:pt>
                <c:pt idx="15">
                  <c:v>58.7</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540983158355206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10"/>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Sheet1!$B$2:$Q$2</c:f>
              <c:numCache>
                <c:formatCode>0.0</c:formatCode>
                <c:ptCount val="16"/>
                <c:pt idx="0">
                  <c:v>15.6</c:v>
                </c:pt>
                <c:pt idx="1">
                  <c:v>16.3</c:v>
                </c:pt>
                <c:pt idx="2">
                  <c:v>14.8</c:v>
                </c:pt>
                <c:pt idx="3">
                  <c:v>16</c:v>
                </c:pt>
                <c:pt idx="4">
                  <c:v>17</c:v>
                </c:pt>
                <c:pt idx="5">
                  <c:v>18</c:v>
                </c:pt>
                <c:pt idx="6">
                  <c:v>17.600000000000001</c:v>
                </c:pt>
                <c:pt idx="7">
                  <c:v>21.1</c:v>
                </c:pt>
                <c:pt idx="8">
                  <c:v>21.2</c:v>
                </c:pt>
                <c:pt idx="9">
                  <c:v>19.899999999999999</c:v>
                </c:pt>
                <c:pt idx="10">
                  <c:v>20.2</c:v>
                </c:pt>
                <c:pt idx="11">
                  <c:v>24</c:v>
                </c:pt>
                <c:pt idx="12">
                  <c:v>20</c:v>
                </c:pt>
                <c:pt idx="13">
                  <c:v>14.9</c:v>
                </c:pt>
                <c:pt idx="14">
                  <c:v>13.8</c:v>
                </c:pt>
                <c:pt idx="15">
                  <c:v>12.7</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Sheet1!$B$3:$Q$3</c:f>
              <c:numCache>
                <c:formatCode>0.0</c:formatCode>
                <c:ptCount val="16"/>
                <c:pt idx="0">
                  <c:v>20.6</c:v>
                </c:pt>
                <c:pt idx="1">
                  <c:v>19.3</c:v>
                </c:pt>
                <c:pt idx="2">
                  <c:v>16.899999999999999</c:v>
                </c:pt>
                <c:pt idx="3">
                  <c:v>20</c:v>
                </c:pt>
                <c:pt idx="4">
                  <c:v>20.6</c:v>
                </c:pt>
                <c:pt idx="5">
                  <c:v>20.6</c:v>
                </c:pt>
                <c:pt idx="6">
                  <c:v>21.7</c:v>
                </c:pt>
                <c:pt idx="7">
                  <c:v>23.8</c:v>
                </c:pt>
                <c:pt idx="8">
                  <c:v>23.2</c:v>
                </c:pt>
                <c:pt idx="9">
                  <c:v>23.2</c:v>
                </c:pt>
                <c:pt idx="10">
                  <c:v>25.1</c:v>
                </c:pt>
                <c:pt idx="11">
                  <c:v>26.7</c:v>
                </c:pt>
                <c:pt idx="12">
                  <c:v>23.6</c:v>
                </c:pt>
                <c:pt idx="13">
                  <c:v>17.8</c:v>
                </c:pt>
                <c:pt idx="14">
                  <c:v>16.2</c:v>
                </c:pt>
                <c:pt idx="15">
                  <c:v>14</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Sheet1!$B$4:$Q$4</c:f>
              <c:numCache>
                <c:formatCode>0.0</c:formatCode>
                <c:ptCount val="16"/>
                <c:pt idx="0">
                  <c:v>13.6</c:v>
                </c:pt>
                <c:pt idx="1">
                  <c:v>14.7</c:v>
                </c:pt>
                <c:pt idx="2">
                  <c:v>15.9</c:v>
                </c:pt>
                <c:pt idx="3">
                  <c:v>15.9</c:v>
                </c:pt>
                <c:pt idx="4">
                  <c:v>15.3</c:v>
                </c:pt>
                <c:pt idx="5">
                  <c:v>19.399999999999999</c:v>
                </c:pt>
                <c:pt idx="6">
                  <c:v>18.3</c:v>
                </c:pt>
                <c:pt idx="7">
                  <c:v>23</c:v>
                </c:pt>
                <c:pt idx="8">
                  <c:v>22.6</c:v>
                </c:pt>
                <c:pt idx="9">
                  <c:v>20.8</c:v>
                </c:pt>
                <c:pt idx="10">
                  <c:v>19.100000000000001</c:v>
                </c:pt>
                <c:pt idx="11">
                  <c:v>23.3</c:v>
                </c:pt>
                <c:pt idx="12">
                  <c:v>17.600000000000001</c:v>
                </c:pt>
                <c:pt idx="13">
                  <c:v>15.1</c:v>
                </c:pt>
                <c:pt idx="14">
                  <c:v>15.5</c:v>
                </c:pt>
                <c:pt idx="15">
                  <c:v>13.6</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Sheet1!$B$5:$Q$5</c:f>
              <c:numCache>
                <c:formatCode>0.0</c:formatCode>
                <c:ptCount val="16"/>
                <c:pt idx="0">
                  <c:v>13.4</c:v>
                </c:pt>
                <c:pt idx="1">
                  <c:v>16.2</c:v>
                </c:pt>
                <c:pt idx="2">
                  <c:v>16.100000000000001</c:v>
                </c:pt>
                <c:pt idx="3">
                  <c:v>15.3</c:v>
                </c:pt>
                <c:pt idx="4">
                  <c:v>13.5</c:v>
                </c:pt>
                <c:pt idx="5">
                  <c:v>15.9</c:v>
                </c:pt>
                <c:pt idx="6">
                  <c:v>13.3</c:v>
                </c:pt>
                <c:pt idx="7">
                  <c:v>16.2</c:v>
                </c:pt>
                <c:pt idx="8">
                  <c:v>19.5</c:v>
                </c:pt>
                <c:pt idx="9">
                  <c:v>17.600000000000001</c:v>
                </c:pt>
                <c:pt idx="10">
                  <c:v>19.7</c:v>
                </c:pt>
                <c:pt idx="11">
                  <c:v>23.9</c:v>
                </c:pt>
                <c:pt idx="12">
                  <c:v>21.8</c:v>
                </c:pt>
                <c:pt idx="13">
                  <c:v>14.2</c:v>
                </c:pt>
                <c:pt idx="14">
                  <c:v>10.6</c:v>
                </c:pt>
                <c:pt idx="15">
                  <c:v>10.4</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Sheet1!$B$6:$Q$6</c:f>
              <c:numCache>
                <c:formatCode>0.0</c:formatCode>
                <c:ptCount val="16"/>
                <c:pt idx="0">
                  <c:v>12.2</c:v>
                </c:pt>
                <c:pt idx="1">
                  <c:v>15.6</c:v>
                </c:pt>
                <c:pt idx="2">
                  <c:v>8.1999999999999993</c:v>
                </c:pt>
                <c:pt idx="3">
                  <c:v>9.3000000000000007</c:v>
                </c:pt>
                <c:pt idx="4">
                  <c:v>20.399999999999999</c:v>
                </c:pt>
                <c:pt idx="5">
                  <c:v>19.5</c:v>
                </c:pt>
                <c:pt idx="6">
                  <c:v>16.5</c:v>
                </c:pt>
                <c:pt idx="7">
                  <c:v>22.3</c:v>
                </c:pt>
                <c:pt idx="8">
                  <c:v>16.2</c:v>
                </c:pt>
                <c:pt idx="9">
                  <c:v>19.100000000000001</c:v>
                </c:pt>
                <c:pt idx="10">
                  <c:v>17.3</c:v>
                </c:pt>
                <c:pt idx="11">
                  <c:v>20.9</c:v>
                </c:pt>
                <c:pt idx="12">
                  <c:v>13.3</c:v>
                </c:pt>
                <c:pt idx="13">
                  <c:v>14.3</c:v>
                </c:pt>
                <c:pt idx="14">
                  <c:v>10.6</c:v>
                </c:pt>
                <c:pt idx="15">
                  <c:v>8.9</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Sheet1!$B$7:$Q$7</c:f>
              <c:numCache>
                <c:formatCode>0.0</c:formatCode>
                <c:ptCount val="16"/>
                <c:pt idx="0">
                  <c:v>11.8</c:v>
                </c:pt>
                <c:pt idx="1">
                  <c:v>11</c:v>
                </c:pt>
                <c:pt idx="2">
                  <c:v>11.6</c:v>
                </c:pt>
                <c:pt idx="3">
                  <c:v>11.2</c:v>
                </c:pt>
                <c:pt idx="4">
                  <c:v>11.9</c:v>
                </c:pt>
                <c:pt idx="5">
                  <c:v>11.5</c:v>
                </c:pt>
                <c:pt idx="6">
                  <c:v>15</c:v>
                </c:pt>
                <c:pt idx="7">
                  <c:v>16.5</c:v>
                </c:pt>
                <c:pt idx="8">
                  <c:v>19.899999999999999</c:v>
                </c:pt>
                <c:pt idx="9">
                  <c:v>13.5</c:v>
                </c:pt>
                <c:pt idx="10">
                  <c:v>15.8</c:v>
                </c:pt>
                <c:pt idx="11">
                  <c:v>23</c:v>
                </c:pt>
                <c:pt idx="12">
                  <c:v>19.399999999999999</c:v>
                </c:pt>
                <c:pt idx="13">
                  <c:v>8.1</c:v>
                </c:pt>
                <c:pt idx="14">
                  <c:v>12.4</c:v>
                </c:pt>
                <c:pt idx="15">
                  <c:v>15.5</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Sheet1!$B$8:$Q$8</c:f>
              <c:numCache>
                <c:formatCode>0.0</c:formatCode>
                <c:ptCount val="16"/>
                <c:pt idx="0">
                  <c:v>10.3</c:v>
                </c:pt>
                <c:pt idx="1">
                  <c:v>11.9</c:v>
                </c:pt>
                <c:pt idx="3">
                  <c:v>9.8000000000000007</c:v>
                </c:pt>
                <c:pt idx="5">
                  <c:v>11</c:v>
                </c:pt>
                <c:pt idx="6">
                  <c:v>11.1</c:v>
                </c:pt>
                <c:pt idx="7">
                  <c:v>21.9</c:v>
                </c:pt>
                <c:pt idx="8">
                  <c:v>18.5</c:v>
                </c:pt>
                <c:pt idx="9">
                  <c:v>13.9</c:v>
                </c:pt>
                <c:pt idx="11">
                  <c:v>15</c:v>
                </c:pt>
                <c:pt idx="12">
                  <c:v>12.7</c:v>
                </c:pt>
                <c:pt idx="15">
                  <c:v>12.2</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3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454177602799649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5"/>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18947347490653"/>
          <c:y val="4.4504355433831647E-2"/>
          <c:w val="0.88678186060075825"/>
          <c:h val="0.86133268667503515"/>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Sheet1!$A$2:$A$4</c:f>
              <c:strCache>
                <c:ptCount val="3"/>
                <c:pt idx="0">
                  <c:v>Large Central Metro</c:v>
                </c:pt>
                <c:pt idx="1">
                  <c:v>Large Fringe Metro</c:v>
                </c:pt>
                <c:pt idx="2">
                  <c:v>Micropolitan and Noncore</c:v>
                </c:pt>
              </c:strCache>
            </c:strRef>
          </c:cat>
          <c:val>
            <c:numRef>
              <c:f>Sheet1!$B$2:$B$4</c:f>
              <c:numCache>
                <c:formatCode>0.0</c:formatCode>
                <c:ptCount val="3"/>
                <c:pt idx="0">
                  <c:v>242</c:v>
                </c:pt>
                <c:pt idx="1">
                  <c:v>207.1</c:v>
                </c:pt>
                <c:pt idx="2">
                  <c:v>491.7</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in val="0"/>
        </c:scaling>
        <c:delete val="0"/>
        <c:axPos val="l"/>
        <c:majorGridlines/>
        <c:title>
          <c:tx>
            <c:rich>
              <a:bodyPr rot="-5400000" vert="horz"/>
              <a:lstStyle/>
              <a:p>
                <a:pPr>
                  <a:defRPr sz="1600">
                    <a:latin typeface="Calibri" panose="020F0502020204030204" pitchFamily="34" charset="0"/>
                  </a:defRPr>
                </a:pPr>
                <a:r>
                  <a:rPr lang="en-US" dirty="0"/>
                  <a:t>Rate per 100,000 Population</a:t>
                </a:r>
              </a:p>
            </c:rich>
          </c:tx>
          <c:layout>
            <c:manualLayout>
              <c:xMode val="edge"/>
              <c:yMode val="edge"/>
              <c:x val="1.6834354039078449E-3"/>
              <c:y val="0.1748918537960532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valAx>
    </c:plotArea>
    <c:plotVisOnly val="1"/>
    <c:dispBlanksAs val="gap"/>
    <c:showDLblsOverMax val="0"/>
  </c:chart>
  <c:spPr>
    <a:ln>
      <a:noFill/>
    </a:ln>
  </c:sp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Sheet1!$A$2:$A$5</c:f>
              <c:strCache>
                <c:ptCount val="4"/>
                <c:pt idx="0">
                  <c:v>Large Central Metro</c:v>
                </c:pt>
                <c:pt idx="1">
                  <c:v>Large Fringe Metro</c:v>
                </c:pt>
                <c:pt idx="2">
                  <c:v>Medium Metro</c:v>
                </c:pt>
                <c:pt idx="3">
                  <c:v>Micropolitan</c:v>
                </c:pt>
              </c:strCache>
            </c:strRef>
          </c:cat>
          <c:val>
            <c:numRef>
              <c:f>Sheet1!$B$2:$B$5</c:f>
              <c:numCache>
                <c:formatCode>General</c:formatCode>
                <c:ptCount val="4"/>
                <c:pt idx="0">
                  <c:v>10.1</c:v>
                </c:pt>
                <c:pt idx="1">
                  <c:v>12.7</c:v>
                </c:pt>
                <c:pt idx="2">
                  <c:v>9.4</c:v>
                </c:pt>
                <c:pt idx="3">
                  <c:v>11.3</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Sheet1!$A$2:$A$5</c:f>
              <c:strCache>
                <c:ptCount val="4"/>
                <c:pt idx="0">
                  <c:v>Large Central Metro</c:v>
                </c:pt>
                <c:pt idx="1">
                  <c:v>Large Fringe Metro</c:v>
                </c:pt>
                <c:pt idx="2">
                  <c:v>Medium Metro</c:v>
                </c:pt>
                <c:pt idx="3">
                  <c:v>Micropolitan</c:v>
                </c:pt>
              </c:strCache>
            </c:strRef>
          </c:cat>
          <c:val>
            <c:numRef>
              <c:f>Sheet1!$C$2:$C$5</c:f>
              <c:numCache>
                <c:formatCode>General</c:formatCode>
                <c:ptCount val="4"/>
                <c:pt idx="0">
                  <c:v>12.9</c:v>
                </c:pt>
                <c:pt idx="1">
                  <c:v>10.7</c:v>
                </c:pt>
                <c:pt idx="2">
                  <c:v>12.3</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Sheet1!$A$2:$A$5</c:f>
              <c:strCache>
                <c:ptCount val="4"/>
                <c:pt idx="0">
                  <c:v>Large Central Metro</c:v>
                </c:pt>
                <c:pt idx="1">
                  <c:v>Large Fringe Metro</c:v>
                </c:pt>
                <c:pt idx="2">
                  <c:v>Medium Metro</c:v>
                </c:pt>
                <c:pt idx="3">
                  <c:v>Micropolitan</c:v>
                </c:pt>
              </c:strCache>
            </c:strRef>
          </c:cat>
          <c:val>
            <c:numRef>
              <c:f>Sheet1!$D$2:$D$5</c:f>
              <c:numCache>
                <c:formatCode>General</c:formatCode>
                <c:ptCount val="4"/>
                <c:pt idx="0">
                  <c:v>21.5</c:v>
                </c:pt>
                <c:pt idx="1">
                  <c:v>20.3</c:v>
                </c:pt>
                <c:pt idx="2">
                  <c:v>13.7</c:v>
                </c:pt>
                <c:pt idx="3">
                  <c:v>42.2</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90270259186351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Sheet1!$B$2:$Q$2</c:f>
              <c:numCache>
                <c:formatCode>0.0</c:formatCode>
                <c:ptCount val="16"/>
                <c:pt idx="0">
                  <c:v>14.32</c:v>
                </c:pt>
                <c:pt idx="1">
                  <c:v>15.96</c:v>
                </c:pt>
                <c:pt idx="2">
                  <c:v>15.21</c:v>
                </c:pt>
                <c:pt idx="3">
                  <c:v>16.27</c:v>
                </c:pt>
                <c:pt idx="4">
                  <c:v>17.47</c:v>
                </c:pt>
                <c:pt idx="5">
                  <c:v>16.28</c:v>
                </c:pt>
                <c:pt idx="6">
                  <c:v>17.29</c:v>
                </c:pt>
                <c:pt idx="7">
                  <c:v>17.399999999999999</c:v>
                </c:pt>
                <c:pt idx="8">
                  <c:v>17.57</c:v>
                </c:pt>
                <c:pt idx="9">
                  <c:v>17.46</c:v>
                </c:pt>
                <c:pt idx="10">
                  <c:v>17.93</c:v>
                </c:pt>
                <c:pt idx="11">
                  <c:v>17.260000000000002</c:v>
                </c:pt>
                <c:pt idx="12">
                  <c:v>16.05</c:v>
                </c:pt>
                <c:pt idx="13">
                  <c:v>16.690000000000001</c:v>
                </c:pt>
                <c:pt idx="14">
                  <c:v>17.14</c:v>
                </c:pt>
                <c:pt idx="15">
                  <c:v>16.350000000000001</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Sheet1!$B$3:$Q$3</c:f>
              <c:numCache>
                <c:formatCode>0.0</c:formatCode>
                <c:ptCount val="16"/>
                <c:pt idx="0">
                  <c:v>12.95</c:v>
                </c:pt>
                <c:pt idx="1">
                  <c:v>15.09</c:v>
                </c:pt>
                <c:pt idx="2">
                  <c:v>13.66</c:v>
                </c:pt>
                <c:pt idx="3">
                  <c:v>14.91</c:v>
                </c:pt>
                <c:pt idx="4">
                  <c:v>14.27</c:v>
                </c:pt>
                <c:pt idx="5">
                  <c:v>13.99</c:v>
                </c:pt>
                <c:pt idx="6">
                  <c:v>16.16</c:v>
                </c:pt>
                <c:pt idx="7">
                  <c:v>14.66</c:v>
                </c:pt>
                <c:pt idx="8">
                  <c:v>15.13</c:v>
                </c:pt>
                <c:pt idx="9">
                  <c:v>15.55</c:v>
                </c:pt>
                <c:pt idx="10">
                  <c:v>16.43</c:v>
                </c:pt>
                <c:pt idx="11">
                  <c:v>15.57</c:v>
                </c:pt>
                <c:pt idx="12">
                  <c:v>15.01</c:v>
                </c:pt>
                <c:pt idx="13">
                  <c:v>15.48</c:v>
                </c:pt>
                <c:pt idx="14">
                  <c:v>16.11</c:v>
                </c:pt>
                <c:pt idx="15">
                  <c:v>14.31</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Sheet1!$B$4:$Q$4</c:f>
              <c:numCache>
                <c:formatCode>0.0</c:formatCode>
                <c:ptCount val="16"/>
                <c:pt idx="0">
                  <c:v>12.52</c:v>
                </c:pt>
                <c:pt idx="1">
                  <c:v>14.06</c:v>
                </c:pt>
                <c:pt idx="2">
                  <c:v>13.51</c:v>
                </c:pt>
                <c:pt idx="3">
                  <c:v>13.98</c:v>
                </c:pt>
                <c:pt idx="4">
                  <c:v>15.51</c:v>
                </c:pt>
                <c:pt idx="5">
                  <c:v>14.89</c:v>
                </c:pt>
                <c:pt idx="6">
                  <c:v>16.21</c:v>
                </c:pt>
                <c:pt idx="7">
                  <c:v>16.809999999999999</c:v>
                </c:pt>
                <c:pt idx="8">
                  <c:v>17.07</c:v>
                </c:pt>
                <c:pt idx="9">
                  <c:v>17.38</c:v>
                </c:pt>
                <c:pt idx="10">
                  <c:v>16.579999999999998</c:v>
                </c:pt>
                <c:pt idx="11">
                  <c:v>17.649999999999999</c:v>
                </c:pt>
                <c:pt idx="12">
                  <c:v>16.11</c:v>
                </c:pt>
                <c:pt idx="13">
                  <c:v>16.489999999999998</c:v>
                </c:pt>
                <c:pt idx="14">
                  <c:v>17.510000000000002</c:v>
                </c:pt>
                <c:pt idx="15">
                  <c:v>15.85</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Sheet1!$B$5:$Q$5</c:f>
              <c:numCache>
                <c:formatCode>0.0</c:formatCode>
                <c:ptCount val="16"/>
                <c:pt idx="0">
                  <c:v>14.72</c:v>
                </c:pt>
                <c:pt idx="1">
                  <c:v>16.53</c:v>
                </c:pt>
                <c:pt idx="2">
                  <c:v>16.809999999999999</c:v>
                </c:pt>
                <c:pt idx="3">
                  <c:v>17.600000000000001</c:v>
                </c:pt>
                <c:pt idx="4">
                  <c:v>20.04</c:v>
                </c:pt>
                <c:pt idx="5">
                  <c:v>16.91</c:v>
                </c:pt>
                <c:pt idx="6">
                  <c:v>17.920000000000002</c:v>
                </c:pt>
                <c:pt idx="7">
                  <c:v>18.46</c:v>
                </c:pt>
                <c:pt idx="8">
                  <c:v>19.37</c:v>
                </c:pt>
                <c:pt idx="9">
                  <c:v>19.21</c:v>
                </c:pt>
                <c:pt idx="10">
                  <c:v>20.399999999999999</c:v>
                </c:pt>
                <c:pt idx="11">
                  <c:v>17.47</c:v>
                </c:pt>
                <c:pt idx="12">
                  <c:v>15.65</c:v>
                </c:pt>
                <c:pt idx="13">
                  <c:v>15.4</c:v>
                </c:pt>
                <c:pt idx="14">
                  <c:v>15.9</c:v>
                </c:pt>
                <c:pt idx="15">
                  <c:v>17.43</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Sheet1!$B$6:$Q$6</c:f>
              <c:numCache>
                <c:formatCode>0.0</c:formatCode>
                <c:ptCount val="16"/>
                <c:pt idx="0">
                  <c:v>14.28</c:v>
                </c:pt>
                <c:pt idx="1">
                  <c:v>15.9</c:v>
                </c:pt>
                <c:pt idx="2">
                  <c:v>14.87</c:v>
                </c:pt>
                <c:pt idx="3">
                  <c:v>14.83</c:v>
                </c:pt>
                <c:pt idx="4">
                  <c:v>18.5</c:v>
                </c:pt>
                <c:pt idx="5">
                  <c:v>18.16</c:v>
                </c:pt>
                <c:pt idx="6">
                  <c:v>18.89</c:v>
                </c:pt>
                <c:pt idx="7">
                  <c:v>18.07</c:v>
                </c:pt>
                <c:pt idx="8">
                  <c:v>18.3</c:v>
                </c:pt>
                <c:pt idx="9">
                  <c:v>19.260000000000002</c:v>
                </c:pt>
                <c:pt idx="10">
                  <c:v>18.29</c:v>
                </c:pt>
                <c:pt idx="11">
                  <c:v>20.260000000000002</c:v>
                </c:pt>
                <c:pt idx="12">
                  <c:v>18.37</c:v>
                </c:pt>
                <c:pt idx="13">
                  <c:v>18.32</c:v>
                </c:pt>
                <c:pt idx="14">
                  <c:v>17.940000000000001</c:v>
                </c:pt>
                <c:pt idx="15">
                  <c:v>17.559999999999999</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Sheet1!$B$7:$Q$7</c:f>
              <c:numCache>
                <c:formatCode>0.0</c:formatCode>
                <c:ptCount val="16"/>
                <c:pt idx="0">
                  <c:v>17.96</c:v>
                </c:pt>
                <c:pt idx="1">
                  <c:v>17.79</c:v>
                </c:pt>
                <c:pt idx="2">
                  <c:v>17.39</c:v>
                </c:pt>
                <c:pt idx="3">
                  <c:v>21.12</c:v>
                </c:pt>
                <c:pt idx="4">
                  <c:v>22.15</c:v>
                </c:pt>
                <c:pt idx="5">
                  <c:v>21.82</c:v>
                </c:pt>
                <c:pt idx="6">
                  <c:v>20.29</c:v>
                </c:pt>
                <c:pt idx="7">
                  <c:v>21.37</c:v>
                </c:pt>
                <c:pt idx="8">
                  <c:v>18.41</c:v>
                </c:pt>
                <c:pt idx="9">
                  <c:v>17.36</c:v>
                </c:pt>
                <c:pt idx="10">
                  <c:v>18.59</c:v>
                </c:pt>
                <c:pt idx="11">
                  <c:v>17.72</c:v>
                </c:pt>
                <c:pt idx="12">
                  <c:v>15.4</c:v>
                </c:pt>
                <c:pt idx="13">
                  <c:v>18.16</c:v>
                </c:pt>
                <c:pt idx="14">
                  <c:v>20.03</c:v>
                </c:pt>
                <c:pt idx="15">
                  <c:v>18.170000000000002</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Sheet1!$B$8:$Q$8</c:f>
              <c:numCache>
                <c:formatCode>0.0</c:formatCode>
                <c:ptCount val="16"/>
                <c:pt idx="0">
                  <c:v>22.27</c:v>
                </c:pt>
                <c:pt idx="1">
                  <c:v>24.74</c:v>
                </c:pt>
                <c:pt idx="2">
                  <c:v>21.81</c:v>
                </c:pt>
                <c:pt idx="3">
                  <c:v>22.86</c:v>
                </c:pt>
                <c:pt idx="4">
                  <c:v>24.41</c:v>
                </c:pt>
                <c:pt idx="5">
                  <c:v>19.66</c:v>
                </c:pt>
                <c:pt idx="6">
                  <c:v>17.600000000000001</c:v>
                </c:pt>
                <c:pt idx="7">
                  <c:v>22.32</c:v>
                </c:pt>
                <c:pt idx="8">
                  <c:v>24.34</c:v>
                </c:pt>
                <c:pt idx="9">
                  <c:v>18.899999999999999</c:v>
                </c:pt>
                <c:pt idx="10">
                  <c:v>20.92</c:v>
                </c:pt>
                <c:pt idx="11">
                  <c:v>17.55</c:v>
                </c:pt>
                <c:pt idx="12">
                  <c:v>19.329999999999998</c:v>
                </c:pt>
                <c:pt idx="13">
                  <c:v>23.47</c:v>
                </c:pt>
                <c:pt idx="14">
                  <c:v>19.88</c:v>
                </c:pt>
                <c:pt idx="15">
                  <c:v>23.22</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3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454177602799649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5"/>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16.8</c:v>
                </c:pt>
                <c:pt idx="1">
                  <c:v>17.2</c:v>
                </c:pt>
                <c:pt idx="2">
                  <c:v>18.5</c:v>
                </c:pt>
                <c:pt idx="3">
                  <c:v>17.3</c:v>
                </c:pt>
                <c:pt idx="4">
                  <c:v>18.399999999999999</c:v>
                </c:pt>
                <c:pt idx="5">
                  <c:v>23</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0.0</c:formatCode>
                <c:ptCount val="6"/>
                <c:pt idx="0">
                  <c:v>13.6</c:v>
                </c:pt>
                <c:pt idx="1">
                  <c:v>12.1</c:v>
                </c:pt>
                <c:pt idx="2">
                  <c:v>18.2</c:v>
                </c:pt>
                <c:pt idx="3">
                  <c:v>16.399999999999999</c:v>
                </c:pt>
                <c:pt idx="4">
                  <c:v>19.100000000000001</c:v>
                </c:pt>
                <c:pt idx="5">
                  <c:v>24.8</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0.0</c:formatCode>
                <c:ptCount val="6"/>
                <c:pt idx="0">
                  <c:v>13.1</c:v>
                </c:pt>
                <c:pt idx="1">
                  <c:v>14.6</c:v>
                </c:pt>
                <c:pt idx="2">
                  <c:v>14.7</c:v>
                </c:pt>
                <c:pt idx="3">
                  <c:v>18</c:v>
                </c:pt>
                <c:pt idx="4">
                  <c:v>18.2</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90270259186351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5"/>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&lt;High School</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15.3</c:v>
                </c:pt>
                <c:pt idx="1">
                  <c:v>16.899999999999999</c:v>
                </c:pt>
                <c:pt idx="2">
                  <c:v>16.7</c:v>
                </c:pt>
                <c:pt idx="3">
                  <c:v>22.9</c:v>
                </c:pt>
                <c:pt idx="4">
                  <c:v>17.8</c:v>
                </c:pt>
                <c:pt idx="5">
                  <c:v>16.3</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High School Graduate</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0.0</c:formatCode>
                <c:ptCount val="6"/>
                <c:pt idx="0">
                  <c:v>15.9</c:v>
                </c:pt>
                <c:pt idx="1">
                  <c:v>16.8</c:v>
                </c:pt>
                <c:pt idx="2">
                  <c:v>16.7</c:v>
                </c:pt>
                <c:pt idx="3">
                  <c:v>19</c:v>
                </c:pt>
                <c:pt idx="4">
                  <c:v>19.5</c:v>
                </c:pt>
                <c:pt idx="5">
                  <c:v>26.7</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Any College</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0.0</c:formatCode>
                <c:ptCount val="6"/>
                <c:pt idx="0">
                  <c:v>13.6</c:v>
                </c:pt>
                <c:pt idx="1">
                  <c:v>14.9</c:v>
                </c:pt>
                <c:pt idx="2">
                  <c:v>18.399999999999999</c:v>
                </c:pt>
                <c:pt idx="3">
                  <c:v>15.2</c:v>
                </c:pt>
                <c:pt idx="4">
                  <c:v>16.7</c:v>
                </c:pt>
                <c:pt idx="5">
                  <c:v>22.3</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6.1728395061728392E-3"/>
              <c:y val="0.38930567706814428"/>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09967291020441"/>
          <c:y val="0.11146617089530476"/>
          <c:w val="0.88187161974071426"/>
          <c:h val="0.70464445416545152"/>
        </c:manualLayout>
      </c:layout>
      <c:barChart>
        <c:barDir val="col"/>
        <c:grouping val="percentStacked"/>
        <c:varyColors val="0"/>
        <c:ser>
          <c:idx val="0"/>
          <c:order val="0"/>
          <c:tx>
            <c:strRef>
              <c:f>Sheet1!$B$1</c:f>
              <c:strCache>
                <c:ptCount val="1"/>
                <c:pt idx="0">
                  <c:v>Trauma Level I/II</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42.5</c:v>
                </c:pt>
                <c:pt idx="1">
                  <c:v>28.8</c:v>
                </c:pt>
                <c:pt idx="2">
                  <c:v>37.6</c:v>
                </c:pt>
                <c:pt idx="3">
                  <c:v>29.1</c:v>
                </c:pt>
                <c:pt idx="4">
                  <c:v>11.6</c:v>
                </c:pt>
                <c:pt idx="5">
                  <c:v>10.199999999999999</c:v>
                </c:pt>
              </c:numCache>
            </c:numRef>
          </c:val>
          <c:extLst>
            <c:ext xmlns:c16="http://schemas.microsoft.com/office/drawing/2014/chart" uri="{C3380CC4-5D6E-409C-BE32-E72D297353CC}">
              <c16:uniqueId val="{00000000-093D-4499-A569-D91B009D8118}"/>
            </c:ext>
          </c:extLst>
        </c:ser>
        <c:ser>
          <c:idx val="1"/>
          <c:order val="1"/>
          <c:tx>
            <c:strRef>
              <c:f>Sheet1!$C$1</c:f>
              <c:strCache>
                <c:ptCount val="1"/>
                <c:pt idx="0">
                  <c:v>Trauma Level III</c:v>
                </c:pt>
              </c:strCache>
            </c:strRef>
          </c:tx>
          <c:spPr>
            <a:solidFill>
              <a:srgbClr val="0072C6"/>
            </a:solidFill>
            <a:ln>
              <a:solidFill>
                <a:srgbClr val="0072C6"/>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8.4</c:v>
                </c:pt>
                <c:pt idx="1">
                  <c:v>12.8</c:v>
                </c:pt>
                <c:pt idx="2">
                  <c:v>12.9</c:v>
                </c:pt>
                <c:pt idx="3">
                  <c:v>26.8</c:v>
                </c:pt>
                <c:pt idx="4">
                  <c:v>20.100000000000001</c:v>
                </c:pt>
                <c:pt idx="5">
                  <c:v>9.5</c:v>
                </c:pt>
              </c:numCache>
            </c:numRef>
          </c:val>
          <c:extLst>
            <c:ext xmlns:c16="http://schemas.microsoft.com/office/drawing/2014/chart" uri="{C3380CC4-5D6E-409C-BE32-E72D297353CC}">
              <c16:uniqueId val="{00000000-08B2-46B3-9433-A83D357D689F}"/>
            </c:ext>
          </c:extLst>
        </c:ser>
        <c:ser>
          <c:idx val="2"/>
          <c:order val="2"/>
          <c:tx>
            <c:strRef>
              <c:f>Sheet1!$D$1</c:f>
              <c:strCache>
                <c:ptCount val="1"/>
                <c:pt idx="0">
                  <c:v>Nontrauma Emergency Department</c:v>
                </c:pt>
              </c:strCache>
            </c:strRef>
          </c:tx>
          <c:spPr>
            <a:solidFill>
              <a:srgbClr val="AABA0A"/>
            </a:solidFill>
            <a:ln>
              <a:solidFill>
                <a:srgbClr val="AABA0A"/>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49.1</c:v>
                </c:pt>
                <c:pt idx="1">
                  <c:v>58.4</c:v>
                </c:pt>
                <c:pt idx="2">
                  <c:v>49.6</c:v>
                </c:pt>
                <c:pt idx="3">
                  <c:v>44.1</c:v>
                </c:pt>
                <c:pt idx="4">
                  <c:v>68.3</c:v>
                </c:pt>
                <c:pt idx="5">
                  <c:v>80.3</c:v>
                </c:pt>
              </c:numCache>
            </c:numRef>
          </c:val>
          <c:extLst>
            <c:ext xmlns:c16="http://schemas.microsoft.com/office/drawing/2014/chart" uri="{C3380CC4-5D6E-409C-BE32-E72D297353CC}">
              <c16:uniqueId val="{00000001-08B2-46B3-9433-A83D357D689F}"/>
            </c:ext>
          </c:extLst>
        </c:ser>
        <c:dLbls>
          <c:showLegendKey val="0"/>
          <c:showVal val="0"/>
          <c:showCatName val="0"/>
          <c:showSerName val="0"/>
          <c:showPercent val="0"/>
          <c:showBubbleSize val="0"/>
        </c:dLbls>
        <c:gapWidth val="150"/>
        <c:overlap val="10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ax val="1"/>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779245649849324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majorUnit val="0.2"/>
      </c:valAx>
    </c:plotArea>
    <c:legend>
      <c:legendPos val="t"/>
      <c:layout>
        <c:manualLayout>
          <c:xMode val="edge"/>
          <c:yMode val="edge"/>
          <c:x val="6.3852070574511519E-2"/>
          <c:y val="9.2592592592592587E-3"/>
          <c:w val="0.9"/>
          <c:h val="7.8193350831146105E-2"/>
        </c:manualLayout>
      </c:layout>
      <c:overlay val="0"/>
      <c:txPr>
        <a:bodyPr/>
        <a:lstStyle/>
        <a:p>
          <a:pPr>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8345213950529"/>
          <c:y val="0.11146617089530476"/>
          <c:w val="0.87713677125586575"/>
          <c:h val="0.63365679984446388"/>
        </c:manualLayout>
      </c:layout>
      <c:barChart>
        <c:barDir val="col"/>
        <c:grouping val="percentStacked"/>
        <c:varyColors val="0"/>
        <c:ser>
          <c:idx val="0"/>
          <c:order val="0"/>
          <c:tx>
            <c:strRef>
              <c:f>Sheet1!$C$1</c:f>
              <c:strCache>
                <c:ptCount val="1"/>
                <c:pt idx="0">
                  <c:v>Trauma Level I/II</c:v>
                </c:pt>
              </c:strCache>
            </c:strRef>
          </c:tx>
          <c:spPr>
            <a:solidFill>
              <a:sysClr val="window" lastClr="FFFFFF"/>
            </a:solidFill>
            <a:ln>
              <a:solidFill>
                <a:sysClr val="windowText" lastClr="000000"/>
              </a:solidFill>
            </a:ln>
          </c:spPr>
          <c:invertIfNegative val="0"/>
          <c:cat>
            <c:multiLvlStrRef>
              <c:f>Sheet1!$A$2:$B$9</c:f>
              <c:multiLvlStrCache>
                <c:ptCount val="8"/>
                <c:lvl>
                  <c:pt idx="0">
                    <c:v>Poor</c:v>
                  </c:pt>
                  <c:pt idx="1">
                    <c:v>Low Income</c:v>
                  </c:pt>
                  <c:pt idx="2">
                    <c:v>Middle Income </c:v>
                  </c:pt>
                  <c:pt idx="3">
                    <c:v>High Income</c:v>
                  </c:pt>
                  <c:pt idx="4">
                    <c:v>Poor</c:v>
                  </c:pt>
                  <c:pt idx="5">
                    <c:v>Low Income</c:v>
                  </c:pt>
                  <c:pt idx="6">
                    <c:v>Middle Income </c:v>
                  </c:pt>
                  <c:pt idx="7">
                    <c:v>High Income</c:v>
                  </c:pt>
                </c:lvl>
                <c:lvl>
                  <c:pt idx="0">
                    <c:v>MSA</c:v>
                  </c:pt>
                  <c:pt idx="4">
                    <c:v>Non-MSA</c:v>
                  </c:pt>
                </c:lvl>
              </c:multiLvlStrCache>
            </c:multiLvlStrRef>
          </c:cat>
          <c:val>
            <c:numRef>
              <c:f>Sheet1!$C$2:$C$9</c:f>
              <c:numCache>
                <c:formatCode>General</c:formatCode>
                <c:ptCount val="8"/>
                <c:pt idx="0">
                  <c:v>41.7</c:v>
                </c:pt>
                <c:pt idx="1">
                  <c:v>34.799999999999997</c:v>
                </c:pt>
                <c:pt idx="2">
                  <c:v>36.700000000000003</c:v>
                </c:pt>
                <c:pt idx="3">
                  <c:v>35.299999999999997</c:v>
                </c:pt>
                <c:pt idx="4">
                  <c:v>2.7</c:v>
                </c:pt>
                <c:pt idx="5">
                  <c:v>3.2</c:v>
                </c:pt>
                <c:pt idx="6">
                  <c:v>4.9000000000000004</c:v>
                </c:pt>
                <c:pt idx="7">
                  <c:v>1.4</c:v>
                </c:pt>
              </c:numCache>
            </c:numRef>
          </c:val>
          <c:extLst>
            <c:ext xmlns:c16="http://schemas.microsoft.com/office/drawing/2014/chart" uri="{C3380CC4-5D6E-409C-BE32-E72D297353CC}">
              <c16:uniqueId val="{00000000-093D-4499-A569-D91B009D8118}"/>
            </c:ext>
          </c:extLst>
        </c:ser>
        <c:ser>
          <c:idx val="4"/>
          <c:order val="1"/>
          <c:tx>
            <c:strRef>
              <c:f>Sheet1!$D$1</c:f>
              <c:strCache>
                <c:ptCount val="1"/>
                <c:pt idx="0">
                  <c:v>Trauma Level III</c:v>
                </c:pt>
              </c:strCache>
            </c:strRef>
          </c:tx>
          <c:spPr>
            <a:solidFill>
              <a:srgbClr val="0072C6"/>
            </a:solidFill>
            <a:ln>
              <a:solidFill>
                <a:srgbClr val="0072C6"/>
              </a:solidFill>
            </a:ln>
          </c:spPr>
          <c:invertIfNegative val="0"/>
          <c:cat>
            <c:multiLvlStrRef>
              <c:f>Sheet1!$A$2:$B$9</c:f>
              <c:multiLvlStrCache>
                <c:ptCount val="8"/>
                <c:lvl>
                  <c:pt idx="0">
                    <c:v>Poor</c:v>
                  </c:pt>
                  <c:pt idx="1">
                    <c:v>Low Income</c:v>
                  </c:pt>
                  <c:pt idx="2">
                    <c:v>Middle Income </c:v>
                  </c:pt>
                  <c:pt idx="3">
                    <c:v>High Income</c:v>
                  </c:pt>
                  <c:pt idx="4">
                    <c:v>Poor</c:v>
                  </c:pt>
                  <c:pt idx="5">
                    <c:v>Low Income</c:v>
                  </c:pt>
                  <c:pt idx="6">
                    <c:v>Middle Income </c:v>
                  </c:pt>
                  <c:pt idx="7">
                    <c:v>High Income</c:v>
                  </c:pt>
                </c:lvl>
                <c:lvl>
                  <c:pt idx="0">
                    <c:v>MSA</c:v>
                  </c:pt>
                  <c:pt idx="4">
                    <c:v>Non-MSA</c:v>
                  </c:pt>
                </c:lvl>
              </c:multiLvlStrCache>
            </c:multiLvlStrRef>
          </c:cat>
          <c:val>
            <c:numRef>
              <c:f>Sheet1!$D$2:$D$9</c:f>
              <c:numCache>
                <c:formatCode>General</c:formatCode>
                <c:ptCount val="8"/>
                <c:pt idx="0">
                  <c:v>12.8</c:v>
                </c:pt>
                <c:pt idx="1">
                  <c:v>14.2</c:v>
                </c:pt>
                <c:pt idx="2">
                  <c:v>13.6</c:v>
                </c:pt>
                <c:pt idx="3">
                  <c:v>10.5</c:v>
                </c:pt>
                <c:pt idx="4">
                  <c:v>13.8</c:v>
                </c:pt>
                <c:pt idx="5">
                  <c:v>18.8</c:v>
                </c:pt>
                <c:pt idx="6">
                  <c:v>17.8</c:v>
                </c:pt>
                <c:pt idx="7">
                  <c:v>25.1</c:v>
                </c:pt>
              </c:numCache>
            </c:numRef>
          </c:val>
          <c:extLst>
            <c:ext xmlns:c16="http://schemas.microsoft.com/office/drawing/2014/chart" uri="{C3380CC4-5D6E-409C-BE32-E72D297353CC}">
              <c16:uniqueId val="{00000001-9169-4F8C-9F5E-EAC3E9C5BBD0}"/>
            </c:ext>
          </c:extLst>
        </c:ser>
        <c:ser>
          <c:idx val="1"/>
          <c:order val="2"/>
          <c:tx>
            <c:strRef>
              <c:f>Sheet1!$E$1</c:f>
              <c:strCache>
                <c:ptCount val="1"/>
                <c:pt idx="0">
                  <c:v>Nontrauma Emergency Department</c:v>
                </c:pt>
              </c:strCache>
            </c:strRef>
          </c:tx>
          <c:spPr>
            <a:solidFill>
              <a:srgbClr val="AABA0A"/>
            </a:solidFill>
            <a:ln>
              <a:solidFill>
                <a:srgbClr val="AABA0A"/>
              </a:solidFill>
            </a:ln>
          </c:spPr>
          <c:invertIfNegative val="0"/>
          <c:cat>
            <c:multiLvlStrRef>
              <c:f>Sheet1!$A$2:$B$9</c:f>
              <c:multiLvlStrCache>
                <c:ptCount val="8"/>
                <c:lvl>
                  <c:pt idx="0">
                    <c:v>Poor</c:v>
                  </c:pt>
                  <c:pt idx="1">
                    <c:v>Low Income</c:v>
                  </c:pt>
                  <c:pt idx="2">
                    <c:v>Middle Income </c:v>
                  </c:pt>
                  <c:pt idx="3">
                    <c:v>High Income</c:v>
                  </c:pt>
                  <c:pt idx="4">
                    <c:v>Poor</c:v>
                  </c:pt>
                  <c:pt idx="5">
                    <c:v>Low Income</c:v>
                  </c:pt>
                  <c:pt idx="6">
                    <c:v>Middle Income </c:v>
                  </c:pt>
                  <c:pt idx="7">
                    <c:v>High Income</c:v>
                  </c:pt>
                </c:lvl>
                <c:lvl>
                  <c:pt idx="0">
                    <c:v>MSA</c:v>
                  </c:pt>
                  <c:pt idx="4">
                    <c:v>Non-MSA</c:v>
                  </c:pt>
                </c:lvl>
              </c:multiLvlStrCache>
            </c:multiLvlStrRef>
          </c:cat>
          <c:val>
            <c:numRef>
              <c:f>Sheet1!$E$2:$E$9</c:f>
              <c:numCache>
                <c:formatCode>General</c:formatCode>
                <c:ptCount val="8"/>
                <c:pt idx="0">
                  <c:v>45.4</c:v>
                </c:pt>
                <c:pt idx="1">
                  <c:v>50.9</c:v>
                </c:pt>
                <c:pt idx="2">
                  <c:v>49.7</c:v>
                </c:pt>
                <c:pt idx="3">
                  <c:v>54.2</c:v>
                </c:pt>
                <c:pt idx="4">
                  <c:v>83.6</c:v>
                </c:pt>
                <c:pt idx="5">
                  <c:v>78</c:v>
                </c:pt>
                <c:pt idx="6">
                  <c:v>77.3</c:v>
                </c:pt>
                <c:pt idx="7">
                  <c:v>73.5</c:v>
                </c:pt>
              </c:numCache>
            </c:numRef>
          </c:val>
          <c:extLst>
            <c:ext xmlns:c16="http://schemas.microsoft.com/office/drawing/2014/chart" uri="{C3380CC4-5D6E-409C-BE32-E72D297353CC}">
              <c16:uniqueId val="{00000007-9169-4F8C-9F5E-EAC3E9C5BBD0}"/>
            </c:ext>
          </c:extLst>
        </c:ser>
        <c:dLbls>
          <c:showLegendKey val="0"/>
          <c:showVal val="0"/>
          <c:showCatName val="0"/>
          <c:showSerName val="0"/>
          <c:showPercent val="0"/>
          <c:showBubbleSize val="0"/>
        </c:dLbls>
        <c:gapWidth val="150"/>
        <c:overlap val="10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ax val="1"/>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6.1728395061728392E-3"/>
              <c:y val="0.3340532954214056"/>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majorUnit val="0.2"/>
      </c:valAx>
    </c:plotArea>
    <c:legend>
      <c:legendPos val="t"/>
      <c:layout>
        <c:manualLayout>
          <c:xMode val="edge"/>
          <c:yMode val="edge"/>
          <c:x val="6.3852070574511519E-2"/>
          <c:y val="9.2592592592592587E-3"/>
          <c:w val="0.9"/>
          <c:h val="7.8193331828197765E-2"/>
        </c:manualLayout>
      </c:layout>
      <c:overlay val="0"/>
      <c:txPr>
        <a:bodyPr/>
        <a:lstStyle/>
        <a:p>
          <a:pPr>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90551181102362"/>
          <c:y val="0.11146617089530476"/>
          <c:w val="0.87906581121804217"/>
          <c:h val="0.66809855444205835"/>
        </c:manualLayout>
      </c:layout>
      <c:barChart>
        <c:barDir val="col"/>
        <c:grouping val="percentStacked"/>
        <c:varyColors val="0"/>
        <c:ser>
          <c:idx val="0"/>
          <c:order val="0"/>
          <c:tx>
            <c:strRef>
              <c:f>Sheet1!$C$1</c:f>
              <c:strCache>
                <c:ptCount val="1"/>
                <c:pt idx="0">
                  <c:v>Trauma Level I/II</c:v>
                </c:pt>
              </c:strCache>
            </c:strRef>
          </c:tx>
          <c:spPr>
            <a:solidFill>
              <a:sysClr val="window" lastClr="FFFFFF"/>
            </a:solidFill>
            <a:ln>
              <a:solidFill>
                <a:sysClr val="windowText" lastClr="000000"/>
              </a:solidFill>
            </a:ln>
          </c:spPr>
          <c:invertIfNegative val="0"/>
          <c:cat>
            <c:multiLvlStrRef>
              <c:f>Sheet1!$A$2:$B$5</c:f>
              <c:multiLvlStrCache>
                <c:ptCount val="4"/>
                <c:lvl>
                  <c:pt idx="0">
                    <c:v>Male</c:v>
                  </c:pt>
                  <c:pt idx="1">
                    <c:v>Female</c:v>
                  </c:pt>
                  <c:pt idx="2">
                    <c:v>Male</c:v>
                  </c:pt>
                  <c:pt idx="3">
                    <c:v>Female</c:v>
                  </c:pt>
                </c:lvl>
                <c:lvl>
                  <c:pt idx="0">
                    <c:v>MSA</c:v>
                  </c:pt>
                  <c:pt idx="2">
                    <c:v>Non-MSA</c:v>
                  </c:pt>
                </c:lvl>
              </c:multiLvlStrCache>
            </c:multiLvlStrRef>
          </c:cat>
          <c:val>
            <c:numRef>
              <c:f>Sheet1!$C$2:$C$5</c:f>
              <c:numCache>
                <c:formatCode>General</c:formatCode>
                <c:ptCount val="4"/>
                <c:pt idx="0">
                  <c:v>39.200000000000003</c:v>
                </c:pt>
                <c:pt idx="1">
                  <c:v>35.4</c:v>
                </c:pt>
                <c:pt idx="2">
                  <c:v>3.1</c:v>
                </c:pt>
                <c:pt idx="3">
                  <c:v>3.1</c:v>
                </c:pt>
              </c:numCache>
            </c:numRef>
          </c:val>
          <c:extLst>
            <c:ext xmlns:c16="http://schemas.microsoft.com/office/drawing/2014/chart" uri="{C3380CC4-5D6E-409C-BE32-E72D297353CC}">
              <c16:uniqueId val="{00000000-1AF1-4E63-A036-04CB41D33093}"/>
            </c:ext>
          </c:extLst>
        </c:ser>
        <c:ser>
          <c:idx val="1"/>
          <c:order val="1"/>
          <c:tx>
            <c:strRef>
              <c:f>Sheet1!$D$1</c:f>
              <c:strCache>
                <c:ptCount val="1"/>
                <c:pt idx="0">
                  <c:v>Trauma Level III</c:v>
                </c:pt>
              </c:strCache>
            </c:strRef>
          </c:tx>
          <c:spPr>
            <a:solidFill>
              <a:srgbClr val="0072C6"/>
            </a:solidFill>
            <a:ln>
              <a:solidFill>
                <a:srgbClr val="0072C6"/>
              </a:solidFill>
            </a:ln>
          </c:spPr>
          <c:invertIfNegative val="0"/>
          <c:cat>
            <c:multiLvlStrRef>
              <c:f>Sheet1!$A$2:$B$5</c:f>
              <c:multiLvlStrCache>
                <c:ptCount val="4"/>
                <c:lvl>
                  <c:pt idx="0">
                    <c:v>Male</c:v>
                  </c:pt>
                  <c:pt idx="1">
                    <c:v>Female</c:v>
                  </c:pt>
                  <c:pt idx="2">
                    <c:v>Male</c:v>
                  </c:pt>
                  <c:pt idx="3">
                    <c:v>Female</c:v>
                  </c:pt>
                </c:lvl>
                <c:lvl>
                  <c:pt idx="0">
                    <c:v>MSA</c:v>
                  </c:pt>
                  <c:pt idx="2">
                    <c:v>Non-MSA</c:v>
                  </c:pt>
                </c:lvl>
              </c:multiLvlStrCache>
            </c:multiLvlStrRef>
          </c:cat>
          <c:val>
            <c:numRef>
              <c:f>Sheet1!$D$2:$D$5</c:f>
              <c:numCache>
                <c:formatCode>General</c:formatCode>
                <c:ptCount val="4"/>
                <c:pt idx="0">
                  <c:v>12.7</c:v>
                </c:pt>
                <c:pt idx="1">
                  <c:v>13</c:v>
                </c:pt>
                <c:pt idx="2">
                  <c:v>16.7</c:v>
                </c:pt>
                <c:pt idx="3">
                  <c:v>16.5</c:v>
                </c:pt>
              </c:numCache>
            </c:numRef>
          </c:val>
          <c:extLst>
            <c:ext xmlns:c16="http://schemas.microsoft.com/office/drawing/2014/chart" uri="{C3380CC4-5D6E-409C-BE32-E72D297353CC}">
              <c16:uniqueId val="{00000001-1AF1-4E63-A036-04CB41D33093}"/>
            </c:ext>
          </c:extLst>
        </c:ser>
        <c:ser>
          <c:idx val="2"/>
          <c:order val="2"/>
          <c:tx>
            <c:strRef>
              <c:f>Sheet1!$E$1</c:f>
              <c:strCache>
                <c:ptCount val="1"/>
                <c:pt idx="0">
                  <c:v>Nontrauma Emergency Department</c:v>
                </c:pt>
              </c:strCache>
            </c:strRef>
          </c:tx>
          <c:spPr>
            <a:solidFill>
              <a:srgbClr val="AABA0A"/>
            </a:solidFill>
            <a:ln>
              <a:solidFill>
                <a:srgbClr val="AABA0A"/>
              </a:solidFill>
            </a:ln>
          </c:spPr>
          <c:invertIfNegative val="0"/>
          <c:cat>
            <c:multiLvlStrRef>
              <c:f>Sheet1!$A$2:$B$5</c:f>
              <c:multiLvlStrCache>
                <c:ptCount val="4"/>
                <c:lvl>
                  <c:pt idx="0">
                    <c:v>Male</c:v>
                  </c:pt>
                  <c:pt idx="1">
                    <c:v>Female</c:v>
                  </c:pt>
                  <c:pt idx="2">
                    <c:v>Male</c:v>
                  </c:pt>
                  <c:pt idx="3">
                    <c:v>Female</c:v>
                  </c:pt>
                </c:lvl>
                <c:lvl>
                  <c:pt idx="0">
                    <c:v>MSA</c:v>
                  </c:pt>
                  <c:pt idx="2">
                    <c:v>Non-MSA</c:v>
                  </c:pt>
                </c:lvl>
              </c:multiLvlStrCache>
            </c:multiLvlStrRef>
          </c:cat>
          <c:val>
            <c:numRef>
              <c:f>Sheet1!$E$2:$E$5</c:f>
              <c:numCache>
                <c:formatCode>General</c:formatCode>
                <c:ptCount val="4"/>
                <c:pt idx="0">
                  <c:v>48.1</c:v>
                </c:pt>
                <c:pt idx="1">
                  <c:v>51.5</c:v>
                </c:pt>
                <c:pt idx="2">
                  <c:v>80.2</c:v>
                </c:pt>
                <c:pt idx="3">
                  <c:v>80.3</c:v>
                </c:pt>
              </c:numCache>
            </c:numRef>
          </c:val>
          <c:extLst>
            <c:ext xmlns:c16="http://schemas.microsoft.com/office/drawing/2014/chart" uri="{C3380CC4-5D6E-409C-BE32-E72D297353CC}">
              <c16:uniqueId val="{00000002-1AF1-4E63-A036-04CB41D33093}"/>
            </c:ext>
          </c:extLst>
        </c:ser>
        <c:dLbls>
          <c:showLegendKey val="0"/>
          <c:showVal val="0"/>
          <c:showCatName val="0"/>
          <c:showSerName val="0"/>
          <c:showPercent val="0"/>
          <c:showBubbleSize val="0"/>
        </c:dLbls>
        <c:gapWidth val="150"/>
        <c:overlap val="10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ax val="1"/>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6.1728395061728392E-3"/>
              <c:y val="0.3587046647578144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majorUnit val="0.2"/>
      </c:valAx>
    </c:plotArea>
    <c:legend>
      <c:legendPos val="t"/>
      <c:layout>
        <c:manualLayout>
          <c:xMode val="edge"/>
          <c:yMode val="edge"/>
          <c:x val="6.3852070574511519E-2"/>
          <c:y val="9.2592592592592587E-3"/>
          <c:w val="0.9"/>
          <c:h val="7.8193331828197765E-2"/>
        </c:manualLayout>
      </c:layout>
      <c:overlay val="0"/>
      <c:txPr>
        <a:bodyPr/>
        <a:lstStyle/>
        <a:p>
          <a:pPr>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Sheet1!$B$2:$Q$2</c:f>
              <c:numCache>
                <c:formatCode>General</c:formatCode>
                <c:ptCount val="16"/>
                <c:pt idx="0">
                  <c:v>45.4</c:v>
                </c:pt>
                <c:pt idx="1">
                  <c:v>44.2</c:v>
                </c:pt>
                <c:pt idx="2">
                  <c:v>42.7</c:v>
                </c:pt>
                <c:pt idx="3">
                  <c:v>43.9</c:v>
                </c:pt>
                <c:pt idx="4">
                  <c:v>42.9</c:v>
                </c:pt>
                <c:pt idx="5">
                  <c:v>42.5</c:v>
                </c:pt>
                <c:pt idx="6">
                  <c:v>42.6</c:v>
                </c:pt>
                <c:pt idx="7">
                  <c:v>43.1</c:v>
                </c:pt>
                <c:pt idx="8">
                  <c:v>43.7</c:v>
                </c:pt>
                <c:pt idx="9">
                  <c:v>41.5</c:v>
                </c:pt>
                <c:pt idx="10">
                  <c:v>42.5</c:v>
                </c:pt>
                <c:pt idx="11">
                  <c:v>42.8</c:v>
                </c:pt>
                <c:pt idx="12">
                  <c:v>41.8</c:v>
                </c:pt>
                <c:pt idx="13" formatCode="0.0">
                  <c:v>41.9</c:v>
                </c:pt>
                <c:pt idx="14" formatCode="0.0">
                  <c:v>44.1</c:v>
                </c:pt>
                <c:pt idx="15" formatCode="0.0">
                  <c:v>43.9</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Sheet1!$B$3:$Q$3</c:f>
              <c:numCache>
                <c:formatCode>General</c:formatCode>
                <c:ptCount val="16"/>
                <c:pt idx="0">
                  <c:v>45.5</c:v>
                </c:pt>
                <c:pt idx="1">
                  <c:v>47</c:v>
                </c:pt>
                <c:pt idx="2">
                  <c:v>45.2</c:v>
                </c:pt>
                <c:pt idx="3">
                  <c:v>45.4</c:v>
                </c:pt>
                <c:pt idx="4">
                  <c:v>45.8</c:v>
                </c:pt>
                <c:pt idx="5">
                  <c:v>46.1</c:v>
                </c:pt>
                <c:pt idx="6">
                  <c:v>45.8</c:v>
                </c:pt>
                <c:pt idx="7">
                  <c:v>44.8</c:v>
                </c:pt>
                <c:pt idx="8">
                  <c:v>46.4</c:v>
                </c:pt>
                <c:pt idx="9">
                  <c:v>44.1</c:v>
                </c:pt>
                <c:pt idx="10">
                  <c:v>44.1</c:v>
                </c:pt>
                <c:pt idx="11">
                  <c:v>46.1</c:v>
                </c:pt>
                <c:pt idx="12">
                  <c:v>46.4</c:v>
                </c:pt>
                <c:pt idx="13" formatCode="0.0">
                  <c:v>44.3</c:v>
                </c:pt>
                <c:pt idx="14" formatCode="0.0">
                  <c:v>46.3</c:v>
                </c:pt>
                <c:pt idx="15" formatCode="0.0">
                  <c:v>46.3</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Sheet1!$B$4:$Q$4</c:f>
              <c:numCache>
                <c:formatCode>General</c:formatCode>
                <c:ptCount val="16"/>
                <c:pt idx="0">
                  <c:v>55.4</c:v>
                </c:pt>
                <c:pt idx="1">
                  <c:v>53.3</c:v>
                </c:pt>
                <c:pt idx="2">
                  <c:v>52.6</c:v>
                </c:pt>
                <c:pt idx="3">
                  <c:v>52.7</c:v>
                </c:pt>
                <c:pt idx="4">
                  <c:v>52</c:v>
                </c:pt>
                <c:pt idx="5">
                  <c:v>49.6</c:v>
                </c:pt>
                <c:pt idx="6">
                  <c:v>49.2</c:v>
                </c:pt>
                <c:pt idx="7">
                  <c:v>49.3</c:v>
                </c:pt>
                <c:pt idx="8">
                  <c:v>52.4</c:v>
                </c:pt>
                <c:pt idx="9">
                  <c:v>49.7</c:v>
                </c:pt>
                <c:pt idx="10">
                  <c:v>51</c:v>
                </c:pt>
                <c:pt idx="11">
                  <c:v>48.6</c:v>
                </c:pt>
                <c:pt idx="12">
                  <c:v>48.1</c:v>
                </c:pt>
                <c:pt idx="13" formatCode="0.0">
                  <c:v>46.9</c:v>
                </c:pt>
                <c:pt idx="14" formatCode="0.0">
                  <c:v>48.1</c:v>
                </c:pt>
                <c:pt idx="15" formatCode="0.0">
                  <c:v>50.7</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Sheet1!$B$5:$Q$5</c:f>
              <c:numCache>
                <c:formatCode>General</c:formatCode>
                <c:ptCount val="16"/>
                <c:pt idx="0">
                  <c:v>43.1</c:v>
                </c:pt>
                <c:pt idx="1">
                  <c:v>41.5</c:v>
                </c:pt>
                <c:pt idx="2">
                  <c:v>39.799999999999997</c:v>
                </c:pt>
                <c:pt idx="3">
                  <c:v>40.4</c:v>
                </c:pt>
                <c:pt idx="4">
                  <c:v>39.5</c:v>
                </c:pt>
                <c:pt idx="5">
                  <c:v>39.5</c:v>
                </c:pt>
                <c:pt idx="6">
                  <c:v>39.5</c:v>
                </c:pt>
                <c:pt idx="7">
                  <c:v>42.4</c:v>
                </c:pt>
                <c:pt idx="8">
                  <c:v>39.9</c:v>
                </c:pt>
                <c:pt idx="9">
                  <c:v>38.6</c:v>
                </c:pt>
                <c:pt idx="10">
                  <c:v>39.5</c:v>
                </c:pt>
                <c:pt idx="11">
                  <c:v>42</c:v>
                </c:pt>
                <c:pt idx="12">
                  <c:v>39.5</c:v>
                </c:pt>
                <c:pt idx="13" formatCode="0.0">
                  <c:v>41.2</c:v>
                </c:pt>
                <c:pt idx="14" formatCode="0.0">
                  <c:v>42.8</c:v>
                </c:pt>
                <c:pt idx="15" formatCode="0.0">
                  <c:v>39.700000000000003</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Sheet1!$B$6:$Q$6</c:f>
              <c:numCache>
                <c:formatCode>General</c:formatCode>
                <c:ptCount val="16"/>
                <c:pt idx="0">
                  <c:v>41.6</c:v>
                </c:pt>
                <c:pt idx="1">
                  <c:v>38.200000000000003</c:v>
                </c:pt>
                <c:pt idx="2">
                  <c:v>41.5</c:v>
                </c:pt>
                <c:pt idx="3">
                  <c:v>46.6</c:v>
                </c:pt>
                <c:pt idx="4">
                  <c:v>40.1</c:v>
                </c:pt>
                <c:pt idx="5">
                  <c:v>38.9</c:v>
                </c:pt>
                <c:pt idx="6">
                  <c:v>40.1</c:v>
                </c:pt>
                <c:pt idx="7">
                  <c:v>39.4</c:v>
                </c:pt>
                <c:pt idx="8">
                  <c:v>36.5</c:v>
                </c:pt>
                <c:pt idx="9">
                  <c:v>34.1</c:v>
                </c:pt>
                <c:pt idx="10">
                  <c:v>39</c:v>
                </c:pt>
                <c:pt idx="11">
                  <c:v>38.700000000000003</c:v>
                </c:pt>
                <c:pt idx="12">
                  <c:v>38.799999999999997</c:v>
                </c:pt>
                <c:pt idx="13" formatCode="0.0">
                  <c:v>39.4</c:v>
                </c:pt>
                <c:pt idx="14" formatCode="0.0">
                  <c:v>40.5</c:v>
                </c:pt>
                <c:pt idx="15" formatCode="0.0">
                  <c:v>41</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Sheet1!$B$7:$Q$7</c:f>
              <c:numCache>
                <c:formatCode>General</c:formatCode>
                <c:ptCount val="16"/>
                <c:pt idx="0">
                  <c:v>35.700000000000003</c:v>
                </c:pt>
                <c:pt idx="1">
                  <c:v>31.4</c:v>
                </c:pt>
                <c:pt idx="2">
                  <c:v>28.9</c:v>
                </c:pt>
                <c:pt idx="3">
                  <c:v>32.200000000000003</c:v>
                </c:pt>
                <c:pt idx="4">
                  <c:v>31.1</c:v>
                </c:pt>
                <c:pt idx="5">
                  <c:v>30.2</c:v>
                </c:pt>
                <c:pt idx="6">
                  <c:v>34.700000000000003</c:v>
                </c:pt>
                <c:pt idx="7">
                  <c:v>37.6</c:v>
                </c:pt>
                <c:pt idx="8">
                  <c:v>38.5</c:v>
                </c:pt>
                <c:pt idx="9">
                  <c:v>37</c:v>
                </c:pt>
                <c:pt idx="10">
                  <c:v>35.700000000000003</c:v>
                </c:pt>
                <c:pt idx="11">
                  <c:v>33.200000000000003</c:v>
                </c:pt>
                <c:pt idx="12">
                  <c:v>31.7</c:v>
                </c:pt>
                <c:pt idx="13" formatCode="0.0">
                  <c:v>35.6</c:v>
                </c:pt>
                <c:pt idx="14" formatCode="0.0">
                  <c:v>40.5</c:v>
                </c:pt>
                <c:pt idx="15" formatCode="0.0">
                  <c:v>34.9</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Sheet1!$B$8:$Q$8</c:f>
              <c:numCache>
                <c:formatCode>General</c:formatCode>
                <c:ptCount val="16"/>
                <c:pt idx="0">
                  <c:v>35.4</c:v>
                </c:pt>
                <c:pt idx="1">
                  <c:v>34.200000000000003</c:v>
                </c:pt>
                <c:pt idx="2">
                  <c:v>30</c:v>
                </c:pt>
                <c:pt idx="3">
                  <c:v>29.8</c:v>
                </c:pt>
                <c:pt idx="4">
                  <c:v>31.5</c:v>
                </c:pt>
                <c:pt idx="5">
                  <c:v>35</c:v>
                </c:pt>
                <c:pt idx="6">
                  <c:v>29.2</c:v>
                </c:pt>
                <c:pt idx="7">
                  <c:v>26.8</c:v>
                </c:pt>
                <c:pt idx="8">
                  <c:v>26.9</c:v>
                </c:pt>
                <c:pt idx="9">
                  <c:v>25.7</c:v>
                </c:pt>
                <c:pt idx="10">
                  <c:v>26.5</c:v>
                </c:pt>
                <c:pt idx="11">
                  <c:v>30</c:v>
                </c:pt>
                <c:pt idx="12">
                  <c:v>28</c:v>
                </c:pt>
                <c:pt idx="13" formatCode="0.0">
                  <c:v>28.8</c:v>
                </c:pt>
                <c:pt idx="14" formatCode="0.0">
                  <c:v>30.8</c:v>
                </c:pt>
                <c:pt idx="15" formatCode="0.0">
                  <c:v>33.299999999999997</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65"/>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540983158355206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5"/>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Poor</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47</c:v>
                </c:pt>
                <c:pt idx="1">
                  <c:v>49.3</c:v>
                </c:pt>
                <c:pt idx="2">
                  <c:v>35.1</c:v>
                </c:pt>
                <c:pt idx="3">
                  <c:v>45.3</c:v>
                </c:pt>
                <c:pt idx="4">
                  <c:v>25</c:v>
                </c:pt>
                <c:pt idx="5">
                  <c:v>30</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Low Income </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47.1</c:v>
                </c:pt>
                <c:pt idx="1">
                  <c:v>45.2</c:v>
                </c:pt>
                <c:pt idx="2">
                  <c:v>35.9</c:v>
                </c:pt>
                <c:pt idx="3">
                  <c:v>34.6</c:v>
                </c:pt>
                <c:pt idx="4">
                  <c:v>30.2</c:v>
                </c:pt>
                <c:pt idx="5">
                  <c:v>30.8</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Middle Income</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47.9</c:v>
                </c:pt>
                <c:pt idx="1">
                  <c:v>47.9</c:v>
                </c:pt>
                <c:pt idx="2">
                  <c:v>45.2</c:v>
                </c:pt>
                <c:pt idx="3">
                  <c:v>40.1</c:v>
                </c:pt>
                <c:pt idx="4">
                  <c:v>41.5</c:v>
                </c:pt>
                <c:pt idx="5">
                  <c:v>34.299999999999997</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High Income</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General</c:formatCode>
                <c:ptCount val="6"/>
                <c:pt idx="0">
                  <c:v>44.8</c:v>
                </c:pt>
                <c:pt idx="1">
                  <c:v>53.6</c:v>
                </c:pt>
                <c:pt idx="2">
                  <c:v>38.700000000000003</c:v>
                </c:pt>
                <c:pt idx="3">
                  <c:v>43.3</c:v>
                </c:pt>
                <c:pt idx="4">
                  <c:v>35.700000000000003</c:v>
                </c:pt>
                <c:pt idx="5">
                  <c:v>36.5</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90270259186351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Sheet1!$B$1:$J$1</c:f>
              <c:strCache>
                <c:ptCount val="9"/>
                <c:pt idx="0">
                  <c:v>2010</c:v>
                </c:pt>
                <c:pt idx="1">
                  <c:v>2011</c:v>
                </c:pt>
                <c:pt idx="2">
                  <c:v>2012</c:v>
                </c:pt>
                <c:pt idx="3">
                  <c:v>2013</c:v>
                </c:pt>
                <c:pt idx="4">
                  <c:v>2014</c:v>
                </c:pt>
                <c:pt idx="5">
                  <c:v>2015</c:v>
                </c:pt>
                <c:pt idx="6">
                  <c:v>2016</c:v>
                </c:pt>
                <c:pt idx="7">
                  <c:v>2017</c:v>
                </c:pt>
                <c:pt idx="8">
                  <c:v>2018</c:v>
                </c:pt>
              </c:strCache>
            </c:strRef>
          </c:cat>
          <c:val>
            <c:numRef>
              <c:f>Sheet1!$B$2:$J$2</c:f>
              <c:numCache>
                <c:formatCode>General</c:formatCode>
                <c:ptCount val="9"/>
                <c:pt idx="0">
                  <c:v>18.2</c:v>
                </c:pt>
                <c:pt idx="1">
                  <c:v>17.2</c:v>
                </c:pt>
                <c:pt idx="2">
                  <c:v>16.899999999999999</c:v>
                </c:pt>
                <c:pt idx="3">
                  <c:v>16.7</c:v>
                </c:pt>
                <c:pt idx="4">
                  <c:v>13.3</c:v>
                </c:pt>
                <c:pt idx="5">
                  <c:v>10.6</c:v>
                </c:pt>
                <c:pt idx="6">
                  <c:v>10.3</c:v>
                </c:pt>
                <c:pt idx="7">
                  <c:v>10.7</c:v>
                </c:pt>
                <c:pt idx="8">
                  <c:v>11</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Sheet1!$B$1:$J$1</c:f>
              <c:strCache>
                <c:ptCount val="9"/>
                <c:pt idx="0">
                  <c:v>2010</c:v>
                </c:pt>
                <c:pt idx="1">
                  <c:v>2011</c:v>
                </c:pt>
                <c:pt idx="2">
                  <c:v>2012</c:v>
                </c:pt>
                <c:pt idx="3">
                  <c:v>2013</c:v>
                </c:pt>
                <c:pt idx="4">
                  <c:v>2014</c:v>
                </c:pt>
                <c:pt idx="5">
                  <c:v>2015</c:v>
                </c:pt>
                <c:pt idx="6">
                  <c:v>2016</c:v>
                </c:pt>
                <c:pt idx="7">
                  <c:v>2017</c:v>
                </c:pt>
                <c:pt idx="8">
                  <c:v>2018</c:v>
                </c:pt>
              </c:strCache>
            </c:strRef>
          </c:cat>
          <c:val>
            <c:numRef>
              <c:f>Sheet1!$B$3:$J$3</c:f>
              <c:numCache>
                <c:formatCode>General</c:formatCode>
                <c:ptCount val="9"/>
                <c:pt idx="0">
                  <c:v>19.899999999999999</c:v>
                </c:pt>
                <c:pt idx="1">
                  <c:v>19.3</c:v>
                </c:pt>
                <c:pt idx="2">
                  <c:v>18.600000000000001</c:v>
                </c:pt>
                <c:pt idx="3">
                  <c:v>18.2</c:v>
                </c:pt>
                <c:pt idx="4">
                  <c:v>15</c:v>
                </c:pt>
                <c:pt idx="5">
                  <c:v>11.7</c:v>
                </c:pt>
                <c:pt idx="6">
                  <c:v>10.199999999999999</c:v>
                </c:pt>
                <c:pt idx="7">
                  <c:v>11.3</c:v>
                </c:pt>
                <c:pt idx="8">
                  <c:v>12.1</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Sheet1!$B$1:$J$1</c:f>
              <c:strCache>
                <c:ptCount val="9"/>
                <c:pt idx="0">
                  <c:v>2010</c:v>
                </c:pt>
                <c:pt idx="1">
                  <c:v>2011</c:v>
                </c:pt>
                <c:pt idx="2">
                  <c:v>2012</c:v>
                </c:pt>
                <c:pt idx="3">
                  <c:v>2013</c:v>
                </c:pt>
                <c:pt idx="4">
                  <c:v>2014</c:v>
                </c:pt>
                <c:pt idx="5">
                  <c:v>2015</c:v>
                </c:pt>
                <c:pt idx="6">
                  <c:v>2016</c:v>
                </c:pt>
                <c:pt idx="7">
                  <c:v>2017</c:v>
                </c:pt>
                <c:pt idx="8">
                  <c:v>2018</c:v>
                </c:pt>
              </c:strCache>
            </c:strRef>
          </c:cat>
          <c:val>
            <c:numRef>
              <c:f>Sheet1!$B$4:$J$4</c:f>
              <c:numCache>
                <c:formatCode>General</c:formatCode>
                <c:ptCount val="9"/>
                <c:pt idx="0">
                  <c:v>15</c:v>
                </c:pt>
                <c:pt idx="1">
                  <c:v>14</c:v>
                </c:pt>
                <c:pt idx="2">
                  <c:v>13.4</c:v>
                </c:pt>
                <c:pt idx="3">
                  <c:v>13.8</c:v>
                </c:pt>
                <c:pt idx="4">
                  <c:v>11</c:v>
                </c:pt>
                <c:pt idx="5">
                  <c:v>8.3000000000000007</c:v>
                </c:pt>
                <c:pt idx="6">
                  <c:v>8.6</c:v>
                </c:pt>
                <c:pt idx="7">
                  <c:v>9</c:v>
                </c:pt>
                <c:pt idx="8">
                  <c:v>8.4</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Sheet1!$B$1:$J$1</c:f>
              <c:strCache>
                <c:ptCount val="9"/>
                <c:pt idx="0">
                  <c:v>2010</c:v>
                </c:pt>
                <c:pt idx="1">
                  <c:v>2011</c:v>
                </c:pt>
                <c:pt idx="2">
                  <c:v>2012</c:v>
                </c:pt>
                <c:pt idx="3">
                  <c:v>2013</c:v>
                </c:pt>
                <c:pt idx="4">
                  <c:v>2014</c:v>
                </c:pt>
                <c:pt idx="5">
                  <c:v>2015</c:v>
                </c:pt>
                <c:pt idx="6">
                  <c:v>2016</c:v>
                </c:pt>
                <c:pt idx="7">
                  <c:v>2017</c:v>
                </c:pt>
                <c:pt idx="8">
                  <c:v>2018</c:v>
                </c:pt>
              </c:strCache>
            </c:strRef>
          </c:cat>
          <c:val>
            <c:numRef>
              <c:f>Sheet1!$B$5:$J$5</c:f>
              <c:numCache>
                <c:formatCode>General</c:formatCode>
                <c:ptCount val="9"/>
                <c:pt idx="0">
                  <c:v>17.600000000000001</c:v>
                </c:pt>
                <c:pt idx="1">
                  <c:v>16.3</c:v>
                </c:pt>
                <c:pt idx="2">
                  <c:v>16.8</c:v>
                </c:pt>
                <c:pt idx="3">
                  <c:v>16.2</c:v>
                </c:pt>
                <c:pt idx="4">
                  <c:v>12.8</c:v>
                </c:pt>
                <c:pt idx="5">
                  <c:v>10.7</c:v>
                </c:pt>
                <c:pt idx="6">
                  <c:v>10</c:v>
                </c:pt>
                <c:pt idx="7">
                  <c:v>10.1</c:v>
                </c:pt>
                <c:pt idx="8">
                  <c:v>11.1</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Sheet1!$B$1:$J$1</c:f>
              <c:strCache>
                <c:ptCount val="9"/>
                <c:pt idx="0">
                  <c:v>2010</c:v>
                </c:pt>
                <c:pt idx="1">
                  <c:v>2011</c:v>
                </c:pt>
                <c:pt idx="2">
                  <c:v>2012</c:v>
                </c:pt>
                <c:pt idx="3">
                  <c:v>2013</c:v>
                </c:pt>
                <c:pt idx="4">
                  <c:v>2014</c:v>
                </c:pt>
                <c:pt idx="5">
                  <c:v>2015</c:v>
                </c:pt>
                <c:pt idx="6">
                  <c:v>2016</c:v>
                </c:pt>
                <c:pt idx="7">
                  <c:v>2017</c:v>
                </c:pt>
                <c:pt idx="8">
                  <c:v>2018</c:v>
                </c:pt>
              </c:strCache>
            </c:strRef>
          </c:cat>
          <c:val>
            <c:numRef>
              <c:f>Sheet1!$B$6:$J$6</c:f>
              <c:numCache>
                <c:formatCode>General</c:formatCode>
                <c:ptCount val="9"/>
                <c:pt idx="0">
                  <c:v>18.899999999999999</c:v>
                </c:pt>
                <c:pt idx="1">
                  <c:v>16.899999999999999</c:v>
                </c:pt>
                <c:pt idx="2">
                  <c:v>16.600000000000001</c:v>
                </c:pt>
                <c:pt idx="3">
                  <c:v>16.8</c:v>
                </c:pt>
                <c:pt idx="4">
                  <c:v>12.6</c:v>
                </c:pt>
                <c:pt idx="5">
                  <c:v>10.5</c:v>
                </c:pt>
                <c:pt idx="6">
                  <c:v>11.6</c:v>
                </c:pt>
                <c:pt idx="7">
                  <c:v>10.6</c:v>
                </c:pt>
                <c:pt idx="8">
                  <c:v>10.7</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Sheet1!$B$1:$J$1</c:f>
              <c:strCache>
                <c:ptCount val="9"/>
                <c:pt idx="0">
                  <c:v>2010</c:v>
                </c:pt>
                <c:pt idx="1">
                  <c:v>2011</c:v>
                </c:pt>
                <c:pt idx="2">
                  <c:v>2012</c:v>
                </c:pt>
                <c:pt idx="3">
                  <c:v>2013</c:v>
                </c:pt>
                <c:pt idx="4">
                  <c:v>2014</c:v>
                </c:pt>
                <c:pt idx="5">
                  <c:v>2015</c:v>
                </c:pt>
                <c:pt idx="6">
                  <c:v>2016</c:v>
                </c:pt>
                <c:pt idx="7">
                  <c:v>2017</c:v>
                </c:pt>
                <c:pt idx="8">
                  <c:v>2018</c:v>
                </c:pt>
              </c:strCache>
            </c:strRef>
          </c:cat>
          <c:val>
            <c:numRef>
              <c:f>Sheet1!$B$7:$J$7</c:f>
              <c:numCache>
                <c:formatCode>General</c:formatCode>
                <c:ptCount val="9"/>
                <c:pt idx="0">
                  <c:v>18.899999999999999</c:v>
                </c:pt>
                <c:pt idx="1">
                  <c:v>18.3</c:v>
                </c:pt>
                <c:pt idx="2">
                  <c:v>18.7</c:v>
                </c:pt>
                <c:pt idx="3">
                  <c:v>18.2</c:v>
                </c:pt>
                <c:pt idx="4">
                  <c:v>14.8</c:v>
                </c:pt>
                <c:pt idx="5">
                  <c:v>11.7</c:v>
                </c:pt>
                <c:pt idx="6">
                  <c:v>13.4</c:v>
                </c:pt>
                <c:pt idx="7">
                  <c:v>14</c:v>
                </c:pt>
                <c:pt idx="8">
                  <c:v>14.2</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Sheet1!$B$1:$J$1</c:f>
              <c:strCache>
                <c:ptCount val="9"/>
                <c:pt idx="0">
                  <c:v>2010</c:v>
                </c:pt>
                <c:pt idx="1">
                  <c:v>2011</c:v>
                </c:pt>
                <c:pt idx="2">
                  <c:v>2012</c:v>
                </c:pt>
                <c:pt idx="3">
                  <c:v>2013</c:v>
                </c:pt>
                <c:pt idx="4">
                  <c:v>2014</c:v>
                </c:pt>
                <c:pt idx="5">
                  <c:v>2015</c:v>
                </c:pt>
                <c:pt idx="6">
                  <c:v>2016</c:v>
                </c:pt>
                <c:pt idx="7">
                  <c:v>2017</c:v>
                </c:pt>
                <c:pt idx="8">
                  <c:v>2018</c:v>
                </c:pt>
              </c:strCache>
            </c:strRef>
          </c:cat>
          <c:val>
            <c:numRef>
              <c:f>Sheet1!$B$8:$J$8</c:f>
              <c:numCache>
                <c:formatCode>General</c:formatCode>
                <c:ptCount val="9"/>
                <c:pt idx="0">
                  <c:v>22.7</c:v>
                </c:pt>
                <c:pt idx="1">
                  <c:v>22</c:v>
                </c:pt>
                <c:pt idx="2">
                  <c:v>21.6</c:v>
                </c:pt>
                <c:pt idx="3">
                  <c:v>20.8</c:v>
                </c:pt>
                <c:pt idx="4">
                  <c:v>15.9</c:v>
                </c:pt>
                <c:pt idx="5">
                  <c:v>14.5</c:v>
                </c:pt>
                <c:pt idx="6">
                  <c:v>12.8</c:v>
                </c:pt>
                <c:pt idx="7">
                  <c:v>13.5</c:v>
                </c:pt>
                <c:pt idx="8">
                  <c:v>13.5</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25"/>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454177602799649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5"/>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421891707980947E-2"/>
          <c:y val="0.10364181059367918"/>
          <c:w val="0.92132815128878121"/>
          <c:h val="0.65371218132617148"/>
        </c:manualLayout>
      </c:layout>
      <c:barChart>
        <c:barDir val="col"/>
        <c:grouping val="percentStacked"/>
        <c:varyColors val="0"/>
        <c:ser>
          <c:idx val="2"/>
          <c:order val="0"/>
          <c:tx>
            <c:strRef>
              <c:f>Sheet1!$D$1</c:f>
              <c:strCache>
                <c:ptCount val="1"/>
                <c:pt idx="0">
                  <c:v>Better</c:v>
                </c:pt>
              </c:strCache>
            </c:strRef>
          </c:tx>
          <c:spPr>
            <a:solidFill>
              <a:srgbClr val="27E833"/>
            </a:solidFill>
          </c:spPr>
          <c:invertIfNegative val="0"/>
          <c:dLbls>
            <c:dLbl>
              <c:idx val="3"/>
              <c:layout>
                <c:manualLayout>
                  <c:x val="6.1728395061728281E-2"/>
                  <c:y val="-3.55297157622740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DF-43DE-AA04-896FCEE4365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solidFill>
                        <a:srgbClr val="A6A6A6"/>
                      </a:solidFill>
                    </a:ln>
                  </c:spPr>
                </c15:leaderLines>
              </c:ext>
            </c:extLst>
          </c:dLbls>
          <c:cat>
            <c:strRef>
              <c:f>Sheet1!$A$2:$A$8</c:f>
              <c:strCache>
                <c:ptCount val="7"/>
                <c:pt idx="0">
                  <c:v>Patient Safety (n=15)</c:v>
                </c:pt>
                <c:pt idx="1">
                  <c:v>Person-Centered Care (n=10)</c:v>
                </c:pt>
                <c:pt idx="2">
                  <c:v>Effective Treatment (n=23)</c:v>
                </c:pt>
                <c:pt idx="3">
                  <c:v>Healthy Living  (n=24)</c:v>
                </c:pt>
                <c:pt idx="4">
                  <c:v>Care Coordination (n=21)</c:v>
                </c:pt>
                <c:pt idx="5">
                  <c:v>Affordable Care (n=5)</c:v>
                </c:pt>
                <c:pt idx="6">
                  <c:v>Access (n=18)</c:v>
                </c:pt>
              </c:strCache>
            </c:strRef>
          </c:cat>
          <c:val>
            <c:numRef>
              <c:f>Sheet1!$D$2:$D$8</c:f>
              <c:numCache>
                <c:formatCode>General</c:formatCode>
                <c:ptCount val="7"/>
                <c:pt idx="0">
                  <c:v>1</c:v>
                </c:pt>
                <c:pt idx="3">
                  <c:v>1</c:v>
                </c:pt>
                <c:pt idx="4">
                  <c:v>2</c:v>
                </c:pt>
                <c:pt idx="6">
                  <c:v>1</c:v>
                </c:pt>
              </c:numCache>
            </c:numRef>
          </c:val>
          <c:extLst>
            <c:ext xmlns:c16="http://schemas.microsoft.com/office/drawing/2014/chart" uri="{C3380CC4-5D6E-409C-BE32-E72D297353CC}">
              <c16:uniqueId val="{00000005-CADF-43DE-AA04-896FCEE43653}"/>
            </c:ext>
          </c:extLst>
        </c:ser>
        <c:ser>
          <c:idx val="1"/>
          <c:order val="1"/>
          <c:tx>
            <c:strRef>
              <c:f>Sheet1!$C$1</c:f>
              <c:strCache>
                <c:ptCount val="1"/>
                <c:pt idx="0">
                  <c:v>Same</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ADF-43DE-AA04-896FCEE4365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Patient Safety (n=15)</c:v>
                </c:pt>
                <c:pt idx="1">
                  <c:v>Person-Centered Care (n=10)</c:v>
                </c:pt>
                <c:pt idx="2">
                  <c:v>Effective Treatment (n=23)</c:v>
                </c:pt>
                <c:pt idx="3">
                  <c:v>Healthy Living  (n=24)</c:v>
                </c:pt>
                <c:pt idx="4">
                  <c:v>Care Coordination (n=21)</c:v>
                </c:pt>
                <c:pt idx="5">
                  <c:v>Affordable Care (n=5)</c:v>
                </c:pt>
                <c:pt idx="6">
                  <c:v>Access (n=18)</c:v>
                </c:pt>
              </c:strCache>
            </c:strRef>
          </c:cat>
          <c:val>
            <c:numRef>
              <c:f>Sheet1!$C$2:$C$8</c:f>
              <c:numCache>
                <c:formatCode>General</c:formatCode>
                <c:ptCount val="7"/>
                <c:pt idx="0">
                  <c:v>11</c:v>
                </c:pt>
                <c:pt idx="1">
                  <c:v>6</c:v>
                </c:pt>
                <c:pt idx="2">
                  <c:v>19</c:v>
                </c:pt>
                <c:pt idx="3">
                  <c:v>11</c:v>
                </c:pt>
                <c:pt idx="4">
                  <c:v>10</c:v>
                </c:pt>
                <c:pt idx="5">
                  <c:v>5</c:v>
                </c:pt>
                <c:pt idx="6">
                  <c:v>10</c:v>
                </c:pt>
              </c:numCache>
            </c:numRef>
          </c:val>
          <c:extLst>
            <c:ext xmlns:c16="http://schemas.microsoft.com/office/drawing/2014/chart" uri="{C3380CC4-5D6E-409C-BE32-E72D297353CC}">
              <c16:uniqueId val="{00000007-CADF-43DE-AA04-896FCEE43653}"/>
            </c:ext>
          </c:extLst>
        </c:ser>
        <c:ser>
          <c:idx val="0"/>
          <c:order val="2"/>
          <c:tx>
            <c:strRef>
              <c:f>Sheet1!$B$1</c:f>
              <c:strCache>
                <c:ptCount val="1"/>
                <c:pt idx="0">
                  <c:v>Worse </c:v>
                </c:pt>
              </c:strCache>
            </c:strRef>
          </c:tx>
          <c:spPr>
            <a:solidFill>
              <a:srgbClr val="F9152F"/>
            </a:solidFill>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ADF-43DE-AA04-896FCEE43653}"/>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ADF-43DE-AA04-896FCEE43653}"/>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Patient Safety (n=15)</c:v>
                </c:pt>
                <c:pt idx="1">
                  <c:v>Person-Centered Care (n=10)</c:v>
                </c:pt>
                <c:pt idx="2">
                  <c:v>Effective Treatment (n=23)</c:v>
                </c:pt>
                <c:pt idx="3">
                  <c:v>Healthy Living  (n=24)</c:v>
                </c:pt>
                <c:pt idx="4">
                  <c:v>Care Coordination (n=21)</c:v>
                </c:pt>
                <c:pt idx="5">
                  <c:v>Affordable Care (n=5)</c:v>
                </c:pt>
                <c:pt idx="6">
                  <c:v>Access (n=18)</c:v>
                </c:pt>
              </c:strCache>
            </c:strRef>
          </c:cat>
          <c:val>
            <c:numRef>
              <c:f>Sheet1!$B$2:$B$8</c:f>
              <c:numCache>
                <c:formatCode>General</c:formatCode>
                <c:ptCount val="7"/>
                <c:pt idx="0">
                  <c:v>3</c:v>
                </c:pt>
                <c:pt idx="1">
                  <c:v>4</c:v>
                </c:pt>
                <c:pt idx="2">
                  <c:v>4</c:v>
                </c:pt>
                <c:pt idx="3">
                  <c:v>12</c:v>
                </c:pt>
                <c:pt idx="4">
                  <c:v>9</c:v>
                </c:pt>
                <c:pt idx="6">
                  <c:v>7</c:v>
                </c:pt>
              </c:numCache>
            </c:numRef>
          </c:val>
          <c:extLst>
            <c:ext xmlns:c16="http://schemas.microsoft.com/office/drawing/2014/chart" uri="{C3380CC4-5D6E-409C-BE32-E72D297353CC}">
              <c16:uniqueId val="{0000000A-CADF-43DE-AA04-896FCEE43653}"/>
            </c:ext>
          </c:extLst>
        </c:ser>
        <c:dLbls>
          <c:showLegendKey val="0"/>
          <c:showVal val="1"/>
          <c:showCatName val="0"/>
          <c:showSerName val="0"/>
          <c:showPercent val="0"/>
          <c:showBubbleSize val="0"/>
        </c:dLbls>
        <c:gapWidth val="150"/>
        <c:overlap val="100"/>
        <c:axId val="105669376"/>
        <c:axId val="105670912"/>
      </c:barChart>
      <c:catAx>
        <c:axId val="105669376"/>
        <c:scaling>
          <c:orientation val="minMax"/>
        </c:scaling>
        <c:delete val="0"/>
        <c:axPos val="b"/>
        <c:numFmt formatCode="General" sourceLinked="1"/>
        <c:majorTickMark val="out"/>
        <c:minorTickMark val="none"/>
        <c:tickLblPos val="nextTo"/>
        <c:txPr>
          <a:bodyPr rot="0" vert="horz"/>
          <a:lstStyle/>
          <a:p>
            <a:pPr>
              <a:defRPr/>
            </a:pPr>
            <a:endParaRPr lang="en-US"/>
          </a:p>
        </c:txPr>
        <c:crossAx val="105670912"/>
        <c:crosses val="autoZero"/>
        <c:auto val="1"/>
        <c:lblAlgn val="ctr"/>
        <c:lblOffset val="100"/>
        <c:tickLblSkip val="1"/>
        <c:tickMarkSkip val="1"/>
        <c:noMultiLvlLbl val="0"/>
      </c:catAx>
      <c:valAx>
        <c:axId val="10567091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105669376"/>
        <c:crosses val="autoZero"/>
        <c:crossBetween val="between"/>
        <c:majorUnit val="0.2"/>
      </c:valAx>
    </c:plotArea>
    <c:legend>
      <c:legendPos val="t"/>
      <c:layout>
        <c:manualLayout>
          <c:xMode val="edge"/>
          <c:yMode val="edge"/>
          <c:x val="0"/>
          <c:y val="1.0723485953145214E-4"/>
          <c:w val="0.99860387643852211"/>
          <c:h val="7.8535997332581195E-2"/>
        </c:manualLayout>
      </c:layout>
      <c:overlay val="0"/>
    </c:legend>
    <c:plotVisOnly val="1"/>
    <c:dispBlanksAs val="gap"/>
    <c:showDLblsOverMax val="0"/>
  </c:chart>
  <c:spPr>
    <a:ln>
      <a:noFill/>
    </a:ln>
  </c:spPr>
  <c:txPr>
    <a:bodyPr/>
    <a:lstStyle/>
    <a:p>
      <a:pPr>
        <a:defRPr sz="1600" baseline="0">
          <a:latin typeface="Calibri" panose="020F050202020403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47421061003739"/>
          <c:y val="0.1044188812335958"/>
          <c:w val="0.8964970820408813"/>
          <c:h val="0.72825070477301446"/>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6.6</c:v>
                </c:pt>
                <c:pt idx="1">
                  <c:v>5.6</c:v>
                </c:pt>
                <c:pt idx="2">
                  <c:v>8.6</c:v>
                </c:pt>
                <c:pt idx="3">
                  <c:v>9.1999999999999993</c:v>
                </c:pt>
                <c:pt idx="4">
                  <c:v>10.9</c:v>
                </c:pt>
                <c:pt idx="5">
                  <c:v>11.8</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12.8</c:v>
                </c:pt>
                <c:pt idx="1">
                  <c:v>10</c:v>
                </c:pt>
                <c:pt idx="2">
                  <c:v>13.1</c:v>
                </c:pt>
                <c:pt idx="3">
                  <c:v>10.4</c:v>
                </c:pt>
                <c:pt idx="4">
                  <c:v>17.2</c:v>
                </c:pt>
                <c:pt idx="5">
                  <c:v>13.5</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21.5</c:v>
                </c:pt>
                <c:pt idx="1">
                  <c:v>18.100000000000001</c:v>
                </c:pt>
                <c:pt idx="2">
                  <c:v>17.5</c:v>
                </c:pt>
                <c:pt idx="3">
                  <c:v>17.899999999999999</c:v>
                </c:pt>
                <c:pt idx="4">
                  <c:v>29.3</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781175269757947"/>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99193156411005"/>
          <c:y val="0.11888642838763694"/>
          <c:w val="0.87597939146495574"/>
          <c:h val="0.72034166452243098"/>
        </c:manualLayout>
      </c:layout>
      <c:barChart>
        <c:barDir val="col"/>
        <c:grouping val="clustered"/>
        <c:varyColors val="0"/>
        <c:ser>
          <c:idx val="0"/>
          <c:order val="0"/>
          <c:tx>
            <c:strRef>
              <c:f>Sheet1!$B$1</c:f>
              <c:strCache>
                <c:ptCount val="1"/>
                <c:pt idx="0">
                  <c:v>Poor</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21.7</c:v>
                </c:pt>
                <c:pt idx="1">
                  <c:v>19.3</c:v>
                </c:pt>
                <c:pt idx="2">
                  <c:v>18.5</c:v>
                </c:pt>
                <c:pt idx="3">
                  <c:v>18.600000000000001</c:v>
                </c:pt>
                <c:pt idx="4">
                  <c:v>20.399999999999999</c:v>
                </c:pt>
                <c:pt idx="5">
                  <c:v>17.899999999999999</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Low Income </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19.100000000000001</c:v>
                </c:pt>
                <c:pt idx="1">
                  <c:v>17.399999999999999</c:v>
                </c:pt>
                <c:pt idx="2">
                  <c:v>19</c:v>
                </c:pt>
                <c:pt idx="3">
                  <c:v>14.6</c:v>
                </c:pt>
                <c:pt idx="4">
                  <c:v>20.399999999999999</c:v>
                </c:pt>
                <c:pt idx="5">
                  <c:v>22.4</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Middle Income</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12.9</c:v>
                </c:pt>
                <c:pt idx="1">
                  <c:v>9.9</c:v>
                </c:pt>
                <c:pt idx="2">
                  <c:v>10.9</c:v>
                </c:pt>
                <c:pt idx="3">
                  <c:v>9.5</c:v>
                </c:pt>
                <c:pt idx="4">
                  <c:v>13.3</c:v>
                </c:pt>
                <c:pt idx="5">
                  <c:v>12.3</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High Income</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General</c:formatCode>
                <c:ptCount val="6"/>
                <c:pt idx="0">
                  <c:v>4.8</c:v>
                </c:pt>
                <c:pt idx="1">
                  <c:v>2.9</c:v>
                </c:pt>
                <c:pt idx="2">
                  <c:v>4</c:v>
                </c:pt>
                <c:pt idx="3">
                  <c:v>5.6</c:v>
                </c:pt>
                <c:pt idx="4">
                  <c:v>6</c:v>
                </c:pt>
                <c:pt idx="5">
                  <c:v>8.4</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9.3293913544897789E-3"/>
              <c:y val="0.3844832221493146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5"/>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Sheet1!$B$2:$M$2</c:f>
              <c:numCache>
                <c:formatCode>0.0</c:formatCode>
                <c:ptCount val="12"/>
                <c:pt idx="0">
                  <c:v>54</c:v>
                </c:pt>
                <c:pt idx="1">
                  <c:v>53</c:v>
                </c:pt>
                <c:pt idx="2">
                  <c:v>51.9</c:v>
                </c:pt>
                <c:pt idx="3">
                  <c:v>51.1</c:v>
                </c:pt>
                <c:pt idx="4">
                  <c:v>50.5</c:v>
                </c:pt>
                <c:pt idx="5">
                  <c:v>51.1</c:v>
                </c:pt>
                <c:pt idx="6">
                  <c:v>50.8</c:v>
                </c:pt>
                <c:pt idx="7">
                  <c:v>51</c:v>
                </c:pt>
                <c:pt idx="8">
                  <c:v>52.2</c:v>
                </c:pt>
                <c:pt idx="9">
                  <c:v>53.3</c:v>
                </c:pt>
                <c:pt idx="10">
                  <c:v>54</c:v>
                </c:pt>
                <c:pt idx="11">
                  <c:v>56.2</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Sheet1!$B$1:$M$1</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Sheet1!$B$3:$M$3</c:f>
              <c:numCache>
                <c:formatCode>0.0</c:formatCode>
                <c:ptCount val="12"/>
                <c:pt idx="0">
                  <c:v>50.5</c:v>
                </c:pt>
                <c:pt idx="1">
                  <c:v>49.6</c:v>
                </c:pt>
                <c:pt idx="2">
                  <c:v>48.7</c:v>
                </c:pt>
                <c:pt idx="3">
                  <c:v>47.4</c:v>
                </c:pt>
                <c:pt idx="4">
                  <c:v>45.9</c:v>
                </c:pt>
                <c:pt idx="5">
                  <c:v>47.1</c:v>
                </c:pt>
                <c:pt idx="6">
                  <c:v>47.9</c:v>
                </c:pt>
                <c:pt idx="7">
                  <c:v>46.7</c:v>
                </c:pt>
                <c:pt idx="8">
                  <c:v>48.4</c:v>
                </c:pt>
                <c:pt idx="9">
                  <c:v>50.9</c:v>
                </c:pt>
                <c:pt idx="10">
                  <c:v>52.2</c:v>
                </c:pt>
                <c:pt idx="11">
                  <c:v>54.6</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Sheet1!$B$4:$M$4</c:f>
              <c:numCache>
                <c:formatCode>0.0</c:formatCode>
                <c:ptCount val="12"/>
                <c:pt idx="0">
                  <c:v>62.1</c:v>
                </c:pt>
                <c:pt idx="1">
                  <c:v>62</c:v>
                </c:pt>
                <c:pt idx="2">
                  <c:v>60.8</c:v>
                </c:pt>
                <c:pt idx="3">
                  <c:v>58.9</c:v>
                </c:pt>
                <c:pt idx="4">
                  <c:v>59.3</c:v>
                </c:pt>
                <c:pt idx="5">
                  <c:v>60.5</c:v>
                </c:pt>
                <c:pt idx="6">
                  <c:v>58.1</c:v>
                </c:pt>
                <c:pt idx="7">
                  <c:v>58.4</c:v>
                </c:pt>
                <c:pt idx="8">
                  <c:v>59.5</c:v>
                </c:pt>
                <c:pt idx="9">
                  <c:v>60.5</c:v>
                </c:pt>
                <c:pt idx="10">
                  <c:v>61.5</c:v>
                </c:pt>
                <c:pt idx="11">
                  <c:v>64.5</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Sheet1!$B$1:$M$1</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Sheet1!$B$5:$M$5</c:f>
              <c:numCache>
                <c:formatCode>0.0</c:formatCode>
                <c:ptCount val="12"/>
                <c:pt idx="0">
                  <c:v>54.5</c:v>
                </c:pt>
                <c:pt idx="1">
                  <c:v>51.3</c:v>
                </c:pt>
                <c:pt idx="2">
                  <c:v>52.1</c:v>
                </c:pt>
                <c:pt idx="3">
                  <c:v>52.3</c:v>
                </c:pt>
                <c:pt idx="4">
                  <c:v>50.6</c:v>
                </c:pt>
                <c:pt idx="5">
                  <c:v>50.6</c:v>
                </c:pt>
                <c:pt idx="6">
                  <c:v>51.1</c:v>
                </c:pt>
                <c:pt idx="7">
                  <c:v>50.6</c:v>
                </c:pt>
                <c:pt idx="8">
                  <c:v>52.6</c:v>
                </c:pt>
                <c:pt idx="9">
                  <c:v>53.1</c:v>
                </c:pt>
                <c:pt idx="10">
                  <c:v>52</c:v>
                </c:pt>
                <c:pt idx="11">
                  <c:v>54.7</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Sheet1!$B$1:$M$1</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Sheet1!$B$6:$M$6</c:f>
              <c:numCache>
                <c:formatCode>0.0</c:formatCode>
                <c:ptCount val="12"/>
                <c:pt idx="0">
                  <c:v>53.2</c:v>
                </c:pt>
                <c:pt idx="1">
                  <c:v>50.1</c:v>
                </c:pt>
                <c:pt idx="2">
                  <c:v>48.6</c:v>
                </c:pt>
                <c:pt idx="3">
                  <c:v>50</c:v>
                </c:pt>
                <c:pt idx="4">
                  <c:v>51.3</c:v>
                </c:pt>
                <c:pt idx="5">
                  <c:v>52.9</c:v>
                </c:pt>
                <c:pt idx="6">
                  <c:v>52.5</c:v>
                </c:pt>
                <c:pt idx="7">
                  <c:v>54.6</c:v>
                </c:pt>
                <c:pt idx="8">
                  <c:v>55.5</c:v>
                </c:pt>
                <c:pt idx="9">
                  <c:v>55.5</c:v>
                </c:pt>
                <c:pt idx="10">
                  <c:v>56.6</c:v>
                </c:pt>
                <c:pt idx="11">
                  <c:v>54.7</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Sheet1!$B$1:$M$1</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Sheet1!$B$7:$M$7</c:f>
              <c:numCache>
                <c:formatCode>0.0</c:formatCode>
                <c:ptCount val="12"/>
                <c:pt idx="0">
                  <c:v>50.9</c:v>
                </c:pt>
                <c:pt idx="1">
                  <c:v>52.5</c:v>
                </c:pt>
                <c:pt idx="2">
                  <c:v>47.9</c:v>
                </c:pt>
                <c:pt idx="3">
                  <c:v>47</c:v>
                </c:pt>
                <c:pt idx="4">
                  <c:v>47.1</c:v>
                </c:pt>
                <c:pt idx="5">
                  <c:v>47.3</c:v>
                </c:pt>
                <c:pt idx="6">
                  <c:v>46.9</c:v>
                </c:pt>
                <c:pt idx="7">
                  <c:v>50.8</c:v>
                </c:pt>
                <c:pt idx="8">
                  <c:v>49.4</c:v>
                </c:pt>
                <c:pt idx="9">
                  <c:v>48.7</c:v>
                </c:pt>
                <c:pt idx="10">
                  <c:v>45.2</c:v>
                </c:pt>
                <c:pt idx="11">
                  <c:v>46.6</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Sheet1!$B$1:$M$1</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Sheet1!$B$8:$M$8</c:f>
              <c:numCache>
                <c:formatCode>0.0</c:formatCode>
                <c:ptCount val="12"/>
                <c:pt idx="0">
                  <c:v>42.5</c:v>
                </c:pt>
                <c:pt idx="1">
                  <c:v>43.6</c:v>
                </c:pt>
                <c:pt idx="2">
                  <c:v>39.799999999999997</c:v>
                </c:pt>
                <c:pt idx="3">
                  <c:v>39.1</c:v>
                </c:pt>
                <c:pt idx="4">
                  <c:v>37.700000000000003</c:v>
                </c:pt>
                <c:pt idx="5">
                  <c:v>34</c:v>
                </c:pt>
                <c:pt idx="6">
                  <c:v>35.700000000000003</c:v>
                </c:pt>
                <c:pt idx="7">
                  <c:v>35.6</c:v>
                </c:pt>
                <c:pt idx="8">
                  <c:v>35.6</c:v>
                </c:pt>
                <c:pt idx="9">
                  <c:v>36.4</c:v>
                </c:pt>
                <c:pt idx="10">
                  <c:v>41.1</c:v>
                </c:pt>
                <c:pt idx="11">
                  <c:v>45.8</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483112787984835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10"/>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94390757973435"/>
          <c:y val="0.11888642838763694"/>
          <c:w val="0.88702738507118439"/>
          <c:h val="0.72034166452243098"/>
        </c:manualLayout>
      </c:layout>
      <c:barChart>
        <c:barDir val="col"/>
        <c:grouping val="clustered"/>
        <c:varyColors val="0"/>
        <c:ser>
          <c:idx val="0"/>
          <c:order val="0"/>
          <c:tx>
            <c:strRef>
              <c:f>Sheet1!$B$1</c:f>
              <c:strCache>
                <c:ptCount val="1"/>
                <c:pt idx="0">
                  <c:v>&lt;High School</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23.1</c:v>
                </c:pt>
                <c:pt idx="1">
                  <c:v>39.6</c:v>
                </c:pt>
                <c:pt idx="2">
                  <c:v>30.3</c:v>
                </c:pt>
                <c:pt idx="3">
                  <c:v>31.6</c:v>
                </c:pt>
                <c:pt idx="4">
                  <c:v>29.4</c:v>
                </c:pt>
                <c:pt idx="5">
                  <c:v>24.7</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High School Graduate</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42.4</c:v>
                </c:pt>
                <c:pt idx="1">
                  <c:v>54.9</c:v>
                </c:pt>
                <c:pt idx="2">
                  <c:v>48.2</c:v>
                </c:pt>
                <c:pt idx="3">
                  <c:v>47.8</c:v>
                </c:pt>
                <c:pt idx="4">
                  <c:v>45.7</c:v>
                </c:pt>
                <c:pt idx="5">
                  <c:v>43.6</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Any College</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68.7</c:v>
                </c:pt>
                <c:pt idx="1">
                  <c:v>73.7</c:v>
                </c:pt>
                <c:pt idx="2">
                  <c:v>67.099999999999994</c:v>
                </c:pt>
                <c:pt idx="3">
                  <c:v>67.2</c:v>
                </c:pt>
                <c:pt idx="4">
                  <c:v>61.1</c:v>
                </c:pt>
                <c:pt idx="5">
                  <c:v>58.8</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9895081474190719"/>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020591827063285"/>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68.5</c:v>
                </c:pt>
                <c:pt idx="1">
                  <c:v>71.3</c:v>
                </c:pt>
                <c:pt idx="2">
                  <c:v>62.7</c:v>
                </c:pt>
                <c:pt idx="3">
                  <c:v>60.7</c:v>
                </c:pt>
                <c:pt idx="4">
                  <c:v>50.5</c:v>
                </c:pt>
                <c:pt idx="5">
                  <c:v>47.3</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47.9</c:v>
                </c:pt>
                <c:pt idx="1">
                  <c:v>58.6</c:v>
                </c:pt>
                <c:pt idx="2">
                  <c:v>43.4</c:v>
                </c:pt>
                <c:pt idx="3">
                  <c:v>42.2</c:v>
                </c:pt>
                <c:pt idx="4">
                  <c:v>38.6</c:v>
                </c:pt>
                <c:pt idx="5">
                  <c:v>31.7</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36.5</c:v>
                </c:pt>
                <c:pt idx="1">
                  <c:v>46</c:v>
                </c:pt>
                <c:pt idx="2">
                  <c:v>37.700000000000003</c:v>
                </c:pt>
                <c:pt idx="3">
                  <c:v>36.5</c:v>
                </c:pt>
                <c:pt idx="4">
                  <c:v>32.4</c:v>
                </c:pt>
                <c:pt idx="5">
                  <c:v>36.700000000000003</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90270259186351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Poor</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12.3</c:v>
                </c:pt>
                <c:pt idx="1">
                  <c:v>14</c:v>
                </c:pt>
                <c:pt idx="2">
                  <c:v>13.1</c:v>
                </c:pt>
                <c:pt idx="3">
                  <c:v>16.7</c:v>
                </c:pt>
                <c:pt idx="4">
                  <c:v>5.9</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Low Income </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26.4</c:v>
                </c:pt>
                <c:pt idx="1">
                  <c:v>25.7</c:v>
                </c:pt>
                <c:pt idx="2">
                  <c:v>32.700000000000003</c:v>
                </c:pt>
                <c:pt idx="3">
                  <c:v>31.3</c:v>
                </c:pt>
                <c:pt idx="4">
                  <c:v>30.5</c:v>
                </c:pt>
                <c:pt idx="5">
                  <c:v>27.1</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Middle Income</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55.9</c:v>
                </c:pt>
                <c:pt idx="1">
                  <c:v>64.2</c:v>
                </c:pt>
                <c:pt idx="2">
                  <c:v>61.1</c:v>
                </c:pt>
                <c:pt idx="3">
                  <c:v>59.3</c:v>
                </c:pt>
                <c:pt idx="4">
                  <c:v>55</c:v>
                </c:pt>
                <c:pt idx="5">
                  <c:v>58.6</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High Income</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General</c:formatCode>
                <c:ptCount val="6"/>
                <c:pt idx="0">
                  <c:v>80.5</c:v>
                </c:pt>
                <c:pt idx="1">
                  <c:v>83</c:v>
                </c:pt>
                <c:pt idx="2">
                  <c:v>75.099999999999994</c:v>
                </c:pt>
                <c:pt idx="3">
                  <c:v>76.3</c:v>
                </c:pt>
                <c:pt idx="4">
                  <c:v>66.099999999999994</c:v>
                </c:pt>
                <c:pt idx="5">
                  <c:v>74.900000000000006</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3.1565656565656565E-3"/>
              <c:y val="0.390270259186351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Sheet1!$B$2:$Q$2</c:f>
              <c:numCache>
                <c:formatCode>General</c:formatCode>
                <c:ptCount val="16"/>
                <c:pt idx="0">
                  <c:v>5.23</c:v>
                </c:pt>
                <c:pt idx="1">
                  <c:v>4.8099999999999996</c:v>
                </c:pt>
                <c:pt idx="2">
                  <c:v>4.99</c:v>
                </c:pt>
                <c:pt idx="3">
                  <c:v>5.03</c:v>
                </c:pt>
                <c:pt idx="4">
                  <c:v>5.42</c:v>
                </c:pt>
                <c:pt idx="5">
                  <c:v>4.68</c:v>
                </c:pt>
                <c:pt idx="6">
                  <c:v>4.6100000000000003</c:v>
                </c:pt>
                <c:pt idx="7">
                  <c:v>4.93</c:v>
                </c:pt>
                <c:pt idx="8">
                  <c:v>4.6399999999999997</c:v>
                </c:pt>
                <c:pt idx="9">
                  <c:v>4.49</c:v>
                </c:pt>
                <c:pt idx="10">
                  <c:v>4.71</c:v>
                </c:pt>
                <c:pt idx="11">
                  <c:v>4.88</c:v>
                </c:pt>
                <c:pt idx="12" formatCode="0.0">
                  <c:v>4.26</c:v>
                </c:pt>
                <c:pt idx="13" formatCode="0.0">
                  <c:v>4.3099999999999996</c:v>
                </c:pt>
                <c:pt idx="14" formatCode="0.0">
                  <c:v>4.07</c:v>
                </c:pt>
                <c:pt idx="15" formatCode="0.0">
                  <c:v>4.0599999999999996</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Sheet1!$B$3:$Q$3</c:f>
              <c:numCache>
                <c:formatCode>General</c:formatCode>
                <c:ptCount val="16"/>
                <c:pt idx="0">
                  <c:v>5.67</c:v>
                </c:pt>
                <c:pt idx="1">
                  <c:v>5.0599999999999996</c:v>
                </c:pt>
                <c:pt idx="2">
                  <c:v>5.21</c:v>
                </c:pt>
                <c:pt idx="3">
                  <c:v>5.15</c:v>
                </c:pt>
                <c:pt idx="4">
                  <c:v>5.3</c:v>
                </c:pt>
                <c:pt idx="5">
                  <c:v>4.37</c:v>
                </c:pt>
                <c:pt idx="6">
                  <c:v>4.5599999999999996</c:v>
                </c:pt>
                <c:pt idx="7">
                  <c:v>4.67</c:v>
                </c:pt>
                <c:pt idx="8">
                  <c:v>4.45</c:v>
                </c:pt>
                <c:pt idx="9">
                  <c:v>3.82</c:v>
                </c:pt>
                <c:pt idx="10">
                  <c:v>4.4000000000000004</c:v>
                </c:pt>
                <c:pt idx="11">
                  <c:v>4.5999999999999996</c:v>
                </c:pt>
                <c:pt idx="12" formatCode="0.0">
                  <c:v>4.1399999999999997</c:v>
                </c:pt>
                <c:pt idx="13" formatCode="0.0">
                  <c:v>4.25</c:v>
                </c:pt>
                <c:pt idx="14" formatCode="0.0">
                  <c:v>3.94</c:v>
                </c:pt>
                <c:pt idx="15" formatCode="0.0">
                  <c:v>4.1100000000000003</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Sheet1!$B$4:$Q$4</c:f>
              <c:numCache>
                <c:formatCode>General</c:formatCode>
                <c:ptCount val="16"/>
                <c:pt idx="0">
                  <c:v>4.87</c:v>
                </c:pt>
                <c:pt idx="1">
                  <c:v>4.1100000000000003</c:v>
                </c:pt>
                <c:pt idx="2">
                  <c:v>4.54</c:v>
                </c:pt>
                <c:pt idx="3">
                  <c:v>4.6500000000000004</c:v>
                </c:pt>
                <c:pt idx="4">
                  <c:v>5.22</c:v>
                </c:pt>
                <c:pt idx="5">
                  <c:v>4.71</c:v>
                </c:pt>
                <c:pt idx="6">
                  <c:v>4.21</c:v>
                </c:pt>
                <c:pt idx="7">
                  <c:v>4.58</c:v>
                </c:pt>
                <c:pt idx="8">
                  <c:v>3.8</c:v>
                </c:pt>
                <c:pt idx="9">
                  <c:v>4.07</c:v>
                </c:pt>
                <c:pt idx="10">
                  <c:v>5.15</c:v>
                </c:pt>
                <c:pt idx="11">
                  <c:v>4.8099999999999996</c:v>
                </c:pt>
                <c:pt idx="12" formatCode="0.0">
                  <c:v>3.31</c:v>
                </c:pt>
                <c:pt idx="13" formatCode="0.0">
                  <c:v>4.0199999999999996</c:v>
                </c:pt>
                <c:pt idx="14" formatCode="0.0">
                  <c:v>3.29</c:v>
                </c:pt>
                <c:pt idx="15" formatCode="0.0">
                  <c:v>3.46</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Sheet1!$B$5:$Q$5</c:f>
              <c:numCache>
                <c:formatCode>General</c:formatCode>
                <c:ptCount val="16"/>
                <c:pt idx="0">
                  <c:v>5.33</c:v>
                </c:pt>
                <c:pt idx="1">
                  <c:v>5.32</c:v>
                </c:pt>
                <c:pt idx="2">
                  <c:v>5.45</c:v>
                </c:pt>
                <c:pt idx="3">
                  <c:v>5.5</c:v>
                </c:pt>
                <c:pt idx="4">
                  <c:v>5.5</c:v>
                </c:pt>
                <c:pt idx="5">
                  <c:v>4.93</c:v>
                </c:pt>
                <c:pt idx="6">
                  <c:v>5.03</c:v>
                </c:pt>
                <c:pt idx="7">
                  <c:v>4.83</c:v>
                </c:pt>
                <c:pt idx="8">
                  <c:v>4.8099999999999996</c:v>
                </c:pt>
                <c:pt idx="9">
                  <c:v>5.45</c:v>
                </c:pt>
                <c:pt idx="10">
                  <c:v>4.3600000000000003</c:v>
                </c:pt>
                <c:pt idx="11">
                  <c:v>5.0199999999999996</c:v>
                </c:pt>
                <c:pt idx="12" formatCode="0.0">
                  <c:v>4.97</c:v>
                </c:pt>
                <c:pt idx="13" formatCode="0.0">
                  <c:v>4.54</c:v>
                </c:pt>
                <c:pt idx="14" formatCode="0.0">
                  <c:v>4.54</c:v>
                </c:pt>
                <c:pt idx="15" formatCode="0.0">
                  <c:v>4.17</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Sheet1!$B$6:$Q$6</c:f>
              <c:numCache>
                <c:formatCode>General</c:formatCode>
                <c:ptCount val="16"/>
                <c:pt idx="0">
                  <c:v>4.8899999999999997</c:v>
                </c:pt>
                <c:pt idx="1">
                  <c:v>4.3899999999999997</c:v>
                </c:pt>
                <c:pt idx="2">
                  <c:v>4.8099999999999996</c:v>
                </c:pt>
                <c:pt idx="3">
                  <c:v>4.9400000000000004</c:v>
                </c:pt>
                <c:pt idx="4">
                  <c:v>5.39</c:v>
                </c:pt>
                <c:pt idx="5">
                  <c:v>4.54</c:v>
                </c:pt>
                <c:pt idx="6">
                  <c:v>5.24</c:v>
                </c:pt>
                <c:pt idx="7">
                  <c:v>5.96</c:v>
                </c:pt>
                <c:pt idx="8">
                  <c:v>5.44</c:v>
                </c:pt>
                <c:pt idx="9">
                  <c:v>4.6900000000000004</c:v>
                </c:pt>
                <c:pt idx="10">
                  <c:v>5.22</c:v>
                </c:pt>
                <c:pt idx="11">
                  <c:v>5.12</c:v>
                </c:pt>
                <c:pt idx="12" formatCode="0.0">
                  <c:v>5.34</c:v>
                </c:pt>
                <c:pt idx="13" formatCode="0.0">
                  <c:v>3.92</c:v>
                </c:pt>
                <c:pt idx="14" formatCode="0.0">
                  <c:v>4.4000000000000004</c:v>
                </c:pt>
                <c:pt idx="15" formatCode="0.0">
                  <c:v>4.6100000000000003</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Sheet1!$B$7:$Q$7</c:f>
              <c:numCache>
                <c:formatCode>General</c:formatCode>
                <c:ptCount val="16"/>
                <c:pt idx="0">
                  <c:v>5</c:v>
                </c:pt>
                <c:pt idx="1">
                  <c:v>5.0199999999999996</c:v>
                </c:pt>
                <c:pt idx="2">
                  <c:v>4.67</c:v>
                </c:pt>
                <c:pt idx="3">
                  <c:v>4.74</c:v>
                </c:pt>
                <c:pt idx="4">
                  <c:v>5.85</c:v>
                </c:pt>
                <c:pt idx="5">
                  <c:v>5.35</c:v>
                </c:pt>
                <c:pt idx="6">
                  <c:v>4.83</c:v>
                </c:pt>
                <c:pt idx="7">
                  <c:v>6.27</c:v>
                </c:pt>
                <c:pt idx="8">
                  <c:v>6.21</c:v>
                </c:pt>
                <c:pt idx="9">
                  <c:v>5.23</c:v>
                </c:pt>
                <c:pt idx="10">
                  <c:v>4.8499999999999996</c:v>
                </c:pt>
                <c:pt idx="11">
                  <c:v>5.07</c:v>
                </c:pt>
                <c:pt idx="12" formatCode="0.0">
                  <c:v>4.16</c:v>
                </c:pt>
                <c:pt idx="13" formatCode="0.0">
                  <c:v>4.8099999999999996</c:v>
                </c:pt>
                <c:pt idx="14" formatCode="0.0">
                  <c:v>4.7699999999999996</c:v>
                </c:pt>
                <c:pt idx="15" formatCode="0.0">
                  <c:v>4.04</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Sheet1!$B$8:$Q$8</c:f>
              <c:numCache>
                <c:formatCode>General</c:formatCode>
                <c:ptCount val="16"/>
                <c:pt idx="0">
                  <c:v>5.04</c:v>
                </c:pt>
                <c:pt idx="1">
                  <c:v>4.9000000000000004</c:v>
                </c:pt>
                <c:pt idx="2">
                  <c:v>5.14</c:v>
                </c:pt>
                <c:pt idx="3">
                  <c:v>5.0999999999999996</c:v>
                </c:pt>
                <c:pt idx="4">
                  <c:v>5.93</c:v>
                </c:pt>
                <c:pt idx="5">
                  <c:v>4.22</c:v>
                </c:pt>
                <c:pt idx="6">
                  <c:v>3.65</c:v>
                </c:pt>
                <c:pt idx="7">
                  <c:v>3.64</c:v>
                </c:pt>
                <c:pt idx="8">
                  <c:v>4.25</c:v>
                </c:pt>
                <c:pt idx="9">
                  <c:v>4.5</c:v>
                </c:pt>
                <c:pt idx="10">
                  <c:v>4.59</c:v>
                </c:pt>
                <c:pt idx="11">
                  <c:v>5.41</c:v>
                </c:pt>
                <c:pt idx="12" formatCode="0.0">
                  <c:v>4.67</c:v>
                </c:pt>
                <c:pt idx="13" formatCode="0.0">
                  <c:v>4.93</c:v>
                </c:pt>
                <c:pt idx="14" formatCode="0.0">
                  <c:v>5.14</c:v>
                </c:pt>
                <c:pt idx="15" formatCode="0.0">
                  <c:v>5.4</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4541776027996499"/>
            </c:manualLayout>
          </c:layout>
          <c:overlay val="0"/>
        </c:title>
        <c:numFmt formatCode="0.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0.5"/>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Sheet1!$B$2:$Q$2</c:f>
              <c:numCache>
                <c:formatCode>0.0</c:formatCode>
                <c:ptCount val="16"/>
                <c:pt idx="0">
                  <c:v>5.46</c:v>
                </c:pt>
                <c:pt idx="1">
                  <c:v>6.08</c:v>
                </c:pt>
                <c:pt idx="2">
                  <c:v>5.9</c:v>
                </c:pt>
                <c:pt idx="3">
                  <c:v>6.44</c:v>
                </c:pt>
                <c:pt idx="4">
                  <c:v>6.28</c:v>
                </c:pt>
                <c:pt idx="5">
                  <c:v>5.46</c:v>
                </c:pt>
                <c:pt idx="6">
                  <c:v>5.64</c:v>
                </c:pt>
                <c:pt idx="7">
                  <c:v>6.48</c:v>
                </c:pt>
                <c:pt idx="8">
                  <c:v>5.77</c:v>
                </c:pt>
                <c:pt idx="9">
                  <c:v>5.93</c:v>
                </c:pt>
                <c:pt idx="10">
                  <c:v>5.74</c:v>
                </c:pt>
                <c:pt idx="11">
                  <c:v>6.42</c:v>
                </c:pt>
                <c:pt idx="12">
                  <c:v>5.66</c:v>
                </c:pt>
                <c:pt idx="13">
                  <c:v>5.5</c:v>
                </c:pt>
                <c:pt idx="14">
                  <c:v>4.8499999999999996</c:v>
                </c:pt>
                <c:pt idx="15">
                  <c:v>4.5999999999999996</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Sheet1!$B$3:$Q$3</c:f>
              <c:numCache>
                <c:formatCode>0.0</c:formatCode>
                <c:ptCount val="16"/>
                <c:pt idx="0">
                  <c:v>6.06</c:v>
                </c:pt>
                <c:pt idx="1">
                  <c:v>5.93</c:v>
                </c:pt>
                <c:pt idx="2">
                  <c:v>6.26</c:v>
                </c:pt>
                <c:pt idx="3">
                  <c:v>6.39</c:v>
                </c:pt>
                <c:pt idx="4">
                  <c:v>6.11</c:v>
                </c:pt>
                <c:pt idx="5">
                  <c:v>5.47</c:v>
                </c:pt>
                <c:pt idx="6">
                  <c:v>5.01</c:v>
                </c:pt>
                <c:pt idx="7">
                  <c:v>6.81</c:v>
                </c:pt>
                <c:pt idx="8">
                  <c:v>5.9</c:v>
                </c:pt>
                <c:pt idx="9">
                  <c:v>5.77</c:v>
                </c:pt>
                <c:pt idx="10">
                  <c:v>5.99</c:v>
                </c:pt>
                <c:pt idx="11">
                  <c:v>6.57</c:v>
                </c:pt>
                <c:pt idx="12">
                  <c:v>6.06</c:v>
                </c:pt>
                <c:pt idx="13">
                  <c:v>5.69</c:v>
                </c:pt>
                <c:pt idx="14">
                  <c:v>5.2</c:v>
                </c:pt>
                <c:pt idx="15">
                  <c:v>5.01</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Sheet1!$B$4:$Q$4</c:f>
              <c:numCache>
                <c:formatCode>0.0</c:formatCode>
                <c:ptCount val="16"/>
                <c:pt idx="0">
                  <c:v>4.7699999999999996</c:v>
                </c:pt>
                <c:pt idx="1">
                  <c:v>5.52</c:v>
                </c:pt>
                <c:pt idx="2">
                  <c:v>5.35</c:v>
                </c:pt>
                <c:pt idx="3">
                  <c:v>5.71</c:v>
                </c:pt>
                <c:pt idx="4">
                  <c:v>6.44</c:v>
                </c:pt>
                <c:pt idx="5">
                  <c:v>5.0599999999999996</c:v>
                </c:pt>
                <c:pt idx="6">
                  <c:v>5.05</c:v>
                </c:pt>
                <c:pt idx="7">
                  <c:v>6.28</c:v>
                </c:pt>
                <c:pt idx="8">
                  <c:v>4.75</c:v>
                </c:pt>
                <c:pt idx="9">
                  <c:v>5.17</c:v>
                </c:pt>
                <c:pt idx="10">
                  <c:v>5.39</c:v>
                </c:pt>
                <c:pt idx="11">
                  <c:v>6.39</c:v>
                </c:pt>
                <c:pt idx="12">
                  <c:v>4.63</c:v>
                </c:pt>
                <c:pt idx="13">
                  <c:v>5.26</c:v>
                </c:pt>
                <c:pt idx="14">
                  <c:v>4.25</c:v>
                </c:pt>
                <c:pt idx="15">
                  <c:v>4.12</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Sheet1!$B$5:$Q$5</c:f>
              <c:numCache>
                <c:formatCode>0.0</c:formatCode>
                <c:ptCount val="16"/>
                <c:pt idx="0">
                  <c:v>5.97</c:v>
                </c:pt>
                <c:pt idx="1">
                  <c:v>7.46</c:v>
                </c:pt>
                <c:pt idx="2">
                  <c:v>6.24</c:v>
                </c:pt>
                <c:pt idx="3">
                  <c:v>7.2</c:v>
                </c:pt>
                <c:pt idx="4">
                  <c:v>6.11</c:v>
                </c:pt>
                <c:pt idx="5">
                  <c:v>6.16</c:v>
                </c:pt>
                <c:pt idx="6">
                  <c:v>6.45</c:v>
                </c:pt>
                <c:pt idx="7">
                  <c:v>5.83</c:v>
                </c:pt>
                <c:pt idx="8">
                  <c:v>6.35</c:v>
                </c:pt>
                <c:pt idx="9">
                  <c:v>6.7</c:v>
                </c:pt>
                <c:pt idx="10">
                  <c:v>5.75</c:v>
                </c:pt>
                <c:pt idx="11">
                  <c:v>6.58</c:v>
                </c:pt>
                <c:pt idx="12">
                  <c:v>6.53</c:v>
                </c:pt>
                <c:pt idx="13">
                  <c:v>5.64</c:v>
                </c:pt>
                <c:pt idx="14">
                  <c:v>5.28</c:v>
                </c:pt>
                <c:pt idx="15">
                  <c:v>4.46</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Sheet1!$B$6:$Q$6</c:f>
              <c:numCache>
                <c:formatCode>0.0</c:formatCode>
                <c:ptCount val="16"/>
                <c:pt idx="0">
                  <c:v>5.23</c:v>
                </c:pt>
                <c:pt idx="1">
                  <c:v>6.67</c:v>
                </c:pt>
                <c:pt idx="2">
                  <c:v>6.29</c:v>
                </c:pt>
                <c:pt idx="3">
                  <c:v>5.83</c:v>
                </c:pt>
                <c:pt idx="4">
                  <c:v>6.3</c:v>
                </c:pt>
                <c:pt idx="5">
                  <c:v>5.89</c:v>
                </c:pt>
                <c:pt idx="6">
                  <c:v>7.1</c:v>
                </c:pt>
                <c:pt idx="7">
                  <c:v>7.44</c:v>
                </c:pt>
                <c:pt idx="8">
                  <c:v>6.88</c:v>
                </c:pt>
                <c:pt idx="9">
                  <c:v>6.46</c:v>
                </c:pt>
                <c:pt idx="10">
                  <c:v>5.91</c:v>
                </c:pt>
                <c:pt idx="11">
                  <c:v>6.88</c:v>
                </c:pt>
                <c:pt idx="12">
                  <c:v>5.32</c:v>
                </c:pt>
                <c:pt idx="13">
                  <c:v>5.14</c:v>
                </c:pt>
                <c:pt idx="14">
                  <c:v>5.19</c:v>
                </c:pt>
                <c:pt idx="15">
                  <c:v>5.44</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Sheet1!$B$7:$Q$7</c:f>
              <c:numCache>
                <c:formatCode>0.0</c:formatCode>
                <c:ptCount val="16"/>
                <c:pt idx="0">
                  <c:v>4.9400000000000004</c:v>
                </c:pt>
                <c:pt idx="1">
                  <c:v>5.13</c:v>
                </c:pt>
                <c:pt idx="2">
                  <c:v>5.27</c:v>
                </c:pt>
                <c:pt idx="3">
                  <c:v>6.3</c:v>
                </c:pt>
                <c:pt idx="4">
                  <c:v>6.76</c:v>
                </c:pt>
                <c:pt idx="5">
                  <c:v>5.25</c:v>
                </c:pt>
                <c:pt idx="6">
                  <c:v>6.22</c:v>
                </c:pt>
                <c:pt idx="7">
                  <c:v>6.8</c:v>
                </c:pt>
                <c:pt idx="8">
                  <c:v>6.01</c:v>
                </c:pt>
                <c:pt idx="9">
                  <c:v>6.24</c:v>
                </c:pt>
                <c:pt idx="10">
                  <c:v>5.75</c:v>
                </c:pt>
                <c:pt idx="11">
                  <c:v>6.42</c:v>
                </c:pt>
                <c:pt idx="12">
                  <c:v>6.26</c:v>
                </c:pt>
                <c:pt idx="13">
                  <c:v>6.32</c:v>
                </c:pt>
                <c:pt idx="14">
                  <c:v>4.88</c:v>
                </c:pt>
                <c:pt idx="15">
                  <c:v>4.12</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Sheet1!$B$8:$Q$8</c:f>
              <c:numCache>
                <c:formatCode>0.0</c:formatCode>
                <c:ptCount val="16"/>
                <c:pt idx="0">
                  <c:v>4.7</c:v>
                </c:pt>
                <c:pt idx="1">
                  <c:v>5.0999999999999996</c:v>
                </c:pt>
                <c:pt idx="2">
                  <c:v>5.91</c:v>
                </c:pt>
                <c:pt idx="3">
                  <c:v>8.49</c:v>
                </c:pt>
                <c:pt idx="4">
                  <c:v>6.04</c:v>
                </c:pt>
                <c:pt idx="5">
                  <c:v>4.43</c:v>
                </c:pt>
                <c:pt idx="6">
                  <c:v>4.9800000000000004</c:v>
                </c:pt>
                <c:pt idx="7">
                  <c:v>5.8</c:v>
                </c:pt>
                <c:pt idx="8">
                  <c:v>5.09</c:v>
                </c:pt>
                <c:pt idx="9">
                  <c:v>5.63</c:v>
                </c:pt>
                <c:pt idx="10">
                  <c:v>5.49</c:v>
                </c:pt>
                <c:pt idx="11">
                  <c:v>4.24</c:v>
                </c:pt>
                <c:pt idx="12">
                  <c:v>4.7300000000000004</c:v>
                </c:pt>
                <c:pt idx="13">
                  <c:v>4.22</c:v>
                </c:pt>
                <c:pt idx="14">
                  <c:v>3.39</c:v>
                </c:pt>
                <c:pt idx="15">
                  <c:v>4.13</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1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454177602799649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1"/>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Sheet1!$B$2:$Q$2</c:f>
              <c:numCache>
                <c:formatCode>0.0</c:formatCode>
                <c:ptCount val="16"/>
                <c:pt idx="0">
                  <c:v>73.2</c:v>
                </c:pt>
                <c:pt idx="1">
                  <c:v>72.3</c:v>
                </c:pt>
                <c:pt idx="2">
                  <c:v>73</c:v>
                </c:pt>
                <c:pt idx="3">
                  <c:v>75.7</c:v>
                </c:pt>
                <c:pt idx="4">
                  <c:v>75.599999999999994</c:v>
                </c:pt>
                <c:pt idx="5">
                  <c:v>77.400000000000006</c:v>
                </c:pt>
                <c:pt idx="6">
                  <c:v>75</c:v>
                </c:pt>
                <c:pt idx="7">
                  <c:v>79.099999999999994</c:v>
                </c:pt>
                <c:pt idx="8">
                  <c:v>82.3</c:v>
                </c:pt>
                <c:pt idx="9">
                  <c:v>79.7</c:v>
                </c:pt>
                <c:pt idx="10">
                  <c:v>81.5</c:v>
                </c:pt>
                <c:pt idx="11">
                  <c:v>77.3</c:v>
                </c:pt>
                <c:pt idx="12">
                  <c:v>74.400000000000006</c:v>
                </c:pt>
                <c:pt idx="13">
                  <c:v>72</c:v>
                </c:pt>
                <c:pt idx="14">
                  <c:v>70.7</c:v>
                </c:pt>
                <c:pt idx="15">
                  <c:v>70.7</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Sheet1!$B$3:$Q$3</c:f>
              <c:numCache>
                <c:formatCode>0.0</c:formatCode>
                <c:ptCount val="16"/>
                <c:pt idx="0">
                  <c:v>75</c:v>
                </c:pt>
                <c:pt idx="1">
                  <c:v>75.400000000000006</c:v>
                </c:pt>
                <c:pt idx="2">
                  <c:v>74</c:v>
                </c:pt>
                <c:pt idx="3">
                  <c:v>77.8</c:v>
                </c:pt>
                <c:pt idx="4">
                  <c:v>77.5</c:v>
                </c:pt>
                <c:pt idx="5">
                  <c:v>73.900000000000006</c:v>
                </c:pt>
                <c:pt idx="6">
                  <c:v>74.900000000000006</c:v>
                </c:pt>
                <c:pt idx="7">
                  <c:v>79</c:v>
                </c:pt>
                <c:pt idx="8">
                  <c:v>78.900000000000006</c:v>
                </c:pt>
                <c:pt idx="9">
                  <c:v>79.099999999999994</c:v>
                </c:pt>
                <c:pt idx="10">
                  <c:v>80</c:v>
                </c:pt>
                <c:pt idx="11">
                  <c:v>78.400000000000006</c:v>
                </c:pt>
                <c:pt idx="12">
                  <c:v>74.2</c:v>
                </c:pt>
                <c:pt idx="13">
                  <c:v>72.3</c:v>
                </c:pt>
                <c:pt idx="14">
                  <c:v>73.599999999999994</c:v>
                </c:pt>
                <c:pt idx="15">
                  <c:v>67</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Sheet1!$B$4:$Q$4</c:f>
              <c:numCache>
                <c:formatCode>0.0</c:formatCode>
                <c:ptCount val="16"/>
                <c:pt idx="0">
                  <c:v>71.2</c:v>
                </c:pt>
                <c:pt idx="1">
                  <c:v>63.8</c:v>
                </c:pt>
                <c:pt idx="2">
                  <c:v>70.7</c:v>
                </c:pt>
                <c:pt idx="3">
                  <c:v>71.900000000000006</c:v>
                </c:pt>
                <c:pt idx="4">
                  <c:v>75.5</c:v>
                </c:pt>
                <c:pt idx="5">
                  <c:v>76.099999999999994</c:v>
                </c:pt>
                <c:pt idx="6">
                  <c:v>72.400000000000006</c:v>
                </c:pt>
                <c:pt idx="7">
                  <c:v>78.7</c:v>
                </c:pt>
                <c:pt idx="8">
                  <c:v>76.7</c:v>
                </c:pt>
                <c:pt idx="9">
                  <c:v>80</c:v>
                </c:pt>
                <c:pt idx="10">
                  <c:v>80.099999999999994</c:v>
                </c:pt>
                <c:pt idx="11">
                  <c:v>70.5</c:v>
                </c:pt>
                <c:pt idx="12">
                  <c:v>79.400000000000006</c:v>
                </c:pt>
                <c:pt idx="13">
                  <c:v>70.2</c:v>
                </c:pt>
                <c:pt idx="14">
                  <c:v>70.7</c:v>
                </c:pt>
                <c:pt idx="15">
                  <c:v>76.900000000000006</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Sheet1!$B$5:$Q$5</c:f>
              <c:numCache>
                <c:formatCode>0.0</c:formatCode>
                <c:ptCount val="16"/>
                <c:pt idx="0">
                  <c:v>73.8</c:v>
                </c:pt>
                <c:pt idx="1">
                  <c:v>74.2</c:v>
                </c:pt>
                <c:pt idx="2">
                  <c:v>73.3</c:v>
                </c:pt>
                <c:pt idx="3">
                  <c:v>78.5</c:v>
                </c:pt>
                <c:pt idx="4">
                  <c:v>73.7</c:v>
                </c:pt>
                <c:pt idx="5">
                  <c:v>80.5</c:v>
                </c:pt>
                <c:pt idx="6">
                  <c:v>76.7</c:v>
                </c:pt>
                <c:pt idx="7">
                  <c:v>79.900000000000006</c:v>
                </c:pt>
                <c:pt idx="8">
                  <c:v>90.4</c:v>
                </c:pt>
                <c:pt idx="9">
                  <c:v>81.5</c:v>
                </c:pt>
                <c:pt idx="10">
                  <c:v>86.1</c:v>
                </c:pt>
                <c:pt idx="11">
                  <c:v>76.5</c:v>
                </c:pt>
                <c:pt idx="12">
                  <c:v>71.099999999999994</c:v>
                </c:pt>
                <c:pt idx="13">
                  <c:v>69.7</c:v>
                </c:pt>
                <c:pt idx="14">
                  <c:v>65.900000000000006</c:v>
                </c:pt>
                <c:pt idx="15">
                  <c:v>67</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Sheet1!$B$6:$Q$6</c:f>
              <c:numCache>
                <c:formatCode>0.0</c:formatCode>
                <c:ptCount val="16"/>
                <c:pt idx="0">
                  <c:v>74</c:v>
                </c:pt>
                <c:pt idx="1">
                  <c:v>79.8</c:v>
                </c:pt>
                <c:pt idx="2">
                  <c:v>77.5</c:v>
                </c:pt>
                <c:pt idx="3">
                  <c:v>85.7</c:v>
                </c:pt>
                <c:pt idx="4">
                  <c:v>76.3</c:v>
                </c:pt>
                <c:pt idx="5">
                  <c:v>82.7</c:v>
                </c:pt>
                <c:pt idx="6">
                  <c:v>72.3</c:v>
                </c:pt>
                <c:pt idx="7">
                  <c:v>78.7</c:v>
                </c:pt>
                <c:pt idx="8">
                  <c:v>84.5</c:v>
                </c:pt>
                <c:pt idx="9">
                  <c:v>73.8</c:v>
                </c:pt>
                <c:pt idx="10">
                  <c:v>75.900000000000006</c:v>
                </c:pt>
                <c:pt idx="11">
                  <c:v>82.4</c:v>
                </c:pt>
                <c:pt idx="12">
                  <c:v>71.8</c:v>
                </c:pt>
                <c:pt idx="13">
                  <c:v>68.400000000000006</c:v>
                </c:pt>
                <c:pt idx="14">
                  <c:v>73.900000000000006</c:v>
                </c:pt>
                <c:pt idx="15">
                  <c:v>73.2</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Sheet1!$B$7:$Q$7</c:f>
              <c:numCache>
                <c:formatCode>0.0</c:formatCode>
                <c:ptCount val="16"/>
                <c:pt idx="0">
                  <c:v>73.2</c:v>
                </c:pt>
                <c:pt idx="1">
                  <c:v>69.900000000000006</c:v>
                </c:pt>
                <c:pt idx="2">
                  <c:v>71.599999999999994</c:v>
                </c:pt>
                <c:pt idx="3">
                  <c:v>71.5</c:v>
                </c:pt>
                <c:pt idx="4">
                  <c:v>76.400000000000006</c:v>
                </c:pt>
                <c:pt idx="5">
                  <c:v>77</c:v>
                </c:pt>
                <c:pt idx="6">
                  <c:v>77.099999999999994</c:v>
                </c:pt>
                <c:pt idx="7">
                  <c:v>79</c:v>
                </c:pt>
                <c:pt idx="8">
                  <c:v>83.8</c:v>
                </c:pt>
                <c:pt idx="9">
                  <c:v>78.5</c:v>
                </c:pt>
                <c:pt idx="10">
                  <c:v>86.3</c:v>
                </c:pt>
                <c:pt idx="11">
                  <c:v>85</c:v>
                </c:pt>
                <c:pt idx="12">
                  <c:v>73</c:v>
                </c:pt>
                <c:pt idx="13">
                  <c:v>77.599999999999994</c:v>
                </c:pt>
                <c:pt idx="14">
                  <c:v>69.400000000000006</c:v>
                </c:pt>
                <c:pt idx="15">
                  <c:v>70.5</c:v>
                </c:pt>
              </c:numCache>
            </c:numRef>
          </c:val>
          <c:smooth val="0"/>
          <c:extLst>
            <c:ext xmlns:c16="http://schemas.microsoft.com/office/drawing/2014/chart" uri="{C3380CC4-5D6E-409C-BE32-E72D297353CC}">
              <c16:uniqueId val="{00000005-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454177602799649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10"/>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3869932925051"/>
          <c:y val="3.4305677068144268E-2"/>
          <c:w val="0.89758432973656044"/>
          <c:h val="0.75711357301267579"/>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4.04</c:v>
                </c:pt>
                <c:pt idx="1">
                  <c:v>3.8</c:v>
                </c:pt>
                <c:pt idx="2">
                  <c:v>3.98</c:v>
                </c:pt>
                <c:pt idx="3">
                  <c:v>4.32</c:v>
                </c:pt>
                <c:pt idx="4">
                  <c:v>3.51</c:v>
                </c:pt>
                <c:pt idx="5">
                  <c:v>4.13</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in val="0"/>
        </c:scaling>
        <c:delete val="0"/>
        <c:axPos val="l"/>
        <c:majorGridlines/>
        <c:title>
          <c:tx>
            <c:rich>
              <a:bodyPr rot="-5400000" vert="horz"/>
              <a:lstStyle/>
              <a:p>
                <a:pPr>
                  <a:defRPr sz="1600">
                    <a:latin typeface="Calibri" panose="020F0502020204030204" pitchFamily="34" charset="0"/>
                  </a:defRPr>
                </a:pPr>
                <a:r>
                  <a:rPr lang="en-US" dirty="0"/>
                  <a:t>Rate</a:t>
                </a:r>
                <a:r>
                  <a:rPr lang="en-US" baseline="0" dirty="0"/>
                  <a:t> per 1,000 Discharges</a:t>
                </a:r>
                <a:endParaRPr lang="en-US" dirty="0"/>
              </a:p>
            </c:rich>
          </c:tx>
          <c:layout>
            <c:manualLayout>
              <c:xMode val="edge"/>
              <c:yMode val="edge"/>
              <c:x val="1.6975363874970173E-2"/>
              <c:y val="0.18348012054048798"/>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majorUnit val="1"/>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1486585010207055"/>
          <c:w val="0.92132815128878121"/>
          <c:h val="0.65371218132617148"/>
        </c:manualLayout>
      </c:layout>
      <c:barChart>
        <c:barDir val="col"/>
        <c:grouping val="percentStacked"/>
        <c:varyColors val="0"/>
        <c:ser>
          <c:idx val="2"/>
          <c:order val="0"/>
          <c:tx>
            <c:strRef>
              <c:f>Sheet1!$D$1</c:f>
              <c:strCache>
                <c:ptCount val="1"/>
                <c:pt idx="0">
                  <c:v>Better</c:v>
                </c:pt>
              </c:strCache>
            </c:strRef>
          </c:tx>
          <c:spPr>
            <a:solidFill>
              <a:srgbClr val="27E833"/>
            </a:solidFill>
          </c:spPr>
          <c:invertIfNegative val="0"/>
          <c:dLbls>
            <c:dLbl>
              <c:idx val="3"/>
              <c:layout>
                <c:manualLayout>
                  <c:x val="6.1728395061728281E-2"/>
                  <c:y val="-4.5219638242894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93-4873-ACCC-FD77E1FF57E1}"/>
                </c:ext>
              </c:extLst>
            </c:dLbl>
            <c:dLbl>
              <c:idx val="5"/>
              <c:delete val="1"/>
              <c:extLst>
                <c:ext xmlns:c15="http://schemas.microsoft.com/office/drawing/2012/chart" uri="{CE6537A1-D6FC-4f65-9D91-7224C49458BB}"/>
                <c:ext xmlns:c16="http://schemas.microsoft.com/office/drawing/2014/chart" uri="{C3380CC4-5D6E-409C-BE32-E72D297353CC}">
                  <c16:uniqueId val="{00000001-EF93-4873-ACCC-FD77E1FF57E1}"/>
                </c:ext>
              </c:extLst>
            </c:dLbl>
            <c:spPr>
              <a:noFill/>
              <a:ln>
                <a:noFill/>
              </a:ln>
              <a:effectLst/>
            </c:spPr>
            <c:txPr>
              <a:bodyPr/>
              <a:lstStyle/>
              <a:p>
                <a:pPr>
                  <a:defRPr sz="1600">
                    <a:solidFill>
                      <a:sysClr val="windowText" lastClr="000000"/>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solidFill>
                        <a:srgbClr val="A6A6A6"/>
                      </a:solidFill>
                    </a:ln>
                  </c:spPr>
                </c15:leaderLines>
              </c:ext>
            </c:extLst>
          </c:dLbls>
          <c:cat>
            <c:strRef>
              <c:f>Sheet1!$A$2:$A$8</c:f>
              <c:strCache>
                <c:ptCount val="7"/>
                <c:pt idx="0">
                  <c:v>Patient Safety (n=15)</c:v>
                </c:pt>
                <c:pt idx="1">
                  <c:v>Person-Centered Care (n=9)</c:v>
                </c:pt>
                <c:pt idx="2">
                  <c:v>Effective Treatment (n=25)</c:v>
                </c:pt>
                <c:pt idx="3">
                  <c:v>Healthy Living  (n=22)</c:v>
                </c:pt>
                <c:pt idx="4">
                  <c:v>Care Coordination (n=20)</c:v>
                </c:pt>
                <c:pt idx="5">
                  <c:v>Affordable Care (n=2)</c:v>
                </c:pt>
                <c:pt idx="6">
                  <c:v>Access (n=17)</c:v>
                </c:pt>
              </c:strCache>
            </c:strRef>
          </c:cat>
          <c:val>
            <c:numRef>
              <c:f>Sheet1!$D$2:$D$8</c:f>
              <c:numCache>
                <c:formatCode>General</c:formatCode>
                <c:ptCount val="7"/>
                <c:pt idx="3">
                  <c:v>1</c:v>
                </c:pt>
                <c:pt idx="4">
                  <c:v>4</c:v>
                </c:pt>
              </c:numCache>
            </c:numRef>
          </c:val>
          <c:extLst>
            <c:ext xmlns:c16="http://schemas.microsoft.com/office/drawing/2014/chart" uri="{C3380CC4-5D6E-409C-BE32-E72D297353CC}">
              <c16:uniqueId val="{00000002-EF93-4873-ACCC-FD77E1FF57E1}"/>
            </c:ext>
          </c:extLst>
        </c:ser>
        <c:ser>
          <c:idx val="1"/>
          <c:order val="1"/>
          <c:tx>
            <c:strRef>
              <c:f>Sheet1!$C$1</c:f>
              <c:strCache>
                <c:ptCount val="1"/>
                <c:pt idx="0">
                  <c:v>Same</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93-4873-ACCC-FD77E1FF57E1}"/>
                </c:ext>
              </c:extLst>
            </c:dLbl>
            <c:spPr>
              <a:noFill/>
              <a:ln>
                <a:noFill/>
              </a:ln>
              <a:effectLst/>
            </c:spPr>
            <c:txPr>
              <a:bodyPr/>
              <a:lstStyle/>
              <a:p>
                <a:pPr>
                  <a:defRPr sz="1600">
                    <a:solidFill>
                      <a:sysClr val="windowText" lastClr="000000"/>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Patient Safety (n=15)</c:v>
                </c:pt>
                <c:pt idx="1">
                  <c:v>Person-Centered Care (n=9)</c:v>
                </c:pt>
                <c:pt idx="2">
                  <c:v>Effective Treatment (n=25)</c:v>
                </c:pt>
                <c:pt idx="3">
                  <c:v>Healthy Living  (n=22)</c:v>
                </c:pt>
                <c:pt idx="4">
                  <c:v>Care Coordination (n=20)</c:v>
                </c:pt>
                <c:pt idx="5">
                  <c:v>Affordable Care (n=2)</c:v>
                </c:pt>
                <c:pt idx="6">
                  <c:v>Access (n=17)</c:v>
                </c:pt>
              </c:strCache>
            </c:strRef>
          </c:cat>
          <c:val>
            <c:numRef>
              <c:f>Sheet1!$C$2:$C$8</c:f>
              <c:numCache>
                <c:formatCode>General</c:formatCode>
                <c:ptCount val="7"/>
                <c:pt idx="0">
                  <c:v>11</c:v>
                </c:pt>
                <c:pt idx="1">
                  <c:v>8</c:v>
                </c:pt>
                <c:pt idx="2">
                  <c:v>18</c:v>
                </c:pt>
                <c:pt idx="3">
                  <c:v>11</c:v>
                </c:pt>
                <c:pt idx="4">
                  <c:v>8</c:v>
                </c:pt>
                <c:pt idx="5">
                  <c:v>1</c:v>
                </c:pt>
                <c:pt idx="6">
                  <c:v>12</c:v>
                </c:pt>
              </c:numCache>
            </c:numRef>
          </c:val>
          <c:extLst>
            <c:ext xmlns:c16="http://schemas.microsoft.com/office/drawing/2014/chart" uri="{C3380CC4-5D6E-409C-BE32-E72D297353CC}">
              <c16:uniqueId val="{00000004-EF93-4873-ACCC-FD77E1FF57E1}"/>
            </c:ext>
          </c:extLst>
        </c:ser>
        <c:ser>
          <c:idx val="0"/>
          <c:order val="2"/>
          <c:tx>
            <c:strRef>
              <c:f>Sheet1!$B$1</c:f>
              <c:strCache>
                <c:ptCount val="1"/>
                <c:pt idx="0">
                  <c:v>Worse </c:v>
                </c:pt>
              </c:strCache>
            </c:strRef>
          </c:tx>
          <c:spPr>
            <a:solidFill>
              <a:srgbClr val="F9152F"/>
            </a:solidFill>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93-4873-ACCC-FD77E1FF57E1}"/>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93-4873-ACCC-FD77E1FF57E1}"/>
                </c:ext>
              </c:extLst>
            </c:dLbl>
            <c:spPr>
              <a:noFill/>
              <a:ln>
                <a:noFill/>
              </a:ln>
              <a:effectLst/>
            </c:spPr>
            <c:txPr>
              <a:bodyPr/>
              <a:lstStyle/>
              <a:p>
                <a:pPr>
                  <a:defRPr sz="16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Patient Safety (n=15)</c:v>
                </c:pt>
                <c:pt idx="1">
                  <c:v>Person-Centered Care (n=9)</c:v>
                </c:pt>
                <c:pt idx="2">
                  <c:v>Effective Treatment (n=25)</c:v>
                </c:pt>
                <c:pt idx="3">
                  <c:v>Healthy Living  (n=22)</c:v>
                </c:pt>
                <c:pt idx="4">
                  <c:v>Care Coordination (n=20)</c:v>
                </c:pt>
                <c:pt idx="5">
                  <c:v>Affordable Care (n=2)</c:v>
                </c:pt>
                <c:pt idx="6">
                  <c:v>Access (n=17)</c:v>
                </c:pt>
              </c:strCache>
            </c:strRef>
          </c:cat>
          <c:val>
            <c:numRef>
              <c:f>Sheet1!$B$2:$B$8</c:f>
              <c:numCache>
                <c:formatCode>General</c:formatCode>
                <c:ptCount val="7"/>
                <c:pt idx="0">
                  <c:v>4</c:v>
                </c:pt>
                <c:pt idx="1">
                  <c:v>1</c:v>
                </c:pt>
                <c:pt idx="2">
                  <c:v>7</c:v>
                </c:pt>
                <c:pt idx="3">
                  <c:v>10</c:v>
                </c:pt>
                <c:pt idx="4">
                  <c:v>8</c:v>
                </c:pt>
                <c:pt idx="5">
                  <c:v>1</c:v>
                </c:pt>
                <c:pt idx="6">
                  <c:v>5</c:v>
                </c:pt>
              </c:numCache>
            </c:numRef>
          </c:val>
          <c:extLst>
            <c:ext xmlns:c16="http://schemas.microsoft.com/office/drawing/2014/chart" uri="{C3380CC4-5D6E-409C-BE32-E72D297353CC}">
              <c16:uniqueId val="{00000007-EF93-4873-ACCC-FD77E1FF57E1}"/>
            </c:ext>
          </c:extLst>
        </c:ser>
        <c:dLbls>
          <c:showLegendKey val="0"/>
          <c:showVal val="1"/>
          <c:showCatName val="0"/>
          <c:showSerName val="0"/>
          <c:showPercent val="0"/>
          <c:showBubbleSize val="0"/>
        </c:dLbls>
        <c:gapWidth val="150"/>
        <c:overlap val="100"/>
        <c:axId val="106826752"/>
        <c:axId val="106832640"/>
      </c:barChart>
      <c:catAx>
        <c:axId val="106826752"/>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06832640"/>
        <c:crosses val="autoZero"/>
        <c:auto val="1"/>
        <c:lblAlgn val="ctr"/>
        <c:lblOffset val="100"/>
        <c:tickLblSkip val="1"/>
        <c:tickMarkSkip val="1"/>
        <c:noMultiLvlLbl val="0"/>
      </c:catAx>
      <c:valAx>
        <c:axId val="106832640"/>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06826752"/>
        <c:crosses val="autoZero"/>
        <c:crossBetween val="between"/>
        <c:majorUnit val="0.2"/>
      </c:valAx>
    </c:plotArea>
    <c:legend>
      <c:legendPos val="t"/>
      <c:layout>
        <c:manualLayout>
          <c:xMode val="edge"/>
          <c:yMode val="edge"/>
          <c:x val="0"/>
          <c:y val="1.0723485953145214E-4"/>
          <c:w val="0.99860387643852211"/>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3869932925051"/>
          <c:y val="3.4305677068144268E-2"/>
          <c:w val="0.89758432973656044"/>
          <c:h val="0.75711357301267579"/>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4.13</c:v>
                </c:pt>
                <c:pt idx="1">
                  <c:v>3.5</c:v>
                </c:pt>
                <c:pt idx="2">
                  <c:v>3.65</c:v>
                </c:pt>
                <c:pt idx="3">
                  <c:v>3.81</c:v>
                </c:pt>
                <c:pt idx="4">
                  <c:v>3.75</c:v>
                </c:pt>
                <c:pt idx="5">
                  <c:v>4</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in val="0"/>
        </c:scaling>
        <c:delete val="0"/>
        <c:axPos val="l"/>
        <c:majorGridlines/>
        <c:title>
          <c:tx>
            <c:rich>
              <a:bodyPr rot="-5400000" vert="horz"/>
              <a:lstStyle/>
              <a:p>
                <a:pPr>
                  <a:defRPr sz="1600">
                    <a:latin typeface="Calibri" panose="020F0502020204030204" pitchFamily="34" charset="0"/>
                  </a:defRPr>
                </a:pPr>
                <a:r>
                  <a:rPr lang="en-US" dirty="0"/>
                  <a:t>Rate per 1,000 Discharges</a:t>
                </a:r>
              </a:p>
            </c:rich>
          </c:tx>
          <c:layout>
            <c:manualLayout>
              <c:xMode val="edge"/>
              <c:yMode val="edge"/>
              <c:x val="1.6975308641975308E-2"/>
              <c:y val="0.1742208612812287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majorUnit val="1"/>
      </c:valAx>
    </c:plotArea>
    <c:plotVisOnly val="1"/>
    <c:dispBlanksAs val="gap"/>
    <c:showDLblsOverMax val="0"/>
  </c:chart>
  <c:spPr>
    <a:ln>
      <a:noFill/>
    </a:ln>
  </c:sp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Sheet1!$B$2:$B$6</c:f>
              <c:numCache>
                <c:formatCode>0.0</c:formatCode>
                <c:ptCount val="5"/>
                <c:pt idx="0">
                  <c:v>3.7</c:v>
                </c:pt>
                <c:pt idx="1">
                  <c:v>3.6</c:v>
                </c:pt>
                <c:pt idx="2">
                  <c:v>3.8</c:v>
                </c:pt>
                <c:pt idx="3">
                  <c:v>4.2</c:v>
                </c:pt>
                <c:pt idx="4">
                  <c:v>3.4</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Sheet1!$C$2:$C$6</c:f>
              <c:numCache>
                <c:formatCode>0.0</c:formatCode>
                <c:ptCount val="5"/>
                <c:pt idx="0">
                  <c:v>4.5</c:v>
                </c:pt>
                <c:pt idx="1">
                  <c:v>4.3</c:v>
                </c:pt>
                <c:pt idx="2">
                  <c:v>5.0999999999999996</c:v>
                </c:pt>
                <c:pt idx="3">
                  <c:v>5.2</c:v>
                </c:pt>
                <c:pt idx="4">
                  <c:v>3.5</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API</c:v>
                </c:pt>
              </c:strCache>
            </c:strRef>
          </c:tx>
          <c:spPr>
            <a:solidFill>
              <a:sysClr val="window" lastClr="FFFFFF"/>
            </a:solidFill>
            <a:ln>
              <a:solidFill>
                <a:sysClr val="windowText" lastClr="000000"/>
              </a:solidFill>
            </a:ln>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Sheet1!$D$2:$D$6</c:f>
              <c:numCache>
                <c:formatCode>0.0</c:formatCode>
                <c:ptCount val="5"/>
                <c:pt idx="0">
                  <c:v>5.4</c:v>
                </c:pt>
                <c:pt idx="1">
                  <c:v>4.0999999999999996</c:v>
                </c:pt>
                <c:pt idx="2">
                  <c:v>4.3</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Hispanic</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Sheet1!$E$2:$E$6</c:f>
              <c:numCache>
                <c:formatCode>0.0</c:formatCode>
                <c:ptCount val="5"/>
                <c:pt idx="0">
                  <c:v>4.7</c:v>
                </c:pt>
                <c:pt idx="1">
                  <c:v>4.8</c:v>
                </c:pt>
                <c:pt idx="2">
                  <c:v>4.2</c:v>
                </c:pt>
                <c:pt idx="3">
                  <c:v>5.0999999999999996</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
          <c:min val="0"/>
        </c:scaling>
        <c:delete val="0"/>
        <c:axPos val="l"/>
        <c:majorGridlines/>
        <c:title>
          <c:tx>
            <c:rich>
              <a:bodyPr rot="-5400000" vert="horz"/>
              <a:lstStyle/>
              <a:p>
                <a:pPr>
                  <a:defRPr sz="1600">
                    <a:latin typeface="Calibri" panose="020F0502020204030204" pitchFamily="34" charset="0"/>
                  </a:defRPr>
                </a:pPr>
                <a:r>
                  <a:rPr lang="en-US" dirty="0"/>
                  <a:t>Rate per 1,000 Discharges</a:t>
                </a:r>
              </a:p>
            </c:rich>
          </c:tx>
          <c:layout>
            <c:manualLayout>
              <c:xMode val="edge"/>
              <c:yMode val="edge"/>
              <c:x val="7.8913920482161955E-3"/>
              <c:y val="0.2187634216177523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757363662875491E-2"/>
          <c:y val="9.4195100612423463E-2"/>
          <c:w val="0.90221395936619031"/>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3.85</c:v>
                </c:pt>
                <c:pt idx="1">
                  <c:v>3.59</c:v>
                </c:pt>
                <c:pt idx="2">
                  <c:v>3.77</c:v>
                </c:pt>
                <c:pt idx="3">
                  <c:v>3.84</c:v>
                </c:pt>
                <c:pt idx="4">
                  <c:v>3.87</c:v>
                </c:pt>
                <c:pt idx="5">
                  <c:v>3.98</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0.0</c:formatCode>
                <c:ptCount val="6"/>
                <c:pt idx="0">
                  <c:v>4.4000000000000004</c:v>
                </c:pt>
                <c:pt idx="1">
                  <c:v>4.58</c:v>
                </c:pt>
                <c:pt idx="2">
                  <c:v>4.93</c:v>
                </c:pt>
                <c:pt idx="3">
                  <c:v>4.41</c:v>
                </c:pt>
                <c:pt idx="4">
                  <c:v>4.91</c:v>
                </c:pt>
                <c:pt idx="5">
                  <c:v>5.09</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API</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0.0</c:formatCode>
                <c:ptCount val="6"/>
                <c:pt idx="0">
                  <c:v>5.3</c:v>
                </c:pt>
                <c:pt idx="1">
                  <c:v>4.58</c:v>
                </c:pt>
                <c:pt idx="2">
                  <c:v>4.58</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Hispanic</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0.0</c:formatCode>
                <c:ptCount val="6"/>
                <c:pt idx="0">
                  <c:v>4.72</c:v>
                </c:pt>
                <c:pt idx="1">
                  <c:v>4.66</c:v>
                </c:pt>
                <c:pt idx="2">
                  <c:v>4.4400000000000004</c:v>
                </c:pt>
                <c:pt idx="3">
                  <c:v>5.41</c:v>
                </c:pt>
                <c:pt idx="4">
                  <c:v>4.3899999999999997</c:v>
                </c:pt>
                <c:pt idx="5">
                  <c:v>4.33</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
          <c:min val="0"/>
        </c:scaling>
        <c:delete val="0"/>
        <c:axPos val="l"/>
        <c:majorGridlines/>
        <c:title>
          <c:tx>
            <c:rich>
              <a:bodyPr rot="-5400000" vert="horz"/>
              <a:lstStyle/>
              <a:p>
                <a:pPr>
                  <a:defRPr sz="1600">
                    <a:latin typeface="Calibri" panose="020F0502020204030204" pitchFamily="34" charset="0"/>
                  </a:defRPr>
                </a:pPr>
                <a:r>
                  <a:rPr lang="en-US" dirty="0"/>
                  <a:t>Rate per 1,000 Discharges</a:t>
                </a:r>
              </a:p>
            </c:rich>
          </c:tx>
          <c:layout>
            <c:manualLayout>
              <c:xMode val="edge"/>
              <c:yMode val="edge"/>
              <c:x val="0"/>
              <c:y val="0.1948612326236998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757363662875491E-2"/>
          <c:y val="3.4305677068144268E-2"/>
          <c:w val="0.90221395936619031"/>
          <c:h val="0.78489136774569845"/>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4.72</c:v>
                </c:pt>
                <c:pt idx="1">
                  <c:v>4.05</c:v>
                </c:pt>
                <c:pt idx="2">
                  <c:v>4.29</c:v>
                </c:pt>
                <c:pt idx="3">
                  <c:v>4.6900000000000004</c:v>
                </c:pt>
                <c:pt idx="4">
                  <c:v>5</c:v>
                </c:pt>
                <c:pt idx="5">
                  <c:v>5.07</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ax val="10"/>
          <c:min val="0"/>
        </c:scaling>
        <c:delete val="0"/>
        <c:axPos val="l"/>
        <c:majorGridlines/>
        <c:title>
          <c:tx>
            <c:rich>
              <a:bodyPr rot="-5400000" vert="horz"/>
              <a:lstStyle/>
              <a:p>
                <a:pPr>
                  <a:defRPr sz="1600">
                    <a:latin typeface="Calibri" panose="020F0502020204030204" pitchFamily="34" charset="0"/>
                  </a:defRPr>
                </a:pPr>
                <a:r>
                  <a:rPr lang="en-US" sz="1600" b="1" i="0" baseline="0" dirty="0">
                    <a:effectLst/>
                  </a:rPr>
                  <a:t>Rate per 1,000 Discharges</a:t>
                </a:r>
                <a:endParaRPr lang="en-US" sz="1600" dirty="0">
                  <a:effectLst/>
                </a:endParaRPr>
              </a:p>
            </c:rich>
          </c:tx>
          <c:layout>
            <c:manualLayout>
              <c:xMode val="edge"/>
              <c:yMode val="edge"/>
              <c:x val="7.716049382716049E-3"/>
              <c:y val="0.15475256417415909"/>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valAx>
    </c:plotArea>
    <c:plotVisOnly val="1"/>
    <c:dispBlanksAs val="gap"/>
    <c:showDLblsOverMax val="0"/>
  </c:chart>
  <c:spPr>
    <a:ln>
      <a:noFill/>
    </a:ln>
  </c:sp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0654077962476913"/>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4.41</c:v>
                </c:pt>
                <c:pt idx="1">
                  <c:v>3.96</c:v>
                </c:pt>
                <c:pt idx="2">
                  <c:v>4.28</c:v>
                </c:pt>
                <c:pt idx="3">
                  <c:v>4.3899999999999997</c:v>
                </c:pt>
                <c:pt idx="4">
                  <c:v>4.72</c:v>
                </c:pt>
                <c:pt idx="5">
                  <c:v>4.51</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0.0</c:formatCode>
                <c:ptCount val="6"/>
                <c:pt idx="0">
                  <c:v>4.5599999999999996</c:v>
                </c:pt>
                <c:pt idx="1">
                  <c:v>4.62</c:v>
                </c:pt>
                <c:pt idx="2">
                  <c:v>5.24</c:v>
                </c:pt>
                <c:pt idx="3">
                  <c:v>5.07</c:v>
                </c:pt>
                <c:pt idx="4">
                  <c:v>6.27</c:v>
                </c:pt>
                <c:pt idx="5">
                  <c:v>5.13</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API</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0.0</c:formatCode>
                <c:ptCount val="6"/>
                <c:pt idx="0">
                  <c:v>4.2</c:v>
                </c:pt>
                <c:pt idx="1">
                  <c:v>4.49</c:v>
                </c:pt>
                <c:pt idx="2">
                  <c:v>4.7300000000000004</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Hispanic</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0.0</c:formatCode>
                <c:ptCount val="6"/>
                <c:pt idx="0">
                  <c:v>4.63</c:v>
                </c:pt>
                <c:pt idx="1">
                  <c:v>4.33</c:v>
                </c:pt>
                <c:pt idx="2">
                  <c:v>4.18</c:v>
                </c:pt>
                <c:pt idx="3">
                  <c:v>5.52</c:v>
                </c:pt>
                <c:pt idx="4">
                  <c:v>3.89</c:v>
                </c:pt>
                <c:pt idx="5">
                  <c:v>5.63</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
          <c:min val="0"/>
        </c:scaling>
        <c:delete val="0"/>
        <c:axPos val="l"/>
        <c:majorGridlines/>
        <c:title>
          <c:tx>
            <c:rich>
              <a:bodyPr rot="-5400000" vert="horz"/>
              <a:lstStyle/>
              <a:p>
                <a:pPr>
                  <a:defRPr sz="1600">
                    <a:latin typeface="Calibri" panose="020F0502020204030204" pitchFamily="34" charset="0"/>
                  </a:defRPr>
                </a:pPr>
                <a:r>
                  <a:rPr lang="en-US" dirty="0"/>
                  <a:t>Rate per 1,000 Discharges</a:t>
                </a:r>
              </a:p>
            </c:rich>
          </c:tx>
          <c:layout>
            <c:manualLayout>
              <c:xMode val="edge"/>
              <c:yMode val="edge"/>
              <c:x val="0"/>
              <c:y val="0.16726459337931596"/>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25119082336931"/>
          <c:y val="8.6352921162632448E-2"/>
          <c:w val="0.86672013220569655"/>
          <c:h val="0.75711357301267579"/>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0.5</c:v>
                </c:pt>
                <c:pt idx="1">
                  <c:v>0.39</c:v>
                </c:pt>
                <c:pt idx="2">
                  <c:v>0.56999999999999995</c:v>
                </c:pt>
                <c:pt idx="3">
                  <c:v>0.62</c:v>
                </c:pt>
                <c:pt idx="4">
                  <c:v>0.55000000000000004</c:v>
                </c:pt>
                <c:pt idx="5">
                  <c:v>1.4</c:v>
                </c:pt>
              </c:numCache>
            </c:numRef>
          </c:val>
          <c:extLst>
            <c:ext xmlns:c16="http://schemas.microsoft.com/office/drawing/2014/chart" uri="{C3380CC4-5D6E-409C-BE32-E72D297353CC}">
              <c16:uniqueId val="{00000000-3B2F-4982-9F03-A05A936DE6CF}"/>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in val="0"/>
        </c:scaling>
        <c:delete val="0"/>
        <c:axPos val="l"/>
        <c:majorGridlines/>
        <c:minorGridlines/>
        <c:title>
          <c:tx>
            <c:rich>
              <a:bodyPr rot="-5400000" vert="horz"/>
              <a:lstStyle/>
              <a:p>
                <a:pPr>
                  <a:defRPr sz="1600">
                    <a:latin typeface="Calibri" panose="020F0502020204030204" pitchFamily="34" charset="0"/>
                  </a:defRPr>
                </a:pPr>
                <a:r>
                  <a:rPr lang="en-US" dirty="0"/>
                  <a:t>Rate per 1,000 Admissions</a:t>
                </a:r>
              </a:p>
            </c:rich>
          </c:tx>
          <c:layout>
            <c:manualLayout>
              <c:xMode val="edge"/>
              <c:yMode val="edge"/>
              <c:x val="3.0864197530864196E-3"/>
              <c:y val="0.21542628224515434"/>
            </c:manualLayout>
          </c:layout>
          <c:overlay val="0"/>
        </c:title>
        <c:numFmt formatCode="0.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majorUnit val="0.5"/>
        <c:minorUnit val="0.25"/>
      </c:valAx>
    </c:plotArea>
    <c:plotVisOnly val="1"/>
    <c:dispBlanksAs val="gap"/>
    <c:showDLblsOverMax val="0"/>
  </c:chart>
  <c:spPr>
    <a:ln>
      <a:noFill/>
    </a:ln>
  </c:sp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99193156411005"/>
          <c:y val="3.4305677068144268E-2"/>
          <c:w val="0.87597939146495574"/>
          <c:h val="0.79415062700495775"/>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0.64</c:v>
                </c:pt>
                <c:pt idx="1">
                  <c:v>0.56999999999999995</c:v>
                </c:pt>
                <c:pt idx="2">
                  <c:v>0.76</c:v>
                </c:pt>
                <c:pt idx="3">
                  <c:v>0.71</c:v>
                </c:pt>
                <c:pt idx="4">
                  <c:v>0.86</c:v>
                </c:pt>
                <c:pt idx="5">
                  <c:v>0.74</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scaling>
        <c:delete val="0"/>
        <c:axPos val="l"/>
        <c:majorGridlines/>
        <c:title>
          <c:tx>
            <c:rich>
              <a:bodyPr rot="-5400000" vert="horz"/>
              <a:lstStyle/>
              <a:p>
                <a:pPr>
                  <a:defRPr sz="1600">
                    <a:latin typeface="Calibri" panose="020F0502020204030204" pitchFamily="34" charset="0"/>
                  </a:defRPr>
                </a:pPr>
                <a:r>
                  <a:rPr lang="en-US" sz="1600" b="1" i="0" baseline="0" dirty="0">
                    <a:effectLst/>
                  </a:rPr>
                  <a:t>Rate per 1,000 Admissions</a:t>
                </a:r>
                <a:endParaRPr lang="en-US" sz="1600" dirty="0">
                  <a:effectLst/>
                </a:endParaRPr>
              </a:p>
            </c:rich>
          </c:tx>
          <c:layout>
            <c:manualLayout>
              <c:xMode val="edge"/>
              <c:yMode val="edge"/>
              <c:x val="3.0864197530864196E-3"/>
              <c:y val="0.15813283756197141"/>
            </c:manualLayout>
          </c:layout>
          <c:overlay val="0"/>
        </c:title>
        <c:numFmt formatCode="0.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majorUnit val="0.2"/>
      </c:valAx>
    </c:plotArea>
    <c:plotVisOnly val="1"/>
    <c:dispBlanksAs val="gap"/>
    <c:showDLblsOverMax val="0"/>
  </c:chart>
  <c:spPr>
    <a:ln>
      <a:noFill/>
    </a:ln>
  </c:sp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99193156411005"/>
          <c:y val="3.4305677068144268E-2"/>
          <c:w val="0.87597939146495574"/>
          <c:h val="0.79415062700495775"/>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0.6</c:v>
                </c:pt>
                <c:pt idx="1">
                  <c:v>0.53</c:v>
                </c:pt>
                <c:pt idx="2">
                  <c:v>0.77</c:v>
                </c:pt>
                <c:pt idx="3">
                  <c:v>0.7</c:v>
                </c:pt>
                <c:pt idx="4">
                  <c:v>0.81</c:v>
                </c:pt>
                <c:pt idx="5">
                  <c:v>0.99</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ax val="1"/>
        </c:scaling>
        <c:delete val="0"/>
        <c:axPos val="l"/>
        <c:majorGridlines/>
        <c:title>
          <c:tx>
            <c:rich>
              <a:bodyPr rot="-5400000" vert="horz"/>
              <a:lstStyle/>
              <a:p>
                <a:pPr>
                  <a:defRPr sz="1600">
                    <a:latin typeface="Calibri" panose="020F0502020204030204" pitchFamily="34" charset="0"/>
                  </a:defRPr>
                </a:pPr>
                <a:r>
                  <a:rPr lang="en-US" sz="1600" b="1" i="0" baseline="0" dirty="0">
                    <a:effectLst/>
                  </a:rPr>
                  <a:t>Rate per 1,000 Admissions</a:t>
                </a:r>
                <a:endParaRPr lang="en-US" sz="1600" dirty="0">
                  <a:effectLst/>
                </a:endParaRPr>
              </a:p>
            </c:rich>
          </c:tx>
          <c:layout>
            <c:manualLayout>
              <c:xMode val="edge"/>
              <c:yMode val="edge"/>
              <c:x val="1.0977811801302615E-2"/>
              <c:y val="0.1526225322378181"/>
            </c:manualLayout>
          </c:layout>
          <c:overlay val="0"/>
        </c:title>
        <c:numFmt formatCode="0.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valAx>
    </c:plotArea>
    <c:plotVisOnly val="1"/>
    <c:dispBlanksAs val="gap"/>
    <c:showDLblsOverMax val="0"/>
  </c:chart>
  <c:spPr>
    <a:ln>
      <a:noFill/>
    </a:ln>
  </c:sp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757363662875477E-2"/>
          <c:y val="3.4305677068144268E-2"/>
          <c:w val="0.90221395936619031"/>
          <c:h val="0.8000551561489595"/>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6.43</c:v>
                </c:pt>
                <c:pt idx="1">
                  <c:v>4.63</c:v>
                </c:pt>
                <c:pt idx="2">
                  <c:v>7.51</c:v>
                </c:pt>
                <c:pt idx="3">
                  <c:v>6.19</c:v>
                </c:pt>
                <c:pt idx="4">
                  <c:v>3.99</c:v>
                </c:pt>
                <c:pt idx="5">
                  <c:v>7.39</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ax val="10"/>
          <c:min val="0"/>
        </c:scaling>
        <c:delete val="0"/>
        <c:axPos val="l"/>
        <c:majorGridlines/>
        <c:title>
          <c:tx>
            <c:rich>
              <a:bodyPr rot="-5400000" vert="horz"/>
              <a:lstStyle/>
              <a:p>
                <a:pPr>
                  <a:defRPr sz="1600">
                    <a:latin typeface="Calibri" panose="020F0502020204030204" pitchFamily="34" charset="0"/>
                  </a:defRPr>
                </a:pPr>
                <a:r>
                  <a:rPr lang="en-US" sz="1600" b="1" i="0" baseline="0" dirty="0">
                    <a:effectLst/>
                  </a:rPr>
                  <a:t>Rate per 100,000 Hospitalizations</a:t>
                </a:r>
                <a:endParaRPr lang="en-US" sz="1600" dirty="0">
                  <a:effectLst/>
                </a:endParaRPr>
              </a:p>
            </c:rich>
          </c:tx>
          <c:layout>
            <c:manualLayout>
              <c:xMode val="edge"/>
              <c:yMode val="edge"/>
              <c:x val="9.2593411778583851E-3"/>
              <c:y val="9.6865371448134202E-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valAx>
    </c:plotArea>
    <c:plotVisOnly val="1"/>
    <c:dispBlanksAs val="gap"/>
    <c:showDLblsOverMax val="0"/>
  </c:chart>
  <c:spPr>
    <a:ln>
      <a:noFill/>
    </a:ln>
  </c:sp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Sheet1!$B$2:$Q$2</c:f>
              <c:numCache>
                <c:formatCode>0.0</c:formatCode>
                <c:ptCount val="16"/>
                <c:pt idx="0">
                  <c:v>10.8</c:v>
                </c:pt>
                <c:pt idx="1">
                  <c:v>9.8000000000000007</c:v>
                </c:pt>
                <c:pt idx="2">
                  <c:v>9.6</c:v>
                </c:pt>
                <c:pt idx="3">
                  <c:v>9.6999999999999993</c:v>
                </c:pt>
                <c:pt idx="4">
                  <c:v>9.8000000000000007</c:v>
                </c:pt>
                <c:pt idx="5">
                  <c:v>9.3000000000000007</c:v>
                </c:pt>
                <c:pt idx="6">
                  <c:v>9.4600000000000009</c:v>
                </c:pt>
                <c:pt idx="7">
                  <c:v>9.0299999999999994</c:v>
                </c:pt>
                <c:pt idx="8">
                  <c:v>8.1300000000000008</c:v>
                </c:pt>
                <c:pt idx="9">
                  <c:v>8.33</c:v>
                </c:pt>
                <c:pt idx="10">
                  <c:v>7.86</c:v>
                </c:pt>
                <c:pt idx="11">
                  <c:v>7.59</c:v>
                </c:pt>
                <c:pt idx="12">
                  <c:v>6.38</c:v>
                </c:pt>
                <c:pt idx="13">
                  <c:v>6.72</c:v>
                </c:pt>
                <c:pt idx="14">
                  <c:v>6.57</c:v>
                </c:pt>
                <c:pt idx="15">
                  <c:v>8.4</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Sheet1!$B$3:$Q$3</c:f>
              <c:numCache>
                <c:formatCode>0.0</c:formatCode>
                <c:ptCount val="16"/>
                <c:pt idx="0">
                  <c:v>12.8</c:v>
                </c:pt>
                <c:pt idx="1">
                  <c:v>11.3</c:v>
                </c:pt>
                <c:pt idx="2">
                  <c:v>10.8</c:v>
                </c:pt>
                <c:pt idx="3">
                  <c:v>11.2</c:v>
                </c:pt>
                <c:pt idx="4">
                  <c:v>10.8</c:v>
                </c:pt>
                <c:pt idx="5">
                  <c:v>10.8</c:v>
                </c:pt>
                <c:pt idx="6">
                  <c:v>10.11</c:v>
                </c:pt>
                <c:pt idx="7">
                  <c:v>9.48</c:v>
                </c:pt>
                <c:pt idx="8">
                  <c:v>8.64</c:v>
                </c:pt>
                <c:pt idx="9">
                  <c:v>9.1999999999999993</c:v>
                </c:pt>
                <c:pt idx="10">
                  <c:v>9.06</c:v>
                </c:pt>
                <c:pt idx="11">
                  <c:v>8.39</c:v>
                </c:pt>
                <c:pt idx="12">
                  <c:v>6.77</c:v>
                </c:pt>
                <c:pt idx="13">
                  <c:v>7.16</c:v>
                </c:pt>
                <c:pt idx="14">
                  <c:v>7.11</c:v>
                </c:pt>
                <c:pt idx="15">
                  <c:v>8.8000000000000007</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Sheet1!$B$4:$Q$4</c:f>
              <c:numCache>
                <c:formatCode>0.0</c:formatCode>
                <c:ptCount val="16"/>
                <c:pt idx="0">
                  <c:v>10.6</c:v>
                </c:pt>
                <c:pt idx="1">
                  <c:v>9.8000000000000007</c:v>
                </c:pt>
                <c:pt idx="2">
                  <c:v>9.3000000000000007</c:v>
                </c:pt>
                <c:pt idx="3">
                  <c:v>8.9</c:v>
                </c:pt>
                <c:pt idx="4">
                  <c:v>9.3000000000000007</c:v>
                </c:pt>
                <c:pt idx="5">
                  <c:v>8.1</c:v>
                </c:pt>
                <c:pt idx="6">
                  <c:v>8.65</c:v>
                </c:pt>
                <c:pt idx="7">
                  <c:v>8.18</c:v>
                </c:pt>
                <c:pt idx="8">
                  <c:v>7.35</c:v>
                </c:pt>
                <c:pt idx="9">
                  <c:v>7.22</c:v>
                </c:pt>
                <c:pt idx="10">
                  <c:v>6.78</c:v>
                </c:pt>
                <c:pt idx="11">
                  <c:v>6.75</c:v>
                </c:pt>
                <c:pt idx="12">
                  <c:v>6.07</c:v>
                </c:pt>
                <c:pt idx="13">
                  <c:v>6.49</c:v>
                </c:pt>
                <c:pt idx="14">
                  <c:v>6.26</c:v>
                </c:pt>
                <c:pt idx="15">
                  <c:v>7.1</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Sheet1!$B$5:$Q$5</c:f>
              <c:numCache>
                <c:formatCode>0.0</c:formatCode>
                <c:ptCount val="16"/>
                <c:pt idx="0">
                  <c:v>9.6999999999999993</c:v>
                </c:pt>
                <c:pt idx="1">
                  <c:v>9.1999999999999993</c:v>
                </c:pt>
                <c:pt idx="2">
                  <c:v>7.8</c:v>
                </c:pt>
                <c:pt idx="3">
                  <c:v>9</c:v>
                </c:pt>
                <c:pt idx="4">
                  <c:v>9.6999999999999993</c:v>
                </c:pt>
                <c:pt idx="5">
                  <c:v>8.6999999999999993</c:v>
                </c:pt>
                <c:pt idx="6">
                  <c:v>9.7899999999999991</c:v>
                </c:pt>
                <c:pt idx="7">
                  <c:v>8.9600000000000009</c:v>
                </c:pt>
                <c:pt idx="8">
                  <c:v>8.41</c:v>
                </c:pt>
                <c:pt idx="9">
                  <c:v>8.2100000000000009</c:v>
                </c:pt>
                <c:pt idx="10">
                  <c:v>7.29</c:v>
                </c:pt>
                <c:pt idx="11">
                  <c:v>7.72</c:v>
                </c:pt>
                <c:pt idx="12">
                  <c:v>6.67</c:v>
                </c:pt>
                <c:pt idx="13">
                  <c:v>6.51</c:v>
                </c:pt>
                <c:pt idx="14">
                  <c:v>6.24</c:v>
                </c:pt>
                <c:pt idx="15">
                  <c:v>8</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Sheet1!$B$6:$Q$6</c:f>
              <c:numCache>
                <c:formatCode>0.0</c:formatCode>
                <c:ptCount val="16"/>
                <c:pt idx="0">
                  <c:v>9.9</c:v>
                </c:pt>
                <c:pt idx="1">
                  <c:v>7.4</c:v>
                </c:pt>
                <c:pt idx="2">
                  <c:v>10</c:v>
                </c:pt>
                <c:pt idx="3">
                  <c:v>9.9</c:v>
                </c:pt>
                <c:pt idx="4">
                  <c:v>8.6999999999999993</c:v>
                </c:pt>
                <c:pt idx="5">
                  <c:v>8.5</c:v>
                </c:pt>
                <c:pt idx="6">
                  <c:v>10.34</c:v>
                </c:pt>
                <c:pt idx="7">
                  <c:v>10.050000000000001</c:v>
                </c:pt>
                <c:pt idx="8">
                  <c:v>9.14</c:v>
                </c:pt>
                <c:pt idx="9">
                  <c:v>9.44</c:v>
                </c:pt>
                <c:pt idx="10">
                  <c:v>8.34</c:v>
                </c:pt>
                <c:pt idx="11">
                  <c:v>8.2799999999999994</c:v>
                </c:pt>
                <c:pt idx="12">
                  <c:v>6.81</c:v>
                </c:pt>
                <c:pt idx="13">
                  <c:v>5.82</c:v>
                </c:pt>
                <c:pt idx="14">
                  <c:v>6.31</c:v>
                </c:pt>
                <c:pt idx="15">
                  <c:v>9.6999999999999993</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Sheet1!$B$7:$Q$7</c:f>
              <c:numCache>
                <c:formatCode>0.0</c:formatCode>
                <c:ptCount val="16"/>
                <c:pt idx="0">
                  <c:v>8.9</c:v>
                </c:pt>
                <c:pt idx="1">
                  <c:v>8.8000000000000007</c:v>
                </c:pt>
                <c:pt idx="2">
                  <c:v>10</c:v>
                </c:pt>
                <c:pt idx="3">
                  <c:v>9.4</c:v>
                </c:pt>
                <c:pt idx="4">
                  <c:v>10.1</c:v>
                </c:pt>
                <c:pt idx="5">
                  <c:v>10.3</c:v>
                </c:pt>
                <c:pt idx="6">
                  <c:v>9.52</c:v>
                </c:pt>
                <c:pt idx="7">
                  <c:v>9.43</c:v>
                </c:pt>
                <c:pt idx="8">
                  <c:v>7.9</c:v>
                </c:pt>
                <c:pt idx="9">
                  <c:v>8.8000000000000007</c:v>
                </c:pt>
                <c:pt idx="10">
                  <c:v>7.51</c:v>
                </c:pt>
                <c:pt idx="11">
                  <c:v>7.06</c:v>
                </c:pt>
                <c:pt idx="12">
                  <c:v>5.57</c:v>
                </c:pt>
                <c:pt idx="13">
                  <c:v>6.92</c:v>
                </c:pt>
                <c:pt idx="14">
                  <c:v>6.92</c:v>
                </c:pt>
                <c:pt idx="15">
                  <c:v>9.6</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Sheet1!$B$8:$Q$8</c:f>
              <c:numCache>
                <c:formatCode>0.0</c:formatCode>
                <c:ptCount val="16"/>
                <c:pt idx="0">
                  <c:v>10.9</c:v>
                </c:pt>
                <c:pt idx="1">
                  <c:v>10.3</c:v>
                </c:pt>
                <c:pt idx="2">
                  <c:v>9.6</c:v>
                </c:pt>
                <c:pt idx="3">
                  <c:v>8</c:v>
                </c:pt>
                <c:pt idx="4">
                  <c:v>8.6999999999999993</c:v>
                </c:pt>
                <c:pt idx="5">
                  <c:v>8.5</c:v>
                </c:pt>
                <c:pt idx="6">
                  <c:v>7</c:v>
                </c:pt>
                <c:pt idx="7">
                  <c:v>8.4700000000000006</c:v>
                </c:pt>
                <c:pt idx="8">
                  <c:v>6.53</c:v>
                </c:pt>
                <c:pt idx="9">
                  <c:v>6.39</c:v>
                </c:pt>
                <c:pt idx="10">
                  <c:v>8.7799999999999994</c:v>
                </c:pt>
                <c:pt idx="11">
                  <c:v>6.45</c:v>
                </c:pt>
                <c:pt idx="12">
                  <c:v>5.68</c:v>
                </c:pt>
                <c:pt idx="13">
                  <c:v>8.07</c:v>
                </c:pt>
                <c:pt idx="14">
                  <c:v>6.4</c:v>
                </c:pt>
                <c:pt idx="15">
                  <c:v>9.1999999999999993</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14"/>
          <c:min val="5"/>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569918343540391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3"/>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1486585010207055"/>
          <c:w val="0.92132815128878121"/>
          <c:h val="0.77018555820057377"/>
        </c:manualLayout>
      </c:layout>
      <c:barChart>
        <c:barDir val="col"/>
        <c:grouping val="percentStacked"/>
        <c:varyColors val="0"/>
        <c:ser>
          <c:idx val="2"/>
          <c:order val="0"/>
          <c:tx>
            <c:strRef>
              <c:f>Sheet1!$D$1</c:f>
              <c:strCache>
                <c:ptCount val="1"/>
                <c:pt idx="0">
                  <c:v>Improving</c:v>
                </c:pt>
              </c:strCache>
            </c:strRef>
          </c:tx>
          <c:spPr>
            <a:solidFill>
              <a:srgbClr val="27E833"/>
            </a:solidFill>
          </c:spPr>
          <c:invertIfNegative val="0"/>
          <c:dLbls>
            <c:delete val="1"/>
          </c:dLbls>
          <c:cat>
            <c:strRef>
              <c:f>Sheet1!$A$2:$A$3</c:f>
              <c:strCache>
                <c:ptCount val="2"/>
                <c:pt idx="0">
                  <c:v>Micropolitan (n=16)</c:v>
                </c:pt>
                <c:pt idx="1">
                  <c:v>Noncore (n=18)</c:v>
                </c:pt>
              </c:strCache>
            </c:strRef>
          </c:cat>
          <c:val>
            <c:numRef>
              <c:f>Sheet1!$D$2:$D$3</c:f>
              <c:numCache>
                <c:formatCode>General</c:formatCode>
                <c:ptCount val="2"/>
                <c:pt idx="0" formatCode="0">
                  <c:v>0</c:v>
                </c:pt>
                <c:pt idx="1">
                  <c:v>0</c:v>
                </c:pt>
              </c:numCache>
            </c:numRef>
          </c:val>
          <c:extLst>
            <c:ext xmlns:c16="http://schemas.microsoft.com/office/drawing/2014/chart" uri="{C3380CC4-5D6E-409C-BE32-E72D297353CC}">
              <c16:uniqueId val="{00000000-3EA3-4BEE-A5FA-2CBD9A6BC6B7}"/>
            </c:ext>
          </c:extLst>
        </c:ser>
        <c:ser>
          <c:idx val="1"/>
          <c:order val="1"/>
          <c:tx>
            <c:strRef>
              <c:f>Sheet1!$C$1</c:f>
              <c:strCache>
                <c:ptCount val="1"/>
                <c:pt idx="0">
                  <c:v>Not Changing</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A3-4BEE-A5FA-2CBD9A6BC6B7}"/>
                </c:ext>
              </c:extLst>
            </c:dLbl>
            <c:spPr>
              <a:noFill/>
              <a:ln>
                <a:noFill/>
              </a:ln>
              <a:effectLst/>
            </c:spPr>
            <c:txPr>
              <a:bodyPr/>
              <a:lstStyle/>
              <a:p>
                <a:pPr>
                  <a:defRPr sz="1600">
                    <a:solidFill>
                      <a:sysClr val="windowText" lastClr="000000"/>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Micropolitan (n=16)</c:v>
                </c:pt>
                <c:pt idx="1">
                  <c:v>Noncore (n=18)</c:v>
                </c:pt>
              </c:strCache>
            </c:strRef>
          </c:cat>
          <c:val>
            <c:numRef>
              <c:f>Sheet1!$C$2:$C$3</c:f>
              <c:numCache>
                <c:formatCode>General</c:formatCode>
                <c:ptCount val="2"/>
                <c:pt idx="0">
                  <c:v>16</c:v>
                </c:pt>
                <c:pt idx="1">
                  <c:v>18</c:v>
                </c:pt>
              </c:numCache>
            </c:numRef>
          </c:val>
          <c:extLst>
            <c:ext xmlns:c16="http://schemas.microsoft.com/office/drawing/2014/chart" uri="{C3380CC4-5D6E-409C-BE32-E72D297353CC}">
              <c16:uniqueId val="{00000002-3EA3-4BEE-A5FA-2CBD9A6BC6B7}"/>
            </c:ext>
          </c:extLst>
        </c:ser>
        <c:ser>
          <c:idx val="0"/>
          <c:order val="2"/>
          <c:tx>
            <c:strRef>
              <c:f>Sheet1!$B$1</c:f>
              <c:strCache>
                <c:ptCount val="1"/>
                <c:pt idx="0">
                  <c:v>Worsening</c:v>
                </c:pt>
              </c:strCache>
            </c:strRef>
          </c:tx>
          <c:spPr>
            <a:solidFill>
              <a:srgbClr val="F9152F"/>
            </a:solidFill>
          </c:spPr>
          <c:invertIfNegative val="0"/>
          <c:dLbls>
            <c:delete val="1"/>
          </c:dLbls>
          <c:cat>
            <c:strRef>
              <c:f>Sheet1!$A$2:$A$3</c:f>
              <c:strCache>
                <c:ptCount val="2"/>
                <c:pt idx="0">
                  <c:v>Micropolitan (n=16)</c:v>
                </c:pt>
                <c:pt idx="1">
                  <c:v>Noncore (n=18)</c:v>
                </c:pt>
              </c:strCache>
            </c:strRef>
          </c:cat>
          <c:val>
            <c:numRef>
              <c:f>Sheet1!$B$2:$B$3</c:f>
              <c:numCache>
                <c:formatCode>General</c:formatCode>
                <c:ptCount val="2"/>
                <c:pt idx="0">
                  <c:v>0</c:v>
                </c:pt>
                <c:pt idx="1">
                  <c:v>0</c:v>
                </c:pt>
              </c:numCache>
            </c:numRef>
          </c:val>
          <c:extLst>
            <c:ext xmlns:c16="http://schemas.microsoft.com/office/drawing/2014/chart" uri="{C3380CC4-5D6E-409C-BE32-E72D297353CC}">
              <c16:uniqueId val="{00000003-3EA3-4BEE-A5FA-2CBD9A6BC6B7}"/>
            </c:ext>
          </c:extLst>
        </c:ser>
        <c:dLbls>
          <c:showLegendKey val="0"/>
          <c:showVal val="1"/>
          <c:showCatName val="0"/>
          <c:showSerName val="0"/>
          <c:showPercent val="0"/>
          <c:showBubbleSize val="0"/>
        </c:dLbls>
        <c:gapWidth val="150"/>
        <c:overlap val="100"/>
        <c:axId val="106898944"/>
        <c:axId val="106900480"/>
      </c:barChart>
      <c:catAx>
        <c:axId val="106898944"/>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06900480"/>
        <c:crosses val="autoZero"/>
        <c:auto val="1"/>
        <c:lblAlgn val="ctr"/>
        <c:lblOffset val="100"/>
        <c:tickLblSkip val="1"/>
        <c:tickMarkSkip val="1"/>
        <c:noMultiLvlLbl val="0"/>
      </c:catAx>
      <c:valAx>
        <c:axId val="106900480"/>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06898944"/>
        <c:crosses val="autoZero"/>
        <c:crossBetween val="between"/>
        <c:majorUnit val="0.2"/>
      </c:valAx>
    </c:plotArea>
    <c:legend>
      <c:legendPos val="t"/>
      <c:layout>
        <c:manualLayout>
          <c:xMode val="edge"/>
          <c:yMode val="edge"/>
          <c:x val="0"/>
          <c:y val="1.0723485953145214E-4"/>
          <c:w val="0.99860387643852211"/>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9.7281520365509869E-2"/>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Sheet1!$B$2:$B$6</c:f>
              <c:numCache>
                <c:formatCode>0.0</c:formatCode>
                <c:ptCount val="5"/>
                <c:pt idx="0">
                  <c:v>8.1999999999999993</c:v>
                </c:pt>
                <c:pt idx="1">
                  <c:v>6.59</c:v>
                </c:pt>
                <c:pt idx="2">
                  <c:v>7.74</c:v>
                </c:pt>
                <c:pt idx="3">
                  <c:v>9.58</c:v>
                </c:pt>
                <c:pt idx="4">
                  <c:v>9.2200000000000006</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Sheet1!$C$2:$C$6</c:f>
              <c:numCache>
                <c:formatCode>0.0</c:formatCode>
                <c:ptCount val="5"/>
                <c:pt idx="0">
                  <c:v>8.02</c:v>
                </c:pt>
                <c:pt idx="1">
                  <c:v>8.84</c:v>
                </c:pt>
                <c:pt idx="2">
                  <c:v>8.8000000000000007</c:v>
                </c:pt>
                <c:pt idx="3">
                  <c:v>8.67</c:v>
                </c:pt>
                <c:pt idx="4">
                  <c:v>8.33</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Sheet1!$D$2:$D$6</c:f>
              <c:numCache>
                <c:formatCode>0.0</c:formatCode>
                <c:ptCount val="5"/>
                <c:pt idx="0">
                  <c:v>9.58</c:v>
                </c:pt>
                <c:pt idx="1">
                  <c:v>7.56</c:v>
                </c:pt>
                <c:pt idx="2">
                  <c:v>9.48</c:v>
                </c:pt>
                <c:pt idx="3">
                  <c:v>12.33</c:v>
                </c:pt>
                <c:pt idx="4">
                  <c:v>10.68</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717517254787596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5"/>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91138749701741"/>
          <c:y val="0.13290819116360456"/>
          <c:w val="0.88832507047730147"/>
          <c:h val="0.70490959463400416"/>
        </c:manualLayout>
      </c:layout>
      <c:barChart>
        <c:barDir val="col"/>
        <c:grouping val="clustered"/>
        <c:varyColors val="0"/>
        <c:ser>
          <c:idx val="0"/>
          <c:order val="0"/>
          <c:tx>
            <c:strRef>
              <c:f>Sheet1!$B$1</c:f>
              <c:strCache>
                <c:ptCount val="1"/>
                <c:pt idx="0">
                  <c:v>&lt;High School</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12.87</c:v>
                </c:pt>
                <c:pt idx="1">
                  <c:v>9.23</c:v>
                </c:pt>
                <c:pt idx="2">
                  <c:v>11.57</c:v>
                </c:pt>
                <c:pt idx="3">
                  <c:v>13</c:v>
                </c:pt>
                <c:pt idx="4">
                  <c:v>11.4</c:v>
                </c:pt>
                <c:pt idx="5">
                  <c:v>9.2899999999999991</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High School Graduate</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0.0</c:formatCode>
                <c:ptCount val="6"/>
                <c:pt idx="0">
                  <c:v>8.1999999999999993</c:v>
                </c:pt>
                <c:pt idx="1">
                  <c:v>6.91</c:v>
                </c:pt>
                <c:pt idx="2">
                  <c:v>8.91</c:v>
                </c:pt>
                <c:pt idx="3">
                  <c:v>8.68</c:v>
                </c:pt>
                <c:pt idx="4">
                  <c:v>10.39</c:v>
                </c:pt>
                <c:pt idx="5">
                  <c:v>12.1</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Any College</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0.0</c:formatCode>
                <c:ptCount val="6"/>
                <c:pt idx="0">
                  <c:v>8.31</c:v>
                </c:pt>
                <c:pt idx="1">
                  <c:v>6.83</c:v>
                </c:pt>
                <c:pt idx="2">
                  <c:v>6.84</c:v>
                </c:pt>
                <c:pt idx="3">
                  <c:v>9.57</c:v>
                </c:pt>
                <c:pt idx="4">
                  <c:v>8.61</c:v>
                </c:pt>
                <c:pt idx="5">
                  <c:v>6.72</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6.1728395061728392E-3"/>
              <c:y val="0.39798629337999419"/>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5"/>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10304267522115"/>
          <c:y val="0.10345435987168271"/>
          <c:w val="0.88832507047730147"/>
          <c:h val="0.72034166452243098"/>
        </c:manualLayout>
      </c:layout>
      <c:barChart>
        <c:barDir val="col"/>
        <c:grouping val="clustered"/>
        <c:varyColors val="0"/>
        <c:ser>
          <c:idx val="0"/>
          <c:order val="0"/>
          <c:tx>
            <c:strRef>
              <c:f>Sheet1!$B$1</c:f>
              <c:strCache>
                <c:ptCount val="1"/>
                <c:pt idx="0">
                  <c:v>Poor</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10.92</c:v>
                </c:pt>
                <c:pt idx="1">
                  <c:v>10.119999999999999</c:v>
                </c:pt>
                <c:pt idx="2">
                  <c:v>12.43</c:v>
                </c:pt>
                <c:pt idx="3">
                  <c:v>14.69</c:v>
                </c:pt>
                <c:pt idx="4">
                  <c:v>16.95</c:v>
                </c:pt>
                <c:pt idx="5">
                  <c:v>9.7200000000000006</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Low Income </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0.0</c:formatCode>
                <c:ptCount val="6"/>
                <c:pt idx="0">
                  <c:v>9.1</c:v>
                </c:pt>
                <c:pt idx="1">
                  <c:v>7.56</c:v>
                </c:pt>
                <c:pt idx="2">
                  <c:v>10.69</c:v>
                </c:pt>
                <c:pt idx="3">
                  <c:v>12.42</c:v>
                </c:pt>
                <c:pt idx="4">
                  <c:v>12.72</c:v>
                </c:pt>
                <c:pt idx="5">
                  <c:v>12.82</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Middle Income</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0.0</c:formatCode>
                <c:ptCount val="6"/>
                <c:pt idx="0">
                  <c:v>9.5500000000000007</c:v>
                </c:pt>
                <c:pt idx="1">
                  <c:v>7.16</c:v>
                </c:pt>
                <c:pt idx="2">
                  <c:v>7.87</c:v>
                </c:pt>
                <c:pt idx="3">
                  <c:v>7.64</c:v>
                </c:pt>
                <c:pt idx="4">
                  <c:v>5.87</c:v>
                </c:pt>
                <c:pt idx="5">
                  <c:v>9.19</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High Income</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0.0</c:formatCode>
                <c:ptCount val="6"/>
                <c:pt idx="0">
                  <c:v>7.75</c:v>
                </c:pt>
                <c:pt idx="1">
                  <c:v>6.6</c:v>
                </c:pt>
                <c:pt idx="2">
                  <c:v>6.3</c:v>
                </c:pt>
                <c:pt idx="3">
                  <c:v>8.94</c:v>
                </c:pt>
                <c:pt idx="4">
                  <c:v>8.85</c:v>
                </c:pt>
                <c:pt idx="5">
                  <c:v>6.58</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810109847380188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5"/>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Sheet1!$B$2:$Q$2</c:f>
              <c:numCache>
                <c:formatCode>General</c:formatCode>
                <c:ptCount val="16"/>
                <c:pt idx="0">
                  <c:v>21.9</c:v>
                </c:pt>
                <c:pt idx="1">
                  <c:v>18.899999999999999</c:v>
                </c:pt>
                <c:pt idx="2">
                  <c:v>17.7</c:v>
                </c:pt>
                <c:pt idx="3">
                  <c:v>17.2</c:v>
                </c:pt>
                <c:pt idx="4">
                  <c:v>17.3</c:v>
                </c:pt>
                <c:pt idx="5">
                  <c:v>15.9</c:v>
                </c:pt>
                <c:pt idx="6">
                  <c:v>15.6</c:v>
                </c:pt>
                <c:pt idx="7">
                  <c:v>15.4</c:v>
                </c:pt>
                <c:pt idx="8">
                  <c:v>13.2</c:v>
                </c:pt>
                <c:pt idx="9">
                  <c:v>14.3</c:v>
                </c:pt>
                <c:pt idx="10">
                  <c:v>12.7</c:v>
                </c:pt>
                <c:pt idx="11">
                  <c:v>16.399999999999999</c:v>
                </c:pt>
                <c:pt idx="12">
                  <c:v>14.9</c:v>
                </c:pt>
                <c:pt idx="13">
                  <c:v>15.2</c:v>
                </c:pt>
                <c:pt idx="14">
                  <c:v>14.6</c:v>
                </c:pt>
                <c:pt idx="15">
                  <c:v>15.3</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Sheet1!$B$3:$Q$3</c:f>
              <c:numCache>
                <c:formatCode>General</c:formatCode>
                <c:ptCount val="16"/>
                <c:pt idx="0">
                  <c:v>25.6</c:v>
                </c:pt>
                <c:pt idx="1">
                  <c:v>21.2</c:v>
                </c:pt>
                <c:pt idx="2">
                  <c:v>19.8</c:v>
                </c:pt>
                <c:pt idx="3">
                  <c:v>18.8</c:v>
                </c:pt>
                <c:pt idx="4">
                  <c:v>19</c:v>
                </c:pt>
                <c:pt idx="5">
                  <c:v>16.8</c:v>
                </c:pt>
                <c:pt idx="6">
                  <c:v>16.899999999999999</c:v>
                </c:pt>
                <c:pt idx="7">
                  <c:v>14.9</c:v>
                </c:pt>
                <c:pt idx="8">
                  <c:v>14.5</c:v>
                </c:pt>
                <c:pt idx="9">
                  <c:v>16.100000000000001</c:v>
                </c:pt>
                <c:pt idx="10">
                  <c:v>13.2</c:v>
                </c:pt>
                <c:pt idx="11">
                  <c:v>19.3</c:v>
                </c:pt>
                <c:pt idx="12">
                  <c:v>16.5</c:v>
                </c:pt>
                <c:pt idx="13">
                  <c:v>18</c:v>
                </c:pt>
                <c:pt idx="14">
                  <c:v>16.5</c:v>
                </c:pt>
                <c:pt idx="15">
                  <c:v>17.5</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Sheet1!$B$4:$Q$4</c:f>
              <c:numCache>
                <c:formatCode>General</c:formatCode>
                <c:ptCount val="16"/>
                <c:pt idx="0">
                  <c:v>21.1</c:v>
                </c:pt>
                <c:pt idx="1">
                  <c:v>17.399999999999999</c:v>
                </c:pt>
                <c:pt idx="2">
                  <c:v>17.8</c:v>
                </c:pt>
                <c:pt idx="3">
                  <c:v>16.399999999999999</c:v>
                </c:pt>
                <c:pt idx="4">
                  <c:v>17.5</c:v>
                </c:pt>
                <c:pt idx="5">
                  <c:v>14.9</c:v>
                </c:pt>
                <c:pt idx="6">
                  <c:v>16.3</c:v>
                </c:pt>
                <c:pt idx="7">
                  <c:v>14.5</c:v>
                </c:pt>
                <c:pt idx="8">
                  <c:v>11.7</c:v>
                </c:pt>
                <c:pt idx="9">
                  <c:v>13.4</c:v>
                </c:pt>
                <c:pt idx="10">
                  <c:v>13</c:v>
                </c:pt>
                <c:pt idx="11">
                  <c:v>14.8</c:v>
                </c:pt>
                <c:pt idx="12">
                  <c:v>15.4</c:v>
                </c:pt>
                <c:pt idx="13">
                  <c:v>16.100000000000001</c:v>
                </c:pt>
                <c:pt idx="14">
                  <c:v>15.8</c:v>
                </c:pt>
                <c:pt idx="15">
                  <c:v>14.4</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Sheet1!$B$5:$Q$5</c:f>
              <c:numCache>
                <c:formatCode>General</c:formatCode>
                <c:ptCount val="16"/>
                <c:pt idx="0">
                  <c:v>20.5</c:v>
                </c:pt>
                <c:pt idx="1">
                  <c:v>18.7</c:v>
                </c:pt>
                <c:pt idx="2">
                  <c:v>16.100000000000001</c:v>
                </c:pt>
                <c:pt idx="3">
                  <c:v>18.3</c:v>
                </c:pt>
                <c:pt idx="4">
                  <c:v>15.9</c:v>
                </c:pt>
                <c:pt idx="5">
                  <c:v>17.7</c:v>
                </c:pt>
                <c:pt idx="6">
                  <c:v>14.5</c:v>
                </c:pt>
                <c:pt idx="7">
                  <c:v>15.9</c:v>
                </c:pt>
                <c:pt idx="8">
                  <c:v>13.4</c:v>
                </c:pt>
                <c:pt idx="9">
                  <c:v>13.3</c:v>
                </c:pt>
                <c:pt idx="10">
                  <c:v>11.5</c:v>
                </c:pt>
                <c:pt idx="11">
                  <c:v>15</c:v>
                </c:pt>
                <c:pt idx="12">
                  <c:v>14.5</c:v>
                </c:pt>
                <c:pt idx="13">
                  <c:v>13.3</c:v>
                </c:pt>
                <c:pt idx="14">
                  <c:v>12.4</c:v>
                </c:pt>
                <c:pt idx="15">
                  <c:v>13.7</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Sheet1!$B$6:$Q$6</c:f>
              <c:numCache>
                <c:formatCode>General</c:formatCode>
                <c:ptCount val="16"/>
                <c:pt idx="0">
                  <c:v>20.100000000000001</c:v>
                </c:pt>
                <c:pt idx="1">
                  <c:v>17.899999999999999</c:v>
                </c:pt>
                <c:pt idx="2">
                  <c:v>18.399999999999999</c:v>
                </c:pt>
                <c:pt idx="3">
                  <c:v>14.9</c:v>
                </c:pt>
                <c:pt idx="4">
                  <c:v>14.9</c:v>
                </c:pt>
                <c:pt idx="5">
                  <c:v>16.399999999999999</c:v>
                </c:pt>
                <c:pt idx="6">
                  <c:v>17.399999999999999</c:v>
                </c:pt>
                <c:pt idx="7">
                  <c:v>18.899999999999999</c:v>
                </c:pt>
                <c:pt idx="8">
                  <c:v>14.7</c:v>
                </c:pt>
                <c:pt idx="9">
                  <c:v>14.2</c:v>
                </c:pt>
                <c:pt idx="10">
                  <c:v>13.4</c:v>
                </c:pt>
                <c:pt idx="11">
                  <c:v>16.8</c:v>
                </c:pt>
                <c:pt idx="12">
                  <c:v>13.6</c:v>
                </c:pt>
                <c:pt idx="13">
                  <c:v>11.9</c:v>
                </c:pt>
                <c:pt idx="14">
                  <c:v>13.6</c:v>
                </c:pt>
                <c:pt idx="15">
                  <c:v>14.3</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Sheet1!$B$7:$Q$7</c:f>
              <c:numCache>
                <c:formatCode>General</c:formatCode>
                <c:ptCount val="16"/>
                <c:pt idx="0">
                  <c:v>18.600000000000001</c:v>
                </c:pt>
                <c:pt idx="1">
                  <c:v>17.8</c:v>
                </c:pt>
                <c:pt idx="2">
                  <c:v>16.899999999999999</c:v>
                </c:pt>
                <c:pt idx="3">
                  <c:v>16.399999999999999</c:v>
                </c:pt>
                <c:pt idx="4">
                  <c:v>18.100000000000001</c:v>
                </c:pt>
                <c:pt idx="5">
                  <c:v>14.2</c:v>
                </c:pt>
                <c:pt idx="6">
                  <c:v>12.9</c:v>
                </c:pt>
                <c:pt idx="7">
                  <c:v>14.5</c:v>
                </c:pt>
                <c:pt idx="8">
                  <c:v>12.1</c:v>
                </c:pt>
                <c:pt idx="9">
                  <c:v>13.6</c:v>
                </c:pt>
                <c:pt idx="10">
                  <c:v>13.3</c:v>
                </c:pt>
                <c:pt idx="11">
                  <c:v>15.7</c:v>
                </c:pt>
                <c:pt idx="12">
                  <c:v>13.9</c:v>
                </c:pt>
                <c:pt idx="13">
                  <c:v>13.4</c:v>
                </c:pt>
                <c:pt idx="14">
                  <c:v>11.6</c:v>
                </c:pt>
                <c:pt idx="15">
                  <c:v>15.3</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Sheet1!$B$8:$Q$8</c:f>
              <c:numCache>
                <c:formatCode>General</c:formatCode>
                <c:ptCount val="16"/>
                <c:pt idx="0">
                  <c:v>20.7</c:v>
                </c:pt>
                <c:pt idx="1">
                  <c:v>18.3</c:v>
                </c:pt>
                <c:pt idx="2">
                  <c:v>13.5</c:v>
                </c:pt>
                <c:pt idx="3">
                  <c:v>13.9</c:v>
                </c:pt>
                <c:pt idx="4">
                  <c:v>14.5</c:v>
                </c:pt>
                <c:pt idx="5">
                  <c:v>12.7</c:v>
                </c:pt>
                <c:pt idx="6">
                  <c:v>12.9</c:v>
                </c:pt>
                <c:pt idx="7">
                  <c:v>16.5</c:v>
                </c:pt>
                <c:pt idx="8">
                  <c:v>12.3</c:v>
                </c:pt>
                <c:pt idx="9">
                  <c:v>14.8</c:v>
                </c:pt>
                <c:pt idx="10">
                  <c:v>9.6</c:v>
                </c:pt>
                <c:pt idx="11">
                  <c:v>14.5</c:v>
                </c:pt>
                <c:pt idx="12">
                  <c:v>11.2</c:v>
                </c:pt>
                <c:pt idx="13">
                  <c:v>16.399999999999999</c:v>
                </c:pt>
                <c:pt idx="14">
                  <c:v>15</c:v>
                </c:pt>
                <c:pt idx="15">
                  <c:v>15.5</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3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540983158355206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5"/>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Sheet1!$B$2:$B$6</c:f>
              <c:numCache>
                <c:formatCode>0.0</c:formatCode>
                <c:ptCount val="5"/>
                <c:pt idx="0">
                  <c:v>14.9</c:v>
                </c:pt>
                <c:pt idx="1">
                  <c:v>13.2</c:v>
                </c:pt>
                <c:pt idx="2">
                  <c:v>11</c:v>
                </c:pt>
                <c:pt idx="3">
                  <c:v>13.1</c:v>
                </c:pt>
                <c:pt idx="4">
                  <c:v>14.9</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Sheet1!$C$2:$C$6</c:f>
              <c:numCache>
                <c:formatCode>0.0</c:formatCode>
                <c:ptCount val="5"/>
                <c:pt idx="0">
                  <c:v>19.899999999999999</c:v>
                </c:pt>
                <c:pt idx="1">
                  <c:v>19.100000000000001</c:v>
                </c:pt>
                <c:pt idx="2">
                  <c:v>18.8</c:v>
                </c:pt>
                <c:pt idx="3">
                  <c:v>19.100000000000001</c:v>
                </c:pt>
                <c:pt idx="4">
                  <c:v>16.3</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Sheet1!$D$2:$D$6</c:f>
              <c:numCache>
                <c:formatCode>0.0</c:formatCode>
                <c:ptCount val="5"/>
                <c:pt idx="0">
                  <c:v>19.899999999999999</c:v>
                </c:pt>
                <c:pt idx="1">
                  <c:v>16.399999999999999</c:v>
                </c:pt>
                <c:pt idx="2">
                  <c:v>20.7</c:v>
                </c:pt>
                <c:pt idx="3">
                  <c:v>20.2</c:v>
                </c:pt>
                <c:pt idx="4">
                  <c:v>19.600000000000001</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90270259186351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5"/>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&lt;High School</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24.2</c:v>
                </c:pt>
                <c:pt idx="1">
                  <c:v>19.5</c:v>
                </c:pt>
                <c:pt idx="2">
                  <c:v>20.2</c:v>
                </c:pt>
                <c:pt idx="3">
                  <c:v>17.5</c:v>
                </c:pt>
                <c:pt idx="4">
                  <c:v>24.9</c:v>
                </c:pt>
                <c:pt idx="5">
                  <c:v>18</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High School Graduate</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0.0</c:formatCode>
                <c:ptCount val="6"/>
                <c:pt idx="0">
                  <c:v>19.600000000000001</c:v>
                </c:pt>
                <c:pt idx="1">
                  <c:v>14</c:v>
                </c:pt>
                <c:pt idx="2">
                  <c:v>16.8</c:v>
                </c:pt>
                <c:pt idx="3">
                  <c:v>19.399999999999999</c:v>
                </c:pt>
                <c:pt idx="4">
                  <c:v>13.2</c:v>
                </c:pt>
                <c:pt idx="5">
                  <c:v>20.100000000000001</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Any College</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0.0</c:formatCode>
                <c:ptCount val="6"/>
                <c:pt idx="0">
                  <c:v>17.7</c:v>
                </c:pt>
                <c:pt idx="1">
                  <c:v>14.8</c:v>
                </c:pt>
                <c:pt idx="2">
                  <c:v>11.7</c:v>
                </c:pt>
                <c:pt idx="3">
                  <c:v>12.9</c:v>
                </c:pt>
                <c:pt idx="4">
                  <c:v>13.7</c:v>
                </c:pt>
                <c:pt idx="5">
                  <c:v>14.5</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90270259186351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5"/>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Poor</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20.8</c:v>
                </c:pt>
                <c:pt idx="1">
                  <c:v>18.3</c:v>
                </c:pt>
                <c:pt idx="2">
                  <c:v>17.899999999999999</c:v>
                </c:pt>
                <c:pt idx="3">
                  <c:v>15.3</c:v>
                </c:pt>
                <c:pt idx="4">
                  <c:v>15.4</c:v>
                </c:pt>
                <c:pt idx="5">
                  <c:v>17.3</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Low Income </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0.0</c:formatCode>
                <c:ptCount val="6"/>
                <c:pt idx="0">
                  <c:v>19</c:v>
                </c:pt>
                <c:pt idx="1">
                  <c:v>19.5</c:v>
                </c:pt>
                <c:pt idx="2">
                  <c:v>16.600000000000001</c:v>
                </c:pt>
                <c:pt idx="3">
                  <c:v>17.600000000000001</c:v>
                </c:pt>
                <c:pt idx="4">
                  <c:v>14.3</c:v>
                </c:pt>
                <c:pt idx="5">
                  <c:v>21.8</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Middle Income</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0.0</c:formatCode>
                <c:ptCount val="6"/>
                <c:pt idx="0">
                  <c:v>19.5</c:v>
                </c:pt>
                <c:pt idx="1">
                  <c:v>12.2</c:v>
                </c:pt>
                <c:pt idx="2">
                  <c:v>14.2</c:v>
                </c:pt>
                <c:pt idx="3">
                  <c:v>13.6</c:v>
                </c:pt>
                <c:pt idx="4">
                  <c:v>12.7</c:v>
                </c:pt>
                <c:pt idx="5">
                  <c:v>11.2</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High Income</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0.0</c:formatCode>
                <c:ptCount val="6"/>
                <c:pt idx="0">
                  <c:v>14.8</c:v>
                </c:pt>
                <c:pt idx="1">
                  <c:v>13.6</c:v>
                </c:pt>
                <c:pt idx="2">
                  <c:v>10.7</c:v>
                </c:pt>
                <c:pt idx="3">
                  <c:v>13.1</c:v>
                </c:pt>
                <c:pt idx="4">
                  <c:v>17.7</c:v>
                </c:pt>
                <c:pt idx="5">
                  <c:v>14.9</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90270259186351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5"/>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Sheet1!$B$2:$Q$2</c:f>
              <c:numCache>
                <c:formatCode>0.0</c:formatCode>
                <c:ptCount val="16"/>
                <c:pt idx="0">
                  <c:v>14.4</c:v>
                </c:pt>
                <c:pt idx="1">
                  <c:v>14.4</c:v>
                </c:pt>
                <c:pt idx="2">
                  <c:v>13.8</c:v>
                </c:pt>
                <c:pt idx="3">
                  <c:v>13.2</c:v>
                </c:pt>
                <c:pt idx="4">
                  <c:v>13.9</c:v>
                </c:pt>
                <c:pt idx="5">
                  <c:v>13.3</c:v>
                </c:pt>
                <c:pt idx="6">
                  <c:v>13.4</c:v>
                </c:pt>
                <c:pt idx="7">
                  <c:v>12.3</c:v>
                </c:pt>
                <c:pt idx="8">
                  <c:v>11.1</c:v>
                </c:pt>
                <c:pt idx="9">
                  <c:v>12.1</c:v>
                </c:pt>
                <c:pt idx="10">
                  <c:v>12.3</c:v>
                </c:pt>
                <c:pt idx="11">
                  <c:v>11.9</c:v>
                </c:pt>
                <c:pt idx="12">
                  <c:v>10.3</c:v>
                </c:pt>
                <c:pt idx="13">
                  <c:v>11.1</c:v>
                </c:pt>
                <c:pt idx="14">
                  <c:v>10.199999999999999</c:v>
                </c:pt>
                <c:pt idx="15">
                  <c:v>12.8</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Sheet1!$B$3:$Q$3</c:f>
              <c:numCache>
                <c:formatCode>0.0</c:formatCode>
                <c:ptCount val="16"/>
                <c:pt idx="0">
                  <c:v>17.5</c:v>
                </c:pt>
                <c:pt idx="1">
                  <c:v>17.5</c:v>
                </c:pt>
                <c:pt idx="2">
                  <c:v>16</c:v>
                </c:pt>
                <c:pt idx="3">
                  <c:v>14.8</c:v>
                </c:pt>
                <c:pt idx="4">
                  <c:v>15</c:v>
                </c:pt>
                <c:pt idx="5">
                  <c:v>14.2</c:v>
                </c:pt>
                <c:pt idx="6">
                  <c:v>14.8</c:v>
                </c:pt>
                <c:pt idx="7">
                  <c:v>13.9</c:v>
                </c:pt>
                <c:pt idx="8">
                  <c:v>11.9</c:v>
                </c:pt>
                <c:pt idx="9">
                  <c:v>13.8</c:v>
                </c:pt>
                <c:pt idx="10">
                  <c:v>12.8</c:v>
                </c:pt>
                <c:pt idx="11">
                  <c:v>12</c:v>
                </c:pt>
                <c:pt idx="12">
                  <c:v>10.4</c:v>
                </c:pt>
                <c:pt idx="13">
                  <c:v>11.3</c:v>
                </c:pt>
                <c:pt idx="14">
                  <c:v>10.199999999999999</c:v>
                </c:pt>
                <c:pt idx="15">
                  <c:v>12.6</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Sheet1!$B$4:$Q$4</c:f>
              <c:numCache>
                <c:formatCode>0.0</c:formatCode>
                <c:ptCount val="16"/>
                <c:pt idx="0">
                  <c:v>13.5</c:v>
                </c:pt>
                <c:pt idx="1">
                  <c:v>13.1</c:v>
                </c:pt>
                <c:pt idx="2">
                  <c:v>13</c:v>
                </c:pt>
                <c:pt idx="3">
                  <c:v>12</c:v>
                </c:pt>
                <c:pt idx="4">
                  <c:v>11.7</c:v>
                </c:pt>
                <c:pt idx="5">
                  <c:v>13</c:v>
                </c:pt>
                <c:pt idx="6">
                  <c:v>12.1</c:v>
                </c:pt>
                <c:pt idx="7">
                  <c:v>10.8</c:v>
                </c:pt>
                <c:pt idx="8">
                  <c:v>10.1</c:v>
                </c:pt>
                <c:pt idx="9">
                  <c:v>10.199999999999999</c:v>
                </c:pt>
                <c:pt idx="10">
                  <c:v>11.3</c:v>
                </c:pt>
                <c:pt idx="11">
                  <c:v>10.6</c:v>
                </c:pt>
                <c:pt idx="12">
                  <c:v>9.6</c:v>
                </c:pt>
                <c:pt idx="13">
                  <c:v>10.1</c:v>
                </c:pt>
                <c:pt idx="14">
                  <c:v>9</c:v>
                </c:pt>
                <c:pt idx="15">
                  <c:v>11.2</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Sheet1!$B$5:$Q$5</c:f>
              <c:numCache>
                <c:formatCode>0.0</c:formatCode>
                <c:ptCount val="16"/>
                <c:pt idx="0">
                  <c:v>12.9</c:v>
                </c:pt>
                <c:pt idx="1">
                  <c:v>12.8</c:v>
                </c:pt>
                <c:pt idx="2">
                  <c:v>11.3</c:v>
                </c:pt>
                <c:pt idx="3">
                  <c:v>12.8</c:v>
                </c:pt>
                <c:pt idx="4">
                  <c:v>14</c:v>
                </c:pt>
                <c:pt idx="5">
                  <c:v>12.1</c:v>
                </c:pt>
                <c:pt idx="6">
                  <c:v>12.8</c:v>
                </c:pt>
                <c:pt idx="7">
                  <c:v>11.4</c:v>
                </c:pt>
                <c:pt idx="8">
                  <c:v>10.9</c:v>
                </c:pt>
                <c:pt idx="9">
                  <c:v>11.8</c:v>
                </c:pt>
                <c:pt idx="10">
                  <c:v>12</c:v>
                </c:pt>
                <c:pt idx="11">
                  <c:v>11.7</c:v>
                </c:pt>
                <c:pt idx="12">
                  <c:v>10.4</c:v>
                </c:pt>
                <c:pt idx="13">
                  <c:v>10.5</c:v>
                </c:pt>
                <c:pt idx="14">
                  <c:v>10.3</c:v>
                </c:pt>
                <c:pt idx="15">
                  <c:v>13.5</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Sheet1!$B$6:$Q$6</c:f>
              <c:numCache>
                <c:formatCode>0.0</c:formatCode>
                <c:ptCount val="16"/>
                <c:pt idx="0">
                  <c:v>13</c:v>
                </c:pt>
                <c:pt idx="1">
                  <c:v>10.5</c:v>
                </c:pt>
                <c:pt idx="2">
                  <c:v>13.3</c:v>
                </c:pt>
                <c:pt idx="3">
                  <c:v>11.6</c:v>
                </c:pt>
                <c:pt idx="4">
                  <c:v>14.2</c:v>
                </c:pt>
                <c:pt idx="5">
                  <c:v>13.2</c:v>
                </c:pt>
                <c:pt idx="6">
                  <c:v>13.1</c:v>
                </c:pt>
                <c:pt idx="7">
                  <c:v>14</c:v>
                </c:pt>
                <c:pt idx="8">
                  <c:v>12.5</c:v>
                </c:pt>
                <c:pt idx="9">
                  <c:v>12.6</c:v>
                </c:pt>
                <c:pt idx="10">
                  <c:v>12.4</c:v>
                </c:pt>
                <c:pt idx="11">
                  <c:v>13.3</c:v>
                </c:pt>
                <c:pt idx="12">
                  <c:v>10.9</c:v>
                </c:pt>
                <c:pt idx="13">
                  <c:v>9.6</c:v>
                </c:pt>
                <c:pt idx="14">
                  <c:v>10.5</c:v>
                </c:pt>
                <c:pt idx="15">
                  <c:v>13.2</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Sheet1!$B$7:$Q$7</c:f>
              <c:numCache>
                <c:formatCode>0.0</c:formatCode>
                <c:ptCount val="16"/>
                <c:pt idx="0">
                  <c:v>12.4</c:v>
                </c:pt>
                <c:pt idx="1">
                  <c:v>14.2</c:v>
                </c:pt>
                <c:pt idx="2">
                  <c:v>13.8</c:v>
                </c:pt>
                <c:pt idx="3">
                  <c:v>14.2</c:v>
                </c:pt>
                <c:pt idx="4">
                  <c:v>14.4</c:v>
                </c:pt>
                <c:pt idx="5">
                  <c:v>15</c:v>
                </c:pt>
                <c:pt idx="6">
                  <c:v>14.3</c:v>
                </c:pt>
                <c:pt idx="7">
                  <c:v>12.7</c:v>
                </c:pt>
                <c:pt idx="8">
                  <c:v>10.5</c:v>
                </c:pt>
                <c:pt idx="9">
                  <c:v>11.9</c:v>
                </c:pt>
                <c:pt idx="10">
                  <c:v>12.7</c:v>
                </c:pt>
                <c:pt idx="11">
                  <c:v>13.1</c:v>
                </c:pt>
                <c:pt idx="12">
                  <c:v>10.199999999999999</c:v>
                </c:pt>
                <c:pt idx="13">
                  <c:v>12.7</c:v>
                </c:pt>
                <c:pt idx="14">
                  <c:v>11.8</c:v>
                </c:pt>
                <c:pt idx="15">
                  <c:v>15.7</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Sheet1!$B$8:$Q$8</c:f>
              <c:numCache>
                <c:formatCode>0.0</c:formatCode>
                <c:ptCount val="16"/>
                <c:pt idx="0">
                  <c:v>14.5</c:v>
                </c:pt>
                <c:pt idx="1">
                  <c:v>16.7</c:v>
                </c:pt>
                <c:pt idx="2">
                  <c:v>16.100000000000001</c:v>
                </c:pt>
                <c:pt idx="3">
                  <c:v>13.3</c:v>
                </c:pt>
                <c:pt idx="4">
                  <c:v>16.399999999999999</c:v>
                </c:pt>
                <c:pt idx="5">
                  <c:v>12.6</c:v>
                </c:pt>
                <c:pt idx="6">
                  <c:v>13.9</c:v>
                </c:pt>
                <c:pt idx="7">
                  <c:v>11.7</c:v>
                </c:pt>
                <c:pt idx="8">
                  <c:v>12.1</c:v>
                </c:pt>
                <c:pt idx="9">
                  <c:v>12.1</c:v>
                </c:pt>
                <c:pt idx="10">
                  <c:v>15.4</c:v>
                </c:pt>
                <c:pt idx="11">
                  <c:v>13.2</c:v>
                </c:pt>
                <c:pt idx="12">
                  <c:v>11.9</c:v>
                </c:pt>
                <c:pt idx="13">
                  <c:v>17.100000000000001</c:v>
                </c:pt>
                <c:pt idx="14">
                  <c:v>12</c:v>
                </c:pt>
                <c:pt idx="15">
                  <c:v>14.2</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25"/>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454177602799649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5"/>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7944006999125"/>
          <c:y val="3.4305677068144268E-2"/>
          <c:w val="0.86517692232915333"/>
          <c:h val="0.75711357301267579"/>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1335.9</c:v>
                </c:pt>
                <c:pt idx="1">
                  <c:v>1408.6</c:v>
                </c:pt>
                <c:pt idx="2">
                  <c:v>1280.3</c:v>
                </c:pt>
                <c:pt idx="3">
                  <c:v>1338.9</c:v>
                </c:pt>
                <c:pt idx="4">
                  <c:v>1633.8</c:v>
                </c:pt>
                <c:pt idx="5">
                  <c:v>1983.5</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in val="0"/>
        </c:scaling>
        <c:delete val="0"/>
        <c:axPos val="l"/>
        <c:majorGridlines/>
        <c:title>
          <c:tx>
            <c:rich>
              <a:bodyPr rot="-5400000" vert="horz"/>
              <a:lstStyle/>
              <a:p>
                <a:pPr>
                  <a:defRPr sz="1600">
                    <a:latin typeface="Calibri" panose="020F0502020204030204" pitchFamily="34" charset="0"/>
                  </a:defRPr>
                </a:pPr>
                <a:r>
                  <a:rPr lang="en-US" dirty="0"/>
                  <a:t>Rate per 100,000 Population</a:t>
                </a:r>
              </a:p>
            </c:rich>
          </c:tx>
          <c:layout>
            <c:manualLayout>
              <c:xMode val="edge"/>
              <c:yMode val="edge"/>
              <c:x val="3.2968795567220768E-3"/>
              <c:y val="0.1358336067366579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majorUnit val="500"/>
      </c:valAx>
    </c:plotArea>
    <c:plotVisOnly val="1"/>
    <c:dispBlanksAs val="gap"/>
    <c:showDLblsOverMax val="0"/>
  </c:chart>
  <c:spPr>
    <a:ln>
      <a:noFill/>
    </a:ln>
  </c:sp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37523087391853"/>
          <c:y val="0.10036794011859629"/>
          <c:w val="0.86959609215514733"/>
          <c:h val="0.73268737241178195"/>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1040.8</c:v>
                </c:pt>
                <c:pt idx="1">
                  <c:v>1162.7</c:v>
                </c:pt>
                <c:pt idx="2">
                  <c:v>1131.9000000000001</c:v>
                </c:pt>
                <c:pt idx="3">
                  <c:v>1187.4000000000001</c:v>
                </c:pt>
                <c:pt idx="4">
                  <c:v>1331.1</c:v>
                </c:pt>
                <c:pt idx="5">
                  <c:v>1549.9</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2699.3</c:v>
                </c:pt>
                <c:pt idx="1">
                  <c:v>2287.3000000000002</c:v>
                </c:pt>
                <c:pt idx="2">
                  <c:v>2400.1999999999998</c:v>
                </c:pt>
                <c:pt idx="3">
                  <c:v>2540.8000000000002</c:v>
                </c:pt>
                <c:pt idx="4">
                  <c:v>2557.1999999999998</c:v>
                </c:pt>
                <c:pt idx="5">
                  <c:v>2324.3000000000002</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API</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586</c:v>
                </c:pt>
                <c:pt idx="1">
                  <c:v>543.20000000000005</c:v>
                </c:pt>
                <c:pt idx="2">
                  <c:v>583.6</c:v>
                </c:pt>
                <c:pt idx="3">
                  <c:v>580.4</c:v>
                </c:pt>
                <c:pt idx="5">
                  <c:v>729.2</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Hispanic</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General</c:formatCode>
                <c:ptCount val="6"/>
                <c:pt idx="0">
                  <c:v>1318.3</c:v>
                </c:pt>
                <c:pt idx="1">
                  <c:v>1190.0999999999999</c:v>
                </c:pt>
                <c:pt idx="2">
                  <c:v>1236</c:v>
                </c:pt>
                <c:pt idx="3">
                  <c:v>1294.8</c:v>
                </c:pt>
                <c:pt idx="4">
                  <c:v>1388.5</c:v>
                </c:pt>
                <c:pt idx="5">
                  <c:v>1724.6</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3000"/>
          <c:min val="0"/>
        </c:scaling>
        <c:delete val="0"/>
        <c:axPos val="l"/>
        <c:majorGridlines/>
        <c:title>
          <c:tx>
            <c:rich>
              <a:bodyPr rot="-5400000" vert="horz"/>
              <a:lstStyle/>
              <a:p>
                <a:pPr>
                  <a:defRPr sz="1600">
                    <a:latin typeface="Calibri" panose="020F0502020204030204" pitchFamily="34" charset="0"/>
                  </a:defRPr>
                </a:pPr>
                <a:r>
                  <a:rPr lang="en-US" dirty="0"/>
                  <a:t>Rate per 100,000 Population</a:t>
                </a:r>
              </a:p>
            </c:rich>
          </c:tx>
          <c:layout>
            <c:manualLayout>
              <c:xMode val="edge"/>
              <c:yMode val="edge"/>
              <c:x val="3.1565325167687373E-3"/>
              <c:y val="0.1680480217750559"/>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50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1486585010207055"/>
          <c:w val="0.92132815128878121"/>
          <c:h val="0.71766574317099252"/>
        </c:manualLayout>
      </c:layout>
      <c:barChart>
        <c:barDir val="col"/>
        <c:grouping val="percentStacked"/>
        <c:varyColors val="0"/>
        <c:ser>
          <c:idx val="2"/>
          <c:order val="0"/>
          <c:tx>
            <c:strRef>
              <c:f>Sheet1!$D$1</c:f>
              <c:strCache>
                <c:ptCount val="1"/>
                <c:pt idx="0">
                  <c:v>Improving</c:v>
                </c:pt>
              </c:strCache>
            </c:strRef>
          </c:tx>
          <c:spPr>
            <a:solidFill>
              <a:srgbClr val="27E833"/>
            </a:solidFill>
          </c:spPr>
          <c:invertIfNegative val="0"/>
          <c:dLbls>
            <c:delete val="1"/>
          </c:dLbls>
          <c:cat>
            <c:strRef>
              <c:f>Sheet1!$A$2:$A$5</c:f>
              <c:strCache>
                <c:ptCount val="4"/>
                <c:pt idx="0">
                  <c:v>Effective Treatment (n=2)</c:v>
                </c:pt>
                <c:pt idx="1">
                  <c:v>Healthy Living (n=13)</c:v>
                </c:pt>
                <c:pt idx="2">
                  <c:v>Affordable Care (n=1)</c:v>
                </c:pt>
                <c:pt idx="3">
                  <c:v>Access (n=6)</c:v>
                </c:pt>
              </c:strCache>
            </c:strRef>
          </c:cat>
          <c:val>
            <c:numRef>
              <c:f>Sheet1!$D$2:$D$5</c:f>
              <c:numCache>
                <c:formatCode>General</c:formatCode>
                <c:ptCount val="4"/>
              </c:numCache>
            </c:numRef>
          </c:val>
          <c:extLst>
            <c:ext xmlns:c16="http://schemas.microsoft.com/office/drawing/2014/chart" uri="{C3380CC4-5D6E-409C-BE32-E72D297353CC}">
              <c16:uniqueId val="{00000004-CDC6-4C4F-9012-7098C6A99060}"/>
            </c:ext>
          </c:extLst>
        </c:ser>
        <c:ser>
          <c:idx val="1"/>
          <c:order val="1"/>
          <c:tx>
            <c:strRef>
              <c:f>Sheet1!$C$1</c:f>
              <c:strCache>
                <c:ptCount val="1"/>
                <c:pt idx="0">
                  <c:v>Not Changing</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C6-4C4F-9012-7098C6A9906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Effective Treatment (n=2)</c:v>
                </c:pt>
                <c:pt idx="1">
                  <c:v>Healthy Living (n=13)</c:v>
                </c:pt>
                <c:pt idx="2">
                  <c:v>Affordable Care (n=1)</c:v>
                </c:pt>
                <c:pt idx="3">
                  <c:v>Access (n=6)</c:v>
                </c:pt>
              </c:strCache>
            </c:strRef>
          </c:cat>
          <c:val>
            <c:numRef>
              <c:f>Sheet1!$C$2:$C$5</c:f>
              <c:numCache>
                <c:formatCode>General</c:formatCode>
                <c:ptCount val="4"/>
                <c:pt idx="0">
                  <c:v>2</c:v>
                </c:pt>
                <c:pt idx="1">
                  <c:v>13</c:v>
                </c:pt>
                <c:pt idx="2">
                  <c:v>1</c:v>
                </c:pt>
                <c:pt idx="3">
                  <c:v>6</c:v>
                </c:pt>
              </c:numCache>
            </c:numRef>
          </c:val>
          <c:extLst>
            <c:ext xmlns:c16="http://schemas.microsoft.com/office/drawing/2014/chart" uri="{C3380CC4-5D6E-409C-BE32-E72D297353CC}">
              <c16:uniqueId val="{00000006-CDC6-4C4F-9012-7098C6A99060}"/>
            </c:ext>
          </c:extLst>
        </c:ser>
        <c:ser>
          <c:idx val="0"/>
          <c:order val="2"/>
          <c:tx>
            <c:strRef>
              <c:f>Sheet1!$B$1</c:f>
              <c:strCache>
                <c:ptCount val="1"/>
                <c:pt idx="0">
                  <c:v>Worsening</c:v>
                </c:pt>
              </c:strCache>
            </c:strRef>
          </c:tx>
          <c:spPr>
            <a:solidFill>
              <a:srgbClr val="F9152F"/>
            </a:solidFill>
          </c:spPr>
          <c:invertIfNegative val="0"/>
          <c:dLbls>
            <c:delete val="1"/>
          </c:dLbls>
          <c:cat>
            <c:strRef>
              <c:f>Sheet1!$A$2:$A$5</c:f>
              <c:strCache>
                <c:ptCount val="4"/>
                <c:pt idx="0">
                  <c:v>Effective Treatment (n=2)</c:v>
                </c:pt>
                <c:pt idx="1">
                  <c:v>Healthy Living (n=13)</c:v>
                </c:pt>
                <c:pt idx="2">
                  <c:v>Affordable Care (n=1)</c:v>
                </c:pt>
                <c:pt idx="3">
                  <c:v>Access (n=6)</c:v>
                </c:pt>
              </c:strCache>
            </c:strRef>
          </c:cat>
          <c:val>
            <c:numRef>
              <c:f>Sheet1!$B$2:$B$5</c:f>
              <c:numCache>
                <c:formatCode>General</c:formatCode>
                <c:ptCount val="4"/>
              </c:numCache>
            </c:numRef>
          </c:val>
          <c:extLst>
            <c:ext xmlns:c16="http://schemas.microsoft.com/office/drawing/2014/chart" uri="{C3380CC4-5D6E-409C-BE32-E72D297353CC}">
              <c16:uniqueId val="{00000007-CDC6-4C4F-9012-7098C6A99060}"/>
            </c:ext>
          </c:extLst>
        </c:ser>
        <c:dLbls>
          <c:showLegendKey val="0"/>
          <c:showVal val="1"/>
          <c:showCatName val="0"/>
          <c:showSerName val="0"/>
          <c:showPercent val="0"/>
          <c:showBubbleSize val="0"/>
        </c:dLbls>
        <c:gapWidth val="150"/>
        <c:overlap val="100"/>
        <c:axId val="107011456"/>
        <c:axId val="107291776"/>
      </c:barChart>
      <c:catAx>
        <c:axId val="107011456"/>
        <c:scaling>
          <c:orientation val="minMax"/>
        </c:scaling>
        <c:delete val="0"/>
        <c:axPos val="b"/>
        <c:numFmt formatCode="General" sourceLinked="1"/>
        <c:majorTickMark val="out"/>
        <c:minorTickMark val="none"/>
        <c:tickLblPos val="nextTo"/>
        <c:txPr>
          <a:bodyPr rot="0" vert="horz"/>
          <a:lstStyle/>
          <a:p>
            <a:pPr>
              <a:defRPr/>
            </a:pPr>
            <a:endParaRPr lang="en-US"/>
          </a:p>
        </c:txPr>
        <c:crossAx val="107291776"/>
        <c:crosses val="autoZero"/>
        <c:auto val="1"/>
        <c:lblAlgn val="ctr"/>
        <c:lblOffset val="100"/>
        <c:tickLblSkip val="1"/>
        <c:tickMarkSkip val="1"/>
        <c:noMultiLvlLbl val="0"/>
      </c:catAx>
      <c:valAx>
        <c:axId val="107291776"/>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107011456"/>
        <c:crosses val="autoZero"/>
        <c:crossBetween val="between"/>
        <c:majorUnit val="0.2"/>
      </c:valAx>
    </c:plotArea>
    <c:legend>
      <c:legendPos val="t"/>
      <c:layout>
        <c:manualLayout>
          <c:xMode val="edge"/>
          <c:yMode val="edge"/>
          <c:x val="0"/>
          <c:y val="1.0717410323709536E-4"/>
          <c:w val="0.99860387643852211"/>
          <c:h val="7.8535997332581195E-2"/>
        </c:manualLayout>
      </c:layout>
      <c:overlay val="0"/>
    </c:legend>
    <c:plotVisOnly val="1"/>
    <c:dispBlanksAs val="gap"/>
    <c:showDLblsOverMax val="0"/>
  </c:chart>
  <c:spPr>
    <a:ln>
      <a:noFill/>
    </a:ln>
  </c:spPr>
  <c:txPr>
    <a:bodyPr/>
    <a:lstStyle/>
    <a:p>
      <a:pPr>
        <a:defRPr sz="1600" baseline="0">
          <a:latin typeface="Calibri" panose="020F0502020204030204"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18946242830759"/>
          <c:y val="3.4305677068144268E-2"/>
          <c:w val="0.88678186060075825"/>
          <c:h val="0.80916083406240891"/>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298.60000000000002</c:v>
                </c:pt>
                <c:pt idx="1">
                  <c:v>306.10000000000002</c:v>
                </c:pt>
                <c:pt idx="2">
                  <c:v>253.4</c:v>
                </c:pt>
                <c:pt idx="3">
                  <c:v>252.2</c:v>
                </c:pt>
                <c:pt idx="4">
                  <c:v>266.7</c:v>
                </c:pt>
                <c:pt idx="5">
                  <c:v>256.8</c:v>
                </c:pt>
              </c:numCache>
            </c:numRef>
          </c:val>
          <c:extLst>
            <c:ext xmlns:c16="http://schemas.microsoft.com/office/drawing/2014/chart" uri="{C3380CC4-5D6E-409C-BE32-E72D297353CC}">
              <c16:uniqueId val="{00000000-53C8-4A21-92C6-4C4F291C8541}"/>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ax val="500"/>
          <c:min val="0"/>
        </c:scaling>
        <c:delete val="0"/>
        <c:axPos val="l"/>
        <c:majorGridlines/>
        <c:title>
          <c:tx>
            <c:rich>
              <a:bodyPr rot="-5400000" vert="horz"/>
              <a:lstStyle/>
              <a:p>
                <a:pPr>
                  <a:defRPr sz="1600">
                    <a:latin typeface="Calibri" panose="020F0502020204030204" pitchFamily="34" charset="0"/>
                  </a:defRPr>
                </a:pPr>
                <a:r>
                  <a:rPr lang="en-US" dirty="0"/>
                  <a:t>Rate per 100,000 Population 65+</a:t>
                </a:r>
              </a:p>
            </c:rich>
          </c:tx>
          <c:layout>
            <c:manualLayout>
              <c:xMode val="edge"/>
              <c:yMode val="edge"/>
              <c:x val="4.6296296296296294E-3"/>
              <c:y val="9.0887527947895411E-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majorUnit val="100"/>
      </c:valAx>
    </c:plotArea>
    <c:plotVisOnly val="1"/>
    <c:dispBlanksAs val="gap"/>
    <c:showDLblsOverMax val="0"/>
  </c:chart>
  <c:spPr>
    <a:ln>
      <a:noFill/>
    </a:ln>
  </c:sp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284.2</c:v>
                </c:pt>
                <c:pt idx="1">
                  <c:v>300.7</c:v>
                </c:pt>
                <c:pt idx="2">
                  <c:v>269.3</c:v>
                </c:pt>
                <c:pt idx="3">
                  <c:v>282.39999999999998</c:v>
                </c:pt>
                <c:pt idx="4">
                  <c:v>273.3</c:v>
                </c:pt>
                <c:pt idx="5">
                  <c:v>280.7</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0.0</c:formatCode>
                <c:ptCount val="6"/>
                <c:pt idx="0">
                  <c:v>330.4</c:v>
                </c:pt>
                <c:pt idx="1">
                  <c:v>307</c:v>
                </c:pt>
                <c:pt idx="2">
                  <c:v>325.39999999999998</c:v>
                </c:pt>
                <c:pt idx="3">
                  <c:v>286.8</c:v>
                </c:pt>
                <c:pt idx="4">
                  <c:v>288.8</c:v>
                </c:pt>
                <c:pt idx="5">
                  <c:v>279.8</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API</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0.0</c:formatCode>
                <c:ptCount val="6"/>
                <c:pt idx="0">
                  <c:v>283.7</c:v>
                </c:pt>
                <c:pt idx="1">
                  <c:v>287</c:v>
                </c:pt>
                <c:pt idx="2">
                  <c:v>278</c:v>
                </c:pt>
                <c:pt idx="3">
                  <c:v>224.4</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Hispanic</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0.0</c:formatCode>
                <c:ptCount val="6"/>
                <c:pt idx="0">
                  <c:v>317.10000000000002</c:v>
                </c:pt>
                <c:pt idx="1">
                  <c:v>328.4</c:v>
                </c:pt>
                <c:pt idx="2">
                  <c:v>333.1</c:v>
                </c:pt>
                <c:pt idx="3">
                  <c:v>349.3</c:v>
                </c:pt>
                <c:pt idx="4">
                  <c:v>434.9</c:v>
                </c:pt>
                <c:pt idx="5">
                  <c:v>341.4</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500"/>
          <c:min val="0"/>
        </c:scaling>
        <c:delete val="0"/>
        <c:axPos val="l"/>
        <c:majorGridlines/>
        <c:title>
          <c:tx>
            <c:rich>
              <a:bodyPr rot="-5400000" vert="horz"/>
              <a:lstStyle/>
              <a:p>
                <a:pPr>
                  <a:defRPr sz="1600">
                    <a:latin typeface="Calibri" panose="020F0502020204030204" pitchFamily="34" charset="0"/>
                  </a:defRPr>
                </a:pPr>
                <a:r>
                  <a:rPr lang="en-US" dirty="0"/>
                  <a:t>Rate per 100,000 Population 65+</a:t>
                </a:r>
              </a:p>
            </c:rich>
          </c:tx>
          <c:layout>
            <c:manualLayout>
              <c:xMode val="edge"/>
              <c:yMode val="edge"/>
              <c:x val="1.5782828282828283E-3"/>
              <c:y val="0.1587887777048702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86701662292213"/>
          <c:y val="3.4305677068144268E-2"/>
          <c:w val="0.87110430640614367"/>
          <c:h val="0.75711357301267579"/>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829.9</c:v>
                </c:pt>
                <c:pt idx="1">
                  <c:v>475.6</c:v>
                </c:pt>
                <c:pt idx="2">
                  <c:v>639.5</c:v>
                </c:pt>
                <c:pt idx="3">
                  <c:v>485.8</c:v>
                </c:pt>
                <c:pt idx="4">
                  <c:v>458.2</c:v>
                </c:pt>
                <c:pt idx="5">
                  <c:v>453.2</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ax val="1000"/>
          <c:min val="0"/>
        </c:scaling>
        <c:delete val="0"/>
        <c:axPos val="l"/>
        <c:majorGridlines/>
        <c:title>
          <c:tx>
            <c:rich>
              <a:bodyPr rot="-5400000" vert="horz"/>
              <a:lstStyle/>
              <a:p>
                <a:pPr>
                  <a:defRPr sz="1600">
                    <a:latin typeface="Calibri" panose="020F0502020204030204" pitchFamily="34" charset="0"/>
                  </a:defRPr>
                </a:pPr>
                <a:r>
                  <a:rPr lang="en-US" dirty="0"/>
                  <a:t>Rate per 100,000 Children 2-17</a:t>
                </a:r>
              </a:p>
            </c:rich>
          </c:tx>
          <c:layout>
            <c:manualLayout>
              <c:xMode val="edge"/>
              <c:yMode val="edge"/>
              <c:x val="6.278069407990668E-3"/>
              <c:y val="0.12233044437153689"/>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majorUnit val="100"/>
      </c:valAx>
    </c:plotArea>
    <c:plotVisOnly val="1"/>
    <c:dispBlanksAs val="gap"/>
    <c:showDLblsOverMax val="0"/>
  </c:chart>
  <c:spPr>
    <a:ln>
      <a:noFill/>
    </a:ln>
  </c:sp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43491509584031"/>
          <c:y val="3.4305677068144268E-2"/>
          <c:w val="0.8865363775550783"/>
          <c:h val="0.80032346651113051"/>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130.69999999999999</c:v>
                </c:pt>
                <c:pt idx="1">
                  <c:v>166.6</c:v>
                </c:pt>
                <c:pt idx="2">
                  <c:v>149.30000000000001</c:v>
                </c:pt>
                <c:pt idx="3">
                  <c:v>167.5</c:v>
                </c:pt>
                <c:pt idx="4">
                  <c:v>245.7</c:v>
                </c:pt>
                <c:pt idx="5">
                  <c:v>376.5</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ax val="500"/>
          <c:min val="0"/>
        </c:scaling>
        <c:delete val="0"/>
        <c:axPos val="l"/>
        <c:majorGridlines/>
        <c:title>
          <c:tx>
            <c:rich>
              <a:bodyPr rot="-5400000" vert="horz"/>
              <a:lstStyle/>
              <a:p>
                <a:pPr>
                  <a:defRPr sz="1600">
                    <a:latin typeface="Calibri" panose="020F0502020204030204" pitchFamily="34" charset="0"/>
                  </a:defRPr>
                </a:pPr>
                <a:r>
                  <a:rPr lang="en-US" dirty="0"/>
                  <a:t>Rate per 100,000 Population </a:t>
                </a:r>
              </a:p>
            </c:rich>
          </c:tx>
          <c:layout>
            <c:manualLayout>
              <c:xMode val="edge"/>
              <c:yMode val="edge"/>
              <c:x val="3.0864197530864196E-3"/>
              <c:y val="0.12696024108097598"/>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majorUnit val="100"/>
      </c:valAx>
    </c:plotArea>
    <c:plotVisOnly val="1"/>
    <c:dispBlanksAs val="gap"/>
    <c:showDLblsOverMax val="0"/>
  </c:chart>
  <c:spPr>
    <a:ln>
      <a:noFill/>
    </a:ln>
  </c:sp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0345435987168271"/>
          <c:w val="0.88832507047730147"/>
          <c:h val="0.70490959463400416"/>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122.5</c:v>
                </c:pt>
                <c:pt idx="1">
                  <c:v>150.1</c:v>
                </c:pt>
                <c:pt idx="2">
                  <c:v>144.1</c:v>
                </c:pt>
                <c:pt idx="3">
                  <c:v>161.19999999999999</c:v>
                </c:pt>
                <c:pt idx="4">
                  <c:v>208.1</c:v>
                </c:pt>
                <c:pt idx="5">
                  <c:v>304.39999999999998</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173.5</c:v>
                </c:pt>
                <c:pt idx="1">
                  <c:v>174.6</c:v>
                </c:pt>
                <c:pt idx="2">
                  <c:v>176.3</c:v>
                </c:pt>
                <c:pt idx="3">
                  <c:v>200.7</c:v>
                </c:pt>
                <c:pt idx="4">
                  <c:v>251.7</c:v>
                </c:pt>
                <c:pt idx="5">
                  <c:v>265.60000000000002</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API</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77.3</c:v>
                </c:pt>
                <c:pt idx="1">
                  <c:v>74.099999999999994</c:v>
                </c:pt>
                <c:pt idx="2">
                  <c:v>72.2</c:v>
                </c:pt>
                <c:pt idx="3">
                  <c:v>95.6</c:v>
                </c:pt>
                <c:pt idx="5">
                  <c:v>182.7</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Hispanic</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General</c:formatCode>
                <c:ptCount val="6"/>
                <c:pt idx="0">
                  <c:v>141.1</c:v>
                </c:pt>
                <c:pt idx="1">
                  <c:v>139.4</c:v>
                </c:pt>
                <c:pt idx="2">
                  <c:v>133.5</c:v>
                </c:pt>
                <c:pt idx="3">
                  <c:v>197.3</c:v>
                </c:pt>
                <c:pt idx="4">
                  <c:v>216.8</c:v>
                </c:pt>
                <c:pt idx="5">
                  <c:v>378.4</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500"/>
          <c:min val="0"/>
        </c:scaling>
        <c:delete val="0"/>
        <c:axPos val="l"/>
        <c:majorGridlines/>
        <c:title>
          <c:tx>
            <c:rich>
              <a:bodyPr rot="-5400000" vert="horz"/>
              <a:lstStyle/>
              <a:p>
                <a:pPr>
                  <a:defRPr sz="1600">
                    <a:latin typeface="Calibri" panose="020F0502020204030204" pitchFamily="34" charset="0"/>
                  </a:defRPr>
                </a:pPr>
                <a:r>
                  <a:rPr lang="en-US" dirty="0"/>
                  <a:t>Rate per 100,000 Population</a:t>
                </a:r>
              </a:p>
            </c:rich>
          </c:tx>
          <c:layout>
            <c:manualLayout>
              <c:xMode val="edge"/>
              <c:yMode val="edge"/>
              <c:x val="1.5432098765432098E-3"/>
              <c:y val="0.1464430835034509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1647710702829"/>
          <c:y val="3.4305677068144268E-2"/>
          <c:w val="0.86980655195878298"/>
          <c:h val="0.80032346651113051"/>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477.7</c:v>
                </c:pt>
                <c:pt idx="1">
                  <c:v>518.4</c:v>
                </c:pt>
                <c:pt idx="2">
                  <c:v>483.9</c:v>
                </c:pt>
                <c:pt idx="3">
                  <c:v>536.29999999999995</c:v>
                </c:pt>
                <c:pt idx="4">
                  <c:v>676.2</c:v>
                </c:pt>
                <c:pt idx="5">
                  <c:v>794</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ax val="1000"/>
          <c:min val="0"/>
        </c:scaling>
        <c:delete val="0"/>
        <c:axPos val="l"/>
        <c:majorGridlines/>
        <c:title>
          <c:tx>
            <c:rich>
              <a:bodyPr rot="-5400000" vert="horz"/>
              <a:lstStyle/>
              <a:p>
                <a:pPr>
                  <a:defRPr sz="1600">
                    <a:latin typeface="Calibri" panose="020F0502020204030204" pitchFamily="34" charset="0"/>
                  </a:defRPr>
                </a:pPr>
                <a:r>
                  <a:rPr lang="en-US" dirty="0"/>
                  <a:t>Rate per 100,000 Population 40+</a:t>
                </a:r>
              </a:p>
            </c:rich>
          </c:tx>
          <c:layout>
            <c:manualLayout>
              <c:xMode val="edge"/>
              <c:yMode val="edge"/>
              <c:x val="4.6296296296296294E-3"/>
              <c:y val="0.1059567901234568"/>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valAx>
    </c:plotArea>
    <c:plotVisOnly val="1"/>
    <c:dispBlanksAs val="gap"/>
    <c:showDLblsOverMax val="0"/>
  </c:chart>
  <c:spPr>
    <a:ln>
      <a:noFill/>
    </a:ln>
  </c:sp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1647710702829"/>
          <c:y val="9.7281520365509869E-2"/>
          <c:w val="0.86980655195878298"/>
          <c:h val="0.72034169339943621"/>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411.9</c:v>
                </c:pt>
                <c:pt idx="1">
                  <c:v>478.3</c:v>
                </c:pt>
                <c:pt idx="2">
                  <c:v>471</c:v>
                </c:pt>
                <c:pt idx="3">
                  <c:v>506.6</c:v>
                </c:pt>
                <c:pt idx="4">
                  <c:v>592.70000000000005</c:v>
                </c:pt>
                <c:pt idx="5">
                  <c:v>696.9</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850</c:v>
                </c:pt>
                <c:pt idx="1">
                  <c:v>641.5</c:v>
                </c:pt>
                <c:pt idx="2">
                  <c:v>656.4</c:v>
                </c:pt>
                <c:pt idx="3">
                  <c:v>713.7</c:v>
                </c:pt>
                <c:pt idx="4">
                  <c:v>712.4</c:v>
                </c:pt>
                <c:pt idx="5">
                  <c:v>609.29999999999995</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API</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178.1</c:v>
                </c:pt>
                <c:pt idx="1">
                  <c:v>154.80000000000001</c:v>
                </c:pt>
                <c:pt idx="2">
                  <c:v>169.5</c:v>
                </c:pt>
                <c:pt idx="3">
                  <c:v>164.5</c:v>
                </c:pt>
                <c:pt idx="5">
                  <c:v>200.3</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Hispanic</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General</c:formatCode>
                <c:ptCount val="6"/>
                <c:pt idx="0">
                  <c:v>377.5</c:v>
                </c:pt>
                <c:pt idx="1">
                  <c:v>362.7</c:v>
                </c:pt>
                <c:pt idx="2">
                  <c:v>329.5</c:v>
                </c:pt>
                <c:pt idx="3">
                  <c:v>373</c:v>
                </c:pt>
                <c:pt idx="4">
                  <c:v>427.1</c:v>
                </c:pt>
                <c:pt idx="5">
                  <c:v>539.4</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0"/>
          <c:min val="0"/>
        </c:scaling>
        <c:delete val="0"/>
        <c:axPos val="l"/>
        <c:majorGridlines/>
        <c:title>
          <c:tx>
            <c:rich>
              <a:bodyPr rot="-5400000" vert="horz"/>
              <a:lstStyle/>
              <a:p>
                <a:pPr>
                  <a:defRPr sz="1600">
                    <a:latin typeface="Calibri" panose="020F0502020204030204" pitchFamily="34" charset="0"/>
                  </a:defRPr>
                </a:pPr>
                <a:r>
                  <a:rPr lang="en-US" dirty="0"/>
                  <a:t>Rate per 100,000 Population 40+</a:t>
                </a:r>
              </a:p>
            </c:rich>
          </c:tx>
          <c:layout>
            <c:manualLayout>
              <c:xMode val="edge"/>
              <c:yMode val="edge"/>
              <c:x val="4.6296296296296294E-3"/>
              <c:y val="0.1163733352775347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60775736366289"/>
          <c:y val="3.4305677068144268E-2"/>
          <c:w val="0.88036356566540297"/>
          <c:h val="0.80916083406240891"/>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533.6</c:v>
                </c:pt>
                <c:pt idx="1">
                  <c:v>402.5</c:v>
                </c:pt>
                <c:pt idx="2">
                  <c:v>520</c:v>
                </c:pt>
                <c:pt idx="3">
                  <c:v>528.20000000000005</c:v>
                </c:pt>
                <c:pt idx="4">
                  <c:v>590.9</c:v>
                </c:pt>
                <c:pt idx="5">
                  <c:v>634.9</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ax val="1000"/>
          <c:min val="0"/>
        </c:scaling>
        <c:delete val="0"/>
        <c:axPos val="l"/>
        <c:majorGridlines>
          <c:spPr>
            <a:effectLst>
              <a:softEdge rad="0"/>
            </a:effectLst>
          </c:spPr>
        </c:majorGridlines>
        <c:title>
          <c:tx>
            <c:rich>
              <a:bodyPr rot="-5400000" vert="horz"/>
              <a:lstStyle/>
              <a:p>
                <a:pPr>
                  <a:defRPr sz="1600">
                    <a:latin typeface="Calibri" panose="020F0502020204030204" pitchFamily="34" charset="0"/>
                  </a:defRPr>
                </a:pPr>
                <a:r>
                  <a:rPr lang="en-US" dirty="0"/>
                  <a:t>Rate per 100,000 Population </a:t>
                </a:r>
              </a:p>
            </c:rich>
          </c:tx>
          <c:layout>
            <c:manualLayout>
              <c:xMode val="edge"/>
              <c:yMode val="edge"/>
              <c:x val="3.0864197530864196E-3"/>
              <c:y val="0.14952950325653738"/>
            </c:manualLayout>
          </c:layout>
          <c:overlay val="0"/>
        </c:title>
        <c:numFmt formatCode="#,##0" sourceLinked="0"/>
        <c:majorTickMark val="out"/>
        <c:minorTickMark val="none"/>
        <c:tickLblPos val="nextTo"/>
        <c:spPr>
          <a:effectLst>
            <a:glow>
              <a:srgbClr val="4F81BD">
                <a:alpha val="40000"/>
              </a:srgbClr>
            </a:glow>
          </a:effectLst>
        </c:spPr>
        <c:txPr>
          <a:bodyPr/>
          <a:lstStyle/>
          <a:p>
            <a:pPr>
              <a:defRPr sz="1600">
                <a:latin typeface="Calibri" panose="020F0502020204030204" pitchFamily="34" charset="0"/>
              </a:defRPr>
            </a:pPr>
            <a:endParaRPr lang="en-US"/>
          </a:p>
        </c:txPr>
        <c:crossAx val="111272320"/>
        <c:crosses val="autoZero"/>
        <c:crossBetween val="between"/>
        <c:majorUnit val="100"/>
      </c:valAx>
      <c:spPr>
        <a:effectLst>
          <a:glow rad="50800">
            <a:srgbClr val="4F81BD">
              <a:alpha val="40000"/>
            </a:srgbClr>
          </a:glow>
        </a:effectLst>
      </c:spPr>
    </c:plotArea>
    <c:plotVisOnly val="1"/>
    <c:dispBlanksAs val="gap"/>
    <c:showDLblsOverMax val="0"/>
  </c:chart>
  <c:spPr>
    <a:ln>
      <a:noFill/>
    </a:ln>
  </c:sp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3.4305677068144268E-2"/>
          <c:w val="0.88832507047730147"/>
          <c:h val="0.80032346651113051"/>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32.9</c:v>
                </c:pt>
                <c:pt idx="1">
                  <c:v>27.8</c:v>
                </c:pt>
                <c:pt idx="2">
                  <c:v>31.4</c:v>
                </c:pt>
                <c:pt idx="3">
                  <c:v>29.8</c:v>
                </c:pt>
                <c:pt idx="4">
                  <c:v>32.200000000000003</c:v>
                </c:pt>
                <c:pt idx="5">
                  <c:v>35.5</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a:t>Rate per 100,000 Population </a:t>
                </a:r>
              </a:p>
            </c:rich>
          </c:tx>
          <c:layout>
            <c:manualLayout>
              <c:xMode val="edge"/>
              <c:yMode val="edge"/>
              <c:x val="3.0864197530864196E-3"/>
              <c:y val="0.118665305725673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majorUnit val="10"/>
      </c:valAx>
    </c:plotArea>
    <c:plotVisOnly val="1"/>
    <c:dispBlanksAs val="gap"/>
    <c:showDLblsOverMax val="0"/>
  </c:chart>
  <c:spPr>
    <a:ln>
      <a:noFill/>
    </a:ln>
  </c:sp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0345435987168271"/>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22.2</c:v>
                </c:pt>
                <c:pt idx="1">
                  <c:v>20.6</c:v>
                </c:pt>
                <c:pt idx="2">
                  <c:v>24.8</c:v>
                </c:pt>
                <c:pt idx="3">
                  <c:v>25.1</c:v>
                </c:pt>
                <c:pt idx="4">
                  <c:v>25.6</c:v>
                </c:pt>
                <c:pt idx="5">
                  <c:v>26.9</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69</c:v>
                </c:pt>
                <c:pt idx="1">
                  <c:v>59.4</c:v>
                </c:pt>
                <c:pt idx="2">
                  <c:v>72.2</c:v>
                </c:pt>
                <c:pt idx="3">
                  <c:v>72.3</c:v>
                </c:pt>
                <c:pt idx="4">
                  <c:v>76.3</c:v>
                </c:pt>
                <c:pt idx="5">
                  <c:v>66.8</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API</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8.4</c:v>
                </c:pt>
                <c:pt idx="1">
                  <c:v>6.7</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Hispanic</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General</c:formatCode>
                <c:ptCount val="6"/>
                <c:pt idx="0">
                  <c:v>44.7</c:v>
                </c:pt>
                <c:pt idx="1">
                  <c:v>33.4</c:v>
                </c:pt>
                <c:pt idx="2">
                  <c:v>48.8</c:v>
                </c:pt>
                <c:pt idx="3">
                  <c:v>44.1</c:v>
                </c:pt>
                <c:pt idx="4">
                  <c:v>42</c:v>
                </c:pt>
                <c:pt idx="5">
                  <c:v>42</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Rate per 100,000 Population</a:t>
                </a:r>
              </a:p>
            </c:rich>
          </c:tx>
          <c:layout>
            <c:manualLayout>
              <c:xMode val="edge"/>
              <c:yMode val="edge"/>
              <c:x val="1.5432098765432098E-3"/>
              <c:y val="0.15878876251579666"/>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1486585010207055"/>
          <c:w val="0.92132815128878121"/>
          <c:h val="0.64079228468534455"/>
        </c:manualLayout>
      </c:layout>
      <c:barChart>
        <c:barDir val="col"/>
        <c:grouping val="percentStacked"/>
        <c:varyColors val="0"/>
        <c:ser>
          <c:idx val="2"/>
          <c:order val="0"/>
          <c:tx>
            <c:strRef>
              <c:f>Sheet1!$D$1</c:f>
              <c:strCache>
                <c:ptCount val="1"/>
                <c:pt idx="0">
                  <c:v>Improving</c:v>
                </c:pt>
              </c:strCache>
            </c:strRef>
          </c:tx>
          <c:spPr>
            <a:solidFill>
              <a:srgbClr val="27E833"/>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91D-4D57-AF4D-2F91F3C164A0}"/>
                </c:ext>
              </c:extLst>
            </c:dLbl>
            <c:dLbl>
              <c:idx val="1"/>
              <c:delete val="1"/>
              <c:extLst>
                <c:ext xmlns:c15="http://schemas.microsoft.com/office/drawing/2012/chart" uri="{CE6537A1-D6FC-4f65-9D91-7224C49458BB}"/>
                <c:ext xmlns:c16="http://schemas.microsoft.com/office/drawing/2014/chart" uri="{C3380CC4-5D6E-409C-BE32-E72D297353CC}">
                  <c16:uniqueId val="{00000001-991D-4D57-AF4D-2F91F3C164A0}"/>
                </c:ext>
              </c:extLst>
            </c:dLbl>
            <c:dLbl>
              <c:idx val="2"/>
              <c:delete val="1"/>
              <c:extLst>
                <c:ext xmlns:c15="http://schemas.microsoft.com/office/drawing/2012/chart" uri="{CE6537A1-D6FC-4f65-9D91-7224C49458BB}"/>
                <c:ext xmlns:c16="http://schemas.microsoft.com/office/drawing/2014/chart" uri="{C3380CC4-5D6E-409C-BE32-E72D297353CC}">
                  <c16:uniqueId val="{00000002-991D-4D57-AF4D-2F91F3C164A0}"/>
                </c:ext>
              </c:extLst>
            </c:dLbl>
            <c:dLbl>
              <c:idx val="4"/>
              <c:delete val="1"/>
              <c:extLst>
                <c:ext xmlns:c15="http://schemas.microsoft.com/office/drawing/2012/chart" uri="{CE6537A1-D6FC-4f65-9D91-7224C49458BB}"/>
                <c:ext xmlns:c16="http://schemas.microsoft.com/office/drawing/2014/chart" uri="{C3380CC4-5D6E-409C-BE32-E72D297353CC}">
                  <c16:uniqueId val="{00000003-991D-4D57-AF4D-2F91F3C164A0}"/>
                </c:ext>
              </c:extLst>
            </c:dLbl>
            <c:dLbl>
              <c:idx val="5"/>
              <c:delete val="1"/>
              <c:extLst>
                <c:ext xmlns:c15="http://schemas.microsoft.com/office/drawing/2012/chart" uri="{CE6537A1-D6FC-4f65-9D91-7224C49458BB}"/>
                <c:ext xmlns:c16="http://schemas.microsoft.com/office/drawing/2014/chart" uri="{C3380CC4-5D6E-409C-BE32-E72D297353CC}">
                  <c16:uniqueId val="{00000004-991D-4D57-AF4D-2F91F3C164A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Effective Treatment (n=3)</c:v>
                </c:pt>
                <c:pt idx="1">
                  <c:v>Healthy Living (n=14)</c:v>
                </c:pt>
                <c:pt idx="2">
                  <c:v>Affordable Care (n=1)</c:v>
                </c:pt>
                <c:pt idx="3">
                  <c:v>Access (n=5)</c:v>
                </c:pt>
              </c:strCache>
            </c:strRef>
          </c:cat>
          <c:val>
            <c:numRef>
              <c:f>Sheet1!$D$2:$D$5</c:f>
              <c:numCache>
                <c:formatCode>General</c:formatCode>
                <c:ptCount val="4"/>
              </c:numCache>
            </c:numRef>
          </c:val>
          <c:extLst>
            <c:ext xmlns:c16="http://schemas.microsoft.com/office/drawing/2014/chart" uri="{C3380CC4-5D6E-409C-BE32-E72D297353CC}">
              <c16:uniqueId val="{00000005-991D-4D57-AF4D-2F91F3C164A0}"/>
            </c:ext>
          </c:extLst>
        </c:ser>
        <c:ser>
          <c:idx val="1"/>
          <c:order val="1"/>
          <c:tx>
            <c:strRef>
              <c:f>Sheet1!$C$1</c:f>
              <c:strCache>
                <c:ptCount val="1"/>
                <c:pt idx="0">
                  <c:v>Not Changing</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1D-4D57-AF4D-2F91F3C164A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Effective Treatment (n=3)</c:v>
                </c:pt>
                <c:pt idx="1">
                  <c:v>Healthy Living (n=14)</c:v>
                </c:pt>
                <c:pt idx="2">
                  <c:v>Affordable Care (n=1)</c:v>
                </c:pt>
                <c:pt idx="3">
                  <c:v>Access (n=5)</c:v>
                </c:pt>
              </c:strCache>
            </c:strRef>
          </c:cat>
          <c:val>
            <c:numRef>
              <c:f>Sheet1!$C$2:$C$5</c:f>
              <c:numCache>
                <c:formatCode>General</c:formatCode>
                <c:ptCount val="4"/>
                <c:pt idx="0">
                  <c:v>3</c:v>
                </c:pt>
                <c:pt idx="1">
                  <c:v>14</c:v>
                </c:pt>
                <c:pt idx="2">
                  <c:v>1</c:v>
                </c:pt>
                <c:pt idx="3">
                  <c:v>5</c:v>
                </c:pt>
              </c:numCache>
            </c:numRef>
          </c:val>
          <c:extLst>
            <c:ext xmlns:c16="http://schemas.microsoft.com/office/drawing/2014/chart" uri="{C3380CC4-5D6E-409C-BE32-E72D297353CC}">
              <c16:uniqueId val="{00000007-991D-4D57-AF4D-2F91F3C164A0}"/>
            </c:ext>
          </c:extLst>
        </c:ser>
        <c:ser>
          <c:idx val="0"/>
          <c:order val="2"/>
          <c:tx>
            <c:strRef>
              <c:f>Sheet1!$B$1</c:f>
              <c:strCache>
                <c:ptCount val="1"/>
                <c:pt idx="0">
                  <c:v>Worsening</c:v>
                </c:pt>
              </c:strCache>
            </c:strRef>
          </c:tx>
          <c:spPr>
            <a:solidFill>
              <a:srgbClr val="F9152F"/>
            </a:solidFill>
          </c:spPr>
          <c:invertIfNegative val="0"/>
          <c:dLbls>
            <c:delete val="1"/>
          </c:dLbls>
          <c:cat>
            <c:strRef>
              <c:f>Sheet1!$A$2:$A$5</c:f>
              <c:strCache>
                <c:ptCount val="4"/>
                <c:pt idx="0">
                  <c:v>Effective Treatment (n=3)</c:v>
                </c:pt>
                <c:pt idx="1">
                  <c:v>Healthy Living (n=14)</c:v>
                </c:pt>
                <c:pt idx="2">
                  <c:v>Affordable Care (n=1)</c:v>
                </c:pt>
                <c:pt idx="3">
                  <c:v>Access (n=5)</c:v>
                </c:pt>
              </c:strCache>
            </c:strRef>
          </c:cat>
          <c:val>
            <c:numRef>
              <c:f>Sheet1!$B$2:$B$5</c:f>
              <c:numCache>
                <c:formatCode>General</c:formatCode>
                <c:ptCount val="4"/>
              </c:numCache>
            </c:numRef>
          </c:val>
          <c:extLst>
            <c:ext xmlns:c16="http://schemas.microsoft.com/office/drawing/2014/chart" uri="{C3380CC4-5D6E-409C-BE32-E72D297353CC}">
              <c16:uniqueId val="{00000008-991D-4D57-AF4D-2F91F3C164A0}"/>
            </c:ext>
          </c:extLst>
        </c:ser>
        <c:dLbls>
          <c:showLegendKey val="0"/>
          <c:showVal val="1"/>
          <c:showCatName val="0"/>
          <c:showSerName val="0"/>
          <c:showPercent val="0"/>
          <c:showBubbleSize val="0"/>
        </c:dLbls>
        <c:gapWidth val="150"/>
        <c:overlap val="100"/>
        <c:axId val="107648512"/>
        <c:axId val="107650048"/>
      </c:barChart>
      <c:catAx>
        <c:axId val="107648512"/>
        <c:scaling>
          <c:orientation val="minMax"/>
        </c:scaling>
        <c:delete val="0"/>
        <c:axPos val="b"/>
        <c:numFmt formatCode="General" sourceLinked="1"/>
        <c:majorTickMark val="out"/>
        <c:minorTickMark val="none"/>
        <c:tickLblPos val="nextTo"/>
        <c:txPr>
          <a:bodyPr rot="0" vert="horz"/>
          <a:lstStyle/>
          <a:p>
            <a:pPr>
              <a:defRPr/>
            </a:pPr>
            <a:endParaRPr lang="en-US"/>
          </a:p>
        </c:txPr>
        <c:crossAx val="107650048"/>
        <c:crosses val="autoZero"/>
        <c:auto val="1"/>
        <c:lblAlgn val="ctr"/>
        <c:lblOffset val="100"/>
        <c:tickLblSkip val="1"/>
        <c:tickMarkSkip val="1"/>
        <c:noMultiLvlLbl val="0"/>
      </c:catAx>
      <c:valAx>
        <c:axId val="107650048"/>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107648512"/>
        <c:crosses val="autoZero"/>
        <c:crossBetween val="between"/>
        <c:majorUnit val="0.2"/>
      </c:valAx>
    </c:plotArea>
    <c:legend>
      <c:legendPos val="t"/>
      <c:layout>
        <c:manualLayout>
          <c:xMode val="edge"/>
          <c:yMode val="edge"/>
          <c:x val="0"/>
          <c:y val="1.0723485953145214E-4"/>
          <c:w val="0.99860387643852211"/>
          <c:h val="7.8535997332581195E-2"/>
        </c:manualLayout>
      </c:layout>
      <c:overlay val="0"/>
    </c:legend>
    <c:plotVisOnly val="1"/>
    <c:dispBlanksAs val="gap"/>
    <c:showDLblsOverMax val="0"/>
  </c:chart>
  <c:spPr>
    <a:ln>
      <a:noFill/>
    </a:ln>
  </c:spPr>
  <c:txPr>
    <a:bodyPr/>
    <a:lstStyle/>
    <a:p>
      <a:pPr>
        <a:defRPr sz="1600" baseline="0">
          <a:solidFill>
            <a:schemeClr val="tx1"/>
          </a:solidFill>
          <a:latin typeface="Calibri" panose="020F0502020204030204" pitchFamily="34" charset="0"/>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3.4305677068144268E-2"/>
          <c:w val="0.88832507047730147"/>
          <c:h val="0.80032346651113051"/>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61.7</c:v>
                </c:pt>
                <c:pt idx="1">
                  <c:v>56.9</c:v>
                </c:pt>
                <c:pt idx="2">
                  <c:v>65.5</c:v>
                </c:pt>
                <c:pt idx="3">
                  <c:v>66.3</c:v>
                </c:pt>
                <c:pt idx="4">
                  <c:v>71.900000000000006</c:v>
                </c:pt>
                <c:pt idx="5">
                  <c:v>65.3</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baseline="0" dirty="0"/>
                  <a:t>Rate </a:t>
                </a:r>
                <a:r>
                  <a:rPr lang="en-US" dirty="0"/>
                  <a:t>per 100,000 Population</a:t>
                </a:r>
              </a:p>
            </c:rich>
          </c:tx>
          <c:layout>
            <c:manualLayout>
              <c:xMode val="edge"/>
              <c:yMode val="edge"/>
              <c:x val="3.5073393603577327E-3"/>
              <c:y val="0.14839506172839506"/>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valAx>
    </c:plotArea>
    <c:plotVisOnly val="1"/>
    <c:dispBlanksAs val="gap"/>
    <c:showDLblsOverMax val="0"/>
  </c:chart>
  <c:spPr>
    <a:ln>
      <a:noFill/>
    </a:ln>
  </c:sp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0654077962476913"/>
          <c:w val="0.88832507047730147"/>
          <c:h val="0.73268737241178195"/>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51.2</c:v>
                </c:pt>
                <c:pt idx="1">
                  <c:v>53.3</c:v>
                </c:pt>
                <c:pt idx="2">
                  <c:v>67</c:v>
                </c:pt>
                <c:pt idx="3">
                  <c:v>67.3</c:v>
                </c:pt>
                <c:pt idx="4">
                  <c:v>75.400000000000006</c:v>
                </c:pt>
                <c:pt idx="5">
                  <c:v>71.7</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140.4</c:v>
                </c:pt>
                <c:pt idx="1">
                  <c:v>119.5</c:v>
                </c:pt>
                <c:pt idx="2">
                  <c:v>146.5</c:v>
                </c:pt>
                <c:pt idx="3">
                  <c:v>150.69999999999999</c:v>
                </c:pt>
                <c:pt idx="4">
                  <c:v>137.80000000000001</c:v>
                </c:pt>
                <c:pt idx="5">
                  <c:v>122.8</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API</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10.199999999999999</c:v>
                </c:pt>
                <c:pt idx="1">
                  <c:v>9.6999999999999993</c:v>
                </c:pt>
                <c:pt idx="2">
                  <c:v>16.7</c:v>
                </c:pt>
                <c:pt idx="3">
                  <c:v>22.6</c:v>
                </c:pt>
                <c:pt idx="5">
                  <c:v>16.3</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Hispanic</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General</c:formatCode>
                <c:ptCount val="6"/>
                <c:pt idx="0">
                  <c:v>43.3</c:v>
                </c:pt>
                <c:pt idx="1">
                  <c:v>37.9</c:v>
                </c:pt>
                <c:pt idx="2">
                  <c:v>45.4</c:v>
                </c:pt>
                <c:pt idx="3">
                  <c:v>53.8</c:v>
                </c:pt>
                <c:pt idx="4">
                  <c:v>46.2</c:v>
                </c:pt>
                <c:pt idx="5">
                  <c:v>43.4</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200"/>
          <c:min val="0"/>
        </c:scaling>
        <c:delete val="0"/>
        <c:axPos val="l"/>
        <c:majorGridlines/>
        <c:title>
          <c:tx>
            <c:rich>
              <a:bodyPr rot="-5400000" vert="horz"/>
              <a:lstStyle/>
              <a:p>
                <a:pPr>
                  <a:defRPr sz="1600">
                    <a:latin typeface="Calibri" panose="020F0502020204030204" pitchFamily="34" charset="0"/>
                  </a:defRPr>
                </a:pPr>
                <a:r>
                  <a:rPr lang="en-US" dirty="0"/>
                  <a:t>Rate per 100,000 Population</a:t>
                </a:r>
              </a:p>
            </c:rich>
          </c:tx>
          <c:layout>
            <c:manualLayout>
              <c:xMode val="edge"/>
              <c:yMode val="edge"/>
              <c:x val="1.5432098765432098E-3"/>
              <c:y val="0.1778859239817245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2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81909205793718"/>
          <c:y val="3.4305677068144268E-2"/>
          <c:w val="0.8821522309711286"/>
          <c:h val="0.80032346651113051"/>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471.5</c:v>
                </c:pt>
                <c:pt idx="1">
                  <c:v>307.2</c:v>
                </c:pt>
                <c:pt idx="2">
                  <c:v>380.5</c:v>
                </c:pt>
                <c:pt idx="3">
                  <c:v>377.5</c:v>
                </c:pt>
                <c:pt idx="4">
                  <c:v>386.3</c:v>
                </c:pt>
                <c:pt idx="5">
                  <c:v>349.3</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in val="0"/>
        </c:scaling>
        <c:delete val="0"/>
        <c:axPos val="l"/>
        <c:majorGridlines/>
        <c:title>
          <c:tx>
            <c:rich>
              <a:bodyPr rot="-5400000" vert="horz"/>
              <a:lstStyle/>
              <a:p>
                <a:pPr>
                  <a:defRPr sz="1600">
                    <a:latin typeface="Calibri" panose="020F0502020204030204" pitchFamily="34" charset="0"/>
                  </a:defRPr>
                </a:pPr>
                <a:r>
                  <a:rPr lang="en-US" sz="1600" b="1" i="0" baseline="0" dirty="0">
                    <a:effectLst/>
                  </a:rPr>
                  <a:t>Rate per 100,000 Population 18-39</a:t>
                </a:r>
                <a:endParaRPr lang="en-US" sz="1600" dirty="0">
                  <a:effectLst/>
                </a:endParaRPr>
              </a:p>
            </c:rich>
          </c:tx>
          <c:layout>
            <c:manualLayout>
              <c:xMode val="edge"/>
              <c:yMode val="edge"/>
              <c:x val="6.1728395061728392E-3"/>
              <c:y val="8.1651356080489942E-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valAx>
    </c:plotArea>
    <c:plotVisOnly val="1"/>
    <c:dispBlanksAs val="gap"/>
    <c:showDLblsOverMax val="0"/>
  </c:chart>
  <c:spPr>
    <a:ln>
      <a:noFill/>
    </a:ln>
  </c:sp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42403032954215"/>
          <c:y val="3.4305677068144268E-2"/>
          <c:w val="0.86054729269952368"/>
          <c:h val="0.80916083406240891"/>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1136.9000000000001</c:v>
                </c:pt>
                <c:pt idx="1">
                  <c:v>879.1</c:v>
                </c:pt>
                <c:pt idx="2">
                  <c:v>1138</c:v>
                </c:pt>
                <c:pt idx="3">
                  <c:v>1170</c:v>
                </c:pt>
                <c:pt idx="4">
                  <c:v>1340.5</c:v>
                </c:pt>
                <c:pt idx="5">
                  <c:v>1186.5999999999999</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ax val="2000"/>
          <c:min val="0"/>
        </c:scaling>
        <c:delete val="0"/>
        <c:axPos val="l"/>
        <c:majorGridlines/>
        <c:title>
          <c:tx>
            <c:rich>
              <a:bodyPr rot="-5400000" vert="horz"/>
              <a:lstStyle/>
              <a:p>
                <a:pPr>
                  <a:defRPr sz="1600">
                    <a:latin typeface="Calibri" panose="020F0502020204030204" pitchFamily="34" charset="0"/>
                  </a:defRPr>
                </a:pPr>
                <a:r>
                  <a:rPr lang="en-US" dirty="0"/>
                  <a:t>Rate per 100,000 Population</a:t>
                </a:r>
              </a:p>
            </c:rich>
          </c:tx>
          <c:layout>
            <c:manualLayout>
              <c:xMode val="edge"/>
              <c:yMode val="edge"/>
              <c:x val="3.5072178477690286E-3"/>
              <c:y val="0.15514654418197726"/>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valAx>
    </c:plotArea>
    <c:plotVisOnly val="1"/>
    <c:dispBlanksAs val="gap"/>
    <c:showDLblsOverMax val="0"/>
  </c:chart>
  <c:spPr>
    <a:ln>
      <a:noFill/>
    </a:ln>
  </c:sp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42403032954215"/>
          <c:y val="3.4305677068144268E-2"/>
          <c:w val="0.86054729269952368"/>
          <c:h val="0.78489136774569845"/>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684.9</c:v>
                </c:pt>
                <c:pt idx="1">
                  <c:v>469.8</c:v>
                </c:pt>
                <c:pt idx="2">
                  <c:v>542.1</c:v>
                </c:pt>
                <c:pt idx="3">
                  <c:v>544.6</c:v>
                </c:pt>
                <c:pt idx="4">
                  <c:v>479.5</c:v>
                </c:pt>
                <c:pt idx="5">
                  <c:v>368.9</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ax val="1000"/>
          <c:min val="0"/>
        </c:scaling>
        <c:delete val="0"/>
        <c:axPos val="l"/>
        <c:majorGridlines/>
        <c:title>
          <c:tx>
            <c:rich>
              <a:bodyPr rot="-5400000" vert="horz"/>
              <a:lstStyle/>
              <a:p>
                <a:pPr>
                  <a:defRPr sz="1600">
                    <a:latin typeface="Calibri" panose="020F0502020204030204" pitchFamily="34" charset="0"/>
                  </a:defRPr>
                </a:pPr>
                <a:r>
                  <a:rPr lang="en-US" dirty="0"/>
                  <a:t>Rate per 100,000 Population</a:t>
                </a:r>
              </a:p>
            </c:rich>
          </c:tx>
          <c:layout>
            <c:manualLayout>
              <c:xMode val="edge"/>
              <c:yMode val="edge"/>
              <c:x val="1.2345679012345678E-2"/>
              <c:y val="0.1337345679012345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valAx>
    </c:plotArea>
    <c:plotVisOnly val="1"/>
    <c:dispBlanksAs val="gap"/>
    <c:showDLblsOverMax val="0"/>
  </c:chart>
  <c:spPr>
    <a:ln>
      <a:noFill/>
    </a:ln>
  </c:sp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Sheet1!$B$2:$K$2</c:f>
              <c:numCache>
                <c:formatCode>0.0</c:formatCode>
                <c:ptCount val="10"/>
                <c:pt idx="0">
                  <c:v>21</c:v>
                </c:pt>
                <c:pt idx="1">
                  <c:v>23.2</c:v>
                </c:pt>
                <c:pt idx="2">
                  <c:v>24.6</c:v>
                </c:pt>
                <c:pt idx="3">
                  <c:v>23.6</c:v>
                </c:pt>
                <c:pt idx="4">
                  <c:v>26.6</c:v>
                </c:pt>
                <c:pt idx="5">
                  <c:v>24</c:v>
                </c:pt>
                <c:pt idx="6">
                  <c:v>23.3</c:v>
                </c:pt>
                <c:pt idx="7">
                  <c:v>26.6</c:v>
                </c:pt>
                <c:pt idx="8">
                  <c:v>26.2</c:v>
                </c:pt>
                <c:pt idx="9">
                  <c:v>26.2</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Sheet1!$B$3:$K$3</c:f>
              <c:numCache>
                <c:formatCode>0.0</c:formatCode>
                <c:ptCount val="10"/>
                <c:pt idx="0">
                  <c:v>18.600000000000001</c:v>
                </c:pt>
                <c:pt idx="1">
                  <c:v>20.9</c:v>
                </c:pt>
                <c:pt idx="2">
                  <c:v>26.3</c:v>
                </c:pt>
                <c:pt idx="3">
                  <c:v>25.8</c:v>
                </c:pt>
                <c:pt idx="4">
                  <c:v>27.2</c:v>
                </c:pt>
                <c:pt idx="5">
                  <c:v>20.7</c:v>
                </c:pt>
                <c:pt idx="6">
                  <c:v>19.600000000000001</c:v>
                </c:pt>
                <c:pt idx="7">
                  <c:v>26.1</c:v>
                </c:pt>
                <c:pt idx="8">
                  <c:v>27.8</c:v>
                </c:pt>
                <c:pt idx="9">
                  <c:v>28</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Sheet1!$B$4:$K$4</c:f>
              <c:numCache>
                <c:formatCode>0.0</c:formatCode>
                <c:ptCount val="10"/>
                <c:pt idx="0">
                  <c:v>21.1</c:v>
                </c:pt>
                <c:pt idx="1">
                  <c:v>27.9</c:v>
                </c:pt>
                <c:pt idx="2">
                  <c:v>22.4</c:v>
                </c:pt>
                <c:pt idx="3">
                  <c:v>21.8</c:v>
                </c:pt>
                <c:pt idx="4">
                  <c:v>26</c:v>
                </c:pt>
                <c:pt idx="5">
                  <c:v>26.5</c:v>
                </c:pt>
                <c:pt idx="6">
                  <c:v>26.9</c:v>
                </c:pt>
                <c:pt idx="7">
                  <c:v>28</c:v>
                </c:pt>
                <c:pt idx="8">
                  <c:v>24.7</c:v>
                </c:pt>
                <c:pt idx="9">
                  <c:v>27.1</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Sheet1!$B$5:$K$5</c:f>
              <c:numCache>
                <c:formatCode>0.0</c:formatCode>
                <c:ptCount val="10"/>
                <c:pt idx="0">
                  <c:v>20</c:v>
                </c:pt>
                <c:pt idx="1">
                  <c:v>26.8</c:v>
                </c:pt>
                <c:pt idx="2">
                  <c:v>26.4</c:v>
                </c:pt>
                <c:pt idx="3">
                  <c:v>25.4</c:v>
                </c:pt>
                <c:pt idx="4">
                  <c:v>25.8</c:v>
                </c:pt>
                <c:pt idx="5">
                  <c:v>21.2</c:v>
                </c:pt>
                <c:pt idx="6">
                  <c:v>17.7</c:v>
                </c:pt>
                <c:pt idx="7">
                  <c:v>28.6</c:v>
                </c:pt>
                <c:pt idx="8">
                  <c:v>29</c:v>
                </c:pt>
                <c:pt idx="9">
                  <c:v>30.2</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Sheet1!$B$6:$K$6</c:f>
              <c:numCache>
                <c:formatCode>0.0</c:formatCode>
                <c:ptCount val="10"/>
                <c:pt idx="0">
                  <c:v>22.3</c:v>
                </c:pt>
                <c:pt idx="1">
                  <c:v>22.6</c:v>
                </c:pt>
                <c:pt idx="2">
                  <c:v>26.3</c:v>
                </c:pt>
                <c:pt idx="3">
                  <c:v>26.6</c:v>
                </c:pt>
                <c:pt idx="4">
                  <c:v>32.6</c:v>
                </c:pt>
                <c:pt idx="5">
                  <c:v>38.700000000000003</c:v>
                </c:pt>
                <c:pt idx="6">
                  <c:v>25.6</c:v>
                </c:pt>
                <c:pt idx="7">
                  <c:v>25.3</c:v>
                </c:pt>
                <c:pt idx="8">
                  <c:v>22.6</c:v>
                </c:pt>
                <c:pt idx="9">
                  <c:v>22.9</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Sheet1!$B$7:$K$7</c:f>
              <c:numCache>
                <c:formatCode>0.0</c:formatCode>
                <c:ptCount val="10"/>
                <c:pt idx="0">
                  <c:v>27.5</c:v>
                </c:pt>
                <c:pt idx="1">
                  <c:v>19.399999999999999</c:v>
                </c:pt>
                <c:pt idx="2">
                  <c:v>19.899999999999999</c:v>
                </c:pt>
                <c:pt idx="3">
                  <c:v>19</c:v>
                </c:pt>
                <c:pt idx="4">
                  <c:v>24.7</c:v>
                </c:pt>
                <c:pt idx="5">
                  <c:v>15.8</c:v>
                </c:pt>
                <c:pt idx="6">
                  <c:v>29.3</c:v>
                </c:pt>
                <c:pt idx="7">
                  <c:v>26.9</c:v>
                </c:pt>
                <c:pt idx="8">
                  <c:v>30</c:v>
                </c:pt>
                <c:pt idx="9">
                  <c:v>19.899999999999999</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Sheet1!$B$8:$K$8</c:f>
              <c:numCache>
                <c:formatCode>0.0</c:formatCode>
                <c:ptCount val="10"/>
                <c:pt idx="1">
                  <c:v>13.6</c:v>
                </c:pt>
                <c:pt idx="2">
                  <c:v>24.1</c:v>
                </c:pt>
                <c:pt idx="4">
                  <c:v>21.4</c:v>
                </c:pt>
                <c:pt idx="5">
                  <c:v>24.1</c:v>
                </c:pt>
                <c:pt idx="7">
                  <c:v>20.100000000000001</c:v>
                </c:pt>
                <c:pt idx="9">
                  <c:v>19.600000000000001</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5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483112787984835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10"/>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38699329250509"/>
          <c:y val="3.739209682123068E-2"/>
          <c:w val="0.89604111986001744"/>
          <c:h val="0.79723704675804419"/>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52.5</c:v>
                </c:pt>
                <c:pt idx="1">
                  <c:v>45.2</c:v>
                </c:pt>
                <c:pt idx="2">
                  <c:v>40.799999999999997</c:v>
                </c:pt>
                <c:pt idx="3">
                  <c:v>40.4</c:v>
                </c:pt>
                <c:pt idx="4">
                  <c:v>44.6</c:v>
                </c:pt>
                <c:pt idx="5">
                  <c:v>49</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Rate per 100,000 Population</a:t>
                </a:r>
              </a:p>
            </c:rich>
          </c:tx>
          <c:layout>
            <c:manualLayout>
              <c:xMode val="edge"/>
              <c:yMode val="edge"/>
              <c:x val="3.0864197530864196E-3"/>
              <c:y val="0.13409740449110527"/>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valAx>
    </c:plotArea>
    <c:plotVisOnly val="1"/>
    <c:dispBlanksAs val="gap"/>
    <c:showDLblsOverMax val="0"/>
  </c:chart>
  <c:spPr>
    <a:ln>
      <a:noFill/>
    </a:ln>
  </c:sp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31.1</c:v>
                </c:pt>
                <c:pt idx="1">
                  <c:v>31.2</c:v>
                </c:pt>
                <c:pt idx="2">
                  <c:v>31.5</c:v>
                </c:pt>
                <c:pt idx="3">
                  <c:v>32.299999999999997</c:v>
                </c:pt>
                <c:pt idx="4">
                  <c:v>33</c:v>
                </c:pt>
                <c:pt idx="5">
                  <c:v>35.9</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0.0</c:formatCode>
                <c:ptCount val="6"/>
                <c:pt idx="0">
                  <c:v>133.4</c:v>
                </c:pt>
                <c:pt idx="1">
                  <c:v>115</c:v>
                </c:pt>
                <c:pt idx="2">
                  <c:v>117.8</c:v>
                </c:pt>
                <c:pt idx="3">
                  <c:v>122.9</c:v>
                </c:pt>
                <c:pt idx="4">
                  <c:v>127</c:v>
                </c:pt>
                <c:pt idx="5">
                  <c:v>106.6</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API</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0.0</c:formatCode>
                <c:ptCount val="6"/>
                <c:pt idx="0">
                  <c:v>24.3</c:v>
                </c:pt>
                <c:pt idx="1">
                  <c:v>20.9</c:v>
                </c:pt>
                <c:pt idx="2">
                  <c:v>19.7</c:v>
                </c:pt>
                <c:pt idx="3">
                  <c:v>24.5</c:v>
                </c:pt>
                <c:pt idx="5">
                  <c:v>25.1</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Hispanic</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0.0</c:formatCode>
                <c:ptCount val="6"/>
                <c:pt idx="0">
                  <c:v>58.3</c:v>
                </c:pt>
                <c:pt idx="1">
                  <c:v>51.5</c:v>
                </c:pt>
                <c:pt idx="2">
                  <c:v>52.7</c:v>
                </c:pt>
                <c:pt idx="3">
                  <c:v>52.9</c:v>
                </c:pt>
                <c:pt idx="4">
                  <c:v>51.8</c:v>
                </c:pt>
                <c:pt idx="5">
                  <c:v>69.400000000000006</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50"/>
          <c:min val="0"/>
        </c:scaling>
        <c:delete val="0"/>
        <c:axPos val="l"/>
        <c:majorGridlines/>
        <c:title>
          <c:tx>
            <c:rich>
              <a:bodyPr rot="-5400000" vert="horz"/>
              <a:lstStyle/>
              <a:p>
                <a:pPr>
                  <a:defRPr sz="1600">
                    <a:latin typeface="Calibri" panose="020F0502020204030204" pitchFamily="34" charset="0"/>
                  </a:defRPr>
                </a:pPr>
                <a:r>
                  <a:rPr lang="en-US" dirty="0"/>
                  <a:t>Rate</a:t>
                </a:r>
                <a:r>
                  <a:rPr lang="en-US" baseline="0" dirty="0"/>
                  <a:t> per 100,000 Population</a:t>
                </a:r>
                <a:endParaRPr lang="en-US" dirty="0"/>
              </a:p>
            </c:rich>
          </c:tx>
          <c:layout>
            <c:manualLayout>
              <c:xMode val="edge"/>
              <c:yMode val="edge"/>
              <c:x val="1.5432098765432098E-3"/>
              <c:y val="0.16522892971711869"/>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25"/>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14</c:v>
                </c:pt>
                <c:pt idx="1">
                  <c:v>14.2</c:v>
                </c:pt>
                <c:pt idx="2">
                  <c:v>14.6</c:v>
                </c:pt>
                <c:pt idx="3">
                  <c:v>14.9</c:v>
                </c:pt>
                <c:pt idx="4">
                  <c:v>15.2</c:v>
                </c:pt>
                <c:pt idx="5">
                  <c:v>15.2</c:v>
                </c:pt>
                <c:pt idx="6">
                  <c:v>15.7</c:v>
                </c:pt>
                <c:pt idx="7">
                  <c:v>16</c:v>
                </c:pt>
                <c:pt idx="8">
                  <c:v>16.3</c:v>
                </c:pt>
                <c:pt idx="9">
                  <c:v>16.899999999999999</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12.3</c:v>
                </c:pt>
                <c:pt idx="1">
                  <c:v>12.1</c:v>
                </c:pt>
                <c:pt idx="2">
                  <c:v>12.3</c:v>
                </c:pt>
                <c:pt idx="3">
                  <c:v>12.3</c:v>
                </c:pt>
                <c:pt idx="4">
                  <c:v>12.8</c:v>
                </c:pt>
                <c:pt idx="5">
                  <c:v>12.5</c:v>
                </c:pt>
                <c:pt idx="6">
                  <c:v>12.7</c:v>
                </c:pt>
                <c:pt idx="7">
                  <c:v>12.8</c:v>
                </c:pt>
                <c:pt idx="8">
                  <c:v>12.9</c:v>
                </c:pt>
                <c:pt idx="9">
                  <c:v>13.3</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Sheet1!$B$4:$K$4</c:f>
              <c:numCache>
                <c:formatCode>General</c:formatCode>
                <c:ptCount val="10"/>
                <c:pt idx="0">
                  <c:v>12.7</c:v>
                </c:pt>
                <c:pt idx="1">
                  <c:v>12.9</c:v>
                </c:pt>
                <c:pt idx="2">
                  <c:v>13.5</c:v>
                </c:pt>
                <c:pt idx="3">
                  <c:v>13.8</c:v>
                </c:pt>
                <c:pt idx="4">
                  <c:v>13.8</c:v>
                </c:pt>
                <c:pt idx="5">
                  <c:v>13.6</c:v>
                </c:pt>
                <c:pt idx="6">
                  <c:v>14.4</c:v>
                </c:pt>
                <c:pt idx="7">
                  <c:v>14.3</c:v>
                </c:pt>
                <c:pt idx="8">
                  <c:v>14.8</c:v>
                </c:pt>
                <c:pt idx="9">
                  <c:v>15.1</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Sheet1!$B$5:$K$5</c:f>
              <c:numCache>
                <c:formatCode>General</c:formatCode>
                <c:ptCount val="10"/>
                <c:pt idx="0">
                  <c:v>14.8</c:v>
                </c:pt>
                <c:pt idx="1">
                  <c:v>14.9</c:v>
                </c:pt>
                <c:pt idx="2">
                  <c:v>15.4</c:v>
                </c:pt>
                <c:pt idx="3">
                  <c:v>15.8</c:v>
                </c:pt>
                <c:pt idx="4">
                  <c:v>16.3</c:v>
                </c:pt>
                <c:pt idx="5">
                  <c:v>16.5</c:v>
                </c:pt>
                <c:pt idx="6">
                  <c:v>17</c:v>
                </c:pt>
                <c:pt idx="7">
                  <c:v>17.899999999999999</c:v>
                </c:pt>
                <c:pt idx="8">
                  <c:v>17.8</c:v>
                </c:pt>
                <c:pt idx="9">
                  <c:v>18.8</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Sheet1!$B$6:$K$6</c:f>
              <c:numCache>
                <c:formatCode>General</c:formatCode>
                <c:ptCount val="10"/>
                <c:pt idx="0">
                  <c:v>15.7</c:v>
                </c:pt>
                <c:pt idx="1">
                  <c:v>16.3</c:v>
                </c:pt>
                <c:pt idx="2">
                  <c:v>16.600000000000001</c:v>
                </c:pt>
                <c:pt idx="3">
                  <c:v>17.399999999999999</c:v>
                </c:pt>
                <c:pt idx="4">
                  <c:v>17.600000000000001</c:v>
                </c:pt>
                <c:pt idx="5">
                  <c:v>17.899999999999999</c:v>
                </c:pt>
                <c:pt idx="6">
                  <c:v>18.3</c:v>
                </c:pt>
                <c:pt idx="7">
                  <c:v>19.100000000000001</c:v>
                </c:pt>
                <c:pt idx="8">
                  <c:v>19.3</c:v>
                </c:pt>
                <c:pt idx="9">
                  <c:v>21.3</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Sheet1!$B$7:$K$7</c:f>
              <c:numCache>
                <c:formatCode>General</c:formatCode>
                <c:ptCount val="10"/>
                <c:pt idx="0">
                  <c:v>16.899999999999999</c:v>
                </c:pt>
                <c:pt idx="1">
                  <c:v>17.600000000000001</c:v>
                </c:pt>
                <c:pt idx="2">
                  <c:v>17.8</c:v>
                </c:pt>
                <c:pt idx="3">
                  <c:v>18.5</c:v>
                </c:pt>
                <c:pt idx="4">
                  <c:v>18.899999999999999</c:v>
                </c:pt>
                <c:pt idx="5">
                  <c:v>19.399999999999999</c:v>
                </c:pt>
                <c:pt idx="6">
                  <c:v>19.600000000000001</c:v>
                </c:pt>
                <c:pt idx="7">
                  <c:v>20.5</c:v>
                </c:pt>
                <c:pt idx="8">
                  <c:v>20.9</c:v>
                </c:pt>
                <c:pt idx="9">
                  <c:v>22.7</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Sheet1!$B$8:$K$8</c:f>
              <c:numCache>
                <c:formatCode>General</c:formatCode>
                <c:ptCount val="10"/>
                <c:pt idx="0">
                  <c:v>18.399999999999999</c:v>
                </c:pt>
                <c:pt idx="1">
                  <c:v>18.8</c:v>
                </c:pt>
                <c:pt idx="2">
                  <c:v>20</c:v>
                </c:pt>
                <c:pt idx="3">
                  <c:v>20.2</c:v>
                </c:pt>
                <c:pt idx="4">
                  <c:v>20.399999999999999</c:v>
                </c:pt>
                <c:pt idx="5">
                  <c:v>21.4</c:v>
                </c:pt>
                <c:pt idx="6">
                  <c:v>21.4</c:v>
                </c:pt>
                <c:pt idx="7">
                  <c:v>22.7</c:v>
                </c:pt>
                <c:pt idx="8">
                  <c:v>22.9</c:v>
                </c:pt>
                <c:pt idx="9">
                  <c:v>23.7</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25"/>
        </c:scaling>
        <c:delete val="0"/>
        <c:axPos val="l"/>
        <c:majorGridlines/>
        <c:title>
          <c:tx>
            <c:rich>
              <a:bodyPr rot="-5400000" vert="horz"/>
              <a:lstStyle/>
              <a:p>
                <a:pPr>
                  <a:defRPr sz="1600" baseline="0">
                    <a:latin typeface="Calibri" panose="020F0502020204030204" pitchFamily="34" charset="0"/>
                  </a:defRPr>
                </a:pPr>
                <a:r>
                  <a:rPr lang="en-US" dirty="0"/>
                  <a:t>Rate per 100,000 Population</a:t>
                </a:r>
              </a:p>
            </c:rich>
          </c:tx>
          <c:layout>
            <c:manualLayout>
              <c:xMode val="edge"/>
              <c:yMode val="edge"/>
              <c:x val="1.5432098765432098E-3"/>
              <c:y val="0.2330555555555555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5"/>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3869932925051"/>
          <c:y val="3.4305677068144268E-2"/>
          <c:w val="0.89758432973656044"/>
          <c:h val="0.79762275809273842"/>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23.5</c:v>
                </c:pt>
                <c:pt idx="1">
                  <c:v>24.5</c:v>
                </c:pt>
                <c:pt idx="2">
                  <c:v>25.9</c:v>
                </c:pt>
                <c:pt idx="3">
                  <c:v>27.4</c:v>
                </c:pt>
                <c:pt idx="4">
                  <c:v>27.1</c:v>
                </c:pt>
                <c:pt idx="5">
                  <c:v>30.1</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a:t>Rate per 1,000 Admissions</a:t>
                </a:r>
              </a:p>
            </c:rich>
          </c:tx>
          <c:layout>
            <c:manualLayout>
              <c:xMode val="edge"/>
              <c:yMode val="edge"/>
              <c:x val="0"/>
              <c:y val="0.15878876251579666"/>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majorUnit val="10"/>
      </c:valAx>
    </c:plotArea>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1486585010207055"/>
          <c:w val="0.92132815128878121"/>
          <c:h val="0.77664550652098718"/>
        </c:manualLayout>
      </c:layout>
      <c:barChart>
        <c:barDir val="col"/>
        <c:grouping val="percentStacked"/>
        <c:varyColors val="0"/>
        <c:ser>
          <c:idx val="2"/>
          <c:order val="0"/>
          <c:tx>
            <c:strRef>
              <c:f>Sheet1!$B$1</c:f>
              <c:strCache>
                <c:ptCount val="1"/>
                <c:pt idx="0">
                  <c:v>Improving </c:v>
                </c:pt>
              </c:strCache>
            </c:strRef>
          </c:tx>
          <c:spPr>
            <a:solidFill>
              <a:srgbClr val="27E83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Micropolitan (n=56)</c:v>
                </c:pt>
                <c:pt idx="1">
                  <c:v>Noncore (n=51)</c:v>
                </c:pt>
              </c:strCache>
            </c:strRef>
          </c:cat>
          <c:val>
            <c:numRef>
              <c:f>Sheet1!$B$2:$B$3</c:f>
              <c:numCache>
                <c:formatCode>General</c:formatCode>
                <c:ptCount val="2"/>
                <c:pt idx="0">
                  <c:v>28</c:v>
                </c:pt>
                <c:pt idx="1">
                  <c:v>18</c:v>
                </c:pt>
              </c:numCache>
            </c:numRef>
          </c:val>
          <c:extLst>
            <c:ext xmlns:c16="http://schemas.microsoft.com/office/drawing/2014/chart" uri="{C3380CC4-5D6E-409C-BE32-E72D297353CC}">
              <c16:uniqueId val="{00000000-5D51-404C-9671-B31F5056D19E}"/>
            </c:ext>
          </c:extLst>
        </c:ser>
        <c:ser>
          <c:idx val="1"/>
          <c:order val="1"/>
          <c:tx>
            <c:strRef>
              <c:f>Sheet1!$C$1</c:f>
              <c:strCache>
                <c:ptCount val="1"/>
                <c:pt idx="0">
                  <c:v>Not Changing</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51-404C-9671-B31F5056D19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Micropolitan (n=56)</c:v>
                </c:pt>
                <c:pt idx="1">
                  <c:v>Noncore (n=51)</c:v>
                </c:pt>
              </c:strCache>
            </c:strRef>
          </c:cat>
          <c:val>
            <c:numRef>
              <c:f>Sheet1!$C$2:$C$3</c:f>
              <c:numCache>
                <c:formatCode>General</c:formatCode>
                <c:ptCount val="2"/>
                <c:pt idx="0">
                  <c:v>24</c:v>
                </c:pt>
                <c:pt idx="1">
                  <c:v>27</c:v>
                </c:pt>
              </c:numCache>
            </c:numRef>
          </c:val>
          <c:extLst>
            <c:ext xmlns:c16="http://schemas.microsoft.com/office/drawing/2014/chart" uri="{C3380CC4-5D6E-409C-BE32-E72D297353CC}">
              <c16:uniqueId val="{00000002-5D51-404C-9671-B31F5056D19E}"/>
            </c:ext>
          </c:extLst>
        </c:ser>
        <c:ser>
          <c:idx val="0"/>
          <c:order val="2"/>
          <c:tx>
            <c:strRef>
              <c:f>Sheet1!$D$1</c:f>
              <c:strCache>
                <c:ptCount val="1"/>
                <c:pt idx="0">
                  <c:v>Worsening</c:v>
                </c:pt>
              </c:strCache>
            </c:strRef>
          </c:tx>
          <c:spPr>
            <a:solidFill>
              <a:srgbClr val="F9152F"/>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Micropolitan (n=56)</c:v>
                </c:pt>
                <c:pt idx="1">
                  <c:v>Noncore (n=51)</c:v>
                </c:pt>
              </c:strCache>
            </c:strRef>
          </c:cat>
          <c:val>
            <c:numRef>
              <c:f>Sheet1!$D$2:$D$3</c:f>
              <c:numCache>
                <c:formatCode>General</c:formatCode>
                <c:ptCount val="2"/>
                <c:pt idx="0">
                  <c:v>4</c:v>
                </c:pt>
                <c:pt idx="1">
                  <c:v>6</c:v>
                </c:pt>
              </c:numCache>
            </c:numRef>
          </c:val>
          <c:extLst>
            <c:ext xmlns:c16="http://schemas.microsoft.com/office/drawing/2014/chart" uri="{C3380CC4-5D6E-409C-BE32-E72D297353CC}">
              <c16:uniqueId val="{00000003-5D51-404C-9671-B31F5056D19E}"/>
            </c:ext>
          </c:extLst>
        </c:ser>
        <c:dLbls>
          <c:showLegendKey val="0"/>
          <c:showVal val="1"/>
          <c:showCatName val="0"/>
          <c:showSerName val="0"/>
          <c:showPercent val="0"/>
          <c:showBubbleSize val="0"/>
        </c:dLbls>
        <c:gapWidth val="150"/>
        <c:overlap val="100"/>
        <c:axId val="103788544"/>
        <c:axId val="103790080"/>
      </c:barChart>
      <c:catAx>
        <c:axId val="103788544"/>
        <c:scaling>
          <c:orientation val="minMax"/>
        </c:scaling>
        <c:delete val="0"/>
        <c:axPos val="b"/>
        <c:numFmt formatCode="General" sourceLinked="1"/>
        <c:majorTickMark val="out"/>
        <c:minorTickMark val="none"/>
        <c:tickLblPos val="nextTo"/>
        <c:txPr>
          <a:bodyPr rot="0" vert="horz"/>
          <a:lstStyle/>
          <a:p>
            <a:pPr>
              <a:defRPr/>
            </a:pPr>
            <a:endParaRPr lang="en-US"/>
          </a:p>
        </c:txPr>
        <c:crossAx val="103790080"/>
        <c:crosses val="autoZero"/>
        <c:auto val="1"/>
        <c:lblAlgn val="ctr"/>
        <c:lblOffset val="100"/>
        <c:tickLblSkip val="1"/>
        <c:tickMarkSkip val="1"/>
        <c:noMultiLvlLbl val="0"/>
      </c:catAx>
      <c:valAx>
        <c:axId val="103790080"/>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103788544"/>
        <c:crosses val="autoZero"/>
        <c:crossBetween val="between"/>
        <c:majorUnit val="0.2"/>
      </c:valAx>
    </c:plotArea>
    <c:legend>
      <c:legendPos val="t"/>
      <c:layout>
        <c:manualLayout>
          <c:xMode val="edge"/>
          <c:yMode val="edge"/>
          <c:x val="0"/>
          <c:y val="1.0723485953145214E-4"/>
          <c:w val="0.99927736463497618"/>
          <c:h val="8.1830250869804069E-2"/>
        </c:manualLayout>
      </c:layout>
      <c:overlay val="0"/>
    </c:legend>
    <c:plotVisOnly val="1"/>
    <c:dispBlanksAs val="gap"/>
    <c:showDLblsOverMax val="0"/>
  </c:chart>
  <c:spPr>
    <a:ln>
      <a:noFill/>
    </a:ln>
  </c:spPr>
  <c:txPr>
    <a:bodyPr/>
    <a:lstStyle/>
    <a:p>
      <a:pPr>
        <a:defRPr sz="1600" baseline="0">
          <a:solidFill>
            <a:schemeClr val="tx1"/>
          </a:solidFill>
          <a:latin typeface="Calibri" panose="020F050202020403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359818659"/>
          <c:y val="0.11599295530766986"/>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24.8</c:v>
                </c:pt>
                <c:pt idx="1">
                  <c:v>24.3</c:v>
                </c:pt>
                <c:pt idx="2">
                  <c:v>25.2</c:v>
                </c:pt>
                <c:pt idx="3">
                  <c:v>27.3</c:v>
                </c:pt>
                <c:pt idx="4">
                  <c:v>28.2</c:v>
                </c:pt>
                <c:pt idx="5">
                  <c:v>37.4</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24.6</c:v>
                </c:pt>
                <c:pt idx="1">
                  <c:v>27.7</c:v>
                </c:pt>
                <c:pt idx="2">
                  <c:v>26.4</c:v>
                </c:pt>
                <c:pt idx="3">
                  <c:v>27.5</c:v>
                </c:pt>
                <c:pt idx="4">
                  <c:v>32.5</c:v>
                </c:pt>
                <c:pt idx="5">
                  <c:v>41.2</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API</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29.3</c:v>
                </c:pt>
                <c:pt idx="1">
                  <c:v>26.2</c:v>
                </c:pt>
                <c:pt idx="2">
                  <c:v>32.6</c:v>
                </c:pt>
                <c:pt idx="4">
                  <c:v>33.6</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Hispanic</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General</c:formatCode>
                <c:ptCount val="6"/>
                <c:pt idx="0">
                  <c:v>26.6</c:v>
                </c:pt>
                <c:pt idx="1">
                  <c:v>26.1</c:v>
                </c:pt>
                <c:pt idx="2">
                  <c:v>26.4</c:v>
                </c:pt>
                <c:pt idx="3">
                  <c:v>21.2</c:v>
                </c:pt>
                <c:pt idx="4">
                  <c:v>28.2</c:v>
                </c:pt>
                <c:pt idx="5">
                  <c:v>50.5</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Rate per 1,000 Admissions</a:t>
                </a:r>
              </a:p>
            </c:rich>
          </c:tx>
          <c:layout>
            <c:manualLayout>
              <c:xMode val="edge"/>
              <c:yMode val="edge"/>
              <c:x val="1.5782828282828283E-3"/>
              <c:y val="0.2079785925196850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90551181102362"/>
          <c:y val="3.4305677068144268E-2"/>
          <c:w val="0.87906581121804217"/>
          <c:h val="0.80032346651113051"/>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442.2</c:v>
                </c:pt>
                <c:pt idx="1">
                  <c:v>453.6</c:v>
                </c:pt>
                <c:pt idx="2">
                  <c:v>405.3</c:v>
                </c:pt>
                <c:pt idx="3">
                  <c:v>422.2</c:v>
                </c:pt>
                <c:pt idx="4">
                  <c:v>476</c:v>
                </c:pt>
                <c:pt idx="5">
                  <c:v>521.20000000000005</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in val="0"/>
        </c:scaling>
        <c:delete val="0"/>
        <c:axPos val="l"/>
        <c:majorGridlines/>
        <c:title>
          <c:tx>
            <c:rich>
              <a:bodyPr rot="-5400000" vert="horz"/>
              <a:lstStyle/>
              <a:p>
                <a:pPr>
                  <a:defRPr sz="1600">
                    <a:latin typeface="Calibri" panose="020F0502020204030204" pitchFamily="34" charset="0"/>
                  </a:defRPr>
                </a:pPr>
                <a:r>
                  <a:rPr lang="en-US" dirty="0"/>
                  <a:t>Rate per 100,000 Population</a:t>
                </a:r>
              </a:p>
            </c:rich>
          </c:tx>
          <c:layout>
            <c:manualLayout>
              <c:xMode val="edge"/>
              <c:yMode val="edge"/>
              <c:x val="3.156654029357441E-3"/>
              <c:y val="0.1371838242441917"/>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valAx>
    </c:plotArea>
    <c:plotVisOnly val="1"/>
    <c:dispBlanksAs val="gap"/>
    <c:showDLblsOverMax val="0"/>
  </c:chart>
  <c:spPr>
    <a:ln>
      <a:noFill/>
    </a:ln>
  </c:sp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42403032954215"/>
          <c:y val="0.11888642838763694"/>
          <c:w val="0.86054729269952368"/>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318.10000000000002</c:v>
                </c:pt>
                <c:pt idx="1">
                  <c:v>352.8</c:v>
                </c:pt>
                <c:pt idx="2">
                  <c:v>331.3</c:v>
                </c:pt>
                <c:pt idx="3">
                  <c:v>343.5</c:v>
                </c:pt>
                <c:pt idx="4">
                  <c:v>358.8</c:v>
                </c:pt>
                <c:pt idx="5">
                  <c:v>370.4</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1012.3</c:v>
                </c:pt>
                <c:pt idx="1">
                  <c:v>848.8</c:v>
                </c:pt>
                <c:pt idx="2">
                  <c:v>892.1</c:v>
                </c:pt>
                <c:pt idx="3">
                  <c:v>970.2</c:v>
                </c:pt>
                <c:pt idx="4">
                  <c:v>943.2</c:v>
                </c:pt>
                <c:pt idx="5">
                  <c:v>833.9</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API</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221.8</c:v>
                </c:pt>
                <c:pt idx="1">
                  <c:v>210.2</c:v>
                </c:pt>
                <c:pt idx="2">
                  <c:v>230.5</c:v>
                </c:pt>
                <c:pt idx="3">
                  <c:v>203.4</c:v>
                </c:pt>
                <c:pt idx="5">
                  <c:v>208.6</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Hispanic</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General</c:formatCode>
                <c:ptCount val="6"/>
                <c:pt idx="0">
                  <c:v>416</c:v>
                </c:pt>
                <c:pt idx="1">
                  <c:v>379</c:v>
                </c:pt>
                <c:pt idx="2">
                  <c:v>389.7</c:v>
                </c:pt>
                <c:pt idx="3">
                  <c:v>395.3</c:v>
                </c:pt>
                <c:pt idx="4">
                  <c:v>396</c:v>
                </c:pt>
                <c:pt idx="5">
                  <c:v>406.3</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500"/>
          <c:min val="0"/>
        </c:scaling>
        <c:delete val="0"/>
        <c:axPos val="l"/>
        <c:majorGridlines/>
        <c:title>
          <c:tx>
            <c:rich>
              <a:bodyPr rot="-5400000" vert="horz"/>
              <a:lstStyle/>
              <a:p>
                <a:pPr>
                  <a:defRPr sz="1600">
                    <a:latin typeface="Calibri" panose="020F0502020204030204" pitchFamily="34" charset="0"/>
                  </a:defRPr>
                </a:pPr>
                <a:r>
                  <a:rPr lang="en-US" dirty="0"/>
                  <a:t>Rate per 100,000 Population</a:t>
                </a:r>
              </a:p>
            </c:rich>
          </c:tx>
          <c:layout>
            <c:manualLayout>
              <c:xMode val="edge"/>
              <c:yMode val="edge"/>
              <c:x val="1.5782828282828283E-3"/>
              <c:y val="0.1992980369641294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30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3.4305677068144268E-2"/>
          <c:w val="0.88832507047730147"/>
          <c:h val="0.80032346651113051"/>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23.8</c:v>
                </c:pt>
                <c:pt idx="1">
                  <c:v>27</c:v>
                </c:pt>
                <c:pt idx="2">
                  <c:v>28.3</c:v>
                </c:pt>
                <c:pt idx="3">
                  <c:v>28.6</c:v>
                </c:pt>
                <c:pt idx="4">
                  <c:v>29.3</c:v>
                </c:pt>
                <c:pt idx="5">
                  <c:v>31.9</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a:t>Rate per 1,000 Admissions</a:t>
                </a:r>
              </a:p>
            </c:rich>
          </c:tx>
          <c:layout>
            <c:manualLayout>
              <c:xMode val="edge"/>
              <c:yMode val="edge"/>
              <c:x val="3.2618839311752698E-3"/>
              <c:y val="0.1528087634878973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majorUnit val="10"/>
      </c:valAx>
    </c:plotArea>
    <c:plotVisOnly val="1"/>
    <c:dispBlanksAs val="gap"/>
    <c:showDLblsOverMax val="0"/>
  </c:chart>
  <c:spPr>
    <a:ln>
      <a:noFill/>
    </a:ln>
  </c:sp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0036794011859629"/>
          <c:w val="0.88832507047730147"/>
          <c:h val="0.73954108009226116"/>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26.7</c:v>
                </c:pt>
                <c:pt idx="1">
                  <c:v>27.1</c:v>
                </c:pt>
                <c:pt idx="2">
                  <c:v>29.5</c:v>
                </c:pt>
                <c:pt idx="3">
                  <c:v>30.1</c:v>
                </c:pt>
                <c:pt idx="4">
                  <c:v>30.7</c:v>
                </c:pt>
                <c:pt idx="5">
                  <c:v>35.4</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23</c:v>
                </c:pt>
                <c:pt idx="1">
                  <c:v>22.8</c:v>
                </c:pt>
                <c:pt idx="2">
                  <c:v>23.7</c:v>
                </c:pt>
                <c:pt idx="3">
                  <c:v>24.6</c:v>
                </c:pt>
                <c:pt idx="4">
                  <c:v>27.1</c:v>
                </c:pt>
                <c:pt idx="5">
                  <c:v>30.5</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API</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25.1</c:v>
                </c:pt>
                <c:pt idx="1">
                  <c:v>21.6</c:v>
                </c:pt>
                <c:pt idx="2">
                  <c:v>30.2</c:v>
                </c:pt>
                <c:pt idx="3">
                  <c:v>25.6</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Hispanic</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General</c:formatCode>
                <c:ptCount val="6"/>
                <c:pt idx="0">
                  <c:v>25.5</c:v>
                </c:pt>
                <c:pt idx="1">
                  <c:v>22.6</c:v>
                </c:pt>
                <c:pt idx="2">
                  <c:v>25.8</c:v>
                </c:pt>
                <c:pt idx="3">
                  <c:v>24.2</c:v>
                </c:pt>
                <c:pt idx="4">
                  <c:v>33</c:v>
                </c:pt>
                <c:pt idx="5">
                  <c:v>43.7</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a:t>Rate per 1,000 Admissions</a:t>
                </a:r>
              </a:p>
            </c:rich>
          </c:tx>
          <c:layout>
            <c:manualLayout>
              <c:xMode val="edge"/>
              <c:yMode val="edge"/>
              <c:x val="1.5783270146787205E-3"/>
              <c:y val="0.1608931340968742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3869932925051"/>
          <c:y val="3.4305677068144268E-2"/>
          <c:w val="0.89758432973656044"/>
          <c:h val="0.76328642947409353"/>
        </c:manualLayout>
      </c:layout>
      <c:barChart>
        <c:barDir val="col"/>
        <c:grouping val="clustered"/>
        <c:varyColors val="0"/>
        <c:ser>
          <c:idx val="0"/>
          <c:order val="0"/>
          <c:tx>
            <c:strRef>
              <c:f>Sheet1!$B$1</c:f>
              <c:strCache>
                <c:ptCount val="1"/>
                <c:pt idx="0">
                  <c:v>Rate/Percent</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48.2</c:v>
                </c:pt>
                <c:pt idx="1">
                  <c:v>46.8</c:v>
                </c:pt>
                <c:pt idx="2">
                  <c:v>52.1</c:v>
                </c:pt>
                <c:pt idx="3">
                  <c:v>52.2</c:v>
                </c:pt>
                <c:pt idx="4">
                  <c:v>51.6</c:v>
                </c:pt>
                <c:pt idx="5">
                  <c:v>51.1</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Rate per 1,000 Admissions</a:t>
                </a:r>
              </a:p>
            </c:rich>
          </c:tx>
          <c:layout>
            <c:manualLayout>
              <c:xMode val="edge"/>
              <c:yMode val="edge"/>
              <c:x val="3.0864197530864196E-3"/>
              <c:y val="0.1248381452318460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majorUnit val="10"/>
      </c:valAx>
    </c:plotArea>
    <c:plotVisOnly val="1"/>
    <c:dispBlanksAs val="gap"/>
    <c:showDLblsOverMax val="0"/>
  </c:chart>
  <c:spPr>
    <a:ln>
      <a:noFill/>
    </a:ln>
  </c:sp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6977318968849823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48.8</c:v>
                </c:pt>
                <c:pt idx="1">
                  <c:v>47.4</c:v>
                </c:pt>
                <c:pt idx="2">
                  <c:v>51.9</c:v>
                </c:pt>
                <c:pt idx="3">
                  <c:v>50.6</c:v>
                </c:pt>
                <c:pt idx="4">
                  <c:v>52.2</c:v>
                </c:pt>
                <c:pt idx="5">
                  <c:v>51</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42.5</c:v>
                </c:pt>
                <c:pt idx="1">
                  <c:v>40.6</c:v>
                </c:pt>
                <c:pt idx="2">
                  <c:v>48.3</c:v>
                </c:pt>
                <c:pt idx="3">
                  <c:v>57.9</c:v>
                </c:pt>
                <c:pt idx="4">
                  <c:v>51.8</c:v>
                </c:pt>
                <c:pt idx="5">
                  <c:v>48.9</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API</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52.1</c:v>
                </c:pt>
                <c:pt idx="1">
                  <c:v>53.8</c:v>
                </c:pt>
                <c:pt idx="2">
                  <c:v>54.5</c:v>
                </c:pt>
                <c:pt idx="3">
                  <c:v>51.1</c:v>
                </c:pt>
                <c:pt idx="4">
                  <c:v>44.9</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Hispanic</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General</c:formatCode>
                <c:ptCount val="6"/>
                <c:pt idx="0">
                  <c:v>48.9</c:v>
                </c:pt>
                <c:pt idx="1">
                  <c:v>43</c:v>
                </c:pt>
                <c:pt idx="2">
                  <c:v>55.7</c:v>
                </c:pt>
                <c:pt idx="3">
                  <c:v>54.8</c:v>
                </c:pt>
                <c:pt idx="4">
                  <c:v>52.5</c:v>
                </c:pt>
                <c:pt idx="5">
                  <c:v>56.7</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Rate</a:t>
                </a:r>
                <a:r>
                  <a:rPr lang="en-US" baseline="0" dirty="0"/>
                  <a:t> per 1,000 Admissions</a:t>
                </a:r>
                <a:endParaRPr lang="en-US" dirty="0"/>
              </a:p>
            </c:rich>
          </c:tx>
          <c:layout>
            <c:manualLayout>
              <c:xMode val="edge"/>
              <c:yMode val="edge"/>
              <c:x val="1.5432098765432098E-3"/>
              <c:y val="0.16352596187104518"/>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2013</c:v>
                </c:pt>
                <c:pt idx="1">
                  <c:v>2014</c:v>
                </c:pt>
                <c:pt idx="2">
                  <c:v>2015</c:v>
                </c:pt>
                <c:pt idx="3">
                  <c:v>2016</c:v>
                </c:pt>
                <c:pt idx="4">
                  <c:v>2017</c:v>
                </c:pt>
              </c:strCache>
            </c:strRef>
          </c:cat>
          <c:val>
            <c:numRef>
              <c:f>Sheet1!$B$2:$F$2</c:f>
              <c:numCache>
                <c:formatCode>General</c:formatCode>
                <c:ptCount val="5"/>
                <c:pt idx="0">
                  <c:v>4.63</c:v>
                </c:pt>
                <c:pt idx="1">
                  <c:v>4.83</c:v>
                </c:pt>
                <c:pt idx="2">
                  <c:v>4.3</c:v>
                </c:pt>
                <c:pt idx="3">
                  <c:v>3.55</c:v>
                </c:pt>
                <c:pt idx="4">
                  <c:v>3.6</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Sheet1!$B$1:$F$1</c:f>
              <c:strCache>
                <c:ptCount val="5"/>
                <c:pt idx="0">
                  <c:v>2013</c:v>
                </c:pt>
                <c:pt idx="1">
                  <c:v>2014</c:v>
                </c:pt>
                <c:pt idx="2">
                  <c:v>2015</c:v>
                </c:pt>
                <c:pt idx="3">
                  <c:v>2016</c:v>
                </c:pt>
                <c:pt idx="4">
                  <c:v>2017</c:v>
                </c:pt>
              </c:strCache>
            </c:strRef>
          </c:cat>
          <c:val>
            <c:numRef>
              <c:f>Sheet1!$B$3:$F$3</c:f>
              <c:numCache>
                <c:formatCode>General</c:formatCode>
                <c:ptCount val="5"/>
                <c:pt idx="0">
                  <c:v>2.93</c:v>
                </c:pt>
                <c:pt idx="1">
                  <c:v>2.91</c:v>
                </c:pt>
                <c:pt idx="2">
                  <c:v>3.25</c:v>
                </c:pt>
                <c:pt idx="3">
                  <c:v>2.92</c:v>
                </c:pt>
                <c:pt idx="4">
                  <c:v>2.5</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Sheet1!$B$1:$F$1</c:f>
              <c:strCache>
                <c:ptCount val="5"/>
                <c:pt idx="0">
                  <c:v>2013</c:v>
                </c:pt>
                <c:pt idx="1">
                  <c:v>2014</c:v>
                </c:pt>
                <c:pt idx="2">
                  <c:v>2015</c:v>
                </c:pt>
                <c:pt idx="3">
                  <c:v>2016</c:v>
                </c:pt>
                <c:pt idx="4">
                  <c:v>2017</c:v>
                </c:pt>
              </c:strCache>
            </c:strRef>
          </c:cat>
          <c:val>
            <c:numRef>
              <c:f>Sheet1!$B$4:$F$4</c:f>
              <c:numCache>
                <c:formatCode>General</c:formatCode>
                <c:ptCount val="5"/>
                <c:pt idx="0">
                  <c:v>4.4400000000000004</c:v>
                </c:pt>
                <c:pt idx="1">
                  <c:v>4.22</c:v>
                </c:pt>
                <c:pt idx="2">
                  <c:v>3.02</c:v>
                </c:pt>
                <c:pt idx="3">
                  <c:v>2.41</c:v>
                </c:pt>
                <c:pt idx="4">
                  <c:v>2.9</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Sheet1!$B$1:$F$1</c:f>
              <c:strCache>
                <c:ptCount val="5"/>
                <c:pt idx="0">
                  <c:v>2013</c:v>
                </c:pt>
                <c:pt idx="1">
                  <c:v>2014</c:v>
                </c:pt>
                <c:pt idx="2">
                  <c:v>2015</c:v>
                </c:pt>
                <c:pt idx="3">
                  <c:v>2016</c:v>
                </c:pt>
                <c:pt idx="4">
                  <c:v>2017</c:v>
                </c:pt>
              </c:strCache>
            </c:strRef>
          </c:cat>
          <c:val>
            <c:numRef>
              <c:f>Sheet1!$B$5:$F$5</c:f>
              <c:numCache>
                <c:formatCode>General</c:formatCode>
                <c:ptCount val="5"/>
                <c:pt idx="0">
                  <c:v>5.39</c:v>
                </c:pt>
                <c:pt idx="1">
                  <c:v>5.66</c:v>
                </c:pt>
                <c:pt idx="2">
                  <c:v>4.38</c:v>
                </c:pt>
                <c:pt idx="3">
                  <c:v>4.28</c:v>
                </c:pt>
                <c:pt idx="4">
                  <c:v>4.8</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Sheet1!$B$1:$F$1</c:f>
              <c:strCache>
                <c:ptCount val="5"/>
                <c:pt idx="0">
                  <c:v>2013</c:v>
                </c:pt>
                <c:pt idx="1">
                  <c:v>2014</c:v>
                </c:pt>
                <c:pt idx="2">
                  <c:v>2015</c:v>
                </c:pt>
                <c:pt idx="3">
                  <c:v>2016</c:v>
                </c:pt>
                <c:pt idx="4">
                  <c:v>2017</c:v>
                </c:pt>
              </c:strCache>
            </c:strRef>
          </c:cat>
          <c:val>
            <c:numRef>
              <c:f>Sheet1!$B$6:$F$6</c:f>
              <c:numCache>
                <c:formatCode>General</c:formatCode>
                <c:ptCount val="5"/>
                <c:pt idx="0">
                  <c:v>5.17</c:v>
                </c:pt>
                <c:pt idx="1">
                  <c:v>5.12</c:v>
                </c:pt>
                <c:pt idx="2">
                  <c:v>5.32</c:v>
                </c:pt>
                <c:pt idx="3">
                  <c:v>3.09</c:v>
                </c:pt>
                <c:pt idx="4">
                  <c:v>3.5</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Sheet1!$B$1:$F$1</c:f>
              <c:strCache>
                <c:ptCount val="5"/>
                <c:pt idx="0">
                  <c:v>2013</c:v>
                </c:pt>
                <c:pt idx="1">
                  <c:v>2014</c:v>
                </c:pt>
                <c:pt idx="2">
                  <c:v>2015</c:v>
                </c:pt>
                <c:pt idx="3">
                  <c:v>2016</c:v>
                </c:pt>
                <c:pt idx="4">
                  <c:v>2017</c:v>
                </c:pt>
              </c:strCache>
            </c:strRef>
          </c:cat>
          <c:val>
            <c:numRef>
              <c:f>Sheet1!$B$7:$F$7</c:f>
              <c:numCache>
                <c:formatCode>General</c:formatCode>
                <c:ptCount val="5"/>
                <c:pt idx="0">
                  <c:v>6.22</c:v>
                </c:pt>
                <c:pt idx="1">
                  <c:v>7.38</c:v>
                </c:pt>
                <c:pt idx="2">
                  <c:v>6.95</c:v>
                </c:pt>
                <c:pt idx="3">
                  <c:v>5.72</c:v>
                </c:pt>
                <c:pt idx="4">
                  <c:v>4.5999999999999996</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Sheet1!$B$1:$F$1</c:f>
              <c:strCache>
                <c:ptCount val="5"/>
                <c:pt idx="0">
                  <c:v>2013</c:v>
                </c:pt>
                <c:pt idx="1">
                  <c:v>2014</c:v>
                </c:pt>
                <c:pt idx="2">
                  <c:v>2015</c:v>
                </c:pt>
                <c:pt idx="3">
                  <c:v>2016</c:v>
                </c:pt>
                <c:pt idx="4">
                  <c:v>2017</c:v>
                </c:pt>
              </c:strCache>
            </c:strRef>
          </c:cat>
          <c:val>
            <c:numRef>
              <c:f>Sheet1!$B$8:$F$8</c:f>
              <c:numCache>
                <c:formatCode>General</c:formatCode>
                <c:ptCount val="5"/>
                <c:pt idx="0">
                  <c:v>8.02</c:v>
                </c:pt>
                <c:pt idx="1">
                  <c:v>8.86</c:v>
                </c:pt>
                <c:pt idx="2">
                  <c:v>8.23</c:v>
                </c:pt>
                <c:pt idx="3">
                  <c:v>7.28</c:v>
                </c:pt>
                <c:pt idx="4">
                  <c:v>7.9</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1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454177602799649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1"/>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Sheet1!$A$2:$A$6</c:f>
              <c:strCache>
                <c:ptCount val="5"/>
                <c:pt idx="0">
                  <c:v>Large Central Metro</c:v>
                </c:pt>
                <c:pt idx="1">
                  <c:v>Large Fringe Metro</c:v>
                </c:pt>
                <c:pt idx="2">
                  <c:v>Medium Metro</c:v>
                </c:pt>
                <c:pt idx="3">
                  <c:v>Small Metro</c:v>
                </c:pt>
                <c:pt idx="4">
                  <c:v>Noncore</c:v>
                </c:pt>
              </c:strCache>
            </c:strRef>
          </c:cat>
          <c:val>
            <c:numRef>
              <c:f>Sheet1!$B$2:$B$6</c:f>
              <c:numCache>
                <c:formatCode>0.0</c:formatCode>
                <c:ptCount val="5"/>
                <c:pt idx="0">
                  <c:v>3.42</c:v>
                </c:pt>
                <c:pt idx="1">
                  <c:v>3.56</c:v>
                </c:pt>
                <c:pt idx="2">
                  <c:v>5.36</c:v>
                </c:pt>
                <c:pt idx="3">
                  <c:v>3.85</c:v>
                </c:pt>
                <c:pt idx="4">
                  <c:v>8.1300000000000008</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Sheet1!$A$2:$A$6</c:f>
              <c:strCache>
                <c:ptCount val="5"/>
                <c:pt idx="0">
                  <c:v>Large Central Metro</c:v>
                </c:pt>
                <c:pt idx="1">
                  <c:v>Large Fringe Metro</c:v>
                </c:pt>
                <c:pt idx="2">
                  <c:v>Medium Metro</c:v>
                </c:pt>
                <c:pt idx="3">
                  <c:v>Small Metro</c:v>
                </c:pt>
                <c:pt idx="4">
                  <c:v>Noncore</c:v>
                </c:pt>
              </c:strCache>
            </c:strRef>
          </c:cat>
          <c:val>
            <c:numRef>
              <c:f>Sheet1!$C$2:$C$6</c:f>
              <c:numCache>
                <c:formatCode>0.0</c:formatCode>
                <c:ptCount val="5"/>
                <c:pt idx="0">
                  <c:v>3.35</c:v>
                </c:pt>
                <c:pt idx="1">
                  <c:v>2.41</c:v>
                </c:pt>
                <c:pt idx="2">
                  <c:v>6.58</c:v>
                </c:pt>
                <c:pt idx="3">
                  <c:v>3.74</c:v>
                </c:pt>
                <c:pt idx="4">
                  <c:v>9.42</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Sheet1!$A$2:$A$6</c:f>
              <c:strCache>
                <c:ptCount val="5"/>
                <c:pt idx="0">
                  <c:v>Large Central Metro</c:v>
                </c:pt>
                <c:pt idx="1">
                  <c:v>Large Fringe Metro</c:v>
                </c:pt>
                <c:pt idx="2">
                  <c:v>Medium Metro</c:v>
                </c:pt>
                <c:pt idx="3">
                  <c:v>Small Metro</c:v>
                </c:pt>
                <c:pt idx="4">
                  <c:v>Noncore</c:v>
                </c:pt>
              </c:strCache>
            </c:strRef>
          </c:cat>
          <c:val>
            <c:numRef>
              <c:f>Sheet1!$D$2:$D$6</c:f>
              <c:numCache>
                <c:formatCode>0.0</c:formatCode>
                <c:ptCount val="5"/>
                <c:pt idx="0">
                  <c:v>1.49</c:v>
                </c:pt>
                <c:pt idx="2">
                  <c:v>2.39</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90270259186351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Sheet1!$B$2:$T$2</c:f>
              <c:numCache>
                <c:formatCode>General</c:formatCode>
                <c:ptCount val="19"/>
                <c:pt idx="0">
                  <c:v>3</c:v>
                </c:pt>
                <c:pt idx="1">
                  <c:v>3.3</c:v>
                </c:pt>
                <c:pt idx="2">
                  <c:v>4.0999999999999996</c:v>
                </c:pt>
                <c:pt idx="3">
                  <c:v>4.5</c:v>
                </c:pt>
                <c:pt idx="4">
                  <c:v>4.7</c:v>
                </c:pt>
                <c:pt idx="5">
                  <c:v>5.0999999999999996</c:v>
                </c:pt>
                <c:pt idx="6">
                  <c:v>5.9</c:v>
                </c:pt>
                <c:pt idx="7">
                  <c:v>6.1</c:v>
                </c:pt>
                <c:pt idx="8">
                  <c:v>6.4</c:v>
                </c:pt>
                <c:pt idx="9">
                  <c:v>6.6</c:v>
                </c:pt>
                <c:pt idx="10" formatCode="0.0">
                  <c:v>6.8</c:v>
                </c:pt>
                <c:pt idx="11" formatCode="0.0">
                  <c:v>7.3</c:v>
                </c:pt>
                <c:pt idx="12" formatCode="0.0">
                  <c:v>7.4</c:v>
                </c:pt>
                <c:pt idx="13" formatCode="0.0">
                  <c:v>7.9</c:v>
                </c:pt>
                <c:pt idx="14" formatCode="0.0">
                  <c:v>9</c:v>
                </c:pt>
                <c:pt idx="15" formatCode="0.0">
                  <c:v>10.4</c:v>
                </c:pt>
                <c:pt idx="16" formatCode="0.0">
                  <c:v>13.3</c:v>
                </c:pt>
                <c:pt idx="17" formatCode="0.0">
                  <c:v>14.9</c:v>
                </c:pt>
                <c:pt idx="18" formatCode="0.0">
                  <c:v>14.6</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Sheet1!$B$3:$T$3</c:f>
              <c:numCache>
                <c:formatCode>General</c:formatCode>
                <c:ptCount val="19"/>
                <c:pt idx="0">
                  <c:v>4.0999999999999996</c:v>
                </c:pt>
                <c:pt idx="1">
                  <c:v>4</c:v>
                </c:pt>
                <c:pt idx="2">
                  <c:v>5.0999999999999996</c:v>
                </c:pt>
                <c:pt idx="3">
                  <c:v>5.0999999999999996</c:v>
                </c:pt>
                <c:pt idx="4">
                  <c:v>5.0999999999999996</c:v>
                </c:pt>
                <c:pt idx="5">
                  <c:v>5.5</c:v>
                </c:pt>
                <c:pt idx="6">
                  <c:v>6.3</c:v>
                </c:pt>
                <c:pt idx="7">
                  <c:v>6.3</c:v>
                </c:pt>
                <c:pt idx="8">
                  <c:v>6.3</c:v>
                </c:pt>
                <c:pt idx="9">
                  <c:v>6.6</c:v>
                </c:pt>
                <c:pt idx="10" formatCode="0.0">
                  <c:v>6.5</c:v>
                </c:pt>
                <c:pt idx="11" formatCode="0.0">
                  <c:v>7</c:v>
                </c:pt>
                <c:pt idx="12" formatCode="0.0">
                  <c:v>7.1</c:v>
                </c:pt>
                <c:pt idx="13" formatCode="0.0">
                  <c:v>7.6</c:v>
                </c:pt>
                <c:pt idx="14" formatCode="0.0">
                  <c:v>8.1</c:v>
                </c:pt>
                <c:pt idx="15" formatCode="0.0">
                  <c:v>9.4</c:v>
                </c:pt>
                <c:pt idx="16" formatCode="0.0">
                  <c:v>12.5</c:v>
                </c:pt>
                <c:pt idx="17" formatCode="0.0">
                  <c:v>13.9</c:v>
                </c:pt>
                <c:pt idx="18" formatCode="0.0">
                  <c:v>14.1</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Sheet1!$B$4:$T$4</c:f>
              <c:numCache>
                <c:formatCode>General</c:formatCode>
                <c:ptCount val="19"/>
                <c:pt idx="0">
                  <c:v>2.6</c:v>
                </c:pt>
                <c:pt idx="1">
                  <c:v>3.2</c:v>
                </c:pt>
                <c:pt idx="2">
                  <c:v>3.8</c:v>
                </c:pt>
                <c:pt idx="3">
                  <c:v>4.2</c:v>
                </c:pt>
                <c:pt idx="4">
                  <c:v>4.0999999999999996</c:v>
                </c:pt>
                <c:pt idx="5">
                  <c:v>4.5</c:v>
                </c:pt>
                <c:pt idx="6">
                  <c:v>5.4</c:v>
                </c:pt>
                <c:pt idx="7">
                  <c:v>5.8</c:v>
                </c:pt>
                <c:pt idx="8">
                  <c:v>6.3</c:v>
                </c:pt>
                <c:pt idx="9">
                  <c:v>6.3</c:v>
                </c:pt>
                <c:pt idx="10" formatCode="0.0">
                  <c:v>6.6</c:v>
                </c:pt>
                <c:pt idx="11" formatCode="0.0">
                  <c:v>7.5</c:v>
                </c:pt>
                <c:pt idx="12" formatCode="0.0">
                  <c:v>7.7</c:v>
                </c:pt>
                <c:pt idx="13" formatCode="0.0">
                  <c:v>8.3000000000000007</c:v>
                </c:pt>
                <c:pt idx="14" formatCode="0.0">
                  <c:v>9.6999999999999993</c:v>
                </c:pt>
                <c:pt idx="15" formatCode="0.0">
                  <c:v>11.2</c:v>
                </c:pt>
                <c:pt idx="16" formatCode="0.0">
                  <c:v>15.4</c:v>
                </c:pt>
                <c:pt idx="17" formatCode="0.0">
                  <c:v>17.2</c:v>
                </c:pt>
                <c:pt idx="18" formatCode="0.0">
                  <c:v>17</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Sheet1!$B$5:$T$5</c:f>
              <c:numCache>
                <c:formatCode>General</c:formatCode>
                <c:ptCount val="19"/>
                <c:pt idx="0">
                  <c:v>3.1</c:v>
                </c:pt>
                <c:pt idx="1">
                  <c:v>3.4</c:v>
                </c:pt>
                <c:pt idx="2">
                  <c:v>4.4000000000000004</c:v>
                </c:pt>
                <c:pt idx="3">
                  <c:v>4.8</c:v>
                </c:pt>
                <c:pt idx="4">
                  <c:v>5.3</c:v>
                </c:pt>
                <c:pt idx="5">
                  <c:v>5.6</c:v>
                </c:pt>
                <c:pt idx="6">
                  <c:v>6.4</c:v>
                </c:pt>
                <c:pt idx="7">
                  <c:v>6.6</c:v>
                </c:pt>
                <c:pt idx="8">
                  <c:v>7.1</c:v>
                </c:pt>
                <c:pt idx="9">
                  <c:v>7.2</c:v>
                </c:pt>
                <c:pt idx="10" formatCode="0.0">
                  <c:v>7.6</c:v>
                </c:pt>
                <c:pt idx="11" formatCode="0.0">
                  <c:v>7.7</c:v>
                </c:pt>
                <c:pt idx="12" formatCode="0.0">
                  <c:v>7.6</c:v>
                </c:pt>
                <c:pt idx="13" formatCode="0.0">
                  <c:v>8.3000000000000007</c:v>
                </c:pt>
                <c:pt idx="14" formatCode="0.0">
                  <c:v>9.9</c:v>
                </c:pt>
                <c:pt idx="15" formatCode="0.0">
                  <c:v>11.8</c:v>
                </c:pt>
                <c:pt idx="16" formatCode="0.0">
                  <c:v>14.3</c:v>
                </c:pt>
                <c:pt idx="17" formatCode="0.0">
                  <c:v>16.2</c:v>
                </c:pt>
                <c:pt idx="18" formatCode="0.0">
                  <c:v>15.8</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Sheet1!$B$6:$T$6</c:f>
              <c:numCache>
                <c:formatCode>General</c:formatCode>
                <c:ptCount val="19"/>
                <c:pt idx="0">
                  <c:v>2.1</c:v>
                </c:pt>
                <c:pt idx="1">
                  <c:v>2.6</c:v>
                </c:pt>
                <c:pt idx="2">
                  <c:v>3.2</c:v>
                </c:pt>
                <c:pt idx="3">
                  <c:v>3.7</c:v>
                </c:pt>
                <c:pt idx="4">
                  <c:v>4.2</c:v>
                </c:pt>
                <c:pt idx="5">
                  <c:v>4.3</c:v>
                </c:pt>
                <c:pt idx="6">
                  <c:v>5.2</c:v>
                </c:pt>
                <c:pt idx="7">
                  <c:v>5.6</c:v>
                </c:pt>
                <c:pt idx="8">
                  <c:v>5.8</c:v>
                </c:pt>
                <c:pt idx="9">
                  <c:v>6</c:v>
                </c:pt>
                <c:pt idx="10" formatCode="0.0">
                  <c:v>6.3</c:v>
                </c:pt>
                <c:pt idx="11" formatCode="0.0">
                  <c:v>6.9</c:v>
                </c:pt>
                <c:pt idx="12" formatCode="0.0">
                  <c:v>7</c:v>
                </c:pt>
                <c:pt idx="13" formatCode="0.0">
                  <c:v>7.5</c:v>
                </c:pt>
                <c:pt idx="14" formatCode="0.0">
                  <c:v>8.8000000000000007</c:v>
                </c:pt>
                <c:pt idx="15" formatCode="0.0">
                  <c:v>9.9</c:v>
                </c:pt>
                <c:pt idx="16" formatCode="0.0">
                  <c:v>11.7</c:v>
                </c:pt>
                <c:pt idx="17" formatCode="0.0">
                  <c:v>12.9</c:v>
                </c:pt>
                <c:pt idx="18" formatCode="0.0">
                  <c:v>12.2</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Sheet1!$B$7:$T$7</c:f>
              <c:numCache>
                <c:formatCode>General</c:formatCode>
                <c:ptCount val="19"/>
                <c:pt idx="0">
                  <c:v>1.9</c:v>
                </c:pt>
                <c:pt idx="1">
                  <c:v>2.6</c:v>
                </c:pt>
                <c:pt idx="2">
                  <c:v>3.1</c:v>
                </c:pt>
                <c:pt idx="3">
                  <c:v>3.9</c:v>
                </c:pt>
                <c:pt idx="4">
                  <c:v>4.7</c:v>
                </c:pt>
                <c:pt idx="5">
                  <c:v>5.0999999999999996</c:v>
                </c:pt>
                <c:pt idx="6">
                  <c:v>5.9</c:v>
                </c:pt>
                <c:pt idx="7">
                  <c:v>6.2</c:v>
                </c:pt>
                <c:pt idx="8">
                  <c:v>6.7</c:v>
                </c:pt>
                <c:pt idx="9">
                  <c:v>6.8</c:v>
                </c:pt>
                <c:pt idx="10" formatCode="0.0">
                  <c:v>7</c:v>
                </c:pt>
                <c:pt idx="11" formatCode="0.0">
                  <c:v>7.7</c:v>
                </c:pt>
                <c:pt idx="12" formatCode="0.0">
                  <c:v>7.8</c:v>
                </c:pt>
                <c:pt idx="13" formatCode="0.0">
                  <c:v>8</c:v>
                </c:pt>
                <c:pt idx="14" formatCode="0.0">
                  <c:v>9.6</c:v>
                </c:pt>
                <c:pt idx="15" formatCode="0.0">
                  <c:v>10.8</c:v>
                </c:pt>
                <c:pt idx="16" formatCode="0.0">
                  <c:v>12.1</c:v>
                </c:pt>
                <c:pt idx="17" formatCode="0.0">
                  <c:v>13.9</c:v>
                </c:pt>
                <c:pt idx="18" formatCode="0.0">
                  <c:v>12.7</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Sheet1!$B$8:$T$8</c:f>
              <c:numCache>
                <c:formatCode>General</c:formatCode>
                <c:ptCount val="19"/>
                <c:pt idx="0">
                  <c:v>1.7</c:v>
                </c:pt>
                <c:pt idx="1">
                  <c:v>2.4</c:v>
                </c:pt>
                <c:pt idx="2">
                  <c:v>3.2</c:v>
                </c:pt>
                <c:pt idx="3">
                  <c:v>3.6</c:v>
                </c:pt>
                <c:pt idx="4">
                  <c:v>4.5999999999999996</c:v>
                </c:pt>
                <c:pt idx="5">
                  <c:v>4.7</c:v>
                </c:pt>
                <c:pt idx="6">
                  <c:v>5.8</c:v>
                </c:pt>
                <c:pt idx="7">
                  <c:v>6.4</c:v>
                </c:pt>
                <c:pt idx="8">
                  <c:v>6.7</c:v>
                </c:pt>
                <c:pt idx="9">
                  <c:v>7.2</c:v>
                </c:pt>
                <c:pt idx="10" formatCode="0.0">
                  <c:v>8.1999999999999993</c:v>
                </c:pt>
                <c:pt idx="11" formatCode="0.0">
                  <c:v>8.1999999999999993</c:v>
                </c:pt>
                <c:pt idx="12" formatCode="0.0">
                  <c:v>7.8</c:v>
                </c:pt>
                <c:pt idx="13" formatCode="0.0">
                  <c:v>8.1</c:v>
                </c:pt>
                <c:pt idx="14" formatCode="0.0">
                  <c:v>8.9</c:v>
                </c:pt>
                <c:pt idx="15" formatCode="0.0">
                  <c:v>9.6</c:v>
                </c:pt>
                <c:pt idx="16" formatCode="0.0">
                  <c:v>10.5</c:v>
                </c:pt>
                <c:pt idx="17" formatCode="0.0">
                  <c:v>11.2</c:v>
                </c:pt>
                <c:pt idx="18" formatCode="0.0">
                  <c:v>10.1</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240000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20"/>
        </c:scaling>
        <c:delete val="0"/>
        <c:axPos val="l"/>
        <c:majorGridlines/>
        <c:title>
          <c:tx>
            <c:rich>
              <a:bodyPr rot="-5400000" vert="horz"/>
              <a:lstStyle/>
              <a:p>
                <a:pPr>
                  <a:defRPr sz="1600" baseline="0">
                    <a:latin typeface="Calibri" panose="020F0502020204030204" pitchFamily="34" charset="0"/>
                  </a:defRPr>
                </a:pPr>
                <a:r>
                  <a:rPr lang="en-US" dirty="0"/>
                  <a:t>Rate per 100,000 Population</a:t>
                </a:r>
              </a:p>
            </c:rich>
          </c:tx>
          <c:layout>
            <c:manualLayout>
              <c:xMode val="edge"/>
              <c:yMode val="edge"/>
              <c:x val="1.5432098765432098E-3"/>
              <c:y val="0.2252410809759891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5"/>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1486585010207055"/>
          <c:w val="0.92132815128878121"/>
          <c:h val="0.77664550652098718"/>
        </c:manualLayout>
      </c:layout>
      <c:barChart>
        <c:barDir val="col"/>
        <c:grouping val="percentStacked"/>
        <c:varyColors val="0"/>
        <c:ser>
          <c:idx val="2"/>
          <c:order val="0"/>
          <c:tx>
            <c:strRef>
              <c:f>Sheet1!$B$1</c:f>
              <c:strCache>
                <c:ptCount val="1"/>
                <c:pt idx="0">
                  <c:v>Improving </c:v>
                </c:pt>
              </c:strCache>
            </c:strRef>
          </c:tx>
          <c:spPr>
            <a:solidFill>
              <a:srgbClr val="27E83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Micropolitan (n=16)</c:v>
                </c:pt>
                <c:pt idx="1">
                  <c:v>Noncore (n=16)</c:v>
                </c:pt>
              </c:strCache>
            </c:strRef>
          </c:cat>
          <c:val>
            <c:numRef>
              <c:f>Sheet1!$B$2:$B$3</c:f>
              <c:numCache>
                <c:formatCode>General</c:formatCode>
                <c:ptCount val="2"/>
                <c:pt idx="0">
                  <c:v>4</c:v>
                </c:pt>
                <c:pt idx="1">
                  <c:v>5</c:v>
                </c:pt>
              </c:numCache>
            </c:numRef>
          </c:val>
          <c:extLst>
            <c:ext xmlns:c16="http://schemas.microsoft.com/office/drawing/2014/chart" uri="{C3380CC4-5D6E-409C-BE32-E72D297353CC}">
              <c16:uniqueId val="{00000000-5D51-404C-9671-B31F5056D19E}"/>
            </c:ext>
          </c:extLst>
        </c:ser>
        <c:ser>
          <c:idx val="1"/>
          <c:order val="1"/>
          <c:tx>
            <c:strRef>
              <c:f>Sheet1!$C$1</c:f>
              <c:strCache>
                <c:ptCount val="1"/>
                <c:pt idx="0">
                  <c:v>Not Changing</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51-404C-9671-B31F5056D19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Micropolitan (n=16)</c:v>
                </c:pt>
                <c:pt idx="1">
                  <c:v>Noncore (n=16)</c:v>
                </c:pt>
              </c:strCache>
            </c:strRef>
          </c:cat>
          <c:val>
            <c:numRef>
              <c:f>Sheet1!$C$2:$C$3</c:f>
              <c:numCache>
                <c:formatCode>General</c:formatCode>
                <c:ptCount val="2"/>
                <c:pt idx="0">
                  <c:v>11</c:v>
                </c:pt>
                <c:pt idx="1">
                  <c:v>10</c:v>
                </c:pt>
              </c:numCache>
            </c:numRef>
          </c:val>
          <c:extLst>
            <c:ext xmlns:c16="http://schemas.microsoft.com/office/drawing/2014/chart" uri="{C3380CC4-5D6E-409C-BE32-E72D297353CC}">
              <c16:uniqueId val="{00000002-5D51-404C-9671-B31F5056D19E}"/>
            </c:ext>
          </c:extLst>
        </c:ser>
        <c:ser>
          <c:idx val="0"/>
          <c:order val="2"/>
          <c:tx>
            <c:strRef>
              <c:f>Sheet1!$D$1</c:f>
              <c:strCache>
                <c:ptCount val="1"/>
                <c:pt idx="0">
                  <c:v>Worsening</c:v>
                </c:pt>
              </c:strCache>
            </c:strRef>
          </c:tx>
          <c:spPr>
            <a:solidFill>
              <a:srgbClr val="F9152F"/>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Micropolitan (n=16)</c:v>
                </c:pt>
                <c:pt idx="1">
                  <c:v>Noncore (n=16)</c:v>
                </c:pt>
              </c:strCache>
            </c:strRef>
          </c:cat>
          <c:val>
            <c:numRef>
              <c:f>Sheet1!$D$2:$D$3</c:f>
              <c:numCache>
                <c:formatCode>General</c:formatCode>
                <c:ptCount val="2"/>
                <c:pt idx="0">
                  <c:v>1</c:v>
                </c:pt>
                <c:pt idx="1">
                  <c:v>1</c:v>
                </c:pt>
              </c:numCache>
            </c:numRef>
          </c:val>
          <c:extLst>
            <c:ext xmlns:c16="http://schemas.microsoft.com/office/drawing/2014/chart" uri="{C3380CC4-5D6E-409C-BE32-E72D297353CC}">
              <c16:uniqueId val="{00000003-5D51-404C-9671-B31F5056D19E}"/>
            </c:ext>
          </c:extLst>
        </c:ser>
        <c:dLbls>
          <c:showLegendKey val="0"/>
          <c:showVal val="1"/>
          <c:showCatName val="0"/>
          <c:showSerName val="0"/>
          <c:showPercent val="0"/>
          <c:showBubbleSize val="0"/>
        </c:dLbls>
        <c:gapWidth val="150"/>
        <c:overlap val="100"/>
        <c:axId val="103788544"/>
        <c:axId val="103790080"/>
      </c:barChart>
      <c:catAx>
        <c:axId val="103788544"/>
        <c:scaling>
          <c:orientation val="minMax"/>
        </c:scaling>
        <c:delete val="0"/>
        <c:axPos val="b"/>
        <c:numFmt formatCode="General" sourceLinked="1"/>
        <c:majorTickMark val="out"/>
        <c:minorTickMark val="none"/>
        <c:tickLblPos val="nextTo"/>
        <c:txPr>
          <a:bodyPr rot="0" vert="horz"/>
          <a:lstStyle/>
          <a:p>
            <a:pPr>
              <a:defRPr/>
            </a:pPr>
            <a:endParaRPr lang="en-US"/>
          </a:p>
        </c:txPr>
        <c:crossAx val="103790080"/>
        <c:crosses val="autoZero"/>
        <c:auto val="1"/>
        <c:lblAlgn val="ctr"/>
        <c:lblOffset val="100"/>
        <c:tickLblSkip val="1"/>
        <c:tickMarkSkip val="1"/>
        <c:noMultiLvlLbl val="0"/>
      </c:catAx>
      <c:valAx>
        <c:axId val="103790080"/>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103788544"/>
        <c:crosses val="autoZero"/>
        <c:crossBetween val="between"/>
        <c:majorUnit val="0.2"/>
      </c:valAx>
    </c:plotArea>
    <c:legend>
      <c:legendPos val="t"/>
      <c:layout>
        <c:manualLayout>
          <c:xMode val="edge"/>
          <c:yMode val="edge"/>
          <c:x val="0"/>
          <c:y val="1.0723485953145214E-4"/>
          <c:w val="0.99927736463497618"/>
          <c:h val="8.1830250869804069E-2"/>
        </c:manualLayout>
      </c:layout>
      <c:overlay val="0"/>
    </c:legend>
    <c:plotVisOnly val="1"/>
    <c:dispBlanksAs val="gap"/>
    <c:showDLblsOverMax val="0"/>
  </c:chart>
  <c:spPr>
    <a:ln>
      <a:noFill/>
    </a:ln>
  </c:spPr>
  <c:txPr>
    <a:bodyPr/>
    <a:lstStyle/>
    <a:p>
      <a:pPr>
        <a:defRPr sz="1600" baseline="0">
          <a:solidFill>
            <a:schemeClr val="tx1"/>
          </a:solidFill>
          <a:latin typeface="Calibri" panose="020F050202020403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3869932925051"/>
          <c:y val="3.4305677068144268E-2"/>
          <c:w val="0.89758432973656044"/>
          <c:h val="0.78180494799261202"/>
        </c:manualLayout>
      </c:layout>
      <c:barChart>
        <c:barDir val="col"/>
        <c:grouping val="clustered"/>
        <c:varyColors val="0"/>
        <c:ser>
          <c:idx val="0"/>
          <c:order val="0"/>
          <c:tx>
            <c:strRef>
              <c:f>Sheet1!$B$1</c:f>
              <c:strCache>
                <c:ptCount val="1"/>
                <c:pt idx="0">
                  <c:v>Rate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14.1</c:v>
                </c:pt>
                <c:pt idx="1">
                  <c:v>17</c:v>
                </c:pt>
                <c:pt idx="2">
                  <c:v>15.8</c:v>
                </c:pt>
                <c:pt idx="3">
                  <c:v>12.7</c:v>
                </c:pt>
                <c:pt idx="4">
                  <c:v>10.1</c:v>
                </c:pt>
                <c:pt idx="5">
                  <c:v>12.2</c:v>
                </c:pt>
              </c:numCache>
            </c:numRef>
          </c:val>
          <c:extLst>
            <c:ext xmlns:c16="http://schemas.microsoft.com/office/drawing/2014/chart" uri="{C3380CC4-5D6E-409C-BE32-E72D297353CC}">
              <c16:uniqueId val="{00000000-093D-4499-A569-D91B009D8118}"/>
            </c:ext>
          </c:extLst>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a:t>Rate per 100,000 Population</a:t>
                </a:r>
              </a:p>
            </c:rich>
          </c:tx>
          <c:layout>
            <c:manualLayout>
              <c:xMode val="edge"/>
              <c:yMode val="edge"/>
              <c:x val="3.1566540293574427E-3"/>
              <c:y val="0.1188582677165354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majorUnit val="5"/>
      </c:valAx>
    </c:plotArea>
    <c:plotVisOnly val="1"/>
    <c:dispBlanksAs val="gap"/>
    <c:showDLblsOverMax val="0"/>
  </c:chart>
  <c:spPr>
    <a:ln>
      <a:noFill/>
    </a:ln>
  </c:sp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Sheet1!$B$2:$Q$2</c:f>
              <c:numCache>
                <c:formatCode>0.0</c:formatCode>
                <c:ptCount val="16"/>
                <c:pt idx="0">
                  <c:v>30</c:v>
                </c:pt>
                <c:pt idx="1">
                  <c:v>29.3</c:v>
                </c:pt>
                <c:pt idx="2">
                  <c:v>31</c:v>
                </c:pt>
                <c:pt idx="3">
                  <c:v>31.9</c:v>
                </c:pt>
                <c:pt idx="4">
                  <c:v>34.6</c:v>
                </c:pt>
                <c:pt idx="5">
                  <c:v>36.200000000000003</c:v>
                </c:pt>
                <c:pt idx="6">
                  <c:v>33.5</c:v>
                </c:pt>
                <c:pt idx="7">
                  <c:v>34.700000000000003</c:v>
                </c:pt>
                <c:pt idx="8">
                  <c:v>39.700000000000003</c:v>
                </c:pt>
                <c:pt idx="9">
                  <c:v>40.200000000000003</c:v>
                </c:pt>
                <c:pt idx="10">
                  <c:v>41.8</c:v>
                </c:pt>
                <c:pt idx="11">
                  <c:v>41.4</c:v>
                </c:pt>
                <c:pt idx="12">
                  <c:v>43.9</c:v>
                </c:pt>
                <c:pt idx="13">
                  <c:v>47.8</c:v>
                </c:pt>
                <c:pt idx="14">
                  <c:v>47.6</c:v>
                </c:pt>
                <c:pt idx="15">
                  <c:v>49.1</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Sheet1!$B$3:$Q$3</c:f>
              <c:numCache>
                <c:formatCode>0.0</c:formatCode>
                <c:ptCount val="16"/>
                <c:pt idx="0">
                  <c:v>32.200000000000003</c:v>
                </c:pt>
                <c:pt idx="1">
                  <c:v>30.8</c:v>
                </c:pt>
                <c:pt idx="2">
                  <c:v>35.200000000000003</c:v>
                </c:pt>
                <c:pt idx="3">
                  <c:v>34.299999999999997</c:v>
                </c:pt>
                <c:pt idx="4">
                  <c:v>39.1</c:v>
                </c:pt>
                <c:pt idx="5">
                  <c:v>40.5</c:v>
                </c:pt>
                <c:pt idx="6">
                  <c:v>38.4</c:v>
                </c:pt>
                <c:pt idx="7">
                  <c:v>37.700000000000003</c:v>
                </c:pt>
                <c:pt idx="8">
                  <c:v>43.3</c:v>
                </c:pt>
                <c:pt idx="9">
                  <c:v>41.1</c:v>
                </c:pt>
                <c:pt idx="10">
                  <c:v>43.8</c:v>
                </c:pt>
                <c:pt idx="11">
                  <c:v>44.1</c:v>
                </c:pt>
                <c:pt idx="12">
                  <c:v>46.1</c:v>
                </c:pt>
                <c:pt idx="13">
                  <c:v>49.8</c:v>
                </c:pt>
                <c:pt idx="14">
                  <c:v>47.3</c:v>
                </c:pt>
                <c:pt idx="15">
                  <c:v>49.3</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Sheet1!$B$4:$Q$4</c:f>
              <c:numCache>
                <c:formatCode>0.0</c:formatCode>
                <c:ptCount val="16"/>
                <c:pt idx="0">
                  <c:v>35.4</c:v>
                </c:pt>
                <c:pt idx="1">
                  <c:v>33.799999999999997</c:v>
                </c:pt>
                <c:pt idx="2">
                  <c:v>37.200000000000003</c:v>
                </c:pt>
                <c:pt idx="3">
                  <c:v>35.700000000000003</c:v>
                </c:pt>
                <c:pt idx="4">
                  <c:v>36.1</c:v>
                </c:pt>
                <c:pt idx="5">
                  <c:v>42.2</c:v>
                </c:pt>
                <c:pt idx="6">
                  <c:v>34.200000000000003</c:v>
                </c:pt>
                <c:pt idx="7">
                  <c:v>40.200000000000003</c:v>
                </c:pt>
                <c:pt idx="8">
                  <c:v>45.5</c:v>
                </c:pt>
                <c:pt idx="9">
                  <c:v>46.6</c:v>
                </c:pt>
                <c:pt idx="10">
                  <c:v>47.2</c:v>
                </c:pt>
                <c:pt idx="11">
                  <c:v>47.4</c:v>
                </c:pt>
                <c:pt idx="12">
                  <c:v>47.7</c:v>
                </c:pt>
                <c:pt idx="13">
                  <c:v>50.5</c:v>
                </c:pt>
                <c:pt idx="14">
                  <c:v>53.1</c:v>
                </c:pt>
                <c:pt idx="15">
                  <c:v>53.7</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Sheet1!$B$5:$Q$5</c:f>
              <c:numCache>
                <c:formatCode>0.0</c:formatCode>
                <c:ptCount val="16"/>
                <c:pt idx="0">
                  <c:v>29.4</c:v>
                </c:pt>
                <c:pt idx="1">
                  <c:v>30.9</c:v>
                </c:pt>
                <c:pt idx="2">
                  <c:v>27.4</c:v>
                </c:pt>
                <c:pt idx="3">
                  <c:v>31.9</c:v>
                </c:pt>
                <c:pt idx="4">
                  <c:v>33.9</c:v>
                </c:pt>
                <c:pt idx="5">
                  <c:v>34.5</c:v>
                </c:pt>
                <c:pt idx="6">
                  <c:v>33.700000000000003</c:v>
                </c:pt>
                <c:pt idx="7">
                  <c:v>30.8</c:v>
                </c:pt>
                <c:pt idx="8">
                  <c:v>37.1</c:v>
                </c:pt>
                <c:pt idx="9">
                  <c:v>39.5</c:v>
                </c:pt>
                <c:pt idx="10">
                  <c:v>40.5</c:v>
                </c:pt>
                <c:pt idx="11">
                  <c:v>39.299999999999997</c:v>
                </c:pt>
                <c:pt idx="12">
                  <c:v>45.6</c:v>
                </c:pt>
                <c:pt idx="13">
                  <c:v>48.7</c:v>
                </c:pt>
                <c:pt idx="14">
                  <c:v>45.4</c:v>
                </c:pt>
                <c:pt idx="15">
                  <c:v>50</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Sheet1!$B$6:$Q$6</c:f>
              <c:numCache>
                <c:formatCode>0.0</c:formatCode>
                <c:ptCount val="16"/>
                <c:pt idx="0">
                  <c:v>22.5</c:v>
                </c:pt>
                <c:pt idx="1">
                  <c:v>18.3</c:v>
                </c:pt>
                <c:pt idx="2">
                  <c:v>24.5</c:v>
                </c:pt>
                <c:pt idx="3">
                  <c:v>28.6</c:v>
                </c:pt>
                <c:pt idx="4">
                  <c:v>34.200000000000003</c:v>
                </c:pt>
                <c:pt idx="5">
                  <c:v>28.2</c:v>
                </c:pt>
                <c:pt idx="6">
                  <c:v>28.5</c:v>
                </c:pt>
                <c:pt idx="7">
                  <c:v>31.9</c:v>
                </c:pt>
                <c:pt idx="8">
                  <c:v>33.200000000000003</c:v>
                </c:pt>
                <c:pt idx="9">
                  <c:v>34.700000000000003</c:v>
                </c:pt>
                <c:pt idx="10">
                  <c:v>42.8</c:v>
                </c:pt>
                <c:pt idx="11">
                  <c:v>38.700000000000003</c:v>
                </c:pt>
                <c:pt idx="12">
                  <c:v>42.9</c:v>
                </c:pt>
                <c:pt idx="13">
                  <c:v>43.6</c:v>
                </c:pt>
                <c:pt idx="14">
                  <c:v>49</c:v>
                </c:pt>
                <c:pt idx="15">
                  <c:v>51.3</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Sheet1!$B$7:$Q$7</c:f>
              <c:numCache>
                <c:formatCode>0.0</c:formatCode>
                <c:ptCount val="16"/>
                <c:pt idx="0">
                  <c:v>21.9</c:v>
                </c:pt>
                <c:pt idx="1">
                  <c:v>21.6</c:v>
                </c:pt>
                <c:pt idx="2">
                  <c:v>21.8</c:v>
                </c:pt>
                <c:pt idx="3">
                  <c:v>21.2</c:v>
                </c:pt>
                <c:pt idx="4">
                  <c:v>24.3</c:v>
                </c:pt>
                <c:pt idx="5">
                  <c:v>25.6</c:v>
                </c:pt>
                <c:pt idx="6">
                  <c:v>26.4</c:v>
                </c:pt>
                <c:pt idx="7">
                  <c:v>27.1</c:v>
                </c:pt>
                <c:pt idx="8">
                  <c:v>33.200000000000003</c:v>
                </c:pt>
                <c:pt idx="9">
                  <c:v>36.5</c:v>
                </c:pt>
                <c:pt idx="10">
                  <c:v>30.6</c:v>
                </c:pt>
                <c:pt idx="11">
                  <c:v>32</c:v>
                </c:pt>
                <c:pt idx="12">
                  <c:v>30.3</c:v>
                </c:pt>
                <c:pt idx="13">
                  <c:v>37.299999999999997</c:v>
                </c:pt>
                <c:pt idx="14">
                  <c:v>41.8</c:v>
                </c:pt>
                <c:pt idx="15">
                  <c:v>36.1</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Sheet1!$B$8:$Q$8</c:f>
              <c:numCache>
                <c:formatCode>0.0</c:formatCode>
                <c:ptCount val="16"/>
                <c:pt idx="0">
                  <c:v>22.2</c:v>
                </c:pt>
                <c:pt idx="1">
                  <c:v>25.1</c:v>
                </c:pt>
                <c:pt idx="2">
                  <c:v>20.5</c:v>
                </c:pt>
                <c:pt idx="3">
                  <c:v>26</c:v>
                </c:pt>
                <c:pt idx="4">
                  <c:v>25</c:v>
                </c:pt>
                <c:pt idx="5">
                  <c:v>26.3</c:v>
                </c:pt>
                <c:pt idx="6">
                  <c:v>27.2</c:v>
                </c:pt>
                <c:pt idx="7">
                  <c:v>28.3</c:v>
                </c:pt>
                <c:pt idx="8">
                  <c:v>26.8</c:v>
                </c:pt>
                <c:pt idx="9">
                  <c:v>24</c:v>
                </c:pt>
                <c:pt idx="10">
                  <c:v>31.6</c:v>
                </c:pt>
                <c:pt idx="11">
                  <c:v>28.4</c:v>
                </c:pt>
                <c:pt idx="12">
                  <c:v>35.200000000000003</c:v>
                </c:pt>
                <c:pt idx="13">
                  <c:v>48</c:v>
                </c:pt>
                <c:pt idx="14">
                  <c:v>36</c:v>
                </c:pt>
                <c:pt idx="15">
                  <c:v>35.9</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7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454177602799649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10"/>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9.4195100612423463E-2"/>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Sheet1!$B$2:$B$6</c:f>
              <c:numCache>
                <c:formatCode>General</c:formatCode>
                <c:ptCount val="5"/>
                <c:pt idx="0">
                  <c:v>50.8</c:v>
                </c:pt>
                <c:pt idx="1">
                  <c:v>52.4</c:v>
                </c:pt>
                <c:pt idx="2">
                  <c:v>48.2</c:v>
                </c:pt>
                <c:pt idx="3">
                  <c:v>53</c:v>
                </c:pt>
                <c:pt idx="4">
                  <c:v>35.6</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Sheet1!$C$2:$C$6</c:f>
              <c:numCache>
                <c:formatCode>General</c:formatCode>
                <c:ptCount val="5"/>
                <c:pt idx="0">
                  <c:v>44.9</c:v>
                </c:pt>
                <c:pt idx="1">
                  <c:v>46.3</c:v>
                </c:pt>
                <c:pt idx="2">
                  <c:v>47.9</c:v>
                </c:pt>
                <c:pt idx="3">
                  <c:v>43.6</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Sheet1!$D$2:$D$6</c:f>
              <c:numCache>
                <c:formatCode>General</c:formatCode>
                <c:ptCount val="5"/>
                <c:pt idx="0">
                  <c:v>53.4</c:v>
                </c:pt>
                <c:pt idx="1">
                  <c:v>58.8</c:v>
                </c:pt>
                <c:pt idx="2">
                  <c:v>53.4</c:v>
                </c:pt>
                <c:pt idx="3">
                  <c:v>54.6</c:v>
                </c:pt>
                <c:pt idx="4">
                  <c:v>36.5</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717517254787596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38699329250511"/>
          <c:y val="9.4195100612423463E-2"/>
          <c:w val="0.89758432973656077"/>
          <c:h val="0.7388602119179547"/>
        </c:manualLayout>
      </c:layout>
      <c:barChart>
        <c:barDir val="col"/>
        <c:grouping val="clustered"/>
        <c:varyColors val="0"/>
        <c:ser>
          <c:idx val="0"/>
          <c:order val="0"/>
          <c:tx>
            <c:strRef>
              <c:f>Sheet1!$B$1</c:f>
              <c:strCache>
                <c:ptCount val="1"/>
                <c:pt idx="0">
                  <c:v>Poor</c:v>
                </c:pt>
              </c:strCache>
            </c:strRef>
          </c:tx>
          <c:spPr>
            <a:solidFill>
              <a:srgbClr val="0072C6"/>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Sheet1!$B$2:$B$6</c:f>
              <c:numCache>
                <c:formatCode>0.0</c:formatCode>
                <c:ptCount val="5"/>
                <c:pt idx="0">
                  <c:v>52.4</c:v>
                </c:pt>
                <c:pt idx="1">
                  <c:v>43.7</c:v>
                </c:pt>
                <c:pt idx="2">
                  <c:v>41.8</c:v>
                </c:pt>
                <c:pt idx="3">
                  <c:v>57.7</c:v>
                </c:pt>
                <c:pt idx="4">
                  <c:v>34.1</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Low Income </c:v>
                </c:pt>
              </c:strCache>
            </c:strRef>
          </c:tx>
          <c:spPr>
            <a:solidFill>
              <a:srgbClr val="AABA0A"/>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Sheet1!$C$2:$C$6</c:f>
              <c:numCache>
                <c:formatCode>0.0</c:formatCode>
                <c:ptCount val="5"/>
                <c:pt idx="0">
                  <c:v>47.5</c:v>
                </c:pt>
                <c:pt idx="1">
                  <c:v>51</c:v>
                </c:pt>
                <c:pt idx="2">
                  <c:v>48.4</c:v>
                </c:pt>
                <c:pt idx="3">
                  <c:v>42.3</c:v>
                </c:pt>
                <c:pt idx="4">
                  <c:v>35.299999999999997</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Middle Income</c:v>
                </c:pt>
              </c:strCache>
            </c:strRef>
          </c:tx>
          <c:spPr>
            <a:solidFill>
              <a:sysClr val="window" lastClr="FFFFFF"/>
            </a:solidFill>
            <a:ln>
              <a:solidFill>
                <a:sysClr val="windowText" lastClr="000000"/>
              </a:solidFill>
            </a:ln>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Sheet1!$D$2:$D$6</c:f>
              <c:numCache>
                <c:formatCode>0.0</c:formatCode>
                <c:ptCount val="5"/>
                <c:pt idx="0">
                  <c:v>46.5</c:v>
                </c:pt>
                <c:pt idx="1">
                  <c:v>57</c:v>
                </c:pt>
                <c:pt idx="2">
                  <c:v>56.3</c:v>
                </c:pt>
                <c:pt idx="3">
                  <c:v>53.1</c:v>
                </c:pt>
                <c:pt idx="4">
                  <c:v>42.1</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High Income</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Sheet1!$E$2:$E$6</c:f>
              <c:numCache>
                <c:formatCode>0.0</c:formatCode>
                <c:ptCount val="5"/>
                <c:pt idx="0">
                  <c:v>51.1</c:v>
                </c:pt>
                <c:pt idx="1">
                  <c:v>54.6</c:v>
                </c:pt>
                <c:pt idx="2">
                  <c:v>50.1</c:v>
                </c:pt>
                <c:pt idx="3">
                  <c:v>53.1</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74838145231846"/>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Sheet1!$B$2:$Q$2</c:f>
              <c:numCache>
                <c:formatCode>0.0</c:formatCode>
                <c:ptCount val="16"/>
                <c:pt idx="0">
                  <c:v>46.9</c:v>
                </c:pt>
                <c:pt idx="1">
                  <c:v>47.5</c:v>
                </c:pt>
                <c:pt idx="2">
                  <c:v>48.7</c:v>
                </c:pt>
                <c:pt idx="3">
                  <c:v>50.1</c:v>
                </c:pt>
                <c:pt idx="4">
                  <c:v>51.4</c:v>
                </c:pt>
                <c:pt idx="5">
                  <c:v>52.8</c:v>
                </c:pt>
                <c:pt idx="6">
                  <c:v>49.6</c:v>
                </c:pt>
                <c:pt idx="7">
                  <c:v>49.5</c:v>
                </c:pt>
                <c:pt idx="8">
                  <c:v>55.7</c:v>
                </c:pt>
                <c:pt idx="9">
                  <c:v>54.5</c:v>
                </c:pt>
                <c:pt idx="10">
                  <c:v>57.1</c:v>
                </c:pt>
                <c:pt idx="11">
                  <c:v>58.3</c:v>
                </c:pt>
                <c:pt idx="12">
                  <c:v>60.5</c:v>
                </c:pt>
                <c:pt idx="13">
                  <c:v>64</c:v>
                </c:pt>
                <c:pt idx="14">
                  <c:v>63.6</c:v>
                </c:pt>
                <c:pt idx="15">
                  <c:v>65.599999999999994</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Sheet1!$B$3:$Q$3</c:f>
              <c:numCache>
                <c:formatCode>0.0</c:formatCode>
                <c:ptCount val="16"/>
                <c:pt idx="0">
                  <c:v>50.3</c:v>
                </c:pt>
                <c:pt idx="1">
                  <c:v>49.4</c:v>
                </c:pt>
                <c:pt idx="2">
                  <c:v>53.5</c:v>
                </c:pt>
                <c:pt idx="3">
                  <c:v>53.3</c:v>
                </c:pt>
                <c:pt idx="4">
                  <c:v>53.7</c:v>
                </c:pt>
                <c:pt idx="5">
                  <c:v>56.6</c:v>
                </c:pt>
                <c:pt idx="6">
                  <c:v>53.1</c:v>
                </c:pt>
                <c:pt idx="7">
                  <c:v>53.1</c:v>
                </c:pt>
                <c:pt idx="8">
                  <c:v>59.3</c:v>
                </c:pt>
                <c:pt idx="9">
                  <c:v>57.3</c:v>
                </c:pt>
                <c:pt idx="10">
                  <c:v>60.6</c:v>
                </c:pt>
                <c:pt idx="11">
                  <c:v>61.2</c:v>
                </c:pt>
                <c:pt idx="12">
                  <c:v>62.9</c:v>
                </c:pt>
                <c:pt idx="13">
                  <c:v>65.3</c:v>
                </c:pt>
                <c:pt idx="14">
                  <c:v>62.7</c:v>
                </c:pt>
                <c:pt idx="15">
                  <c:v>66.599999999999994</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Sheet1!$B$4:$Q$4</c:f>
              <c:numCache>
                <c:formatCode>0.0</c:formatCode>
                <c:ptCount val="16"/>
                <c:pt idx="0">
                  <c:v>51</c:v>
                </c:pt>
                <c:pt idx="1">
                  <c:v>52.5</c:v>
                </c:pt>
                <c:pt idx="2">
                  <c:v>55.1</c:v>
                </c:pt>
                <c:pt idx="3">
                  <c:v>55.9</c:v>
                </c:pt>
                <c:pt idx="4">
                  <c:v>55.6</c:v>
                </c:pt>
                <c:pt idx="5">
                  <c:v>58.2</c:v>
                </c:pt>
                <c:pt idx="6">
                  <c:v>56.3</c:v>
                </c:pt>
                <c:pt idx="7">
                  <c:v>56.2</c:v>
                </c:pt>
                <c:pt idx="8">
                  <c:v>61.3</c:v>
                </c:pt>
                <c:pt idx="9">
                  <c:v>60.5</c:v>
                </c:pt>
                <c:pt idx="10">
                  <c:v>62.4</c:v>
                </c:pt>
                <c:pt idx="11">
                  <c:v>66.2</c:v>
                </c:pt>
                <c:pt idx="12">
                  <c:v>65.8</c:v>
                </c:pt>
                <c:pt idx="13">
                  <c:v>68.599999999999994</c:v>
                </c:pt>
                <c:pt idx="14">
                  <c:v>70.099999999999994</c:v>
                </c:pt>
                <c:pt idx="15">
                  <c:v>70.3</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Sheet1!$B$5:$Q$5</c:f>
              <c:numCache>
                <c:formatCode>0.0</c:formatCode>
                <c:ptCount val="16"/>
                <c:pt idx="0">
                  <c:v>45.2</c:v>
                </c:pt>
                <c:pt idx="1">
                  <c:v>49.5</c:v>
                </c:pt>
                <c:pt idx="2">
                  <c:v>48.1</c:v>
                </c:pt>
                <c:pt idx="3">
                  <c:v>49</c:v>
                </c:pt>
                <c:pt idx="4">
                  <c:v>48.3</c:v>
                </c:pt>
                <c:pt idx="5">
                  <c:v>53.1</c:v>
                </c:pt>
                <c:pt idx="6">
                  <c:v>47</c:v>
                </c:pt>
                <c:pt idx="7">
                  <c:v>46.4</c:v>
                </c:pt>
                <c:pt idx="8">
                  <c:v>54.1</c:v>
                </c:pt>
                <c:pt idx="9">
                  <c:v>53.4</c:v>
                </c:pt>
                <c:pt idx="10">
                  <c:v>56.8</c:v>
                </c:pt>
                <c:pt idx="11">
                  <c:v>56.1</c:v>
                </c:pt>
                <c:pt idx="12">
                  <c:v>61.2</c:v>
                </c:pt>
                <c:pt idx="13">
                  <c:v>64.2</c:v>
                </c:pt>
                <c:pt idx="14">
                  <c:v>63.1</c:v>
                </c:pt>
                <c:pt idx="15">
                  <c:v>65.3</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Sheet1!$B$6:$Q$6</c:f>
              <c:numCache>
                <c:formatCode>0.0</c:formatCode>
                <c:ptCount val="16"/>
                <c:pt idx="0">
                  <c:v>42.8</c:v>
                </c:pt>
                <c:pt idx="1">
                  <c:v>36.1</c:v>
                </c:pt>
                <c:pt idx="2">
                  <c:v>41.3</c:v>
                </c:pt>
                <c:pt idx="3">
                  <c:v>45</c:v>
                </c:pt>
                <c:pt idx="4">
                  <c:v>52.8</c:v>
                </c:pt>
                <c:pt idx="5">
                  <c:v>45</c:v>
                </c:pt>
                <c:pt idx="6">
                  <c:v>44.2</c:v>
                </c:pt>
                <c:pt idx="7">
                  <c:v>47.9</c:v>
                </c:pt>
                <c:pt idx="8">
                  <c:v>49</c:v>
                </c:pt>
                <c:pt idx="9">
                  <c:v>48.1</c:v>
                </c:pt>
                <c:pt idx="10">
                  <c:v>59.2</c:v>
                </c:pt>
                <c:pt idx="11">
                  <c:v>52.5</c:v>
                </c:pt>
                <c:pt idx="12">
                  <c:v>59.2</c:v>
                </c:pt>
                <c:pt idx="13">
                  <c:v>62</c:v>
                </c:pt>
                <c:pt idx="14">
                  <c:v>63.5</c:v>
                </c:pt>
                <c:pt idx="15">
                  <c:v>65.2</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Sheet1!$B$7:$Q$7</c:f>
              <c:numCache>
                <c:formatCode>0.0</c:formatCode>
                <c:ptCount val="16"/>
                <c:pt idx="0">
                  <c:v>38.5</c:v>
                </c:pt>
                <c:pt idx="1">
                  <c:v>38</c:v>
                </c:pt>
                <c:pt idx="2">
                  <c:v>36.5</c:v>
                </c:pt>
                <c:pt idx="3">
                  <c:v>36.5</c:v>
                </c:pt>
                <c:pt idx="4">
                  <c:v>37.5</c:v>
                </c:pt>
                <c:pt idx="5">
                  <c:v>42.3</c:v>
                </c:pt>
                <c:pt idx="6">
                  <c:v>40.1</c:v>
                </c:pt>
                <c:pt idx="7">
                  <c:v>37.5</c:v>
                </c:pt>
                <c:pt idx="8">
                  <c:v>48.3</c:v>
                </c:pt>
                <c:pt idx="9">
                  <c:v>47.2</c:v>
                </c:pt>
                <c:pt idx="10">
                  <c:v>40.1</c:v>
                </c:pt>
                <c:pt idx="11">
                  <c:v>45.3</c:v>
                </c:pt>
                <c:pt idx="12">
                  <c:v>47.3</c:v>
                </c:pt>
                <c:pt idx="13">
                  <c:v>54.9</c:v>
                </c:pt>
                <c:pt idx="14">
                  <c:v>57.8</c:v>
                </c:pt>
                <c:pt idx="15">
                  <c:v>54.5</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Sheet1!$B$8:$Q$8</c:f>
              <c:numCache>
                <c:formatCode>0.0</c:formatCode>
                <c:ptCount val="16"/>
                <c:pt idx="0">
                  <c:v>37.4</c:v>
                </c:pt>
                <c:pt idx="1">
                  <c:v>40.9</c:v>
                </c:pt>
                <c:pt idx="2">
                  <c:v>33.299999999999997</c:v>
                </c:pt>
                <c:pt idx="3">
                  <c:v>41.7</c:v>
                </c:pt>
                <c:pt idx="4">
                  <c:v>54</c:v>
                </c:pt>
                <c:pt idx="5">
                  <c:v>41.4</c:v>
                </c:pt>
                <c:pt idx="6">
                  <c:v>38.200000000000003</c:v>
                </c:pt>
                <c:pt idx="7">
                  <c:v>39.1</c:v>
                </c:pt>
                <c:pt idx="8">
                  <c:v>43.8</c:v>
                </c:pt>
                <c:pt idx="9">
                  <c:v>39.5</c:v>
                </c:pt>
                <c:pt idx="10">
                  <c:v>42.9</c:v>
                </c:pt>
                <c:pt idx="11">
                  <c:v>45.7</c:v>
                </c:pt>
                <c:pt idx="12">
                  <c:v>48.1</c:v>
                </c:pt>
                <c:pt idx="13">
                  <c:v>55.4</c:v>
                </c:pt>
                <c:pt idx="14">
                  <c:v>46.4</c:v>
                </c:pt>
                <c:pt idx="15">
                  <c:v>53.3</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10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454177602799649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10"/>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Sheet1!$B$2:$B$6</c:f>
              <c:numCache>
                <c:formatCode>0.0</c:formatCode>
                <c:ptCount val="5"/>
                <c:pt idx="0">
                  <c:v>69</c:v>
                </c:pt>
                <c:pt idx="1">
                  <c:v>69.900000000000006</c:v>
                </c:pt>
                <c:pt idx="2">
                  <c:v>62.7</c:v>
                </c:pt>
                <c:pt idx="3">
                  <c:v>66.2</c:v>
                </c:pt>
                <c:pt idx="4">
                  <c:v>58.3</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Sheet1!$C$2:$C$6</c:f>
              <c:numCache>
                <c:formatCode>0.0</c:formatCode>
                <c:ptCount val="5"/>
                <c:pt idx="0">
                  <c:v>64.8</c:v>
                </c:pt>
                <c:pt idx="1">
                  <c:v>67</c:v>
                </c:pt>
                <c:pt idx="2">
                  <c:v>68.8</c:v>
                </c:pt>
                <c:pt idx="3">
                  <c:v>61.4</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Sheet1!$D$2:$D$6</c:f>
              <c:numCache>
                <c:formatCode>0.0</c:formatCode>
                <c:ptCount val="5"/>
                <c:pt idx="0">
                  <c:v>66.3</c:v>
                </c:pt>
                <c:pt idx="1">
                  <c:v>71.900000000000006</c:v>
                </c:pt>
                <c:pt idx="2">
                  <c:v>69.3</c:v>
                </c:pt>
                <c:pt idx="3">
                  <c:v>67.400000000000006</c:v>
                </c:pt>
                <c:pt idx="4">
                  <c:v>47</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90270259186351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Sheet1!$B$2:$Q$2</c:f>
              <c:numCache>
                <c:formatCode>0.0</c:formatCode>
                <c:ptCount val="16"/>
                <c:pt idx="0">
                  <c:v>49.1</c:v>
                </c:pt>
                <c:pt idx="1">
                  <c:v>50.9</c:v>
                </c:pt>
                <c:pt idx="2">
                  <c:v>51.6</c:v>
                </c:pt>
                <c:pt idx="3">
                  <c:v>50.7</c:v>
                </c:pt>
                <c:pt idx="4">
                  <c:v>52.2</c:v>
                </c:pt>
                <c:pt idx="5">
                  <c:v>52.2</c:v>
                </c:pt>
                <c:pt idx="6">
                  <c:v>49.3</c:v>
                </c:pt>
                <c:pt idx="7">
                  <c:v>50.9</c:v>
                </c:pt>
                <c:pt idx="8">
                  <c:v>50.6</c:v>
                </c:pt>
                <c:pt idx="9">
                  <c:v>50.5</c:v>
                </c:pt>
                <c:pt idx="10">
                  <c:v>52.8</c:v>
                </c:pt>
                <c:pt idx="11">
                  <c:v>54.5</c:v>
                </c:pt>
                <c:pt idx="12">
                  <c:v>54.4</c:v>
                </c:pt>
                <c:pt idx="13">
                  <c:v>54.5</c:v>
                </c:pt>
                <c:pt idx="14">
                  <c:v>54.6</c:v>
                </c:pt>
                <c:pt idx="15">
                  <c:v>54.2</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Sheet1!$B$3:$Q$3</c:f>
              <c:numCache>
                <c:formatCode>0.0</c:formatCode>
                <c:ptCount val="16"/>
                <c:pt idx="0">
                  <c:v>41.8</c:v>
                </c:pt>
                <c:pt idx="1">
                  <c:v>42.2</c:v>
                </c:pt>
                <c:pt idx="2">
                  <c:v>44.6</c:v>
                </c:pt>
                <c:pt idx="3">
                  <c:v>45</c:v>
                </c:pt>
                <c:pt idx="4">
                  <c:v>48.3</c:v>
                </c:pt>
                <c:pt idx="5">
                  <c:v>49.3</c:v>
                </c:pt>
                <c:pt idx="6">
                  <c:v>46</c:v>
                </c:pt>
                <c:pt idx="7">
                  <c:v>45</c:v>
                </c:pt>
                <c:pt idx="8">
                  <c:v>46.1</c:v>
                </c:pt>
                <c:pt idx="9">
                  <c:v>43.5</c:v>
                </c:pt>
                <c:pt idx="10">
                  <c:v>46.9</c:v>
                </c:pt>
                <c:pt idx="11">
                  <c:v>47.9</c:v>
                </c:pt>
                <c:pt idx="12">
                  <c:v>49.7</c:v>
                </c:pt>
                <c:pt idx="13">
                  <c:v>50</c:v>
                </c:pt>
                <c:pt idx="14">
                  <c:v>51.4</c:v>
                </c:pt>
                <c:pt idx="15">
                  <c:v>50.4</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Sheet1!$B$4:$Q$4</c:f>
              <c:numCache>
                <c:formatCode>0.0</c:formatCode>
                <c:ptCount val="16"/>
                <c:pt idx="0">
                  <c:v>53.5</c:v>
                </c:pt>
                <c:pt idx="1">
                  <c:v>58.2</c:v>
                </c:pt>
                <c:pt idx="2">
                  <c:v>57.9</c:v>
                </c:pt>
                <c:pt idx="3">
                  <c:v>55.7</c:v>
                </c:pt>
                <c:pt idx="4">
                  <c:v>58</c:v>
                </c:pt>
                <c:pt idx="5">
                  <c:v>55.3</c:v>
                </c:pt>
                <c:pt idx="6">
                  <c:v>54.4</c:v>
                </c:pt>
                <c:pt idx="7">
                  <c:v>56.4</c:v>
                </c:pt>
                <c:pt idx="8">
                  <c:v>57</c:v>
                </c:pt>
                <c:pt idx="9">
                  <c:v>56.7</c:v>
                </c:pt>
                <c:pt idx="10">
                  <c:v>56.5</c:v>
                </c:pt>
                <c:pt idx="11">
                  <c:v>58.8</c:v>
                </c:pt>
                <c:pt idx="12">
                  <c:v>57.6</c:v>
                </c:pt>
                <c:pt idx="13">
                  <c:v>55.7</c:v>
                </c:pt>
                <c:pt idx="14">
                  <c:v>57.2</c:v>
                </c:pt>
                <c:pt idx="15">
                  <c:v>57.4</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Sheet1!$B$5:$Q$5</c:f>
              <c:numCache>
                <c:formatCode>0.0</c:formatCode>
                <c:ptCount val="16"/>
                <c:pt idx="0">
                  <c:v>54.1</c:v>
                </c:pt>
                <c:pt idx="1">
                  <c:v>53.2</c:v>
                </c:pt>
                <c:pt idx="2">
                  <c:v>56.3</c:v>
                </c:pt>
                <c:pt idx="3">
                  <c:v>54.6</c:v>
                </c:pt>
                <c:pt idx="4">
                  <c:v>52.5</c:v>
                </c:pt>
                <c:pt idx="5">
                  <c:v>50.9</c:v>
                </c:pt>
                <c:pt idx="6">
                  <c:v>51</c:v>
                </c:pt>
                <c:pt idx="7">
                  <c:v>53.6</c:v>
                </c:pt>
                <c:pt idx="8">
                  <c:v>52.7</c:v>
                </c:pt>
                <c:pt idx="9">
                  <c:v>53.1</c:v>
                </c:pt>
                <c:pt idx="10">
                  <c:v>55.6</c:v>
                </c:pt>
                <c:pt idx="11">
                  <c:v>59.8</c:v>
                </c:pt>
                <c:pt idx="12">
                  <c:v>57.6</c:v>
                </c:pt>
                <c:pt idx="13">
                  <c:v>57.2</c:v>
                </c:pt>
                <c:pt idx="14">
                  <c:v>60.2</c:v>
                </c:pt>
                <c:pt idx="15">
                  <c:v>57.3</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Sheet1!$B$6:$Q$6</c:f>
              <c:numCache>
                <c:formatCode>0.0</c:formatCode>
                <c:ptCount val="16"/>
                <c:pt idx="0">
                  <c:v>49</c:v>
                </c:pt>
                <c:pt idx="1">
                  <c:v>55.1</c:v>
                </c:pt>
                <c:pt idx="2">
                  <c:v>55.8</c:v>
                </c:pt>
                <c:pt idx="3">
                  <c:v>56.1</c:v>
                </c:pt>
                <c:pt idx="4">
                  <c:v>52.6</c:v>
                </c:pt>
                <c:pt idx="5">
                  <c:v>54.9</c:v>
                </c:pt>
                <c:pt idx="6">
                  <c:v>47</c:v>
                </c:pt>
                <c:pt idx="7">
                  <c:v>51.7</c:v>
                </c:pt>
                <c:pt idx="8">
                  <c:v>55.6</c:v>
                </c:pt>
                <c:pt idx="9">
                  <c:v>57.1</c:v>
                </c:pt>
                <c:pt idx="10">
                  <c:v>56.6</c:v>
                </c:pt>
                <c:pt idx="11">
                  <c:v>56.5</c:v>
                </c:pt>
                <c:pt idx="12">
                  <c:v>60.2</c:v>
                </c:pt>
                <c:pt idx="13">
                  <c:v>62.8</c:v>
                </c:pt>
                <c:pt idx="14">
                  <c:v>50.9</c:v>
                </c:pt>
                <c:pt idx="15">
                  <c:v>54.9</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Sheet1!$B$7:$Q$7</c:f>
              <c:numCache>
                <c:formatCode>0.0</c:formatCode>
                <c:ptCount val="16"/>
                <c:pt idx="0">
                  <c:v>52.5</c:v>
                </c:pt>
                <c:pt idx="1">
                  <c:v>51</c:v>
                </c:pt>
                <c:pt idx="2">
                  <c:v>45.1</c:v>
                </c:pt>
                <c:pt idx="3">
                  <c:v>46.4</c:v>
                </c:pt>
                <c:pt idx="4">
                  <c:v>50.2</c:v>
                </c:pt>
                <c:pt idx="5">
                  <c:v>51.6</c:v>
                </c:pt>
                <c:pt idx="6">
                  <c:v>48.9</c:v>
                </c:pt>
                <c:pt idx="7">
                  <c:v>48.2</c:v>
                </c:pt>
                <c:pt idx="8">
                  <c:v>42.8</c:v>
                </c:pt>
                <c:pt idx="9">
                  <c:v>46.6</c:v>
                </c:pt>
                <c:pt idx="10">
                  <c:v>51.6</c:v>
                </c:pt>
                <c:pt idx="11">
                  <c:v>53.5</c:v>
                </c:pt>
                <c:pt idx="12">
                  <c:v>51.1</c:v>
                </c:pt>
                <c:pt idx="13">
                  <c:v>50.3</c:v>
                </c:pt>
                <c:pt idx="14">
                  <c:v>50.9</c:v>
                </c:pt>
                <c:pt idx="15">
                  <c:v>53.5</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Sheet1!$B$8:$Q$8</c:f>
              <c:numCache>
                <c:formatCode>0.0</c:formatCode>
                <c:ptCount val="16"/>
                <c:pt idx="0">
                  <c:v>43.5</c:v>
                </c:pt>
                <c:pt idx="1">
                  <c:v>48.2</c:v>
                </c:pt>
                <c:pt idx="2">
                  <c:v>49.3</c:v>
                </c:pt>
                <c:pt idx="3">
                  <c:v>45.7</c:v>
                </c:pt>
                <c:pt idx="4">
                  <c:v>49.3</c:v>
                </c:pt>
                <c:pt idx="5">
                  <c:v>54.1</c:v>
                </c:pt>
                <c:pt idx="6">
                  <c:v>40.5</c:v>
                </c:pt>
                <c:pt idx="7">
                  <c:v>48.5</c:v>
                </c:pt>
                <c:pt idx="8">
                  <c:v>42.8</c:v>
                </c:pt>
                <c:pt idx="9">
                  <c:v>43.1</c:v>
                </c:pt>
                <c:pt idx="10">
                  <c:v>49</c:v>
                </c:pt>
                <c:pt idx="11">
                  <c:v>43</c:v>
                </c:pt>
                <c:pt idx="12">
                  <c:v>44.8</c:v>
                </c:pt>
                <c:pt idx="13">
                  <c:v>50.9</c:v>
                </c:pt>
                <c:pt idx="14">
                  <c:v>49.6</c:v>
                </c:pt>
                <c:pt idx="15">
                  <c:v>49.5</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540983158355206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10"/>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Sheet1!$B$2:$B$6</c:f>
              <c:numCache>
                <c:formatCode>General</c:formatCode>
                <c:ptCount val="5"/>
                <c:pt idx="0">
                  <c:v>58</c:v>
                </c:pt>
                <c:pt idx="1">
                  <c:v>65.099999999999994</c:v>
                </c:pt>
                <c:pt idx="2">
                  <c:v>63.9</c:v>
                </c:pt>
                <c:pt idx="3">
                  <c:v>55.9</c:v>
                </c:pt>
                <c:pt idx="4">
                  <c:v>55.4</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Sheet1!$C$2:$C$6</c:f>
              <c:numCache>
                <c:formatCode>General</c:formatCode>
                <c:ptCount val="5"/>
                <c:pt idx="0">
                  <c:v>38.9</c:v>
                </c:pt>
                <c:pt idx="1">
                  <c:v>45.6</c:v>
                </c:pt>
                <c:pt idx="2">
                  <c:v>32.299999999999997</c:v>
                </c:pt>
                <c:pt idx="3">
                  <c:v>44.9</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Sheet1!$D$2:$D$6</c:f>
              <c:numCache>
                <c:formatCode>General</c:formatCode>
                <c:ptCount val="5"/>
                <c:pt idx="0">
                  <c:v>48.6</c:v>
                </c:pt>
                <c:pt idx="1">
                  <c:v>53.7</c:v>
                </c:pt>
                <c:pt idx="2">
                  <c:v>59.4</c:v>
                </c:pt>
                <c:pt idx="3">
                  <c:v>53.2</c:v>
                </c:pt>
                <c:pt idx="4">
                  <c:v>45.5</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90270259186351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2009</c:v>
                </c:pt>
                <c:pt idx="1">
                  <c:v>2010</c:v>
                </c:pt>
                <c:pt idx="2">
                  <c:v>2011</c:v>
                </c:pt>
                <c:pt idx="3">
                  <c:v>2012</c:v>
                </c:pt>
                <c:pt idx="4">
                  <c:v>2013</c:v>
                </c:pt>
                <c:pt idx="5">
                  <c:v>2014</c:v>
                </c:pt>
                <c:pt idx="6">
                  <c:v>2015</c:v>
                </c:pt>
                <c:pt idx="7">
                  <c:v>2017</c:v>
                </c:pt>
                <c:pt idx="8">
                  <c:v>2018</c:v>
                </c:pt>
              </c:numCache>
            </c:numRef>
          </c:cat>
          <c:val>
            <c:numRef>
              <c:f>Sheet1!$B$2:$B$10</c:f>
              <c:numCache>
                <c:formatCode>0.0</c:formatCode>
                <c:ptCount val="9"/>
                <c:pt idx="0">
                  <c:v>77.900000000000006</c:v>
                </c:pt>
                <c:pt idx="1">
                  <c:v>79.900000000000006</c:v>
                </c:pt>
                <c:pt idx="2">
                  <c:v>80.3</c:v>
                </c:pt>
                <c:pt idx="3">
                  <c:v>80.2</c:v>
                </c:pt>
                <c:pt idx="4">
                  <c:v>83</c:v>
                </c:pt>
                <c:pt idx="5">
                  <c:v>83.8</c:v>
                </c:pt>
                <c:pt idx="6">
                  <c:v>84</c:v>
                </c:pt>
                <c:pt idx="7">
                  <c:v>85.1</c:v>
                </c:pt>
                <c:pt idx="8">
                  <c:v>86.5</c:v>
                </c:pt>
              </c:numCache>
            </c:numRef>
          </c:val>
          <c:smooth val="0"/>
          <c:extLst>
            <c:ext xmlns:c16="http://schemas.microsoft.com/office/drawing/2014/chart" uri="{C3380CC4-5D6E-409C-BE32-E72D297353CC}">
              <c16:uniqueId val="{00000000-5EDF-4F22-B07B-9AFB80234D43}"/>
            </c:ext>
          </c:extLst>
        </c:ser>
        <c:ser>
          <c:idx val="0"/>
          <c:order val="1"/>
          <c:tx>
            <c:strRef>
              <c:f>Sheet1!$C$1</c:f>
              <c:strCache>
                <c:ptCount val="1"/>
                <c:pt idx="0">
                  <c:v>Large Central Metro</c:v>
                </c:pt>
              </c:strCache>
            </c:strRef>
          </c:tx>
          <c:spPr>
            <a:ln w="25400">
              <a:solidFill>
                <a:srgbClr val="0072C6"/>
              </a:solidFill>
            </a:ln>
          </c:spPr>
          <c:marker>
            <c:symbol val="square"/>
            <c:size val="7"/>
            <c:spPr>
              <a:solidFill>
                <a:srgbClr val="0072C6"/>
              </a:solidFill>
              <a:ln>
                <a:noFill/>
              </a:ln>
            </c:spPr>
          </c:marker>
          <c:cat>
            <c:numRef>
              <c:f>Sheet1!$A$2:$A$10</c:f>
              <c:numCache>
                <c:formatCode>General</c:formatCode>
                <c:ptCount val="9"/>
                <c:pt idx="0">
                  <c:v>2009</c:v>
                </c:pt>
                <c:pt idx="1">
                  <c:v>2010</c:v>
                </c:pt>
                <c:pt idx="2">
                  <c:v>2011</c:v>
                </c:pt>
                <c:pt idx="3">
                  <c:v>2012</c:v>
                </c:pt>
                <c:pt idx="4">
                  <c:v>2013</c:v>
                </c:pt>
                <c:pt idx="5">
                  <c:v>2014</c:v>
                </c:pt>
                <c:pt idx="6">
                  <c:v>2015</c:v>
                </c:pt>
                <c:pt idx="7">
                  <c:v>2017</c:v>
                </c:pt>
                <c:pt idx="8">
                  <c:v>2018</c:v>
                </c:pt>
              </c:numCache>
            </c:numRef>
          </c:cat>
          <c:val>
            <c:numRef>
              <c:f>Sheet1!$C$2:$C$10</c:f>
              <c:numCache>
                <c:formatCode>0.0</c:formatCode>
                <c:ptCount val="9"/>
                <c:pt idx="0">
                  <c:v>78.7</c:v>
                </c:pt>
                <c:pt idx="1">
                  <c:v>80.599999999999994</c:v>
                </c:pt>
                <c:pt idx="2">
                  <c:v>80</c:v>
                </c:pt>
                <c:pt idx="3">
                  <c:v>81.7</c:v>
                </c:pt>
                <c:pt idx="4">
                  <c:v>84.3</c:v>
                </c:pt>
                <c:pt idx="5">
                  <c:v>82.8</c:v>
                </c:pt>
                <c:pt idx="6">
                  <c:v>83.4</c:v>
                </c:pt>
                <c:pt idx="7">
                  <c:v>85.9</c:v>
                </c:pt>
                <c:pt idx="8">
                  <c:v>86.7</c:v>
                </c:pt>
              </c:numCache>
            </c:numRef>
          </c:val>
          <c:smooth val="0"/>
          <c:extLst>
            <c:ext xmlns:c16="http://schemas.microsoft.com/office/drawing/2014/chart" uri="{C3380CC4-5D6E-409C-BE32-E72D297353CC}">
              <c16:uniqueId val="{00000001-5EDF-4F22-B07B-9AFB80234D43}"/>
            </c:ext>
          </c:extLst>
        </c:ser>
        <c:ser>
          <c:idx val="2"/>
          <c:order val="2"/>
          <c:tx>
            <c:strRef>
              <c:f>Sheet1!$D$1</c:f>
              <c:strCache>
                <c:ptCount val="1"/>
                <c:pt idx="0">
                  <c:v>Large Fringe Metro</c:v>
                </c:pt>
              </c:strCache>
            </c:strRef>
          </c:tx>
          <c:spPr>
            <a:ln w="25400">
              <a:solidFill>
                <a:srgbClr val="AABA0A"/>
              </a:solidFill>
            </a:ln>
          </c:spPr>
          <c:marker>
            <c:symbol val="triangle"/>
            <c:size val="9"/>
            <c:spPr>
              <a:solidFill>
                <a:srgbClr val="AABA0A"/>
              </a:solidFill>
              <a:ln>
                <a:noFill/>
              </a:ln>
            </c:spPr>
          </c:marker>
          <c:cat>
            <c:numRef>
              <c:f>Sheet1!$A$2:$A$10</c:f>
              <c:numCache>
                <c:formatCode>General</c:formatCode>
                <c:ptCount val="9"/>
                <c:pt idx="0">
                  <c:v>2009</c:v>
                </c:pt>
                <c:pt idx="1">
                  <c:v>2010</c:v>
                </c:pt>
                <c:pt idx="2">
                  <c:v>2011</c:v>
                </c:pt>
                <c:pt idx="3">
                  <c:v>2012</c:v>
                </c:pt>
                <c:pt idx="4">
                  <c:v>2013</c:v>
                </c:pt>
                <c:pt idx="5">
                  <c:v>2014</c:v>
                </c:pt>
                <c:pt idx="6">
                  <c:v>2015</c:v>
                </c:pt>
                <c:pt idx="7">
                  <c:v>2017</c:v>
                </c:pt>
                <c:pt idx="8">
                  <c:v>2018</c:v>
                </c:pt>
              </c:numCache>
            </c:numRef>
          </c:cat>
          <c:val>
            <c:numRef>
              <c:f>Sheet1!$D$2:$D$10</c:f>
              <c:numCache>
                <c:formatCode>0.0</c:formatCode>
                <c:ptCount val="9"/>
                <c:pt idx="0">
                  <c:v>83.5</c:v>
                </c:pt>
                <c:pt idx="1">
                  <c:v>84.1</c:v>
                </c:pt>
                <c:pt idx="2">
                  <c:v>83.9</c:v>
                </c:pt>
                <c:pt idx="3">
                  <c:v>82.9</c:v>
                </c:pt>
                <c:pt idx="4">
                  <c:v>86</c:v>
                </c:pt>
                <c:pt idx="5">
                  <c:v>87.7</c:v>
                </c:pt>
                <c:pt idx="6">
                  <c:v>86.1</c:v>
                </c:pt>
                <c:pt idx="7">
                  <c:v>88.7</c:v>
                </c:pt>
                <c:pt idx="8">
                  <c:v>89.8</c:v>
                </c:pt>
              </c:numCache>
            </c:numRef>
          </c:val>
          <c:smooth val="0"/>
          <c:extLst>
            <c:ext xmlns:c16="http://schemas.microsoft.com/office/drawing/2014/chart" uri="{C3380CC4-5D6E-409C-BE32-E72D297353CC}">
              <c16:uniqueId val="{00000002-5EDF-4F22-B07B-9AFB80234D43}"/>
            </c:ext>
          </c:extLst>
        </c:ser>
        <c:ser>
          <c:idx val="1"/>
          <c:order val="3"/>
          <c:tx>
            <c:strRef>
              <c:f>Sheet1!$E$1</c:f>
              <c:strCache>
                <c:ptCount val="1"/>
                <c:pt idx="0">
                  <c:v>Medium Metro</c:v>
                </c:pt>
              </c:strCache>
            </c:strRef>
          </c:tx>
          <c:spPr>
            <a:ln w="34925">
              <a:solidFill>
                <a:srgbClr val="948A54"/>
              </a:solidFill>
            </a:ln>
          </c:spPr>
          <c:marker>
            <c:symbol val="diamond"/>
            <c:size val="9"/>
            <c:spPr>
              <a:solidFill>
                <a:srgbClr val="948A54"/>
              </a:solidFill>
              <a:ln>
                <a:noFill/>
              </a:ln>
            </c:spPr>
          </c:marker>
          <c:cat>
            <c:numRef>
              <c:f>Sheet1!$A$2:$A$10</c:f>
              <c:numCache>
                <c:formatCode>General</c:formatCode>
                <c:ptCount val="9"/>
                <c:pt idx="0">
                  <c:v>2009</c:v>
                </c:pt>
                <c:pt idx="1">
                  <c:v>2010</c:v>
                </c:pt>
                <c:pt idx="2">
                  <c:v>2011</c:v>
                </c:pt>
                <c:pt idx="3">
                  <c:v>2012</c:v>
                </c:pt>
                <c:pt idx="4">
                  <c:v>2013</c:v>
                </c:pt>
                <c:pt idx="5">
                  <c:v>2014</c:v>
                </c:pt>
                <c:pt idx="6">
                  <c:v>2015</c:v>
                </c:pt>
                <c:pt idx="7">
                  <c:v>2017</c:v>
                </c:pt>
                <c:pt idx="8">
                  <c:v>2018</c:v>
                </c:pt>
              </c:numCache>
            </c:numRef>
          </c:cat>
          <c:val>
            <c:numRef>
              <c:f>Sheet1!$E$2:$E$10</c:f>
              <c:numCache>
                <c:formatCode>0.0</c:formatCode>
                <c:ptCount val="9"/>
                <c:pt idx="0">
                  <c:v>77.599999999999994</c:v>
                </c:pt>
                <c:pt idx="1">
                  <c:v>79.400000000000006</c:v>
                </c:pt>
                <c:pt idx="2">
                  <c:v>80.5</c:v>
                </c:pt>
                <c:pt idx="3">
                  <c:v>80.900000000000006</c:v>
                </c:pt>
                <c:pt idx="4">
                  <c:v>83</c:v>
                </c:pt>
                <c:pt idx="5">
                  <c:v>84.1</c:v>
                </c:pt>
                <c:pt idx="6">
                  <c:v>86</c:v>
                </c:pt>
                <c:pt idx="7">
                  <c:v>84.2</c:v>
                </c:pt>
                <c:pt idx="8">
                  <c:v>84.9</c:v>
                </c:pt>
              </c:numCache>
            </c:numRef>
          </c:val>
          <c:smooth val="0"/>
          <c:extLst>
            <c:ext xmlns:c16="http://schemas.microsoft.com/office/drawing/2014/chart" uri="{C3380CC4-5D6E-409C-BE32-E72D297353CC}">
              <c16:uniqueId val="{00000003-5EDF-4F22-B07B-9AFB80234D43}"/>
            </c:ext>
          </c:extLst>
        </c:ser>
        <c:ser>
          <c:idx val="4"/>
          <c:order val="4"/>
          <c:tx>
            <c:strRef>
              <c:f>Sheet1!$F$1</c:f>
              <c:strCache>
                <c:ptCount val="1"/>
                <c:pt idx="0">
                  <c:v>Small Metro </c:v>
                </c:pt>
              </c:strCache>
            </c:strRef>
          </c:tx>
          <c:spPr>
            <a:ln>
              <a:solidFill>
                <a:srgbClr val="548235"/>
              </a:solidFill>
            </a:ln>
          </c:spPr>
          <c:marker>
            <c:symbol val="star"/>
            <c:size val="7"/>
            <c:spPr>
              <a:noFill/>
              <a:ln>
                <a:solidFill>
                  <a:srgbClr val="548235"/>
                </a:solidFill>
              </a:ln>
            </c:spPr>
          </c:marker>
          <c:cat>
            <c:numRef>
              <c:f>Sheet1!$A$2:$A$10</c:f>
              <c:numCache>
                <c:formatCode>General</c:formatCode>
                <c:ptCount val="9"/>
                <c:pt idx="0">
                  <c:v>2009</c:v>
                </c:pt>
                <c:pt idx="1">
                  <c:v>2010</c:v>
                </c:pt>
                <c:pt idx="2">
                  <c:v>2011</c:v>
                </c:pt>
                <c:pt idx="3">
                  <c:v>2012</c:v>
                </c:pt>
                <c:pt idx="4">
                  <c:v>2013</c:v>
                </c:pt>
                <c:pt idx="5">
                  <c:v>2014</c:v>
                </c:pt>
                <c:pt idx="6">
                  <c:v>2015</c:v>
                </c:pt>
                <c:pt idx="7">
                  <c:v>2017</c:v>
                </c:pt>
                <c:pt idx="8">
                  <c:v>2018</c:v>
                </c:pt>
              </c:numCache>
            </c:numRef>
          </c:cat>
          <c:val>
            <c:numRef>
              <c:f>Sheet1!$F$2:$F$10</c:f>
              <c:numCache>
                <c:formatCode>0.0</c:formatCode>
                <c:ptCount val="9"/>
                <c:pt idx="0">
                  <c:v>74.900000000000006</c:v>
                </c:pt>
                <c:pt idx="1">
                  <c:v>77.8</c:v>
                </c:pt>
                <c:pt idx="2">
                  <c:v>78.7</c:v>
                </c:pt>
                <c:pt idx="3">
                  <c:v>77.7</c:v>
                </c:pt>
                <c:pt idx="4">
                  <c:v>81.2</c:v>
                </c:pt>
                <c:pt idx="5">
                  <c:v>83.3</c:v>
                </c:pt>
                <c:pt idx="6">
                  <c:v>82.3</c:v>
                </c:pt>
                <c:pt idx="7">
                  <c:v>82.6</c:v>
                </c:pt>
                <c:pt idx="8">
                  <c:v>85.2</c:v>
                </c:pt>
              </c:numCache>
            </c:numRef>
          </c:val>
          <c:smooth val="0"/>
          <c:extLst>
            <c:ext xmlns:c16="http://schemas.microsoft.com/office/drawing/2014/chart" uri="{C3380CC4-5D6E-409C-BE32-E72D297353CC}">
              <c16:uniqueId val="{00000004-5EDF-4F22-B07B-9AFB80234D43}"/>
            </c:ext>
          </c:extLst>
        </c:ser>
        <c:ser>
          <c:idx val="5"/>
          <c:order val="5"/>
          <c:tx>
            <c:strRef>
              <c:f>Sheet1!$G$1</c:f>
              <c:strCache>
                <c:ptCount val="1"/>
                <c:pt idx="0">
                  <c:v>Micropolitan</c:v>
                </c:pt>
              </c:strCache>
            </c:strRef>
          </c:tx>
          <c:spPr>
            <a:ln>
              <a:solidFill>
                <a:srgbClr val="ED7D31"/>
              </a:solidFill>
            </a:ln>
          </c:spPr>
          <c:marker>
            <c:symbol val="x"/>
            <c:size val="7"/>
            <c:spPr>
              <a:noFill/>
              <a:ln>
                <a:solidFill>
                  <a:srgbClr val="ED7D31"/>
                </a:solidFill>
              </a:ln>
            </c:spPr>
          </c:marker>
          <c:cat>
            <c:numRef>
              <c:f>Sheet1!$A$2:$A$10</c:f>
              <c:numCache>
                <c:formatCode>General</c:formatCode>
                <c:ptCount val="9"/>
                <c:pt idx="0">
                  <c:v>2009</c:v>
                </c:pt>
                <c:pt idx="1">
                  <c:v>2010</c:v>
                </c:pt>
                <c:pt idx="2">
                  <c:v>2011</c:v>
                </c:pt>
                <c:pt idx="3">
                  <c:v>2012</c:v>
                </c:pt>
                <c:pt idx="4">
                  <c:v>2013</c:v>
                </c:pt>
                <c:pt idx="5">
                  <c:v>2014</c:v>
                </c:pt>
                <c:pt idx="6">
                  <c:v>2015</c:v>
                </c:pt>
                <c:pt idx="7">
                  <c:v>2017</c:v>
                </c:pt>
                <c:pt idx="8">
                  <c:v>2018</c:v>
                </c:pt>
              </c:numCache>
            </c:numRef>
          </c:cat>
          <c:val>
            <c:numRef>
              <c:f>Sheet1!$G$2:$G$10</c:f>
              <c:numCache>
                <c:formatCode>0.0</c:formatCode>
                <c:ptCount val="9"/>
                <c:pt idx="0">
                  <c:v>70.400000000000006</c:v>
                </c:pt>
                <c:pt idx="1">
                  <c:v>72.599999999999994</c:v>
                </c:pt>
                <c:pt idx="2">
                  <c:v>75.900000000000006</c:v>
                </c:pt>
                <c:pt idx="3">
                  <c:v>76.2</c:v>
                </c:pt>
                <c:pt idx="4">
                  <c:v>78.099999999999994</c:v>
                </c:pt>
                <c:pt idx="5">
                  <c:v>79.599999999999994</c:v>
                </c:pt>
                <c:pt idx="6">
                  <c:v>81.599999999999994</c:v>
                </c:pt>
                <c:pt idx="7">
                  <c:v>78</c:v>
                </c:pt>
                <c:pt idx="8">
                  <c:v>83.4</c:v>
                </c:pt>
              </c:numCache>
            </c:numRef>
          </c:val>
          <c:smooth val="0"/>
          <c:extLst>
            <c:ext xmlns:c16="http://schemas.microsoft.com/office/drawing/2014/chart" uri="{C3380CC4-5D6E-409C-BE32-E72D297353CC}">
              <c16:uniqueId val="{00000005-5EDF-4F22-B07B-9AFB80234D43}"/>
            </c:ext>
          </c:extLst>
        </c:ser>
        <c:ser>
          <c:idx val="6"/>
          <c:order val="6"/>
          <c:tx>
            <c:strRef>
              <c:f>Sheet1!$H$1</c:f>
              <c:strCache>
                <c:ptCount val="1"/>
                <c:pt idx="0">
                  <c:v>Noncore</c:v>
                </c:pt>
              </c:strCache>
            </c:strRef>
          </c:tx>
          <c:spPr>
            <a:ln>
              <a:solidFill>
                <a:srgbClr val="7F7F7F"/>
              </a:solidFill>
            </a:ln>
          </c:spPr>
          <c:marker>
            <c:symbol val="plus"/>
            <c:size val="7"/>
            <c:spPr>
              <a:noFill/>
              <a:ln>
                <a:solidFill>
                  <a:srgbClr val="7F7F7F"/>
                </a:solidFill>
              </a:ln>
            </c:spPr>
          </c:marker>
          <c:cat>
            <c:numRef>
              <c:f>Sheet1!$A$2:$A$10</c:f>
              <c:numCache>
                <c:formatCode>General</c:formatCode>
                <c:ptCount val="9"/>
                <c:pt idx="0">
                  <c:v>2009</c:v>
                </c:pt>
                <c:pt idx="1">
                  <c:v>2010</c:v>
                </c:pt>
                <c:pt idx="2">
                  <c:v>2011</c:v>
                </c:pt>
                <c:pt idx="3">
                  <c:v>2012</c:v>
                </c:pt>
                <c:pt idx="4">
                  <c:v>2013</c:v>
                </c:pt>
                <c:pt idx="5">
                  <c:v>2014</c:v>
                </c:pt>
                <c:pt idx="6">
                  <c:v>2015</c:v>
                </c:pt>
                <c:pt idx="7">
                  <c:v>2017</c:v>
                </c:pt>
                <c:pt idx="8">
                  <c:v>2018</c:v>
                </c:pt>
              </c:numCache>
            </c:numRef>
          </c:cat>
          <c:val>
            <c:numRef>
              <c:f>Sheet1!$H$2:$H$10</c:f>
              <c:numCache>
                <c:formatCode>0.0</c:formatCode>
                <c:ptCount val="9"/>
                <c:pt idx="0">
                  <c:v>70.400000000000006</c:v>
                </c:pt>
                <c:pt idx="1">
                  <c:v>74.5</c:v>
                </c:pt>
                <c:pt idx="2">
                  <c:v>74.8</c:v>
                </c:pt>
                <c:pt idx="3">
                  <c:v>68.7</c:v>
                </c:pt>
                <c:pt idx="4">
                  <c:v>74.599999999999994</c:v>
                </c:pt>
                <c:pt idx="5">
                  <c:v>74.900000000000006</c:v>
                </c:pt>
                <c:pt idx="6">
                  <c:v>77.900000000000006</c:v>
                </c:pt>
                <c:pt idx="7">
                  <c:v>79.099999999999994</c:v>
                </c:pt>
                <c:pt idx="8">
                  <c:v>81.599999999999994</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454177602799649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10"/>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Sheet1!$B$2:$B$6</c:f>
              <c:numCache>
                <c:formatCode>General</c:formatCode>
                <c:ptCount val="5"/>
                <c:pt idx="0">
                  <c:v>89.2</c:v>
                </c:pt>
                <c:pt idx="1">
                  <c:v>90.1</c:v>
                </c:pt>
                <c:pt idx="2">
                  <c:v>85.5</c:v>
                </c:pt>
                <c:pt idx="3">
                  <c:v>84.6</c:v>
                </c:pt>
                <c:pt idx="4">
                  <c:v>82.7</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Sheet1!$C$2:$C$6</c:f>
              <c:numCache>
                <c:formatCode>General</c:formatCode>
                <c:ptCount val="5"/>
                <c:pt idx="0">
                  <c:v>89.5</c:v>
                </c:pt>
                <c:pt idx="1">
                  <c:v>93.4</c:v>
                </c:pt>
                <c:pt idx="2">
                  <c:v>87.1</c:v>
                </c:pt>
                <c:pt idx="3">
                  <c:v>92.4</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Sheet1!$D$2:$D$6</c:f>
              <c:numCache>
                <c:formatCode>General</c:formatCode>
                <c:ptCount val="5"/>
                <c:pt idx="0">
                  <c:v>83.5</c:v>
                </c:pt>
                <c:pt idx="1">
                  <c:v>86.1</c:v>
                </c:pt>
                <c:pt idx="2">
                  <c:v>81.2</c:v>
                </c:pt>
                <c:pt idx="3">
                  <c:v>83.3</c:v>
                </c:pt>
                <c:pt idx="4">
                  <c:v>85.2</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90270259186351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Sheet1!$B$1:$K$1</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Sheet1!$B$2:$K$2</c:f>
              <c:numCache>
                <c:formatCode>General</c:formatCode>
                <c:ptCount val="10"/>
                <c:pt idx="0">
                  <c:v>85.5</c:v>
                </c:pt>
                <c:pt idx="1">
                  <c:v>85.5</c:v>
                </c:pt>
                <c:pt idx="2">
                  <c:v>86.8</c:v>
                </c:pt>
                <c:pt idx="3">
                  <c:v>85.9</c:v>
                </c:pt>
                <c:pt idx="4">
                  <c:v>86.6</c:v>
                </c:pt>
                <c:pt idx="5">
                  <c:v>87.9</c:v>
                </c:pt>
                <c:pt idx="6">
                  <c:v>87.7</c:v>
                </c:pt>
                <c:pt idx="7">
                  <c:v>88.2</c:v>
                </c:pt>
                <c:pt idx="8">
                  <c:v>88.3</c:v>
                </c:pt>
                <c:pt idx="9">
                  <c:v>87.5</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Sheet1!$B$1:$K$1</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Sheet1!$B$3:$K$3</c:f>
              <c:numCache>
                <c:formatCode>General</c:formatCode>
                <c:ptCount val="10"/>
                <c:pt idx="0">
                  <c:v>83.4</c:v>
                </c:pt>
                <c:pt idx="1">
                  <c:v>83.4</c:v>
                </c:pt>
                <c:pt idx="2">
                  <c:v>84.4</c:v>
                </c:pt>
                <c:pt idx="3">
                  <c:v>83.4</c:v>
                </c:pt>
                <c:pt idx="4">
                  <c:v>83.7</c:v>
                </c:pt>
                <c:pt idx="5">
                  <c:v>85</c:v>
                </c:pt>
                <c:pt idx="6">
                  <c:v>85.3</c:v>
                </c:pt>
                <c:pt idx="7">
                  <c:v>86.2</c:v>
                </c:pt>
                <c:pt idx="8">
                  <c:v>86.6</c:v>
                </c:pt>
                <c:pt idx="9">
                  <c:v>85.8</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Sheet1!$B$1:$K$1</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Sheet1!$B$4:$K$4</c:f>
              <c:numCache>
                <c:formatCode>General</c:formatCode>
                <c:ptCount val="10"/>
                <c:pt idx="0">
                  <c:v>88.9</c:v>
                </c:pt>
                <c:pt idx="1">
                  <c:v>87.7</c:v>
                </c:pt>
                <c:pt idx="2">
                  <c:v>89.1</c:v>
                </c:pt>
                <c:pt idx="3">
                  <c:v>87.9</c:v>
                </c:pt>
                <c:pt idx="4">
                  <c:v>88.1</c:v>
                </c:pt>
                <c:pt idx="5">
                  <c:v>89.6</c:v>
                </c:pt>
                <c:pt idx="6">
                  <c:v>90.4</c:v>
                </c:pt>
                <c:pt idx="7">
                  <c:v>89.8</c:v>
                </c:pt>
                <c:pt idx="8">
                  <c:v>89.9</c:v>
                </c:pt>
                <c:pt idx="9">
                  <c:v>90.3</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Sheet1!$B$1:$K$1</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Sheet1!$B$5:$K$5</c:f>
              <c:numCache>
                <c:formatCode>General</c:formatCode>
                <c:ptCount val="10"/>
                <c:pt idx="0">
                  <c:v>85</c:v>
                </c:pt>
                <c:pt idx="1">
                  <c:v>85.3</c:v>
                </c:pt>
                <c:pt idx="2">
                  <c:v>86.9</c:v>
                </c:pt>
                <c:pt idx="3">
                  <c:v>85.9</c:v>
                </c:pt>
                <c:pt idx="4">
                  <c:v>87.8</c:v>
                </c:pt>
                <c:pt idx="5">
                  <c:v>88.8</c:v>
                </c:pt>
                <c:pt idx="6">
                  <c:v>87.3</c:v>
                </c:pt>
                <c:pt idx="7">
                  <c:v>89</c:v>
                </c:pt>
                <c:pt idx="8">
                  <c:v>88.2</c:v>
                </c:pt>
                <c:pt idx="9">
                  <c:v>86.3</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Sheet1!$B$1:$K$1</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Sheet1!$B$6:$K$6</c:f>
              <c:numCache>
                <c:formatCode>General</c:formatCode>
                <c:ptCount val="10"/>
                <c:pt idx="0">
                  <c:v>84.7</c:v>
                </c:pt>
                <c:pt idx="1">
                  <c:v>85.1</c:v>
                </c:pt>
                <c:pt idx="2">
                  <c:v>85.3</c:v>
                </c:pt>
                <c:pt idx="3">
                  <c:v>85.4</c:v>
                </c:pt>
                <c:pt idx="4">
                  <c:v>86.3</c:v>
                </c:pt>
                <c:pt idx="5">
                  <c:v>89.2</c:v>
                </c:pt>
                <c:pt idx="6">
                  <c:v>87.2</c:v>
                </c:pt>
                <c:pt idx="7">
                  <c:v>87.3</c:v>
                </c:pt>
                <c:pt idx="8">
                  <c:v>87.8</c:v>
                </c:pt>
                <c:pt idx="9">
                  <c:v>86.6</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 </c:v>
                </c:pt>
              </c:strCache>
            </c:strRef>
          </c:tx>
          <c:spPr>
            <a:ln>
              <a:solidFill>
                <a:srgbClr val="ED7D31"/>
              </a:solidFill>
            </a:ln>
          </c:spPr>
          <c:marker>
            <c:symbol val="x"/>
            <c:size val="7"/>
            <c:spPr>
              <a:noFill/>
              <a:ln>
                <a:solidFill>
                  <a:srgbClr val="ED7D31"/>
                </a:solidFill>
              </a:ln>
            </c:spPr>
          </c:marker>
          <c:cat>
            <c:strRef>
              <c:f>Sheet1!$B$1:$K$1</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Sheet1!$B$7:$K$7</c:f>
              <c:numCache>
                <c:formatCode>General</c:formatCode>
                <c:ptCount val="10"/>
                <c:pt idx="0">
                  <c:v>84.4</c:v>
                </c:pt>
                <c:pt idx="1">
                  <c:v>86.1</c:v>
                </c:pt>
                <c:pt idx="2">
                  <c:v>88.2</c:v>
                </c:pt>
                <c:pt idx="3">
                  <c:v>86.9</c:v>
                </c:pt>
                <c:pt idx="4">
                  <c:v>87.6</c:v>
                </c:pt>
                <c:pt idx="5">
                  <c:v>88.5</c:v>
                </c:pt>
                <c:pt idx="6">
                  <c:v>89.8</c:v>
                </c:pt>
                <c:pt idx="7">
                  <c:v>88.6</c:v>
                </c:pt>
                <c:pt idx="8">
                  <c:v>89.1</c:v>
                </c:pt>
                <c:pt idx="9">
                  <c:v>88</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Sheet1!$B$1:$K$1</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Sheet1!$B$8:$K$8</c:f>
              <c:numCache>
                <c:formatCode>General</c:formatCode>
                <c:ptCount val="10"/>
                <c:pt idx="0">
                  <c:v>87.3</c:v>
                </c:pt>
                <c:pt idx="1">
                  <c:v>87</c:v>
                </c:pt>
                <c:pt idx="2">
                  <c:v>88.7</c:v>
                </c:pt>
                <c:pt idx="3">
                  <c:v>87.9</c:v>
                </c:pt>
                <c:pt idx="4">
                  <c:v>88.5</c:v>
                </c:pt>
                <c:pt idx="5">
                  <c:v>90.1</c:v>
                </c:pt>
                <c:pt idx="6">
                  <c:v>88.1</c:v>
                </c:pt>
                <c:pt idx="7">
                  <c:v>90.1</c:v>
                </c:pt>
                <c:pt idx="8">
                  <c:v>90.2</c:v>
                </c:pt>
                <c:pt idx="9">
                  <c:v>91.3</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10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454177602799649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5"/>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Poor</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85</c:v>
                </c:pt>
                <c:pt idx="1">
                  <c:v>87.1</c:v>
                </c:pt>
                <c:pt idx="2">
                  <c:v>79.099999999999994</c:v>
                </c:pt>
                <c:pt idx="3">
                  <c:v>84.8</c:v>
                </c:pt>
                <c:pt idx="4">
                  <c:v>82.8</c:v>
                </c:pt>
                <c:pt idx="5">
                  <c:v>73.3</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Low Income </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0.0</c:formatCode>
                <c:ptCount val="6"/>
                <c:pt idx="0">
                  <c:v>82.8</c:v>
                </c:pt>
                <c:pt idx="1">
                  <c:v>88.3</c:v>
                </c:pt>
                <c:pt idx="2">
                  <c:v>86.8</c:v>
                </c:pt>
                <c:pt idx="3">
                  <c:v>81.3</c:v>
                </c:pt>
                <c:pt idx="4">
                  <c:v>83.5</c:v>
                </c:pt>
                <c:pt idx="5">
                  <c:v>84</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Middle Income</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0.0</c:formatCode>
                <c:ptCount val="6"/>
                <c:pt idx="0">
                  <c:v>86.4</c:v>
                </c:pt>
                <c:pt idx="1">
                  <c:v>87.5</c:v>
                </c:pt>
                <c:pt idx="2">
                  <c:v>83.6</c:v>
                </c:pt>
                <c:pt idx="3">
                  <c:v>86.3</c:v>
                </c:pt>
                <c:pt idx="4">
                  <c:v>84.5</c:v>
                </c:pt>
                <c:pt idx="5">
                  <c:v>82.8</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High Income</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0.0</c:formatCode>
                <c:ptCount val="6"/>
                <c:pt idx="0">
                  <c:v>90.6</c:v>
                </c:pt>
                <c:pt idx="1">
                  <c:v>93.1</c:v>
                </c:pt>
                <c:pt idx="2">
                  <c:v>88.7</c:v>
                </c:pt>
                <c:pt idx="3">
                  <c:v>87.6</c:v>
                </c:pt>
                <c:pt idx="4">
                  <c:v>82.2</c:v>
                </c:pt>
                <c:pt idx="5">
                  <c:v>90.7</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90270259186351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Sheet1!$B$2:$Q$2</c:f>
              <c:numCache>
                <c:formatCode>0.0</c:formatCode>
                <c:ptCount val="16"/>
                <c:pt idx="0">
                  <c:v>38.799999999999997</c:v>
                </c:pt>
                <c:pt idx="1">
                  <c:v>39.700000000000003</c:v>
                </c:pt>
                <c:pt idx="2">
                  <c:v>39.799999999999997</c:v>
                </c:pt>
                <c:pt idx="3">
                  <c:v>39.4</c:v>
                </c:pt>
                <c:pt idx="4">
                  <c:v>40.700000000000003</c:v>
                </c:pt>
                <c:pt idx="5">
                  <c:v>42.3</c:v>
                </c:pt>
                <c:pt idx="6">
                  <c:v>37</c:v>
                </c:pt>
                <c:pt idx="7">
                  <c:v>37.9</c:v>
                </c:pt>
                <c:pt idx="8">
                  <c:v>38.6</c:v>
                </c:pt>
                <c:pt idx="9">
                  <c:v>39.799999999999997</c:v>
                </c:pt>
                <c:pt idx="10">
                  <c:v>40.200000000000003</c:v>
                </c:pt>
                <c:pt idx="11">
                  <c:v>41.5</c:v>
                </c:pt>
                <c:pt idx="12">
                  <c:v>43</c:v>
                </c:pt>
                <c:pt idx="13">
                  <c:v>45.5</c:v>
                </c:pt>
                <c:pt idx="14">
                  <c:v>47.2</c:v>
                </c:pt>
                <c:pt idx="15">
                  <c:v>48.2</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Sheet1!$B$3:$Q$3</c:f>
              <c:numCache>
                <c:formatCode>0.0</c:formatCode>
                <c:ptCount val="16"/>
                <c:pt idx="0">
                  <c:v>39.299999999999997</c:v>
                </c:pt>
                <c:pt idx="1">
                  <c:v>39.9</c:v>
                </c:pt>
                <c:pt idx="2">
                  <c:v>42.4</c:v>
                </c:pt>
                <c:pt idx="3">
                  <c:v>41.9</c:v>
                </c:pt>
                <c:pt idx="4">
                  <c:v>42.1</c:v>
                </c:pt>
                <c:pt idx="5">
                  <c:v>45.1</c:v>
                </c:pt>
                <c:pt idx="6">
                  <c:v>41.4</c:v>
                </c:pt>
                <c:pt idx="7">
                  <c:v>38.9</c:v>
                </c:pt>
                <c:pt idx="8">
                  <c:v>42.6</c:v>
                </c:pt>
                <c:pt idx="9">
                  <c:v>44.1</c:v>
                </c:pt>
                <c:pt idx="10">
                  <c:v>44.2</c:v>
                </c:pt>
                <c:pt idx="11">
                  <c:v>46.3</c:v>
                </c:pt>
                <c:pt idx="12">
                  <c:v>45.4</c:v>
                </c:pt>
                <c:pt idx="13">
                  <c:v>45.7</c:v>
                </c:pt>
                <c:pt idx="14">
                  <c:v>48</c:v>
                </c:pt>
                <c:pt idx="15">
                  <c:v>46.9</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Sheet1!$B$4:$Q$4</c:f>
              <c:numCache>
                <c:formatCode>0.0</c:formatCode>
                <c:ptCount val="16"/>
                <c:pt idx="0">
                  <c:v>35</c:v>
                </c:pt>
                <c:pt idx="1">
                  <c:v>38.200000000000003</c:v>
                </c:pt>
                <c:pt idx="2">
                  <c:v>40.200000000000003</c:v>
                </c:pt>
                <c:pt idx="3">
                  <c:v>37.5</c:v>
                </c:pt>
                <c:pt idx="4">
                  <c:v>40.4</c:v>
                </c:pt>
                <c:pt idx="5">
                  <c:v>41.3</c:v>
                </c:pt>
                <c:pt idx="6">
                  <c:v>33.6</c:v>
                </c:pt>
                <c:pt idx="7">
                  <c:v>41.1</c:v>
                </c:pt>
                <c:pt idx="8">
                  <c:v>36.6</c:v>
                </c:pt>
                <c:pt idx="9">
                  <c:v>35.299999999999997</c:v>
                </c:pt>
                <c:pt idx="10">
                  <c:v>38.5</c:v>
                </c:pt>
                <c:pt idx="11">
                  <c:v>39.700000000000003</c:v>
                </c:pt>
                <c:pt idx="12">
                  <c:v>41.5</c:v>
                </c:pt>
                <c:pt idx="13">
                  <c:v>44.7</c:v>
                </c:pt>
                <c:pt idx="14">
                  <c:v>46.5</c:v>
                </c:pt>
                <c:pt idx="15">
                  <c:v>48.5</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Sheet1!$B$5:$Q$5</c:f>
              <c:numCache>
                <c:formatCode>0.0</c:formatCode>
                <c:ptCount val="16"/>
                <c:pt idx="0">
                  <c:v>41.4</c:v>
                </c:pt>
                <c:pt idx="1">
                  <c:v>42.1</c:v>
                </c:pt>
                <c:pt idx="2">
                  <c:v>41.1</c:v>
                </c:pt>
                <c:pt idx="3">
                  <c:v>41.2</c:v>
                </c:pt>
                <c:pt idx="4">
                  <c:v>38.799999999999997</c:v>
                </c:pt>
                <c:pt idx="5">
                  <c:v>44</c:v>
                </c:pt>
                <c:pt idx="6">
                  <c:v>36.9</c:v>
                </c:pt>
                <c:pt idx="7">
                  <c:v>37.5</c:v>
                </c:pt>
                <c:pt idx="8">
                  <c:v>38.4</c:v>
                </c:pt>
                <c:pt idx="9">
                  <c:v>41.5</c:v>
                </c:pt>
                <c:pt idx="10">
                  <c:v>38.4</c:v>
                </c:pt>
                <c:pt idx="11">
                  <c:v>40</c:v>
                </c:pt>
                <c:pt idx="12">
                  <c:v>45.2</c:v>
                </c:pt>
                <c:pt idx="13">
                  <c:v>45.4</c:v>
                </c:pt>
                <c:pt idx="14">
                  <c:v>47.5</c:v>
                </c:pt>
                <c:pt idx="15">
                  <c:v>47</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Sheet1!$B$6:$Q$6</c:f>
              <c:numCache>
                <c:formatCode>0.0</c:formatCode>
                <c:ptCount val="16"/>
                <c:pt idx="0">
                  <c:v>40.1</c:v>
                </c:pt>
                <c:pt idx="1">
                  <c:v>36.799999999999997</c:v>
                </c:pt>
                <c:pt idx="2">
                  <c:v>36.299999999999997</c:v>
                </c:pt>
                <c:pt idx="3">
                  <c:v>41.3</c:v>
                </c:pt>
                <c:pt idx="4">
                  <c:v>46.8</c:v>
                </c:pt>
                <c:pt idx="5">
                  <c:v>36.9</c:v>
                </c:pt>
                <c:pt idx="6">
                  <c:v>38.299999999999997</c:v>
                </c:pt>
                <c:pt idx="7">
                  <c:v>38.299999999999997</c:v>
                </c:pt>
                <c:pt idx="8">
                  <c:v>38.6</c:v>
                </c:pt>
                <c:pt idx="9">
                  <c:v>34.200000000000003</c:v>
                </c:pt>
                <c:pt idx="10">
                  <c:v>44.3</c:v>
                </c:pt>
                <c:pt idx="11">
                  <c:v>41.5</c:v>
                </c:pt>
                <c:pt idx="12">
                  <c:v>42.6</c:v>
                </c:pt>
                <c:pt idx="13">
                  <c:v>47.5</c:v>
                </c:pt>
                <c:pt idx="14">
                  <c:v>50.1</c:v>
                </c:pt>
                <c:pt idx="15">
                  <c:v>50.5</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Sheet1!$B$7:$Q$7</c:f>
              <c:numCache>
                <c:formatCode>0.0</c:formatCode>
                <c:ptCount val="16"/>
                <c:pt idx="0">
                  <c:v>40.299999999999997</c:v>
                </c:pt>
                <c:pt idx="1">
                  <c:v>39</c:v>
                </c:pt>
                <c:pt idx="2">
                  <c:v>35.700000000000003</c:v>
                </c:pt>
                <c:pt idx="3">
                  <c:v>30.6</c:v>
                </c:pt>
                <c:pt idx="4">
                  <c:v>34.6</c:v>
                </c:pt>
                <c:pt idx="5">
                  <c:v>40.200000000000003</c:v>
                </c:pt>
                <c:pt idx="6">
                  <c:v>32.799999999999997</c:v>
                </c:pt>
                <c:pt idx="7">
                  <c:v>30.8</c:v>
                </c:pt>
                <c:pt idx="8">
                  <c:v>37.9</c:v>
                </c:pt>
                <c:pt idx="9">
                  <c:v>42.4</c:v>
                </c:pt>
                <c:pt idx="10">
                  <c:v>35</c:v>
                </c:pt>
                <c:pt idx="11">
                  <c:v>39.200000000000003</c:v>
                </c:pt>
                <c:pt idx="12">
                  <c:v>38.200000000000003</c:v>
                </c:pt>
                <c:pt idx="13">
                  <c:v>46.9</c:v>
                </c:pt>
                <c:pt idx="14">
                  <c:v>46.4</c:v>
                </c:pt>
                <c:pt idx="15">
                  <c:v>49.5</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Sheet1!$B$8:$Q$8</c:f>
              <c:numCache>
                <c:formatCode>0.0</c:formatCode>
                <c:ptCount val="16"/>
                <c:pt idx="0">
                  <c:v>38.1</c:v>
                </c:pt>
                <c:pt idx="1">
                  <c:v>43.6</c:v>
                </c:pt>
                <c:pt idx="2">
                  <c:v>32.700000000000003</c:v>
                </c:pt>
                <c:pt idx="3">
                  <c:v>41.1</c:v>
                </c:pt>
                <c:pt idx="4">
                  <c:v>44.2</c:v>
                </c:pt>
                <c:pt idx="5">
                  <c:v>40</c:v>
                </c:pt>
                <c:pt idx="6">
                  <c:v>35.6</c:v>
                </c:pt>
                <c:pt idx="7">
                  <c:v>33.5</c:v>
                </c:pt>
                <c:pt idx="8">
                  <c:v>27.4</c:v>
                </c:pt>
                <c:pt idx="9">
                  <c:v>35.5</c:v>
                </c:pt>
                <c:pt idx="10">
                  <c:v>38</c:v>
                </c:pt>
                <c:pt idx="11">
                  <c:v>35.5</c:v>
                </c:pt>
                <c:pt idx="12">
                  <c:v>40.299999999999997</c:v>
                </c:pt>
                <c:pt idx="13">
                  <c:v>42.8</c:v>
                </c:pt>
                <c:pt idx="14">
                  <c:v>41.2</c:v>
                </c:pt>
                <c:pt idx="15">
                  <c:v>52.5</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60"/>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454177602799649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10"/>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Sheet1!$B$2:$B$6</c:f>
              <c:numCache>
                <c:formatCode>0.0</c:formatCode>
                <c:ptCount val="5"/>
                <c:pt idx="0">
                  <c:v>39.799999999999997</c:v>
                </c:pt>
                <c:pt idx="1">
                  <c:v>45.7</c:v>
                </c:pt>
                <c:pt idx="2">
                  <c:v>38.700000000000003</c:v>
                </c:pt>
                <c:pt idx="3">
                  <c:v>49.1</c:v>
                </c:pt>
                <c:pt idx="4">
                  <c:v>49.4</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Sheet1!$C$2:$C$6</c:f>
              <c:numCache>
                <c:formatCode>0.0</c:formatCode>
                <c:ptCount val="5"/>
                <c:pt idx="0">
                  <c:v>49</c:v>
                </c:pt>
                <c:pt idx="1">
                  <c:v>51.2</c:v>
                </c:pt>
                <c:pt idx="2">
                  <c:v>63.2</c:v>
                </c:pt>
                <c:pt idx="3">
                  <c:v>57.1</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Sheet1!$A$2:$A$6</c:f>
              <c:strCache>
                <c:ptCount val="5"/>
                <c:pt idx="0">
                  <c:v>Large Central Metro</c:v>
                </c:pt>
                <c:pt idx="1">
                  <c:v>Large Fringe Metro</c:v>
                </c:pt>
                <c:pt idx="2">
                  <c:v>Medium Metro</c:v>
                </c:pt>
                <c:pt idx="3">
                  <c:v>Small Metro</c:v>
                </c:pt>
                <c:pt idx="4">
                  <c:v>Micropolitan</c:v>
                </c:pt>
              </c:strCache>
            </c:strRef>
          </c:cat>
          <c:val>
            <c:numRef>
              <c:f>Sheet1!$D$2:$D$6</c:f>
              <c:numCache>
                <c:formatCode>0.0</c:formatCode>
                <c:ptCount val="5"/>
                <c:pt idx="0">
                  <c:v>56.7</c:v>
                </c:pt>
                <c:pt idx="1">
                  <c:v>51.6</c:v>
                </c:pt>
                <c:pt idx="2">
                  <c:v>56.6</c:v>
                </c:pt>
                <c:pt idx="3">
                  <c:v>56.9</c:v>
                </c:pt>
                <c:pt idx="4">
                  <c:v>53.2</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8737674066783317"/>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Sheet1!$A$2:$A$17</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Sheet1!$B$2:$B$17</c:f>
              <c:numCache>
                <c:formatCode>0.0</c:formatCode>
                <c:ptCount val="16"/>
                <c:pt idx="0">
                  <c:v>65.2</c:v>
                </c:pt>
                <c:pt idx="1">
                  <c:v>67.7</c:v>
                </c:pt>
                <c:pt idx="2">
                  <c:v>67.3</c:v>
                </c:pt>
                <c:pt idx="3">
                  <c:v>67.599999999999994</c:v>
                </c:pt>
                <c:pt idx="4">
                  <c:v>66.2</c:v>
                </c:pt>
                <c:pt idx="5">
                  <c:v>65.8</c:v>
                </c:pt>
                <c:pt idx="6">
                  <c:v>69.599999999999994</c:v>
                </c:pt>
                <c:pt idx="7">
                  <c:v>71.2</c:v>
                </c:pt>
                <c:pt idx="8">
                  <c:v>71.599999999999994</c:v>
                </c:pt>
                <c:pt idx="9">
                  <c:v>73.7</c:v>
                </c:pt>
                <c:pt idx="10">
                  <c:v>71.2</c:v>
                </c:pt>
                <c:pt idx="11">
                  <c:v>72.8</c:v>
                </c:pt>
                <c:pt idx="12">
                  <c:v>76.5</c:v>
                </c:pt>
                <c:pt idx="13">
                  <c:v>73.8</c:v>
                </c:pt>
                <c:pt idx="14">
                  <c:v>74.5</c:v>
                </c:pt>
                <c:pt idx="15">
                  <c:v>76.5</c:v>
                </c:pt>
              </c:numCache>
            </c:numRef>
          </c:val>
          <c:smooth val="0"/>
          <c:extLst>
            <c:ext xmlns:c16="http://schemas.microsoft.com/office/drawing/2014/chart" uri="{C3380CC4-5D6E-409C-BE32-E72D297353CC}">
              <c16:uniqueId val="{00000000-5EDF-4F22-B07B-9AFB80234D43}"/>
            </c:ext>
          </c:extLst>
        </c:ser>
        <c:ser>
          <c:idx val="0"/>
          <c:order val="1"/>
          <c:tx>
            <c:strRef>
              <c:f>Sheet1!$C$1</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Sheet1!$A$2:$A$17</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Sheet1!$C$2:$C$17</c:f>
              <c:numCache>
                <c:formatCode>0.0</c:formatCode>
                <c:ptCount val="16"/>
                <c:pt idx="0">
                  <c:v>68.2</c:v>
                </c:pt>
                <c:pt idx="1">
                  <c:v>69.5</c:v>
                </c:pt>
                <c:pt idx="2">
                  <c:v>64.599999999999994</c:v>
                </c:pt>
                <c:pt idx="3">
                  <c:v>65.900000000000006</c:v>
                </c:pt>
                <c:pt idx="4">
                  <c:v>64.5</c:v>
                </c:pt>
                <c:pt idx="5">
                  <c:v>69</c:v>
                </c:pt>
                <c:pt idx="6">
                  <c:v>68.400000000000006</c:v>
                </c:pt>
                <c:pt idx="7">
                  <c:v>68.599999999999994</c:v>
                </c:pt>
                <c:pt idx="8">
                  <c:v>74.2</c:v>
                </c:pt>
                <c:pt idx="9">
                  <c:v>71.099999999999994</c:v>
                </c:pt>
                <c:pt idx="10">
                  <c:v>72.900000000000006</c:v>
                </c:pt>
                <c:pt idx="11">
                  <c:v>74.599999999999994</c:v>
                </c:pt>
                <c:pt idx="12">
                  <c:v>77.599999999999994</c:v>
                </c:pt>
                <c:pt idx="13">
                  <c:v>74.099999999999994</c:v>
                </c:pt>
                <c:pt idx="14">
                  <c:v>73.8</c:v>
                </c:pt>
                <c:pt idx="15">
                  <c:v>78.7</c:v>
                </c:pt>
              </c:numCache>
            </c:numRef>
          </c:val>
          <c:smooth val="0"/>
          <c:extLst>
            <c:ext xmlns:c16="http://schemas.microsoft.com/office/drawing/2014/chart" uri="{C3380CC4-5D6E-409C-BE32-E72D297353CC}">
              <c16:uniqueId val="{00000001-5EDF-4F22-B07B-9AFB80234D43}"/>
            </c:ext>
          </c:extLst>
        </c:ser>
        <c:ser>
          <c:idx val="2"/>
          <c:order val="2"/>
          <c:tx>
            <c:strRef>
              <c:f>Sheet1!$D$1</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Sheet1!$A$2:$A$17</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Sheet1!$D$2:$D$17</c:f>
              <c:numCache>
                <c:formatCode>0.0</c:formatCode>
                <c:ptCount val="16"/>
                <c:pt idx="0">
                  <c:v>69.2</c:v>
                </c:pt>
                <c:pt idx="1">
                  <c:v>67.900000000000006</c:v>
                </c:pt>
                <c:pt idx="2">
                  <c:v>70</c:v>
                </c:pt>
                <c:pt idx="3">
                  <c:v>70.599999999999994</c:v>
                </c:pt>
                <c:pt idx="4">
                  <c:v>66.7</c:v>
                </c:pt>
                <c:pt idx="5">
                  <c:v>65.7</c:v>
                </c:pt>
                <c:pt idx="6">
                  <c:v>73.8</c:v>
                </c:pt>
                <c:pt idx="7">
                  <c:v>74.900000000000006</c:v>
                </c:pt>
                <c:pt idx="8">
                  <c:v>74</c:v>
                </c:pt>
                <c:pt idx="9">
                  <c:v>75.2</c:v>
                </c:pt>
                <c:pt idx="10">
                  <c:v>70.400000000000006</c:v>
                </c:pt>
                <c:pt idx="11">
                  <c:v>76</c:v>
                </c:pt>
                <c:pt idx="12">
                  <c:v>80.900000000000006</c:v>
                </c:pt>
                <c:pt idx="13">
                  <c:v>73.599999999999994</c:v>
                </c:pt>
                <c:pt idx="14">
                  <c:v>76.2</c:v>
                </c:pt>
                <c:pt idx="15">
                  <c:v>75.5</c:v>
                </c:pt>
              </c:numCache>
            </c:numRef>
          </c:val>
          <c:smooth val="0"/>
          <c:extLst>
            <c:ext xmlns:c16="http://schemas.microsoft.com/office/drawing/2014/chart" uri="{C3380CC4-5D6E-409C-BE32-E72D297353CC}">
              <c16:uniqueId val="{00000002-5EDF-4F22-B07B-9AFB80234D43}"/>
            </c:ext>
          </c:extLst>
        </c:ser>
        <c:ser>
          <c:idx val="1"/>
          <c:order val="3"/>
          <c:tx>
            <c:strRef>
              <c:f>Sheet1!$E$1</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Sheet1!$A$2:$A$17</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Sheet1!$E$2:$E$17</c:f>
              <c:numCache>
                <c:formatCode>0.0</c:formatCode>
                <c:ptCount val="16"/>
                <c:pt idx="0">
                  <c:v>60.6</c:v>
                </c:pt>
                <c:pt idx="1">
                  <c:v>66.7</c:v>
                </c:pt>
                <c:pt idx="2">
                  <c:v>67</c:v>
                </c:pt>
                <c:pt idx="3">
                  <c:v>67.3</c:v>
                </c:pt>
                <c:pt idx="4">
                  <c:v>70</c:v>
                </c:pt>
                <c:pt idx="5">
                  <c:v>68.5</c:v>
                </c:pt>
                <c:pt idx="6">
                  <c:v>66.2</c:v>
                </c:pt>
                <c:pt idx="7">
                  <c:v>70.400000000000006</c:v>
                </c:pt>
                <c:pt idx="8">
                  <c:v>67</c:v>
                </c:pt>
                <c:pt idx="9">
                  <c:v>74.599999999999994</c:v>
                </c:pt>
                <c:pt idx="10">
                  <c:v>72.2</c:v>
                </c:pt>
                <c:pt idx="11">
                  <c:v>72</c:v>
                </c:pt>
                <c:pt idx="12">
                  <c:v>73.3</c:v>
                </c:pt>
                <c:pt idx="13">
                  <c:v>71.3</c:v>
                </c:pt>
                <c:pt idx="14">
                  <c:v>70.8</c:v>
                </c:pt>
                <c:pt idx="15">
                  <c:v>78.599999999999994</c:v>
                </c:pt>
              </c:numCache>
            </c:numRef>
          </c:val>
          <c:smooth val="0"/>
          <c:extLst>
            <c:ext xmlns:c16="http://schemas.microsoft.com/office/drawing/2014/chart" uri="{C3380CC4-5D6E-409C-BE32-E72D297353CC}">
              <c16:uniqueId val="{00000003-5EDF-4F22-B07B-9AFB80234D43}"/>
            </c:ext>
          </c:extLst>
        </c:ser>
        <c:ser>
          <c:idx val="4"/>
          <c:order val="4"/>
          <c:tx>
            <c:strRef>
              <c:f>Sheet1!$F$1</c:f>
              <c:strCache>
                <c:ptCount val="1"/>
                <c:pt idx="0">
                  <c:v>Small Metro</c:v>
                </c:pt>
              </c:strCache>
            </c:strRef>
          </c:tx>
          <c:spPr>
            <a:ln>
              <a:solidFill>
                <a:srgbClr val="548235"/>
              </a:solidFill>
            </a:ln>
          </c:spPr>
          <c:marker>
            <c:symbol val="star"/>
            <c:size val="7"/>
            <c:spPr>
              <a:noFill/>
              <a:ln>
                <a:solidFill>
                  <a:srgbClr val="548235"/>
                </a:solidFill>
              </a:ln>
            </c:spPr>
          </c:marker>
          <c:cat>
            <c:strRef>
              <c:f>Sheet1!$A$2:$A$17</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Sheet1!$F$2:$F$17</c:f>
              <c:numCache>
                <c:formatCode>0.0</c:formatCode>
                <c:ptCount val="16"/>
                <c:pt idx="0">
                  <c:v>64.599999999999994</c:v>
                </c:pt>
                <c:pt idx="1">
                  <c:v>66.2</c:v>
                </c:pt>
                <c:pt idx="2">
                  <c:v>65.3</c:v>
                </c:pt>
                <c:pt idx="3">
                  <c:v>72.599999999999994</c:v>
                </c:pt>
                <c:pt idx="4">
                  <c:v>66.400000000000006</c:v>
                </c:pt>
                <c:pt idx="5">
                  <c:v>54.5</c:v>
                </c:pt>
                <c:pt idx="6">
                  <c:v>74.2</c:v>
                </c:pt>
                <c:pt idx="7">
                  <c:v>71.599999999999994</c:v>
                </c:pt>
                <c:pt idx="8">
                  <c:v>70.099999999999994</c:v>
                </c:pt>
                <c:pt idx="9">
                  <c:v>70</c:v>
                </c:pt>
                <c:pt idx="10">
                  <c:v>67.2</c:v>
                </c:pt>
                <c:pt idx="11">
                  <c:v>64.8</c:v>
                </c:pt>
                <c:pt idx="12">
                  <c:v>76.3</c:v>
                </c:pt>
                <c:pt idx="13">
                  <c:v>74.900000000000006</c:v>
                </c:pt>
                <c:pt idx="14">
                  <c:v>72.3</c:v>
                </c:pt>
                <c:pt idx="15">
                  <c:v>74.400000000000006</c:v>
                </c:pt>
              </c:numCache>
            </c:numRef>
          </c:val>
          <c:smooth val="0"/>
          <c:extLst>
            <c:ext xmlns:c16="http://schemas.microsoft.com/office/drawing/2014/chart" uri="{C3380CC4-5D6E-409C-BE32-E72D297353CC}">
              <c16:uniqueId val="{00000004-5EDF-4F22-B07B-9AFB80234D43}"/>
            </c:ext>
          </c:extLst>
        </c:ser>
        <c:ser>
          <c:idx val="5"/>
          <c:order val="5"/>
          <c:tx>
            <c:strRef>
              <c:f>Sheet1!$G$1</c:f>
              <c:strCache>
                <c:ptCount val="1"/>
                <c:pt idx="0">
                  <c:v>Micropolitan</c:v>
                </c:pt>
              </c:strCache>
            </c:strRef>
          </c:tx>
          <c:spPr>
            <a:ln>
              <a:solidFill>
                <a:srgbClr val="ED7D31"/>
              </a:solidFill>
            </a:ln>
          </c:spPr>
          <c:marker>
            <c:symbol val="x"/>
            <c:size val="7"/>
            <c:spPr>
              <a:noFill/>
              <a:ln>
                <a:solidFill>
                  <a:srgbClr val="ED7D31"/>
                </a:solidFill>
              </a:ln>
            </c:spPr>
          </c:marker>
          <c:cat>
            <c:strRef>
              <c:f>Sheet1!$A$2:$A$17</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Sheet1!$G$2:$G$17</c:f>
              <c:numCache>
                <c:formatCode>0.0</c:formatCode>
                <c:ptCount val="16"/>
                <c:pt idx="0">
                  <c:v>61.6</c:v>
                </c:pt>
                <c:pt idx="1">
                  <c:v>67.8</c:v>
                </c:pt>
                <c:pt idx="2">
                  <c:v>71.7</c:v>
                </c:pt>
                <c:pt idx="3">
                  <c:v>62.2</c:v>
                </c:pt>
                <c:pt idx="4">
                  <c:v>64.099999999999994</c:v>
                </c:pt>
                <c:pt idx="5">
                  <c:v>65.099999999999994</c:v>
                </c:pt>
                <c:pt idx="6">
                  <c:v>68.8</c:v>
                </c:pt>
                <c:pt idx="7">
                  <c:v>73.7</c:v>
                </c:pt>
                <c:pt idx="8">
                  <c:v>73.7</c:v>
                </c:pt>
                <c:pt idx="9">
                  <c:v>76.900000000000006</c:v>
                </c:pt>
                <c:pt idx="10">
                  <c:v>72.8</c:v>
                </c:pt>
                <c:pt idx="11">
                  <c:v>69.3</c:v>
                </c:pt>
                <c:pt idx="12">
                  <c:v>78</c:v>
                </c:pt>
                <c:pt idx="13">
                  <c:v>79.2</c:v>
                </c:pt>
                <c:pt idx="14">
                  <c:v>83.2</c:v>
                </c:pt>
                <c:pt idx="15">
                  <c:v>70.5</c:v>
                </c:pt>
              </c:numCache>
            </c:numRef>
          </c:val>
          <c:smooth val="0"/>
          <c:extLst>
            <c:ext xmlns:c16="http://schemas.microsoft.com/office/drawing/2014/chart" uri="{C3380CC4-5D6E-409C-BE32-E72D297353CC}">
              <c16:uniqueId val="{00000005-5EDF-4F22-B07B-9AFB80234D43}"/>
            </c:ext>
          </c:extLst>
        </c:ser>
        <c:ser>
          <c:idx val="6"/>
          <c:order val="6"/>
          <c:tx>
            <c:strRef>
              <c:f>Sheet1!$H$1</c:f>
              <c:strCache>
                <c:ptCount val="1"/>
                <c:pt idx="0">
                  <c:v>Noncore</c:v>
                </c:pt>
              </c:strCache>
            </c:strRef>
          </c:tx>
          <c:spPr>
            <a:ln>
              <a:solidFill>
                <a:srgbClr val="7F7F7F"/>
              </a:solidFill>
            </a:ln>
          </c:spPr>
          <c:marker>
            <c:symbol val="plus"/>
            <c:size val="7"/>
            <c:spPr>
              <a:noFill/>
              <a:ln>
                <a:solidFill>
                  <a:srgbClr val="7F7F7F"/>
                </a:solidFill>
              </a:ln>
            </c:spPr>
          </c:marker>
          <c:cat>
            <c:strRef>
              <c:f>Sheet1!$A$2:$A$17</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Sheet1!$H$2:$H$17</c:f>
              <c:numCache>
                <c:formatCode>0.0</c:formatCode>
                <c:ptCount val="16"/>
                <c:pt idx="0">
                  <c:v>61.1</c:v>
                </c:pt>
                <c:pt idx="1">
                  <c:v>65.099999999999994</c:v>
                </c:pt>
                <c:pt idx="2">
                  <c:v>64.7</c:v>
                </c:pt>
                <c:pt idx="3">
                  <c:v>70</c:v>
                </c:pt>
                <c:pt idx="4">
                  <c:v>60.2</c:v>
                </c:pt>
                <c:pt idx="5">
                  <c:v>64.400000000000006</c:v>
                </c:pt>
                <c:pt idx="6">
                  <c:v>61.6</c:v>
                </c:pt>
                <c:pt idx="7">
                  <c:v>66.2</c:v>
                </c:pt>
                <c:pt idx="8">
                  <c:v>69.3</c:v>
                </c:pt>
                <c:pt idx="9">
                  <c:v>73.099999999999994</c:v>
                </c:pt>
                <c:pt idx="10">
                  <c:v>66.599999999999994</c:v>
                </c:pt>
                <c:pt idx="11">
                  <c:v>72.099999999999994</c:v>
                </c:pt>
                <c:pt idx="12">
                  <c:v>67.599999999999994</c:v>
                </c:pt>
                <c:pt idx="13">
                  <c:v>69.099999999999994</c:v>
                </c:pt>
                <c:pt idx="14">
                  <c:v>63.4</c:v>
                </c:pt>
                <c:pt idx="15">
                  <c:v>79.7</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454177602799649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10"/>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Sheet1!$A$2:$A$7</c:f>
              <c:strCache>
                <c:ptCount val="6"/>
                <c:pt idx="0">
                  <c:v>2005</c:v>
                </c:pt>
                <c:pt idx="1">
                  <c:v>2008</c:v>
                </c:pt>
                <c:pt idx="2">
                  <c:v>2010</c:v>
                </c:pt>
                <c:pt idx="3">
                  <c:v>2013</c:v>
                </c:pt>
                <c:pt idx="4">
                  <c:v>2015</c:v>
                </c:pt>
                <c:pt idx="5">
                  <c:v>2018</c:v>
                </c:pt>
              </c:strCache>
            </c:strRef>
          </c:cat>
          <c:val>
            <c:numRef>
              <c:f>Sheet1!$B$2:$B$7</c:f>
              <c:numCache>
                <c:formatCode>0.0</c:formatCode>
                <c:ptCount val="6"/>
                <c:pt idx="0">
                  <c:v>72</c:v>
                </c:pt>
                <c:pt idx="1">
                  <c:v>73.7</c:v>
                </c:pt>
                <c:pt idx="2">
                  <c:v>72.400000000000006</c:v>
                </c:pt>
                <c:pt idx="3">
                  <c:v>72.599999999999994</c:v>
                </c:pt>
                <c:pt idx="4">
                  <c:v>71.599999999999994</c:v>
                </c:pt>
                <c:pt idx="5">
                  <c:v>72.8</c:v>
                </c:pt>
              </c:numCache>
            </c:numRef>
          </c:val>
          <c:smooth val="0"/>
          <c:extLst>
            <c:ext xmlns:c16="http://schemas.microsoft.com/office/drawing/2014/chart" uri="{C3380CC4-5D6E-409C-BE32-E72D297353CC}">
              <c16:uniqueId val="{00000000-5EDF-4F22-B07B-9AFB80234D43}"/>
            </c:ext>
          </c:extLst>
        </c:ser>
        <c:ser>
          <c:idx val="0"/>
          <c:order val="1"/>
          <c:tx>
            <c:strRef>
              <c:f>Sheet1!$C$1</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Sheet1!$A$2:$A$7</c:f>
              <c:strCache>
                <c:ptCount val="6"/>
                <c:pt idx="0">
                  <c:v>2005</c:v>
                </c:pt>
                <c:pt idx="1">
                  <c:v>2008</c:v>
                </c:pt>
                <c:pt idx="2">
                  <c:v>2010</c:v>
                </c:pt>
                <c:pt idx="3">
                  <c:v>2013</c:v>
                </c:pt>
                <c:pt idx="4">
                  <c:v>2015</c:v>
                </c:pt>
                <c:pt idx="5">
                  <c:v>2018</c:v>
                </c:pt>
              </c:strCache>
            </c:strRef>
          </c:cat>
          <c:val>
            <c:numRef>
              <c:f>Sheet1!$C$2:$C$7</c:f>
              <c:numCache>
                <c:formatCode>0.0</c:formatCode>
                <c:ptCount val="6"/>
                <c:pt idx="0">
                  <c:v>72.400000000000006</c:v>
                </c:pt>
                <c:pt idx="1">
                  <c:v>74.3</c:v>
                </c:pt>
                <c:pt idx="2">
                  <c:v>74.099999999999994</c:v>
                </c:pt>
                <c:pt idx="3">
                  <c:v>73.900000000000006</c:v>
                </c:pt>
                <c:pt idx="4">
                  <c:v>72.900000000000006</c:v>
                </c:pt>
                <c:pt idx="5">
                  <c:v>73.3</c:v>
                </c:pt>
              </c:numCache>
            </c:numRef>
          </c:val>
          <c:smooth val="0"/>
          <c:extLst>
            <c:ext xmlns:c16="http://schemas.microsoft.com/office/drawing/2014/chart" uri="{C3380CC4-5D6E-409C-BE32-E72D297353CC}">
              <c16:uniqueId val="{00000001-5EDF-4F22-B07B-9AFB80234D43}"/>
            </c:ext>
          </c:extLst>
        </c:ser>
        <c:ser>
          <c:idx val="2"/>
          <c:order val="2"/>
          <c:tx>
            <c:strRef>
              <c:f>Sheet1!$D$1</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Sheet1!$A$2:$A$7</c:f>
              <c:strCache>
                <c:ptCount val="6"/>
                <c:pt idx="0">
                  <c:v>2005</c:v>
                </c:pt>
                <c:pt idx="1">
                  <c:v>2008</c:v>
                </c:pt>
                <c:pt idx="2">
                  <c:v>2010</c:v>
                </c:pt>
                <c:pt idx="3">
                  <c:v>2013</c:v>
                </c:pt>
                <c:pt idx="4">
                  <c:v>2015</c:v>
                </c:pt>
                <c:pt idx="5">
                  <c:v>2018</c:v>
                </c:pt>
              </c:strCache>
            </c:strRef>
          </c:cat>
          <c:val>
            <c:numRef>
              <c:f>Sheet1!$D$2:$D$7</c:f>
              <c:numCache>
                <c:formatCode>0.0</c:formatCode>
                <c:ptCount val="6"/>
                <c:pt idx="0">
                  <c:v>75.900000000000006</c:v>
                </c:pt>
                <c:pt idx="1">
                  <c:v>74.5</c:v>
                </c:pt>
                <c:pt idx="2">
                  <c:v>71.599999999999994</c:v>
                </c:pt>
                <c:pt idx="3">
                  <c:v>73.400000000000006</c:v>
                </c:pt>
                <c:pt idx="4">
                  <c:v>75</c:v>
                </c:pt>
                <c:pt idx="5">
                  <c:v>74.7</c:v>
                </c:pt>
              </c:numCache>
            </c:numRef>
          </c:val>
          <c:smooth val="0"/>
          <c:extLst>
            <c:ext xmlns:c16="http://schemas.microsoft.com/office/drawing/2014/chart" uri="{C3380CC4-5D6E-409C-BE32-E72D297353CC}">
              <c16:uniqueId val="{00000002-5EDF-4F22-B07B-9AFB80234D43}"/>
            </c:ext>
          </c:extLst>
        </c:ser>
        <c:ser>
          <c:idx val="1"/>
          <c:order val="3"/>
          <c:tx>
            <c:strRef>
              <c:f>Sheet1!$E$1</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Sheet1!$A$2:$A$7</c:f>
              <c:strCache>
                <c:ptCount val="6"/>
                <c:pt idx="0">
                  <c:v>2005</c:v>
                </c:pt>
                <c:pt idx="1">
                  <c:v>2008</c:v>
                </c:pt>
                <c:pt idx="2">
                  <c:v>2010</c:v>
                </c:pt>
                <c:pt idx="3">
                  <c:v>2013</c:v>
                </c:pt>
                <c:pt idx="4">
                  <c:v>2015</c:v>
                </c:pt>
                <c:pt idx="5">
                  <c:v>2018</c:v>
                </c:pt>
              </c:strCache>
            </c:strRef>
          </c:cat>
          <c:val>
            <c:numRef>
              <c:f>Sheet1!$E$2:$E$7</c:f>
              <c:numCache>
                <c:formatCode>0.0</c:formatCode>
                <c:ptCount val="6"/>
                <c:pt idx="0">
                  <c:v>70</c:v>
                </c:pt>
                <c:pt idx="1">
                  <c:v>75.7</c:v>
                </c:pt>
                <c:pt idx="2">
                  <c:v>73.8</c:v>
                </c:pt>
                <c:pt idx="3">
                  <c:v>73.5</c:v>
                </c:pt>
                <c:pt idx="4">
                  <c:v>72.5</c:v>
                </c:pt>
                <c:pt idx="5">
                  <c:v>72.7</c:v>
                </c:pt>
              </c:numCache>
            </c:numRef>
          </c:val>
          <c:smooth val="0"/>
          <c:extLst>
            <c:ext xmlns:c16="http://schemas.microsoft.com/office/drawing/2014/chart" uri="{C3380CC4-5D6E-409C-BE32-E72D297353CC}">
              <c16:uniqueId val="{00000003-5EDF-4F22-B07B-9AFB80234D43}"/>
            </c:ext>
          </c:extLst>
        </c:ser>
        <c:ser>
          <c:idx val="4"/>
          <c:order val="4"/>
          <c:tx>
            <c:strRef>
              <c:f>Sheet1!$F$1</c:f>
              <c:strCache>
                <c:ptCount val="1"/>
                <c:pt idx="0">
                  <c:v>Small Metro</c:v>
                </c:pt>
              </c:strCache>
            </c:strRef>
          </c:tx>
          <c:spPr>
            <a:ln>
              <a:solidFill>
                <a:srgbClr val="548235"/>
              </a:solidFill>
            </a:ln>
          </c:spPr>
          <c:marker>
            <c:symbol val="star"/>
            <c:size val="7"/>
            <c:spPr>
              <a:noFill/>
              <a:ln>
                <a:solidFill>
                  <a:srgbClr val="548235"/>
                </a:solidFill>
              </a:ln>
            </c:spPr>
          </c:marker>
          <c:cat>
            <c:strRef>
              <c:f>Sheet1!$A$2:$A$7</c:f>
              <c:strCache>
                <c:ptCount val="6"/>
                <c:pt idx="0">
                  <c:v>2005</c:v>
                </c:pt>
                <c:pt idx="1">
                  <c:v>2008</c:v>
                </c:pt>
                <c:pt idx="2">
                  <c:v>2010</c:v>
                </c:pt>
                <c:pt idx="3">
                  <c:v>2013</c:v>
                </c:pt>
                <c:pt idx="4">
                  <c:v>2015</c:v>
                </c:pt>
                <c:pt idx="5">
                  <c:v>2018</c:v>
                </c:pt>
              </c:strCache>
            </c:strRef>
          </c:cat>
          <c:val>
            <c:numRef>
              <c:f>Sheet1!$F$2:$F$7</c:f>
              <c:numCache>
                <c:formatCode>0.0</c:formatCode>
                <c:ptCount val="6"/>
                <c:pt idx="0">
                  <c:v>76</c:v>
                </c:pt>
                <c:pt idx="1">
                  <c:v>71.099999999999994</c:v>
                </c:pt>
                <c:pt idx="2">
                  <c:v>71.099999999999994</c:v>
                </c:pt>
                <c:pt idx="3">
                  <c:v>74.599999999999994</c:v>
                </c:pt>
                <c:pt idx="4">
                  <c:v>72.2</c:v>
                </c:pt>
                <c:pt idx="5">
                  <c:v>75</c:v>
                </c:pt>
              </c:numCache>
            </c:numRef>
          </c:val>
          <c:smooth val="0"/>
          <c:extLst>
            <c:ext xmlns:c16="http://schemas.microsoft.com/office/drawing/2014/chart" uri="{C3380CC4-5D6E-409C-BE32-E72D297353CC}">
              <c16:uniqueId val="{00000004-5EDF-4F22-B07B-9AFB80234D43}"/>
            </c:ext>
          </c:extLst>
        </c:ser>
        <c:ser>
          <c:idx val="5"/>
          <c:order val="5"/>
          <c:tx>
            <c:strRef>
              <c:f>Sheet1!$G$1</c:f>
              <c:strCache>
                <c:ptCount val="1"/>
                <c:pt idx="0">
                  <c:v>Micropolitan</c:v>
                </c:pt>
              </c:strCache>
            </c:strRef>
          </c:tx>
          <c:spPr>
            <a:ln>
              <a:solidFill>
                <a:srgbClr val="ED7D31"/>
              </a:solidFill>
            </a:ln>
          </c:spPr>
          <c:marker>
            <c:symbol val="x"/>
            <c:size val="7"/>
            <c:spPr>
              <a:noFill/>
              <a:ln>
                <a:solidFill>
                  <a:srgbClr val="ED7D31"/>
                </a:solidFill>
              </a:ln>
            </c:spPr>
          </c:marker>
          <c:cat>
            <c:strRef>
              <c:f>Sheet1!$A$2:$A$7</c:f>
              <c:strCache>
                <c:ptCount val="6"/>
                <c:pt idx="0">
                  <c:v>2005</c:v>
                </c:pt>
                <c:pt idx="1">
                  <c:v>2008</c:v>
                </c:pt>
                <c:pt idx="2">
                  <c:v>2010</c:v>
                </c:pt>
                <c:pt idx="3">
                  <c:v>2013</c:v>
                </c:pt>
                <c:pt idx="4">
                  <c:v>2015</c:v>
                </c:pt>
                <c:pt idx="5">
                  <c:v>2018</c:v>
                </c:pt>
              </c:strCache>
            </c:strRef>
          </c:cat>
          <c:val>
            <c:numRef>
              <c:f>Sheet1!$G$2:$G$7</c:f>
              <c:numCache>
                <c:formatCode>0.0</c:formatCode>
                <c:ptCount val="6"/>
                <c:pt idx="0">
                  <c:v>68.900000000000006</c:v>
                </c:pt>
                <c:pt idx="1">
                  <c:v>69.599999999999994</c:v>
                </c:pt>
                <c:pt idx="2">
                  <c:v>72.900000000000006</c:v>
                </c:pt>
                <c:pt idx="3">
                  <c:v>68.8</c:v>
                </c:pt>
                <c:pt idx="4">
                  <c:v>64.2</c:v>
                </c:pt>
                <c:pt idx="5">
                  <c:v>66.5</c:v>
                </c:pt>
              </c:numCache>
            </c:numRef>
          </c:val>
          <c:smooth val="0"/>
          <c:extLst>
            <c:ext xmlns:c16="http://schemas.microsoft.com/office/drawing/2014/chart" uri="{C3380CC4-5D6E-409C-BE32-E72D297353CC}">
              <c16:uniqueId val="{00000005-5EDF-4F22-B07B-9AFB80234D43}"/>
            </c:ext>
          </c:extLst>
        </c:ser>
        <c:ser>
          <c:idx val="6"/>
          <c:order val="6"/>
          <c:tx>
            <c:strRef>
              <c:f>Sheet1!$H$1</c:f>
              <c:strCache>
                <c:ptCount val="1"/>
                <c:pt idx="0">
                  <c:v>Noncore</c:v>
                </c:pt>
              </c:strCache>
            </c:strRef>
          </c:tx>
          <c:spPr>
            <a:ln>
              <a:solidFill>
                <a:srgbClr val="7F7F7F"/>
              </a:solidFill>
            </a:ln>
          </c:spPr>
          <c:marker>
            <c:symbol val="plus"/>
            <c:size val="7"/>
            <c:spPr>
              <a:noFill/>
              <a:ln>
                <a:solidFill>
                  <a:srgbClr val="7F7F7F"/>
                </a:solidFill>
              </a:ln>
            </c:spPr>
          </c:marker>
          <c:cat>
            <c:strRef>
              <c:f>Sheet1!$A$2:$A$7</c:f>
              <c:strCache>
                <c:ptCount val="6"/>
                <c:pt idx="0">
                  <c:v>2005</c:v>
                </c:pt>
                <c:pt idx="1">
                  <c:v>2008</c:v>
                </c:pt>
                <c:pt idx="2">
                  <c:v>2010</c:v>
                </c:pt>
                <c:pt idx="3">
                  <c:v>2013</c:v>
                </c:pt>
                <c:pt idx="4">
                  <c:v>2015</c:v>
                </c:pt>
                <c:pt idx="5">
                  <c:v>2018</c:v>
                </c:pt>
              </c:strCache>
            </c:strRef>
          </c:cat>
          <c:val>
            <c:numRef>
              <c:f>Sheet1!$H$2:$H$7</c:f>
              <c:numCache>
                <c:formatCode>0.0</c:formatCode>
                <c:ptCount val="6"/>
                <c:pt idx="0">
                  <c:v>64.8</c:v>
                </c:pt>
                <c:pt idx="1">
                  <c:v>72.900000000000006</c:v>
                </c:pt>
                <c:pt idx="2">
                  <c:v>64.599999999999994</c:v>
                </c:pt>
                <c:pt idx="3">
                  <c:v>64.5</c:v>
                </c:pt>
                <c:pt idx="4">
                  <c:v>60.3</c:v>
                </c:pt>
                <c:pt idx="5">
                  <c:v>69.2</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454177602799649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10"/>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Poor</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58.4</c:v>
                </c:pt>
                <c:pt idx="1">
                  <c:v>53.1</c:v>
                </c:pt>
                <c:pt idx="2">
                  <c:v>55.8</c:v>
                </c:pt>
                <c:pt idx="3">
                  <c:v>66.7</c:v>
                </c:pt>
                <c:pt idx="4">
                  <c:v>52.9</c:v>
                </c:pt>
                <c:pt idx="5">
                  <c:v>64.599999999999994</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Low Income </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70.5</c:v>
                </c:pt>
                <c:pt idx="1">
                  <c:v>62.8</c:v>
                </c:pt>
                <c:pt idx="2">
                  <c:v>67.5</c:v>
                </c:pt>
                <c:pt idx="3">
                  <c:v>62.5</c:v>
                </c:pt>
                <c:pt idx="4">
                  <c:v>48</c:v>
                </c:pt>
                <c:pt idx="5">
                  <c:v>52.8</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Middle Income</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73.099999999999994</c:v>
                </c:pt>
                <c:pt idx="1">
                  <c:v>72</c:v>
                </c:pt>
                <c:pt idx="2">
                  <c:v>69.599999999999994</c:v>
                </c:pt>
                <c:pt idx="3">
                  <c:v>74.7</c:v>
                </c:pt>
                <c:pt idx="4">
                  <c:v>67</c:v>
                </c:pt>
                <c:pt idx="5">
                  <c:v>69.2</c:v>
                </c:pt>
              </c:numCache>
            </c:numRef>
          </c:val>
          <c:extLst>
            <c:ext xmlns:c16="http://schemas.microsoft.com/office/drawing/2014/chart" uri="{C3380CC4-5D6E-409C-BE32-E72D297353CC}">
              <c16:uniqueId val="{00000002-F79D-4038-B355-0A4AF80D9AB8}"/>
            </c:ext>
          </c:extLst>
        </c:ser>
        <c:ser>
          <c:idx val="3"/>
          <c:order val="3"/>
          <c:tx>
            <c:strRef>
              <c:f>Sheet1!$E$1</c:f>
              <c:strCache>
                <c:ptCount val="1"/>
                <c:pt idx="0">
                  <c:v>High Income</c:v>
                </c:pt>
              </c:strCache>
            </c:strRef>
          </c:tx>
          <c:spPr>
            <a:pattFill prst="ltDnDiag">
              <a:fgClr>
                <a:sysClr val="windowText" lastClr="000000"/>
              </a:fgClr>
              <a:bgClr>
                <a:sysClr val="window" lastClr="FFFFFF"/>
              </a:bgClr>
            </a:patt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Sheet1!$E$2:$E$7</c:f>
              <c:numCache>
                <c:formatCode>General</c:formatCode>
                <c:ptCount val="6"/>
                <c:pt idx="0">
                  <c:v>78.099999999999994</c:v>
                </c:pt>
                <c:pt idx="1">
                  <c:v>81.099999999999994</c:v>
                </c:pt>
                <c:pt idx="2">
                  <c:v>80.599999999999994</c:v>
                </c:pt>
                <c:pt idx="3">
                  <c:v>81.2</c:v>
                </c:pt>
                <c:pt idx="4">
                  <c:v>80.2</c:v>
                </c:pt>
                <c:pt idx="5">
                  <c:v>78.3</c:v>
                </c:pt>
              </c:numCache>
            </c:numRef>
          </c:val>
          <c:extLst>
            <c:ext xmlns:c16="http://schemas.microsoft.com/office/drawing/2014/chart" uri="{C3380CC4-5D6E-409C-BE32-E72D297353CC}">
              <c16:uniqueId val="{00000003-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7.8914141414141419E-3"/>
              <c:y val="0.3844832221493146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6559443958394091"/>
          <c:w val="0.89751676873724084"/>
          <c:h val="0.7336728395061727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Sheet1!$B$2:$O$2</c:f>
              <c:numCache>
                <c:formatCode>0.0</c:formatCode>
                <c:ptCount val="14"/>
                <c:pt idx="0">
                  <c:v>24.6</c:v>
                </c:pt>
                <c:pt idx="1">
                  <c:v>24.2</c:v>
                </c:pt>
                <c:pt idx="2">
                  <c:v>23.6</c:v>
                </c:pt>
                <c:pt idx="3">
                  <c:v>23</c:v>
                </c:pt>
                <c:pt idx="4">
                  <c:v>22.6</c:v>
                </c:pt>
                <c:pt idx="5">
                  <c:v>22.3</c:v>
                </c:pt>
                <c:pt idx="6">
                  <c:v>22.1</c:v>
                </c:pt>
                <c:pt idx="7">
                  <c:v>21.6</c:v>
                </c:pt>
                <c:pt idx="8">
                  <c:v>21.3</c:v>
                </c:pt>
                <c:pt idx="9">
                  <c:v>20.8</c:v>
                </c:pt>
                <c:pt idx="10">
                  <c:v>20.6</c:v>
                </c:pt>
                <c:pt idx="11">
                  <c:v>20.3</c:v>
                </c:pt>
                <c:pt idx="12">
                  <c:v>20.100000000000001</c:v>
                </c:pt>
                <c:pt idx="13">
                  <c:v>19.899999999999999</c:v>
                </c:pt>
              </c:numCache>
            </c:numRef>
          </c:val>
          <c:smooth val="0"/>
          <c:extLst>
            <c:ext xmlns:c16="http://schemas.microsoft.com/office/drawing/2014/chart" uri="{C3380CC4-5D6E-409C-BE32-E72D297353CC}">
              <c16:uniqueId val="{00000000-5EDF-4F22-B07B-9AFB80234D43}"/>
            </c:ext>
          </c:extLst>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Sheet1!$B$3:$O$3</c:f>
              <c:numCache>
                <c:formatCode>0.0</c:formatCode>
                <c:ptCount val="14"/>
                <c:pt idx="0">
                  <c:v>25.3</c:v>
                </c:pt>
                <c:pt idx="1">
                  <c:v>24.7</c:v>
                </c:pt>
                <c:pt idx="2">
                  <c:v>24.3</c:v>
                </c:pt>
                <c:pt idx="3">
                  <c:v>23.8</c:v>
                </c:pt>
                <c:pt idx="4">
                  <c:v>23.7</c:v>
                </c:pt>
                <c:pt idx="5">
                  <c:v>23.1</c:v>
                </c:pt>
                <c:pt idx="6">
                  <c:v>22.5</c:v>
                </c:pt>
                <c:pt idx="7">
                  <c:v>22.4</c:v>
                </c:pt>
                <c:pt idx="8">
                  <c:v>22.2</c:v>
                </c:pt>
                <c:pt idx="9">
                  <c:v>21.5</c:v>
                </c:pt>
                <c:pt idx="10">
                  <c:v>21</c:v>
                </c:pt>
                <c:pt idx="11">
                  <c:v>20.8</c:v>
                </c:pt>
                <c:pt idx="12">
                  <c:v>20.3</c:v>
                </c:pt>
                <c:pt idx="13">
                  <c:v>19.899999999999999</c:v>
                </c:pt>
              </c:numCache>
            </c:numRef>
          </c:val>
          <c:smooth val="0"/>
          <c:extLst>
            <c:ext xmlns:c16="http://schemas.microsoft.com/office/drawing/2014/chart" uri="{C3380CC4-5D6E-409C-BE32-E72D297353CC}">
              <c16:uniqueId val="{00000001-5EDF-4F22-B07B-9AFB80234D43}"/>
            </c:ext>
          </c:extLst>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Sheet1!$B$4:$O$4</c:f>
              <c:numCache>
                <c:formatCode>0.0</c:formatCode>
                <c:ptCount val="14"/>
                <c:pt idx="0">
                  <c:v>25.1</c:v>
                </c:pt>
                <c:pt idx="1">
                  <c:v>24.6</c:v>
                </c:pt>
                <c:pt idx="2">
                  <c:v>23.7</c:v>
                </c:pt>
                <c:pt idx="3">
                  <c:v>23.3</c:v>
                </c:pt>
                <c:pt idx="4">
                  <c:v>22.7</c:v>
                </c:pt>
                <c:pt idx="5">
                  <c:v>22.6</c:v>
                </c:pt>
                <c:pt idx="6">
                  <c:v>22.3</c:v>
                </c:pt>
                <c:pt idx="7">
                  <c:v>21.7</c:v>
                </c:pt>
                <c:pt idx="8">
                  <c:v>21.2</c:v>
                </c:pt>
                <c:pt idx="9">
                  <c:v>20.8</c:v>
                </c:pt>
                <c:pt idx="10">
                  <c:v>20.5</c:v>
                </c:pt>
                <c:pt idx="11">
                  <c:v>19.8</c:v>
                </c:pt>
                <c:pt idx="12">
                  <c:v>19.8</c:v>
                </c:pt>
                <c:pt idx="13">
                  <c:v>19.8</c:v>
                </c:pt>
              </c:numCache>
            </c:numRef>
          </c:val>
          <c:smooth val="0"/>
          <c:extLst>
            <c:ext xmlns:c16="http://schemas.microsoft.com/office/drawing/2014/chart" uri="{C3380CC4-5D6E-409C-BE32-E72D297353CC}">
              <c16:uniqueId val="{00000002-5EDF-4F22-B07B-9AFB80234D43}"/>
            </c:ext>
          </c:extLst>
        </c:ser>
        <c:ser>
          <c:idx val="1"/>
          <c:order val="3"/>
          <c:tx>
            <c:strRef>
              <c:f>Sheet1!$A$5</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Sheet1!$B$5:$O$5</c:f>
              <c:numCache>
                <c:formatCode>0.0</c:formatCode>
                <c:ptCount val="14"/>
                <c:pt idx="0">
                  <c:v>24</c:v>
                </c:pt>
                <c:pt idx="1">
                  <c:v>23.6</c:v>
                </c:pt>
                <c:pt idx="2">
                  <c:v>23.3</c:v>
                </c:pt>
                <c:pt idx="3">
                  <c:v>22.1</c:v>
                </c:pt>
                <c:pt idx="4">
                  <c:v>22.1</c:v>
                </c:pt>
                <c:pt idx="5">
                  <c:v>21.9</c:v>
                </c:pt>
                <c:pt idx="6">
                  <c:v>22</c:v>
                </c:pt>
                <c:pt idx="7">
                  <c:v>20.8</c:v>
                </c:pt>
                <c:pt idx="8">
                  <c:v>20.8</c:v>
                </c:pt>
                <c:pt idx="9">
                  <c:v>20</c:v>
                </c:pt>
                <c:pt idx="10">
                  <c:v>20.2</c:v>
                </c:pt>
                <c:pt idx="11">
                  <c:v>20</c:v>
                </c:pt>
                <c:pt idx="12">
                  <c:v>19.8</c:v>
                </c:pt>
                <c:pt idx="13">
                  <c:v>20</c:v>
                </c:pt>
              </c:numCache>
            </c:numRef>
          </c:val>
          <c:smooth val="0"/>
          <c:extLst>
            <c:ext xmlns:c16="http://schemas.microsoft.com/office/drawing/2014/chart" uri="{C3380CC4-5D6E-409C-BE32-E72D297353CC}">
              <c16:uniqueId val="{00000003-5EDF-4F22-B07B-9AFB80234D43}"/>
            </c:ext>
          </c:extLst>
        </c:ser>
        <c:ser>
          <c:idx val="4"/>
          <c:order val="4"/>
          <c:tx>
            <c:strRef>
              <c:f>Sheet1!$A$6</c:f>
              <c:strCache>
                <c:ptCount val="1"/>
                <c:pt idx="0">
                  <c:v>Small Metro</c:v>
                </c:pt>
              </c:strCache>
            </c:strRef>
          </c:tx>
          <c:spPr>
            <a:ln>
              <a:solidFill>
                <a:srgbClr val="548235"/>
              </a:solidFill>
            </a:ln>
          </c:spPr>
          <c:marker>
            <c:symbol val="star"/>
            <c:size val="7"/>
            <c:spPr>
              <a:noFill/>
              <a:ln>
                <a:solidFill>
                  <a:srgbClr val="548235"/>
                </a:solidFill>
              </a:ln>
            </c:spPr>
          </c:marker>
          <c:cat>
            <c:strRef>
              <c:f>Sheet1!$B$1:$O$1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Sheet1!$B$6:$O$6</c:f>
              <c:numCache>
                <c:formatCode>0.0</c:formatCode>
                <c:ptCount val="14"/>
                <c:pt idx="0">
                  <c:v>24</c:v>
                </c:pt>
                <c:pt idx="1">
                  <c:v>23.7</c:v>
                </c:pt>
                <c:pt idx="2">
                  <c:v>23.5</c:v>
                </c:pt>
                <c:pt idx="3">
                  <c:v>22.8</c:v>
                </c:pt>
                <c:pt idx="4">
                  <c:v>22</c:v>
                </c:pt>
                <c:pt idx="5">
                  <c:v>21.5</c:v>
                </c:pt>
                <c:pt idx="6">
                  <c:v>21.3</c:v>
                </c:pt>
                <c:pt idx="7">
                  <c:v>21.7</c:v>
                </c:pt>
                <c:pt idx="8">
                  <c:v>20.6</c:v>
                </c:pt>
                <c:pt idx="9">
                  <c:v>20.2</c:v>
                </c:pt>
                <c:pt idx="10">
                  <c:v>20.100000000000001</c:v>
                </c:pt>
                <c:pt idx="11">
                  <c:v>20.2</c:v>
                </c:pt>
                <c:pt idx="12">
                  <c:v>20.5</c:v>
                </c:pt>
                <c:pt idx="13">
                  <c:v>20</c:v>
                </c:pt>
              </c:numCache>
            </c:numRef>
          </c:val>
          <c:smooth val="0"/>
          <c:extLst>
            <c:ext xmlns:c16="http://schemas.microsoft.com/office/drawing/2014/chart" uri="{C3380CC4-5D6E-409C-BE32-E72D297353CC}">
              <c16:uniqueId val="{00000004-5EDF-4F22-B07B-9AFB80234D43}"/>
            </c:ext>
          </c:extLst>
        </c:ser>
        <c:ser>
          <c:idx val="5"/>
          <c:order val="5"/>
          <c:tx>
            <c:strRef>
              <c:f>Sheet1!$A$7</c:f>
              <c:strCache>
                <c:ptCount val="1"/>
                <c:pt idx="0">
                  <c:v>Micropolitan</c:v>
                </c:pt>
              </c:strCache>
            </c:strRef>
          </c:tx>
          <c:spPr>
            <a:ln>
              <a:solidFill>
                <a:srgbClr val="ED7D31"/>
              </a:solidFill>
            </a:ln>
          </c:spPr>
          <c:marker>
            <c:symbol val="x"/>
            <c:size val="7"/>
            <c:spPr>
              <a:noFill/>
              <a:ln>
                <a:solidFill>
                  <a:srgbClr val="ED7D31"/>
                </a:solidFill>
              </a:ln>
            </c:spPr>
          </c:marker>
          <c:cat>
            <c:strRef>
              <c:f>Sheet1!$B$1:$O$1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Sheet1!$B$7:$O$7</c:f>
              <c:numCache>
                <c:formatCode>0.0</c:formatCode>
                <c:ptCount val="14"/>
                <c:pt idx="0">
                  <c:v>24</c:v>
                </c:pt>
                <c:pt idx="1">
                  <c:v>23.7</c:v>
                </c:pt>
                <c:pt idx="2">
                  <c:v>22.5</c:v>
                </c:pt>
                <c:pt idx="3">
                  <c:v>23.1</c:v>
                </c:pt>
                <c:pt idx="4">
                  <c:v>21.7</c:v>
                </c:pt>
                <c:pt idx="5">
                  <c:v>21.6</c:v>
                </c:pt>
                <c:pt idx="6">
                  <c:v>22</c:v>
                </c:pt>
                <c:pt idx="7">
                  <c:v>21.5</c:v>
                </c:pt>
                <c:pt idx="8">
                  <c:v>21.5</c:v>
                </c:pt>
                <c:pt idx="9">
                  <c:v>21.1</c:v>
                </c:pt>
                <c:pt idx="10">
                  <c:v>20.8</c:v>
                </c:pt>
                <c:pt idx="11">
                  <c:v>21</c:v>
                </c:pt>
                <c:pt idx="12">
                  <c:v>20.2</c:v>
                </c:pt>
                <c:pt idx="13">
                  <c:v>20.100000000000001</c:v>
                </c:pt>
              </c:numCache>
            </c:numRef>
          </c:val>
          <c:smooth val="0"/>
          <c:extLst>
            <c:ext xmlns:c16="http://schemas.microsoft.com/office/drawing/2014/chart" uri="{C3380CC4-5D6E-409C-BE32-E72D297353CC}">
              <c16:uniqueId val="{00000005-5EDF-4F22-B07B-9AFB80234D43}"/>
            </c:ext>
          </c:extLst>
        </c:ser>
        <c:ser>
          <c:idx val="6"/>
          <c:order val="6"/>
          <c:tx>
            <c:strRef>
              <c:f>Sheet1!$A$8</c:f>
              <c:strCache>
                <c:ptCount val="1"/>
                <c:pt idx="0">
                  <c:v>Noncore</c:v>
                </c:pt>
              </c:strCache>
            </c:strRef>
          </c:tx>
          <c:spPr>
            <a:ln>
              <a:solidFill>
                <a:srgbClr val="7F7F7F"/>
              </a:solidFill>
            </a:ln>
          </c:spPr>
          <c:marker>
            <c:symbol val="plus"/>
            <c:size val="7"/>
            <c:spPr>
              <a:noFill/>
              <a:ln>
                <a:solidFill>
                  <a:srgbClr val="7F7F7F"/>
                </a:solidFill>
              </a:ln>
            </c:spPr>
          </c:marker>
          <c:cat>
            <c:strRef>
              <c:f>Sheet1!$B$1:$O$1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Sheet1!$B$8:$O$8</c:f>
              <c:numCache>
                <c:formatCode>0.0</c:formatCode>
                <c:ptCount val="14"/>
                <c:pt idx="0">
                  <c:v>23.4</c:v>
                </c:pt>
                <c:pt idx="1">
                  <c:v>24.1</c:v>
                </c:pt>
                <c:pt idx="2">
                  <c:v>23.4</c:v>
                </c:pt>
                <c:pt idx="3">
                  <c:v>22.5</c:v>
                </c:pt>
                <c:pt idx="4">
                  <c:v>22.3</c:v>
                </c:pt>
                <c:pt idx="5">
                  <c:v>22.2</c:v>
                </c:pt>
                <c:pt idx="6">
                  <c:v>21.7</c:v>
                </c:pt>
                <c:pt idx="7">
                  <c:v>22.1</c:v>
                </c:pt>
                <c:pt idx="8">
                  <c:v>21.3</c:v>
                </c:pt>
                <c:pt idx="9">
                  <c:v>21.3</c:v>
                </c:pt>
                <c:pt idx="10">
                  <c:v>21.2</c:v>
                </c:pt>
                <c:pt idx="11">
                  <c:v>20.6</c:v>
                </c:pt>
                <c:pt idx="12">
                  <c:v>20.5</c:v>
                </c:pt>
                <c:pt idx="13">
                  <c:v>19.5</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30"/>
        </c:scaling>
        <c:delete val="0"/>
        <c:axPos val="l"/>
        <c:majorGridlines/>
        <c:title>
          <c:tx>
            <c:rich>
              <a:bodyPr rot="-5400000" vert="horz"/>
              <a:lstStyle/>
              <a:p>
                <a:pPr>
                  <a:defRPr sz="1600" baseline="0">
                    <a:latin typeface="Calibri" panose="020F0502020204030204" pitchFamily="34" charset="0"/>
                  </a:defRPr>
                </a:pPr>
                <a:r>
                  <a:rPr lang="en-US" dirty="0"/>
                  <a:t>Rate per 100,000 Female Population</a:t>
                </a:r>
              </a:p>
            </c:rich>
          </c:tx>
          <c:layout>
            <c:manualLayout>
              <c:xMode val="edge"/>
              <c:yMode val="edge"/>
              <c:x val="4.6296296296296294E-3"/>
              <c:y val="0.1625481189851268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5"/>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0152536271507727"/>
          <c:w val="0.88832507047730147"/>
          <c:h val="0.73770277413240015"/>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20.7</c:v>
                </c:pt>
                <c:pt idx="1">
                  <c:v>19.7</c:v>
                </c:pt>
                <c:pt idx="2">
                  <c:v>20.100000000000001</c:v>
                </c:pt>
                <c:pt idx="3">
                  <c:v>20.100000000000001</c:v>
                </c:pt>
                <c:pt idx="4">
                  <c:v>20</c:v>
                </c:pt>
                <c:pt idx="5">
                  <c:v>19</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General</c:formatCode>
                <c:ptCount val="6"/>
                <c:pt idx="0">
                  <c:v>28.1</c:v>
                </c:pt>
                <c:pt idx="1">
                  <c:v>28.2</c:v>
                </c:pt>
                <c:pt idx="2">
                  <c:v>27.4</c:v>
                </c:pt>
                <c:pt idx="3">
                  <c:v>25.2</c:v>
                </c:pt>
                <c:pt idx="4">
                  <c:v>27.6</c:v>
                </c:pt>
                <c:pt idx="5">
                  <c:v>28.6</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General</c:formatCode>
                <c:ptCount val="6"/>
                <c:pt idx="0">
                  <c:v>13.3</c:v>
                </c:pt>
                <c:pt idx="1">
                  <c:v>12.9</c:v>
                </c:pt>
                <c:pt idx="2">
                  <c:v>14.2</c:v>
                </c:pt>
                <c:pt idx="3">
                  <c:v>14</c:v>
                </c:pt>
                <c:pt idx="4">
                  <c:v>13</c:v>
                </c:pt>
                <c:pt idx="5">
                  <c:v>11.3</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a:t>Rate per 100,000 Female Population</a:t>
                </a:r>
              </a:p>
            </c:rich>
          </c:tx>
          <c:layout>
            <c:manualLayout>
              <c:xMode val="edge"/>
              <c:yMode val="edge"/>
              <c:x val="4.6647467677651405E-3"/>
              <c:y val="0.1153859999270924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Sheet1!$A$2:$A$7</c:f>
              <c:strCache>
                <c:ptCount val="6"/>
                <c:pt idx="0">
                  <c:v>2005</c:v>
                </c:pt>
                <c:pt idx="1">
                  <c:v>2008</c:v>
                </c:pt>
                <c:pt idx="2">
                  <c:v>2010</c:v>
                </c:pt>
                <c:pt idx="3">
                  <c:v>2013</c:v>
                </c:pt>
                <c:pt idx="4">
                  <c:v>2015</c:v>
                </c:pt>
                <c:pt idx="5">
                  <c:v>2018</c:v>
                </c:pt>
              </c:strCache>
            </c:strRef>
          </c:cat>
          <c:val>
            <c:numRef>
              <c:f>Sheet1!$B$2:$B$7</c:f>
              <c:numCache>
                <c:formatCode>0.0</c:formatCode>
                <c:ptCount val="6"/>
                <c:pt idx="0">
                  <c:v>45</c:v>
                </c:pt>
                <c:pt idx="1">
                  <c:v>52.2</c:v>
                </c:pt>
                <c:pt idx="2">
                  <c:v>59.2</c:v>
                </c:pt>
                <c:pt idx="3">
                  <c:v>58.2</c:v>
                </c:pt>
                <c:pt idx="4">
                  <c:v>62.4</c:v>
                </c:pt>
                <c:pt idx="5">
                  <c:v>65.2</c:v>
                </c:pt>
              </c:numCache>
            </c:numRef>
          </c:val>
          <c:smooth val="0"/>
          <c:extLst>
            <c:ext xmlns:c16="http://schemas.microsoft.com/office/drawing/2014/chart" uri="{C3380CC4-5D6E-409C-BE32-E72D297353CC}">
              <c16:uniqueId val="{00000000-5EDF-4F22-B07B-9AFB80234D43}"/>
            </c:ext>
          </c:extLst>
        </c:ser>
        <c:ser>
          <c:idx val="0"/>
          <c:order val="1"/>
          <c:tx>
            <c:strRef>
              <c:f>Sheet1!$C$1</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Sheet1!$A$2:$A$7</c:f>
              <c:strCache>
                <c:ptCount val="6"/>
                <c:pt idx="0">
                  <c:v>2005</c:v>
                </c:pt>
                <c:pt idx="1">
                  <c:v>2008</c:v>
                </c:pt>
                <c:pt idx="2">
                  <c:v>2010</c:v>
                </c:pt>
                <c:pt idx="3">
                  <c:v>2013</c:v>
                </c:pt>
                <c:pt idx="4">
                  <c:v>2015</c:v>
                </c:pt>
                <c:pt idx="5">
                  <c:v>2018</c:v>
                </c:pt>
              </c:strCache>
            </c:strRef>
          </c:cat>
          <c:val>
            <c:numRef>
              <c:f>Sheet1!$C$2:$C$7</c:f>
              <c:numCache>
                <c:formatCode>0.0</c:formatCode>
                <c:ptCount val="6"/>
                <c:pt idx="0">
                  <c:v>40.5</c:v>
                </c:pt>
                <c:pt idx="1">
                  <c:v>47</c:v>
                </c:pt>
                <c:pt idx="2">
                  <c:v>56.9</c:v>
                </c:pt>
                <c:pt idx="3">
                  <c:v>56.1</c:v>
                </c:pt>
                <c:pt idx="4">
                  <c:v>60.3</c:v>
                </c:pt>
                <c:pt idx="5">
                  <c:v>62.8</c:v>
                </c:pt>
              </c:numCache>
            </c:numRef>
          </c:val>
          <c:smooth val="0"/>
          <c:extLst>
            <c:ext xmlns:c16="http://schemas.microsoft.com/office/drawing/2014/chart" uri="{C3380CC4-5D6E-409C-BE32-E72D297353CC}">
              <c16:uniqueId val="{00000001-5EDF-4F22-B07B-9AFB80234D43}"/>
            </c:ext>
          </c:extLst>
        </c:ser>
        <c:ser>
          <c:idx val="2"/>
          <c:order val="2"/>
          <c:tx>
            <c:strRef>
              <c:f>Sheet1!$D$1</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Sheet1!$A$2:$A$7</c:f>
              <c:strCache>
                <c:ptCount val="6"/>
                <c:pt idx="0">
                  <c:v>2005</c:v>
                </c:pt>
                <c:pt idx="1">
                  <c:v>2008</c:v>
                </c:pt>
                <c:pt idx="2">
                  <c:v>2010</c:v>
                </c:pt>
                <c:pt idx="3">
                  <c:v>2013</c:v>
                </c:pt>
                <c:pt idx="4">
                  <c:v>2015</c:v>
                </c:pt>
                <c:pt idx="5">
                  <c:v>2018</c:v>
                </c:pt>
              </c:strCache>
            </c:strRef>
          </c:cat>
          <c:val>
            <c:numRef>
              <c:f>Sheet1!$D$2:$D$7</c:f>
              <c:numCache>
                <c:formatCode>0.0</c:formatCode>
                <c:ptCount val="6"/>
                <c:pt idx="0">
                  <c:v>50.3</c:v>
                </c:pt>
                <c:pt idx="1">
                  <c:v>56.2</c:v>
                </c:pt>
                <c:pt idx="2">
                  <c:v>63.6</c:v>
                </c:pt>
                <c:pt idx="3">
                  <c:v>61</c:v>
                </c:pt>
                <c:pt idx="4">
                  <c:v>64.400000000000006</c:v>
                </c:pt>
                <c:pt idx="5">
                  <c:v>67.8</c:v>
                </c:pt>
              </c:numCache>
            </c:numRef>
          </c:val>
          <c:smooth val="0"/>
          <c:extLst>
            <c:ext xmlns:c16="http://schemas.microsoft.com/office/drawing/2014/chart" uri="{C3380CC4-5D6E-409C-BE32-E72D297353CC}">
              <c16:uniqueId val="{00000002-5EDF-4F22-B07B-9AFB80234D43}"/>
            </c:ext>
          </c:extLst>
        </c:ser>
        <c:ser>
          <c:idx val="1"/>
          <c:order val="3"/>
          <c:tx>
            <c:strRef>
              <c:f>Sheet1!$E$1</c:f>
              <c:strCache>
                <c:ptCount val="1"/>
                <c:pt idx="0">
                  <c:v>Medium Metro</c:v>
                </c:pt>
              </c:strCache>
            </c:strRef>
          </c:tx>
          <c:spPr>
            <a:ln w="34925">
              <a:solidFill>
                <a:srgbClr val="948A54"/>
              </a:solidFill>
            </a:ln>
          </c:spPr>
          <c:marker>
            <c:symbol val="diamond"/>
            <c:size val="9"/>
            <c:spPr>
              <a:solidFill>
                <a:srgbClr val="948A54"/>
              </a:solidFill>
              <a:ln>
                <a:noFill/>
              </a:ln>
            </c:spPr>
          </c:marker>
          <c:cat>
            <c:strRef>
              <c:f>Sheet1!$A$2:$A$7</c:f>
              <c:strCache>
                <c:ptCount val="6"/>
                <c:pt idx="0">
                  <c:v>2005</c:v>
                </c:pt>
                <c:pt idx="1">
                  <c:v>2008</c:v>
                </c:pt>
                <c:pt idx="2">
                  <c:v>2010</c:v>
                </c:pt>
                <c:pt idx="3">
                  <c:v>2013</c:v>
                </c:pt>
                <c:pt idx="4">
                  <c:v>2015</c:v>
                </c:pt>
                <c:pt idx="5">
                  <c:v>2018</c:v>
                </c:pt>
              </c:strCache>
            </c:strRef>
          </c:cat>
          <c:val>
            <c:numRef>
              <c:f>Sheet1!$E$2:$E$7</c:f>
              <c:numCache>
                <c:formatCode>0.0</c:formatCode>
                <c:ptCount val="6"/>
                <c:pt idx="0">
                  <c:v>44.9</c:v>
                </c:pt>
                <c:pt idx="1">
                  <c:v>56.2</c:v>
                </c:pt>
                <c:pt idx="2">
                  <c:v>60.3</c:v>
                </c:pt>
                <c:pt idx="3">
                  <c:v>61.2</c:v>
                </c:pt>
                <c:pt idx="4">
                  <c:v>65.8</c:v>
                </c:pt>
                <c:pt idx="5">
                  <c:v>68</c:v>
                </c:pt>
              </c:numCache>
            </c:numRef>
          </c:val>
          <c:smooth val="0"/>
          <c:extLst>
            <c:ext xmlns:c16="http://schemas.microsoft.com/office/drawing/2014/chart" uri="{C3380CC4-5D6E-409C-BE32-E72D297353CC}">
              <c16:uniqueId val="{00000003-5EDF-4F22-B07B-9AFB80234D43}"/>
            </c:ext>
          </c:extLst>
        </c:ser>
        <c:ser>
          <c:idx val="4"/>
          <c:order val="4"/>
          <c:tx>
            <c:strRef>
              <c:f>Sheet1!$F$1</c:f>
              <c:strCache>
                <c:ptCount val="1"/>
                <c:pt idx="0">
                  <c:v>Small Metro</c:v>
                </c:pt>
              </c:strCache>
            </c:strRef>
          </c:tx>
          <c:spPr>
            <a:ln>
              <a:solidFill>
                <a:srgbClr val="548235"/>
              </a:solidFill>
            </a:ln>
          </c:spPr>
          <c:marker>
            <c:symbol val="star"/>
            <c:size val="7"/>
            <c:spPr>
              <a:noFill/>
              <a:ln>
                <a:solidFill>
                  <a:srgbClr val="548235"/>
                </a:solidFill>
              </a:ln>
            </c:spPr>
          </c:marker>
          <c:cat>
            <c:strRef>
              <c:f>Sheet1!$A$2:$A$7</c:f>
              <c:strCache>
                <c:ptCount val="6"/>
                <c:pt idx="0">
                  <c:v>2005</c:v>
                </c:pt>
                <c:pt idx="1">
                  <c:v>2008</c:v>
                </c:pt>
                <c:pt idx="2">
                  <c:v>2010</c:v>
                </c:pt>
                <c:pt idx="3">
                  <c:v>2013</c:v>
                </c:pt>
                <c:pt idx="4">
                  <c:v>2015</c:v>
                </c:pt>
                <c:pt idx="5">
                  <c:v>2018</c:v>
                </c:pt>
              </c:strCache>
            </c:strRef>
          </c:cat>
          <c:val>
            <c:numRef>
              <c:f>Sheet1!$F$2:$F$7</c:f>
              <c:numCache>
                <c:formatCode>0.0</c:formatCode>
                <c:ptCount val="6"/>
                <c:pt idx="0">
                  <c:v>49.3</c:v>
                </c:pt>
                <c:pt idx="1">
                  <c:v>54.6</c:v>
                </c:pt>
                <c:pt idx="2">
                  <c:v>59.3</c:v>
                </c:pt>
                <c:pt idx="3">
                  <c:v>55.6</c:v>
                </c:pt>
                <c:pt idx="4">
                  <c:v>63</c:v>
                </c:pt>
                <c:pt idx="5">
                  <c:v>66.8</c:v>
                </c:pt>
              </c:numCache>
            </c:numRef>
          </c:val>
          <c:smooth val="0"/>
          <c:extLst>
            <c:ext xmlns:c16="http://schemas.microsoft.com/office/drawing/2014/chart" uri="{C3380CC4-5D6E-409C-BE32-E72D297353CC}">
              <c16:uniqueId val="{00000004-5EDF-4F22-B07B-9AFB80234D43}"/>
            </c:ext>
          </c:extLst>
        </c:ser>
        <c:ser>
          <c:idx val="5"/>
          <c:order val="5"/>
          <c:tx>
            <c:strRef>
              <c:f>Sheet1!$G$1</c:f>
              <c:strCache>
                <c:ptCount val="1"/>
                <c:pt idx="0">
                  <c:v>Micropolitan</c:v>
                </c:pt>
              </c:strCache>
            </c:strRef>
          </c:tx>
          <c:spPr>
            <a:ln>
              <a:solidFill>
                <a:srgbClr val="ED7D31"/>
              </a:solidFill>
            </a:ln>
          </c:spPr>
          <c:marker>
            <c:symbol val="x"/>
            <c:size val="7"/>
            <c:spPr>
              <a:noFill/>
              <a:ln>
                <a:solidFill>
                  <a:srgbClr val="ED7D31"/>
                </a:solidFill>
              </a:ln>
            </c:spPr>
          </c:marker>
          <c:cat>
            <c:strRef>
              <c:f>Sheet1!$A$2:$A$7</c:f>
              <c:strCache>
                <c:ptCount val="6"/>
                <c:pt idx="0">
                  <c:v>2005</c:v>
                </c:pt>
                <c:pt idx="1">
                  <c:v>2008</c:v>
                </c:pt>
                <c:pt idx="2">
                  <c:v>2010</c:v>
                </c:pt>
                <c:pt idx="3">
                  <c:v>2013</c:v>
                </c:pt>
                <c:pt idx="4">
                  <c:v>2015</c:v>
                </c:pt>
                <c:pt idx="5">
                  <c:v>2018</c:v>
                </c:pt>
              </c:strCache>
            </c:strRef>
          </c:cat>
          <c:val>
            <c:numRef>
              <c:f>Sheet1!$G$2:$G$7</c:f>
              <c:numCache>
                <c:formatCode>0.0</c:formatCode>
                <c:ptCount val="6"/>
                <c:pt idx="0">
                  <c:v>45.1</c:v>
                </c:pt>
                <c:pt idx="1">
                  <c:v>50.2</c:v>
                </c:pt>
                <c:pt idx="2">
                  <c:v>56.4</c:v>
                </c:pt>
                <c:pt idx="3">
                  <c:v>57.7</c:v>
                </c:pt>
                <c:pt idx="4">
                  <c:v>59.8</c:v>
                </c:pt>
                <c:pt idx="5">
                  <c:v>61.8</c:v>
                </c:pt>
              </c:numCache>
            </c:numRef>
          </c:val>
          <c:smooth val="0"/>
          <c:extLst>
            <c:ext xmlns:c16="http://schemas.microsoft.com/office/drawing/2014/chart" uri="{C3380CC4-5D6E-409C-BE32-E72D297353CC}">
              <c16:uniqueId val="{00000005-5EDF-4F22-B07B-9AFB80234D43}"/>
            </c:ext>
          </c:extLst>
        </c:ser>
        <c:ser>
          <c:idx val="6"/>
          <c:order val="6"/>
          <c:tx>
            <c:strRef>
              <c:f>Sheet1!$H$1</c:f>
              <c:strCache>
                <c:ptCount val="1"/>
                <c:pt idx="0">
                  <c:v>Noncore</c:v>
                </c:pt>
              </c:strCache>
            </c:strRef>
          </c:tx>
          <c:spPr>
            <a:ln>
              <a:solidFill>
                <a:srgbClr val="7F7F7F"/>
              </a:solidFill>
            </a:ln>
          </c:spPr>
          <c:marker>
            <c:symbol val="plus"/>
            <c:size val="7"/>
            <c:spPr>
              <a:noFill/>
              <a:ln>
                <a:solidFill>
                  <a:srgbClr val="7F7F7F"/>
                </a:solidFill>
              </a:ln>
            </c:spPr>
          </c:marker>
          <c:cat>
            <c:strRef>
              <c:f>Sheet1!$A$2:$A$7</c:f>
              <c:strCache>
                <c:ptCount val="6"/>
                <c:pt idx="0">
                  <c:v>2005</c:v>
                </c:pt>
                <c:pt idx="1">
                  <c:v>2008</c:v>
                </c:pt>
                <c:pt idx="2">
                  <c:v>2010</c:v>
                </c:pt>
                <c:pt idx="3">
                  <c:v>2013</c:v>
                </c:pt>
                <c:pt idx="4">
                  <c:v>2015</c:v>
                </c:pt>
                <c:pt idx="5">
                  <c:v>2018</c:v>
                </c:pt>
              </c:strCache>
            </c:strRef>
          </c:cat>
          <c:val>
            <c:numRef>
              <c:f>Sheet1!$H$2:$H$7</c:f>
              <c:numCache>
                <c:formatCode>0.0</c:formatCode>
                <c:ptCount val="6"/>
                <c:pt idx="0">
                  <c:v>38.200000000000003</c:v>
                </c:pt>
                <c:pt idx="1">
                  <c:v>46.6</c:v>
                </c:pt>
                <c:pt idx="2">
                  <c:v>51.3</c:v>
                </c:pt>
                <c:pt idx="3">
                  <c:v>51.2</c:v>
                </c:pt>
                <c:pt idx="4">
                  <c:v>55.9</c:v>
                </c:pt>
                <c:pt idx="5">
                  <c:v>58.4</c:v>
                </c:pt>
              </c:numCache>
            </c:numRef>
          </c:val>
          <c:smooth val="0"/>
          <c:extLst>
            <c:ext xmlns:c16="http://schemas.microsoft.com/office/drawing/2014/chart" uri="{C3380CC4-5D6E-409C-BE32-E72D297353CC}">
              <c16:uniqueId val="{00000006-5EDF-4F22-B07B-9AFB80234D43}"/>
            </c:ext>
          </c:extLst>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483112787984835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10"/>
      </c:valAx>
      <c:spPr>
        <a:ln>
          <a:noFill/>
        </a:ln>
      </c:spPr>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1888642838763694"/>
          <c:w val="0.88832507047730147"/>
          <c:h val="0.7203416645224309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66.900000000000006</c:v>
                </c:pt>
                <c:pt idx="1">
                  <c:v>69</c:v>
                </c:pt>
                <c:pt idx="2">
                  <c:v>71.099999999999994</c:v>
                </c:pt>
                <c:pt idx="3">
                  <c:v>68.3</c:v>
                </c:pt>
                <c:pt idx="4">
                  <c:v>63.5</c:v>
                </c:pt>
                <c:pt idx="5">
                  <c:v>58.4</c:v>
                </c:pt>
              </c:numCache>
            </c:numRef>
          </c:val>
          <c:extLst xmlns:c15="http://schemas.microsoft.com/office/drawing/2012/chart">
            <c:ext xmlns:c16="http://schemas.microsoft.com/office/drawing/2014/chart" uri="{C3380CC4-5D6E-409C-BE32-E72D297353CC}">
              <c16:uniqueId val="{00000000-F79D-4038-B355-0A4AF80D9AB8}"/>
            </c:ext>
          </c:extLst>
        </c:ser>
        <c:ser>
          <c:idx val="1"/>
          <c:order val="1"/>
          <c:tx>
            <c:strRef>
              <c:f>Sheet1!$C$1</c:f>
              <c:strCache>
                <c:ptCount val="1"/>
                <c:pt idx="0">
                  <c:v>Black</c:v>
                </c:pt>
              </c:strCache>
            </c:strRef>
          </c:tx>
          <c:spPr>
            <a:solidFill>
              <a:srgbClr val="AABA0A"/>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0.0</c:formatCode>
                <c:ptCount val="6"/>
                <c:pt idx="0">
                  <c:v>63.8</c:v>
                </c:pt>
                <c:pt idx="1">
                  <c:v>65.7</c:v>
                </c:pt>
                <c:pt idx="2">
                  <c:v>62.5</c:v>
                </c:pt>
                <c:pt idx="3">
                  <c:v>63.3</c:v>
                </c:pt>
                <c:pt idx="4">
                  <c:v>71.900000000000006</c:v>
                </c:pt>
                <c:pt idx="5">
                  <c:v>59</c:v>
                </c:pt>
              </c:numCache>
            </c:numRef>
          </c:val>
          <c:extLst>
            <c:ext xmlns:c16="http://schemas.microsoft.com/office/drawing/2014/chart" uri="{C3380CC4-5D6E-409C-BE32-E72D297353CC}">
              <c16:uniqueId val="{00000001-F79D-4038-B355-0A4AF80D9AB8}"/>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0.0</c:formatCode>
                <c:ptCount val="6"/>
                <c:pt idx="0">
                  <c:v>56.5</c:v>
                </c:pt>
                <c:pt idx="1">
                  <c:v>67.099999999999994</c:v>
                </c:pt>
                <c:pt idx="2">
                  <c:v>56.2</c:v>
                </c:pt>
                <c:pt idx="3">
                  <c:v>59.3</c:v>
                </c:pt>
                <c:pt idx="4">
                  <c:v>41.3</c:v>
                </c:pt>
              </c:numCache>
            </c:numRef>
          </c:val>
          <c:extLst>
            <c:ext xmlns:c16="http://schemas.microsoft.com/office/drawing/2014/chart" uri="{C3380CC4-5D6E-409C-BE32-E72D297353CC}">
              <c16:uniqueId val="{00000002-F79D-4038-B355-0A4AF80D9AB8}"/>
            </c:ext>
          </c:extLst>
        </c:ser>
        <c:dLbls>
          <c:showLegendKey val="0"/>
          <c:showVal val="0"/>
          <c:showCatName val="0"/>
          <c:showSerName val="0"/>
          <c:showPercent val="0"/>
          <c:showBubbleSize val="0"/>
        </c:dLbls>
        <c:gapWidth val="150"/>
        <c:axId val="55163904"/>
        <c:axId val="55173888"/>
        <c:extLst/>
      </c:barChart>
      <c:catAx>
        <c:axId val="55163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90270259186351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0"/>
          <c:y val="0"/>
          <c:w val="0.99980600791378338"/>
          <c:h val="7.1493041343975855E-2"/>
        </c:manualLayout>
      </c:layout>
      <c:overlay val="0"/>
      <c:txPr>
        <a:bodyPr/>
        <a:lstStyle/>
        <a:p>
          <a:pPr algn="just">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8" dt="2021-11-04T12:07:29.939" idx="99">
    <p:pos x="4672" y="186"/>
    <p:text>Edited to match wording on previous slide.</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B0E40ABE-DCA6-4B7A-B1BC-961182C98C1E}" type="datetimeFigureOut">
              <a:rPr lang="en-US" smtClean="0"/>
              <a:pPr/>
              <a:t>11/24/2021</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63DE9D1-BBA0-4F2C-9FA0-7B37DDC69B66}" type="slidenum">
              <a:rPr lang="en-US" smtClean="0"/>
              <a:pPr/>
              <a:t>‹#›</a:t>
            </a:fld>
            <a:endParaRPr lang="en-US" dirty="0"/>
          </a:p>
        </p:txBody>
      </p:sp>
    </p:spTree>
    <p:extLst>
      <p:ext uri="{BB962C8B-B14F-4D97-AF65-F5344CB8AC3E}">
        <p14:creationId xmlns:p14="http://schemas.microsoft.com/office/powerpoint/2010/main" val="824525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8640" y="365760"/>
            <a:ext cx="5943600" cy="402336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548640" y="4572000"/>
            <a:ext cx="5943600" cy="4114800"/>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r>
              <a:rPr lang="en-US" dirty="0"/>
              <a:t>Quality and Disparities Report</a:t>
            </a:r>
          </a:p>
          <a:p>
            <a:r>
              <a:rPr lang="en-US" dirty="0"/>
              <a:t>Chartbook on Rural Healthcare</a:t>
            </a:r>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7BA40C-25F7-4A81-B7B0-365A5351FE20}" type="slidenum">
              <a:rPr lang="en-US" smtClean="0"/>
              <a:t>‹#›</a:t>
            </a:fld>
            <a:endParaRPr lang="en-US" dirty="0"/>
          </a:p>
        </p:txBody>
      </p:sp>
    </p:spTree>
    <p:extLst>
      <p:ext uri="{BB962C8B-B14F-4D97-AF65-F5344CB8AC3E}">
        <p14:creationId xmlns:p14="http://schemas.microsoft.com/office/powerpoint/2010/main" val="26149740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3" Type="http://schemas.openxmlformats.org/officeDocument/2006/relationships/hyperlink" Target="https://www.hrsa.gov/rural-health/about-us/definition/index.html" TargetMode="External"/><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3" Type="http://schemas.openxmlformats.org/officeDocument/2006/relationships/hyperlink" Target="https://www.ssa.gov/OP_Home/ssact/title07/0711.htm" TargetMode="External"/><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ncbi.nlm.nih.gov/pmc/articles/PMC6140198/"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ncbi.nlm.nih.gov/pmc/articles/PMC6140198/"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ncbi.nlm.nih.gov/pmc/articles/PMC6140198/"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www.ruralhealthinfo.org/rural-monitor/unintentional-injuries/"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www.ruralhealthinfo.org/rural-monitor/unintentional-injuries/"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39750" y="5264150"/>
            <a:ext cx="5943600" cy="3141662"/>
          </a:xfrm>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a:t>
            </a:fld>
            <a:endParaRPr lang="en-US" dirty="0"/>
          </a:p>
        </p:txBody>
      </p:sp>
    </p:spTree>
    <p:extLst>
      <p:ext uri="{BB962C8B-B14F-4D97-AF65-F5344CB8AC3E}">
        <p14:creationId xmlns:p14="http://schemas.microsoft.com/office/powerpoint/2010/main" val="2835242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0425" cy="4456112"/>
          </a:xfrm>
        </p:spPr>
      </p:sp>
      <p:sp>
        <p:nvSpPr>
          <p:cNvPr id="3" name="Notes Placeholder 2"/>
          <p:cNvSpPr>
            <a:spLocks noGrp="1"/>
          </p:cNvSpPr>
          <p:nvPr>
            <p:ph type="body" idx="1"/>
          </p:nvPr>
        </p:nvSpPr>
        <p:spPr>
          <a:xfrm>
            <a:off x="623729" y="5264150"/>
            <a:ext cx="5618480" cy="3665458"/>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The 2013 NCHS classification system is derived from data gathered from the Office of Management and Budget metropolitan and nonmetropolitan designations and the U.S. census.</a:t>
            </a:r>
          </a:p>
        </p:txBody>
      </p:sp>
      <p:sp>
        <p:nvSpPr>
          <p:cNvPr id="4" name="Slide Number Placeholder 3"/>
          <p:cNvSpPr>
            <a:spLocks noGrp="1"/>
          </p:cNvSpPr>
          <p:nvPr>
            <p:ph type="sldNum" sz="quarter" idx="10"/>
          </p:nvPr>
        </p:nvSpPr>
        <p:spPr/>
        <p:txBody>
          <a:bodyPr/>
          <a:lstStyle/>
          <a:p>
            <a:fld id="{05E9B153-67B9-4602-A9FE-81AAF274874B}" type="slidenum">
              <a:rPr lang="en-US" smtClean="0"/>
              <a:pPr/>
              <a:t>10</a:t>
            </a:fld>
            <a:endParaRPr lang="en-US" dirty="0"/>
          </a:p>
        </p:txBody>
      </p:sp>
    </p:spTree>
    <p:extLst>
      <p:ext uri="{BB962C8B-B14F-4D97-AF65-F5344CB8AC3E}">
        <p14:creationId xmlns:p14="http://schemas.microsoft.com/office/powerpoint/2010/main" val="34763325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77345"/>
            <a:ext cx="5618480" cy="3665458"/>
          </a:xfrm>
        </p:spPr>
        <p:txBody>
          <a:bodyPr/>
          <a:lstStyle/>
          <a:p>
            <a:pPr marL="171450" lvl="0" indent="-171450">
              <a:buFont typeface="Arial" panose="020B0604020202020204"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A higher prevalence of heart disease has been reported in rural areas compared with urban areas, and recent research has found “a significantly greater burden [of heart failure-related mortality rates] in rural counties” (</a:t>
            </a:r>
            <a:r>
              <a:rPr lang="en-US" dirty="0">
                <a:latin typeface="Arial" panose="020B0604020202020204" pitchFamily="34" charset="0"/>
                <a:cs typeface="Arial" panose="020B0604020202020204" pitchFamily="34" charset="0"/>
              </a:rPr>
              <a:t>Pierce, et al., 2021</a:t>
            </a:r>
            <a:r>
              <a:rPr lang="en-US" sz="1200" kern="1200" dirty="0">
                <a:solidFill>
                  <a:schemeClr val="tx1"/>
                </a:solidFill>
                <a:effectLst/>
                <a:latin typeface="Arial" panose="020B0604020202020204" pitchFamily="34" charset="0"/>
                <a:cs typeface="Arial" panose="020B0604020202020204" pitchFamily="34" charset="0"/>
              </a:rPr>
              <a:t>). This finding comports with Centers for Disease Control and Prevention findings that people in rural areas are more likely than urban residents to die prematurely from all of the five leading causes of death: heart disease, cancer, unintentional injury, chronic lower respiratory disease, and stroke (CDC, 2019a). Hospital admissions and mortality due to heart failure could relate not only to the prevalence of the condition in a given area, but also to the degree of access to care in rural areas (</a:t>
            </a:r>
            <a:r>
              <a:rPr lang="en-US" dirty="0">
                <a:latin typeface="Arial" panose="020B0604020202020204" pitchFamily="34" charset="0"/>
                <a:cs typeface="Arial" panose="020B0604020202020204" pitchFamily="34" charset="0"/>
              </a:rPr>
              <a:t>Pierce, et al., 2021</a:t>
            </a:r>
            <a:r>
              <a:rPr lang="en-US" sz="1200" kern="1200" dirty="0">
                <a:solidFill>
                  <a:schemeClr val="tx1"/>
                </a:solidFill>
                <a:effectLst/>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2017:</a:t>
            </a:r>
          </a:p>
          <a:p>
            <a:pPr marL="347472" marR="0" lvl="0" indent="-16459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Adults in noncore areas were more likely to be admitted to the hospital for heart failure (521.2 per 100,000) compared with adults in large fringe metropolitan areas (453.6 per 100,000).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99125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271620" y="5187950"/>
            <a:ext cx="6516529" cy="3817858"/>
          </a:xfrm>
        </p:spPr>
        <p:txBody>
          <a:bodyPr/>
          <a:lstStyle/>
          <a:p>
            <a:pPr marL="171450" lvl="0" indent="-171450">
              <a:buFont typeface="Arial" panose="020B0604020202020204" pitchFamily="34" charset="0"/>
              <a:buChar char="•"/>
              <a:defRP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A higher prevalence of heart disease has been reported in rural areas compared with urban areas, and recent research has found “a significantly greater burden [of heart failure-related mortality rates] in rural counties” (</a:t>
            </a:r>
            <a:r>
              <a:rPr lang="en-US" sz="1000" dirty="0">
                <a:latin typeface="Arial" panose="020B0604020202020204" pitchFamily="34" charset="0"/>
                <a:cs typeface="Arial" panose="020B0604020202020204" pitchFamily="34" charset="0"/>
              </a:rPr>
              <a:t>Pierce, et al., 2021</a:t>
            </a:r>
            <a:r>
              <a:rPr lang="en-US" sz="1000" kern="1200" dirty="0">
                <a:solidFill>
                  <a:schemeClr val="tx1"/>
                </a:solidFill>
                <a:effectLst/>
                <a:latin typeface="Arial" panose="020B0604020202020204" pitchFamily="34" charset="0"/>
                <a:cs typeface="Arial" panose="020B0604020202020204" pitchFamily="34" charset="0"/>
              </a:rPr>
              <a:t>). This finding comports with Centers for Disease Control and Prevention findings that people in rural areas are more likely than urban residents to die prematurely from all of the five leading causes of death: heart disease, cancer, unintentional injury, chronic lower respiratory disease, and stroke (CDC, 2019a). Hospital admissions and mortality due to heart failure could relate not only to the prevalence of the condition in a given area, but also to the degree of access to care in rural areas (</a:t>
            </a:r>
            <a:r>
              <a:rPr lang="en-US" sz="1000" dirty="0">
                <a:latin typeface="Arial" panose="020B0604020202020204" pitchFamily="34" charset="0"/>
                <a:cs typeface="Arial" panose="020B0604020202020204" pitchFamily="34" charset="0"/>
              </a:rPr>
              <a:t>Pierce, et al., 2021</a:t>
            </a:r>
            <a:r>
              <a:rPr lang="en-US" sz="1000" kern="1200" dirty="0">
                <a:solidFill>
                  <a:schemeClr val="tx1"/>
                </a:solidFill>
                <a:effectLst/>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2017:</a:t>
            </a:r>
          </a:p>
          <a:p>
            <a:pPr marL="173736" indent="0">
              <a:buFont typeface="Arial" panose="020B0604020202020204" pitchFamily="34" charset="0"/>
              <a:buNone/>
            </a:pPr>
            <a:r>
              <a:rPr lang="en-US" sz="1000" b="1" baseline="0" dirty="0">
                <a:latin typeface="Arial" panose="020B0604020202020204" pitchFamily="34" charset="0"/>
                <a:cs typeface="Arial" panose="020B0604020202020204" pitchFamily="34" charset="0"/>
              </a:rPr>
              <a:t>Disparities by Location:</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In large central metropolitan areas, the rates of admission for heart failure were higher among </a:t>
            </a:r>
            <a:r>
              <a:rPr lang="en-US" sz="1000" baseline="0" dirty="0">
                <a:latin typeface="Arial" panose="020B0604020202020204" pitchFamily="34" charset="0"/>
                <a:cs typeface="Arial" panose="020B0604020202020204" pitchFamily="34" charset="0"/>
              </a:rPr>
              <a:t>Black adults (1,012.3 per 100,000) and </a:t>
            </a:r>
            <a:r>
              <a:rPr lang="en-US" sz="1000" b="0" baseline="0" dirty="0">
                <a:latin typeface="Arial" panose="020B0604020202020204" pitchFamily="34" charset="0"/>
                <a:cs typeface="Arial" panose="020B0604020202020204" pitchFamily="34" charset="0"/>
              </a:rPr>
              <a:t>Hispanic adults (416.0 per </a:t>
            </a:r>
            <a:r>
              <a:rPr lang="en-US" sz="1000" baseline="0" dirty="0">
                <a:latin typeface="Arial" panose="020B0604020202020204" pitchFamily="34" charset="0"/>
                <a:cs typeface="Arial" panose="020B0604020202020204" pitchFamily="34" charset="0"/>
              </a:rPr>
              <a:t>100,000) compared with White adults (318.1 per 100,000). In contrast, the rate of admission for heart failure among Asian or Pacific Islander adults (221.8 per 100,000) was lower than the rate for White adults (318.1 per 100,000)</a:t>
            </a:r>
            <a:r>
              <a:rPr lang="en-US" sz="1000" b="0" baseline="0" dirty="0">
                <a:latin typeface="Arial" panose="020B0604020202020204" pitchFamily="34" charset="0"/>
                <a:cs typeface="Arial" panose="020B0604020202020204" pitchFamily="34" charset="0"/>
              </a:rPr>
              <a:t>. </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large fringe metropolitan areas, the rate of admission for heart failure was higher among Black adults (848.8 per 100,000) than among White adults (352.8 per 100,000). In contrast, the rate for Asian or Pacific Islander adults (210.2 per 100,000) was lower than the rate for White adults.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medium metropolitan areas, the rate of admission for heart failure was higher among Black adults (892.1 per 100,000) than among White adults (331.3 per 100,000).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small metropolitan areas, the rate of admission for heart failure was higher among Black adults (970.2 per 100,000) than among White adults (343.5 per 100,000). In contrast, the rate for Asian or Pacific Islander adults (203.4 per 100,000) was lower than the rate for White adults.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micropolitan areas, the rate of admission for heart failure was higher among Black adults (943.2 per 100,000) than among White adults (358.8 per 100,000).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noncore areas, the rate of admission for heart failure was higher among Black adults (833.9 per 100,000) than among White adults (370.4 per 100,000). In contrast, the rate for Asian or Pacific Islander adults (208.6 per 100,000) was lower than the rate for White adults. </a:t>
            </a:r>
          </a:p>
          <a:p>
            <a:pPr marL="173736" indent="0">
              <a:buFont typeface="Arial" panose="020B0604020202020204" pitchFamily="34" charset="0"/>
              <a:buNone/>
            </a:pPr>
            <a:r>
              <a:rPr lang="en-US" sz="1000" b="1" dirty="0">
                <a:latin typeface="Arial" panose="020B0604020202020204" pitchFamily="34" charset="0"/>
                <a:cs typeface="Arial" panose="020B0604020202020204" pitchFamily="34" charset="0"/>
              </a:rPr>
              <a:t>Disparities by Group:</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For Black adults, those residing in large central metropolitan areas had higher rates of admission for heart failure (1,012.3 per 100,000) than those residing in large fringe metropolitan areas (848.8 per 100,000).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a:latin typeface="Arial" panose="020B0604020202020204" pitchFamily="34" charset="0"/>
              <a:cs typeface="Arial" panose="020B0604020202020204" pitchFamily="34" charset="0"/>
            </a:endParaRP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84023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77345"/>
            <a:ext cx="5618480" cy="3665458"/>
          </a:xfrm>
        </p:spPr>
        <p:txBody>
          <a:bodyPr/>
          <a:lstStyle/>
          <a:p>
            <a:pPr marL="171450" lvl="0" indent="-171450">
              <a:buFont typeface="Arial" panose="020B0604020202020204"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A higher prevalence of heart disease has been reported in rural areas compared with urban areas, and recent research has found “a significantly greater burden [of heart failure-related mortality rates] in rural counties” (</a:t>
            </a:r>
            <a:r>
              <a:rPr lang="en-US" dirty="0">
                <a:latin typeface="Arial" panose="020B0604020202020204" pitchFamily="34" charset="0"/>
                <a:cs typeface="Arial" panose="020B0604020202020204" pitchFamily="34" charset="0"/>
              </a:rPr>
              <a:t>Pierce, et al., 2021</a:t>
            </a:r>
            <a:r>
              <a:rPr lang="en-US" sz="1200" kern="1200" dirty="0">
                <a:solidFill>
                  <a:schemeClr val="tx1"/>
                </a:solidFill>
                <a:effectLst/>
                <a:latin typeface="Arial" panose="020B0604020202020204" pitchFamily="34" charset="0"/>
                <a:cs typeface="Arial" panose="020B0604020202020204" pitchFamily="34" charset="0"/>
              </a:rPr>
              <a:t>). This finding comports with Centers for Disease Control and Prevention findings that people in rural areas are more likely than urban residents to die prematurely from all of the five leading causes of death: heart disease, cancer, unintentional injury, chronic lower respiratory disease, and stroke (CDC, 2019a). Hospital admissions and mortality due to heart failure could relate not only to the prevalence of the condition in a given area, but also to the degree of access to care in rural areas (</a:t>
            </a:r>
            <a:r>
              <a:rPr lang="en-US" dirty="0">
                <a:latin typeface="Arial" panose="020B0604020202020204" pitchFamily="34" charset="0"/>
                <a:cs typeface="Arial" panose="020B0604020202020204" pitchFamily="34" charset="0"/>
              </a:rPr>
              <a:t>Pierce, et al., 2021</a:t>
            </a:r>
            <a:r>
              <a:rPr lang="en-US" sz="1200" kern="1200" dirty="0">
                <a:solidFill>
                  <a:schemeClr val="tx1"/>
                </a:solidFill>
                <a:effectLst/>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2017:</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panose="020B0604020202020204" pitchFamily="34" charset="0"/>
                <a:cs typeface="Arial" panose="020B0604020202020204" pitchFamily="34" charset="0"/>
              </a:rPr>
              <a:t>In large central metropolitan areas, the death rate from heart failure was lower (23.8</a:t>
            </a:r>
            <a:r>
              <a:rPr lang="en-US" sz="1200" b="0" strike="sngStrike" kern="1200" baseline="0" dirty="0">
                <a:solidFill>
                  <a:schemeClr val="tx1"/>
                </a:solidFill>
                <a:latin typeface="Arial" panose="020B0604020202020204" pitchFamily="34" charset="0"/>
                <a:cs typeface="Arial" panose="020B0604020202020204" pitchFamily="34" charset="0"/>
              </a:rPr>
              <a:t>%</a:t>
            </a:r>
            <a:r>
              <a:rPr lang="en-US" sz="1200" b="0" strike="noStrike" kern="1200" baseline="0" dirty="0">
                <a:solidFill>
                  <a:schemeClr val="tx1"/>
                </a:solidFill>
                <a:latin typeface="Arial" panose="020B0604020202020204" pitchFamily="34" charset="0"/>
                <a:cs typeface="Arial" panose="020B0604020202020204" pitchFamily="34" charset="0"/>
              </a:rPr>
              <a:t> per 1,000 admissions)</a:t>
            </a:r>
            <a:r>
              <a:rPr lang="en-US" sz="1200" b="0" kern="1200" baseline="0" dirty="0">
                <a:solidFill>
                  <a:schemeClr val="tx1"/>
                </a:solidFill>
                <a:latin typeface="Arial" panose="020B0604020202020204" pitchFamily="34" charset="0"/>
                <a:cs typeface="Arial" panose="020B0604020202020204" pitchFamily="34" charset="0"/>
              </a:rPr>
              <a:t> compared with large fringe metropolitan areas (27.0</a:t>
            </a:r>
            <a:r>
              <a:rPr lang="en-US" sz="1200" b="0" strike="sngStrike" kern="1200" baseline="0" dirty="0">
                <a:solidFill>
                  <a:schemeClr val="tx1"/>
                </a:solidFill>
                <a:latin typeface="Arial" panose="020B0604020202020204" pitchFamily="34" charset="0"/>
                <a:cs typeface="Arial" panose="020B0604020202020204" pitchFamily="34" charset="0"/>
              </a:rPr>
              <a:t>%</a:t>
            </a:r>
            <a:r>
              <a:rPr lang="en-US" sz="1200" b="0" strike="noStrike" kern="1200" baseline="0" dirty="0">
                <a:solidFill>
                  <a:schemeClr val="tx1"/>
                </a:solidFill>
                <a:latin typeface="Arial" panose="020B0604020202020204" pitchFamily="34" charset="0"/>
                <a:cs typeface="Arial" panose="020B0604020202020204" pitchFamily="34" charset="0"/>
              </a:rPr>
              <a:t> per 1,000 admissions).</a:t>
            </a:r>
            <a:r>
              <a:rPr lang="en-US" sz="1200" b="0" kern="1200" baseline="0" dirty="0">
                <a:solidFill>
                  <a:schemeClr val="tx1"/>
                </a:solidFill>
                <a:latin typeface="Arial" panose="020B0604020202020204" pitchFamily="34" charset="0"/>
                <a:cs typeface="Arial" panose="020B0604020202020204" pitchFamily="34" charset="0"/>
              </a:rPr>
              <a:t> </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panose="020B0604020202020204" pitchFamily="34" charset="0"/>
                <a:cs typeface="Arial" panose="020B0604020202020204" pitchFamily="34" charset="0"/>
              </a:rPr>
              <a:t>In noncore areas, the death rate from heart failure was higher (31.9 per 1,000 admissions) compared with large fringe metropolitan areas (27.0 per 1,000 admissions). </a:t>
            </a:r>
          </a:p>
          <a:p>
            <a:pPr marL="628650" lvl="1" indent="-171450">
              <a:buFont typeface="Arial" panose="020B0604020202020204" pitchFamily="34" charset="0"/>
              <a:buChar char="•"/>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23728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250904" y="5187950"/>
            <a:ext cx="6516529" cy="3874915"/>
          </a:xfrm>
        </p:spPr>
        <p:txBody>
          <a:bodyPr/>
          <a:lstStyle/>
          <a:p>
            <a:pPr marL="171450" lvl="0" indent="-171450">
              <a:buFont typeface="Arial" panose="020B0604020202020204" pitchFamily="34" charset="0"/>
              <a:buChar char="•"/>
              <a:defRP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A higher prevalence of heart disease has been reported in rural areas compared with urban areas, and recent research has found “a significantly greater burden [of heart failure-related mortality rates] in rural counties” (</a:t>
            </a:r>
            <a:r>
              <a:rPr lang="en-US" sz="1000" dirty="0">
                <a:latin typeface="Arial" panose="020B0604020202020204" pitchFamily="34" charset="0"/>
                <a:cs typeface="Arial" panose="020B0604020202020204" pitchFamily="34" charset="0"/>
              </a:rPr>
              <a:t>Pierce, et al., 2021</a:t>
            </a:r>
            <a:r>
              <a:rPr lang="en-US" sz="1000" kern="1200" dirty="0">
                <a:solidFill>
                  <a:schemeClr val="tx1"/>
                </a:solidFill>
                <a:effectLst/>
                <a:latin typeface="Arial" panose="020B0604020202020204" pitchFamily="34" charset="0"/>
                <a:cs typeface="Arial" panose="020B0604020202020204" pitchFamily="34" charset="0"/>
              </a:rPr>
              <a:t>). This finding comports with Centers for Disease Control and Prevention findings that people in rural areas are more likely than urban residents to die prematurely from all of the five leading causes of death: heart disease, cancer, unintentional injury, chronic lower respiratory disease, and stroke (CDC, 2019a). Hospital admissions and mortality due to heart failure could relate not only to the prevalence of the condition in a given area, but also to the degree of access to care in rural areas (</a:t>
            </a:r>
            <a:r>
              <a:rPr lang="en-US" sz="1000" dirty="0">
                <a:latin typeface="Arial" panose="020B0604020202020204" pitchFamily="34" charset="0"/>
                <a:cs typeface="Arial" panose="020B0604020202020204" pitchFamily="34" charset="0"/>
              </a:rPr>
              <a:t>Pierce, et al., 2021</a:t>
            </a:r>
            <a:r>
              <a:rPr lang="en-US" sz="1000" kern="1200" dirty="0">
                <a:solidFill>
                  <a:schemeClr val="tx1"/>
                </a:solidFill>
                <a:effectLst/>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2017:</a:t>
            </a:r>
          </a:p>
          <a:p>
            <a:pPr marL="173736" indent="0">
              <a:buFont typeface="Arial" panose="020B0604020202020204" pitchFamily="34" charset="0"/>
              <a:buNone/>
            </a:pPr>
            <a:r>
              <a:rPr lang="en-US" sz="1000" b="1" baseline="0" dirty="0">
                <a:latin typeface="Arial" panose="020B0604020202020204" pitchFamily="34" charset="0"/>
                <a:cs typeface="Arial" panose="020B0604020202020204" pitchFamily="34" charset="0"/>
              </a:rPr>
              <a:t>Disparities by Location:</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panose="020B0604020202020204" pitchFamily="34" charset="0"/>
                <a:cs typeface="Arial" panose="020B0604020202020204" pitchFamily="34" charset="0"/>
              </a:rPr>
              <a:t>In large central metropolitan areas, the rate of death from heart failure was lower for Black patients (23.0 per 1,000 admissions) than for White patients (26.7 per 1,000 admissions).</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panose="020B0604020202020204" pitchFamily="34" charset="0"/>
                <a:cs typeface="Arial" panose="020B0604020202020204" pitchFamily="34" charset="0"/>
              </a:rPr>
              <a:t>In large fringe metropolitan areas, the rate of death from heart failure was lower for Black (22.8 per 1,000 admissions), Asian or Pacific Islander (21.6 per 1,000 admissions), and Hispanic (22.6 per 1,000 admissions) patients than for White patients (27.1 per 1,000 admissions).</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panose="020B0604020202020204" pitchFamily="34" charset="0"/>
                <a:cs typeface="Arial" panose="020B0604020202020204" pitchFamily="34" charset="0"/>
              </a:rPr>
              <a:t>In medium metropolitan areas, the rate of death from heart failure was lower for Hispanic (25.8 per 1,000 admissions) and Black (23.7 per 1,000 admissions) patients than for White patients (29.5 per 1,000 admissions).</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panose="020B0604020202020204" pitchFamily="34" charset="0"/>
                <a:cs typeface="Arial" panose="020B0604020202020204" pitchFamily="34" charset="0"/>
              </a:rPr>
              <a:t>In small metropolitan areas, the death rate from heart failure was lower for Hispanic (24.2 per 1,000 admissions) and Black (24.6 per 1,000 admissions) patients than for White patients (30.1 per 1,000)</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panose="020B0604020202020204" pitchFamily="34" charset="0"/>
                <a:cs typeface="Arial" panose="020B0604020202020204" pitchFamily="34" charset="0"/>
              </a:rPr>
              <a:t>In micropolitan areas, the death rate from heart failure was lower for Black patients (27.1 per 1,000 admissions) than for White patients (30.7 per 1,000 patients).</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panose="020B0604020202020204" pitchFamily="34" charset="0"/>
                <a:cs typeface="Arial" panose="020B0604020202020204" pitchFamily="34" charset="0"/>
              </a:rPr>
              <a:t>In noncore areas, the death rate from heart failure was higher for Hispanic patients (43.7 per 1,000 admissions) than for White patients (35.4 per 1,000 admissions), while the death rate for Black patients (30.5 per 1,000 admissions) was lower than for White patients (35.4 per 1,000). </a:t>
            </a:r>
          </a:p>
          <a:p>
            <a:pPr marL="173736" indent="0">
              <a:buFont typeface="Arial" panose="020B0604020202020204" pitchFamily="34" charset="0"/>
              <a:buNone/>
            </a:pPr>
            <a:r>
              <a:rPr lang="en-US" sz="1000" b="1" baseline="0" dirty="0">
                <a:latin typeface="Arial" panose="020B0604020202020204" pitchFamily="34" charset="0"/>
                <a:cs typeface="Arial" panose="020B0604020202020204" pitchFamily="34" charset="0"/>
              </a:rPr>
              <a:t>Disparities by Group:</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panose="020B0604020202020204" pitchFamily="34" charset="0"/>
                <a:cs typeface="Arial" panose="020B0604020202020204" pitchFamily="34" charset="0"/>
              </a:rPr>
              <a:t>For Asians or Pacific Islanders, the death rate from heart failure was higher in medium metropolitan areas (30.2 per 1,000 admissions) than in large fringe metropolitan areas (21.6 per 1,000 admissions). </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panose="020B0604020202020204" pitchFamily="34" charset="0"/>
                <a:cs typeface="Arial" panose="020B0604020202020204" pitchFamily="34" charset="0"/>
              </a:rPr>
              <a:t>For Hispanics, the death rate from heart failure was higher in large central metropolitan areas (25.5 per 1,000 admissions), micropolitan areas (33.0 per 1,000 admissions), and noncore areas (43.7 per 1,000 admissions) compared with large fringe metropolitan areas (22.6 per 1,000 admissions). </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panose="020B0604020202020204" pitchFamily="34" charset="0"/>
                <a:cs typeface="Arial" panose="020B0604020202020204" pitchFamily="34" charset="0"/>
              </a:rPr>
              <a:t>For Blacks, the death rate from heart failure was higher in micropolitan areas (27.1 per 1,000 admissions) and noncore areas (30.5 per 1,000 admissions) compared with large fringe metropolitan areas (22.8 per 1,000 admissions). </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panose="020B0604020202020204" pitchFamily="34" charset="0"/>
                <a:cs typeface="Arial" panose="020B0604020202020204" pitchFamily="34" charset="0"/>
              </a:rPr>
              <a:t>For Whites, the death rate from heart failure was higher in small metropolitan areas (30.1 per 1,000 admissions), micropolitan areas (30.7 per 1,000 admissions), and noncore areas (35.4 per 1,000 admissions) compared with large fringe metropolitan area (27.1 per 1,000 admissions). </a:t>
            </a:r>
          </a:p>
          <a:p>
            <a:pPr marL="171450" indent="-171450">
              <a:buFont typeface="Arial" panose="020B0604020202020204" pitchFamily="34" charset="0"/>
              <a:buChar char="•"/>
            </a:pPr>
            <a:endParaRPr lang="en-US" sz="1000"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000"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57347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77345"/>
            <a:ext cx="5618480" cy="3665458"/>
          </a:xfrm>
        </p:spPr>
        <p:txBody>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Rural communities experience significant barriers to quality healthcare, including disparities in medical care following acute myocardial infarction (AMI). </a:t>
            </a:r>
            <a:r>
              <a:rPr lang="en-US" dirty="0">
                <a:effectLst/>
                <a:latin typeface="Arial" panose="020B0604020202020204" pitchFamily="34" charset="0"/>
                <a:cs typeface="Arial" panose="020B0604020202020204" pitchFamily="34" charset="0"/>
              </a:rPr>
              <a:t>Due to </a:t>
            </a:r>
            <a:r>
              <a:rPr lang="en-US" sz="1200" kern="1200" dirty="0">
                <a:solidFill>
                  <a:schemeClr val="tx1"/>
                </a:solidFill>
                <a:effectLst/>
                <a:latin typeface="Arial" panose="020B0604020202020204" pitchFamily="34" charset="0"/>
                <a:cs typeface="Arial" panose="020B0604020202020204" pitchFamily="34" charset="0"/>
              </a:rPr>
              <a:t>contemporary treatment guidelines that are being uniformly implemented in rural hospitals, disparities in AMI care have narrowed over time (</a:t>
            </a:r>
            <a:r>
              <a:rPr lang="en-US" sz="1200" kern="1200" dirty="0" err="1">
                <a:solidFill>
                  <a:schemeClr val="tx1"/>
                </a:solidFill>
                <a:effectLst/>
                <a:latin typeface="Arial" panose="020B0604020202020204" pitchFamily="34" charset="0"/>
                <a:cs typeface="Arial" panose="020B0604020202020204" pitchFamily="34" charset="0"/>
              </a:rPr>
              <a:t>Alghanem</a:t>
            </a:r>
            <a:r>
              <a:rPr lang="en-US" sz="1200" kern="1200" dirty="0">
                <a:solidFill>
                  <a:schemeClr val="tx1"/>
                </a:solidFill>
                <a:effectLst/>
                <a:latin typeface="Arial" panose="020B0604020202020204" pitchFamily="34" charset="0"/>
                <a:cs typeface="Arial" panose="020B0604020202020204" pitchFamily="34" charset="0"/>
              </a:rPr>
              <a:t> &amp; Clements, 2020)</a:t>
            </a:r>
            <a:r>
              <a:rPr lang="en-US"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2017:</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The AMI death rate was higher i</a:t>
            </a:r>
            <a:r>
              <a:rPr lang="en-US" sz="1200" b="0" kern="1200" baseline="0" dirty="0">
                <a:solidFill>
                  <a:schemeClr val="tx1"/>
                </a:solidFill>
                <a:latin typeface="Arial" panose="020B0604020202020204" pitchFamily="34" charset="0"/>
                <a:cs typeface="Arial" panose="020B0604020202020204" pitchFamily="34" charset="0"/>
              </a:rPr>
              <a:t>n medium metropolitan areas (52.1 per 1,000 admissions) compared with large fringe metropolitan areas (46.8 per 1,000 admissions). </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panose="020B0604020202020204" pitchFamily="34" charset="0"/>
                <a:cs typeface="Arial" panose="020B0604020202020204" pitchFamily="34" charset="0"/>
              </a:rPr>
              <a:t>The AMI death rate was higher in small metropolitan areas (52.2 per 1,000 admissions) compared with large fringe metropolitan areas (46.8 per 1,000 admissions). </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panose="020B0604020202020204" pitchFamily="34" charset="0"/>
                <a:cs typeface="Arial" panose="020B0604020202020204" pitchFamily="34" charset="0"/>
              </a:rPr>
              <a:t>The AMI death rate was higher in micropolitan areas (51.6 per 1,000 admissions) compared with large fringe metropolitan areas (46.8 per 1,000 admissions).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23728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156369" y="5187950"/>
            <a:ext cx="6705600" cy="4038600"/>
          </a:xfrm>
        </p:spPr>
        <p:txBody>
          <a:bodyPr/>
          <a:lstStyle/>
          <a:p>
            <a:pPr marL="171450" indent="-171450">
              <a:buFont typeface="Arial" panose="020B0604020202020204" pitchFamily="34" charset="0"/>
              <a:buChar char="•"/>
            </a:pPr>
            <a:r>
              <a:rPr lang="en-US" sz="1050" b="1" dirty="0">
                <a:latin typeface="Arial" panose="020B0604020202020204" pitchFamily="34" charset="0"/>
                <a:cs typeface="Arial" panose="020B0604020202020204" pitchFamily="34" charset="0"/>
              </a:rPr>
              <a:t>Importance:</a:t>
            </a:r>
            <a:r>
              <a:rPr lang="en-US" sz="1050" dirty="0">
                <a:latin typeface="Arial" panose="020B0604020202020204" pitchFamily="34" charset="0"/>
                <a:cs typeface="Arial" panose="020B0604020202020204" pitchFamily="34" charset="0"/>
              </a:rPr>
              <a:t> </a:t>
            </a:r>
            <a:r>
              <a:rPr lang="en-US" sz="1050" kern="1200" dirty="0">
                <a:solidFill>
                  <a:schemeClr val="tx1"/>
                </a:solidFill>
                <a:effectLst/>
                <a:latin typeface="Arial" panose="020B0604020202020204" pitchFamily="34" charset="0"/>
                <a:cs typeface="Arial" panose="020B0604020202020204" pitchFamily="34" charset="0"/>
              </a:rPr>
              <a:t>Rural communities experience significant barriers to quality healthcare, including disparities in medical care following acute myocardial infarctions (AMI). </a:t>
            </a:r>
            <a:r>
              <a:rPr lang="en-US" sz="1050" dirty="0">
                <a:effectLst/>
                <a:latin typeface="Arial" panose="020B0604020202020204" pitchFamily="34" charset="0"/>
                <a:cs typeface="Arial" panose="020B0604020202020204" pitchFamily="34" charset="0"/>
              </a:rPr>
              <a:t>Due to </a:t>
            </a:r>
            <a:r>
              <a:rPr lang="en-US" sz="1050" kern="1200" dirty="0">
                <a:solidFill>
                  <a:schemeClr val="tx1"/>
                </a:solidFill>
                <a:effectLst/>
                <a:latin typeface="Arial" panose="020B0604020202020204" pitchFamily="34" charset="0"/>
                <a:cs typeface="Arial" panose="020B0604020202020204" pitchFamily="34" charset="0"/>
              </a:rPr>
              <a:t>contemporary treatment guidelines that are being uniformly implemented in rural hospitals, disparities in AMI care have narrowed over time (</a:t>
            </a:r>
            <a:r>
              <a:rPr lang="en-US" sz="1050" kern="1200" dirty="0" err="1">
                <a:solidFill>
                  <a:schemeClr val="tx1"/>
                </a:solidFill>
                <a:effectLst/>
                <a:latin typeface="Arial" panose="020B0604020202020204" pitchFamily="34" charset="0"/>
                <a:cs typeface="Arial" panose="020B0604020202020204" pitchFamily="34" charset="0"/>
              </a:rPr>
              <a:t>Alghanem</a:t>
            </a:r>
            <a:r>
              <a:rPr lang="en-US" sz="1050" kern="1200" dirty="0">
                <a:solidFill>
                  <a:schemeClr val="tx1"/>
                </a:solidFill>
                <a:effectLst/>
                <a:latin typeface="Arial" panose="020B0604020202020204" pitchFamily="34" charset="0"/>
                <a:cs typeface="Arial" panose="020B0604020202020204" pitchFamily="34" charset="0"/>
              </a:rPr>
              <a:t> &amp; Clements, 2020)</a:t>
            </a:r>
            <a:r>
              <a:rPr lang="en-US" sz="105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Groups With Disparities in 2017:</a:t>
            </a:r>
          </a:p>
          <a:p>
            <a:pPr marL="173736"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baseline="0" dirty="0">
                <a:latin typeface="Arial" panose="020B0604020202020204" pitchFamily="34" charset="0"/>
                <a:cs typeface="Arial" panose="020B0604020202020204" pitchFamily="34" charset="0"/>
              </a:rPr>
              <a:t>Disparities by Location:</a:t>
            </a:r>
            <a:endParaRPr lang="en-US" sz="1050" b="0" baseline="0" dirty="0">
              <a:latin typeface="Arial" panose="020B0604020202020204" pitchFamily="34" charset="0"/>
              <a:cs typeface="Arial" panose="020B0604020202020204" pitchFamily="34" charset="0"/>
            </a:endParaRP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In</a:t>
            </a:r>
            <a:r>
              <a:rPr lang="en-US" sz="1050" b="0" kern="1200" dirty="0">
                <a:solidFill>
                  <a:schemeClr val="tx1"/>
                </a:solidFill>
                <a:latin typeface="Arial" panose="020B0604020202020204" pitchFamily="34" charset="0"/>
                <a:cs typeface="Arial" panose="020B0604020202020204" pitchFamily="34" charset="0"/>
              </a:rPr>
              <a:t> large central metropolitan areas, Black patients admitted to the hospital for AMI had a lower death rate (42.5 per 1,000) than White patients (48.8 per 1,000). </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kern="1200" dirty="0">
                <a:solidFill>
                  <a:schemeClr val="tx1"/>
                </a:solidFill>
                <a:latin typeface="Arial" panose="020B0604020202020204" pitchFamily="34" charset="0"/>
                <a:cs typeface="Arial" panose="020B0604020202020204" pitchFamily="34" charset="0"/>
              </a:rPr>
              <a:t>In large fringe metropolitan areas, Black patients admitted to the hospital for AMI had a lower death rate (40.6 per 1,000) than White patients (47.4 per 1,000). However,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Asian or Pacific Islander</a:t>
            </a:r>
            <a:r>
              <a:rPr lang="en-US" sz="1050" b="0" kern="1200" dirty="0">
                <a:solidFill>
                  <a:schemeClr val="tx1"/>
                </a:solidFill>
                <a:latin typeface="Arial" panose="020B0604020202020204" pitchFamily="34" charset="0"/>
                <a:cs typeface="Arial" panose="020B0604020202020204" pitchFamily="34" charset="0"/>
              </a:rPr>
              <a:t> patients had a higher death rate (53.8 per 1,000) than White patients (47.4 per 1,000).</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kern="1200" dirty="0">
                <a:solidFill>
                  <a:schemeClr val="tx1"/>
                </a:solidFill>
                <a:latin typeface="Arial" panose="020B0604020202020204" pitchFamily="34" charset="0"/>
                <a:cs typeface="Arial" panose="020B0604020202020204" pitchFamily="34" charset="0"/>
              </a:rPr>
              <a:t>In small metropolitan areas, Black patients admitted to the hospital for AMI had a higher death rate (57.9 per 1,000) than White patients (50.6 per 1,000).</a:t>
            </a:r>
          </a:p>
          <a:p>
            <a:pPr marL="173736" indent="0">
              <a:buFont typeface="Arial" panose="020B0604020202020204" pitchFamily="34" charset="0"/>
              <a:buNone/>
            </a:pPr>
            <a:r>
              <a:rPr lang="en-US" sz="1050" b="1" baseline="0" dirty="0">
                <a:latin typeface="Arial" panose="020B0604020202020204" pitchFamily="34" charset="0"/>
                <a:cs typeface="Arial" panose="020B0604020202020204" pitchFamily="34" charset="0"/>
              </a:rPr>
              <a:t>Disparities by Group: </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kern="1200" dirty="0">
                <a:solidFill>
                  <a:schemeClr val="tx1"/>
                </a:solidFill>
                <a:latin typeface="Arial" panose="020B0604020202020204" pitchFamily="34" charset="0"/>
                <a:cs typeface="Arial" panose="020B0604020202020204" pitchFamily="34" charset="0"/>
              </a:rPr>
              <a:t>For Hispanic patients, those admitted to the hospital for AMI had a higher death rate in large central metropolitan areas (48.9 per 1,000), medium metropolitan areas (55.7 per 1,000), small metropolitan areas (54.8 per 1,000), micropolitan areas (52.5 per 1,000), and noncore areas (56.7 per 1,000) compared with those in large fringe metropolitan areas (43.0 per 1,000). </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kern="1200" dirty="0">
                <a:solidFill>
                  <a:schemeClr val="tx1"/>
                </a:solidFill>
                <a:latin typeface="Arial" panose="020B0604020202020204" pitchFamily="34" charset="0"/>
                <a:cs typeface="Arial" panose="020B0604020202020204" pitchFamily="34" charset="0"/>
              </a:rPr>
              <a:t>For Black patients, those admitted to the hospital for AMI had a higher death rate in medium metropolitan areas (48.3 per 1,000), small metropolitan areas (57.9 per 1,000), micropolitan areas (51.8 per 1,000), and noncore areas (48.9 per 1,000) compared with those in large fringe metropolitan areas (40.6 per 1,000). </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kern="1200" dirty="0">
                <a:solidFill>
                  <a:schemeClr val="tx1"/>
                </a:solidFill>
                <a:latin typeface="Arial" panose="020B0604020202020204" pitchFamily="34" charset="0"/>
                <a:cs typeface="Arial" panose="020B0604020202020204" pitchFamily="34" charset="0"/>
              </a:rPr>
              <a:t>For White patients, those admitted to the hospital for AMI had a higher death rate in micropolitan areas (52.2 per 1,000) compared with those in large fringe metropolitan areas (47.4 per 1,000). </a:t>
            </a:r>
          </a:p>
          <a:p>
            <a:pPr marL="0" indent="0">
              <a:buFont typeface="Arial" panose="020B0604020202020204" pitchFamily="34" charset="0"/>
              <a:buNone/>
            </a:pPr>
            <a:endParaRPr lang="en-US" sz="105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63382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15950"/>
            <a:ext cx="5943600" cy="4459288"/>
          </a:xfrm>
        </p:spPr>
      </p:sp>
      <p:sp>
        <p:nvSpPr>
          <p:cNvPr id="3" name="Notes Placeholder 2"/>
          <p:cNvSpPr>
            <a:spLocks noGrp="1"/>
          </p:cNvSpPr>
          <p:nvPr>
            <p:ph type="body" idx="1"/>
          </p:nvPr>
        </p:nvSpPr>
        <p:spPr>
          <a:xfrm>
            <a:off x="533400" y="5164137"/>
            <a:ext cx="5943600" cy="320040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In 2017, a study on electronic health records found that 14 of the 15 counties with the highest opioid prescribing rates were rural counties. Higher prescriptions of opioids increases a population's risk of addiction and overdose (Garcia, et al., 2019a)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the percentage of </a:t>
            </a:r>
            <a:r>
              <a:rPr lang="en-US" sz="1200" baseline="0" dirty="0">
                <a:latin typeface="Arial" panose="020B0604020202020204" pitchFamily="34" charset="0"/>
                <a:cs typeface="Arial" panose="020B0604020202020204" pitchFamily="34" charset="0"/>
              </a:rPr>
              <a:t>a</a:t>
            </a:r>
            <a:r>
              <a:rPr lang="en-US" sz="1200" dirty="0">
                <a:latin typeface="Arial" panose="020B0604020202020204" pitchFamily="34" charset="0"/>
                <a:cs typeface="Arial" panose="020B0604020202020204" pitchFamily="34" charset="0"/>
              </a:rPr>
              <a:t>dults who filled four or more outpatient opioid prescriptions in the calendar year </a:t>
            </a:r>
            <a:r>
              <a:rPr lang="en-US" baseline="0" dirty="0">
                <a:latin typeface="Arial" panose="020B0604020202020204" pitchFamily="34" charset="0"/>
                <a:cs typeface="Arial" panose="020B0604020202020204" pitchFamily="34" charset="0"/>
              </a:rPr>
              <a:t>was 3.6%.</a:t>
            </a:r>
            <a:endParaRPr lang="en-US" b="0"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Trends: </a:t>
            </a:r>
          </a:p>
          <a:p>
            <a:pPr marL="347472" lvl="2" indent="-164592" defTabSz="931774">
              <a:buFont typeface="Arial" pitchFamily="34" charset="0"/>
              <a:buChar char="•"/>
              <a:defRPr/>
            </a:pPr>
            <a:r>
              <a:rPr lang="en-US" dirty="0">
                <a:latin typeface="Arial" panose="020B0604020202020204" pitchFamily="34" charset="0"/>
                <a:cs typeface="Arial" panose="020B0604020202020204" pitchFamily="34" charset="0"/>
              </a:rPr>
              <a:t>From 2013 to 2017, the percentage of adults who filled four or more outpatient opioid prescriptions in the calendar year decreased overall and in large fringe metropolitan areas; all other residential locations showed no </a:t>
            </a:r>
            <a:r>
              <a:rPr lang="en-US" b="0" dirty="0">
                <a:latin typeface="Arial" panose="020B0604020202020204" pitchFamily="34" charset="0"/>
                <a:cs typeface="Arial" panose="020B0604020202020204" pitchFamily="34" charset="0"/>
              </a:rPr>
              <a:t>statistically significant changes</a:t>
            </a:r>
            <a:r>
              <a:rPr lang="en-US" b="0" baseline="0" dirty="0">
                <a:latin typeface="Arial" panose="020B0604020202020204" pitchFamily="34" charset="0"/>
                <a:cs typeface="Arial" panose="020B0604020202020204" pitchFamily="34" charset="0"/>
              </a:rPr>
              <a:t>.</a:t>
            </a:r>
          </a:p>
          <a:p>
            <a:pPr marL="173736" lvl="1" indent="-173736"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The percentages of </a:t>
            </a:r>
            <a:r>
              <a:rPr lang="en-US" sz="1200" baseline="0" dirty="0">
                <a:latin typeface="Arial" panose="020B0604020202020204" pitchFamily="34" charset="0"/>
                <a:cs typeface="Arial" panose="020B0604020202020204" pitchFamily="34" charset="0"/>
              </a:rPr>
              <a:t>a</a:t>
            </a:r>
            <a:r>
              <a:rPr lang="en-US" sz="1200" dirty="0">
                <a:latin typeface="Arial" panose="020B0604020202020204" pitchFamily="34" charset="0"/>
                <a:cs typeface="Arial" panose="020B0604020202020204" pitchFamily="34" charset="0"/>
              </a:rPr>
              <a:t>dults who filled four or more outpatient opioid prescriptions in the calendar year </a:t>
            </a:r>
            <a:r>
              <a:rPr lang="en-US" baseline="0" dirty="0">
                <a:latin typeface="Arial" panose="020B0604020202020204" pitchFamily="34" charset="0"/>
                <a:cs typeface="Arial" panose="020B0604020202020204" pitchFamily="34" charset="0"/>
              </a:rPr>
              <a:t>in medium metropolitan (4.8%), micropolitan (4.6%), and noncore (7.9%) areas were higher </a:t>
            </a:r>
            <a:r>
              <a:rPr lang="en-US" b="0" baseline="0" dirty="0">
                <a:latin typeface="Arial" panose="020B0604020202020204" pitchFamily="34" charset="0"/>
                <a:cs typeface="Arial" panose="020B0604020202020204" pitchFamily="34" charset="0"/>
              </a:rPr>
              <a:t>compared with large fringe metropolitan areas </a:t>
            </a:r>
            <a:r>
              <a:rPr lang="en-US" baseline="0" dirty="0">
                <a:latin typeface="Arial" panose="020B0604020202020204" pitchFamily="34" charset="0"/>
                <a:cs typeface="Arial" panose="020B0604020202020204" pitchFamily="34" charset="0"/>
              </a:rPr>
              <a:t>(2.9%)</a:t>
            </a:r>
            <a:r>
              <a:rPr lang="en-US" b="0" baseline="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485774" y="5410107"/>
            <a:ext cx="6046787"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 </a:t>
            </a:r>
            <a:r>
              <a:rPr lang="en-US" sz="1200" kern="1200" dirty="0">
                <a:solidFill>
                  <a:schemeClr val="tx1"/>
                </a:solidFill>
                <a:effectLst/>
                <a:latin typeface="Arial" panose="020B0604020202020204" pitchFamily="34" charset="0"/>
                <a:cs typeface="Arial" panose="020B0604020202020204" pitchFamily="34" charset="0"/>
              </a:rPr>
              <a:t>In 2017, a study on electronic health records found that 14 of the 15 counties with the highest opioid prescribing rates were rural counties. Higher prescriptions of opioids increases a population's risk of addiction and overdose (Garcia, et al., 2019a).</a:t>
            </a:r>
          </a:p>
          <a:p>
            <a:pPr marL="171450" indent="-171450">
              <a:buFont typeface="Arial" panose="020B0604020202020204" pitchFamily="34" charset="0"/>
              <a:buChar char="•"/>
            </a:pPr>
            <a:r>
              <a:rPr lang="en-US" b="1" baseline="0" dirty="0">
                <a:latin typeface="Arial" panose="020B0604020202020204" pitchFamily="34" charset="0"/>
                <a:cs typeface="Arial" panose="020B0604020202020204" pitchFamily="34" charset="0"/>
              </a:rPr>
              <a:t>Groups With Disparities in 2017:</a:t>
            </a:r>
            <a:endParaRPr lang="en-US" b="0" baseline="0" dirty="0">
              <a:latin typeface="Arial" panose="020B0604020202020204" pitchFamily="34" charset="0"/>
              <a:cs typeface="Arial" panose="020B0604020202020204" pitchFamily="34" charset="0"/>
            </a:endParaRPr>
          </a:p>
          <a:p>
            <a:pPr marL="174625">
              <a:defRPr/>
            </a:pPr>
            <a:r>
              <a:rPr lang="en-US" b="1" dirty="0">
                <a:latin typeface="Arial" panose="020B0604020202020204" pitchFamily="34" charset="0"/>
                <a:cs typeface="Arial" panose="020B0604020202020204" pitchFamily="34" charset="0"/>
              </a:rPr>
              <a:t>Disparities by Location</a:t>
            </a:r>
            <a:r>
              <a:rPr lang="en-US" b="1" baseline="0" dirty="0">
                <a:latin typeface="Arial" panose="020B0604020202020204" pitchFamily="34" charset="0"/>
                <a:cs typeface="Arial" panose="020B0604020202020204" pitchFamily="34" charset="0"/>
              </a:rPr>
              <a:t>:</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panose="020B0604020202020204" pitchFamily="34" charset="0"/>
                <a:cs typeface="Arial" panose="020B0604020202020204" pitchFamily="34" charset="0"/>
              </a:rPr>
              <a:t>In large central metropolitan areas, Hispanic adults were less likely to have filled four or more outpatient opioid prescriptions in the calendar year (1.5%) than Whites (3.4%).</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panose="020B0604020202020204" pitchFamily="34" charset="0"/>
                <a:cs typeface="Arial" panose="020B0604020202020204" pitchFamily="34" charset="0"/>
              </a:rPr>
              <a:t>In medium metropolitan areas, Hispanic adults were less likely to have filled four or more outpatient opioid prescriptions in the calendar year (2.4%) than Whites (5.4%).</a:t>
            </a:r>
          </a:p>
          <a:p>
            <a:pPr marL="174625">
              <a:defRPr/>
            </a:pPr>
            <a:r>
              <a:rPr lang="en-US" b="1" dirty="0">
                <a:latin typeface="Arial" panose="020B0604020202020204" pitchFamily="34" charset="0"/>
                <a:cs typeface="Arial" panose="020B0604020202020204" pitchFamily="34" charset="0"/>
              </a:rPr>
              <a:t>Disparities by Group</a:t>
            </a:r>
            <a:r>
              <a:rPr lang="en-US" b="1" baseline="0" dirty="0">
                <a:latin typeface="Arial" panose="020B0604020202020204" pitchFamily="34" charset="0"/>
                <a:cs typeface="Arial" panose="020B0604020202020204" pitchFamily="34" charset="0"/>
              </a:rPr>
              <a:t>:</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panose="020B0604020202020204" pitchFamily="34" charset="0"/>
                <a:cs typeface="Arial" panose="020B0604020202020204" pitchFamily="34" charset="0"/>
              </a:rPr>
              <a:t>For Blacks, those who resided in medium metropolitan and noncore areas were more likely to have filled four or more outpatient opioid prescriptions in the calendar year (6.6% and 9.4% respectively) than Blacks in large fringe metropolitan areas (2.4%).</a:t>
            </a:r>
          </a:p>
          <a:p>
            <a:pPr marL="3429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panose="020B0604020202020204" pitchFamily="34" charset="0"/>
                <a:cs typeface="Arial" panose="020B0604020202020204" pitchFamily="34" charset="0"/>
              </a:rPr>
              <a:t>For Whites, those who resided in medium metropolitan and noncore areas were more likely to have filled four or more outpatient opioid prescriptions in the calendar year (5.</a:t>
            </a:r>
            <a:r>
              <a:rPr lang="en-US" sz="1200" b="0" strike="noStrike" kern="1200" baseline="0" dirty="0">
                <a:solidFill>
                  <a:schemeClr val="tx1"/>
                </a:solidFill>
                <a:latin typeface="Arial" panose="020B0604020202020204" pitchFamily="34" charset="0"/>
                <a:cs typeface="Arial" panose="020B0604020202020204" pitchFamily="34" charset="0"/>
              </a:rPr>
              <a:t>4</a:t>
            </a:r>
            <a:r>
              <a:rPr lang="en-US" sz="1200" b="0" kern="1200" baseline="0" dirty="0">
                <a:solidFill>
                  <a:schemeClr val="tx1"/>
                </a:solidFill>
                <a:latin typeface="Arial" panose="020B0604020202020204" pitchFamily="34" charset="0"/>
                <a:cs typeface="Arial" panose="020B0604020202020204" pitchFamily="34" charset="0"/>
              </a:rPr>
              <a:t>% and 8.1%, respectively) than Whites in large fringe metropolitan areas (3.6%).</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a:latin typeface="Arial" panose="020B0604020202020204" pitchFamily="34" charset="0"/>
              <a:cs typeface="Arial" panose="020B0604020202020204" pitchFamily="34" charset="0"/>
            </a:endParaRP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2981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33400" y="5187950"/>
            <a:ext cx="5943600" cy="2954345"/>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Rural areas had higher rates of opioid-related deaths compared with urban areas. Age-adjusted drug overdose death rates in rural areas increased by 390% between 2016 and 2019 (Garcia, et al., 2019a).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2018, the rate of drug overdose deaths involving any opioid was 14.6 per 100,000 population.</a:t>
            </a:r>
            <a:endParaRPr lang="en-US" b="0"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Trends: </a:t>
            </a:r>
          </a:p>
          <a:p>
            <a:pPr marL="347472" lvl="2" indent="-164592" defTabSz="931774">
              <a:buFont typeface="Arial" pitchFamily="34" charset="0"/>
              <a:buChar char="•"/>
              <a:defRPr/>
            </a:pPr>
            <a:r>
              <a:rPr lang="en-US" dirty="0">
                <a:latin typeface="Arial" panose="020B0604020202020204" pitchFamily="34" charset="0"/>
                <a:cs typeface="Arial" panose="020B0604020202020204" pitchFamily="34" charset="0"/>
              </a:rPr>
              <a:t>From 2000 to 2018, </a:t>
            </a:r>
            <a:r>
              <a:rPr lang="en-US" baseline="0" dirty="0">
                <a:latin typeface="Arial" panose="020B0604020202020204" pitchFamily="34" charset="0"/>
                <a:cs typeface="Arial" panose="020B0604020202020204" pitchFamily="34" charset="0"/>
              </a:rPr>
              <a:t>the rate of drug overdose deaths involving any opioid increased overall and for all residential locations.</a:t>
            </a:r>
          </a:p>
          <a:p>
            <a:pPr marL="173736" lvl="1" indent="-173736"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2018: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The rate of drug overdose deaths involving any opioid in large central metropolitan areas (14.1 per 100,000), small metropolitan areas (12.2 per 100,000), micropolitan areas (12.7 per 100,000), and noncore areas (10.1 per 100,000) was lower </a:t>
            </a:r>
            <a:r>
              <a:rPr lang="en-US" b="0" baseline="0" dirty="0">
                <a:latin typeface="Arial" panose="020B0604020202020204" pitchFamily="34" charset="0"/>
                <a:cs typeface="Arial" panose="020B0604020202020204" pitchFamily="34" charset="0"/>
              </a:rPr>
              <a:t>compared with large fringe metropolitan areas (17.0 per 100,000).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77345"/>
            <a:ext cx="5618480" cy="3665458"/>
          </a:xfrm>
        </p:spPr>
        <p:txBody>
          <a:bodyPr/>
          <a:lstStyle/>
          <a:p>
            <a:pPr marL="171450" lvl="0" indent="-171450">
              <a:buFont typeface="Arial" panose="020B0604020202020204"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Rural areas had higher rates of opioid-related deaths compared with urban areas. Age-adjusted drug overdose death rates in rural areas increased by 390% between 2016 and 2019 (</a:t>
            </a:r>
            <a:r>
              <a:rPr lang="en-US" dirty="0">
                <a:latin typeface="Arial" panose="020B0604020202020204" pitchFamily="34" charset="0"/>
                <a:cs typeface="Arial" panose="020B0604020202020204" pitchFamily="34" charset="0"/>
              </a:rPr>
              <a:t>Garcia et al., 2019a).</a:t>
            </a:r>
            <a:endParaRPr lang="en-US" sz="1200" kern="1200" dirty="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2018:</a:t>
            </a:r>
            <a:endParaRPr lang="en-US" b="1" strike="sngStrike" dirty="0">
              <a:latin typeface="Arial" panose="020B0604020202020204" pitchFamily="34" charset="0"/>
              <a:cs typeface="Arial" panose="020B0604020202020204" pitchFamily="34" charset="0"/>
            </a:endParaRPr>
          </a:p>
          <a:p>
            <a:pPr marL="3429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Residents</a:t>
            </a:r>
            <a:r>
              <a:rPr lang="en-US" b="0" dirty="0">
                <a:latin typeface="Arial" panose="020B0604020202020204" pitchFamily="34" charset="0"/>
                <a:cs typeface="Arial" panose="020B0604020202020204" pitchFamily="34" charset="0"/>
              </a:rPr>
              <a:t> of large central metropolitan areas had a lower drug overdose death rate from any opioid (14.1 per 100,000) compared with residents in large fringe metropolitan areas (17.0 per 100,000). </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Residents of small metropolitan areas had a lower drug overdose death rate from any opioid (12.7 per 100,000) compared with residents in large fringe metropolitan areas (17.0 per 100,000). </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Residents of micropolitan areas had a lower drug overdose death rate from any opioid (10.1 per 100,000) compared with residents in large fringe metropolitan areas (17.0 per 100,000). </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Residents of noncore areas had a lower drug overdose death rate from any opioid (12.2 per 100,000) compared with residents in large fringe metropolitan areas (17.0 per 100,000).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237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410107"/>
            <a:ext cx="5618480" cy="3665458"/>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pPr/>
              <a:t>11</a:t>
            </a:fld>
            <a:endParaRPr lang="en-US" dirty="0"/>
          </a:p>
        </p:txBody>
      </p:sp>
    </p:spTree>
    <p:extLst>
      <p:ext uri="{BB962C8B-B14F-4D97-AF65-F5344CB8AC3E}">
        <p14:creationId xmlns:p14="http://schemas.microsoft.com/office/powerpoint/2010/main" val="41585635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702310" y="5264150"/>
            <a:ext cx="5618480" cy="2881312"/>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E7EC0-D47B-461F-A069-1AF30F543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21173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33400" y="5264150"/>
            <a:ext cx="5873750" cy="3405187"/>
          </a:xfrm>
        </p:spPr>
        <p:txBody>
          <a:bodyPr/>
          <a:lstStyle/>
          <a:p>
            <a:pPr marL="173736" indent="-173736">
              <a:buFont typeface="Arial" pitchFamily="34" charset="0"/>
              <a:buChar cha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Childhood is often a time when people establish healthy lifelong habits. Physicians can play an important role in encouraging healthy behaviors from a young age. For example, they can educate children and parents about the importance of regular exercise.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the percentage of </a:t>
            </a:r>
            <a:r>
              <a:rPr lang="en-US" sz="1200" baseline="0" dirty="0">
                <a:latin typeface="Arial" panose="020B0604020202020204" pitchFamily="34" charset="0"/>
                <a:cs typeface="Arial" panose="020B0604020202020204" pitchFamily="34" charset="0"/>
              </a:rPr>
              <a:t>children ages 2-17 for whom a health provider gave advice within the past 2 years about the amount and kind of exercise, sports, or physically active hobbies they should have </a:t>
            </a:r>
            <a:r>
              <a:rPr lang="en-US" baseline="0" dirty="0">
                <a:latin typeface="Arial" panose="020B0604020202020204" pitchFamily="34" charset="0"/>
                <a:cs typeface="Arial" panose="020B0604020202020204" pitchFamily="34" charset="0"/>
              </a:rPr>
              <a:t>was 49.1%.</a:t>
            </a:r>
            <a:endParaRPr lang="en-US" b="0"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Trends: </a:t>
            </a:r>
          </a:p>
          <a:p>
            <a:pPr marL="347472" lvl="2" indent="-164592" defTabSz="931774">
              <a:buFont typeface="Arial" pitchFamily="34" charset="0"/>
              <a:buChar char="•"/>
              <a:defRPr/>
            </a:pPr>
            <a:r>
              <a:rPr lang="en-US" dirty="0">
                <a:latin typeface="Arial" panose="020B0604020202020204" pitchFamily="34" charset="0"/>
                <a:cs typeface="Arial" panose="020B0604020202020204" pitchFamily="34" charset="0"/>
              </a:rPr>
              <a:t>From 2002 to 2017, the percentage of </a:t>
            </a:r>
            <a:r>
              <a:rPr lang="en-US" sz="1200" baseline="0" dirty="0">
                <a:latin typeface="Arial" panose="020B0604020202020204" pitchFamily="34" charset="0"/>
                <a:cs typeface="Arial" panose="020B0604020202020204" pitchFamily="34" charset="0"/>
              </a:rPr>
              <a:t>children ages 2-17 for whom a health provider gave advice within the past 2 years about the amount and kind of exercise, sports, or physically active hobbies they should have </a:t>
            </a:r>
            <a:r>
              <a:rPr lang="en-US" baseline="0" dirty="0">
                <a:latin typeface="Arial" panose="020B0604020202020204" pitchFamily="34" charset="0"/>
                <a:cs typeface="Arial" panose="020B0604020202020204" pitchFamily="34" charset="0"/>
              </a:rPr>
              <a:t>increased overall and in all residential locations.</a:t>
            </a:r>
          </a:p>
          <a:p>
            <a:pPr marL="173736" lvl="1" indent="-173736"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latin typeface="Arial" panose="020B0604020202020204" pitchFamily="34" charset="0"/>
                <a:cs typeface="Arial" panose="020B0604020202020204" pitchFamily="34" charset="0"/>
              </a:rPr>
              <a:t>In micropolitan and noncore areas, </a:t>
            </a:r>
            <a:r>
              <a:rPr lang="en-US" baseline="0" dirty="0">
                <a:latin typeface="Arial" panose="020B0604020202020204" pitchFamily="34" charset="0"/>
                <a:cs typeface="Arial" panose="020B0604020202020204" pitchFamily="34" charset="0"/>
              </a:rPr>
              <a:t>the percentage of </a:t>
            </a:r>
            <a:r>
              <a:rPr lang="en-US" sz="1200" baseline="0" dirty="0">
                <a:latin typeface="Arial" panose="020B0604020202020204" pitchFamily="34" charset="0"/>
                <a:cs typeface="Arial" panose="020B0604020202020204" pitchFamily="34" charset="0"/>
              </a:rPr>
              <a:t>children ages 2-17 for whom a health provider gave advice within the past 2 years about the amount and kind of exercise, sports, or physically active hobbies they should have (36.1% and 35.9%, respectively) was lower </a:t>
            </a:r>
            <a:r>
              <a:rPr lang="en-US" b="0" baseline="0" dirty="0">
                <a:latin typeface="Arial" panose="020B0604020202020204" pitchFamily="34" charset="0"/>
                <a:cs typeface="Arial" panose="020B0604020202020204" pitchFamily="34" charset="0"/>
              </a:rPr>
              <a:t>compared with large fringe metropolitan areas </a:t>
            </a:r>
            <a:r>
              <a:rPr lang="en-US" baseline="0" dirty="0">
                <a:latin typeface="Arial" panose="020B0604020202020204" pitchFamily="34" charset="0"/>
                <a:cs typeface="Arial" panose="020B0604020202020204" pitchFamily="34" charset="0"/>
              </a:rPr>
              <a:t>(53.7%)</a:t>
            </a:r>
            <a:r>
              <a:rPr lang="en-US" b="0" baseline="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48640" y="5187950"/>
            <a:ext cx="5943600" cy="3498850"/>
          </a:xfrm>
        </p:spPr>
        <p:txBody>
          <a:bodyPr/>
          <a:lstStyle/>
          <a:p>
            <a:pPr marL="173736" indent="-173736">
              <a:buFont typeface="Arial" pitchFamily="34" charset="0"/>
              <a:buChar cha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Childhood is often a time when people establish healthy lifelong habits. Physicians can play an important role in encouraging healthy behaviors from a young age. For example, they can educate children and parents about the importance of regular exercise. </a:t>
            </a:r>
          </a:p>
          <a:p>
            <a:pPr marL="171450" indent="-171450">
              <a:buFont typeface="Arial" panose="020B0604020202020204" pitchFamily="34" charset="0"/>
              <a:buChar char="•"/>
            </a:pPr>
            <a:r>
              <a:rPr lang="en-US" b="1" baseline="0" dirty="0">
                <a:latin typeface="Arial" panose="020B0604020202020204" pitchFamily="34" charset="0"/>
                <a:cs typeface="Arial" panose="020B0604020202020204" pitchFamily="34" charset="0"/>
              </a:rPr>
              <a:t>Groups With Disparities in 2017:</a:t>
            </a:r>
          </a:p>
          <a:p>
            <a:pPr marL="347472" lvl="2" indent="-164592" defTabSz="931774">
              <a:buFont typeface="Arial" pitchFamily="34" charset="0"/>
              <a:buChar char="•"/>
              <a:defRPr/>
            </a:pPr>
            <a:r>
              <a:rPr lang="en-US" dirty="0">
                <a:latin typeface="Arial" panose="020B0604020202020204" pitchFamily="34" charset="0"/>
                <a:cs typeface="Arial" panose="020B0604020202020204" pitchFamily="34" charset="0"/>
              </a:rPr>
              <a:t>Hispanic children in micropolitan areas were less likely to receive advice on the amount and kind of exercise, sports, or physically active hobbies they should have (36.5%) compared with Hispanic children in large fringe metropolitan areas (58.8%). </a:t>
            </a:r>
          </a:p>
          <a:p>
            <a:pPr marL="347472" marR="0" lvl="2" indent="-164592" defTabSz="931774" fontAlgn="auto">
              <a:lnSpc>
                <a:spcPct val="100000"/>
              </a:lnSpc>
              <a:spcBef>
                <a:spcPts val="0"/>
              </a:spcBef>
              <a:spcAft>
                <a:spcPts val="0"/>
              </a:spcAft>
              <a:buClrTx/>
              <a:buSzTx/>
              <a:buFont typeface="Arial" pitchFamily="34" charset="0"/>
              <a:buChar char="•"/>
              <a:tabLst/>
              <a:defRPr/>
            </a:pPr>
            <a:r>
              <a:rPr lang="en-US" dirty="0">
                <a:latin typeface="Arial" panose="020B0604020202020204" pitchFamily="34" charset="0"/>
                <a:cs typeface="Arial" panose="020B0604020202020204" pitchFamily="34" charset="0"/>
              </a:rPr>
              <a:t>White children in micropolitan areas were less likely to receive advice on the amount and kind of exercise, sports, or physically active hobbies they should have (35.6%) compared with White children in large fringe metropolitan areas (52.4%). </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112</a:t>
            </a:fld>
            <a:endParaRPr lang="en-US" dirty="0"/>
          </a:p>
        </p:txBody>
      </p:sp>
    </p:spTree>
    <p:extLst>
      <p:ext uri="{BB962C8B-B14F-4D97-AF65-F5344CB8AC3E}">
        <p14:creationId xmlns:p14="http://schemas.microsoft.com/office/powerpoint/2010/main" val="98159971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410107"/>
            <a:ext cx="5618480" cy="3665458"/>
          </a:xfrm>
        </p:spPr>
        <p:txBody>
          <a:bodyPr/>
          <a:lstStyle/>
          <a:p>
            <a:pPr marL="173736" indent="-173736">
              <a:buFont typeface="Arial" pitchFamily="34" charset="0"/>
              <a:buChar cha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Childhood is often a time when people establish healthy lifelong habits. Physicians can play an important role in encouraging healthy behaviors from a young age. For example, they can educate children and parents about the importance of regular exercise. </a:t>
            </a:r>
          </a:p>
          <a:p>
            <a:pPr marL="171450" indent="-171450">
              <a:buFont typeface="Arial" panose="020B0604020202020204" pitchFamily="34" charset="0"/>
              <a:buChar char="•"/>
            </a:pPr>
            <a:r>
              <a:rPr lang="en-US" b="1" baseline="0" dirty="0">
                <a:latin typeface="Arial" panose="020B0604020202020204" pitchFamily="34" charset="0"/>
                <a:cs typeface="Arial" panose="020B0604020202020204" pitchFamily="34" charset="0"/>
              </a:rPr>
              <a:t>Groups With Disparities in 2017:</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a:latin typeface="Arial" panose="020B0604020202020204" pitchFamily="34" charset="0"/>
                <a:cs typeface="Arial" panose="020B0604020202020204" pitchFamily="34" charset="0"/>
              </a:rPr>
              <a:t>C</a:t>
            </a:r>
            <a:r>
              <a:rPr lang="en-US" b="0" baseline="0" dirty="0">
                <a:latin typeface="Arial" panose="020B0604020202020204" pitchFamily="34" charset="0"/>
                <a:cs typeface="Arial" panose="020B0604020202020204" pitchFamily="34" charset="0"/>
              </a:rPr>
              <a:t>hildren in poor households in large fringe metropolitan areas were less likely to have received advice in the last 2 years about the amount and kind of exercise, sports, or physically active hobbies they should have (43.7%) compared with children in high-income households in large fringe metropolitan areas (54.6%). </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latin typeface="Arial" panose="020B0604020202020204" pitchFamily="34" charset="0"/>
                <a:cs typeface="Arial" panose="020B0604020202020204" pitchFamily="34" charset="0"/>
              </a:rPr>
              <a:t>Children in middle-income households in large central metropolitan areas were less likely to have received advice in the last 2 years about the amount and kind of exercise, sports, or physically active hobbies they should have (46.5%) compared with children in middle-income households in large fringe metropolitan areas (57.0%).</a:t>
            </a: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11293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533400" y="5264149"/>
            <a:ext cx="5943600" cy="2878145"/>
          </a:xfrm>
        </p:spPr>
        <p:txBody>
          <a:bodyPr/>
          <a:lstStyle/>
          <a:p>
            <a:pPr marL="173736" marR="0" indent="-173736"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It is essential for physicians to emphasize to patients the importance of consuming foods from all food groups, including whole grains and fiber, lean proteins, complex carbohydrates, fruits, and vegetables, as well as providing education about balancing energy intake and energy expenditure.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the percentage of </a:t>
            </a:r>
            <a:r>
              <a:rPr lang="en-US" sz="1200" baseline="0" dirty="0">
                <a:latin typeface="Arial" panose="020B0604020202020204" pitchFamily="34" charset="0"/>
                <a:cs typeface="Arial" panose="020B0604020202020204" pitchFamily="34" charset="0"/>
              </a:rPr>
              <a:t>children ages 2-17 for whom a health provider gave advice within the past 2 years about healthy eating </a:t>
            </a:r>
            <a:r>
              <a:rPr lang="en-US" baseline="0" dirty="0">
                <a:latin typeface="Arial" panose="020B0604020202020204" pitchFamily="34" charset="0"/>
                <a:cs typeface="Arial" panose="020B0604020202020204" pitchFamily="34" charset="0"/>
              </a:rPr>
              <a:t>was 65.6%.</a:t>
            </a:r>
            <a:endParaRPr lang="en-US" b="0"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Trends: </a:t>
            </a:r>
          </a:p>
          <a:p>
            <a:pPr marL="347472" lvl="2" indent="-164592" defTabSz="931774">
              <a:buFont typeface="Arial" pitchFamily="34" charset="0"/>
              <a:buChar char="•"/>
              <a:defRPr/>
            </a:pPr>
            <a:r>
              <a:rPr lang="en-US" dirty="0">
                <a:latin typeface="Arial" panose="020B0604020202020204" pitchFamily="34" charset="0"/>
                <a:cs typeface="Arial" panose="020B0604020202020204" pitchFamily="34" charset="0"/>
              </a:rPr>
              <a:t>From 2002 to 2017, the percentage of </a:t>
            </a:r>
            <a:r>
              <a:rPr lang="en-US" sz="1200" baseline="0" dirty="0">
                <a:latin typeface="Arial" panose="020B0604020202020204" pitchFamily="34" charset="0"/>
                <a:cs typeface="Arial" panose="020B0604020202020204" pitchFamily="34" charset="0"/>
              </a:rPr>
              <a:t>children ages 2-17 for whom a health provider gave advice within the past 2 years about healthy eating </a:t>
            </a:r>
            <a:r>
              <a:rPr lang="en-US" baseline="0" dirty="0">
                <a:latin typeface="Arial" panose="020B0604020202020204" pitchFamily="34" charset="0"/>
                <a:cs typeface="Arial" panose="020B0604020202020204" pitchFamily="34" charset="0"/>
              </a:rPr>
              <a:t>increased overall and in all residential locations.</a:t>
            </a:r>
          </a:p>
          <a:p>
            <a:pPr marL="173736" lvl="1" indent="-173736"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latin typeface="Arial" panose="020B0604020202020204" pitchFamily="34" charset="0"/>
                <a:cs typeface="Arial" panose="020B0604020202020204" pitchFamily="34" charset="0"/>
              </a:rPr>
              <a:t>In micropolitan and noncore areas, </a:t>
            </a:r>
            <a:r>
              <a:rPr lang="en-US" baseline="0" dirty="0">
                <a:latin typeface="Arial" panose="020B0604020202020204" pitchFamily="34" charset="0"/>
                <a:cs typeface="Arial" panose="020B0604020202020204" pitchFamily="34" charset="0"/>
              </a:rPr>
              <a:t>the percentage of </a:t>
            </a:r>
            <a:r>
              <a:rPr lang="en-US" sz="1200" baseline="0" dirty="0">
                <a:latin typeface="Arial" panose="020B0604020202020204" pitchFamily="34" charset="0"/>
                <a:cs typeface="Arial" panose="020B0604020202020204" pitchFamily="34" charset="0"/>
              </a:rPr>
              <a:t>children ages 2-17 for whom a health provider gave advice within the past 2 years about healthy eating (54.5% and 53.3%, respectively)</a:t>
            </a:r>
            <a:r>
              <a:rPr lang="en-US" baseline="0" dirty="0">
                <a:latin typeface="Arial" panose="020B0604020202020204" pitchFamily="34" charset="0"/>
                <a:cs typeface="Arial" panose="020B0604020202020204" pitchFamily="34" charset="0"/>
              </a:rPr>
              <a:t> was lower </a:t>
            </a:r>
            <a:r>
              <a:rPr lang="en-US" b="0" baseline="0" dirty="0">
                <a:latin typeface="Arial" panose="020B0604020202020204" pitchFamily="34" charset="0"/>
                <a:cs typeface="Arial" panose="020B0604020202020204" pitchFamily="34" charset="0"/>
              </a:rPr>
              <a:t>compared with large fringe metropolitan areas </a:t>
            </a:r>
            <a:r>
              <a:rPr lang="en-US" baseline="0" dirty="0">
                <a:latin typeface="Arial" panose="020B0604020202020204" pitchFamily="34" charset="0"/>
                <a:cs typeface="Arial" panose="020B0604020202020204" pitchFamily="34" charset="0"/>
              </a:rPr>
              <a:t>(70.3%)</a:t>
            </a:r>
            <a:r>
              <a:rPr lang="en-US" b="0" baseline="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40350"/>
            <a:ext cx="5618480"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It is essential for physicians to emphasize to patients the importance of consuming foods from all food groups, including whole grains and fiber, lean proteins, complex carbohydrates, fruits, and vegetables, as well as providing education about balancing energy intake and energy expenditure. </a:t>
            </a:r>
          </a:p>
          <a:p>
            <a:pPr marL="171450" indent="-171450">
              <a:buFont typeface="Arial" panose="020B0604020202020204" pitchFamily="34" charset="0"/>
              <a:buChar char="•"/>
            </a:pPr>
            <a:r>
              <a:rPr lang="en-US" b="1" baseline="0" dirty="0">
                <a:latin typeface="Arial" panose="020B0604020202020204" pitchFamily="34" charset="0"/>
                <a:cs typeface="Arial" panose="020B0604020202020204" pitchFamily="34" charset="0"/>
              </a:rPr>
              <a:t>Groups With Disparities in 2017:</a:t>
            </a:r>
          </a:p>
          <a:p>
            <a:pPr marL="347472" marR="0" lvl="2" indent="-164592" algn="l" defTabSz="931774" rtl="0" eaLnBrk="1" fontAlgn="auto" latinLnBrk="0" hangingPunct="1">
              <a:lnSpc>
                <a:spcPct val="100000"/>
              </a:lnSpc>
              <a:spcBef>
                <a:spcPts val="0"/>
              </a:spcBef>
              <a:spcAft>
                <a:spcPts val="0"/>
              </a:spcAft>
              <a:buClrTx/>
              <a:buSzTx/>
              <a:buFont typeface="Arial" pitchFamily="34" charset="0"/>
              <a:buChar char="•"/>
              <a:tabLst/>
              <a:defRPr/>
            </a:pPr>
            <a:r>
              <a:rPr lang="en-US" baseline="0" dirty="0">
                <a:latin typeface="Arial" panose="020B0604020202020204" pitchFamily="34" charset="0"/>
                <a:cs typeface="Arial" panose="020B0604020202020204" pitchFamily="34" charset="0"/>
              </a:rPr>
              <a:t>Hi</a:t>
            </a:r>
            <a:r>
              <a:rPr lang="en-US" sz="1200" kern="1200" dirty="0">
                <a:solidFill>
                  <a:schemeClr val="tx1"/>
                </a:solidFill>
                <a:latin typeface="Arial" panose="020B0604020202020204" pitchFamily="34" charset="0"/>
                <a:ea typeface="+mn-ea"/>
                <a:cs typeface="Arial" panose="020B0604020202020204" pitchFamily="34" charset="0"/>
              </a:rPr>
              <a:t>spanic children in micropolitan areas were less likely to have received advice on healthy eating in the past 2 years (47.0%) compared with Hispanic children in large fringe metropolitan areas (71.9%). </a:t>
            </a:r>
          </a:p>
          <a:p>
            <a:pPr marL="347472" marR="0" lvl="2" indent="-164592" algn="l" defTabSz="931774"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White children in micropolitan areas were less likely to have received advice on healthy eating in the past 2 years (58.3%) compared with White children in large fringe metropolitan areas (69.9%). </a:t>
            </a:r>
          </a:p>
          <a:p>
            <a:pPr marL="1746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1864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33400" y="5264150"/>
            <a:ext cx="5943600" cy="2878145"/>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 </a:t>
            </a:r>
            <a:r>
              <a:rPr lang="en-US" dirty="0">
                <a:latin typeface="Arial" panose="020B0604020202020204" pitchFamily="34" charset="0"/>
                <a:cs typeface="Arial" panose="020B0604020202020204" pitchFamily="34" charset="0"/>
              </a:rPr>
              <a:t>According to the National Institute of Dental and Craniofacial Research,</a:t>
            </a:r>
            <a:r>
              <a:rPr lang="en-US" strike="noStrike"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presence of dental caries is the single most common chronic disease of childhood (NIDCR, 2018). Regular dental visits help to improve overall oral health and prevent dental caries.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54.2% of children ages 2-17 had a dental visit in the calendar year.</a:t>
            </a:r>
          </a:p>
          <a:p>
            <a:pPr marL="171450" lvl="1" indent="-171450" defTabSz="931774">
              <a:buFont typeface="Arial" panose="020B0604020202020204" pitchFamily="34" charset="0"/>
              <a:buChar char="•"/>
              <a:defRPr/>
            </a:pPr>
            <a:r>
              <a:rPr lang="en-US" b="1" dirty="0">
                <a:latin typeface="Arial" panose="020B0604020202020204" pitchFamily="34" charset="0"/>
                <a:cs typeface="Arial" panose="020B0604020202020204" pitchFamily="34" charset="0"/>
              </a:rPr>
              <a:t>Groups With Disparities in 2017: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Children in large central metropolitan areas were less likely to have had a dental visit in the calendar year than those in large fringe metropolitan areas (50.4% vs. 57.4%).</a:t>
            </a:r>
            <a:endParaRPr lang="en-US" b="1"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a:xfrm>
            <a:off x="3979757" y="8842248"/>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410107"/>
            <a:ext cx="5618480"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According to the National Institute of Dental and Craniofacial Research, presence of dental caries is the single most common chronic disease of childhood (NIDCR, 2018). Regular dental visits help to improve overall oral health and prevent dental caries.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Groups With Disparities in 2017:</a:t>
            </a:r>
          </a:p>
          <a:p>
            <a:pPr marL="173736"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latin typeface="Arial" panose="020B0604020202020204" pitchFamily="34" charset="0"/>
                <a:cs typeface="Arial" panose="020B0604020202020204" pitchFamily="34" charset="0"/>
              </a:rPr>
              <a:t>Disparities by Location:</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large central metropolitan areas, the percentage of children ages 2-17 who had a dental visit in the calendar year was lower for Hispanics (48.6%) and Blacks (38.9%) compared with Whites (58.0%).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large fringe metropolitan areas, the percentage of children ages 2-17 who had a dental visit in the calendar year was lower for Hispanics (53.7%) and Blacks (45.6%) compared with Whites (65.1%).</a:t>
            </a:r>
            <a:r>
              <a:rPr lang="en-US" strike="sngStrike" baseline="0" dirty="0">
                <a:latin typeface="Arial" panose="020B0604020202020204" pitchFamily="34" charset="0"/>
                <a:cs typeface="Arial" panose="020B0604020202020204" pitchFamily="34" charset="0"/>
              </a:rPr>
              <a:t>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medium metropolitan areas, the percentage of children ages 2-17 who had a dental visit in the calendar year was lower for Blacks (32.3%) compared with Whites (63.9%).</a:t>
            </a:r>
            <a:endParaRPr lang="en-US" strike="sngStrike" baseline="0" dirty="0">
              <a:latin typeface="Arial" panose="020B0604020202020204" pitchFamily="34" charset="0"/>
              <a:cs typeface="Arial" panose="020B0604020202020204" pitchFamily="34" charset="0"/>
            </a:endParaRPr>
          </a:p>
          <a:p>
            <a:pPr marL="173736"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latin typeface="Arial" panose="020B0604020202020204" pitchFamily="34" charset="0"/>
                <a:cs typeface="Arial" panose="020B0604020202020204" pitchFamily="34" charset="0"/>
              </a:rPr>
              <a:t>Disparities by Group:</a:t>
            </a:r>
            <a:endParaRPr lang="en-US" baseline="0" dirty="0">
              <a:latin typeface="Arial" panose="020B0604020202020204" pitchFamily="34" charset="0"/>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For Blacks, the percentage of children ages 2-17 who had a dental visit in the calendar year was lower in medium metropolitan areas (32.3%) compared with large fringe metropolitan areas (45.6%).</a:t>
            </a:r>
          </a:p>
        </p:txBody>
      </p:sp>
      <p:sp>
        <p:nvSpPr>
          <p:cNvPr id="4" name="Slide Number Placeholder 3"/>
          <p:cNvSpPr>
            <a:spLocks noGrp="1"/>
          </p:cNvSpPr>
          <p:nvPr>
            <p:ph type="sldNum" sz="quarter" idx="10"/>
          </p:nvPr>
        </p:nvSpPr>
        <p:spPr>
          <a:xfrm>
            <a:off x="3977640" y="8842029"/>
            <a:ext cx="3043343" cy="46707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2981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421177"/>
            <a:ext cx="5618480" cy="3665458"/>
          </a:xfrm>
        </p:spPr>
        <p:txBody>
          <a:bodyPr/>
          <a:lstStyle/>
          <a:p>
            <a:pPr marL="228587" indent="-228587" defTabSz="914350">
              <a:buFont typeface="Arial"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dirty="0">
                <a:effectLst/>
                <a:latin typeface="Arial" panose="020B0604020202020204" pitchFamily="34" charset="0"/>
                <a:cs typeface="Arial" panose="020B0604020202020204" pitchFamily="34" charset="0"/>
              </a:rPr>
              <a:t>Well-child visits are an important component of high-quality healthcare for children. These visits may provide children with preventive and developmental health services, help ensure timely immunizations, help reduce the use of acute care services, and offer parents an opportunity to discuss their health-related concerns with providers.</a:t>
            </a:r>
            <a:endParaRPr lang="en-US" dirty="0">
              <a:latin typeface="Arial" panose="020B0604020202020204" pitchFamily="34" charset="0"/>
              <a:cs typeface="Arial" panose="020B0604020202020204" pitchFamily="34" charset="0"/>
            </a:endParaRPr>
          </a:p>
          <a:p>
            <a:pPr marL="228587" indent="-228587" defTabSz="914350">
              <a:buFont typeface="Arial" pitchFamily="34" charset="0"/>
              <a:buChar char="•"/>
              <a:defRPr/>
            </a:pPr>
            <a:r>
              <a:rPr lang="en-US" b="1" dirty="0">
                <a:latin typeface="Arial" panose="020B0604020202020204" pitchFamily="34" charset="0"/>
                <a:cs typeface="Arial" panose="020B0604020202020204" pitchFamily="34" charset="0"/>
              </a:rPr>
              <a:t>Overall Rate</a:t>
            </a:r>
            <a:r>
              <a:rPr lang="en-US" dirty="0">
                <a:latin typeface="Arial" panose="020B0604020202020204" pitchFamily="34" charset="0"/>
                <a:cs typeface="Arial" panose="020B0604020202020204" pitchFamily="34" charset="0"/>
              </a:rPr>
              <a:t>: In 2018, 86.5% of children age 17 and under had a wellness checkup in the past 12 months. </a:t>
            </a:r>
          </a:p>
          <a:p>
            <a:pPr marL="228587" indent="-228587">
              <a:buFont typeface="Arial" pitchFamily="34" charset="0"/>
              <a:buChar char="•"/>
            </a:pPr>
            <a:r>
              <a:rPr lang="en-US" b="1" dirty="0">
                <a:latin typeface="Arial" panose="020B0604020202020204" pitchFamily="34" charset="0"/>
                <a:cs typeface="Arial" panose="020B0604020202020204" pitchFamily="34" charset="0"/>
              </a:rPr>
              <a:t>Trends: </a:t>
            </a:r>
            <a:endParaRPr lang="en-US" dirty="0">
              <a:latin typeface="Arial" panose="020B0604020202020204" pitchFamily="34" charset="0"/>
              <a:cs typeface="Arial" panose="020B0604020202020204" pitchFamily="34" charset="0"/>
            </a:endParaRPr>
          </a:p>
          <a:p>
            <a:pPr marL="347472" indent="-173736">
              <a:buFont typeface="Arial" panose="020B0604020202020204" pitchFamily="34" charset="0"/>
              <a:buChar char="•"/>
            </a:pPr>
            <a:r>
              <a:rPr lang="en-US" dirty="0">
                <a:latin typeface="Arial" panose="020B0604020202020204" pitchFamily="34" charset="0"/>
                <a:cs typeface="Arial" panose="020B0604020202020204" pitchFamily="34" charset="0"/>
              </a:rPr>
              <a:t>From 2009 to 2018, the percentage of children who had a wellness checkup increased overall and within each geographic area, including micropolitan and noncore areas.</a:t>
            </a:r>
          </a:p>
          <a:p>
            <a:pPr marL="228587" indent="-228587">
              <a:buFont typeface="Arial" pitchFamily="34" charset="0"/>
              <a:buChar char="•"/>
            </a:pPr>
            <a:r>
              <a:rPr lang="en-US" b="1" dirty="0">
                <a:latin typeface="Arial" panose="020B0604020202020204" pitchFamily="34" charset="0"/>
                <a:cs typeface="Arial" panose="020B0604020202020204" pitchFamily="34" charset="0"/>
              </a:rPr>
              <a:t>Groups With Disparities in 2018: </a:t>
            </a:r>
          </a:p>
          <a:p>
            <a:pPr marL="347472" lvl="1" indent="-173736">
              <a:buFont typeface="Arial" pitchFamily="34" charset="0"/>
              <a:buChar char="•"/>
            </a:pPr>
            <a:r>
              <a:rPr lang="en-US" dirty="0">
                <a:latin typeface="Arial" panose="020B0604020202020204" pitchFamily="34" charset="0"/>
                <a:cs typeface="Arial" panose="020B0604020202020204" pitchFamily="34" charset="0"/>
              </a:rPr>
              <a:t>Among children age 17 and under, the percentage who had a wellness checkup in the past 12 months was lower in large central metropolitan (86.7%), medium metropolitan (84.9%), small metropolitan (85.2%), micropolitan (83.4%), and noncore (81.6%) areas compared with large fringe metropolitan areas (89.8%).</a:t>
            </a:r>
          </a:p>
        </p:txBody>
      </p:sp>
      <p:sp>
        <p:nvSpPr>
          <p:cNvPr id="4" name="Slide Number Placeholder 3"/>
          <p:cNvSpPr>
            <a:spLocks noGrp="1"/>
          </p:cNvSpPr>
          <p:nvPr>
            <p:ph type="sldNum" sz="quarter" idx="10"/>
          </p:nvPr>
        </p:nvSpPr>
        <p:spPr>
          <a:xfrm>
            <a:off x="3979757" y="8842029"/>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66112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34000"/>
            <a:ext cx="5618480" cy="3665458"/>
          </a:xfrm>
        </p:spPr>
        <p:txBody>
          <a:bodyPr/>
          <a:lstStyle/>
          <a:p>
            <a:pPr marL="228587" indent="-228587" defTabSz="914350">
              <a:buFont typeface="Arial"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dirty="0">
                <a:effectLst/>
                <a:latin typeface="Arial" panose="020B0604020202020204" pitchFamily="34" charset="0"/>
                <a:cs typeface="Arial" panose="020B0604020202020204" pitchFamily="34" charset="0"/>
              </a:rPr>
              <a:t>Well-child visits are an important component of high-quality healthcare for children. These visits may provide children with preventive and developmental health services, help ensure timely immunizations, help reduce the use of acute care services, and offer parents an opportunity to discuss their health-related concerns with providers.</a:t>
            </a: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Groups With Disparities in 2018:</a:t>
            </a:r>
          </a:p>
          <a:p>
            <a:pPr marL="173736"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latin typeface="Arial" panose="020B0604020202020204" pitchFamily="34" charset="0"/>
                <a:cs typeface="Arial" panose="020B0604020202020204" pitchFamily="34" charset="0"/>
              </a:rPr>
              <a:t>Disparities by Location:</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Within large central metropolitan areas, the percentage of children age 17 and under who had a wellness checkup in the past 12 months was lower for Hispanics (83.5%) compared with Whites (89.2%). </a:t>
            </a:r>
            <a:endParaRPr lang="en-US" strike="sngStrike" baseline="0" dirty="0">
              <a:latin typeface="Arial" panose="020B0604020202020204" pitchFamily="34" charset="0"/>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Within small metropolitan areas, the percentage of children age 17 and under who had a wellness checkup in the past 12 months was higher for Blacks (92.4%) compared with Whites (84.6%). </a:t>
            </a:r>
          </a:p>
          <a:p>
            <a:pPr marL="174625"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latin typeface="Arial" panose="020B0604020202020204" pitchFamily="34" charset="0"/>
                <a:cs typeface="Arial" panose="020B0604020202020204" pitchFamily="34" charset="0"/>
              </a:rPr>
              <a:t>Disparities by Group:</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cs typeface="Arial" panose="020B0604020202020204" pitchFamily="34" charset="0"/>
              </a:rPr>
              <a:t>For Whites, the percentage of children </a:t>
            </a:r>
            <a:r>
              <a:rPr lang="en-US" baseline="0" dirty="0">
                <a:latin typeface="Arial" panose="020B0604020202020204" pitchFamily="34" charset="0"/>
                <a:cs typeface="Arial" panose="020B0604020202020204" pitchFamily="34" charset="0"/>
              </a:rPr>
              <a:t>age 17 and under who had a wellness checkup in the past 12 months was lower </a:t>
            </a:r>
            <a:r>
              <a:rPr lang="en-US" sz="1200" kern="1200" dirty="0">
                <a:solidFill>
                  <a:schemeClr val="tx1"/>
                </a:solidFill>
                <a:effectLst/>
                <a:latin typeface="Arial" panose="020B0604020202020204" pitchFamily="34" charset="0"/>
                <a:cs typeface="Arial" panose="020B0604020202020204" pitchFamily="34" charset="0"/>
              </a:rPr>
              <a:t>in small metropolitan and micropolitan areas (84.6% and 82.7%, respectively) compared with large fringe metropolitan areas (90.1%).</a:t>
            </a:r>
          </a:p>
        </p:txBody>
      </p:sp>
      <p:sp>
        <p:nvSpPr>
          <p:cNvPr id="4" name="Slide Number Placeholder 3"/>
          <p:cNvSpPr>
            <a:spLocks noGrp="1"/>
          </p:cNvSpPr>
          <p:nvPr>
            <p:ph type="sldNum" sz="quarter" idx="10"/>
          </p:nvPr>
        </p:nvSpPr>
        <p:spPr>
          <a:xfrm>
            <a:off x="3979757" y="8842248"/>
            <a:ext cx="3043343" cy="46707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29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668179" y="5176572"/>
            <a:ext cx="5618480" cy="3665458"/>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96899318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485774" y="5334000"/>
            <a:ext cx="6226175" cy="3665458"/>
          </a:xfrm>
        </p:spPr>
        <p:txBody>
          <a:bodyPr/>
          <a:lstStyle/>
          <a:p>
            <a:pPr marL="228587" indent="-228587" defTabSz="914350">
              <a:buFont typeface="Arial" pitchFamily="34" charset="0"/>
              <a:buChar char="•"/>
              <a:defRPr/>
            </a:pPr>
            <a:r>
              <a:rPr lang="en-US" sz="1100" b="1" dirty="0">
                <a:latin typeface="Arial" panose="020B0604020202020204" pitchFamily="34" charset="0"/>
                <a:cs typeface="Arial" panose="020B0604020202020204" pitchFamily="34" charset="0"/>
              </a:rPr>
              <a:t>Importance</a:t>
            </a:r>
            <a:r>
              <a:rPr lang="en-US" sz="1100" dirty="0">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Well-child visits are an important component of high-quality healthcare for children. These visits may provide children with preventive and developmental health services, help ensure timely immunizations, help reduce the use of acute care services, and offer parents an opportunity to discuss their health-related concerns with providers.</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1" baseline="0" dirty="0">
                <a:latin typeface="Arial" panose="020B0604020202020204" pitchFamily="34" charset="0"/>
                <a:cs typeface="Arial" panose="020B0604020202020204" pitchFamily="34" charset="0"/>
              </a:rPr>
              <a:t>Groups With Disparities in 2018:</a:t>
            </a:r>
          </a:p>
          <a:p>
            <a:pPr marL="173736" indent="0">
              <a:buFont typeface="Arial" panose="020B0604020202020204" pitchFamily="34" charset="0"/>
              <a:buNone/>
            </a:pPr>
            <a:r>
              <a:rPr lang="en-US" sz="1100" b="1" baseline="0" dirty="0">
                <a:latin typeface="Arial" panose="020B0604020202020204" pitchFamily="34" charset="0"/>
                <a:cs typeface="Arial" panose="020B0604020202020204" pitchFamily="34" charset="0"/>
              </a:rPr>
              <a:t>Disparities by Location:</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In large central metropolitan areas, the percentage of children age 17 and under in</a:t>
            </a:r>
            <a:r>
              <a:rPr lang="en-US" sz="1100" b="1" baseline="0" dirty="0">
                <a:latin typeface="Arial" panose="020B0604020202020204" pitchFamily="34" charset="0"/>
                <a:cs typeface="Arial" panose="020B0604020202020204" pitchFamily="34" charset="0"/>
              </a:rPr>
              <a:t> </a:t>
            </a:r>
            <a:r>
              <a:rPr lang="en-US" sz="1100" baseline="0" dirty="0">
                <a:latin typeface="Arial" panose="020B0604020202020204" pitchFamily="34" charset="0"/>
                <a:cs typeface="Arial" panose="020B0604020202020204" pitchFamily="34" charset="0"/>
              </a:rPr>
              <a:t>poor (85.0%), low-income (82.8%), and middle-income (86.4%) </a:t>
            </a:r>
            <a:r>
              <a:rPr lang="en-US" sz="1100" strike="noStrike" baseline="0" dirty="0">
                <a:latin typeface="Arial" panose="020B0604020202020204" pitchFamily="34" charset="0"/>
                <a:cs typeface="Arial" panose="020B0604020202020204" pitchFamily="34" charset="0"/>
              </a:rPr>
              <a:t>households </a:t>
            </a:r>
            <a:r>
              <a:rPr lang="en-US" sz="1100" baseline="0" dirty="0">
                <a:latin typeface="Arial" panose="020B0604020202020204" pitchFamily="34" charset="0"/>
                <a:cs typeface="Arial" panose="020B0604020202020204" pitchFamily="34" charset="0"/>
              </a:rPr>
              <a:t>who had a wellness checkup in the past 12 months was lower compared with those in high-income </a:t>
            </a:r>
            <a:r>
              <a:rPr lang="en-US" sz="1100" b="0" baseline="0" dirty="0">
                <a:latin typeface="Arial" panose="020B0604020202020204" pitchFamily="34" charset="0"/>
                <a:cs typeface="Arial" panose="020B0604020202020204" pitchFamily="34" charset="0"/>
              </a:rPr>
              <a:t>households </a:t>
            </a:r>
            <a:r>
              <a:rPr lang="en-US" sz="1100" baseline="0" dirty="0">
                <a:latin typeface="Arial" panose="020B0604020202020204" pitchFamily="34" charset="0"/>
                <a:cs typeface="Arial" panose="020B0604020202020204" pitchFamily="34" charset="0"/>
              </a:rPr>
              <a:t>(90.6%). </a:t>
            </a:r>
            <a:endParaRPr lang="en-US" sz="1100" b="0" strike="sngStrike" baseline="0" dirty="0">
              <a:latin typeface="Arial" panose="020B0604020202020204" pitchFamily="34" charset="0"/>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In large fringe metropolitan areas, the percentage of children age 17 and under in</a:t>
            </a:r>
            <a:r>
              <a:rPr lang="en-US" sz="1100" b="1" baseline="0" dirty="0">
                <a:latin typeface="Arial" panose="020B0604020202020204" pitchFamily="34" charset="0"/>
                <a:cs typeface="Arial" panose="020B0604020202020204" pitchFamily="34" charset="0"/>
              </a:rPr>
              <a:t> </a:t>
            </a:r>
            <a:r>
              <a:rPr lang="en-US" sz="1100" baseline="0" dirty="0">
                <a:latin typeface="Arial" panose="020B0604020202020204" pitchFamily="34" charset="0"/>
                <a:cs typeface="Arial" panose="020B0604020202020204" pitchFamily="34" charset="0"/>
              </a:rPr>
              <a:t>low-income (88.3%) and middle-income (87.5%) households who had a wellness checkup in the past 12 months was lower </a:t>
            </a:r>
            <a:r>
              <a:rPr lang="en-US" sz="1100" b="0" baseline="0" dirty="0">
                <a:latin typeface="Arial" panose="020B0604020202020204" pitchFamily="34" charset="0"/>
                <a:cs typeface="Arial" panose="020B0604020202020204" pitchFamily="34" charset="0"/>
              </a:rPr>
              <a:t>compared with those in high-income households </a:t>
            </a:r>
            <a:r>
              <a:rPr lang="en-US" sz="1100" baseline="0" dirty="0">
                <a:latin typeface="Arial" panose="020B0604020202020204" pitchFamily="34" charset="0"/>
                <a:cs typeface="Arial" panose="020B0604020202020204" pitchFamily="34" charset="0"/>
              </a:rPr>
              <a:t>(93.1%). </a:t>
            </a:r>
            <a:endParaRPr lang="en-US" sz="1100" b="0" strike="sngStrike" baseline="0" dirty="0">
              <a:latin typeface="Arial" panose="020B0604020202020204" pitchFamily="34" charset="0"/>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In medium metropolitan areas, the percentage of children age 17 and under in poor households (79.1%) who had a wellness checkup in the past 12 months was lower </a:t>
            </a:r>
            <a:r>
              <a:rPr lang="en-US" sz="1100" b="0" baseline="0" dirty="0">
                <a:latin typeface="Arial" panose="020B0604020202020204" pitchFamily="34" charset="0"/>
                <a:cs typeface="Arial" panose="020B0604020202020204" pitchFamily="34" charset="0"/>
              </a:rPr>
              <a:t>compared with those in high-income households </a:t>
            </a:r>
            <a:r>
              <a:rPr lang="en-US" sz="1100" baseline="0" dirty="0">
                <a:latin typeface="Arial" panose="020B0604020202020204" pitchFamily="34" charset="0"/>
                <a:cs typeface="Arial" panose="020B0604020202020204" pitchFamily="34" charset="0"/>
              </a:rPr>
              <a:t>(88.7%). </a:t>
            </a:r>
            <a:endParaRPr lang="en-US" sz="1100" b="0" strike="sngStrike" baseline="0" dirty="0">
              <a:latin typeface="Arial" panose="020B0604020202020204" pitchFamily="34" charset="0"/>
              <a:cs typeface="Arial" panose="020B0604020202020204" pitchFamily="34" charset="0"/>
            </a:endParaRPr>
          </a:p>
          <a:p>
            <a:pPr marL="173736"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baseline="0" dirty="0">
                <a:latin typeface="Arial" panose="020B0604020202020204" pitchFamily="34" charset="0"/>
                <a:cs typeface="Arial" panose="020B0604020202020204" pitchFamily="34" charset="0"/>
              </a:rPr>
              <a:t>Disparities by Group:</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Arial" panose="020B0604020202020204" pitchFamily="34" charset="0"/>
                <a:cs typeface="Arial" panose="020B0604020202020204" pitchFamily="34" charset="0"/>
              </a:rPr>
              <a:t>Among high-income populations, the percentage of children</a:t>
            </a:r>
            <a:r>
              <a:rPr lang="en-US" sz="1100" baseline="0" dirty="0">
                <a:latin typeface="Arial" panose="020B0604020202020204" pitchFamily="34" charset="0"/>
                <a:cs typeface="Arial" panose="020B0604020202020204" pitchFamily="34" charset="0"/>
              </a:rPr>
              <a:t> age 17 who had a wellness checkup in the past 12 months was lower </a:t>
            </a:r>
            <a:r>
              <a:rPr lang="en-US" sz="1100" kern="1200" dirty="0">
                <a:solidFill>
                  <a:schemeClr val="tx1"/>
                </a:solidFill>
                <a:effectLst/>
                <a:latin typeface="Arial" panose="020B0604020202020204" pitchFamily="34" charset="0"/>
                <a:cs typeface="Arial" panose="020B0604020202020204" pitchFamily="34" charset="0"/>
              </a:rPr>
              <a:t>in small metropolitan (87.6%) and micropolitan (82.2%) areas compared with large fringe metropolitan areas (93.1%). </a:t>
            </a:r>
          </a:p>
        </p:txBody>
      </p:sp>
      <p:sp>
        <p:nvSpPr>
          <p:cNvPr id="4" name="Slide Number Placeholder 3"/>
          <p:cNvSpPr>
            <a:spLocks noGrp="1"/>
          </p:cNvSpPr>
          <p:nvPr>
            <p:ph type="sldNum" sz="quarter" idx="10"/>
          </p:nvPr>
        </p:nvSpPr>
        <p:spPr>
          <a:xfrm>
            <a:off x="3977640" y="8842029"/>
            <a:ext cx="3043343" cy="46707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11293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33400" y="5187950"/>
            <a:ext cx="5943600" cy="2954345"/>
          </a:xfrm>
        </p:spPr>
        <p:txBody>
          <a:bodyPr/>
          <a:lstStyle/>
          <a:p>
            <a:pPr marL="173736" indent="-173736">
              <a:buFont typeface="Arial" pitchFamily="34" charset="0"/>
              <a:buChar char="•"/>
            </a:pPr>
            <a:r>
              <a:rPr lang="en-US" b="1" dirty="0">
                <a:latin typeface="Arial" panose="020B0604020202020204" pitchFamily="34" charset="0"/>
                <a:cs typeface="Arial" panose="020B0604020202020204" pitchFamily="34" charset="0"/>
              </a:rPr>
              <a:t>Importance: </a:t>
            </a:r>
            <a:r>
              <a:rPr lang="en-US" dirty="0">
                <a:latin typeface="Arial" panose="020B0604020202020204" pitchFamily="34" charset="0"/>
                <a:cs typeface="Arial" panose="020B0604020202020204" pitchFamily="34" charset="0"/>
              </a:rPr>
              <a:t>Secondhand smoke can cause serious health problems in children. Studies show that older children whose parents smoke get sick more often. Their lungs grow less than children who do not breathe secondhand smoke, and they get more bronchitis and pneumonia (OSH, 2020).</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health providers had given advice within 2 years that smoking in the house could be bad for children for 48.2% of children.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Trends: </a:t>
            </a:r>
          </a:p>
          <a:p>
            <a:pPr marL="347472" lvl="2" indent="-173736" defTabSz="931774">
              <a:buFont typeface="Arial" pitchFamily="34" charset="0"/>
              <a:buChar char="•"/>
              <a:defRPr/>
            </a:pPr>
            <a:r>
              <a:rPr lang="en-US" dirty="0">
                <a:latin typeface="Arial" panose="020B0604020202020204" pitchFamily="34" charset="0"/>
                <a:cs typeface="Arial" panose="020B0604020202020204" pitchFamily="34" charset="0"/>
              </a:rPr>
              <a:t>From 2002 to 2017, the percentage of </a:t>
            </a:r>
            <a:r>
              <a:rPr lang="en-US" baseline="0" dirty="0">
                <a:latin typeface="Arial" panose="020B0604020202020204" pitchFamily="34" charset="0"/>
                <a:cs typeface="Arial" panose="020B0604020202020204" pitchFamily="34" charset="0"/>
              </a:rPr>
              <a:t>children for whom a health provider gave advice in the past 2 years about the potential bad effects of smoking in the house increased in small metropolitan and micropolitan areas.</a:t>
            </a:r>
          </a:p>
          <a:p>
            <a:pPr marL="228600" lvl="1" indent="-228600"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2017: </a:t>
            </a:r>
          </a:p>
          <a:p>
            <a:pPr marL="342900"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There were no statistically</a:t>
            </a:r>
            <a:r>
              <a:rPr lang="en-US" b="1" baseline="0"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significant disparities by residence location in </a:t>
            </a:r>
            <a:r>
              <a:rPr lang="en-US" dirty="0">
                <a:latin typeface="Arial" panose="020B0604020202020204" pitchFamily="34" charset="0"/>
                <a:cs typeface="Arial" panose="020B0604020202020204" pitchFamily="34" charset="0"/>
              </a:rPr>
              <a:t>the percentage of </a:t>
            </a:r>
            <a:r>
              <a:rPr lang="en-US" baseline="0" dirty="0">
                <a:latin typeface="Arial" panose="020B0604020202020204" pitchFamily="34" charset="0"/>
                <a:cs typeface="Arial" panose="020B0604020202020204" pitchFamily="34" charset="0"/>
              </a:rPr>
              <a:t>children for whom a health provider gave advice in the past 2 years about how smoking in the house can be bad for a child.</a:t>
            </a:r>
            <a:endParaRPr lang="en-US" baseline="0" dirty="0"/>
          </a:p>
        </p:txBody>
      </p:sp>
      <p:sp>
        <p:nvSpPr>
          <p:cNvPr id="4" name="Slide Number Placeholder 3"/>
          <p:cNvSpPr>
            <a:spLocks noGrp="1"/>
          </p:cNvSpPr>
          <p:nvPr>
            <p:ph type="sldNum" sz="quarter" idx="10"/>
          </p:nvPr>
        </p:nvSpPr>
        <p:spPr>
          <a:xfrm>
            <a:off x="3979757" y="8842854"/>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40350"/>
            <a:ext cx="5618480" cy="3665458"/>
          </a:xfrm>
        </p:spPr>
        <p:txBody>
          <a:bodyPr/>
          <a:lstStyle/>
          <a:p>
            <a:pPr marL="228600" indent="-228600">
              <a:buFont typeface="Arial" pitchFamily="34" charset="0"/>
              <a:buChar char="•"/>
            </a:pPr>
            <a:r>
              <a:rPr lang="en-US" b="1" dirty="0">
                <a:latin typeface="Arial" panose="020B0604020202020204" pitchFamily="34" charset="0"/>
                <a:cs typeface="Arial" panose="020B0604020202020204" pitchFamily="34" charset="0"/>
              </a:rPr>
              <a:t>Importance: </a:t>
            </a:r>
            <a:r>
              <a:rPr lang="en-US" dirty="0">
                <a:latin typeface="Arial" panose="020B0604020202020204" pitchFamily="34" charset="0"/>
                <a:cs typeface="Arial" panose="020B0604020202020204" pitchFamily="34" charset="0"/>
              </a:rPr>
              <a:t>Secondhand smoke can cause serious health problems in children. Studies show that older children whose parents smoke get sick more often. Their lungs grow less than children who do not breathe secondhand smoke, and they get more bronchitis and pneumonia (OSH, 2020).</a:t>
            </a:r>
          </a:p>
          <a:p>
            <a:pPr marL="171450" indent="-171450">
              <a:buFont typeface="Arial" panose="020B0604020202020204" pitchFamily="34" charset="0"/>
              <a:buChar char="•"/>
            </a:pPr>
            <a:r>
              <a:rPr lang="en-US" b="1" baseline="0" dirty="0">
                <a:latin typeface="Arial" panose="020B0604020202020204" pitchFamily="34" charset="0"/>
                <a:cs typeface="Arial" panose="020B0604020202020204" pitchFamily="34" charset="0"/>
              </a:rPr>
              <a:t>Groups With Disparities in 2017:</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large central metropolitan areas, the percentage o</a:t>
            </a:r>
            <a:r>
              <a:rPr lang="en-US" dirty="0">
                <a:latin typeface="Arial" panose="020B0604020202020204" pitchFamily="34" charset="0"/>
                <a:cs typeface="Arial" panose="020B0604020202020204" pitchFamily="34" charset="0"/>
              </a:rPr>
              <a:t>f </a:t>
            </a:r>
            <a:r>
              <a:rPr lang="en-US" baseline="0" dirty="0">
                <a:latin typeface="Arial" panose="020B0604020202020204" pitchFamily="34" charset="0"/>
                <a:cs typeface="Arial" panose="020B0604020202020204" pitchFamily="34" charset="0"/>
              </a:rPr>
              <a:t>children for whom a health provider gave advice in the past 2 years about the potential bad effects of smoking in the house was higher for Hispanics </a:t>
            </a:r>
            <a:r>
              <a:rPr lang="en-US" b="0"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56.7%) </a:t>
            </a:r>
            <a:r>
              <a:rPr lang="en-US" b="0" baseline="0" dirty="0">
                <a:latin typeface="Arial" panose="020B0604020202020204" pitchFamily="34" charset="0"/>
                <a:cs typeface="Arial" panose="020B0604020202020204" pitchFamily="34" charset="0"/>
              </a:rPr>
              <a:t>compared with Whites (</a:t>
            </a:r>
            <a:r>
              <a:rPr lang="en-US" baseline="0" dirty="0">
                <a:latin typeface="Arial" panose="020B0604020202020204" pitchFamily="34" charset="0"/>
                <a:cs typeface="Arial" panose="020B0604020202020204" pitchFamily="34" charset="0"/>
              </a:rPr>
              <a:t>39.8%)</a:t>
            </a:r>
            <a:r>
              <a:rPr lang="en-US"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medium metropolitan areas, the percentage of children for whom a health provider gave advice in the past 2 years about the potential bad effects of smoking in the house was higher for Blacks and Hispanics (63.2% and 56.6%, respectively) compared with </a:t>
            </a:r>
            <a:r>
              <a:rPr lang="en-US" b="0" baseline="0" dirty="0">
                <a:latin typeface="Arial" panose="020B0604020202020204" pitchFamily="34" charset="0"/>
                <a:cs typeface="Arial" panose="020B0604020202020204" pitchFamily="34" charset="0"/>
              </a:rPr>
              <a:t>Whites (</a:t>
            </a:r>
            <a:r>
              <a:rPr lang="en-US" baseline="0" dirty="0">
                <a:latin typeface="Arial" panose="020B0604020202020204" pitchFamily="34" charset="0"/>
                <a:cs typeface="Arial" panose="020B0604020202020204" pitchFamily="34" charset="0"/>
              </a:rPr>
              <a:t>38.7%)</a:t>
            </a:r>
            <a:r>
              <a:rPr lang="en-US" b="0" baseline="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a:xfrm>
            <a:off x="3977640" y="8842248"/>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1864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40350"/>
            <a:ext cx="5618480" cy="3665458"/>
          </a:xfrm>
        </p:spPr>
        <p:txBody>
          <a:bodyPr/>
          <a:lstStyle/>
          <a:p>
            <a:pPr marL="228600" indent="-228600">
              <a:buFont typeface="Arial" pitchFamily="34" charset="0"/>
              <a:buChar cha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Tobacco use increases the risk of</a:t>
            </a:r>
            <a:r>
              <a:rPr lang="en-US" baseline="0" dirty="0">
                <a:latin typeface="Arial" panose="020B0604020202020204" pitchFamily="34" charset="0"/>
                <a:cs typeface="Arial" panose="020B0604020202020204" pitchFamily="34" charset="0"/>
              </a:rPr>
              <a:t> developing and dying from heart disease, stroke, and chronic lower respiratory disease. Cigarette smoking is the leading cause of preventable disease and death in the United States (Garcia, et al., 2017). </a:t>
            </a:r>
            <a:r>
              <a:rPr lang="en-US" dirty="0">
                <a:latin typeface="Arial" panose="020B0604020202020204" pitchFamily="34" charset="0"/>
                <a:cs typeface="Arial" panose="020B0604020202020204" pitchFamily="34" charset="0"/>
              </a:rPr>
              <a:t>Since the first Surgeon General’s report on smoking and health in 1964, there have been more than 20 million premature deaths attributable to smoking and exposure to secondhand smoke (OSH, 2014). In 2012, 25.6% of residents</a:t>
            </a:r>
            <a:r>
              <a:rPr lang="en-US" baseline="0" dirty="0">
                <a:latin typeface="Arial" panose="020B0604020202020204" pitchFamily="34" charset="0"/>
                <a:cs typeface="Arial" panose="020B0604020202020204" pitchFamily="34" charset="0"/>
              </a:rPr>
              <a:t> of nonmetropolitan areas</a:t>
            </a:r>
            <a:r>
              <a:rPr lang="en-US" dirty="0">
                <a:latin typeface="Arial" panose="020B0604020202020204" pitchFamily="34" charset="0"/>
                <a:cs typeface="Arial" panose="020B0604020202020204" pitchFamily="34" charset="0"/>
              </a:rPr>
              <a:t> age 18 and over were current smokers compared with 15.4% of residents</a:t>
            </a:r>
            <a:r>
              <a:rPr lang="en-US" baseline="0" dirty="0">
                <a:latin typeface="Arial" panose="020B0604020202020204" pitchFamily="34" charset="0"/>
                <a:cs typeface="Arial" panose="020B0604020202020204" pitchFamily="34" charset="0"/>
              </a:rPr>
              <a:t> of </a:t>
            </a:r>
            <a:r>
              <a:rPr lang="en-US" dirty="0">
                <a:latin typeface="Arial" panose="020B0604020202020204" pitchFamily="34" charset="0"/>
                <a:cs typeface="Arial" panose="020B0604020202020204" pitchFamily="34" charset="0"/>
              </a:rPr>
              <a:t>large metropolitan areas (Blackwell, et al., 2014).</a:t>
            </a:r>
          </a:p>
          <a:p>
            <a:pPr marL="228600" indent="-228600">
              <a:buFont typeface="Arial" pitchFamily="34" charset="0"/>
              <a:buChar char="•"/>
            </a:pPr>
            <a:r>
              <a:rPr lang="en-US" b="1" dirty="0">
                <a:latin typeface="Arial" panose="020B0604020202020204" pitchFamily="34" charset="0"/>
                <a:cs typeface="Arial" panose="020B0604020202020204" pitchFamily="34" charset="0"/>
              </a:rPr>
              <a:t>Overall Rate:</a:t>
            </a:r>
            <a:r>
              <a:rPr lang="en-US" dirty="0">
                <a:latin typeface="Arial" panose="020B0604020202020204" pitchFamily="34" charset="0"/>
                <a:cs typeface="Arial" panose="020B0604020202020204" pitchFamily="34" charset="0"/>
              </a:rPr>
              <a:t> In 2017, 76.5% of current smokers had received advice to quit smoking in the past 12 months. </a:t>
            </a:r>
          </a:p>
          <a:p>
            <a:pPr marL="228600" indent="-228600">
              <a:buFont typeface="Arial" pitchFamily="34" charset="0"/>
              <a:buChar char="•"/>
            </a:pPr>
            <a:r>
              <a:rPr lang="en-US" b="1" dirty="0">
                <a:latin typeface="Arial" panose="020B0604020202020204" pitchFamily="34" charset="0"/>
                <a:cs typeface="Arial" panose="020B0604020202020204" pitchFamily="34" charset="0"/>
              </a:rPr>
              <a:t>Trends: </a:t>
            </a:r>
            <a:endParaRPr lang="en-US" dirty="0">
              <a:latin typeface="Arial" panose="020B0604020202020204" pitchFamily="34" charset="0"/>
              <a:cs typeface="Arial" panose="020B0604020202020204" pitchFamily="34" charset="0"/>
            </a:endParaRPr>
          </a:p>
          <a:p>
            <a:pPr marL="347472" lvl="1" indent="-173736" algn="l" defTabSz="914400" rtl="0" eaLnBrk="1" latinLnBrk="0" hangingPunct="1">
              <a:buFont typeface="Arial"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From 2002 to 2017, the percentage of adults who had received advice to quit smoking in the past 12 months increased both overall and within each geographic area, including micropolitan and noncore areas.</a:t>
            </a:r>
          </a:p>
          <a:p>
            <a:pPr marL="228587" indent="-228587">
              <a:buFont typeface="Arial" pitchFamily="34" charset="0"/>
              <a:buChar char="•"/>
            </a:pPr>
            <a:r>
              <a:rPr lang="en-US" b="1" dirty="0">
                <a:latin typeface="Arial" panose="020B0604020202020204" pitchFamily="34" charset="0"/>
                <a:cs typeface="Arial" panose="020B0604020202020204" pitchFamily="34" charset="0"/>
              </a:rPr>
              <a:t>Groups With Disparities in 2017: </a:t>
            </a:r>
          </a:p>
          <a:p>
            <a:pPr marL="347472" lvl="1" indent="-173736">
              <a:buFont typeface="Arial" pitchFamily="34" charset="0"/>
              <a:buChar char="•"/>
            </a:pPr>
            <a:r>
              <a:rPr lang="en-US" dirty="0">
                <a:latin typeface="Arial" panose="020B0604020202020204" pitchFamily="34" charset="0"/>
                <a:cs typeface="Arial" panose="020B0604020202020204" pitchFamily="34" charset="0"/>
              </a:rPr>
              <a:t>There were no statistically significant differences in the likelihood of smokers receiving advice to quit smoking between large fringe metropolitan areas and other geographic locations.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00697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410107"/>
            <a:ext cx="5618480" cy="3665458"/>
          </a:xfrm>
        </p:spPr>
        <p:txBody>
          <a:bodyPr/>
          <a:lstStyle/>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Early detection of cancer allows more treatment options and often improves outcomes. Mammography, the most effective method for detecting breast cancer in its early stages, can identify malignancies before they can be felt and before symptoms develop. </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a:latin typeface="Arial" panose="020B0604020202020204" pitchFamily="34" charset="0"/>
                <a:cs typeface="Arial" panose="020B0604020202020204" pitchFamily="34" charset="0"/>
              </a:rPr>
              <a:t>Overall Rate:</a:t>
            </a:r>
            <a:r>
              <a:rPr lang="en-US" dirty="0">
                <a:latin typeface="Arial" panose="020B0604020202020204" pitchFamily="34" charset="0"/>
                <a:cs typeface="Arial" panose="020B0604020202020204" pitchFamily="34" charset="0"/>
              </a:rPr>
              <a:t> In 2018, 72.8% of women ages 50-74 had received a </a:t>
            </a:r>
            <a:r>
              <a:rPr lang="en-US" b="0" dirty="0">
                <a:latin typeface="Arial" panose="020B0604020202020204" pitchFamily="34" charset="0"/>
                <a:cs typeface="Arial" panose="020B0604020202020204" pitchFamily="34" charset="0"/>
              </a:rPr>
              <a:t>mammogram in the last 2 years. </a:t>
            </a:r>
          </a:p>
          <a:p>
            <a:pPr marL="228600" indent="-228600">
              <a:buFont typeface="Arial" pitchFamily="34" charset="0"/>
              <a:buChar char="•"/>
            </a:pPr>
            <a:r>
              <a:rPr lang="en-US" b="1" dirty="0">
                <a:latin typeface="Arial" panose="020B0604020202020204" pitchFamily="34" charset="0"/>
                <a:cs typeface="Arial" panose="020B0604020202020204" pitchFamily="34" charset="0"/>
              </a:rPr>
              <a:t>Groups With Disparities in 2018: </a:t>
            </a:r>
          </a:p>
          <a:p>
            <a:pPr marL="347472" lvl="1" indent="-173736">
              <a:buFont typeface="Arial" pitchFamily="34" charset="0"/>
              <a:buChar char="•"/>
            </a:pPr>
            <a:r>
              <a:rPr lang="en-US" dirty="0">
                <a:latin typeface="Arial" panose="020B0604020202020204" pitchFamily="34" charset="0"/>
                <a:cs typeface="Arial" panose="020B0604020202020204" pitchFamily="34" charset="0"/>
              </a:rPr>
              <a:t>In noncore areas, the percentage of women ages 50-74 who received a mammogram in the last 2 years was lower than for women in large fringe metropolitan areas (</a:t>
            </a:r>
            <a:r>
              <a:rPr lang="en-US" sz="1200" b="0" i="0" u="none" strike="noStrike" kern="1200" dirty="0">
                <a:solidFill>
                  <a:schemeClr val="tx1"/>
                </a:solidFill>
                <a:effectLst/>
                <a:latin typeface="Arial" panose="020B0604020202020204" pitchFamily="34" charset="0"/>
                <a:cs typeface="Arial" panose="020B0604020202020204" pitchFamily="34" charset="0"/>
              </a:rPr>
              <a:t>66.5% vs. 74.7%).</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a:latin typeface="Arial" panose="020B0604020202020204" pitchFamily="34" charset="0"/>
                <a:cs typeface="Arial" panose="020B0604020202020204" pitchFamily="34" charset="0"/>
              </a:rPr>
              <a:t>Achievable Benchmark:</a:t>
            </a:r>
          </a:p>
          <a:p>
            <a:pPr marL="347472"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2016 top 5 State achievable benchmark was 84.7%. The top 5 States that contributed to the achievable benchmark were Connecticut, District of Columbia, Hawaii, Massachusetts, and Rhode Island.</a:t>
            </a:r>
          </a:p>
          <a:p>
            <a:pPr marL="347472"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Through 2017, there was no progress made toward the benchmark in any of the residence locations.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00379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158750" y="5187950"/>
            <a:ext cx="6705599" cy="4038599"/>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1" dirty="0">
                <a:latin typeface="Arial" panose="020B0604020202020204" pitchFamily="34" charset="0"/>
                <a:cs typeface="Arial" panose="020B0604020202020204" pitchFamily="34" charset="0"/>
              </a:rPr>
              <a:t>Importance:</a:t>
            </a:r>
            <a:r>
              <a:rPr lang="en-US" sz="1050" dirty="0">
                <a:latin typeface="Arial" panose="020B0604020202020204" pitchFamily="34" charset="0"/>
                <a:cs typeface="Arial" panose="020B0604020202020204" pitchFamily="34" charset="0"/>
              </a:rPr>
              <a:t> Early detection of cancer allows more treatment options and often improves outcomes. Mammography, the most effective method for detecting breast cancer in its early stages, can identify malignancies before they can be felt and before symptoms develop. </a:t>
            </a:r>
          </a:p>
          <a:p>
            <a:pPr marL="171450" indent="-171450">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Groups With Disparities in 2017:</a:t>
            </a:r>
          </a:p>
          <a:p>
            <a:pPr marL="173736"/>
            <a:r>
              <a:rPr lang="en-US" sz="1050" b="1" dirty="0">
                <a:latin typeface="Arial" panose="020B0604020202020204" pitchFamily="34" charset="0"/>
                <a:cs typeface="Arial" panose="020B0604020202020204" pitchFamily="34" charset="0"/>
              </a:rPr>
              <a:t>Disparities by Location</a:t>
            </a:r>
            <a:r>
              <a:rPr lang="en-US" sz="1050" b="1" baseline="0" dirty="0">
                <a:latin typeface="Arial" panose="020B0604020202020204" pitchFamily="34" charset="0"/>
                <a:cs typeface="Arial" panose="020B0604020202020204" pitchFamily="34" charset="0"/>
              </a:rPr>
              <a:t>: </a:t>
            </a:r>
          </a:p>
          <a:p>
            <a:pPr marL="347472" marR="0" lvl="1" indent="-173736" fontAlgn="auto">
              <a:lnSpc>
                <a:spcPct val="100000"/>
              </a:lnSpc>
              <a:spcBef>
                <a:spcPts val="0"/>
              </a:spcBef>
              <a:spcAft>
                <a:spcPts val="0"/>
              </a:spcAft>
              <a:buClrTx/>
              <a:buSzTx/>
              <a:buFont typeface="Arial" panose="020B0604020202020204" pitchFamily="34" charset="0"/>
              <a:buChar char="•"/>
              <a:tabLst/>
              <a:defRPr/>
            </a:pPr>
            <a:r>
              <a:rPr lang="en-US" sz="1050" dirty="0">
                <a:latin typeface="Arial" panose="020B0604020202020204" pitchFamily="34" charset="0"/>
                <a:cs typeface="Arial" panose="020B0604020202020204" pitchFamily="34" charset="0"/>
              </a:rPr>
              <a:t>In large central metropolitan areas, the percentage of women ages 50-74 who received a mammogram in the last 2 years was lower for poor women (58.4%) compared with high-income women (78.1%). </a:t>
            </a:r>
          </a:p>
          <a:p>
            <a:pPr marL="347472" lvl="1" indent="-173736">
              <a:buFont typeface="Arial" panose="020B0604020202020204" pitchFamily="34" charset="0"/>
              <a:buChar char="•"/>
              <a:defRPr/>
            </a:pPr>
            <a:r>
              <a:rPr lang="en-US" sz="1050" dirty="0">
                <a:latin typeface="Arial" panose="020B0604020202020204" pitchFamily="34" charset="0"/>
                <a:cs typeface="Arial" panose="020B0604020202020204" pitchFamily="34" charset="0"/>
              </a:rPr>
              <a:t>In large fringe metropolitan areas, the percentages of women ages 50-74 who received a mammogram in the last 2 years were lower for poor, low-income, and middle-income women (53.1%, 62.8%, and 72.0%, respectively) compared with high-income women (81.1%). </a:t>
            </a:r>
          </a:p>
          <a:p>
            <a:pPr marL="347472" lvl="1" indent="-173736">
              <a:buFont typeface="Arial" panose="020B0604020202020204" pitchFamily="34" charset="0"/>
              <a:buChar char="•"/>
              <a:defRPr/>
            </a:pPr>
            <a:r>
              <a:rPr lang="en-US" sz="1050" dirty="0">
                <a:latin typeface="Arial" panose="020B0604020202020204" pitchFamily="34" charset="0"/>
                <a:cs typeface="Arial" panose="020B0604020202020204" pitchFamily="34" charset="0"/>
              </a:rPr>
              <a:t>In medium metropolitan areas, the percentages of women ages 50-74 who received a mammogram in the last 2 years was lower for poor, low-income, and middle-income women (55.8%, 67.5%, and 69.6%, respectively) compared with high-income women (80.6%). </a:t>
            </a:r>
          </a:p>
          <a:p>
            <a:pPr marL="347472" lvl="1" indent="-173736">
              <a:buFont typeface="Arial" panose="020B0604020202020204" pitchFamily="34" charset="0"/>
              <a:buChar char="•"/>
              <a:defRPr/>
            </a:pPr>
            <a:r>
              <a:rPr lang="en-US" sz="1050" dirty="0">
                <a:latin typeface="Arial" panose="020B0604020202020204" pitchFamily="34" charset="0"/>
                <a:cs typeface="Arial" panose="020B0604020202020204" pitchFamily="34" charset="0"/>
              </a:rPr>
              <a:t>In small metropolitan areas, the percentage of women ages 50-74 who received a mammogram in the last 2 years was lower for low-income women (62.5%) compared with high-income women (81.2%). </a:t>
            </a:r>
          </a:p>
          <a:p>
            <a:pPr marL="347472" lvl="1" indent="-173736">
              <a:buFont typeface="Arial" panose="020B0604020202020204" pitchFamily="34" charset="0"/>
              <a:buChar char="•"/>
              <a:defRPr/>
            </a:pPr>
            <a:r>
              <a:rPr lang="en-US" sz="1050" dirty="0">
                <a:latin typeface="Arial" panose="020B0604020202020204" pitchFamily="34" charset="0"/>
                <a:cs typeface="Arial" panose="020B0604020202020204" pitchFamily="34" charset="0"/>
              </a:rPr>
              <a:t>In micropolitan areas, the percentage of women ages 50-74 who received a mammogram in the last 2 years was lower for poor, low-income, and middle-income women (52.9%, 48.0%, and 67.0%, respectively) compared with high-income women (80.2%). </a:t>
            </a:r>
          </a:p>
          <a:p>
            <a:pPr marL="347472" lvl="1" indent="-173736">
              <a:buFont typeface="Arial" panose="020B0604020202020204" pitchFamily="34" charset="0"/>
              <a:buChar char="•"/>
              <a:defRPr/>
            </a:pPr>
            <a:r>
              <a:rPr lang="en-US" sz="1050" b="0" kern="1200" baseline="0" dirty="0">
                <a:solidFill>
                  <a:schemeClr val="tx1"/>
                </a:solidFill>
                <a:latin typeface="Arial" panose="020B0604020202020204" pitchFamily="34" charset="0"/>
                <a:ea typeface="+mn-ea"/>
                <a:cs typeface="Arial" panose="020B0604020202020204" pitchFamily="34" charset="0"/>
              </a:rPr>
              <a:t>In noncore areas, the percentage of women ages 50-74 who received a mammogram in the last 2 years was lower for low-income women (52.8%) compared with high-income women (78.3%).</a:t>
            </a:r>
          </a:p>
          <a:p>
            <a:pPr marL="173736" lvl="1" indent="0" algn="l" defTabSz="914400" rtl="0" eaLnBrk="1" latinLnBrk="0" hangingPunct="1">
              <a:buFont typeface="Arial" panose="020B0604020202020204" pitchFamily="34" charset="0"/>
              <a:buNone/>
              <a:defRPr/>
            </a:pPr>
            <a:r>
              <a:rPr lang="en-US" sz="1050" b="1" kern="1200" baseline="0" dirty="0">
                <a:solidFill>
                  <a:schemeClr val="tx1"/>
                </a:solidFill>
                <a:latin typeface="Arial" panose="020B0604020202020204" pitchFamily="34" charset="0"/>
                <a:ea typeface="+mn-ea"/>
                <a:cs typeface="Arial" panose="020B0604020202020204" pitchFamily="34" charset="0"/>
              </a:rPr>
              <a:t>Disparities by Group: </a:t>
            </a:r>
          </a:p>
          <a:p>
            <a:pPr marL="347472" marR="0" lvl="1" indent="-173736" fontAlgn="auto">
              <a:lnSpc>
                <a:spcPct val="100000"/>
              </a:lnSpc>
              <a:spcBef>
                <a:spcPts val="0"/>
              </a:spcBef>
              <a:spcAft>
                <a:spcPts val="0"/>
              </a:spcAft>
              <a:buClrTx/>
              <a:buSzTx/>
              <a:buFont typeface="Arial" panose="020B0604020202020204" pitchFamily="34" charset="0"/>
              <a:buChar char="•"/>
              <a:tabLst/>
              <a:defRPr/>
            </a:pPr>
            <a:r>
              <a:rPr lang="en-US" sz="1050" dirty="0">
                <a:latin typeface="Arial" panose="020B0604020202020204" pitchFamily="34" charset="0"/>
                <a:cs typeface="Arial" panose="020B0604020202020204" pitchFamily="34" charset="0"/>
              </a:rPr>
              <a:t>For low-income women, the percentage ages 50-74 who received a mammogram in the last 2 years was lower in micropolitan areas (48.0%) compared </a:t>
            </a:r>
            <a:r>
              <a:rPr lang="en-US" sz="1050" strike="noStrike" dirty="0">
                <a:latin typeface="Arial" panose="020B0604020202020204" pitchFamily="34" charset="0"/>
                <a:cs typeface="Arial" panose="020B0604020202020204" pitchFamily="34" charset="0"/>
              </a:rPr>
              <a:t>with </a:t>
            </a:r>
            <a:r>
              <a:rPr lang="en-US" sz="1050" dirty="0">
                <a:latin typeface="Arial" panose="020B0604020202020204" pitchFamily="34" charset="0"/>
                <a:cs typeface="Arial" panose="020B0604020202020204" pitchFamily="34" charset="0"/>
              </a:rPr>
              <a:t>large fringe metropolitan areas (62.8%).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11293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178435" y="5187950"/>
            <a:ext cx="6666230" cy="374298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Excluding skin cancers, breast cancer is the most common cancer diagnosed among U.S. women, accounting for nearly one in three cancers. It is also the second leading cause of cancer death among women after lung cancer (American Cancer Society, 2021).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there were 19.9 breast cancer deaths per 100,000 females in the U.S. population.</a:t>
            </a:r>
            <a:endParaRPr lang="en-US" b="0"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Trends: </a:t>
            </a:r>
          </a:p>
          <a:p>
            <a:pPr marL="347472" lvl="2" indent="-164592" defTabSz="931774">
              <a:buFont typeface="Arial" pitchFamily="34" charset="0"/>
              <a:buChar char="•"/>
              <a:defRPr/>
            </a:pPr>
            <a:r>
              <a:rPr lang="en-US" dirty="0">
                <a:latin typeface="Arial" panose="020B0604020202020204" pitchFamily="34" charset="0"/>
                <a:cs typeface="Arial" panose="020B0604020202020204" pitchFamily="34" charset="0"/>
              </a:rPr>
              <a:t>From 2004 to 2017, the rate of breast cancer deaths per 100,000 females decreased overall and in all residence locations.</a:t>
            </a:r>
            <a:endParaRPr lang="en-US" baseline="0" dirty="0">
              <a:latin typeface="Arial" panose="020B0604020202020204" pitchFamily="34" charset="0"/>
              <a:cs typeface="Arial" panose="020B0604020202020204" pitchFamily="34" charset="0"/>
            </a:endParaRPr>
          </a:p>
          <a:p>
            <a:pPr marL="173736" lvl="1" indent="-173736"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There were no statistically significant disparities in the rate of breast cancer deaths between large fringe metropolitan areas and other geographic areas.</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a:latin typeface="Arial" panose="020B0604020202020204" pitchFamily="34" charset="0"/>
                <a:cs typeface="Arial" panose="020B0604020202020204" pitchFamily="34" charset="0"/>
              </a:rPr>
              <a:t>Achievable Benchmark:</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2015 top 5 State achievable benchmark was 17.8 breast cancer deaths per 100,000 female population. The top 5 States that contributed to the achievable benchmark were Alaska, Connecticut, Iowa, Massachusetts, and Rhode Island.</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Arial" panose="020B0604020202020204" pitchFamily="34" charset="0"/>
                <a:cs typeface="Arial" panose="020B0604020202020204" pitchFamily="34" charset="0"/>
              </a:rPr>
              <a:t>Based on current trends, breast cancer deaths among female residents of large central and large fringe metropolitan areas and breast cancer deaths among female U.S. residents overall are estimated to meet the benchmark within 5 years. In addition, it is estimated that the benchmark will be met in 6 years for noncore areas, 7 years for medium and small metropolitan areas, and 9 years for micropolitan areas.</a:t>
            </a:r>
            <a:endParaRPr lang="en-US"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158750" y="5187950"/>
            <a:ext cx="6629400" cy="38178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Excluding skin cancers, breast cancer is the most common cancer diagnosed among U.S. women, accounting for nearly one in three cancers. It is also the second leading cause of cancer death among women after lung cancer. </a:t>
            </a: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2017:</a:t>
            </a:r>
          </a:p>
          <a:p>
            <a:pPr marL="173736"/>
            <a:r>
              <a:rPr lang="en-US" sz="1000" b="1" baseline="0" dirty="0">
                <a:latin typeface="Arial" panose="020B0604020202020204" pitchFamily="34" charset="0"/>
                <a:cs typeface="Arial" panose="020B0604020202020204" pitchFamily="34" charset="0"/>
              </a:rPr>
              <a:t>Disparities by Location: </a:t>
            </a:r>
            <a:endParaRPr lang="en-US" sz="1000" dirty="0">
              <a:latin typeface="Arial" panose="020B0604020202020204" pitchFamily="34" charset="0"/>
              <a:cs typeface="Arial" panose="020B0604020202020204" pitchFamily="34" charset="0"/>
            </a:endParaRPr>
          </a:p>
          <a:p>
            <a:pPr marL="347472" lvl="1" indent="-171450" fontAlgn="ctr">
              <a:buFont typeface="Arial" panose="020B0604020202020204" pitchFamily="34" charset="0"/>
              <a:buChar char="•"/>
            </a:pPr>
            <a:r>
              <a:rPr lang="en-US" sz="1000" dirty="0">
                <a:latin typeface="Arial" panose="020B0604020202020204" pitchFamily="34" charset="0"/>
                <a:cs typeface="Arial" panose="020B0604020202020204" pitchFamily="34" charset="0"/>
              </a:rPr>
              <a:t>Black women were more likely to die of breast cancer at all levels on the urban/rural continuum in 2017:</a:t>
            </a:r>
          </a:p>
          <a:p>
            <a:pPr marL="521208" lvl="2" indent="-171450" rtl="0" fontAlgn="ctr">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In large central metropolitan areas, the rate of death by breast cancer for Black women was 28.1 per 100,000 compared with 20.7 per 100,000 for White women. </a:t>
            </a:r>
          </a:p>
          <a:p>
            <a:pPr marL="521208" lvl="2" indent="-171450" rtl="0" fontAlgn="ctr">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In large fringe metropolitan areas, the rate of death by breast cancer for Black women was 28.2 per 100,000 compared with 19.7 per 100,000 for White women. </a:t>
            </a:r>
          </a:p>
          <a:p>
            <a:pPr marL="521208" lvl="2" indent="-171450" rtl="0" fontAlgn="ctr">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In medium metropolitan areas, the rate of death by breast cancer for Black women was 27.4 per 100,000 compared with 20.1 per 100,000 for White women. </a:t>
            </a:r>
          </a:p>
          <a:p>
            <a:pPr marL="521208" lvl="2" indent="-171450" rtl="0" fontAlgn="ctr">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In small metropolitan areas, the rate of death by breast cancer for Black women was 25.2 per 100,000 compared with 20.1 per 100,000 for White women. </a:t>
            </a:r>
          </a:p>
          <a:p>
            <a:pPr marL="521208" indent="-171450" rtl="0" fontAlgn="ctr">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In micropolitan areas, the rate of death by breast cancer for Black women was 27.6 per 100,000 compared with 20.0 per 100,000 for White women. </a:t>
            </a:r>
          </a:p>
          <a:p>
            <a:pPr marL="521208" indent="-171450" rtl="0" fontAlgn="ctr">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In noncore areas, the rate of death by breast cancer for Black women was 28.6 per 100,000 compared with 19.0 per 100,000 for White women in a similar area. </a:t>
            </a:r>
          </a:p>
          <a:p>
            <a:pPr marL="347472" indent="-171450">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Hispanic women were less likely to die of breast cancer at all levels on the urban/rural continuum in 2017:</a:t>
            </a:r>
          </a:p>
          <a:p>
            <a:pPr marL="521208" indent="-171450" rtl="0" fontAlgn="ctr">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In large central metropolitan areas, the rate of death by breast cancer for Hispanic women was 13.3 per 100,000 compared with 20.7 per 100,000 for White women. </a:t>
            </a:r>
          </a:p>
          <a:p>
            <a:pPr marL="521208" indent="-171450" rtl="0" fontAlgn="ctr">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In large fringe metropolitan areas, the rate of death by breast cancer for Hispanic women was 12.9 per 100,000 compared with 19.7 per 100,000 for White women. </a:t>
            </a:r>
          </a:p>
          <a:p>
            <a:pPr marL="521208" indent="-171450" rtl="0" fontAlgn="ctr">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In medium metropolitan areas, the rate of death by breast cancer for Hispanic women was 14.2 per 100,000 compared with 20.1 per 100,000 for White women. </a:t>
            </a:r>
          </a:p>
          <a:p>
            <a:pPr marL="521208" indent="-171450" rtl="0" fontAlgn="ctr">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In small metropolitan areas, the rate of death by breast cancer for Hispanic women was 14.0 per 100,000 compared with 20.1 per 100,000 for White women. </a:t>
            </a:r>
          </a:p>
          <a:p>
            <a:pPr marL="521208" indent="-171450" rtl="0" fontAlgn="ctr">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In micropolitan areas, the rate of death by breast cancer for Hispanic women was 13.0 per 100,000 compared with 20.0 per 100,000 for White women. </a:t>
            </a:r>
          </a:p>
          <a:p>
            <a:pPr marL="521208" indent="-171450" rtl="0" fontAlgn="ctr">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In noncore areas, the rate of death by breast cancer for Hispanic women was 11.3 per 100,000 compared with 19.0 per 100,000 for White women. </a:t>
            </a:r>
          </a:p>
          <a:p>
            <a:pPr marL="173736" rtl="0" fontAlgn="ctr"/>
            <a:r>
              <a:rPr lang="en-US" sz="1000" b="1" baseline="0" dirty="0">
                <a:latin typeface="Arial" panose="020B0604020202020204" pitchFamily="34" charset="0"/>
                <a:cs typeface="Arial" panose="020B0604020202020204" pitchFamily="34" charset="0"/>
              </a:rPr>
              <a:t>Disparities by Group:</a:t>
            </a:r>
          </a:p>
          <a:p>
            <a:pPr marL="347472" marR="0" lvl="1" indent="-171450" fontAlgn="ctr">
              <a:lnSpc>
                <a:spcPct val="100000"/>
              </a:lnSpc>
              <a:spcBef>
                <a:spcPts val="0"/>
              </a:spcBef>
              <a:spcAft>
                <a:spcPts val="0"/>
              </a:spcAft>
              <a:buClrTx/>
              <a:buSzTx/>
              <a:buFont typeface="Arial" panose="020B0604020202020204" pitchFamily="34" charset="0"/>
              <a:buChar char="•"/>
              <a:tabLst/>
              <a:defRPr/>
            </a:pPr>
            <a:r>
              <a:rPr lang="en-US" sz="1000" dirty="0">
                <a:latin typeface="Arial" panose="020B0604020202020204" pitchFamily="34" charset="0"/>
                <a:cs typeface="Arial" panose="020B0604020202020204" pitchFamily="34" charset="0"/>
              </a:rPr>
              <a:t>Black women in small metropolitan areas were less likely to die by breast cancer (25.2 per 100,000) than Black women in large fringe metropolitan areas (28.2 per 100,000). </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1864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457200" y="5334000"/>
            <a:ext cx="6096000" cy="3581400"/>
          </a:xfrm>
        </p:spPr>
        <p:txBody>
          <a:bodyPr/>
          <a:lstStyle/>
          <a:p>
            <a:pPr marL="228587" indent="-228587">
              <a:buFont typeface="Arial" pitchFamily="34" charset="0"/>
              <a:buChar char="•"/>
            </a:pPr>
            <a:r>
              <a:rPr lang="en-US" b="1" dirty="0">
                <a:latin typeface="Arial" panose="020B0604020202020204" pitchFamily="34" charset="0"/>
                <a:cs typeface="Arial" panose="020B0604020202020204" pitchFamily="34" charset="0"/>
              </a:rPr>
              <a:t>Importance: </a:t>
            </a:r>
            <a:r>
              <a:rPr lang="en-US" dirty="0">
                <a:latin typeface="Arial" panose="020B0604020202020204" pitchFamily="34" charset="0"/>
                <a:cs typeface="Arial" panose="020B0604020202020204" pitchFamily="34" charset="0"/>
              </a:rPr>
              <a:t>Colorectal cancer is the third most common cancer in adults (CDC, 2021b). Prevention of colorectal cancer includes modifying risk factors such as weight, physical activity, smoking, and alcohol use, as well as screening for early </a:t>
            </a:r>
            <a:r>
              <a:rPr lang="en-US">
                <a:latin typeface="Arial" panose="020B0604020202020204" pitchFamily="34" charset="0"/>
                <a:cs typeface="Arial" panose="020B0604020202020204" pitchFamily="34" charset="0"/>
              </a:rPr>
              <a:t>disease. </a:t>
            </a:r>
            <a:endParaRPr lang="en-US" dirty="0">
              <a:latin typeface="Arial" panose="020B0604020202020204" pitchFamily="34" charset="0"/>
              <a:cs typeface="Arial" panose="020B0604020202020204" pitchFamily="34" charset="0"/>
            </a:endParaRPr>
          </a:p>
          <a:p>
            <a:pPr marL="228587" indent="-228587">
              <a:buFont typeface="Arial" pitchFamily="34" charset="0"/>
              <a:buChar char="•"/>
            </a:pPr>
            <a:r>
              <a:rPr lang="en-US" b="1" dirty="0">
                <a:latin typeface="Arial" panose="020B0604020202020204" pitchFamily="34" charset="0"/>
                <a:cs typeface="Arial" panose="020B0604020202020204" pitchFamily="34" charset="0"/>
              </a:rPr>
              <a:t>Overall Rate:</a:t>
            </a:r>
            <a:r>
              <a:rPr lang="en-US" dirty="0">
                <a:latin typeface="Arial" panose="020B0604020202020204" pitchFamily="34" charset="0"/>
                <a:cs typeface="Arial" panose="020B0604020202020204" pitchFamily="34" charset="0"/>
              </a:rPr>
              <a:t> In 2018, 65.2% of adults ages 50-75 reported having received colorectal cancer screening. </a:t>
            </a:r>
          </a:p>
          <a:p>
            <a:pPr marL="228587" indent="-228587">
              <a:buFont typeface="Arial" pitchFamily="34" charset="0"/>
              <a:buChar char="•"/>
            </a:pPr>
            <a:r>
              <a:rPr lang="en-US" b="1" dirty="0">
                <a:latin typeface="Arial" panose="020B0604020202020204" pitchFamily="34" charset="0"/>
                <a:cs typeface="Arial" panose="020B0604020202020204" pitchFamily="34" charset="0"/>
              </a:rPr>
              <a:t>Trends:</a:t>
            </a:r>
          </a:p>
          <a:p>
            <a:pPr marL="347472" lvl="1" indent="-173736">
              <a:buFont typeface="Arial" pitchFamily="34" charset="0"/>
              <a:buChar char="•"/>
            </a:pPr>
            <a:r>
              <a:rPr lang="en-US" b="0" dirty="0">
                <a:latin typeface="Arial" panose="020B0604020202020204" pitchFamily="34" charset="0"/>
                <a:cs typeface="Arial" panose="020B0604020202020204" pitchFamily="34" charset="0"/>
              </a:rPr>
              <a:t>Between 2005 and 2018, the percentage of adults ages 50-75 who reported having received any type of colorectal cancer screening increased overall and within each residence location.</a:t>
            </a:r>
          </a:p>
          <a:p>
            <a:pPr marL="228587" indent="-228587">
              <a:buFont typeface="Arial" pitchFamily="34" charset="0"/>
              <a:buChar char="•"/>
            </a:pPr>
            <a:r>
              <a:rPr lang="en-US" b="1" dirty="0">
                <a:latin typeface="Arial" panose="020B0604020202020204" pitchFamily="34" charset="0"/>
                <a:cs typeface="Arial" panose="020B0604020202020204" pitchFamily="34" charset="0"/>
              </a:rPr>
              <a:t>Groups With Disparities in 2018:</a:t>
            </a:r>
          </a:p>
          <a:p>
            <a:pPr marL="347472" indent="-173736">
              <a:buFont typeface="Arial" pitchFamily="34" charset="0"/>
              <a:buChar char="•"/>
            </a:pPr>
            <a:r>
              <a:rPr lang="en-US" dirty="0">
                <a:latin typeface="Arial" panose="020B0604020202020204" pitchFamily="34" charset="0"/>
                <a:cs typeface="Arial" panose="020B0604020202020204" pitchFamily="34" charset="0"/>
              </a:rPr>
              <a:t>Adults </a:t>
            </a:r>
            <a:r>
              <a:rPr lang="en-US" b="0" dirty="0">
                <a:latin typeface="Arial" panose="020B0604020202020204" pitchFamily="34" charset="0"/>
                <a:cs typeface="Arial" panose="020B0604020202020204" pitchFamily="34" charset="0"/>
              </a:rPr>
              <a:t>ages 50-75 </a:t>
            </a:r>
            <a:r>
              <a:rPr lang="en-US" dirty="0">
                <a:latin typeface="Arial" panose="020B0604020202020204" pitchFamily="34" charset="0"/>
                <a:cs typeface="Arial" panose="020B0604020202020204" pitchFamily="34" charset="0"/>
              </a:rPr>
              <a:t>in large central metropolitan, micropolitan, and noncore areas were less likely to report having received colorectal cancer screening (62.8%, 61.8%, and 58.4%, respectively) than adults in large fringe metropolitan areas (</a:t>
            </a:r>
            <a:r>
              <a:rPr lang="en-US" sz="1200" b="0" i="0" u="none" strike="noStrike" kern="1200" dirty="0">
                <a:solidFill>
                  <a:schemeClr val="tx1"/>
                </a:solidFill>
                <a:effectLst/>
                <a:latin typeface="+mn-lt"/>
                <a:ea typeface="+mn-ea"/>
                <a:cs typeface="+mn-cs"/>
              </a:rPr>
              <a:t>67.8%)</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27383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234950" y="5264150"/>
            <a:ext cx="6553200" cy="404495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Colorectal cancer is the third most common cancer in adults (CDC, 2021b). Prevention of colorectal cancer includes modifying risk factors such as weight, physical activity, smoking, and alcohol use, as well as screening for early disease. </a:t>
            </a:r>
          </a:p>
          <a:p>
            <a:pPr marL="171450" indent="-171450">
              <a:buFont typeface="Arial" panose="020B0604020202020204" pitchFamily="34" charset="0"/>
              <a:buChar char="•"/>
            </a:pPr>
            <a:r>
              <a:rPr lang="en-US" b="1" baseline="0" dirty="0">
                <a:latin typeface="Arial" panose="020B0604020202020204" pitchFamily="34" charset="0"/>
                <a:cs typeface="Arial" panose="020B0604020202020204" pitchFamily="34" charset="0"/>
              </a:rPr>
              <a:t>Groups With Disparities in 2018:</a:t>
            </a:r>
          </a:p>
          <a:p>
            <a:pPr marL="173736" indent="0">
              <a:buFont typeface="Arial" panose="020B0604020202020204" pitchFamily="34" charset="0"/>
              <a:buNone/>
            </a:pPr>
            <a:r>
              <a:rPr lang="en-US" b="1" baseline="0" dirty="0">
                <a:latin typeface="Arial" panose="020B0604020202020204" pitchFamily="34" charset="0"/>
                <a:cs typeface="Arial" panose="020B0604020202020204" pitchFamily="34" charset="0"/>
              </a:rPr>
              <a:t>Disparities by Location</a:t>
            </a:r>
            <a:r>
              <a:rPr lang="en-US" b="1"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The percentage of Hispanic adults ages 50-75 years in micropolitan areas who had reported any type of colorectal cancer screening was lower </a:t>
            </a:r>
            <a:r>
              <a:rPr lang="en-US" b="0" baseline="0" dirty="0">
                <a:latin typeface="Arial" panose="020B0604020202020204" pitchFamily="34" charset="0"/>
                <a:cs typeface="Arial" panose="020B0604020202020204" pitchFamily="34" charset="0"/>
              </a:rPr>
              <a:t>compared with Hispanic </a:t>
            </a:r>
            <a:r>
              <a:rPr lang="en-US" baseline="0" dirty="0">
                <a:latin typeface="Arial" panose="020B0604020202020204" pitchFamily="34" charset="0"/>
                <a:cs typeface="Arial" panose="020B0604020202020204" pitchFamily="34" charset="0"/>
              </a:rPr>
              <a:t>adults in large fringe metropolitan</a:t>
            </a:r>
            <a:r>
              <a:rPr lang="en-US" b="0" baseline="0" dirty="0">
                <a:latin typeface="Arial" panose="020B0604020202020204" pitchFamily="34" charset="0"/>
                <a:cs typeface="Arial" panose="020B0604020202020204" pitchFamily="34" charset="0"/>
              </a:rPr>
              <a:t> areas </a:t>
            </a:r>
            <a:r>
              <a:rPr lang="en-US" baseline="0" dirty="0">
                <a:latin typeface="Arial" panose="020B0604020202020204" pitchFamily="34" charset="0"/>
                <a:cs typeface="Arial" panose="020B0604020202020204" pitchFamily="34" charset="0"/>
              </a:rPr>
              <a:t>(41.3% vs. 67.1%)</a:t>
            </a:r>
            <a:r>
              <a:rPr lang="en-US" b="0" baseline="0" dirty="0">
                <a:latin typeface="Arial" panose="020B0604020202020204" pitchFamily="34" charset="0"/>
                <a:cs typeface="Arial" panose="020B0604020202020204" pitchFamily="34" charset="0"/>
              </a:rPr>
              <a:t>.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The percentage of White adults ages 50-75 years in micropolitan and noncore areas who had reported any type of colorectal cancer screening was lower </a:t>
            </a:r>
            <a:r>
              <a:rPr lang="en-US" b="0" baseline="0" dirty="0">
                <a:latin typeface="Arial" panose="020B0604020202020204" pitchFamily="34" charset="0"/>
                <a:cs typeface="Arial" panose="020B0604020202020204" pitchFamily="34" charset="0"/>
              </a:rPr>
              <a:t>compared with White </a:t>
            </a:r>
            <a:r>
              <a:rPr lang="en-US" baseline="0" dirty="0">
                <a:latin typeface="Arial" panose="020B0604020202020204" pitchFamily="34" charset="0"/>
                <a:cs typeface="Arial" panose="020B0604020202020204" pitchFamily="34" charset="0"/>
              </a:rPr>
              <a:t>adults in large fringe metropolitan</a:t>
            </a:r>
            <a:r>
              <a:rPr lang="en-US" b="0" baseline="0" dirty="0">
                <a:latin typeface="Arial" panose="020B0604020202020204" pitchFamily="34" charset="0"/>
                <a:cs typeface="Arial" panose="020B0604020202020204" pitchFamily="34" charset="0"/>
              </a:rPr>
              <a:t> areas </a:t>
            </a:r>
            <a:r>
              <a:rPr lang="en-US" baseline="0" dirty="0">
                <a:latin typeface="Arial" panose="020B0604020202020204" pitchFamily="34" charset="0"/>
                <a:cs typeface="Arial" panose="020B0604020202020204" pitchFamily="34" charset="0"/>
              </a:rPr>
              <a:t>(63.5% and 58.4%, respectively, vs. 69.0%)</a:t>
            </a:r>
            <a:r>
              <a:rPr lang="en-US" b="0" baseline="0" dirty="0">
                <a:latin typeface="Arial" panose="020B0604020202020204" pitchFamily="34" charset="0"/>
                <a:cs typeface="Arial" panose="020B0604020202020204" pitchFamily="34" charset="0"/>
              </a:rPr>
              <a:t>. </a:t>
            </a:r>
          </a:p>
          <a:p>
            <a:pPr marL="173736" indent="0">
              <a:buFont typeface="Arial" panose="020B0604020202020204" pitchFamily="34" charset="0"/>
              <a:buNone/>
            </a:pPr>
            <a:r>
              <a:rPr lang="en-US" b="1" dirty="0">
                <a:latin typeface="Arial" panose="020B0604020202020204" pitchFamily="34" charset="0"/>
                <a:cs typeface="Arial" panose="020B0604020202020204" pitchFamily="34" charset="0"/>
              </a:rPr>
              <a:t>Disparities by Group:</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The percentage of Hispanic adults ages 50-75 years in large central metropolitan areas who had reported any type of colorectal cancer screening (56.5%) was lower </a:t>
            </a:r>
            <a:r>
              <a:rPr lang="en-US" b="0" baseline="0" dirty="0">
                <a:latin typeface="Arial" panose="020B0604020202020204" pitchFamily="34" charset="0"/>
                <a:cs typeface="Arial" panose="020B0604020202020204" pitchFamily="34" charset="0"/>
              </a:rPr>
              <a:t>compared with White </a:t>
            </a:r>
            <a:r>
              <a:rPr lang="en-US" baseline="0" dirty="0">
                <a:latin typeface="Arial" panose="020B0604020202020204" pitchFamily="34" charset="0"/>
                <a:cs typeface="Arial" panose="020B0604020202020204" pitchFamily="34" charset="0"/>
              </a:rPr>
              <a:t>adults ages 50-75 years in large central metropolitan</a:t>
            </a:r>
            <a:r>
              <a:rPr lang="en-US" b="0" baseline="0" dirty="0">
                <a:latin typeface="Arial" panose="020B0604020202020204" pitchFamily="34" charset="0"/>
                <a:cs typeface="Arial" panose="020B0604020202020204" pitchFamily="34" charset="0"/>
              </a:rPr>
              <a:t> areas </a:t>
            </a:r>
            <a:r>
              <a:rPr lang="en-US" baseline="0" dirty="0">
                <a:latin typeface="Arial" panose="020B0604020202020204" pitchFamily="34" charset="0"/>
                <a:cs typeface="Arial" panose="020B0604020202020204" pitchFamily="34" charset="0"/>
              </a:rPr>
              <a:t>(66.9%)</a:t>
            </a:r>
            <a:r>
              <a:rPr lang="en-US" b="0" baseline="0" dirty="0">
                <a:latin typeface="Arial" panose="020B0604020202020204" pitchFamily="34" charset="0"/>
                <a:cs typeface="Arial" panose="020B0604020202020204" pitchFamily="34" charset="0"/>
              </a:rPr>
              <a:t>.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The percentage of adults ages 50-75 years in medium metropolitan areas who had reported any type of colorectal cancer screening was lower for Blacks (62.5%) and Hispanics (56.2%) </a:t>
            </a:r>
            <a:r>
              <a:rPr lang="en-US" b="0" baseline="0" dirty="0">
                <a:latin typeface="Arial" panose="020B0604020202020204" pitchFamily="34" charset="0"/>
                <a:cs typeface="Arial" panose="020B0604020202020204" pitchFamily="34" charset="0"/>
              </a:rPr>
              <a:t>compared with Whites </a:t>
            </a:r>
            <a:r>
              <a:rPr lang="en-US" baseline="0" dirty="0">
                <a:latin typeface="Arial" panose="020B0604020202020204" pitchFamily="34" charset="0"/>
                <a:cs typeface="Arial" panose="020B0604020202020204" pitchFamily="34" charset="0"/>
              </a:rPr>
              <a:t>in medium metropolitan areas</a:t>
            </a:r>
            <a:r>
              <a:rPr lang="en-US" b="0" baseline="0"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(71.1%)</a:t>
            </a:r>
            <a:r>
              <a:rPr lang="en-US"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The percentage of adults ages 50-75 years in micropolitan areas who had reported any type of colorectal cancer screening was lower for Hispanics (41.3%) </a:t>
            </a:r>
            <a:r>
              <a:rPr lang="en-US" b="0" baseline="0" dirty="0">
                <a:latin typeface="Arial" panose="020B0604020202020204" pitchFamily="34" charset="0"/>
                <a:cs typeface="Arial" panose="020B0604020202020204" pitchFamily="34" charset="0"/>
              </a:rPr>
              <a:t>compared with Whites in micropolitan areas </a:t>
            </a:r>
            <a:r>
              <a:rPr lang="en-US" baseline="0" dirty="0">
                <a:latin typeface="Arial" panose="020B0604020202020204" pitchFamily="34" charset="0"/>
                <a:cs typeface="Arial" panose="020B0604020202020204" pitchFamily="34" charset="0"/>
              </a:rPr>
              <a:t>(63.5%)</a:t>
            </a:r>
            <a:r>
              <a:rPr lang="en-US" b="0" baseline="0" dirty="0">
                <a:latin typeface="Arial" panose="020B0604020202020204" pitchFamily="34" charset="0"/>
                <a:cs typeface="Arial" panose="020B0604020202020204" pitchFamily="34" charset="0"/>
              </a:rPr>
              <a:t>.</a:t>
            </a:r>
          </a:p>
          <a:p>
            <a:pPr marL="174625"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Arial" panose="020B0604020202020204" pitchFamily="34" charset="0"/>
              <a:cs typeface="Arial" panose="020B0604020202020204" pitchFamily="34" charset="0"/>
            </a:endParaRPr>
          </a:p>
          <a:p>
            <a:pPr marL="174625"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18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701516" y="5176179"/>
            <a:ext cx="5618480" cy="3665458"/>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F596C6-1807-4ED1-A2A6-17F710C0A29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35905356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194469" y="5187950"/>
            <a:ext cx="6629400" cy="38178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Colorectal cancer is the third most common cancer in adults (CDC, 2021b). Prevention of colorectal cancer includes modifying risk factors such as weight, physical activity, smoking, and alcohol use, as well as screening for early disease. </a:t>
            </a: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2018:</a:t>
            </a:r>
          </a:p>
          <a:p>
            <a:pPr marL="173736" indent="0">
              <a:buFont typeface="Arial" panose="020B0604020202020204" pitchFamily="34" charset="0"/>
              <a:buNone/>
            </a:pPr>
            <a:r>
              <a:rPr lang="en-US" sz="1000" b="1" baseline="0" dirty="0">
                <a:latin typeface="Arial" panose="020B0604020202020204" pitchFamily="34" charset="0"/>
                <a:cs typeface="Arial" panose="020B0604020202020204" pitchFamily="34" charset="0"/>
              </a:rPr>
              <a:t>Disparities by Location:</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large central metropolitan areas, the percentage of adults ages 50-75 years who reported any type of colorectal cancer screening was lower for poor (51.5%), low-income (54.1%), and middle-income (59.8%) adults </a:t>
            </a:r>
            <a:r>
              <a:rPr lang="en-US" sz="1000" b="0" baseline="0" dirty="0">
                <a:latin typeface="Arial" panose="020B0604020202020204" pitchFamily="34" charset="0"/>
                <a:cs typeface="Arial" panose="020B0604020202020204" pitchFamily="34" charset="0"/>
              </a:rPr>
              <a:t>compared with high-income adults </a:t>
            </a:r>
            <a:r>
              <a:rPr lang="en-US" sz="1000" baseline="0" dirty="0">
                <a:latin typeface="Arial" panose="020B0604020202020204" pitchFamily="34" charset="0"/>
                <a:cs typeface="Arial" panose="020B0604020202020204" pitchFamily="34" charset="0"/>
              </a:rPr>
              <a:t>(69.4%)</a:t>
            </a:r>
            <a:r>
              <a:rPr lang="en-US" sz="1000" b="0" baseline="0" dirty="0">
                <a:latin typeface="Arial" panose="020B0604020202020204" pitchFamily="34" charset="0"/>
                <a:cs typeface="Arial" panose="020B0604020202020204" pitchFamily="34" charset="0"/>
              </a:rPr>
              <a:t>.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large fringe metropolitan areas, the percentage of adults ages 50-75 years who reported any type of colorectal cancer screening was lower for poor (57.1%), low-income (59.9%), and middle-income (58.4%) adults </a:t>
            </a:r>
            <a:r>
              <a:rPr lang="en-US" sz="1000" b="0" baseline="0" dirty="0">
                <a:latin typeface="Arial" panose="020B0604020202020204" pitchFamily="34" charset="0"/>
                <a:cs typeface="Arial" panose="020B0604020202020204" pitchFamily="34" charset="0"/>
              </a:rPr>
              <a:t>compared with high-income adults </a:t>
            </a:r>
            <a:r>
              <a:rPr lang="en-US" sz="1000" baseline="0" dirty="0">
                <a:latin typeface="Arial" panose="020B0604020202020204" pitchFamily="34" charset="0"/>
                <a:cs typeface="Arial" panose="020B0604020202020204" pitchFamily="34" charset="0"/>
              </a:rPr>
              <a:t>(73.9%)</a:t>
            </a:r>
            <a:r>
              <a:rPr lang="en-US" sz="1000"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medium metropolitan areas, the percentage of adults ages 50-75 years who reported any type of colorectal cancer screening was lower for poor (52.1%), low-income (58.0%), and middle-income (65.9%) adults </a:t>
            </a:r>
            <a:r>
              <a:rPr lang="en-US" sz="1000" b="0" baseline="0" dirty="0">
                <a:latin typeface="Arial" panose="020B0604020202020204" pitchFamily="34" charset="0"/>
                <a:cs typeface="Arial" panose="020B0604020202020204" pitchFamily="34" charset="0"/>
              </a:rPr>
              <a:t>compared with high-income adults </a:t>
            </a:r>
            <a:r>
              <a:rPr lang="en-US" sz="1000" baseline="0" dirty="0">
                <a:latin typeface="Arial" panose="020B0604020202020204" pitchFamily="34" charset="0"/>
                <a:cs typeface="Arial" panose="020B0604020202020204" pitchFamily="34" charset="0"/>
              </a:rPr>
              <a:t>(75.2%)</a:t>
            </a:r>
            <a:r>
              <a:rPr lang="en-US" sz="1000"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small metropolitan areas, the percentage of adults ages 50-75 years who reported any type of colorectal cancer screening was lower for poor (58.3%), low-income (60.1%), and middle-income (63.5%) adults </a:t>
            </a:r>
            <a:r>
              <a:rPr lang="en-US" sz="1000" b="0" baseline="0" dirty="0">
                <a:latin typeface="Arial" panose="020B0604020202020204" pitchFamily="34" charset="0"/>
                <a:cs typeface="Arial" panose="020B0604020202020204" pitchFamily="34" charset="0"/>
              </a:rPr>
              <a:t>compared with high-income adults </a:t>
            </a:r>
            <a:r>
              <a:rPr lang="en-US" sz="1000" baseline="0" dirty="0">
                <a:latin typeface="Arial" panose="020B0604020202020204" pitchFamily="34" charset="0"/>
                <a:cs typeface="Arial" panose="020B0604020202020204" pitchFamily="34" charset="0"/>
              </a:rPr>
              <a:t>(73.2%)</a:t>
            </a:r>
            <a:r>
              <a:rPr lang="en-US" sz="1000"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micropolitan areas, the percentage of adults ages 50-75 years who reported any type of colorectal cancer screening was lower for poor (49.4%) and low-income (46.9%) adults </a:t>
            </a:r>
            <a:r>
              <a:rPr lang="en-US" sz="1000" b="0" baseline="0" dirty="0">
                <a:latin typeface="Arial" panose="020B0604020202020204" pitchFamily="34" charset="0"/>
                <a:cs typeface="Arial" panose="020B0604020202020204" pitchFamily="34" charset="0"/>
              </a:rPr>
              <a:t>compared with high-income adults </a:t>
            </a:r>
            <a:r>
              <a:rPr lang="en-US" sz="1000" baseline="0" dirty="0">
                <a:latin typeface="Arial" panose="020B0604020202020204" pitchFamily="34" charset="0"/>
                <a:cs typeface="Arial" panose="020B0604020202020204" pitchFamily="34" charset="0"/>
              </a:rPr>
              <a:t>(69.5%)</a:t>
            </a:r>
            <a:r>
              <a:rPr lang="en-US" sz="1000" b="0" baseline="0" dirty="0">
                <a:latin typeface="Arial" panose="020B0604020202020204" pitchFamily="34" charset="0"/>
                <a:cs typeface="Arial" panose="020B0604020202020204" pitchFamily="34" charset="0"/>
              </a:rPr>
              <a:t>.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noncore areas, the percentage of adults ages 50-75 years who reported any type of colorectal cancer screening was lower for low-income adults (48.4%) </a:t>
            </a:r>
            <a:r>
              <a:rPr lang="en-US" sz="1000" b="0" baseline="0" dirty="0">
                <a:latin typeface="Arial" panose="020B0604020202020204" pitchFamily="34" charset="0"/>
                <a:cs typeface="Arial" panose="020B0604020202020204" pitchFamily="34" charset="0"/>
              </a:rPr>
              <a:t>compared with high-income adults </a:t>
            </a:r>
            <a:r>
              <a:rPr lang="en-US" sz="1000" baseline="0" dirty="0">
                <a:latin typeface="Arial" panose="020B0604020202020204" pitchFamily="34" charset="0"/>
                <a:cs typeface="Arial" panose="020B0604020202020204" pitchFamily="34" charset="0"/>
              </a:rPr>
              <a:t>(63.9%)</a:t>
            </a:r>
            <a:r>
              <a:rPr lang="en-US" sz="1000" b="0" baseline="0" dirty="0">
                <a:latin typeface="Arial" panose="020B0604020202020204" pitchFamily="34" charset="0"/>
                <a:cs typeface="Arial" panose="020B0604020202020204" pitchFamily="34" charset="0"/>
              </a:rPr>
              <a:t>.</a:t>
            </a:r>
          </a:p>
          <a:p>
            <a:pPr marL="173736"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panose="020B0604020202020204" pitchFamily="34" charset="0"/>
                <a:ea typeface="+mn-ea"/>
                <a:cs typeface="Arial" panose="020B0604020202020204" pitchFamily="34" charset="0"/>
              </a:rPr>
              <a:t>Disparities by Group: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a:solidFill>
                  <a:schemeClr val="tx1"/>
                </a:solidFill>
                <a:latin typeface="Arial" panose="020B0604020202020204" pitchFamily="34" charset="0"/>
                <a:ea typeface="+mn-ea"/>
                <a:cs typeface="Arial" panose="020B0604020202020204" pitchFamily="34" charset="0"/>
              </a:rPr>
              <a:t>For low-income adults ages 50-75, the percentage who reported any type of colorectal cancer screening was lower in micropolitan (46.9%) and noncore (48.4%) areas compared with large fringe metropolitan areas (59.9%).</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For middle-income adults ages 50-75, the percentage who reported any type of colorectal cancer screening was higher in medium metropolitan (65.9%) and micropolitan (66.6%) areas </a:t>
            </a:r>
            <a:r>
              <a:rPr lang="en-US" sz="1000" b="0" baseline="0" dirty="0">
                <a:latin typeface="Arial" panose="020B0604020202020204" pitchFamily="34" charset="0"/>
                <a:cs typeface="Arial" panose="020B0604020202020204" pitchFamily="34" charset="0"/>
              </a:rPr>
              <a:t>compared with large fringe metropolitan areas </a:t>
            </a:r>
            <a:r>
              <a:rPr lang="en-US" sz="1000" baseline="0" dirty="0">
                <a:latin typeface="Arial" panose="020B0604020202020204" pitchFamily="34" charset="0"/>
                <a:cs typeface="Arial" panose="020B0604020202020204" pitchFamily="34" charset="0"/>
              </a:rPr>
              <a:t>(58.4%)</a:t>
            </a:r>
            <a:r>
              <a:rPr lang="en-US" sz="1000"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For high-income adults ages 50-75, the percentage who reported any type of colorectal cancer screening was lower in large central metropolitan (69.4%) and noncore (63.9%) areas </a:t>
            </a:r>
            <a:r>
              <a:rPr lang="en-US" sz="1000" b="0" baseline="0" dirty="0">
                <a:latin typeface="Arial" panose="020B0604020202020204" pitchFamily="34" charset="0"/>
                <a:cs typeface="Arial" panose="020B0604020202020204" pitchFamily="34" charset="0"/>
              </a:rPr>
              <a:t>compared with large fringe metropolitan areas </a:t>
            </a:r>
            <a:r>
              <a:rPr lang="en-US" sz="1000" baseline="0" dirty="0">
                <a:latin typeface="Arial" panose="020B0604020202020204" pitchFamily="34" charset="0"/>
                <a:cs typeface="Arial" panose="020B0604020202020204" pitchFamily="34" charset="0"/>
              </a:rPr>
              <a:t>(73.9%)</a:t>
            </a:r>
            <a:r>
              <a:rPr lang="en-US" sz="1000" b="0" baseline="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11293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33400" y="5264150"/>
            <a:ext cx="5943600" cy="2878145"/>
          </a:xfrm>
        </p:spPr>
        <p:txBody>
          <a:bodyPr/>
          <a:lstStyle/>
          <a:p>
            <a:pPr marL="173736" indent="-173736">
              <a:buFont typeface="Arial" pitchFamily="34" charset="0"/>
              <a:buChar char="•"/>
            </a:pPr>
            <a:r>
              <a:rPr lang="en-US" b="1" dirty="0">
                <a:latin typeface="Arial" panose="020B0604020202020204" pitchFamily="34" charset="0"/>
                <a:cs typeface="Arial" panose="020B0604020202020204" pitchFamily="34" charset="0"/>
              </a:rPr>
              <a:t>Importance: </a:t>
            </a:r>
            <a:r>
              <a:rPr lang="en-US" dirty="0">
                <a:latin typeface="Arial" panose="020B0604020202020204" pitchFamily="34" charset="0"/>
                <a:cs typeface="Arial" panose="020B0604020202020204" pitchFamily="34" charset="0"/>
              </a:rPr>
              <a:t>Colorectal cancer is the second leading cause of cancer-related deaths in the United States (NCI, 2021)..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there were 13.8 deaths due to colorectal cancer per 100,000 population.</a:t>
            </a:r>
            <a:endParaRPr lang="en-US" b="0"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Trends: </a:t>
            </a:r>
          </a:p>
          <a:p>
            <a:pPr marL="347472" lvl="2" indent="-164592" defTabSz="931774">
              <a:buFont typeface="Arial" pitchFamily="34" charset="0"/>
              <a:buChar char="•"/>
              <a:defRPr/>
            </a:pPr>
            <a:r>
              <a:rPr lang="en-US" dirty="0">
                <a:latin typeface="Arial" panose="020B0604020202020204" pitchFamily="34" charset="0"/>
                <a:cs typeface="Arial" panose="020B0604020202020204" pitchFamily="34" charset="0"/>
              </a:rPr>
              <a:t>From 2004 to 2017, the rate of colorectal cancer deaths per 100,000 population decreased overall and within each residence location.</a:t>
            </a:r>
            <a:endParaRPr lang="en-US" baseline="0" dirty="0">
              <a:latin typeface="Arial" panose="020B0604020202020204" pitchFamily="34" charset="0"/>
              <a:cs typeface="Arial" panose="020B0604020202020204" pitchFamily="34" charset="0"/>
            </a:endParaRPr>
          </a:p>
          <a:p>
            <a:pPr marL="173736" lvl="1" indent="-173736"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For micropolitan and noncore areas, the rate of colorectal cancer deaths was higher (</a:t>
            </a:r>
            <a:r>
              <a:rPr lang="en-US" sz="1200" b="0" i="0" u="none" strike="noStrike" kern="1200" dirty="0">
                <a:solidFill>
                  <a:schemeClr val="tx1"/>
                </a:solidFill>
                <a:effectLst/>
                <a:latin typeface="Arial" panose="020B0604020202020204" pitchFamily="34" charset="0"/>
                <a:cs typeface="Arial" panose="020B0604020202020204" pitchFamily="34" charset="0"/>
              </a:rPr>
              <a:t>15.8 per 100,000 and 16.6 per 100,000, respectively) than in large fringe metropolitan areas (12.9 per 100,000).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234950" y="5097463"/>
            <a:ext cx="6553200" cy="3908345"/>
          </a:xfrm>
        </p:spPr>
        <p:txBody>
          <a:bodyPr/>
          <a:lstStyle/>
          <a:p>
            <a:pPr marL="173736" indent="-173736">
              <a:buFont typeface="Arial" pitchFamily="34" charset="0"/>
              <a:buChar char="•"/>
            </a:pPr>
            <a:r>
              <a:rPr lang="en-US" sz="1000" b="1" dirty="0">
                <a:latin typeface="Arial" panose="020B0604020202020204" pitchFamily="34" charset="0"/>
                <a:cs typeface="Arial" panose="020B0604020202020204" pitchFamily="34" charset="0"/>
              </a:rPr>
              <a:t>Importance: </a:t>
            </a:r>
            <a:r>
              <a:rPr lang="en-US" sz="1000" dirty="0">
                <a:latin typeface="Arial" panose="020B0604020202020204" pitchFamily="34" charset="0"/>
                <a:cs typeface="Arial" panose="020B0604020202020204" pitchFamily="34" charset="0"/>
              </a:rPr>
              <a:t>Colorectal cancer is the second leading cause of cancer-related deaths in the United States (NCI, 2021)..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baseline="0" dirty="0">
                <a:latin typeface="Arial" panose="020B0604020202020204" pitchFamily="34" charset="0"/>
                <a:cs typeface="Arial" panose="020B0604020202020204" pitchFamily="34" charset="0"/>
              </a:rPr>
              <a:t>Groups With Disparities in 2017:</a:t>
            </a:r>
          </a:p>
          <a:p>
            <a:pPr marL="173736" indent="0">
              <a:buFont typeface="Arial" panose="020B0604020202020204" pitchFamily="34" charset="0"/>
              <a:buNone/>
            </a:pPr>
            <a:r>
              <a:rPr lang="en-US" sz="1000" b="1" baseline="0" dirty="0">
                <a:latin typeface="Arial" panose="020B0604020202020204" pitchFamily="34" charset="0"/>
                <a:cs typeface="Arial" panose="020B0604020202020204" pitchFamily="34" charset="0"/>
              </a:rPr>
              <a:t>Disparities by Location:</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large central metropolitan areas, the rate of colorectal cancer deaths was lower for Hispanic residents (11.5 per 100,000) than for White residents (13.3 per 100,000), while the rate for Blacks was higher (18.6 per 100,000).</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large fringe metropolitan areas, the rate of colorectal cancer deaths was lower for Hispanic residents (8.9 per 100,000) than for White residents (13.1 per 100,000), while the rate for Blacks was higher (17.6 per 100,000).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medium metropolitan areas, the rate of colorectal cancer deaths was lower for Hispanic residents (11.2 per 100,000) than for White residents (13.3 per 100,000), while the rate for Blacks was higher (17.1 per 100,000).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small metropolitan areas, the rate of colorectal cancer deaths was lower for Hispanic residents (11.2 per 100,000) than for White residents (13.9 per 100,000), while the rate for Black residents was higher (19.6 per 100,000).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micropolitan areas, the rate of colorectal cancer deaths was lower for Hispanic residents (12.1 per 100,000) than for White residents (15.5 per 100,000), while the rate for Black residents was higher (23.5 per 100,000).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noncore areas, the rate of colorectal cancer deaths was lower for Hispanic residents (10.8 per 100,000) than for White residents (16.5 per 100,000), while the rate for Blacks was higher (20.4 per 100,000).</a:t>
            </a:r>
          </a:p>
          <a:p>
            <a:pPr marL="173736"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panose="020B0604020202020204" pitchFamily="34" charset="0"/>
                <a:ea typeface="+mn-ea"/>
                <a:cs typeface="Arial" panose="020B0604020202020204" pitchFamily="34" charset="0"/>
              </a:rPr>
              <a:t>Disparities by Group:</a:t>
            </a:r>
          </a:p>
          <a:p>
            <a:pPr marL="3460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a:solidFill>
                  <a:schemeClr val="tx1"/>
                </a:solidFill>
                <a:latin typeface="Arial" panose="020B0604020202020204" pitchFamily="34" charset="0"/>
                <a:cs typeface="Arial" panose="020B0604020202020204" pitchFamily="34" charset="0"/>
              </a:rPr>
              <a:t>Among all Hispanics, death rates from colorectal cancer were higher among residents of large central </a:t>
            </a:r>
            <a:r>
              <a:rPr lang="en-US" sz="1000" baseline="0" dirty="0">
                <a:latin typeface="Arial" panose="020B0604020202020204" pitchFamily="34" charset="0"/>
                <a:cs typeface="Arial" panose="020B0604020202020204" pitchFamily="34" charset="0"/>
              </a:rPr>
              <a:t>metropolitan</a:t>
            </a:r>
            <a:r>
              <a:rPr lang="en-US" sz="1000" kern="1200" baseline="0" dirty="0">
                <a:solidFill>
                  <a:schemeClr val="tx1"/>
                </a:solidFill>
                <a:latin typeface="Arial" panose="020B0604020202020204" pitchFamily="34" charset="0"/>
                <a:cs typeface="Arial" panose="020B0604020202020204" pitchFamily="34" charset="0"/>
              </a:rPr>
              <a:t> (11.5 per 100,000), medium (11.2 per 100,000), small metropolitan (11.2 per 100,000)</a:t>
            </a:r>
            <a:r>
              <a:rPr lang="en-US" sz="1000" baseline="0" dirty="0">
                <a:latin typeface="Arial" panose="020B0604020202020204" pitchFamily="34" charset="0"/>
                <a:cs typeface="Arial" panose="020B0604020202020204" pitchFamily="34" charset="0"/>
              </a:rPr>
              <a:t>, and </a:t>
            </a:r>
            <a:r>
              <a:rPr lang="en-US" sz="1000" kern="1200" baseline="0" dirty="0">
                <a:solidFill>
                  <a:schemeClr val="tx1"/>
                </a:solidFill>
                <a:latin typeface="Arial" panose="020B0604020202020204" pitchFamily="34" charset="0"/>
                <a:cs typeface="Arial" panose="020B0604020202020204" pitchFamily="34" charset="0"/>
              </a:rPr>
              <a:t>micropolitan (12.1 per 100,000) areas than for residents of large fringe metropolitan areas (8.9 per 100,000). </a:t>
            </a:r>
          </a:p>
          <a:p>
            <a:pPr marL="3460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a:solidFill>
                  <a:schemeClr val="tx1"/>
                </a:solidFill>
                <a:latin typeface="Arial" panose="020B0604020202020204" pitchFamily="34" charset="0"/>
                <a:cs typeface="Arial" panose="020B0604020202020204" pitchFamily="34" charset="0"/>
              </a:rPr>
              <a:t>Among all Blacks, death rates from colorectal cancer were higher among residents of micropolitan (23.5 per 100,000) and noncore (20.4 per 100,000) areas than for residents of large fringe </a:t>
            </a:r>
            <a:r>
              <a:rPr lang="en-US" sz="1000" baseline="0" dirty="0">
                <a:latin typeface="Arial" panose="020B0604020202020204" pitchFamily="34" charset="0"/>
                <a:cs typeface="Arial" panose="020B0604020202020204" pitchFamily="34" charset="0"/>
              </a:rPr>
              <a:t>metropolitan</a:t>
            </a:r>
            <a:r>
              <a:rPr lang="en-US" sz="1000" kern="1200" baseline="0" dirty="0">
                <a:solidFill>
                  <a:schemeClr val="tx1"/>
                </a:solidFill>
                <a:latin typeface="Arial" panose="020B0604020202020204" pitchFamily="34" charset="0"/>
                <a:cs typeface="Arial" panose="020B0604020202020204" pitchFamily="34" charset="0"/>
              </a:rPr>
              <a:t> areas (17.6 per 100,000).</a:t>
            </a:r>
          </a:p>
          <a:p>
            <a:pPr marL="3460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a:solidFill>
                  <a:schemeClr val="tx1"/>
                </a:solidFill>
                <a:latin typeface="Arial" panose="020B0604020202020204" pitchFamily="34" charset="0"/>
                <a:cs typeface="Arial" panose="020B0604020202020204" pitchFamily="34" charset="0"/>
              </a:rPr>
              <a:t>Among all Whites, death rates from colorectal cancer were higher among residents of micropolitan (15.5 per 100,000) and noncore (16.5 per 100,000) areas than for residents of large fringe </a:t>
            </a:r>
            <a:r>
              <a:rPr lang="en-US" sz="1000" baseline="0" dirty="0">
                <a:latin typeface="Arial" panose="020B0604020202020204" pitchFamily="34" charset="0"/>
                <a:cs typeface="Arial" panose="020B0604020202020204" pitchFamily="34" charset="0"/>
              </a:rPr>
              <a:t>metropolitan</a:t>
            </a:r>
            <a:r>
              <a:rPr lang="en-US" sz="1000" kern="1200" baseline="0" dirty="0">
                <a:solidFill>
                  <a:schemeClr val="tx1"/>
                </a:solidFill>
                <a:latin typeface="Arial" panose="020B0604020202020204" pitchFamily="34" charset="0"/>
                <a:cs typeface="Arial" panose="020B0604020202020204" pitchFamily="34" charset="0"/>
              </a:rPr>
              <a:t> areas (13.1 per 100,000.)</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84023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365125"/>
            <a:ext cx="5943600" cy="4459288"/>
          </a:xfrm>
        </p:spPr>
      </p:sp>
      <p:sp>
        <p:nvSpPr>
          <p:cNvPr id="3" name="Notes Placeholder 2"/>
          <p:cNvSpPr>
            <a:spLocks noGrp="1"/>
          </p:cNvSpPr>
          <p:nvPr>
            <p:ph type="body" idx="1"/>
          </p:nvPr>
        </p:nvSpPr>
        <p:spPr>
          <a:xfrm>
            <a:off x="158750" y="4849812"/>
            <a:ext cx="6705600" cy="4459288"/>
          </a:xfrm>
        </p:spPr>
        <p:txBody>
          <a:bodyPr/>
          <a:lstStyle/>
          <a:p>
            <a:pPr marL="171450" indent="-171450">
              <a:buFont typeface="Arial" panose="020B0604020202020204" pitchFamily="34" charset="0"/>
              <a:buChar char="•"/>
            </a:pPr>
            <a:r>
              <a:rPr lang="en-US" sz="1050" b="1" dirty="0">
                <a:latin typeface="Arial" panose="020B0604020202020204" pitchFamily="34" charset="0"/>
                <a:cs typeface="Arial" panose="020B0604020202020204" pitchFamily="34" charset="0"/>
              </a:rPr>
              <a:t>Importance: </a:t>
            </a:r>
            <a:r>
              <a:rPr lang="en-US" sz="1050" b="0" dirty="0">
                <a:latin typeface="Arial" panose="020B0604020202020204" pitchFamily="34" charset="0"/>
                <a:cs typeface="Arial" panose="020B0604020202020204" pitchFamily="34" charset="0"/>
              </a:rPr>
              <a:t>Lung cancer is the second most common cancer among both men and women in the United States. Most lung cancers can be prevented, because they are related to smoking (or secondhand smoke), or less often to exposure to radon or other environmental factors. Most lung cancers are diagnosed at an advanced stage. For these patients, cure is unlikely, and few survive beyond 1 to 2 years (</a:t>
            </a:r>
            <a:r>
              <a:rPr lang="en-US" sz="1050" b="0" dirty="0" err="1">
                <a:latin typeface="Arial" panose="020B0604020202020204" pitchFamily="34" charset="0"/>
                <a:cs typeface="Arial" panose="020B0604020202020204" pitchFamily="34" charset="0"/>
              </a:rPr>
              <a:t>Tanoue</a:t>
            </a:r>
            <a:r>
              <a:rPr lang="en-US" sz="1050" b="0" dirty="0">
                <a:latin typeface="Arial" panose="020B0604020202020204" pitchFamily="34" charset="0"/>
                <a:cs typeface="Arial" panose="020B0604020202020204" pitchFamily="34" charset="0"/>
              </a:rPr>
              <a:t>, 2015). </a:t>
            </a:r>
            <a:r>
              <a:rPr lang="en-US" sz="1050" dirty="0">
                <a:latin typeface="Arial" panose="020B0604020202020204" pitchFamily="34" charset="0"/>
                <a:cs typeface="Arial" panose="020B0604020202020204" pitchFamily="34" charset="0"/>
              </a:rPr>
              <a:t>According to the Centers for Disease Control</a:t>
            </a:r>
            <a:r>
              <a:rPr lang="en-US" sz="1050" baseline="0" dirty="0">
                <a:latin typeface="Arial" panose="020B0604020202020204" pitchFamily="34" charset="0"/>
                <a:cs typeface="Arial" panose="020B0604020202020204" pitchFamily="34" charset="0"/>
              </a:rPr>
              <a:t> and Prevention, m</a:t>
            </a:r>
            <a:r>
              <a:rPr lang="en-US" sz="1050" dirty="0">
                <a:effectLst/>
                <a:latin typeface="Arial" panose="020B0604020202020204" pitchFamily="34" charset="0"/>
                <a:cs typeface="Arial" panose="020B0604020202020204" pitchFamily="34" charset="0"/>
              </a:rPr>
              <a:t>ore people in the United States die from lung cancer than any other type of cancer. This finding is true for both men and women. In 2014,</a:t>
            </a:r>
            <a:r>
              <a:rPr lang="en-US" sz="1050" baseline="0" dirty="0">
                <a:effectLst/>
                <a:latin typeface="Arial" panose="020B0604020202020204" pitchFamily="34" charset="0"/>
                <a:cs typeface="Arial" panose="020B0604020202020204" pitchFamily="34" charset="0"/>
              </a:rPr>
              <a:t> </a:t>
            </a:r>
            <a:r>
              <a:rPr lang="en-US" sz="1050" dirty="0">
                <a:effectLst/>
                <a:latin typeface="Arial" panose="020B0604020202020204" pitchFamily="34" charset="0"/>
                <a:cs typeface="Arial" panose="020B0604020202020204" pitchFamily="34" charset="0"/>
              </a:rPr>
              <a:t>215,951 people in the United States were diagnosed with lung cancer, including 113,326 men and 102,625 women (U.S. Cancer Statistics Working Group, 2017).</a:t>
            </a:r>
            <a:endParaRPr lang="en-US" sz="105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1" baseline="0" dirty="0">
                <a:latin typeface="Arial" panose="020B0604020202020204" pitchFamily="34" charset="0"/>
                <a:cs typeface="Arial" panose="020B0604020202020204" pitchFamily="34" charset="0"/>
              </a:rPr>
              <a:t>Overall Rate: </a:t>
            </a:r>
            <a:r>
              <a:rPr lang="en-US" sz="1050" baseline="0" dirty="0">
                <a:latin typeface="Arial" panose="020B0604020202020204" pitchFamily="34" charset="0"/>
                <a:cs typeface="Arial" panose="020B0604020202020204" pitchFamily="34" charset="0"/>
              </a:rPr>
              <a:t>In 2017, there were </a:t>
            </a:r>
            <a:r>
              <a:rPr lang="en-US" sz="1050" b="0" i="0" u="none" strike="noStrike" kern="1200" dirty="0">
                <a:solidFill>
                  <a:schemeClr val="tx1"/>
                </a:solidFill>
                <a:effectLst/>
                <a:latin typeface="Arial" panose="020B0604020202020204" pitchFamily="34" charset="0"/>
                <a:cs typeface="Arial" panose="020B0604020202020204" pitchFamily="34" charset="0"/>
              </a:rPr>
              <a:t>36.6</a:t>
            </a:r>
            <a:r>
              <a:rPr lang="en-US" sz="1050" baseline="0" dirty="0">
                <a:latin typeface="Arial" panose="020B0604020202020204" pitchFamily="34" charset="0"/>
                <a:cs typeface="Arial" panose="020B0604020202020204" pitchFamily="34" charset="0"/>
              </a:rPr>
              <a:t> deaths due to lung cancer per 100,000 population.</a:t>
            </a:r>
            <a:endParaRPr lang="en-US" sz="1050" b="0"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1" dirty="0">
                <a:latin typeface="Arial" panose="020B0604020202020204" pitchFamily="34" charset="0"/>
                <a:cs typeface="Arial" panose="020B0604020202020204" pitchFamily="34" charset="0"/>
              </a:rPr>
              <a:t>Trends: </a:t>
            </a:r>
          </a:p>
          <a:p>
            <a:pPr marL="347472" lvl="2" indent="-164592" defTabSz="931774">
              <a:buFont typeface="Arial" pitchFamily="34" charset="0"/>
              <a:buChar char="•"/>
              <a:defRPr/>
            </a:pPr>
            <a:r>
              <a:rPr lang="en-US" sz="1050" dirty="0">
                <a:latin typeface="Arial" panose="020B0604020202020204" pitchFamily="34" charset="0"/>
                <a:cs typeface="Arial" panose="020B0604020202020204" pitchFamily="34" charset="0"/>
              </a:rPr>
              <a:t>From 2004 to 2017, the rate of lung cancer deaths per 100,000 population decreased overall and within each residence location.</a:t>
            </a:r>
            <a:endParaRPr lang="en-US" sz="1050" baseline="0" dirty="0">
              <a:latin typeface="Arial" panose="020B0604020202020204" pitchFamily="34" charset="0"/>
              <a:cs typeface="Arial" panose="020B0604020202020204" pitchFamily="34" charset="0"/>
            </a:endParaRPr>
          </a:p>
          <a:p>
            <a:pPr marL="173736" lvl="1" indent="-173736" defTabSz="931774">
              <a:buFont typeface="Arial" pitchFamily="34" charset="0"/>
              <a:buChar char="•"/>
              <a:defRPr/>
            </a:pPr>
            <a:r>
              <a:rPr lang="en-US" sz="1050" b="1" dirty="0">
                <a:latin typeface="Arial" panose="020B0604020202020204" pitchFamily="34" charset="0"/>
                <a:cs typeface="Arial" panose="020B0604020202020204" pitchFamily="34" charset="0"/>
              </a:rPr>
              <a:t>Groups With Disparities in 2017: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aseline="0" dirty="0">
                <a:latin typeface="Arial" panose="020B0604020202020204" pitchFamily="34" charset="0"/>
                <a:cs typeface="Arial" panose="020B0604020202020204" pitchFamily="34" charset="0"/>
              </a:rPr>
              <a:t>In large central metropolitan areas, the rate of lung cancer deaths was lower (31.3 per 100,000 population) than in large fringe metropolitan areas (35.1 per 100,000 population).</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aseline="0" dirty="0">
                <a:latin typeface="Arial" panose="020B0604020202020204" pitchFamily="34" charset="0"/>
                <a:cs typeface="Arial" panose="020B0604020202020204" pitchFamily="34" charset="0"/>
              </a:rPr>
              <a:t>The rate of lung cancer deaths was higher in small metropolitan, micropolitan, </a:t>
            </a:r>
            <a:r>
              <a:rPr lang="en-US" sz="1050" b="0" i="0" u="none" strike="noStrike" kern="1200" dirty="0">
                <a:solidFill>
                  <a:schemeClr val="tx1"/>
                </a:solidFill>
                <a:effectLst/>
                <a:latin typeface="Arial" panose="020B0604020202020204" pitchFamily="34" charset="0"/>
                <a:cs typeface="Arial" panose="020B0604020202020204" pitchFamily="34" charset="0"/>
              </a:rPr>
              <a:t>and noncore areas than in large fringe metropolitan areas (40.8, 44.2, and 46.1 per 100,000 population, respectively, vs. 35.1 per 100,000 population).</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b="1" dirty="0">
                <a:latin typeface="Arial" panose="020B0604020202020204" pitchFamily="34" charset="0"/>
                <a:cs typeface="Arial" panose="020B0604020202020204" pitchFamily="34" charset="0"/>
              </a:rPr>
              <a:t>Achievable Benchmark:</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latin typeface="Arial" panose="020B0604020202020204" pitchFamily="34" charset="0"/>
                <a:cs typeface="Arial" panose="020B0604020202020204" pitchFamily="34" charset="0"/>
              </a:rPr>
              <a:t>T</a:t>
            </a:r>
            <a:r>
              <a:rPr lang="en-US" sz="1050" kern="1200" baseline="0" dirty="0">
                <a:solidFill>
                  <a:schemeClr val="tx1"/>
                </a:solidFill>
                <a:latin typeface="Arial" panose="020B0604020202020204" pitchFamily="34" charset="0"/>
                <a:ea typeface="+mn-ea"/>
                <a:cs typeface="Arial" panose="020B0604020202020204" pitchFamily="34" charset="0"/>
              </a:rPr>
              <a:t>he 2015 top 5 State achievable benchmark was 27.5 lung cancer deaths per 100,000 population. The top 5 States that contributed to the achievable benchmark were </a:t>
            </a:r>
            <a:r>
              <a:rPr lang="es-ES" sz="1050" kern="1200" baseline="0" dirty="0">
                <a:solidFill>
                  <a:schemeClr val="tx1"/>
                </a:solidFill>
                <a:latin typeface="Arial" panose="020B0604020202020204" pitchFamily="34" charset="0"/>
                <a:ea typeface="+mn-ea"/>
                <a:cs typeface="Arial" panose="020B0604020202020204" pitchFamily="34" charset="0"/>
              </a:rPr>
              <a:t>California, Colorado, New Mexico, Utah, and Wyoming.</a:t>
            </a:r>
            <a:endParaRPr lang="en-US" sz="1050" kern="1200" baseline="0" dirty="0">
              <a:solidFill>
                <a:schemeClr val="tx1"/>
              </a:solidFill>
              <a:latin typeface="Arial" panose="020B0604020202020204" pitchFamily="34" charset="0"/>
              <a:ea typeface="+mn-ea"/>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baseline="0" dirty="0">
                <a:solidFill>
                  <a:schemeClr val="tx1"/>
                </a:solidFill>
                <a:latin typeface="Arial" panose="020B0604020202020204" pitchFamily="34" charset="0"/>
                <a:ea typeface="+mn-ea"/>
                <a:cs typeface="Arial" panose="020B0604020202020204" pitchFamily="34" charset="0"/>
              </a:rPr>
              <a:t>Based on trends through 2017, it is estimated that lung cancer deaths among residents of large central, large fringe, medium, and small metropolitan areas will meet the benchmark within 3, 6, 7, and 10 years, respectively. In addition, it is estimated that lung cancer deaths among residents of micropolitan and noncore areas will not meet the benchmark for 16 and 20 years, respectively.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67688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365125"/>
            <a:ext cx="5943600" cy="4457700"/>
          </a:xfrm>
        </p:spPr>
      </p:sp>
      <p:sp>
        <p:nvSpPr>
          <p:cNvPr id="3" name="Notes Placeholder 2"/>
          <p:cNvSpPr>
            <a:spLocks noGrp="1"/>
          </p:cNvSpPr>
          <p:nvPr>
            <p:ph type="body" idx="1"/>
          </p:nvPr>
        </p:nvSpPr>
        <p:spPr>
          <a:xfrm>
            <a:off x="158750" y="4822825"/>
            <a:ext cx="6705600" cy="4182983"/>
          </a:xfrm>
        </p:spPr>
        <p:txBody>
          <a:bodyPr/>
          <a:lstStyle/>
          <a:p>
            <a:pPr marL="171450"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Importance: </a:t>
            </a:r>
            <a:r>
              <a:rPr lang="en-US" sz="1000" b="0" dirty="0">
                <a:latin typeface="Arial" panose="020B0604020202020204" pitchFamily="34" charset="0"/>
                <a:cs typeface="Arial" panose="020B0604020202020204" pitchFamily="34" charset="0"/>
              </a:rPr>
              <a:t>Lung cancer is the second most common cancer among both men and women in the United States. Most lung cancers can be prevented, because they are related to smoking (or secondhand smoke), or less often to exposure to radon or other environmental factors. Most lung cancers are diagnosed at an advanced stage. For these patients, cure is unlikely, and few survive beyond 1 to 2 years (</a:t>
            </a:r>
            <a:r>
              <a:rPr lang="en-US" sz="1000" b="0" dirty="0" err="1">
                <a:latin typeface="Arial" panose="020B0604020202020204" pitchFamily="34" charset="0"/>
                <a:cs typeface="Arial" panose="020B0604020202020204" pitchFamily="34" charset="0"/>
              </a:rPr>
              <a:t>Tanoue</a:t>
            </a:r>
            <a:r>
              <a:rPr lang="en-US" sz="1000" b="0" dirty="0">
                <a:latin typeface="Arial" panose="020B0604020202020204" pitchFamily="34" charset="0"/>
                <a:cs typeface="Arial" panose="020B0604020202020204" pitchFamily="34" charset="0"/>
              </a:rPr>
              <a:t>, 2015). </a:t>
            </a:r>
            <a:r>
              <a:rPr lang="en-US" sz="1000" dirty="0">
                <a:latin typeface="Arial" panose="020B0604020202020204" pitchFamily="34" charset="0"/>
                <a:cs typeface="Arial" panose="020B0604020202020204" pitchFamily="34" charset="0"/>
              </a:rPr>
              <a:t>According to the Centers for Disease Control</a:t>
            </a:r>
            <a:r>
              <a:rPr lang="en-US" sz="1000" baseline="0" dirty="0">
                <a:latin typeface="Arial" panose="020B0604020202020204" pitchFamily="34" charset="0"/>
                <a:cs typeface="Arial" panose="020B0604020202020204" pitchFamily="34" charset="0"/>
              </a:rPr>
              <a:t> and Prevention, m</a:t>
            </a:r>
            <a:r>
              <a:rPr lang="en-US" sz="1000" dirty="0">
                <a:effectLst/>
                <a:latin typeface="Arial" panose="020B0604020202020204" pitchFamily="34" charset="0"/>
                <a:cs typeface="Arial" panose="020B0604020202020204" pitchFamily="34" charset="0"/>
              </a:rPr>
              <a:t>ore people in the United States die from lung cancer than any other type of cancer. This finding is true for both men and women. In 2014,</a:t>
            </a:r>
            <a:r>
              <a:rPr lang="en-US" sz="1000" baseline="0" dirty="0">
                <a:effectLst/>
                <a:latin typeface="Arial" panose="020B0604020202020204" pitchFamily="34" charset="0"/>
                <a:cs typeface="Arial" panose="020B0604020202020204" pitchFamily="34" charset="0"/>
              </a:rPr>
              <a:t> </a:t>
            </a:r>
            <a:r>
              <a:rPr lang="en-US" sz="1000" dirty="0">
                <a:effectLst/>
                <a:latin typeface="Arial" panose="020B0604020202020204" pitchFamily="34" charset="0"/>
                <a:cs typeface="Arial" panose="020B0604020202020204" pitchFamily="34" charset="0"/>
              </a:rPr>
              <a:t>215,951 people in the United States were diagnosed with lung cancer, including 113,326 men and 102,625 women (U.S. Cancer Statistics Working Group, 2017).</a:t>
            </a: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2017:</a:t>
            </a:r>
          </a:p>
          <a:p>
            <a:pPr marL="173736"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baseline="0" dirty="0">
                <a:latin typeface="Arial" panose="020B0604020202020204" pitchFamily="34" charset="0"/>
                <a:cs typeface="Arial" panose="020B0604020202020204" pitchFamily="34" charset="0"/>
              </a:rPr>
              <a:t>Disparities by Location:</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large central metropolitan areas, Blacks were more likely to die of lung cancer and Hispanics were less likely to die of lung cancer </a:t>
            </a:r>
            <a:r>
              <a:rPr lang="en-US" sz="1000" b="0" baseline="0" dirty="0">
                <a:latin typeface="Arial" panose="020B0604020202020204" pitchFamily="34" charset="0"/>
                <a:cs typeface="Arial" panose="020B0604020202020204" pitchFamily="34" charset="0"/>
              </a:rPr>
              <a:t>compared with Whites </a:t>
            </a:r>
            <a:r>
              <a:rPr lang="en-US" sz="1000" baseline="0" dirty="0">
                <a:latin typeface="Arial" panose="020B0604020202020204" pitchFamily="34" charset="0"/>
                <a:cs typeface="Arial" panose="020B0604020202020204" pitchFamily="34" charset="0"/>
              </a:rPr>
              <a:t>(39.3 and 15.9 per 100,000 population, respectively, vs. 35.1 per 100,000 population)</a:t>
            </a:r>
            <a:r>
              <a:rPr lang="en-US" sz="1000" b="0" baseline="0" dirty="0">
                <a:latin typeface="Arial" panose="020B0604020202020204" pitchFamily="34" charset="0"/>
                <a:cs typeface="Arial" panose="020B0604020202020204" pitchFamily="34" charset="0"/>
              </a:rPr>
              <a:t>.</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large fringe metropolitan areas, Blacks and Hispanics were less likely to die of lung cancer </a:t>
            </a:r>
            <a:r>
              <a:rPr lang="en-US" sz="1000" b="0" baseline="0" dirty="0">
                <a:latin typeface="Arial" panose="020B0604020202020204" pitchFamily="34" charset="0"/>
                <a:cs typeface="Arial" panose="020B0604020202020204" pitchFamily="34" charset="0"/>
              </a:rPr>
              <a:t>compared with Whites </a:t>
            </a:r>
            <a:r>
              <a:rPr lang="en-US" sz="1000" baseline="0" dirty="0">
                <a:latin typeface="Arial" panose="020B0604020202020204" pitchFamily="34" charset="0"/>
                <a:cs typeface="Arial" panose="020B0604020202020204" pitchFamily="34" charset="0"/>
              </a:rPr>
              <a:t>(32.3 and 13.8 per 100,000 population, respectively, vs. 38.2 per 100,000 population)</a:t>
            </a:r>
            <a:r>
              <a:rPr lang="en-US" sz="1000"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medium metropolitan areas, Hispanics were less likely to die of lung cancer </a:t>
            </a:r>
            <a:r>
              <a:rPr lang="en-US" sz="1000" b="0" baseline="0" dirty="0">
                <a:latin typeface="Arial" panose="020B0604020202020204" pitchFamily="34" charset="0"/>
                <a:cs typeface="Arial" panose="020B0604020202020204" pitchFamily="34" charset="0"/>
              </a:rPr>
              <a:t>compared with Whites </a:t>
            </a:r>
            <a:r>
              <a:rPr lang="en-US" sz="1000" baseline="0" dirty="0">
                <a:latin typeface="Arial" panose="020B0604020202020204" pitchFamily="34" charset="0"/>
                <a:cs typeface="Arial" panose="020B0604020202020204" pitchFamily="34" charset="0"/>
              </a:rPr>
              <a:t>(16.2 vs. 39.5 per 100,000 population)</a:t>
            </a:r>
            <a:r>
              <a:rPr lang="en-US" sz="1000"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small metropolitan areas, Hispanics were less likely to die of lung cancer </a:t>
            </a:r>
            <a:r>
              <a:rPr lang="en-US" sz="1000" b="0" baseline="0" dirty="0">
                <a:latin typeface="Arial" panose="020B0604020202020204" pitchFamily="34" charset="0"/>
                <a:cs typeface="Arial" panose="020B0604020202020204" pitchFamily="34" charset="0"/>
              </a:rPr>
              <a:t>compared with Whites </a:t>
            </a:r>
            <a:r>
              <a:rPr lang="en-US" sz="1000" baseline="0" dirty="0">
                <a:latin typeface="Arial" panose="020B0604020202020204" pitchFamily="34" charset="0"/>
                <a:cs typeface="Arial" panose="020B0604020202020204" pitchFamily="34" charset="0"/>
              </a:rPr>
              <a:t>(15.3 vs. 42.6 per 100,000 population)</a:t>
            </a:r>
            <a:r>
              <a:rPr lang="en-US" sz="1000"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micropolitan areas, Hispanics were less likely to die of lung cancer </a:t>
            </a:r>
            <a:r>
              <a:rPr lang="en-US" sz="1000" b="0" baseline="0" dirty="0">
                <a:latin typeface="Arial" panose="020B0604020202020204" pitchFamily="34" charset="0"/>
                <a:cs typeface="Arial" panose="020B0604020202020204" pitchFamily="34" charset="0"/>
              </a:rPr>
              <a:t>compared with Whites </a:t>
            </a:r>
            <a:r>
              <a:rPr lang="en-US" sz="1000" baseline="0" dirty="0">
                <a:latin typeface="Arial" panose="020B0604020202020204" pitchFamily="34" charset="0"/>
                <a:cs typeface="Arial" panose="020B0604020202020204" pitchFamily="34" charset="0"/>
              </a:rPr>
              <a:t>(16.8 vs. 46.1 per 100,000 population)</a:t>
            </a:r>
            <a:r>
              <a:rPr lang="en-US" sz="1000"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noncore areas, Hispanics were less likely to die of lung cancer </a:t>
            </a:r>
            <a:r>
              <a:rPr lang="en-US" sz="1000" b="0" baseline="0" dirty="0">
                <a:latin typeface="Arial" panose="020B0604020202020204" pitchFamily="34" charset="0"/>
                <a:cs typeface="Arial" panose="020B0604020202020204" pitchFamily="34" charset="0"/>
              </a:rPr>
              <a:t>compared with Whites </a:t>
            </a:r>
            <a:r>
              <a:rPr lang="en-US" sz="1000" baseline="0" dirty="0">
                <a:latin typeface="Arial" panose="020B0604020202020204" pitchFamily="34" charset="0"/>
                <a:cs typeface="Arial" panose="020B0604020202020204" pitchFamily="34" charset="0"/>
              </a:rPr>
              <a:t>(14.6 vs. 47.5 per 100,000 population)</a:t>
            </a:r>
            <a:r>
              <a:rPr lang="en-US" sz="1000" b="0" baseline="0" dirty="0">
                <a:latin typeface="Arial" panose="020B0604020202020204" pitchFamily="34" charset="0"/>
                <a:cs typeface="Arial" panose="020B0604020202020204" pitchFamily="34" charset="0"/>
              </a:rPr>
              <a:t>.</a:t>
            </a:r>
          </a:p>
          <a:p>
            <a:pPr marL="173736"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panose="020B0604020202020204" pitchFamily="34" charset="0"/>
                <a:ea typeface="+mn-ea"/>
                <a:cs typeface="Arial" panose="020B0604020202020204" pitchFamily="34" charset="0"/>
              </a:rPr>
              <a:t>Disparities by Group: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panose="020B0604020202020204" pitchFamily="34" charset="0"/>
                <a:ea typeface="+mn-ea"/>
                <a:cs typeface="Arial" panose="020B0604020202020204" pitchFamily="34" charset="0"/>
              </a:rPr>
              <a:t>W</a:t>
            </a:r>
            <a:r>
              <a:rPr lang="en-US" sz="1000" kern="1200" baseline="0" dirty="0">
                <a:solidFill>
                  <a:schemeClr val="tx1"/>
                </a:solidFill>
                <a:latin typeface="Arial" panose="020B0604020202020204" pitchFamily="34" charset="0"/>
                <a:ea typeface="+mn-ea"/>
                <a:cs typeface="Arial" panose="020B0604020202020204" pitchFamily="34" charset="0"/>
              </a:rPr>
              <a:t>hites in small metropolitan areas, micropolitan areas, and noncore areas were more likely to die of lung cancer compared with Whites in large fringe metropolitan areas (42.6, 46.1, and 47.5 per 100,000 population, respectively, vs. 38.2 per 100,000).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a:solidFill>
                  <a:schemeClr val="tx1"/>
                </a:solidFill>
                <a:latin typeface="Arial" panose="020B0604020202020204" pitchFamily="34" charset="0"/>
                <a:ea typeface="+mn-ea"/>
                <a:cs typeface="Arial" panose="020B0604020202020204" pitchFamily="34" charset="0"/>
              </a:rPr>
              <a:t>Hispanics in large central metropolitan, medium metropolitan, and micropolitan areas were more likely to die of lung cancer compared with Hispanics in large fringe metropolitan areas (15.9, 16.2, and 16.8 per 100,000 population, respectively, vs. 13.8 per 100,000).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a:solidFill>
                  <a:schemeClr val="tx1"/>
                </a:solidFill>
                <a:latin typeface="Arial" panose="020B0604020202020204" pitchFamily="34" charset="0"/>
                <a:ea typeface="+mn-ea"/>
                <a:cs typeface="Arial" panose="020B0604020202020204" pitchFamily="34" charset="0"/>
              </a:rPr>
              <a:t>Blacks in large central metropolitan, medium metropolitan, small metropolitan, micropolitan, and noncore areas were more likely to die of lung cancer compared with Blacks in large fringe metropolitan areas (39.3, 40.9, 43.9, 44.1, and 46.1 per 1000,000 population, respectively, vs. 32.3 per 100,000).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1864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15950" y="5410107"/>
            <a:ext cx="5618480" cy="3665458"/>
          </a:xfrm>
        </p:spPr>
        <p:txBody>
          <a:bodyPr/>
          <a:lstStyle/>
          <a:p>
            <a:pPr marL="228587" indent="-228587">
              <a:buFont typeface="Arial" pitchFamily="34" charset="0"/>
              <a:buChar char="•"/>
            </a:pPr>
            <a:r>
              <a:rPr lang="en-US" b="1" dirty="0">
                <a:latin typeface="Arial" panose="020B0604020202020204" pitchFamily="34" charset="0"/>
                <a:cs typeface="Arial" panose="020B0604020202020204" pitchFamily="34" charset="0"/>
              </a:rPr>
              <a:t>Importance: </a:t>
            </a:r>
            <a:r>
              <a:rPr lang="en-US" b="0" dirty="0">
                <a:latin typeface="Arial" panose="020B0604020202020204" pitchFamily="34" charset="0"/>
                <a:cs typeface="Arial" panose="020B0604020202020204" pitchFamily="34" charset="0"/>
              </a:rPr>
              <a:t>Pap testing has led to a significant reduction in cervical cancer mortality. About half of newly diagnosed cases of invasive cervical cancer are in women who have never had</a:t>
            </a:r>
            <a:r>
              <a:rPr lang="en-US" b="0" baseline="0" dirty="0">
                <a:latin typeface="Arial" panose="020B0604020202020204" pitchFamily="34" charset="0"/>
                <a:cs typeface="Arial" panose="020B0604020202020204" pitchFamily="34" charset="0"/>
              </a:rPr>
              <a:t> a Pap test (</a:t>
            </a:r>
            <a:r>
              <a:rPr lang="en-US" b="0" baseline="0" dirty="0" err="1">
                <a:latin typeface="Arial" panose="020B0604020202020204" pitchFamily="34" charset="0"/>
                <a:cs typeface="Arial" panose="020B0604020202020204" pitchFamily="34" charset="0"/>
              </a:rPr>
              <a:t>Vesco</a:t>
            </a:r>
            <a:r>
              <a:rPr lang="en-US" b="0" baseline="0" dirty="0">
                <a:latin typeface="Arial" panose="020B0604020202020204" pitchFamily="34" charset="0"/>
                <a:cs typeface="Arial" panose="020B0604020202020204" pitchFamily="34" charset="0"/>
              </a:rPr>
              <a:t>, et al., 2011).</a:t>
            </a:r>
            <a:endParaRPr lang="en-US" b="0" dirty="0">
              <a:latin typeface="Arial" panose="020B0604020202020204" pitchFamily="34" charset="0"/>
              <a:cs typeface="Arial" panose="020B0604020202020204" pitchFamily="34" charset="0"/>
            </a:endParaRPr>
          </a:p>
          <a:p>
            <a:pPr marL="228587" indent="-228587">
              <a:buFont typeface="Arial" pitchFamily="34" charset="0"/>
              <a:buChar char="•"/>
            </a:pPr>
            <a:r>
              <a:rPr lang="en-US" b="1" dirty="0">
                <a:latin typeface="Arial" panose="020B0604020202020204" pitchFamily="34" charset="0"/>
                <a:cs typeface="Arial" panose="020B0604020202020204" pitchFamily="34" charset="0"/>
              </a:rPr>
              <a:t>Overall Rate:</a:t>
            </a:r>
            <a:r>
              <a:rPr lang="en-US" dirty="0">
                <a:latin typeface="Arial" panose="020B0604020202020204" pitchFamily="34" charset="0"/>
                <a:cs typeface="Arial" panose="020B0604020202020204" pitchFamily="34" charset="0"/>
              </a:rPr>
              <a:t> In 2018, 80.5% of women ages 21-65 had received a Pap smear in the past 3 years. </a:t>
            </a:r>
          </a:p>
          <a:p>
            <a:pPr marL="228587" indent="-228587">
              <a:buFont typeface="Arial" pitchFamily="34" charset="0"/>
              <a:buChar char="•"/>
            </a:pPr>
            <a:r>
              <a:rPr lang="en-US" b="1" dirty="0">
                <a:latin typeface="Arial" panose="020B0604020202020204" pitchFamily="34" charset="0"/>
                <a:cs typeface="Arial" panose="020B0604020202020204" pitchFamily="34" charset="0"/>
              </a:rPr>
              <a:t>Trends:</a:t>
            </a:r>
          </a:p>
          <a:p>
            <a:pPr marL="347472" lvl="1" indent="-173736">
              <a:buFont typeface="Arial" pitchFamily="34" charset="0"/>
              <a:buChar char="•"/>
            </a:pPr>
            <a:r>
              <a:rPr lang="en-US" b="0" dirty="0">
                <a:latin typeface="Arial" panose="020B0604020202020204" pitchFamily="34" charset="0"/>
                <a:cs typeface="Arial" panose="020B0604020202020204" pitchFamily="34" charset="0"/>
              </a:rPr>
              <a:t>The percentage of women </a:t>
            </a:r>
            <a:r>
              <a:rPr lang="en-US" dirty="0">
                <a:latin typeface="Arial" panose="020B0604020202020204" pitchFamily="34" charset="0"/>
                <a:cs typeface="Arial" panose="020B0604020202020204" pitchFamily="34" charset="0"/>
              </a:rPr>
              <a:t>ages 21-65 who received a Pap smear in the past 3 years decreased between </a:t>
            </a:r>
            <a:r>
              <a:rPr lang="en-US" b="0" dirty="0">
                <a:latin typeface="Arial" panose="020B0604020202020204" pitchFamily="34" charset="0"/>
                <a:cs typeface="Arial" panose="020B0604020202020204" pitchFamily="34" charset="0"/>
              </a:rPr>
              <a:t>2005 and 2018. </a:t>
            </a:r>
            <a:endParaRPr lang="en-US" dirty="0">
              <a:latin typeface="Arial" panose="020B0604020202020204" pitchFamily="34" charset="0"/>
              <a:cs typeface="Arial" panose="020B0604020202020204" pitchFamily="34" charset="0"/>
            </a:endParaRPr>
          </a:p>
          <a:p>
            <a:pPr marL="347472" lvl="1" indent="-173736">
              <a:buFont typeface="Arial" pitchFamily="34" charset="0"/>
              <a:buChar char="•"/>
            </a:pPr>
            <a:r>
              <a:rPr lang="en-US" b="0" dirty="0">
                <a:latin typeface="Arial" panose="020B0604020202020204" pitchFamily="34" charset="0"/>
                <a:cs typeface="Arial" panose="020B0604020202020204" pitchFamily="34" charset="0"/>
              </a:rPr>
              <a:t>Across each type of residence location, the percentage of women </a:t>
            </a:r>
            <a:r>
              <a:rPr lang="en-US" dirty="0">
                <a:latin typeface="Arial" panose="020B0604020202020204" pitchFamily="34" charset="0"/>
                <a:cs typeface="Arial" panose="020B0604020202020204" pitchFamily="34" charset="0"/>
              </a:rPr>
              <a:t>ages 21-65 who received a Pap smear also decreased between 2005 and 2018.</a:t>
            </a:r>
            <a:endParaRPr lang="en-US" b="0" dirty="0">
              <a:latin typeface="Arial" panose="020B0604020202020204" pitchFamily="34" charset="0"/>
              <a:cs typeface="Arial" panose="020B0604020202020204" pitchFamily="34" charset="0"/>
            </a:endParaRPr>
          </a:p>
          <a:p>
            <a:pPr marL="228587" indent="-228587">
              <a:buFont typeface="Arial" pitchFamily="34" charset="0"/>
              <a:buChar char="•"/>
            </a:pPr>
            <a:r>
              <a:rPr lang="en-US" b="1" dirty="0">
                <a:latin typeface="Arial" panose="020B0604020202020204" pitchFamily="34" charset="0"/>
                <a:cs typeface="Arial" panose="020B0604020202020204" pitchFamily="34" charset="0"/>
              </a:rPr>
              <a:t>Groups With Disparities in 2018: </a:t>
            </a:r>
          </a:p>
          <a:p>
            <a:pPr marL="347472" lvl="1" indent="-173736">
              <a:buFont typeface="Arial" pitchFamily="34" charset="0"/>
              <a:buChar char="•"/>
            </a:pPr>
            <a:r>
              <a:rPr lang="en-US" dirty="0">
                <a:latin typeface="Arial" panose="020B0604020202020204" pitchFamily="34" charset="0"/>
                <a:cs typeface="Arial" panose="020B0604020202020204" pitchFamily="34" charset="0"/>
              </a:rPr>
              <a:t>Women in micropolitan</a:t>
            </a:r>
            <a:r>
              <a:rPr lang="en-US" baseline="0" dirty="0">
                <a:latin typeface="Arial" panose="020B0604020202020204" pitchFamily="34" charset="0"/>
                <a:cs typeface="Arial" panose="020B0604020202020204" pitchFamily="34" charset="0"/>
              </a:rPr>
              <a:t> and </a:t>
            </a:r>
            <a:r>
              <a:rPr lang="en-US" dirty="0">
                <a:latin typeface="Arial" panose="020B0604020202020204" pitchFamily="34" charset="0"/>
                <a:cs typeface="Arial" panose="020B0604020202020204" pitchFamily="34" charset="0"/>
              </a:rPr>
              <a:t>noncore areas were less likely to receive a Pap smear than women in large fringe metropolitan areas (74.3% and 76.9%, respectively, vs. 82.4%).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62856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40350"/>
            <a:ext cx="5618480" cy="3665458"/>
          </a:xfrm>
        </p:spPr>
        <p:txBody>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Importance: </a:t>
            </a:r>
            <a:r>
              <a:rPr lang="en-US" b="0" dirty="0">
                <a:latin typeface="Arial" panose="020B0604020202020204" pitchFamily="34" charset="0"/>
                <a:cs typeface="Arial" panose="020B0604020202020204" pitchFamily="34" charset="0"/>
              </a:rPr>
              <a:t>Pap testing has led to a significant reduction in cervical cancer mortality. About half of newly diagnosed cases of invasive cervical cancer are in women who have never had</a:t>
            </a:r>
            <a:r>
              <a:rPr lang="en-US" b="0" baseline="0" dirty="0">
                <a:latin typeface="Arial" panose="020B0604020202020204" pitchFamily="34" charset="0"/>
                <a:cs typeface="Arial" panose="020B0604020202020204" pitchFamily="34" charset="0"/>
              </a:rPr>
              <a:t> a Pap test (</a:t>
            </a:r>
            <a:r>
              <a:rPr lang="en-US" b="0" baseline="0" dirty="0" err="1">
                <a:latin typeface="Arial" panose="020B0604020202020204" pitchFamily="34" charset="0"/>
                <a:cs typeface="Arial" panose="020B0604020202020204" pitchFamily="34" charset="0"/>
              </a:rPr>
              <a:t>Vesco</a:t>
            </a:r>
            <a:r>
              <a:rPr lang="en-US" b="0" baseline="0" dirty="0">
                <a:latin typeface="Arial" panose="020B0604020202020204" pitchFamily="34" charset="0"/>
                <a:cs typeface="Arial" panose="020B0604020202020204" pitchFamily="34" charset="0"/>
              </a:rPr>
              <a:t>, et al., 2011).</a:t>
            </a:r>
            <a:endParaRPr lang="en-US"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baseline="0" dirty="0">
                <a:latin typeface="Arial" panose="020B0604020202020204" pitchFamily="34" charset="0"/>
                <a:cs typeface="Arial" panose="020B0604020202020204" pitchFamily="34" charset="0"/>
              </a:rPr>
              <a:t>Groups With Disparities in 2018:</a:t>
            </a:r>
          </a:p>
          <a:p>
            <a:pPr marL="173736"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tx1"/>
                </a:solidFill>
                <a:latin typeface="Arial" panose="020B0604020202020204" pitchFamily="34" charset="0"/>
                <a:ea typeface="+mn-ea"/>
                <a:cs typeface="Arial" panose="020B0604020202020204" pitchFamily="34" charset="0"/>
              </a:rPr>
              <a:t>Disparities by Location:</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large fringe metropolitan areas, the percentage of Black women who had received a Pap smear in the last 3 years was higher </a:t>
            </a:r>
            <a:r>
              <a:rPr lang="en-US" b="0" baseline="0" dirty="0">
                <a:latin typeface="Arial" panose="020B0604020202020204" pitchFamily="34" charset="0"/>
                <a:cs typeface="Arial" panose="020B0604020202020204" pitchFamily="34" charset="0"/>
              </a:rPr>
              <a:t>compared with White women in large fringe metropolitan areas </a:t>
            </a:r>
            <a:r>
              <a:rPr lang="en-US" baseline="0" dirty="0">
                <a:latin typeface="Arial" panose="020B0604020202020204" pitchFamily="34" charset="0"/>
                <a:cs typeface="Arial" panose="020B0604020202020204" pitchFamily="34" charset="0"/>
              </a:rPr>
              <a:t>(89.7% vs. 83.3%)</a:t>
            </a:r>
            <a:r>
              <a:rPr lang="en-US"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micropolitan areas, the percentage of Hispanic women who had received a Pap smear in the last 3 years was lower </a:t>
            </a:r>
            <a:r>
              <a:rPr lang="en-US" b="0" baseline="0" dirty="0">
                <a:latin typeface="Arial" panose="020B0604020202020204" pitchFamily="34" charset="0"/>
                <a:cs typeface="Arial" panose="020B0604020202020204" pitchFamily="34" charset="0"/>
              </a:rPr>
              <a:t>compared with White women in micropolitan areas </a:t>
            </a:r>
            <a:r>
              <a:rPr lang="en-US" baseline="0" dirty="0">
                <a:latin typeface="Arial" panose="020B0604020202020204" pitchFamily="34" charset="0"/>
                <a:cs typeface="Arial" panose="020B0604020202020204" pitchFamily="34" charset="0"/>
              </a:rPr>
              <a:t>(60.0% vs. 77.2%)</a:t>
            </a:r>
            <a:r>
              <a:rPr lang="en-US" b="0" baseline="0" dirty="0">
                <a:latin typeface="Arial" panose="020B0604020202020204" pitchFamily="34" charset="0"/>
                <a:cs typeface="Arial" panose="020B0604020202020204" pitchFamily="34" charset="0"/>
              </a:rPr>
              <a:t>.</a:t>
            </a:r>
          </a:p>
          <a:p>
            <a:pPr marL="173736"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tx1"/>
                </a:solidFill>
                <a:latin typeface="Arial" panose="020B0604020202020204" pitchFamily="34" charset="0"/>
                <a:ea typeface="+mn-ea"/>
                <a:cs typeface="Arial" panose="020B0604020202020204" pitchFamily="34" charset="0"/>
              </a:rPr>
              <a:t>Disparities by Group: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For Hispanic women, the percentage in micropolitan areas who had received a Pap smear in the last 3 years was lower </a:t>
            </a:r>
            <a:r>
              <a:rPr lang="en-US" b="0" baseline="0" dirty="0">
                <a:latin typeface="Arial" panose="020B0604020202020204" pitchFamily="34" charset="0"/>
                <a:cs typeface="Arial" panose="020B0604020202020204" pitchFamily="34" charset="0"/>
              </a:rPr>
              <a:t>compared with those in large fringe metropolitan areas </a:t>
            </a:r>
            <a:r>
              <a:rPr lang="en-US" baseline="0" dirty="0">
                <a:latin typeface="Arial" panose="020B0604020202020204" pitchFamily="34" charset="0"/>
                <a:cs typeface="Arial" panose="020B0604020202020204" pitchFamily="34" charset="0"/>
              </a:rPr>
              <a:t>(60.0% vs. 75.3%)</a:t>
            </a:r>
            <a:r>
              <a:rPr lang="en-US" b="0" baseline="0" dirty="0">
                <a:latin typeface="Arial" panose="020B0604020202020204" pitchFamily="34" charset="0"/>
                <a:cs typeface="Arial" panose="020B0604020202020204" pitchFamily="34" charset="0"/>
              </a:rPr>
              <a:t>.</a:t>
            </a:r>
            <a:endParaRPr lang="en-US" baseline="0" dirty="0">
              <a:latin typeface="Arial" panose="020B0604020202020204" pitchFamily="34" charset="0"/>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For White women, the percentage in micropolitan areas who had received a Pap smear in the last 3 years was lower </a:t>
            </a:r>
            <a:r>
              <a:rPr lang="en-US" b="0" baseline="0" dirty="0">
                <a:latin typeface="Arial" panose="020B0604020202020204" pitchFamily="34" charset="0"/>
                <a:cs typeface="Arial" panose="020B0604020202020204" pitchFamily="34" charset="0"/>
              </a:rPr>
              <a:t>compared with those in large fringe metropolitan areas </a:t>
            </a:r>
            <a:r>
              <a:rPr lang="en-US" baseline="0" dirty="0">
                <a:latin typeface="Arial" panose="020B0604020202020204" pitchFamily="34" charset="0"/>
                <a:cs typeface="Arial" panose="020B0604020202020204" pitchFamily="34" charset="0"/>
              </a:rPr>
              <a:t>(77.2% vs. 83.3%)</a:t>
            </a:r>
            <a:r>
              <a:rPr lang="en-US" b="0" baseline="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1864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156369" y="5187950"/>
            <a:ext cx="6705600" cy="403860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1" dirty="0">
                <a:latin typeface="Arial" panose="020B0604020202020204" pitchFamily="34" charset="0"/>
                <a:cs typeface="Arial" panose="020B0604020202020204" pitchFamily="34" charset="0"/>
              </a:rPr>
              <a:t>Importance:</a:t>
            </a:r>
            <a:r>
              <a:rPr lang="en-US" sz="1050" dirty="0">
                <a:latin typeface="Arial" panose="020B0604020202020204" pitchFamily="34" charset="0"/>
                <a:cs typeface="Arial" panose="020B0604020202020204" pitchFamily="34" charset="0"/>
              </a:rPr>
              <a:t> Pap testing has led to a significant reduction in cervical cancer mortality. About half of newly diagnosed cases of invasive cervical cancer are in women who have never had a Pap test (</a:t>
            </a:r>
            <a:r>
              <a:rPr lang="en-US" sz="1050" b="0" baseline="0" dirty="0" err="1">
                <a:latin typeface="Arial" panose="020B0604020202020204" pitchFamily="34" charset="0"/>
                <a:cs typeface="Arial" panose="020B0604020202020204" pitchFamily="34" charset="0"/>
              </a:rPr>
              <a:t>Vesco</a:t>
            </a:r>
            <a:r>
              <a:rPr lang="en-US" sz="1050" b="0" baseline="0" dirty="0">
                <a:latin typeface="Arial" panose="020B0604020202020204" pitchFamily="34" charset="0"/>
                <a:cs typeface="Arial" panose="020B0604020202020204" pitchFamily="34" charset="0"/>
              </a:rPr>
              <a:t>, et al., 2011</a:t>
            </a:r>
            <a:r>
              <a:rPr lang="en-US" sz="105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Groups With Disparities in 2018:</a:t>
            </a:r>
          </a:p>
          <a:p>
            <a:pPr marL="173736" indent="0">
              <a:buFont typeface="Arial" panose="020B0604020202020204" pitchFamily="34" charset="0"/>
              <a:buNone/>
            </a:pPr>
            <a:r>
              <a:rPr lang="en-US" sz="1050" b="1" baseline="0" dirty="0">
                <a:latin typeface="Arial" panose="020B0604020202020204" pitchFamily="34" charset="0"/>
                <a:cs typeface="Arial" panose="020B0604020202020204" pitchFamily="34" charset="0"/>
              </a:rPr>
              <a:t> Disparities by Location: </a:t>
            </a:r>
            <a:endParaRPr lang="en-US" sz="1050" b="0" baseline="0" dirty="0">
              <a:latin typeface="Arial" panose="020B0604020202020204" pitchFamily="34" charset="0"/>
              <a:cs typeface="Arial" panose="020B0604020202020204" pitchFamily="34" charset="0"/>
            </a:endParaRPr>
          </a:p>
          <a:p>
            <a:pPr marL="347472" lvl="1" indent="-173736" algn="l" defTabSz="914400" rtl="0" eaLnBrk="1" latinLnBrk="0" hangingPunct="1">
              <a:buFont typeface="Arial" pitchFamily="34" charset="0"/>
              <a:buChar char="•"/>
              <a:defRPr/>
            </a:pPr>
            <a:r>
              <a:rPr lang="en-US" sz="1050" kern="1200" dirty="0">
                <a:solidFill>
                  <a:schemeClr val="tx1"/>
                </a:solidFill>
                <a:latin typeface="Arial" panose="020B0604020202020204" pitchFamily="34" charset="0"/>
                <a:ea typeface="+mn-ea"/>
                <a:cs typeface="Arial" panose="020B0604020202020204" pitchFamily="34" charset="0"/>
              </a:rPr>
              <a:t>In large central metropolitan areas, poor and low-income women ages 21-65 were less likely to receive a Pap smear in the last 3 years (71.6% and 74.8%, respectively) compared with high-income women (86.3%). </a:t>
            </a:r>
          </a:p>
          <a:p>
            <a:pPr marL="347472" lvl="1" indent="-173736" algn="l" defTabSz="914400" rtl="0" eaLnBrk="1" latinLnBrk="0" hangingPunct="1">
              <a:buFont typeface="Arial" pitchFamily="34" charset="0"/>
              <a:buChar char="•"/>
              <a:defRPr/>
            </a:pPr>
            <a:r>
              <a:rPr lang="en-US" sz="1050" kern="1200" dirty="0">
                <a:solidFill>
                  <a:schemeClr val="tx1"/>
                </a:solidFill>
                <a:latin typeface="Arial" panose="020B0604020202020204" pitchFamily="34" charset="0"/>
                <a:ea typeface="+mn-ea"/>
                <a:cs typeface="Arial" panose="020B0604020202020204" pitchFamily="34" charset="0"/>
              </a:rPr>
              <a:t>In large fringe metropolitan areas, poor and low-income women ages 21-65 were less likely to receive a Pap smear in the last 3 years (65.6% and 75.1%, respectively) compared with high-income women (85.0%). </a:t>
            </a:r>
          </a:p>
          <a:p>
            <a:pPr marL="347472" lvl="1" indent="-173736" algn="l" defTabSz="914400" rtl="0" eaLnBrk="1" latinLnBrk="0" hangingPunct="1">
              <a:buFont typeface="Arial" pitchFamily="34" charset="0"/>
              <a:buChar char="•"/>
              <a:defRPr/>
            </a:pPr>
            <a:r>
              <a:rPr lang="en-US" sz="1050" kern="1200" dirty="0">
                <a:solidFill>
                  <a:schemeClr val="tx1"/>
                </a:solidFill>
                <a:latin typeface="Arial" panose="020B0604020202020204" pitchFamily="34" charset="0"/>
                <a:ea typeface="+mn-ea"/>
                <a:cs typeface="Arial" panose="020B0604020202020204" pitchFamily="34" charset="0"/>
              </a:rPr>
              <a:t>In medium metropolitan areas, poor, low-income, and middle-income women ages 21-65 were less likely to receive a Pap smear in the last 3 years (71.3%, 78.4%, and 76.8%, respectively) compared with high-income women (87.2%). </a:t>
            </a:r>
          </a:p>
          <a:p>
            <a:pPr marL="347472" lvl="1" indent="-173736" algn="l" defTabSz="914400" rtl="0" eaLnBrk="1" latinLnBrk="0" hangingPunct="1">
              <a:buFont typeface="Arial" pitchFamily="34" charset="0"/>
              <a:buChar char="•"/>
              <a:defRPr/>
            </a:pPr>
            <a:r>
              <a:rPr lang="en-US" sz="1050" kern="1200" dirty="0">
                <a:solidFill>
                  <a:schemeClr val="tx1"/>
                </a:solidFill>
                <a:latin typeface="Arial" panose="020B0604020202020204" pitchFamily="34" charset="0"/>
                <a:ea typeface="+mn-ea"/>
                <a:cs typeface="Arial" panose="020B0604020202020204" pitchFamily="34" charset="0"/>
              </a:rPr>
              <a:t>In small metropolitan areas, low-income and middle-income women ages 21-65 were less likely to receive a Pap smear in the last 3 years (75.0% and 74.7%, respectively) compared with high-income women (85.8%). </a:t>
            </a:r>
          </a:p>
          <a:p>
            <a:pPr marL="347472" lvl="1" indent="-173736" algn="l" defTabSz="914400" rtl="0" eaLnBrk="1" latinLnBrk="0" hangingPunct="1">
              <a:buFont typeface="Arial" pitchFamily="34" charset="0"/>
              <a:buChar char="•"/>
              <a:defRPr/>
            </a:pPr>
            <a:r>
              <a:rPr lang="en-US" sz="1050" kern="1200" dirty="0">
                <a:solidFill>
                  <a:schemeClr val="tx1"/>
                </a:solidFill>
                <a:latin typeface="Arial" panose="020B0604020202020204" pitchFamily="34" charset="0"/>
                <a:ea typeface="+mn-ea"/>
                <a:cs typeface="Arial" panose="020B0604020202020204" pitchFamily="34" charset="0"/>
              </a:rPr>
              <a:t>In micropolitan areas, poor and low-income women ages 21-65 were less likely to receive a Pap smear in the last 3 years (60.9% and 65.6%, respectively) compared with high-income women (84.1%). </a:t>
            </a:r>
          </a:p>
          <a:p>
            <a:pPr marL="173736" indent="0" algn="l" defTabSz="914400" rtl="0" eaLnBrk="1" latinLnBrk="0" hangingPunct="1">
              <a:buFont typeface="Arial" panose="020B0604020202020204" pitchFamily="34" charset="0"/>
              <a:buNone/>
            </a:pPr>
            <a:r>
              <a:rPr lang="en-US" sz="1050" dirty="0">
                <a:latin typeface="Arial" panose="020B0604020202020204" pitchFamily="34" charset="0"/>
                <a:cs typeface="Arial" panose="020B0604020202020204" pitchFamily="34" charset="0"/>
              </a:rPr>
              <a:t> </a:t>
            </a:r>
            <a:r>
              <a:rPr lang="en-US" sz="1050" b="1" kern="1200" baseline="0" dirty="0">
                <a:solidFill>
                  <a:schemeClr val="tx1"/>
                </a:solidFill>
                <a:latin typeface="Arial" panose="020B0604020202020204" pitchFamily="34" charset="0"/>
                <a:ea typeface="+mn-ea"/>
                <a:cs typeface="Arial" panose="020B0604020202020204" pitchFamily="34" charset="0"/>
              </a:rPr>
              <a:t>Disparities by Group: </a:t>
            </a:r>
          </a:p>
          <a:p>
            <a:pPr marL="347472" lvl="1" indent="-173736" algn="l" defTabSz="914400" rtl="0" eaLnBrk="1" latinLnBrk="0" hangingPunct="1">
              <a:buFont typeface="Arial" pitchFamily="34" charset="0"/>
              <a:buChar char="•"/>
              <a:defRPr/>
            </a:pPr>
            <a:r>
              <a:rPr lang="en-US" sz="1050" kern="1200" dirty="0">
                <a:solidFill>
                  <a:schemeClr val="tx1"/>
                </a:solidFill>
                <a:latin typeface="Arial" panose="020B0604020202020204" pitchFamily="34" charset="0"/>
                <a:ea typeface="+mn-ea"/>
                <a:cs typeface="Arial" panose="020B0604020202020204" pitchFamily="34" charset="0"/>
              </a:rPr>
              <a:t>Poor women ages 21-65 in small metropolitan areas were more likely to have received a Pap smear in the last 3 years (78.6%) compared with poor women in large fringe metropolitan areas (65.6%). </a:t>
            </a:r>
          </a:p>
          <a:p>
            <a:pPr marL="347472" lvl="1" indent="-173736" algn="l" defTabSz="914400" rtl="0" eaLnBrk="1" latinLnBrk="0" hangingPunct="1">
              <a:buFont typeface="Arial" pitchFamily="34" charset="0"/>
              <a:buChar char="•"/>
              <a:defRPr/>
            </a:pPr>
            <a:r>
              <a:rPr lang="en-US" sz="1050" kern="1200" dirty="0">
                <a:solidFill>
                  <a:schemeClr val="tx1"/>
                </a:solidFill>
                <a:latin typeface="Arial" panose="020B0604020202020204" pitchFamily="34" charset="0"/>
                <a:ea typeface="+mn-ea"/>
                <a:cs typeface="Arial" panose="020B0604020202020204" pitchFamily="34" charset="0"/>
              </a:rPr>
              <a:t>Middle-income women ages 21-65 in medium metropolitan and micropolitan areas were less likely to have received a Pap smear in the last 3 years (76.8% and 75.0%, respectively) compared with middle-income women in large fringe metropolitan areas (82.9%).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0" baseline="0" dirty="0">
              <a:latin typeface="Arial" panose="020B0604020202020204" pitchFamily="34" charset="0"/>
              <a:cs typeface="Arial" panose="020B0604020202020204" pitchFamily="34" charset="0"/>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b="0" baseline="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en-US" sz="1050" b="0" baseline="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en-US" sz="1050" b="0" baseline="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en-US" sz="1050" b="0" baseline="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en-US" sz="1050" b="0" baseline="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en-US" sz="1050"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11293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702310" y="5492750"/>
            <a:ext cx="5618480" cy="2652712"/>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E7EC0-D47B-461F-A069-1AF30F543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80577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33400" y="5264150"/>
            <a:ext cx="5943600" cy="3200400"/>
          </a:xfrm>
        </p:spPr>
        <p:txBody>
          <a:bodyPr/>
          <a:lstStyle/>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Infant mortality </a:t>
            </a:r>
            <a:r>
              <a:rPr lang="en-US" sz="1200" strike="noStrike" kern="1200" dirty="0">
                <a:solidFill>
                  <a:schemeClr val="tx1"/>
                </a:solidFill>
                <a:effectLst/>
                <a:latin typeface="Arial" panose="020B0604020202020204" pitchFamily="34" charset="0"/>
                <a:cs typeface="Arial" panose="020B0604020202020204" pitchFamily="34" charset="0"/>
              </a:rPr>
              <a:t>refers</a:t>
            </a:r>
            <a:r>
              <a:rPr lang="en-US" sz="1200" kern="1200" dirty="0">
                <a:solidFill>
                  <a:schemeClr val="tx1"/>
                </a:solidFill>
                <a:effectLst/>
                <a:latin typeface="Arial" panose="020B0604020202020204" pitchFamily="34" charset="0"/>
                <a:cs typeface="Arial" panose="020B0604020202020204" pitchFamily="34" charset="0"/>
              </a:rPr>
              <a:t> to the death of infants before their first birthday, and it is a key indicator of the health of a society (CDC, 2021c). Racial and geographic disparities in infant mortality in the United States persist due to complex factors, including structural racism, socioeconomic disadvantage, and inadequate access to sufficient pre- and perinatal healthcare (Kamal, et al., 2019). </a:t>
            </a:r>
            <a:endParaRPr lang="en-US" sz="1200" strike="sngStrike" kern="120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the mortality rate for infants with birth weight 2,500 grams or more was 2.0 per 1,000 live births.</a:t>
            </a:r>
          </a:p>
          <a:p>
            <a:pPr marL="173736" lvl="1" indent="-173736"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medium and small metropolitan areas, the mortality rate for infants with birth weight 2,500 grams or more was higher compared with large fringe metropolitan areas (2.2 and 2.4 per 1,000 live births, respectively, vs. 1.7 per 1,000 live births).</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micropolitan and noncore areas, the mortality rate for infants with birth weight 2,500 grams or more was higher compared with large fringe metropolitan areas (2.6 and 2.9 per 1,000 live births, respectively, vs. 1.7 per 1,000 live births).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401217"/>
            <a:ext cx="5618480"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cs typeface="Arial" panose="020B0604020202020204" pitchFamily="34" charset="0"/>
              </a:rPr>
              <a:t>Rural area is</a:t>
            </a:r>
            <a:r>
              <a:rPr lang="en-US" dirty="0">
                <a:latin typeface="Arial" panose="020B0604020202020204" pitchFamily="34" charset="0"/>
                <a:cs typeface="Arial" panose="020B0604020202020204" pitchFamily="34" charset="0"/>
              </a:rPr>
              <a:t> defined by the Federal Office of Rural Health Policy.</a:t>
            </a:r>
          </a:p>
        </p:txBody>
      </p:sp>
      <p:sp>
        <p:nvSpPr>
          <p:cNvPr id="4" name="Slide Number Placeholder 3"/>
          <p:cNvSpPr>
            <a:spLocks noGrp="1"/>
          </p:cNvSpPr>
          <p:nvPr>
            <p:ph type="sldNum" sz="quarter" idx="10"/>
          </p:nvPr>
        </p:nvSpPr>
        <p:spPr/>
        <p:txBody>
          <a:bodyPr/>
          <a:lstStyle/>
          <a:p>
            <a:fld id="{05E9B153-67B9-4602-A9FE-81AAF274874B}" type="slidenum">
              <a:rPr lang="en-US" smtClean="0"/>
              <a:pPr/>
              <a:t>14</a:t>
            </a:fld>
            <a:endParaRPr lang="en-US" dirty="0"/>
          </a:p>
        </p:txBody>
      </p:sp>
    </p:spTree>
    <p:extLst>
      <p:ext uri="{BB962C8B-B14F-4D97-AF65-F5344CB8AC3E}">
        <p14:creationId xmlns:p14="http://schemas.microsoft.com/office/powerpoint/2010/main" val="156528676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158750" y="5097463"/>
            <a:ext cx="6705600" cy="4211637"/>
          </a:xfrm>
        </p:spPr>
        <p:txBody>
          <a:bodyPr/>
          <a:lstStyle/>
          <a:p>
            <a:pPr marL="171450" lvl="0"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Infant mortality refers to the death of infants before their first birthday, and it is a key indicator of the health of a society (CDC, 2021). Racial and geographic disparities in infant mortality in the United States persist due to complex factors, including structural racism, socioeconomic disadvantage, and inadequate access to sufficient pre and perinatal healthcare (Kamal et al., 2019).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baseline="0" dirty="0">
                <a:latin typeface="Arial" panose="020B0604020202020204" pitchFamily="34" charset="0"/>
                <a:cs typeface="Arial" panose="020B0604020202020204" pitchFamily="34" charset="0"/>
              </a:rPr>
              <a:t>Groups With Disparities in 2017:</a:t>
            </a:r>
            <a:endParaRPr lang="en-US" sz="1000" b="0" baseline="0" dirty="0">
              <a:latin typeface="Arial" panose="020B0604020202020204" pitchFamily="34" charset="0"/>
              <a:cs typeface="Arial" panose="020B0604020202020204" pitchFamily="34" charset="0"/>
            </a:endParaRPr>
          </a:p>
          <a:p>
            <a:pPr marL="173736"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baseline="0" dirty="0">
                <a:latin typeface="Arial" panose="020B0604020202020204" pitchFamily="34" charset="0"/>
                <a:cs typeface="Arial" panose="020B0604020202020204" pitchFamily="34" charset="0"/>
              </a:rPr>
              <a:t>Disparities by Location:</a:t>
            </a:r>
          </a:p>
          <a:p>
            <a:pPr marL="3460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Blacks had higher levels of infant mortality compared with Whites at all levels on the urban/rural continuum except noncore areas.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a:solidFill>
                  <a:schemeClr val="tx1"/>
                </a:solidFill>
                <a:latin typeface="Arial" panose="020B0604020202020204" pitchFamily="34" charset="0"/>
                <a:cs typeface="Arial" panose="020B0604020202020204" pitchFamily="34" charset="0"/>
              </a:rPr>
              <a:t>In large central metropolitan areas, the infant mortality rate for Blacks was higher (3.4 per 1,000) compared with Whites (1.5 per 1,000).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a:solidFill>
                  <a:schemeClr val="tx1"/>
                </a:solidFill>
                <a:latin typeface="Arial" panose="020B0604020202020204" pitchFamily="34" charset="0"/>
                <a:cs typeface="Arial" panose="020B0604020202020204" pitchFamily="34" charset="0"/>
              </a:rPr>
              <a:t>In large fringe metropolitan areas, infant mortality for Blacks was higher (3.0 per 1,000) compared with Whites (1.5 per 1,000).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a:solidFill>
                  <a:schemeClr val="tx1"/>
                </a:solidFill>
                <a:latin typeface="Arial" panose="020B0604020202020204" pitchFamily="34" charset="0"/>
                <a:cs typeface="Arial" panose="020B0604020202020204" pitchFamily="34" charset="0"/>
              </a:rPr>
              <a:t>In medium metropolitan areas, the infant mortality rate for Blacks was higher (3.7 per 1,000) compared with Whites (2.0 per 1,000).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a:solidFill>
                  <a:schemeClr val="tx1"/>
                </a:solidFill>
                <a:latin typeface="Arial" panose="020B0604020202020204" pitchFamily="34" charset="0"/>
                <a:cs typeface="Arial" panose="020B0604020202020204" pitchFamily="34" charset="0"/>
              </a:rPr>
              <a:t>In small metropolitan areas, the infant mortality rate for Blacks was higher (4.0 per 1,000) compared with Whites (2.2 per 1,000).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a:solidFill>
                  <a:schemeClr val="tx1"/>
                </a:solidFill>
                <a:latin typeface="Arial" panose="020B0604020202020204" pitchFamily="34" charset="0"/>
                <a:cs typeface="Arial" panose="020B0604020202020204" pitchFamily="34" charset="0"/>
              </a:rPr>
              <a:t>In micropolitan areas, the infant mortality rate for Blacks was higher (3.9 per 1,000) compared with Whites (2.6 per 1,000). In addition, the infant mortality rate for Hispanics was lower (1.7 per 1,000) compared with Whites (2.6 per 1,000).</a:t>
            </a:r>
          </a:p>
          <a:p>
            <a:pPr marL="173736"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panose="020B0604020202020204" pitchFamily="34" charset="0"/>
                <a:cs typeface="Arial" panose="020B0604020202020204" pitchFamily="34" charset="0"/>
              </a:rPr>
              <a:t>Disparities by Group:</a:t>
            </a:r>
          </a:p>
          <a:p>
            <a:pPr marL="3460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Among all Hispanics, those in medium metropolitan and noncore areas had higher infant mortality rates (1.8 and 2.5, respectively, per 1,000) than those in large fringe metropolitan areas (1.5 per 1,000).</a:t>
            </a:r>
          </a:p>
          <a:p>
            <a:pPr marL="3460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Among all Blacks, those in medium metropolitan, small metropolitan, and micropolitan areas had higher infant mortality rates (3.7, 4.0, and 3.9, respectively, per 1,000) than those in large fringe metropolitan areas (3.0 per 1,000). </a:t>
            </a:r>
          </a:p>
          <a:p>
            <a:pPr marL="3460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Among all Whites, those in medium metropolitan, small metropolitan, micropolitan, and noncore areas had higher infant mortality rates (2.0, 2.2, 2.6, and 2.8, respectively, per 1,000) than those in large fringe metropolitan areas (1.5 per 1,000). </a:t>
            </a:r>
          </a:p>
          <a:p>
            <a:pPr marL="174625"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baseline="0" dirty="0">
              <a:latin typeface="Arial" panose="020B0604020202020204" pitchFamily="34" charset="0"/>
              <a:cs typeface="Arial" panose="020B0604020202020204" pitchFamily="34" charset="0"/>
            </a:endParaRPr>
          </a:p>
          <a:p>
            <a:pPr marL="174625"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6026150" y="8842030"/>
            <a:ext cx="995325"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84023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33400" y="5264150"/>
            <a:ext cx="5949950" cy="2878145"/>
          </a:xfrm>
        </p:spPr>
        <p:txBody>
          <a:bodyPr/>
          <a:lstStyle/>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Low birth weight can cause serious health problems for infants and increase the risk of infant mortality. Several risk factors increase the chances of having a low-birth-weight baby, including age, chronic health conditions, and “being a member of a group that experiences the effects of racism and health disparities” (March of Dimes, 2021).</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2018, 8.3% of live births were low birth weight (less than 2,500 grams).</a:t>
            </a:r>
            <a:endParaRPr lang="en-US" b="0" baseline="0" dirty="0">
              <a:latin typeface="Arial" panose="020B0604020202020204" pitchFamily="34" charset="0"/>
              <a:cs typeface="Arial" panose="020B0604020202020204" pitchFamily="34" charset="0"/>
            </a:endParaRPr>
          </a:p>
          <a:p>
            <a:pPr marL="173736" lvl="1" indent="-173736"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2018: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2018, there were no statistically significant differences in the rate of low-weight births across </a:t>
            </a:r>
            <a:r>
              <a:rPr lang="en-US" sz="1200" kern="1200" dirty="0">
                <a:solidFill>
                  <a:schemeClr val="tx1"/>
                </a:solidFill>
                <a:effectLst/>
                <a:latin typeface="Arial" panose="020B0604020202020204" pitchFamily="34" charset="0"/>
                <a:cs typeface="Arial" panose="020B0604020202020204" pitchFamily="34" charset="0"/>
              </a:rPr>
              <a:t>residence locations</a:t>
            </a:r>
            <a:r>
              <a:rPr lang="en-US" baseline="0" dirty="0">
                <a:latin typeface="Arial" panose="020B0604020202020204" pitchFamily="34" charset="0"/>
                <a:cs typeface="Arial" panose="020B0604020202020204" pitchFamily="34" charset="0"/>
              </a:rPr>
              <a:t>.</a:t>
            </a:r>
            <a:endParaRPr lang="en-US"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158750" y="5187950"/>
            <a:ext cx="6705600" cy="4038600"/>
          </a:xfrm>
        </p:spPr>
        <p:txBody>
          <a:bodyPr/>
          <a:lstStyle/>
          <a:p>
            <a:pPr marL="171450" lvl="0" indent="-171450">
              <a:buFont typeface="Arial" panose="020B0604020202020204" pitchFamily="34" charset="0"/>
              <a:buChar char="•"/>
              <a:defRP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Low birth weight can cause serious health problems for infants and increase the risk of infant mortality. Several risk factors increase the chances of having a low-birth-weight baby, including age, chronic health conditions, and “being a member of a group that experiences the effects of racism and health disparities” (</a:t>
            </a:r>
            <a:r>
              <a:rPr lang="en-US" sz="1000" dirty="0">
                <a:latin typeface="Arial" panose="020B0604020202020204" pitchFamily="34" charset="0"/>
                <a:cs typeface="Arial" panose="020B0604020202020204" pitchFamily="34" charset="0"/>
              </a:rPr>
              <a:t>March of Dimes, 2021</a:t>
            </a:r>
            <a:r>
              <a:rPr lang="en-US" sz="1000" kern="1200" dirty="0">
                <a:solidFill>
                  <a:schemeClr val="tx1"/>
                </a:solidFill>
                <a:effectLst/>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2018:</a:t>
            </a:r>
          </a:p>
          <a:p>
            <a:pPr marL="173736" indent="0">
              <a:buFont typeface="Arial" panose="020B0604020202020204" pitchFamily="34" charset="0"/>
              <a:buNone/>
            </a:pPr>
            <a:r>
              <a:rPr lang="en-US" sz="1000" b="1" baseline="0" dirty="0">
                <a:latin typeface="Arial" panose="020B0604020202020204" pitchFamily="34" charset="0"/>
                <a:cs typeface="Arial" panose="020B0604020202020204" pitchFamily="34" charset="0"/>
              </a:rPr>
              <a:t>Disparities by Location:</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In </a:t>
            </a:r>
            <a:r>
              <a:rPr lang="en-US" sz="1000" b="0" baseline="0" dirty="0">
                <a:latin typeface="Arial" panose="020B0604020202020204" pitchFamily="34" charset="0"/>
                <a:cs typeface="Arial" panose="020B0604020202020204" pitchFamily="34" charset="0"/>
              </a:rPr>
              <a:t>large central metropolitan areas</a:t>
            </a:r>
            <a:r>
              <a:rPr lang="en-US" sz="1000" baseline="0" dirty="0">
                <a:latin typeface="Arial" panose="020B0604020202020204" pitchFamily="34" charset="0"/>
                <a:cs typeface="Arial" panose="020B0604020202020204" pitchFamily="34" charset="0"/>
              </a:rPr>
              <a:t>, Black and Hispanic live-born infants were more likely to have low birth weight (less than 2,500 grams) (13.8% and 7.5%, respectively) compared with </a:t>
            </a:r>
            <a:r>
              <a:rPr lang="en-US" sz="1000" b="0" baseline="0" dirty="0">
                <a:latin typeface="Arial" panose="020B0604020202020204" pitchFamily="34" charset="0"/>
                <a:cs typeface="Arial" panose="020B0604020202020204" pitchFamily="34" charset="0"/>
              </a:rPr>
              <a:t>White </a:t>
            </a:r>
            <a:r>
              <a:rPr lang="en-US" sz="1000" baseline="0" dirty="0">
                <a:latin typeface="Arial" panose="020B0604020202020204" pitchFamily="34" charset="0"/>
                <a:cs typeface="Arial" panose="020B0604020202020204" pitchFamily="34" charset="0"/>
              </a:rPr>
              <a:t>live-born infants</a:t>
            </a:r>
            <a:r>
              <a:rPr lang="en-US" sz="1000" b="0" baseline="0" dirty="0">
                <a:latin typeface="Arial" panose="020B0604020202020204" pitchFamily="34" charset="0"/>
                <a:cs typeface="Arial" panose="020B0604020202020204" pitchFamily="34" charset="0"/>
              </a:rPr>
              <a:t> </a:t>
            </a:r>
            <a:r>
              <a:rPr lang="en-US" sz="1000" baseline="0" dirty="0">
                <a:latin typeface="Arial" panose="020B0604020202020204" pitchFamily="34" charset="0"/>
                <a:cs typeface="Arial" panose="020B0604020202020204" pitchFamily="34" charset="0"/>
              </a:rPr>
              <a:t>(6.6%)</a:t>
            </a:r>
            <a:r>
              <a:rPr lang="en-US" sz="1000" b="0" baseline="0" dirty="0">
                <a:latin typeface="Arial" panose="020B0604020202020204" pitchFamily="34" charset="0"/>
                <a:cs typeface="Arial" panose="020B0604020202020204" pitchFamily="34" charset="0"/>
              </a:rPr>
              <a:t>.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large fringe metropolitan areas, </a:t>
            </a:r>
            <a:r>
              <a:rPr lang="en-US" sz="1000" baseline="0" dirty="0">
                <a:latin typeface="Arial" panose="020B0604020202020204" pitchFamily="34" charset="0"/>
                <a:cs typeface="Arial" panose="020B0604020202020204" pitchFamily="34" charset="0"/>
              </a:rPr>
              <a:t>Black and Hispanic live-born infants were more likely to have low birth weight (12.9% and 7.3%, respectively) compared with </a:t>
            </a:r>
            <a:r>
              <a:rPr lang="en-US" sz="1000" b="0" baseline="0" dirty="0">
                <a:latin typeface="Arial" panose="020B0604020202020204" pitchFamily="34" charset="0"/>
                <a:cs typeface="Arial" panose="020B0604020202020204" pitchFamily="34" charset="0"/>
              </a:rPr>
              <a:t>White </a:t>
            </a:r>
            <a:r>
              <a:rPr lang="en-US" sz="1000" baseline="0" dirty="0">
                <a:latin typeface="Arial" panose="020B0604020202020204" pitchFamily="34" charset="0"/>
                <a:cs typeface="Arial" panose="020B0604020202020204" pitchFamily="34" charset="0"/>
              </a:rPr>
              <a:t>live-born infants</a:t>
            </a:r>
            <a:r>
              <a:rPr lang="en-US" sz="1000" b="0" baseline="0" dirty="0">
                <a:latin typeface="Arial" panose="020B0604020202020204" pitchFamily="34" charset="0"/>
                <a:cs typeface="Arial" panose="020B0604020202020204" pitchFamily="34" charset="0"/>
              </a:rPr>
              <a:t> </a:t>
            </a:r>
            <a:r>
              <a:rPr lang="en-US" sz="1000" baseline="0" dirty="0">
                <a:latin typeface="Arial" panose="020B0604020202020204" pitchFamily="34" charset="0"/>
                <a:cs typeface="Arial" panose="020B0604020202020204" pitchFamily="34" charset="0"/>
              </a:rPr>
              <a:t>(6.6%)</a:t>
            </a:r>
            <a:r>
              <a:rPr lang="en-US" sz="1000" b="0" baseline="0" dirty="0">
                <a:latin typeface="Arial" panose="020B0604020202020204" pitchFamily="34" charset="0"/>
                <a:cs typeface="Arial" panose="020B0604020202020204" pitchFamily="34" charset="0"/>
              </a:rPr>
              <a:t>.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medium metropolitan areas, </a:t>
            </a:r>
            <a:r>
              <a:rPr lang="en-US" sz="1000" baseline="0" dirty="0">
                <a:latin typeface="Arial" panose="020B0604020202020204" pitchFamily="34" charset="0"/>
                <a:cs typeface="Arial" panose="020B0604020202020204" pitchFamily="34" charset="0"/>
              </a:rPr>
              <a:t>Black live-born infants were more likely to have low birth weight (14.4%) compared with </a:t>
            </a:r>
            <a:r>
              <a:rPr lang="en-US" sz="1000" b="0" baseline="0" dirty="0">
                <a:latin typeface="Arial" panose="020B0604020202020204" pitchFamily="34" charset="0"/>
                <a:cs typeface="Arial" panose="020B0604020202020204" pitchFamily="34" charset="0"/>
              </a:rPr>
              <a:t>White </a:t>
            </a:r>
            <a:r>
              <a:rPr lang="en-US" sz="1000" baseline="0" dirty="0">
                <a:latin typeface="Arial" panose="020B0604020202020204" pitchFamily="34" charset="0"/>
                <a:cs typeface="Arial" panose="020B0604020202020204" pitchFamily="34" charset="0"/>
              </a:rPr>
              <a:t>live-born infants</a:t>
            </a:r>
            <a:r>
              <a:rPr lang="en-US" sz="1000" b="0" baseline="0" dirty="0">
                <a:latin typeface="Arial" panose="020B0604020202020204" pitchFamily="34" charset="0"/>
                <a:cs typeface="Arial" panose="020B0604020202020204" pitchFamily="34" charset="0"/>
              </a:rPr>
              <a:t> </a:t>
            </a:r>
            <a:r>
              <a:rPr lang="en-US" sz="1000" baseline="0" dirty="0">
                <a:latin typeface="Arial" panose="020B0604020202020204" pitchFamily="34" charset="0"/>
                <a:cs typeface="Arial" panose="020B0604020202020204" pitchFamily="34" charset="0"/>
              </a:rPr>
              <a:t>(7.1%)</a:t>
            </a:r>
            <a:r>
              <a:rPr lang="en-US" sz="1000" b="0" baseline="0" dirty="0">
                <a:latin typeface="Arial" panose="020B0604020202020204" pitchFamily="34" charset="0"/>
                <a:cs typeface="Arial" panose="020B0604020202020204" pitchFamily="34" charset="0"/>
              </a:rPr>
              <a:t>.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small metropolitan areas, </a:t>
            </a:r>
            <a:r>
              <a:rPr lang="en-US" sz="1000" baseline="0" dirty="0">
                <a:latin typeface="Arial" panose="020B0604020202020204" pitchFamily="34" charset="0"/>
                <a:cs typeface="Arial" panose="020B0604020202020204" pitchFamily="34" charset="0"/>
              </a:rPr>
              <a:t>Black live-born infants were more likely to have low birth weight (14.5%) compared with </a:t>
            </a:r>
            <a:r>
              <a:rPr lang="en-US" sz="1000" b="0" baseline="0" dirty="0">
                <a:latin typeface="Arial" panose="020B0604020202020204" pitchFamily="34" charset="0"/>
                <a:cs typeface="Arial" panose="020B0604020202020204" pitchFamily="34" charset="0"/>
              </a:rPr>
              <a:t>White </a:t>
            </a:r>
            <a:r>
              <a:rPr lang="en-US" sz="1000" baseline="0" dirty="0">
                <a:latin typeface="Arial" panose="020B0604020202020204" pitchFamily="34" charset="0"/>
                <a:cs typeface="Arial" panose="020B0604020202020204" pitchFamily="34" charset="0"/>
              </a:rPr>
              <a:t>live-born infants</a:t>
            </a:r>
            <a:r>
              <a:rPr lang="en-US" sz="1000" b="0" baseline="0" dirty="0">
                <a:latin typeface="Arial" panose="020B0604020202020204" pitchFamily="34" charset="0"/>
                <a:cs typeface="Arial" panose="020B0604020202020204" pitchFamily="34" charset="0"/>
              </a:rPr>
              <a:t> </a:t>
            </a:r>
            <a:r>
              <a:rPr lang="en-US" sz="1000" baseline="0" dirty="0">
                <a:latin typeface="Arial" panose="020B0604020202020204" pitchFamily="34" charset="0"/>
                <a:cs typeface="Arial" panose="020B0604020202020204" pitchFamily="34" charset="0"/>
              </a:rPr>
              <a:t>(7.2%)</a:t>
            </a:r>
            <a:r>
              <a:rPr lang="en-US" sz="1000" b="0" baseline="0" dirty="0">
                <a:latin typeface="Arial" panose="020B0604020202020204" pitchFamily="34" charset="0"/>
                <a:cs typeface="Arial" panose="020B0604020202020204" pitchFamily="34" charset="0"/>
              </a:rPr>
              <a:t>.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micropolitan areas, </a:t>
            </a:r>
            <a:r>
              <a:rPr lang="en-US" sz="1000" baseline="0" dirty="0">
                <a:latin typeface="Arial" panose="020B0604020202020204" pitchFamily="34" charset="0"/>
                <a:cs typeface="Arial" panose="020B0604020202020204" pitchFamily="34" charset="0"/>
              </a:rPr>
              <a:t>Black live-born infants were more likely to have low birth weight (15.2%) compared with </a:t>
            </a:r>
            <a:r>
              <a:rPr lang="en-US" sz="1000" b="0" baseline="0" dirty="0">
                <a:latin typeface="Arial" panose="020B0604020202020204" pitchFamily="34" charset="0"/>
                <a:cs typeface="Arial" panose="020B0604020202020204" pitchFamily="34" charset="0"/>
              </a:rPr>
              <a:t>White </a:t>
            </a:r>
            <a:r>
              <a:rPr lang="en-US" sz="1000" baseline="0" dirty="0">
                <a:latin typeface="Arial" panose="020B0604020202020204" pitchFamily="34" charset="0"/>
                <a:cs typeface="Arial" panose="020B0604020202020204" pitchFamily="34" charset="0"/>
              </a:rPr>
              <a:t>live-born infants</a:t>
            </a:r>
            <a:r>
              <a:rPr lang="en-US" sz="1000" b="0" baseline="0" dirty="0">
                <a:latin typeface="Arial" panose="020B0604020202020204" pitchFamily="34" charset="0"/>
                <a:cs typeface="Arial" panose="020B0604020202020204" pitchFamily="34" charset="0"/>
              </a:rPr>
              <a:t> </a:t>
            </a:r>
            <a:r>
              <a:rPr lang="en-US" sz="1000" baseline="0" dirty="0">
                <a:latin typeface="Arial" panose="020B0604020202020204" pitchFamily="34" charset="0"/>
                <a:cs typeface="Arial" panose="020B0604020202020204" pitchFamily="34" charset="0"/>
              </a:rPr>
              <a:t>(7.5%)</a:t>
            </a:r>
            <a:r>
              <a:rPr lang="en-US" sz="1000" b="0" baseline="0" dirty="0">
                <a:latin typeface="Arial" panose="020B0604020202020204" pitchFamily="34" charset="0"/>
                <a:cs typeface="Arial" panose="020B0604020202020204" pitchFamily="34" charset="0"/>
              </a:rPr>
              <a:t>.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noncore areas, </a:t>
            </a:r>
            <a:r>
              <a:rPr lang="en-US" sz="1000" baseline="0" dirty="0">
                <a:latin typeface="Arial" panose="020B0604020202020204" pitchFamily="34" charset="0"/>
                <a:cs typeface="Arial" panose="020B0604020202020204" pitchFamily="34" charset="0"/>
              </a:rPr>
              <a:t>Black and Hispanic live-born infants were more likely to have low birth weight (15.7%) compared with </a:t>
            </a:r>
            <a:r>
              <a:rPr lang="en-US" sz="1000" b="0" baseline="0" dirty="0">
                <a:latin typeface="Arial" panose="020B0604020202020204" pitchFamily="34" charset="0"/>
                <a:cs typeface="Arial" panose="020B0604020202020204" pitchFamily="34" charset="0"/>
              </a:rPr>
              <a:t>White </a:t>
            </a:r>
            <a:r>
              <a:rPr lang="en-US" sz="1000" baseline="0" dirty="0">
                <a:latin typeface="Arial" panose="020B0604020202020204" pitchFamily="34" charset="0"/>
                <a:cs typeface="Arial" panose="020B0604020202020204" pitchFamily="34" charset="0"/>
              </a:rPr>
              <a:t>live-born infants</a:t>
            </a:r>
            <a:r>
              <a:rPr lang="en-US" sz="1000" b="0" baseline="0" dirty="0">
                <a:latin typeface="Arial" panose="020B0604020202020204" pitchFamily="34" charset="0"/>
                <a:cs typeface="Arial" panose="020B0604020202020204" pitchFamily="34" charset="0"/>
              </a:rPr>
              <a:t> </a:t>
            </a:r>
            <a:r>
              <a:rPr lang="en-US" sz="1000" baseline="0" dirty="0">
                <a:latin typeface="Arial" panose="020B0604020202020204" pitchFamily="34" charset="0"/>
                <a:cs typeface="Arial" panose="020B0604020202020204" pitchFamily="34" charset="0"/>
              </a:rPr>
              <a:t>(7.6%)</a:t>
            </a:r>
            <a:r>
              <a:rPr lang="en-US" sz="1000" b="0" baseline="0" dirty="0">
                <a:latin typeface="Arial" panose="020B0604020202020204" pitchFamily="34" charset="0"/>
                <a:cs typeface="Arial" panose="020B0604020202020204" pitchFamily="34" charset="0"/>
              </a:rPr>
              <a:t>. </a:t>
            </a:r>
          </a:p>
          <a:p>
            <a:pPr marL="173736"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panose="020B0604020202020204" pitchFamily="34" charset="0"/>
                <a:cs typeface="Arial" panose="020B0604020202020204" pitchFamily="34" charset="0"/>
              </a:rPr>
              <a:t>Disparities by Group:</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Among Black live-born infants, those residing in </a:t>
            </a:r>
            <a:r>
              <a:rPr lang="en-US" sz="1000" b="0" baseline="0" dirty="0">
                <a:latin typeface="Arial" panose="020B0604020202020204" pitchFamily="34" charset="0"/>
                <a:cs typeface="Arial" panose="020B0604020202020204" pitchFamily="34" charset="0"/>
              </a:rPr>
              <a:t>medium metropolitan, small metropolitan, micropolitan, and noncore </a:t>
            </a:r>
            <a:r>
              <a:rPr lang="en-US" sz="1000" baseline="0" dirty="0">
                <a:latin typeface="Arial" panose="020B0604020202020204" pitchFamily="34" charset="0"/>
                <a:cs typeface="Arial" panose="020B0604020202020204" pitchFamily="34" charset="0"/>
              </a:rPr>
              <a:t>areas were more likely to have low birth weight (</a:t>
            </a:r>
            <a:r>
              <a:rPr lang="en-US" sz="1000" b="0" i="0" u="none" strike="noStrike" kern="1200" dirty="0">
                <a:solidFill>
                  <a:schemeClr val="tx1"/>
                </a:solidFill>
                <a:effectLst/>
                <a:latin typeface="Arial" panose="020B0604020202020204" pitchFamily="34" charset="0"/>
                <a:cs typeface="Arial" panose="020B0604020202020204" pitchFamily="34" charset="0"/>
              </a:rPr>
              <a:t>14.4</a:t>
            </a:r>
            <a:r>
              <a:rPr lang="en-US" sz="1000" baseline="0" dirty="0">
                <a:latin typeface="Arial" panose="020B0604020202020204" pitchFamily="34" charset="0"/>
                <a:cs typeface="Arial" panose="020B0604020202020204" pitchFamily="34" charset="0"/>
              </a:rPr>
              <a:t>%, 14.5%, 15.2%, and 15.7%, respectively) compared with Black live-born infants </a:t>
            </a:r>
            <a:r>
              <a:rPr lang="en-US" sz="1000" b="0" baseline="0" dirty="0">
                <a:latin typeface="Arial" panose="020B0604020202020204" pitchFamily="34" charset="0"/>
                <a:cs typeface="Arial" panose="020B0604020202020204" pitchFamily="34" charset="0"/>
              </a:rPr>
              <a:t>in large fringe metropolitan areas</a:t>
            </a:r>
            <a:r>
              <a:rPr lang="en-US" sz="1000" baseline="0" dirty="0">
                <a:latin typeface="Arial" panose="020B0604020202020204" pitchFamily="34" charset="0"/>
                <a:cs typeface="Arial" panose="020B0604020202020204" pitchFamily="34" charset="0"/>
              </a:rPr>
              <a:t> (</a:t>
            </a:r>
            <a:r>
              <a:rPr lang="en-US" sz="1000" b="0" i="0" u="none" strike="noStrike" kern="1200" dirty="0">
                <a:solidFill>
                  <a:schemeClr val="tx1"/>
                </a:solidFill>
                <a:effectLst/>
                <a:latin typeface="Arial" panose="020B0604020202020204" pitchFamily="34" charset="0"/>
                <a:cs typeface="Arial" panose="020B0604020202020204" pitchFamily="34" charset="0"/>
              </a:rPr>
              <a:t>12.9</a:t>
            </a:r>
            <a:r>
              <a:rPr lang="en-US" sz="1000" baseline="0" dirty="0">
                <a:latin typeface="Arial" panose="020B0604020202020204" pitchFamily="34" charset="0"/>
                <a:cs typeface="Arial" panose="020B0604020202020204" pitchFamily="34" charset="0"/>
              </a:rPr>
              <a:t>%)</a:t>
            </a:r>
            <a:r>
              <a:rPr lang="en-US" sz="1000" b="0" baseline="0" dirty="0">
                <a:latin typeface="Arial" panose="020B0604020202020204" pitchFamily="34" charset="0"/>
                <a:cs typeface="Arial" panose="020B0604020202020204" pitchFamily="34" charset="0"/>
              </a:rPr>
              <a:t>.</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Among White live-born infants, those residing in </a:t>
            </a:r>
            <a:r>
              <a:rPr lang="en-US" sz="1000" b="0" baseline="0" dirty="0">
                <a:latin typeface="Arial" panose="020B0604020202020204" pitchFamily="34" charset="0"/>
                <a:cs typeface="Arial" panose="020B0604020202020204" pitchFamily="34" charset="0"/>
              </a:rPr>
              <a:t>micropolitan and noncore </a:t>
            </a:r>
            <a:r>
              <a:rPr lang="en-US" sz="1000" baseline="0" dirty="0">
                <a:latin typeface="Arial" panose="020B0604020202020204" pitchFamily="34" charset="0"/>
                <a:cs typeface="Arial" panose="020B0604020202020204" pitchFamily="34" charset="0"/>
              </a:rPr>
              <a:t>areas were more likely to have low birth weight (</a:t>
            </a:r>
            <a:r>
              <a:rPr lang="en-US" sz="1000" b="0" i="0" u="none" strike="noStrike" kern="1200" dirty="0">
                <a:solidFill>
                  <a:schemeClr val="tx1"/>
                </a:solidFill>
                <a:effectLst/>
                <a:latin typeface="Arial" panose="020B0604020202020204" pitchFamily="34" charset="0"/>
                <a:cs typeface="Arial" panose="020B0604020202020204" pitchFamily="34" charset="0"/>
              </a:rPr>
              <a:t>7.5</a:t>
            </a:r>
            <a:r>
              <a:rPr lang="en-US" sz="1000" dirty="0">
                <a:latin typeface="Arial" panose="020B0604020202020204" pitchFamily="34" charset="0"/>
                <a:cs typeface="Arial" panose="020B0604020202020204" pitchFamily="34" charset="0"/>
              </a:rPr>
              <a:t> </a:t>
            </a:r>
            <a:r>
              <a:rPr lang="en-US" sz="1000" baseline="0" dirty="0">
                <a:latin typeface="Arial" panose="020B0604020202020204" pitchFamily="34" charset="0"/>
                <a:cs typeface="Arial" panose="020B0604020202020204" pitchFamily="34" charset="0"/>
              </a:rPr>
              <a:t>% and </a:t>
            </a:r>
            <a:r>
              <a:rPr lang="en-US" sz="1000" b="0" i="0" u="none" strike="noStrike" kern="1200" dirty="0">
                <a:solidFill>
                  <a:schemeClr val="tx1"/>
                </a:solidFill>
                <a:effectLst/>
                <a:latin typeface="Arial" panose="020B0604020202020204" pitchFamily="34" charset="0"/>
                <a:cs typeface="Arial" panose="020B0604020202020204" pitchFamily="34" charset="0"/>
              </a:rPr>
              <a:t>7.6</a:t>
            </a:r>
            <a:r>
              <a:rPr lang="en-US" sz="1000" baseline="0" dirty="0">
                <a:latin typeface="Arial" panose="020B0604020202020204" pitchFamily="34" charset="0"/>
                <a:cs typeface="Arial" panose="020B0604020202020204" pitchFamily="34" charset="0"/>
              </a:rPr>
              <a:t>%, respectively) compared with White live-born infants in large fringe metropolitan areas (6.6%).</a:t>
            </a:r>
          </a:p>
          <a:p>
            <a:pPr marL="8001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1864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77345"/>
            <a:ext cx="5618480" cy="3665458"/>
          </a:xfrm>
        </p:spPr>
        <p:txBody>
          <a:bodyPr/>
          <a:lstStyle/>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Prenatal care can reduce the risk of pregnancy complications, improve the likelihood of healthy birth outcomes, and reduce the risk of complications for infants (NICHD, 2017). Women in rural areas may need to travel farther and longer in order to receive such care. </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2018:</a:t>
            </a:r>
          </a:p>
          <a:p>
            <a:pPr marL="347472" indent="-164592">
              <a:buFont typeface="Arial" panose="020B0604020202020204" pitchFamily="34" charset="0"/>
              <a:buChar char="•"/>
            </a:pPr>
            <a:r>
              <a:rPr lang="en-US" b="0" dirty="0">
                <a:latin typeface="Arial" panose="020B0604020202020204" pitchFamily="34" charset="0"/>
                <a:cs typeface="Arial" panose="020B0604020202020204" pitchFamily="34" charset="0"/>
              </a:rPr>
              <a:t>In large central metropolitan areas, the percentage of women who completed a pregnancy in the last 12 months and received early and adequate prenatal care was lower (74.5%) compared with women in large fringe metropolitan areas (77.7%).</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23728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158750" y="5187950"/>
            <a:ext cx="6705600" cy="3817858"/>
          </a:xfrm>
        </p:spPr>
        <p:txBody>
          <a:bodyPr/>
          <a:lstStyle/>
          <a:p>
            <a:pPr marL="171450" lvl="0"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Prenatal care can reduce the risk of pregnancy complications, improve the likelihood of healthy birth outcomes, and reduce the risk of complications for infants (</a:t>
            </a:r>
            <a:r>
              <a:rPr lang="en-US" sz="1000" u="none" kern="1200" dirty="0">
                <a:solidFill>
                  <a:schemeClr val="tx1"/>
                </a:solidFill>
                <a:effectLst/>
                <a:latin typeface="Arial" panose="020B0604020202020204" pitchFamily="34" charset="0"/>
                <a:cs typeface="Arial" panose="020B0604020202020204" pitchFamily="34" charset="0"/>
              </a:rPr>
              <a:t>NICHD, 2017</a:t>
            </a:r>
            <a:r>
              <a:rPr lang="en-US" sz="1000" kern="1200" dirty="0">
                <a:solidFill>
                  <a:schemeClr val="tx1"/>
                </a:solidFill>
                <a:effectLst/>
                <a:latin typeface="Arial" panose="020B0604020202020204" pitchFamily="34" charset="0"/>
                <a:cs typeface="Arial" panose="020B0604020202020204" pitchFamily="34" charset="0"/>
              </a:rPr>
              <a:t>). Women in rural areas may need to travel farther and longer in order to receive such care. </a:t>
            </a: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2018:</a:t>
            </a:r>
          </a:p>
          <a:p>
            <a:pPr marL="173736" indent="0">
              <a:buFont typeface="Arial" panose="020B0604020202020204" pitchFamily="34" charset="0"/>
              <a:buNone/>
            </a:pPr>
            <a:r>
              <a:rPr lang="en-US" sz="1000" b="1" baseline="0" dirty="0">
                <a:latin typeface="Arial" panose="020B0604020202020204" pitchFamily="34" charset="0"/>
                <a:cs typeface="Arial" panose="020B0604020202020204" pitchFamily="34" charset="0"/>
              </a:rPr>
              <a:t>Disparities by Location:</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In large central metropolitan areas, Black and Hispanic women who completed a pregnancy in the last 12 months were less likely to receive early and adequate prenatal care (65.0% and 72.4%, respectively) compared with White women who completed a pregnancy in the last 12 months (80.4%). </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In large fringe metropolitan areas, Black and Hispanic women who completed a pregnancy in the last 12 months were less likely to receive early and adequate prenatal care (68.9% and 71.6%, respectively) compared with White women who completed a pregnancy in the last 12 months (81.9%). </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In medium metropolitan areas, Black and Hispanic women who completed a pregnancy in the last 12 months were less likely to receive early and adequate prenatal care (70.5% and 72.7%, respectively) compared with White women who completed a pregnancy in the last 12 months (81.6%). </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In small metropolitan areas, Black and Hispanic women who completed a pregnancy in the last 12 months were less likely to receive early and adequate prenatal care (69% and 68.5%, respectively) compared with White women who completed a pregnancy in the last 12 months (81.4%). </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In micropolitan areas, Black and Hispanic women who completed a pregnancy in the last 12 months were less likely to receive early and adequate prenatal care (71.2% and 68.9%, respectively) compared with White women who completed a pregnancy in the last 12 months (80.4%). </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In noncore areas, Black and Hispanic women who completed a pregnancy in the last 12 months were less likely to receive early and adequate prenatal care (70.4% and 66.7%, respectively) compared with White women who completed a pregnancy in the last 12 months (79.4%). </a:t>
            </a:r>
          </a:p>
          <a:p>
            <a:pPr marL="173736"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panose="020B0604020202020204" pitchFamily="34" charset="0"/>
                <a:cs typeface="Arial" panose="020B0604020202020204" pitchFamily="34" charset="0"/>
              </a:rPr>
              <a:t>Disparities by Group:</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Among White women who completed a pregnancy in the last 12 months, those residing in noncore areas were less likely to receive early and adequate prenatal care (79.4%) compared with those in large fringe metropolitan areas (81.9%).</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Among Black women who completed a pregnancy in the last 12 months, those residing in large central metropolitan areas were less likely to receive early and adequate prenatal care (65.0%) compared with those in large fringe metropolitan areas (68.9%).</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Among Hispanic women who completed a pregnancy in the last 12 months, those residing in small metropolitan and noncore areas were less likely to receive early and adequate prenatal care (68.5% and 66.7%, respectively) compared with those in large fringe metropolitan areas (71.6%).</a:t>
            </a:r>
          </a:p>
          <a:p>
            <a:pPr marL="8001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a:latin typeface="Arial" panose="020B0604020202020204" pitchFamily="34" charset="0"/>
              <a:cs typeface="Arial" panose="020B0604020202020204" pitchFamily="34" charset="0"/>
            </a:endParaRPr>
          </a:p>
          <a:p>
            <a:pPr marL="8001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1864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514475"/>
            <a:ext cx="4187825" cy="3140075"/>
          </a:xfrm>
        </p:spPr>
      </p:sp>
      <p:sp>
        <p:nvSpPr>
          <p:cNvPr id="3" name="Notes Placeholder 2"/>
          <p:cNvSpPr>
            <a:spLocks noGrp="1"/>
          </p:cNvSpPr>
          <p:nvPr>
            <p:ph type="body" idx="1"/>
          </p:nvPr>
        </p:nvSpPr>
        <p:spPr>
          <a:xfrm>
            <a:off x="702310" y="4806950"/>
            <a:ext cx="5618480" cy="3338512"/>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E7EC0-D47B-461F-A069-1AF30F543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05905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533400" y="5187950"/>
            <a:ext cx="5949950" cy="2954345"/>
          </a:xfrm>
        </p:spPr>
        <p:txBody>
          <a:bodyPr/>
          <a:lstStyle/>
          <a:p>
            <a:pPr marL="171450" lvl="0" indent="-171450">
              <a:buFont typeface="Arial" panose="020B0604020202020204"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Members of rural populations are at greater risk of dying from heart disease. High blood pressure, smoking, and obesity are more common among rural residents (</a:t>
            </a:r>
            <a:r>
              <a:rPr lang="en-US" dirty="0">
                <a:latin typeface="Arial" panose="020B0604020202020204" pitchFamily="34" charset="0"/>
                <a:cs typeface="Arial" panose="020B0604020202020204" pitchFamily="34" charset="0"/>
              </a:rPr>
              <a:t>HHS Million Hearts, 2018</a:t>
            </a:r>
            <a:r>
              <a:rPr lang="en-US" sz="1200" kern="1200" dirty="0">
                <a:solidFill>
                  <a:schemeClr val="tx1"/>
                </a:solidFill>
                <a:effectLst/>
                <a:latin typeface="Arial" panose="020B0604020202020204" pitchFamily="34" charset="0"/>
                <a:cs typeface="Arial" panose="020B0604020202020204" pitchFamily="34" charset="0"/>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92.8% of adults had their blood pressure measured within the past 2 years and could state whether their blood pressure was normal or high.</a:t>
            </a:r>
          </a:p>
          <a:p>
            <a:pPr marL="173736" lvl="1" indent="-173736"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2017: </a:t>
            </a:r>
          </a:p>
          <a:p>
            <a:pPr marL="173736" lvl="1" defTabSz="931774">
              <a:defRPr/>
            </a:pPr>
            <a:r>
              <a:rPr lang="en-US" b="1" dirty="0">
                <a:latin typeface="Arial" panose="020B0604020202020204" pitchFamily="34" charset="0"/>
                <a:cs typeface="Arial" panose="020B0604020202020204" pitchFamily="34" charset="0"/>
              </a:rPr>
              <a:t>Disparities by Location:</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large central metropolitan areas, a lower percentage of adults had their blood pressure measured within the past 2 years and could state whether their blood pressure was normal or high (92.2%) compared with those in large fringe metropolitan areas (</a:t>
            </a:r>
            <a:r>
              <a:rPr lang="en-US" sz="1200" b="0" i="0" u="none" strike="noStrike" kern="1200" dirty="0">
                <a:solidFill>
                  <a:schemeClr val="tx1"/>
                </a:solidFill>
                <a:effectLst/>
                <a:latin typeface="Arial" panose="020B0604020202020204" pitchFamily="34" charset="0"/>
                <a:cs typeface="Arial" panose="020B0604020202020204" pitchFamily="34" charset="0"/>
              </a:rPr>
              <a:t>93.6%).</a:t>
            </a: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158750" y="5340350"/>
            <a:ext cx="6705600" cy="3886200"/>
          </a:xfrm>
        </p:spPr>
        <p:txBody>
          <a:bodyPr/>
          <a:lstStyle/>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Members of rural populations are at greater risk of dying from heart disease. High blood pressure, smoking, and obesity are more common among rural residents </a:t>
            </a:r>
            <a:r>
              <a:rPr lang="en-US" kern="1200" dirty="0">
                <a:solidFill>
                  <a:schemeClr val="tx1"/>
                </a:solidFill>
                <a:effectLst/>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HHS Million Hearts, 2018</a:t>
            </a:r>
            <a:r>
              <a:rPr lang="en-US" kern="1200" dirty="0">
                <a:solidFill>
                  <a:schemeClr val="tx1"/>
                </a:solidFill>
                <a:effectLst/>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1" baseline="0" dirty="0">
                <a:latin typeface="Arial" panose="020B0604020202020204" pitchFamily="34" charset="0"/>
                <a:cs typeface="Arial" panose="020B0604020202020204" pitchFamily="34" charset="0"/>
              </a:rPr>
              <a:t>Groups With Disparities in 2017:</a:t>
            </a:r>
          </a:p>
          <a:p>
            <a:pPr marL="342900" indent="-168275">
              <a:buFont typeface="Arial" panose="020B0604020202020204" pitchFamily="34" charset="0"/>
              <a:buChar char="•"/>
              <a:defRPr/>
            </a:pPr>
            <a:r>
              <a:rPr lang="en-US" b="0" baseline="0" dirty="0">
                <a:latin typeface="Arial" panose="020B0604020202020204" pitchFamily="34" charset="0"/>
                <a:cs typeface="Arial" panose="020B0604020202020204" pitchFamily="34" charset="0"/>
              </a:rPr>
              <a:t>In large central metropolitan areas, the percentage of adults who received a blood pressure measurement in the last 2 years and could state whether their blood pressure was normal or high was lower for Hispanic adults (88.7%) compared with White adults (93.9%). </a:t>
            </a:r>
          </a:p>
          <a:p>
            <a:pPr marL="342900" indent="-168275">
              <a:buFont typeface="Arial" panose="020B0604020202020204" pitchFamily="34" charset="0"/>
              <a:buChar char="•"/>
              <a:defRPr/>
            </a:pPr>
            <a:r>
              <a:rPr lang="en-US" b="0" baseline="0" dirty="0">
                <a:latin typeface="Arial" panose="020B0604020202020204" pitchFamily="34" charset="0"/>
                <a:cs typeface="Arial" panose="020B0604020202020204" pitchFamily="34" charset="0"/>
              </a:rPr>
              <a:t>In large fringe metropolitan areas, the percentage of adults who received a blood pressure measurement in the last 2 years and could state whether their blood pressure was normal or high was lower for Hispanic adults (89.8%) compared with White adults (94.1%). </a:t>
            </a:r>
          </a:p>
          <a:p>
            <a:pPr marL="342900" indent="-168275">
              <a:buFont typeface="Arial" panose="020B0604020202020204" pitchFamily="34" charset="0"/>
              <a:buChar char="•"/>
              <a:defRPr/>
            </a:pPr>
            <a:r>
              <a:rPr lang="en-US" b="0" baseline="0" dirty="0">
                <a:latin typeface="Arial" panose="020B0604020202020204" pitchFamily="34" charset="0"/>
                <a:cs typeface="Arial" panose="020B0604020202020204" pitchFamily="34" charset="0"/>
              </a:rPr>
              <a:t>In medium metropolitan areas, the percentage of adults who received a blood pressure measurement in the last 2 years and could state whether their blood pressure was normal or high was lower for Hispanic adults (90.8%) compared with White adults (94.4%). </a:t>
            </a:r>
          </a:p>
          <a:p>
            <a:pPr marL="342900" indent="-168275">
              <a:buFont typeface="Arial" panose="020B0604020202020204" pitchFamily="34" charset="0"/>
              <a:buChar char="•"/>
              <a:defRPr/>
            </a:pPr>
            <a:r>
              <a:rPr lang="en-US" b="0" baseline="0" dirty="0">
                <a:latin typeface="Arial" panose="020B0604020202020204" pitchFamily="34" charset="0"/>
                <a:cs typeface="Arial" panose="020B0604020202020204" pitchFamily="34" charset="0"/>
              </a:rPr>
              <a:t>In small metropolitan areas, the percentage of adults who received a blood pressure measurement in the last 2 years and could state whether their blood pressure was normal or high was lower for Hispanics (86.6%) compared with White adults (93.8%). </a:t>
            </a:r>
          </a:p>
          <a:p>
            <a:pPr marL="342900" indent="-168275">
              <a:buFont typeface="Arial" panose="020B0604020202020204" pitchFamily="34" charset="0"/>
              <a:buChar char="•"/>
              <a:defRPr/>
            </a:pPr>
            <a:r>
              <a:rPr lang="en-US" b="0" baseline="0" dirty="0">
                <a:latin typeface="Arial" panose="020B0604020202020204" pitchFamily="34" charset="0"/>
                <a:cs typeface="Arial" panose="020B0604020202020204" pitchFamily="34" charset="0"/>
              </a:rPr>
              <a:t>In micropolitan areas, the percentage of adults who received a blood pressure measurement in the last 2 years and could state whether their blood pressure was normal or high was lower for Hispanics (84.3%) compared with White adults in micropolitan areas (93.2%).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1864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158750" y="5264150"/>
            <a:ext cx="6705600" cy="3811415"/>
          </a:xfrm>
        </p:spPr>
        <p:txBody>
          <a:bodyPr/>
          <a:lstStyle/>
          <a:p>
            <a:pPr marL="171450" lvl="0" indent="-171450">
              <a:buFont typeface="Arial" panose="020B0604020202020204"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Members of rural populations are at greater risk of dying from heart disease. High blood pressure, smoking, and obesity are more common among rural residents (</a:t>
            </a:r>
            <a:r>
              <a:rPr lang="en-US" dirty="0">
                <a:latin typeface="Arial" panose="020B0604020202020204" pitchFamily="34" charset="0"/>
                <a:cs typeface="Arial" panose="020B0604020202020204" pitchFamily="34" charset="0"/>
              </a:rPr>
              <a:t>HHS Million Hearts, 2018</a:t>
            </a:r>
            <a:r>
              <a:rPr lang="en-US" sz="1200" kern="1200" dirty="0">
                <a:solidFill>
                  <a:schemeClr val="tx1"/>
                </a:solidFill>
                <a:effectLst/>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1" baseline="0" dirty="0">
                <a:latin typeface="Arial" panose="020B0604020202020204" pitchFamily="34" charset="0"/>
                <a:cs typeface="Arial" panose="020B0604020202020204" pitchFamily="34" charset="0"/>
              </a:rPr>
              <a:t>Groups With Disparities in 2017:</a:t>
            </a:r>
          </a:p>
          <a:p>
            <a:pPr marL="342900" indent="-168275">
              <a:buFont typeface="Arial" panose="020B0604020202020204" pitchFamily="34" charset="0"/>
              <a:buChar char="•"/>
              <a:defRPr/>
            </a:pPr>
            <a:r>
              <a:rPr lang="en-US" b="0" baseline="0" dirty="0">
                <a:latin typeface="Arial" panose="020B0604020202020204" pitchFamily="34" charset="0"/>
                <a:cs typeface="Arial" panose="020B0604020202020204" pitchFamily="34" charset="0"/>
              </a:rPr>
              <a:t>In large central metropolitan areas, the percentage of adults who received a blood pressure measurement in the last 2 years and could state whether their blood pressure was normal or high was lower for middle-income, low-income, and poor adults (91.3%, 90.3%, and 89.2%, respectively) compared with high-income adults (93.9%). </a:t>
            </a:r>
          </a:p>
          <a:p>
            <a:pPr marL="342900" indent="-168275">
              <a:buFont typeface="Arial" panose="020B0604020202020204" pitchFamily="34" charset="0"/>
              <a:buChar char="•"/>
              <a:defRPr/>
            </a:pPr>
            <a:r>
              <a:rPr lang="en-US" b="0" baseline="0" dirty="0">
                <a:latin typeface="Arial" panose="020B0604020202020204" pitchFamily="34" charset="0"/>
                <a:cs typeface="Arial" panose="020B0604020202020204" pitchFamily="34" charset="0"/>
              </a:rPr>
              <a:t>In large fringe metropolitan areas, the percentage of adults who received a blood pressure measurement in the last 2 years and could state whether their blood pressure was normal or high was lower for middle-income, low-income, and poor adults (92.6%, 90.6%, and 90.6%, respectively) compared with high-income adults (95.3%). </a:t>
            </a:r>
          </a:p>
          <a:p>
            <a:pPr marL="342900" indent="-168275">
              <a:buFont typeface="Arial" panose="020B0604020202020204" pitchFamily="34" charset="0"/>
              <a:buChar char="•"/>
              <a:defRPr/>
            </a:pPr>
            <a:r>
              <a:rPr lang="en-US" b="0" baseline="0" dirty="0">
                <a:latin typeface="Arial" panose="020B0604020202020204" pitchFamily="34" charset="0"/>
                <a:cs typeface="Arial" panose="020B0604020202020204" pitchFamily="34" charset="0"/>
              </a:rPr>
              <a:t>In medium metropolitan areas, the percentage of adults who received a blood pressure measurement in the last 2 years and could state whether their blood pressure was normal or high was lower for middle-income, low-income, and poor adults (94.0%, 89.8%, and 89.3%, respectively) compared with high-income adults (96.4%). </a:t>
            </a:r>
          </a:p>
          <a:p>
            <a:pPr marL="342900" indent="-168275">
              <a:buFont typeface="Arial" panose="020B0604020202020204" pitchFamily="34" charset="0"/>
              <a:buChar char="•"/>
              <a:defRPr/>
            </a:pPr>
            <a:r>
              <a:rPr lang="en-US" b="0" baseline="0" dirty="0">
                <a:latin typeface="Arial" panose="020B0604020202020204" pitchFamily="34" charset="0"/>
                <a:cs typeface="Arial" panose="020B0604020202020204" pitchFamily="34" charset="0"/>
              </a:rPr>
              <a:t>In small metropolitan areas, the percentage of adults who received a blood pressure measurement in the last 2 years and could state whether their blood pressure was normal or high was lower for middle-income, low-income, and poor adults (91.0%, 89.5%, and 91.0%, respectively) compared with high-income adults (96.2%).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11293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514475"/>
            <a:ext cx="4187825" cy="3140075"/>
          </a:xfrm>
        </p:spPr>
      </p:sp>
      <p:sp>
        <p:nvSpPr>
          <p:cNvPr id="3" name="Notes Placeholder 2"/>
          <p:cNvSpPr>
            <a:spLocks noGrp="1"/>
          </p:cNvSpPr>
          <p:nvPr>
            <p:ph type="body" idx="1"/>
          </p:nvPr>
        </p:nvSpPr>
        <p:spPr>
          <a:xfrm>
            <a:off x="702310" y="4806950"/>
            <a:ext cx="5618480" cy="3338512"/>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E7EC0-D47B-461F-A069-1AF30F543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170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15950" y="5377345"/>
            <a:ext cx="5618480" cy="3665458"/>
          </a:xfrm>
        </p:spPr>
        <p:txBody>
          <a:bodyPr/>
          <a:lstStyle/>
          <a:p>
            <a:pPr marL="0" indent="0">
              <a:buFont typeface="Arial" panose="020B0604020202020204" pitchFamily="34" charset="0"/>
              <a:buNone/>
            </a:pP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pPr/>
              <a:t>15</a:t>
            </a:fld>
            <a:endParaRPr lang="en-US" dirty="0"/>
          </a:p>
        </p:txBody>
      </p:sp>
    </p:spTree>
    <p:extLst>
      <p:ext uri="{BB962C8B-B14F-4D97-AF65-F5344CB8AC3E}">
        <p14:creationId xmlns:p14="http://schemas.microsoft.com/office/powerpoint/2010/main" val="417936940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33400" y="5264150"/>
            <a:ext cx="5943600" cy="2878145"/>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The percentage of the population without dental insurance is more than twice that of those who are medically uninsured (Mertz, 2016). Regular preventive dental care can catch problems early, when they are usually easier to treat. But many people do not get needed care, often because they cannot afford it (ODPHP, 2021c).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the percentage of adults who had received a preventive dental service in the calendar year was 41.6%.</a:t>
            </a:r>
            <a:endParaRPr lang="en-US" b="0" baseline="0" dirty="0">
              <a:latin typeface="Arial" panose="020B0604020202020204" pitchFamily="34" charset="0"/>
              <a:cs typeface="Arial" panose="020B0604020202020204" pitchFamily="34" charset="0"/>
            </a:endParaRPr>
          </a:p>
          <a:p>
            <a:pPr marL="173736" lvl="1" indent="-173736"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Adults in large central metropolitan areas were less likely to have received a preventive dental service in the calendar year compared with adults in large fringe metropolitan areas (39.2% vs. 45.1%).</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Adults in micropolitan and noncore areas were also less likely to have received a preventive dental service in the calendar year compared with adults in large fringe metropolitan areas (38.9% and 32.7%, respectively, vs. 45.1%).</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212804" y="5187950"/>
            <a:ext cx="6592729" cy="412115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The percentage of the population without dental insurance is more than twice that of those who are medically uninsured (Mertz, 2016). Regular preventive dental care can catch problems early, when they are usually easier to treat. But many people do not get needed care, often because they cannot afford it (ODPHP, 2021c).</a:t>
            </a: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2017:</a:t>
            </a:r>
          </a:p>
          <a:p>
            <a:pPr marL="173736" indent="0">
              <a:buFont typeface="Arial" panose="020B0604020202020204" pitchFamily="34" charset="0"/>
              <a:buNone/>
            </a:pPr>
            <a:r>
              <a:rPr lang="en-US" sz="1000" b="1" baseline="0" dirty="0">
                <a:latin typeface="Arial" panose="020B0604020202020204" pitchFamily="34" charset="0"/>
                <a:cs typeface="Arial" panose="020B0604020202020204" pitchFamily="34" charset="0"/>
              </a:rPr>
              <a:t>Disparities by Location:</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In large central metropolitan areas, Black and Hispanic adults were less likely to have </a:t>
            </a:r>
            <a:r>
              <a:rPr lang="en-US" sz="1000" dirty="0">
                <a:latin typeface="Arial" panose="020B0604020202020204" pitchFamily="34" charset="0"/>
                <a:cs typeface="Arial" panose="020B0604020202020204" pitchFamily="34" charset="0"/>
              </a:rPr>
              <a:t>received a preventive dental service in the calendar year</a:t>
            </a:r>
            <a:r>
              <a:rPr lang="en-US" sz="1000" baseline="0" dirty="0">
                <a:latin typeface="Arial" panose="020B0604020202020204" pitchFamily="34" charset="0"/>
                <a:cs typeface="Arial" panose="020B0604020202020204" pitchFamily="34" charset="0"/>
              </a:rPr>
              <a:t> (19.1% and 19.2%, respectively) compared with White adults (44.3%). </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In large fringe metropolitan areas, Black and Hispanic adults were less likely to have </a:t>
            </a:r>
            <a:r>
              <a:rPr lang="en-US" sz="1000" dirty="0">
                <a:latin typeface="Arial" panose="020B0604020202020204" pitchFamily="34" charset="0"/>
                <a:cs typeface="Arial" panose="020B0604020202020204" pitchFamily="34" charset="0"/>
              </a:rPr>
              <a:t>received a preventive dental service in the calendar year</a:t>
            </a:r>
            <a:r>
              <a:rPr lang="en-US" sz="1000" baseline="0" dirty="0">
                <a:latin typeface="Arial" panose="020B0604020202020204" pitchFamily="34" charset="0"/>
                <a:cs typeface="Arial" panose="020B0604020202020204" pitchFamily="34" charset="0"/>
              </a:rPr>
              <a:t> (26.3% and 26.6%, respectively) compared with White adults (42.9%). </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In medium metropolitan areas, Black and Hispanic adults were less likely to have </a:t>
            </a:r>
            <a:r>
              <a:rPr lang="en-US" sz="1000" dirty="0">
                <a:latin typeface="Arial" panose="020B0604020202020204" pitchFamily="34" charset="0"/>
                <a:cs typeface="Arial" panose="020B0604020202020204" pitchFamily="34" charset="0"/>
              </a:rPr>
              <a:t>received a preventive dental service in the calendar year</a:t>
            </a:r>
            <a:r>
              <a:rPr lang="en-US" sz="1000" baseline="0" dirty="0">
                <a:latin typeface="Arial" panose="020B0604020202020204" pitchFamily="34" charset="0"/>
                <a:cs typeface="Arial" panose="020B0604020202020204" pitchFamily="34" charset="0"/>
              </a:rPr>
              <a:t> (16.6% and 19.4%, respectively) compared with White adults (42.5%). </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In small metropolitan areas, Black and Hispanic adults were less likely to have </a:t>
            </a:r>
            <a:r>
              <a:rPr lang="en-US" sz="1000" dirty="0">
                <a:latin typeface="Arial" panose="020B0604020202020204" pitchFamily="34" charset="0"/>
                <a:cs typeface="Arial" panose="020B0604020202020204" pitchFamily="34" charset="0"/>
              </a:rPr>
              <a:t>received a preventive dental service in the calendar year</a:t>
            </a:r>
            <a:r>
              <a:rPr lang="en-US" sz="1000" baseline="0" dirty="0">
                <a:latin typeface="Arial" panose="020B0604020202020204" pitchFamily="34" charset="0"/>
                <a:cs typeface="Arial" panose="020B0604020202020204" pitchFamily="34" charset="0"/>
              </a:rPr>
              <a:t> (18.4% and 23.8%, respectively) compared with White adults (38.4%). </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In micropolitan areas, Black and Hispanic adults were less likely to have </a:t>
            </a:r>
            <a:r>
              <a:rPr lang="en-US" sz="1000" dirty="0">
                <a:latin typeface="Arial" panose="020B0604020202020204" pitchFamily="34" charset="0"/>
                <a:cs typeface="Arial" panose="020B0604020202020204" pitchFamily="34" charset="0"/>
              </a:rPr>
              <a:t>received a preventive dental service in the calendar year</a:t>
            </a:r>
            <a:r>
              <a:rPr lang="en-US" sz="1000" baseline="0" dirty="0">
                <a:latin typeface="Arial" panose="020B0604020202020204" pitchFamily="34" charset="0"/>
                <a:cs typeface="Arial" panose="020B0604020202020204" pitchFamily="34" charset="0"/>
              </a:rPr>
              <a:t> (13.8% and 17.9%, respectively) compared with White adults (34.1%). </a:t>
            </a:r>
          </a:p>
          <a:p>
            <a:pPr marL="173736"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panose="020B0604020202020204" pitchFamily="34" charset="0"/>
                <a:cs typeface="Arial" panose="020B0604020202020204" pitchFamily="34" charset="0"/>
              </a:rPr>
              <a:t>Disparities by Group:</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Among White adults, those residing in micropolitan areas were less likely to have </a:t>
            </a:r>
            <a:r>
              <a:rPr lang="en-US" sz="1000" dirty="0">
                <a:latin typeface="Arial" panose="020B0604020202020204" pitchFamily="34" charset="0"/>
                <a:cs typeface="Arial" panose="020B0604020202020204" pitchFamily="34" charset="0"/>
              </a:rPr>
              <a:t>received a preventive dental service in the calendar year</a:t>
            </a:r>
            <a:r>
              <a:rPr lang="en-US" sz="1000" baseline="0" dirty="0">
                <a:latin typeface="Arial" panose="020B0604020202020204" pitchFamily="34" charset="0"/>
                <a:cs typeface="Arial" panose="020B0604020202020204" pitchFamily="34" charset="0"/>
              </a:rPr>
              <a:t> (34.1%) compared with those in large fringe metropolitan areas (42.9%).</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Among Black adults, those residing in medium metropolitan, small metropolitan, and micropolitan areas were less likely to have </a:t>
            </a:r>
            <a:r>
              <a:rPr lang="en-US" sz="1000" dirty="0">
                <a:latin typeface="Arial" panose="020B0604020202020204" pitchFamily="34" charset="0"/>
                <a:cs typeface="Arial" panose="020B0604020202020204" pitchFamily="34" charset="0"/>
              </a:rPr>
              <a:t>received a preventive dental service in the calendar year</a:t>
            </a:r>
            <a:r>
              <a:rPr lang="en-US" sz="1000" baseline="0" dirty="0">
                <a:latin typeface="Arial" panose="020B0604020202020204" pitchFamily="34" charset="0"/>
                <a:cs typeface="Arial" panose="020B0604020202020204" pitchFamily="34" charset="0"/>
              </a:rPr>
              <a:t> (16.6%,18.4%, and 13.8%, respectively) compared with those in large fringe metropolitan areas (26.3%).</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Among Hispanic adults, those residing in large central metropolitan areas were less likely to have </a:t>
            </a:r>
            <a:r>
              <a:rPr lang="en-US" sz="1000" dirty="0">
                <a:latin typeface="Arial" panose="020B0604020202020204" pitchFamily="34" charset="0"/>
                <a:cs typeface="Arial" panose="020B0604020202020204" pitchFamily="34" charset="0"/>
              </a:rPr>
              <a:t>received a preventive dental service in the calendar year</a:t>
            </a:r>
            <a:r>
              <a:rPr lang="en-US" sz="1000" baseline="0" dirty="0">
                <a:latin typeface="Arial" panose="020B0604020202020204" pitchFamily="34" charset="0"/>
                <a:cs typeface="Arial" panose="020B0604020202020204" pitchFamily="34" charset="0"/>
              </a:rPr>
              <a:t> (19.2%) compared with those in large fringe metropolitan areas (26.6%).</a:t>
            </a:r>
          </a:p>
          <a:p>
            <a:pPr marL="8001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1864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365125"/>
            <a:ext cx="5943600" cy="4457700"/>
          </a:xfrm>
        </p:spPr>
      </p:sp>
      <p:sp>
        <p:nvSpPr>
          <p:cNvPr id="3" name="Notes Placeholder 2"/>
          <p:cNvSpPr>
            <a:spLocks noGrp="1"/>
          </p:cNvSpPr>
          <p:nvPr>
            <p:ph type="body" idx="1"/>
          </p:nvPr>
        </p:nvSpPr>
        <p:spPr>
          <a:xfrm>
            <a:off x="271620" y="4822826"/>
            <a:ext cx="6516529" cy="425274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The percentage of the population without dental insurance is more than twice that of those who are medically uninsured (Mertz, 2016). Regular preventive dental care can catch problems early, when they are usually easier to treat. But many people do not get needed care, often because they cannot afford it (ODPHP, 2021c).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baseline="0" dirty="0">
                <a:latin typeface="Arial" panose="020B0604020202020204" pitchFamily="34" charset="0"/>
                <a:cs typeface="Arial" panose="020B0604020202020204" pitchFamily="34" charset="0"/>
              </a:rPr>
              <a:t>Groups With Disparities in 2017:</a:t>
            </a:r>
          </a:p>
          <a:p>
            <a:pPr marL="173736" indent="0">
              <a:buFont typeface="Arial" panose="020B0604020202020204" pitchFamily="34" charset="0"/>
              <a:buNone/>
            </a:pPr>
            <a:r>
              <a:rPr lang="en-US" sz="1000" b="1" baseline="0" dirty="0">
                <a:latin typeface="Arial" panose="020B0604020202020204" pitchFamily="34" charset="0"/>
                <a:cs typeface="Arial" panose="020B0604020202020204" pitchFamily="34" charset="0"/>
              </a:rPr>
              <a:t>Disparities by Location:</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large central metropolitan areas, middle-income, low-income, and poor adults were less likely to </a:t>
            </a:r>
            <a:r>
              <a:rPr lang="en-US" sz="1000" baseline="0" dirty="0">
                <a:latin typeface="Arial" panose="020B0604020202020204" pitchFamily="34" charset="0"/>
                <a:cs typeface="Arial" panose="020B0604020202020204" pitchFamily="34" charset="0"/>
              </a:rPr>
              <a:t>have</a:t>
            </a:r>
            <a:r>
              <a:rPr lang="en-US" sz="1000" b="0" baseline="0"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received a preventive dental service in the calendar year</a:t>
            </a:r>
            <a:r>
              <a:rPr lang="en-US" sz="1000" b="0" baseline="0" dirty="0">
                <a:latin typeface="Arial" panose="020B0604020202020204" pitchFamily="34" charset="0"/>
                <a:cs typeface="Arial" panose="020B0604020202020204" pitchFamily="34" charset="0"/>
              </a:rPr>
              <a:t> (28.4%, 18.0%, and 15.6%, respectively) compared with high-income adults (43.8%).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large fringe metropolitan areas, middle-income, low-income, and poor adults were less likely to </a:t>
            </a:r>
            <a:r>
              <a:rPr lang="en-US" sz="1000" baseline="0" dirty="0">
                <a:latin typeface="Arial" panose="020B0604020202020204" pitchFamily="34" charset="0"/>
                <a:cs typeface="Arial" panose="020B0604020202020204" pitchFamily="34" charset="0"/>
              </a:rPr>
              <a:t>have</a:t>
            </a:r>
            <a:r>
              <a:rPr lang="en-US" sz="1000" b="0" baseline="0"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received a preventive dental service in the calendar year</a:t>
            </a:r>
            <a:r>
              <a:rPr lang="en-US" sz="1000" b="0" baseline="0" dirty="0">
                <a:latin typeface="Arial" panose="020B0604020202020204" pitchFamily="34" charset="0"/>
                <a:cs typeface="Arial" panose="020B0604020202020204" pitchFamily="34" charset="0"/>
              </a:rPr>
              <a:t> (30.3%, 22.3%, and 15.2%, respectively) compared with high-income adults (48.6%).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medium metropolitan areas, middle-income, low-income, and poor adults were less likely to </a:t>
            </a:r>
            <a:r>
              <a:rPr lang="en-US" sz="1000" baseline="0" dirty="0">
                <a:latin typeface="Arial" panose="020B0604020202020204" pitchFamily="34" charset="0"/>
                <a:cs typeface="Arial" panose="020B0604020202020204" pitchFamily="34" charset="0"/>
              </a:rPr>
              <a:t>have</a:t>
            </a:r>
            <a:r>
              <a:rPr lang="en-US" sz="1000" b="0" baseline="0"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received a preventive dental service in the calendar year</a:t>
            </a:r>
            <a:r>
              <a:rPr lang="en-US" sz="1000" b="0" baseline="0" dirty="0">
                <a:latin typeface="Arial" panose="020B0604020202020204" pitchFamily="34" charset="0"/>
                <a:cs typeface="Arial" panose="020B0604020202020204" pitchFamily="34" charset="0"/>
              </a:rPr>
              <a:t> (32.3%, 19.3%, and 18.8%, respectively) compared with high-income adults (49.0%).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small metropolitan areas, middle-income, low-income, and poor adults were less likely to </a:t>
            </a:r>
            <a:r>
              <a:rPr lang="en-US" sz="1000" baseline="0" dirty="0">
                <a:latin typeface="Arial" panose="020B0604020202020204" pitchFamily="34" charset="0"/>
                <a:cs typeface="Arial" panose="020B0604020202020204" pitchFamily="34" charset="0"/>
              </a:rPr>
              <a:t>have</a:t>
            </a:r>
            <a:r>
              <a:rPr lang="en-US" sz="1000" b="0" baseline="0"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received a preventive dental service in the calendar year</a:t>
            </a:r>
            <a:r>
              <a:rPr lang="en-US" sz="1000" b="0" baseline="0" dirty="0">
                <a:latin typeface="Arial" panose="020B0604020202020204" pitchFamily="34" charset="0"/>
                <a:cs typeface="Arial" panose="020B0604020202020204" pitchFamily="34" charset="0"/>
              </a:rPr>
              <a:t> (32.6%, 18.6%, and 15.1%, respectively) compared with high-income adults (48.8%).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micropolitan areas, middle-income, low-income, and poor adults were less likely to </a:t>
            </a:r>
            <a:r>
              <a:rPr lang="en-US" sz="1000" baseline="0" dirty="0">
                <a:latin typeface="Arial" panose="020B0604020202020204" pitchFamily="34" charset="0"/>
                <a:cs typeface="Arial" panose="020B0604020202020204" pitchFamily="34" charset="0"/>
              </a:rPr>
              <a:t>have</a:t>
            </a:r>
            <a:r>
              <a:rPr lang="en-US" sz="1000" b="0" baseline="0"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received a preventive dental service in the calendar year</a:t>
            </a:r>
            <a:r>
              <a:rPr lang="en-US" sz="1000" b="0" baseline="0" dirty="0">
                <a:latin typeface="Arial" panose="020B0604020202020204" pitchFamily="34" charset="0"/>
                <a:cs typeface="Arial" panose="020B0604020202020204" pitchFamily="34" charset="0"/>
              </a:rPr>
              <a:t> (26.7%, 17.1%, and 10.1%, respectively) compared with high-income adults (46.3%).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noncore areas, middle-income, low-income, and poor adults were less likely to </a:t>
            </a:r>
            <a:r>
              <a:rPr lang="en-US" sz="1000" baseline="0" dirty="0">
                <a:latin typeface="Arial" panose="020B0604020202020204" pitchFamily="34" charset="0"/>
                <a:cs typeface="Arial" panose="020B0604020202020204" pitchFamily="34" charset="0"/>
              </a:rPr>
              <a:t>have</a:t>
            </a:r>
            <a:r>
              <a:rPr lang="en-US" sz="1000" b="0" baseline="0"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received a preventive dental service in the calendar year</a:t>
            </a:r>
            <a:r>
              <a:rPr lang="en-US" sz="1000" b="0" baseline="0" dirty="0">
                <a:latin typeface="Arial" panose="020B0604020202020204" pitchFamily="34" charset="0"/>
                <a:cs typeface="Arial" panose="020B0604020202020204" pitchFamily="34" charset="0"/>
              </a:rPr>
              <a:t> (22.0%, 12.5%, and 9.6%, respectively) compared with high-income adults (40.5%). </a:t>
            </a:r>
          </a:p>
          <a:p>
            <a:pPr marL="173736"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panose="020B0604020202020204" pitchFamily="34" charset="0"/>
                <a:cs typeface="Arial" panose="020B0604020202020204" pitchFamily="34" charset="0"/>
              </a:rPr>
              <a:t>Disparities by Group:</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Among middle-income adults, those residing in noncore areas were less likely to have </a:t>
            </a:r>
            <a:r>
              <a:rPr lang="en-US" sz="1000" dirty="0">
                <a:latin typeface="Arial" panose="020B0604020202020204" pitchFamily="34" charset="0"/>
                <a:cs typeface="Arial" panose="020B0604020202020204" pitchFamily="34" charset="0"/>
              </a:rPr>
              <a:t>received a preventive dental service in the calendar year</a:t>
            </a:r>
            <a:r>
              <a:rPr lang="en-US" sz="1000" baseline="0" dirty="0">
                <a:latin typeface="Arial" panose="020B0604020202020204" pitchFamily="34" charset="0"/>
                <a:cs typeface="Arial" panose="020B0604020202020204" pitchFamily="34" charset="0"/>
              </a:rPr>
              <a:t> (22.0%) compared with those in large fringe metropolitan areas (30.3%).</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Among low-income adults, those residing in noncore areas were less likely to have </a:t>
            </a:r>
            <a:r>
              <a:rPr lang="en-US" sz="1000" dirty="0">
                <a:latin typeface="Arial" panose="020B0604020202020204" pitchFamily="34" charset="0"/>
                <a:cs typeface="Arial" panose="020B0604020202020204" pitchFamily="34" charset="0"/>
              </a:rPr>
              <a:t>received a preventive dental service in the calendar year</a:t>
            </a:r>
            <a:r>
              <a:rPr lang="en-US" sz="1000" baseline="0" dirty="0">
                <a:latin typeface="Arial" panose="020B0604020202020204" pitchFamily="34" charset="0"/>
                <a:cs typeface="Arial" panose="020B0604020202020204" pitchFamily="34" charset="0"/>
              </a:rPr>
              <a:t> (12.5%) compared with those in large fringe metropolitan areas (22.3%).</a:t>
            </a:r>
          </a:p>
          <a:p>
            <a:pPr marL="8001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a:latin typeface="Arial" panose="020B0604020202020204" pitchFamily="34" charset="0"/>
              <a:cs typeface="Arial" panose="020B0604020202020204" pitchFamily="34" charset="0"/>
            </a:endParaRPr>
          </a:p>
          <a:p>
            <a:pPr marL="8001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baseline="0" dirty="0">
              <a:latin typeface="Arial" panose="020B0604020202020204" pitchFamily="34" charset="0"/>
              <a:cs typeface="Arial" panose="020B0604020202020204" pitchFamily="34" charset="0"/>
            </a:endParaRPr>
          </a:p>
          <a:p>
            <a:pPr marL="8001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baseline="0" dirty="0">
              <a:latin typeface="Arial" panose="020B0604020202020204" pitchFamily="34" charset="0"/>
              <a:cs typeface="Arial" panose="020B0604020202020204" pitchFamily="34" charset="0"/>
            </a:endParaRPr>
          </a:p>
          <a:p>
            <a:pPr marL="8001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baseline="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11293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365125"/>
            <a:ext cx="5943600" cy="4457700"/>
          </a:xfrm>
        </p:spPr>
      </p:sp>
      <p:sp>
        <p:nvSpPr>
          <p:cNvPr id="3" name="Notes Placeholder 2"/>
          <p:cNvSpPr>
            <a:spLocks noGrp="1"/>
          </p:cNvSpPr>
          <p:nvPr>
            <p:ph type="body" idx="1"/>
          </p:nvPr>
        </p:nvSpPr>
        <p:spPr>
          <a:xfrm>
            <a:off x="271620" y="4822825"/>
            <a:ext cx="6592729" cy="4182983"/>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The percentage of the population without dental insurance is more than twice that of those who are medically uninsured (Mertz, 2016). Regular preventive dental care can catch problems early, when they are usually easier to treat. But many people do not get needed care, often because they cannot afford it (ODPHP, 2021c).</a:t>
            </a: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2017:</a:t>
            </a:r>
          </a:p>
          <a:p>
            <a:pPr marL="173736" indent="0">
              <a:buFont typeface="Arial" panose="020B0604020202020204" pitchFamily="34" charset="0"/>
              <a:buNone/>
            </a:pPr>
            <a:r>
              <a:rPr lang="en-US" sz="1000" b="1" baseline="0" dirty="0">
                <a:latin typeface="Arial" panose="020B0604020202020204" pitchFamily="34" charset="0"/>
                <a:cs typeface="Arial" panose="020B0604020202020204" pitchFamily="34" charset="0"/>
              </a:rPr>
              <a:t>Disparities by Location:</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large central metropolitan areas, adults with a high school education or less than a high school education were less likely to </a:t>
            </a:r>
            <a:r>
              <a:rPr lang="en-US" sz="1000" baseline="0" dirty="0">
                <a:latin typeface="Arial" panose="020B0604020202020204" pitchFamily="34" charset="0"/>
                <a:cs typeface="Arial" panose="020B0604020202020204" pitchFamily="34" charset="0"/>
              </a:rPr>
              <a:t>have</a:t>
            </a:r>
            <a:r>
              <a:rPr lang="en-US" sz="1000" b="0" baseline="0"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received a preventive dental service in the calendar year</a:t>
            </a:r>
            <a:r>
              <a:rPr lang="en-US" sz="1000" b="0" baseline="0" dirty="0">
                <a:latin typeface="Arial" panose="020B0604020202020204" pitchFamily="34" charset="0"/>
                <a:cs typeface="Arial" panose="020B0604020202020204" pitchFamily="34" charset="0"/>
              </a:rPr>
              <a:t> (19.4% and 16.0%, respectively) compared with adults with any college education (40.0%).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large fringe metropolitan areas, adults with a high school education or less than a high school education were less likely to </a:t>
            </a:r>
            <a:r>
              <a:rPr lang="en-US" sz="1000" baseline="0" dirty="0">
                <a:latin typeface="Arial" panose="020B0604020202020204" pitchFamily="34" charset="0"/>
                <a:cs typeface="Arial" panose="020B0604020202020204" pitchFamily="34" charset="0"/>
              </a:rPr>
              <a:t>have</a:t>
            </a:r>
            <a:r>
              <a:rPr lang="en-US" sz="1000" b="0" baseline="0"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received a preventive dental service in the calendar year </a:t>
            </a:r>
            <a:r>
              <a:rPr lang="en-US" sz="1000" b="0" baseline="0" dirty="0">
                <a:latin typeface="Arial" panose="020B0604020202020204" pitchFamily="34" charset="0"/>
                <a:cs typeface="Arial" panose="020B0604020202020204" pitchFamily="34" charset="0"/>
              </a:rPr>
              <a:t>(27.8% and 21.2%, respectively) compared with adults with any college education (45.0%).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medium metropolitan areas, adults with a high school education or less than a high school education were less likely to </a:t>
            </a:r>
            <a:r>
              <a:rPr lang="en-US" sz="1000" baseline="0" dirty="0">
                <a:latin typeface="Arial" panose="020B0604020202020204" pitchFamily="34" charset="0"/>
                <a:cs typeface="Arial" panose="020B0604020202020204" pitchFamily="34" charset="0"/>
              </a:rPr>
              <a:t>have</a:t>
            </a:r>
            <a:r>
              <a:rPr lang="en-US" sz="1000" b="0" baseline="0"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received a preventive dental service in the calendar year</a:t>
            </a:r>
            <a:r>
              <a:rPr lang="en-US" sz="1000" b="0" baseline="0" dirty="0">
                <a:latin typeface="Arial" panose="020B0604020202020204" pitchFamily="34" charset="0"/>
                <a:cs typeface="Arial" panose="020B0604020202020204" pitchFamily="34" charset="0"/>
              </a:rPr>
              <a:t> (25.7% and 18.3%, respectively) compared with adults with any college education (44.8%).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small metropolitan areas, adults with a high school education or less than a high school education were less likely to </a:t>
            </a:r>
            <a:r>
              <a:rPr lang="en-US" sz="1000" baseline="0" dirty="0">
                <a:latin typeface="Arial" panose="020B0604020202020204" pitchFamily="34" charset="0"/>
                <a:cs typeface="Arial" panose="020B0604020202020204" pitchFamily="34" charset="0"/>
              </a:rPr>
              <a:t>have</a:t>
            </a:r>
            <a:r>
              <a:rPr lang="en-US" sz="1000" b="0" baseline="0"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received a preventive dental service in the calendar year</a:t>
            </a:r>
            <a:r>
              <a:rPr lang="en-US" sz="1000" b="0" baseline="0" dirty="0">
                <a:latin typeface="Arial" panose="020B0604020202020204" pitchFamily="34" charset="0"/>
                <a:cs typeface="Arial" panose="020B0604020202020204" pitchFamily="34" charset="0"/>
              </a:rPr>
              <a:t> (24.0% and 16.2%, respectively) compared with adults with any college education (45.4%).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micropolitan areas, adults with a high school education or less than a high school education were less likely to </a:t>
            </a:r>
            <a:r>
              <a:rPr lang="en-US" sz="1000" baseline="0" dirty="0">
                <a:latin typeface="Arial" panose="020B0604020202020204" pitchFamily="34" charset="0"/>
                <a:cs typeface="Arial" panose="020B0604020202020204" pitchFamily="34" charset="0"/>
              </a:rPr>
              <a:t>have</a:t>
            </a:r>
            <a:r>
              <a:rPr lang="en-US" sz="1000" b="0" baseline="0"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received a preventive dental service in the calendar year</a:t>
            </a:r>
            <a:r>
              <a:rPr lang="en-US" sz="1000" b="0" baseline="0" dirty="0">
                <a:latin typeface="Arial" panose="020B0604020202020204" pitchFamily="34" charset="0"/>
                <a:cs typeface="Arial" panose="020B0604020202020204" pitchFamily="34" charset="0"/>
              </a:rPr>
              <a:t> (23.5% and 18.8%, respectively) compared with adults with any college education (41.0%). </a:t>
            </a:r>
          </a:p>
          <a:p>
            <a:pPr marL="342900" indent="-168275" algn="l" defTabSz="914400" rtl="0" eaLnBrk="1" latinLnBrk="0" hangingPunct="1">
              <a:buFont typeface="Arial" panose="020B0604020202020204" pitchFamily="34" charset="0"/>
              <a:buChar char="•"/>
              <a:defRPr/>
            </a:pPr>
            <a:r>
              <a:rPr lang="en-US" sz="1000" b="0" kern="1200" baseline="0" dirty="0">
                <a:solidFill>
                  <a:schemeClr val="tx1"/>
                </a:solidFill>
                <a:latin typeface="Arial" panose="020B0604020202020204" pitchFamily="34" charset="0"/>
                <a:cs typeface="Arial" panose="020B0604020202020204" pitchFamily="34" charset="0"/>
              </a:rPr>
              <a:t>In noncore areas, adults with a high school education or less than a high school education were less likely to have received a preventive dental service in the calendar year (16.9% and 9.1%, respectively) compared with adults with any college education (35.0%). </a:t>
            </a:r>
          </a:p>
          <a:p>
            <a:pPr marL="173736"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panose="020B0604020202020204" pitchFamily="34" charset="0"/>
                <a:cs typeface="Arial" panose="020B0604020202020204" pitchFamily="34" charset="0"/>
              </a:rPr>
              <a:t>Disparities by Group:</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Among adults with any college education, those residing in noncore areas were less likely to </a:t>
            </a:r>
            <a:r>
              <a:rPr lang="en-US" sz="1000" baseline="0" dirty="0">
                <a:latin typeface="Arial" panose="020B0604020202020204" pitchFamily="34" charset="0"/>
                <a:cs typeface="Arial" panose="020B0604020202020204" pitchFamily="34" charset="0"/>
              </a:rPr>
              <a:t>have</a:t>
            </a:r>
            <a:r>
              <a:rPr lang="en-US" sz="1000" b="0" baseline="0"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received a preventive dental service in the calendar year</a:t>
            </a:r>
            <a:r>
              <a:rPr lang="en-US" sz="1000" b="0" baseline="0" dirty="0">
                <a:latin typeface="Arial" panose="020B0604020202020204" pitchFamily="34" charset="0"/>
                <a:cs typeface="Arial" panose="020B0604020202020204" pitchFamily="34" charset="0"/>
              </a:rPr>
              <a:t> (35.0%) compared with those in large fringe metropolitan areas (45.0%).</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Among adults with a high school education, those residing in large central metropolitan and noncore areas were less likely to </a:t>
            </a:r>
            <a:r>
              <a:rPr lang="en-US" sz="1000" baseline="0" dirty="0">
                <a:latin typeface="Arial" panose="020B0604020202020204" pitchFamily="34" charset="0"/>
                <a:cs typeface="Arial" panose="020B0604020202020204" pitchFamily="34" charset="0"/>
              </a:rPr>
              <a:t>have</a:t>
            </a:r>
            <a:r>
              <a:rPr lang="en-US" sz="1000" b="0" baseline="0"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received a preventive dental service in the calendar year</a:t>
            </a:r>
            <a:r>
              <a:rPr lang="en-US" sz="1000" b="0" baseline="0" dirty="0">
                <a:latin typeface="Arial" panose="020B0604020202020204" pitchFamily="34" charset="0"/>
                <a:cs typeface="Arial" panose="020B0604020202020204" pitchFamily="34" charset="0"/>
              </a:rPr>
              <a:t> (19.4% and 16.9%, respectively) compared with those in large fringe metropolitan areas (27.8%).</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Among adults with less than a high school education, those residing in noncore areas were less likely to </a:t>
            </a:r>
            <a:r>
              <a:rPr lang="en-US" sz="1000" baseline="0" dirty="0">
                <a:latin typeface="Arial" panose="020B0604020202020204" pitchFamily="34" charset="0"/>
                <a:cs typeface="Arial" panose="020B0604020202020204" pitchFamily="34" charset="0"/>
              </a:rPr>
              <a:t>have</a:t>
            </a:r>
            <a:r>
              <a:rPr lang="en-US" sz="1000" b="0" baseline="0"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received a preventive dental service in the calendar year</a:t>
            </a:r>
            <a:r>
              <a:rPr lang="en-US" sz="1000" b="0" baseline="0" dirty="0">
                <a:latin typeface="Arial" panose="020B0604020202020204" pitchFamily="34" charset="0"/>
                <a:cs typeface="Arial" panose="020B0604020202020204" pitchFamily="34" charset="0"/>
              </a:rPr>
              <a:t> (9.1%) compared with those in large fringe metropolitan areas (21.2%).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1864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33400" y="5187950"/>
            <a:ext cx="5949950" cy="2954345"/>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The percentage of the population without dental insurance is more than twice that of those who are medically uninsured (Mertz, 2016). Regular preventive dental care can catch problems early, when they are usually easier to treat. But many people do not get needed care, often because they cannot afford it (ODPHP, 2021c).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the percentage of adults who had a dental visit in the calendar year was 33.9%.</a:t>
            </a:r>
          </a:p>
          <a:p>
            <a:pPr marL="173736" lvl="1" indent="-173736"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micropolitan areas, the percentage of adults who had a dental visit in the calendar year (31.1%) was lower </a:t>
            </a:r>
            <a:r>
              <a:rPr lang="en-US" b="0" baseline="0" dirty="0">
                <a:latin typeface="Arial" panose="020B0604020202020204" pitchFamily="34" charset="0"/>
                <a:cs typeface="Arial" panose="020B0604020202020204" pitchFamily="34" charset="0"/>
              </a:rPr>
              <a:t>compared with adults in large fringe metropolitan areas (37.6</a:t>
            </a:r>
            <a:r>
              <a:rPr lang="en-US" baseline="0" dirty="0">
                <a:latin typeface="Arial" panose="020B0604020202020204" pitchFamily="34" charset="0"/>
                <a:cs typeface="Arial" panose="020B0604020202020204" pitchFamily="34" charset="0"/>
              </a:rPr>
              <a:t>%)</a:t>
            </a:r>
            <a:r>
              <a:rPr lang="en-US"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noncore areas, the percentage of adults who had a dental visit in the calendar year (23.0%) was lower </a:t>
            </a:r>
            <a:r>
              <a:rPr lang="en-US" b="0" baseline="0" dirty="0">
                <a:latin typeface="Arial" panose="020B0604020202020204" pitchFamily="34" charset="0"/>
                <a:cs typeface="Arial" panose="020B0604020202020204" pitchFamily="34" charset="0"/>
              </a:rPr>
              <a:t>compared with adults in large fringe metropolitan areas (37.6</a:t>
            </a:r>
            <a:r>
              <a:rPr lang="en-US" baseline="0" dirty="0">
                <a:latin typeface="Arial" panose="020B0604020202020204" pitchFamily="34" charset="0"/>
                <a:cs typeface="Arial" panose="020B0604020202020204" pitchFamily="34" charset="0"/>
              </a:rPr>
              <a:t>%)</a:t>
            </a:r>
            <a:r>
              <a:rPr lang="en-US"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365125"/>
            <a:ext cx="5943600" cy="4457700"/>
          </a:xfrm>
        </p:spPr>
      </p:sp>
      <p:sp>
        <p:nvSpPr>
          <p:cNvPr id="3" name="Notes Placeholder 2"/>
          <p:cNvSpPr>
            <a:spLocks noGrp="1"/>
          </p:cNvSpPr>
          <p:nvPr>
            <p:ph type="body" idx="1"/>
          </p:nvPr>
        </p:nvSpPr>
        <p:spPr>
          <a:xfrm>
            <a:off x="271620" y="4883150"/>
            <a:ext cx="6516529" cy="419100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The percentage of the population without dental insurance is more than twice that of those who are medically uninsured (Mertz, 2016). Regular preventive dental care can catch problems early, when they are usually easier to treat. But many people do not get needed care, often because they cannot afford it (ODPHP, 2021c).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baseline="0" dirty="0">
                <a:latin typeface="Arial" panose="020B0604020202020204" pitchFamily="34" charset="0"/>
                <a:cs typeface="Arial" panose="020B0604020202020204" pitchFamily="34" charset="0"/>
              </a:rPr>
              <a:t>Groups With Disparities in 2017:</a:t>
            </a:r>
          </a:p>
          <a:p>
            <a:pPr marL="173736" indent="0">
              <a:buFont typeface="Arial" panose="020B0604020202020204" pitchFamily="34" charset="0"/>
              <a:buNone/>
            </a:pPr>
            <a:r>
              <a:rPr lang="en-US" sz="1000" b="1" baseline="0" dirty="0">
                <a:latin typeface="Arial" panose="020B0604020202020204" pitchFamily="34" charset="0"/>
                <a:cs typeface="Arial" panose="020B0604020202020204" pitchFamily="34" charset="0"/>
              </a:rPr>
              <a:t>Disparities by Location:</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large central metropolitan areas, Black and Hispanic adults were less likely to have a dental visit in the calendar year (27.2% and 26.0%, respectively) compared with White adults (52.1%).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large fringe metropolitan areas, Black and Hispanic adults were less likely to have a dental visit in the calendar year (34.9% and 32.8%, respectively) compared with White adults (50.4%).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medium metropolitan areas, Black and Hispanic adults were less likely to have a dental visit in the calendar year (25.9% and 27.7%, respectively) compared with White adults (50.9%).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small metropolitan areas, Black and Hispanic adults were less likely to have a dental visit in the calendar year (28.1% and 30.4%, respectively) compared with White adults (46.1%). </a:t>
            </a:r>
          </a:p>
          <a:p>
            <a:pPr marL="342900" indent="-168275">
              <a:buFont typeface="Arial" panose="020B0604020202020204" pitchFamily="34" charset="0"/>
              <a:buChar char="•"/>
              <a:defRPr/>
            </a:pPr>
            <a:r>
              <a:rPr lang="en-US" sz="1000" b="0" baseline="0" dirty="0">
                <a:solidFill>
                  <a:schemeClr val="tx1"/>
                </a:solidFill>
                <a:latin typeface="Arial" panose="020B0604020202020204" pitchFamily="34" charset="0"/>
                <a:cs typeface="Arial" panose="020B0604020202020204" pitchFamily="34" charset="0"/>
              </a:rPr>
              <a:t>In micropolitan areas, Black adults were less likely to have a dental visit in the calendar year (20.8%) compared with White adults (41.3%).</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noncore areas, Black adults were less likely to have a dental visit in the calendar year (15.0%) compared with White adults (35.0%). </a:t>
            </a:r>
          </a:p>
          <a:p>
            <a:pPr marL="173736"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panose="020B0604020202020204" pitchFamily="34" charset="0"/>
                <a:cs typeface="Arial" panose="020B0604020202020204" pitchFamily="34" charset="0"/>
              </a:rPr>
              <a:t>Disparities by Group:</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Among White adults, those residing in micropolitan and noncore areas were less likely to have a dental visit in the calendar year (41.3% and 35.0%, respectively) compared with those in large fringe metropolitan areas (50.4%).</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Among Black adults, those residing in large central metropolitan, medium metropolitan, micropolitan, and noncore areas were less likely to have a dental visit in the calendar year (27.2%, 25.9%, 20.8%, and 15.0%, respectively) compared with those in large fringe metropolitan areas (34.9%).</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Among Hispanic adults, those residing in large central metropolitan areas were less likely to have a dental visit in the calendar year (26.0%) compared with those in large fringe metropolitan areas (32.8%).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186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365125"/>
            <a:ext cx="5943600" cy="4457700"/>
          </a:xfrm>
        </p:spPr>
      </p:sp>
      <p:sp>
        <p:nvSpPr>
          <p:cNvPr id="3" name="Notes Placeholder 2"/>
          <p:cNvSpPr>
            <a:spLocks noGrp="1"/>
          </p:cNvSpPr>
          <p:nvPr>
            <p:ph type="body" idx="1"/>
          </p:nvPr>
        </p:nvSpPr>
        <p:spPr>
          <a:xfrm>
            <a:off x="271620" y="4883150"/>
            <a:ext cx="6592730" cy="41226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The percentage of the population without dental insurance is more than twice that of those who are medically uninsured (Mertz, 2016). Regular preventive dental care can catch problems early, when they are usually easier to treat. But many people do not get needed care, often because they cannot afford it (ODPHP, 2021c).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baseline="0" dirty="0">
                <a:latin typeface="Arial" panose="020B0604020202020204" pitchFamily="34" charset="0"/>
                <a:cs typeface="Arial" panose="020B0604020202020204" pitchFamily="34" charset="0"/>
              </a:rPr>
              <a:t>Groups With Disparities in 2017:</a:t>
            </a:r>
          </a:p>
          <a:p>
            <a:pPr marL="173736" indent="0">
              <a:buFont typeface="Arial" panose="020B0604020202020204" pitchFamily="34" charset="0"/>
              <a:buNone/>
            </a:pPr>
            <a:r>
              <a:rPr lang="en-US" sz="1000" b="1" baseline="0" dirty="0">
                <a:latin typeface="Arial" panose="020B0604020202020204" pitchFamily="34" charset="0"/>
                <a:cs typeface="Arial" panose="020B0604020202020204" pitchFamily="34" charset="0"/>
              </a:rPr>
              <a:t>Disparities by Location:</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large central metropolitan areas, high school graduates and adults who had not graduated from high school were less likely to have a dental visit</a:t>
            </a:r>
            <a:r>
              <a:rPr lang="en-US" sz="1000" b="0" dirty="0">
                <a:latin typeface="Arial" panose="020B0604020202020204" pitchFamily="34" charset="0"/>
                <a:cs typeface="Arial" panose="020B0604020202020204" pitchFamily="34" charset="0"/>
              </a:rPr>
              <a:t> in the calendar year</a:t>
            </a:r>
            <a:r>
              <a:rPr lang="en-US" sz="1000" b="0" baseline="0" dirty="0">
                <a:latin typeface="Arial" panose="020B0604020202020204" pitchFamily="34" charset="0"/>
                <a:cs typeface="Arial" panose="020B0604020202020204" pitchFamily="34" charset="0"/>
              </a:rPr>
              <a:t> (27.6% and 23.9%, respectively) compared with adults with any college education (46.9%).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large fringe metropolitan areas, high school graduates and adults who had not graduated from high school were less likely to have a dental visit</a:t>
            </a:r>
            <a:r>
              <a:rPr lang="en-US" sz="1000" b="0" dirty="0">
                <a:latin typeface="Arial" panose="020B0604020202020204" pitchFamily="34" charset="0"/>
                <a:cs typeface="Arial" panose="020B0604020202020204" pitchFamily="34" charset="0"/>
              </a:rPr>
              <a:t> in the calendar year</a:t>
            </a:r>
            <a:r>
              <a:rPr lang="en-US" sz="1000" b="0" baseline="0" dirty="0">
                <a:latin typeface="Arial" panose="020B0604020202020204" pitchFamily="34" charset="0"/>
                <a:cs typeface="Arial" panose="020B0604020202020204" pitchFamily="34" charset="0"/>
              </a:rPr>
              <a:t> (35.6% and 27.8%, respectively) compared with adults with any college education (52.5%).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medium metropolitan areas, high school graduates and adults who had not graduated from high school were less likely to have a dental visit</a:t>
            </a:r>
            <a:r>
              <a:rPr lang="en-US" sz="1000" b="0" dirty="0">
                <a:latin typeface="Arial" panose="020B0604020202020204" pitchFamily="34" charset="0"/>
                <a:cs typeface="Arial" panose="020B0604020202020204" pitchFamily="34" charset="0"/>
              </a:rPr>
              <a:t> in the calendar year</a:t>
            </a:r>
            <a:r>
              <a:rPr lang="en-US" sz="1000" b="0" baseline="0" dirty="0">
                <a:latin typeface="Arial" panose="020B0604020202020204" pitchFamily="34" charset="0"/>
                <a:cs typeface="Arial" panose="020B0604020202020204" pitchFamily="34" charset="0"/>
              </a:rPr>
              <a:t> (34.4% and 25.7%, respectively) compared with adults with any college education (53.2%).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small metropolitan areas, high school graduates and adults who had not graduated from high school were less likely to have a dental visit</a:t>
            </a:r>
            <a:r>
              <a:rPr lang="en-US" sz="1000" b="0" dirty="0">
                <a:latin typeface="Arial" panose="020B0604020202020204" pitchFamily="34" charset="0"/>
                <a:cs typeface="Arial" panose="020B0604020202020204" pitchFamily="34" charset="0"/>
              </a:rPr>
              <a:t> in the calendar year</a:t>
            </a:r>
            <a:r>
              <a:rPr lang="en-US" sz="1000" b="0" baseline="0" dirty="0">
                <a:latin typeface="Arial" panose="020B0604020202020204" pitchFamily="34" charset="0"/>
                <a:cs typeface="Arial" panose="020B0604020202020204" pitchFamily="34" charset="0"/>
              </a:rPr>
              <a:t> (31.8% and 25.2%, respectively) compared with adults with any college education (52.7%).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micropolitan areas, high school graduates and adults who had not graduated from high school were less likely to have a dental visit</a:t>
            </a:r>
            <a:r>
              <a:rPr lang="en-US" sz="1000" b="0" dirty="0">
                <a:latin typeface="Arial" panose="020B0604020202020204" pitchFamily="34" charset="0"/>
                <a:cs typeface="Arial" panose="020B0604020202020204" pitchFamily="34" charset="0"/>
              </a:rPr>
              <a:t> in the calendar year</a:t>
            </a:r>
            <a:r>
              <a:rPr lang="en-US" sz="1000" b="0" baseline="0" dirty="0">
                <a:latin typeface="Arial" panose="020B0604020202020204" pitchFamily="34" charset="0"/>
                <a:cs typeface="Arial" panose="020B0604020202020204" pitchFamily="34" charset="0"/>
              </a:rPr>
              <a:t> (32.0% and 30.0%, respectively) compared with adults with any college education (47.1%).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noncore areas, high school graduates and adults who had not graduated from high school were less likely to have a dental visit</a:t>
            </a:r>
            <a:r>
              <a:rPr lang="en-US" sz="1000" b="0" dirty="0">
                <a:latin typeface="Arial" panose="020B0604020202020204" pitchFamily="34" charset="0"/>
                <a:cs typeface="Arial" panose="020B0604020202020204" pitchFamily="34" charset="0"/>
              </a:rPr>
              <a:t> in the calendar year</a:t>
            </a:r>
            <a:r>
              <a:rPr lang="en-US" sz="1000" b="0" baseline="0" dirty="0">
                <a:latin typeface="Arial" panose="020B0604020202020204" pitchFamily="34" charset="0"/>
                <a:cs typeface="Arial" panose="020B0604020202020204" pitchFamily="34" charset="0"/>
              </a:rPr>
              <a:t> (25.7% and 17.3%, respectively) compared with adults with any college education (46.5%). </a:t>
            </a:r>
          </a:p>
          <a:p>
            <a:pPr marL="173736"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panose="020B0604020202020204" pitchFamily="34" charset="0"/>
                <a:cs typeface="Arial" panose="020B0604020202020204" pitchFamily="34" charset="0"/>
              </a:rPr>
              <a:t>Disparities by Group:</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Among adults with any college education, those residing in large central metropolitan areas were less likely to have a dental visit</a:t>
            </a:r>
            <a:r>
              <a:rPr lang="en-US" sz="1000" b="0" dirty="0">
                <a:latin typeface="Arial" panose="020B0604020202020204" pitchFamily="34" charset="0"/>
                <a:cs typeface="Arial" panose="020B0604020202020204" pitchFamily="34" charset="0"/>
              </a:rPr>
              <a:t> in the calendar year </a:t>
            </a:r>
            <a:r>
              <a:rPr lang="en-US" sz="1000" b="0" baseline="0" dirty="0">
                <a:latin typeface="Arial" panose="020B0604020202020204" pitchFamily="34" charset="0"/>
                <a:cs typeface="Arial" panose="020B0604020202020204" pitchFamily="34" charset="0"/>
              </a:rPr>
              <a:t>(46.9%) compared with those in large fringe metropolitan areas (52.5%).</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Among adult high school graduates, those residing in large central metropolitan and noncore areas were less likely to have a dental visit</a:t>
            </a:r>
            <a:r>
              <a:rPr lang="en-US" sz="1000" b="0" dirty="0">
                <a:latin typeface="Arial" panose="020B0604020202020204" pitchFamily="34" charset="0"/>
                <a:cs typeface="Arial" panose="020B0604020202020204" pitchFamily="34" charset="0"/>
              </a:rPr>
              <a:t> in the calendar year</a:t>
            </a:r>
            <a:r>
              <a:rPr lang="en-US" sz="1000" b="0" baseline="0" dirty="0">
                <a:latin typeface="Arial" panose="020B0604020202020204" pitchFamily="34" charset="0"/>
                <a:cs typeface="Arial" panose="020B0604020202020204" pitchFamily="34" charset="0"/>
              </a:rPr>
              <a:t> (27.6% and 25.7%, respectively) compared with those in large fringe metropolitan areas (35.6%).</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Among adults who had not graduated from high school, those residing in noncore areas were less likely to have a dental visit</a:t>
            </a:r>
            <a:r>
              <a:rPr lang="en-US" sz="1000" b="0" dirty="0">
                <a:latin typeface="Arial" panose="020B0604020202020204" pitchFamily="34" charset="0"/>
                <a:cs typeface="Arial" panose="020B0604020202020204" pitchFamily="34" charset="0"/>
              </a:rPr>
              <a:t> in the calendar year</a:t>
            </a:r>
            <a:r>
              <a:rPr lang="en-US" sz="1000" b="0" baseline="0" dirty="0">
                <a:latin typeface="Arial" panose="020B0604020202020204" pitchFamily="34" charset="0"/>
                <a:cs typeface="Arial" panose="020B0604020202020204" pitchFamily="34" charset="0"/>
              </a:rPr>
              <a:t> (17.3%) compared with those in large fringe metropolitan areas (27.8%).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1864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250904" y="5247894"/>
            <a:ext cx="6516529" cy="3898993"/>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The percentage of the population without dental insurance is more than twice that of those who are medically uninsured (Mertz, 2016). Regular preventive dental care can catch problems early, when they are usually easier to treat. But many people do not get needed care, often because they cannot afford it (ODPHP, 2021c).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baseline="0" dirty="0">
                <a:latin typeface="Arial" panose="020B0604020202020204" pitchFamily="34" charset="0"/>
                <a:cs typeface="Arial" panose="020B0604020202020204" pitchFamily="34" charset="0"/>
              </a:rPr>
              <a:t>Groups With Disparities in 2017:</a:t>
            </a:r>
          </a:p>
          <a:p>
            <a:pPr marL="173736"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panose="020B0604020202020204" pitchFamily="34" charset="0"/>
                <a:cs typeface="Arial" panose="020B0604020202020204" pitchFamily="34" charset="0"/>
              </a:rPr>
              <a:t>Disparities by Location:</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large central metropolitan areas, middle-income, low-income, and poor adults were less likely </a:t>
            </a:r>
            <a:r>
              <a:rPr lang="en-US" sz="1000" b="0" baseline="0" dirty="0">
                <a:solidFill>
                  <a:schemeClr val="tx1"/>
                </a:solidFill>
                <a:latin typeface="Arial" panose="020B0604020202020204" pitchFamily="34" charset="0"/>
                <a:cs typeface="Arial" panose="020B0604020202020204" pitchFamily="34" charset="0"/>
              </a:rPr>
              <a:t>to </a:t>
            </a:r>
            <a:r>
              <a:rPr lang="en-US" sz="1000" b="0" baseline="0" dirty="0">
                <a:latin typeface="Arial" panose="020B0604020202020204" pitchFamily="34" charset="0"/>
                <a:cs typeface="Arial" panose="020B0604020202020204" pitchFamily="34" charset="0"/>
              </a:rPr>
              <a:t>have a dental visit</a:t>
            </a:r>
            <a:r>
              <a:rPr lang="en-US" sz="1000" b="0" dirty="0">
                <a:solidFill>
                  <a:schemeClr val="tx1"/>
                </a:solidFill>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in the calendar year</a:t>
            </a:r>
            <a:r>
              <a:rPr lang="en-US" sz="1000" b="0" baseline="0" dirty="0">
                <a:latin typeface="Arial" panose="020B0604020202020204" pitchFamily="34" charset="0"/>
                <a:cs typeface="Arial" panose="020B0604020202020204" pitchFamily="34" charset="0"/>
              </a:rPr>
              <a:t> (35.9%, 25.5%, and 22.3%, respectively) compared with high-income adults (51.0%).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large fringe metropolitan areas, middle-income, low-income, and poor adults were less likely to have a dental visit</a:t>
            </a:r>
            <a:r>
              <a:rPr lang="en-US" sz="1000" b="0" dirty="0">
                <a:solidFill>
                  <a:schemeClr val="tx1"/>
                </a:solidFill>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in the calendar year</a:t>
            </a:r>
            <a:r>
              <a:rPr lang="en-US" sz="1000" b="0" baseline="0" dirty="0">
                <a:latin typeface="Arial" panose="020B0604020202020204" pitchFamily="34" charset="0"/>
                <a:cs typeface="Arial" panose="020B0604020202020204" pitchFamily="34" charset="0"/>
              </a:rPr>
              <a:t> (37.8%, 29.0%, and 25.4%, respectively) compared with high-income adults (55.7%).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medium metropolitan areas, middle-income, low-income, and poor adults were less likely to have a dental visit</a:t>
            </a:r>
            <a:r>
              <a:rPr lang="en-US" sz="1000" b="0" dirty="0">
                <a:solidFill>
                  <a:schemeClr val="tx1"/>
                </a:solidFill>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in the calendar year </a:t>
            </a:r>
            <a:r>
              <a:rPr lang="en-US" sz="1000" b="0" baseline="0" dirty="0">
                <a:latin typeface="Arial" panose="020B0604020202020204" pitchFamily="34" charset="0"/>
                <a:cs typeface="Arial" panose="020B0604020202020204" pitchFamily="34" charset="0"/>
              </a:rPr>
              <a:t>(42.0%, 27.0%, and 28.7%, respectively) compared with high-income adults (56.3%).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small metropolitan areas, middle-income, low-income, and poor adults were less likely to have a dental visit</a:t>
            </a:r>
            <a:r>
              <a:rPr lang="en-US" sz="1000" b="0" dirty="0">
                <a:latin typeface="Arial" panose="020B0604020202020204" pitchFamily="34" charset="0"/>
                <a:cs typeface="Arial" panose="020B0604020202020204" pitchFamily="34" charset="0"/>
              </a:rPr>
              <a:t> in the calendar year</a:t>
            </a:r>
            <a:r>
              <a:rPr lang="en-US" sz="1000" b="0" baseline="0" dirty="0">
                <a:latin typeface="Arial" panose="020B0604020202020204" pitchFamily="34" charset="0"/>
                <a:cs typeface="Arial" panose="020B0604020202020204" pitchFamily="34" charset="0"/>
              </a:rPr>
              <a:t> (40.0%, 27.4%, and 25.7%, respectively) compared with high-income adults (55.2%).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micropolitan areas, middle-income, low-income, and poor adults were less likely to have a dental visit</a:t>
            </a:r>
            <a:r>
              <a:rPr lang="en-US" sz="1000" b="0" dirty="0">
                <a:latin typeface="Arial" panose="020B0604020202020204" pitchFamily="34" charset="0"/>
                <a:cs typeface="Arial" panose="020B0604020202020204" pitchFamily="34" charset="0"/>
              </a:rPr>
              <a:t> in the calendar year</a:t>
            </a:r>
            <a:r>
              <a:rPr lang="en-US" sz="1000" b="0" baseline="0" dirty="0">
                <a:latin typeface="Arial" panose="020B0604020202020204" pitchFamily="34" charset="0"/>
                <a:cs typeface="Arial" panose="020B0604020202020204" pitchFamily="34" charset="0"/>
              </a:rPr>
              <a:t> (34.8%, 27.6%, and 19.7%, respectively) compared with high-income adults (52.0%). </a:t>
            </a:r>
          </a:p>
          <a:p>
            <a:pPr marL="342900" indent="-168275">
              <a:buFont typeface="Arial" panose="020B0604020202020204" pitchFamily="34" charset="0"/>
              <a:buChar char="•"/>
              <a:defRPr/>
            </a:pPr>
            <a:r>
              <a:rPr lang="en-US" sz="1000" b="0" baseline="0" dirty="0">
                <a:latin typeface="Arial" panose="020B0604020202020204" pitchFamily="34" charset="0"/>
                <a:cs typeface="Arial" panose="020B0604020202020204" pitchFamily="34" charset="0"/>
              </a:rPr>
              <a:t>In noncore areas, middle-income, low-income, and poor adults were less likely to have a dental visit</a:t>
            </a:r>
            <a:r>
              <a:rPr lang="en-US" sz="1000" b="0" dirty="0">
                <a:solidFill>
                  <a:schemeClr val="tx1"/>
                </a:solidFill>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in the calendar year</a:t>
            </a:r>
            <a:r>
              <a:rPr lang="en-US" sz="1000" b="0" baseline="0" dirty="0">
                <a:latin typeface="Arial" panose="020B0604020202020204" pitchFamily="34" charset="0"/>
                <a:cs typeface="Arial" panose="020B0604020202020204" pitchFamily="34" charset="0"/>
              </a:rPr>
              <a:t> (32.9%, 22.7%, and 17.9%, respectively) compared with high-income adults (49.3%). </a:t>
            </a:r>
          </a:p>
          <a:p>
            <a:pPr marL="173736"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panose="020B0604020202020204" pitchFamily="34" charset="0"/>
                <a:cs typeface="Arial" panose="020B0604020202020204" pitchFamily="34" charset="0"/>
              </a:rPr>
              <a:t>Disparities by Group:</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Among high-income adults, those residing in </a:t>
            </a:r>
            <a:r>
              <a:rPr lang="en-US" sz="1000" b="0" baseline="0" dirty="0">
                <a:latin typeface="Arial" panose="020B0604020202020204" pitchFamily="34" charset="0"/>
                <a:cs typeface="Arial" panose="020B0604020202020204" pitchFamily="34" charset="0"/>
              </a:rPr>
              <a:t>large central metropolitan</a:t>
            </a:r>
            <a:r>
              <a:rPr lang="en-US" sz="1000" baseline="0" dirty="0">
                <a:latin typeface="Arial" panose="020B0604020202020204" pitchFamily="34" charset="0"/>
                <a:cs typeface="Arial" panose="020B0604020202020204" pitchFamily="34" charset="0"/>
              </a:rPr>
              <a:t> areas were less likely </a:t>
            </a:r>
            <a:r>
              <a:rPr lang="en-US" sz="1000" b="0" baseline="0" dirty="0">
                <a:solidFill>
                  <a:schemeClr val="tx1"/>
                </a:solidFill>
                <a:latin typeface="Arial" panose="020B0604020202020204" pitchFamily="34" charset="0"/>
                <a:cs typeface="Arial" panose="020B0604020202020204" pitchFamily="34" charset="0"/>
              </a:rPr>
              <a:t>to </a:t>
            </a:r>
            <a:r>
              <a:rPr lang="en-US" sz="1000" b="0" baseline="0" dirty="0">
                <a:latin typeface="Arial" panose="020B0604020202020204" pitchFamily="34" charset="0"/>
                <a:cs typeface="Arial" panose="020B0604020202020204" pitchFamily="34" charset="0"/>
              </a:rPr>
              <a:t>have a dental visit</a:t>
            </a:r>
            <a:r>
              <a:rPr lang="en-US" sz="1000" b="0" dirty="0">
                <a:solidFill>
                  <a:schemeClr val="tx1"/>
                </a:solidFill>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in the calendar year</a:t>
            </a:r>
            <a:r>
              <a:rPr lang="en-US" sz="1000" baseline="0" dirty="0">
                <a:latin typeface="Arial" panose="020B0604020202020204" pitchFamily="34" charset="0"/>
                <a:cs typeface="Arial" panose="020B0604020202020204" pitchFamily="34" charset="0"/>
              </a:rPr>
              <a:t> (51.0%) compared with those in large fringe metropolitan areas (55.7%).</a:t>
            </a:r>
          </a:p>
          <a:p>
            <a:pPr marL="631825"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latin typeface="Arial" panose="020B0604020202020204" pitchFamily="34" charset="0"/>
              <a:cs typeface="Arial" panose="020B0604020202020204" pitchFamily="34" charset="0"/>
            </a:endParaRPr>
          </a:p>
          <a:p>
            <a:pPr marL="8001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baseline="0" dirty="0">
              <a:latin typeface="Arial" panose="020B0604020202020204" pitchFamily="34" charset="0"/>
              <a:cs typeface="Arial" panose="020B0604020202020204" pitchFamily="34" charset="0"/>
            </a:endParaRPr>
          </a:p>
          <a:p>
            <a:pPr marL="8001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baseline="0" dirty="0">
              <a:latin typeface="Arial" panose="020B0604020202020204" pitchFamily="34" charset="0"/>
              <a:cs typeface="Arial" panose="020B0604020202020204" pitchFamily="34" charset="0"/>
            </a:endParaRPr>
          </a:p>
          <a:p>
            <a:pPr marL="8001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baseline="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11293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702310" y="5264150"/>
            <a:ext cx="5618480" cy="2881312"/>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E7EC0-D47B-461F-A069-1AF30F543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56143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533400" y="5187950"/>
            <a:ext cx="5943600" cy="2954345"/>
          </a:xfrm>
        </p:spPr>
        <p:txBody>
          <a:bodyPr/>
          <a:lstStyle/>
          <a:p>
            <a:pPr marL="171450" lvl="0" indent="-171450">
              <a:buFont typeface="Arial" panose="020B0604020202020204"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mn-lt"/>
                <a:ea typeface="+mn-ea"/>
                <a:cs typeface="+mn-cs"/>
              </a:rPr>
              <a:t>Cavities (also known as caries or tooth decay) are one of the most common chronic diseases of childhood in the United States (CDC, 2021a). Children who have poor oral health often miss more school and receive lower grades than children who do not (Griffin, et al., 2016). Children residing in rural areas were less likely to have a preventive dental visit, more likely </a:t>
            </a:r>
            <a:r>
              <a:rPr lang="en-US" sz="1200" b="0" kern="1200" dirty="0">
                <a:solidFill>
                  <a:schemeClr val="tx1"/>
                </a:solidFill>
                <a:effectLst/>
                <a:latin typeface="+mn-lt"/>
                <a:ea typeface="+mn-ea"/>
                <a:cs typeface="+mn-cs"/>
              </a:rPr>
              <a:t>to</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have teeth reported in fair or poor condition, and less likely to have received fluoride treatment or dental sealants than urban children (Crouch, et al., 2021). Regular preventive dental care can catch problems early, when they are usually easier to treat (ODPHP, 2021c). </a:t>
            </a:r>
          </a:p>
          <a:p>
            <a:pPr marL="171450" lvl="0" indent="-171450">
              <a:buFont typeface="Arial" panose="020B0604020202020204" pitchFamily="34" charset="0"/>
              <a:buChar char="•"/>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the percentage of children ages 2-17 who received a preventive dental service in the calendar year was 46.9%.</a:t>
            </a:r>
          </a:p>
          <a:p>
            <a:pPr marL="173736" lvl="1" indent="-173736"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large central metropolitan areas, the percentage of children ages 2-17 who received a preventive dental service in the calendar year (43.3%) was lower </a:t>
            </a:r>
            <a:r>
              <a:rPr lang="en-US" b="0" baseline="0" dirty="0">
                <a:latin typeface="Arial" panose="020B0604020202020204" pitchFamily="34" charset="0"/>
                <a:cs typeface="Arial" panose="020B0604020202020204" pitchFamily="34" charset="0"/>
              </a:rPr>
              <a:t>compared with </a:t>
            </a:r>
            <a:r>
              <a:rPr lang="en-US" baseline="0" dirty="0">
                <a:latin typeface="Arial" panose="020B0604020202020204" pitchFamily="34" charset="0"/>
                <a:cs typeface="Arial" panose="020B0604020202020204" pitchFamily="34" charset="0"/>
              </a:rPr>
              <a:t>children ages 2-17 who resided </a:t>
            </a:r>
            <a:r>
              <a:rPr lang="en-US" b="0" baseline="0" dirty="0">
                <a:latin typeface="Arial" panose="020B0604020202020204" pitchFamily="34" charset="0"/>
                <a:cs typeface="Arial" panose="020B0604020202020204" pitchFamily="34" charset="0"/>
              </a:rPr>
              <a:t>in large fringe metropolitan areas (50.0</a:t>
            </a:r>
            <a:r>
              <a:rPr lang="en-US" baseline="0" dirty="0">
                <a:latin typeface="Arial" panose="020B0604020202020204" pitchFamily="34" charset="0"/>
                <a:cs typeface="Arial" panose="020B0604020202020204" pitchFamily="34" charset="0"/>
              </a:rPr>
              <a:t>%)</a:t>
            </a:r>
            <a:r>
              <a:rPr lang="en-US" b="0" baseline="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310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15950" y="5340350"/>
            <a:ext cx="5618480" cy="3665458"/>
          </a:xfrm>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16</a:t>
            </a:fld>
            <a:endParaRPr lang="en-US" dirty="0"/>
          </a:p>
        </p:txBody>
      </p:sp>
    </p:spTree>
    <p:extLst>
      <p:ext uri="{BB962C8B-B14F-4D97-AF65-F5344CB8AC3E}">
        <p14:creationId xmlns:p14="http://schemas.microsoft.com/office/powerpoint/2010/main" val="224641176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49275"/>
            <a:ext cx="5943600" cy="4457700"/>
          </a:xfrm>
        </p:spPr>
      </p:sp>
      <p:sp>
        <p:nvSpPr>
          <p:cNvPr id="3" name="Notes Placeholder 2"/>
          <p:cNvSpPr>
            <a:spLocks noGrp="1"/>
          </p:cNvSpPr>
          <p:nvPr>
            <p:ph type="body" idx="1"/>
          </p:nvPr>
        </p:nvSpPr>
        <p:spPr>
          <a:xfrm>
            <a:off x="158750" y="5340350"/>
            <a:ext cx="6705599"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Importance:</a:t>
            </a:r>
            <a:r>
              <a:rPr lang="en-US" sz="1100" dirty="0">
                <a:latin typeface="Arial" panose="020B0604020202020204" pitchFamily="34" charset="0"/>
                <a:cs typeface="Arial" panose="020B0604020202020204" pitchFamily="34" charset="0"/>
              </a:rPr>
              <a:t> </a:t>
            </a:r>
            <a:r>
              <a:rPr lang="en-US" sz="1200" kern="1200" dirty="0">
                <a:solidFill>
                  <a:schemeClr val="tx1"/>
                </a:solidFill>
                <a:effectLst/>
                <a:latin typeface="+mn-lt"/>
                <a:ea typeface="+mn-ea"/>
                <a:cs typeface="+mn-cs"/>
              </a:rPr>
              <a:t>Cavities (also known as caries or tooth decay) are one of the most common chronic diseases of childhood in the United States (CDC, 2021a). Children who have poor oral health often miss more school and receive lower grades than children who do not (Griffin, et al., 2016). Children residing in rural areas were less likely to have a preventive dental visit, more likely </a:t>
            </a:r>
            <a:r>
              <a:rPr lang="en-US" sz="1200" b="0" kern="1200" dirty="0">
                <a:solidFill>
                  <a:schemeClr val="tx1"/>
                </a:solidFill>
                <a:effectLst/>
                <a:latin typeface="+mn-lt"/>
                <a:ea typeface="+mn-ea"/>
                <a:cs typeface="+mn-cs"/>
              </a:rPr>
              <a:t>to</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have teeth reported in fair or poor condition, and less likely to have received fluoride treatment or dental sealants than urban children (Crouch, et al., 2021). Regular preventive dental care can catch problems early, when they are usually easier to treat (ODPHP, 2021c).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baseline="0" dirty="0">
                <a:latin typeface="Arial" panose="020B0604020202020204" pitchFamily="34" charset="0"/>
                <a:cs typeface="Arial" panose="020B0604020202020204" pitchFamily="34" charset="0"/>
              </a:rPr>
              <a:t>Groups With Disparities in 2017:</a:t>
            </a:r>
            <a:endParaRPr lang="en-US" sz="1100" b="0" baseline="0" dirty="0">
              <a:latin typeface="Arial" panose="020B0604020202020204" pitchFamily="34" charset="0"/>
              <a:cs typeface="Arial" panose="020B0604020202020204" pitchFamily="34" charset="0"/>
            </a:endParaRPr>
          </a:p>
          <a:p>
            <a:pPr marL="173736" indent="0">
              <a:buFont typeface="Arial" panose="020B0604020202020204" pitchFamily="34" charset="0"/>
              <a:buNone/>
            </a:pPr>
            <a:r>
              <a:rPr lang="en-US" sz="1100" b="1" baseline="0" dirty="0">
                <a:latin typeface="Arial" panose="020B0604020202020204" pitchFamily="34" charset="0"/>
                <a:cs typeface="Arial" panose="020B0604020202020204" pitchFamily="34" charset="0"/>
              </a:rPr>
              <a:t>Disparities by Location:</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a:latin typeface="Arial" panose="020B0604020202020204" pitchFamily="34" charset="0"/>
                <a:cs typeface="Arial" panose="020B0604020202020204" pitchFamily="34" charset="0"/>
              </a:rPr>
              <a:t>In large central metropolitan areas, Black and Hispanic children ages 2-17 were less likely </a:t>
            </a:r>
            <a:r>
              <a:rPr lang="en-US" sz="1100" dirty="0">
                <a:solidFill>
                  <a:prstClr val="black"/>
                </a:solidFill>
                <a:latin typeface="Arial" panose="020B0604020202020204" pitchFamily="34" charset="0"/>
                <a:cs typeface="Arial" panose="020B0604020202020204" pitchFamily="34" charset="0"/>
              </a:rPr>
              <a:t>to receive a preventive dental service (31.2% and 40.8%, respectively) compared with White children ages 2-17 (51.5%).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a:latin typeface="Arial" panose="020B0604020202020204" pitchFamily="34" charset="0"/>
                <a:cs typeface="Arial" panose="020B0604020202020204" pitchFamily="34" charset="0"/>
              </a:rPr>
              <a:t>In large fringe metropolitan areas, Black and Hispanic children ages 2-17 were less likely </a:t>
            </a:r>
            <a:r>
              <a:rPr lang="en-US" sz="1100" dirty="0">
                <a:solidFill>
                  <a:prstClr val="black"/>
                </a:solidFill>
                <a:latin typeface="Arial" panose="020B0604020202020204" pitchFamily="34" charset="0"/>
                <a:cs typeface="Arial" panose="020B0604020202020204" pitchFamily="34" charset="0"/>
              </a:rPr>
              <a:t>to receive a preventive dental service (40.0% and 43.1%, respectively) compared with White children ages 2-17 (58.1%).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a:latin typeface="Arial" panose="020B0604020202020204" pitchFamily="34" charset="0"/>
                <a:cs typeface="Arial" panose="020B0604020202020204" pitchFamily="34" charset="0"/>
              </a:rPr>
              <a:t>In medium metropolitan areas, Black children ages 2-17 were less likely </a:t>
            </a:r>
            <a:r>
              <a:rPr lang="en-US" sz="1100" dirty="0">
                <a:solidFill>
                  <a:prstClr val="black"/>
                </a:solidFill>
                <a:latin typeface="Arial" panose="020B0604020202020204" pitchFamily="34" charset="0"/>
                <a:cs typeface="Arial" panose="020B0604020202020204" pitchFamily="34" charset="0"/>
              </a:rPr>
              <a:t>to receive a preventive dental service (22.8%) compared with White children ages 2-17 (58.5%). </a:t>
            </a:r>
          </a:p>
          <a:p>
            <a:pPr marL="173736"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baseline="0" dirty="0">
                <a:solidFill>
                  <a:schemeClr val="tx1"/>
                </a:solidFill>
                <a:latin typeface="Arial" panose="020B0604020202020204" pitchFamily="34" charset="0"/>
                <a:cs typeface="Arial" panose="020B0604020202020204" pitchFamily="34" charset="0"/>
              </a:rPr>
              <a:t>Disparities by Group:</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Among </a:t>
            </a:r>
            <a:r>
              <a:rPr lang="en-US" sz="1100" b="0" baseline="0" dirty="0">
                <a:latin typeface="Arial" panose="020B0604020202020204" pitchFamily="34" charset="0"/>
                <a:cs typeface="Arial" panose="020B0604020202020204" pitchFamily="34" charset="0"/>
              </a:rPr>
              <a:t>Black</a:t>
            </a:r>
            <a:r>
              <a:rPr lang="en-US" sz="1100" baseline="0" dirty="0">
                <a:latin typeface="Arial" panose="020B0604020202020204" pitchFamily="34" charset="0"/>
                <a:cs typeface="Arial" panose="020B0604020202020204" pitchFamily="34" charset="0"/>
              </a:rPr>
              <a:t> children ages 2-17, those residing in </a:t>
            </a:r>
            <a:r>
              <a:rPr lang="en-US" sz="1100" b="0" baseline="0" dirty="0">
                <a:latin typeface="Arial" panose="020B0604020202020204" pitchFamily="34" charset="0"/>
                <a:cs typeface="Arial" panose="020B0604020202020204" pitchFamily="34" charset="0"/>
              </a:rPr>
              <a:t>medium metropolitan</a:t>
            </a:r>
            <a:r>
              <a:rPr lang="en-US" sz="1100" baseline="0" dirty="0">
                <a:latin typeface="Arial" panose="020B0604020202020204" pitchFamily="34" charset="0"/>
                <a:cs typeface="Arial" panose="020B0604020202020204" pitchFamily="34" charset="0"/>
              </a:rPr>
              <a:t> areas were </a:t>
            </a:r>
            <a:r>
              <a:rPr lang="en-US" sz="1100" b="0" baseline="0" dirty="0">
                <a:latin typeface="Arial" panose="020B0604020202020204" pitchFamily="34" charset="0"/>
                <a:cs typeface="Arial" panose="020B0604020202020204" pitchFamily="34" charset="0"/>
              </a:rPr>
              <a:t>less likely </a:t>
            </a:r>
            <a:r>
              <a:rPr lang="en-US" sz="1100" dirty="0">
                <a:solidFill>
                  <a:prstClr val="black"/>
                </a:solidFill>
                <a:latin typeface="Arial" panose="020B0604020202020204" pitchFamily="34" charset="0"/>
                <a:cs typeface="Arial" panose="020B0604020202020204" pitchFamily="34" charset="0"/>
              </a:rPr>
              <a:t>to receive a preventive dental service (22.8%) compared with those </a:t>
            </a:r>
            <a:r>
              <a:rPr lang="en-US" sz="1100" baseline="0" dirty="0">
                <a:latin typeface="Arial" panose="020B0604020202020204" pitchFamily="34" charset="0"/>
                <a:cs typeface="Arial" panose="020B0604020202020204" pitchFamily="34" charset="0"/>
              </a:rPr>
              <a:t>residing in large fringe metropolitan areas (</a:t>
            </a:r>
            <a:r>
              <a:rPr lang="en-US" sz="1100" dirty="0">
                <a:solidFill>
                  <a:prstClr val="black"/>
                </a:solidFill>
                <a:latin typeface="Arial" panose="020B0604020202020204" pitchFamily="34" charset="0"/>
                <a:cs typeface="Arial" panose="020B0604020202020204" pitchFamily="34" charset="0"/>
              </a:rPr>
              <a:t>40.0</a:t>
            </a:r>
            <a:r>
              <a:rPr lang="en-US" sz="1100" baseline="0" dirty="0">
                <a:latin typeface="Arial" panose="020B0604020202020204" pitchFamily="34" charset="0"/>
                <a:cs typeface="Arial" panose="020B0604020202020204" pitchFamily="34" charset="0"/>
              </a:rPr>
              <a:t>%).</a:t>
            </a:r>
          </a:p>
          <a:p>
            <a:pPr marL="800100"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1864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702310" y="5264150"/>
            <a:ext cx="5618480" cy="2881312"/>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E7EC0-D47B-461F-A069-1AF30F543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08712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77345"/>
            <a:ext cx="5618480" cy="3665458"/>
          </a:xfrm>
        </p:spPr>
        <p:txBody>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One in five nursing home residents has persistent pain and although this estimate is greatly improved due to changes in policy and culture, many residents may be undertreated (Hunnicutt,</a:t>
            </a:r>
            <a:r>
              <a:rPr lang="en-US" sz="1200" kern="1200" baseline="0" dirty="0">
                <a:solidFill>
                  <a:schemeClr val="tx1"/>
                </a:solidFill>
                <a:effectLst/>
                <a:latin typeface="Arial" panose="020B0604020202020204" pitchFamily="34" charset="0"/>
                <a:cs typeface="Arial" panose="020B0604020202020204" pitchFamily="34" charset="0"/>
              </a:rPr>
              <a:t> et al</a:t>
            </a:r>
            <a:r>
              <a:rPr lang="en-US" sz="1200" kern="1200" dirty="0">
                <a:solidFill>
                  <a:schemeClr val="tx1"/>
                </a:solidFill>
                <a:effectLst/>
                <a:latin typeface="Arial" panose="020B0604020202020204" pitchFamily="34" charset="0"/>
                <a:cs typeface="Arial" panose="020B0604020202020204" pitchFamily="34" charset="0"/>
              </a:rPr>
              <a:t>., 2017).</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2017:</a:t>
            </a:r>
          </a:p>
          <a:p>
            <a:pPr marL="354330" indent="-17145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The percentage of long-stay nursing home residents with moderate to severe pain was higher in nonmetropolitan areas (8.2%), compared with metropolitan areas (5.6%).</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23728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702310" y="5340350"/>
            <a:ext cx="5618480" cy="2805112"/>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E7EC0-D47B-461F-A069-1AF30F543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12556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33400" y="5264150"/>
            <a:ext cx="5943600" cy="357788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Delay of care and </a:t>
            </a:r>
            <a:r>
              <a:rPr lang="en-US" dirty="0" err="1">
                <a:latin typeface="Arial" panose="020B0604020202020204" pitchFamily="34" charset="0"/>
                <a:cs typeface="Arial" panose="020B0604020202020204" pitchFamily="34" charset="0"/>
              </a:rPr>
              <a:t>nonadherence</a:t>
            </a:r>
            <a:r>
              <a:rPr lang="en-US" dirty="0">
                <a:latin typeface="Arial" panose="020B0604020202020204" pitchFamily="34" charset="0"/>
                <a:cs typeface="Arial" panose="020B0604020202020204" pitchFamily="34" charset="0"/>
              </a:rPr>
              <a:t> with treatment are associated with worse health outcomes and higher expenditures. </a:t>
            </a:r>
            <a:r>
              <a:rPr lang="en-US" sz="1200" b="0" i="0" kern="1200" dirty="0">
                <a:solidFill>
                  <a:schemeClr val="tx1"/>
                </a:solidFill>
                <a:effectLst/>
                <a:latin typeface="Arial" panose="020B0604020202020204" pitchFamily="34" charset="0"/>
                <a:cs typeface="Arial" panose="020B0604020202020204" pitchFamily="34" charset="0"/>
              </a:rPr>
              <a:t>Routine care avoidance can result in missed opportunities for management of chronic conditions, receipt of routine vaccinations, or early detection of new conditions, which might worsen outcomes (</a:t>
            </a:r>
            <a:r>
              <a:rPr lang="en-US" sz="1200" b="0" i="0" kern="1200" dirty="0" err="1">
                <a:solidFill>
                  <a:schemeClr val="tx1"/>
                </a:solidFill>
                <a:effectLst/>
                <a:latin typeface="Arial" panose="020B0604020202020204" pitchFamily="34" charset="0"/>
                <a:cs typeface="Arial" panose="020B0604020202020204" pitchFamily="34" charset="0"/>
              </a:rPr>
              <a:t>Czeisler</a:t>
            </a:r>
            <a:r>
              <a:rPr lang="en-US" sz="1200" b="0" i="0" kern="1200" dirty="0">
                <a:solidFill>
                  <a:schemeClr val="tx1"/>
                </a:solidFill>
                <a:effectLst/>
                <a:latin typeface="Arial" panose="020B0604020202020204" pitchFamily="34" charset="0"/>
                <a:cs typeface="Arial" panose="020B0604020202020204" pitchFamily="34" charset="0"/>
              </a:rPr>
              <a:t>, et al., 2020).</a:t>
            </a: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the percentage of people unable to get or delayed in getting needed medical care, dental care, or prescription medicines who cited cost was 56.8%.</a:t>
            </a:r>
            <a:endParaRPr lang="en-US" b="0"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Trends: </a:t>
            </a:r>
          </a:p>
          <a:p>
            <a:pPr marL="347472" lvl="2" indent="-164592" defTabSz="931774">
              <a:buFont typeface="Arial" pitchFamily="34" charset="0"/>
              <a:buChar char="•"/>
              <a:defRPr/>
            </a:pPr>
            <a:r>
              <a:rPr lang="en-US" dirty="0">
                <a:latin typeface="Arial" panose="020B0604020202020204" pitchFamily="34" charset="0"/>
                <a:cs typeface="Arial" panose="020B0604020202020204" pitchFamily="34" charset="0"/>
              </a:rPr>
              <a:t>From 2002 to 2017, the percentage of </a:t>
            </a:r>
            <a:r>
              <a:rPr lang="en-US" sz="1200" dirty="0">
                <a:latin typeface="Arial" panose="020B0604020202020204" pitchFamily="34" charset="0"/>
                <a:cs typeface="Arial" panose="020B0604020202020204" pitchFamily="34" charset="0"/>
              </a:rPr>
              <a:t>people unable to get or delayed in getting needed medical care, dental care, or prescription medicines who cited cost </a:t>
            </a:r>
            <a:r>
              <a:rPr lang="en-US" baseline="0" dirty="0">
                <a:latin typeface="Arial" panose="020B0604020202020204" pitchFamily="34" charset="0"/>
                <a:cs typeface="Arial" panose="020B0604020202020204" pitchFamily="34" charset="0"/>
              </a:rPr>
              <a:t>decreased in small metropolitan areas .</a:t>
            </a:r>
          </a:p>
          <a:p>
            <a:pPr marL="173736" lvl="1" indent="-173736"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2002: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The percentage of </a:t>
            </a:r>
            <a:r>
              <a:rPr lang="en-US" sz="1200" baseline="0" dirty="0">
                <a:latin typeface="Arial" panose="020B0604020202020204" pitchFamily="34" charset="0"/>
                <a:cs typeface="Arial" panose="020B0604020202020204" pitchFamily="34" charset="0"/>
              </a:rPr>
              <a:t>pe</a:t>
            </a:r>
            <a:r>
              <a:rPr lang="en-US" sz="1200" dirty="0">
                <a:latin typeface="Arial" panose="020B0604020202020204" pitchFamily="34" charset="0"/>
                <a:cs typeface="Arial" panose="020B0604020202020204" pitchFamily="34" charset="0"/>
              </a:rPr>
              <a:t>ople unable to get or delayed in getting needed medical care, dental care, or prescription medicines who cited cost </a:t>
            </a:r>
            <a:r>
              <a:rPr lang="en-US" baseline="0" dirty="0">
                <a:latin typeface="Arial" panose="020B0604020202020204" pitchFamily="34" charset="0"/>
                <a:cs typeface="Arial" panose="020B0604020202020204" pitchFamily="34" charset="0"/>
              </a:rPr>
              <a:t>in small metropolitan areas (66.7%) was higher </a:t>
            </a:r>
            <a:r>
              <a:rPr lang="en-US" b="0" baseline="0" dirty="0">
                <a:latin typeface="Arial" panose="020B0604020202020204" pitchFamily="34" charset="0"/>
                <a:cs typeface="Arial" panose="020B0604020202020204" pitchFamily="34" charset="0"/>
              </a:rPr>
              <a:t>compared with </a:t>
            </a:r>
            <a:r>
              <a:rPr lang="en-US" sz="1200" b="0" baseline="0"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eople unable to get or delayed in getting needed medical care, dental care, or prescription medicines who cited cost </a:t>
            </a:r>
            <a:r>
              <a:rPr lang="en-US" b="0" baseline="0" dirty="0">
                <a:latin typeface="Arial" panose="020B0604020202020204" pitchFamily="34" charset="0"/>
                <a:cs typeface="Arial" panose="020B0604020202020204" pitchFamily="34" charset="0"/>
              </a:rPr>
              <a:t>in large fringe metropolitan areas </a:t>
            </a:r>
            <a:r>
              <a:rPr lang="en-US" baseline="0" dirty="0">
                <a:latin typeface="Arial" panose="020B0604020202020204" pitchFamily="34" charset="0"/>
                <a:cs typeface="Arial" panose="020B0604020202020204" pitchFamily="34" charset="0"/>
              </a:rPr>
              <a:t>(</a:t>
            </a:r>
            <a:r>
              <a:rPr lang="en-US" b="0" strike="noStrike" baseline="0" dirty="0">
                <a:latin typeface="Arial" panose="020B0604020202020204" pitchFamily="34" charset="0"/>
                <a:cs typeface="Arial" panose="020B0604020202020204" pitchFamily="34" charset="0"/>
              </a:rPr>
              <a:t>55.8</a:t>
            </a:r>
            <a:r>
              <a:rPr lang="en-US" b="0"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a:t>
            </a:r>
            <a:r>
              <a:rPr lang="en-US" b="0" baseline="0" dirty="0">
                <a:latin typeface="Arial" panose="020B0604020202020204" pitchFamily="34" charset="0"/>
                <a:cs typeface="Arial" panose="020B0604020202020204" pitchFamily="34" charset="0"/>
              </a:rPr>
              <a:t>. This gap has been improving (narrowing) over time.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15525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33400" y="5264150"/>
            <a:ext cx="5949950" cy="2878145"/>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Having a usual source of healthcare has been consistently associated with greater use of preventive services, decreased use of emergency services, and patients’ ratings of quality and satisfaction with care (Finney Rutten, et al., 2015).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the percentage of people without a usual source of care who indicated a financial or insurance reason for not having a source of care was 12.7%.</a:t>
            </a:r>
            <a:endParaRPr lang="en-US" b="0" baseline="0" dirty="0">
              <a:latin typeface="Arial" panose="020B0604020202020204" pitchFamily="34" charset="0"/>
              <a:cs typeface="Arial" panose="020B0604020202020204" pitchFamily="34" charset="0"/>
            </a:endParaRPr>
          </a:p>
          <a:p>
            <a:pPr marL="173736" lvl="1" indent="-173736"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small metropolitan areas, the percentage of </a:t>
            </a:r>
            <a:r>
              <a:rPr lang="en-US" sz="1200" baseline="0"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eople without a usual source of care who indicated a financial or insurance reason for not having a source of care </a:t>
            </a:r>
            <a:r>
              <a:rPr lang="en-US" baseline="0" dirty="0">
                <a:latin typeface="Arial" panose="020B0604020202020204" pitchFamily="34" charset="0"/>
                <a:cs typeface="Arial" panose="020B0604020202020204" pitchFamily="34" charset="0"/>
              </a:rPr>
              <a:t>(8.9%) was lower </a:t>
            </a:r>
            <a:r>
              <a:rPr lang="en-US" b="0" baseline="0" dirty="0">
                <a:latin typeface="Arial" panose="020B0604020202020204" pitchFamily="34" charset="0"/>
                <a:cs typeface="Arial" panose="020B0604020202020204" pitchFamily="34" charset="0"/>
              </a:rPr>
              <a:t>compared with </a:t>
            </a:r>
            <a:r>
              <a:rPr lang="en-US" sz="1200" b="0" baseline="0"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eople in </a:t>
            </a:r>
            <a:r>
              <a:rPr lang="en-US" b="0" baseline="0" dirty="0">
                <a:latin typeface="Arial" panose="020B0604020202020204" pitchFamily="34" charset="0"/>
                <a:cs typeface="Arial" panose="020B0604020202020204" pitchFamily="34" charset="0"/>
              </a:rPr>
              <a:t>large fringe metropolitan areas </a:t>
            </a:r>
            <a:r>
              <a:rPr lang="en-US" baseline="0" dirty="0">
                <a:latin typeface="Arial" panose="020B0604020202020204" pitchFamily="34" charset="0"/>
                <a:cs typeface="Arial" panose="020B0604020202020204" pitchFamily="34" charset="0"/>
              </a:rPr>
              <a:t>(13.6%)</a:t>
            </a:r>
            <a:r>
              <a:rPr lang="en-US" b="0" baseline="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30255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485774" y="5340350"/>
            <a:ext cx="6046787"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Having a usual source of healthcare has been consistently associated with greater use of preventive services, decreased use of emergency services, and patients’ ratings of quality and satisfaction with care (Finney Rutten, et al., 2015).</a:t>
            </a:r>
          </a:p>
          <a:p>
            <a:pPr marL="171450" indent="-171450">
              <a:buFont typeface="Arial" panose="020B0604020202020204" pitchFamily="34" charset="0"/>
              <a:buChar char="•"/>
            </a:pPr>
            <a:r>
              <a:rPr lang="en-US" b="1" baseline="0" dirty="0">
                <a:latin typeface="Arial" panose="020B0604020202020204" pitchFamily="34" charset="0"/>
                <a:cs typeface="Arial" panose="020B0604020202020204" pitchFamily="34" charset="0"/>
              </a:rPr>
              <a:t>Groups With Disparities in 2017:</a:t>
            </a:r>
          </a:p>
          <a:p>
            <a:pPr marL="173736" indent="0">
              <a:buFont typeface="Arial" panose="020B0604020202020204" pitchFamily="34" charset="0"/>
              <a:buNone/>
            </a:pPr>
            <a:r>
              <a:rPr lang="en-US" b="1" baseline="0" dirty="0">
                <a:latin typeface="Arial" panose="020B0604020202020204" pitchFamily="34" charset="0"/>
                <a:cs typeface="Arial" panose="020B0604020202020204" pitchFamily="34" charset="0"/>
              </a:rPr>
              <a:t>Disparities by Location:</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large central metropolitan areas, the percentage of people without a usual source of care who indicated a financial or insurance reason for not having a source of care </a:t>
            </a:r>
            <a:r>
              <a:rPr lang="en-US" b="0" baseline="0" dirty="0">
                <a:latin typeface="Arial" panose="020B0604020202020204" pitchFamily="34" charset="0"/>
                <a:cs typeface="Arial" panose="020B0604020202020204" pitchFamily="34" charset="0"/>
              </a:rPr>
              <a:t>was higher for Hispanics (21.5%) than for Whites </a:t>
            </a:r>
            <a:r>
              <a:rPr lang="en-US" baseline="0" dirty="0">
                <a:latin typeface="Arial" panose="020B0604020202020204" pitchFamily="34" charset="0"/>
                <a:cs typeface="Arial" panose="020B0604020202020204" pitchFamily="34" charset="0"/>
              </a:rPr>
              <a:t>(10.1%)</a:t>
            </a:r>
            <a:r>
              <a:rPr lang="en-US" b="0" baseline="0" dirty="0">
                <a:latin typeface="Arial" panose="020B0604020202020204" pitchFamily="34" charset="0"/>
                <a:cs typeface="Arial" panose="020B0604020202020204" pitchFamily="34" charset="0"/>
              </a:rPr>
              <a:t>.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large fringe metropolitan areas, the percentage of people without a usual source of care who indicated a financial or insurance reason for not having a source of care </a:t>
            </a:r>
            <a:r>
              <a:rPr lang="en-US" b="0" baseline="0" dirty="0">
                <a:latin typeface="Arial" panose="020B0604020202020204" pitchFamily="34" charset="0"/>
                <a:cs typeface="Arial" panose="020B0604020202020204" pitchFamily="34" charset="0"/>
              </a:rPr>
              <a:t>was higher for Hispanics (20.3%) than for Whites </a:t>
            </a:r>
            <a:r>
              <a:rPr lang="en-US" baseline="0" dirty="0">
                <a:latin typeface="Arial" panose="020B0604020202020204" pitchFamily="34" charset="0"/>
                <a:cs typeface="Arial" panose="020B0604020202020204" pitchFamily="34" charset="0"/>
              </a:rPr>
              <a:t>(12.7%)</a:t>
            </a:r>
            <a:r>
              <a:rPr lang="en-US"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micropolitan areas, the percentage of people without a usual source of care who indicated a financial or insurance reason for not having a source of care </a:t>
            </a:r>
            <a:r>
              <a:rPr lang="en-US" b="0" baseline="0" dirty="0">
                <a:latin typeface="Arial" panose="020B0604020202020204" pitchFamily="34" charset="0"/>
                <a:cs typeface="Arial" panose="020B0604020202020204" pitchFamily="34" charset="0"/>
              </a:rPr>
              <a:t>was higher for Hispanics (42.2%) than for Whites </a:t>
            </a:r>
            <a:r>
              <a:rPr lang="en-US" baseline="0" dirty="0">
                <a:latin typeface="Arial" panose="020B0604020202020204" pitchFamily="34" charset="0"/>
                <a:cs typeface="Arial" panose="020B0604020202020204" pitchFamily="34" charset="0"/>
              </a:rPr>
              <a:t>(11.3%)</a:t>
            </a:r>
            <a:r>
              <a:rPr lang="en-US" b="0" baseline="0" dirty="0">
                <a:latin typeface="Arial" panose="020B0604020202020204" pitchFamily="34" charset="0"/>
                <a:cs typeface="Arial" panose="020B0604020202020204" pitchFamily="34" charset="0"/>
              </a:rPr>
              <a:t>. </a:t>
            </a:r>
          </a:p>
          <a:p>
            <a:pPr marL="173736"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tx1"/>
                </a:solidFill>
                <a:latin typeface="Arial" panose="020B0604020202020204" pitchFamily="34" charset="0"/>
                <a:ea typeface="+mn-ea"/>
                <a:cs typeface="Arial" panose="020B0604020202020204" pitchFamily="34" charset="0"/>
              </a:rPr>
              <a:t>Disparities by Group:</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Among Hispanics, the percentage of individuals without a usual source of care who indicated a financial or insurance reason for not having a source of care was higher in micropolitan areas (42.2%) compared with </a:t>
            </a:r>
            <a:r>
              <a:rPr lang="en-US" b="0" baseline="0" dirty="0">
                <a:latin typeface="Arial" panose="020B0604020202020204" pitchFamily="34" charset="0"/>
                <a:cs typeface="Arial" panose="020B0604020202020204" pitchFamily="34" charset="0"/>
              </a:rPr>
              <a:t>large fringe metropolitan areas </a:t>
            </a:r>
            <a:r>
              <a:rPr lang="en-US" baseline="0" dirty="0">
                <a:latin typeface="Arial" panose="020B0604020202020204" pitchFamily="34" charset="0"/>
                <a:cs typeface="Arial" panose="020B0604020202020204" pitchFamily="34" charset="0"/>
              </a:rPr>
              <a:t>(20.3%)</a:t>
            </a:r>
            <a:r>
              <a:rPr lang="en-US" b="0" baseline="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1864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311150" y="5187950"/>
            <a:ext cx="6400800" cy="396240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High premiums and out-of-pocket payments can be a significant barrier to accessing needed medical treatment, resulting in higher comorbidity and lower quality of life (</a:t>
            </a:r>
            <a:r>
              <a:rPr lang="en-US" dirty="0" err="1">
                <a:latin typeface="Arial" panose="020B0604020202020204" pitchFamily="34" charset="0"/>
                <a:cs typeface="Arial" panose="020B0604020202020204" pitchFamily="34" charset="0"/>
              </a:rPr>
              <a:t>Henrikson</a:t>
            </a:r>
            <a:r>
              <a:rPr lang="en-US" dirty="0">
                <a:latin typeface="Arial" panose="020B0604020202020204" pitchFamily="34" charset="0"/>
                <a:cs typeface="Arial" panose="020B0604020202020204" pitchFamily="34" charset="0"/>
              </a:rPr>
              <a:t>, et al., 2017). In addition, the advent of high-deductible health plans is placing a financial burden on many people, especially those with chronic conditions (Reed, et al., 2012; Zimmerman, 2011).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the percentage of people under age 65 whose family's health insurance premium and out-of-pocket medical expenditures were more than 10% of total family income was 16.4%.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Trends: </a:t>
            </a:r>
          </a:p>
          <a:p>
            <a:pPr marL="347472" lvl="2" indent="-164592" defTabSz="931774">
              <a:buFont typeface="Arial" pitchFamily="34" charset="0"/>
              <a:buChar char="•"/>
              <a:defRPr/>
            </a:pPr>
            <a:r>
              <a:rPr lang="en-US" dirty="0">
                <a:latin typeface="Arial" panose="020B0604020202020204" pitchFamily="34" charset="0"/>
                <a:cs typeface="Arial" panose="020B0604020202020204" pitchFamily="34" charset="0"/>
              </a:rPr>
              <a:t>From 2002 to 2017, </a:t>
            </a:r>
            <a:r>
              <a:rPr lang="en-US" baseline="0" dirty="0">
                <a:latin typeface="Arial" panose="020B0604020202020204" pitchFamily="34" charset="0"/>
                <a:cs typeface="Arial" panose="020B0604020202020204" pitchFamily="34" charset="0"/>
              </a:rPr>
              <a:t>the percentage of people under age 65 whose family's health insurance premium and out-of-pocket medical expenditures were more than 10% of total family income</a:t>
            </a:r>
            <a:r>
              <a:rPr lang="en-US" sz="1200"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increased in large fringe metropolitan areas. </a:t>
            </a:r>
          </a:p>
          <a:p>
            <a:pPr marL="347472" marR="0" lvl="2" indent="-164592" algn="l" defTabSz="931774" rtl="0" eaLnBrk="1" fontAlgn="auto" latinLnBrk="0" hangingPunct="1">
              <a:lnSpc>
                <a:spcPct val="100000"/>
              </a:lnSpc>
              <a:spcBef>
                <a:spcPts val="0"/>
              </a:spcBef>
              <a:spcAft>
                <a:spcPts val="0"/>
              </a:spcAft>
              <a:buClrTx/>
              <a:buSzTx/>
              <a:buFont typeface="Arial" pitchFamily="34" charset="0"/>
              <a:buChar char="•"/>
              <a:tabLst/>
              <a:defRPr/>
            </a:pPr>
            <a:r>
              <a:rPr lang="en-US" dirty="0">
                <a:latin typeface="Arial" panose="020B0604020202020204" pitchFamily="34" charset="0"/>
                <a:cs typeface="Arial" panose="020B0604020202020204" pitchFamily="34" charset="0"/>
              </a:rPr>
              <a:t>From 2002 to 2017, </a:t>
            </a:r>
            <a:r>
              <a:rPr lang="en-US" baseline="0" dirty="0">
                <a:latin typeface="Arial" panose="020B0604020202020204" pitchFamily="34" charset="0"/>
                <a:cs typeface="Arial" panose="020B0604020202020204" pitchFamily="34" charset="0"/>
              </a:rPr>
              <a:t>the percentage of people under age 65 whose family's health insurance premium and out-of-pocket medical expenditures were more than 10% of total family income</a:t>
            </a:r>
            <a:r>
              <a:rPr lang="en-US" sz="1200" dirty="0">
                <a:latin typeface="Arial" panose="020B0604020202020204" pitchFamily="34" charset="0"/>
                <a:cs typeface="Arial" panose="020B0604020202020204" pitchFamily="34" charset="0"/>
              </a:rPr>
              <a:t> increased </a:t>
            </a:r>
            <a:r>
              <a:rPr lang="en-US" baseline="0" dirty="0">
                <a:latin typeface="Arial" panose="020B0604020202020204" pitchFamily="34" charset="0"/>
                <a:cs typeface="Arial" panose="020B0604020202020204" pitchFamily="34" charset="0"/>
              </a:rPr>
              <a:t>in small metropolitan areas. </a:t>
            </a:r>
            <a:endParaRPr lang="en-US" b="0" baseline="0" dirty="0">
              <a:latin typeface="Arial" panose="020B0604020202020204" pitchFamily="34" charset="0"/>
              <a:cs typeface="Arial" panose="020B0604020202020204" pitchFamily="34" charset="0"/>
            </a:endParaRPr>
          </a:p>
          <a:p>
            <a:pPr marL="173736" lvl="1" indent="-173736"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noncore areas, the percentage of people under age 65 whose family's health insurance premium and out-of-pocket medical expenditures were more than 10% of total family income (23.2%) was higher </a:t>
            </a:r>
            <a:r>
              <a:rPr lang="en-US" b="0" baseline="0" dirty="0">
                <a:latin typeface="Arial" panose="020B0604020202020204" pitchFamily="34" charset="0"/>
                <a:cs typeface="Arial" panose="020B0604020202020204" pitchFamily="34" charset="0"/>
              </a:rPr>
              <a:t>compared with people residing in large fringe metropolitan areas </a:t>
            </a:r>
            <a:r>
              <a:rPr lang="en-US" baseline="0" dirty="0">
                <a:latin typeface="Arial" panose="020B0604020202020204" pitchFamily="34" charset="0"/>
                <a:cs typeface="Arial" panose="020B0604020202020204" pitchFamily="34" charset="0"/>
              </a:rPr>
              <a:t>(15.9%)</a:t>
            </a:r>
            <a:r>
              <a:rPr lang="en-US" b="0" baseline="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150298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271620" y="5340350"/>
            <a:ext cx="6592729"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Importance:</a:t>
            </a:r>
            <a:r>
              <a:rPr lang="en-US" sz="1100" dirty="0">
                <a:latin typeface="Arial" panose="020B0604020202020204" pitchFamily="34" charset="0"/>
                <a:cs typeface="Arial" panose="020B0604020202020204" pitchFamily="34" charset="0"/>
              </a:rPr>
              <a:t> High premiums and out-of-pocket payments can be a significant barrier to accessing needed medical treatment, resulting in higher comorbidity and lower quality of life (</a:t>
            </a:r>
            <a:r>
              <a:rPr lang="en-US" sz="1100" dirty="0" err="1">
                <a:latin typeface="Arial" panose="020B0604020202020204" pitchFamily="34" charset="0"/>
                <a:cs typeface="Arial" panose="020B0604020202020204" pitchFamily="34" charset="0"/>
              </a:rPr>
              <a:t>Henrikson</a:t>
            </a:r>
            <a:r>
              <a:rPr lang="en-US" sz="1100" dirty="0">
                <a:latin typeface="Arial" panose="020B0604020202020204" pitchFamily="34" charset="0"/>
                <a:cs typeface="Arial" panose="020B0604020202020204" pitchFamily="34" charset="0"/>
              </a:rPr>
              <a:t>, et al., 2017). In addition, the advent of high-deductible health plans is placing a financial burden on many people, especially those with chronic conditions (Reed, et al., 2012; Zimmerman, 2011).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baseline="0" dirty="0">
                <a:latin typeface="Arial" panose="020B0604020202020204" pitchFamily="34" charset="0"/>
                <a:cs typeface="Arial" panose="020B0604020202020204" pitchFamily="34" charset="0"/>
              </a:rPr>
              <a:t>Groups With Disparities in 2017:</a:t>
            </a:r>
            <a:endParaRPr lang="en-US" sz="1100" b="0" baseline="0" dirty="0">
              <a:latin typeface="Arial" panose="020B0604020202020204" pitchFamily="34" charset="0"/>
              <a:cs typeface="Arial" panose="020B0604020202020204" pitchFamily="34" charset="0"/>
            </a:endParaRPr>
          </a:p>
          <a:p>
            <a:pPr marL="173736" indent="0">
              <a:buFont typeface="Arial" panose="020B0604020202020204" pitchFamily="34" charset="0"/>
              <a:buNone/>
            </a:pPr>
            <a:r>
              <a:rPr lang="en-US" sz="1100" b="1" baseline="0" dirty="0">
                <a:latin typeface="Arial" panose="020B0604020202020204" pitchFamily="34" charset="0"/>
                <a:cs typeface="Arial" panose="020B0604020202020204" pitchFamily="34" charset="0"/>
              </a:rPr>
              <a:t>Disparities by Location:</a:t>
            </a:r>
          </a:p>
          <a:p>
            <a:pPr marL="342900" indent="-168275">
              <a:buFont typeface="Arial" panose="020B0604020202020204" pitchFamily="34" charset="0"/>
              <a:buChar char="•"/>
              <a:defRPr/>
            </a:pPr>
            <a:r>
              <a:rPr lang="en-US" sz="1100" dirty="0">
                <a:latin typeface="Arial" panose="020B0604020202020204" pitchFamily="34" charset="0"/>
                <a:cs typeface="Arial" panose="020B0604020202020204" pitchFamily="34" charset="0"/>
              </a:rPr>
              <a:t>In large central metropolitan areas, the percentage of people under age 65 whose family’s health insurance premium and out-of-pocket medical expenditures were more than 10% of total family income was lower for Hispanics (13.1%) compared with Whites (16.8%). </a:t>
            </a:r>
          </a:p>
          <a:p>
            <a:pPr marL="342900" indent="-168275">
              <a:buFont typeface="Arial" panose="020B0604020202020204" pitchFamily="34" charset="0"/>
              <a:buChar char="•"/>
              <a:defRPr/>
            </a:pPr>
            <a:r>
              <a:rPr lang="en-US" sz="1100" dirty="0">
                <a:latin typeface="Arial" panose="020B0604020202020204" pitchFamily="34" charset="0"/>
                <a:cs typeface="Arial" panose="020B0604020202020204" pitchFamily="34" charset="0"/>
              </a:rPr>
              <a:t>In large fringe metropolitan areas, the percentage of people under age 65 whose family’s health insurance premium and out-of-pocket medical expenditures were more than 10% of total family income was lower for Blacks (12.1%) compared with Whites (17.2%). </a:t>
            </a:r>
          </a:p>
          <a:p>
            <a:pPr marL="342900" indent="-168275">
              <a:buFont typeface="Arial" panose="020B0604020202020204" pitchFamily="34" charset="0"/>
              <a:buChar char="•"/>
              <a:defRPr/>
            </a:pPr>
            <a:r>
              <a:rPr lang="en-US" sz="1100" dirty="0">
                <a:latin typeface="Arial" panose="020B0604020202020204" pitchFamily="34" charset="0"/>
                <a:cs typeface="Arial" panose="020B0604020202020204" pitchFamily="34" charset="0"/>
              </a:rPr>
              <a:t>In medium metropolitan areas, the percentage of people under age 65 whose family’s health insurance premium and out-of-pocket medical expenditures were more than 10% of total family income was lower for Hispanics (14.7%) compared with Whites (18.5%). </a:t>
            </a:r>
          </a:p>
          <a:p>
            <a:pPr marL="173736"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baseline="0" dirty="0">
                <a:solidFill>
                  <a:schemeClr val="tx1"/>
                </a:solidFill>
                <a:latin typeface="Arial" panose="020B0604020202020204" pitchFamily="34" charset="0"/>
                <a:cs typeface="Arial" panose="020B0604020202020204" pitchFamily="34" charset="0"/>
              </a:rPr>
              <a:t>Disparities by Group:</a:t>
            </a:r>
          </a:p>
          <a:p>
            <a:pPr marL="342900" marR="0" lvl="2" indent="-168275" fontAlgn="auto">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Among Blacks, the percentage of people under age 65 whose family’s health insurance premium and out-of-pocket medical expenditures were more than 10% of total family income was higher for those residing in medium metropolitan and noncore areas (18.2% and 24.8%, respectively) compared with those residing in large fringe metropolitan areas (12.1%).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21573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271620" y="5340350"/>
            <a:ext cx="6592729"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High premiums and out-of-pocket payments can be a significant barrier to accessing needed medical treatment, resulting in higher comorbidity and lower quality of life (</a:t>
            </a:r>
            <a:r>
              <a:rPr lang="en-US" dirty="0" err="1">
                <a:latin typeface="Arial" panose="020B0604020202020204" pitchFamily="34" charset="0"/>
                <a:cs typeface="Arial" panose="020B0604020202020204" pitchFamily="34" charset="0"/>
              </a:rPr>
              <a:t>Henrikson</a:t>
            </a:r>
            <a:r>
              <a:rPr lang="en-US" dirty="0">
                <a:latin typeface="Arial" panose="020B0604020202020204" pitchFamily="34" charset="0"/>
                <a:cs typeface="Arial" panose="020B0604020202020204" pitchFamily="34" charset="0"/>
              </a:rPr>
              <a:t>, et al., 2017). In addition, the advent of high-deductible health plans is placing a financial burden on many people, especially those with chronic conditions (Reed, et al., 2012; Zimmerman, 2011). </a:t>
            </a:r>
          </a:p>
          <a:p>
            <a:pPr marL="171450" indent="-171450">
              <a:buFont typeface="Arial" panose="020B0604020202020204" pitchFamily="34" charset="0"/>
              <a:buChar char="•"/>
            </a:pPr>
            <a:r>
              <a:rPr lang="en-US" b="1" baseline="0" dirty="0">
                <a:latin typeface="Arial" panose="020B0604020202020204" pitchFamily="34" charset="0"/>
                <a:cs typeface="Arial" panose="020B0604020202020204" pitchFamily="34" charset="0"/>
              </a:rPr>
              <a:t>Groups With Disparities in 2017:</a:t>
            </a:r>
            <a:endParaRPr lang="en-US" sz="1200" baseline="0" dirty="0">
              <a:solidFill>
                <a:prstClr val="black"/>
              </a:solidFill>
              <a:latin typeface="Arial" panose="020B0604020202020204" pitchFamily="34" charset="0"/>
              <a:cs typeface="Arial" panose="020B0604020202020204" pitchFamily="34" charset="0"/>
            </a:endParaRPr>
          </a:p>
          <a:p>
            <a:pPr marL="173736" indent="0" algn="l" defTabSz="914400" rtl="0" eaLnBrk="1" latinLnBrk="0" hangingPunct="1">
              <a:buFont typeface="Arial" panose="020B0604020202020204" pitchFamily="34" charset="0"/>
              <a:buNone/>
            </a:pPr>
            <a:r>
              <a:rPr lang="en-US" sz="1200" b="1" kern="1200" baseline="0" dirty="0">
                <a:solidFill>
                  <a:schemeClr val="tx1"/>
                </a:solidFill>
                <a:latin typeface="Arial" panose="020B0604020202020204" pitchFamily="34" charset="0"/>
                <a:cs typeface="Arial" panose="020B0604020202020204" pitchFamily="34" charset="0"/>
              </a:rPr>
              <a:t>Disparities by Location:</a:t>
            </a:r>
          </a:p>
          <a:p>
            <a:pPr marL="347472" marR="0" lvl="2" indent="-164592" algn="l" defTabSz="931774"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Arial" panose="020B0604020202020204" pitchFamily="34" charset="0"/>
                <a:cs typeface="Arial" panose="020B0604020202020204" pitchFamily="34" charset="0"/>
              </a:rPr>
              <a:t>In small metropolitan areas, the percentage of people under age 65 whose family’s health insurance premium and out-of-pocket medical expenditures were more than 10% of total family income was higher for people who had not graduated from high school (22.9%) compared with people with any college education (15.2%). </a:t>
            </a:r>
          </a:p>
          <a:p>
            <a:pPr marL="173736"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prstClr val="black"/>
                </a:solidFill>
                <a:latin typeface="Arial" panose="020B0604020202020204" pitchFamily="34" charset="0"/>
                <a:cs typeface="Arial" panose="020B0604020202020204" pitchFamily="34" charset="0"/>
              </a:rPr>
              <a:t>Disparities by Group:</a:t>
            </a:r>
          </a:p>
          <a:p>
            <a:pPr marL="347472" marR="0" lvl="2" indent="-164592" algn="l" defTabSz="931774"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Arial" panose="020B0604020202020204" pitchFamily="34" charset="0"/>
                <a:cs typeface="Arial" panose="020B0604020202020204" pitchFamily="34" charset="0"/>
              </a:rPr>
              <a:t>Among people with any college education, the percentage under age 65 whose family’s health insurance premium and out-of-pocket medical expenditures were more than 10% of total family income was higher for those residing in medium metropolitan areas (18.4%) compared with those residing in large fringe metropolitan areas (14.9%).</a:t>
            </a:r>
          </a:p>
          <a:p>
            <a:pPr marL="347472" marR="0" lvl="2" indent="-164592" algn="l" defTabSz="931774"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Arial" panose="020B0604020202020204" pitchFamily="34" charset="0"/>
                <a:cs typeface="Arial" panose="020B0604020202020204" pitchFamily="34" charset="0"/>
              </a:rPr>
              <a:t>Among high school graduates, the percentage under age 65 whose family’s health insurance premium and out-of-pocket medical expenditures were more than 10% of total family income was higher for those living in noncore areas (26.7%) compared with those residing in large fringe metropolitan areas (16.8%).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877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77345"/>
            <a:ext cx="5618480"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For 2017-2019, the average life expectancy in the United States was 77.5 years, with a 35.6-year gap between the lowest and highest life expectancy among all counties.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The 2021 </a:t>
            </a:r>
            <a:r>
              <a:rPr lang="en-US" sz="1200" dirty="0">
                <a:solidFill>
                  <a:prstClr val="black"/>
                </a:solidFill>
                <a:latin typeface="Arial" panose="020B0604020202020204" pitchFamily="34" charset="0"/>
                <a:cs typeface="Arial" panose="020B0604020202020204" pitchFamily="34" charset="0"/>
              </a:rPr>
              <a:t>Wisconsin Population Health Institute </a:t>
            </a:r>
            <a:r>
              <a:rPr lang="en-US" b="0" dirty="0">
                <a:latin typeface="Arial" panose="020B0604020202020204" pitchFamily="34" charset="0"/>
                <a:cs typeface="Arial" panose="020B0604020202020204" pitchFamily="34" charset="0"/>
              </a:rPr>
              <a:t>County Health Rankings life expectancy estimates are based on 2017-2019 data from National Center for Health Statistics Mortality Files.</a:t>
            </a: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23728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548640" y="5340350"/>
            <a:ext cx="5943600" cy="3346450"/>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170</a:t>
            </a:fld>
            <a:endParaRPr lang="en-US" dirty="0"/>
          </a:p>
        </p:txBody>
      </p:sp>
    </p:spTree>
    <p:extLst>
      <p:ext uri="{BB962C8B-B14F-4D97-AF65-F5344CB8AC3E}">
        <p14:creationId xmlns:p14="http://schemas.microsoft.com/office/powerpoint/2010/main" val="159217029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48640" y="5187950"/>
            <a:ext cx="5943600" cy="349885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The rural population was calculated using 2010 census data and the Federal Office of Rural Health Policy definition of rural areas, </a:t>
            </a:r>
            <a:r>
              <a:rPr lang="en-US" sz="1200" u="sng" dirty="0">
                <a:latin typeface="Arial" panose="020B0604020202020204" pitchFamily="34" charset="0"/>
                <a:cs typeface="Arial" panose="020B0604020202020204" pitchFamily="34" charset="0"/>
                <a:hlinkClick r:id="rId3"/>
              </a:rPr>
              <a:t>https://www.hrsa.gov/rural-health/about-us/definition/index.html</a:t>
            </a:r>
            <a:r>
              <a:rPr lang="en-US" sz="1200" u="sng"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171</a:t>
            </a:fld>
            <a:endParaRPr lang="en-US" dirty="0"/>
          </a:p>
        </p:txBody>
      </p:sp>
    </p:spTree>
    <p:extLst>
      <p:ext uri="{BB962C8B-B14F-4D97-AF65-F5344CB8AC3E}">
        <p14:creationId xmlns:p14="http://schemas.microsoft.com/office/powerpoint/2010/main" val="66754336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48640" y="5264150"/>
            <a:ext cx="5943600" cy="3422650"/>
          </a:xfrm>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Federal Office of Rural Health Policy (FORHP) was established under section 711 of the Social Security Act, 42 U.S.C. § 912 (</a:t>
            </a:r>
            <a:r>
              <a:rPr lang="en-US" u="sng" dirty="0">
                <a:latin typeface="Arial" panose="020B0604020202020204" pitchFamily="34" charset="0"/>
                <a:cs typeface="Arial" panose="020B0604020202020204" pitchFamily="34" charset="0"/>
                <a:hlinkClick r:id="rId3"/>
              </a:rPr>
              <a:t>https://www.ssa.gov/OP_Home/ssact/title07/0711.htm</a:t>
            </a:r>
            <a:r>
              <a:rPr lang="en-US" u="sng"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By locating both functions in the same office, FORHP is able to use its policy role to inform the development of grant programs and its grant role to provide community-level perspective when assessing the impact of HHS policy on rural areas.</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172</a:t>
            </a:fld>
            <a:endParaRPr lang="en-US" dirty="0"/>
          </a:p>
        </p:txBody>
      </p:sp>
    </p:spTree>
    <p:extLst>
      <p:ext uri="{BB962C8B-B14F-4D97-AF65-F5344CB8AC3E}">
        <p14:creationId xmlns:p14="http://schemas.microsoft.com/office/powerpoint/2010/main" val="330484987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48640" y="5264150"/>
            <a:ext cx="5943600" cy="3422650"/>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173</a:t>
            </a:fld>
            <a:endParaRPr lang="en-US" dirty="0"/>
          </a:p>
        </p:txBody>
      </p:sp>
    </p:spTree>
    <p:extLst>
      <p:ext uri="{BB962C8B-B14F-4D97-AF65-F5344CB8AC3E}">
        <p14:creationId xmlns:p14="http://schemas.microsoft.com/office/powerpoint/2010/main" val="46669583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48640" y="5264150"/>
            <a:ext cx="5943600" cy="3422650"/>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174</a:t>
            </a:fld>
            <a:endParaRPr lang="en-US" dirty="0"/>
          </a:p>
        </p:txBody>
      </p:sp>
    </p:spTree>
    <p:extLst>
      <p:ext uri="{BB962C8B-B14F-4D97-AF65-F5344CB8AC3E}">
        <p14:creationId xmlns:p14="http://schemas.microsoft.com/office/powerpoint/2010/main" val="342429465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539750" y="5340350"/>
            <a:ext cx="5943600" cy="3665458"/>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56651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539750" y="5340350"/>
            <a:ext cx="5943600" cy="3665458"/>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35984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548640" y="5246687"/>
            <a:ext cx="5943600" cy="3422650"/>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177</a:t>
            </a:fld>
            <a:endParaRPr lang="en-US" dirty="0"/>
          </a:p>
        </p:txBody>
      </p:sp>
    </p:spTree>
    <p:extLst>
      <p:ext uri="{BB962C8B-B14F-4D97-AF65-F5344CB8AC3E}">
        <p14:creationId xmlns:p14="http://schemas.microsoft.com/office/powerpoint/2010/main" val="271587551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48640" y="5264150"/>
            <a:ext cx="5943600" cy="3422649"/>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178</a:t>
            </a:fld>
            <a:endParaRPr lang="en-US" dirty="0"/>
          </a:p>
        </p:txBody>
      </p:sp>
    </p:spTree>
    <p:extLst>
      <p:ext uri="{BB962C8B-B14F-4D97-AF65-F5344CB8AC3E}">
        <p14:creationId xmlns:p14="http://schemas.microsoft.com/office/powerpoint/2010/main" val="277107238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48640" y="5340350"/>
            <a:ext cx="5943600" cy="3346450"/>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17BA40C-25F7-4A81-B7B0-365A5351FE20}" type="slidenum">
              <a:rPr lang="en-US" smtClean="0"/>
              <a:t>179</a:t>
            </a:fld>
            <a:endParaRPr lang="en-US" dirty="0"/>
          </a:p>
        </p:txBody>
      </p:sp>
    </p:spTree>
    <p:extLst>
      <p:ext uri="{BB962C8B-B14F-4D97-AF65-F5344CB8AC3E}">
        <p14:creationId xmlns:p14="http://schemas.microsoft.com/office/powerpoint/2010/main" val="2836055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49275"/>
            <a:ext cx="5943600" cy="4457700"/>
          </a:xfrm>
        </p:spPr>
      </p:sp>
      <p:sp>
        <p:nvSpPr>
          <p:cNvPr id="3" name="Notes Placeholder 2"/>
          <p:cNvSpPr>
            <a:spLocks noGrp="1"/>
          </p:cNvSpPr>
          <p:nvPr>
            <p:ph type="body" idx="1"/>
          </p:nvPr>
        </p:nvSpPr>
        <p:spPr>
          <a:xfrm>
            <a:off x="615950" y="5340350"/>
            <a:ext cx="5618480" cy="3665458"/>
          </a:xfrm>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Racial groups are non-Hispanic.</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two exceptions to reporting health as fair or poor more often than Whites are Asians and Native Hawaiians/Pacific Islanders.</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pPr/>
              <a:t>18</a:t>
            </a:fld>
            <a:endParaRPr lang="en-US" dirty="0"/>
          </a:p>
        </p:txBody>
      </p:sp>
    </p:spTree>
    <p:extLst>
      <p:ext uri="{BB962C8B-B14F-4D97-AF65-F5344CB8AC3E}">
        <p14:creationId xmlns:p14="http://schemas.microsoft.com/office/powerpoint/2010/main" val="66364016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48640" y="5264150"/>
            <a:ext cx="5943600" cy="3422650"/>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180</a:t>
            </a:fld>
            <a:endParaRPr lang="en-US" dirty="0"/>
          </a:p>
        </p:txBody>
      </p:sp>
    </p:spTree>
    <p:extLst>
      <p:ext uri="{BB962C8B-B14F-4D97-AF65-F5344CB8AC3E}">
        <p14:creationId xmlns:p14="http://schemas.microsoft.com/office/powerpoint/2010/main" val="361885395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51942" y="5246687"/>
            <a:ext cx="5943600" cy="3422650"/>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181</a:t>
            </a:fld>
            <a:endParaRPr lang="en-US" dirty="0"/>
          </a:p>
        </p:txBody>
      </p:sp>
    </p:spTree>
    <p:extLst>
      <p:ext uri="{BB962C8B-B14F-4D97-AF65-F5344CB8AC3E}">
        <p14:creationId xmlns:p14="http://schemas.microsoft.com/office/powerpoint/2010/main" val="370870417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548640" y="5264150"/>
            <a:ext cx="5943600" cy="3422650"/>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182</a:t>
            </a:fld>
            <a:endParaRPr lang="en-US" dirty="0"/>
          </a:p>
        </p:txBody>
      </p:sp>
    </p:spTree>
    <p:extLst>
      <p:ext uri="{BB962C8B-B14F-4D97-AF65-F5344CB8AC3E}">
        <p14:creationId xmlns:p14="http://schemas.microsoft.com/office/powerpoint/2010/main" val="233857561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548640" y="5264150"/>
            <a:ext cx="5943600" cy="3422650"/>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183</a:t>
            </a:fld>
            <a:endParaRPr lang="en-US" dirty="0"/>
          </a:p>
        </p:txBody>
      </p:sp>
    </p:spTree>
    <p:extLst>
      <p:ext uri="{BB962C8B-B14F-4D97-AF65-F5344CB8AC3E}">
        <p14:creationId xmlns:p14="http://schemas.microsoft.com/office/powerpoint/2010/main" val="377306908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22300"/>
            <a:ext cx="5943600" cy="4459288"/>
          </a:xfrm>
        </p:spPr>
      </p:sp>
      <p:sp>
        <p:nvSpPr>
          <p:cNvPr id="3" name="Notes Placeholder 2"/>
          <p:cNvSpPr>
            <a:spLocks noGrp="1"/>
          </p:cNvSpPr>
          <p:nvPr>
            <p:ph type="body" idx="1"/>
          </p:nvPr>
        </p:nvSpPr>
        <p:spPr>
          <a:xfrm>
            <a:off x="548640" y="5340350"/>
            <a:ext cx="5943600" cy="3346450"/>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184</a:t>
            </a:fld>
            <a:endParaRPr lang="en-US" dirty="0"/>
          </a:p>
        </p:txBody>
      </p:sp>
    </p:spTree>
    <p:extLst>
      <p:ext uri="{BB962C8B-B14F-4D97-AF65-F5344CB8AC3E}">
        <p14:creationId xmlns:p14="http://schemas.microsoft.com/office/powerpoint/2010/main" val="2007978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410107"/>
            <a:ext cx="5618480" cy="3665458"/>
          </a:xfrm>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HRSA is the Health Resources and Services Administration.</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Primary care providers may include </a:t>
            </a:r>
            <a:r>
              <a:rPr lang="en-US" dirty="0" err="1">
                <a:latin typeface="Arial" panose="020B0604020202020204" pitchFamily="34" charset="0"/>
                <a:cs typeface="Arial" panose="020B0604020202020204" pitchFamily="34" charset="0"/>
              </a:rPr>
              <a:t>nonphysican</a:t>
            </a:r>
            <a:r>
              <a:rPr lang="en-US" dirty="0">
                <a:latin typeface="Arial" panose="020B0604020202020204" pitchFamily="34" charset="0"/>
                <a:cs typeface="Arial" panose="020B0604020202020204" pitchFamily="34" charset="0"/>
              </a:rPr>
              <a:t> providers, such as nurse practitioners and physician assistants.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2015, 65% of nonmetropolitan counties and 80% of noncore counties lacked a psychiatrist, compared with 27% of metropolitan counties (</a:t>
            </a:r>
            <a:r>
              <a:rPr lang="en-US" dirty="0" err="1">
                <a:latin typeface="Arial" panose="020B0604020202020204" pitchFamily="34" charset="0"/>
                <a:cs typeface="Arial" panose="020B0604020202020204" pitchFamily="34" charset="0"/>
              </a:rPr>
              <a:t>Andrilla</a:t>
            </a:r>
            <a:r>
              <a:rPr lang="en-US" dirty="0">
                <a:latin typeface="Arial" panose="020B0604020202020204" pitchFamily="34" charset="0"/>
                <a:cs typeface="Arial" panose="020B0604020202020204" pitchFamily="34" charset="0"/>
              </a:rPr>
              <a:t>, et al., 2018).</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pPr/>
              <a:t>19</a:t>
            </a:fld>
            <a:endParaRPr lang="en-US" dirty="0"/>
          </a:p>
        </p:txBody>
      </p:sp>
    </p:spTree>
    <p:extLst>
      <p:ext uri="{BB962C8B-B14F-4D97-AF65-F5344CB8AC3E}">
        <p14:creationId xmlns:p14="http://schemas.microsoft.com/office/powerpoint/2010/main" val="375555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39750" y="5264150"/>
            <a:ext cx="5943600" cy="2773579"/>
          </a:xfrm>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2</a:t>
            </a:fld>
            <a:endParaRPr lang="en-US" dirty="0"/>
          </a:p>
        </p:txBody>
      </p:sp>
    </p:spTree>
    <p:extLst>
      <p:ext uri="{BB962C8B-B14F-4D97-AF65-F5344CB8AC3E}">
        <p14:creationId xmlns:p14="http://schemas.microsoft.com/office/powerpoint/2010/main" val="404722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40350"/>
            <a:ext cx="5618480" cy="3665458"/>
          </a:xfrm>
        </p:spPr>
        <p:txBody>
          <a:bodyPr/>
          <a:lstStyle/>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cs typeface="Arial" panose="020B0604020202020204" pitchFamily="34" charset="0"/>
              </a:rPr>
              <a:t>A “closed hospital” means that it stopped providing short-term, general, acute inpatient care. A hospital closure could be either classified as: (1) a complete closure with no healthcare services available at the former hospital site, or (2) a converted closure that provides services other than inpatient care (e.g., outpatient, emergency, urgent care, skilled nursing, or rehabilitation services).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percentage of rural hospitals predicted to be at high risk of financial distress increased from 7.1% in 2015 to 9.2% in 2019 (Thomas, et al</a:t>
            </a:r>
            <a:r>
              <a:rPr lang="en-US">
                <a:latin typeface="Arial" panose="020B0604020202020204" pitchFamily="34" charset="0"/>
                <a:cs typeface="Arial" panose="020B0604020202020204" pitchFamily="34" charset="0"/>
              </a:rPr>
              <a:t>., 2019a</a:t>
            </a:r>
            <a:r>
              <a:rPr lang="en-US"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Rural hospitals predicted to be at high risk of financial distress in 2019 served communities with higher percentages of non-White </a:t>
            </a:r>
            <a:r>
              <a:rPr lang="en-US" b="0" dirty="0">
                <a:latin typeface="Arial" panose="020B0604020202020204" pitchFamily="34" charset="0"/>
                <a:cs typeface="Arial" panose="020B0604020202020204" pitchFamily="34" charset="0"/>
              </a:rPr>
              <a:t>residents</a:t>
            </a:r>
            <a:r>
              <a:rPr lang="en-US" dirty="0">
                <a:latin typeface="Arial" panose="020B0604020202020204" pitchFamily="34" charset="0"/>
                <a:cs typeface="Arial" panose="020B0604020202020204" pitchFamily="34" charset="0"/>
              </a:rPr>
              <a:t> (18.8% vs 9.7%) and Black residents in particular (5.2% vs. 1.5%) (Thomas, et al., 2019b).</a:t>
            </a:r>
          </a:p>
          <a:p>
            <a:pPr marL="171450" indent="-171450">
              <a:buFont typeface="Arial" panose="020B0604020202020204" pitchFamily="34" charset="0"/>
              <a:buChar char="•"/>
            </a:pPr>
            <a:endParaRPr lang="en-US" sz="1200" kern="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pPr/>
              <a:t>20</a:t>
            </a:fld>
            <a:endParaRPr lang="en-US" dirty="0"/>
          </a:p>
        </p:txBody>
      </p:sp>
    </p:spTree>
    <p:extLst>
      <p:ext uri="{BB962C8B-B14F-4D97-AF65-F5344CB8AC3E}">
        <p14:creationId xmlns:p14="http://schemas.microsoft.com/office/powerpoint/2010/main" val="631075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48640" y="5264150"/>
            <a:ext cx="5943600" cy="3422650"/>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21</a:t>
            </a:fld>
            <a:endParaRPr lang="en-US" dirty="0"/>
          </a:p>
        </p:txBody>
      </p:sp>
    </p:spTree>
    <p:extLst>
      <p:ext uri="{BB962C8B-B14F-4D97-AF65-F5344CB8AC3E}">
        <p14:creationId xmlns:p14="http://schemas.microsoft.com/office/powerpoint/2010/main" val="3396296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15950" y="5410107"/>
            <a:ext cx="5618480" cy="3665458"/>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pPr/>
              <a:t>22</a:t>
            </a:fld>
            <a:endParaRPr lang="en-US" dirty="0"/>
          </a:p>
        </p:txBody>
      </p:sp>
    </p:spTree>
    <p:extLst>
      <p:ext uri="{BB962C8B-B14F-4D97-AF65-F5344CB8AC3E}">
        <p14:creationId xmlns:p14="http://schemas.microsoft.com/office/powerpoint/2010/main" val="774412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15950" y="5410107"/>
            <a:ext cx="5618480" cy="3665458"/>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pPr/>
              <a:t>23</a:t>
            </a:fld>
            <a:endParaRPr lang="en-US" dirty="0"/>
          </a:p>
        </p:txBody>
      </p:sp>
    </p:spTree>
    <p:extLst>
      <p:ext uri="{BB962C8B-B14F-4D97-AF65-F5344CB8AC3E}">
        <p14:creationId xmlns:p14="http://schemas.microsoft.com/office/powerpoint/2010/main" val="919740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702310" y="5416550"/>
            <a:ext cx="5618480" cy="2728912"/>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E7EC0-D47B-461F-A069-1AF30F543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302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99929" y="5232400"/>
            <a:ext cx="5618480" cy="3665458"/>
          </a:xfrm>
        </p:spPr>
        <p:txBody>
          <a:bodyPr/>
          <a:lstStyle/>
          <a:p>
            <a:pPr marL="171450" indent="-1714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Residents in micropolitan areas received:</a:t>
            </a:r>
          </a:p>
          <a:p>
            <a:pPr marL="342900" lvl="1" indent="-168275">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Better quality of care for 4% (4 of 98) of the measures compared with those living in large fringe metropolitan areas, </a:t>
            </a:r>
          </a:p>
          <a:p>
            <a:pPr marL="342900" lvl="1" indent="-168275">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Worse quality of care for 33</a:t>
            </a:r>
            <a:r>
              <a:rPr lang="en-US" baseline="0" dirty="0">
                <a:solidFill>
                  <a:schemeClr val="tx1"/>
                </a:solidFill>
                <a:latin typeface="Arial" panose="020B0604020202020204" pitchFamily="34" charset="0"/>
                <a:cs typeface="Arial" panose="020B0604020202020204" pitchFamily="34" charset="0"/>
              </a:rPr>
              <a:t>%</a:t>
            </a:r>
            <a:r>
              <a:rPr lang="en-US" dirty="0">
                <a:solidFill>
                  <a:schemeClr val="tx1"/>
                </a:solidFill>
                <a:latin typeface="Arial" panose="020B0604020202020204" pitchFamily="34" charset="0"/>
                <a:cs typeface="Arial" panose="020B0604020202020204" pitchFamily="34" charset="0"/>
              </a:rPr>
              <a:t> (32 of 98) of the measures compared with those living in large fringe metropolitan areas, and</a:t>
            </a:r>
          </a:p>
          <a:p>
            <a:pPr marL="342900" lvl="1" indent="-168275">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same quality of care for</a:t>
            </a:r>
            <a:r>
              <a:rPr lang="en-US" dirty="0">
                <a:solidFill>
                  <a:schemeClr val="tx1"/>
                </a:solidFill>
                <a:latin typeface="Arial" panose="020B0604020202020204" pitchFamily="34" charset="0"/>
                <a:cs typeface="Arial" panose="020B0604020202020204" pitchFamily="34" charset="0"/>
              </a:rPr>
              <a:t> 63% (62 of 98) of the measures compared with </a:t>
            </a:r>
            <a:r>
              <a:rPr lang="en-US" baseline="0" dirty="0">
                <a:solidFill>
                  <a:schemeClr val="tx1"/>
                </a:solidFill>
                <a:latin typeface="Arial" panose="020B0604020202020204" pitchFamily="34" charset="0"/>
                <a:cs typeface="Arial" panose="020B0604020202020204" pitchFamily="34" charset="0"/>
              </a:rPr>
              <a:t>those living in </a:t>
            </a:r>
            <a:r>
              <a:rPr lang="en-US" dirty="0">
                <a:solidFill>
                  <a:schemeClr val="tx1"/>
                </a:solidFill>
                <a:latin typeface="Arial" panose="020B0604020202020204" pitchFamily="34" charset="0"/>
                <a:cs typeface="Arial" panose="020B0604020202020204" pitchFamily="34" charset="0"/>
              </a:rPr>
              <a:t>large fringe metropolitan areas</a:t>
            </a:r>
            <a:r>
              <a:rPr lang="en-US" b="0" dirty="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Residents in noncore areas received:</a:t>
            </a:r>
          </a:p>
          <a:p>
            <a:pPr marL="342900" lvl="1" indent="-168275">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Better quality of care for </a:t>
            </a:r>
            <a:r>
              <a:rPr lang="en-US" b="0" dirty="0">
                <a:solidFill>
                  <a:schemeClr val="tx1"/>
                </a:solidFill>
                <a:latin typeface="Arial" panose="020B0604020202020204" pitchFamily="34" charset="0"/>
                <a:cs typeface="Arial" panose="020B0604020202020204" pitchFamily="34" charset="0"/>
              </a:rPr>
              <a:t>5</a:t>
            </a:r>
            <a:r>
              <a:rPr lang="en-US" dirty="0">
                <a:solidFill>
                  <a:schemeClr val="tx1"/>
                </a:solidFill>
                <a:latin typeface="Arial" panose="020B0604020202020204" pitchFamily="34" charset="0"/>
                <a:cs typeface="Arial" panose="020B0604020202020204" pitchFamily="34" charset="0"/>
              </a:rPr>
              <a:t>% (5</a:t>
            </a:r>
            <a:r>
              <a:rPr lang="en-US" baseline="0"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of 93) of the measures compared with those living in large fringe metropolitan areas, </a:t>
            </a:r>
          </a:p>
          <a:p>
            <a:pPr marL="342900" lvl="1" indent="-168275">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Worse quality of care for </a:t>
            </a:r>
            <a:r>
              <a:rPr lang="en-US" b="0" dirty="0">
                <a:solidFill>
                  <a:schemeClr val="tx1"/>
                </a:solidFill>
                <a:latin typeface="Arial" panose="020B0604020202020204" pitchFamily="34" charset="0"/>
                <a:cs typeface="Arial" panose="020B0604020202020204" pitchFamily="34" charset="0"/>
              </a:rPr>
              <a:t>33</a:t>
            </a:r>
            <a:r>
              <a:rPr lang="en-US" dirty="0">
                <a:solidFill>
                  <a:schemeClr val="tx1"/>
                </a:solidFill>
                <a:latin typeface="Arial" panose="020B0604020202020204" pitchFamily="34" charset="0"/>
                <a:cs typeface="Arial" panose="020B0604020202020204" pitchFamily="34" charset="0"/>
              </a:rPr>
              <a:t>% (31</a:t>
            </a:r>
            <a:r>
              <a:rPr lang="en-US" baseline="0"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of 93) of the measures compared with those living in large fringe metropolitan areas, and</a:t>
            </a:r>
          </a:p>
          <a:p>
            <a:pPr marL="342900" lvl="1" indent="-168275">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same quality of care for 61</a:t>
            </a:r>
            <a:r>
              <a:rPr lang="en-US" dirty="0">
                <a:solidFill>
                  <a:schemeClr val="tx1"/>
                </a:solidFill>
                <a:latin typeface="Arial" panose="020B0604020202020204" pitchFamily="34" charset="0"/>
                <a:cs typeface="Arial" panose="020B0604020202020204" pitchFamily="34" charset="0"/>
              </a:rPr>
              <a:t>% (57 of 93) of the measures compared with </a:t>
            </a:r>
            <a:r>
              <a:rPr lang="en-US" baseline="0" dirty="0">
                <a:solidFill>
                  <a:schemeClr val="tx1"/>
                </a:solidFill>
                <a:latin typeface="Arial" panose="020B0604020202020204" pitchFamily="34" charset="0"/>
                <a:cs typeface="Arial" panose="020B0604020202020204" pitchFamily="34" charset="0"/>
              </a:rPr>
              <a:t>those living in </a:t>
            </a:r>
            <a:r>
              <a:rPr lang="en-US" dirty="0">
                <a:solidFill>
                  <a:schemeClr val="tx1"/>
                </a:solidFill>
                <a:latin typeface="Arial" panose="020B0604020202020204" pitchFamily="34" charset="0"/>
                <a:cs typeface="Arial" panose="020B0604020202020204" pitchFamily="34" charset="0"/>
              </a:rPr>
              <a:t>large fringe metropolitan areas.</a:t>
            </a: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25</a:t>
            </a:fld>
            <a:endParaRPr lang="en-US" dirty="0"/>
          </a:p>
        </p:txBody>
      </p:sp>
      <p:sp>
        <p:nvSpPr>
          <p:cNvPr id="13" name="Slide Image Placeholder 12"/>
          <p:cNvSpPr>
            <a:spLocks noGrp="1" noRot="1" noChangeAspect="1"/>
          </p:cNvSpPr>
          <p:nvPr>
            <p:ph type="sldImg"/>
          </p:nvPr>
        </p:nvSpPr>
        <p:spPr>
          <a:xfrm>
            <a:off x="539750" y="639763"/>
            <a:ext cx="5943600" cy="4457700"/>
          </a:xfrm>
        </p:spPr>
      </p:sp>
    </p:spTree>
    <p:extLst>
      <p:ext uri="{BB962C8B-B14F-4D97-AF65-F5344CB8AC3E}">
        <p14:creationId xmlns:p14="http://schemas.microsoft.com/office/powerpoint/2010/main" val="2047527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311150" y="5398169"/>
            <a:ext cx="6592729" cy="3665458"/>
          </a:xfrm>
        </p:spPr>
        <p:txBody>
          <a:bodyPr/>
          <a:lstStyle/>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Overall: </a:t>
            </a:r>
            <a:r>
              <a:rPr lang="en-US" sz="1100" dirty="0">
                <a:latin typeface="Arial" panose="020B0604020202020204" pitchFamily="34" charset="0"/>
                <a:cs typeface="Arial" panose="020B0604020202020204" pitchFamily="34" charset="0"/>
              </a:rPr>
              <a:t>In the most recent year for which data are available, </a:t>
            </a:r>
            <a:r>
              <a:rPr lang="en-US" sz="1100" b="0" dirty="0">
                <a:latin typeface="Arial" panose="020B0604020202020204" pitchFamily="34" charset="0"/>
                <a:cs typeface="Arial" panose="020B0604020202020204" pitchFamily="34" charset="0"/>
              </a:rPr>
              <a:t>residents of micropolitan areas received worse care than residents of large fringe metropolitan areas on three or more measures in access and every priority area except affordable care.</a:t>
            </a:r>
          </a:p>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Patient Safety:</a:t>
            </a:r>
            <a:r>
              <a:rPr lang="en-US" sz="1100" dirty="0">
                <a:latin typeface="Arial" panose="020B0604020202020204" pitchFamily="34" charset="0"/>
                <a:cs typeface="Arial" panose="020B0604020202020204" pitchFamily="34" charset="0"/>
              </a:rPr>
              <a:t> Residents of micropolitan areas received better care for 7%, the same care for 73%, and worse care for 20% of the measures compared with residents of large fringe metropolitan areas.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Person-Centered Care:</a:t>
            </a:r>
            <a:r>
              <a:rPr lang="en-US" sz="1100" dirty="0">
                <a:latin typeface="Arial" panose="020B0604020202020204" pitchFamily="34" charset="0"/>
                <a:cs typeface="Arial" panose="020B0604020202020204" pitchFamily="34" charset="0"/>
              </a:rPr>
              <a:t> Residents of micropolitan areas received the same care for 60% and worse care for 40% of the measures compared with residents of large fringe metropolitan areas.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Effective Treatment: </a:t>
            </a:r>
            <a:r>
              <a:rPr lang="en-US" sz="1100" dirty="0">
                <a:latin typeface="Arial" panose="020B0604020202020204" pitchFamily="34" charset="0"/>
                <a:cs typeface="Arial" panose="020B0604020202020204" pitchFamily="34" charset="0"/>
              </a:rPr>
              <a:t>Residents of micropolitan areas received the same care for 83% and worse care for 17% of the measures compared with residents of large fringe metropolitan areas.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Healthy Living:</a:t>
            </a:r>
            <a:r>
              <a:rPr lang="en-US" sz="1100" dirty="0">
                <a:latin typeface="Arial" panose="020B0604020202020204" pitchFamily="34" charset="0"/>
                <a:cs typeface="Arial" panose="020B0604020202020204" pitchFamily="34" charset="0"/>
              </a:rPr>
              <a:t> Residents of micropolitan areas received better care for 4%, the same care for 46%, and worse care for </a:t>
            </a:r>
            <a:r>
              <a:rPr lang="en-US" sz="1100" b="0" dirty="0">
                <a:latin typeface="Arial" panose="020B0604020202020204" pitchFamily="34" charset="0"/>
                <a:cs typeface="Arial" panose="020B0604020202020204" pitchFamily="34" charset="0"/>
              </a:rPr>
              <a:t>50% </a:t>
            </a:r>
            <a:r>
              <a:rPr lang="en-US" sz="1100" dirty="0">
                <a:latin typeface="Arial" panose="020B0604020202020204" pitchFamily="34" charset="0"/>
                <a:cs typeface="Arial" panose="020B0604020202020204" pitchFamily="34" charset="0"/>
              </a:rPr>
              <a:t>of the measures compared with residents of large fringe metropolitan areas</a:t>
            </a:r>
            <a:r>
              <a:rPr lang="en-US" sz="1100" b="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defRPr/>
            </a:pPr>
            <a:r>
              <a:rPr lang="en-US" sz="1100" b="1" dirty="0">
                <a:latin typeface="Arial" panose="020B0604020202020204" pitchFamily="34" charset="0"/>
                <a:cs typeface="Arial" panose="020B0604020202020204" pitchFamily="34" charset="0"/>
              </a:rPr>
              <a:t>Care Coordination:</a:t>
            </a:r>
            <a:r>
              <a:rPr lang="en-US" sz="1100" dirty="0">
                <a:latin typeface="Arial" panose="020B0604020202020204" pitchFamily="34" charset="0"/>
                <a:cs typeface="Arial" panose="020B0604020202020204" pitchFamily="34" charset="0"/>
              </a:rPr>
              <a:t> Residents of micropolitan areas received better care for 10%, the same care for 48%, and worse care for 43% of the measures compared with residents of large fringe metropolitan areas.</a:t>
            </a:r>
          </a:p>
          <a:p>
            <a:pPr marL="171450" indent="-171450">
              <a:buFont typeface="Arial" panose="020B0604020202020204" pitchFamily="34" charset="0"/>
              <a:buChar char="•"/>
              <a:defRPr/>
            </a:pPr>
            <a:r>
              <a:rPr lang="en-US" sz="1100" b="1" dirty="0">
                <a:latin typeface="Arial" panose="020B0604020202020204" pitchFamily="34" charset="0"/>
                <a:cs typeface="Arial" panose="020B0604020202020204" pitchFamily="34" charset="0"/>
              </a:rPr>
              <a:t>Affordable Care:</a:t>
            </a:r>
            <a:r>
              <a:rPr lang="en-US" sz="1100" dirty="0">
                <a:latin typeface="Arial" panose="020B0604020202020204" pitchFamily="34" charset="0"/>
                <a:cs typeface="Arial" panose="020B0604020202020204" pitchFamily="34" charset="0"/>
              </a:rPr>
              <a:t> Residents of micropolitan areas and residents of large fringe metropolitan areas received the same care for 100% of the measures.</a:t>
            </a:r>
          </a:p>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Access:</a:t>
            </a:r>
            <a:r>
              <a:rPr lang="en-US" sz="1100" dirty="0">
                <a:latin typeface="Arial" panose="020B0604020202020204" pitchFamily="34" charset="0"/>
                <a:cs typeface="Arial" panose="020B0604020202020204" pitchFamily="34" charset="0"/>
              </a:rPr>
              <a:t> Residents of micropolitan areas received better care for 6%, the same care for 56%, and worse care for 39% of the measures compared with residents of large fringe metropolitan areas.</a:t>
            </a:r>
          </a:p>
        </p:txBody>
      </p:sp>
      <p:sp>
        <p:nvSpPr>
          <p:cNvPr id="4" name="Slide Number Placeholder 3"/>
          <p:cNvSpPr>
            <a:spLocks noGrp="1"/>
          </p:cNvSpPr>
          <p:nvPr>
            <p:ph type="sldNum" sz="quarter" idx="10"/>
          </p:nvPr>
        </p:nvSpPr>
        <p:spPr/>
        <p:txBody>
          <a:bodyPr/>
          <a:lstStyle/>
          <a:p>
            <a:fld id="{05E9B153-67B9-4602-A9FE-81AAF274874B}" type="slidenum">
              <a:rPr lang="en-US" smtClean="0"/>
              <a:pPr/>
              <a:t>26</a:t>
            </a:fld>
            <a:endParaRPr lang="en-US" dirty="0"/>
          </a:p>
        </p:txBody>
      </p:sp>
    </p:spTree>
    <p:extLst>
      <p:ext uri="{BB962C8B-B14F-4D97-AF65-F5344CB8AC3E}">
        <p14:creationId xmlns:p14="http://schemas.microsoft.com/office/powerpoint/2010/main" val="1335853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8600" y="5232400"/>
            <a:ext cx="6629400" cy="3917950"/>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Overall:</a:t>
            </a:r>
            <a:r>
              <a:rPr lang="en-US" b="1"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the most recent year for which data are available, </a:t>
            </a:r>
            <a:r>
              <a:rPr lang="en-US" sz="1200" kern="1200" dirty="0">
                <a:solidFill>
                  <a:schemeClr val="tx1"/>
                </a:solidFill>
                <a:effectLst/>
                <a:latin typeface="Arial" panose="020B0604020202020204" pitchFamily="34" charset="0"/>
                <a:ea typeface="+mn-ea"/>
                <a:cs typeface="Arial" panose="020B0604020202020204" pitchFamily="34" charset="0"/>
              </a:rPr>
              <a:t>residents of noncore areas received worse care than residents of large fringe metropolitan areas on one or more measures in all priority areas and access.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Patient Safety:</a:t>
            </a:r>
            <a:r>
              <a:rPr lang="en-US" dirty="0">
                <a:latin typeface="Arial" panose="020B0604020202020204" pitchFamily="34" charset="0"/>
                <a:cs typeface="Arial" panose="020B0604020202020204" pitchFamily="34" charset="0"/>
              </a:rPr>
              <a:t> Residents of noncore areas received the same care for 73% and worse care for 27% of the measures compared with residents of large fringe metropolitan areas.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Person-Centered Care: </a:t>
            </a:r>
            <a:r>
              <a:rPr lang="en-US" dirty="0">
                <a:latin typeface="Arial" panose="020B0604020202020204" pitchFamily="34" charset="0"/>
                <a:cs typeface="Arial" panose="020B0604020202020204" pitchFamily="34" charset="0"/>
              </a:rPr>
              <a:t>Residents of noncore areas received the same care for 89% and worse care for 11% of the measures compared with residents of large fringe metropolitan areas.</a:t>
            </a:r>
            <a:endParaRPr 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Effective Treatment:</a:t>
            </a:r>
            <a:r>
              <a:rPr lang="en-US" dirty="0">
                <a:latin typeface="Arial" panose="020B0604020202020204" pitchFamily="34" charset="0"/>
                <a:cs typeface="Arial" panose="020B0604020202020204" pitchFamily="34" charset="0"/>
              </a:rPr>
              <a:t> Residents of noncore areas received the same care for 72% and worse care for 28% of the measures compared with residents of large fringe metropolitan areas.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Healthy Living:</a:t>
            </a:r>
            <a:r>
              <a:rPr lang="en-US" dirty="0">
                <a:latin typeface="Arial" panose="020B0604020202020204" pitchFamily="34" charset="0"/>
                <a:cs typeface="Arial" panose="020B0604020202020204" pitchFamily="34" charset="0"/>
              </a:rPr>
              <a:t> Residents of noncore areas received better care for 5%, the same care for 50%, and worse care for 45% of the measures compared with residents of large fringe metropolitan areas.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Care Coordination: </a:t>
            </a:r>
            <a:r>
              <a:rPr lang="en-US" dirty="0">
                <a:latin typeface="Arial" panose="020B0604020202020204" pitchFamily="34" charset="0"/>
                <a:cs typeface="Arial" panose="020B0604020202020204" pitchFamily="34" charset="0"/>
              </a:rPr>
              <a:t>Residents of noncore areas received better care for</a:t>
            </a:r>
            <a:r>
              <a:rPr lang="en-US" baseline="0" dirty="0">
                <a:latin typeface="Arial" panose="020B0604020202020204" pitchFamily="34" charset="0"/>
                <a:cs typeface="Arial" panose="020B0604020202020204" pitchFamily="34" charset="0"/>
              </a:rPr>
              <a:t> 20%, </a:t>
            </a:r>
            <a:r>
              <a:rPr lang="en-US" dirty="0">
                <a:latin typeface="Arial" panose="020B0604020202020204" pitchFamily="34" charset="0"/>
                <a:cs typeface="Arial" panose="020B0604020202020204" pitchFamily="34" charset="0"/>
              </a:rPr>
              <a:t>the same care for 40%, and worse care for 40% of the measures compared with residents of large fringe metropolitan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Affordable</a:t>
            </a:r>
            <a:r>
              <a:rPr lang="en-US" b="1" baseline="0" dirty="0">
                <a:latin typeface="Arial" panose="020B0604020202020204" pitchFamily="34" charset="0"/>
                <a:cs typeface="Arial" panose="020B0604020202020204" pitchFamily="34" charset="0"/>
              </a:rPr>
              <a:t> Care: </a:t>
            </a:r>
            <a:r>
              <a:rPr lang="en-US" dirty="0">
                <a:latin typeface="Arial" panose="020B0604020202020204" pitchFamily="34" charset="0"/>
                <a:cs typeface="Arial" panose="020B0604020202020204" pitchFamily="34" charset="0"/>
              </a:rPr>
              <a:t>Residents of noncore areas received</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same care for 50% and worse care for 50% of the measures compared with residents of large fringe metropolitan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Access:</a:t>
            </a:r>
            <a:r>
              <a:rPr lang="en-US" dirty="0">
                <a:latin typeface="Arial" panose="020B0604020202020204" pitchFamily="34" charset="0"/>
                <a:cs typeface="Arial" panose="020B0604020202020204" pitchFamily="34" charset="0"/>
              </a:rPr>
              <a:t> Residents of noncore areas received the same care for 71% and worse care for 29% of the measures compared with residents of large fringe metropolitan areas.</a:t>
            </a:r>
          </a:p>
        </p:txBody>
      </p:sp>
      <p:sp>
        <p:nvSpPr>
          <p:cNvPr id="4" name="Slide Number Placeholder 3"/>
          <p:cNvSpPr>
            <a:spLocks noGrp="1"/>
          </p:cNvSpPr>
          <p:nvPr>
            <p:ph type="sldNum" sz="quarter" idx="10"/>
          </p:nvPr>
        </p:nvSpPr>
        <p:spPr/>
        <p:txBody>
          <a:bodyPr/>
          <a:lstStyle/>
          <a:p>
            <a:fld id="{05E9B153-67B9-4602-A9FE-81AAF274874B}" type="slidenum">
              <a:rPr lang="en-US" smtClean="0"/>
              <a:pPr/>
              <a:t>27</a:t>
            </a:fld>
            <a:endParaRPr lang="en-US" dirty="0"/>
          </a:p>
        </p:txBody>
      </p:sp>
      <p:sp>
        <p:nvSpPr>
          <p:cNvPr id="7" name="Slide Image Placeholder 6"/>
          <p:cNvSpPr>
            <a:spLocks noGrp="1" noRot="1" noChangeAspect="1"/>
          </p:cNvSpPr>
          <p:nvPr>
            <p:ph type="sldImg"/>
          </p:nvPr>
        </p:nvSpPr>
        <p:spPr>
          <a:xfrm>
            <a:off x="539750" y="639763"/>
            <a:ext cx="5943600" cy="4457700"/>
          </a:xfrm>
        </p:spPr>
      </p:sp>
    </p:spTree>
    <p:extLst>
      <p:ext uri="{BB962C8B-B14F-4D97-AF65-F5344CB8AC3E}">
        <p14:creationId xmlns:p14="http://schemas.microsoft.com/office/powerpoint/2010/main" val="1184527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99929" y="5399524"/>
            <a:ext cx="5618480" cy="3665458"/>
          </a:xfrm>
        </p:spPr>
        <p:txBody>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Overall:</a:t>
            </a:r>
            <a:r>
              <a:rPr lang="en-US" dirty="0">
                <a:latin typeface="Arial" panose="020B0604020202020204" pitchFamily="34" charset="0"/>
                <a:cs typeface="Arial" panose="020B0604020202020204" pitchFamily="34" charset="0"/>
              </a:rPr>
              <a:t> Across all priority areas where there were quality measures with disparities at baseline, there was no reduction of disparities between people living in micropolitan areas </a:t>
            </a:r>
            <a:r>
              <a:rPr lang="en-US" b="0" dirty="0">
                <a:latin typeface="Arial" panose="020B0604020202020204" pitchFamily="34" charset="0"/>
                <a:cs typeface="Arial" panose="020B0604020202020204" pitchFamily="34" charset="0"/>
              </a:rPr>
              <a:t>or noncore areas </a:t>
            </a:r>
            <a:r>
              <a:rPr lang="en-US" dirty="0">
                <a:latin typeface="Arial" panose="020B0604020202020204" pitchFamily="34" charset="0"/>
                <a:cs typeface="Arial" panose="020B0604020202020204" pitchFamily="34" charset="0"/>
              </a:rPr>
              <a:t>and people living in large fringe metropolitan areas.</a:t>
            </a:r>
          </a:p>
        </p:txBody>
      </p:sp>
      <p:sp>
        <p:nvSpPr>
          <p:cNvPr id="4" name="Slide Number Placeholder 3"/>
          <p:cNvSpPr>
            <a:spLocks noGrp="1"/>
          </p:cNvSpPr>
          <p:nvPr>
            <p:ph type="sldNum" sz="quarter" idx="10"/>
          </p:nvPr>
        </p:nvSpPr>
        <p:spPr/>
        <p:txBody>
          <a:bodyPr/>
          <a:lstStyle/>
          <a:p>
            <a:fld id="{05E9B153-67B9-4602-A9FE-81AAF274874B}" type="slidenum">
              <a:rPr lang="en-US" smtClean="0"/>
              <a:pPr/>
              <a:t>28</a:t>
            </a:fld>
            <a:endParaRPr lang="en-US" dirty="0"/>
          </a:p>
        </p:txBody>
      </p:sp>
      <p:sp>
        <p:nvSpPr>
          <p:cNvPr id="7" name="Slide Image Placeholder 6"/>
          <p:cNvSpPr>
            <a:spLocks noGrp="1" noRot="1" noChangeAspect="1"/>
          </p:cNvSpPr>
          <p:nvPr>
            <p:ph type="sldImg"/>
          </p:nvPr>
        </p:nvSpPr>
        <p:spPr>
          <a:xfrm>
            <a:off x="539750" y="639763"/>
            <a:ext cx="5943600" cy="4457700"/>
          </a:xfrm>
        </p:spPr>
      </p:sp>
    </p:spTree>
    <p:extLst>
      <p:ext uri="{BB962C8B-B14F-4D97-AF65-F5344CB8AC3E}">
        <p14:creationId xmlns:p14="http://schemas.microsoft.com/office/powerpoint/2010/main" val="3473652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48640" y="5187950"/>
            <a:ext cx="5943600" cy="349885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Overall:</a:t>
            </a:r>
            <a:r>
              <a:rPr lang="en-US" baseline="0" dirty="0">
                <a:latin typeface="Arial" panose="020B0604020202020204" pitchFamily="34" charset="0"/>
                <a:cs typeface="Arial" panose="020B0604020202020204" pitchFamily="34" charset="0"/>
              </a:rPr>
              <a:t> Across all priority areas and access where there were quality measures with disparities at baseline, t</a:t>
            </a:r>
            <a:r>
              <a:rPr lang="en-US" b="0" baseline="0" dirty="0">
                <a:latin typeface="Arial" panose="020B0604020202020204" pitchFamily="34" charset="0"/>
                <a:cs typeface="Arial" panose="020B0604020202020204" pitchFamily="34" charset="0"/>
              </a:rPr>
              <a:t>here was no reduction of disparities </a:t>
            </a:r>
            <a:r>
              <a:rPr lang="en-US" b="0" dirty="0">
                <a:latin typeface="Arial" panose="020B0604020202020204" pitchFamily="34" charset="0"/>
                <a:cs typeface="Arial" panose="020B0604020202020204" pitchFamily="34" charset="0"/>
              </a:rPr>
              <a:t>between people living in micropolitan areas and people living in large fringe metropolitan areas.</a:t>
            </a:r>
            <a:endParaRPr lang="en-US"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pPr/>
              <a:t>29</a:t>
            </a:fld>
            <a:endParaRPr lang="en-US" dirty="0"/>
          </a:p>
        </p:txBody>
      </p:sp>
      <p:sp>
        <p:nvSpPr>
          <p:cNvPr id="7" name="Slide Image Placeholder 6"/>
          <p:cNvSpPr>
            <a:spLocks noGrp="1" noRot="1" noChangeAspect="1"/>
          </p:cNvSpPr>
          <p:nvPr>
            <p:ph type="sldImg"/>
          </p:nvPr>
        </p:nvSpPr>
        <p:spPr>
          <a:xfrm>
            <a:off x="539750" y="639763"/>
            <a:ext cx="5943600" cy="4457700"/>
          </a:xfrm>
        </p:spPr>
      </p:sp>
    </p:spTree>
    <p:extLst>
      <p:ext uri="{BB962C8B-B14F-4D97-AF65-F5344CB8AC3E}">
        <p14:creationId xmlns:p14="http://schemas.microsoft.com/office/powerpoint/2010/main" val="118452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39750" y="5340350"/>
            <a:ext cx="5943599" cy="2766435"/>
          </a:xfrm>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pPr/>
              <a:t>3</a:t>
            </a:fld>
            <a:endParaRPr lang="en-US" dirty="0"/>
          </a:p>
        </p:txBody>
      </p:sp>
    </p:spTree>
    <p:extLst>
      <p:ext uri="{BB962C8B-B14F-4D97-AF65-F5344CB8AC3E}">
        <p14:creationId xmlns:p14="http://schemas.microsoft.com/office/powerpoint/2010/main" val="2288986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410107"/>
            <a:ext cx="5618480"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Overall:</a:t>
            </a:r>
            <a:r>
              <a:rPr lang="en-US" baseline="0" dirty="0">
                <a:latin typeface="Arial" panose="020B0604020202020204" pitchFamily="34" charset="0"/>
                <a:cs typeface="Arial" panose="020B0604020202020204" pitchFamily="34" charset="0"/>
              </a:rPr>
              <a:t> Across all priority areas and access where there were quality measures with disparities at baseline, t</a:t>
            </a:r>
            <a:r>
              <a:rPr lang="en-US" b="0" baseline="0" dirty="0">
                <a:latin typeface="Arial" panose="020B0604020202020204" pitchFamily="34" charset="0"/>
                <a:cs typeface="Arial" panose="020B0604020202020204" pitchFamily="34" charset="0"/>
              </a:rPr>
              <a:t>here was no reduction of disparities </a:t>
            </a:r>
            <a:r>
              <a:rPr lang="en-US" b="0" dirty="0">
                <a:latin typeface="Arial" panose="020B0604020202020204" pitchFamily="34" charset="0"/>
                <a:cs typeface="Arial" panose="020B0604020202020204" pitchFamily="34" charset="0"/>
              </a:rPr>
              <a:t>between people living in noncore areas and people living in large fringe metropolitan areas.</a:t>
            </a:r>
            <a:endParaRPr lang="en-US"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pPr/>
              <a:t>30</a:t>
            </a:fld>
            <a:endParaRPr lang="en-US" dirty="0"/>
          </a:p>
        </p:txBody>
      </p:sp>
    </p:spTree>
    <p:extLst>
      <p:ext uri="{BB962C8B-B14F-4D97-AF65-F5344CB8AC3E}">
        <p14:creationId xmlns:p14="http://schemas.microsoft.com/office/powerpoint/2010/main" val="1184527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410107"/>
            <a:ext cx="5618480" cy="3665458"/>
          </a:xfrm>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quality of care for residents living in micropolitan areas:</a:t>
            </a:r>
          </a:p>
          <a:p>
            <a:pPr marL="3429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Improved for 50% (28 of 56) of the measures,</a:t>
            </a:r>
          </a:p>
          <a:p>
            <a:pPr marL="3429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Worsened for 7% (4 of 56) of the measures, and</a:t>
            </a:r>
          </a:p>
          <a:p>
            <a:pPr marL="3429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Did not change for 43% (24 of 56) of the measures.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quality of care for residents living in noncore areas:</a:t>
            </a:r>
          </a:p>
          <a:p>
            <a:pPr marL="3429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Improved for 35% (18 of 51) of the measures, </a:t>
            </a:r>
          </a:p>
          <a:p>
            <a:pPr marL="3429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Worsened for 12% (6 of 51) of the measures, and</a:t>
            </a:r>
          </a:p>
          <a:p>
            <a:pPr marL="3429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Did not change for 53% (27 of 51) of the measures.</a:t>
            </a:r>
          </a:p>
        </p:txBody>
      </p:sp>
      <p:sp>
        <p:nvSpPr>
          <p:cNvPr id="4" name="Slide Number Placeholder 3"/>
          <p:cNvSpPr>
            <a:spLocks noGrp="1"/>
          </p:cNvSpPr>
          <p:nvPr>
            <p:ph type="sldNum" sz="quarter" idx="10"/>
          </p:nvPr>
        </p:nvSpPr>
        <p:spPr/>
        <p:txBody>
          <a:bodyPr/>
          <a:lstStyle/>
          <a:p>
            <a:fld id="{05E9B153-67B9-4602-A9FE-81AAF274874B}" type="slidenum">
              <a:rPr lang="en-US" smtClean="0"/>
              <a:pPr/>
              <a:t>31</a:t>
            </a:fld>
            <a:endParaRPr lang="en-US" dirty="0"/>
          </a:p>
        </p:txBody>
      </p:sp>
    </p:spTree>
    <p:extLst>
      <p:ext uri="{BB962C8B-B14F-4D97-AF65-F5344CB8AC3E}">
        <p14:creationId xmlns:p14="http://schemas.microsoft.com/office/powerpoint/2010/main" val="3594280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410107"/>
            <a:ext cx="5618480" cy="3665458"/>
          </a:xfrm>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Access to care for residents living in micropolitan areas:</a:t>
            </a:r>
          </a:p>
          <a:p>
            <a:pPr marL="3429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Improved for 25% (4 of 16) of the measures,</a:t>
            </a:r>
          </a:p>
          <a:p>
            <a:pPr marL="3429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Worsened for 6% (1 of 16) of the measures, and</a:t>
            </a:r>
          </a:p>
          <a:p>
            <a:pPr marL="3429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Did not change for 69% (11 of 16) of the measures.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Access to care for residents living in noncore areas:</a:t>
            </a:r>
          </a:p>
          <a:p>
            <a:pPr marL="3429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Improved for 31% (5 of 16) of the measures, </a:t>
            </a:r>
          </a:p>
          <a:p>
            <a:pPr marL="3429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Worsened for 6% (1 of 16) of the measures, and</a:t>
            </a:r>
          </a:p>
          <a:p>
            <a:pPr marL="3429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Did not change for 63% (10 of 16) of the measures.</a:t>
            </a:r>
          </a:p>
        </p:txBody>
      </p:sp>
      <p:sp>
        <p:nvSpPr>
          <p:cNvPr id="4" name="Slide Number Placeholder 3"/>
          <p:cNvSpPr>
            <a:spLocks noGrp="1"/>
          </p:cNvSpPr>
          <p:nvPr>
            <p:ph type="sldNum" sz="quarter" idx="10"/>
          </p:nvPr>
        </p:nvSpPr>
        <p:spPr/>
        <p:txBody>
          <a:bodyPr/>
          <a:lstStyle/>
          <a:p>
            <a:fld id="{05E9B153-67B9-4602-A9FE-81AAF274874B}" type="slidenum">
              <a:rPr lang="en-US" smtClean="0"/>
              <a:pPr/>
              <a:t>32</a:t>
            </a:fld>
            <a:endParaRPr lang="en-US" dirty="0"/>
          </a:p>
        </p:txBody>
      </p:sp>
    </p:spTree>
    <p:extLst>
      <p:ext uri="{BB962C8B-B14F-4D97-AF65-F5344CB8AC3E}">
        <p14:creationId xmlns:p14="http://schemas.microsoft.com/office/powerpoint/2010/main" val="1254468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702310" y="5264150"/>
            <a:ext cx="5618480" cy="2881312"/>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E7EC0-D47B-461F-A069-1AF30F543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060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40350"/>
            <a:ext cx="5618480" cy="3665458"/>
          </a:xfrm>
        </p:spPr>
        <p:txBody>
          <a:bodyPr/>
          <a:lstStyle/>
          <a:p>
            <a:pPr marL="171450" indent="-171450">
              <a:buFont typeface="Arial" panose="020B0604020202020204" pitchFamily="34" charset="0"/>
              <a:buChar char="•"/>
            </a:pPr>
            <a:r>
              <a:rPr lang="en-US" b="1" i="0" dirty="0">
                <a:latin typeface="Arial" panose="020B0604020202020204" pitchFamily="34" charset="0"/>
                <a:cs typeface="Arial" panose="020B0604020202020204" pitchFamily="34" charset="0"/>
              </a:rPr>
              <a:t>Importance: </a:t>
            </a:r>
            <a:r>
              <a:rPr lang="en-US" b="0" i="0" dirty="0">
                <a:latin typeface="Arial" panose="020B0604020202020204" pitchFamily="34" charset="0"/>
                <a:cs typeface="Arial" panose="020B0604020202020204" pitchFamily="34" charset="0"/>
              </a:rPr>
              <a:t>People with a usual</a:t>
            </a:r>
            <a:r>
              <a:rPr lang="en-US" b="0" i="0" baseline="0" dirty="0">
                <a:latin typeface="Arial" panose="020B0604020202020204" pitchFamily="34" charset="0"/>
                <a:cs typeface="Arial" panose="020B0604020202020204" pitchFamily="34" charset="0"/>
              </a:rPr>
              <a:t> source of care have better health outcomes and fewer disparities and costs (ODPHP, 2017). “</a:t>
            </a:r>
            <a:r>
              <a:rPr lang="en-US" i="0" dirty="0">
                <a:latin typeface="Arial" panose="020B0604020202020204" pitchFamily="34" charset="0"/>
                <a:cs typeface="Arial" panose="020B0604020202020204" pitchFamily="34" charset="0"/>
              </a:rPr>
              <a:t>Having a usual source of health care has been consistently associated with greater use of preventive services, decreased use of emergency services, and with patients' ratings of quality and satisfaction with care” (Finney Rutten, et.</a:t>
            </a:r>
            <a:r>
              <a:rPr lang="en-US" i="0" baseline="0" dirty="0">
                <a:latin typeface="Arial" panose="020B0604020202020204" pitchFamily="34" charset="0"/>
                <a:cs typeface="Arial" panose="020B0604020202020204" pitchFamily="34" charset="0"/>
              </a:rPr>
              <a:t> al., 2015).</a:t>
            </a:r>
            <a:r>
              <a:rPr lang="en-US" i="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Overall Rate: </a:t>
            </a:r>
            <a:r>
              <a:rPr lang="en-US" b="0" dirty="0">
                <a:latin typeface="Arial" panose="020B0604020202020204" pitchFamily="34" charset="0"/>
                <a:cs typeface="Arial" panose="020B0604020202020204" pitchFamily="34" charset="0"/>
              </a:rPr>
              <a:t>In</a:t>
            </a:r>
            <a:r>
              <a:rPr lang="en-US" b="0" baseline="0" dirty="0">
                <a:latin typeface="Arial" panose="020B0604020202020204" pitchFamily="34" charset="0"/>
                <a:cs typeface="Arial" panose="020B0604020202020204" pitchFamily="34" charset="0"/>
              </a:rPr>
              <a:t> 2018, the percentage of people with a specific source of ongoing care was 87.5%.</a:t>
            </a:r>
            <a:endParaRPr lang="en-US"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Trends: </a:t>
            </a:r>
          </a:p>
          <a:p>
            <a:pPr marL="347472" lvl="1" indent="-164592">
              <a:buFont typeface="Arial" panose="020B0604020202020204" pitchFamily="34" charset="0"/>
              <a:buChar char="•"/>
            </a:pPr>
            <a:r>
              <a:rPr lang="en-US" dirty="0">
                <a:latin typeface="Arial" panose="020B0604020202020204" pitchFamily="34" charset="0"/>
                <a:cs typeface="Arial" panose="020B0604020202020204" pitchFamily="34" charset="0"/>
              </a:rPr>
              <a:t>From 2009 to 2018, the percentage</a:t>
            </a:r>
            <a:r>
              <a:rPr lang="en-US" baseline="0" dirty="0">
                <a:latin typeface="Arial" panose="020B0604020202020204" pitchFamily="34" charset="0"/>
                <a:cs typeface="Arial" panose="020B0604020202020204" pitchFamily="34" charset="0"/>
              </a:rPr>
              <a:t> of people with a specific source of ongoing care improved overall and for people in all residence locations.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2018:</a:t>
            </a:r>
          </a:p>
          <a:p>
            <a:pPr marL="342900" indent="-168275">
              <a:buFont typeface="Arial" panose="020B0604020202020204" pitchFamily="34" charset="0"/>
              <a:buChar char="•"/>
            </a:pPr>
            <a:r>
              <a:rPr lang="en-US" dirty="0">
                <a:latin typeface="Arial" panose="020B0604020202020204" pitchFamily="34" charset="0"/>
                <a:cs typeface="Arial" panose="020B0604020202020204" pitchFamily="34" charset="0"/>
              </a:rPr>
              <a:t>The </a:t>
            </a:r>
            <a:r>
              <a:rPr lang="en-US" baseline="0" dirty="0">
                <a:latin typeface="Arial" panose="020B0604020202020204" pitchFamily="34" charset="0"/>
                <a:cs typeface="Arial" panose="020B0604020202020204" pitchFamily="34" charset="0"/>
              </a:rPr>
              <a:t>percentage of people with a specific source of ongoing care was lower among residents of large central metropolitan areas (85.8%), medium metropolitan areas (86.3%), and small metropolitan areas (86.6%) compared with residents of large fringe metropolitan areas (90.3%).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921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40350"/>
            <a:ext cx="5618480"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People with a usual source of care have better health outcomes and fewer disparities and costs (ODPHP, 2017). “Having a usual source of health care has been consistently associated with greater use of preventive services, decreased use of emergency services, and with patients' ratings of quality and satisfaction with care” (Finney Rutten, et. al., 2015). </a:t>
            </a:r>
          </a:p>
          <a:p>
            <a:pPr marL="171450" indent="-171450">
              <a:buFont typeface="Arial" panose="020B0604020202020204" pitchFamily="34" charset="0"/>
              <a:buChar char="•"/>
            </a:pPr>
            <a:r>
              <a:rPr lang="en-US" b="1" baseline="0" dirty="0">
                <a:latin typeface="Arial" panose="020B0604020202020204" pitchFamily="34" charset="0"/>
                <a:cs typeface="Arial" panose="020B0604020202020204" pitchFamily="34" charset="0"/>
              </a:rPr>
              <a:t>Groups With Disparities in 2018:</a:t>
            </a:r>
          </a:p>
          <a:p>
            <a:pPr marL="341313" lvl="1" indent="-169863">
              <a:buFont typeface="Arial" panose="020B0604020202020204" pitchFamily="34" charset="0"/>
              <a:buChar char="•"/>
            </a:pPr>
            <a:r>
              <a:rPr lang="en-US" baseline="0" dirty="0">
                <a:latin typeface="Arial" panose="020B0604020202020204" pitchFamily="34" charset="0"/>
                <a:cs typeface="Arial" panose="020B0604020202020204" pitchFamily="34" charset="0"/>
              </a:rPr>
              <a:t>Within large central metropolitan areas, large fringe metropolitan areas, medium metropolitan areas, and small metropolitan areas in 2018, the percentage of Hispanic (81.9, 84.2, 80.7, and 76.0%, </a:t>
            </a:r>
            <a:r>
              <a:rPr lang="en-US" sz="1200" kern="1200" dirty="0">
                <a:solidFill>
                  <a:schemeClr val="tx1"/>
                </a:solidFill>
                <a:effectLst/>
                <a:latin typeface="+mn-lt"/>
                <a:ea typeface="+mn-ea"/>
                <a:cs typeface="+mn-cs"/>
              </a:rPr>
              <a:t>respectively</a:t>
            </a:r>
            <a:r>
              <a:rPr lang="en-US" baseline="0" dirty="0">
                <a:latin typeface="Arial" panose="020B0604020202020204" pitchFamily="34" charset="0"/>
                <a:cs typeface="Arial" panose="020B0604020202020204" pitchFamily="34" charset="0"/>
              </a:rPr>
              <a:t>) and Black (85.1, 87.5, 83.4, and 82.6%, </a:t>
            </a:r>
            <a:r>
              <a:rPr lang="en-US" sz="1200" kern="1200" dirty="0">
                <a:solidFill>
                  <a:schemeClr val="tx1"/>
                </a:solidFill>
                <a:effectLst/>
                <a:latin typeface="+mn-lt"/>
                <a:ea typeface="+mn-ea"/>
                <a:cs typeface="+mn-cs"/>
              </a:rPr>
              <a:t>respectively</a:t>
            </a:r>
            <a:r>
              <a:rPr lang="en-US" baseline="0" dirty="0">
                <a:latin typeface="Arial" panose="020B0604020202020204" pitchFamily="34" charset="0"/>
                <a:cs typeface="Arial" panose="020B0604020202020204" pitchFamily="34" charset="0"/>
              </a:rPr>
              <a:t>) individuals with a specific source of ongoing care was lower than for White individuals (88.2, 92.1, 88.7, and 89.3%, </a:t>
            </a:r>
            <a:r>
              <a:rPr lang="en-US" sz="1200" kern="1200" dirty="0">
                <a:solidFill>
                  <a:schemeClr val="tx1"/>
                </a:solidFill>
                <a:effectLst/>
                <a:latin typeface="+mn-lt"/>
                <a:ea typeface="+mn-ea"/>
                <a:cs typeface="+mn-cs"/>
              </a:rPr>
              <a:t>respectively</a:t>
            </a:r>
            <a:r>
              <a:rPr lang="en-US" baseline="0" dirty="0">
                <a:latin typeface="Arial" panose="020B0604020202020204" pitchFamily="34" charset="0"/>
                <a:cs typeface="Arial" panose="020B0604020202020204" pitchFamily="34" charset="0"/>
              </a:rPr>
              <a:t>).</a:t>
            </a:r>
            <a:endParaRPr lang="en-US" b="1" baseline="0" dirty="0">
              <a:latin typeface="Arial" panose="020B0604020202020204" pitchFamily="34" charset="0"/>
              <a:cs typeface="Arial" panose="020B0604020202020204" pitchFamily="34" charset="0"/>
            </a:endParaRP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For Whites, the percentage of individuals in large central metropolitan areas (88.2%), medium metropolitan areas (88.7%), small metropolitan areas (89.3%), and micropolitan areas (88.8%) with a specific source of ongoing care was lower than in large fringe metropolitan areas (92.1%).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18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457200" y="5303520"/>
            <a:ext cx="5922010" cy="3887787"/>
          </a:xfrm>
        </p:spPr>
        <p:txBody>
          <a:bodyPr/>
          <a:lstStyle/>
          <a:p>
            <a:pPr marL="171450" lvl="0" indent="-171450" fontAlgn="base">
              <a:buFont typeface="Arial" panose="020B0604020202020204" pitchFamily="34" charset="0"/>
              <a:buChar cha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Having a usual primary care provider is associated with greater patient trust in the provider, good patient-provider communication, and increased likelihood that patients will receive appropriate care (ODPHP, 2017). Rural areas face chronic shortages of primary care providers (Larson, et al., 2020), which may result in using emergency departments as a source of ongoing care (Larson, et al., 2020).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2018, the percentage of people who identified a hospital, emergency room, or clinic as a source of ongoing care was 24.3%.</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Trends: </a:t>
            </a:r>
          </a:p>
          <a:p>
            <a:pPr marL="347472" lvl="2" indent="-164592" defTabSz="931774">
              <a:buFont typeface="Arial" pitchFamily="34" charset="0"/>
              <a:buChar char="•"/>
              <a:defRPr/>
            </a:pPr>
            <a:r>
              <a:rPr lang="en-US" dirty="0">
                <a:latin typeface="Arial" panose="020B0604020202020204" pitchFamily="34" charset="0"/>
                <a:cs typeface="Arial" panose="020B0604020202020204" pitchFamily="34" charset="0"/>
              </a:rPr>
              <a:t>From 2009 to 2018, the percentage of </a:t>
            </a:r>
            <a:r>
              <a:rPr lang="en-US" baseline="0" dirty="0">
                <a:latin typeface="Arial" panose="020B0604020202020204" pitchFamily="34" charset="0"/>
                <a:cs typeface="Arial" panose="020B0604020202020204" pitchFamily="34" charset="0"/>
              </a:rPr>
              <a:t>people who identified a hospital, emergency room, or clinic as a source of ongoing care increased overall and across all areas except large central metropolitan areas, where the percentage showed no change.</a:t>
            </a:r>
          </a:p>
          <a:p>
            <a:pPr marL="228600" lvl="1" indent="-228600"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2018: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The percentage of people who identified a hospital, emergency room, or clinic as a source of ongoing care in large central metropolitan (23.6%), medium metropolitan (23.5%), small metropolitan (30.4%), micropolitan (34.1%), and noncore (42.4%) areas was higher compared with large fringe metropolitan areas (17.2%).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194469" y="5097463"/>
            <a:ext cx="6629400" cy="4814887"/>
          </a:xfrm>
        </p:spPr>
        <p:txBody>
          <a:bodyPr/>
          <a:lstStyle/>
          <a:p>
            <a:pPr marL="171450" lvl="0" indent="-171450" fontAlgn="base">
              <a:buFont typeface="Arial" panose="020B0604020202020204" pitchFamily="34" charset="0"/>
              <a:buChar cha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Having a usual primary care provider is associated with greater patient trust in the provider, good patient-provider communication, and increased likelihood that patients will receive appropriate care (ODPHP, 2017). Rural areas face chronic shortages of primary care providers (Larson, et al.</a:t>
            </a:r>
            <a:r>
              <a:rPr lang="en-US" sz="1000" u="none" kern="1200" dirty="0">
                <a:solidFill>
                  <a:schemeClr val="tx1"/>
                </a:solidFill>
                <a:effectLst/>
                <a:latin typeface="Arial" panose="020B0604020202020204" pitchFamily="34" charset="0"/>
                <a:cs typeface="Arial" panose="020B0604020202020204" pitchFamily="34" charset="0"/>
              </a:rPr>
              <a:t>, 2020</a:t>
            </a:r>
            <a:r>
              <a:rPr lang="en-US" sz="1000" kern="1200" dirty="0">
                <a:solidFill>
                  <a:schemeClr val="tx1"/>
                </a:solidFill>
                <a:effectLst/>
                <a:latin typeface="Arial" panose="020B0604020202020204" pitchFamily="34" charset="0"/>
                <a:cs typeface="Arial" panose="020B0604020202020204" pitchFamily="34" charset="0"/>
              </a:rPr>
              <a:t>), which may result in using emergency departments as a source of ongoing care. </a:t>
            </a: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2018:</a:t>
            </a:r>
          </a:p>
          <a:p>
            <a:pPr marL="173736" indent="0">
              <a:buFont typeface="Arial" panose="020B0604020202020204" pitchFamily="34" charset="0"/>
              <a:buNone/>
            </a:pPr>
            <a:r>
              <a:rPr lang="en-US" sz="1000" b="1" strike="noStrike" baseline="0" dirty="0">
                <a:latin typeface="Arial" panose="020B0604020202020204" pitchFamily="34" charset="0"/>
                <a:cs typeface="Arial" panose="020B0604020202020204" pitchFamily="34" charset="0"/>
              </a:rPr>
              <a:t>Disparities by Location:</a:t>
            </a:r>
          </a:p>
          <a:p>
            <a:pPr marL="3460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a:solidFill>
                  <a:schemeClr val="tx1"/>
                </a:solidFill>
                <a:latin typeface="Arial" panose="020B0604020202020204" pitchFamily="34" charset="0"/>
                <a:cs typeface="Arial" panose="020B0604020202020204" pitchFamily="34" charset="0"/>
              </a:rPr>
              <a:t>In large central metropolitan areas and medium metropolitan areas, the percentage of Hispanic (32.2% and 40.5%, respectively) and Black (31.2% and 27.4%, respectively) individuals who reported using a hospital, emergency room, or clinic as a source of ongoing care was higher than the percentage for White individuals residing in similar areas (15.8% and 17.9%, respectively).</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large fringe metropolitan areas and micropolitan areas, the percentage of Hispanic individuals (27.9% and 43.7%, respectively) who reported using a hospital, emergency room, or clinic as a source of ongoing care was higher than the percentage for White individuals residing in similar areas (15.1% and 31.3%, respectively).</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small metropolitan areas, the percentage of Black individuals (38.0%) who reported using a hospital, emergency room, or clinic as a source of ongoing care was higher than the percentage for White individuals residing in similar areas (27.7%).</a:t>
            </a:r>
          </a:p>
          <a:p>
            <a:pPr marL="174625"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strike="noStrike" baseline="0" dirty="0">
                <a:latin typeface="Arial" panose="020B0604020202020204" pitchFamily="34" charset="0"/>
                <a:cs typeface="Arial" panose="020B0604020202020204" pitchFamily="34" charset="0"/>
              </a:rPr>
              <a:t>Disparities by Group</a:t>
            </a:r>
            <a:r>
              <a:rPr lang="en-US" sz="1000" strike="noStrike" baseline="0" dirty="0">
                <a:latin typeface="Arial" panose="020B0604020202020204" pitchFamily="34" charset="0"/>
                <a:cs typeface="Arial" panose="020B0604020202020204" pitchFamily="34" charset="0"/>
              </a:rPr>
              <a:t>:</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For Hispanics, the percentage of people who reported using a hospital, emergency room, or clinic as a source of ongoing care was higher for individuals residing in medium metropolitan areas (40.5 percent) and micropolitan areas (43.7%) than for those residing in large fringe metropolitan areas (27.9%).</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For Blacks, the percentage of people who reported using a hospital, emergency room, or clinic as a source of ongoing care was higher for individuals residing in large central metropolitan areas (31.2%), medium metropolitan areas (27.4%), and small metropolitan areas (38.0%) than for those residing in large fringe metropolitan areas (15.6%).</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For Whites, the percentage of people who reported using a hospital, emergency room, or clinic as a source of ongoing care was higher for individuals residing in small metropolitan areas (27.7%), micropolitan areas (31.3%), and noncore areas (41.4%) than for those residing in large fringe metropolitan areas (15.1%).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5123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77345"/>
            <a:ext cx="5618480" cy="3665458"/>
          </a:xfrm>
        </p:spPr>
        <p:txBody>
          <a:bodyPr/>
          <a:lstStyle/>
          <a:p>
            <a:pPr marL="171450" lvl="1" indent="-171450" defTabSz="931774">
              <a:buFont typeface="Arial" panose="020B0604020202020204" pitchFamily="34" charset="0"/>
              <a:buChar char="•"/>
              <a:defRPr/>
            </a:pPr>
            <a:r>
              <a:rPr lang="en-US" b="1" i="0" dirty="0">
                <a:latin typeface="Arial" panose="020B0604020202020204" pitchFamily="34" charset="0"/>
                <a:cs typeface="Arial" panose="020B0604020202020204" pitchFamily="34" charset="0"/>
              </a:rPr>
              <a:t>Importance:</a:t>
            </a:r>
            <a:r>
              <a:rPr lang="en-US" i="0" dirty="0">
                <a:latin typeface="Arial" panose="020B0604020202020204" pitchFamily="34" charset="0"/>
                <a:cs typeface="Arial" panose="020B0604020202020204" pitchFamily="34" charset="0"/>
              </a:rPr>
              <a:t> Patients with limited access to community dental providers may seek dental care in emergency departments. </a:t>
            </a:r>
            <a:r>
              <a:rPr lang="en-US" i="0" baseline="0" dirty="0">
                <a:latin typeface="Arial" panose="020B0604020202020204" pitchFamily="34" charset="0"/>
                <a:cs typeface="Arial" panose="020B0604020202020204" pitchFamily="34" charset="0"/>
              </a:rPr>
              <a:t>D</a:t>
            </a:r>
            <a:r>
              <a:rPr lang="en-US" baseline="0" dirty="0">
                <a:latin typeface="Arial" panose="020B0604020202020204" pitchFamily="34" charset="0"/>
                <a:cs typeface="Arial" panose="020B0604020202020204" pitchFamily="34" charset="0"/>
              </a:rPr>
              <a:t>ental emergencies have higher readmissions than all other medical discharges </a:t>
            </a:r>
            <a:r>
              <a:rPr lang="en-US" i="0" dirty="0">
                <a:latin typeface="Arial" panose="020B0604020202020204" pitchFamily="34" charset="0"/>
                <a:cs typeface="Arial" panose="020B0604020202020204" pitchFamily="34" charset="0"/>
              </a:rPr>
              <a:t>(Chalmers,</a:t>
            </a:r>
            <a:r>
              <a:rPr lang="en-US" i="0" baseline="0" dirty="0">
                <a:latin typeface="Arial" panose="020B0604020202020204" pitchFamily="34" charset="0"/>
                <a:cs typeface="Arial" panose="020B0604020202020204" pitchFamily="34" charset="0"/>
              </a:rPr>
              <a:t> 2017)</a:t>
            </a:r>
            <a:r>
              <a:rPr lang="en-US" i="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1" dirty="0"/>
              <a:t>Groups With Disparities in 2017:</a:t>
            </a:r>
          </a:p>
          <a:p>
            <a:pPr marL="347472" indent="-164592">
              <a:buFont typeface="Arial" panose="020B0604020202020204" pitchFamily="34" charset="0"/>
              <a:buChar char="•"/>
            </a:pPr>
            <a:r>
              <a:rPr lang="en-US" dirty="0">
                <a:latin typeface="Arial" panose="020B0604020202020204" pitchFamily="34" charset="0"/>
                <a:cs typeface="Arial" panose="020B0604020202020204" pitchFamily="34" charset="0"/>
              </a:rPr>
              <a:t>The rate of emergency department visits for dental conditions was higher in micropolitan and noncore areas (491.7 per 100,000 population) compared with large fringe metropolitan areas (207.1 per 100,000 population).</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2372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271620" y="5377345"/>
            <a:ext cx="6592729" cy="3665458"/>
          </a:xfrm>
        </p:spPr>
        <p:txBody>
          <a:bodyPr/>
          <a:lstStyle/>
          <a:p>
            <a:pPr marL="171450" lvl="1" indent="-171450" defTabSz="931774">
              <a:buFont typeface="Arial" panose="020B0604020202020204" pitchFamily="34" charset="0"/>
              <a:buChar char="•"/>
              <a:defRPr/>
            </a:pPr>
            <a:r>
              <a:rPr lang="en-US" sz="1100" b="1" i="0" dirty="0">
                <a:latin typeface="Arial" panose="020B0604020202020204" pitchFamily="34" charset="0"/>
                <a:cs typeface="Arial" panose="020B0604020202020204" pitchFamily="34" charset="0"/>
              </a:rPr>
              <a:t>Importance:</a:t>
            </a:r>
            <a:r>
              <a:rPr lang="en-US" sz="1100" i="0" dirty="0">
                <a:latin typeface="Arial" panose="020B0604020202020204" pitchFamily="34" charset="0"/>
                <a:cs typeface="Arial" panose="020B0604020202020204" pitchFamily="34" charset="0"/>
              </a:rPr>
              <a:t> Trauma</a:t>
            </a:r>
            <a:r>
              <a:rPr lang="en-US" sz="1100" i="0" baseline="0" dirty="0">
                <a:latin typeface="Arial" panose="020B0604020202020204" pitchFamily="34" charset="0"/>
                <a:cs typeface="Arial" panose="020B0604020202020204" pitchFamily="34" charset="0"/>
              </a:rPr>
              <a:t> centers provide care for injured patients with trauma-related injuries. M</a:t>
            </a:r>
            <a:r>
              <a:rPr lang="en-US" sz="1100" i="0" dirty="0">
                <a:latin typeface="Arial" panose="020B0604020202020204" pitchFamily="34" charset="0"/>
                <a:cs typeface="Arial" panose="020B0604020202020204" pitchFamily="34" charset="0"/>
              </a:rPr>
              <a:t>ost patients with severe injuries are treated in Level I or II trauma centers, but access to trauma centers may be more difficult for residents of rural areas.</a:t>
            </a:r>
          </a:p>
          <a:p>
            <a:pPr marL="171450" indent="-171450">
              <a:buFont typeface="Arial" panose="020B0604020202020204" pitchFamily="34" charset="0"/>
              <a:buChar char="•"/>
            </a:pPr>
            <a:r>
              <a:rPr lang="en-US" sz="1100" b="1" baseline="0" dirty="0">
                <a:latin typeface="Arial" panose="020B0604020202020204" pitchFamily="34" charset="0"/>
                <a:cs typeface="Arial" panose="020B0604020202020204" pitchFamily="34" charset="0"/>
              </a:rPr>
              <a:t>Groups With Disparities in 2017:</a:t>
            </a:r>
          </a:p>
          <a:p>
            <a:pPr marL="171450" lvl="1">
              <a:buFont typeface="Arial" panose="020B0604020202020204" pitchFamily="34" charset="0"/>
              <a:buNone/>
            </a:pPr>
            <a:r>
              <a:rPr lang="en-US" sz="1100" b="1" baseline="0" dirty="0">
                <a:latin typeface="Arial" panose="020B0604020202020204" pitchFamily="34" charset="0"/>
                <a:cs typeface="Arial" panose="020B0604020202020204" pitchFamily="34" charset="0"/>
              </a:rPr>
              <a:t>Level I/II Trauma Centers</a:t>
            </a:r>
          </a:p>
          <a:p>
            <a:pPr marL="347472" lvl="1" indent="-171450">
              <a:buFont typeface="Arial" panose="020B0604020202020204" pitchFamily="34" charset="0"/>
              <a:buChar char="•"/>
            </a:pPr>
            <a:r>
              <a:rPr lang="en-US" sz="1100" kern="1200" dirty="0">
                <a:solidFill>
                  <a:schemeClr val="tx1"/>
                </a:solidFill>
                <a:effectLst/>
                <a:latin typeface="Arial" panose="020B0604020202020204" pitchFamily="34" charset="0"/>
                <a:ea typeface="+mn-ea"/>
                <a:cs typeface="Arial" panose="020B0604020202020204" pitchFamily="34" charset="0"/>
              </a:rPr>
              <a:t>Injured residents of large central (42.5%) and medium (37.6%) metropolitan areas who visited an emergency department were more likely to use a Trauma Level I/II center than injured residents of large fringe metropolitan areas (28.8%).</a:t>
            </a:r>
          </a:p>
          <a:p>
            <a:pPr marL="347472" lvl="1" indent="-171450">
              <a:buFont typeface="Arial" panose="020B0604020202020204" pitchFamily="34" charset="0"/>
              <a:buChar char="•"/>
            </a:pPr>
            <a:r>
              <a:rPr lang="en-US" sz="1100" kern="1200" dirty="0">
                <a:solidFill>
                  <a:schemeClr val="tx1"/>
                </a:solidFill>
                <a:effectLst/>
                <a:latin typeface="Arial" panose="020B0604020202020204" pitchFamily="34" charset="0"/>
                <a:ea typeface="+mn-ea"/>
                <a:cs typeface="Arial" panose="020B0604020202020204" pitchFamily="34" charset="0"/>
              </a:rPr>
              <a:t>Injured residents of micropolitan (11.6%) and noncore (10.2%) areas who visited an emergency department were less likely to use a Trauma Level I/II center than injured residents of large fringe metropolitan areas (28.8%).</a:t>
            </a:r>
          </a:p>
          <a:p>
            <a:pPr marL="171450" lvl="1">
              <a:defRPr/>
            </a:pPr>
            <a:r>
              <a:rPr lang="en-US" sz="1100" b="1" baseline="0" dirty="0">
                <a:latin typeface="Arial" panose="020B0604020202020204" pitchFamily="34" charset="0"/>
                <a:cs typeface="Arial" panose="020B0604020202020204" pitchFamily="34" charset="0"/>
              </a:rPr>
              <a:t>Level III Trauma Centers</a:t>
            </a:r>
          </a:p>
          <a:p>
            <a:pPr marL="347472" lvl="1" indent="-171450">
              <a:buFont typeface="Arial" panose="020B0604020202020204" pitchFamily="34" charset="0"/>
              <a:buChar char="•"/>
            </a:pPr>
            <a:r>
              <a:rPr lang="en-US" sz="1100" kern="1200" dirty="0">
                <a:solidFill>
                  <a:schemeClr val="tx1"/>
                </a:solidFill>
                <a:effectLst/>
                <a:latin typeface="Arial" panose="020B0604020202020204" pitchFamily="34" charset="0"/>
                <a:ea typeface="+mn-ea"/>
                <a:cs typeface="Arial" panose="020B0604020202020204" pitchFamily="34" charset="0"/>
              </a:rPr>
              <a:t>Injured residents of small metropolitan areas (26.8%) who visited an emergency department were more likely to use a Trauma Level III center than injured residents of large fringe metropolitan areas (12.8%).</a:t>
            </a:r>
          </a:p>
          <a:p>
            <a:pPr lvl="1" indent="-285750"/>
            <a:r>
              <a:rPr lang="en-US" sz="1100" b="1" baseline="0" dirty="0">
                <a:latin typeface="Arial" panose="020B0604020202020204" pitchFamily="34" charset="0"/>
                <a:cs typeface="Arial" panose="020B0604020202020204" pitchFamily="34" charset="0"/>
              </a:rPr>
              <a:t>Nontrauma Emergency Departments</a:t>
            </a:r>
          </a:p>
          <a:p>
            <a:pPr marL="347472" lvl="1" indent="-171450">
              <a:buFont typeface="Arial" panose="020B0604020202020204" pitchFamily="34" charset="0"/>
              <a:buChar char="•"/>
            </a:pPr>
            <a:r>
              <a:rPr lang="en-US" sz="1100" kern="1200" dirty="0">
                <a:solidFill>
                  <a:schemeClr val="tx1"/>
                </a:solidFill>
                <a:effectLst/>
                <a:latin typeface="Arial" panose="020B0604020202020204" pitchFamily="34" charset="0"/>
                <a:ea typeface="+mn-ea"/>
                <a:cs typeface="Arial" panose="020B0604020202020204" pitchFamily="34" charset="0"/>
              </a:rPr>
              <a:t>Injured residents of large central (49.1%), medium (49.6%), and small (44.1%) metropolitan areas who visited an emergency department were less likely to use a nontrauma emergency department than injured residents of large fringe metropolitan areas (58.4%).</a:t>
            </a:r>
          </a:p>
          <a:p>
            <a:pPr marL="347472" lvl="1" indent="-171450">
              <a:buFont typeface="Arial" panose="020B0604020202020204" pitchFamily="34" charset="0"/>
              <a:buChar char="•"/>
            </a:pPr>
            <a:r>
              <a:rPr lang="en-US" sz="1100" kern="1200" dirty="0">
                <a:solidFill>
                  <a:schemeClr val="tx1"/>
                </a:solidFill>
                <a:effectLst/>
                <a:latin typeface="Arial" panose="020B0604020202020204" pitchFamily="34" charset="0"/>
                <a:ea typeface="+mn-ea"/>
                <a:cs typeface="Arial" panose="020B0604020202020204" pitchFamily="34" charset="0"/>
              </a:rPr>
              <a:t>Injured residents of micropolitan (68.3%) and noncore (80.3%) areas who visited an emergency department were more likely to use a nontrauma emergency department than injured residents of large fringe metropolitan areas (58.4%).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237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pPr/>
              <a:t>4</a:t>
            </a:fld>
            <a:endParaRPr lang="en-US" dirty="0"/>
          </a:p>
        </p:txBody>
      </p:sp>
    </p:spTree>
    <p:extLst>
      <p:ext uri="{BB962C8B-B14F-4D97-AF65-F5344CB8AC3E}">
        <p14:creationId xmlns:p14="http://schemas.microsoft.com/office/powerpoint/2010/main" val="22889862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271620" y="5232400"/>
            <a:ext cx="6516529" cy="3810403"/>
          </a:xfrm>
        </p:spPr>
        <p:txBody>
          <a:bodyPr/>
          <a:lstStyle/>
          <a:p>
            <a:pPr marL="171450" lvl="1" indent="-171450" defTabSz="931774">
              <a:buFont typeface="Arial" panose="020B0604020202020204" pitchFamily="34" charset="0"/>
              <a:buChar char="•"/>
              <a:defRPr/>
            </a:pPr>
            <a:r>
              <a:rPr lang="en-US" b="1" i="0" dirty="0">
                <a:latin typeface="Arial" panose="020B0604020202020204" pitchFamily="34" charset="0"/>
                <a:cs typeface="Arial" panose="020B0604020202020204" pitchFamily="34" charset="0"/>
              </a:rPr>
              <a:t>Importance:</a:t>
            </a:r>
            <a:r>
              <a:rPr lang="en-US" i="0" dirty="0">
                <a:latin typeface="Arial" panose="020B0604020202020204" pitchFamily="34" charset="0"/>
                <a:cs typeface="Arial" panose="020B0604020202020204" pitchFamily="34" charset="0"/>
              </a:rPr>
              <a:t> Trauma</a:t>
            </a:r>
            <a:r>
              <a:rPr lang="en-US" i="0" baseline="0" dirty="0">
                <a:latin typeface="Arial" panose="020B0604020202020204" pitchFamily="34" charset="0"/>
                <a:cs typeface="Arial" panose="020B0604020202020204" pitchFamily="34" charset="0"/>
              </a:rPr>
              <a:t> centers provide care for injured patients with trauma-related injuries. M</a:t>
            </a:r>
            <a:r>
              <a:rPr lang="en-US" i="0" dirty="0">
                <a:latin typeface="Arial" panose="020B0604020202020204" pitchFamily="34" charset="0"/>
                <a:cs typeface="Arial" panose="020B0604020202020204" pitchFamily="34" charset="0"/>
              </a:rPr>
              <a:t>ost patients with severe injuries are treated in Level I or II trauma centers, but access to trauma centers may be more difficult for residents of rural areas.</a:t>
            </a:r>
          </a:p>
          <a:p>
            <a:pPr marL="1714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Groups With Disparities in 2017:</a:t>
            </a:r>
          </a:p>
          <a:p>
            <a:pPr marL="457200" lvl="2" indent="-285750" defTabSz="931774">
              <a:defRPr/>
            </a:pPr>
            <a:r>
              <a:rPr lang="en-US" b="1" strike="noStrike" dirty="0">
                <a:latin typeface="Arial" panose="020B0604020202020204" pitchFamily="34" charset="0"/>
                <a:cs typeface="Arial" panose="020B0604020202020204" pitchFamily="34" charset="0"/>
              </a:rPr>
              <a:t>Disparities by L</a:t>
            </a:r>
            <a:r>
              <a:rPr lang="en-US" b="1" strike="noStrike" baseline="0" dirty="0">
                <a:latin typeface="Arial" panose="020B0604020202020204" pitchFamily="34" charset="0"/>
                <a:cs typeface="Arial" panose="020B0604020202020204" pitchFamily="34" charset="0"/>
              </a:rPr>
              <a:t>ocation:</a:t>
            </a:r>
          </a:p>
          <a:p>
            <a:pPr marL="347472"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Injured residents living outside metropolitan statistical areas who were poor (2.7%), low income (3.2%), middle income (4.9%), and high income (1.4%) were less likely to use a Trauma Level I/II center than injured residents of metropolitan statistical areas with similar levels of income (41.7%, 34.8%, 36.7%, and 35.3%, respectively). </a:t>
            </a:r>
          </a:p>
          <a:p>
            <a:pPr marL="347472"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Injured residents living outside metropolitan statistical areas who were poor (83.6%), low income (78.0%), middle income (77.3%), and high income (73.5%) were more likely to use a nontrauma emergency department than injured residents of metropolitan statistical areas with similar levels of income (45.4%, 50.9%, 49.7%, and 54.2%, respectively).</a:t>
            </a:r>
          </a:p>
          <a:p>
            <a:pPr lvl="1" indent="-285750">
              <a:defRPr/>
            </a:pPr>
            <a:r>
              <a:rPr lang="en-US" b="1" strike="noStrike" dirty="0">
                <a:latin typeface="Arial" panose="020B0604020202020204" pitchFamily="34" charset="0"/>
                <a:cs typeface="Arial" panose="020B0604020202020204" pitchFamily="34" charset="0"/>
              </a:rPr>
              <a:t>Disparities by G</a:t>
            </a:r>
            <a:r>
              <a:rPr lang="en-US" b="1" strike="noStrike" baseline="0" dirty="0">
                <a:latin typeface="Arial" panose="020B0604020202020204" pitchFamily="34" charset="0"/>
                <a:cs typeface="Arial" panose="020B0604020202020204" pitchFamily="34" charset="0"/>
              </a:rPr>
              <a:t>roup:</a:t>
            </a:r>
          </a:p>
          <a:p>
            <a:pPr marL="347472"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Injured residents living in metropolitan statistical areas who were poor (41.7%) were more likely to use a Trauma Level I/II center than injured residents of metropolitan statistical areas who were high income (35.3%). </a:t>
            </a:r>
          </a:p>
          <a:p>
            <a:pPr marL="347472"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Injured residents living in metropolitan statistical areas who were poor (45.4%) were less likely to use a nontrauma emergency department than injured residents of metropolitan statistical areas who were high income (54.2%).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7111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77345"/>
            <a:ext cx="5618480" cy="3665458"/>
          </a:xfrm>
        </p:spPr>
        <p:txBody>
          <a:bodyPr/>
          <a:lstStyle/>
          <a:p>
            <a:pPr marL="171450" lvl="1" indent="-171450" defTabSz="931774">
              <a:buFont typeface="Arial" panose="020B0604020202020204" pitchFamily="34" charset="0"/>
              <a:buChar char="•"/>
              <a:defRPr/>
            </a:pPr>
            <a:r>
              <a:rPr lang="en-US" b="1" i="0" dirty="0">
                <a:latin typeface="Arial" panose="020B0604020202020204" pitchFamily="34" charset="0"/>
                <a:cs typeface="Arial" panose="020B0604020202020204" pitchFamily="34" charset="0"/>
              </a:rPr>
              <a:t>Importance:</a:t>
            </a:r>
            <a:r>
              <a:rPr lang="en-US" i="0" dirty="0">
                <a:latin typeface="Arial" panose="020B0604020202020204" pitchFamily="34" charset="0"/>
                <a:cs typeface="Arial" panose="020B0604020202020204" pitchFamily="34" charset="0"/>
              </a:rPr>
              <a:t> Trauma</a:t>
            </a:r>
            <a:r>
              <a:rPr lang="en-US" i="0" baseline="0" dirty="0">
                <a:latin typeface="Arial" panose="020B0604020202020204" pitchFamily="34" charset="0"/>
                <a:cs typeface="Arial" panose="020B0604020202020204" pitchFamily="34" charset="0"/>
              </a:rPr>
              <a:t> centers provide care for injured patients with trauma-related injuries. M</a:t>
            </a:r>
            <a:r>
              <a:rPr lang="en-US" i="0" dirty="0">
                <a:latin typeface="Arial" panose="020B0604020202020204" pitchFamily="34" charset="0"/>
                <a:cs typeface="Arial" panose="020B0604020202020204" pitchFamily="34" charset="0"/>
              </a:rPr>
              <a:t>ost patients with severe injuries are treated in Level I or II trauma centers, but access to trauma centers may be more difficult for residents of rural areas.</a:t>
            </a:r>
          </a:p>
          <a:p>
            <a:pPr marL="171450" indent="-171450">
              <a:buFont typeface="Arial" panose="020B0604020202020204" pitchFamily="34" charset="0"/>
              <a:buChar char="•"/>
            </a:pPr>
            <a:r>
              <a:rPr lang="en-US" sz="1200" b="1" kern="1200" dirty="0">
                <a:solidFill>
                  <a:schemeClr val="tx1"/>
                </a:solidFill>
                <a:effectLst/>
                <a:latin typeface="Arial" panose="020B0604020202020204" pitchFamily="34" charset="0"/>
                <a:ea typeface="+mn-ea"/>
                <a:cs typeface="Arial" panose="020B0604020202020204" pitchFamily="34" charset="0"/>
              </a:rPr>
              <a:t>Groups With Disparities in 2017:</a:t>
            </a:r>
          </a:p>
          <a:p>
            <a:pPr marL="347472"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Injured residents living outside metropolitan statistical areas who were </a:t>
            </a:r>
            <a:r>
              <a:rPr lang="en-US" sz="1200" b="0" kern="1200" dirty="0">
                <a:solidFill>
                  <a:schemeClr val="tx1"/>
                </a:solidFill>
                <a:effectLst/>
                <a:latin typeface="Arial" panose="020B0604020202020204" pitchFamily="34" charset="0"/>
                <a:ea typeface="+mn-ea"/>
                <a:cs typeface="Arial" panose="020B0604020202020204" pitchFamily="34" charset="0"/>
              </a:rPr>
              <a:t>male (3.1%) and female (3.1%) were less likely to use a Trauma Level I/II center than injured residents of metropolitan statistical areas with the same gender (39.2% and 35.4%, respectively). </a:t>
            </a:r>
          </a:p>
          <a:p>
            <a:pPr marL="347472" indent="-171450">
              <a:buFont typeface="Arial" panose="020B0604020202020204" pitchFamily="34" charset="0"/>
              <a:buChar char="•"/>
            </a:pPr>
            <a:r>
              <a:rPr lang="en-US" sz="1200" b="0" kern="1200" dirty="0">
                <a:solidFill>
                  <a:schemeClr val="tx1"/>
                </a:solidFill>
                <a:effectLst/>
                <a:latin typeface="Arial" panose="020B0604020202020204" pitchFamily="34" charset="0"/>
                <a:ea typeface="+mn-ea"/>
                <a:cs typeface="Arial" panose="020B0604020202020204" pitchFamily="34" charset="0"/>
              </a:rPr>
              <a:t>Injured residents living outside metropolitan statistical areas who were male (16.7%) were more likely to use a Trauma Level III center than injured residents of metropolitan statistical areas with the same gender (12.7%). </a:t>
            </a:r>
          </a:p>
          <a:p>
            <a:pPr marL="347472" indent="-171450">
              <a:buFont typeface="Arial" panose="020B0604020202020204" pitchFamily="34" charset="0"/>
              <a:buChar char="•"/>
            </a:pPr>
            <a:r>
              <a:rPr lang="en-US" sz="1200" b="0" kern="1200" dirty="0">
                <a:solidFill>
                  <a:schemeClr val="tx1"/>
                </a:solidFill>
                <a:effectLst/>
                <a:latin typeface="Arial" panose="020B0604020202020204" pitchFamily="34" charset="0"/>
                <a:ea typeface="+mn-ea"/>
                <a:cs typeface="Arial" panose="020B0604020202020204" pitchFamily="34" charset="0"/>
              </a:rPr>
              <a:t>Injured residents living outside metropolitan statistical areas who were male (80.2%) and female (80.3%) were more likely to use a nontrauma emergency department than injured residents of metropolitan statistical areas with the same gender (48.1% and 51.5%, respectively). </a:t>
            </a:r>
          </a:p>
          <a:p>
            <a:r>
              <a:rPr lang="en-US" sz="1200" b="0" kern="1200" dirty="0">
                <a:solidFill>
                  <a:schemeClr val="tx1"/>
                </a:solidFill>
                <a:effectLst/>
                <a:latin typeface="Arial" panose="020B0604020202020204" pitchFamily="34" charset="0"/>
                <a:ea typeface="+mn-ea"/>
                <a:cs typeface="Arial" panose="020B0604020202020204" pitchFamily="34" charset="0"/>
              </a:rPr>
              <a:t> </a:t>
            </a:r>
          </a:p>
          <a:p>
            <a:pPr marL="18288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9441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39750" y="5251442"/>
            <a:ext cx="5943600" cy="3417895"/>
          </a:xfrm>
        </p:spPr>
        <p:txBody>
          <a:bodyPr/>
          <a:lstStyle/>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Rural areas often rely on “a patchwork of small rural hospitals, clinics, small primary care practices, nursing homes, and physician practices for many of their health care needs” (</a:t>
            </a:r>
            <a:r>
              <a:rPr lang="en-US" sz="1200" u="none" kern="1200" dirty="0">
                <a:solidFill>
                  <a:schemeClr val="tx1"/>
                </a:solidFill>
                <a:effectLst/>
                <a:latin typeface="Arial" panose="020B0604020202020204" pitchFamily="34" charset="0"/>
                <a:cs typeface="Arial" panose="020B0604020202020204" pitchFamily="34" charset="0"/>
              </a:rPr>
              <a:t>HHS, Rural Action Plan, 2020 </a:t>
            </a:r>
            <a:r>
              <a:rPr lang="en-US" sz="1200" kern="1200" dirty="0">
                <a:solidFill>
                  <a:schemeClr val="tx1"/>
                </a:solidFill>
                <a:effectLst/>
                <a:latin typeface="Arial" panose="020B0604020202020204" pitchFamily="34" charset="0"/>
                <a:cs typeface="Arial" panose="020B0604020202020204" pitchFamily="34" charset="0"/>
              </a:rPr>
              <a:t>). With the chronic shortage of clinicians and challenges with transportation (HHS, Rural Action Plan, 2020), access to care on weekends may be limited and difficult to get. </a:t>
            </a:r>
            <a:endParaRPr lang="en-US" strike="sngStrike"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the percentage of people with a usual source of care with office hours at night or on weekends was 43.9%.</a:t>
            </a:r>
            <a:endParaRPr lang="en-US" b="0" baseline="0" dirty="0">
              <a:latin typeface="Arial" panose="020B0604020202020204" pitchFamily="34" charset="0"/>
              <a:cs typeface="Arial" panose="020B0604020202020204" pitchFamily="34" charset="0"/>
            </a:endParaRPr>
          </a:p>
          <a:p>
            <a:pPr marL="228600" lvl="1" indent="-228600"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latin typeface="Arial" panose="020B0604020202020204" pitchFamily="34" charset="0"/>
                <a:cs typeface="Arial" panose="020B0604020202020204" pitchFamily="34" charset="0"/>
              </a:rPr>
              <a:t>The </a:t>
            </a:r>
            <a:r>
              <a:rPr lang="en-US" sz="1200" kern="1200" dirty="0">
                <a:solidFill>
                  <a:schemeClr val="tx1"/>
                </a:solidFill>
                <a:effectLst/>
                <a:latin typeface="Arial" panose="020B0604020202020204" pitchFamily="34" charset="0"/>
                <a:cs typeface="Arial" panose="020B0604020202020204" pitchFamily="34" charset="0"/>
              </a:rPr>
              <a:t>percentage of people with a usual source of care with office hours at night or on weekends was lower in medium metropolitan (39.7%), small metropolitan (41.0%), micropolitan (34.9%), and noncore areas (33.3%) compared with large fringe metropolitan areas (50.7%)</a:t>
            </a:r>
            <a:r>
              <a:rPr lang="en-US" i="0" baseline="0" dirty="0">
                <a:latin typeface="Arial" panose="020B0604020202020204" pitchFamily="34" charset="0"/>
                <a:cs typeface="Arial" panose="020B0604020202020204" pitchFamily="34" charset="0"/>
              </a:rPr>
              <a:t>. </a:t>
            </a:r>
            <a:endParaRPr lang="en-US" b="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271620" y="5340350"/>
            <a:ext cx="6440329" cy="3665458"/>
          </a:xfrm>
        </p:spPr>
        <p:txBody>
          <a:bodyPr/>
          <a:lstStyle/>
          <a:p>
            <a:pPr marL="171450" lvl="0"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Rural areas often rely on “a patchwork of small rural hospitals, clinics, small primary care practices, nursing homes, and physician practices for many of their health care needs” (</a:t>
            </a:r>
            <a:r>
              <a:rPr lang="en-US" sz="1000" u="none" kern="1200" dirty="0">
                <a:solidFill>
                  <a:schemeClr val="tx1"/>
                </a:solidFill>
                <a:effectLst/>
                <a:latin typeface="Arial" panose="020B0604020202020204" pitchFamily="34" charset="0"/>
                <a:cs typeface="Arial" panose="020B0604020202020204" pitchFamily="34" charset="0"/>
              </a:rPr>
              <a:t>HHS, Rural Action Plan, 2020 </a:t>
            </a:r>
            <a:r>
              <a:rPr lang="en-US" sz="1000" kern="1200" dirty="0">
                <a:solidFill>
                  <a:schemeClr val="tx1"/>
                </a:solidFill>
                <a:effectLst/>
                <a:latin typeface="Arial" panose="020B0604020202020204" pitchFamily="34" charset="0"/>
                <a:cs typeface="Arial" panose="020B0604020202020204" pitchFamily="34" charset="0"/>
              </a:rPr>
              <a:t>). With the chronic shortage of clinicians and challenges with transportation (HHS, Rural Action Plan, 2020), access to care on weekends may be limited and difficult to get.</a:t>
            </a:r>
            <a:endParaRPr lang="en-US" sz="1000" strike="sngStrik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2017:</a:t>
            </a:r>
          </a:p>
          <a:p>
            <a:pPr indent="171450"/>
            <a:r>
              <a:rPr lang="en-US" sz="1000" b="1" dirty="0">
                <a:latin typeface="Arial" panose="020B0604020202020204" pitchFamily="34" charset="0"/>
                <a:cs typeface="Arial" panose="020B0604020202020204" pitchFamily="34" charset="0"/>
              </a:rPr>
              <a:t>Disparities by L</a:t>
            </a:r>
            <a:r>
              <a:rPr lang="en-US" sz="1000" b="1" baseline="0" dirty="0">
                <a:latin typeface="Arial" panose="020B0604020202020204" pitchFamily="34" charset="0"/>
                <a:cs typeface="Arial" panose="020B0604020202020204" pitchFamily="34" charset="0"/>
              </a:rPr>
              <a:t>ocation</a:t>
            </a:r>
            <a:r>
              <a:rPr lang="en-US" sz="1000" b="1" strike="sngStrike" baseline="0" dirty="0">
                <a:latin typeface="Arial" panose="020B0604020202020204" pitchFamily="34" charset="0"/>
                <a:cs typeface="Arial" panose="020B0604020202020204" pitchFamily="34" charset="0"/>
              </a:rPr>
              <a:t>:</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Within large fringe metropolitan areas, the percentage of individuals with low income (45.2%) and middle income (47.9%) reporting a usual source of care with office hours at night or on weekends was lower than for individuals with high incomes (53.6%).</a:t>
            </a:r>
          </a:p>
          <a:p>
            <a:pPr marR="0" indent="171450" fontAlgn="auto">
              <a:lnSpc>
                <a:spcPct val="100000"/>
              </a:lnSpc>
              <a:spcBef>
                <a:spcPts val="0"/>
              </a:spcBef>
              <a:spcAft>
                <a:spcPts val="0"/>
              </a:spcAft>
              <a:buClrTx/>
              <a:buSzTx/>
              <a:tabLst/>
              <a:defRPr/>
            </a:pPr>
            <a:r>
              <a:rPr lang="en-US" sz="1000" b="1" dirty="0">
                <a:latin typeface="Arial" panose="020B0604020202020204" pitchFamily="34" charset="0"/>
                <a:cs typeface="Arial" panose="020B0604020202020204" pitchFamily="34" charset="0"/>
              </a:rPr>
              <a:t>Disparities by Group:</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Among individuals with high income</a:t>
            </a:r>
            <a:r>
              <a:rPr lang="en-US" sz="1000" b="0" strike="sngStrike" baseline="0" dirty="0">
                <a:latin typeface="Arial" panose="020B0604020202020204" pitchFamily="34" charset="0"/>
                <a:cs typeface="Arial" panose="020B0604020202020204" pitchFamily="34" charset="0"/>
              </a:rPr>
              <a:t>s</a:t>
            </a:r>
            <a:r>
              <a:rPr lang="en-US" sz="1000" b="0" baseline="0" dirty="0">
                <a:latin typeface="Arial" panose="020B0604020202020204" pitchFamily="34" charset="0"/>
                <a:cs typeface="Arial" panose="020B0604020202020204" pitchFamily="34" charset="0"/>
              </a:rPr>
              <a:t>, the percentage of those living in all other areas (44.8, 38.7, 43.3, 35.7, and 36.5% for large central metropolitan, medium metropolitan, small metropolitan, micropolitan, and noncore areas, respectively) reporting a usual source of care with office hours at night or on weekends was lower than for those living in large fringe metropolitan areas (53.6%)</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Among individuals with middle income</a:t>
            </a:r>
            <a:r>
              <a:rPr lang="en-US" sz="1000" b="0" strike="sngStrike" baseline="0" dirty="0">
                <a:latin typeface="Arial" panose="020B0604020202020204" pitchFamily="34" charset="0"/>
                <a:cs typeface="Arial" panose="020B0604020202020204" pitchFamily="34" charset="0"/>
              </a:rPr>
              <a:t>s</a:t>
            </a:r>
            <a:r>
              <a:rPr lang="en-US" sz="1000" b="0" baseline="0" dirty="0">
                <a:latin typeface="Arial" panose="020B0604020202020204" pitchFamily="34" charset="0"/>
                <a:cs typeface="Arial" panose="020B0604020202020204" pitchFamily="34" charset="0"/>
              </a:rPr>
              <a:t>, the percentage of those living in noncore areas (34.3%) reporting a usual source of care with office hours at night or on weekends was lower than for those living in large fringe metropolitan areas (47.9%).</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Among individuals with low income</a:t>
            </a:r>
            <a:r>
              <a:rPr lang="en-US" sz="1000" b="0" strike="sngStrike" baseline="0" dirty="0">
                <a:latin typeface="Arial" panose="020B0604020202020204" pitchFamily="34" charset="0"/>
                <a:cs typeface="Arial" panose="020B0604020202020204" pitchFamily="34" charset="0"/>
              </a:rPr>
              <a:t>s</a:t>
            </a:r>
            <a:r>
              <a:rPr lang="en-US" sz="1000" b="0" baseline="0" dirty="0">
                <a:latin typeface="Arial" panose="020B0604020202020204" pitchFamily="34" charset="0"/>
                <a:cs typeface="Arial" panose="020B0604020202020204" pitchFamily="34" charset="0"/>
              </a:rPr>
              <a:t>, the percentage of those living in medium metropolitan areas (35.9%), small metropolitan areas (34.6%), micropolitan areas (30.2%), and noncore areas (30.8%) reporting a source of care with office hours at night or on weekends was lower than for those living in large fringe metropolitan areas (45.2%).</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Among poor individuals, the percentage of those living in medium metropolitan areas (35.1%), micropolitan areas (25.0%), and noncore areas (30.0%) reporting a source of care with office hours at night or on weekends was lower than for those living in large fringe metropolitan areas (49.3%).</a:t>
            </a:r>
          </a:p>
        </p:txBody>
      </p:sp>
      <p:sp>
        <p:nvSpPr>
          <p:cNvPr id="4" name="Slide Number Placeholder 3"/>
          <p:cNvSpPr>
            <a:spLocks noGrp="1"/>
          </p:cNvSpPr>
          <p:nvPr>
            <p:ph type="sldNum" sz="quarter" idx="10"/>
          </p:nvPr>
        </p:nvSpPr>
        <p:spPr/>
        <p:txBody>
          <a:bodyPr/>
          <a:lstStyle/>
          <a:p>
            <a:fld id="{5ACA5A0B-F09E-4EB0-80F3-1C25292FE503}"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090112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39750" y="5099050"/>
            <a:ext cx="5943600" cy="411763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Uninsured rates among nonelderly adults in rural areas decreased between 2010 and 2019 after the passage of the Affordable Care Act. However, uninsured rates in non-Medicaid expansion States are twice as high as uninsured rates in Medicaid expansion States (</a:t>
            </a:r>
            <a:r>
              <a:rPr lang="en-US" sz="1200" kern="1200" dirty="0" err="1">
                <a:solidFill>
                  <a:schemeClr val="tx1"/>
                </a:solidFill>
                <a:effectLst/>
                <a:latin typeface="Arial" panose="020B0604020202020204" pitchFamily="34" charset="0"/>
                <a:cs typeface="Arial" panose="020B0604020202020204" pitchFamily="34" charset="0"/>
              </a:rPr>
              <a:t>Turrini</a:t>
            </a:r>
            <a:r>
              <a:rPr lang="en-US" sz="1200" kern="1200" dirty="0">
                <a:solidFill>
                  <a:schemeClr val="tx1"/>
                </a:solidFill>
                <a:effectLst/>
                <a:latin typeface="Arial" panose="020B0604020202020204" pitchFamily="34" charset="0"/>
                <a:cs typeface="Arial" panose="020B0604020202020204" pitchFamily="34" charset="0"/>
              </a:rPr>
              <a:t>, et al., 2021). Without health insurance, people are less likely to have a regular healthcare provider and are more likely to skip routine healthcare (ODPHP, 2021a). People under age 65 without insurance coverage have worse access to care than people who are insured. Studies repeatedly show that uninsured people are less likely than those with insurance to receive preven</a:t>
            </a:r>
            <a:r>
              <a:rPr lang="en-US" sz="1200" strike="sngStrike" kern="1200" dirty="0">
                <a:solidFill>
                  <a:schemeClr val="tx1"/>
                </a:solidFill>
                <a:effectLst/>
                <a:latin typeface="Arial" panose="020B0604020202020204" pitchFamily="34" charset="0"/>
                <a:cs typeface="Arial" panose="020B0604020202020204" pitchFamily="34" charset="0"/>
              </a:rPr>
              <a:t>t</a:t>
            </a:r>
            <a:r>
              <a:rPr lang="en-US" sz="1200" kern="1200" dirty="0">
                <a:solidFill>
                  <a:schemeClr val="tx1"/>
                </a:solidFill>
                <a:effectLst/>
                <a:latin typeface="Arial" panose="020B0604020202020204" pitchFamily="34" charset="0"/>
                <a:cs typeface="Arial" panose="020B0604020202020204" pitchFamily="34" charset="0"/>
              </a:rPr>
              <a:t>ive care and services for major health conditions and chronic disease (Tolbert, et al., 2020). </a:t>
            </a:r>
            <a:endParaRPr lang="en-US" strike="sngStrike"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2018, the percentage of people under age 65 without health insurance was 11.0%.</a:t>
            </a:r>
            <a:endParaRPr lang="en-US" b="0"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Trends: </a:t>
            </a:r>
          </a:p>
          <a:p>
            <a:pPr marL="347472" lvl="2" indent="-164592" defTabSz="931774">
              <a:buFont typeface="Arial" pitchFamily="34" charset="0"/>
              <a:buChar char="•"/>
              <a:defRPr/>
            </a:pPr>
            <a:r>
              <a:rPr lang="en-US" baseline="0" dirty="0">
                <a:latin typeface="Arial" panose="020B0604020202020204" pitchFamily="34" charset="0"/>
                <a:cs typeface="Arial" panose="020B0604020202020204" pitchFamily="34" charset="0"/>
              </a:rPr>
              <a:t>Between 2010 and 2018, the percentage of people under age 65 without health insurance decreased overall and across all residence locations.</a:t>
            </a:r>
          </a:p>
          <a:p>
            <a:pPr marL="228600" lvl="1" indent="-228600"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2018: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The percentage of people under age 65 without health insurance was higher for people living in large central metropolitan (12.1%), medium metropolitan (11.1%), small metropolitan (10.7%), micropolitan (14.2%), and noncore (13.5%) areas </a:t>
            </a:r>
            <a:r>
              <a:rPr lang="en-US" b="0" baseline="0" dirty="0">
                <a:latin typeface="Arial" panose="020B0604020202020204" pitchFamily="34" charset="0"/>
                <a:cs typeface="Arial" panose="020B0604020202020204" pitchFamily="34" charset="0"/>
              </a:rPr>
              <a:t>compared with those living in large fringe metropolitan areas </a:t>
            </a:r>
            <a:r>
              <a:rPr lang="en-US" baseline="0" dirty="0">
                <a:latin typeface="Arial" panose="020B0604020202020204" pitchFamily="34" charset="0"/>
                <a:cs typeface="Arial" panose="020B0604020202020204" pitchFamily="34" charset="0"/>
              </a:rPr>
              <a:t>(8.4%)</a:t>
            </a:r>
            <a:r>
              <a:rPr lang="en-US" b="0" baseline="0" dirty="0">
                <a:latin typeface="Arial" panose="020B0604020202020204" pitchFamily="34" charset="0"/>
                <a:cs typeface="Arial" panose="020B0604020202020204" pitchFamily="34" charset="0"/>
              </a:rPr>
              <a:t>. </a:t>
            </a:r>
            <a:endParaRPr lang="en-US" b="1"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271620" y="5097463"/>
            <a:ext cx="6440329" cy="3908345"/>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Uninsured rates among nonelderly adults in rural areas decreased between 2010 and 2019 after the passage of the Affordable Care Act. However, uninsured rates in non-Medicaid expansion States are twice as high as uninsured rates in Medicaid expansion States (</a:t>
            </a:r>
            <a:r>
              <a:rPr lang="en-US" sz="1000" kern="1200" dirty="0" err="1">
                <a:solidFill>
                  <a:schemeClr val="tx1"/>
                </a:solidFill>
                <a:effectLst/>
                <a:latin typeface="Arial" panose="020B0604020202020204" pitchFamily="34" charset="0"/>
                <a:cs typeface="Arial" panose="020B0604020202020204" pitchFamily="34" charset="0"/>
              </a:rPr>
              <a:t>Turrini</a:t>
            </a:r>
            <a:r>
              <a:rPr lang="en-US" sz="1000" kern="1200" dirty="0">
                <a:solidFill>
                  <a:schemeClr val="tx1"/>
                </a:solidFill>
                <a:effectLst/>
                <a:latin typeface="Arial" panose="020B0604020202020204" pitchFamily="34" charset="0"/>
                <a:cs typeface="Arial" panose="020B0604020202020204" pitchFamily="34" charset="0"/>
              </a:rPr>
              <a:t>, et al., 2021). Without health insurance, people are less likely to have a regular healthcare provider and are more likely to skip routine healthcare (ODPHP, 2021a). People of color have faced longstanding disparities in health coverage that contribute to disparities in health</a:t>
            </a:r>
            <a:r>
              <a:rPr lang="en-US" sz="1000" b="1" kern="1200" dirty="0">
                <a:solidFill>
                  <a:schemeClr val="tx1"/>
                </a:solidFill>
                <a:effectLst/>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People of color are more likely to be uninsured than White people (</a:t>
            </a:r>
            <a:r>
              <a:rPr lang="en-US" sz="1000" kern="1200" dirty="0" err="1">
                <a:solidFill>
                  <a:schemeClr val="tx1"/>
                </a:solidFill>
                <a:effectLst/>
                <a:latin typeface="Arial" panose="020B0604020202020204" pitchFamily="34" charset="0"/>
                <a:cs typeface="Arial" panose="020B0604020202020204" pitchFamily="34" charset="0"/>
              </a:rPr>
              <a:t>Artiga</a:t>
            </a:r>
            <a:r>
              <a:rPr lang="en-US" sz="1000" kern="1200" dirty="0">
                <a:solidFill>
                  <a:schemeClr val="tx1"/>
                </a:solidFill>
                <a:effectLst/>
                <a:latin typeface="Arial" panose="020B0604020202020204" pitchFamily="34" charset="0"/>
                <a:cs typeface="Arial" panose="020B0604020202020204" pitchFamily="34" charset="0"/>
              </a:rPr>
              <a:t>, et al., 2021). Reflecting geographic variation in income and availability of public coverage, people who live in the South or West are more likely to be uninsured (Tolbert, et al., 2020).</a:t>
            </a: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2018:</a:t>
            </a:r>
          </a:p>
          <a:p>
            <a:pPr indent="171450">
              <a:buFont typeface="Arial" panose="020B0604020202020204" pitchFamily="34" charset="0"/>
              <a:buNone/>
            </a:pPr>
            <a:r>
              <a:rPr lang="en-US" sz="1000" b="1" baseline="0" dirty="0">
                <a:latin typeface="Arial" panose="020B0604020202020204" pitchFamily="34" charset="0"/>
                <a:cs typeface="Arial" panose="020B0604020202020204" pitchFamily="34" charset="0"/>
              </a:rPr>
              <a:t>Disparities by Location:</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large central metropolitan areas, the percentage of Hispanic (21.5%) and Black (12.8%) residents under age 65 without health insurance was higher than the percentage of White residents (6.6%) without health insurance.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large fringe metropolitan areas, the percentage of Hispanic (18.1%) and Black (10%) residents under age 65 without health insurance was higher than the percentage of White residents (5.6%) without health insurance.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medium metropolitan areas, the percentage of Hispanic (17.5%) and Black (13.1%) residents under age 65 without health insurance was higher than the percentage of White residents (8.6%) without health insurance.</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small metropolitan areas, the percentage of Hispanic (17.9%) residents under age 65 without health insurance was higher than the percentage of White residents (9.2%) without health insurance.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micropolitan areas, the percentage of Hispanic (29.3%) and Black (17.2%) residents under age 65 without health insurance was higher than the percentage of White residents (10.9%) without health insurance.</a:t>
            </a:r>
          </a:p>
          <a:p>
            <a:pPr marL="1746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baseline="0" dirty="0">
                <a:latin typeface="Arial" panose="020B0604020202020204" pitchFamily="34" charset="0"/>
                <a:cs typeface="Arial" panose="020B0604020202020204" pitchFamily="34" charset="0"/>
              </a:rPr>
              <a:t>Disparities by Group</a:t>
            </a:r>
            <a:r>
              <a:rPr lang="en-US" sz="100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For Hispanics, the percentage of individuals under age 65 without health insurance was higher for residents of large central metropolitan areas (21.5%) and micropolitan areas (29.3%) compared with Hispanics residing in large fringe metropolitan areas (18.1%).</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For Blacks, the percentage of individuals under age 65 without health insurance was higher for residents of micropolitan areas (17.2%) compared with Blacks residing in large fringe metropolitan areas (10.0%).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For Whites, the percentage of individuals under age 65 without health insurance was higher for residents of medium metropolitan (8.6%), small metropolitan (9.2%), micropolitan (10.9%), and noncore (11.8%) areas compared with Whites residing in large fringe metropolitan areas (5.6%).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a:latin typeface="Arial" panose="020B0604020202020204" pitchFamily="34" charset="0"/>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a:latin typeface="Arial" panose="020B0604020202020204" pitchFamily="34" charset="0"/>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a:latin typeface="Arial" panose="020B0604020202020204" pitchFamily="34" charset="0"/>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a:latin typeface="Arial" panose="020B0604020202020204" pitchFamily="34" charset="0"/>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a:latin typeface="Arial" panose="020B0604020202020204" pitchFamily="34" charset="0"/>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18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250904" y="5097463"/>
            <a:ext cx="6516529" cy="3803697"/>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Uninsured rates among nonelderly adults in rural areas decreased between 2010 and 2019 after the passage of the Affordable Care Act. However, uninsured rates in non-Medicaid expansion States are twice as high as uninsured rates in Medicaid expansion States (</a:t>
            </a:r>
            <a:r>
              <a:rPr lang="en-US" sz="1000" kern="1200" dirty="0" err="1">
                <a:solidFill>
                  <a:schemeClr val="tx1"/>
                </a:solidFill>
                <a:effectLst/>
                <a:latin typeface="Arial" panose="020B0604020202020204" pitchFamily="34" charset="0"/>
                <a:cs typeface="Arial" panose="020B0604020202020204" pitchFamily="34" charset="0"/>
              </a:rPr>
              <a:t>Turrini</a:t>
            </a:r>
            <a:r>
              <a:rPr lang="en-US" sz="1000" kern="1200" dirty="0">
                <a:solidFill>
                  <a:schemeClr val="tx1"/>
                </a:solidFill>
                <a:effectLst/>
                <a:latin typeface="Arial" panose="020B0604020202020204" pitchFamily="34" charset="0"/>
                <a:cs typeface="Arial" panose="020B0604020202020204" pitchFamily="34" charset="0"/>
              </a:rPr>
              <a:t>, et al., 2021). Without health insurance, people are less likely to have a regular healthcare provider and more likely to skip routine healthcare. This </a:t>
            </a:r>
            <a:r>
              <a:rPr lang="en-US" sz="1000" b="0" kern="1200" dirty="0">
                <a:solidFill>
                  <a:schemeClr val="tx1"/>
                </a:solidFill>
                <a:effectLst/>
                <a:latin typeface="Arial" panose="020B0604020202020204" pitchFamily="34" charset="0"/>
                <a:cs typeface="Arial" panose="020B0604020202020204" pitchFamily="34" charset="0"/>
              </a:rPr>
              <a:t>situation</a:t>
            </a:r>
            <a:r>
              <a:rPr lang="en-US" sz="1000" b="1" kern="1200" dirty="0">
                <a:solidFill>
                  <a:schemeClr val="tx1"/>
                </a:solidFill>
                <a:effectLst/>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puts them at increased risk for serious health problems. Evidence has shown that strategies to reduce financial and other barriers to health insurance access can help increase coverage rates (ODPHP,  2021a).</a:t>
            </a: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2018:</a:t>
            </a:r>
          </a:p>
          <a:p>
            <a:pPr indent="171450">
              <a:buFont typeface="Arial" panose="020B0604020202020204" pitchFamily="34" charset="0"/>
              <a:buNone/>
            </a:pPr>
            <a:r>
              <a:rPr lang="en-US" sz="1000" b="1" baseline="0" dirty="0">
                <a:latin typeface="Arial" panose="020B0604020202020204" pitchFamily="34" charset="0"/>
                <a:cs typeface="Arial" panose="020B0604020202020204" pitchFamily="34" charset="0"/>
              </a:rPr>
              <a:t>Disparities by Location:</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Arial" panose="020B0604020202020204" pitchFamily="34" charset="0"/>
                <a:cs typeface="Arial" panose="020B0604020202020204" pitchFamily="34" charset="0"/>
              </a:rPr>
              <a:t>In large central metropolitan areas, residents under age 65 described as poor (21.7%), low income (19.1%), or middle income (12.9%) were more likely to be without health insurance than residents described as high income (4.8%)</a:t>
            </a:r>
            <a:r>
              <a:rPr lang="en-US" sz="1000" b="0" kern="1200" baseline="0" dirty="0">
                <a:solidFill>
                  <a:schemeClr val="tx1"/>
                </a:solidFill>
                <a:effectLst/>
                <a:latin typeface="Arial" panose="020B0604020202020204" pitchFamily="34" charset="0"/>
                <a:cs typeface="Arial" panose="020B0604020202020204" pitchFamily="34" charset="0"/>
              </a:rPr>
              <a:t>.</a:t>
            </a:r>
            <a:endParaRPr lang="en-US" sz="1000" b="0" baseline="0" dirty="0">
              <a:latin typeface="Arial" panose="020B0604020202020204" pitchFamily="34" charset="0"/>
              <a:cs typeface="Arial" panose="020B0604020202020204" pitchFamily="34" charset="0"/>
            </a:endParaRP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Arial" panose="020B0604020202020204" pitchFamily="34" charset="0"/>
                <a:cs typeface="Arial" panose="020B0604020202020204" pitchFamily="34" charset="0"/>
              </a:rPr>
              <a:t>In large fringe metropolitan areas, residents under age 65 described as poor (19.3%), low income (17.4%), or middle income (9.9%) were more likely to be without health insurance than residents described as high income (2.9%)</a:t>
            </a:r>
            <a:r>
              <a:rPr lang="en-US" sz="1000" b="0" kern="1200" baseline="0" dirty="0">
                <a:solidFill>
                  <a:schemeClr val="tx1"/>
                </a:solidFill>
                <a:effectLst/>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Arial" panose="020B0604020202020204" pitchFamily="34" charset="0"/>
                <a:cs typeface="Arial" panose="020B0604020202020204" pitchFamily="34" charset="0"/>
              </a:rPr>
              <a:t>In medium metropolitan areas, residents under age 65 described as poor (18.5%), low income (19.0%), or middle income (10.9%) were more likely to be without health insurance than residents described as high income (4.0%)</a:t>
            </a:r>
            <a:r>
              <a:rPr lang="en-US" sz="1000" b="0" kern="1200" baseline="0" dirty="0">
                <a:solidFill>
                  <a:schemeClr val="tx1"/>
                </a:solidFill>
                <a:effectLst/>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Arial" panose="020B0604020202020204" pitchFamily="34" charset="0"/>
                <a:cs typeface="Arial" panose="020B0604020202020204" pitchFamily="34" charset="0"/>
              </a:rPr>
              <a:t>In small metropolitan areas, residents under age 65 described as poor (18.6%), low income (14.6%), or middle income (9.5%) were more likely to be without health insurance than residents described as high income (5.6%)</a:t>
            </a:r>
            <a:r>
              <a:rPr lang="en-US" sz="1000" b="0" kern="1200" baseline="0" dirty="0">
                <a:solidFill>
                  <a:schemeClr val="tx1"/>
                </a:solidFill>
                <a:effectLst/>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Arial" panose="020B0604020202020204" pitchFamily="34" charset="0"/>
                <a:cs typeface="Arial" panose="020B0604020202020204" pitchFamily="34" charset="0"/>
              </a:rPr>
              <a:t>In micropolitan areas, residents under age 65 described as poor or low income (20.4%) or middle income (13.3%) were more likely to be without health insurance than residents described as high income (6.0%)</a:t>
            </a:r>
            <a:r>
              <a:rPr lang="en-US" sz="1000" b="0" kern="1200" baseline="0" dirty="0">
                <a:solidFill>
                  <a:schemeClr val="tx1"/>
                </a:solidFill>
                <a:effectLst/>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Arial" panose="020B0604020202020204" pitchFamily="34" charset="0"/>
                <a:cs typeface="Arial" panose="020B0604020202020204" pitchFamily="34" charset="0"/>
              </a:rPr>
              <a:t>In noncore areas, residents under age 65 described as poor (17.9%) or low income (22.4%) were more likely to be without health insurance than residents described as high income (8.4%)</a:t>
            </a:r>
            <a:r>
              <a:rPr lang="en-US" sz="1000" b="0" kern="1200" baseline="0" dirty="0">
                <a:solidFill>
                  <a:schemeClr val="tx1"/>
                </a:solidFill>
                <a:effectLst/>
                <a:latin typeface="Arial" panose="020B0604020202020204" pitchFamily="34" charset="0"/>
                <a:cs typeface="Arial" panose="020B0604020202020204" pitchFamily="34" charset="0"/>
              </a:rPr>
              <a:t>.</a:t>
            </a:r>
          </a:p>
          <a:p>
            <a:pPr marL="1746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baseline="0" dirty="0">
                <a:latin typeface="Arial" panose="020B0604020202020204" pitchFamily="34" charset="0"/>
                <a:cs typeface="Arial" panose="020B0604020202020204" pitchFamily="34" charset="0"/>
              </a:rPr>
              <a:t>Disparities by Group</a:t>
            </a:r>
            <a:r>
              <a:rPr lang="en-US" sz="1000" baseline="0" dirty="0">
                <a:latin typeface="Arial" panose="020B0604020202020204" pitchFamily="34" charset="0"/>
                <a:cs typeface="Arial" panose="020B0604020202020204" pitchFamily="34" charset="0"/>
              </a:rPr>
              <a:t>:</a:t>
            </a:r>
            <a:endParaRPr lang="en-US" sz="1000" b="0" kern="1200" baseline="0" dirty="0">
              <a:solidFill>
                <a:schemeClr val="tx1"/>
              </a:solidFill>
              <a:effectLst/>
              <a:latin typeface="Arial" panose="020B0604020202020204" pitchFamily="34" charset="0"/>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effectLst/>
                <a:latin typeface="Arial" panose="020B0604020202020204" pitchFamily="34" charset="0"/>
                <a:cs typeface="Arial" panose="020B0604020202020204" pitchFamily="34" charset="0"/>
              </a:rPr>
              <a:t>For middle-income individuals under age 65, the percentage of people without health insurance was higher in </a:t>
            </a:r>
            <a:r>
              <a:rPr lang="en-US" sz="1000" baseline="0" dirty="0">
                <a:latin typeface="Arial" panose="020B0604020202020204" pitchFamily="34" charset="0"/>
                <a:cs typeface="Arial" panose="020B0604020202020204" pitchFamily="34" charset="0"/>
              </a:rPr>
              <a:t>large central metropolitan areas (12.9%) compared with middle-income residents of large fringe metropolitan areas (9.9%).</a:t>
            </a:r>
            <a:endParaRPr lang="en-US" sz="1000" b="0" kern="1200" baseline="0" dirty="0">
              <a:solidFill>
                <a:schemeClr val="tx1"/>
              </a:solidFill>
              <a:effectLst/>
              <a:latin typeface="Arial" panose="020B0604020202020204" pitchFamily="34" charset="0"/>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effectLst/>
                <a:latin typeface="Arial" panose="020B0604020202020204" pitchFamily="34" charset="0"/>
                <a:cs typeface="Arial" panose="020B0604020202020204" pitchFamily="34" charset="0"/>
              </a:rPr>
              <a:t>For high-income individuals </a:t>
            </a:r>
            <a:r>
              <a:rPr lang="en-US" sz="1000" baseline="0" dirty="0">
                <a:latin typeface="Arial" panose="020B0604020202020204" pitchFamily="34" charset="0"/>
                <a:cs typeface="Arial" panose="020B0604020202020204" pitchFamily="34" charset="0"/>
              </a:rPr>
              <a:t>under age 65, the percentage of people without health insurance was higher in large central metropolitan areas (4.8%), small metropolitan areas (5.6%), micropolitan areas (6.0%), and noncore areas (8.4%) compared with high-income residents of large fringe metropolitan areas (2.9%).</a:t>
            </a:r>
            <a:r>
              <a:rPr lang="en-US" sz="1000" b="0" kern="1200" baseline="0" dirty="0">
                <a:solidFill>
                  <a:schemeClr val="tx1"/>
                </a:solidFill>
                <a:effectLst/>
                <a:latin typeface="Arial" panose="020B0604020202020204" pitchFamily="34" charset="0"/>
                <a:cs typeface="Arial" panose="020B0604020202020204" pitchFamily="34" charset="0"/>
              </a:rPr>
              <a:t>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kern="1200" baseline="0" dirty="0">
              <a:solidFill>
                <a:schemeClr val="tx1"/>
              </a:solidFill>
              <a:effectLst/>
              <a:latin typeface="Arial" panose="020B0604020202020204" pitchFamily="34" charset="0"/>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kern="1200" baseline="0" dirty="0">
              <a:solidFill>
                <a:schemeClr val="tx1"/>
              </a:solidFill>
              <a:effectLst/>
              <a:latin typeface="Arial" panose="020B0604020202020204" pitchFamily="34" charset="0"/>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kern="1200" baseline="0" dirty="0">
              <a:solidFill>
                <a:schemeClr val="tx1"/>
              </a:solidFill>
              <a:effectLst/>
              <a:latin typeface="Arial" panose="020B0604020202020204" pitchFamily="34" charset="0"/>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baseline="0" dirty="0">
              <a:latin typeface="Arial" panose="020B0604020202020204" pitchFamily="34" charset="0"/>
              <a:cs typeface="Arial" panose="020B0604020202020204" pitchFamily="34" charset="0"/>
            </a:endParaRP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baseline="0" dirty="0">
              <a:latin typeface="Arial" panose="020B0604020202020204" pitchFamily="34" charset="0"/>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baseline="0" dirty="0">
              <a:latin typeface="Arial" panose="020B0604020202020204" pitchFamily="34" charset="0"/>
              <a:cs typeface="Arial" panose="020B0604020202020204" pitchFamily="34" charset="0"/>
            </a:endParaRP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baseline="0" dirty="0">
              <a:latin typeface="Arial" panose="020B0604020202020204" pitchFamily="34" charset="0"/>
              <a:cs typeface="Arial" panose="020B0604020202020204" pitchFamily="34" charset="0"/>
            </a:endParaRP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baseline="0" dirty="0">
              <a:latin typeface="Arial" panose="020B0604020202020204" pitchFamily="34" charset="0"/>
              <a:cs typeface="Arial" panose="020B0604020202020204" pitchFamily="34" charset="0"/>
            </a:endParaRP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ACA5A0B-F09E-4EB0-80F3-1C25292FE503}"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0901129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39750" y="5251442"/>
            <a:ext cx="5943600" cy="3417895"/>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Variation exists in dental services reimbursed by Medicaid and the </a:t>
            </a:r>
            <a:r>
              <a:rPr lang="en-US" sz="1200" b="0" kern="1200" dirty="0">
                <a:solidFill>
                  <a:schemeClr val="tx1"/>
                </a:solidFill>
                <a:effectLst/>
                <a:latin typeface="Arial" panose="020B0604020202020204" pitchFamily="34" charset="0"/>
                <a:cs typeface="Arial" panose="020B0604020202020204" pitchFamily="34" charset="0"/>
              </a:rPr>
              <a:t>Children’s Health Insurance Program </a:t>
            </a:r>
            <a:r>
              <a:rPr lang="en-US" sz="1200" kern="1200" dirty="0">
                <a:solidFill>
                  <a:schemeClr val="tx1"/>
                </a:solidFill>
                <a:effectLst/>
                <a:latin typeface="Arial" panose="020B0604020202020204" pitchFamily="34" charset="0"/>
                <a:cs typeface="Arial" panose="020B0604020202020204" pitchFamily="34" charset="0"/>
              </a:rPr>
              <a:t>from State to State, which is largely attributed to differences in coverage in Medicaid expansion States versus </a:t>
            </a:r>
            <a:r>
              <a:rPr lang="en-US" sz="1200" kern="1200" dirty="0" err="1">
                <a:solidFill>
                  <a:schemeClr val="tx1"/>
                </a:solidFill>
                <a:effectLst/>
                <a:latin typeface="Arial" panose="020B0604020202020204" pitchFamily="34" charset="0"/>
                <a:cs typeface="Arial" panose="020B0604020202020204" pitchFamily="34" charset="0"/>
              </a:rPr>
              <a:t>nonexpansion</a:t>
            </a:r>
            <a:r>
              <a:rPr lang="en-US" sz="1200" kern="1200" dirty="0">
                <a:solidFill>
                  <a:schemeClr val="tx1"/>
                </a:solidFill>
                <a:effectLst/>
                <a:latin typeface="Arial" panose="020B0604020202020204" pitchFamily="34" charset="0"/>
                <a:cs typeface="Arial" panose="020B0604020202020204" pitchFamily="34" charset="0"/>
              </a:rPr>
              <a:t> States. This variation contributes to disparities in dental coverage and access among rural populations compared with their urban counterparts (Hoadley, et al., 2018).</a:t>
            </a:r>
            <a:endParaRPr lang="en-US"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the percentage of people under age 65 with any period of dental insurance during the year was 56.2%.</a:t>
            </a:r>
            <a:endParaRPr lang="en-US" b="0"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Trends: </a:t>
            </a:r>
            <a:r>
              <a:rPr lang="en-US" dirty="0">
                <a:latin typeface="Arial" panose="020B0604020202020204" pitchFamily="34" charset="0"/>
                <a:cs typeface="Arial" panose="020B0604020202020204" pitchFamily="34" charset="0"/>
              </a:rPr>
              <a:t>From 2006 to 2017, the percentage of people under age 65 with any period of dental insurance during the year increased for people living in small metropolitan areas.</a:t>
            </a:r>
            <a:endParaRPr lang="en-US" baseline="0" dirty="0">
              <a:latin typeface="Arial" panose="020B0604020202020204" pitchFamily="34" charset="0"/>
              <a:cs typeface="Arial" panose="020B0604020202020204" pitchFamily="34" charset="0"/>
            </a:endParaRPr>
          </a:p>
          <a:p>
            <a:pPr marL="171450" lvl="1" indent="-171450" defTabSz="931774">
              <a:buFont typeface="Arial" panose="020B0604020202020204" pitchFamily="34" charset="0"/>
              <a:buChar char="•"/>
              <a:defRPr/>
            </a:pPr>
            <a:r>
              <a:rPr lang="en-US" b="1" dirty="0">
                <a:latin typeface="Arial" panose="020B0604020202020204" pitchFamily="34" charset="0"/>
                <a:cs typeface="Arial" panose="020B0604020202020204" pitchFamily="34" charset="0"/>
              </a:rPr>
              <a:t>Groups With Disparities in 2017: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The percentage of people under age 65 with any period of dental insurance during the year was lower for people living in large central metropolitan (54.6%), medium metropolitan (54.7%), small metropolitan (54.7%), micropolitan (46.6%), and noncore (45.8%) areas compared with residents of </a:t>
            </a:r>
            <a:r>
              <a:rPr lang="en-US" b="0" baseline="0" dirty="0">
                <a:latin typeface="Arial" panose="020B0604020202020204" pitchFamily="34" charset="0"/>
                <a:cs typeface="Arial" panose="020B0604020202020204" pitchFamily="34" charset="0"/>
              </a:rPr>
              <a:t>large fringe metropolitan areas (</a:t>
            </a:r>
            <a:r>
              <a:rPr lang="en-US" baseline="0" dirty="0">
                <a:latin typeface="Arial" panose="020B0604020202020204" pitchFamily="34" charset="0"/>
                <a:cs typeface="Arial" panose="020B0604020202020204" pitchFamily="34" charset="0"/>
              </a:rPr>
              <a:t>64.5%).</a:t>
            </a:r>
            <a:endParaRPr lang="en-US" b="0" baseline="0" dirty="0">
              <a:latin typeface="Arial" panose="020B0604020202020204" pitchFamily="34" charset="0"/>
              <a:cs typeface="Arial" panose="020B0604020202020204" pitchFamily="34" charset="0"/>
            </a:endParaRPr>
          </a:p>
          <a:p>
            <a:pPr marL="228600" lvl="1" indent="-228600" defTabSz="931774">
              <a:buFont typeface="Arial" pitchFamily="34" charset="0"/>
              <a:buChar char="•"/>
              <a:defRPr/>
            </a:pPr>
            <a:endParaRPr lang="en-US" b="1"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271620" y="5187950"/>
            <a:ext cx="6440329" cy="38178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Importance:</a:t>
            </a:r>
            <a:r>
              <a:rPr lang="en-US" sz="1100" dirty="0">
                <a:latin typeface="Arial" panose="020B0604020202020204" pitchFamily="34" charset="0"/>
                <a:cs typeface="Arial" panose="020B0604020202020204" pitchFamily="34" charset="0"/>
              </a:rPr>
              <a:t> </a:t>
            </a:r>
            <a:r>
              <a:rPr lang="en-US" sz="1100" b="0" i="0" kern="1200" dirty="0">
                <a:solidFill>
                  <a:schemeClr val="tx1"/>
                </a:solidFill>
                <a:effectLst/>
                <a:latin typeface="Arial" panose="020B0604020202020204" pitchFamily="34" charset="0"/>
                <a:cs typeface="Arial" panose="020B0604020202020204" pitchFamily="34" charset="0"/>
              </a:rPr>
              <a:t>Dental insurance protects</a:t>
            </a:r>
            <a:r>
              <a:rPr lang="en-US" sz="1100" b="0" i="0" strike="noStrike" kern="1200" dirty="0">
                <a:solidFill>
                  <a:schemeClr val="tx1"/>
                </a:solidFill>
                <a:effectLst/>
                <a:latin typeface="Arial" panose="020B0604020202020204" pitchFamily="34" charset="0"/>
                <a:cs typeface="Arial" panose="020B0604020202020204" pitchFamily="34" charset="0"/>
              </a:rPr>
              <a:t> </a:t>
            </a:r>
            <a:r>
              <a:rPr lang="en-US" sz="1100" b="0" i="0" kern="1200" dirty="0">
                <a:solidFill>
                  <a:schemeClr val="tx1"/>
                </a:solidFill>
                <a:effectLst/>
                <a:latin typeface="Arial" panose="020B0604020202020204" pitchFamily="34" charset="0"/>
                <a:cs typeface="Arial" panose="020B0604020202020204" pitchFamily="34" charset="0"/>
              </a:rPr>
              <a:t>against poor oral health outcomes, and individuals without dental insurance are less likely to receive preventive dental services (Wehby, et al., 2019</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b="1" baseline="0" dirty="0">
                <a:latin typeface="Arial" panose="020B0604020202020204" pitchFamily="34" charset="0"/>
                <a:cs typeface="Arial" panose="020B0604020202020204" pitchFamily="34" charset="0"/>
              </a:rPr>
              <a:t>Groups With Disparities in 2017:</a:t>
            </a:r>
          </a:p>
          <a:p>
            <a:pPr marL="174625"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dirty="0">
                <a:solidFill>
                  <a:schemeClr val="tx1"/>
                </a:solidFill>
                <a:effectLst/>
                <a:latin typeface="Arial" panose="020B0604020202020204" pitchFamily="34" charset="0"/>
                <a:cs typeface="Arial" panose="020B0604020202020204" pitchFamily="34" charset="0"/>
              </a:rPr>
              <a:t>Disparities by Location:</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Arial" panose="020B0604020202020204" pitchFamily="34" charset="0"/>
                <a:cs typeface="Arial" panose="020B0604020202020204" pitchFamily="34" charset="0"/>
              </a:rPr>
              <a:t>In large central metropolitan areas, residents under age 65 with less than a high school diploma (23.1%) and high school graduates (42.4%) were less likely to have any period of dental insurance during the year compared with residents with any college </a:t>
            </a:r>
            <a:r>
              <a:rPr lang="en-US" sz="1100" b="0" kern="1200" dirty="0">
                <a:solidFill>
                  <a:schemeClr val="tx1"/>
                </a:solidFill>
                <a:effectLst/>
                <a:latin typeface="Arial" panose="020B0604020202020204" pitchFamily="34" charset="0"/>
                <a:cs typeface="Arial" panose="020B0604020202020204" pitchFamily="34" charset="0"/>
              </a:rPr>
              <a:t>education</a:t>
            </a:r>
            <a:r>
              <a:rPr lang="en-US" sz="1100" kern="1200" dirty="0">
                <a:solidFill>
                  <a:schemeClr val="tx1"/>
                </a:solidFill>
                <a:effectLst/>
                <a:latin typeface="Arial" panose="020B0604020202020204" pitchFamily="34" charset="0"/>
                <a:cs typeface="Arial" panose="020B0604020202020204" pitchFamily="34" charset="0"/>
              </a:rPr>
              <a:t> (68.7%)</a:t>
            </a:r>
            <a:r>
              <a:rPr lang="en-US" sz="1100" b="0" kern="1200" baseline="0" dirty="0">
                <a:solidFill>
                  <a:schemeClr val="tx1"/>
                </a:solidFill>
                <a:effectLst/>
                <a:latin typeface="Arial" panose="020B0604020202020204" pitchFamily="34" charset="0"/>
                <a:cs typeface="Arial" panose="020B0604020202020204" pitchFamily="34" charset="0"/>
              </a:rPr>
              <a:t>.</a:t>
            </a:r>
            <a:endParaRPr lang="en-US" sz="1100" b="0" baseline="0" dirty="0">
              <a:latin typeface="Arial" panose="020B0604020202020204" pitchFamily="34" charset="0"/>
              <a:cs typeface="Arial" panose="020B0604020202020204" pitchFamily="34" charset="0"/>
            </a:endParaRP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Arial" panose="020B0604020202020204" pitchFamily="34" charset="0"/>
                <a:cs typeface="Arial" panose="020B0604020202020204" pitchFamily="34" charset="0"/>
              </a:rPr>
              <a:t>In large fringe metropolitan areas, residents under age 65 with less than a high school diploma (39.6%) and high school graduates (54.9%) were less likely to have any period of dental insurance during the year compared with residents with any college education (73.7%)</a:t>
            </a:r>
            <a:r>
              <a:rPr lang="en-US" sz="1100" b="0" kern="1200" baseline="0" dirty="0">
                <a:solidFill>
                  <a:schemeClr val="tx1"/>
                </a:solidFill>
                <a:effectLst/>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Arial" panose="020B0604020202020204" pitchFamily="34" charset="0"/>
                <a:cs typeface="Arial" panose="020B0604020202020204" pitchFamily="34" charset="0"/>
              </a:rPr>
              <a:t>In medium metropolitan areas, residents under age 65 with less than a high school diploma (30.3%) and high school graduates (48.2%) were less likely to have any period of dental insurance during the year compared with residents with any college education (67.1%)</a:t>
            </a:r>
            <a:r>
              <a:rPr lang="en-US" sz="1100" b="0" kern="1200" baseline="0" dirty="0">
                <a:solidFill>
                  <a:schemeClr val="tx1"/>
                </a:solidFill>
                <a:effectLst/>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Arial" panose="020B0604020202020204" pitchFamily="34" charset="0"/>
                <a:cs typeface="Arial" panose="020B0604020202020204" pitchFamily="34" charset="0"/>
              </a:rPr>
              <a:t>In small metropolitan areas, residents under age 65 with less than a high school diploma (31.6%) and high school graduates (47.8%) were less likely to have any period of dental insurance during the year compared with residents with any college education (67.2%)</a:t>
            </a:r>
            <a:r>
              <a:rPr lang="en-US" sz="1100" b="0" kern="1200" baseline="0" dirty="0">
                <a:solidFill>
                  <a:schemeClr val="tx1"/>
                </a:solidFill>
                <a:effectLst/>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Arial" panose="020B0604020202020204" pitchFamily="34" charset="0"/>
                <a:cs typeface="Arial" panose="020B0604020202020204" pitchFamily="34" charset="0"/>
              </a:rPr>
              <a:t>In micropolitan areas, residents under age 65 with less than a high school diploma (29.4%) and high school graduates (45.7%) were less likely to have any period of dental insurance during the year compared with residents with any college education (61.1%)</a:t>
            </a:r>
            <a:r>
              <a:rPr lang="en-US" sz="1100" b="0" kern="1200" baseline="0" dirty="0">
                <a:solidFill>
                  <a:schemeClr val="tx1"/>
                </a:solidFill>
                <a:effectLst/>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Arial" panose="020B0604020202020204" pitchFamily="34" charset="0"/>
                <a:cs typeface="Arial" panose="020B0604020202020204" pitchFamily="34" charset="0"/>
              </a:rPr>
              <a:t>In noncore areas, residents under age 65 with less than a high school diploma (24.7%) and high school graduates (43.6%) were less likely to have any period of dental insurance during the year compared with residents with any college education (58.8%)</a:t>
            </a:r>
            <a:r>
              <a:rPr lang="en-US" sz="1100" b="0" kern="1200" baseline="0" dirty="0">
                <a:solidFill>
                  <a:schemeClr val="tx1"/>
                </a:solidFill>
                <a:effectLst/>
                <a:latin typeface="Arial" panose="020B0604020202020204" pitchFamily="34" charset="0"/>
                <a:cs typeface="Arial" panose="020B0604020202020204" pitchFamily="34" charset="0"/>
              </a:rPr>
              <a:t>.</a:t>
            </a:r>
          </a:p>
          <a:p>
            <a:pPr marL="1746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baseline="0" dirty="0">
                <a:solidFill>
                  <a:schemeClr val="tx1"/>
                </a:solidFill>
                <a:effectLst/>
                <a:latin typeface="Arial" panose="020B0604020202020204" pitchFamily="34" charset="0"/>
                <a:cs typeface="Arial" panose="020B0604020202020204" pitchFamily="34" charset="0"/>
              </a:rPr>
              <a:t>Disparities by Group:</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baseline="0" dirty="0">
                <a:solidFill>
                  <a:schemeClr val="tx1"/>
                </a:solidFill>
                <a:effectLst/>
                <a:latin typeface="Arial" panose="020B0604020202020204" pitchFamily="34" charset="0"/>
                <a:cs typeface="Arial" panose="020B0604020202020204" pitchFamily="34" charset="0"/>
              </a:rPr>
              <a:t>Among people under age 65 with </a:t>
            </a:r>
            <a:r>
              <a:rPr lang="en-US" sz="1100" b="0" kern="1200" dirty="0">
                <a:solidFill>
                  <a:schemeClr val="tx1"/>
                </a:solidFill>
                <a:effectLst/>
                <a:latin typeface="Arial" panose="020B0604020202020204" pitchFamily="34" charset="0"/>
                <a:cs typeface="Arial" panose="020B0604020202020204" pitchFamily="34" charset="0"/>
              </a:rPr>
              <a:t>any </a:t>
            </a:r>
            <a:r>
              <a:rPr lang="en-US" sz="1100" b="0" kern="1200" baseline="0" dirty="0">
                <a:solidFill>
                  <a:schemeClr val="tx1"/>
                </a:solidFill>
                <a:effectLst/>
                <a:latin typeface="Arial" panose="020B0604020202020204" pitchFamily="34" charset="0"/>
                <a:cs typeface="Arial" panose="020B0604020202020204" pitchFamily="34" charset="0"/>
              </a:rPr>
              <a:t>college education, the percentage of individuals with any period of dental insurance during the year for large central metropolitan areas (68.7%), medium metropolitan areas (67.1%), small metropolitan areas (67.2%), micropolitan areas (61.1%), and noncore areas (58.8%) was lower than for individuals with </a:t>
            </a:r>
            <a:r>
              <a:rPr lang="en-US" sz="1100" b="0" kern="1200" dirty="0">
                <a:solidFill>
                  <a:schemeClr val="tx1"/>
                </a:solidFill>
                <a:effectLst/>
                <a:latin typeface="Arial" panose="020B0604020202020204" pitchFamily="34" charset="0"/>
                <a:cs typeface="Arial" panose="020B0604020202020204" pitchFamily="34" charset="0"/>
              </a:rPr>
              <a:t>any </a:t>
            </a:r>
            <a:r>
              <a:rPr lang="en-US" sz="1100" b="0" kern="1200" baseline="0" dirty="0">
                <a:solidFill>
                  <a:schemeClr val="tx1"/>
                </a:solidFill>
                <a:effectLst/>
                <a:latin typeface="Arial" panose="020B0604020202020204" pitchFamily="34" charset="0"/>
                <a:cs typeface="Arial" panose="020B0604020202020204" pitchFamily="34" charset="0"/>
              </a:rPr>
              <a:t>college education residing in large fringe metropolitan areas (73.7%).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baseline="0" dirty="0">
                <a:solidFill>
                  <a:schemeClr val="tx1"/>
                </a:solidFill>
                <a:effectLst/>
                <a:latin typeface="Arial" panose="020B0604020202020204" pitchFamily="34" charset="0"/>
                <a:cs typeface="Arial" panose="020B0604020202020204" pitchFamily="34" charset="0"/>
              </a:rPr>
              <a:t>Among high school graduates under age 65, the percentage of individuals with any period of dental insurance during the year for residents of large central metropolitan areas (42.4%), medium metropolitan areas (48.2%), small metropolitan areas (47.8%), micropolitan areas (45.7%), and noncore areas (43.6%) was lower than for high school graduates residing in large fringe metropolitan areas (54.9%).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baseline="0" dirty="0">
                <a:solidFill>
                  <a:schemeClr val="tx1"/>
                </a:solidFill>
                <a:effectLst/>
                <a:latin typeface="Arial" panose="020B0604020202020204" pitchFamily="34" charset="0"/>
                <a:cs typeface="Arial" panose="020B0604020202020204" pitchFamily="34" charset="0"/>
              </a:rPr>
              <a:t>Among people with less than a high school diploma under age 65, the percentage of individuals with any period of dental insurance during the year for those residing in large central metropolitan areas (23.1%), medium metropolitan areas (30.3%), and noncore areas (24.7%) was lower than for people with less than a high school diploma residing in large fringe metropolitan areas (39.6%).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kern="1200" baseline="0" dirty="0">
              <a:solidFill>
                <a:schemeClr val="tx1"/>
              </a:solidFill>
              <a:effectLst/>
              <a:latin typeface="Arial" panose="020B0604020202020204" pitchFamily="34" charset="0"/>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kern="1200" baseline="0" dirty="0">
              <a:solidFill>
                <a:schemeClr val="tx1"/>
              </a:solidFill>
              <a:effectLst/>
              <a:latin typeface="Arial" panose="020B0604020202020204" pitchFamily="34" charset="0"/>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kern="1200" baseline="0" dirty="0">
              <a:solidFill>
                <a:schemeClr val="tx1"/>
              </a:solidFill>
              <a:effectLst/>
              <a:latin typeface="Arial" panose="020B0604020202020204" pitchFamily="34" charset="0"/>
              <a:cs typeface="Arial" panose="020B0604020202020204" pitchFamily="34" charset="0"/>
            </a:endParaRP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kern="1200" baseline="0" dirty="0">
              <a:solidFill>
                <a:schemeClr val="tx1"/>
              </a:solidFill>
              <a:effectLst/>
              <a:latin typeface="Arial" panose="020B0604020202020204" pitchFamily="34" charset="0"/>
              <a:cs typeface="Arial" panose="020B0604020202020204" pitchFamily="34" charset="0"/>
            </a:endParaRP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baseline="0" dirty="0">
              <a:latin typeface="Arial" panose="020B0604020202020204" pitchFamily="34" charset="0"/>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baseline="0" dirty="0">
              <a:latin typeface="Arial" panose="020B0604020202020204" pitchFamily="34" charset="0"/>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baseline="0" dirty="0">
              <a:latin typeface="Arial" panose="020B0604020202020204" pitchFamily="34" charset="0"/>
              <a:cs typeface="Arial" panose="020B0604020202020204" pitchFamily="34" charset="0"/>
            </a:endParaRP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baseline="0" dirty="0">
              <a:latin typeface="Arial" panose="020B0604020202020204" pitchFamily="34" charset="0"/>
              <a:cs typeface="Arial" panose="020B0604020202020204" pitchFamily="34" charset="0"/>
            </a:endParaRP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baseline="0" dirty="0">
              <a:latin typeface="Arial" panose="020B0604020202020204" pitchFamily="34" charset="0"/>
              <a:cs typeface="Arial" panose="020B0604020202020204" pitchFamily="34" charset="0"/>
            </a:endParaRP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977640" y="8842248"/>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186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271620" y="5097463"/>
            <a:ext cx="6440329" cy="3908345"/>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Importance:</a:t>
            </a:r>
            <a:r>
              <a:rPr lang="en-US" sz="1100" dirty="0">
                <a:latin typeface="Arial" panose="020B0604020202020204" pitchFamily="34" charset="0"/>
                <a:cs typeface="Arial" panose="020B0604020202020204" pitchFamily="34" charset="0"/>
              </a:rPr>
              <a:t> </a:t>
            </a:r>
            <a:r>
              <a:rPr lang="en-US" sz="1100" b="0" i="0" kern="1200" dirty="0">
                <a:solidFill>
                  <a:schemeClr val="tx1"/>
                </a:solidFill>
                <a:effectLst/>
                <a:latin typeface="Arial" panose="020B0604020202020204" pitchFamily="34" charset="0"/>
                <a:cs typeface="Arial" panose="020B0604020202020204" pitchFamily="34" charset="0"/>
              </a:rPr>
              <a:t>Dental insurance protects against poor oral health outcomes, and individuals without dental insurance are less likely to receive preventive dental services (Wehby, et al., 2019</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b="1" baseline="0" dirty="0">
                <a:latin typeface="Arial" panose="020B0604020202020204" pitchFamily="34" charset="0"/>
                <a:cs typeface="Arial" panose="020B0604020202020204" pitchFamily="34" charset="0"/>
              </a:rPr>
              <a:t>Groups With Disparities in 2017:</a:t>
            </a:r>
          </a:p>
          <a:p>
            <a:pPr indent="171450">
              <a:buFont typeface="Arial" panose="020B0604020202020204" pitchFamily="34" charset="0"/>
              <a:buNone/>
            </a:pPr>
            <a:r>
              <a:rPr lang="en-US" sz="1100" b="1" baseline="0" dirty="0">
                <a:latin typeface="Arial" panose="020B0604020202020204" pitchFamily="34" charset="0"/>
                <a:cs typeface="Arial" panose="020B0604020202020204" pitchFamily="34" charset="0"/>
              </a:rPr>
              <a:t>Disparities by Location:</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In large central metropolitan areas, Hispanic (36.5%) and Black (47.9%) residents under age 65 were less likely to have any period of dental insurance during the year than White residents (68.5%). </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In large fringe metropolitan areas, Hispanic (46.0%) and Black (58.6%) residents under age 65 were less likely to have any period of dental insurance during the year than White residents (71.3%). </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In medium metropolitan areas, Hispanic (37.7%) and Black (43.4%) residents under age 65 were less likely to have any period of dental insurance during the year than White residents (62.7%).</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In small metropolitan areas, Hispanic (36.5%) and Black (42.2%) residents under age 65 were less likely to have any period of dental insurance during the year than White residents (60.7%). </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In micropolitan areas, Hispanic (32.4%) residents under age 65 were less likely to have any period of dental insurance during the year than White residents (50.5%).</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In noncore areas, Black (31.7%) residents under age 65 were less likely to have any period of dental insurance during the year than White residents (47.3%).</a:t>
            </a:r>
          </a:p>
          <a:p>
            <a:pPr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baseline="0" dirty="0">
                <a:solidFill>
                  <a:schemeClr val="tx1"/>
                </a:solidFill>
                <a:latin typeface="Arial" panose="020B0604020202020204" pitchFamily="34" charset="0"/>
                <a:cs typeface="Arial" panose="020B0604020202020204" pitchFamily="34" charset="0"/>
              </a:rPr>
              <a:t>Disparities by Group:</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For Hispanics under age 65, the percentage of people with any period of dental insurance during the year was lower for residents of large central metropolitan areas and small metropolitan areas (36.5%) compared with those residing in large fringe metropolitan areas (46.0%).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For Blacks under age 65, the percentage of people with any period of dental insurance during the year was lower for residents of large central metropolitan areas (47.9%), medium metropolitan areas (43.4%), small metropolitan areas (42.2%), micropolitan areas (38.6%), and noncore areas (31.7%) compared with those residing in large fringe metropolitan areas (58.6%).</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For Whites under age 65, the percentage of people with any period of dental insurance during the year was lower for residents of medium metropolitan areas (62.7%), small metropolitan areas (60.7%), micropolitan areas (50.5%), and noncore areas (47.3%) compared with those residing in large fringe metropolitan areas (71.3%).</a:t>
            </a:r>
          </a:p>
        </p:txBody>
      </p:sp>
      <p:sp>
        <p:nvSpPr>
          <p:cNvPr id="4" name="Slide Number Placeholder 3"/>
          <p:cNvSpPr>
            <a:spLocks noGrp="1"/>
          </p:cNvSpPr>
          <p:nvPr>
            <p:ph type="sldNum" sz="quarter" idx="10"/>
          </p:nvPr>
        </p:nvSpPr>
        <p:spPr>
          <a:xfrm>
            <a:off x="3977640" y="8842248"/>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18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80997" y="5168086"/>
            <a:ext cx="5683250" cy="3673943"/>
          </a:xfrm>
        </p:spPr>
        <p:txBody>
          <a:bodyPr/>
          <a:lstStyle/>
          <a:p>
            <a:r>
              <a:rPr lang="en-US" dirty="0">
                <a:latin typeface="Arial" panose="020B0604020202020204" pitchFamily="34" charset="0"/>
                <a:cs typeface="Arial" panose="020B0604020202020204" pitchFamily="34" charset="0"/>
              </a:rPr>
              <a:t>Source: 2019 National Healthcare Quality and Disparities Report, Executive Summary. https://www.ahrq.gov/research/findings/nhqrdr/nhqdr19/index.html. Accessed November 24, 2021.</a:t>
            </a:r>
          </a:p>
        </p:txBody>
      </p:sp>
      <p:sp>
        <p:nvSpPr>
          <p:cNvPr id="4" name="Slide Number Placeholder 3"/>
          <p:cNvSpPr>
            <a:spLocks noGrp="1"/>
          </p:cNvSpPr>
          <p:nvPr>
            <p:ph type="sldNum" sz="quarter" idx="10"/>
          </p:nvPr>
        </p:nvSpPr>
        <p:spPr/>
        <p:txBody>
          <a:bodyPr/>
          <a:lstStyle/>
          <a:p>
            <a:fld id="{05E9B153-67B9-4602-A9FE-81AAF274874B}" type="slidenum">
              <a:rPr lang="en-US" smtClean="0"/>
              <a:pPr/>
              <a:t>5</a:t>
            </a:fld>
            <a:endParaRPr lang="en-US" dirty="0"/>
          </a:p>
        </p:txBody>
      </p:sp>
    </p:spTree>
    <p:extLst>
      <p:ext uri="{BB962C8B-B14F-4D97-AF65-F5344CB8AC3E}">
        <p14:creationId xmlns:p14="http://schemas.microsoft.com/office/powerpoint/2010/main" val="14558743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165100" y="5097463"/>
            <a:ext cx="6692900" cy="3908345"/>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b="0" i="0" kern="1200" dirty="0">
                <a:solidFill>
                  <a:schemeClr val="tx1"/>
                </a:solidFill>
                <a:effectLst/>
                <a:latin typeface="Arial" panose="020B0604020202020204" pitchFamily="34" charset="0"/>
                <a:cs typeface="Arial" panose="020B0604020202020204" pitchFamily="34" charset="0"/>
              </a:rPr>
              <a:t>Dental insurance protects against poor oral health outcomes, and individuals without dental insurance are less likely to receive preventive dental services (Wehby, et al., 2019</a:t>
            </a:r>
            <a:r>
              <a:rPr lang="en-US" sz="10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2017:</a:t>
            </a:r>
          </a:p>
          <a:p>
            <a:pPr marL="173736" indent="0">
              <a:buFont typeface="Arial" panose="020B0604020202020204" pitchFamily="34" charset="0"/>
              <a:buNone/>
            </a:pPr>
            <a:r>
              <a:rPr lang="en-US" sz="1000" b="1" baseline="0" dirty="0">
                <a:latin typeface="Arial" panose="020B0604020202020204" pitchFamily="34" charset="0"/>
                <a:cs typeface="Arial" panose="020B0604020202020204" pitchFamily="34" charset="0"/>
              </a:rPr>
              <a:t>Disparities by Location:</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Arial" panose="020B0604020202020204" pitchFamily="34" charset="0"/>
                <a:cs typeface="Arial" panose="020B0604020202020204" pitchFamily="34" charset="0"/>
              </a:rPr>
              <a:t>In large central metropolitan areas, the percentage of residents under age 65 with any period of dental insurance during the year was lower for individuals described as poor (12.3%), low income (26.4%), or middle income (55.9%) compared with high-income </a:t>
            </a:r>
            <a:r>
              <a:rPr lang="en-US" sz="1000" strike="noStrike" kern="1200" dirty="0">
                <a:solidFill>
                  <a:schemeClr val="tx1"/>
                </a:solidFill>
                <a:effectLst/>
                <a:latin typeface="Arial" panose="020B0604020202020204" pitchFamily="34" charset="0"/>
                <a:cs typeface="Arial" panose="020B0604020202020204" pitchFamily="34" charset="0"/>
              </a:rPr>
              <a:t>residents </a:t>
            </a:r>
            <a:r>
              <a:rPr lang="en-US" sz="1000" kern="1200" dirty="0">
                <a:solidFill>
                  <a:schemeClr val="tx1"/>
                </a:solidFill>
                <a:effectLst/>
                <a:latin typeface="Arial" panose="020B0604020202020204" pitchFamily="34" charset="0"/>
                <a:cs typeface="Arial" panose="020B0604020202020204" pitchFamily="34" charset="0"/>
              </a:rPr>
              <a:t>(80.5%)</a:t>
            </a:r>
            <a:r>
              <a:rPr lang="en-US" sz="1000" b="0" kern="1200" baseline="0" dirty="0">
                <a:solidFill>
                  <a:schemeClr val="tx1"/>
                </a:solidFill>
                <a:effectLst/>
                <a:latin typeface="Arial" panose="020B0604020202020204" pitchFamily="34" charset="0"/>
                <a:cs typeface="Arial" panose="020B0604020202020204" pitchFamily="34" charset="0"/>
              </a:rPr>
              <a:t>.</a:t>
            </a:r>
            <a:endParaRPr lang="en-US" sz="1000" b="0" baseline="0" dirty="0">
              <a:latin typeface="Arial" panose="020B0604020202020204" pitchFamily="34" charset="0"/>
              <a:cs typeface="Arial" panose="020B0604020202020204" pitchFamily="34" charset="0"/>
            </a:endParaRP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Arial" panose="020B0604020202020204" pitchFamily="34" charset="0"/>
                <a:cs typeface="Arial" panose="020B0604020202020204" pitchFamily="34" charset="0"/>
              </a:rPr>
              <a:t>In large fringe metropolitan areas, the percentage of residents under age 65 with any period of dental insurance during the year was lower for individuals described as poor (14.0%), low income (25.7%), or middle income (64.2%) compared with high-income residents (83.0%)</a:t>
            </a:r>
            <a:r>
              <a:rPr lang="en-US" sz="1000" b="0" kern="1200" baseline="0" dirty="0">
                <a:solidFill>
                  <a:schemeClr val="tx1"/>
                </a:solidFill>
                <a:effectLst/>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Arial" panose="020B0604020202020204" pitchFamily="34" charset="0"/>
                <a:cs typeface="Arial" panose="020B0604020202020204" pitchFamily="34" charset="0"/>
              </a:rPr>
              <a:t>In medium metropolitan areas, the percentage of residents under age 65 with any period of dental insurance during the year was lower for individuals described as poor (13.1%), low income (32.7%), or middle income (61.1%) compared with high-income residents (75.1%)</a:t>
            </a:r>
            <a:r>
              <a:rPr lang="en-US" sz="1000" b="0" kern="1200" baseline="0" dirty="0">
                <a:solidFill>
                  <a:schemeClr val="tx1"/>
                </a:solidFill>
                <a:effectLst/>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Arial" panose="020B0604020202020204" pitchFamily="34" charset="0"/>
                <a:cs typeface="Arial" panose="020B0604020202020204" pitchFamily="34" charset="0"/>
              </a:rPr>
              <a:t>In small metropolitan areas, the percentage of residents under age 65 with any period of dental insurance during the year was lower for individuals described as poor (16.7%), low income (31.3%), or middle income (59.3%) compared with high-income residents (76.3%)</a:t>
            </a:r>
            <a:r>
              <a:rPr lang="en-US" sz="1000" b="0" kern="1200" baseline="0" dirty="0">
                <a:solidFill>
                  <a:schemeClr val="tx1"/>
                </a:solidFill>
                <a:effectLst/>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Arial" panose="020B0604020202020204" pitchFamily="34" charset="0"/>
                <a:cs typeface="Arial" panose="020B0604020202020204" pitchFamily="34" charset="0"/>
              </a:rPr>
              <a:t>In micropolitan areas, the percentage of residents under age 65 with any period of dental insurance during the year was lower for individuals described as poor (5.9%) or low income (30.5%) compared with high-income residents (66.1%)</a:t>
            </a:r>
            <a:r>
              <a:rPr lang="en-US" sz="1000" b="0" kern="1200" baseline="0" dirty="0">
                <a:solidFill>
                  <a:schemeClr val="tx1"/>
                </a:solidFill>
                <a:effectLst/>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Arial" panose="020B0604020202020204" pitchFamily="34" charset="0"/>
                <a:cs typeface="Arial" panose="020B0604020202020204" pitchFamily="34" charset="0"/>
              </a:rPr>
              <a:t>In noncore areas, the percentage of residents under age 65 with any period of dental insurance during the year was lower for individuals described as low income (27.1%) or middle income (58.6%) compared with high-income residents (74.9%)</a:t>
            </a:r>
            <a:r>
              <a:rPr lang="en-US" sz="1000" b="0" kern="1200" baseline="0" dirty="0">
                <a:solidFill>
                  <a:schemeClr val="tx1"/>
                </a:solidFill>
                <a:effectLst/>
                <a:latin typeface="Arial" panose="020B0604020202020204" pitchFamily="34" charset="0"/>
                <a:cs typeface="Arial" panose="020B0604020202020204" pitchFamily="34" charset="0"/>
              </a:rPr>
              <a:t>.</a:t>
            </a:r>
          </a:p>
          <a:p>
            <a:pPr marL="173736"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panose="020B0604020202020204" pitchFamily="34" charset="0"/>
                <a:cs typeface="Arial" panose="020B0604020202020204" pitchFamily="34" charset="0"/>
              </a:rPr>
              <a:t>Disparities by Group:</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effectLst/>
                <a:latin typeface="Arial" panose="020B0604020202020204" pitchFamily="34" charset="0"/>
                <a:cs typeface="Arial" panose="020B0604020202020204" pitchFamily="34" charset="0"/>
              </a:rPr>
              <a:t>Among </a:t>
            </a:r>
            <a:r>
              <a:rPr lang="en-US" sz="1000" baseline="0" dirty="0">
                <a:latin typeface="Arial" panose="020B0604020202020204" pitchFamily="34" charset="0"/>
                <a:cs typeface="Arial" panose="020B0604020202020204" pitchFamily="34" charset="0"/>
              </a:rPr>
              <a:t>people described as high income under age 65, residents of medium metropolitan areas (75.1%), micropolitan areas (66.1%), and noncore areas (74.9%) were less likely to have any period of dental insurance during the year than residents in large fringe metropolitan areas (83.0%).</a:t>
            </a:r>
            <a:r>
              <a:rPr lang="en-US" sz="1000" b="0" kern="1200" baseline="0" dirty="0">
                <a:solidFill>
                  <a:schemeClr val="tx1"/>
                </a:solidFill>
                <a:effectLst/>
                <a:latin typeface="Arial" panose="020B0604020202020204" pitchFamily="34" charset="0"/>
                <a:cs typeface="Arial" panose="020B0604020202020204" pitchFamily="34" charset="0"/>
              </a:rPr>
              <a:t>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effectLst/>
                <a:latin typeface="Arial" panose="020B0604020202020204" pitchFamily="34" charset="0"/>
                <a:cs typeface="Arial" panose="020B0604020202020204" pitchFamily="34" charset="0"/>
              </a:rPr>
              <a:t>Among </a:t>
            </a:r>
            <a:r>
              <a:rPr lang="en-US" sz="1000" baseline="0" dirty="0">
                <a:latin typeface="Arial" panose="020B0604020202020204" pitchFamily="34" charset="0"/>
                <a:cs typeface="Arial" panose="020B0604020202020204" pitchFamily="34" charset="0"/>
              </a:rPr>
              <a:t>people described as middle income under age 65, residents of large central metropolitan areas (55.9%) were less likely to have any period of dental insurance during the year than residents in large fringe metropolitan areas (64.2%).</a:t>
            </a:r>
            <a:r>
              <a:rPr lang="en-US" sz="1000" b="0" kern="1200" baseline="0" dirty="0">
                <a:solidFill>
                  <a:schemeClr val="tx1"/>
                </a:solidFill>
                <a:effectLst/>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a:xfrm>
            <a:off x="3977640" y="8842248"/>
            <a:ext cx="3043343" cy="467071"/>
          </a:xfrm>
        </p:spPr>
        <p:txBody>
          <a:bodyPr/>
          <a:lstStyle/>
          <a:p>
            <a:fld id="{5ACA5A0B-F09E-4EB0-80F3-1C25292FE503}"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0901129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486726" y="5188705"/>
            <a:ext cx="5996623" cy="3417895"/>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Rural residents often need to travel farther distances to receive healthcare services, which often leads to a delay in seeking care. Challenges in taking time off work, especially in farming communities, is another cause of delayed care (Nielsen, et al., 2017)</a:t>
            </a:r>
            <a:r>
              <a:rPr lang="en-US" sz="1200" u="none" kern="1200" dirty="0">
                <a:solidFill>
                  <a:srgbClr val="0563C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sz="1200" kern="120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endParaRPr lang="en-US" sz="1200" kern="1200" dirty="0">
              <a:effectLst/>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the percentage of people who were unable to get or delayed in getting needed medical care in the last 12 months was 4.1%.</a:t>
            </a:r>
            <a:endParaRPr lang="en-US" b="0"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Trends: </a:t>
            </a:r>
          </a:p>
          <a:p>
            <a:pPr marL="347472" lvl="2" indent="-164592" defTabSz="931774">
              <a:buFont typeface="Arial" pitchFamily="34" charset="0"/>
              <a:buChar char="•"/>
              <a:defRPr/>
            </a:pPr>
            <a:r>
              <a:rPr lang="en-US" dirty="0">
                <a:latin typeface="Arial" panose="020B0604020202020204" pitchFamily="34" charset="0"/>
                <a:cs typeface="Arial" panose="020B0604020202020204" pitchFamily="34" charset="0"/>
              </a:rPr>
              <a:t>From 2002 to 2017, the percentage of people who were unable to get or delayed in getting needed medical care in the last 12 months decreased overall and for people living in large central, large fringe, and medium metropolitan areas.</a:t>
            </a:r>
            <a:endParaRPr lang="en-US" baseline="0" dirty="0">
              <a:latin typeface="Arial" panose="020B0604020202020204" pitchFamily="34" charset="0"/>
              <a:cs typeface="Arial" panose="020B0604020202020204" pitchFamily="34" charset="0"/>
            </a:endParaRPr>
          </a:p>
          <a:p>
            <a:pPr marL="228600" lvl="1" indent="-228600"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percentage </a:t>
            </a:r>
            <a:r>
              <a:rPr lang="en-US" baseline="0" dirty="0">
                <a:latin typeface="Arial" panose="020B0604020202020204" pitchFamily="34" charset="0"/>
                <a:cs typeface="Arial" panose="020B0604020202020204" pitchFamily="34" charset="0"/>
              </a:rPr>
              <a:t>of people who were unable to get or delayed in getting needed medical care in the last 12 months was higher for people living in small metropolitan (4.6%) and noncore (5.4%) areas compared with those living in </a:t>
            </a:r>
            <a:r>
              <a:rPr lang="en-US" b="0" baseline="0" dirty="0">
                <a:latin typeface="Arial" panose="020B0604020202020204" pitchFamily="34" charset="0"/>
                <a:cs typeface="Arial" panose="020B0604020202020204" pitchFamily="34" charset="0"/>
              </a:rPr>
              <a:t>large fringe metropolitan areas (</a:t>
            </a:r>
            <a:r>
              <a:rPr lang="en-US" baseline="0" dirty="0">
                <a:latin typeface="Arial" panose="020B0604020202020204" pitchFamily="34" charset="0"/>
                <a:cs typeface="Arial" panose="020B0604020202020204" pitchFamily="34" charset="0"/>
              </a:rPr>
              <a:t>3.5%).</a:t>
            </a:r>
            <a:endParaRPr lang="en-US" b="0" baseline="0" dirty="0">
              <a:latin typeface="Arial" panose="020B0604020202020204" pitchFamily="34" charset="0"/>
              <a:cs typeface="Arial" panose="020B0604020202020204" pitchFamily="34" charset="0"/>
            </a:endParaRPr>
          </a:p>
          <a:p>
            <a:pPr marL="228600" lvl="1" indent="-228600" defTabSz="931774">
              <a:buFont typeface="Arial" pitchFamily="34" charset="0"/>
              <a:buChar char="•"/>
              <a:defRPr/>
            </a:pPr>
            <a:endParaRPr lang="en-US" b="1"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540004" y="5251442"/>
            <a:ext cx="5943346" cy="3417895"/>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Rural residents often need to travel farther distances to receive healthcare services, which often leads to a delay in seeking care. Challenges in taking time off work, especially in farming communities, is another cause of delayed care (Nielsen, et al., 2017).</a:t>
            </a:r>
            <a:r>
              <a:rPr lang="en-US" sz="1200" u="sng" kern="1200" dirty="0">
                <a:solidFill>
                  <a:schemeClr val="tx1"/>
                </a:solidFill>
                <a:effectLst/>
                <a:latin typeface="Arial" panose="020B0604020202020204" pitchFamily="34" charset="0"/>
                <a:cs typeface="Arial" panose="020B0604020202020204" pitchFamily="34" charset="0"/>
                <a:hlinkClick r:id="rId3"/>
              </a:rPr>
              <a:t> </a:t>
            </a:r>
            <a:endParaRPr lang="en-US" sz="1200" kern="1200" dirty="0">
              <a:solidFill>
                <a:schemeClr val="tx1"/>
              </a:solidFill>
              <a:effectLst/>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the percentage of people who were unable to get or delayed in getting needed dental care in the last 12 months was 4.6%.</a:t>
            </a:r>
            <a:endParaRPr lang="en-US" b="0"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Trends: </a:t>
            </a:r>
          </a:p>
          <a:p>
            <a:pPr marL="347472" lvl="2" indent="-164592" defTabSz="931774">
              <a:buFont typeface="Arial" pitchFamily="34" charset="0"/>
              <a:buChar char="•"/>
              <a:defRPr/>
            </a:pPr>
            <a:r>
              <a:rPr lang="en-US" dirty="0">
                <a:latin typeface="Arial" panose="020B0604020202020204" pitchFamily="34" charset="0"/>
                <a:cs typeface="Arial" panose="020B0604020202020204" pitchFamily="34" charset="0"/>
              </a:rPr>
              <a:t>From 2002 to 2017, the percentage of people who were unable to get or delayed in getting needed dental care in the last 12 months decreased overall and for people living in medium metropolitan and noncore areas.</a:t>
            </a:r>
            <a:endParaRPr lang="en-US" baseline="0" dirty="0">
              <a:latin typeface="Arial" panose="020B0604020202020204" pitchFamily="34" charset="0"/>
              <a:cs typeface="Arial" panose="020B0604020202020204" pitchFamily="34" charset="0"/>
            </a:endParaRPr>
          </a:p>
          <a:p>
            <a:pPr marL="228600" lvl="1" indent="-228600"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percentage </a:t>
            </a:r>
            <a:r>
              <a:rPr lang="en-US" baseline="0" dirty="0">
                <a:latin typeface="Arial" panose="020B0604020202020204" pitchFamily="34" charset="0"/>
                <a:cs typeface="Arial" panose="020B0604020202020204" pitchFamily="34" charset="0"/>
              </a:rPr>
              <a:t>of people who were unable to get or delayed in getting needed dental care in the last 12 months was higher for people living in large central metropolitan (5.0%) and small metropolitan (5.4%) areas compared with those living in </a:t>
            </a:r>
            <a:r>
              <a:rPr lang="en-US" b="0" baseline="0" dirty="0">
                <a:latin typeface="Arial" panose="020B0604020202020204" pitchFamily="34" charset="0"/>
                <a:cs typeface="Arial" panose="020B0604020202020204" pitchFamily="34" charset="0"/>
              </a:rPr>
              <a:t>large fringe metropolitan areas (4.1</a:t>
            </a:r>
            <a:r>
              <a:rPr lang="en-US" baseline="0" dirty="0">
                <a:latin typeface="Arial" panose="020B0604020202020204" pitchFamily="34" charset="0"/>
                <a:cs typeface="Arial" panose="020B0604020202020204" pitchFamily="34" charset="0"/>
              </a:rPr>
              <a:t>%).</a:t>
            </a:r>
            <a:endParaRPr lang="en-US" b="0" baseline="0" dirty="0">
              <a:latin typeface="Arial" panose="020B0604020202020204" pitchFamily="34" charset="0"/>
              <a:cs typeface="Arial" panose="020B0604020202020204" pitchFamily="34" charset="0"/>
            </a:endParaRPr>
          </a:p>
          <a:p>
            <a:pPr marL="228600" lvl="1" indent="-228600" defTabSz="931774">
              <a:buFont typeface="Arial" pitchFamily="34" charset="0"/>
              <a:buChar char="•"/>
              <a:defRPr/>
            </a:pPr>
            <a:endParaRPr lang="en-US" b="1"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539750" y="5242552"/>
            <a:ext cx="5943600" cy="3417895"/>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Rural residents often need to travel farther distances to receive healthcare services, which often leads to a delay in seeking care. Challenges in taking time off work, especially in farming communities, is another cause of delayed care (Nielsen, et al., 2017)</a:t>
            </a:r>
            <a:r>
              <a:rPr lang="en-US" sz="1200" u="sng" kern="1200" dirty="0">
                <a:solidFill>
                  <a:schemeClr val="tx1"/>
                </a:solidFill>
                <a:effectLst/>
                <a:latin typeface="Arial" panose="020B0604020202020204" pitchFamily="34" charset="0"/>
                <a:cs typeface="Arial" panose="020B0604020202020204" pitchFamily="34" charset="0"/>
                <a:hlinkClick r:id="rId3"/>
              </a:rPr>
              <a:t>. </a:t>
            </a:r>
            <a:endParaRPr lang="en-US" sz="1200" kern="1200" dirty="0">
              <a:solidFill>
                <a:schemeClr val="tx1"/>
              </a:solidFill>
              <a:effectLst/>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the percentage of people unable to get or delayed in getting needed dental care who cited financial or insurance reasons was 70.7%.</a:t>
            </a:r>
          </a:p>
          <a:p>
            <a:pPr marL="173736" lvl="1" indent="-173736"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The percentage of people unable to get or delayed in getting needed dental care who cited financial or insurance reasons was lower for residents of large central metropolitan (67.0%) and medium metropolitan areas (67.0%) compared with</a:t>
            </a:r>
            <a:r>
              <a:rPr lang="en-US" b="0" baseline="0" dirty="0">
                <a:latin typeface="Arial" panose="020B0604020202020204" pitchFamily="34" charset="0"/>
                <a:cs typeface="Arial" panose="020B0604020202020204" pitchFamily="34" charset="0"/>
              </a:rPr>
              <a:t> residents of large fringe metropolitan areas </a:t>
            </a:r>
            <a:r>
              <a:rPr lang="en-US" baseline="0" dirty="0">
                <a:latin typeface="Arial" panose="020B0604020202020204" pitchFamily="34" charset="0"/>
                <a:cs typeface="Arial" panose="020B0604020202020204" pitchFamily="34" charset="0"/>
              </a:rPr>
              <a:t>(76.9%)</a:t>
            </a:r>
            <a:r>
              <a:rPr lang="en-US" b="0" baseline="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702310" y="5340350"/>
            <a:ext cx="5618480" cy="2805112"/>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E7EC0-D47B-461F-A069-1AF30F543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0102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77345"/>
            <a:ext cx="5618480"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i="0" dirty="0">
                <a:latin typeface="Arial" panose="020B0604020202020204" pitchFamily="34" charset="0"/>
                <a:cs typeface="Arial" panose="020B0604020202020204" pitchFamily="34" charset="0"/>
              </a:rPr>
              <a:t>Infections acquired during hospital care—also known as nosocomial infections—are among the most common complications of hospital care. Patients are particularly vulnerable to healthcare-associated infections after surgery. Hospitals in more rural areas may refer patients to hospitals in urban areas for complex surgeries.</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2017:</a:t>
            </a:r>
          </a:p>
          <a:p>
            <a:pPr marL="347472" indent="-164592">
              <a:buFont typeface="Arial" panose="020B0604020202020204" pitchFamily="34" charset="0"/>
              <a:buChar char="•"/>
            </a:pPr>
            <a:r>
              <a:rPr lang="en-US" b="0" dirty="0">
                <a:latin typeface="Arial" panose="020B0604020202020204" pitchFamily="34" charset="0"/>
                <a:cs typeface="Arial" panose="020B0604020202020204" pitchFamily="34" charset="0"/>
              </a:rPr>
              <a:t>In small metropolitan area hospitals, adult patients who had undergone elective surgery were more likely to develop postoperative sepsis (4.3 per 1,000 discharges) compared with patients in large fringe metropolitan area hospitals (3.8 per 1,000 discharges). </a:t>
            </a:r>
          </a:p>
        </p:txBody>
      </p:sp>
      <p:sp>
        <p:nvSpPr>
          <p:cNvPr id="4" name="Slide Number Placeholder 3"/>
          <p:cNvSpPr>
            <a:spLocks noGrp="1"/>
          </p:cNvSpPr>
          <p:nvPr>
            <p:ph type="sldNum" sz="quarter" idx="10"/>
          </p:nvPr>
        </p:nvSpPr>
        <p:spPr>
          <a:xfrm>
            <a:off x="3977640" y="8842248"/>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2372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77345"/>
            <a:ext cx="5618480" cy="3665458"/>
          </a:xfrm>
        </p:spPr>
        <p:txBody>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Infections acquired during hospital care—also known as nosocomial infections—are among the most common complications of hospital care. Patients are particularly vulnerable to healthcare-associated infections after surgery. Hospitals in more rural areas may refer patients to hospitals in urban areas for complex surgeries. </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2017:</a:t>
            </a:r>
            <a:endParaRPr lang="en-US" b="0" dirty="0">
              <a:latin typeface="Arial" panose="020B0604020202020204" pitchFamily="34" charset="0"/>
              <a:cs typeface="Arial" panose="020B0604020202020204" pitchFamily="34" charset="0"/>
            </a:endParaRPr>
          </a:p>
          <a:p>
            <a:pPr marL="347472" indent="-164592">
              <a:buFont typeface="Arial" panose="020B0604020202020204" pitchFamily="34" charset="0"/>
              <a:buChar char="•"/>
            </a:pPr>
            <a:r>
              <a:rPr lang="en-US" b="0" dirty="0">
                <a:latin typeface="Arial" panose="020B0604020202020204" pitchFamily="34" charset="0"/>
                <a:cs typeface="Arial" panose="020B0604020202020204" pitchFamily="34" charset="0"/>
              </a:rPr>
              <a:t>In large central metropolitan areas, adults with an elective-surgery admission of 4 or more days were more likely to be diagnosed with postoperative sepsis (4.1 per 1,000) compared with adults with an elective-surgery admission of 4 or more days in large fringe metropolitan areas (3.5 per 1,000). </a:t>
            </a:r>
          </a:p>
          <a:p>
            <a:pPr marL="347472" marR="0" lvl="0" indent="-16459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In noncore areas, adults with an elective-surgery admission of 4 or more days were more likely to be diagnosed with postoperative sepsis (4.0 per 1,000) compared with adults with an elective-surgery admission of 4 or more days in large fringe metropolitan areas (3.5 per 1,000). </a:t>
            </a:r>
          </a:p>
          <a:p>
            <a:pPr marL="347472" indent="-164592">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a:xfrm>
            <a:off x="3977640" y="8842248"/>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2372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365125"/>
            <a:ext cx="5943600" cy="4459288"/>
          </a:xfrm>
        </p:spPr>
      </p:sp>
      <p:sp>
        <p:nvSpPr>
          <p:cNvPr id="3" name="Notes Placeholder 2"/>
          <p:cNvSpPr>
            <a:spLocks noGrp="1"/>
          </p:cNvSpPr>
          <p:nvPr>
            <p:ph type="body" idx="1"/>
          </p:nvPr>
        </p:nvSpPr>
        <p:spPr>
          <a:xfrm>
            <a:off x="158750" y="4824412"/>
            <a:ext cx="6705600" cy="448468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1" dirty="0">
                <a:latin typeface="Arial" panose="020B0604020202020204" pitchFamily="34" charset="0"/>
                <a:cs typeface="Arial" panose="020B0604020202020204" pitchFamily="34" charset="0"/>
              </a:rPr>
              <a:t>Importance:</a:t>
            </a:r>
            <a:r>
              <a:rPr lang="en-US" sz="1050" dirty="0">
                <a:latin typeface="Arial" panose="020B0604020202020204" pitchFamily="34" charset="0"/>
                <a:cs typeface="Arial" panose="020B0604020202020204" pitchFamily="34" charset="0"/>
              </a:rPr>
              <a:t> </a:t>
            </a:r>
            <a:r>
              <a:rPr lang="en-US" sz="1050" i="0" dirty="0">
                <a:latin typeface="Arial" panose="020B0604020202020204" pitchFamily="34" charset="0"/>
                <a:cs typeface="Arial" panose="020B0604020202020204" pitchFamily="34" charset="0"/>
              </a:rPr>
              <a:t>Infections acquired during hospital care—also known as nosocomial infections—are among the most common complications of hospital care. Patients are particularly vulnerable to healthcare-associated infections after surgery. Hospitals in more rural areas may refer patients to hospitals in urban areas for complex surgeries.</a:t>
            </a:r>
            <a:endParaRPr lang="en-US"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Groups With Disparities in 2017:</a:t>
            </a:r>
          </a:p>
          <a:p>
            <a:pPr indent="171450">
              <a:buFont typeface="Arial" panose="020B0604020202020204" pitchFamily="34" charset="0"/>
              <a:buNone/>
            </a:pPr>
            <a:r>
              <a:rPr lang="en-US" sz="1050" b="1" baseline="0" dirty="0">
                <a:latin typeface="Arial" panose="020B0604020202020204" pitchFamily="34" charset="0"/>
                <a:cs typeface="Arial" panose="020B0604020202020204" pitchFamily="34" charset="0"/>
              </a:rPr>
              <a:t>Disparities by Location:</a:t>
            </a:r>
          </a:p>
          <a:p>
            <a:pPr marL="346075" lvl="1" indent="-173038">
              <a:buFont typeface="Arial" panose="020B0604020202020204" pitchFamily="34" charset="0"/>
              <a:buChar char="•"/>
            </a:pPr>
            <a:r>
              <a:rPr lang="en-US" sz="1200" kern="1200" dirty="0">
                <a:solidFill>
                  <a:schemeClr val="tx1"/>
                </a:solidFill>
                <a:effectLst/>
                <a:latin typeface="+mn-lt"/>
                <a:ea typeface="+mn-ea"/>
                <a:cs typeface="+mn-cs"/>
              </a:rPr>
              <a:t>In large central metropolitan hospitals, among adults with an elective-surgery admission of 4 or more days, the rate of postoperative sepsis was higher among Black (4.5 per 1,000), Hispanic (4.7 per 1,000), and Asian or Pacific Islander (5.4 per 1,000) patients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compared with White patients (3.7 per 1,000). </a:t>
            </a:r>
          </a:p>
          <a:p>
            <a:pPr marL="346075" lvl="1" indent="-173038">
              <a:buFont typeface="Arial" panose="020B0604020202020204" pitchFamily="34" charset="0"/>
              <a:buChar char="•"/>
            </a:pPr>
            <a:r>
              <a:rPr lang="en-US" sz="1200" kern="1200" dirty="0">
                <a:solidFill>
                  <a:schemeClr val="tx1"/>
                </a:solidFill>
                <a:effectLst/>
                <a:latin typeface="+mn-lt"/>
                <a:ea typeface="+mn-ea"/>
                <a:cs typeface="+mn-cs"/>
              </a:rPr>
              <a:t>In large fringe metropolitan hospitals, among adults with an elective-surgery admission of 4 or more days, the rate of postoperative sepsis was higher among Black (4.3 per 1,000) and Hispanic (4.8 per 1,000) patients compared with White patients (3.6 per 1,000). </a:t>
            </a:r>
          </a:p>
          <a:p>
            <a:pPr marL="346075" lvl="1" indent="-173038">
              <a:buFont typeface="Arial" panose="020B0604020202020204" pitchFamily="34" charset="0"/>
              <a:buChar char="•"/>
            </a:pPr>
            <a:r>
              <a:rPr lang="en-US" sz="1200" kern="1200" dirty="0">
                <a:solidFill>
                  <a:schemeClr val="tx1"/>
                </a:solidFill>
                <a:effectLst/>
                <a:latin typeface="+mn-lt"/>
                <a:ea typeface="+mn-ea"/>
                <a:cs typeface="+mn-cs"/>
              </a:rPr>
              <a:t>In medium metropolitan hospitals, among adults with an elective-surgery admission of 4 or more days, the rate of postoperative sepsis was higher among Black (5.1 per 1,000) patients compared with White patients (3.8 per 1,000).</a:t>
            </a:r>
          </a:p>
          <a:p>
            <a:pPr marL="346075" lvl="1" indent="-173038">
              <a:buFont typeface="Arial" panose="020B0604020202020204" pitchFamily="34" charset="0"/>
              <a:buChar char="•"/>
            </a:pPr>
            <a:r>
              <a:rPr lang="en-US" sz="1200" kern="1200" dirty="0">
                <a:solidFill>
                  <a:schemeClr val="tx1"/>
                </a:solidFill>
                <a:effectLst/>
                <a:latin typeface="+mn-lt"/>
                <a:ea typeface="+mn-ea"/>
                <a:cs typeface="+mn-cs"/>
              </a:rPr>
              <a:t>In small metropolitan hospitals, among adults with an elective-surgery admission of 4 or more days, the rate of postoperative sepsis was higher among Black (5.2 per 1,000) patients compared with White patients (4.2 per 1,000).</a:t>
            </a:r>
          </a:p>
          <a:p>
            <a:pPr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kern="1200" baseline="0" dirty="0">
                <a:solidFill>
                  <a:schemeClr val="tx1"/>
                </a:solidFill>
                <a:latin typeface="Arial" panose="020B0604020202020204" pitchFamily="34" charset="0"/>
                <a:ea typeface="+mn-ea"/>
                <a:cs typeface="Arial" panose="020B0604020202020204" pitchFamily="34" charset="0"/>
              </a:rPr>
              <a:t>Disparities by Group:</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For </a:t>
            </a:r>
            <a:r>
              <a:rPr lang="en-US" sz="1050" baseline="0" dirty="0">
                <a:latin typeface="Arial" panose="020B0604020202020204" pitchFamily="34" charset="0"/>
                <a:cs typeface="Arial" panose="020B0604020202020204" pitchFamily="34" charset="0"/>
              </a:rPr>
              <a:t>Asian or Pacific Islander a</a:t>
            </a:r>
            <a:r>
              <a:rPr lang="en-US" sz="1050" b="0" dirty="0">
                <a:latin typeface="Arial" panose="020B0604020202020204" pitchFamily="34" charset="0"/>
                <a:cs typeface="Arial" panose="020B0604020202020204" pitchFamily="34" charset="0"/>
              </a:rPr>
              <a:t>dults with an elective-surgery admission of 4 or more days, the rate of postoperative sepsis was higher among patients in</a:t>
            </a:r>
            <a:r>
              <a:rPr lang="en-US" sz="1050" baseline="0" dirty="0">
                <a:latin typeface="Arial" panose="020B0604020202020204" pitchFamily="34" charset="0"/>
                <a:cs typeface="Arial" panose="020B0604020202020204" pitchFamily="34" charset="0"/>
              </a:rPr>
              <a:t> </a:t>
            </a:r>
            <a:r>
              <a:rPr lang="en-US" sz="1050" b="0" baseline="0" dirty="0">
                <a:latin typeface="Arial" panose="020B0604020202020204" pitchFamily="34" charset="0"/>
                <a:cs typeface="Arial" panose="020B0604020202020204" pitchFamily="34" charset="0"/>
              </a:rPr>
              <a:t>large central metropolitan hospitals</a:t>
            </a:r>
            <a:r>
              <a:rPr lang="en-US" sz="1050" baseline="0" dirty="0">
                <a:latin typeface="Arial" panose="020B0604020202020204" pitchFamily="34" charset="0"/>
                <a:cs typeface="Arial" panose="020B0604020202020204" pitchFamily="34" charset="0"/>
              </a:rPr>
              <a:t> (5.4 per 1,000) compared with Asians or Pacific Islander </a:t>
            </a:r>
            <a:r>
              <a:rPr lang="en-US" sz="1050" b="0" dirty="0">
                <a:latin typeface="Arial" panose="020B0604020202020204" pitchFamily="34" charset="0"/>
                <a:cs typeface="Arial" panose="020B0604020202020204" pitchFamily="34" charset="0"/>
              </a:rPr>
              <a:t>patients in</a:t>
            </a:r>
            <a:r>
              <a:rPr lang="en-US" sz="1050" baseline="0" dirty="0">
                <a:latin typeface="Arial" panose="020B0604020202020204" pitchFamily="34" charset="0"/>
                <a:cs typeface="Arial" panose="020B0604020202020204" pitchFamily="34" charset="0"/>
              </a:rPr>
              <a:t> </a:t>
            </a:r>
            <a:r>
              <a:rPr lang="en-US" sz="1050" b="0" baseline="0" dirty="0">
                <a:latin typeface="Arial" panose="020B0604020202020204" pitchFamily="34" charset="0"/>
                <a:cs typeface="Arial" panose="020B0604020202020204" pitchFamily="34" charset="0"/>
              </a:rPr>
              <a:t>large fringe metropolitan hospitals </a:t>
            </a:r>
            <a:r>
              <a:rPr lang="en-US" sz="1050" baseline="0" dirty="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4.1 </a:t>
            </a:r>
            <a:r>
              <a:rPr lang="en-US" sz="1050" baseline="0" dirty="0">
                <a:latin typeface="Arial" panose="020B0604020202020204" pitchFamily="34" charset="0"/>
                <a:cs typeface="Arial" panose="020B0604020202020204" pitchFamily="34" charset="0"/>
              </a:rPr>
              <a:t>per 1,000)</a:t>
            </a:r>
            <a:r>
              <a:rPr lang="en-US" sz="1050"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aseline="0" dirty="0">
                <a:latin typeface="Arial" panose="020B0604020202020204" pitchFamily="34" charset="0"/>
                <a:cs typeface="Arial" panose="020B0604020202020204" pitchFamily="34" charset="0"/>
              </a:rPr>
              <a:t>For Black a</a:t>
            </a:r>
            <a:r>
              <a:rPr lang="en-US" sz="1050" b="0" dirty="0">
                <a:latin typeface="Arial" panose="020B0604020202020204" pitchFamily="34" charset="0"/>
                <a:cs typeface="Arial" panose="020B0604020202020204" pitchFamily="34" charset="0"/>
              </a:rPr>
              <a:t>dults with an elective-surgery admission of 4 or more days, the rate of postoperative sepsis was higher among patients in</a:t>
            </a:r>
            <a:r>
              <a:rPr lang="en-US" sz="1050" baseline="0" dirty="0">
                <a:latin typeface="Arial" panose="020B0604020202020204" pitchFamily="34" charset="0"/>
                <a:cs typeface="Arial" panose="020B0604020202020204" pitchFamily="34" charset="0"/>
              </a:rPr>
              <a:t> </a:t>
            </a:r>
            <a:r>
              <a:rPr lang="en-US" sz="1050" b="0" baseline="0" dirty="0">
                <a:latin typeface="Arial" panose="020B0604020202020204" pitchFamily="34" charset="0"/>
                <a:cs typeface="Arial" panose="020B0604020202020204" pitchFamily="34" charset="0"/>
              </a:rPr>
              <a:t>small metropolitan </a:t>
            </a:r>
            <a:r>
              <a:rPr lang="en-US" sz="1050" baseline="0" dirty="0">
                <a:latin typeface="Arial" panose="020B0604020202020204" pitchFamily="34" charset="0"/>
                <a:cs typeface="Arial" panose="020B0604020202020204" pitchFamily="34" charset="0"/>
              </a:rPr>
              <a:t>areas (5.2 per 1,000) and medium </a:t>
            </a:r>
            <a:r>
              <a:rPr lang="en-US" sz="1050" b="0" baseline="0" dirty="0">
                <a:latin typeface="Arial" panose="020B0604020202020204" pitchFamily="34" charset="0"/>
                <a:cs typeface="Arial" panose="020B0604020202020204" pitchFamily="34" charset="0"/>
              </a:rPr>
              <a:t>metropolitan hospitals</a:t>
            </a:r>
            <a:r>
              <a:rPr lang="en-US" sz="1050" baseline="0" dirty="0">
                <a:latin typeface="Arial" panose="020B0604020202020204" pitchFamily="34" charset="0"/>
                <a:cs typeface="Arial" panose="020B0604020202020204" pitchFamily="34" charset="0"/>
              </a:rPr>
              <a:t> (5.1 per 1,000) compared with Black </a:t>
            </a:r>
            <a:r>
              <a:rPr lang="en-US" sz="1050" b="0" dirty="0">
                <a:latin typeface="Arial" panose="020B0604020202020204" pitchFamily="34" charset="0"/>
                <a:cs typeface="Arial" panose="020B0604020202020204" pitchFamily="34" charset="0"/>
              </a:rPr>
              <a:t>patients in</a:t>
            </a:r>
            <a:r>
              <a:rPr lang="en-US" sz="1050" baseline="0" dirty="0">
                <a:latin typeface="Arial" panose="020B0604020202020204" pitchFamily="34" charset="0"/>
                <a:cs typeface="Arial" panose="020B0604020202020204" pitchFamily="34" charset="0"/>
              </a:rPr>
              <a:t> </a:t>
            </a:r>
            <a:r>
              <a:rPr lang="en-US" sz="1050" b="0" baseline="0" dirty="0">
                <a:latin typeface="Arial" panose="020B0604020202020204" pitchFamily="34" charset="0"/>
                <a:cs typeface="Arial" panose="020B0604020202020204" pitchFamily="34" charset="0"/>
              </a:rPr>
              <a:t>large fringe metropolitan hospitals </a:t>
            </a:r>
            <a:r>
              <a:rPr lang="en-US" sz="1050" baseline="0" dirty="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4.3 </a:t>
            </a:r>
            <a:r>
              <a:rPr lang="en-US" sz="1050" baseline="0" dirty="0">
                <a:latin typeface="Arial" panose="020B0604020202020204" pitchFamily="34" charset="0"/>
                <a:cs typeface="Arial" panose="020B0604020202020204" pitchFamily="34" charset="0"/>
              </a:rPr>
              <a:t>per 1,000)</a:t>
            </a:r>
            <a:r>
              <a:rPr lang="en-US" sz="1050"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For White </a:t>
            </a:r>
            <a:r>
              <a:rPr lang="en-US" sz="1050" baseline="0" dirty="0">
                <a:latin typeface="Arial" panose="020B0604020202020204" pitchFamily="34" charset="0"/>
                <a:cs typeface="Arial" panose="020B0604020202020204" pitchFamily="34" charset="0"/>
              </a:rPr>
              <a:t>a</a:t>
            </a:r>
            <a:r>
              <a:rPr lang="en-US" sz="1050" b="0" dirty="0">
                <a:latin typeface="Arial" panose="020B0604020202020204" pitchFamily="34" charset="0"/>
                <a:cs typeface="Arial" panose="020B0604020202020204" pitchFamily="34" charset="0"/>
              </a:rPr>
              <a:t>dults with an elective-surgery admission of 4 or more days, the rate of postoperative sepsis was higher among patients in</a:t>
            </a:r>
            <a:r>
              <a:rPr lang="en-US" sz="1050" baseline="0" dirty="0">
                <a:latin typeface="Arial" panose="020B0604020202020204" pitchFamily="34" charset="0"/>
                <a:cs typeface="Arial" panose="020B0604020202020204" pitchFamily="34" charset="0"/>
              </a:rPr>
              <a:t> </a:t>
            </a:r>
            <a:r>
              <a:rPr lang="en-US" sz="1050" b="0" dirty="0">
                <a:latin typeface="Arial" panose="020B0604020202020204" pitchFamily="34" charset="0"/>
                <a:cs typeface="Arial" panose="020B0604020202020204" pitchFamily="34" charset="0"/>
              </a:rPr>
              <a:t>small metropolitan areas </a:t>
            </a:r>
            <a:r>
              <a:rPr lang="en-US" sz="1050" baseline="0" dirty="0">
                <a:latin typeface="Arial" panose="020B0604020202020204" pitchFamily="34" charset="0"/>
                <a:cs typeface="Arial" panose="020B0604020202020204" pitchFamily="34" charset="0"/>
              </a:rPr>
              <a:t>(4.2 per 1,000) compared with White patients in large fringe metropolitan hospitals (3.6 per 1000).</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baseline="0" dirty="0">
              <a:latin typeface="Arial" panose="020B0604020202020204" pitchFamily="34" charset="0"/>
              <a:cs typeface="Arial" panose="020B0604020202020204" pitchFamily="34" charset="0"/>
            </a:endParaRPr>
          </a:p>
          <a:p>
            <a:endParaRPr lang="en-US" sz="1050" dirty="0"/>
          </a:p>
        </p:txBody>
      </p:sp>
      <p:sp>
        <p:nvSpPr>
          <p:cNvPr id="4" name="Slide Number Placeholder 3"/>
          <p:cNvSpPr>
            <a:spLocks noGrp="1"/>
          </p:cNvSpPr>
          <p:nvPr>
            <p:ph type="sldNum" sz="quarter" idx="5"/>
          </p:nvPr>
        </p:nvSpPr>
        <p:spPr/>
        <p:txBody>
          <a:bodyPr/>
          <a:lstStyle/>
          <a:p>
            <a:fld id="{B17BA40C-25F7-4A81-B7B0-365A5351FE20}" type="slidenum">
              <a:rPr lang="en-US" smtClean="0"/>
              <a:t>57</a:t>
            </a:fld>
            <a:endParaRPr lang="en-US" dirty="0"/>
          </a:p>
        </p:txBody>
      </p:sp>
    </p:spTree>
    <p:extLst>
      <p:ext uri="{BB962C8B-B14F-4D97-AF65-F5344CB8AC3E}">
        <p14:creationId xmlns:p14="http://schemas.microsoft.com/office/powerpoint/2010/main" val="18076738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365125"/>
            <a:ext cx="5943600" cy="4457700"/>
          </a:xfrm>
        </p:spPr>
      </p:sp>
      <p:sp>
        <p:nvSpPr>
          <p:cNvPr id="3" name="Notes Placeholder 2"/>
          <p:cNvSpPr>
            <a:spLocks noGrp="1"/>
          </p:cNvSpPr>
          <p:nvPr>
            <p:ph type="body" idx="1"/>
          </p:nvPr>
        </p:nvSpPr>
        <p:spPr>
          <a:xfrm>
            <a:off x="184593" y="4883150"/>
            <a:ext cx="6451157" cy="442595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i="0" dirty="0">
                <a:latin typeface="Arial" panose="020B0604020202020204" pitchFamily="34" charset="0"/>
                <a:cs typeface="Arial" panose="020B0604020202020204" pitchFamily="34" charset="0"/>
              </a:rPr>
              <a:t>Infections acquired during hospital care—also known as nosocomial infections—are among the most common complications of hospital care. Patients are particularly vulnerable to healthcare-associated infections after surgery. Hospitals in more rural areas may refer patients to hospitals in urban areas for complex surgeries.</a:t>
            </a: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2017:</a:t>
            </a:r>
          </a:p>
          <a:p>
            <a:pPr marL="173736" indent="0">
              <a:buFont typeface="Arial" panose="020B0604020202020204" pitchFamily="34" charset="0"/>
              <a:buNone/>
            </a:pPr>
            <a:r>
              <a:rPr lang="en-US" sz="1000" b="1" baseline="0" dirty="0">
                <a:latin typeface="Arial" panose="020B0604020202020204" pitchFamily="34" charset="0"/>
                <a:cs typeface="Arial" panose="020B0604020202020204" pitchFamily="34" charset="0"/>
              </a:rPr>
              <a:t>Disparities by Location:</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large central metropolitan areas, among a</a:t>
            </a:r>
            <a:r>
              <a:rPr lang="en-US" sz="1000" b="0" dirty="0">
                <a:latin typeface="Arial" panose="020B0604020202020204" pitchFamily="34" charset="0"/>
                <a:cs typeface="Arial" panose="020B0604020202020204" pitchFamily="34" charset="0"/>
              </a:rPr>
              <a:t>dults with an elective-surgery admission of 4 or more days, the rate of postoperative sepsis was higher among Black </a:t>
            </a:r>
            <a:r>
              <a:rPr lang="en-US" sz="1000" baseline="0" dirty="0">
                <a:latin typeface="Arial" panose="020B0604020202020204" pitchFamily="34" charset="0"/>
                <a:cs typeface="Arial" panose="020B0604020202020204" pitchFamily="34" charset="0"/>
              </a:rPr>
              <a:t>(4.4 per 1,000), Asian or Pacific Islander (5.3 per 1,000), and Hispanic (4.7 per 1,000) residents compared with </a:t>
            </a:r>
            <a:r>
              <a:rPr lang="en-US" sz="1000" b="0" baseline="0" dirty="0">
                <a:latin typeface="Arial" panose="020B0604020202020204" pitchFamily="34" charset="0"/>
                <a:cs typeface="Arial" panose="020B0604020202020204" pitchFamily="34" charset="0"/>
              </a:rPr>
              <a:t>White residents (3.9 </a:t>
            </a:r>
            <a:r>
              <a:rPr lang="en-US" sz="1000" baseline="0" dirty="0">
                <a:latin typeface="Arial" panose="020B0604020202020204" pitchFamily="34" charset="0"/>
                <a:cs typeface="Arial" panose="020B0604020202020204" pitchFamily="34" charset="0"/>
              </a:rPr>
              <a:t>per 1,000)</a:t>
            </a:r>
            <a:r>
              <a:rPr lang="en-US" sz="1000"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large fringe metropolitan areas, among adults with an elective-surgery admission of 4 or more days, the rate of postoperative sepsis was higher among Black (4.6 per 1,000), Asian or Pacific Islander (4.6 per 1,000), and Hispanic (4.7 per 1,000) residents </a:t>
            </a:r>
            <a:r>
              <a:rPr lang="en-US" sz="1000" b="0" baseline="0" dirty="0">
                <a:latin typeface="Arial" panose="020B0604020202020204" pitchFamily="34" charset="0"/>
                <a:cs typeface="Arial" panose="020B0604020202020204" pitchFamily="34" charset="0"/>
              </a:rPr>
              <a:t>compared with White residents (3.6 </a:t>
            </a:r>
            <a:r>
              <a:rPr lang="en-US" sz="1000" baseline="0" dirty="0">
                <a:latin typeface="Arial" panose="020B0604020202020204" pitchFamily="34" charset="0"/>
                <a:cs typeface="Arial" panose="020B0604020202020204" pitchFamily="34" charset="0"/>
              </a:rPr>
              <a:t>per 1,000)</a:t>
            </a:r>
            <a:r>
              <a:rPr lang="en-US" sz="1000"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medium metropolitan areas, among adults with an elective-surgery admission of 4 or more days, the rate of postoperative sepsis was higher among Black (4.9 per 1,000) and Hispanic (4.4 per 1,000) residents </a:t>
            </a:r>
            <a:r>
              <a:rPr lang="en-US" sz="1000" b="0" baseline="0" dirty="0">
                <a:latin typeface="Arial" panose="020B0604020202020204" pitchFamily="34" charset="0"/>
                <a:cs typeface="Arial" panose="020B0604020202020204" pitchFamily="34" charset="0"/>
              </a:rPr>
              <a:t>compared with White residents (3.8 </a:t>
            </a:r>
            <a:r>
              <a:rPr lang="en-US" sz="1000" baseline="0" dirty="0">
                <a:latin typeface="Arial" panose="020B0604020202020204" pitchFamily="34" charset="0"/>
                <a:cs typeface="Arial" panose="020B0604020202020204" pitchFamily="34" charset="0"/>
              </a:rPr>
              <a:t>per 1,000)</a:t>
            </a:r>
            <a:r>
              <a:rPr lang="en-US" sz="1000"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In small metropolitan areas</a:t>
            </a:r>
            <a:r>
              <a:rPr lang="en-US" sz="1000" baseline="0" dirty="0">
                <a:latin typeface="Arial" panose="020B0604020202020204" pitchFamily="34" charset="0"/>
                <a:cs typeface="Arial" panose="020B0604020202020204" pitchFamily="34" charset="0"/>
              </a:rPr>
              <a:t>, among adults with an elective-surgery admission of 4 or more days, the rate of postoperative sepsis was higher among Hispanic (5.4 per 1,000) residents </a:t>
            </a:r>
            <a:r>
              <a:rPr lang="en-US" sz="1000" b="0" baseline="0" dirty="0">
                <a:latin typeface="Arial" panose="020B0604020202020204" pitchFamily="34" charset="0"/>
                <a:cs typeface="Arial" panose="020B0604020202020204" pitchFamily="34" charset="0"/>
              </a:rPr>
              <a:t>compared with White residents (3.8 </a:t>
            </a:r>
            <a:r>
              <a:rPr lang="en-US" sz="1000" baseline="0" dirty="0">
                <a:latin typeface="Arial" panose="020B0604020202020204" pitchFamily="34" charset="0"/>
                <a:cs typeface="Arial" panose="020B0604020202020204" pitchFamily="34" charset="0"/>
              </a:rPr>
              <a:t>per 1,000)</a:t>
            </a:r>
            <a:r>
              <a:rPr lang="en-US" sz="1000"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In micropolitan areas, </a:t>
            </a:r>
            <a:r>
              <a:rPr lang="en-US" sz="1000" baseline="0" dirty="0">
                <a:latin typeface="Arial" panose="020B0604020202020204" pitchFamily="34" charset="0"/>
                <a:cs typeface="Arial" panose="020B0604020202020204" pitchFamily="34" charset="0"/>
              </a:rPr>
              <a:t>among adults with an elective-surgery admission of 4 or more days, the rate of postoperative sepsis was higher among Black (4.9 per 1,000) residents </a:t>
            </a:r>
            <a:r>
              <a:rPr lang="en-US" sz="1000" b="0" baseline="0" dirty="0">
                <a:latin typeface="Arial" panose="020B0604020202020204" pitchFamily="34" charset="0"/>
                <a:cs typeface="Arial" panose="020B0604020202020204" pitchFamily="34" charset="0"/>
              </a:rPr>
              <a:t>compared with White </a:t>
            </a:r>
            <a:r>
              <a:rPr lang="en-US" sz="1000" baseline="0" dirty="0">
                <a:latin typeface="Arial" panose="020B0604020202020204" pitchFamily="34" charset="0"/>
                <a:cs typeface="Arial" panose="020B0604020202020204" pitchFamily="34" charset="0"/>
              </a:rPr>
              <a:t>residents </a:t>
            </a:r>
            <a:r>
              <a:rPr lang="en-US" sz="1000" b="0" baseline="0" dirty="0">
                <a:latin typeface="Arial" panose="020B0604020202020204" pitchFamily="34" charset="0"/>
                <a:cs typeface="Arial" panose="020B0604020202020204" pitchFamily="34" charset="0"/>
              </a:rPr>
              <a:t>(3.9 </a:t>
            </a:r>
            <a:r>
              <a:rPr lang="en-US" sz="1000" baseline="0" dirty="0">
                <a:latin typeface="Arial" panose="020B0604020202020204" pitchFamily="34" charset="0"/>
                <a:cs typeface="Arial" panose="020B0604020202020204" pitchFamily="34" charset="0"/>
              </a:rPr>
              <a:t>per 1,000)</a:t>
            </a:r>
            <a:r>
              <a:rPr lang="en-US" sz="1000"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noncore areas, among adults with an elective-surgery admission of 4 or more days, the rate of postoperative sepsis was higher among Black (5.1 per 1,000) residents </a:t>
            </a:r>
            <a:r>
              <a:rPr lang="en-US" sz="1000" b="0" baseline="0" dirty="0">
                <a:latin typeface="Arial" panose="020B0604020202020204" pitchFamily="34" charset="0"/>
                <a:cs typeface="Arial" panose="020B0604020202020204" pitchFamily="34" charset="0"/>
              </a:rPr>
              <a:t>compared with White residents (4.0 </a:t>
            </a:r>
            <a:r>
              <a:rPr lang="en-US" sz="1000" baseline="0" dirty="0">
                <a:latin typeface="Arial" panose="020B0604020202020204" pitchFamily="34" charset="0"/>
                <a:cs typeface="Arial" panose="020B0604020202020204" pitchFamily="34" charset="0"/>
              </a:rPr>
              <a:t>per 1,000)</a:t>
            </a:r>
            <a:r>
              <a:rPr lang="en-US" sz="1000" b="0" baseline="0" dirty="0">
                <a:latin typeface="Arial" panose="020B0604020202020204" pitchFamily="34" charset="0"/>
                <a:cs typeface="Arial" panose="020B0604020202020204" pitchFamily="34" charset="0"/>
              </a:rPr>
              <a:t>.</a:t>
            </a:r>
          </a:p>
          <a:p>
            <a:pPr marL="173736"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panose="020B0604020202020204" pitchFamily="34" charset="0"/>
                <a:ea typeface="+mn-ea"/>
                <a:cs typeface="Arial" panose="020B0604020202020204" pitchFamily="34" charset="0"/>
              </a:rPr>
              <a:t>Disparities by Group:</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For White adults with an elective-surgery admission of 4 or more days, the rate of postoperative sepsis was higher among residents of </a:t>
            </a:r>
            <a:r>
              <a:rPr lang="en-US" sz="1000" b="0" baseline="0" dirty="0">
                <a:latin typeface="Arial" panose="020B0604020202020204" pitchFamily="34" charset="0"/>
                <a:cs typeface="Arial" panose="020B0604020202020204" pitchFamily="34" charset="0"/>
              </a:rPr>
              <a:t>noncore </a:t>
            </a:r>
            <a:r>
              <a:rPr lang="en-US" sz="1000" baseline="0" dirty="0">
                <a:latin typeface="Arial" panose="020B0604020202020204" pitchFamily="34" charset="0"/>
                <a:cs typeface="Arial" panose="020B0604020202020204" pitchFamily="34" charset="0"/>
              </a:rPr>
              <a:t>areas (4.0 per 1,000) compared with residents of </a:t>
            </a:r>
            <a:r>
              <a:rPr lang="en-US" sz="1000" b="0" baseline="0" dirty="0">
                <a:latin typeface="Arial" panose="020B0604020202020204" pitchFamily="34" charset="0"/>
                <a:cs typeface="Arial" panose="020B0604020202020204" pitchFamily="34" charset="0"/>
              </a:rPr>
              <a:t>large fringe metropolitan areas </a:t>
            </a:r>
            <a:r>
              <a:rPr lang="en-US" sz="1000" baseline="0" dirty="0">
                <a:latin typeface="Arial" panose="020B0604020202020204" pitchFamily="34" charset="0"/>
                <a:cs typeface="Arial" panose="020B0604020202020204" pitchFamily="34" charset="0"/>
              </a:rPr>
              <a:t>(</a:t>
            </a:r>
            <a:r>
              <a:rPr lang="en-US" sz="1000" b="0" baseline="0" dirty="0">
                <a:latin typeface="Arial" panose="020B0604020202020204" pitchFamily="34" charset="0"/>
                <a:cs typeface="Arial" panose="020B0604020202020204" pitchFamily="34" charset="0"/>
              </a:rPr>
              <a:t>3.6 </a:t>
            </a:r>
            <a:r>
              <a:rPr lang="en-US" sz="1000" baseline="0" dirty="0">
                <a:latin typeface="Arial" panose="020B0604020202020204" pitchFamily="34" charset="0"/>
                <a:cs typeface="Arial" panose="020B0604020202020204" pitchFamily="34" charset="0"/>
              </a:rPr>
              <a:t>per 1,000)</a:t>
            </a:r>
            <a:r>
              <a:rPr lang="en-US" sz="1000" b="0" baseline="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a:xfrm>
            <a:off x="3977640" y="8842248"/>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8402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77345"/>
            <a:ext cx="5618480"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Tobacco use is more prevalent among rural populations compared with urban populations and as vaping becomes more common, severe respiratory illness is a growing concern (Welsh, 2021; CDC, 2019b).</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2017:</a:t>
            </a:r>
          </a:p>
          <a:p>
            <a:pPr marL="347472" indent="-164592">
              <a:buFont typeface="Arial" panose="020B0604020202020204" pitchFamily="34" charset="0"/>
              <a:buChar char="•"/>
            </a:pPr>
            <a:r>
              <a:rPr lang="en-US" sz="1200" dirty="0">
                <a:latin typeface="Arial" panose="020B0604020202020204" pitchFamily="34" charset="0"/>
                <a:cs typeface="Arial" panose="020B0604020202020204" pitchFamily="34" charset="0"/>
              </a:rPr>
              <a:t>Adults discharged after elective surgery had a higher rate of postoperative respiratory failure </a:t>
            </a:r>
            <a:r>
              <a:rPr lang="en-US" b="0" dirty="0">
                <a:latin typeface="Arial" panose="020B0604020202020204" pitchFamily="34" charset="0"/>
                <a:cs typeface="Arial" panose="020B0604020202020204" pitchFamily="34" charset="0"/>
              </a:rPr>
              <a:t>in large central metropolitan (4.7 per 1,000), small metropolitan (4.7 per 1,000), micropolitan (5.0 per 1,000), and noncore (5.1 per 1,000) areas compared with those residing in large fringe metropolitan areas (4.1 per 1,000). </a:t>
            </a:r>
          </a:p>
        </p:txBody>
      </p:sp>
      <p:sp>
        <p:nvSpPr>
          <p:cNvPr id="4" name="Slide Number Placeholder 3"/>
          <p:cNvSpPr>
            <a:spLocks noGrp="1"/>
          </p:cNvSpPr>
          <p:nvPr>
            <p:ph type="sldNum" sz="quarter" idx="10"/>
          </p:nvPr>
        </p:nvSpPr>
        <p:spPr>
          <a:xfrm>
            <a:off x="3977640" y="8842248"/>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237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80997" y="5168086"/>
            <a:ext cx="5683250" cy="3673943"/>
          </a:xfrm>
        </p:spPr>
        <p:txBody>
          <a:bodyPr/>
          <a:lstStyle/>
          <a:p>
            <a:r>
              <a:rPr lang="en-US" dirty="0">
                <a:latin typeface="Arial" panose="020B0604020202020204" pitchFamily="34" charset="0"/>
                <a:cs typeface="Arial" panose="020B0604020202020204" pitchFamily="34" charset="0"/>
              </a:rPr>
              <a:t>Source: 2019 National Healthcare Quality and Disparities Report, Executive Summary. https://www.ahrq.gov/research/findings/nhqrdr/nhqdr19/index.html. Accessed November 24, 2021.</a:t>
            </a:r>
          </a:p>
        </p:txBody>
      </p:sp>
      <p:sp>
        <p:nvSpPr>
          <p:cNvPr id="4" name="Slide Number Placeholder 3"/>
          <p:cNvSpPr>
            <a:spLocks noGrp="1"/>
          </p:cNvSpPr>
          <p:nvPr>
            <p:ph type="sldNum" sz="quarter" idx="10"/>
          </p:nvPr>
        </p:nvSpPr>
        <p:spPr/>
        <p:txBody>
          <a:bodyPr/>
          <a:lstStyle/>
          <a:p>
            <a:fld id="{05E9B153-67B9-4602-A9FE-81AAF274874B}" type="slidenum">
              <a:rPr lang="en-US" smtClean="0"/>
              <a:pPr/>
              <a:t>6</a:t>
            </a:fld>
            <a:endParaRPr lang="en-US" dirty="0"/>
          </a:p>
        </p:txBody>
      </p:sp>
    </p:spTree>
    <p:extLst>
      <p:ext uri="{BB962C8B-B14F-4D97-AF65-F5344CB8AC3E}">
        <p14:creationId xmlns:p14="http://schemas.microsoft.com/office/powerpoint/2010/main" val="20471711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165100" y="5410107"/>
            <a:ext cx="6692900"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Importance:</a:t>
            </a:r>
            <a:r>
              <a:rPr lang="en-US" sz="1100" dirty="0">
                <a:latin typeface="Arial" panose="020B0604020202020204" pitchFamily="34" charset="0"/>
                <a:cs typeface="Arial" panose="020B0604020202020204" pitchFamily="34" charset="0"/>
              </a:rPr>
              <a:t> </a:t>
            </a:r>
            <a:r>
              <a:rPr lang="en-US" sz="1100" kern="1200" dirty="0">
                <a:solidFill>
                  <a:schemeClr val="tx1"/>
                </a:solidFill>
                <a:effectLst/>
                <a:latin typeface="Arial" panose="020B0604020202020204" pitchFamily="34" charset="0"/>
                <a:cs typeface="Arial" panose="020B0604020202020204" pitchFamily="34" charset="0"/>
              </a:rPr>
              <a:t>Tobacco use is more prevalent among rural populations compared with urban populations and as vaping becomes more common, severe respiratory illness is a growing concern (Welsh, 2021; CDC, 2019b).</a:t>
            </a:r>
          </a:p>
          <a:p>
            <a:pPr marL="171450" indent="-171450">
              <a:buFont typeface="Arial" panose="020B0604020202020204" pitchFamily="34" charset="0"/>
              <a:buChar char="•"/>
            </a:pPr>
            <a:r>
              <a:rPr lang="en-US" sz="1100" b="1" baseline="0" dirty="0">
                <a:latin typeface="Arial" panose="020B0604020202020204" pitchFamily="34" charset="0"/>
                <a:cs typeface="Arial" panose="020B0604020202020204" pitchFamily="34" charset="0"/>
              </a:rPr>
              <a:t>Groups With Disparities in 2017:</a:t>
            </a:r>
          </a:p>
          <a:p>
            <a:pPr marL="173736" indent="0">
              <a:buFont typeface="Arial" panose="020B0604020202020204" pitchFamily="34" charset="0"/>
              <a:buNone/>
            </a:pPr>
            <a:r>
              <a:rPr lang="en-US" sz="1100" b="1" baseline="0" dirty="0">
                <a:latin typeface="Arial" panose="020B0604020202020204" pitchFamily="34" charset="0"/>
                <a:cs typeface="Arial" panose="020B0604020202020204" pitchFamily="34" charset="0"/>
              </a:rPr>
              <a:t> Disparities by Location:</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a:latin typeface="Arial" panose="020B0604020202020204" pitchFamily="34" charset="0"/>
                <a:cs typeface="Arial" panose="020B0604020202020204" pitchFamily="34" charset="0"/>
              </a:rPr>
              <a:t>In large fringe metropolitan areas, Black adults (4.6 per 1,000) were more likely to have postoperative respiratory failure after elective surgery than White adults (4.0 per 1,000). </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a:latin typeface="Arial" panose="020B0604020202020204" pitchFamily="34" charset="0"/>
                <a:cs typeface="Arial" panose="020B0604020202020204" pitchFamily="34" charset="0"/>
              </a:rPr>
              <a:t>In medium metropolitan areas, Black adults (5.2 per 1,000) were more likely to have postoperative respiratory failure after elective surgery than White adults (4.3 per 1,000).</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a:latin typeface="Arial" panose="020B0604020202020204" pitchFamily="34" charset="0"/>
                <a:cs typeface="Arial" panose="020B0604020202020204" pitchFamily="34" charset="0"/>
              </a:rPr>
              <a:t>In small metropolitan areas, Hispanic adults (5.5 per 1,000) were more likely to have postoperative respiratory failure after elective surgery than White adults (4.4 per 1,000).</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a:latin typeface="Arial" panose="020B0604020202020204" pitchFamily="34" charset="0"/>
                <a:cs typeface="Arial" panose="020B0604020202020204" pitchFamily="34" charset="0"/>
              </a:rPr>
              <a:t>In micropolitan areas, Black adults (6.3 per 1,000) were more likely to have postoperative respiratory failure after elective surgery than White adults (4.7 per 1,000).</a:t>
            </a:r>
          </a:p>
          <a:p>
            <a:pPr marL="173736"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baseline="0" dirty="0">
                <a:solidFill>
                  <a:schemeClr val="tx1"/>
                </a:solidFill>
                <a:latin typeface="Arial" panose="020B0604020202020204" pitchFamily="34" charset="0"/>
                <a:cs typeface="Arial" panose="020B0604020202020204" pitchFamily="34" charset="0"/>
              </a:rPr>
              <a:t>Disparities by Group:</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Among all Black adults who had elective surgery, those who resided in micropolitan areas (6.3 per 1,000)</a:t>
            </a:r>
            <a:r>
              <a:rPr lang="en-US" sz="1100" b="0" baseline="0" dirty="0">
                <a:latin typeface="Arial" panose="020B0604020202020204" pitchFamily="34" charset="0"/>
                <a:cs typeface="Arial" panose="020B0604020202020204" pitchFamily="34" charset="0"/>
              </a:rPr>
              <a:t> were more likely to have postoperative respiratory failure after elective surgery than those</a:t>
            </a:r>
            <a:r>
              <a:rPr lang="en-US" sz="1100" baseline="0" dirty="0">
                <a:latin typeface="Arial" panose="020B0604020202020204" pitchFamily="34" charset="0"/>
                <a:cs typeface="Arial" panose="020B0604020202020204" pitchFamily="34" charset="0"/>
              </a:rPr>
              <a:t> residing in large fringe </a:t>
            </a:r>
            <a:r>
              <a:rPr lang="en-US" sz="1100" b="0" baseline="0" dirty="0">
                <a:latin typeface="Arial" panose="020B0604020202020204" pitchFamily="34" charset="0"/>
                <a:cs typeface="Arial" panose="020B0604020202020204" pitchFamily="34" charset="0"/>
              </a:rPr>
              <a:t>metropolitan</a:t>
            </a:r>
            <a:r>
              <a:rPr lang="en-US" sz="1100" baseline="0" dirty="0">
                <a:latin typeface="Arial" panose="020B0604020202020204" pitchFamily="34" charset="0"/>
                <a:cs typeface="Arial" panose="020B0604020202020204" pitchFamily="34" charset="0"/>
              </a:rPr>
              <a:t> areas (4.6 per 1,000).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Among all White adults who had elective surgery, those who resided in large central </a:t>
            </a:r>
            <a:r>
              <a:rPr lang="en-US" sz="1100" b="0" baseline="0" dirty="0">
                <a:latin typeface="Arial" panose="020B0604020202020204" pitchFamily="34" charset="0"/>
                <a:cs typeface="Arial" panose="020B0604020202020204" pitchFamily="34" charset="0"/>
              </a:rPr>
              <a:t>metropolitan</a:t>
            </a:r>
            <a:r>
              <a:rPr lang="en-US" sz="1100" baseline="0" dirty="0">
                <a:latin typeface="Arial" panose="020B0604020202020204" pitchFamily="34" charset="0"/>
                <a:cs typeface="Arial" panose="020B0604020202020204" pitchFamily="34" charset="0"/>
              </a:rPr>
              <a:t> (4.4 per 1,000), small metropolitan (4.4 per 1,000), micropolitan (4.7 per 1,000), and noncore (4.5 per 1,000)</a:t>
            </a:r>
            <a:r>
              <a:rPr lang="en-US" sz="1100" b="0" baseline="0" dirty="0">
                <a:latin typeface="Arial" panose="020B0604020202020204" pitchFamily="34" charset="0"/>
                <a:cs typeface="Arial" panose="020B0604020202020204" pitchFamily="34" charset="0"/>
              </a:rPr>
              <a:t> areas were more likely to have postoperative respiratory failure after elective surgery than those </a:t>
            </a:r>
            <a:r>
              <a:rPr lang="en-US" sz="1100" baseline="0" dirty="0">
                <a:latin typeface="Arial" panose="020B0604020202020204" pitchFamily="34" charset="0"/>
                <a:cs typeface="Arial" panose="020B0604020202020204" pitchFamily="34" charset="0"/>
              </a:rPr>
              <a:t>residing in large fringe </a:t>
            </a:r>
            <a:r>
              <a:rPr lang="en-US" sz="1100" b="0" baseline="0" dirty="0">
                <a:latin typeface="Arial" panose="020B0604020202020204" pitchFamily="34" charset="0"/>
                <a:cs typeface="Arial" panose="020B0604020202020204" pitchFamily="34" charset="0"/>
              </a:rPr>
              <a:t>metropolitan</a:t>
            </a:r>
            <a:r>
              <a:rPr lang="en-US" sz="1100" baseline="0" dirty="0">
                <a:latin typeface="Arial" panose="020B0604020202020204" pitchFamily="34" charset="0"/>
                <a:cs typeface="Arial" panose="020B0604020202020204" pitchFamily="34" charset="0"/>
              </a:rPr>
              <a:t> areas (4.0 per 1,000). </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977640" y="8840511"/>
            <a:ext cx="3043343" cy="467071"/>
          </a:xfrm>
        </p:spPr>
        <p:txBody>
          <a:bodyPr/>
          <a:lstStyle/>
          <a:p>
            <a:fld id="{5ACA5A0B-F09E-4EB0-80F3-1C25292FE503}"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685298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77345"/>
            <a:ext cx="5618480"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Between 1999 and 2019, rural communities had the highest age-adjusted mortality rates compared with urban communities and the absolute difference in mortality rates between rural and urban </a:t>
            </a:r>
            <a:r>
              <a:rPr lang="en-US" sz="1200" b="0" kern="1200" dirty="0">
                <a:solidFill>
                  <a:schemeClr val="tx1"/>
                </a:solidFill>
                <a:effectLst/>
                <a:latin typeface="Arial" panose="020B0604020202020204" pitchFamily="34" charset="0"/>
                <a:cs typeface="Arial" panose="020B0604020202020204" pitchFamily="34" charset="0"/>
              </a:rPr>
              <a:t>areas i</a:t>
            </a:r>
            <a:r>
              <a:rPr lang="en-US" sz="1200" kern="1200" dirty="0">
                <a:solidFill>
                  <a:schemeClr val="tx1"/>
                </a:solidFill>
                <a:effectLst/>
                <a:latin typeface="Arial" panose="020B0604020202020204" pitchFamily="34" charset="0"/>
                <a:cs typeface="Arial" panose="020B0604020202020204" pitchFamily="34" charset="0"/>
              </a:rPr>
              <a:t>ncreased by 172% by 2019 (Cross, et al., 2021).</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2017:</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panose="020B0604020202020204" pitchFamily="34" charset="0"/>
                <a:cs typeface="Arial" panose="020B0604020202020204" pitchFamily="34" charset="0"/>
              </a:rPr>
              <a:t>Patients whose hospital admissions were expected to be low mortality had higher death rates in large central metropolitan (0.5 </a:t>
            </a:r>
            <a:r>
              <a:rPr lang="en-US" baseline="0" dirty="0">
                <a:latin typeface="Arial" panose="020B0604020202020204" pitchFamily="34" charset="0"/>
                <a:cs typeface="Arial" panose="020B0604020202020204" pitchFamily="34" charset="0"/>
              </a:rPr>
              <a:t>per 1,000</a:t>
            </a:r>
            <a:r>
              <a:rPr lang="en-US" sz="1200" b="0" kern="1200" baseline="0" dirty="0">
                <a:solidFill>
                  <a:schemeClr val="tx1"/>
                </a:solidFill>
                <a:latin typeface="Arial" panose="020B0604020202020204" pitchFamily="34" charset="0"/>
                <a:cs typeface="Arial" panose="020B0604020202020204" pitchFamily="34" charset="0"/>
              </a:rPr>
              <a:t>), medium metropolitan (0.57 </a:t>
            </a:r>
            <a:r>
              <a:rPr lang="en-US" baseline="0" dirty="0">
                <a:latin typeface="Arial" panose="020B0604020202020204" pitchFamily="34" charset="0"/>
                <a:cs typeface="Arial" panose="020B0604020202020204" pitchFamily="34" charset="0"/>
              </a:rPr>
              <a:t>per 1,000</a:t>
            </a:r>
            <a:r>
              <a:rPr lang="en-US" sz="1200" b="0" kern="1200" baseline="0" dirty="0">
                <a:solidFill>
                  <a:schemeClr val="tx1"/>
                </a:solidFill>
                <a:latin typeface="Arial" panose="020B0604020202020204" pitchFamily="34" charset="0"/>
                <a:cs typeface="Arial" panose="020B0604020202020204" pitchFamily="34" charset="0"/>
              </a:rPr>
              <a:t>), small metropolitan (0.62 </a:t>
            </a:r>
            <a:r>
              <a:rPr lang="en-US" baseline="0" dirty="0">
                <a:latin typeface="Arial" panose="020B0604020202020204" pitchFamily="34" charset="0"/>
                <a:cs typeface="Arial" panose="020B0604020202020204" pitchFamily="34" charset="0"/>
              </a:rPr>
              <a:t>per 1,000</a:t>
            </a:r>
            <a:r>
              <a:rPr lang="en-US" sz="1200" b="0" kern="1200" baseline="0" dirty="0">
                <a:solidFill>
                  <a:schemeClr val="tx1"/>
                </a:solidFill>
                <a:latin typeface="Arial" panose="020B0604020202020204" pitchFamily="34" charset="0"/>
                <a:cs typeface="Arial" panose="020B0604020202020204" pitchFamily="34" charset="0"/>
              </a:rPr>
              <a:t>), micropolitan (0.55 </a:t>
            </a:r>
            <a:r>
              <a:rPr lang="en-US" baseline="0" dirty="0">
                <a:latin typeface="Arial" panose="020B0604020202020204" pitchFamily="34" charset="0"/>
                <a:cs typeface="Arial" panose="020B0604020202020204" pitchFamily="34" charset="0"/>
              </a:rPr>
              <a:t>per 1,000</a:t>
            </a:r>
            <a:r>
              <a:rPr lang="en-US" sz="1200" b="0" kern="1200" baseline="0" dirty="0">
                <a:solidFill>
                  <a:schemeClr val="tx1"/>
                </a:solidFill>
                <a:latin typeface="Arial" panose="020B0604020202020204" pitchFamily="34" charset="0"/>
                <a:cs typeface="Arial" panose="020B0604020202020204" pitchFamily="34" charset="0"/>
              </a:rPr>
              <a:t>), and noncore (1.4 </a:t>
            </a:r>
            <a:r>
              <a:rPr lang="en-US" baseline="0" dirty="0">
                <a:latin typeface="Arial" panose="020B0604020202020204" pitchFamily="34" charset="0"/>
                <a:cs typeface="Arial" panose="020B0604020202020204" pitchFamily="34" charset="0"/>
              </a:rPr>
              <a:t>per 1,000</a:t>
            </a:r>
            <a:r>
              <a:rPr lang="en-US" sz="1200" b="0" kern="1200" baseline="0" dirty="0">
                <a:solidFill>
                  <a:schemeClr val="tx1"/>
                </a:solidFill>
                <a:latin typeface="Arial" panose="020B0604020202020204" pitchFamily="34" charset="0"/>
                <a:cs typeface="Arial" panose="020B0604020202020204" pitchFamily="34" charset="0"/>
              </a:rPr>
              <a:t>) areas than residents of large fringe metropolitan areas (0.39 </a:t>
            </a:r>
            <a:r>
              <a:rPr lang="en-US" baseline="0" dirty="0">
                <a:latin typeface="Arial" panose="020B0604020202020204" pitchFamily="34" charset="0"/>
                <a:cs typeface="Arial" panose="020B0604020202020204" pitchFamily="34" charset="0"/>
              </a:rPr>
              <a:t>per 1,000</a:t>
            </a:r>
            <a:r>
              <a:rPr lang="en-US" sz="1200" b="0" kern="1200" baseline="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2372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77345"/>
            <a:ext cx="5618480"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Postoperative wound dehiscence has been adopted as a surrogate safety outcome measure since it affects morbidity, length of stay, healthcare costs, and readmission rates. Postoperative wound dehiscence cases from the Nationwide Inpatient Sample show 9.6% excess mortality, 9.4 days of excess hospitalization, and $40,323 in excess hospital charges relative to matched controls (</a:t>
            </a:r>
            <a:r>
              <a:rPr lang="en-US" sz="1200" kern="1200" dirty="0" err="1">
                <a:solidFill>
                  <a:schemeClr val="tx1"/>
                </a:solidFill>
                <a:effectLst/>
                <a:latin typeface="Arial" panose="020B0604020202020204" pitchFamily="34" charset="0"/>
                <a:cs typeface="Arial" panose="020B0604020202020204" pitchFamily="34" charset="0"/>
              </a:rPr>
              <a:t>Shanmugan</a:t>
            </a:r>
            <a:r>
              <a:rPr lang="en-US" sz="1200" kern="1200" dirty="0">
                <a:solidFill>
                  <a:schemeClr val="tx1"/>
                </a:solidFill>
                <a:effectLst/>
                <a:latin typeface="Arial" panose="020B0604020202020204" pitchFamily="34" charset="0"/>
                <a:cs typeface="Arial" panose="020B0604020202020204" pitchFamily="34" charset="0"/>
              </a:rPr>
              <a:t>, et al., 2015).</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2017:</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panose="020B0604020202020204" pitchFamily="34" charset="0"/>
                <a:cs typeface="Arial" panose="020B0604020202020204" pitchFamily="34" charset="0"/>
              </a:rPr>
              <a:t>Among adults with abdominopelvic surgery admissions of 2 or more days, ;the rate of reclosure of postoperative wound dehiscence was higher among residents of medium metropolitan (0.76 </a:t>
            </a:r>
            <a:r>
              <a:rPr lang="en-US" baseline="0" dirty="0">
                <a:latin typeface="Arial" panose="020B0604020202020204" pitchFamily="34" charset="0"/>
                <a:cs typeface="Arial" panose="020B0604020202020204" pitchFamily="34" charset="0"/>
              </a:rPr>
              <a:t>per 1,000</a:t>
            </a:r>
            <a:r>
              <a:rPr lang="en-US" sz="1200" b="0" kern="1200" baseline="0" dirty="0">
                <a:solidFill>
                  <a:schemeClr val="tx1"/>
                </a:solidFill>
                <a:latin typeface="Arial" panose="020B0604020202020204" pitchFamily="34" charset="0"/>
                <a:cs typeface="Arial" panose="020B0604020202020204" pitchFamily="34" charset="0"/>
              </a:rPr>
              <a:t>) or micropolitan (0.86 </a:t>
            </a:r>
            <a:r>
              <a:rPr lang="en-US" baseline="0" dirty="0">
                <a:latin typeface="Arial" panose="020B0604020202020204" pitchFamily="34" charset="0"/>
                <a:cs typeface="Arial" panose="020B0604020202020204" pitchFamily="34" charset="0"/>
              </a:rPr>
              <a:t>per 1,000</a:t>
            </a:r>
            <a:r>
              <a:rPr lang="en-US" sz="1200" b="0" kern="1200" baseline="0" dirty="0">
                <a:solidFill>
                  <a:schemeClr val="tx1"/>
                </a:solidFill>
                <a:latin typeface="Arial" panose="020B0604020202020204" pitchFamily="34" charset="0"/>
                <a:cs typeface="Arial" panose="020B0604020202020204" pitchFamily="34" charset="0"/>
              </a:rPr>
              <a:t>) areas than residents of large fringe metropolitan (0.57 </a:t>
            </a:r>
            <a:r>
              <a:rPr lang="en-US" baseline="0" dirty="0">
                <a:latin typeface="Arial" panose="020B0604020202020204" pitchFamily="34" charset="0"/>
                <a:cs typeface="Arial" panose="020B0604020202020204" pitchFamily="34" charset="0"/>
              </a:rPr>
              <a:t>per 1,000</a:t>
            </a:r>
            <a:r>
              <a:rPr lang="en-US" sz="1200" b="0" kern="1200" baseline="0" dirty="0">
                <a:solidFill>
                  <a:schemeClr val="tx1"/>
                </a:solidFill>
                <a:latin typeface="Arial" panose="020B0604020202020204" pitchFamily="34" charset="0"/>
                <a:cs typeface="Arial" panose="020B0604020202020204" pitchFamily="34" charset="0"/>
              </a:rPr>
              <a:t>) areas.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84138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77345"/>
            <a:ext cx="5618480" cy="3665458"/>
          </a:xfrm>
        </p:spPr>
        <p:txBody>
          <a:bodyPr/>
          <a:lstStyle/>
          <a:p>
            <a:pPr marL="171450" indent="-171450">
              <a:buFont typeface="Arial" panose="020B0604020202020204"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Postoperative wound dehiscence has been adopted as a surrogate safety outcome measure since it affects morbidity, length of stay, healthcare costs, and readmission rates. Postoperative wound dehiscence cases from the Nationwide Inpatient Sample show 9.6% excess mortality, 9.4 days of excess hospitalization, and $40,323 in excess hospital charges relative to matched controls </a:t>
            </a:r>
            <a:r>
              <a:rPr lang="en-US" sz="1200" kern="1200" dirty="0">
                <a:solidFill>
                  <a:schemeClr val="tx1"/>
                </a:solidFill>
                <a:effectLst/>
                <a:latin typeface="Arial" panose="020B0604020202020204" pitchFamily="34" charset="0"/>
                <a:cs typeface="Arial" panose="020B0604020202020204" pitchFamily="34" charset="0"/>
              </a:rPr>
              <a:t>(</a:t>
            </a:r>
            <a:r>
              <a:rPr lang="en-US" sz="1200" kern="1200" dirty="0" err="1">
                <a:solidFill>
                  <a:schemeClr val="tx1"/>
                </a:solidFill>
                <a:effectLst/>
                <a:latin typeface="Arial" panose="020B0604020202020204" pitchFamily="34" charset="0"/>
                <a:cs typeface="Arial" panose="020B0604020202020204" pitchFamily="34" charset="0"/>
              </a:rPr>
              <a:t>Shanmugan</a:t>
            </a:r>
            <a:r>
              <a:rPr lang="en-US" sz="1200" kern="1200" dirty="0">
                <a:solidFill>
                  <a:schemeClr val="tx1"/>
                </a:solidFill>
                <a:effectLst/>
                <a:latin typeface="Arial" panose="020B0604020202020204" pitchFamily="34" charset="0"/>
                <a:cs typeface="Arial" panose="020B0604020202020204" pitchFamily="34" charset="0"/>
              </a:rPr>
              <a:t>, et al., 2015).</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2017:</a:t>
            </a:r>
          </a:p>
          <a:p>
            <a:pPr marL="347472" indent="-164592">
              <a:buFont typeface="Arial" panose="020B0604020202020204" pitchFamily="34" charset="0"/>
              <a:buChar char="•"/>
            </a:pPr>
            <a:r>
              <a:rPr lang="en-US" sz="1200" dirty="0">
                <a:latin typeface="Arial" panose="020B0604020202020204" pitchFamily="34" charset="0"/>
                <a:cs typeface="Arial" panose="020B0604020202020204" pitchFamily="34" charset="0"/>
              </a:rPr>
              <a:t>Among adults with abdominopelvic surgery admissions of 2 or more days, the rate of reclosure of postoperative wound dehiscence was higher among residents of</a:t>
            </a:r>
            <a:r>
              <a:rPr lang="en-US" b="0" dirty="0">
                <a:latin typeface="Arial" panose="020B0604020202020204" pitchFamily="34" charset="0"/>
                <a:cs typeface="Arial" panose="020B0604020202020204" pitchFamily="34" charset="0"/>
              </a:rPr>
              <a:t> medium metropolitan (0.77 per 1,000), micropolitan (0.81 per 1,000), and noncore (0.99 per 1,000) areas compared with residents of large fringe metropolitan areas (0.53 per 1,000).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0782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77345"/>
            <a:ext cx="5618480"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“Fewer and fewer [rural] facilities are delivering babies, which may adversely affect access to obstetric (OB) services in rural communities” (HHS Rural Action Plan, 2020). The lack of local OB services and the challenges of travel time can increase difficulties with childbirth and maternal health outcomes.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2017:</a:t>
            </a:r>
          </a:p>
          <a:p>
            <a:pPr marL="347472" indent="-164592">
              <a:buFont typeface="Arial" panose="020B0604020202020204" pitchFamily="34" charset="0"/>
              <a:buChar char="•"/>
            </a:pPr>
            <a:r>
              <a:rPr lang="en-US" b="0" dirty="0">
                <a:latin typeface="Arial" panose="020B0604020202020204" pitchFamily="34" charset="0"/>
                <a:cs typeface="Arial" panose="020B0604020202020204" pitchFamily="34" charset="0"/>
              </a:rPr>
              <a:t>Among women ages 12-55 hospitalized for delivery, the rate of in-hospital death was higher for women residing in medium metropolitan areas (7.5 per 100,000) compared with women residing in large fringe metropolitan areas (4.6 per 100,000).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6037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702310" y="5264150"/>
            <a:ext cx="5618480" cy="2881312"/>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E7EC0-D47B-461F-A069-1AF30F543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5357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39750" y="5180814"/>
            <a:ext cx="5943600" cy="3417895"/>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Effective health communication is critical to health and well-being. Healthcare providers who communicate clearly and use methods such as teach-back and shared decision making can help people make informed health-related decisions. These strategies can help improve outcomes, especially for certain groups, such as people who have limited health literacy skills or speak English as a second language (ODPHP, 2021b).</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the percentage of adults </a:t>
            </a:r>
            <a:r>
              <a:rPr lang="en-US" sz="1200" dirty="0">
                <a:latin typeface="Arial" panose="020B0604020202020204" pitchFamily="34" charset="0"/>
                <a:cs typeface="Arial" panose="020B0604020202020204" pitchFamily="34" charset="0"/>
              </a:rPr>
              <a:t>who had a doctor’s office or clinic visit in the last 12 months who reported poor communication with health providers </a:t>
            </a:r>
            <a:r>
              <a:rPr lang="en-US" baseline="0" dirty="0">
                <a:latin typeface="Arial" panose="020B0604020202020204" pitchFamily="34" charset="0"/>
                <a:cs typeface="Arial" panose="020B0604020202020204" pitchFamily="34" charset="0"/>
              </a:rPr>
              <a:t>was 8.4%.</a:t>
            </a:r>
            <a:endParaRPr lang="en-US" b="0"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Trends: </a:t>
            </a:r>
          </a:p>
          <a:p>
            <a:pPr marL="347472" lvl="2" indent="-164592" defTabSz="931774">
              <a:buFont typeface="Arial" pitchFamily="34" charset="0"/>
              <a:buChar char="•"/>
              <a:defRPr/>
            </a:pPr>
            <a:r>
              <a:rPr lang="en-US" dirty="0">
                <a:latin typeface="Arial" panose="020B0604020202020204" pitchFamily="34" charset="0"/>
                <a:cs typeface="Arial" panose="020B0604020202020204" pitchFamily="34" charset="0"/>
              </a:rPr>
              <a:t>Between 2002 and 2017, the percentage of </a:t>
            </a:r>
            <a:r>
              <a:rPr lang="en-US" baseline="0" dirty="0">
                <a:latin typeface="Arial" panose="020B0604020202020204" pitchFamily="34" charset="0"/>
                <a:cs typeface="Arial" panose="020B0604020202020204" pitchFamily="34" charset="0"/>
              </a:rPr>
              <a:t>adults </a:t>
            </a:r>
            <a:r>
              <a:rPr lang="en-US" sz="1200" dirty="0">
                <a:latin typeface="Arial" panose="020B0604020202020204" pitchFamily="34" charset="0"/>
                <a:cs typeface="Arial" panose="020B0604020202020204" pitchFamily="34" charset="0"/>
              </a:rPr>
              <a:t>who had a doctor’s office or clinic visit in the last 12 months who reported poor communication with health providers </a:t>
            </a:r>
            <a:r>
              <a:rPr lang="en-US" baseline="0" dirty="0">
                <a:latin typeface="Arial" panose="020B0604020202020204" pitchFamily="34" charset="0"/>
                <a:cs typeface="Arial" panose="020B0604020202020204" pitchFamily="34" charset="0"/>
              </a:rPr>
              <a:t>decreased overall and in all residence locations.</a:t>
            </a:r>
          </a:p>
          <a:p>
            <a:pPr marL="173736" lvl="1" indent="-173736"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The percentage of adults </a:t>
            </a:r>
            <a:r>
              <a:rPr lang="en-US" sz="1200" dirty="0">
                <a:latin typeface="Arial" panose="020B0604020202020204" pitchFamily="34" charset="0"/>
                <a:cs typeface="Arial" panose="020B0604020202020204" pitchFamily="34" charset="0"/>
              </a:rPr>
              <a:t>who had a doctor’s office or clinic visit in the last 12 months who reported poor communication with health providers</a:t>
            </a:r>
            <a:r>
              <a:rPr lang="en-US" baseline="0" dirty="0">
                <a:latin typeface="Arial" panose="020B0604020202020204" pitchFamily="34" charset="0"/>
                <a:cs typeface="Arial" panose="020B0604020202020204" pitchFamily="34" charset="0"/>
              </a:rPr>
              <a:t> was higher in large central metropolitan (8.8%), small metropolitan (9.7%), and micropolitan (9.6%) areas </a:t>
            </a:r>
            <a:r>
              <a:rPr lang="en-US" b="0" baseline="0" dirty="0">
                <a:latin typeface="Arial" panose="020B0604020202020204" pitchFamily="34" charset="0"/>
                <a:cs typeface="Arial" panose="020B0604020202020204" pitchFamily="34" charset="0"/>
              </a:rPr>
              <a:t>compared with residents of large fringe metropolitan areas </a:t>
            </a:r>
            <a:r>
              <a:rPr lang="en-US" baseline="0" dirty="0">
                <a:latin typeface="Arial" panose="020B0604020202020204" pitchFamily="34" charset="0"/>
                <a:cs typeface="Arial" panose="020B0604020202020204" pitchFamily="34" charset="0"/>
              </a:rPr>
              <a:t>(7.1%)</a:t>
            </a:r>
            <a:r>
              <a:rPr lang="en-US" b="0" baseline="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a:xfrm>
            <a:off x="3979757" y="8842029"/>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539750" y="5340350"/>
            <a:ext cx="5943600" cy="2849372"/>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i="0" dirty="0">
                <a:latin typeface="Arial" panose="020B0604020202020204" pitchFamily="34" charset="0"/>
                <a:cs typeface="Arial" panose="020B0604020202020204" pitchFamily="34" charset="0"/>
              </a:rPr>
              <a:t>Optimal healthcare requires good communication between patients and providers, yet barriers to provider-patient communication are common. To provide all patients with the best possible care, providers need to understand patients’ diverse healthcare needs and preferences and communicate clearly with patients about their care.</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baseline="0" dirty="0">
                <a:latin typeface="Arial" panose="020B0604020202020204" pitchFamily="34" charset="0"/>
                <a:cs typeface="Arial" panose="020B0604020202020204" pitchFamily="34" charset="0"/>
              </a:rPr>
              <a:t>Groups With Disparities in 2017:</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For White adults </a:t>
            </a:r>
            <a:r>
              <a:rPr lang="en-US" sz="1200" dirty="0">
                <a:latin typeface="Arial" panose="020B0604020202020204" pitchFamily="34" charset="0"/>
                <a:cs typeface="Arial" panose="020B0604020202020204" pitchFamily="34" charset="0"/>
              </a:rPr>
              <a:t>who had a doctor’s office or clinic visit in the last 12 months, the percentage of individuals who reported poor communication with health providers</a:t>
            </a:r>
            <a:r>
              <a:rPr lang="en-US" baseline="0" dirty="0">
                <a:latin typeface="Arial" panose="020B0604020202020204" pitchFamily="34" charset="0"/>
                <a:cs typeface="Arial" panose="020B0604020202020204" pitchFamily="34" charset="0"/>
              </a:rPr>
              <a:t> was higher among residents of small metropolitan (9.6%) and micropolitan (9.2%) areas compared with those residing in </a:t>
            </a:r>
            <a:r>
              <a:rPr lang="en-US" b="0" baseline="0" dirty="0">
                <a:latin typeface="Arial" panose="020B0604020202020204" pitchFamily="34" charset="0"/>
                <a:cs typeface="Arial" panose="020B0604020202020204" pitchFamily="34" charset="0"/>
              </a:rPr>
              <a:t>large fringe metropolitan areas </a:t>
            </a:r>
            <a:r>
              <a:rPr lang="en-US" baseline="0" dirty="0">
                <a:latin typeface="Arial" panose="020B0604020202020204" pitchFamily="34" charset="0"/>
                <a:cs typeface="Arial" panose="020B0604020202020204" pitchFamily="34" charset="0"/>
              </a:rPr>
              <a:t>(6.6%)</a:t>
            </a:r>
            <a:r>
              <a:rPr lang="en-US" b="0" baseline="0" dirty="0">
                <a:latin typeface="Arial" panose="020B0604020202020204" pitchFamily="34" charset="0"/>
                <a:cs typeface="Arial" panose="020B0604020202020204" pitchFamily="34" charset="0"/>
              </a:rPr>
              <a:t>.</a:t>
            </a:r>
            <a:endParaRPr lang="en-US" baseline="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67</a:t>
            </a:fld>
            <a:endParaRPr lang="en-US" dirty="0"/>
          </a:p>
        </p:txBody>
      </p:sp>
    </p:spTree>
    <p:extLst>
      <p:ext uri="{BB962C8B-B14F-4D97-AF65-F5344CB8AC3E}">
        <p14:creationId xmlns:p14="http://schemas.microsoft.com/office/powerpoint/2010/main" val="6481825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365125"/>
            <a:ext cx="5943600" cy="4459288"/>
          </a:xfrm>
        </p:spPr>
      </p:sp>
      <p:sp>
        <p:nvSpPr>
          <p:cNvPr id="3" name="Notes Placeholder 2"/>
          <p:cNvSpPr>
            <a:spLocks noGrp="1"/>
          </p:cNvSpPr>
          <p:nvPr>
            <p:ph type="body" idx="1"/>
          </p:nvPr>
        </p:nvSpPr>
        <p:spPr>
          <a:xfrm>
            <a:off x="234950" y="4883150"/>
            <a:ext cx="6629400" cy="419100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Importance:</a:t>
            </a:r>
            <a:r>
              <a:rPr lang="en-US" sz="1100" dirty="0">
                <a:latin typeface="Arial" panose="020B0604020202020204" pitchFamily="34" charset="0"/>
                <a:cs typeface="Arial" panose="020B0604020202020204" pitchFamily="34" charset="0"/>
              </a:rPr>
              <a:t> </a:t>
            </a:r>
            <a:r>
              <a:rPr lang="en-US" sz="1100" i="0" dirty="0">
                <a:latin typeface="Arial" panose="020B0604020202020204" pitchFamily="34" charset="0"/>
                <a:cs typeface="Arial" panose="020B0604020202020204" pitchFamily="34" charset="0"/>
              </a:rPr>
              <a:t>Optimal healthcare requires good communication between patients and providers, yet barriers to provider-patient communication are common. To provide all patients with the best possible care, providers need to understand patients’ diverse healthcare needs and preferences and communicate clearly with patients about their care.</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1" baseline="0" dirty="0">
                <a:latin typeface="Arial" panose="020B0604020202020204" pitchFamily="34" charset="0"/>
                <a:cs typeface="Arial" panose="020B0604020202020204" pitchFamily="34" charset="0"/>
              </a:rPr>
              <a:t>Groups With Disparities in 2017:</a:t>
            </a:r>
          </a:p>
          <a:p>
            <a:pPr marL="173736" indent="0">
              <a:buFont typeface="Arial" panose="020B0604020202020204" pitchFamily="34" charset="0"/>
              <a:buNone/>
            </a:pPr>
            <a:r>
              <a:rPr lang="en-US" sz="1100" b="1" baseline="0" dirty="0">
                <a:latin typeface="Arial" panose="020B0604020202020204" pitchFamily="34" charset="0"/>
                <a:cs typeface="Arial" panose="020B0604020202020204" pitchFamily="34" charset="0"/>
              </a:rPr>
              <a:t>Disparities by Location:</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baseline="0" dirty="0">
                <a:solidFill>
                  <a:schemeClr val="tx1"/>
                </a:solidFill>
                <a:latin typeface="Arial" panose="020B0604020202020204" pitchFamily="34" charset="0"/>
                <a:ea typeface="+mn-ea"/>
                <a:cs typeface="Arial" panose="020B0604020202020204" pitchFamily="34" charset="0"/>
              </a:rPr>
              <a:t>In large central metropolitan areas, among adults who had a doctor’s office or clinic visit in the last 12 months, the percentage of individuals reporting poor communication with health providers was higher for those who had not graduated from high school (12.9%) compared with adults with any college education (8.3%).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baseline="0" dirty="0">
                <a:solidFill>
                  <a:schemeClr val="tx1"/>
                </a:solidFill>
                <a:latin typeface="Arial" panose="020B0604020202020204" pitchFamily="34" charset="0"/>
                <a:ea typeface="+mn-ea"/>
                <a:cs typeface="Arial" panose="020B0604020202020204" pitchFamily="34" charset="0"/>
              </a:rPr>
              <a:t>In medium metropolitan areas, among adults who had a doctor’s office or clinic visit in the last 12 months, the percentage of individuals reporting poor communication with health providers was higher for those who had not graduated from high school (11.6%) compared with adults with any college education (6.8%). </a:t>
            </a:r>
          </a:p>
          <a:p>
            <a:pPr marL="173736" indent="0">
              <a:buFont typeface="Arial" panose="020B0604020202020204" pitchFamily="34" charset="0"/>
              <a:buNone/>
            </a:pPr>
            <a:r>
              <a:rPr lang="en-US" sz="1100" b="1" baseline="0" dirty="0">
                <a:latin typeface="Arial" panose="020B0604020202020204" pitchFamily="34" charset="0"/>
                <a:cs typeface="Arial" panose="020B0604020202020204" pitchFamily="34" charset="0"/>
              </a:rPr>
              <a:t>Disparities by Group:</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a:latin typeface="Arial" panose="020B0604020202020204" pitchFamily="34" charset="0"/>
                <a:cs typeface="Arial" panose="020B0604020202020204" pitchFamily="34" charset="0"/>
              </a:rPr>
              <a:t>For adults with any college education </a:t>
            </a:r>
            <a:r>
              <a:rPr lang="en-US" sz="1100" baseline="0" dirty="0">
                <a:latin typeface="Arial" panose="020B0604020202020204" pitchFamily="34" charset="0"/>
                <a:cs typeface="Arial" panose="020B0604020202020204" pitchFamily="34" charset="0"/>
              </a:rPr>
              <a:t>who had a doctor’s office or clinic visit in the last 12 months, the percentage of individuals reporting poor communication with health providers was higher for those residing in large central metropolitan (8.3%) and small metropolitan (9.6%) areas compared with those residing in </a:t>
            </a:r>
            <a:r>
              <a:rPr lang="en-US" sz="1100" b="0" baseline="0" dirty="0">
                <a:latin typeface="Arial" panose="020B0604020202020204" pitchFamily="34" charset="0"/>
                <a:cs typeface="Arial" panose="020B0604020202020204" pitchFamily="34" charset="0"/>
              </a:rPr>
              <a:t>large fringe metropolitan areas </a:t>
            </a:r>
            <a:r>
              <a:rPr lang="en-US" sz="1100" baseline="0" dirty="0">
                <a:latin typeface="Arial" panose="020B0604020202020204" pitchFamily="34" charset="0"/>
                <a:cs typeface="Arial" panose="020B0604020202020204" pitchFamily="34" charset="0"/>
              </a:rPr>
              <a:t>(6.8%)</a:t>
            </a:r>
            <a:r>
              <a:rPr lang="en-US" sz="1100"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For high school graduates who had a doctor’s office or clinic visit in the last 12 months, the percentage of individuals reporting poor communication with health providers was higher for those residing in noncore areas (12.1%) compared with those residing </a:t>
            </a:r>
            <a:r>
              <a:rPr lang="en-US" sz="1100" b="0" baseline="0" dirty="0">
                <a:latin typeface="Arial" panose="020B0604020202020204" pitchFamily="34" charset="0"/>
                <a:cs typeface="Arial" panose="020B0604020202020204" pitchFamily="34" charset="0"/>
              </a:rPr>
              <a:t>in large fringe metropolitan areas </a:t>
            </a:r>
            <a:r>
              <a:rPr lang="en-US" sz="1100" baseline="0" dirty="0">
                <a:latin typeface="Arial" panose="020B0604020202020204" pitchFamily="34" charset="0"/>
                <a:cs typeface="Arial" panose="020B0604020202020204" pitchFamily="34" charset="0"/>
              </a:rPr>
              <a:t>(6.9%)</a:t>
            </a:r>
            <a:r>
              <a:rPr lang="en-US" sz="1100"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For adults who had not graduated from high school who had a doctor’s office or clinic visit in the last 12 months, the percentage of individuals reporting poor communication with health providers was higher for those residing in large central metropolitan areas (12.9%) compared with those residing in </a:t>
            </a:r>
            <a:r>
              <a:rPr lang="en-US" sz="1100" b="0" baseline="0" dirty="0">
                <a:latin typeface="Arial" panose="020B0604020202020204" pitchFamily="34" charset="0"/>
                <a:cs typeface="Arial" panose="020B0604020202020204" pitchFamily="34" charset="0"/>
              </a:rPr>
              <a:t>large fringe metropolitan areas </a:t>
            </a:r>
            <a:r>
              <a:rPr lang="en-US" sz="1100" baseline="0" dirty="0">
                <a:latin typeface="Arial" panose="020B0604020202020204" pitchFamily="34" charset="0"/>
                <a:cs typeface="Arial" panose="020B0604020202020204" pitchFamily="34" charset="0"/>
              </a:rPr>
              <a:t>(9.2%)</a:t>
            </a:r>
            <a:r>
              <a:rPr lang="en-US" sz="1100" b="0" baseline="0" dirty="0">
                <a:latin typeface="Arial" panose="020B0604020202020204" pitchFamily="34" charset="0"/>
                <a:cs typeface="Arial" panose="020B0604020202020204" pitchFamily="34" charset="0"/>
              </a:rPr>
              <a:t>.</a:t>
            </a:r>
            <a:endParaRPr lang="en-US" sz="1100" baseline="0" dirty="0">
              <a:latin typeface="Arial" panose="020B0604020202020204" pitchFamily="34" charset="0"/>
              <a:cs typeface="Arial" panose="020B0604020202020204" pitchFamily="34" charset="0"/>
            </a:endParaRP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aseline="0" dirty="0">
              <a:latin typeface="Arial" panose="020B0604020202020204" pitchFamily="34" charset="0"/>
              <a:cs typeface="Arial" panose="020B0604020202020204" pitchFamily="34" charset="0"/>
            </a:endParaRPr>
          </a:p>
          <a:p>
            <a:endParaRPr lang="en-US" sz="1100" dirty="0"/>
          </a:p>
        </p:txBody>
      </p:sp>
      <p:sp>
        <p:nvSpPr>
          <p:cNvPr id="4" name="Slide Number Placeholder 3"/>
          <p:cNvSpPr>
            <a:spLocks noGrp="1"/>
          </p:cNvSpPr>
          <p:nvPr>
            <p:ph type="sldNum" sz="quarter" idx="5"/>
          </p:nvPr>
        </p:nvSpPr>
        <p:spPr>
          <a:xfrm>
            <a:off x="6320790" y="8842030"/>
            <a:ext cx="700685" cy="467071"/>
          </a:xfrm>
        </p:spPr>
        <p:txBody>
          <a:bodyPr/>
          <a:lstStyle/>
          <a:p>
            <a:fld id="{B17BA40C-25F7-4A81-B7B0-365A5351FE20}" type="slidenum">
              <a:rPr lang="en-US" smtClean="0"/>
              <a:t>68</a:t>
            </a:fld>
            <a:endParaRPr lang="en-US" dirty="0"/>
          </a:p>
        </p:txBody>
      </p:sp>
    </p:spTree>
    <p:extLst>
      <p:ext uri="{BB962C8B-B14F-4D97-AF65-F5344CB8AC3E}">
        <p14:creationId xmlns:p14="http://schemas.microsoft.com/office/powerpoint/2010/main" val="11874712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165100" y="5097463"/>
            <a:ext cx="6692900" cy="4211637"/>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i="0" dirty="0">
                <a:latin typeface="Arial" panose="020B0604020202020204" pitchFamily="34" charset="0"/>
                <a:cs typeface="Arial" panose="020B0604020202020204" pitchFamily="34" charset="0"/>
              </a:rPr>
              <a:t>Optimal healthcare requires good communication between patients and providers, yet barriers to provider-patient communication are common. To provide all patients with the best possible care, providers need to understand patients’ diverse healthcare needs and preferences and communicate clearly with patients about their care.</a:t>
            </a: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2017:</a:t>
            </a:r>
          </a:p>
          <a:p>
            <a:pPr marL="173736" indent="0">
              <a:buFont typeface="Arial" panose="020B0604020202020204" pitchFamily="34" charset="0"/>
              <a:buNone/>
            </a:pPr>
            <a:r>
              <a:rPr lang="en-US" sz="1000" b="1" baseline="0" dirty="0">
                <a:latin typeface="Arial" panose="020B0604020202020204" pitchFamily="34" charset="0"/>
                <a:cs typeface="Arial" panose="020B0604020202020204" pitchFamily="34" charset="0"/>
              </a:rPr>
              <a:t>Disparities by Location:</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large central metropolitan areas, the percentage of adults who had a doctor’s office or clinic visit in the last 12 months who reported poor communication with health providers was higher for individuals described as poor (10.9%) </a:t>
            </a:r>
            <a:r>
              <a:rPr lang="en-US" sz="1000" b="0" baseline="0" dirty="0">
                <a:latin typeface="Arial" panose="020B0604020202020204" pitchFamily="34" charset="0"/>
                <a:cs typeface="Arial" panose="020B0604020202020204" pitchFamily="34" charset="0"/>
              </a:rPr>
              <a:t>compared with </a:t>
            </a:r>
            <a:r>
              <a:rPr lang="en-US" sz="1000" baseline="0" dirty="0">
                <a:latin typeface="Arial" panose="020B0604020202020204" pitchFamily="34" charset="0"/>
                <a:cs typeface="Arial" panose="020B0604020202020204" pitchFamily="34" charset="0"/>
              </a:rPr>
              <a:t>adults described as high income</a:t>
            </a:r>
            <a:r>
              <a:rPr lang="en-US" sz="1000" b="0" baseline="0" dirty="0">
                <a:latin typeface="Arial" panose="020B0604020202020204" pitchFamily="34" charset="0"/>
                <a:cs typeface="Arial" panose="020B0604020202020204" pitchFamily="34" charset="0"/>
              </a:rPr>
              <a:t> </a:t>
            </a:r>
            <a:r>
              <a:rPr lang="en-US" sz="1000" baseline="0" dirty="0">
                <a:latin typeface="Arial" panose="020B0604020202020204" pitchFamily="34" charset="0"/>
                <a:cs typeface="Arial" panose="020B0604020202020204" pitchFamily="34" charset="0"/>
              </a:rPr>
              <a:t>(7.8%)</a:t>
            </a:r>
            <a:r>
              <a:rPr lang="en-US" sz="1000" b="0" baseline="0" dirty="0">
                <a:latin typeface="Arial" panose="020B0604020202020204" pitchFamily="34" charset="0"/>
                <a:cs typeface="Arial" panose="020B0604020202020204" pitchFamily="34" charset="0"/>
              </a:rPr>
              <a:t>.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large fringe metropolitan areas, the percentage of adults who had a doctor’s office or clinic visit in the last 12 months who reported poor communication with health providers was higher for individuals described as poor (10.1%) </a:t>
            </a:r>
            <a:r>
              <a:rPr lang="en-US" sz="1000" b="0" baseline="0" dirty="0">
                <a:latin typeface="Arial" panose="020B0604020202020204" pitchFamily="34" charset="0"/>
                <a:cs typeface="Arial" panose="020B0604020202020204" pitchFamily="34" charset="0"/>
              </a:rPr>
              <a:t>compared with </a:t>
            </a:r>
            <a:r>
              <a:rPr lang="en-US" sz="1000" baseline="0" dirty="0">
                <a:latin typeface="Arial" panose="020B0604020202020204" pitchFamily="34" charset="0"/>
                <a:cs typeface="Arial" panose="020B0604020202020204" pitchFamily="34" charset="0"/>
              </a:rPr>
              <a:t>adults described as high income</a:t>
            </a:r>
            <a:r>
              <a:rPr lang="en-US" sz="1000" b="0" baseline="0" dirty="0">
                <a:latin typeface="Arial" panose="020B0604020202020204" pitchFamily="34" charset="0"/>
                <a:cs typeface="Arial" panose="020B0604020202020204" pitchFamily="34" charset="0"/>
              </a:rPr>
              <a:t> </a:t>
            </a:r>
            <a:r>
              <a:rPr lang="en-US" sz="1000" baseline="0" dirty="0">
                <a:latin typeface="Arial" panose="020B0604020202020204" pitchFamily="34" charset="0"/>
                <a:cs typeface="Arial" panose="020B0604020202020204" pitchFamily="34" charset="0"/>
              </a:rPr>
              <a:t>(6.6%)</a:t>
            </a:r>
            <a:r>
              <a:rPr lang="en-US" sz="1000" b="0" baseline="0" dirty="0">
                <a:latin typeface="Arial" panose="020B0604020202020204" pitchFamily="34" charset="0"/>
                <a:cs typeface="Arial" panose="020B0604020202020204" pitchFamily="34" charset="0"/>
              </a:rPr>
              <a:t>.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medium metropolitan areas, the percentages of adults who had a doctor’s office or clinic visit in the last 12 months who reported poor communication with health providers were higher for individuals described as poor (12.4%) and low income (10.7%) </a:t>
            </a:r>
            <a:r>
              <a:rPr lang="en-US" sz="1000" b="0" baseline="0" dirty="0">
                <a:latin typeface="Arial" panose="020B0604020202020204" pitchFamily="34" charset="0"/>
                <a:cs typeface="Arial" panose="020B0604020202020204" pitchFamily="34" charset="0"/>
              </a:rPr>
              <a:t>compared with </a:t>
            </a:r>
            <a:r>
              <a:rPr lang="en-US" sz="1000" baseline="0" dirty="0">
                <a:latin typeface="Arial" panose="020B0604020202020204" pitchFamily="34" charset="0"/>
                <a:cs typeface="Arial" panose="020B0604020202020204" pitchFamily="34" charset="0"/>
              </a:rPr>
              <a:t>adults described as high income</a:t>
            </a:r>
            <a:r>
              <a:rPr lang="en-US" sz="1000" b="0" baseline="0" dirty="0">
                <a:latin typeface="Arial" panose="020B0604020202020204" pitchFamily="34" charset="0"/>
                <a:cs typeface="Arial" panose="020B0604020202020204" pitchFamily="34" charset="0"/>
              </a:rPr>
              <a:t> </a:t>
            </a:r>
            <a:r>
              <a:rPr lang="en-US" sz="1000" baseline="0" dirty="0">
                <a:latin typeface="Arial" panose="020B0604020202020204" pitchFamily="34" charset="0"/>
                <a:cs typeface="Arial" panose="020B0604020202020204" pitchFamily="34" charset="0"/>
              </a:rPr>
              <a:t>(6.3%)</a:t>
            </a:r>
            <a:r>
              <a:rPr lang="en-US" sz="1000"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micropolitan areas, the percentage of adults who had a doctor’s office or clinic visit in the last 12 months who reported poor communication with health providers was higher for individuals described as poor (17.0%) compared with those described as high income</a:t>
            </a:r>
            <a:r>
              <a:rPr lang="en-US" sz="1000" b="0" baseline="0" dirty="0">
                <a:latin typeface="Arial" panose="020B0604020202020204" pitchFamily="34" charset="0"/>
                <a:cs typeface="Arial" panose="020B0604020202020204" pitchFamily="34" charset="0"/>
              </a:rPr>
              <a:t> </a:t>
            </a:r>
            <a:r>
              <a:rPr lang="en-US" sz="1000" baseline="0" dirty="0">
                <a:latin typeface="Arial" panose="020B0604020202020204" pitchFamily="34" charset="0"/>
                <a:cs typeface="Arial" panose="020B0604020202020204" pitchFamily="34" charset="0"/>
              </a:rPr>
              <a:t>(8.9%)</a:t>
            </a:r>
            <a:r>
              <a:rPr lang="en-US" sz="1000" b="0" baseline="0" dirty="0">
                <a:latin typeface="Arial" panose="020B0604020202020204" pitchFamily="34" charset="0"/>
                <a:cs typeface="Arial" panose="020B0604020202020204" pitchFamily="34" charset="0"/>
              </a:rPr>
              <a:t>. </a:t>
            </a:r>
          </a:p>
          <a:p>
            <a:pPr marL="173736"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panose="020B0604020202020204" pitchFamily="34" charset="0"/>
                <a:ea typeface="+mn-ea"/>
                <a:cs typeface="Arial" panose="020B0604020202020204" pitchFamily="34" charset="0"/>
              </a:rPr>
              <a:t>Disparities by Group:</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Among people with low income, the percentage of adults who had a doctor’s office or clinic visit in the last 12 months who reported poor communication with health providers was higher for individuals residing in small metropolitan areas (12.4%) compared with low-income</a:t>
            </a:r>
            <a:r>
              <a:rPr lang="en-US" sz="1000" b="0" baseline="0" dirty="0">
                <a:latin typeface="Arial" panose="020B0604020202020204" pitchFamily="34" charset="0"/>
                <a:cs typeface="Arial" panose="020B0604020202020204" pitchFamily="34" charset="0"/>
              </a:rPr>
              <a:t> </a:t>
            </a:r>
            <a:r>
              <a:rPr lang="en-US" sz="1000" baseline="0" dirty="0">
                <a:latin typeface="Arial" panose="020B0604020202020204" pitchFamily="34" charset="0"/>
                <a:cs typeface="Arial" panose="020B0604020202020204" pitchFamily="34" charset="0"/>
              </a:rPr>
              <a:t>adults residing in large fringe metropolitan areas (7.6%)</a:t>
            </a:r>
            <a:r>
              <a:rPr lang="en-US" sz="1000" b="0" baseline="0" dirty="0">
                <a:latin typeface="Arial" panose="020B0604020202020204" pitchFamily="34" charset="0"/>
                <a:cs typeface="Arial" panose="020B0604020202020204" pitchFamily="34" charset="0"/>
              </a:rPr>
              <a:t>.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Among people described as poor, the percentage of adults who had a doctor’s office or clinic visit in the last 12 months who reported poor communication with health providers was higher for individuals residing in micropolitan areas (17.0%) compared with individuals residing in large fringe metropolitan areas (10.1%)</a:t>
            </a:r>
            <a:r>
              <a:rPr lang="en-US" sz="1000" b="0" baseline="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a:xfrm>
            <a:off x="3977640" y="8842029"/>
            <a:ext cx="3043343" cy="467071"/>
          </a:xfrm>
        </p:spPr>
        <p:txBody>
          <a:bodyPr/>
          <a:lstStyle/>
          <a:p>
            <a:fld id="{5ACA5A0B-F09E-4EB0-80F3-1C25292FE503}"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109011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365750" cy="4024312"/>
          </a:xfrm>
        </p:spPr>
      </p:sp>
      <p:sp>
        <p:nvSpPr>
          <p:cNvPr id="3" name="Notes Placeholder 2"/>
          <p:cNvSpPr>
            <a:spLocks noGrp="1"/>
          </p:cNvSpPr>
          <p:nvPr>
            <p:ph type="body" idx="1"/>
          </p:nvPr>
        </p:nvSpPr>
        <p:spPr>
          <a:xfrm>
            <a:off x="548640" y="4959350"/>
            <a:ext cx="5943600" cy="3727450"/>
          </a:xfrm>
        </p:spPr>
        <p:txBody>
          <a:bodyPr/>
          <a:lstStyle/>
          <a:p>
            <a:r>
              <a:rPr lang="en-US" dirty="0">
                <a:latin typeface="Arial" panose="020B0604020202020204" pitchFamily="34" charset="0"/>
                <a:cs typeface="Arial" panose="020B0604020202020204" pitchFamily="34" charset="0"/>
              </a:rPr>
              <a:t>Source: 2019 National Healthcare Quality and Disparities Report, Executive Summary. https://www.ahrq.gov/research/findings/nhqrdr/nhqdr19/index.html. Accessed November 24, 2021.</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a:t>
            </a:fld>
            <a:endParaRPr lang="en-US" dirty="0"/>
          </a:p>
        </p:txBody>
      </p:sp>
    </p:spTree>
    <p:extLst>
      <p:ext uri="{BB962C8B-B14F-4D97-AF65-F5344CB8AC3E}">
        <p14:creationId xmlns:p14="http://schemas.microsoft.com/office/powerpoint/2010/main" val="15425383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33400" y="5264150"/>
            <a:ext cx="5943600" cy="304800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The increasing prevalence of chronic diseases has placed more responsibility on patients since conditions such as diabetes and hypertension require self-management. Patients need to be provided with information that allows them to make educated decisions and feel engaged in their treatment.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the percentage of people with a usual source of care whose healthcare providers sometimes or never asked for the person's help to make treatment decisions was 15.3%.</a:t>
            </a:r>
            <a:endParaRPr lang="en-US" b="0"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Trends: </a:t>
            </a:r>
          </a:p>
          <a:p>
            <a:pPr marL="347472" lvl="2" indent="-164592" defTabSz="931774">
              <a:buFont typeface="Arial" pitchFamily="34" charset="0"/>
              <a:buChar char="•"/>
              <a:defRPr/>
            </a:pPr>
            <a:r>
              <a:rPr lang="en-US" dirty="0">
                <a:latin typeface="Arial" panose="020B0604020202020204" pitchFamily="34" charset="0"/>
                <a:cs typeface="Arial" panose="020B0604020202020204" pitchFamily="34" charset="0"/>
              </a:rPr>
              <a:t>From 2002 to 2017, the percentage of people with a usual source of care whose healthcare providers sometimes or never asked for the person's help to make treatment decisions decreased overall and in all residence locations except for noncore, which showed no statistically significant change</a:t>
            </a:r>
            <a:r>
              <a:rPr lang="en-US" baseline="0" dirty="0">
                <a:latin typeface="Arial" panose="020B0604020202020204" pitchFamily="34" charset="0"/>
                <a:cs typeface="Arial" panose="020B0604020202020204" pitchFamily="34" charset="0"/>
              </a:rPr>
              <a:t>.</a:t>
            </a:r>
          </a:p>
          <a:p>
            <a:pPr marL="173736" lvl="1" indent="-173736"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percentage of </a:t>
            </a:r>
            <a:r>
              <a:rPr lang="en-US" baseline="0" dirty="0">
                <a:latin typeface="Arial" panose="020B0604020202020204" pitchFamily="34" charset="0"/>
                <a:cs typeface="Arial" panose="020B0604020202020204" pitchFamily="34" charset="0"/>
              </a:rPr>
              <a:t>people with a usual source of care whose healthcare providers sometimes or never asked for the person's help to make treatment decisions was higher in large central metropolitan areas (17.5%) </a:t>
            </a:r>
            <a:r>
              <a:rPr lang="en-US" b="0" baseline="0" dirty="0">
                <a:latin typeface="Arial" panose="020B0604020202020204" pitchFamily="34" charset="0"/>
                <a:cs typeface="Arial" panose="020B0604020202020204" pitchFamily="34" charset="0"/>
              </a:rPr>
              <a:t>compared with large fringe metropolitan areas </a:t>
            </a:r>
            <a:r>
              <a:rPr lang="en-US" baseline="0" dirty="0">
                <a:latin typeface="Arial" panose="020B0604020202020204" pitchFamily="34" charset="0"/>
                <a:cs typeface="Arial" panose="020B0604020202020204" pitchFamily="34" charset="0"/>
              </a:rPr>
              <a:t>(14.4%)</a:t>
            </a:r>
            <a:r>
              <a:rPr lang="en-US" b="0" baseline="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a:xfrm>
            <a:off x="3977640" y="8842248"/>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488156" y="5340350"/>
            <a:ext cx="6046787"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i="0" dirty="0">
                <a:latin typeface="Arial" panose="020B0604020202020204" pitchFamily="34" charset="0"/>
                <a:cs typeface="Arial" panose="020B0604020202020204" pitchFamily="34" charset="0"/>
              </a:rPr>
              <a:t>The increasing prevalence of chronic diseases has placed more responsibility on patients since conditions such as diabetes and hypertension require self-management. Patients need to be provided with information that allows them to make educated decisions and feel engaged in their treatment.</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baseline="0" dirty="0">
                <a:latin typeface="Arial" panose="020B0604020202020204" pitchFamily="34" charset="0"/>
                <a:cs typeface="Arial" panose="020B0604020202020204" pitchFamily="34" charset="0"/>
              </a:rPr>
              <a:t>Groups With Disparities in 2017:</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large central metropolitan areas, among adults with a usual source of care, the percentages who reported that the provider sometimes or never asked for the patient’s help in making decisions about choices among treatments were higher for Hispanics (19.9%) and Blacks (19.9%) </a:t>
            </a:r>
            <a:r>
              <a:rPr lang="en-US" b="0" baseline="0" dirty="0">
                <a:latin typeface="Arial" panose="020B0604020202020204" pitchFamily="34" charset="0"/>
                <a:cs typeface="Arial" panose="020B0604020202020204" pitchFamily="34" charset="0"/>
              </a:rPr>
              <a:t>compared with Whites </a:t>
            </a:r>
            <a:r>
              <a:rPr lang="en-US" baseline="0" dirty="0">
                <a:latin typeface="Arial" panose="020B0604020202020204" pitchFamily="34" charset="0"/>
                <a:cs typeface="Arial" panose="020B0604020202020204" pitchFamily="34" charset="0"/>
              </a:rPr>
              <a:t>(14.9%)</a:t>
            </a:r>
            <a:r>
              <a:rPr lang="en-US"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large fringe metropolitan areas, among adults with a usual source of care, the percentage who reported that the provider sometimes or never asked for the patient’s help in making decisions about choices among treatments was higher for Blacks (19.1%) </a:t>
            </a:r>
            <a:r>
              <a:rPr lang="en-US" b="0" baseline="0" dirty="0">
                <a:latin typeface="Arial" panose="020B0604020202020204" pitchFamily="34" charset="0"/>
                <a:cs typeface="Arial" panose="020B0604020202020204" pitchFamily="34" charset="0"/>
              </a:rPr>
              <a:t>compared with Whites </a:t>
            </a:r>
            <a:r>
              <a:rPr lang="en-US" baseline="0" dirty="0">
                <a:latin typeface="Arial" panose="020B0604020202020204" pitchFamily="34" charset="0"/>
                <a:cs typeface="Arial" panose="020B0604020202020204" pitchFamily="34" charset="0"/>
              </a:rPr>
              <a:t>(13.2%)</a:t>
            </a:r>
            <a:r>
              <a:rPr lang="en-US"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medium metropolitan areas, among adults with a usual source of care, the percentages who reported that the provider sometimes or never asked for the patient’s help in making decisions about choices among treatments were higher for Hispanics (20.7%) and Blacks (18.8%) </a:t>
            </a:r>
            <a:r>
              <a:rPr lang="en-US" b="0" baseline="0" dirty="0">
                <a:latin typeface="Arial" panose="020B0604020202020204" pitchFamily="34" charset="0"/>
                <a:cs typeface="Arial" panose="020B0604020202020204" pitchFamily="34" charset="0"/>
              </a:rPr>
              <a:t>compared with Whites </a:t>
            </a:r>
            <a:r>
              <a:rPr lang="en-US" baseline="0" dirty="0">
                <a:latin typeface="Arial" panose="020B0604020202020204" pitchFamily="34" charset="0"/>
                <a:cs typeface="Arial" panose="020B0604020202020204" pitchFamily="34" charset="0"/>
              </a:rPr>
              <a:t>(11.0%)</a:t>
            </a:r>
            <a:r>
              <a:rPr lang="en-US" b="0" baseline="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a:xfrm>
            <a:off x="3979757" y="8842029"/>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186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365125"/>
            <a:ext cx="5943600" cy="4457700"/>
          </a:xfrm>
        </p:spPr>
      </p:sp>
      <p:sp>
        <p:nvSpPr>
          <p:cNvPr id="3" name="Notes Placeholder 2"/>
          <p:cNvSpPr>
            <a:spLocks noGrp="1"/>
          </p:cNvSpPr>
          <p:nvPr>
            <p:ph type="body" idx="1"/>
          </p:nvPr>
        </p:nvSpPr>
        <p:spPr>
          <a:xfrm>
            <a:off x="165100" y="4822825"/>
            <a:ext cx="6692900" cy="4100433"/>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i="0" dirty="0">
                <a:latin typeface="Arial" panose="020B0604020202020204" pitchFamily="34" charset="0"/>
                <a:cs typeface="Arial" panose="020B0604020202020204" pitchFamily="34" charset="0"/>
              </a:rPr>
              <a:t>The increasing prevalence of chronic diseases has placed more responsibility on patients since conditions such as diabetes and hypertension require self-management. Patients need to be provided with information that allows them to make educated decisions and feel engaged in their treatment.</a:t>
            </a: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2017:</a:t>
            </a:r>
          </a:p>
          <a:p>
            <a:pPr marL="173736" indent="0">
              <a:buFont typeface="Arial" panose="020B0604020202020204" pitchFamily="34" charset="0"/>
              <a:buNone/>
            </a:pPr>
            <a:r>
              <a:rPr lang="en-US" sz="1000" b="1" baseline="0" dirty="0">
                <a:latin typeface="Arial" panose="020B0604020202020204" pitchFamily="34" charset="0"/>
                <a:cs typeface="Arial" panose="020B0604020202020204" pitchFamily="34" charset="0"/>
              </a:rPr>
              <a:t>Disparities by Location:</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a:t>
            </a:r>
            <a:r>
              <a:rPr lang="en-US" sz="1000" b="0" baseline="0" dirty="0">
                <a:latin typeface="Arial" panose="020B0604020202020204" pitchFamily="34" charset="0"/>
                <a:cs typeface="Arial" panose="020B0604020202020204" pitchFamily="34" charset="0"/>
              </a:rPr>
              <a:t>large central metropolitan areas</a:t>
            </a:r>
            <a:r>
              <a:rPr lang="en-US" sz="1000" baseline="0" dirty="0">
                <a:latin typeface="Arial" panose="020B0604020202020204" pitchFamily="34" charset="0"/>
                <a:cs typeface="Arial" panose="020B0604020202020204" pitchFamily="34" charset="0"/>
              </a:rPr>
              <a:t>, among adults with a usual source of care, the percentage who reported that the provider sometimes or never asked for the patient’s help in making decisions about choices among treatments was higher among people with less than a high school education (24.2%) </a:t>
            </a:r>
            <a:r>
              <a:rPr lang="en-US" sz="1000" b="0" baseline="0" dirty="0">
                <a:latin typeface="Arial" panose="020B0604020202020204" pitchFamily="34" charset="0"/>
                <a:cs typeface="Arial" panose="020B0604020202020204" pitchFamily="34" charset="0"/>
              </a:rPr>
              <a:t>compared with people with any college education </a:t>
            </a:r>
            <a:r>
              <a:rPr lang="en-US" sz="1000" baseline="0" dirty="0">
                <a:latin typeface="Arial" panose="020B0604020202020204" pitchFamily="34" charset="0"/>
                <a:cs typeface="Arial" panose="020B0604020202020204" pitchFamily="34" charset="0"/>
              </a:rPr>
              <a:t>(17.7%).</a:t>
            </a:r>
            <a:endParaRPr lang="en-US" sz="1000" b="0" baseline="0" dirty="0">
              <a:latin typeface="Arial" panose="020B0604020202020204" pitchFamily="34" charset="0"/>
              <a:cs typeface="Arial" panose="020B0604020202020204" pitchFamily="34" charset="0"/>
            </a:endParaRP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a:t>
            </a:r>
            <a:r>
              <a:rPr lang="en-US" sz="1000" b="0" baseline="0" dirty="0">
                <a:latin typeface="Arial" panose="020B0604020202020204" pitchFamily="34" charset="0"/>
                <a:cs typeface="Arial" panose="020B0604020202020204" pitchFamily="34" charset="0"/>
              </a:rPr>
              <a:t>large fringe metropolitan areas</a:t>
            </a:r>
            <a:r>
              <a:rPr lang="en-US" sz="1000" baseline="0" dirty="0">
                <a:latin typeface="Arial" panose="020B0604020202020204" pitchFamily="34" charset="0"/>
                <a:cs typeface="Arial" panose="020B0604020202020204" pitchFamily="34" charset="0"/>
              </a:rPr>
              <a:t>, among adults with a usual source of care, the percentage who reported that the provider sometimes or never asked for the patient’s help in making decisions about choices among treatments was higher among people with less than a high school education (19.5%) </a:t>
            </a:r>
            <a:r>
              <a:rPr lang="en-US" sz="1000" b="0" baseline="0" dirty="0">
                <a:latin typeface="Arial" panose="020B0604020202020204" pitchFamily="34" charset="0"/>
                <a:cs typeface="Arial" panose="020B0604020202020204" pitchFamily="34" charset="0"/>
              </a:rPr>
              <a:t>compared with people with any college education </a:t>
            </a:r>
            <a:r>
              <a:rPr lang="en-US" sz="1000" baseline="0" dirty="0">
                <a:latin typeface="Arial" panose="020B0604020202020204" pitchFamily="34" charset="0"/>
                <a:cs typeface="Arial" panose="020B0604020202020204" pitchFamily="34" charset="0"/>
              </a:rPr>
              <a:t>(14.8%).</a:t>
            </a:r>
            <a:endParaRPr lang="en-US" sz="1000" b="0" baseline="0" dirty="0">
              <a:latin typeface="Arial" panose="020B0604020202020204" pitchFamily="34" charset="0"/>
              <a:cs typeface="Arial" panose="020B0604020202020204" pitchFamily="34" charset="0"/>
            </a:endParaRP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a:t>
            </a:r>
            <a:r>
              <a:rPr lang="en-US" sz="1000" b="0" baseline="0" dirty="0">
                <a:latin typeface="Arial" panose="020B0604020202020204" pitchFamily="34" charset="0"/>
                <a:cs typeface="Arial" panose="020B0604020202020204" pitchFamily="34" charset="0"/>
              </a:rPr>
              <a:t>medium metropolitan areas</a:t>
            </a:r>
            <a:r>
              <a:rPr lang="en-US" sz="1000" baseline="0" dirty="0">
                <a:latin typeface="Arial" panose="020B0604020202020204" pitchFamily="34" charset="0"/>
                <a:cs typeface="Arial" panose="020B0604020202020204" pitchFamily="34" charset="0"/>
              </a:rPr>
              <a:t>, among adults with a usual source of care, the percentages who reported that the provider sometimes or never asked for the patient’s help in making decisions about choices among treatments were higher for people with less than a high school education (20.2%) and high school graduates (16.8%) </a:t>
            </a:r>
            <a:r>
              <a:rPr lang="en-US" sz="1000" b="0" baseline="0" dirty="0">
                <a:latin typeface="Arial" panose="020B0604020202020204" pitchFamily="34" charset="0"/>
                <a:cs typeface="Arial" panose="020B0604020202020204" pitchFamily="34" charset="0"/>
              </a:rPr>
              <a:t>compared with people with any college education </a:t>
            </a:r>
            <a:r>
              <a:rPr lang="en-US" sz="1000" baseline="0" dirty="0">
                <a:latin typeface="Arial" panose="020B0604020202020204" pitchFamily="34" charset="0"/>
                <a:cs typeface="Arial" panose="020B0604020202020204" pitchFamily="34" charset="0"/>
              </a:rPr>
              <a:t>(11.7%).</a:t>
            </a:r>
            <a:endParaRPr lang="en-US" sz="1000" b="0" baseline="0" dirty="0">
              <a:latin typeface="Arial" panose="020B0604020202020204" pitchFamily="34" charset="0"/>
              <a:cs typeface="Arial" panose="020B0604020202020204" pitchFamily="34" charset="0"/>
            </a:endParaRP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a:t>
            </a:r>
            <a:r>
              <a:rPr lang="en-US" sz="1000" b="0" baseline="0" dirty="0">
                <a:latin typeface="Arial" panose="020B0604020202020204" pitchFamily="34" charset="0"/>
                <a:cs typeface="Arial" panose="020B0604020202020204" pitchFamily="34" charset="0"/>
              </a:rPr>
              <a:t>small metropolitan areas</a:t>
            </a:r>
            <a:r>
              <a:rPr lang="en-US" sz="1000" baseline="0" dirty="0">
                <a:latin typeface="Arial" panose="020B0604020202020204" pitchFamily="34" charset="0"/>
                <a:cs typeface="Arial" panose="020B0604020202020204" pitchFamily="34" charset="0"/>
              </a:rPr>
              <a:t>, among adults with a usual source of care, the percentage who reported that the provider sometimes or never asked for the patient’s help in making decisions about choices among treatments was higher for high school graduates (19.4%) </a:t>
            </a:r>
            <a:r>
              <a:rPr lang="en-US" sz="1000" b="0" baseline="0" dirty="0">
                <a:latin typeface="Arial" panose="020B0604020202020204" pitchFamily="34" charset="0"/>
                <a:cs typeface="Arial" panose="020B0604020202020204" pitchFamily="34" charset="0"/>
              </a:rPr>
              <a:t>compared with people with any college education </a:t>
            </a:r>
            <a:r>
              <a:rPr lang="en-US" sz="1000" baseline="0" dirty="0">
                <a:latin typeface="Arial" panose="020B0604020202020204" pitchFamily="34" charset="0"/>
                <a:cs typeface="Arial" panose="020B0604020202020204" pitchFamily="34" charset="0"/>
              </a:rPr>
              <a:t>(12.9%).</a:t>
            </a:r>
            <a:endParaRPr lang="en-US" sz="1000" b="0" baseline="0" dirty="0">
              <a:latin typeface="Arial" panose="020B0604020202020204" pitchFamily="34" charset="0"/>
              <a:cs typeface="Arial" panose="020B0604020202020204" pitchFamily="34" charset="0"/>
            </a:endParaRP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m</a:t>
            </a:r>
            <a:r>
              <a:rPr lang="en-US" sz="1000" b="0" baseline="0" dirty="0">
                <a:latin typeface="Arial" panose="020B0604020202020204" pitchFamily="34" charset="0"/>
                <a:cs typeface="Arial" panose="020B0604020202020204" pitchFamily="34" charset="0"/>
              </a:rPr>
              <a:t>icropolitan areas</a:t>
            </a:r>
            <a:r>
              <a:rPr lang="en-US" sz="1000" baseline="0" dirty="0">
                <a:latin typeface="Arial" panose="020B0604020202020204" pitchFamily="34" charset="0"/>
                <a:cs typeface="Arial" panose="020B0604020202020204" pitchFamily="34" charset="0"/>
              </a:rPr>
              <a:t>, among adults with a usual source of care, the percentage who reported that the provider sometimes or never asked for the patient’s help in making decisions about choices among treatments was higher for people with less than a high school education (24.9%) </a:t>
            </a:r>
            <a:r>
              <a:rPr lang="en-US" sz="1000" b="0" baseline="0" dirty="0">
                <a:latin typeface="Arial" panose="020B0604020202020204" pitchFamily="34" charset="0"/>
                <a:cs typeface="Arial" panose="020B0604020202020204" pitchFamily="34" charset="0"/>
              </a:rPr>
              <a:t>compared with people with any college education </a:t>
            </a:r>
            <a:r>
              <a:rPr lang="en-US" sz="1000" baseline="0" dirty="0">
                <a:latin typeface="Arial" panose="020B0604020202020204" pitchFamily="34" charset="0"/>
                <a:cs typeface="Arial" panose="020B0604020202020204" pitchFamily="34" charset="0"/>
              </a:rPr>
              <a:t>(13.7%).</a:t>
            </a:r>
          </a:p>
          <a:p>
            <a:pPr marL="173736"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panose="020B0604020202020204" pitchFamily="34" charset="0"/>
                <a:ea typeface="+mn-ea"/>
                <a:cs typeface="Arial" panose="020B0604020202020204" pitchFamily="34" charset="0"/>
              </a:rPr>
              <a:t>Disparities by Group:</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Among high school </a:t>
            </a:r>
            <a:r>
              <a:rPr lang="en-US" sz="1000" strike="noStrike" baseline="0" dirty="0">
                <a:latin typeface="Arial" panose="020B0604020202020204" pitchFamily="34" charset="0"/>
                <a:cs typeface="Arial" panose="020B0604020202020204" pitchFamily="34" charset="0"/>
              </a:rPr>
              <a:t>graduates </a:t>
            </a:r>
            <a:r>
              <a:rPr lang="en-US" sz="1000" baseline="0" dirty="0">
                <a:latin typeface="Arial" panose="020B0604020202020204" pitchFamily="34" charset="0"/>
                <a:cs typeface="Arial" panose="020B0604020202020204" pitchFamily="34" charset="0"/>
              </a:rPr>
              <a:t>with a usual source of care, the percentage who reported that the provider sometimes or never asked for the patient’s help in making decisions about choices among treatments was higher for people in large central metropolitan areas (19.6%) and small metropolitan areas (19.4%) compared with those</a:t>
            </a:r>
            <a:r>
              <a:rPr lang="en-US" sz="1000" strike="noStrike" baseline="0" dirty="0">
                <a:latin typeface="Arial" panose="020B0604020202020204" pitchFamily="34" charset="0"/>
                <a:cs typeface="Arial" panose="020B0604020202020204" pitchFamily="34" charset="0"/>
              </a:rPr>
              <a:t> </a:t>
            </a:r>
            <a:r>
              <a:rPr lang="en-US" sz="1000" b="0" baseline="0" dirty="0">
                <a:latin typeface="Arial" panose="020B0604020202020204" pitchFamily="34" charset="0"/>
                <a:cs typeface="Arial" panose="020B0604020202020204" pitchFamily="34" charset="0"/>
              </a:rPr>
              <a:t>in large fringe metropolitan areas </a:t>
            </a:r>
            <a:r>
              <a:rPr lang="en-US" sz="1000" baseline="0" dirty="0">
                <a:latin typeface="Arial" panose="020B0604020202020204" pitchFamily="34" charset="0"/>
                <a:cs typeface="Arial" panose="020B0604020202020204" pitchFamily="34" charset="0"/>
              </a:rPr>
              <a:t>(14.0%)</a:t>
            </a:r>
            <a:r>
              <a:rPr lang="en-US" sz="1000" b="0" baseline="0" dirty="0">
                <a:latin typeface="Arial" panose="020B0604020202020204" pitchFamily="34" charset="0"/>
                <a:cs typeface="Arial" panose="020B0604020202020204" pitchFamily="34" charset="0"/>
              </a:rPr>
              <a:t>.</a:t>
            </a:r>
            <a:endParaRPr lang="en-US"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979757" y="8842248"/>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2536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39750" y="5111750"/>
            <a:ext cx="5943600" cy="4119563"/>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i="0" dirty="0">
                <a:latin typeface="Arial" panose="020B0604020202020204" pitchFamily="34" charset="0"/>
                <a:cs typeface="Arial" panose="020B0604020202020204" pitchFamily="34" charset="0"/>
              </a:rPr>
              <a:t>The increasing prevalence of chronic diseases has placed more responsibility on patients since conditions such as diabetes and hypertension require self-management. Patients need to be provided with information that allows them to make educated decisions and feel engaged in their treatment.</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baseline="0" dirty="0">
                <a:latin typeface="Arial" panose="020B0604020202020204" pitchFamily="34" charset="0"/>
                <a:cs typeface="Arial" panose="020B0604020202020204" pitchFamily="34" charset="0"/>
              </a:rPr>
              <a:t>Groups With Disparities in 2017:</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a:t>
            </a:r>
            <a:r>
              <a:rPr lang="en-US" b="0" baseline="0" dirty="0">
                <a:latin typeface="Arial" panose="020B0604020202020204" pitchFamily="34" charset="0"/>
                <a:cs typeface="Arial" panose="020B0604020202020204" pitchFamily="34" charset="0"/>
              </a:rPr>
              <a:t>large central metropolitan areas</a:t>
            </a:r>
            <a:r>
              <a:rPr lang="en-US" baseline="0" dirty="0">
                <a:latin typeface="Arial" panose="020B0604020202020204" pitchFamily="34" charset="0"/>
                <a:cs typeface="Arial" panose="020B0604020202020204" pitchFamily="34" charset="0"/>
              </a:rPr>
              <a:t>, the percentage of people with a usual source of care who sometimes or never asked the person to help make treatment decisions was higher for middle-income (19.5%), low-income (19.0%), and poor (20.8%) people </a:t>
            </a:r>
            <a:r>
              <a:rPr lang="en-US" b="0" baseline="0" dirty="0">
                <a:latin typeface="Arial" panose="020B0604020202020204" pitchFamily="34" charset="0"/>
                <a:cs typeface="Arial" panose="020B0604020202020204" pitchFamily="34" charset="0"/>
              </a:rPr>
              <a:t>compared with high-income people </a:t>
            </a:r>
            <a:r>
              <a:rPr lang="en-US" baseline="0" dirty="0">
                <a:latin typeface="Arial" panose="020B0604020202020204" pitchFamily="34" charset="0"/>
                <a:cs typeface="Arial" panose="020B0604020202020204" pitchFamily="34" charset="0"/>
              </a:rPr>
              <a:t>(14.8%).</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a:t>
            </a:r>
            <a:r>
              <a:rPr lang="en-US" b="0" baseline="0" dirty="0">
                <a:latin typeface="Arial" panose="020B0604020202020204" pitchFamily="34" charset="0"/>
                <a:cs typeface="Arial" panose="020B0604020202020204" pitchFamily="34" charset="0"/>
              </a:rPr>
              <a:t>large fringe metropolitan areas</a:t>
            </a:r>
            <a:r>
              <a:rPr lang="en-US" baseline="0" dirty="0">
                <a:latin typeface="Arial" panose="020B0604020202020204" pitchFamily="34" charset="0"/>
                <a:cs typeface="Arial" panose="020B0604020202020204" pitchFamily="34" charset="0"/>
              </a:rPr>
              <a:t>, the percentage of people with a usual source of care who sometimes or never asked the person to help make treatment decisions was higher for low-income (19.5%) and poor (18.3%) people </a:t>
            </a:r>
            <a:r>
              <a:rPr lang="en-US" b="0" baseline="0" dirty="0">
                <a:latin typeface="Arial" panose="020B0604020202020204" pitchFamily="34" charset="0"/>
                <a:cs typeface="Arial" panose="020B0604020202020204" pitchFamily="34" charset="0"/>
              </a:rPr>
              <a:t>compared with high-income people </a:t>
            </a:r>
            <a:r>
              <a:rPr lang="en-US" baseline="0" dirty="0">
                <a:latin typeface="Arial" panose="020B0604020202020204" pitchFamily="34" charset="0"/>
                <a:cs typeface="Arial" panose="020B0604020202020204" pitchFamily="34" charset="0"/>
              </a:rPr>
              <a:t>(13.6%).</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a:t>
            </a:r>
            <a:r>
              <a:rPr lang="en-US" b="0" baseline="0" dirty="0">
                <a:latin typeface="Arial" panose="020B0604020202020204" pitchFamily="34" charset="0"/>
                <a:cs typeface="Arial" panose="020B0604020202020204" pitchFamily="34" charset="0"/>
              </a:rPr>
              <a:t>medium metropolitan areas</a:t>
            </a:r>
            <a:r>
              <a:rPr lang="en-US" baseline="0" dirty="0">
                <a:latin typeface="Arial" panose="020B0604020202020204" pitchFamily="34" charset="0"/>
                <a:cs typeface="Arial" panose="020B0604020202020204" pitchFamily="34" charset="0"/>
              </a:rPr>
              <a:t>, the percentage of people with a usual source of care who sometimes or never asked the person to help make treatment decisions was higher for low-income (16.6%) and poor (17.9%) people </a:t>
            </a:r>
            <a:r>
              <a:rPr lang="en-US" b="0" baseline="0" dirty="0">
                <a:latin typeface="Arial" panose="020B0604020202020204" pitchFamily="34" charset="0"/>
                <a:cs typeface="Arial" panose="020B0604020202020204" pitchFamily="34" charset="0"/>
              </a:rPr>
              <a:t>compared with high-income people </a:t>
            </a:r>
            <a:r>
              <a:rPr lang="en-US" baseline="0" dirty="0">
                <a:latin typeface="Arial" panose="020B0604020202020204" pitchFamily="34" charset="0"/>
                <a:cs typeface="Arial" panose="020B0604020202020204" pitchFamily="34" charset="0"/>
              </a:rPr>
              <a:t>(10.7%).</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Among people with middle income, the percentage with a usual source of care who sometimes or never asked the person to help make treatment decisions was higher in large central metropolitan areas (19.5%) compared with </a:t>
            </a:r>
            <a:r>
              <a:rPr lang="en-US" b="0" baseline="0" dirty="0">
                <a:latin typeface="Arial" panose="020B0604020202020204" pitchFamily="34" charset="0"/>
                <a:cs typeface="Arial" panose="020B0604020202020204" pitchFamily="34" charset="0"/>
              </a:rPr>
              <a:t>large fringe metropolitan areas </a:t>
            </a:r>
            <a:r>
              <a:rPr lang="en-US" baseline="0" dirty="0">
                <a:latin typeface="Arial" panose="020B0604020202020204" pitchFamily="34" charset="0"/>
                <a:cs typeface="Arial" panose="020B0604020202020204" pitchFamily="34" charset="0"/>
              </a:rPr>
              <a:t>(12.2%)</a:t>
            </a:r>
            <a:r>
              <a:rPr lang="en-US" b="0" baseline="0" dirty="0">
                <a:latin typeface="Arial" panose="020B0604020202020204" pitchFamily="34" charset="0"/>
                <a:cs typeface="Arial" panose="020B0604020202020204" pitchFamily="34" charset="0"/>
              </a:rPr>
              <a:t>.</a:t>
            </a:r>
            <a:endParaRPr lang="en-US" baseline="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73</a:t>
            </a:fld>
            <a:endParaRPr lang="en-US" dirty="0"/>
          </a:p>
        </p:txBody>
      </p:sp>
    </p:spTree>
    <p:extLst>
      <p:ext uri="{BB962C8B-B14F-4D97-AF65-F5344CB8AC3E}">
        <p14:creationId xmlns:p14="http://schemas.microsoft.com/office/powerpoint/2010/main" val="29801041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33400" y="5264150"/>
            <a:ext cx="5943600" cy="373380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Poor healthcare ratings can lead patients to discontinue care with that provider, with rural residents often facing more limited choices for care in their areas (Irwin, 2019). Patient satisfaction and engagement have been linked to improved clinical outcomes (Hibbard &amp; Greene, 2013), and recent research has found lower levels of patient satisfaction in rural areas (Henning-Smith, et al., 2020).</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among adults who had a doctor´s office or clinic visit in the last 12 months and rated their healthcare on a scale from 0 to 10 (best grade), the percentage who rated their care between 0 and 6 was 12.8%.</a:t>
            </a:r>
            <a:endParaRPr lang="en-US" b="0"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Trends: </a:t>
            </a:r>
          </a:p>
          <a:p>
            <a:pPr marL="347472" lvl="2" indent="-164592" defTabSz="931774">
              <a:buFont typeface="Arial" pitchFamily="34" charset="0"/>
              <a:buChar char="•"/>
              <a:defRPr/>
            </a:pPr>
            <a:r>
              <a:rPr lang="en-US" dirty="0">
                <a:latin typeface="Arial" panose="020B0604020202020204" pitchFamily="34" charset="0"/>
                <a:cs typeface="Arial" panose="020B0604020202020204" pitchFamily="34" charset="0"/>
              </a:rPr>
              <a:t>Between 2002 and 2017, </a:t>
            </a:r>
            <a:r>
              <a:rPr lang="en-US" baseline="0" dirty="0">
                <a:latin typeface="Arial" panose="020B0604020202020204" pitchFamily="34" charset="0"/>
                <a:cs typeface="Arial" panose="020B0604020202020204" pitchFamily="34" charset="0"/>
              </a:rPr>
              <a:t>the percentage of adults who had a doctor´s office or clinic visit in the last 12 months whose ratings of healthcare were 0-6 on a scale from 0 to 10 (best grade) decreased overall and in large central and large fringe metropolitan areas.</a:t>
            </a:r>
          </a:p>
          <a:p>
            <a:pPr marL="173736" lvl="1" indent="-173736"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The percentage of adults who had a doctor´s office or clinic visit in the last 12 months whose ratings of healthcare were 0-6 on a scale from 0 to 10 (best grade) was higher in micropolitan areas (15.7%) </a:t>
            </a:r>
            <a:r>
              <a:rPr lang="en-US" b="0" baseline="0" dirty="0">
                <a:latin typeface="Arial" panose="020B0604020202020204" pitchFamily="34" charset="0"/>
                <a:cs typeface="Arial" panose="020B0604020202020204" pitchFamily="34" charset="0"/>
              </a:rPr>
              <a:t>compared with large fringe metropolitan areas </a:t>
            </a:r>
            <a:r>
              <a:rPr lang="en-US" baseline="0" dirty="0">
                <a:latin typeface="Arial" panose="020B0604020202020204" pitchFamily="34" charset="0"/>
                <a:cs typeface="Arial" panose="020B0604020202020204" pitchFamily="34" charset="0"/>
              </a:rPr>
              <a:t>(11.2%)</a:t>
            </a:r>
            <a:r>
              <a:rPr lang="en-US" b="0" baseline="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702310" y="5340350"/>
            <a:ext cx="5618480" cy="2805112"/>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E7EC0-D47B-461F-A069-1AF30F543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3741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261642" y="5187950"/>
            <a:ext cx="6577519" cy="4038600"/>
          </a:xfrm>
        </p:spPr>
        <p:txBody>
          <a:bodyPr/>
          <a:lstStyle/>
          <a:p>
            <a:pPr marL="173736" indent="-173736">
              <a:buFont typeface="Arial" pitchFamily="34" charset="0"/>
              <a:buChar char="•"/>
            </a:pPr>
            <a:r>
              <a:rPr lang="en-US" sz="1050" b="1" i="0" dirty="0">
                <a:latin typeface="Arial" panose="020B0604020202020204" pitchFamily="34" charset="0"/>
                <a:cs typeface="Arial" panose="020B0604020202020204" pitchFamily="34" charset="0"/>
              </a:rPr>
              <a:t>Importance:</a:t>
            </a:r>
            <a:r>
              <a:rPr lang="en-US" sz="1050" b="1" i="0" baseline="0" dirty="0">
                <a:latin typeface="Arial" panose="020B0604020202020204" pitchFamily="34" charset="0"/>
                <a:cs typeface="Arial" panose="020B0604020202020204" pitchFamily="34" charset="0"/>
              </a:rPr>
              <a:t> </a:t>
            </a:r>
            <a:r>
              <a:rPr lang="en-US" sz="1050" i="0" dirty="0">
                <a:latin typeface="Arial" panose="020B0604020202020204" pitchFamily="34" charset="0"/>
                <a:cs typeface="Arial" panose="020B0604020202020204" pitchFamily="34" charset="0"/>
              </a:rPr>
              <a:t>Hospitalizations due to ambulatory care-sensitive conditions (ACSCs) such as hypertension and pneumonia should be largely prevented if ambulatory care is provided in a timely and effective manner. Evidence suggests that effective primary care is associated with </a:t>
            </a:r>
            <a:r>
              <a:rPr lang="en-US" sz="1050" b="0" i="0" dirty="0">
                <a:latin typeface="Arial" panose="020B0604020202020204" pitchFamily="34" charset="0"/>
                <a:cs typeface="Arial" panose="020B0604020202020204" pitchFamily="34" charset="0"/>
              </a:rPr>
              <a:t>lower rates of </a:t>
            </a:r>
            <a:r>
              <a:rPr lang="en-US" sz="1050" i="0" dirty="0">
                <a:latin typeface="Arial" panose="020B0604020202020204" pitchFamily="34" charset="0"/>
                <a:cs typeface="Arial" panose="020B0604020202020204" pitchFamily="34" charset="0"/>
              </a:rPr>
              <a:t>ACSC hospitalization (also referred to as avoidable hospitalization) (Gao, et al., 2014).</a:t>
            </a:r>
          </a:p>
          <a:p>
            <a:pPr marL="171450" indent="-171450">
              <a:buFont typeface="Arial" panose="020B0604020202020204" pitchFamily="34" charset="0"/>
              <a:buChar char="•"/>
            </a:pPr>
            <a:r>
              <a:rPr lang="en-US" sz="1050" b="1" dirty="0">
                <a:latin typeface="Arial" panose="020B0604020202020204" pitchFamily="34" charset="0"/>
                <a:cs typeface="Arial" panose="020B0604020202020204" pitchFamily="34" charset="0"/>
              </a:rPr>
              <a:t>Groups With Disparities in 2017:</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baseline="0" dirty="0">
                <a:solidFill>
                  <a:schemeClr val="tx1"/>
                </a:solidFill>
                <a:latin typeface="Arial" panose="020B0604020202020204" pitchFamily="34" charset="0"/>
                <a:ea typeface="+mn-ea"/>
                <a:cs typeface="Arial" panose="020B0604020202020204" pitchFamily="34" charset="0"/>
              </a:rPr>
              <a:t>The rate of potentially avoidable </a:t>
            </a:r>
            <a:r>
              <a:rPr lang="en-US" sz="1050" strike="noStrike" kern="1200" baseline="0" dirty="0">
                <a:solidFill>
                  <a:schemeClr val="tx1"/>
                </a:solidFill>
                <a:latin typeface="Arial" panose="020B0604020202020204" pitchFamily="34" charset="0"/>
                <a:ea typeface="+mn-ea"/>
                <a:cs typeface="Arial" panose="020B0604020202020204" pitchFamily="34" charset="0"/>
              </a:rPr>
              <a:t>hospitalizations among adults was higher in</a:t>
            </a:r>
            <a:r>
              <a:rPr lang="en-US" sz="1050" kern="1200" baseline="0" dirty="0">
                <a:solidFill>
                  <a:schemeClr val="tx1"/>
                </a:solidFill>
                <a:latin typeface="Arial" panose="020B0604020202020204" pitchFamily="34" charset="0"/>
                <a:ea typeface="+mn-ea"/>
                <a:cs typeface="Arial" panose="020B0604020202020204" pitchFamily="34" charset="0"/>
              </a:rPr>
              <a:t> micropolitan areas (1,633.8 per 100,000 population) </a:t>
            </a:r>
            <a:r>
              <a:rPr lang="en-US" sz="1050" dirty="0">
                <a:latin typeface="Arial" panose="020B0604020202020204" pitchFamily="34" charset="0"/>
                <a:cs typeface="Arial" panose="020B0604020202020204" pitchFamily="34" charset="0"/>
              </a:rPr>
              <a:t>c</a:t>
            </a:r>
            <a:r>
              <a:rPr lang="en-US" sz="1050" kern="1200" baseline="0" dirty="0">
                <a:solidFill>
                  <a:schemeClr val="tx1"/>
                </a:solidFill>
                <a:latin typeface="Arial" panose="020B0604020202020204" pitchFamily="34" charset="0"/>
                <a:ea typeface="+mn-ea"/>
                <a:cs typeface="Arial" panose="020B0604020202020204" pitchFamily="34" charset="0"/>
              </a:rPr>
              <a:t>ompared with large fringe metropolitan areas (1,408.6 per 100,000 population).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baseline="0" dirty="0">
                <a:solidFill>
                  <a:schemeClr val="tx1"/>
                </a:solidFill>
                <a:latin typeface="Arial" panose="020B0604020202020204" pitchFamily="34" charset="0"/>
                <a:ea typeface="+mn-ea"/>
                <a:cs typeface="Arial" panose="020B0604020202020204" pitchFamily="34" charset="0"/>
              </a:rPr>
              <a:t>The rate of potentially avoidable </a:t>
            </a:r>
            <a:r>
              <a:rPr lang="en-US" sz="1050" strike="noStrike" kern="1200" baseline="0" dirty="0">
                <a:solidFill>
                  <a:schemeClr val="tx1"/>
                </a:solidFill>
                <a:latin typeface="Arial" panose="020B0604020202020204" pitchFamily="34" charset="0"/>
                <a:ea typeface="+mn-ea"/>
                <a:cs typeface="Arial" panose="020B0604020202020204" pitchFamily="34" charset="0"/>
              </a:rPr>
              <a:t>hospitalizations among adults was higher i</a:t>
            </a:r>
            <a:r>
              <a:rPr lang="en-US" sz="1050" kern="1200" baseline="0" dirty="0">
                <a:solidFill>
                  <a:schemeClr val="tx1"/>
                </a:solidFill>
                <a:latin typeface="Arial" panose="020B0604020202020204" pitchFamily="34" charset="0"/>
                <a:ea typeface="+mn-ea"/>
                <a:cs typeface="Arial" panose="020B0604020202020204" pitchFamily="34" charset="0"/>
              </a:rPr>
              <a:t>n noncore areas (1,983.5 per 100,000 population) compared with large fringe metropolitan areas (1,408.6 per 100,000 population).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1" kern="1200" dirty="0">
                <a:solidFill>
                  <a:schemeClr val="tx1"/>
                </a:solidFill>
                <a:effectLst/>
                <a:latin typeface="Arial" panose="020B0604020202020204" pitchFamily="34" charset="0"/>
                <a:cs typeface="Arial" panose="020B0604020202020204" pitchFamily="34" charset="0"/>
              </a:rPr>
              <a:t>Note: </a:t>
            </a:r>
            <a:r>
              <a:rPr lang="en-US" sz="1050" b="0" kern="1200" dirty="0">
                <a:solidFill>
                  <a:schemeClr val="tx1"/>
                </a:solidFill>
                <a:effectLst/>
                <a:latin typeface="Arial" panose="020B0604020202020204" pitchFamily="34" charset="0"/>
                <a:cs typeface="Arial" panose="020B0604020202020204" pitchFamily="34" charset="0"/>
              </a:rPr>
              <a:t>This is a composite measure, which includes in the numerator a</a:t>
            </a:r>
            <a:r>
              <a:rPr lang="en-US" sz="1050" kern="1200" dirty="0">
                <a:solidFill>
                  <a:schemeClr val="tx1"/>
                </a:solidFill>
                <a:effectLst/>
                <a:latin typeface="Arial" panose="020B0604020202020204" pitchFamily="34" charset="0"/>
                <a:cs typeface="Arial" panose="020B0604020202020204" pitchFamily="34" charset="0"/>
              </a:rPr>
              <a:t>dults with hospitalizations who qualified for any of the following AHRQ Prevention Quality Indicators (PQIs) measures:</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baseline="0" dirty="0">
                <a:solidFill>
                  <a:schemeClr val="tx1"/>
                </a:solidFill>
                <a:latin typeface="Arial" panose="020B0604020202020204" pitchFamily="34" charset="0"/>
                <a:ea typeface="+mn-ea"/>
                <a:cs typeface="Arial" panose="020B0604020202020204" pitchFamily="34" charset="0"/>
              </a:rPr>
              <a:t>PQI 1: Diabetes, short-term complications</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baseline="0" dirty="0">
                <a:solidFill>
                  <a:schemeClr val="tx1"/>
                </a:solidFill>
                <a:latin typeface="Arial" panose="020B0604020202020204" pitchFamily="34" charset="0"/>
                <a:ea typeface="+mn-ea"/>
                <a:cs typeface="Arial" panose="020B0604020202020204" pitchFamily="34" charset="0"/>
              </a:rPr>
              <a:t>PQI 3: Diabetes, long-term complications</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baseline="0" dirty="0">
                <a:solidFill>
                  <a:schemeClr val="tx1"/>
                </a:solidFill>
                <a:latin typeface="Arial" panose="020B0604020202020204" pitchFamily="34" charset="0"/>
                <a:ea typeface="+mn-ea"/>
                <a:cs typeface="Arial" panose="020B0604020202020204" pitchFamily="34" charset="0"/>
              </a:rPr>
              <a:t>PQI 5: Chronic obstructive pulmonary disease or asthma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baseline="0" dirty="0">
                <a:solidFill>
                  <a:schemeClr val="tx1"/>
                </a:solidFill>
                <a:latin typeface="Arial" panose="020B0604020202020204" pitchFamily="34" charset="0"/>
                <a:ea typeface="+mn-ea"/>
                <a:cs typeface="Arial" panose="020B0604020202020204" pitchFamily="34" charset="0"/>
              </a:rPr>
              <a:t>PQI 7: Hypertension</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baseline="0" dirty="0">
                <a:solidFill>
                  <a:schemeClr val="tx1"/>
                </a:solidFill>
                <a:latin typeface="Arial" panose="020B0604020202020204" pitchFamily="34" charset="0"/>
                <a:ea typeface="+mn-ea"/>
                <a:cs typeface="Arial" panose="020B0604020202020204" pitchFamily="34" charset="0"/>
              </a:rPr>
              <a:t>PQI 8: Heart failure</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baseline="0" dirty="0">
                <a:solidFill>
                  <a:schemeClr val="tx1"/>
                </a:solidFill>
                <a:latin typeface="Arial" panose="020B0604020202020204" pitchFamily="34" charset="0"/>
                <a:ea typeface="+mn-ea"/>
                <a:cs typeface="Arial" panose="020B0604020202020204" pitchFamily="34" charset="0"/>
              </a:rPr>
              <a:t>PQI 10: Dehydration</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baseline="0" dirty="0">
                <a:solidFill>
                  <a:schemeClr val="tx1"/>
                </a:solidFill>
                <a:latin typeface="Arial" panose="020B0604020202020204" pitchFamily="34" charset="0"/>
                <a:ea typeface="+mn-ea"/>
                <a:cs typeface="Arial" panose="020B0604020202020204" pitchFamily="34" charset="0"/>
              </a:rPr>
              <a:t>PQI 11: Bacterial pneumonia</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baseline="0" dirty="0">
                <a:solidFill>
                  <a:schemeClr val="tx1"/>
                </a:solidFill>
                <a:latin typeface="Arial" panose="020B0604020202020204" pitchFamily="34" charset="0"/>
                <a:ea typeface="+mn-ea"/>
                <a:cs typeface="Arial" panose="020B0604020202020204" pitchFamily="34" charset="0"/>
              </a:rPr>
              <a:t>PQI 12: Urinary tract infections</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baseline="0" dirty="0">
                <a:solidFill>
                  <a:schemeClr val="tx1"/>
                </a:solidFill>
                <a:latin typeface="Arial" panose="020B0604020202020204" pitchFamily="34" charset="0"/>
                <a:ea typeface="+mn-ea"/>
                <a:cs typeface="Arial" panose="020B0604020202020204" pitchFamily="34" charset="0"/>
              </a:rPr>
              <a:t>PQI 14: Uncontrolled diabetes</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baseline="0" dirty="0">
                <a:solidFill>
                  <a:schemeClr val="tx1"/>
                </a:solidFill>
                <a:latin typeface="Arial" panose="020B0604020202020204" pitchFamily="34" charset="0"/>
                <a:ea typeface="+mn-ea"/>
                <a:cs typeface="Arial" panose="020B0604020202020204" pitchFamily="34" charset="0"/>
              </a:rPr>
              <a:t>PQI 15: Asthma in younger adults</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baseline="0" dirty="0">
                <a:solidFill>
                  <a:schemeClr val="tx1"/>
                </a:solidFill>
                <a:latin typeface="Arial" panose="020B0604020202020204" pitchFamily="34" charset="0"/>
                <a:ea typeface="+mn-ea"/>
                <a:cs typeface="Arial" panose="020B0604020202020204" pitchFamily="34" charset="0"/>
              </a:rPr>
              <a:t>PQI 16: Lower extremity amputations among patients with diabetes</a:t>
            </a:r>
          </a:p>
        </p:txBody>
      </p:sp>
      <p:sp>
        <p:nvSpPr>
          <p:cNvPr id="4" name="Slide Number Placeholder 3"/>
          <p:cNvSpPr>
            <a:spLocks noGrp="1"/>
          </p:cNvSpPr>
          <p:nvPr>
            <p:ph type="sldNum" sz="quarter" idx="10"/>
          </p:nvPr>
        </p:nvSpPr>
        <p:spPr>
          <a:xfrm>
            <a:off x="3979757" y="8842248"/>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2372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165100" y="5187950"/>
            <a:ext cx="6692899" cy="3817858"/>
          </a:xfrm>
        </p:spPr>
        <p:txBody>
          <a:bodyPr/>
          <a:lstStyle/>
          <a:p>
            <a:pPr marL="173736" indent="-173736">
              <a:buFont typeface="Arial" pitchFamily="34" charset="0"/>
              <a:buChar char="•"/>
            </a:pPr>
            <a:r>
              <a:rPr lang="en-US" sz="1000" b="1" i="0" dirty="0">
                <a:latin typeface="Arial" panose="020B0604020202020204" pitchFamily="34" charset="0"/>
                <a:cs typeface="Arial" panose="020B0604020202020204" pitchFamily="34" charset="0"/>
              </a:rPr>
              <a:t>Importance:</a:t>
            </a:r>
            <a:r>
              <a:rPr lang="en-US" sz="1000" b="1" i="0" baseline="0" dirty="0">
                <a:latin typeface="Arial" panose="020B0604020202020204" pitchFamily="34" charset="0"/>
                <a:cs typeface="Arial" panose="020B0604020202020204" pitchFamily="34" charset="0"/>
              </a:rPr>
              <a:t> </a:t>
            </a:r>
            <a:r>
              <a:rPr lang="en-US" sz="1000" i="0" dirty="0">
                <a:latin typeface="Arial" panose="020B0604020202020204" pitchFamily="34" charset="0"/>
                <a:cs typeface="Arial" panose="020B0604020202020204" pitchFamily="34" charset="0"/>
              </a:rPr>
              <a:t>Hospitalizations due to ambulatory care-sensitive conditions (ACSCs) such as hypertension and pneumonia should be largely prevented if ambulatory care is provided in a timely and effective manner. Evidence suggests that effective primary care is associated with </a:t>
            </a:r>
            <a:r>
              <a:rPr lang="en-US" sz="1000" b="0" i="0" dirty="0">
                <a:latin typeface="Arial" panose="020B0604020202020204" pitchFamily="34" charset="0"/>
                <a:cs typeface="Arial" panose="020B0604020202020204" pitchFamily="34" charset="0"/>
              </a:rPr>
              <a:t>lower rates of </a:t>
            </a:r>
            <a:r>
              <a:rPr lang="en-US" sz="1000" i="0" dirty="0">
                <a:latin typeface="Arial" panose="020B0604020202020204" pitchFamily="34" charset="0"/>
                <a:cs typeface="Arial" panose="020B0604020202020204" pitchFamily="34" charset="0"/>
              </a:rPr>
              <a:t>ACSC hospitalization (also referred to as avoidable hospitalizations) (Gao, et al., 2014).</a:t>
            </a: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2017:</a:t>
            </a: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Disparities by Location: </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The rate of potentially avoidable hospitalizations was higher for Hispanic adults in large central metropolitan areas (1,318.3 per 100,000) compared with White adults in similar areas (1,040.8 per 100,000).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The rate of potentially avoidable hospitalizations was higher for Black adults compared with White adults across all levels of the urban/rural continuum. </a:t>
            </a:r>
          </a:p>
          <a:p>
            <a:pPr marL="521208"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effectLst/>
                <a:latin typeface="Arial" panose="020B0604020202020204" pitchFamily="34" charset="0"/>
                <a:cs typeface="Arial" panose="020B0604020202020204" pitchFamily="34" charset="0"/>
              </a:rPr>
              <a:t>In large central metropolitan areas, the rate of potentially avoidable hospitalizations for Black adults was 2,699.3 per 100,000 compared with 1,040.8 per 100,000 for White adults. </a:t>
            </a:r>
          </a:p>
          <a:p>
            <a:pPr marL="521208"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effectLst/>
                <a:latin typeface="Arial" panose="020B0604020202020204" pitchFamily="34" charset="0"/>
                <a:cs typeface="Arial" panose="020B0604020202020204" pitchFamily="34" charset="0"/>
              </a:rPr>
              <a:t>In large fringe metropolitan areas, the rate of potentially avoidable hospitalizations for Black adults was </a:t>
            </a:r>
            <a:r>
              <a:rPr lang="en-US" sz="1000" b="0" i="0" u="none" strike="noStrike" kern="1200" dirty="0">
                <a:effectLst/>
                <a:latin typeface="Arial" panose="020B0604020202020204" pitchFamily="34" charset="0"/>
                <a:cs typeface="Arial" panose="020B0604020202020204" pitchFamily="34" charset="0"/>
              </a:rPr>
              <a:t>2,287.3</a:t>
            </a:r>
            <a:r>
              <a:rPr lang="en-US" sz="1000" kern="1200" dirty="0">
                <a:effectLst/>
                <a:latin typeface="Arial" panose="020B0604020202020204" pitchFamily="34" charset="0"/>
                <a:cs typeface="Arial" panose="020B0604020202020204" pitchFamily="34" charset="0"/>
              </a:rPr>
              <a:t> per 100,000 compared with 1,162.7 per 100,000 for White adults. </a:t>
            </a:r>
          </a:p>
          <a:p>
            <a:pPr marL="521208"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effectLst/>
                <a:latin typeface="Arial" panose="020B0604020202020204" pitchFamily="34" charset="0"/>
                <a:cs typeface="Arial" panose="020B0604020202020204" pitchFamily="34" charset="0"/>
              </a:rPr>
              <a:t>In medium metropolitan areas, the rate of potentially avoidable hospitalizations for Black adults was </a:t>
            </a:r>
            <a:r>
              <a:rPr lang="en-US" sz="1000" b="0" i="0" u="none" strike="noStrike" kern="1200" dirty="0">
                <a:effectLst/>
                <a:latin typeface="Arial" panose="020B0604020202020204" pitchFamily="34" charset="0"/>
                <a:cs typeface="Arial" panose="020B0604020202020204" pitchFamily="34" charset="0"/>
              </a:rPr>
              <a:t>2,400.2</a:t>
            </a:r>
            <a:r>
              <a:rPr lang="en-US" sz="1000" kern="1200" dirty="0">
                <a:effectLst/>
                <a:latin typeface="Arial" panose="020B0604020202020204" pitchFamily="34" charset="0"/>
                <a:cs typeface="Arial" panose="020B0604020202020204" pitchFamily="34" charset="0"/>
              </a:rPr>
              <a:t> per 100,000 compared with 1,131.9 per 100,000 for White adults. </a:t>
            </a:r>
          </a:p>
          <a:p>
            <a:pPr marL="521208"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effectLst/>
                <a:latin typeface="Arial" panose="020B0604020202020204" pitchFamily="34" charset="0"/>
                <a:cs typeface="Arial" panose="020B0604020202020204" pitchFamily="34" charset="0"/>
              </a:rPr>
              <a:t>In small metropolitan areas, the rate of potentially avoidable hospitalizations for Black adults was </a:t>
            </a:r>
            <a:r>
              <a:rPr lang="en-US" sz="1000" b="0" i="0" u="none" strike="noStrike" kern="1200" dirty="0">
                <a:effectLst/>
                <a:latin typeface="Arial" panose="020B0604020202020204" pitchFamily="34" charset="0"/>
                <a:cs typeface="Arial" panose="020B0604020202020204" pitchFamily="34" charset="0"/>
              </a:rPr>
              <a:t>2,540.8</a:t>
            </a:r>
            <a:r>
              <a:rPr lang="en-US" sz="1000" kern="1200" dirty="0">
                <a:effectLst/>
                <a:latin typeface="Arial" panose="020B0604020202020204" pitchFamily="34" charset="0"/>
                <a:cs typeface="Arial" panose="020B0604020202020204" pitchFamily="34" charset="0"/>
              </a:rPr>
              <a:t> per 100,000 compared with 1,187.4 per 100,000 for White adults. </a:t>
            </a:r>
          </a:p>
          <a:p>
            <a:pPr marL="521208"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effectLst/>
                <a:latin typeface="Arial" panose="020B0604020202020204" pitchFamily="34" charset="0"/>
                <a:cs typeface="Arial" panose="020B0604020202020204" pitchFamily="34" charset="0"/>
              </a:rPr>
              <a:t>In micropolitan areas, the rate of potentially avoidable hospitalizations for Black adults was </a:t>
            </a:r>
            <a:r>
              <a:rPr lang="en-US" sz="1000" b="0" i="0" u="none" strike="noStrike" kern="1200" dirty="0">
                <a:effectLst/>
                <a:latin typeface="Arial" panose="020B0604020202020204" pitchFamily="34" charset="0"/>
                <a:cs typeface="Arial" panose="020B0604020202020204" pitchFamily="34" charset="0"/>
              </a:rPr>
              <a:t>2,557.2</a:t>
            </a:r>
            <a:r>
              <a:rPr lang="en-US" sz="1000" kern="1200" dirty="0">
                <a:effectLst/>
                <a:latin typeface="Arial" panose="020B0604020202020204" pitchFamily="34" charset="0"/>
                <a:cs typeface="Arial" panose="020B0604020202020204" pitchFamily="34" charset="0"/>
              </a:rPr>
              <a:t> per 100,000 compared with 1,331.1 per 100,000 for White adults. </a:t>
            </a:r>
          </a:p>
          <a:p>
            <a:pPr marL="521208"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effectLst/>
                <a:latin typeface="Arial" panose="020B0604020202020204" pitchFamily="34" charset="0"/>
                <a:cs typeface="Arial" panose="020B0604020202020204" pitchFamily="34" charset="0"/>
              </a:rPr>
              <a:t>In noncore areas, the rate of potentially avoidable hospitalizations for Black adults was </a:t>
            </a:r>
            <a:r>
              <a:rPr lang="en-US" sz="1000" b="0" i="0" u="none" strike="noStrike" kern="1200" dirty="0">
                <a:effectLst/>
                <a:latin typeface="Arial" panose="020B0604020202020204" pitchFamily="34" charset="0"/>
                <a:cs typeface="Arial" panose="020B0604020202020204" pitchFamily="34" charset="0"/>
              </a:rPr>
              <a:t>2,324.3</a:t>
            </a:r>
            <a:r>
              <a:rPr lang="en-US" sz="1000" kern="1200" dirty="0">
                <a:effectLst/>
                <a:latin typeface="Arial" panose="020B0604020202020204" pitchFamily="34" charset="0"/>
                <a:cs typeface="Arial" panose="020B0604020202020204" pitchFamily="34" charset="0"/>
              </a:rPr>
              <a:t> per 100,000 compared with 1,549.9 per 100,000 for White adults. </a:t>
            </a:r>
            <a:endParaRPr lang="en-US" sz="1000" b="0" baseline="0" dirty="0">
              <a:latin typeface="Arial" panose="020B0604020202020204" pitchFamily="34" charset="0"/>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The rate of potentially avoidable hospitalizations for Asian and Pacific Islander adults was lower compared with White adults across all levels of the urban/rural continuum where rates were available. </a:t>
            </a:r>
          </a:p>
          <a:p>
            <a:pPr marL="521208"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effectLst/>
                <a:latin typeface="Arial" panose="020B0604020202020204" pitchFamily="34" charset="0"/>
                <a:cs typeface="Arial" panose="020B0604020202020204" pitchFamily="34" charset="0"/>
              </a:rPr>
              <a:t>In large central metropolitan areas, the rate of potentially avoidable hospitalizations for API adults was 586.0 per 100,000 compared with 1,040.8 per 100,000 for White adults. </a:t>
            </a:r>
          </a:p>
          <a:p>
            <a:pPr marL="521208"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effectLst/>
                <a:latin typeface="Arial" panose="020B0604020202020204" pitchFamily="34" charset="0"/>
                <a:cs typeface="Arial" panose="020B0604020202020204" pitchFamily="34" charset="0"/>
              </a:rPr>
              <a:t>In large fringe metropolitan areas, the rate of potentially avoidable hospitalizations for API adults was </a:t>
            </a:r>
            <a:r>
              <a:rPr lang="en-US" sz="1000" b="0" i="0" u="none" strike="noStrike" kern="1200" dirty="0">
                <a:effectLst/>
                <a:latin typeface="Arial" panose="020B0604020202020204" pitchFamily="34" charset="0"/>
                <a:cs typeface="Arial" panose="020B0604020202020204" pitchFamily="34" charset="0"/>
              </a:rPr>
              <a:t>543.2</a:t>
            </a:r>
            <a:r>
              <a:rPr lang="en-US" sz="1000" kern="1200" dirty="0">
                <a:effectLst/>
                <a:latin typeface="Arial" panose="020B0604020202020204" pitchFamily="34" charset="0"/>
                <a:cs typeface="Arial" panose="020B0604020202020204" pitchFamily="34" charset="0"/>
              </a:rPr>
              <a:t> per 100,000 compared with 1,162.7 per 100,000 for White adults. </a:t>
            </a:r>
          </a:p>
          <a:p>
            <a:pPr marL="521208"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effectLst/>
                <a:latin typeface="Arial" panose="020B0604020202020204" pitchFamily="34" charset="0"/>
                <a:cs typeface="Arial" panose="020B0604020202020204" pitchFamily="34" charset="0"/>
              </a:rPr>
              <a:t>In medium metropolitan areas, the rate of potentially avoidable hospitalizations for API adults was </a:t>
            </a:r>
            <a:r>
              <a:rPr lang="en-US" sz="1000" b="0" i="0" u="none" strike="noStrike" kern="1200" dirty="0">
                <a:effectLst/>
                <a:latin typeface="Arial" panose="020B0604020202020204" pitchFamily="34" charset="0"/>
                <a:cs typeface="Arial" panose="020B0604020202020204" pitchFamily="34" charset="0"/>
              </a:rPr>
              <a:t>583.6</a:t>
            </a:r>
            <a:r>
              <a:rPr lang="en-US" sz="1000" kern="1200" dirty="0">
                <a:effectLst/>
                <a:latin typeface="Arial" panose="020B0604020202020204" pitchFamily="34" charset="0"/>
                <a:cs typeface="Arial" panose="020B0604020202020204" pitchFamily="34" charset="0"/>
              </a:rPr>
              <a:t> per 100,000 compared with 1,131.9 per 100,000 for White adults. </a:t>
            </a:r>
          </a:p>
          <a:p>
            <a:pPr marL="521208"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effectLst/>
                <a:latin typeface="Arial" panose="020B0604020202020204" pitchFamily="34" charset="0"/>
                <a:cs typeface="Arial" panose="020B0604020202020204" pitchFamily="34" charset="0"/>
              </a:rPr>
              <a:t>In small metropolitan areas, the rate of potentially avoidable hospitalizations for API adults was </a:t>
            </a:r>
            <a:r>
              <a:rPr lang="en-US" sz="1000" b="0" i="0" u="none" strike="noStrike" kern="1200" dirty="0">
                <a:effectLst/>
                <a:latin typeface="Arial" panose="020B0604020202020204" pitchFamily="34" charset="0"/>
                <a:cs typeface="Arial" panose="020B0604020202020204" pitchFamily="34" charset="0"/>
              </a:rPr>
              <a:t>580.4</a:t>
            </a:r>
            <a:r>
              <a:rPr lang="en-US" sz="1000" kern="1200" dirty="0">
                <a:effectLst/>
                <a:latin typeface="Arial" panose="020B0604020202020204" pitchFamily="34" charset="0"/>
                <a:cs typeface="Arial" panose="020B0604020202020204" pitchFamily="34" charset="0"/>
              </a:rPr>
              <a:t> per 100,000 compared with 1,187.4 per 100,000 for White adults. </a:t>
            </a:r>
          </a:p>
          <a:p>
            <a:pPr marL="521208"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effectLst/>
                <a:latin typeface="Arial" panose="020B0604020202020204" pitchFamily="34" charset="0"/>
                <a:cs typeface="Arial" panose="020B0604020202020204" pitchFamily="34" charset="0"/>
              </a:rPr>
              <a:t>In noncore areas, the rate of potentially avoidable hospitalizations for API adults was </a:t>
            </a:r>
            <a:r>
              <a:rPr lang="en-US" sz="1000" b="0" i="0" u="none" strike="noStrike" kern="1200" dirty="0">
                <a:effectLst/>
                <a:latin typeface="Arial" panose="020B0604020202020204" pitchFamily="34" charset="0"/>
                <a:cs typeface="Arial" panose="020B0604020202020204" pitchFamily="34" charset="0"/>
              </a:rPr>
              <a:t>729.2</a:t>
            </a:r>
            <a:r>
              <a:rPr lang="en-US" sz="1000" kern="1200" dirty="0">
                <a:effectLst/>
                <a:latin typeface="Arial" panose="020B0604020202020204" pitchFamily="34" charset="0"/>
                <a:cs typeface="Arial" panose="020B0604020202020204" pitchFamily="34" charset="0"/>
              </a:rPr>
              <a:t> per 100,000 compared with 1,549.9 per 100,000 for White adults. </a:t>
            </a: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Disparities by Group:</a:t>
            </a:r>
          </a:p>
          <a:p>
            <a:pPr marL="521208" lvl="1" indent="-171450">
              <a:buFont typeface="Arial" panose="020B0604020202020204" pitchFamily="34" charset="0"/>
              <a:buChar char="•"/>
            </a:pPr>
            <a:r>
              <a:rPr lang="en-US" sz="1000" b="0" baseline="0" dirty="0">
                <a:latin typeface="Arial" panose="020B0604020202020204" pitchFamily="34" charset="0"/>
                <a:cs typeface="Arial" panose="020B0604020202020204" pitchFamily="34" charset="0"/>
              </a:rPr>
              <a:t>For White adults, </a:t>
            </a:r>
            <a:r>
              <a:rPr lang="en-US" sz="1000" baseline="0" dirty="0">
                <a:latin typeface="Arial" panose="020B0604020202020204" pitchFamily="34" charset="0"/>
                <a:cs typeface="Arial" panose="020B0604020202020204" pitchFamily="34" charset="0"/>
              </a:rPr>
              <a:t>the rate of potentially avoidable hospitalizations was lower </a:t>
            </a:r>
            <a:r>
              <a:rPr lang="en-US" sz="1000" b="0" baseline="0" dirty="0">
                <a:latin typeface="Arial" panose="020B0604020202020204" pitchFamily="34" charset="0"/>
                <a:cs typeface="Arial" panose="020B0604020202020204" pitchFamily="34" charset="0"/>
              </a:rPr>
              <a:t>in large central metropolitan areas (1,040.8 per 100,000) compared with large fringe metropolitan areas (1,162.7 per 100,000). </a:t>
            </a:r>
          </a:p>
          <a:p>
            <a:pPr marL="52120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White adults in micropolitan and noncore areas had higher rates of potentially avoidable hospitalizations (1,331.1 per 100,000 and 1,549.9 per 100,000, respectively) compared with White adults in large fringe metropolitan areas (1,162.7 per 100,000). </a:t>
            </a:r>
          </a:p>
          <a:p>
            <a:pPr marL="521208" lvl="1" indent="-171450">
              <a:buFont typeface="Arial" panose="020B0604020202020204" pitchFamily="34" charset="0"/>
              <a:buChar char="•"/>
            </a:pPr>
            <a:r>
              <a:rPr lang="en-US" sz="1000" b="0" baseline="0" dirty="0">
                <a:latin typeface="Arial" panose="020B0604020202020204" pitchFamily="34" charset="0"/>
                <a:cs typeface="Arial" panose="020B0604020202020204" pitchFamily="34" charset="0"/>
              </a:rPr>
              <a:t>For Black adults, the rate of potentially avoidable hospitalizations was higher in large central metropolitan areas (2,699.3 per 100,000) compared with large fringe metropolitan areas (2,287.3 per 100,000). </a:t>
            </a:r>
          </a:p>
          <a:p>
            <a:pPr marL="52120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For Hispanic adults, the rate of potentially avoidable hospitalizations was higher in noncore areas (1,724.6 per 100,000) compared with large fringe metropolitan areas (1,190.1 per 100,000).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kern="1200" dirty="0">
                <a:effectLst/>
                <a:latin typeface="Arial" panose="020B0604020202020204" pitchFamily="34" charset="0"/>
                <a:cs typeface="Arial" panose="020B0604020202020204" pitchFamily="34" charset="0"/>
              </a:rPr>
              <a:t>Note: </a:t>
            </a:r>
            <a:r>
              <a:rPr lang="en-US" sz="1000" b="0" kern="1200" dirty="0">
                <a:effectLst/>
                <a:latin typeface="Arial" panose="020B0604020202020204" pitchFamily="34" charset="0"/>
                <a:cs typeface="Arial" panose="020B0604020202020204" pitchFamily="34" charset="0"/>
              </a:rPr>
              <a:t>This is a composite measure, which includes in the numerator a</a:t>
            </a:r>
            <a:r>
              <a:rPr lang="en-US" sz="1000" kern="1200" dirty="0">
                <a:effectLst/>
                <a:latin typeface="Arial" panose="020B0604020202020204" pitchFamily="34" charset="0"/>
                <a:cs typeface="Arial" panose="020B0604020202020204" pitchFamily="34" charset="0"/>
              </a:rPr>
              <a:t>dults with hospitalizations who qualified for any of the following AHRQ Prevention Quality Indicators (PQIs) measures:</a:t>
            </a:r>
          </a:p>
          <a:p>
            <a:pPr marL="347472" lvl="2" indent="-171450">
              <a:buFont typeface="Arial" panose="020B0604020202020204" pitchFamily="34" charset="0"/>
              <a:buChar char="•"/>
            </a:pPr>
            <a:r>
              <a:rPr lang="en-US" sz="1000" kern="1200" dirty="0">
                <a:effectLst/>
                <a:latin typeface="Arial" panose="020B0604020202020204" pitchFamily="34" charset="0"/>
                <a:cs typeface="Arial" panose="020B0604020202020204" pitchFamily="34" charset="0"/>
              </a:rPr>
              <a:t>PQI 1: Diabetes, short-term complications</a:t>
            </a:r>
          </a:p>
          <a:p>
            <a:pPr marL="347472" lvl="2" indent="-171450">
              <a:buFont typeface="Arial" panose="020B0604020202020204" pitchFamily="34" charset="0"/>
              <a:buChar char="•"/>
            </a:pPr>
            <a:r>
              <a:rPr lang="en-US" sz="1000" kern="1200" dirty="0">
                <a:effectLst/>
                <a:latin typeface="Arial" panose="020B0604020202020204" pitchFamily="34" charset="0"/>
                <a:cs typeface="Arial" panose="020B0604020202020204" pitchFamily="34" charset="0"/>
              </a:rPr>
              <a:t>PQI 3: Diabetes, long-term complications</a:t>
            </a:r>
          </a:p>
          <a:p>
            <a:pPr marL="347472" lvl="2" indent="-171450">
              <a:buFont typeface="Arial" panose="020B0604020202020204" pitchFamily="34" charset="0"/>
              <a:buChar char="•"/>
            </a:pPr>
            <a:r>
              <a:rPr lang="en-US" sz="1000" kern="1200" dirty="0">
                <a:effectLst/>
                <a:latin typeface="Arial" panose="020B0604020202020204" pitchFamily="34" charset="0"/>
                <a:cs typeface="Arial" panose="020B0604020202020204" pitchFamily="34" charset="0"/>
              </a:rPr>
              <a:t>PQI 5: Chronic obstructive pulmonary disease or asthma </a:t>
            </a:r>
          </a:p>
          <a:p>
            <a:pPr marL="347472" lvl="2" indent="-171450">
              <a:buFont typeface="Arial" panose="020B0604020202020204" pitchFamily="34" charset="0"/>
              <a:buChar char="•"/>
            </a:pPr>
            <a:r>
              <a:rPr lang="en-US" sz="1000" kern="1200" dirty="0">
                <a:effectLst/>
                <a:latin typeface="Arial" panose="020B0604020202020204" pitchFamily="34" charset="0"/>
                <a:cs typeface="Arial" panose="020B0604020202020204" pitchFamily="34" charset="0"/>
              </a:rPr>
              <a:t>PQI 7: Hypertension</a:t>
            </a:r>
          </a:p>
          <a:p>
            <a:pPr marL="347472" lvl="2" indent="-171450">
              <a:buFont typeface="Arial" panose="020B0604020202020204" pitchFamily="34" charset="0"/>
              <a:buChar char="•"/>
            </a:pPr>
            <a:r>
              <a:rPr lang="en-US" sz="1000" kern="1200" dirty="0">
                <a:effectLst/>
                <a:latin typeface="Arial" panose="020B0604020202020204" pitchFamily="34" charset="0"/>
                <a:cs typeface="Arial" panose="020B0604020202020204" pitchFamily="34" charset="0"/>
              </a:rPr>
              <a:t>PQI 8: Heart failure</a:t>
            </a:r>
          </a:p>
          <a:p>
            <a:pPr marL="347472" lvl="2" indent="-171450">
              <a:buFont typeface="Arial" panose="020B0604020202020204" pitchFamily="34" charset="0"/>
              <a:buChar char="•"/>
            </a:pPr>
            <a:r>
              <a:rPr lang="en-US" sz="1000" kern="1200" dirty="0">
                <a:effectLst/>
                <a:latin typeface="Arial" panose="020B0604020202020204" pitchFamily="34" charset="0"/>
                <a:cs typeface="Arial" panose="020B0604020202020204" pitchFamily="34" charset="0"/>
              </a:rPr>
              <a:t>PQI 10: Dehydration</a:t>
            </a:r>
          </a:p>
          <a:p>
            <a:pPr marL="347472" lvl="2" indent="-171450">
              <a:buFont typeface="Arial" panose="020B0604020202020204" pitchFamily="34" charset="0"/>
              <a:buChar char="•"/>
            </a:pPr>
            <a:r>
              <a:rPr lang="en-US" sz="1000" kern="1200" dirty="0">
                <a:effectLst/>
                <a:latin typeface="Arial" panose="020B0604020202020204" pitchFamily="34" charset="0"/>
                <a:cs typeface="Arial" panose="020B0604020202020204" pitchFamily="34" charset="0"/>
              </a:rPr>
              <a:t>PQI 11: Bacterial pneumonia</a:t>
            </a:r>
          </a:p>
          <a:p>
            <a:pPr marL="347472" lvl="2" indent="-171450">
              <a:buFont typeface="Arial" panose="020B0604020202020204" pitchFamily="34" charset="0"/>
              <a:buChar char="•"/>
            </a:pPr>
            <a:r>
              <a:rPr lang="en-US" sz="1000" kern="1200" dirty="0">
                <a:effectLst/>
                <a:latin typeface="Arial" panose="020B0604020202020204" pitchFamily="34" charset="0"/>
                <a:cs typeface="Arial" panose="020B0604020202020204" pitchFamily="34" charset="0"/>
              </a:rPr>
              <a:t>PQI 12: Urinary tract infections</a:t>
            </a:r>
          </a:p>
          <a:p>
            <a:pPr marL="347472" lvl="2" indent="-171450">
              <a:buFont typeface="Arial" panose="020B0604020202020204" pitchFamily="34" charset="0"/>
              <a:buChar char="•"/>
            </a:pPr>
            <a:r>
              <a:rPr lang="en-US" sz="1000" kern="1200" dirty="0">
                <a:effectLst/>
                <a:latin typeface="Arial" panose="020B0604020202020204" pitchFamily="34" charset="0"/>
                <a:cs typeface="Arial" panose="020B0604020202020204" pitchFamily="34" charset="0"/>
              </a:rPr>
              <a:t>PQI 14: Uncontrolled diabetes</a:t>
            </a:r>
          </a:p>
          <a:p>
            <a:pPr marL="347472" lvl="2" indent="-171450">
              <a:buFont typeface="Arial" panose="020B0604020202020204" pitchFamily="34" charset="0"/>
              <a:buChar char="•"/>
            </a:pPr>
            <a:r>
              <a:rPr lang="en-US" sz="1000" kern="1200" dirty="0">
                <a:effectLst/>
                <a:latin typeface="Arial" panose="020B0604020202020204" pitchFamily="34" charset="0"/>
                <a:cs typeface="Arial" panose="020B0604020202020204" pitchFamily="34" charset="0"/>
              </a:rPr>
              <a:t>PQI 15: Asthma in younger adults</a:t>
            </a:r>
          </a:p>
          <a:p>
            <a:pPr marL="347472" lvl="2" indent="-171450">
              <a:buFont typeface="Arial" panose="020B0604020202020204" pitchFamily="34" charset="0"/>
              <a:buChar char="•"/>
            </a:pPr>
            <a:r>
              <a:rPr lang="en-US" sz="1000" kern="1200" dirty="0">
                <a:effectLst/>
                <a:latin typeface="Arial" panose="020B0604020202020204" pitchFamily="34" charset="0"/>
                <a:cs typeface="Arial" panose="020B0604020202020204" pitchFamily="34" charset="0"/>
              </a:rPr>
              <a:t>PQI 16: Lower extremity amputations among patients with diabetes</a:t>
            </a:r>
            <a:endParaRPr lang="en-US"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976963" y="8842248"/>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8402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49275" y="5187949"/>
            <a:ext cx="5943600" cy="3756025"/>
          </a:xfrm>
        </p:spPr>
        <p:txBody>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Immunization is a cost-effective strategy for reducing illness, death, and disparities associated with influenza. </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2017:</a:t>
            </a:r>
          </a:p>
          <a:p>
            <a:pPr marL="347472"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latin typeface="Arial" panose="020B0604020202020204" pitchFamily="34" charset="0"/>
                <a:cs typeface="Arial" panose="020B0604020202020204" pitchFamily="34" charset="0"/>
              </a:rPr>
              <a:t>Adults age 65 and over were less likely to be hospitalized for immunization-preventable influenza if they resided in medium metropolitan (253.4 per 100,000), small metropolitan (252.2 per 100,000), micropolitan ((266.7 per 100,000), or noncore (256.8 per 100,000) areas compared with individuals residing in large fringe metropolitan areas (306.1 per 100,000).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78</a:t>
            </a:fld>
            <a:endParaRPr lang="en-US" dirty="0"/>
          </a:p>
        </p:txBody>
      </p:sp>
    </p:spTree>
    <p:extLst>
      <p:ext uri="{BB962C8B-B14F-4D97-AF65-F5344CB8AC3E}">
        <p14:creationId xmlns:p14="http://schemas.microsoft.com/office/powerpoint/2010/main" val="7125454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48640" y="5264150"/>
            <a:ext cx="5943600" cy="342265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i="0" baseline="0" dirty="0">
                <a:latin typeface="Arial" panose="020B0604020202020204" pitchFamily="34" charset="0"/>
                <a:cs typeface="Arial" panose="020B0604020202020204" pitchFamily="34" charset="0"/>
              </a:rPr>
              <a:t>Immunization is a cost-effective strategy for reducing illness, death, and disparities associated with influenza.</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baseline="0" dirty="0">
                <a:latin typeface="Arial" panose="020B0604020202020204" pitchFamily="34" charset="0"/>
                <a:cs typeface="Arial" panose="020B0604020202020204" pitchFamily="34" charset="0"/>
              </a:rPr>
              <a:t>Groups With Disparities in 2017:</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large central metropolitan areas, Black adults age 65 and over had higher rates of hospital admissions for immunization-preventable influenza (330.4 per 100,000) </a:t>
            </a:r>
            <a:r>
              <a:rPr lang="en-US" b="0" baseline="0" dirty="0">
                <a:latin typeface="Arial" panose="020B0604020202020204" pitchFamily="34" charset="0"/>
                <a:cs typeface="Arial" panose="020B0604020202020204" pitchFamily="34" charset="0"/>
              </a:rPr>
              <a:t>compared with White adults age 65 and over </a:t>
            </a:r>
            <a:r>
              <a:rPr lang="en-US" baseline="0" dirty="0">
                <a:latin typeface="Arial" panose="020B0604020202020204" pitchFamily="34" charset="0"/>
                <a:cs typeface="Arial" panose="020B0604020202020204" pitchFamily="34" charset="0"/>
              </a:rPr>
              <a:t>(284.2 per 100,000)</a:t>
            </a:r>
            <a:r>
              <a:rPr lang="en-US" b="0" baseline="0" dirty="0">
                <a:latin typeface="Arial" panose="020B0604020202020204" pitchFamily="34" charset="0"/>
                <a:cs typeface="Arial" panose="020B0604020202020204" pitchFamily="34" charset="0"/>
              </a:rPr>
              <a:t>. </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In micropolitan areas, Hispanic adults age 65 and over had higher rates of hospital admissions for immunization-preventable influenza (434.9 per 100,000) </a:t>
            </a:r>
            <a:r>
              <a:rPr lang="en-US" b="0" baseline="0" dirty="0">
                <a:latin typeface="Arial" panose="020B0604020202020204" pitchFamily="34" charset="0"/>
                <a:cs typeface="Arial" panose="020B0604020202020204" pitchFamily="34" charset="0"/>
              </a:rPr>
              <a:t>compared with White adults age 65 and over </a:t>
            </a:r>
            <a:r>
              <a:rPr lang="en-US" baseline="0" dirty="0">
                <a:latin typeface="Arial" panose="020B0604020202020204" pitchFamily="34" charset="0"/>
                <a:cs typeface="Arial" panose="020B0604020202020204" pitchFamily="34" charset="0"/>
              </a:rPr>
              <a:t>(273.3 per 100,000)</a:t>
            </a:r>
            <a:r>
              <a:rPr lang="en-US" b="0" baseline="0"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79</a:t>
            </a:fld>
            <a:endParaRPr lang="en-US" dirty="0"/>
          </a:p>
        </p:txBody>
      </p:sp>
    </p:spTree>
    <p:extLst>
      <p:ext uri="{BB962C8B-B14F-4D97-AF65-F5344CB8AC3E}">
        <p14:creationId xmlns:p14="http://schemas.microsoft.com/office/powerpoint/2010/main" val="1113840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48640" y="5264150"/>
            <a:ext cx="5943600" cy="3422650"/>
          </a:xfrm>
        </p:spPr>
        <p:txBody>
          <a:bodyPr/>
          <a:lstStyle/>
          <a:p>
            <a:r>
              <a:rPr lang="en-US" dirty="0">
                <a:latin typeface="Arial" panose="020B0604020202020204" pitchFamily="34" charset="0"/>
                <a:cs typeface="Arial" panose="020B0604020202020204" pitchFamily="34" charset="0"/>
              </a:rPr>
              <a:t>Source: 2019 National Healthcare Quality and Disparities Report, Executive Summary. https://www.ahrq.gov/research/findings/nhqrdr/nhqdr19/index.html. Accessed November 24, 2021.</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8</a:t>
            </a:fld>
            <a:endParaRPr lang="en-US" dirty="0"/>
          </a:p>
        </p:txBody>
      </p:sp>
    </p:spTree>
    <p:extLst>
      <p:ext uri="{BB962C8B-B14F-4D97-AF65-F5344CB8AC3E}">
        <p14:creationId xmlns:p14="http://schemas.microsoft.com/office/powerpoint/2010/main" val="31852971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77345"/>
            <a:ext cx="5618480"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Asthma has been found to disproportionately affect urban areas, but recent studies have shown rural pediatric asthma prevalence to be very similar to urban. </a:t>
            </a:r>
            <a:r>
              <a:rPr lang="en-US" sz="1200" strike="noStrike" kern="1200" dirty="0">
                <a:solidFill>
                  <a:schemeClr val="tx1"/>
                </a:solidFill>
                <a:effectLst/>
                <a:latin typeface="Arial" panose="020B0604020202020204" pitchFamily="34" charset="0"/>
                <a:cs typeface="Arial" panose="020B0604020202020204" pitchFamily="34" charset="0"/>
              </a:rPr>
              <a:t>In addition, pediatric asthma rates are </a:t>
            </a:r>
            <a:r>
              <a:rPr lang="en-US" sz="1200" kern="1200" dirty="0">
                <a:solidFill>
                  <a:schemeClr val="tx1"/>
                </a:solidFill>
                <a:effectLst/>
                <a:latin typeface="Arial" panose="020B0604020202020204" pitchFamily="34" charset="0"/>
                <a:cs typeface="Arial" panose="020B0604020202020204" pitchFamily="34" charset="0"/>
              </a:rPr>
              <a:t>more closely correlated with socioeconomic and environmental factors than geographic location or population density. Rural children experience factors unique to location that affect asthma development and outcomes, such as housing quality, cigarette smoke exposure, and farming. </a:t>
            </a:r>
            <a:r>
              <a:rPr lang="en-US" sz="1200" strike="noStrike" kern="1200" dirty="0">
                <a:solidFill>
                  <a:schemeClr val="tx1"/>
                </a:solidFill>
                <a:effectLst/>
                <a:latin typeface="Arial" panose="020B0604020202020204" pitchFamily="34" charset="0"/>
                <a:cs typeface="Arial" panose="020B0604020202020204" pitchFamily="34" charset="0"/>
              </a:rPr>
              <a:t>Children in rural areas also face</a:t>
            </a:r>
            <a:r>
              <a:rPr lang="en-US" sz="1200" kern="1200" dirty="0">
                <a:solidFill>
                  <a:schemeClr val="tx1"/>
                </a:solidFill>
                <a:effectLst/>
                <a:latin typeface="Arial" panose="020B0604020202020204" pitchFamily="34" charset="0"/>
                <a:cs typeface="Arial" panose="020B0604020202020204" pitchFamily="34" charset="0"/>
              </a:rPr>
              <a:t> barriers to appropriate asthma care that are often more severe in rural areas, including insurance status, lack of primary care providers and pulmonary specialists, lack of knowledge (both patient and provider), and lack of culturally tailored asthma interventions (Estrada &amp; </a:t>
            </a:r>
            <a:r>
              <a:rPr lang="en-US" sz="1200" kern="1200" dirty="0" err="1">
                <a:solidFill>
                  <a:schemeClr val="tx1"/>
                </a:solidFill>
                <a:effectLst/>
                <a:latin typeface="Arial" panose="020B0604020202020204" pitchFamily="34" charset="0"/>
                <a:cs typeface="Arial" panose="020B0604020202020204" pitchFamily="34" charset="0"/>
              </a:rPr>
              <a:t>Ownby</a:t>
            </a:r>
            <a:r>
              <a:rPr lang="en-US" sz="1200" kern="1200" dirty="0">
                <a:solidFill>
                  <a:schemeClr val="tx1"/>
                </a:solidFill>
                <a:effectLst/>
                <a:latin typeface="Arial" panose="020B0604020202020204" pitchFamily="34" charset="0"/>
                <a:cs typeface="Arial" panose="020B0604020202020204" pitchFamily="34" charset="0"/>
              </a:rPr>
              <a:t>, 2017).</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2017:</a:t>
            </a:r>
          </a:p>
          <a:p>
            <a:pPr marL="347472" indent="-164592">
              <a:buFont typeface="Arial" panose="020B0604020202020204" pitchFamily="34" charset="0"/>
              <a:buChar char="•"/>
            </a:pPr>
            <a:r>
              <a:rPr lang="en-US" b="0" dirty="0">
                <a:latin typeface="Arial" panose="020B0604020202020204" pitchFamily="34" charset="0"/>
                <a:cs typeface="Arial" panose="020B0604020202020204" pitchFamily="34" charset="0"/>
              </a:rPr>
              <a:t>In large central metropolitan areas, children ages 2-17 were more likely to have an emergency department encounter for asthma (829.9 per 100,000) compared with children ages 2-17 residing in large fringe metropolitan areas (475.6 per 100,000). </a:t>
            </a:r>
          </a:p>
        </p:txBody>
      </p:sp>
      <p:sp>
        <p:nvSpPr>
          <p:cNvPr id="4" name="Slide Number Placeholder 3"/>
          <p:cNvSpPr>
            <a:spLocks noGrp="1"/>
          </p:cNvSpPr>
          <p:nvPr>
            <p:ph type="sldNum" sz="quarter" idx="10"/>
          </p:nvPr>
        </p:nvSpPr>
        <p:spPr>
          <a:xfrm>
            <a:off x="3979757" y="8842248"/>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2372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34000"/>
            <a:ext cx="5618480" cy="374015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Evidence suggests that hospitalizations due to ambulatory care-sensitive conditions (ACSCs), such as pneumonia, indicate inadequate access to and effectiveness of primary care (Gao, et al., 2014). Vaccinations can help prevent pneumonia (the Centers for Disease Control and Prevention</a:t>
            </a:r>
            <a:r>
              <a:rPr lang="en-US" sz="1200" b="1" kern="1200" dirty="0">
                <a:solidFill>
                  <a:schemeClr val="tx1"/>
                </a:solidFill>
                <a:effectLst/>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recommend pneumococcal vaccination for adults over 65). However, a 2018 study found a 63% higher pneumococcal vaccination rate among the fee-for-service Medicare population in urban communities than in rural communities (</a:t>
            </a:r>
            <a:r>
              <a:rPr lang="en-US" sz="1200" kern="1200" dirty="0" err="1">
                <a:solidFill>
                  <a:schemeClr val="tx1"/>
                </a:solidFill>
                <a:effectLst/>
                <a:latin typeface="Arial" panose="020B0604020202020204" pitchFamily="34" charset="0"/>
                <a:cs typeface="Arial" panose="020B0604020202020204" pitchFamily="34" charset="0"/>
              </a:rPr>
              <a:t>Vanghelof</a:t>
            </a:r>
            <a:r>
              <a:rPr lang="en-US" sz="1200" kern="1200" dirty="0">
                <a:solidFill>
                  <a:schemeClr val="tx1"/>
                </a:solidFill>
                <a:effectLst/>
                <a:latin typeface="Arial" panose="020B0604020202020204" pitchFamily="34" charset="0"/>
                <a:cs typeface="Arial" panose="020B0604020202020204" pitchFamily="34" charset="0"/>
              </a:rPr>
              <a:t>, et al., 2018). </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2017:</a:t>
            </a:r>
          </a:p>
          <a:p>
            <a:pPr marL="347472" indent="-164592">
              <a:buFont typeface="Arial" panose="020B0604020202020204" pitchFamily="34" charset="0"/>
              <a:buChar char="•"/>
            </a:pPr>
            <a:r>
              <a:rPr lang="en-US" b="0" dirty="0">
                <a:latin typeface="Arial" panose="020B0604020202020204" pitchFamily="34" charset="0"/>
                <a:cs typeface="Arial" panose="020B0604020202020204" pitchFamily="34" charset="0"/>
              </a:rPr>
              <a:t>The rate of adult hospital admissions for community-acquired pneumonia was lower in large central metropolitan areas</a:t>
            </a:r>
            <a:r>
              <a:rPr lang="en-US" b="0" strike="noStrike"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(130.7 per 100,000) compared with large fringe metropolitan areas (166.6 per 100,000). </a:t>
            </a:r>
          </a:p>
          <a:p>
            <a:pPr marL="347472" marR="0" lvl="0" indent="-16459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The rate of adult hospital admissions for community-acquired pneumonia was higher in micropolitan areas (245.7 per 100,000) compared with large fringe metropolitan areas (166.6 per 100,000). </a:t>
            </a:r>
          </a:p>
          <a:p>
            <a:pPr marL="347472" marR="0" lvl="0" indent="-16459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The rate of adult hospital admissions for community-acquired pneumonia was higher in noncore areas (376.5 per 100,000) compared with large fringe metropolitan areas (166.6 per 100,000). </a:t>
            </a:r>
          </a:p>
          <a:p>
            <a:pPr marL="347472" marR="0" lvl="0" indent="-16459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latin typeface="Arial" panose="020B0604020202020204" pitchFamily="34" charset="0"/>
              <a:cs typeface="Arial" panose="020B0604020202020204" pitchFamily="34" charset="0"/>
            </a:endParaRPr>
          </a:p>
          <a:p>
            <a:pPr marL="347472" indent="-164592">
              <a:buFont typeface="Arial" panose="020B0604020202020204" pitchFamily="34" charset="0"/>
              <a:buChar char="•"/>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979757" y="8842029"/>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2372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365125"/>
            <a:ext cx="5943600" cy="4457700"/>
          </a:xfrm>
        </p:spPr>
      </p:sp>
      <p:sp>
        <p:nvSpPr>
          <p:cNvPr id="3" name="Notes Placeholder 2"/>
          <p:cNvSpPr>
            <a:spLocks noGrp="1"/>
          </p:cNvSpPr>
          <p:nvPr>
            <p:ph type="body" idx="1"/>
          </p:nvPr>
        </p:nvSpPr>
        <p:spPr>
          <a:xfrm>
            <a:off x="271620" y="4883150"/>
            <a:ext cx="6516529" cy="41226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Evidence suggests that hospitalizations due to ambulatory care-sensitive conditions (ACSCs), such as pneumonia, indicate inadequate access to and effectiveness of primary care (Gao, et al., 2014). Vaccinations can help prevent pneumonia (the Centers for Disease Control and Prevention recommend pneumococcal vaccination for adults over 65). However, a 2018 study found a 63% higher pneumococcal vaccination rate among the fee-for-service Medicare population in urban communities than in </a:t>
            </a:r>
            <a:r>
              <a:rPr lang="en-US" sz="1000" b="0" kern="1200" dirty="0">
                <a:solidFill>
                  <a:schemeClr val="tx1"/>
                </a:solidFill>
                <a:effectLst/>
                <a:latin typeface="Arial" panose="020B0604020202020204" pitchFamily="34" charset="0"/>
                <a:cs typeface="Arial" panose="020B0604020202020204" pitchFamily="34" charset="0"/>
              </a:rPr>
              <a:t>rural communities </a:t>
            </a:r>
            <a:r>
              <a:rPr lang="en-US" sz="1000" kern="1200" dirty="0">
                <a:solidFill>
                  <a:schemeClr val="tx1"/>
                </a:solidFill>
                <a:effectLst/>
                <a:latin typeface="Arial" panose="020B0604020202020204" pitchFamily="34" charset="0"/>
                <a:cs typeface="Arial" panose="020B0604020202020204" pitchFamily="34" charset="0"/>
              </a:rPr>
              <a:t>(</a:t>
            </a:r>
            <a:r>
              <a:rPr lang="en-US" sz="1000" kern="1200" dirty="0" err="1">
                <a:solidFill>
                  <a:schemeClr val="tx1"/>
                </a:solidFill>
                <a:effectLst/>
                <a:latin typeface="Arial" panose="020B0604020202020204" pitchFamily="34" charset="0"/>
                <a:cs typeface="Arial" panose="020B0604020202020204" pitchFamily="34" charset="0"/>
              </a:rPr>
              <a:t>Vanghelof</a:t>
            </a:r>
            <a:r>
              <a:rPr lang="en-US" sz="1000" kern="1200" dirty="0">
                <a:solidFill>
                  <a:schemeClr val="tx1"/>
                </a:solidFill>
                <a:effectLst/>
                <a:latin typeface="Arial" panose="020B0604020202020204" pitchFamily="34" charset="0"/>
                <a:cs typeface="Arial" panose="020B0604020202020204" pitchFamily="34" charset="0"/>
              </a:rPr>
              <a:t>, et al., 2018). </a:t>
            </a: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2017:</a:t>
            </a:r>
          </a:p>
          <a:p>
            <a:pPr marL="173736" lvl="1" indent="0">
              <a:buFont typeface="Arial" panose="020B0604020202020204" pitchFamily="34" charset="0"/>
              <a:buNone/>
            </a:pPr>
            <a:r>
              <a:rPr lang="en-US" sz="1000" b="1" baseline="0" dirty="0">
                <a:latin typeface="Arial" panose="020B0604020202020204" pitchFamily="34" charset="0"/>
                <a:cs typeface="Arial" panose="020B0604020202020204" pitchFamily="34" charset="0"/>
              </a:rPr>
              <a:t>Disparities by Location:</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large central metropolitan areas, the rate of adult hospital admissions for community-acquired pneumonia was higher for Black residents (173.5 per 100,000) than for White residents (122.5 per 100,000). In contrast, the rate for Asian or Pacific Islander residents was lower (77.3 per 100,000) than for White residents (122.5 per 100,000).</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large fringe metropolitan areas, the rate of adult hospital admissions for community-acquired pneumonia was higher for Black residents (174.6 per 100,000) than for White residents (150.1 per 100,000). In contrast, the rate for Asian or Pacific Islander residents was lower (74.1 per 100,000) than for White residents (150.1 per 100,000).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medium metropolitan areas, the rate of adult hospital admissions for community-acquired pneumonia was higher for Black residents (176.3 per 100,000) than for White residents (144.1 per 100,000). In contrast, the rate for Asian or Pacific Islander residents was lower (72.2 per 100,000) than for White residents (144.1 per 100,000).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small metropolitan areas, the rate of adult hospital admissions for community-acquired pneumonia was lower for Asian or Pacific Islander residents (95.6 per 100,000) than for White residents (161.2 per 100,000).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micropolitan areas, the rate of adult hospital admissions for community-acquired pneumonia was higher for Black residents (251.7 per 100,000) than for White residents (208.1 per 100,000).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noncore areas, the rate of adult hospital admissions for community-acquired pneumonia was lower for Black and Asian or Pacific Islander residents (265.6 and 182.7 per 100,000, respectively) than for White residents (304.4 per 100,000).</a:t>
            </a:r>
          </a:p>
          <a:p>
            <a:pPr marL="173736"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panose="020B0604020202020204" pitchFamily="34" charset="0"/>
                <a:cs typeface="Arial" panose="020B0604020202020204" pitchFamily="34" charset="0"/>
              </a:rPr>
              <a:t>Disparities by Group:</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For Hispanic adults, the rate of hospital admissions for community-acquired pneumonia was higher for residents of micropolitan (216.8 per 100,000) and noncore (378.4 per 100,000) areas than for residents of large fringe metropolitan areas (139.4 per 100,000).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For Asian and Pacific Islander adults, the rate of hospital admissions for community-acquired pneumonia was higher for residents of noncore areas (182.7 per 100,000) than for residents of large fringe metropolitan areas (74.1 per 100,000).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For Black adults, the rate of hospital admissions for community-acquired pneumonia was higher for residents of micropolitan (251.7 per 100,000) and noncore (265.6 per 100,000) areas than for residents of large fringe metropolitan areas (174.6 per 100,000).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For White adults, the rate of hospital admissions for community-acquired pneumonia was higher for residents of micropolitan (208.1 per 100,000) and noncore (304.4 per 100,000) areas than for residents of large fringe metropolitan areas (150.1 per 100,000). In contrast, the rate for White residents of large central metropolitan areas (122.5 per 100,000) was lower than for residents of large fringe metropolitan areas (150.1 per 100,000).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a:latin typeface="Arial" panose="020B0604020202020204" pitchFamily="34" charset="0"/>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a:latin typeface="Arial" panose="020B0604020202020204" pitchFamily="34" charset="0"/>
              <a:cs typeface="Arial" panose="020B0604020202020204" pitchFamily="34" charset="0"/>
            </a:endParaRP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977640" y="8842248"/>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8402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77345"/>
            <a:ext cx="5618480" cy="3665458"/>
          </a:xfrm>
        </p:spPr>
        <p:txBody>
          <a:bodyPr/>
          <a:lstStyle/>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According to the Centers for Disease Control and Prevention (based on analysis released in 2018), “The percentage of adults in rural areas who have been diagnosed with COPD is nearly double the percentage in large metropolitan areas” (CDC, 2020). Hospital admissions due to chronic obstructive pulmonary disease and asthma could relate not only to the prevalence of the conditions in a given area, but also to the degree of access to essential respiratory services to manage these conditions to avoid potentially preventable hospitalizations (Kim et al., 2016; Casey, et al., 2018). </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2017:</a:t>
            </a:r>
            <a:endParaRPr lang="en-US" sz="1200" dirty="0">
              <a:latin typeface="Arial" panose="020B0604020202020204" pitchFamily="34" charset="0"/>
              <a:cs typeface="Arial" panose="020B0604020202020204" pitchFamily="34" charset="0"/>
            </a:endParaRPr>
          </a:p>
          <a:p>
            <a:pPr marL="35433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Among adults age 40 and over, the rate of hospital admission for COPD or asthma was higher for those residing in </a:t>
            </a:r>
            <a:r>
              <a:rPr lang="en-US" b="0" dirty="0">
                <a:latin typeface="Arial" panose="020B0604020202020204" pitchFamily="34" charset="0"/>
                <a:cs typeface="Arial" panose="020B0604020202020204" pitchFamily="34" charset="0"/>
              </a:rPr>
              <a:t>micropolitan (676.2 per 100,000) and noncore (794 per 100,000) areas compared with those residing in large fringe metropolitan areas (518.4 per 100,000). </a:t>
            </a:r>
          </a:p>
        </p:txBody>
      </p:sp>
      <p:sp>
        <p:nvSpPr>
          <p:cNvPr id="4" name="Slide Number Placeholder 3"/>
          <p:cNvSpPr>
            <a:spLocks noGrp="1"/>
          </p:cNvSpPr>
          <p:nvPr>
            <p:ph type="sldNum" sz="quarter" idx="10"/>
          </p:nvPr>
        </p:nvSpPr>
        <p:spPr>
          <a:xfrm>
            <a:off x="3977640" y="8842029"/>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2372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365125"/>
            <a:ext cx="5943600" cy="4457700"/>
          </a:xfrm>
        </p:spPr>
      </p:sp>
      <p:sp>
        <p:nvSpPr>
          <p:cNvPr id="3" name="Notes Placeholder 2"/>
          <p:cNvSpPr>
            <a:spLocks noGrp="1"/>
          </p:cNvSpPr>
          <p:nvPr>
            <p:ph type="body" idx="1"/>
          </p:nvPr>
        </p:nvSpPr>
        <p:spPr>
          <a:xfrm>
            <a:off x="140190" y="4822824"/>
            <a:ext cx="6712494" cy="7146925"/>
          </a:xfrm>
        </p:spPr>
        <p:txBody>
          <a:bodyPr/>
          <a:lstStyle/>
          <a:p>
            <a:pPr marL="171450" lvl="0"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According to the Centers for Disease Control and Prevention (based on analysis released in 2018), “The percentage of adults in rural areas who have been diagnosed with COPD is nearly double the percentage in large metropolitan areas” (CDC, 2020). Hospital admissions due to chronic obstructive pulmonary disease and asthma could relate not only to the prevalence of the conditions in a given area, but also to the degree of access to essential respiratory services to manage these conditions to avoid potentially preventable hospitalizations (Kim et al., 2016; Casey, et al., 2018). </a:t>
            </a: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2017:</a:t>
            </a:r>
          </a:p>
          <a:p>
            <a:pPr marL="174625"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baseline="0" dirty="0">
                <a:latin typeface="Arial" panose="020B0604020202020204" pitchFamily="34" charset="0"/>
                <a:cs typeface="Arial" panose="020B0604020202020204" pitchFamily="34" charset="0"/>
              </a:rPr>
              <a:t>Disparities by Location:</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large central metropolitan areas, the rate of adult hospital admissions for COPD or asthma was higher for Black residents age 40 and over (850 per 100,000) than for White residents (411.9 per 100,000). Asian or Pacific Islander residents had a lower rate of hospitalization for these conditions (178.1 per 100,000) than White residents. </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large fringe metropolitan areas, the rate of adult hospital admissions for COPD or asthma was higher for Black residents age 40 and over (641.5 per 100,000) than for White residents (478.3 per 100,000). Hispanic and Asian or Pacific Islander residents had lower rates of hospitalizations for these conditions (362.7 and 154.8 per 100,000 respectively), than White residents.</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medium metropolitan areas, the rate of adult hospital admissions for COPD or asthma was higher for Black residents age 40 and over (656.4 per 100,000) than for White residents (471 per 100,000). Hispanic and Asian or Pacific Islander residents had lower rates of hospitalization for these conditions (329.5 and 169.5 per 100,000, respectively) than White residents (471 per 100,000).</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small metropolitan areas, the rate of adult hospital admissions for COPD or asthma was higher for Black residents age 40 and over (713.7 per 100,000) than for White residents (506.6 per 100,000). Asian or Pacific Islander residents had a lower rate of hospitalization for these conditions (164.5 per 100,000) than White residents. </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micropolitan areas, the rate of adult hospital admissions for COPD or asthma was higher for Black residents age 40 and over (712.4 per 100,000) than for White residents (592.7 per 100,000). Hispanic residents had lower rates of hospitalization for these conditions (427.1 per 100,000) than White residents.</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noncore areas, Asian or Pacific Islander residents age 40 and over had a lower rate of hospitalization for COPO or asthma (200.3 per 100,000) than White residents (696.9 per 100,000).</a:t>
            </a:r>
          </a:p>
          <a:p>
            <a:pPr marL="174625"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baseline="0" dirty="0">
                <a:latin typeface="Arial" panose="020B0604020202020204" pitchFamily="34" charset="0"/>
                <a:cs typeface="Arial" panose="020B0604020202020204" pitchFamily="34" charset="0"/>
              </a:rPr>
              <a:t>Disparities by Group</a:t>
            </a:r>
            <a:r>
              <a:rPr lang="en-US" sz="1000" baseline="0" dirty="0">
                <a:latin typeface="Arial" panose="020B0604020202020204" pitchFamily="34" charset="0"/>
                <a:cs typeface="Arial" panose="020B0604020202020204" pitchFamily="34" charset="0"/>
              </a:rPr>
              <a:t>:</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For Hispanic adults age 40 and over, the rate of adult hospital admissions for COPD or asthma was higher for residents of noncore areas (539.4 per 100,000) than for residents of large fringe metropolitan areas (362.7 per 100,000).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For Black adults age 40 and over, the rate of adult hospital admissions for COPD or asthma was higher for residents of large central metropolitan areas (850 per 100,000) than for residents of large fringe metropolitan areas (641.5 per 100,000).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For White adults age 40 and over, the rate of adult hospital admissions for COPD or asthma was higher for residents of micropolitan (592.7 per 100,000) and noncore (696.9 per 100,000) areas than for residents of large fringe metropolitan areas (478.3 per 100,000). White residents of large central metropolitan areas (411.9 per 100,000) had a lower rate than White residents of large fringe metropolitan areas.</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a:latin typeface="Arial" panose="020B0604020202020204" pitchFamily="34" charset="0"/>
              <a:cs typeface="Arial" panose="020B0604020202020204" pitchFamily="34" charset="0"/>
            </a:endParaRP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979757" y="8842029"/>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8402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267539" y="5097463"/>
            <a:ext cx="6586379" cy="4044765"/>
          </a:xfrm>
        </p:spPr>
        <p:txBody>
          <a:bodyPr/>
          <a:lstStyle/>
          <a:p>
            <a:pPr marL="171450" lvl="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Importance:</a:t>
            </a:r>
            <a:r>
              <a:rPr lang="en-US" sz="1100" dirty="0">
                <a:latin typeface="Arial" panose="020B0604020202020204" pitchFamily="34" charset="0"/>
                <a:cs typeface="Arial" panose="020B0604020202020204" pitchFamily="34" charset="0"/>
              </a:rPr>
              <a:t> </a:t>
            </a:r>
            <a:r>
              <a:rPr lang="en-US" sz="1100" kern="1200" dirty="0">
                <a:solidFill>
                  <a:schemeClr val="tx1"/>
                </a:solidFill>
                <a:effectLst/>
                <a:latin typeface="Arial" panose="020B0604020202020204" pitchFamily="34" charset="0"/>
                <a:cs typeface="Arial" panose="020B0604020202020204" pitchFamily="34" charset="0"/>
              </a:rPr>
              <a:t>A higher prevalence of heart disease has been reported in rural areas compared with urban areas, and recent research has found “a significantly greater burden [of heart failure-related mortality rates] in rural counties (Pierce, et al., 2021).” This finding comports with Centers for Disease Control and Prevention findings that </a:t>
            </a:r>
            <a:r>
              <a:rPr lang="en-US" sz="1100" dirty="0">
                <a:latin typeface="Arial" panose="020B0604020202020204" pitchFamily="34" charset="0"/>
                <a:cs typeface="Arial" panose="020B0604020202020204" pitchFamily="34" charset="0"/>
              </a:rPr>
              <a:t>rural residents</a:t>
            </a:r>
            <a:r>
              <a:rPr lang="en-US" sz="1100" kern="1200" dirty="0">
                <a:solidFill>
                  <a:schemeClr val="tx1"/>
                </a:solidFill>
                <a:effectLst/>
                <a:latin typeface="Arial" panose="020B0604020202020204" pitchFamily="34" charset="0"/>
                <a:cs typeface="Arial" panose="020B0604020202020204" pitchFamily="34" charset="0"/>
              </a:rPr>
              <a:t> are more likely than urban residents to die prematurely from all of the five leading causes of death: heart disease, cancer, unintentional injury, chronic lower respiratory disease, and stroke (CDC, 2019a). Hospital admissions and mortality due to heart failure could relate not only to the prevalence of the condition in a given area, but also to the degree of access to care in rural areas (Pierce, et al., 2021).</a:t>
            </a:r>
          </a:p>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Groups With Disparities in 2017:</a:t>
            </a:r>
          </a:p>
          <a:p>
            <a:pPr marL="347472" marR="0" lvl="1" indent="-16459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latin typeface="Arial" panose="020B0604020202020204" pitchFamily="34" charset="0"/>
                <a:cs typeface="Arial" panose="020B0604020202020204" pitchFamily="34" charset="0"/>
              </a:rPr>
              <a:t>Residents of</a:t>
            </a:r>
            <a:r>
              <a:rPr lang="en-US" sz="1100" b="0" strike="noStrike" kern="1200" dirty="0">
                <a:solidFill>
                  <a:schemeClr val="tx1"/>
                </a:solidFill>
                <a:latin typeface="Arial" panose="020B0604020202020204" pitchFamily="34" charset="0"/>
                <a:cs typeface="Arial" panose="020B0604020202020204" pitchFamily="34" charset="0"/>
              </a:rPr>
              <a:t> </a:t>
            </a:r>
            <a:r>
              <a:rPr lang="en-US" sz="1100" b="0" kern="1200" dirty="0">
                <a:solidFill>
                  <a:schemeClr val="tx1"/>
                </a:solidFill>
                <a:latin typeface="Arial" panose="020B0604020202020204" pitchFamily="34" charset="0"/>
                <a:cs typeface="Arial" panose="020B0604020202020204" pitchFamily="34" charset="0"/>
              </a:rPr>
              <a:t>large central metropolitan areas were more likely to be hospitalized or use the emergency department for heart failure (533.6 per 100,000) compared with residents of large fringe metropolitan areas (402.5 per 100,000). </a:t>
            </a:r>
          </a:p>
          <a:p>
            <a:pPr marL="347472" marR="0" lvl="1" indent="-16459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latin typeface="Arial" panose="020B0604020202020204" pitchFamily="34" charset="0"/>
                <a:cs typeface="Arial" panose="020B0604020202020204" pitchFamily="34" charset="0"/>
              </a:rPr>
              <a:t>Residents of medium metropolitan areas were more likely to be hospitalized or use the emergency department for heart failure (520.0 per 100,000) compared with residents of large fringe metropolitan areas (402.5 per 100,000). </a:t>
            </a:r>
          </a:p>
          <a:p>
            <a:pPr marL="347472" marR="0" lvl="1" indent="-16459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latin typeface="Arial" panose="020B0604020202020204" pitchFamily="34" charset="0"/>
                <a:cs typeface="Arial" panose="020B0604020202020204" pitchFamily="34" charset="0"/>
              </a:rPr>
              <a:t>Residents of small metropolitan areas were more likely to be hospitalized or use the emergency department for heart failure (528.2 per 100,000) compared with residents of large fringe metropolitan areas (402.5 per 100,000). </a:t>
            </a:r>
          </a:p>
          <a:p>
            <a:pPr marL="347472" marR="0" lvl="1" indent="-16459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latin typeface="Arial" panose="020B0604020202020204" pitchFamily="34" charset="0"/>
                <a:cs typeface="Arial" panose="020B0604020202020204" pitchFamily="34" charset="0"/>
              </a:rPr>
              <a:t>Residents of micropolitan areas were more likely to be hospitalized or use the emergency department for heart failure (590.9 per 100,000) compared with residents of large fringe metropolitan areas (402.5 per 100,000). </a:t>
            </a:r>
          </a:p>
          <a:p>
            <a:pPr marL="347472" marR="0" lvl="1" indent="-16459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latin typeface="Arial" panose="020B0604020202020204" pitchFamily="34" charset="0"/>
                <a:cs typeface="Arial" panose="020B0604020202020204" pitchFamily="34" charset="0"/>
              </a:rPr>
              <a:t>Residents of noncore areas were more likely to be hospitalized or use the emergency department for heart failure (634.9 per 100,000) compared with residents of large fringe metropolitan areas (402.5 per 100,000). </a:t>
            </a:r>
          </a:p>
          <a:p>
            <a:pPr marL="628650" lvl="1" indent="-171450">
              <a:buFont typeface="Arial" panose="020B0604020202020204" pitchFamily="34" charset="0"/>
              <a:buChar char="•"/>
            </a:pPr>
            <a:endParaRPr lang="en-US"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979757" y="8842248"/>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2372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77345"/>
            <a:ext cx="5618480"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Certain risk factors that contribute to lower extremity amputations may be more prevalent in rural areas, such as certain health conditions (e.g., diabetes) and unhealthy behaviors (e.g., factors contributing to </a:t>
            </a:r>
            <a:r>
              <a:rPr lang="en-US" sz="1200" u="sng" kern="1200" dirty="0">
                <a:solidFill>
                  <a:schemeClr val="tx1"/>
                </a:solidFill>
                <a:effectLst/>
                <a:latin typeface="Arial" panose="020B0604020202020204" pitchFamily="34" charset="0"/>
                <a:cs typeface="Arial" panose="020B0604020202020204" pitchFamily="34" charset="0"/>
                <a:hlinkClick r:id="rId3"/>
              </a:rPr>
              <a:t>motor vehicle crashes</a:t>
            </a:r>
            <a:r>
              <a:rPr lang="en-US" sz="1200" kern="1200" dirty="0">
                <a:solidFill>
                  <a:schemeClr val="tx1"/>
                </a:solidFill>
                <a:effectLst/>
                <a:latin typeface="Arial" panose="020B0604020202020204" pitchFamily="34" charset="0"/>
                <a:cs typeface="Arial" panose="020B0604020202020204" pitchFamily="34" charset="0"/>
              </a:rPr>
              <a:t>) ( </a:t>
            </a:r>
            <a:r>
              <a:rPr lang="en-US" sz="1200" kern="1200" dirty="0" err="1">
                <a:solidFill>
                  <a:schemeClr val="tx1"/>
                </a:solidFill>
                <a:effectLst/>
                <a:latin typeface="Arial" panose="020B0604020202020204" pitchFamily="34" charset="0"/>
                <a:cs typeface="Arial" panose="020B0604020202020204" pitchFamily="34" charset="0"/>
              </a:rPr>
              <a:t>RHIHub</a:t>
            </a:r>
            <a:r>
              <a:rPr lang="en-US" sz="1200" kern="1200" dirty="0">
                <a:solidFill>
                  <a:schemeClr val="tx1"/>
                </a:solidFill>
                <a:effectLst/>
                <a:latin typeface="Arial" panose="020B0604020202020204" pitchFamily="34" charset="0"/>
                <a:cs typeface="Arial" panose="020B0604020202020204" pitchFamily="34" charset="0"/>
              </a:rPr>
              <a:t>, 2020; Temple, 2017).</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2017:</a:t>
            </a:r>
          </a:p>
          <a:p>
            <a:pPr marL="347472" indent="-164592">
              <a:buFont typeface="Arial" panose="020B0604020202020204" pitchFamily="34" charset="0"/>
              <a:buChar char="•"/>
            </a:pPr>
            <a:r>
              <a:rPr lang="en-US" dirty="0">
                <a:latin typeface="Arial" panose="020B0604020202020204" pitchFamily="34" charset="0"/>
                <a:cs typeface="Arial" panose="020B0604020202020204" pitchFamily="34" charset="0"/>
              </a:rPr>
              <a:t>The rate of hospital admission for lower extremity amputation among people with diabetes </a:t>
            </a:r>
            <a:r>
              <a:rPr lang="en-US" b="0" dirty="0">
                <a:latin typeface="Arial" panose="020B0604020202020204" pitchFamily="34" charset="0"/>
                <a:cs typeface="Arial" panose="020B0604020202020204" pitchFamily="34" charset="0"/>
              </a:rPr>
              <a:t>was higher in large central metropolitan areas (32.9 per 100,000 population) compared with large fringe metropolitan areas (27.8 per 100,000 population). </a:t>
            </a:r>
          </a:p>
          <a:p>
            <a:pPr marL="347472" marR="0" lvl="0" indent="-16459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The rate of hospital admission for lower extremity amputation among people with diabetes was higher in micropolitan areas (32.2 per 100,000 population) compared with large fringe metropolitan areas (27.8 per 100,000 population). </a:t>
            </a:r>
          </a:p>
          <a:p>
            <a:pPr marL="347472" marR="0" lvl="0" indent="-16459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The rate of hospital admission for lower extremity amputation among people with diabetes was higher in noncore areas (35.5 per 100,000 population) compared with large fringe metropolitan areas (27.8 per 100,000 population).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2372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273050" y="5097463"/>
            <a:ext cx="6477000" cy="3908345"/>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Certain risk factors that contribute to lower extremity amputations may be more prevalent in rural areas, such as certain health conditions (e.g., diabetes) and unhealthy behaviors (e.g., factors contributing to </a:t>
            </a:r>
            <a:r>
              <a:rPr lang="en-US" sz="1000" u="sng" kern="1200" dirty="0">
                <a:solidFill>
                  <a:schemeClr val="tx1"/>
                </a:solidFill>
                <a:effectLst/>
                <a:latin typeface="Arial" panose="020B0604020202020204" pitchFamily="34" charset="0"/>
                <a:cs typeface="Arial" panose="020B0604020202020204" pitchFamily="34" charset="0"/>
                <a:hlinkClick r:id="rId3"/>
              </a:rPr>
              <a:t>motor vehicle crashes</a:t>
            </a:r>
            <a:r>
              <a:rPr lang="en-US" sz="1000" kern="1200" dirty="0">
                <a:solidFill>
                  <a:schemeClr val="tx1"/>
                </a:solidFill>
                <a:effectLst/>
                <a:latin typeface="Arial" panose="020B0604020202020204" pitchFamily="34" charset="0"/>
                <a:cs typeface="Arial" panose="020B0604020202020204" pitchFamily="34" charset="0"/>
              </a:rPr>
              <a:t>) ( </a:t>
            </a:r>
            <a:r>
              <a:rPr lang="en-US" sz="1000" kern="1200" dirty="0" err="1">
                <a:solidFill>
                  <a:schemeClr val="tx1"/>
                </a:solidFill>
                <a:effectLst/>
                <a:latin typeface="Arial" panose="020B0604020202020204" pitchFamily="34" charset="0"/>
                <a:cs typeface="Arial" panose="020B0604020202020204" pitchFamily="34" charset="0"/>
              </a:rPr>
              <a:t>RHIhub</a:t>
            </a:r>
            <a:r>
              <a:rPr lang="en-US" sz="1000" kern="1200" dirty="0">
                <a:solidFill>
                  <a:schemeClr val="tx1"/>
                </a:solidFill>
                <a:effectLst/>
                <a:latin typeface="Arial" panose="020B0604020202020204" pitchFamily="34" charset="0"/>
                <a:cs typeface="Arial" panose="020B0604020202020204" pitchFamily="34" charset="0"/>
              </a:rPr>
              <a:t>, 2020; Temple, 2017).</a:t>
            </a: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2017:</a:t>
            </a:r>
          </a:p>
          <a:p>
            <a:pPr marL="173736"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baseline="0" dirty="0">
                <a:latin typeface="Arial" panose="020B0604020202020204" pitchFamily="34" charset="0"/>
                <a:cs typeface="Arial" panose="020B0604020202020204" pitchFamily="34" charset="0"/>
              </a:rPr>
              <a:t> Disparities by Location:</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rial" panose="020B0604020202020204" pitchFamily="34" charset="0"/>
                <a:cs typeface="Arial" panose="020B0604020202020204" pitchFamily="34" charset="0"/>
              </a:rPr>
              <a:t>I</a:t>
            </a:r>
            <a:r>
              <a:rPr lang="en-US" sz="1000" baseline="0" dirty="0">
                <a:latin typeface="Arial" panose="020B0604020202020204" pitchFamily="34" charset="0"/>
                <a:cs typeface="Arial" panose="020B0604020202020204" pitchFamily="34" charset="0"/>
              </a:rPr>
              <a:t>n large central metropolitan areas</a:t>
            </a:r>
            <a:r>
              <a:rPr lang="en-US" sz="1000" strike="noStrike" baseline="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the rate of hospital admission for lower extremity amputation among people with diabetes </a:t>
            </a:r>
            <a:r>
              <a:rPr lang="en-US" sz="1000" b="0" strike="noStrike" dirty="0">
                <a:latin typeface="Arial" panose="020B0604020202020204" pitchFamily="34" charset="0"/>
                <a:cs typeface="Arial" panose="020B0604020202020204" pitchFamily="34" charset="0"/>
              </a:rPr>
              <a:t>was higher </a:t>
            </a:r>
            <a:r>
              <a:rPr lang="en-US" sz="1000" b="0" dirty="0">
                <a:latin typeface="Arial" panose="020B0604020202020204" pitchFamily="34" charset="0"/>
                <a:cs typeface="Arial" panose="020B0604020202020204" pitchFamily="34" charset="0"/>
              </a:rPr>
              <a:t>among</a:t>
            </a:r>
            <a:r>
              <a:rPr lang="en-US" sz="1000" b="0" baseline="0" dirty="0">
                <a:latin typeface="Arial" panose="020B0604020202020204" pitchFamily="34" charset="0"/>
                <a:cs typeface="Arial" panose="020B0604020202020204" pitchFamily="34" charset="0"/>
              </a:rPr>
              <a:t> Hispanic (44.7 per 100,000) and Black (69.0 per 100,000) residents than White residents (22.2 per 100,000). In contrast, </a:t>
            </a:r>
            <a:r>
              <a:rPr lang="en-US" sz="1000" b="0" strike="noStrike" dirty="0">
                <a:latin typeface="Arial" panose="020B0604020202020204" pitchFamily="34" charset="0"/>
                <a:cs typeface="Arial" panose="020B0604020202020204" pitchFamily="34" charset="0"/>
              </a:rPr>
              <a:t>the rate was lower</a:t>
            </a:r>
            <a:r>
              <a:rPr lang="en-US" sz="1000" b="0" baseline="0" dirty="0">
                <a:latin typeface="Arial" panose="020B0604020202020204" pitchFamily="34" charset="0"/>
                <a:cs typeface="Arial" panose="020B0604020202020204" pitchFamily="34" charset="0"/>
              </a:rPr>
              <a:t> among Asian and Pacific Islander </a:t>
            </a:r>
            <a:r>
              <a:rPr lang="en-US" sz="1000" baseline="0" dirty="0">
                <a:latin typeface="Arial" panose="020B0604020202020204" pitchFamily="34" charset="0"/>
                <a:cs typeface="Arial" panose="020B0604020202020204" pitchFamily="34" charset="0"/>
              </a:rPr>
              <a:t>residents (8.4 per 100,000) compared with White residents.</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In large fringe metropolitan areas, </a:t>
            </a:r>
            <a:r>
              <a:rPr lang="en-US" sz="1000" b="0" dirty="0">
                <a:latin typeface="Arial" panose="020B0604020202020204" pitchFamily="34" charset="0"/>
                <a:cs typeface="Arial" panose="020B0604020202020204" pitchFamily="34" charset="0"/>
              </a:rPr>
              <a:t>the rate of hospital admission for lower extremity amputation among people with diabetes was higher </a:t>
            </a:r>
            <a:r>
              <a:rPr lang="en-US" sz="1000" b="0" baseline="0" dirty="0">
                <a:latin typeface="Arial" panose="020B0604020202020204" pitchFamily="34" charset="0"/>
                <a:cs typeface="Arial" panose="020B0604020202020204" pitchFamily="34" charset="0"/>
              </a:rPr>
              <a:t>among Hispanic (33.4 per 100,000) and Black (59.4 per 100,000) residents than White residents (20.6 per 100,000). The rate was lower for Asian and Pacific Islander residents (6.7 per 100,000).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In medium metropolitan areas, </a:t>
            </a:r>
            <a:r>
              <a:rPr lang="en-US" sz="1000" b="0" dirty="0">
                <a:latin typeface="Arial" panose="020B0604020202020204" pitchFamily="34" charset="0"/>
                <a:cs typeface="Arial" panose="020B0604020202020204" pitchFamily="34" charset="0"/>
              </a:rPr>
              <a:t>the rate of hospital admission for lower extremity amputation among people with diabetes was higher </a:t>
            </a:r>
            <a:r>
              <a:rPr lang="en-US" sz="1000" b="0" baseline="0" dirty="0">
                <a:latin typeface="Arial" panose="020B0604020202020204" pitchFamily="34" charset="0"/>
                <a:cs typeface="Arial" panose="020B0604020202020204" pitchFamily="34" charset="0"/>
              </a:rPr>
              <a:t>among Hispanic (48.8 per 100,000) and Black (72.2 per 100,000) residents than White residents (24.8 per 100,000).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In small metropolitan areas, </a:t>
            </a:r>
            <a:r>
              <a:rPr lang="en-US" sz="1000" b="0" dirty="0">
                <a:latin typeface="Arial" panose="020B0604020202020204" pitchFamily="34" charset="0"/>
                <a:cs typeface="Arial" panose="020B0604020202020204" pitchFamily="34" charset="0"/>
              </a:rPr>
              <a:t>the rate of hospital admission for lower extremity amputation among people with diabetes was higher am</a:t>
            </a:r>
            <a:r>
              <a:rPr lang="en-US" sz="1000" b="0" baseline="0" dirty="0">
                <a:latin typeface="Arial" panose="020B0604020202020204" pitchFamily="34" charset="0"/>
                <a:cs typeface="Arial" panose="020B0604020202020204" pitchFamily="34" charset="0"/>
              </a:rPr>
              <a:t>ong Hispanic (44.1 per 100,000) and Black (72.3 per 100,000) residents than White residents (25.1 per 100,000).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In micropolitan areas, </a:t>
            </a:r>
            <a:r>
              <a:rPr lang="en-US" sz="1000" b="0" dirty="0">
                <a:latin typeface="Arial" panose="020B0604020202020204" pitchFamily="34" charset="0"/>
                <a:cs typeface="Arial" panose="020B0604020202020204" pitchFamily="34" charset="0"/>
              </a:rPr>
              <a:t>the rate of hospital admission for lower extremity amputation among people with diabetes was higher </a:t>
            </a:r>
            <a:r>
              <a:rPr lang="en-US" sz="1000" b="0" baseline="0" dirty="0">
                <a:latin typeface="Arial" panose="020B0604020202020204" pitchFamily="34" charset="0"/>
                <a:cs typeface="Arial" panose="020B0604020202020204" pitchFamily="34" charset="0"/>
              </a:rPr>
              <a:t>among Hispanic (42.0 per 100,000) and Black (76.3 per 100,000) residents than White residents (25.6 per 100,000).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In noncore areas, </a:t>
            </a:r>
            <a:r>
              <a:rPr lang="en-US" sz="1000" b="0" dirty="0">
                <a:latin typeface="Arial" panose="020B0604020202020204" pitchFamily="34" charset="0"/>
                <a:cs typeface="Arial" panose="020B0604020202020204" pitchFamily="34" charset="0"/>
              </a:rPr>
              <a:t>the rate of hospital admission for lower extremity amputation among people with diabetes was higher </a:t>
            </a:r>
            <a:r>
              <a:rPr lang="en-US" sz="1000" b="0" baseline="0" dirty="0">
                <a:latin typeface="Arial" panose="020B0604020202020204" pitchFamily="34" charset="0"/>
                <a:cs typeface="Arial" panose="020B0604020202020204" pitchFamily="34" charset="0"/>
              </a:rPr>
              <a:t>among Hispanic (42.0 per 100,000) and Black (66.8 per 100,000) residents than White residents (26.9 per 100,000).</a:t>
            </a:r>
          </a:p>
          <a:p>
            <a:pPr marL="1746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panose="020B0604020202020204" pitchFamily="34" charset="0"/>
                <a:cs typeface="Arial" panose="020B0604020202020204" pitchFamily="34" charset="0"/>
              </a:rPr>
              <a:t>Disparities by Group:</a:t>
            </a:r>
            <a:r>
              <a:rPr lang="en-US" sz="1000" b="0" baseline="0" dirty="0">
                <a:latin typeface="Arial" panose="020B0604020202020204" pitchFamily="34" charset="0"/>
                <a:cs typeface="Arial" panose="020B0604020202020204" pitchFamily="34" charset="0"/>
              </a:rPr>
              <a:t>	</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For Hispanic adults, </a:t>
            </a:r>
            <a:r>
              <a:rPr lang="en-US" sz="1000" b="0" dirty="0">
                <a:latin typeface="Arial" panose="020B0604020202020204" pitchFamily="34" charset="0"/>
                <a:cs typeface="Arial" panose="020B0604020202020204" pitchFamily="34" charset="0"/>
              </a:rPr>
              <a:t>the rate of hospital admission for lower extremity amputation among people with diabetes was higher </a:t>
            </a:r>
            <a:r>
              <a:rPr lang="en-US" sz="1000" b="0" baseline="0" dirty="0">
                <a:latin typeface="Arial" panose="020B0604020202020204" pitchFamily="34" charset="0"/>
                <a:cs typeface="Arial" panose="020B0604020202020204" pitchFamily="34" charset="0"/>
              </a:rPr>
              <a:t>in large central metropolitan (44.7 per 100,000) and medium metropolitan (48.8 per 100,000) areas compared with large fringe metropolitan areas (33.4 per 100,000).</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For Black adults, </a:t>
            </a:r>
            <a:r>
              <a:rPr lang="en-US" sz="1000" b="0" dirty="0">
                <a:latin typeface="Arial" panose="020B0604020202020204" pitchFamily="34" charset="0"/>
                <a:cs typeface="Arial" panose="020B0604020202020204" pitchFamily="34" charset="0"/>
              </a:rPr>
              <a:t>the rate of hospital admission for lower extremity amputation among people with diabetes was higher </a:t>
            </a:r>
            <a:r>
              <a:rPr lang="en-US" sz="1000" b="0" baseline="0" dirty="0">
                <a:latin typeface="Arial" panose="020B0604020202020204" pitchFamily="34" charset="0"/>
                <a:cs typeface="Arial" panose="020B0604020202020204" pitchFamily="34" charset="0"/>
              </a:rPr>
              <a:t>in micropolitan areas (76.3 per 100,000) compared with large fringe metropolitan areas (59.4 per 100,000).</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For White adults, </a:t>
            </a:r>
            <a:r>
              <a:rPr lang="en-US" sz="1000" b="0" dirty="0">
                <a:latin typeface="Arial" panose="020B0604020202020204" pitchFamily="34" charset="0"/>
                <a:cs typeface="Arial" panose="020B0604020202020204" pitchFamily="34" charset="0"/>
              </a:rPr>
              <a:t>the rate of hospital admission for lower extremity amputation among people with diabetes was higher </a:t>
            </a:r>
            <a:r>
              <a:rPr lang="en-US" sz="1000" b="0" baseline="0" dirty="0">
                <a:latin typeface="Arial" panose="020B0604020202020204" pitchFamily="34" charset="0"/>
                <a:cs typeface="Arial" panose="020B0604020202020204" pitchFamily="34" charset="0"/>
              </a:rPr>
              <a:t>in medium, small, micropolitan, and noncore areas (24.8 per 100,000, 25.1 per 100,000, 25.6 per 100,000, 26.9 per 100,000, respectively) compared with large fringe metropolitan areas (20.6 per 100,000).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84023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34000"/>
            <a:ext cx="5618480"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Diabetes is more prevalent in rural areas, and rural residents often experience unique barriers to care, including fewer healthcare providers, high rates of uninsured </a:t>
            </a:r>
            <a:r>
              <a:rPr lang="en-US" sz="1200" b="0" kern="1200" dirty="0">
                <a:solidFill>
                  <a:schemeClr val="tx1"/>
                </a:solidFill>
                <a:effectLst/>
                <a:latin typeface="Arial" panose="020B0604020202020204" pitchFamily="34" charset="0"/>
                <a:cs typeface="Arial" panose="020B0604020202020204" pitchFamily="34" charset="0"/>
              </a:rPr>
              <a:t>people</a:t>
            </a:r>
            <a:r>
              <a:rPr lang="en-US" sz="1200" kern="1200" dirty="0">
                <a:solidFill>
                  <a:schemeClr val="tx1"/>
                </a:solidFill>
                <a:effectLst/>
                <a:latin typeface="Arial" panose="020B0604020202020204" pitchFamily="34" charset="0"/>
                <a:cs typeface="Arial" panose="020B0604020202020204" pitchFamily="34" charset="0"/>
              </a:rPr>
              <a:t>, and fewer transportation options </a:t>
            </a:r>
            <a:r>
              <a:rPr lang="en-US" sz="1200" kern="1200" dirty="0" err="1">
                <a:solidFill>
                  <a:schemeClr val="tx1"/>
                </a:solidFill>
                <a:effectLst/>
                <a:latin typeface="Arial" panose="020B0604020202020204" pitchFamily="34" charset="0"/>
                <a:cs typeface="Arial" panose="020B0604020202020204" pitchFamily="34" charset="0"/>
              </a:rPr>
              <a:t>RHIhub</a:t>
            </a:r>
            <a:r>
              <a:rPr lang="en-US" sz="1200" kern="1200" dirty="0">
                <a:solidFill>
                  <a:schemeClr val="tx1"/>
                </a:solidFill>
                <a:effectLst/>
                <a:latin typeface="Arial" panose="020B0604020202020204" pitchFamily="34" charset="0"/>
                <a:cs typeface="Arial" panose="020B0604020202020204" pitchFamily="34" charset="0"/>
              </a:rPr>
              <a:t>, 2020).</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2017:</a:t>
            </a:r>
          </a:p>
          <a:p>
            <a:pPr marL="347472" indent="-164592">
              <a:buFont typeface="Arial" panose="020B0604020202020204" pitchFamily="34" charset="0"/>
              <a:buChar char="•"/>
            </a:pPr>
            <a:r>
              <a:rPr lang="en-US" sz="1200" dirty="0">
                <a:latin typeface="Arial" panose="020B0604020202020204" pitchFamily="34" charset="0"/>
                <a:cs typeface="Arial" panose="020B0604020202020204" pitchFamily="34" charset="0"/>
              </a:rPr>
              <a:t>Adults </a:t>
            </a:r>
            <a:r>
              <a:rPr lang="en-US" b="0" dirty="0">
                <a:latin typeface="Arial" panose="020B0604020202020204" pitchFamily="34" charset="0"/>
                <a:cs typeface="Arial" panose="020B0604020202020204" pitchFamily="34" charset="0"/>
              </a:rPr>
              <a:t>in medium metropolitan (65.5 per 100,000), small metropolitan (66.3 per 100,000), micropolitan (71.9 per 100,000), and noncore (65.3 per 100,000) areas were more likely to have </a:t>
            </a:r>
            <a:r>
              <a:rPr lang="en-US" sz="1200" dirty="0">
                <a:latin typeface="Arial" panose="020B0604020202020204" pitchFamily="34" charset="0"/>
                <a:cs typeface="Arial" panose="020B0604020202020204" pitchFamily="34" charset="0"/>
              </a:rPr>
              <a:t>hospital admissions for short-term complications of diabetes</a:t>
            </a:r>
            <a:r>
              <a:rPr lang="en-US" b="0" dirty="0">
                <a:latin typeface="Arial" panose="020B0604020202020204" pitchFamily="34" charset="0"/>
                <a:cs typeface="Arial" panose="020B0604020202020204" pitchFamily="34" charset="0"/>
              </a:rPr>
              <a:t> compared with adults in large fringe metropolitan areas (56.9 per 100,000).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8740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165100" y="5097463"/>
            <a:ext cx="6692900" cy="382962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Diabetes is more prevalent in rural areas, and rural residents often experience unique barriers to care, including fewer healthcare providers, high rates of uninsured people, and fewer transportation options (</a:t>
            </a:r>
            <a:r>
              <a:rPr lang="en-US" sz="1000" kern="1200" dirty="0" err="1">
                <a:solidFill>
                  <a:schemeClr val="tx1"/>
                </a:solidFill>
                <a:effectLst/>
                <a:latin typeface="Arial" panose="020B0604020202020204" pitchFamily="34" charset="0"/>
                <a:cs typeface="Arial" panose="020B0604020202020204" pitchFamily="34" charset="0"/>
              </a:rPr>
              <a:t>RHIhub</a:t>
            </a:r>
            <a:r>
              <a:rPr lang="en-US" sz="1000" kern="1200" dirty="0">
                <a:solidFill>
                  <a:schemeClr val="tx1"/>
                </a:solidFill>
                <a:effectLst/>
                <a:latin typeface="Arial" panose="020B0604020202020204" pitchFamily="34" charset="0"/>
                <a:cs typeface="Arial" panose="020B0604020202020204" pitchFamily="34" charset="0"/>
              </a:rPr>
              <a:t>, 2020).</a:t>
            </a: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2017:</a:t>
            </a:r>
          </a:p>
          <a:p>
            <a:pPr marL="173736" indent="0">
              <a:buFont typeface="Arial" panose="020B0604020202020204" pitchFamily="34" charset="0"/>
              <a:buNone/>
            </a:pPr>
            <a:r>
              <a:rPr lang="en-US" sz="1000" b="1" baseline="0" dirty="0">
                <a:latin typeface="Arial" panose="020B0604020202020204" pitchFamily="34" charset="0"/>
                <a:cs typeface="Arial" panose="020B0604020202020204" pitchFamily="34" charset="0"/>
              </a:rPr>
              <a:t>Disparities by Location:</a:t>
            </a:r>
            <a:r>
              <a:rPr lang="en-US" sz="1000" baseline="0" dirty="0">
                <a:latin typeface="Arial" panose="020B0604020202020204" pitchFamily="34" charset="0"/>
                <a:cs typeface="Arial" panose="020B0604020202020204" pitchFamily="34" charset="0"/>
              </a:rPr>
              <a:t> </a:t>
            </a:r>
          </a:p>
          <a:p>
            <a:pPr marL="342900" lvl="1" indent="-168275">
              <a:buFont typeface="Arial" panose="020B0604020202020204" pitchFamily="34" charset="0"/>
              <a:buChar char="•"/>
              <a:defRPr/>
            </a:pPr>
            <a:r>
              <a:rPr lang="en-US" sz="1000" dirty="0">
                <a:latin typeface="Arial" panose="020B0604020202020204" pitchFamily="34" charset="0"/>
                <a:cs typeface="Arial" panose="020B0604020202020204" pitchFamily="34" charset="0"/>
              </a:rPr>
              <a:t>In large central metropolitan areas, admissions for short-term complications of diabetes were higher among Black residents (140.4 per 100,000) than White residents (51.2 per 100,000). Admission rates for Hispanic (43.3 per 100,000) and Asian and Pacific Islander (10.2 per 100,000) residents were lower than the rate for Whites (51.2 per 100,000).</a:t>
            </a:r>
          </a:p>
          <a:p>
            <a:pPr marL="342900" marR="0" lvl="1" indent="-168275" fontAlgn="auto">
              <a:lnSpc>
                <a:spcPct val="100000"/>
              </a:lnSpc>
              <a:spcBef>
                <a:spcPts val="0"/>
              </a:spcBef>
              <a:spcAft>
                <a:spcPts val="0"/>
              </a:spcAft>
              <a:buClrTx/>
              <a:buSzTx/>
              <a:buFont typeface="Arial" panose="020B0604020202020204" pitchFamily="34" charset="0"/>
              <a:buChar char="•"/>
              <a:tabLst/>
              <a:defRPr/>
            </a:pPr>
            <a:r>
              <a:rPr lang="en-US" sz="1000" dirty="0">
                <a:latin typeface="Arial" panose="020B0604020202020204" pitchFamily="34" charset="0"/>
                <a:cs typeface="Arial" panose="020B0604020202020204" pitchFamily="34" charset="0"/>
              </a:rPr>
              <a:t>In large fringe metropolitan areas, admissions for short-term complications of diabetes were higher among Black residents (119.5 per 100,000) than White residents (53.3 per 100,000). Admission rates for Hispanic (37.9 per 100,000) and Asian and Pacific Islander (9.7 per 100,000) residents were lower than the rate for White residents (53.3 per 100,000).</a:t>
            </a:r>
          </a:p>
          <a:p>
            <a:pPr marL="342900" marR="0" lvl="1" indent="-168275" fontAlgn="auto">
              <a:lnSpc>
                <a:spcPct val="100000"/>
              </a:lnSpc>
              <a:spcBef>
                <a:spcPts val="0"/>
              </a:spcBef>
              <a:spcAft>
                <a:spcPts val="0"/>
              </a:spcAft>
              <a:buClrTx/>
              <a:buSzTx/>
              <a:buFont typeface="Arial" panose="020B0604020202020204" pitchFamily="34" charset="0"/>
              <a:buChar char="•"/>
              <a:tabLst/>
              <a:defRPr/>
            </a:pPr>
            <a:r>
              <a:rPr lang="en-US" sz="1000" dirty="0">
                <a:latin typeface="Arial" panose="020B0604020202020204" pitchFamily="34" charset="0"/>
                <a:cs typeface="Arial" panose="020B0604020202020204" pitchFamily="34" charset="0"/>
              </a:rPr>
              <a:t>In medium metropolitan areas, admissions for short-term complications of diabetes were higher among Black residents (146.5 per 100,000) than White residents (67.0 per 100,000). Admission rates for Hispanic (45.4 per 100,000) and Asian and Pacific Islander (16.7 per 100,000) residents were lower than the rate for White residents (67.0 per 100,000).</a:t>
            </a:r>
          </a:p>
          <a:p>
            <a:pPr marL="342900" marR="0" lvl="1" indent="-168275" fontAlgn="auto">
              <a:lnSpc>
                <a:spcPct val="100000"/>
              </a:lnSpc>
              <a:spcBef>
                <a:spcPts val="0"/>
              </a:spcBef>
              <a:spcAft>
                <a:spcPts val="0"/>
              </a:spcAft>
              <a:buClrTx/>
              <a:buSzTx/>
              <a:buFont typeface="Arial" panose="020B0604020202020204" pitchFamily="34" charset="0"/>
              <a:buChar char="•"/>
              <a:tabLst/>
              <a:defRPr/>
            </a:pPr>
            <a:r>
              <a:rPr lang="en-US" sz="1000" dirty="0">
                <a:latin typeface="Arial" panose="020B0604020202020204" pitchFamily="34" charset="0"/>
                <a:cs typeface="Arial" panose="020B0604020202020204" pitchFamily="34" charset="0"/>
              </a:rPr>
              <a:t>In small metropolitan areas, admissions for short-term complications of diabetes were higher among Black residents (150.7 per 100,000) than White residents (67.3 per 100,000). The admission rate for Asian and Pacific Islander residents (22.6 per 100,000) was lower than the rate for White residents (67.3 per 100,000).</a:t>
            </a:r>
          </a:p>
          <a:p>
            <a:pPr marL="342900" marR="0" lvl="1" indent="-168275" fontAlgn="auto">
              <a:lnSpc>
                <a:spcPct val="100000"/>
              </a:lnSpc>
              <a:spcBef>
                <a:spcPts val="0"/>
              </a:spcBef>
              <a:spcAft>
                <a:spcPts val="0"/>
              </a:spcAft>
              <a:buClrTx/>
              <a:buSzTx/>
              <a:buFont typeface="Arial" panose="020B0604020202020204" pitchFamily="34" charset="0"/>
              <a:buChar char="•"/>
              <a:tabLst/>
              <a:defRPr/>
            </a:pPr>
            <a:r>
              <a:rPr lang="en-US" sz="1000" dirty="0">
                <a:latin typeface="Arial" panose="020B0604020202020204" pitchFamily="34" charset="0"/>
                <a:cs typeface="Arial" panose="020B0604020202020204" pitchFamily="34" charset="0"/>
              </a:rPr>
              <a:t>In micropolitan areas, admissions for short-term complications of diabetes were higher among Black residents (137.8 per 100,000) than White residents (75.4 per 100,000). The admission rate for Hispanic residents (46.2 per 100,000) was lower than the rate for White residents (75.4 per 100,000).</a:t>
            </a:r>
          </a:p>
          <a:p>
            <a:pPr marL="342900" marR="0" lvl="1" indent="-168275" fontAlgn="auto">
              <a:lnSpc>
                <a:spcPct val="100000"/>
              </a:lnSpc>
              <a:spcBef>
                <a:spcPts val="0"/>
              </a:spcBef>
              <a:spcAft>
                <a:spcPts val="0"/>
              </a:spcAft>
              <a:buClrTx/>
              <a:buSzTx/>
              <a:buFont typeface="Arial" panose="020B0604020202020204" pitchFamily="34" charset="0"/>
              <a:buChar char="•"/>
              <a:tabLst/>
              <a:defRPr/>
            </a:pPr>
            <a:r>
              <a:rPr lang="en-US" sz="1000" dirty="0">
                <a:latin typeface="Arial" panose="020B0604020202020204" pitchFamily="34" charset="0"/>
                <a:cs typeface="Arial" panose="020B0604020202020204" pitchFamily="34" charset="0"/>
              </a:rPr>
              <a:t>In noncore areas, admissions for short-term complications of diabetes were higher among Black residents (122.8 per 100,000) than White residents (71.7 per 100,000). Admission rates for Hispanic (43.4 per 100,000) and Asian and Pacific Islander (16.3 per 100,000) residents were lower than the rate for White residents (71.7 per 100,000).</a:t>
            </a:r>
          </a:p>
          <a:p>
            <a:pPr marL="173736"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panose="020B0604020202020204" pitchFamily="34" charset="0"/>
                <a:cs typeface="Arial" panose="020B0604020202020204" pitchFamily="34" charset="0"/>
              </a:rPr>
              <a:t>Disparities by Group:</a:t>
            </a:r>
          </a:p>
          <a:p>
            <a:pPr marL="342900" lvl="1" indent="-168275">
              <a:buFont typeface="Arial" panose="020B0604020202020204" pitchFamily="34" charset="0"/>
              <a:buChar char="•"/>
              <a:defRPr/>
            </a:pPr>
            <a:r>
              <a:rPr lang="en-US" sz="1000" dirty="0">
                <a:latin typeface="Arial" panose="020B0604020202020204" pitchFamily="34" charset="0"/>
                <a:cs typeface="Arial" panose="020B0604020202020204" pitchFamily="34" charset="0"/>
              </a:rPr>
              <a:t>For Hispanic adults, admissions for short-term complications of diabetes were higher among residents of small metropolitan areas (53.8 per 100,000) than residents of large fringe metropolitan areas (37.9 per 100,000).</a:t>
            </a:r>
          </a:p>
          <a:p>
            <a:pPr marL="342900" lvl="1" indent="-168275">
              <a:buFont typeface="Arial" panose="020B0604020202020204" pitchFamily="34" charset="0"/>
              <a:buChar char="•"/>
              <a:defRPr/>
            </a:pPr>
            <a:r>
              <a:rPr lang="en-US" sz="1000" dirty="0">
                <a:latin typeface="Arial" panose="020B0604020202020204" pitchFamily="34" charset="0"/>
                <a:cs typeface="Arial" panose="020B0604020202020204" pitchFamily="34" charset="0"/>
              </a:rPr>
              <a:t>For Black adults, admissions for short-term complications of diabetes were higher among residents of large central metropolitan (140.4 per 100,000) and medium metropolitan (146.5 per 100,000) areas than residents of large fringe metropolitan areas (119.5 per 100,000).</a:t>
            </a:r>
          </a:p>
          <a:p>
            <a:pPr marL="342900" lvl="1" indent="-168275">
              <a:buFont typeface="Arial" panose="020B0604020202020204" pitchFamily="34" charset="0"/>
              <a:buChar char="•"/>
              <a:defRPr/>
            </a:pPr>
            <a:r>
              <a:rPr lang="en-US" sz="1000" dirty="0">
                <a:latin typeface="Arial" panose="020B0604020202020204" pitchFamily="34" charset="0"/>
                <a:cs typeface="Arial" panose="020B0604020202020204" pitchFamily="34" charset="0"/>
              </a:rPr>
              <a:t>For Asians and Pacific Islanders, admissions for short-term complications of diabetes were higher among residents of small metropolitan areas (22.6 per 100,000) than residents of large fringe metropolitan areas (9.7 per 100,000).</a:t>
            </a:r>
          </a:p>
          <a:p>
            <a:pPr marL="342900" lvl="1" indent="-168275">
              <a:buFont typeface="Arial" panose="020B0604020202020204" pitchFamily="34" charset="0"/>
              <a:buChar char="•"/>
              <a:defRPr/>
            </a:pPr>
            <a:r>
              <a:rPr lang="en-US" sz="1000" dirty="0">
                <a:latin typeface="Arial" panose="020B0604020202020204" pitchFamily="34" charset="0"/>
                <a:cs typeface="Arial" panose="020B0604020202020204" pitchFamily="34" charset="0"/>
              </a:rPr>
              <a:t>For White adults, admissions for short-term complications of diabetes were higher among residents of medium metropolitan (67.0 per 100,000), small metropolitan (67.3 per 100,000), micropolitan (75.4 per 100,000), and noncore (71.7 per 100,000) areas than residents of large fringe metropolitan areas (53.3 per 100,000).</a:t>
            </a:r>
            <a:endParaRPr lang="en-US" sz="1000" b="0" baseline="0" dirty="0">
              <a:latin typeface="Arial" panose="020B0604020202020204" pitchFamily="34" charset="0"/>
              <a:cs typeface="Arial" panose="020B0604020202020204" pitchFamily="34" charset="0"/>
            </a:endParaRPr>
          </a:p>
          <a:p>
            <a:pPr marL="342900" marR="0" lvl="1" indent="-168275" fontAlgn="auto">
              <a:lnSpc>
                <a:spcPct val="100000"/>
              </a:lnSpc>
              <a:spcBef>
                <a:spcPts val="0"/>
              </a:spcBef>
              <a:spcAft>
                <a:spcPts val="0"/>
              </a:spcAft>
              <a:buClrTx/>
              <a:buSzTx/>
              <a:buFont typeface="Arial" panose="020B0604020202020204" pitchFamily="34" charset="0"/>
              <a:buChar char="•"/>
              <a:tabLst/>
              <a:defRPr/>
            </a:pPr>
            <a:r>
              <a:rPr lang="en-US" sz="1000" dirty="0">
                <a:latin typeface="Arial" panose="020B0604020202020204" pitchFamily="34" charset="0"/>
                <a:cs typeface="Arial" panose="020B0604020202020204" pitchFamily="34" charset="0"/>
              </a:rPr>
              <a:t>The rate of admissions for short-term complications of diabetes among Blacks ranged from a low of 119.5 in large fringe areas, more than double the rate for Whites, which was 53.3 per 100,000, to a high of 150.7 per 100,000 in small metropolitan areas, where the rate for Whites was 67.3 per 100,000.</a:t>
            </a:r>
          </a:p>
          <a:p>
            <a:pPr marL="342900" marR="0" lvl="1" indent="-168275" fontAlgn="auto">
              <a:lnSpc>
                <a:spcPct val="100000"/>
              </a:lnSpc>
              <a:spcBef>
                <a:spcPts val="0"/>
              </a:spcBef>
              <a:spcAft>
                <a:spcPts val="0"/>
              </a:spcAft>
              <a:buClrTx/>
              <a:buSzTx/>
              <a:buFont typeface="Arial" panose="020B0604020202020204" pitchFamily="34" charset="0"/>
              <a:buChar char="•"/>
              <a:tabLst/>
              <a:defRPr/>
            </a:pPr>
            <a:r>
              <a:rPr lang="en-US" sz="1000" dirty="0">
                <a:latin typeface="Arial" panose="020B0604020202020204" pitchFamily="34" charset="0"/>
                <a:cs typeface="Arial" panose="020B0604020202020204" pitchFamily="34" charset="0"/>
              </a:rPr>
              <a:t>In contrast, the rates for Asians and Pacific Islanders and Hispanics were nearly always lower than for Whites regardless of community size. Within every population density for which there were data, from large central metropolitan locations to noncore areas, in 2017, Asians and Pacific Islanders were less likely to be admitted to the hospital for short-term complications of diabetes than Whites in similar locations. Rates for the former ranged from a low of 9.7 per 100,000 in large fringe metropolitan areas to a high of 22.6 per 100,000 in small metropolitan areas. The rate for Whites in similar locations ranged from a low of 51.2 per 100,000 in large central metropolitan areas to a high of 75.4 per 100,000 in micropolitan areas.</a:t>
            </a:r>
            <a:endParaRPr lang="en-US" sz="1000" strike="sngStrike" dirty="0">
              <a:latin typeface="Arial" panose="020B0604020202020204" pitchFamily="34" charset="0"/>
              <a:cs typeface="Arial" panose="020B0604020202020204" pitchFamily="34" charset="0"/>
            </a:endParaRPr>
          </a:p>
          <a:p>
            <a:pPr marL="342900" marR="0" lvl="1" indent="-168275" fontAlgn="auto">
              <a:lnSpc>
                <a:spcPct val="100000"/>
              </a:lnSpc>
              <a:spcBef>
                <a:spcPts val="0"/>
              </a:spcBef>
              <a:spcAft>
                <a:spcPts val="0"/>
              </a:spcAft>
              <a:buClrTx/>
              <a:buSzTx/>
              <a:buFont typeface="Arial" panose="020B0604020202020204" pitchFamily="34" charset="0"/>
              <a:buChar char="•"/>
              <a:tabLst/>
              <a:defRPr/>
            </a:pPr>
            <a:r>
              <a:rPr lang="en-US" sz="1000" dirty="0">
                <a:latin typeface="Arial" panose="020B0604020202020204" pitchFamily="34" charset="0"/>
                <a:cs typeface="Arial" panose="020B0604020202020204" pitchFamily="34" charset="0"/>
              </a:rPr>
              <a:t>Similarly, within five of six location types, Hispanics were less likely to be admitted to the hospital for short-term complications of diabetes than Whites in similar locations. Rates for Hispanics ranged from a low of 37.9 per 100,000 in large fringe metropolitan areas, where the rate for Whites was 53.3 per 100,000, to a high for Hispanics of 53.8 per 100,000 in small metropolitan areas, where the rate for Whites was 67.3 per 100,000. </a:t>
            </a:r>
            <a:endParaRPr lang="en-US" sz="1000" b="0" baseline="0" dirty="0">
              <a:latin typeface="Arial" panose="020B0604020202020204" pitchFamily="34" charset="0"/>
              <a:cs typeface="Arial" panose="020B0604020202020204" pitchFamily="34" charset="0"/>
            </a:endParaRPr>
          </a:p>
          <a:p>
            <a:pPr marL="342900" marR="0" lvl="1" indent="-168275" fontAlgn="auto">
              <a:lnSpc>
                <a:spcPct val="100000"/>
              </a:lnSpc>
              <a:spcBef>
                <a:spcPts val="0"/>
              </a:spcBef>
              <a:spcAft>
                <a:spcPts val="0"/>
              </a:spcAft>
              <a:buClrTx/>
              <a:buSzTx/>
              <a:buFont typeface="Arial" panose="020B0604020202020204" pitchFamily="34" charset="0"/>
              <a:buChar char="•"/>
              <a:tabLst/>
              <a:defRPr/>
            </a:pPr>
            <a:r>
              <a:rPr lang="en-US" sz="1000" dirty="0">
                <a:latin typeface="Arial" panose="020B0604020202020204" pitchFamily="34" charset="0"/>
                <a:cs typeface="Arial" panose="020B0604020202020204" pitchFamily="34" charset="0"/>
              </a:rPr>
              <a:t>Among all Hispanics, the only size community where rates differed was small metropolitan areas, where the rate was 53.8 per 100,000 compared with the rate in large fringe metropolitan areas of 37.9 per 100,000.</a:t>
            </a:r>
          </a:p>
          <a:p>
            <a:pPr marL="342900" lvl="1" indent="-168275">
              <a:buFont typeface="Arial" panose="020B0604020202020204" pitchFamily="34" charset="0"/>
              <a:buChar char="•"/>
              <a:defRPr/>
            </a:pPr>
            <a:r>
              <a:rPr lang="en-US" sz="1000" dirty="0">
                <a:latin typeface="Arial" panose="020B0604020202020204" pitchFamily="34" charset="0"/>
                <a:cs typeface="Arial" panose="020B0604020202020204" pitchFamily="34" charset="0"/>
              </a:rPr>
              <a:t>Among all Asians and Pacific Islanders, the only size community where rates differed was small metropolitan areas, where the rate was 22.6 per 100,000 compared with the rate for large fringe metropolitan areas of 9.7 per 100,000. </a:t>
            </a:r>
          </a:p>
          <a:p>
            <a:pPr marL="342900" lvl="1" indent="-168275">
              <a:buFont typeface="Arial" panose="020B0604020202020204" pitchFamily="34" charset="0"/>
              <a:buChar char="•"/>
              <a:defRPr/>
            </a:pPr>
            <a:r>
              <a:rPr lang="en-US" sz="1000" dirty="0">
                <a:latin typeface="Arial" panose="020B0604020202020204" pitchFamily="34" charset="0"/>
                <a:cs typeface="Arial" panose="020B0604020202020204" pitchFamily="34" charset="0"/>
              </a:rPr>
              <a:t>Among all Blacks, the rate of hospitalization for short-term complications of diabetes was 140.4 per 100,000 in large central metropolitan areas, compared with their rate in large fringe metropolitan areas of 119.5 per 100,000</a:t>
            </a:r>
            <a:r>
              <a:rPr lang="en-US" sz="1000" baseline="0" dirty="0">
                <a:latin typeface="Arial" panose="020B0604020202020204" pitchFamily="34" charset="0"/>
                <a:cs typeface="Arial" panose="020B0604020202020204" pitchFamily="34" charset="0"/>
              </a:rPr>
              <a:t>. The rate was also worse for Blacks residing in medium metropolitan areas, with a rate of 146.5 per 100,000 compared with the large fringe metropolitan rate of 119.5 per 100,000. </a:t>
            </a:r>
          </a:p>
          <a:p>
            <a:pPr marL="342900" lvl="1"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Among all Whites, </a:t>
            </a:r>
            <a:r>
              <a:rPr lang="en-US" sz="1000" b="0" baseline="0" dirty="0">
                <a:latin typeface="Arial" panose="020B0604020202020204" pitchFamily="34" charset="0"/>
                <a:cs typeface="Arial" panose="020B0604020202020204" pitchFamily="34" charset="0"/>
              </a:rPr>
              <a:t>the rates for </a:t>
            </a:r>
            <a:r>
              <a:rPr lang="en-US" sz="1000" baseline="0" dirty="0">
                <a:latin typeface="Arial" panose="020B0604020202020204" pitchFamily="34" charset="0"/>
                <a:cs typeface="Arial" panose="020B0604020202020204" pitchFamily="34" charset="0"/>
              </a:rPr>
              <a:t>residents of medium (67.0 per 100,000), small (67.3 per 100,000), micropolitan (75.4 per 100,000), and noncore (71.7 per 100,000) areas were all worse than the rate for large fringe metropolitan areas (53.3 per 100,000).</a:t>
            </a:r>
          </a:p>
        </p:txBody>
      </p:sp>
      <p:sp>
        <p:nvSpPr>
          <p:cNvPr id="4" name="Slide Number Placeholder 3"/>
          <p:cNvSpPr>
            <a:spLocks noGrp="1"/>
          </p:cNvSpPr>
          <p:nvPr>
            <p:ph type="sldNum" sz="quarter" idx="10"/>
          </p:nvPr>
        </p:nvSpPr>
        <p:spPr>
          <a:xfrm>
            <a:off x="3979757" y="8842248"/>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840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39750" y="5176572"/>
            <a:ext cx="5943599" cy="3665458"/>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pPr/>
              <a:t>9</a:t>
            </a:fld>
            <a:endParaRPr lang="en-US" dirty="0"/>
          </a:p>
        </p:txBody>
      </p:sp>
    </p:spTree>
    <p:extLst>
      <p:ext uri="{BB962C8B-B14F-4D97-AF65-F5344CB8AC3E}">
        <p14:creationId xmlns:p14="http://schemas.microsoft.com/office/powerpoint/2010/main" val="30935220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34000"/>
            <a:ext cx="5618480"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Adults in rural areas experience asthma at similar rates to those in urban areas (</a:t>
            </a:r>
            <a:r>
              <a:rPr lang="en-US" sz="1200" kern="1200" dirty="0" err="1">
                <a:solidFill>
                  <a:schemeClr val="tx1"/>
                </a:solidFill>
                <a:effectLst/>
                <a:latin typeface="Arial" panose="020B0604020202020204" pitchFamily="34" charset="0"/>
                <a:cs typeface="Arial" panose="020B0604020202020204" pitchFamily="34" charset="0"/>
              </a:rPr>
              <a:t>RHIhub</a:t>
            </a:r>
            <a:r>
              <a:rPr lang="en-US" sz="1200" kern="1200" dirty="0">
                <a:solidFill>
                  <a:schemeClr val="tx1"/>
                </a:solidFill>
                <a:effectLst/>
                <a:latin typeface="Arial" panose="020B0604020202020204" pitchFamily="34" charset="0"/>
                <a:cs typeface="Arial" panose="020B0604020202020204" pitchFamily="34" charset="0"/>
              </a:rPr>
              <a:t>, 2019a). While those in rural areas may be at lower risk of asthma due to air pollution, various other factors contribute to asthma in rural areas (American Lung Association, 2020). </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2017:</a:t>
            </a:r>
          </a:p>
          <a:p>
            <a:pPr marL="347472" indent="-164592">
              <a:buFont typeface="Arial" panose="020B0604020202020204" pitchFamily="34" charset="0"/>
              <a:buChar char="•"/>
            </a:pPr>
            <a:r>
              <a:rPr lang="en-US" sz="1200" dirty="0">
                <a:latin typeface="Arial" panose="020B0604020202020204" pitchFamily="34" charset="0"/>
                <a:cs typeface="Arial" panose="020B0604020202020204" pitchFamily="34" charset="0"/>
              </a:rPr>
              <a:t>Adults </a:t>
            </a:r>
            <a:r>
              <a:rPr lang="en-US" b="0" dirty="0">
                <a:latin typeface="Arial" panose="020B0604020202020204" pitchFamily="34" charset="0"/>
                <a:cs typeface="Arial" panose="020B0604020202020204" pitchFamily="34" charset="0"/>
              </a:rPr>
              <a:t>in large central metropolitan (471.5 per 100,000), medium metropolitan (380.5 per 100,000), and micropolitan (386.3 per 100,000) areas were more likely to have emergency department encounters for asthma compared with adults in large fringe metropolitan areas (307.2 per 100,000). </a:t>
            </a:r>
          </a:p>
        </p:txBody>
      </p:sp>
      <p:sp>
        <p:nvSpPr>
          <p:cNvPr id="4" name="Slide Number Placeholder 3"/>
          <p:cNvSpPr>
            <a:spLocks noGrp="1"/>
          </p:cNvSpPr>
          <p:nvPr>
            <p:ph type="sldNum" sz="quarter" idx="10"/>
          </p:nvPr>
        </p:nvSpPr>
        <p:spPr>
          <a:xfrm>
            <a:off x="3979757" y="8842029"/>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692534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77345"/>
            <a:ext cx="5618480"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Visits for mental health and substance abuse (MH/SA) place significant strain on EDs, as MH/SA patients require longer ED stays and resource-intensive care, which may further stress rural EDs due to lower staffing levels (Schroeder &amp; Leigh-Peterson, 2017). In nonmetropolitan areas, 18.7% of individuals have a mental health condition (about 6.5 million people) and rural residents are more likely than urban residents to experience a serious mental illness (</a:t>
            </a:r>
            <a:r>
              <a:rPr lang="en-US" sz="1200" kern="1200" dirty="0" err="1">
                <a:solidFill>
                  <a:schemeClr val="tx1"/>
                </a:solidFill>
                <a:effectLst/>
                <a:latin typeface="Arial" panose="020B0604020202020204" pitchFamily="34" charset="0"/>
                <a:cs typeface="Arial" panose="020B0604020202020204" pitchFamily="34" charset="0"/>
              </a:rPr>
              <a:t>RHIhub</a:t>
            </a:r>
            <a:r>
              <a:rPr lang="en-US" sz="1200" kern="1200" dirty="0">
                <a:solidFill>
                  <a:schemeClr val="tx1"/>
                </a:solidFill>
                <a:effectLst/>
                <a:latin typeface="Arial" panose="020B0604020202020204" pitchFamily="34" charset="0"/>
                <a:cs typeface="Arial" panose="020B0604020202020204" pitchFamily="34" charset="0"/>
              </a:rPr>
              <a:t>, 2019b). Further, “the per capita supply of behavioral health providers in non-metropolitan counties is significantly less than the supply in metropolitan counties” (Larson, et al., 2016).</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2017:</a:t>
            </a:r>
          </a:p>
          <a:p>
            <a:pPr marL="347472" indent="-164592">
              <a:buFont typeface="Arial" panose="020B0604020202020204" pitchFamily="34" charset="0"/>
              <a:buChar char="•"/>
            </a:pPr>
            <a:r>
              <a:rPr lang="en-US" sz="1200" dirty="0">
                <a:latin typeface="Arial" panose="020B0604020202020204" pitchFamily="34" charset="0"/>
                <a:cs typeface="Arial" panose="020B0604020202020204" pitchFamily="34" charset="0"/>
              </a:rPr>
              <a:t>The rate of ED visits for a principal diagnosis related to mental health only was higher </a:t>
            </a:r>
            <a:r>
              <a:rPr lang="en-US" dirty="0">
                <a:latin typeface="Arial" panose="020B0604020202020204" pitchFamily="34" charset="0"/>
                <a:cs typeface="Arial" panose="020B0604020202020204" pitchFamily="34" charset="0"/>
              </a:rPr>
              <a:t>in large central metropolitan (1,136.9 </a:t>
            </a:r>
            <a:r>
              <a:rPr lang="en-US" sz="1200" dirty="0">
                <a:latin typeface="Arial" panose="020B0604020202020204" pitchFamily="34" charset="0"/>
                <a:cs typeface="Arial" panose="020B0604020202020204" pitchFamily="34" charset="0"/>
              </a:rPr>
              <a:t>per 100,000</a:t>
            </a:r>
            <a:r>
              <a:rPr lang="en-US" dirty="0">
                <a:latin typeface="Arial" panose="020B0604020202020204" pitchFamily="34" charset="0"/>
                <a:cs typeface="Arial" panose="020B0604020202020204" pitchFamily="34" charset="0"/>
              </a:rPr>
              <a:t>), medium metropo</a:t>
            </a:r>
            <a:r>
              <a:rPr lang="en-US" b="0" dirty="0">
                <a:latin typeface="Arial" panose="020B0604020202020204" pitchFamily="34" charset="0"/>
                <a:cs typeface="Arial" panose="020B0604020202020204" pitchFamily="34" charset="0"/>
              </a:rPr>
              <a:t>litan (1,138 </a:t>
            </a:r>
            <a:r>
              <a:rPr lang="en-US" sz="1200" dirty="0">
                <a:latin typeface="Arial" panose="020B0604020202020204" pitchFamily="34" charset="0"/>
                <a:cs typeface="Arial" panose="020B0604020202020204" pitchFamily="34" charset="0"/>
              </a:rPr>
              <a:t>per 100,000</a:t>
            </a:r>
            <a:r>
              <a:rPr lang="en-US" b="0" dirty="0">
                <a:latin typeface="Arial" panose="020B0604020202020204" pitchFamily="34" charset="0"/>
                <a:cs typeface="Arial" panose="020B0604020202020204" pitchFamily="34" charset="0"/>
              </a:rPr>
              <a:t>), small metropolitan (1,170 </a:t>
            </a:r>
            <a:r>
              <a:rPr lang="en-US" sz="1200" dirty="0">
                <a:latin typeface="Arial" panose="020B0604020202020204" pitchFamily="34" charset="0"/>
                <a:cs typeface="Arial" panose="020B0604020202020204" pitchFamily="34" charset="0"/>
              </a:rPr>
              <a:t>per 100,000</a:t>
            </a:r>
            <a:r>
              <a:rPr lang="en-US" b="0" dirty="0">
                <a:latin typeface="Arial" panose="020B0604020202020204" pitchFamily="34" charset="0"/>
                <a:cs typeface="Arial" panose="020B0604020202020204" pitchFamily="34" charset="0"/>
              </a:rPr>
              <a:t>), micropolitan (1,340.5 </a:t>
            </a:r>
            <a:r>
              <a:rPr lang="en-US" sz="1200" dirty="0">
                <a:latin typeface="Arial" panose="020B0604020202020204" pitchFamily="34" charset="0"/>
                <a:cs typeface="Arial" panose="020B0604020202020204" pitchFamily="34" charset="0"/>
              </a:rPr>
              <a:t>per 100,000</a:t>
            </a:r>
            <a:r>
              <a:rPr lang="en-US" b="0" dirty="0">
                <a:latin typeface="Arial" panose="020B0604020202020204" pitchFamily="34" charset="0"/>
                <a:cs typeface="Arial" panose="020B0604020202020204" pitchFamily="34" charset="0"/>
              </a:rPr>
              <a:t>), and noncore (1,186.6 </a:t>
            </a:r>
            <a:r>
              <a:rPr lang="en-US" sz="1200" dirty="0">
                <a:latin typeface="Arial" panose="020B0604020202020204" pitchFamily="34" charset="0"/>
                <a:cs typeface="Arial" panose="020B0604020202020204" pitchFamily="34" charset="0"/>
              </a:rPr>
              <a:t>per 100,000</a:t>
            </a:r>
            <a:r>
              <a:rPr lang="en-US" b="0" dirty="0">
                <a:latin typeface="Arial" panose="020B0604020202020204" pitchFamily="34" charset="0"/>
                <a:cs typeface="Arial" panose="020B0604020202020204" pitchFamily="34" charset="0"/>
              </a:rPr>
              <a:t>) areas compared with large fringe metropolitan areas (879.1 </a:t>
            </a:r>
            <a:r>
              <a:rPr lang="en-US" sz="1200" dirty="0">
                <a:latin typeface="Arial" panose="020B0604020202020204" pitchFamily="34" charset="0"/>
                <a:cs typeface="Arial" panose="020B0604020202020204" pitchFamily="34" charset="0"/>
              </a:rPr>
              <a:t>per 100,000</a:t>
            </a:r>
            <a:r>
              <a:rPr lang="en-US" b="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a:xfrm>
            <a:off x="3979757" y="8842029"/>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33344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77345"/>
            <a:ext cx="5618480"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V</a:t>
            </a:r>
            <a:r>
              <a:rPr lang="en-US" sz="1200" kern="1200" dirty="0">
                <a:solidFill>
                  <a:schemeClr val="tx1"/>
                </a:solidFill>
                <a:effectLst/>
                <a:latin typeface="Arial" panose="020B0604020202020204" pitchFamily="34" charset="0"/>
                <a:cs typeface="Arial" panose="020B0604020202020204" pitchFamily="34" charset="0"/>
              </a:rPr>
              <a:t>isits for mental health and substance abuse (MH/SA) place significant strain on EDs, as MH/SA patients require longer ED stays and resource-intensive care, which may further stress rural EDs due to lower staffing levels compared with urban EDs (Schroeder &amp; Leigh-Peterson, 2017). According to a 2021 study conducted by the Maine Rural Health Research Center, higher rates of opioid misuse have further strained and contributed to an increase in opioid-related visits (ORVs) for both rural and urban </a:t>
            </a:r>
            <a:r>
              <a:rPr lang="en-US" sz="1200" kern="1200" dirty="0" err="1">
                <a:solidFill>
                  <a:schemeClr val="tx1"/>
                </a:solidFill>
                <a:effectLst/>
                <a:latin typeface="Arial" panose="020B0604020202020204" pitchFamily="34" charset="0"/>
                <a:cs typeface="Arial" panose="020B0604020202020204" pitchFamily="34" charset="0"/>
              </a:rPr>
              <a:t>EDs.</a:t>
            </a:r>
            <a:r>
              <a:rPr lang="en-US" sz="1200" kern="1200" dirty="0">
                <a:solidFill>
                  <a:schemeClr val="tx1"/>
                </a:solidFill>
                <a:effectLst/>
                <a:latin typeface="Arial" panose="020B0604020202020204" pitchFamily="34" charset="0"/>
                <a:cs typeface="Arial" panose="020B0604020202020204" pitchFamily="34" charset="0"/>
              </a:rPr>
              <a:t> From 2006 to 2013, rural ORV rates increased by 39% and urban ORV rates increased by 35%. During the same period, rural EDs were more likely to transfer ORV patients to another hospital and one-fifth of rural ORVs took place in urban EDs (</a:t>
            </a:r>
            <a:r>
              <a:rPr lang="en-US" sz="1200" kern="1200" dirty="0" err="1">
                <a:solidFill>
                  <a:schemeClr val="tx1"/>
                </a:solidFill>
                <a:effectLst/>
                <a:latin typeface="Arial" panose="020B0604020202020204" pitchFamily="34" charset="0"/>
                <a:cs typeface="Arial" panose="020B0604020202020204" pitchFamily="34" charset="0"/>
              </a:rPr>
              <a:t>Ziller</a:t>
            </a:r>
            <a:r>
              <a:rPr lang="en-US" sz="1200" kern="1200" dirty="0">
                <a:solidFill>
                  <a:schemeClr val="tx1"/>
                </a:solidFill>
                <a:effectLst/>
                <a:latin typeface="Arial" panose="020B0604020202020204" pitchFamily="34" charset="0"/>
                <a:cs typeface="Arial" panose="020B0604020202020204" pitchFamily="34" charset="0"/>
              </a:rPr>
              <a:t>, et al., 2021).</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2017:</a:t>
            </a:r>
          </a:p>
          <a:p>
            <a:pPr marL="347472" indent="-164592">
              <a:buFont typeface="Arial" panose="020B0604020202020204" pitchFamily="34" charset="0"/>
              <a:buChar char="•"/>
            </a:pPr>
            <a:r>
              <a:rPr lang="en-US" sz="1200" dirty="0">
                <a:latin typeface="Arial" panose="020B0604020202020204" pitchFamily="34" charset="0"/>
                <a:cs typeface="Arial" panose="020B0604020202020204" pitchFamily="34" charset="0"/>
              </a:rPr>
              <a:t>The rate of ED visits for a principal diagnosis related to substance abuse only was higher </a:t>
            </a:r>
            <a:r>
              <a:rPr lang="en-US" b="0" dirty="0">
                <a:latin typeface="Arial" panose="020B0604020202020204" pitchFamily="34" charset="0"/>
                <a:cs typeface="Arial" panose="020B0604020202020204" pitchFamily="34" charset="0"/>
              </a:rPr>
              <a:t>in large central metropolitan areas (684.9 </a:t>
            </a:r>
            <a:r>
              <a:rPr lang="en-US" sz="1200" dirty="0">
                <a:latin typeface="Arial" panose="020B0604020202020204" pitchFamily="34" charset="0"/>
                <a:cs typeface="Arial" panose="020B0604020202020204" pitchFamily="34" charset="0"/>
              </a:rPr>
              <a:t>per 100,000</a:t>
            </a:r>
            <a:r>
              <a:rPr lang="en-US" b="0" dirty="0">
                <a:latin typeface="Arial" panose="020B0604020202020204" pitchFamily="34" charset="0"/>
                <a:cs typeface="Arial" panose="020B0604020202020204" pitchFamily="34" charset="0"/>
              </a:rPr>
              <a:t>) compared with large fringe metropolitan areas (469.8 </a:t>
            </a:r>
            <a:r>
              <a:rPr lang="en-US" sz="1200" dirty="0">
                <a:latin typeface="Arial" panose="020B0604020202020204" pitchFamily="34" charset="0"/>
                <a:cs typeface="Arial" panose="020B0604020202020204" pitchFamily="34" charset="0"/>
              </a:rPr>
              <a:t>per 100,000</a:t>
            </a:r>
            <a:r>
              <a:rPr lang="en-US" b="0" dirty="0">
                <a:latin typeface="Arial" panose="020B0604020202020204" pitchFamily="34" charset="0"/>
                <a:cs typeface="Arial" panose="020B0604020202020204" pitchFamily="34" charset="0"/>
              </a:rPr>
              <a:t>). </a:t>
            </a:r>
          </a:p>
          <a:p>
            <a:pPr marL="347472" marR="0" lvl="0" indent="-16459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The rate of ED visits for a principal diagnosis related to substance abuse only was lower </a:t>
            </a:r>
            <a:r>
              <a:rPr lang="en-US" b="0" dirty="0">
                <a:latin typeface="Arial" panose="020B0604020202020204" pitchFamily="34" charset="0"/>
                <a:cs typeface="Arial" panose="020B0604020202020204" pitchFamily="34" charset="0"/>
              </a:rPr>
              <a:t>in noncore areas (368.9 </a:t>
            </a:r>
            <a:r>
              <a:rPr lang="en-US" sz="1200" dirty="0">
                <a:latin typeface="Arial" panose="020B0604020202020204" pitchFamily="34" charset="0"/>
                <a:cs typeface="Arial" panose="020B0604020202020204" pitchFamily="34" charset="0"/>
              </a:rPr>
              <a:t>per 100,000</a:t>
            </a:r>
            <a:r>
              <a:rPr lang="en-US" b="0" dirty="0">
                <a:latin typeface="Arial" panose="020B0604020202020204" pitchFamily="34" charset="0"/>
                <a:cs typeface="Arial" panose="020B0604020202020204" pitchFamily="34" charset="0"/>
              </a:rPr>
              <a:t>) compared with large fringe metropolitan areas (469.8 </a:t>
            </a:r>
            <a:r>
              <a:rPr lang="en-US" sz="1200" dirty="0">
                <a:latin typeface="Arial" panose="020B0604020202020204" pitchFamily="34" charset="0"/>
                <a:cs typeface="Arial" panose="020B0604020202020204" pitchFamily="34" charset="0"/>
              </a:rPr>
              <a:t>per 100,000</a:t>
            </a:r>
            <a:r>
              <a:rPr lang="en-US" b="0" dirty="0">
                <a:latin typeface="Arial" panose="020B0604020202020204" pitchFamily="34" charset="0"/>
                <a:cs typeface="Arial" panose="020B0604020202020204" pitchFamily="34" charset="0"/>
              </a:rPr>
              <a:t>). </a:t>
            </a:r>
          </a:p>
          <a:p>
            <a:pPr marL="347472" indent="-164592">
              <a:buFont typeface="Arial" panose="020B0604020202020204" pitchFamily="34" charset="0"/>
              <a:buChar char="•"/>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979757" y="8842029"/>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8763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702310" y="5340350"/>
            <a:ext cx="5618480" cy="2805112"/>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E7EC0-D47B-461F-A069-1AF30F543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2375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533400" y="5187950"/>
            <a:ext cx="5943600" cy="2954345"/>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Diabetes is more prevalent in rural areas, and rural residents often experience unique barriers to care, including fewer healthcare providers, high rates of uninsured people, and fewer transportation options (</a:t>
            </a:r>
            <a:r>
              <a:rPr lang="en-US" sz="1200" kern="1200" dirty="0" err="1">
                <a:solidFill>
                  <a:schemeClr val="tx1"/>
                </a:solidFill>
                <a:effectLst/>
                <a:latin typeface="Arial" panose="020B0604020202020204" pitchFamily="34" charset="0"/>
                <a:cs typeface="Arial" panose="020B0604020202020204" pitchFamily="34" charset="0"/>
              </a:rPr>
              <a:t>RHIhub</a:t>
            </a:r>
            <a:r>
              <a:rPr lang="en-US" sz="1200" kern="1200" dirty="0">
                <a:solidFill>
                  <a:schemeClr val="tx1"/>
                </a:solidFill>
                <a:effectLst/>
                <a:latin typeface="Arial" panose="020B0604020202020204" pitchFamily="34" charset="0"/>
                <a:cs typeface="Arial" panose="020B0604020202020204" pitchFamily="34" charset="0"/>
              </a:rPr>
              <a:t>, 2020).</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Overall Rate: </a:t>
            </a:r>
            <a:r>
              <a:rPr lang="en-US" baseline="0" dirty="0">
                <a:latin typeface="Arial" panose="020B0604020202020204" pitchFamily="34" charset="0"/>
                <a:cs typeface="Arial" panose="020B0604020202020204" pitchFamily="34" charset="0"/>
              </a:rPr>
              <a:t>In 2017, the percentage of </a:t>
            </a:r>
            <a:r>
              <a:rPr lang="en-US" sz="1200" dirty="0">
                <a:latin typeface="Arial" panose="020B0604020202020204" pitchFamily="34" charset="0"/>
                <a:cs typeface="Arial" panose="020B0604020202020204" pitchFamily="34" charset="0"/>
              </a:rPr>
              <a:t>adults age 40 and over with diagnosed diabetes who received all four recommended services for diabetes in the calendar year </a:t>
            </a:r>
            <a:r>
              <a:rPr lang="en-US" baseline="0" dirty="0">
                <a:latin typeface="Arial" panose="020B0604020202020204" pitchFamily="34" charset="0"/>
                <a:cs typeface="Arial" panose="020B0604020202020204" pitchFamily="34" charset="0"/>
              </a:rPr>
              <a:t>was 26.2%.</a:t>
            </a:r>
            <a:endParaRPr lang="en-US" b="0" baseline="0" dirty="0">
              <a:latin typeface="Arial" panose="020B0604020202020204" pitchFamily="34" charset="0"/>
              <a:cs typeface="Arial" panose="020B0604020202020204" pitchFamily="34" charset="0"/>
            </a:endParaRPr>
          </a:p>
          <a:p>
            <a:pPr marL="173736" lvl="1" indent="-173736" defTabSz="931774">
              <a:buFont typeface="Arial" pitchFamily="34" charset="0"/>
              <a:buChar char="•"/>
              <a:defRPr/>
            </a:pPr>
            <a:r>
              <a:rPr lang="en-US" b="1" dirty="0">
                <a:latin typeface="Arial" panose="020B0604020202020204" pitchFamily="34" charset="0"/>
                <a:cs typeface="Arial" panose="020B0604020202020204" pitchFamily="34" charset="0"/>
              </a:rPr>
              <a:t>Groups With Disparities in 2017: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There were no statistically significant differences between residential areas in the percentage of </a:t>
            </a:r>
            <a:r>
              <a:rPr lang="en-US" sz="1200" dirty="0">
                <a:latin typeface="Arial" panose="020B0604020202020204" pitchFamily="34" charset="0"/>
                <a:cs typeface="Arial" panose="020B0604020202020204" pitchFamily="34" charset="0"/>
              </a:rPr>
              <a:t>adults age 40 and over with diagnosed diabetes who received all four recommended services for diabetes in the calendar </a:t>
            </a:r>
            <a:r>
              <a:rPr lang="en-US" sz="1200" strike="noStrike" dirty="0">
                <a:latin typeface="Arial" panose="020B0604020202020204" pitchFamily="34" charset="0"/>
                <a:cs typeface="Arial" panose="020B0604020202020204" pitchFamily="34" charset="0"/>
              </a:rPr>
              <a:t>year</a:t>
            </a:r>
            <a:r>
              <a:rPr lang="en-US" b="0" baseline="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a:xfrm>
            <a:off x="3977640" y="8842029"/>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solidFill>
              <a:effectLst/>
              <a:uLnTx/>
              <a:uFillTx/>
              <a:cs typeface="Arial" panose="020B0604020202020204" pitchFamily="34" charset="0"/>
            </a:endParaRPr>
          </a:p>
        </p:txBody>
      </p:sp>
    </p:spTree>
    <p:extLst>
      <p:ext uri="{BB962C8B-B14F-4D97-AF65-F5344CB8AC3E}">
        <p14:creationId xmlns:p14="http://schemas.microsoft.com/office/powerpoint/2010/main" val="340736795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77345"/>
            <a:ext cx="5618480" cy="3665458"/>
          </a:xfrm>
        </p:spPr>
        <p:txBody>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Individuals who do not achieve good control of their diabetes may develop symptoms that require correction through hospitalization. Admission rates for uncontrolled diabetes may be reduced by better outpatient treatment and patients’ tighter adherence to diet and medication.</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2017:</a:t>
            </a:r>
          </a:p>
          <a:p>
            <a:pPr marL="347472" marR="0" lvl="0" indent="-16459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Adults in large central metropolitan areas were more likely to be admitted to the hospital for uncontrolled diabetes (52.5 per 100,000) compared with adults in large fringe metropolitan areas (45.2 per 100,000). </a:t>
            </a:r>
          </a:p>
          <a:p>
            <a:pPr marL="18288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a:xfrm>
            <a:off x="3977640" y="8842248"/>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solidFill>
              <a:effectLst/>
              <a:uLnTx/>
              <a:uFillTx/>
              <a:cs typeface="Arial" panose="020B0604020202020204" pitchFamily="34" charset="0"/>
            </a:endParaRPr>
          </a:p>
        </p:txBody>
      </p:sp>
    </p:spTree>
    <p:extLst>
      <p:ext uri="{BB962C8B-B14F-4D97-AF65-F5344CB8AC3E}">
        <p14:creationId xmlns:p14="http://schemas.microsoft.com/office/powerpoint/2010/main" val="410397457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271620" y="5097463"/>
            <a:ext cx="6440329" cy="3908345"/>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Individuals who do not achieve good control of their diabetes may develop symptoms that require correction through hospitalization. Admission rates for uncontrolled diabetes may be reduced by better outpatient treatment and patients’ tighter adherence to diet and medication.</a:t>
            </a: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2017:</a:t>
            </a:r>
          </a:p>
          <a:p>
            <a:pPr marL="173736" indent="0">
              <a:buFont typeface="Arial" panose="020B0604020202020204" pitchFamily="34" charset="0"/>
              <a:buNone/>
            </a:pPr>
            <a:r>
              <a:rPr lang="en-US" sz="1000" b="1" baseline="0" dirty="0">
                <a:latin typeface="Arial" panose="020B0604020202020204" pitchFamily="34" charset="0"/>
                <a:cs typeface="Arial" panose="020B0604020202020204" pitchFamily="34" charset="0"/>
              </a:rPr>
              <a:t>Disparities by Location:</a:t>
            </a:r>
          </a:p>
          <a:p>
            <a:pPr marL="342900" indent="-168275">
              <a:buFont typeface="Arial" panose="020B0604020202020204" pitchFamily="34" charset="0"/>
              <a:buChar char="•"/>
              <a:defRPr/>
            </a:pPr>
            <a:r>
              <a:rPr lang="en-US" sz="1000" baseline="0" dirty="0">
                <a:latin typeface="Arial" panose="020B0604020202020204" pitchFamily="34" charset="0"/>
                <a:cs typeface="Arial" panose="020B0604020202020204" pitchFamily="34" charset="0"/>
              </a:rPr>
              <a:t>In large central metropolitan areas, the rate of hospital admission for uncontrolled diabetes without complications was higher for Black adults (133.4 per 100,000) and Hispanic adults (58.3 per 100,000) </a:t>
            </a:r>
            <a:r>
              <a:rPr lang="en-US" sz="1000" b="0" baseline="0" dirty="0">
                <a:latin typeface="Arial" panose="020B0604020202020204" pitchFamily="34" charset="0"/>
                <a:cs typeface="Arial" panose="020B0604020202020204" pitchFamily="34" charset="0"/>
              </a:rPr>
              <a:t>compared with White adults </a:t>
            </a:r>
            <a:r>
              <a:rPr lang="en-US" sz="1000" baseline="0" dirty="0">
                <a:latin typeface="Arial" panose="020B0604020202020204" pitchFamily="34" charset="0"/>
                <a:cs typeface="Arial" panose="020B0604020202020204" pitchFamily="34" charset="0"/>
              </a:rPr>
              <a:t>(31.1 per 100,000)</a:t>
            </a:r>
            <a:r>
              <a:rPr lang="en-US" sz="1000" b="0" baseline="0" dirty="0">
                <a:latin typeface="Arial" panose="020B0604020202020204" pitchFamily="34" charset="0"/>
                <a:cs typeface="Arial" panose="020B0604020202020204" pitchFamily="34" charset="0"/>
              </a:rPr>
              <a:t>. In contrast, the rate of </a:t>
            </a:r>
            <a:r>
              <a:rPr lang="en-US" sz="1000" baseline="0" dirty="0">
                <a:latin typeface="Arial" panose="020B0604020202020204" pitchFamily="34" charset="0"/>
                <a:cs typeface="Arial" panose="020B0604020202020204" pitchFamily="34" charset="0"/>
              </a:rPr>
              <a:t>hospital admission for uncontrolled diabetes without complications was lower for Asian and Pacific Islander adults (24.3 per 100,000) </a:t>
            </a:r>
            <a:r>
              <a:rPr lang="en-US" sz="1000" b="0" baseline="0" dirty="0">
                <a:latin typeface="Arial" panose="020B0604020202020204" pitchFamily="34" charset="0"/>
                <a:cs typeface="Arial" panose="020B0604020202020204" pitchFamily="34" charset="0"/>
              </a:rPr>
              <a:t>compared with White adults </a:t>
            </a:r>
            <a:r>
              <a:rPr lang="en-US" sz="1000" baseline="0" dirty="0">
                <a:latin typeface="Arial" panose="020B0604020202020204" pitchFamily="34" charset="0"/>
                <a:cs typeface="Arial" panose="020B0604020202020204" pitchFamily="34" charset="0"/>
              </a:rPr>
              <a:t>(31.1 per 100,000).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In large fringe metropolitan areas, the rate of </a:t>
            </a:r>
            <a:r>
              <a:rPr lang="en-US" sz="1000" baseline="0" dirty="0">
                <a:latin typeface="Arial" panose="020B0604020202020204" pitchFamily="34" charset="0"/>
                <a:cs typeface="Arial" panose="020B0604020202020204" pitchFamily="34" charset="0"/>
              </a:rPr>
              <a:t>hospital admission for uncontrolled diabetes without complications was higher for Black adults (115.0 per 100,000) and Hispanic adults (51.5 per 100,000)</a:t>
            </a:r>
            <a:r>
              <a:rPr lang="en-US" sz="1000" b="0" baseline="0" dirty="0">
                <a:latin typeface="Arial" panose="020B0604020202020204" pitchFamily="34" charset="0"/>
                <a:cs typeface="Arial" panose="020B0604020202020204" pitchFamily="34" charset="0"/>
              </a:rPr>
              <a:t> compared with White adults </a:t>
            </a:r>
            <a:r>
              <a:rPr lang="en-US" sz="1000" baseline="0" dirty="0">
                <a:latin typeface="Arial" panose="020B0604020202020204" pitchFamily="34" charset="0"/>
                <a:cs typeface="Arial" panose="020B0604020202020204" pitchFamily="34" charset="0"/>
              </a:rPr>
              <a:t>(31.2 per 100,000)</a:t>
            </a:r>
            <a:r>
              <a:rPr lang="en-US" sz="1000" b="0" baseline="0" dirty="0">
                <a:latin typeface="Arial" panose="020B0604020202020204" pitchFamily="34" charset="0"/>
                <a:cs typeface="Arial" panose="020B0604020202020204" pitchFamily="34" charset="0"/>
              </a:rPr>
              <a:t>. In contrast, the rate </a:t>
            </a:r>
            <a:r>
              <a:rPr lang="en-US" sz="1000" baseline="0" dirty="0">
                <a:latin typeface="Arial" panose="020B0604020202020204" pitchFamily="34" charset="0"/>
                <a:cs typeface="Arial" panose="020B0604020202020204" pitchFamily="34" charset="0"/>
              </a:rPr>
              <a:t>of hospital admission for uncontrolled diabetes without complications for Asian and Pacific Islander adults (20.9 per 100,000) was lower </a:t>
            </a:r>
            <a:r>
              <a:rPr lang="en-US" sz="1000" b="0" baseline="0" dirty="0">
                <a:latin typeface="Arial" panose="020B0604020202020204" pitchFamily="34" charset="0"/>
                <a:cs typeface="Arial" panose="020B0604020202020204" pitchFamily="34" charset="0"/>
              </a:rPr>
              <a:t>compared with White adults </a:t>
            </a:r>
            <a:r>
              <a:rPr lang="en-US" sz="1000" baseline="0" dirty="0">
                <a:latin typeface="Arial" panose="020B0604020202020204" pitchFamily="34" charset="0"/>
                <a:cs typeface="Arial" panose="020B0604020202020204" pitchFamily="34" charset="0"/>
              </a:rPr>
              <a:t>(31.2 per 100,000)</a:t>
            </a:r>
            <a:r>
              <a:rPr lang="en-US" sz="1000" b="0" baseline="0" dirty="0">
                <a:latin typeface="Arial" panose="020B0604020202020204" pitchFamily="34" charset="0"/>
                <a:cs typeface="Arial" panose="020B0604020202020204" pitchFamily="34" charset="0"/>
              </a:rPr>
              <a:t>.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In medium metropolitan areas, the rate of </a:t>
            </a:r>
            <a:r>
              <a:rPr lang="en-US" sz="1000" baseline="0" dirty="0">
                <a:latin typeface="Arial" panose="020B0604020202020204" pitchFamily="34" charset="0"/>
                <a:cs typeface="Arial" panose="020B0604020202020204" pitchFamily="34" charset="0"/>
              </a:rPr>
              <a:t>hospital admission for uncontrolled diabetes without complications was higher for Black adults (117.8 per 100,000) and Hispanic adults (52.7 per 100,000) </a:t>
            </a:r>
            <a:r>
              <a:rPr lang="en-US" sz="1000" b="0" baseline="0" dirty="0">
                <a:latin typeface="Arial" panose="020B0604020202020204" pitchFamily="34" charset="0"/>
                <a:cs typeface="Arial" panose="020B0604020202020204" pitchFamily="34" charset="0"/>
              </a:rPr>
              <a:t>compared with White adults </a:t>
            </a:r>
            <a:r>
              <a:rPr lang="en-US" sz="1000" baseline="0" dirty="0">
                <a:latin typeface="Arial" panose="020B0604020202020204" pitchFamily="34" charset="0"/>
                <a:cs typeface="Arial" panose="020B0604020202020204" pitchFamily="34" charset="0"/>
              </a:rPr>
              <a:t>(31.5 per 100,000)</a:t>
            </a:r>
            <a:r>
              <a:rPr lang="en-US" sz="1000" b="0" baseline="0" dirty="0">
                <a:latin typeface="Arial" panose="020B0604020202020204" pitchFamily="34" charset="0"/>
                <a:cs typeface="Arial" panose="020B0604020202020204" pitchFamily="34" charset="0"/>
              </a:rPr>
              <a:t>. In contrast, the rate of </a:t>
            </a:r>
            <a:r>
              <a:rPr lang="en-US" sz="1000" baseline="0" dirty="0">
                <a:latin typeface="Arial" panose="020B0604020202020204" pitchFamily="34" charset="0"/>
                <a:cs typeface="Arial" panose="020B0604020202020204" pitchFamily="34" charset="0"/>
              </a:rPr>
              <a:t>hospital admission for uncontrolled diabetes without complications was lower </a:t>
            </a:r>
            <a:r>
              <a:rPr lang="en-US" sz="1000" b="0" baseline="0" dirty="0">
                <a:latin typeface="Arial" panose="020B0604020202020204" pitchFamily="34" charset="0"/>
                <a:cs typeface="Arial" panose="020B0604020202020204" pitchFamily="34" charset="0"/>
              </a:rPr>
              <a:t>for </a:t>
            </a:r>
            <a:r>
              <a:rPr lang="en-US" sz="1000" baseline="0" dirty="0">
                <a:latin typeface="Arial" panose="020B0604020202020204" pitchFamily="34" charset="0"/>
                <a:cs typeface="Arial" panose="020B0604020202020204" pitchFamily="34" charset="0"/>
              </a:rPr>
              <a:t>Asian and Pacific Islander adults (19.7 per 100,000) </a:t>
            </a:r>
            <a:r>
              <a:rPr lang="en-US" sz="1000" b="0" baseline="0" dirty="0">
                <a:latin typeface="Arial" panose="020B0604020202020204" pitchFamily="34" charset="0"/>
                <a:cs typeface="Arial" panose="020B0604020202020204" pitchFamily="34" charset="0"/>
              </a:rPr>
              <a:t>compared with White adults </a:t>
            </a:r>
            <a:r>
              <a:rPr lang="en-US" sz="1000" baseline="0" dirty="0">
                <a:latin typeface="Arial" panose="020B0604020202020204" pitchFamily="34" charset="0"/>
                <a:cs typeface="Arial" panose="020B0604020202020204" pitchFamily="34" charset="0"/>
              </a:rPr>
              <a:t>(31.5 per 100,000)</a:t>
            </a:r>
            <a:r>
              <a:rPr lang="en-US" sz="1000" b="0" baseline="0" dirty="0">
                <a:latin typeface="Arial" panose="020B0604020202020204" pitchFamily="34" charset="0"/>
                <a:cs typeface="Arial" panose="020B0604020202020204" pitchFamily="34" charset="0"/>
              </a:rPr>
              <a:t>.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In small metropolitan areas, the rate of </a:t>
            </a:r>
            <a:r>
              <a:rPr lang="en-US" sz="1000" baseline="0" dirty="0">
                <a:latin typeface="Arial" panose="020B0604020202020204" pitchFamily="34" charset="0"/>
                <a:cs typeface="Arial" panose="020B0604020202020204" pitchFamily="34" charset="0"/>
              </a:rPr>
              <a:t>hospital admission for uncontrolled diabetes without complications was higher for Black adults (122.9 per 100,000) and Hispanic adults (52.9 per 100,000) </a:t>
            </a:r>
            <a:r>
              <a:rPr lang="en-US" sz="1000" b="0" baseline="0" dirty="0">
                <a:latin typeface="Arial" panose="020B0604020202020204" pitchFamily="34" charset="0"/>
                <a:cs typeface="Arial" panose="020B0604020202020204" pitchFamily="34" charset="0"/>
              </a:rPr>
              <a:t>compared with White adults </a:t>
            </a:r>
            <a:r>
              <a:rPr lang="en-US" sz="1000" baseline="0" dirty="0">
                <a:latin typeface="Arial" panose="020B0604020202020204" pitchFamily="34" charset="0"/>
                <a:cs typeface="Arial" panose="020B0604020202020204" pitchFamily="34" charset="0"/>
              </a:rPr>
              <a:t>(32.3 per 100,000)</a:t>
            </a:r>
            <a:r>
              <a:rPr lang="en-US" sz="1000"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In micropolitan areas, the rate of </a:t>
            </a:r>
            <a:r>
              <a:rPr lang="en-US" sz="1000" baseline="0" dirty="0">
                <a:latin typeface="Arial" panose="020B0604020202020204" pitchFamily="34" charset="0"/>
                <a:cs typeface="Arial" panose="020B0604020202020204" pitchFamily="34" charset="0"/>
              </a:rPr>
              <a:t>hospital admission for uncontrolled diabetes without complications was higher for Black adults ((127.0 per 100,000) and Hispanic adults (51.8 per 100,000) </a:t>
            </a:r>
            <a:r>
              <a:rPr lang="en-US" sz="1000" b="0" baseline="0" dirty="0">
                <a:latin typeface="Arial" panose="020B0604020202020204" pitchFamily="34" charset="0"/>
                <a:cs typeface="Arial" panose="020B0604020202020204" pitchFamily="34" charset="0"/>
              </a:rPr>
              <a:t>compared with White adults </a:t>
            </a:r>
            <a:r>
              <a:rPr lang="en-US" sz="1000" baseline="0" dirty="0">
                <a:latin typeface="Arial" panose="020B0604020202020204" pitchFamily="34" charset="0"/>
                <a:cs typeface="Arial" panose="020B0604020202020204" pitchFamily="34" charset="0"/>
              </a:rPr>
              <a:t>(33.0 per 100,000)</a:t>
            </a:r>
            <a:r>
              <a:rPr lang="en-US" sz="1000" b="0" baseline="0" dirty="0">
                <a:latin typeface="Arial" panose="020B0604020202020204" pitchFamily="34" charset="0"/>
                <a:cs typeface="Arial" panose="020B0604020202020204" pitchFamily="34" charset="0"/>
              </a:rPr>
              <a:t>.</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latin typeface="Arial" panose="020B0604020202020204" pitchFamily="34" charset="0"/>
                <a:cs typeface="Arial" panose="020B0604020202020204" pitchFamily="34" charset="0"/>
              </a:rPr>
              <a:t>In noncore areas, the rate of </a:t>
            </a:r>
            <a:r>
              <a:rPr lang="en-US" sz="1000" baseline="0" dirty="0">
                <a:latin typeface="Arial" panose="020B0604020202020204" pitchFamily="34" charset="0"/>
                <a:cs typeface="Arial" panose="020B0604020202020204" pitchFamily="34" charset="0"/>
              </a:rPr>
              <a:t>hospital admission for uncontrolled diabetes without complications was higher for Black adults (106.6 per 100,000) and Hispanic adults (69.4 per 100,000) </a:t>
            </a:r>
            <a:r>
              <a:rPr lang="en-US" sz="1000" b="0" baseline="0" dirty="0">
                <a:latin typeface="Arial" panose="020B0604020202020204" pitchFamily="34" charset="0"/>
                <a:cs typeface="Arial" panose="020B0604020202020204" pitchFamily="34" charset="0"/>
              </a:rPr>
              <a:t>compared with White adults </a:t>
            </a:r>
            <a:r>
              <a:rPr lang="en-US" sz="1000" baseline="0" dirty="0">
                <a:latin typeface="Arial" panose="020B0604020202020204" pitchFamily="34" charset="0"/>
                <a:cs typeface="Arial" panose="020B0604020202020204" pitchFamily="34" charset="0"/>
              </a:rPr>
              <a:t>(35.9 per 100,000)</a:t>
            </a:r>
            <a:r>
              <a:rPr lang="en-US" sz="1000" b="0" baseline="0" dirty="0">
                <a:latin typeface="Arial" panose="020B0604020202020204" pitchFamily="34" charset="0"/>
                <a:cs typeface="Arial" panose="020B0604020202020204" pitchFamily="34" charset="0"/>
              </a:rPr>
              <a:t>.</a:t>
            </a:r>
            <a:endParaRPr lang="en-US" sz="1000" b="1" baseline="0" dirty="0">
              <a:latin typeface="Arial" panose="020B0604020202020204" pitchFamily="34" charset="0"/>
              <a:cs typeface="Arial" panose="020B0604020202020204" pitchFamily="34" charset="0"/>
            </a:endParaRPr>
          </a:p>
          <a:p>
            <a:pPr marL="173736"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baseline="0" dirty="0">
                <a:latin typeface="Arial" panose="020B0604020202020204" pitchFamily="34" charset="0"/>
                <a:cs typeface="Arial" panose="020B0604020202020204" pitchFamily="34" charset="0"/>
              </a:rPr>
              <a:t>Disparities by Group:</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For Hispanic adults, those residing </a:t>
            </a:r>
            <a:r>
              <a:rPr lang="en-US" sz="1000" b="0" baseline="0" dirty="0">
                <a:latin typeface="Arial" panose="020B0604020202020204" pitchFamily="34" charset="0"/>
                <a:cs typeface="Arial" panose="020B0604020202020204" pitchFamily="34" charset="0"/>
              </a:rPr>
              <a:t>in noncore areas had higher rates of </a:t>
            </a:r>
            <a:r>
              <a:rPr lang="en-US" sz="1000" baseline="0" dirty="0">
                <a:latin typeface="Arial" panose="020B0604020202020204" pitchFamily="34" charset="0"/>
                <a:cs typeface="Arial" panose="020B0604020202020204" pitchFamily="34" charset="0"/>
              </a:rPr>
              <a:t>hospital admission for uncontrolled diabetes without complications (69.4 per 100,000) </a:t>
            </a:r>
            <a:r>
              <a:rPr lang="en-US" sz="1000" b="0" baseline="0" dirty="0">
                <a:latin typeface="Arial" panose="020B0604020202020204" pitchFamily="34" charset="0"/>
                <a:cs typeface="Arial" panose="020B0604020202020204" pitchFamily="34" charset="0"/>
              </a:rPr>
              <a:t>compared with those in large fringe metropolitan areas </a:t>
            </a:r>
            <a:r>
              <a:rPr lang="en-US" sz="1000" baseline="0" dirty="0">
                <a:latin typeface="Arial" panose="020B0604020202020204" pitchFamily="34" charset="0"/>
                <a:cs typeface="Arial" panose="020B0604020202020204" pitchFamily="34" charset="0"/>
              </a:rPr>
              <a:t>(51.5 per 100,000)</a:t>
            </a:r>
            <a:r>
              <a:rPr lang="en-US" sz="1000" b="0" baseline="0" dirty="0">
                <a:latin typeface="Arial" panose="020B0604020202020204" pitchFamily="34" charset="0"/>
                <a:cs typeface="Arial" panose="020B0604020202020204" pitchFamily="34" charset="0"/>
              </a:rPr>
              <a:t>.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For White adults, those residing </a:t>
            </a:r>
            <a:r>
              <a:rPr lang="en-US" sz="1000" b="0" baseline="0" dirty="0">
                <a:latin typeface="Arial" panose="020B0604020202020204" pitchFamily="34" charset="0"/>
                <a:cs typeface="Arial" panose="020B0604020202020204" pitchFamily="34" charset="0"/>
              </a:rPr>
              <a:t>in noncore areas had a higher rate of </a:t>
            </a:r>
            <a:r>
              <a:rPr lang="en-US" sz="1000" baseline="0" dirty="0">
                <a:latin typeface="Arial" panose="020B0604020202020204" pitchFamily="34" charset="0"/>
                <a:cs typeface="Arial" panose="020B0604020202020204" pitchFamily="34" charset="0"/>
              </a:rPr>
              <a:t>hospital admission for uncontrolled diabetes without complications (35.9 per 100,000) </a:t>
            </a:r>
            <a:r>
              <a:rPr lang="en-US" sz="1000" b="0" baseline="0" dirty="0">
                <a:latin typeface="Arial" panose="020B0604020202020204" pitchFamily="34" charset="0"/>
                <a:cs typeface="Arial" panose="020B0604020202020204" pitchFamily="34" charset="0"/>
              </a:rPr>
              <a:t>compared with those in large fringe metropolitan areas </a:t>
            </a:r>
            <a:r>
              <a:rPr lang="en-US" sz="1000" baseline="0" dirty="0">
                <a:latin typeface="Arial" panose="020B0604020202020204" pitchFamily="34" charset="0"/>
                <a:cs typeface="Arial" panose="020B0604020202020204" pitchFamily="34" charset="0"/>
              </a:rPr>
              <a:t>(31.2 per 100,000)</a:t>
            </a:r>
            <a:r>
              <a:rPr lang="en-US" sz="1000" b="0" baseline="0" dirty="0">
                <a:latin typeface="Arial" panose="020B0604020202020204" pitchFamily="34" charset="0"/>
                <a:cs typeface="Arial" panose="020B0604020202020204" pitchFamily="34" charset="0"/>
              </a:rPr>
              <a:t>.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979757" y="8842029"/>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14E0-4C45-4825-B5DD-BB35ED836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84023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9287"/>
          </a:xfrm>
        </p:spPr>
      </p:sp>
      <p:sp>
        <p:nvSpPr>
          <p:cNvPr id="3" name="Notes Placeholder 2"/>
          <p:cNvSpPr>
            <a:spLocks noGrp="1"/>
          </p:cNvSpPr>
          <p:nvPr>
            <p:ph type="body" idx="1"/>
          </p:nvPr>
        </p:nvSpPr>
        <p:spPr>
          <a:xfrm>
            <a:off x="158750" y="5099050"/>
            <a:ext cx="6699250" cy="4048494"/>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Importance:</a:t>
            </a:r>
            <a:r>
              <a:rPr lang="en-US" sz="1100" dirty="0">
                <a:latin typeface="Arial" panose="020B0604020202020204" pitchFamily="34" charset="0"/>
                <a:cs typeface="Arial" panose="020B0604020202020204" pitchFamily="34" charset="0"/>
              </a:rPr>
              <a:t> Suicide rates in the United States have been increasing since 2000. Rates in less urban areas have been higher than rates in more urban areas, with some evidence of a growing difference. Increased suicide risk is associated with factors that are more prevalent in less urban areas, such as limited access to mental health care, social isolation, and opioid misuse (Kegler, et al., 2017). Suicide may be prevented when its warning signs are detected and treated. Identification of suicidal ideas and plans among individuals being treated for depression is expected to increase with the growing use of standardized screening instruments and electronic medical records.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baseline="0" dirty="0">
                <a:latin typeface="Arial" panose="020B0604020202020204" pitchFamily="34" charset="0"/>
                <a:cs typeface="Arial" panose="020B0604020202020204" pitchFamily="34" charset="0"/>
              </a:rPr>
              <a:t>Overall Rate: </a:t>
            </a:r>
            <a:r>
              <a:rPr lang="en-US" sz="1100" baseline="0" dirty="0">
                <a:latin typeface="Arial" panose="020B0604020202020204" pitchFamily="34" charset="0"/>
                <a:cs typeface="Arial" panose="020B0604020202020204" pitchFamily="34" charset="0"/>
              </a:rPr>
              <a:t>In 2017, the suicide rate among people age 12 and over was 16.9 per 100,000 population.</a:t>
            </a:r>
            <a:endParaRPr lang="en-US" sz="1100" b="0"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Trends: </a:t>
            </a:r>
          </a:p>
          <a:p>
            <a:pPr marL="347472" lvl="2" indent="-164592" defTabSz="931774">
              <a:buFont typeface="Arial" pitchFamily="34" charset="0"/>
              <a:buChar char="•"/>
              <a:defRPr/>
            </a:pPr>
            <a:r>
              <a:rPr lang="en-US" sz="1100" dirty="0">
                <a:latin typeface="Arial" panose="020B0604020202020204" pitchFamily="34" charset="0"/>
                <a:cs typeface="Arial" panose="020B0604020202020204" pitchFamily="34" charset="0"/>
              </a:rPr>
              <a:t>From 2008 to 2017, </a:t>
            </a:r>
            <a:r>
              <a:rPr lang="en-US" sz="1100" baseline="0" dirty="0">
                <a:latin typeface="Arial" panose="020B0604020202020204" pitchFamily="34" charset="0"/>
                <a:cs typeface="Arial" panose="020B0604020202020204" pitchFamily="34" charset="0"/>
              </a:rPr>
              <a:t>suicide rates among people age 12 and over worsened for all residence locations except large central metro, where there was no </a:t>
            </a:r>
            <a:r>
              <a:rPr lang="en-US" sz="1100" b="0" baseline="0" dirty="0">
                <a:latin typeface="Arial" panose="020B0604020202020204" pitchFamily="34" charset="0"/>
                <a:cs typeface="Arial" panose="020B0604020202020204" pitchFamily="34" charset="0"/>
              </a:rPr>
              <a:t>statistically significant </a:t>
            </a:r>
            <a:r>
              <a:rPr lang="en-US" sz="1100" baseline="0" dirty="0">
                <a:latin typeface="Arial" panose="020B0604020202020204" pitchFamily="34" charset="0"/>
                <a:cs typeface="Arial" panose="020B0604020202020204" pitchFamily="34" charset="0"/>
              </a:rPr>
              <a:t>change.</a:t>
            </a:r>
          </a:p>
          <a:p>
            <a:pPr marL="173736" lvl="1" indent="-173736" defTabSz="931774">
              <a:buFont typeface="Arial" pitchFamily="34" charset="0"/>
              <a:buChar char="•"/>
              <a:defRPr/>
            </a:pPr>
            <a:r>
              <a:rPr lang="en-US" sz="1100" b="1" dirty="0">
                <a:latin typeface="Arial" panose="020B0604020202020204" pitchFamily="34" charset="0"/>
                <a:cs typeface="Arial" panose="020B0604020202020204" pitchFamily="34" charset="0"/>
              </a:rPr>
              <a:t>Groups With Disparities in 2017: </a:t>
            </a:r>
          </a:p>
          <a:p>
            <a:pPr marL="342900"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Suicide rates among people age 12 and over were higher in medium metropolitan (18.8 per 100,000), small metropolitan (21.3 per 100,000), micropolitan (22.7 per 100,000), and noncore (23.7 per 100,000) areas </a:t>
            </a:r>
            <a:r>
              <a:rPr lang="en-US" sz="1100" b="0" baseline="0" dirty="0">
                <a:latin typeface="Arial" panose="020B0604020202020204" pitchFamily="34" charset="0"/>
                <a:cs typeface="Arial" panose="020B0604020202020204" pitchFamily="34" charset="0"/>
              </a:rPr>
              <a:t>compared with the suicide rate in large fringe metropolitan areas (15.1 </a:t>
            </a:r>
            <a:r>
              <a:rPr lang="en-US" sz="1100" baseline="0" dirty="0">
                <a:latin typeface="Arial" panose="020B0604020202020204" pitchFamily="34" charset="0"/>
                <a:cs typeface="Arial" panose="020B0604020202020204" pitchFamily="34" charset="0"/>
              </a:rPr>
              <a:t>per 100,000</a:t>
            </a:r>
            <a:r>
              <a:rPr lang="en-US" sz="1100" b="0" baseline="0" dirty="0">
                <a:latin typeface="Arial" panose="020B0604020202020204" pitchFamily="34" charset="0"/>
                <a:cs typeface="Arial" panose="020B0604020202020204" pitchFamily="34" charset="0"/>
              </a:rPr>
              <a:t>). In contrast, the s</a:t>
            </a:r>
            <a:r>
              <a:rPr lang="en-US" sz="1100" baseline="0" dirty="0">
                <a:latin typeface="Arial" panose="020B0604020202020204" pitchFamily="34" charset="0"/>
                <a:cs typeface="Arial" panose="020B0604020202020204" pitchFamily="34" charset="0"/>
              </a:rPr>
              <a:t>uicide rate among people age 12 and over residing in large central metropolitan areas (13.3 per 100,000) was lower compared with the rate in large fringe metropolitan areas (15.1 per 100,000). </a:t>
            </a:r>
          </a:p>
          <a:p>
            <a:pPr marL="228600" indent="-228600">
              <a:buFont typeface="Arial" pitchFamily="34" charset="0"/>
              <a:buChar char="•"/>
            </a:pPr>
            <a:r>
              <a:rPr lang="en-US" sz="1100" b="1" i="0" baseline="0" dirty="0">
                <a:latin typeface="Arial" panose="020B0604020202020204" pitchFamily="34" charset="0"/>
                <a:cs typeface="Arial" panose="020B0604020202020204" pitchFamily="34" charset="0"/>
              </a:rPr>
              <a:t>Achievable Benchmark: </a:t>
            </a:r>
          </a:p>
          <a:p>
            <a:pPr marL="347472" lvl="1" indent="-173736">
              <a:buFont typeface="Arial" panose="020B0604020202020204" pitchFamily="34" charset="0"/>
              <a:buChar char="•"/>
            </a:pPr>
            <a:r>
              <a:rPr lang="en-US" sz="1100" i="0" baseline="0" dirty="0">
                <a:latin typeface="Arial" panose="020B0604020202020204" pitchFamily="34" charset="0"/>
                <a:cs typeface="Arial" panose="020B0604020202020204" pitchFamily="34" charset="0"/>
              </a:rPr>
              <a:t>The 2015 top 5 State achievable benchmark was 9.4 suicide deaths per 100,000 population. </a:t>
            </a:r>
            <a:r>
              <a:rPr lang="en-US" sz="1100" i="0" kern="1200" dirty="0">
                <a:effectLst/>
                <a:latin typeface="Arial" panose="020B0604020202020204" pitchFamily="34" charset="0"/>
                <a:cs typeface="Arial" panose="020B0604020202020204" pitchFamily="34" charset="0"/>
              </a:rPr>
              <a:t>The top 5 States that contributed to the achievable benchmark were the District of Columbia, Maryland, Massachusetts, New Jersey, and New York.</a:t>
            </a:r>
          </a:p>
          <a:p>
            <a:pPr marL="347472" lvl="1" indent="-173736">
              <a:buFont typeface="Arial" panose="020B0604020202020204" pitchFamily="34" charset="0"/>
              <a:buChar char="•"/>
            </a:pPr>
            <a:r>
              <a:rPr lang="en-US" sz="1100" i="0" kern="1200" dirty="0">
                <a:effectLst/>
                <a:latin typeface="Arial" panose="020B0604020202020204" pitchFamily="34" charset="0"/>
                <a:cs typeface="Arial" panose="020B0604020202020204" pitchFamily="34" charset="0"/>
              </a:rPr>
              <a:t>Through 2017, no progress was made toward the benchmark, overall or in any residence location.</a:t>
            </a:r>
          </a:p>
        </p:txBody>
      </p:sp>
      <p:sp>
        <p:nvSpPr>
          <p:cNvPr id="4" name="Slide Number Placeholder 3"/>
          <p:cNvSpPr>
            <a:spLocks noGrp="1"/>
          </p:cNvSpPr>
          <p:nvPr>
            <p:ph type="sldNum" sz="quarter" idx="10"/>
          </p:nvPr>
        </p:nvSpPr>
        <p:spPr>
          <a:xfrm>
            <a:off x="3979757" y="8842248"/>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9B153-67B9-4602-A9FE-81AAF2748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6795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699929" y="5334000"/>
            <a:ext cx="5618480"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According to the American Thoracic Society (2019), for U.S. adults, pneumonia is the most common cause of hospital admissions other than women giving birth. About 1 million adults in the United States seek care in a hospital due to pneumonia every year, and 50,000 die from this disease. Pneumonia was one of the top 10 most expensive conditions seen during inpatient hospitalizations. In 2013, pneumonia had an aggregate cost of nearly $9.5 billion for 960,000 hospital stays (American Thoracic Society, 2019).</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in 2017:</a:t>
            </a:r>
          </a:p>
          <a:p>
            <a:pPr marL="347472" marR="0" lvl="0" indent="-16459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death rate from pneumonia was higher</a:t>
            </a:r>
            <a:r>
              <a:rPr lang="en-US" b="1" dirty="0">
                <a:latin typeface="Arial" panose="020B0604020202020204" pitchFamily="34" charset="0"/>
                <a:cs typeface="Arial" panose="020B0604020202020204" pitchFamily="34" charset="0"/>
              </a:rPr>
              <a:t> i</a:t>
            </a:r>
            <a:r>
              <a:rPr lang="en-US" b="0" dirty="0">
                <a:latin typeface="Arial" panose="020B0604020202020204" pitchFamily="34" charset="0"/>
                <a:cs typeface="Arial" panose="020B0604020202020204" pitchFamily="34" charset="0"/>
              </a:rPr>
              <a:t>n small metropolitan areas (27.4 per 1,000) compared with large fringe metropolitan areas (24.5 per 1,000). </a:t>
            </a:r>
          </a:p>
          <a:p>
            <a:pPr marL="347472" indent="-164592">
              <a:buFont typeface="Arial" panose="020B0604020202020204" pitchFamily="34" charset="0"/>
              <a:buChar char="•"/>
            </a:pPr>
            <a:r>
              <a:rPr lang="en-US" b="0" dirty="0">
                <a:latin typeface="Arial" panose="020B0604020202020204" pitchFamily="34" charset="0"/>
                <a:cs typeface="Arial" panose="020B0604020202020204" pitchFamily="34" charset="0"/>
              </a:rPr>
              <a:t>The death rate from pneumonia was higher in micropolitan areas (27.1 per 1,000) compared with large fringe metropolitan areas (24.5 per 1,000). </a:t>
            </a:r>
          </a:p>
          <a:p>
            <a:pPr marL="347472" marR="0" lvl="0" indent="-16459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The death rate from pneumonia was higher in noncore areas (30.1 per 1,000) compared with large fringe metropolitan areas (24.5 per 1,000). </a:t>
            </a:r>
          </a:p>
          <a:p>
            <a:pPr marL="18288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977640" y="8842029"/>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23728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39763"/>
            <a:ext cx="5943600" cy="4457700"/>
          </a:xfrm>
        </p:spPr>
      </p:sp>
      <p:sp>
        <p:nvSpPr>
          <p:cNvPr id="3" name="Notes Placeholder 2"/>
          <p:cNvSpPr>
            <a:spLocks noGrp="1"/>
          </p:cNvSpPr>
          <p:nvPr>
            <p:ph type="body" idx="1"/>
          </p:nvPr>
        </p:nvSpPr>
        <p:spPr>
          <a:xfrm>
            <a:off x="234950" y="5187950"/>
            <a:ext cx="6553200" cy="403860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latin typeface="Arial" panose="020B0604020202020204" pitchFamily="34" charset="0"/>
                <a:cs typeface="Arial" panose="020B0604020202020204" pitchFamily="34" charset="0"/>
              </a:rPr>
              <a:t>Importance:</a:t>
            </a:r>
            <a:r>
              <a:rPr lang="en-US" sz="1000" dirty="0">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According to the American Thoracic Society (2019), for U.S. adults, pneumonia is the most common cause of hospital admissions other than women giving birth. About 1 million adults in the United States seek care in a hospital due to pneumonia every year, and 50,000 die from this disease. Pneumonia was one of the top 10 most expensive conditions seen during inpatient hospitalizations. In 2013, pneumonia had an aggregate cost of nearly $9.5 billion for 960,000 hospital stays (American Thoracic Society, 2019).</a:t>
            </a: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1" baseline="0" dirty="0">
                <a:latin typeface="Arial" panose="020B0604020202020204" pitchFamily="34" charset="0"/>
                <a:cs typeface="Arial" panose="020B0604020202020204" pitchFamily="34" charset="0"/>
              </a:rPr>
              <a:t>Groups With Disparities in 2017:</a:t>
            </a:r>
            <a:endParaRPr lang="en-US" sz="1000" dirty="0">
              <a:latin typeface="Arial" panose="020B0604020202020204" pitchFamily="34" charset="0"/>
              <a:cs typeface="Arial" panose="020B0604020202020204" pitchFamily="34" charset="0"/>
            </a:endParaRPr>
          </a:p>
          <a:p>
            <a:pPr marL="173736"/>
            <a:r>
              <a:rPr lang="en-US" sz="1000" b="1" dirty="0">
                <a:latin typeface="Arial" panose="020B0604020202020204" pitchFamily="34" charset="0"/>
                <a:cs typeface="Arial" panose="020B0604020202020204" pitchFamily="34" charset="0"/>
              </a:rPr>
              <a:t>Disparities by Location</a:t>
            </a:r>
            <a:r>
              <a:rPr lang="en-US" sz="1000" baseline="0" dirty="0">
                <a:latin typeface="Arial" panose="020B0604020202020204" pitchFamily="34" charset="0"/>
                <a:cs typeface="Arial" panose="020B0604020202020204" pitchFamily="34" charset="0"/>
              </a:rPr>
              <a:t>:</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large central metropolitan areas, the rate of pneumonia deaths was higher among Asian or Pacific Islander adults (29.3 per 1,000 admissions) compared with White adults (24.8 per 1,000). </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large fringe metropolitan areas, the rate of pneumonia deaths was higher among Black adults (27.7 per 1,000) compared with White adults (24.3 per 1,000 admissions).</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medium metropolitan areas, the rate of pneumonia deaths was higher among Asian or Pacific Islander adults (32.6 per 1,000) compared with White adults (25.2 per 1,000 admissions).</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small metropolitan areas, the rate of pneumonia deaths was lower among Hispanic adults (21.2 per 1,000) compared with White adults (27.3 per 1,000 admissions). </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In noncore areas, the rate of pneumonia deaths was higher among Hispanic adults (50.5 per 1,000) compared with White adults (37.4 per 1,000 admissions).</a:t>
            </a:r>
          </a:p>
          <a:p>
            <a:pPr marL="173736"/>
            <a:r>
              <a:rPr lang="en-US" sz="1000" b="1" dirty="0">
                <a:latin typeface="Arial" panose="020B0604020202020204" pitchFamily="34" charset="0"/>
                <a:cs typeface="Arial" panose="020B0604020202020204" pitchFamily="34" charset="0"/>
              </a:rPr>
              <a:t>Disparities by Group</a:t>
            </a:r>
            <a:r>
              <a:rPr lang="en-US" sz="1000" b="1" baseline="0" dirty="0">
                <a:latin typeface="Arial" panose="020B0604020202020204" pitchFamily="34" charset="0"/>
                <a:cs typeface="Arial" panose="020B0604020202020204" pitchFamily="34" charset="0"/>
              </a:rPr>
              <a:t>:</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For Hispanic adults, the rate of pneumonia deaths was higher in noncore areas (50.5 per 1,000) than in large fringe metropolitan areas (26.1 per 1,000 admissions). </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For Black adults, the rate of pneumonia deaths was higher in noncore areas (41.2 per 1,000) than in large fringe metropolitan areas (27.7 per 1,000 admissions). </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Arial" panose="020B0604020202020204" pitchFamily="34" charset="0"/>
                <a:cs typeface="Arial" panose="020B0604020202020204" pitchFamily="34" charset="0"/>
              </a:rPr>
              <a:t>For White adults, the rate of pneumonia deaths was higher in small metropolitan, micropolitan, and noncore areas (27.3 per 1,000 admissions, 28.2 per 1,000 admissions, and 37.4 per 1,000 admissions, respectively) than in large fringe metropolitan areas (24.8 per 1,000 admissions). </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CA5A0B-F09E-4EB0-80F3-1C25292FE5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84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solidFill>
                  <a:schemeClr val="tx1"/>
                </a:solidFill>
              </a:defRPr>
            </a:lvl1pPr>
          </a:lstStyle>
          <a:p>
            <a:r>
              <a:rPr lang="en-US" dirty="0"/>
              <a:t>Title of Presentation</a:t>
            </a:r>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and Date</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solidFill>
                  <a:schemeClr val="tx1"/>
                </a:solidFill>
              </a:defRPr>
            </a:lvl1pPr>
          </a:lstStyle>
          <a:p>
            <a:r>
              <a:rPr lang="en-US" dirty="0"/>
              <a:t>Title of Presentation</a:t>
            </a:r>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and Date</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extLst>
      <p:ext uri="{BB962C8B-B14F-4D97-AF65-F5344CB8AC3E}">
        <p14:creationId xmlns:p14="http://schemas.microsoft.com/office/powerpoint/2010/main" val="348991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extLst>
      <p:ext uri="{BB962C8B-B14F-4D97-AF65-F5344CB8AC3E}">
        <p14:creationId xmlns:p14="http://schemas.microsoft.com/office/powerpoint/2010/main" val="275310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81325"/>
            <a:ext cx="7772400" cy="1362075"/>
          </a:xfrm>
        </p:spPr>
        <p:txBody>
          <a:bodyPr anchor="t"/>
          <a:lstStyle>
            <a:lvl1pPr algn="ctr">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4343400"/>
            <a:ext cx="77724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extLst>
      <p:ext uri="{BB962C8B-B14F-4D97-AF65-F5344CB8AC3E}">
        <p14:creationId xmlns:p14="http://schemas.microsoft.com/office/powerpoint/2010/main" val="384446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dirty="0"/>
          </a:p>
        </p:txBody>
      </p:sp>
    </p:spTree>
    <p:extLst>
      <p:ext uri="{BB962C8B-B14F-4D97-AF65-F5344CB8AC3E}">
        <p14:creationId xmlns:p14="http://schemas.microsoft.com/office/powerpoint/2010/main" val="1373179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a:t>
            </a:r>
          </a:p>
        </p:txBody>
      </p:sp>
      <p:sp>
        <p:nvSpPr>
          <p:cNvPr id="3" name="Text Placeholder 2"/>
          <p:cNvSpPr>
            <a:spLocks noGrp="1"/>
          </p:cNvSpPr>
          <p:nvPr>
            <p:ph type="body" idx="1"/>
          </p:nvPr>
        </p:nvSpPr>
        <p:spPr>
          <a:xfrm>
            <a:off x="457200" y="1447800"/>
            <a:ext cx="4040188"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85F5B7A5-34A7-4AB0-A34F-A4DF2002FA98}" type="slidenum">
              <a:rPr lang="en-US" smtClean="0"/>
              <a:t>‹#›</a:t>
            </a:fld>
            <a:endParaRPr lang="en-US" dirty="0"/>
          </a:p>
        </p:txBody>
      </p:sp>
    </p:spTree>
    <p:extLst>
      <p:ext uri="{BB962C8B-B14F-4D97-AF65-F5344CB8AC3E}">
        <p14:creationId xmlns:p14="http://schemas.microsoft.com/office/powerpoint/2010/main" val="3717942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a:t>
            </a:r>
          </a:p>
        </p:txBody>
      </p:sp>
      <p:sp>
        <p:nvSpPr>
          <p:cNvPr id="3" name="Slide Number Placeholder 2"/>
          <p:cNvSpPr>
            <a:spLocks noGrp="1"/>
          </p:cNvSpPr>
          <p:nvPr>
            <p:ph type="sldNum" sz="quarter" idx="10"/>
          </p:nvPr>
        </p:nvSpPr>
        <p:spPr/>
        <p:txBody>
          <a:bodyPr/>
          <a:lstStyle/>
          <a:p>
            <a:fld id="{85F5B7A5-34A7-4AB0-A34F-A4DF2002FA98}" type="slidenum">
              <a:rPr lang="en-US" smtClean="0"/>
              <a:t>‹#›</a:t>
            </a:fld>
            <a:endParaRPr lang="en-US" dirty="0"/>
          </a:p>
        </p:txBody>
      </p:sp>
    </p:spTree>
    <p:extLst>
      <p:ext uri="{BB962C8B-B14F-4D97-AF65-F5344CB8AC3E}">
        <p14:creationId xmlns:p14="http://schemas.microsoft.com/office/powerpoint/2010/main" val="1047438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F5B7A5-34A7-4AB0-A34F-A4DF2002FA98}" type="slidenum">
              <a:rPr lang="en-US" smtClean="0"/>
              <a:t>‹#›</a:t>
            </a:fld>
            <a:endParaRPr lang="en-US" dirty="0"/>
          </a:p>
        </p:txBody>
      </p:sp>
    </p:spTree>
    <p:extLst>
      <p:ext uri="{BB962C8B-B14F-4D97-AF65-F5344CB8AC3E}">
        <p14:creationId xmlns:p14="http://schemas.microsoft.com/office/powerpoint/2010/main" val="2192445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dirty="0"/>
          </a:p>
        </p:txBody>
      </p:sp>
    </p:spTree>
    <p:extLst>
      <p:ext uri="{BB962C8B-B14F-4D97-AF65-F5344CB8AC3E}">
        <p14:creationId xmlns:p14="http://schemas.microsoft.com/office/powerpoint/2010/main" val="3267779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29500" cy="617884"/>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81325"/>
            <a:ext cx="7772400" cy="1362075"/>
          </a:xfrm>
        </p:spPr>
        <p:txBody>
          <a:bodyPr anchor="t"/>
          <a:lstStyle>
            <a:lvl1pPr algn="ctr">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4343400"/>
            <a:ext cx="77724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447800"/>
            <a:ext cx="4040188"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29500" cy="617884"/>
          </a:xfrm>
        </p:spPr>
        <p:txBody>
          <a:bodyPr/>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of Presentation</a:t>
            </a:r>
          </a:p>
        </p:txBody>
      </p:sp>
      <p:sp>
        <p:nvSpPr>
          <p:cNvPr id="3" name="Content Placeholder 2"/>
          <p:cNvSpPr>
            <a:spLocks noGrp="1"/>
          </p:cNvSpPr>
          <p:nvPr>
            <p:ph idx="1" hasCustomPrompt="1"/>
          </p:nvPr>
        </p:nvSpPr>
        <p:spPr/>
        <p:txBody>
          <a:bodyPr/>
          <a:lstStyle>
            <a:lvl1pPr>
              <a:defRPr baseline="0"/>
            </a:lvl1pPr>
          </a:lstStyle>
          <a:p>
            <a:pPr lvl="0"/>
            <a:r>
              <a:rPr lang="en-US" dirty="0"/>
              <a:t>Author and Date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jpg"/><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2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304800"/>
            <a:ext cx="6629400" cy="617884"/>
          </a:xfrm>
          <a:prstGeom prst="rect">
            <a:avLst/>
          </a:prstGeom>
        </p:spPr>
        <p:txBody>
          <a:bodyPr vert="horz" lIns="91440" tIns="45720" rIns="91440" bIns="45720" rtlCol="0" anchor="ctr">
            <a:normAutofit/>
          </a:bodyPr>
          <a:lstStyle/>
          <a:p>
            <a:r>
              <a:rPr lang="en-US" dirty="0"/>
              <a:t>Title goes here</a:t>
            </a:r>
          </a:p>
        </p:txBody>
      </p:sp>
      <p:sp>
        <p:nvSpPr>
          <p:cNvPr id="3" name="Text Placeholder 2"/>
          <p:cNvSpPr>
            <a:spLocks noGrp="1"/>
          </p:cNvSpPr>
          <p:nvPr>
            <p:ph type="body" idx="1"/>
          </p:nvPr>
        </p:nvSpPr>
        <p:spPr>
          <a:xfrm>
            <a:off x="457200" y="164623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5B7A5-34A7-4AB0-A34F-A4DF2002FA9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hf hdr="0" ftr="0" dt="0"/>
  <p:txStyles>
    <p:titleStyle>
      <a:lvl1pPr algn="ctr" defTabSz="914400" rtl="0" eaLnBrk="1" latinLnBrk="0" hangingPunct="1">
        <a:spcBef>
          <a:spcPct val="0"/>
        </a:spcBef>
        <a:buNone/>
        <a:defRPr sz="36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a:t>Title of Presentation</a:t>
            </a:r>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chor="ctr">
            <a:normAutofit/>
          </a:bodyPr>
          <a:lstStyle/>
          <a:p>
            <a:pPr lvl="0"/>
            <a:r>
              <a:rPr lang="en-US" dirty="0"/>
              <a:t>Author and Date</a:t>
            </a:r>
          </a:p>
        </p:txBody>
      </p:sp>
    </p:spTree>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2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304800"/>
            <a:ext cx="6629400" cy="617884"/>
          </a:xfrm>
          <a:prstGeom prst="rect">
            <a:avLst/>
          </a:prstGeom>
        </p:spPr>
        <p:txBody>
          <a:bodyPr vert="horz" lIns="91440" tIns="45720" rIns="91440" bIns="45720" rtlCol="0" anchor="ctr">
            <a:normAutofit/>
          </a:bodyPr>
          <a:lstStyle/>
          <a:p>
            <a:r>
              <a:rPr lang="en-US" dirty="0"/>
              <a:t>Title goes here</a:t>
            </a:r>
          </a:p>
        </p:txBody>
      </p:sp>
      <p:sp>
        <p:nvSpPr>
          <p:cNvPr id="3" name="Text Placeholder 2"/>
          <p:cNvSpPr>
            <a:spLocks noGrp="1"/>
          </p:cNvSpPr>
          <p:nvPr>
            <p:ph type="body" idx="1"/>
          </p:nvPr>
        </p:nvSpPr>
        <p:spPr>
          <a:xfrm>
            <a:off x="457200" y="164623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5B7A5-34A7-4AB0-A34F-A4DF2002FA98}" type="slidenum">
              <a:rPr lang="en-US" smtClean="0"/>
              <a:t>‹#›</a:t>
            </a:fld>
            <a:endParaRPr lang="en-US" dirty="0"/>
          </a:p>
        </p:txBody>
      </p:sp>
    </p:spTree>
    <p:extLst>
      <p:ext uri="{BB962C8B-B14F-4D97-AF65-F5344CB8AC3E}">
        <p14:creationId xmlns:p14="http://schemas.microsoft.com/office/powerpoint/2010/main" val="180505721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ctr" defTabSz="914400" rtl="0" eaLnBrk="1" latinLnBrk="0" hangingPunct="1">
        <a:spcBef>
          <a:spcPct val="0"/>
        </a:spcBef>
        <a:buNone/>
        <a:defRPr sz="36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nchs/data_access/urban_rural.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nchs/data/series/sr_02/sr02_166.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nchs/data_access/urban_rural.htm#2013_Urban-Rural_Classification_Scheme_for_Counties"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0.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ountyhealthrankings.org/explore-health-rankings/measures-data-sources/county-health-rankings-model/health-outcomes/length-of-life/life-expectanc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cdc.gov/nchs/data_access/urban_rural.htm#2013_Urban-Rural_Classification_Scheme_for_Counties" TargetMode="External"/><Relationship Id="rId5" Type="http://schemas.openxmlformats.org/officeDocument/2006/relationships/image" Target="../media/image3.png"/><Relationship Id="rId4" Type="http://schemas.openxmlformats.org/officeDocument/2006/relationships/image" Target="../media/image4.png"/></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8" Type="http://schemas.openxmlformats.org/officeDocument/2006/relationships/hyperlink" Target="https://www.kff.org/racial-equity-and-health-policy/issue-brief/health-coverage-by-race-and-ethnicity/" TargetMode="External"/><Relationship Id="rId13" Type="http://schemas.openxmlformats.org/officeDocument/2006/relationships/hyperlink" Target="https://www.cdc.gov/reproductivehealth/maternalinfanthealth/infantmortality.htm" TargetMode="External"/><Relationship Id="rId3" Type="http://schemas.openxmlformats.org/officeDocument/2006/relationships/hyperlink" Target="https://doi.org/10.1016/j.ajem.2019.04.030" TargetMode="External"/><Relationship Id="rId7" Type="http://schemas.openxmlformats.org/officeDocument/2006/relationships/hyperlink" Target="http://doi.org/10.1016/j.amepre.2018.01.004" TargetMode="External"/><Relationship Id="rId12" Type="http://schemas.openxmlformats.org/officeDocument/2006/relationships/hyperlink" Target="https://www.cdc.gov/cancer/colorectal/statistics/index.htm" TargetMode="External"/><Relationship Id="rId2" Type="http://schemas.openxmlformats.org/officeDocument/2006/relationships/notesSlide" Target="../notesSlides/notesSlide175.xml"/><Relationship Id="rId1" Type="http://schemas.openxmlformats.org/officeDocument/2006/relationships/slideLayout" Target="../slideLayouts/slideLayout2.xml"/><Relationship Id="rId6" Type="http://schemas.openxmlformats.org/officeDocument/2006/relationships/hyperlink" Target="https://www.thoracic.org/patients/patient-resources/resources/top-pneumonia-facts.pdf" TargetMode="External"/><Relationship Id="rId11" Type="http://schemas.openxmlformats.org/officeDocument/2006/relationships/hyperlink" Target="https://www.cdc.gov/oralhealth/basics/childrens-oral-health/index.html" TargetMode="External"/><Relationship Id="rId5" Type="http://schemas.openxmlformats.org/officeDocument/2006/relationships/hyperlink" Target="https://www.lung.org/lung-health-diseases/lung-disease-lookup/asthma/asthma-symptoms-causes-risk-factors/asthma-risk-factors" TargetMode="External"/><Relationship Id="rId10" Type="http://schemas.openxmlformats.org/officeDocument/2006/relationships/hyperlink" Target="https://rhrc.umn.edu/publication/respiratory-care-services-in-critical-access-and-rural-hospitals/" TargetMode="External"/><Relationship Id="rId4" Type="http://schemas.openxmlformats.org/officeDocument/2006/relationships/hyperlink" Target="https://www.cancer.org/cancer/breast-cancer/about/how-common-is-breast-cancer.html" TargetMode="External"/><Relationship Id="rId9" Type="http://schemas.openxmlformats.org/officeDocument/2006/relationships/hyperlink" Target="http://dx.doi.org/10.5888/pcd17.200130" TargetMode="External"/></Relationships>
</file>

<file path=ppt/slides/_rels/slide176.xml.rels><?xml version="1.0" encoding="UTF-8" standalone="yes"?>
<Relationships xmlns="http://schemas.openxmlformats.org/package/2006/relationships"><Relationship Id="rId8" Type="http://schemas.openxmlformats.org/officeDocument/2006/relationships/hyperlink" Target="https://www.cdc.gov/nchs/products/databriefs/db417.htm" TargetMode="External"/><Relationship Id="rId3" Type="http://schemas.openxmlformats.org/officeDocument/2006/relationships/hyperlink" Target="https://www.cdc.gov/chronicdisease/resources/publications/factsheets/rural-health.htm" TargetMode="External"/><Relationship Id="rId7" Type="http://schemas.openxmlformats.org/officeDocument/2006/relationships/hyperlink" Target="https://pubmed.ncbi.nlm.nih.gov/33501720/" TargetMode="External"/><Relationship Id="rId2" Type="http://schemas.openxmlformats.org/officeDocument/2006/relationships/notesSlide" Target="../notesSlides/notesSlide176.xml"/><Relationship Id="rId1" Type="http://schemas.openxmlformats.org/officeDocument/2006/relationships/slideLayout" Target="../slideLayouts/slideLayout2.xml"/><Relationship Id="rId6" Type="http://schemas.openxmlformats.org/officeDocument/2006/relationships/hyperlink" Target="https://pubmed.ncbi.nlm.nih.gov/34100876/" TargetMode="External"/><Relationship Id="rId11" Type="http://schemas.openxmlformats.org/officeDocument/2006/relationships/hyperlink" Target="https://data.ers.usda.gov/reports.aspx?ID=17854" TargetMode="External"/><Relationship Id="rId5" Type="http://schemas.openxmlformats.org/officeDocument/2006/relationships/hyperlink" Target="https://www.cdc.gov/copd/features/copd-urban-rural-differences.html" TargetMode="External"/><Relationship Id="rId10" Type="http://schemas.openxmlformats.org/officeDocument/2006/relationships/hyperlink" Target="https://depts.washington.edu/uwrhrc/uploads/RHRC_FR135_Doescher.pdf" TargetMode="External"/><Relationship Id="rId4" Type="http://schemas.openxmlformats.org/officeDocument/2006/relationships/hyperlink" Target="https://www.cdc.gov/tobacco/disparities/geographic/index.htm" TargetMode="External"/><Relationship Id="rId9" Type="http://schemas.openxmlformats.org/officeDocument/2006/relationships/hyperlink" Target="https://www.cdc.gov/mmwr/volumes/69/wr/mm6936a4.htm?s_cid=mm6936a4_w" TargetMode="External"/></Relationships>
</file>

<file path=ppt/slides/_rels/slide177.xml.rels><?xml version="1.0" encoding="UTF-8" standalone="yes"?>
<Relationships xmlns="http://schemas.openxmlformats.org/package/2006/relationships"><Relationship Id="rId8" Type="http://schemas.openxmlformats.org/officeDocument/2006/relationships/hyperlink" Target="https://www.cdc.gov/mmwr/volumes/68/ss/ss6810a1.htm?s_cid=ss6810a1_w" TargetMode="External"/><Relationship Id="rId3" Type="http://schemas.openxmlformats.org/officeDocument/2006/relationships/hyperlink" Target="https://www.ncbi.nlm.nih.gov/pmc/articles/PMC6533905/" TargetMode="External"/><Relationship Id="rId7" Type="http://schemas.openxmlformats.org/officeDocument/2006/relationships/hyperlink" Target="https://www.cdc.gov/mmwr/volumes/68/wr/mm6802a1.htm?s_cid=mm6802a1_w" TargetMode="External"/><Relationship Id="rId2" Type="http://schemas.openxmlformats.org/officeDocument/2006/relationships/notesSlide" Target="../notesSlides/notesSlide177.xml"/><Relationship Id="rId1" Type="http://schemas.openxmlformats.org/officeDocument/2006/relationships/slideLayout" Target="../slideLayouts/slideLayout2.xml"/><Relationship Id="rId6" Type="http://schemas.openxmlformats.org/officeDocument/2006/relationships/hyperlink" Target="https://www.cdc.gov/mmwr/volumes/66/ss/ss6602a1.htm" TargetMode="External"/><Relationship Id="rId11" Type="http://schemas.openxmlformats.org/officeDocument/2006/relationships/hyperlink" Target="https://data.hrsa.gov/Default/GenerateHPSAQuarterlyReport" TargetMode="External"/><Relationship Id="rId5" Type="http://schemas.openxmlformats.org/officeDocument/2006/relationships/hyperlink" Target="https://pubmed.ncbi.nlm.nih.gov/24374413/" TargetMode="External"/><Relationship Id="rId10" Type="http://schemas.openxmlformats.org/officeDocument/2006/relationships/hyperlink" Target="https://www.hrsa.gov/rural-health/about-us/definition/index.html" TargetMode="External"/><Relationship Id="rId4" Type="http://schemas.openxmlformats.org/officeDocument/2006/relationships/hyperlink" Target="https://pubmed.ncbi.nlm.nih.gov/26010552/" TargetMode="External"/><Relationship Id="rId9" Type="http://schemas.openxmlformats.org/officeDocument/2006/relationships/hyperlink" Target="https://www.cdc.gov/mmwr/volumes/65/wr/mm6541e1.htm?s_cid=mm6541e1_w" TargetMode="External"/></Relationships>
</file>

<file path=ppt/slides/_rels/slide178.xml.rels><?xml version="1.0" encoding="UTF-8" standalone="yes"?>
<Relationships xmlns="http://schemas.openxmlformats.org/package/2006/relationships"><Relationship Id="rId8" Type="http://schemas.openxmlformats.org/officeDocument/2006/relationships/hyperlink" Target="https://www.healthaffairs.org/doi/10.1377/hlthaff.2017.0338" TargetMode="External"/><Relationship Id="rId3" Type="http://schemas.openxmlformats.org/officeDocument/2006/relationships/hyperlink" Target="https://pubmed.ncbi.nlm.nih.gov/32383783/" TargetMode="External"/><Relationship Id="rId7" Type="http://schemas.openxmlformats.org/officeDocument/2006/relationships/hyperlink" Target="https://ccf.georgetown.edu/2018/09/25/health-insurance-coverage-in-small-towns-and-rural-america-the-role-of-medicaid-expansion/" TargetMode="External"/><Relationship Id="rId2" Type="http://schemas.openxmlformats.org/officeDocument/2006/relationships/notesSlide" Target="../notesSlides/notesSlide178.xml"/><Relationship Id="rId1" Type="http://schemas.openxmlformats.org/officeDocument/2006/relationships/slideLayout" Target="../slideLayouts/slideLayout2.xml"/><Relationship Id="rId6" Type="http://schemas.openxmlformats.org/officeDocument/2006/relationships/hyperlink" Target="https://www.healthaffairs.org/doi/10.1377/hlthaff.2012.1061" TargetMode="External"/><Relationship Id="rId11" Type="http://schemas.openxmlformats.org/officeDocument/2006/relationships/hyperlink" Target="https://www.cdc.gov/mmwr/volumes/66/ss/ss6623a1.htm" TargetMode="External"/><Relationship Id="rId5" Type="http://schemas.openxmlformats.org/officeDocument/2006/relationships/hyperlink" Target="https://www.thepermanentejournal.org/issues/2017/spring/6377-%20communication-with-physicians.html" TargetMode="External"/><Relationship Id="rId10" Type="http://schemas.openxmlformats.org/officeDocument/2006/relationships/hyperlink" Target="https://doi.org/10.1097/01.nurse.0000552700.35255.a1" TargetMode="External"/><Relationship Id="rId4" Type="http://schemas.openxmlformats.org/officeDocument/2006/relationships/hyperlink" Target="https://www.ruralhealthresearch.org/alerts/271" TargetMode="External"/><Relationship Id="rId9" Type="http://schemas.openxmlformats.org/officeDocument/2006/relationships/hyperlink" Target="https://www.ncbi.nlm.nih.gov/pmc/articles/PMC5435509/pdf/nihms853965.pdf" TargetMode="External"/></Relationships>
</file>

<file path=ppt/slides/_rels/slide179.xml.rels><?xml version="1.0" encoding="UTF-8" standalone="yes"?>
<Relationships xmlns="http://schemas.openxmlformats.org/package/2006/relationships"><Relationship Id="rId8" Type="http://schemas.openxmlformats.org/officeDocument/2006/relationships/hyperlink" Target="https://www.ruralhealthresearch.org/publications/1384" TargetMode="External"/><Relationship Id="rId3" Type="http://schemas.openxmlformats.org/officeDocument/2006/relationships/hyperlink" Target="https://www.healthsystemtracker.org/chart-collection/infant-mortality-u-s-compare-countries/#item-start" TargetMode="External"/><Relationship Id="rId7" Type="http://schemas.openxmlformats.org/officeDocument/2006/relationships/hyperlink" Target="https://www.healthaffairs.org/doi/10.1377/hlthaff.2019.00805" TargetMode="External"/><Relationship Id="rId2" Type="http://schemas.openxmlformats.org/officeDocument/2006/relationships/notesSlide" Target="../notesSlides/notesSlide179.xml"/><Relationship Id="rId1" Type="http://schemas.openxmlformats.org/officeDocument/2006/relationships/slideLayout" Target="../slideLayouts/slideLayout2.xml"/><Relationship Id="rId6" Type="http://schemas.openxmlformats.org/officeDocument/2006/relationships/hyperlink" Target="https://www.ncbi.nlm.nih.gov/pmc/articles/PMC5885848/" TargetMode="External"/><Relationship Id="rId11" Type="http://schemas.openxmlformats.org/officeDocument/2006/relationships/hyperlink" Target="https://www.healthaffairs.org/doi/10.1377/hlthaff.2016.0886" TargetMode="External"/><Relationship Id="rId5" Type="http://schemas.openxmlformats.org/officeDocument/2006/relationships/hyperlink" Target="https://www.ncbi.nlm.nih.gov/pmc/articles/PMC4769007/" TargetMode="External"/><Relationship Id="rId10" Type="http://schemas.openxmlformats.org/officeDocument/2006/relationships/hyperlink" Target="https://www.marchofdimes.org/complications/low-birthweight.aspx" TargetMode="External"/><Relationship Id="rId4" Type="http://schemas.openxmlformats.org/officeDocument/2006/relationships/hyperlink" Target="https://www.cdc.gov/mmwr/volumes/66/wr/mm6610a2.htm" TargetMode="External"/><Relationship Id="rId9" Type="http://schemas.openxmlformats.org/officeDocument/2006/relationships/hyperlink" Target="https://depts.washington.edu/fammed/rhrc/wp-content/uploads/sites/4/2016/09/RHRC_DB160_Larson.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8" Type="http://schemas.openxmlformats.org/officeDocument/2006/relationships/hyperlink" Target="https://www.ncbi.nlm.nih.gov/pmc/articles/PMC6140198/" TargetMode="External"/><Relationship Id="rId3" Type="http://schemas.openxmlformats.org/officeDocument/2006/relationships/hyperlink" Target="https://millionhearts.hhs.gov/partners-progress/champions/success-stories/2018-underserved.html" TargetMode="External"/><Relationship Id="rId7" Type="http://schemas.openxmlformats.org/officeDocument/2006/relationships/hyperlink" Target="https://www.nidcr.nih.gov/DataStatistics/FindDataByTopic/DentalCaries/" TargetMode="External"/><Relationship Id="rId12" Type="http://schemas.openxmlformats.org/officeDocument/2006/relationships/hyperlink" Target="https://health.gov/healthypeople/objectives-and-data/browse-objectives/oral-conditions" TargetMode="External"/><Relationship Id="rId2" Type="http://schemas.openxmlformats.org/officeDocument/2006/relationships/notesSlide" Target="../notesSlides/notesSlide180.xml"/><Relationship Id="rId1" Type="http://schemas.openxmlformats.org/officeDocument/2006/relationships/slideLayout" Target="../slideLayouts/slideLayout2.xml"/><Relationship Id="rId6" Type="http://schemas.openxmlformats.org/officeDocument/2006/relationships/hyperlink" Target="https://www.nichd.nih.gov/health/topics/pregnancy/conditioninfo/prenatal-care" TargetMode="External"/><Relationship Id="rId11" Type="http://schemas.openxmlformats.org/officeDocument/2006/relationships/hyperlink" Target="https://health.gov/healthypeople/objectives-and-data/browse-objectives/health-communication" TargetMode="External"/><Relationship Id="rId5" Type="http://schemas.openxmlformats.org/officeDocument/2006/relationships/hyperlink" Target="https://seer.cancer.gov/statfacts/html/colorect.html" TargetMode="External"/><Relationship Id="rId10" Type="http://schemas.openxmlformats.org/officeDocument/2006/relationships/hyperlink" Target="https://www.healthypeople.gov/2020/leading-health-indicators/2020-lhi-topics/Access-to-Health-Services" TargetMode="External"/><Relationship Id="rId4" Type="http://schemas.openxmlformats.org/officeDocument/2006/relationships/hyperlink" Target="https://www.cdc.gov/mmwr/volumes/66/ss/ss6601a1.htm?s_cid=ss6601a1_w" TargetMode="External"/><Relationship Id="rId9" Type="http://schemas.openxmlformats.org/officeDocument/2006/relationships/hyperlink" Target="https://www.shepscenter.unc.edu/programs-projects/rural-health/rural-hospital-closures" TargetMode="External"/></Relationships>
</file>

<file path=ppt/slides/_rels/slide181.xml.rels><?xml version="1.0" encoding="UTF-8" standalone="yes"?>
<Relationships xmlns="http://schemas.openxmlformats.org/package/2006/relationships"><Relationship Id="rId8" Type="http://schemas.openxmlformats.org/officeDocument/2006/relationships/hyperlink" Target="https://www.ruralhealthinfo.org/topics/chronic-disease" TargetMode="External"/><Relationship Id="rId3" Type="http://schemas.openxmlformats.org/officeDocument/2006/relationships/hyperlink" Target="https://health.gov/healthypeople/objectives-and-data/browse-objectives/health-care-access-and-quality/increase-proportion-people-health-insurance-ahs-01" TargetMode="External"/><Relationship Id="rId7" Type="http://schemas.openxmlformats.org/officeDocument/2006/relationships/hyperlink" Target="https://www.ncbi.nlm.nih.gov/pubmed/22322099" TargetMode="External"/><Relationship Id="rId12" Type="http://schemas.openxmlformats.org/officeDocument/2006/relationships/hyperlink" Target="https://www.ruralhealthresearch.org/publications/1199" TargetMode="External"/><Relationship Id="rId2" Type="http://schemas.openxmlformats.org/officeDocument/2006/relationships/notesSlide" Target="../notesSlides/notesSlide181.xml"/><Relationship Id="rId1" Type="http://schemas.openxmlformats.org/officeDocument/2006/relationships/slideLayout" Target="../slideLayouts/slideLayout2.xml"/><Relationship Id="rId6" Type="http://schemas.openxmlformats.org/officeDocument/2006/relationships/hyperlink" Target="https://journals.plos.org/plosone/article?id=10.1371/journal.pone.0246813" TargetMode="External"/><Relationship Id="rId11" Type="http://schemas.openxmlformats.org/officeDocument/2006/relationships/hyperlink" Target="https://www.ruralhealthresearch.org/recaps/5" TargetMode="External"/><Relationship Id="rId5" Type="http://schemas.openxmlformats.org/officeDocument/2006/relationships/hyperlink" Target="https://www.cdc.gov/tobacco/data_statistics/fact_sheets/secondhand_smoke/health_effects/index.htm" TargetMode="External"/><Relationship Id="rId10" Type="http://schemas.openxmlformats.org/officeDocument/2006/relationships/hyperlink" Target="https://www.ruralhealthinfo.org/toolkits/diabetes/1/rural-concerns" TargetMode="External"/><Relationship Id="rId4" Type="http://schemas.openxmlformats.org/officeDocument/2006/relationships/hyperlink" Target="https://www.ncbi.nlm.nih.gov/books/NBK179276/" TargetMode="External"/><Relationship Id="rId9" Type="http://schemas.openxmlformats.org/officeDocument/2006/relationships/hyperlink" Target="https://www.ruralhealthinfo.org/toolkits/mental-health/1/definition" TargetMode="External"/></Relationships>
</file>

<file path=ppt/slides/_rels/slide182.xml.rels><?xml version="1.0" encoding="UTF-8" standalone="yes"?>
<Relationships xmlns="http://schemas.openxmlformats.org/package/2006/relationships"><Relationship Id="rId8" Type="http://schemas.openxmlformats.org/officeDocument/2006/relationships/hyperlink" Target="https://www.census.gov/library/publications/2019/acs/acs-41.html" TargetMode="External"/><Relationship Id="rId3" Type="http://schemas.openxmlformats.org/officeDocument/2006/relationships/hyperlink" Target="https://www.ruralhealthresearch.org/publications/1118" TargetMode="External"/><Relationship Id="rId7" Type="http://schemas.openxmlformats.org/officeDocument/2006/relationships/hyperlink" Target="https://srhrc.tamhsc.edu/docs/chartbook-march-2020.pdf" TargetMode="External"/><Relationship Id="rId2" Type="http://schemas.openxmlformats.org/officeDocument/2006/relationships/notesSlide" Target="../notesSlides/notesSlide182.xml"/><Relationship Id="rId1" Type="http://schemas.openxmlformats.org/officeDocument/2006/relationships/slideLayout" Target="../slideLayouts/slideLayout2.xml"/><Relationship Id="rId6" Type="http://schemas.openxmlformats.org/officeDocument/2006/relationships/hyperlink" Target="https://pubmed.ncbi.nlm.nih.gov/24439358/" TargetMode="External"/><Relationship Id="rId11" Type="http://schemas.openxmlformats.org/officeDocument/2006/relationships/hyperlink" Target="https://www.shepscenter.unc.edu/wp-content/uploads/dlm_uploads/2019/04/FDI-Community.pdf" TargetMode="External"/><Relationship Id="rId5" Type="http://schemas.openxmlformats.org/officeDocument/2006/relationships/hyperlink" Target="https://www.ruralhealthresearch.org/publications/1410" TargetMode="External"/><Relationship Id="rId10" Type="http://schemas.openxmlformats.org/officeDocument/2006/relationships/hyperlink" Target="https://www.ruralhealthinfo.org/rural-monitor/unintentional-injuries/" TargetMode="External"/><Relationship Id="rId4" Type="http://schemas.openxmlformats.org/officeDocument/2006/relationships/hyperlink" Target="https://www.ncbi.nlm.nih.gov/pmc/articles/PMC4587566/" TargetMode="External"/><Relationship Id="rId9" Type="http://schemas.openxmlformats.org/officeDocument/2006/relationships/hyperlink" Target="https://www.atsjournals.org/doi/10.1164/rccm.201410-1777CI" TargetMode="External"/></Relationships>
</file>

<file path=ppt/slides/_rels/slide183.xml.rels><?xml version="1.0" encoding="UTF-8" standalone="yes"?>
<Relationships xmlns="http://schemas.openxmlformats.org/package/2006/relationships"><Relationship Id="rId8" Type="http://schemas.openxmlformats.org/officeDocument/2006/relationships/hyperlink" Target="https://ruhrc.uky.edu/publications/update-rural-urban-disparities-in-pneumococcal-vaccine-service-delivery-among-the-fee-for-service-medicare-population/" TargetMode="External"/><Relationship Id="rId3" Type="http://schemas.openxmlformats.org/officeDocument/2006/relationships/hyperlink" Target="http://www.shepscenter.unc.edu/download/18557/" TargetMode="External"/><Relationship Id="rId7" Type="http://schemas.openxmlformats.org/officeDocument/2006/relationships/hyperlink" Target="https://www.gao.gov/assets/gao-21-93.pdf" TargetMode="External"/><Relationship Id="rId2" Type="http://schemas.openxmlformats.org/officeDocument/2006/relationships/notesSlide" Target="../notesSlides/notesSlide183.xml"/><Relationship Id="rId1" Type="http://schemas.openxmlformats.org/officeDocument/2006/relationships/slideLayout" Target="../slideLayouts/slideLayout2.xml"/><Relationship Id="rId6" Type="http://schemas.openxmlformats.org/officeDocument/2006/relationships/hyperlink" Target="https://www.hhs.gov/sites/default/files/hhs-rural-action-plan.pdf" TargetMode="External"/><Relationship Id="rId5" Type="http://schemas.openxmlformats.org/officeDocument/2006/relationships/hyperlink" Target="https://aspe.hhs.gov/sites/default/files/2021-07/rural-health-rr.pdf" TargetMode="External"/><Relationship Id="rId10" Type="http://schemas.openxmlformats.org/officeDocument/2006/relationships/hyperlink" Target="https://www.ncbi.nlm.nih.gov/pmc/articles/PMC6742569/" TargetMode="External"/><Relationship Id="rId4" Type="http://schemas.openxmlformats.org/officeDocument/2006/relationships/hyperlink" Target="https://www.kff.org/uninsured/issue-brief/key-facts-about-the-uninsured-population" TargetMode="External"/><Relationship Id="rId9" Type="http://schemas.openxmlformats.org/officeDocument/2006/relationships/hyperlink" Target="https://www.ncbi.nlm.nih.gov/books/NBK66099/" TargetMode="External"/></Relationships>
</file>

<file path=ppt/slides/_rels/slide184.xml.rels><?xml version="1.0" encoding="UTF-8" standalone="yes"?>
<Relationships xmlns="http://schemas.openxmlformats.org/package/2006/relationships"><Relationship Id="rId3" Type="http://schemas.openxmlformats.org/officeDocument/2006/relationships/hyperlink" Target="https://www.cdc.gov/mmwr/volumes/68/wr/mm6823a1.htm?s_cid=mm6823a1_w" TargetMode="External"/><Relationship Id="rId2" Type="http://schemas.openxmlformats.org/officeDocument/2006/relationships/notesSlide" Target="../notesSlides/notesSlide184.xml"/><Relationship Id="rId1" Type="http://schemas.openxmlformats.org/officeDocument/2006/relationships/slideLayout" Target="../slideLayouts/slideLayout2.xml"/><Relationship Id="rId6" Type="http://schemas.openxmlformats.org/officeDocument/2006/relationships/hyperlink" Target="https://www.ncbi.nlm.nih.gov/pubmed/21560795" TargetMode="External"/><Relationship Id="rId5" Type="http://schemas.openxmlformats.org/officeDocument/2006/relationships/hyperlink" Target="https://digitalcommons.usm.maine.edu/cgi/viewcontent.cgi?article=1074&amp;context=behavioral_health" TargetMode="External"/><Relationship Id="rId4" Type="http://schemas.openxmlformats.org/officeDocument/2006/relationships/hyperlink" Target="https://www.ruralhealthresearch.org/publications/1208"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info.gov/content/pkg/PLAW-106publ129/html/PLAW-106publ129.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hrq.gov/sites/default/files/wysiwyg/research/findings/nhqrdr/2019qdr-intro-method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datatools.ahrq.gov/nhqdr" TargetMode="External"/></Relationships>
</file>

<file path=ppt/slides/_rels/slide90.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Healthcare Quality and Disparities Report</a:t>
            </a:r>
          </a:p>
        </p:txBody>
      </p:sp>
      <p:sp>
        <p:nvSpPr>
          <p:cNvPr id="3" name="Content Placeholder 2"/>
          <p:cNvSpPr>
            <a:spLocks noGrp="1"/>
          </p:cNvSpPr>
          <p:nvPr>
            <p:ph idx="1"/>
          </p:nvPr>
        </p:nvSpPr>
        <p:spPr/>
        <p:txBody>
          <a:bodyPr>
            <a:normAutofit/>
          </a:bodyPr>
          <a:lstStyle/>
          <a:p>
            <a:r>
              <a:rPr lang="en-US" sz="2400" dirty="0"/>
              <a:t>Chartbook on Rural Healthcare</a:t>
            </a:r>
          </a:p>
          <a:p>
            <a:r>
              <a:rPr lang="en-US" sz="2400" dirty="0"/>
              <a:t>November 2021</a:t>
            </a:r>
          </a:p>
        </p:txBody>
      </p:sp>
      <p:sp>
        <p:nvSpPr>
          <p:cNvPr id="4" name="TextBox 3">
            <a:extLst>
              <a:ext uri="{FF2B5EF4-FFF2-40B4-BE49-F238E27FC236}">
                <a16:creationId xmlns:a16="http://schemas.microsoft.com/office/drawing/2014/main" id="{0C4DC282-1358-4E3C-B81B-6D6E583A4CAE}"/>
              </a:ext>
            </a:extLst>
          </p:cNvPr>
          <p:cNvSpPr txBox="1"/>
          <p:nvPr/>
        </p:nvSpPr>
        <p:spPr>
          <a:xfrm>
            <a:off x="609600" y="6253163"/>
            <a:ext cx="8229600" cy="307777"/>
          </a:xfrm>
          <a:prstGeom prst="rect">
            <a:avLst/>
          </a:prstGeom>
          <a:noFill/>
        </p:spPr>
        <p:txBody>
          <a:bodyPr wrap="square" rtlCol="0">
            <a:spAutoFit/>
          </a:bodyPr>
          <a:lstStyle/>
          <a:p>
            <a:r>
              <a:rPr lang="en-US" sz="1400" dirty="0"/>
              <a:t>This presentation contains notes. Select View, then Notes page to read them.</a:t>
            </a:r>
          </a:p>
        </p:txBody>
      </p:sp>
    </p:spTree>
    <p:extLst>
      <p:ext uri="{BB962C8B-B14F-4D97-AF65-F5344CB8AC3E}">
        <p14:creationId xmlns:p14="http://schemas.microsoft.com/office/powerpoint/2010/main" val="87751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NCHS Urban-Rural Classification Scheme</a:t>
            </a:r>
          </a:p>
        </p:txBody>
      </p:sp>
      <p:sp>
        <p:nvSpPr>
          <p:cNvPr id="3" name="Content Placeholder 2"/>
          <p:cNvSpPr>
            <a:spLocks noGrp="1"/>
          </p:cNvSpPr>
          <p:nvPr>
            <p:ph idx="1"/>
          </p:nvPr>
        </p:nvSpPr>
        <p:spPr/>
        <p:txBody>
          <a:bodyPr/>
          <a:lstStyle/>
          <a:p>
            <a:r>
              <a:rPr lang="en-US" dirty="0"/>
              <a:t>This chartbook compares residents of urban and rural areas with different population densities to those living in large fringe metropolitan (suburban) areas:</a:t>
            </a:r>
          </a:p>
          <a:p>
            <a:pPr lvl="1"/>
            <a:r>
              <a:rPr lang="en-US" dirty="0"/>
              <a:t>Residents of suburban areas tend to have higher quality healthcare and better outcomes. </a:t>
            </a:r>
          </a:p>
          <a:p>
            <a:r>
              <a:rPr lang="en-US" dirty="0"/>
              <a:t>The National Center for Health Statistics (NCHS) </a:t>
            </a:r>
            <a:r>
              <a:rPr lang="en-US" dirty="0">
                <a:hlinkClick r:id="rId3"/>
              </a:rPr>
              <a:t>Urban-Rural Classification Scheme</a:t>
            </a:r>
            <a:r>
              <a:rPr lang="en-US" dirty="0"/>
              <a:t> is used to guide analyses involving geographic location. </a:t>
            </a:r>
          </a:p>
        </p:txBody>
      </p:sp>
      <p:sp>
        <p:nvSpPr>
          <p:cNvPr id="4" name="Slide Number Placeholder 3">
            <a:extLst>
              <a:ext uri="{FF2B5EF4-FFF2-40B4-BE49-F238E27FC236}">
                <a16:creationId xmlns:a16="http://schemas.microsoft.com/office/drawing/2014/main" id="{D6D3A19E-6FCE-499F-8FE6-D9948B0854BB}"/>
              </a:ext>
            </a:extLst>
          </p:cNvPr>
          <p:cNvSpPr>
            <a:spLocks noGrp="1"/>
          </p:cNvSpPr>
          <p:nvPr>
            <p:ph type="sldNum" sz="quarter" idx="10"/>
          </p:nvPr>
        </p:nvSpPr>
        <p:spPr/>
        <p:txBody>
          <a:bodyPr/>
          <a:lstStyle/>
          <a:p>
            <a:fld id="{85F5B7A5-34A7-4AB0-A34F-A4DF2002FA98}" type="slidenum">
              <a:rPr lang="en-US" smtClean="0"/>
              <a:pPr/>
              <a:t>10</a:t>
            </a:fld>
            <a:endParaRPr lang="en-US" dirty="0"/>
          </a:p>
        </p:txBody>
      </p:sp>
    </p:spTree>
    <p:extLst>
      <p:ext uri="{BB962C8B-B14F-4D97-AF65-F5344CB8AC3E}">
        <p14:creationId xmlns:p14="http://schemas.microsoft.com/office/powerpoint/2010/main" val="31099707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Hospital admissions for heart failure per 100,000 population, by residence location,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06051665"/>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705812"/>
            <a:ext cx="8229600" cy="861774"/>
          </a:xfrm>
          <a:prstGeom prst="rect">
            <a:avLst/>
          </a:prstGeom>
          <a:noFill/>
        </p:spPr>
        <p:txBody>
          <a:bodyPr wrap="square" rtlCol="0">
            <a:spAutoFit/>
          </a:bodyPr>
          <a:lstStyle/>
          <a:p>
            <a:pPr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Agency for Healthcare Research and Quality AHRQ, Healthcare Cost and Utilization Project, State Inpatient Databases weighted to provide national estimates, and AHRQ Quality Indicators, version 7.0.1, 2017.</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a:p>
            <a:pPr lvl="0" defTabSz="914400">
              <a:defRPr/>
            </a:pPr>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U.S. resident population age 18 years and over</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a:t>
            </a:r>
            <a:r>
              <a:rPr lang="en-US" sz="1000" b="1" dirty="0">
                <a:solidFill>
                  <a:prstClr val="black"/>
                </a:solidFill>
              </a:rPr>
              <a:t>: </a:t>
            </a:r>
            <a:r>
              <a:rPr lang="en-US" sz="1000" dirty="0">
                <a:solidFill>
                  <a:prstClr val="black"/>
                </a:solidFill>
              </a:rPr>
              <a:t>For this measure, lower rates are better. The AHRQ Prevention Quality Indicators software requires heart failure to be the principal diagnosis and exclusions include the following: admissions with cardiac procedures and transfers from other institutions. </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0E5CD9E1-9473-4133-8C99-058DC3A85537}"/>
              </a:ext>
            </a:extLst>
          </p:cNvPr>
          <p:cNvSpPr>
            <a:spLocks noGrp="1"/>
          </p:cNvSpPr>
          <p:nvPr>
            <p:ph type="sldNum" sz="quarter" idx="10"/>
          </p:nvPr>
        </p:nvSpPr>
        <p:spPr/>
        <p:txBody>
          <a:bodyPr/>
          <a:lstStyle/>
          <a:p>
            <a:fld id="{85F5B7A5-34A7-4AB0-A34F-A4DF2002FA98}" type="slidenum">
              <a:rPr lang="en-US" smtClean="0"/>
              <a:t>100</a:t>
            </a:fld>
            <a:endParaRPr lang="en-US" dirty="0"/>
          </a:p>
        </p:txBody>
      </p:sp>
    </p:spTree>
    <p:extLst>
      <p:ext uri="{BB962C8B-B14F-4D97-AF65-F5344CB8AC3E}">
        <p14:creationId xmlns:p14="http://schemas.microsoft.com/office/powerpoint/2010/main" val="5380981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People admitted to the hospital for heart failure per 100,000 population,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3843174"/>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577840"/>
            <a:ext cx="8229600" cy="903645"/>
          </a:xfrm>
          <a:prstGeom prst="rect">
            <a:avLst/>
          </a:prstGeom>
          <a:noFill/>
        </p:spPr>
        <p:txBody>
          <a:bodyPr wrap="square" rtlCol="0">
            <a:spAutoFit/>
          </a:bodyPr>
          <a:lstStyle/>
          <a:p>
            <a:pPr marR="0" lvl="0" indent="0" fontAlgn="auto">
              <a:lnSpc>
                <a:spcPct val="107000"/>
              </a:lnSpc>
              <a:spcBef>
                <a:spcPts val="0"/>
              </a:spcBef>
              <a:spcAft>
                <a:spcPts val="0"/>
              </a:spcAft>
              <a:buClrTx/>
              <a:buSzTx/>
              <a:buFontTx/>
              <a:buNone/>
              <a:tabLst/>
              <a:defRPr/>
            </a:pPr>
            <a:r>
              <a:rPr lang="en-US" sz="1000" b="1" dirty="0">
                <a:solidFill>
                  <a:prstClr val="black"/>
                </a:solidFill>
              </a:rPr>
              <a:t>Key</a:t>
            </a:r>
            <a:r>
              <a:rPr lang="en-US" sz="1000" dirty="0">
                <a:solidFill>
                  <a:prstClr val="black"/>
                </a:solidFill>
              </a:rPr>
              <a:t>: API = Asian or Pacific Islander.</a:t>
            </a:r>
          </a:p>
          <a:p>
            <a:pPr>
              <a:lnSpc>
                <a:spcPct val="107000"/>
              </a:lnSpc>
            </a:pPr>
            <a:r>
              <a:rPr lang="en-US" sz="1000" b="1" dirty="0">
                <a:solidFill>
                  <a:prstClr val="black"/>
                </a:solidFill>
              </a:rPr>
              <a:t>Source</a:t>
            </a:r>
            <a:r>
              <a:rPr lang="en-US" sz="1000" dirty="0">
                <a:solidFill>
                  <a:prstClr val="black"/>
                </a:solidFill>
              </a:rPr>
              <a:t>: Agency for Healthcare Research and Quality, Healthcare Cost and Utilization Project, 2017.</a:t>
            </a:r>
          </a:p>
          <a:p>
            <a:pPr>
              <a:lnSpc>
                <a:spcPct val="107000"/>
              </a:lnSpc>
            </a:pPr>
            <a:r>
              <a:rPr lang="en-US" sz="1000" b="1" dirty="0">
                <a:solidFill>
                  <a:prstClr val="black"/>
                </a:solidFill>
              </a:rPr>
              <a:t>Denominator</a:t>
            </a:r>
            <a:r>
              <a:rPr lang="en-US" sz="1000" dirty="0">
                <a:solidFill>
                  <a:prstClr val="black"/>
                </a:solidFill>
              </a:rPr>
              <a:t>: U.S. resident population age 18 years and over.</a:t>
            </a:r>
          </a:p>
          <a:p>
            <a:pPr>
              <a:lnSpc>
                <a:spcPct val="107000"/>
              </a:lnSpc>
              <a:spcAft>
                <a:spcPts val="800"/>
              </a:spcAft>
            </a:pPr>
            <a:r>
              <a:rPr lang="en-US" sz="1000" b="1" dirty="0">
                <a:solidFill>
                  <a:prstClr val="black"/>
                </a:solidFill>
              </a:rPr>
              <a:t>Note</a:t>
            </a:r>
            <a:r>
              <a:rPr lang="en-US" sz="1000" dirty="0">
                <a:solidFill>
                  <a:prstClr val="black"/>
                </a:solidFill>
              </a:rPr>
              <a:t>: For this measure, lower rates are better. White, Black, and API are non-Hispanic. Hispanic includes all races. Data for micropolitan areas for API are not included because they did not meet criteria for statistical reliability.</a:t>
            </a:r>
          </a:p>
        </p:txBody>
      </p:sp>
      <p:sp>
        <p:nvSpPr>
          <p:cNvPr id="3" name="Slide Number Placeholder 2">
            <a:extLst>
              <a:ext uri="{FF2B5EF4-FFF2-40B4-BE49-F238E27FC236}">
                <a16:creationId xmlns:a16="http://schemas.microsoft.com/office/drawing/2014/main" id="{42F32373-64E6-4CCA-9B23-849F826B47A9}"/>
              </a:ext>
            </a:extLst>
          </p:cNvPr>
          <p:cNvSpPr>
            <a:spLocks noGrp="1"/>
          </p:cNvSpPr>
          <p:nvPr>
            <p:ph type="sldNum" sz="quarter" idx="10"/>
          </p:nvPr>
        </p:nvSpPr>
        <p:spPr/>
        <p:txBody>
          <a:bodyPr/>
          <a:lstStyle/>
          <a:p>
            <a:fld id="{85F5B7A5-34A7-4AB0-A34F-A4DF2002FA98}" type="slidenum">
              <a:rPr lang="en-US" smtClean="0"/>
              <a:t>101</a:t>
            </a:fld>
            <a:endParaRPr lang="en-US" dirty="0"/>
          </a:p>
        </p:txBody>
      </p:sp>
    </p:spTree>
    <p:extLst>
      <p:ext uri="{BB962C8B-B14F-4D97-AF65-F5344CB8AC3E}">
        <p14:creationId xmlns:p14="http://schemas.microsoft.com/office/powerpoint/2010/main" val="10537210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Deaths per 1,000 adult hospital admissions with heart failure, by residence location,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50865734"/>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577840"/>
            <a:ext cx="8229600" cy="861774"/>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Agency for Healthcare Research and Quality (AHRQ), Healthcare Cost and Utilization Project, State Inpatient Databases weighted to provide national estimates, and AHRQ Quality Indicators, version 7.0.1, 2017.</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All discharges among adults age 18 and over with principal diagnosis code of heart failure, excluding transfers to another short-term hospital, obstetric admissions, and cases with a missing discharge disposition.</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a:t>
            </a:r>
          </a:p>
        </p:txBody>
      </p:sp>
      <p:sp>
        <p:nvSpPr>
          <p:cNvPr id="3" name="Slide Number Placeholder 2">
            <a:extLst>
              <a:ext uri="{FF2B5EF4-FFF2-40B4-BE49-F238E27FC236}">
                <a16:creationId xmlns:a16="http://schemas.microsoft.com/office/drawing/2014/main" id="{CD68D51A-8728-4113-A95D-BEE8C3C31E83}"/>
              </a:ext>
            </a:extLst>
          </p:cNvPr>
          <p:cNvSpPr>
            <a:spLocks noGrp="1"/>
          </p:cNvSpPr>
          <p:nvPr>
            <p:ph type="sldNum" sz="quarter" idx="10"/>
          </p:nvPr>
        </p:nvSpPr>
        <p:spPr/>
        <p:txBody>
          <a:bodyPr/>
          <a:lstStyle/>
          <a:p>
            <a:fld id="{85F5B7A5-34A7-4AB0-A34F-A4DF2002FA98}" type="slidenum">
              <a:rPr lang="en-US" smtClean="0"/>
              <a:t>102</a:t>
            </a:fld>
            <a:endParaRPr lang="en-US" dirty="0"/>
          </a:p>
        </p:txBody>
      </p:sp>
    </p:spTree>
    <p:extLst>
      <p:ext uri="{BB962C8B-B14F-4D97-AF65-F5344CB8AC3E}">
        <p14:creationId xmlns:p14="http://schemas.microsoft.com/office/powerpoint/2010/main" val="33344806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00"/>
            <a:ext cx="7429500" cy="864640"/>
          </a:xfrm>
        </p:spPr>
        <p:txBody>
          <a:bodyPr>
            <a:noAutofit/>
          </a:bodyPr>
          <a:lstStyle/>
          <a:p>
            <a:pPr algn="l"/>
            <a:r>
              <a:rPr lang="en-US" sz="1800" dirty="0"/>
              <a:t>Deaths per 1,000 adult hospital admissions with heart failure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6289717"/>
              </p:ext>
            </p:extLst>
          </p:nvPr>
        </p:nvGraphicFramePr>
        <p:xfrm>
          <a:off x="457200" y="1258135"/>
          <a:ext cx="822960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394960"/>
            <a:ext cx="8229600"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Key:</a:t>
            </a:r>
            <a:r>
              <a:rPr kumimoji="0" lang="en-US" sz="1000" b="0" i="0" u="none" strike="noStrike" kern="1200" cap="none" spc="0" normalizeH="0" baseline="0" noProof="0" dirty="0">
                <a:ln>
                  <a:noFill/>
                </a:ln>
                <a:solidFill>
                  <a:prstClr val="black"/>
                </a:solidFill>
                <a:effectLst/>
                <a:uLnTx/>
                <a:uFillTx/>
                <a:latin typeface="Arial"/>
                <a:ea typeface="+mn-ea"/>
                <a:cs typeface="+mn-cs"/>
              </a:rPr>
              <a:t> API = Asian or Pacific Islander</a:t>
            </a:r>
          </a:p>
          <a:p>
            <a:pPr lvl="0" defTabSz="457200"/>
            <a:r>
              <a:rPr lang="en-US" sz="1000" b="1" dirty="0">
                <a:solidFill>
                  <a:prstClr val="black"/>
                </a:solidFill>
                <a:latin typeface="Arial"/>
              </a:rPr>
              <a:t>Source:</a:t>
            </a:r>
            <a:r>
              <a:rPr lang="en-US" sz="1000" dirty="0">
                <a:solidFill>
                  <a:prstClr val="black"/>
                </a:solidFill>
                <a:latin typeface="Arial"/>
              </a:rPr>
              <a:t> Agency for Healthcare Research and Quality (AHRQ), Healthcare Cost and Utilization Project</a:t>
            </a:r>
            <a:r>
              <a:rPr lang="en-US" sz="1000" dirty="0">
                <a:solidFill>
                  <a:prstClr val="black"/>
                </a:solidFill>
              </a:rPr>
              <a:t>, State Inpatient Databases weighted to provide national estimates, and AHRQ Quality Indicators, version 7.0.1 </a:t>
            </a:r>
            <a:r>
              <a:rPr lang="en-US" sz="1000" dirty="0">
                <a:solidFill>
                  <a:prstClr val="black"/>
                </a:solidFill>
                <a:latin typeface="Arial"/>
              </a:rPr>
              <a:t>2017.</a:t>
            </a:r>
          </a:p>
          <a:p>
            <a:pPr defTabSz="457200"/>
            <a:r>
              <a:rPr lang="en-US" sz="1000" b="1" dirty="0">
                <a:solidFill>
                  <a:prstClr val="black"/>
                </a:solidFill>
              </a:rPr>
              <a:t>Denominator:</a:t>
            </a:r>
            <a:r>
              <a:rPr lang="en-US" sz="1000" dirty="0">
                <a:solidFill>
                  <a:prstClr val="black"/>
                </a:solidFill>
              </a:rPr>
              <a:t> All discharges among adults age 18 and over with principal diagnosis code of heart failure, excluding transfers to another short-term hospital, obstetric admissions, and cases with a missing discharge disposition.</a:t>
            </a:r>
          </a:p>
          <a:p>
            <a:pPr defTabSz="457200"/>
            <a:r>
              <a:rPr lang="en-US" sz="1000" b="1" dirty="0">
                <a:solidFill>
                  <a:prstClr val="black"/>
                </a:solidFill>
                <a:latin typeface="Arial"/>
              </a:rPr>
              <a:t>Note:</a:t>
            </a:r>
            <a:r>
              <a:rPr lang="en-US" sz="1000" dirty="0">
                <a:solidFill>
                  <a:prstClr val="black"/>
                </a:solidFill>
                <a:latin typeface="Arial"/>
              </a:rPr>
              <a:t> For this measure, lower rates are better. White, Black, and API are non-Hispanic. Hispanic includes all races. Data for micropolitan and noncore areas for API are not included because they did not meet criteria for statistical reliability.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 </a:t>
            </a:r>
          </a:p>
        </p:txBody>
      </p:sp>
      <p:sp>
        <p:nvSpPr>
          <p:cNvPr id="3" name="Slide Number Placeholder 2">
            <a:extLst>
              <a:ext uri="{FF2B5EF4-FFF2-40B4-BE49-F238E27FC236}">
                <a16:creationId xmlns:a16="http://schemas.microsoft.com/office/drawing/2014/main" id="{9672F796-2598-4CA6-8E08-2AD46AC0D02D}"/>
              </a:ext>
            </a:extLst>
          </p:cNvPr>
          <p:cNvSpPr>
            <a:spLocks noGrp="1"/>
          </p:cNvSpPr>
          <p:nvPr>
            <p:ph type="sldNum" sz="quarter" idx="10"/>
          </p:nvPr>
        </p:nvSpPr>
        <p:spPr/>
        <p:txBody>
          <a:bodyPr/>
          <a:lstStyle/>
          <a:p>
            <a:fld id="{85F5B7A5-34A7-4AB0-A34F-A4DF2002FA98}" type="slidenum">
              <a:rPr lang="en-US" smtClean="0"/>
              <a:t>103</a:t>
            </a:fld>
            <a:endParaRPr lang="en-US" dirty="0"/>
          </a:p>
        </p:txBody>
      </p:sp>
    </p:spTree>
    <p:extLst>
      <p:ext uri="{BB962C8B-B14F-4D97-AF65-F5344CB8AC3E}">
        <p14:creationId xmlns:p14="http://schemas.microsoft.com/office/powerpoint/2010/main" val="4825688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Deaths per 1,000 adult hospital admissions for acute myocardial infarction, by residence location,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66567271"/>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486400"/>
            <a:ext cx="8229600" cy="1046761"/>
          </a:xfrm>
          <a:prstGeom prst="rect">
            <a:avLst/>
          </a:prstGeom>
          <a:noFill/>
        </p:spPr>
        <p:txBody>
          <a:bodyPr wrap="square" rtlCol="0">
            <a:spAutoFit/>
          </a:bodyPr>
          <a:lstStyle/>
          <a:p>
            <a:pPr lvl="0" defTabSz="457200"/>
            <a:r>
              <a:rPr lang="en-US" sz="1000" b="1" dirty="0">
                <a:solidFill>
                  <a:prstClr val="black"/>
                </a:solidFill>
              </a:rPr>
              <a:t>Source:</a:t>
            </a:r>
            <a:r>
              <a:rPr lang="en-US" sz="1000" dirty="0">
                <a:solidFill>
                  <a:prstClr val="black"/>
                </a:solidFill>
              </a:rPr>
              <a:t> Agency for Healthcare Research and Quality (AHRQ), Healthcare Cost and Utilization Project, State Inpatient Databases weighted to provide national estimates, and AHRQ Quality Indicators, version 7.0.1 2017.</a:t>
            </a:r>
          </a:p>
          <a:p>
            <a:pPr>
              <a:lnSpc>
                <a:spcPct val="107000"/>
              </a:lnSpc>
            </a:pPr>
            <a:r>
              <a:rPr lang="en-US" sz="1000" b="1" dirty="0">
                <a:solidFill>
                  <a:prstClr val="black"/>
                </a:solidFill>
              </a:rPr>
              <a:t>Denominator:</a:t>
            </a:r>
            <a:r>
              <a:rPr lang="en-US" sz="1000" dirty="0">
                <a:solidFill>
                  <a:prstClr val="black"/>
                </a:solidFill>
              </a:rPr>
              <a:t> All hospital inpatient discharges among adults age 18 and over with a principal diagnosis of acute myocardial infarction. Excluded from the denominator are obstetric admissions and patients transferring to another short-term hospital or missing a discharge disposition.</a:t>
            </a:r>
          </a:p>
          <a:p>
            <a:pPr>
              <a:lnSpc>
                <a:spcPct val="107000"/>
              </a:lnSpc>
            </a:pPr>
            <a:r>
              <a:rPr lang="en-US" sz="1000" b="1" dirty="0">
                <a:solidFill>
                  <a:prstClr val="black"/>
                </a:solidFill>
              </a:rPr>
              <a:t>Note:</a:t>
            </a:r>
            <a:r>
              <a:rPr lang="en-US" sz="1000" dirty="0">
                <a:solidFill>
                  <a:prstClr val="black"/>
                </a:solidFill>
              </a:rPr>
              <a:t> For this measure, lower rates are better. </a:t>
            </a:r>
          </a:p>
        </p:txBody>
      </p:sp>
      <p:sp>
        <p:nvSpPr>
          <p:cNvPr id="3" name="Slide Number Placeholder 2">
            <a:extLst>
              <a:ext uri="{FF2B5EF4-FFF2-40B4-BE49-F238E27FC236}">
                <a16:creationId xmlns:a16="http://schemas.microsoft.com/office/drawing/2014/main" id="{F2E1D02F-0AB6-4AAC-82E9-048AE93643D1}"/>
              </a:ext>
            </a:extLst>
          </p:cNvPr>
          <p:cNvSpPr>
            <a:spLocks noGrp="1"/>
          </p:cNvSpPr>
          <p:nvPr>
            <p:ph type="sldNum" sz="quarter" idx="10"/>
          </p:nvPr>
        </p:nvSpPr>
        <p:spPr/>
        <p:txBody>
          <a:bodyPr/>
          <a:lstStyle/>
          <a:p>
            <a:fld id="{85F5B7A5-34A7-4AB0-A34F-A4DF2002FA98}" type="slidenum">
              <a:rPr lang="en-US" smtClean="0"/>
              <a:t>104</a:t>
            </a:fld>
            <a:endParaRPr lang="en-US" dirty="0"/>
          </a:p>
        </p:txBody>
      </p:sp>
    </p:spTree>
    <p:extLst>
      <p:ext uri="{BB962C8B-B14F-4D97-AF65-F5344CB8AC3E}">
        <p14:creationId xmlns:p14="http://schemas.microsoft.com/office/powerpoint/2010/main" val="15644059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630" y="297954"/>
            <a:ext cx="7418070" cy="617884"/>
          </a:xfrm>
        </p:spPr>
        <p:txBody>
          <a:bodyPr>
            <a:noAutofit/>
          </a:bodyPr>
          <a:lstStyle/>
          <a:p>
            <a:pPr algn="l"/>
            <a:r>
              <a:rPr lang="en-US" sz="1800" dirty="0"/>
              <a:t>Deaths per 1,000 adult hospital admissions for acute myocardial infarction,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746274"/>
              </p:ext>
            </p:extLst>
          </p:nvPr>
        </p:nvGraphicFramePr>
        <p:xfrm>
          <a:off x="457200" y="128016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212080"/>
            <a:ext cx="8229600" cy="13653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Key:</a:t>
            </a:r>
            <a:r>
              <a:rPr kumimoji="0" lang="en-US" sz="1000" b="0" i="0" u="none" strike="noStrike" kern="1200" cap="none" spc="0" normalizeH="0" baseline="0" noProof="0" dirty="0">
                <a:ln>
                  <a:noFill/>
                </a:ln>
                <a:solidFill>
                  <a:prstClr val="black"/>
                </a:solidFill>
                <a:effectLst/>
                <a:uLnTx/>
                <a:uFillTx/>
                <a:latin typeface="Arial"/>
                <a:ea typeface="+mn-ea"/>
                <a:cs typeface="+mn-cs"/>
              </a:rPr>
              <a:t> API = Asian or Pacific Islander.</a:t>
            </a:r>
          </a:p>
          <a:p>
            <a:pPr lvl="0" defTabSz="457200"/>
            <a:r>
              <a:rPr lang="en-US" sz="1000" b="1" dirty="0">
                <a:solidFill>
                  <a:prstClr val="black"/>
                </a:solidFill>
                <a:latin typeface="Arial"/>
              </a:rPr>
              <a:t>Source:</a:t>
            </a:r>
            <a:r>
              <a:rPr lang="en-US" sz="1000" dirty="0">
                <a:solidFill>
                  <a:prstClr val="black"/>
                </a:solidFill>
                <a:latin typeface="Arial"/>
              </a:rPr>
              <a:t> Agency for Healthcare Research and Quality (AHRQ), Healthcare Cost and Utilization Project, </a:t>
            </a:r>
            <a:r>
              <a:rPr lang="en-US" sz="1000" dirty="0">
                <a:solidFill>
                  <a:prstClr val="black"/>
                </a:solidFill>
              </a:rPr>
              <a:t>State Inpatient Databases weighted to provide national estimates, and AHRQ Quality Indicators, version 7.0.1, 2017</a:t>
            </a:r>
            <a:r>
              <a:rPr lang="en-US" sz="1000" dirty="0">
                <a:solidFill>
                  <a:prstClr val="black"/>
                </a:solidFill>
                <a:latin typeface="Arial"/>
              </a:rPr>
              <a:t>.</a:t>
            </a:r>
          </a:p>
          <a:p>
            <a:pPr>
              <a:lnSpc>
                <a:spcPct val="107000"/>
              </a:lnSpc>
            </a:pPr>
            <a:r>
              <a:rPr lang="en-US" sz="1000" b="1" dirty="0">
                <a:solidFill>
                  <a:prstClr val="black"/>
                </a:solidFill>
                <a:latin typeface="Arial"/>
              </a:rPr>
              <a:t>Denominator</a:t>
            </a:r>
            <a:r>
              <a:rPr lang="en-US" sz="1000" dirty="0">
                <a:solidFill>
                  <a:prstClr val="black"/>
                </a:solidFill>
                <a:latin typeface="Arial"/>
              </a:rPr>
              <a:t>: All hospital inpatient discharges among adults age 18 and over with a principal diagnosis of acute myocardial infarction. </a:t>
            </a:r>
            <a:r>
              <a:rPr lang="en-US" sz="1000" dirty="0">
                <a:solidFill>
                  <a:prstClr val="black"/>
                </a:solidFill>
              </a:rPr>
              <a:t>Excluded from the denominator are obstetric admissions and patients transferring to another short-term hospital or missing a discharge disposition.</a:t>
            </a:r>
            <a:endParaRPr lang="en-US" sz="1000" dirty="0">
              <a:solidFill>
                <a:prstClr val="black"/>
              </a:solidFill>
              <a:latin typeface="Arial"/>
            </a:endParaRPr>
          </a:p>
          <a:p>
            <a:pPr>
              <a:lnSpc>
                <a:spcPct val="107000"/>
              </a:lnSpc>
              <a:spcAft>
                <a:spcPts val="800"/>
              </a:spcAft>
            </a:pPr>
            <a:r>
              <a:rPr lang="en-US" sz="1000" b="1" dirty="0">
                <a:solidFill>
                  <a:prstClr val="black"/>
                </a:solidFill>
                <a:latin typeface="Arial"/>
              </a:rPr>
              <a:t>Note: </a:t>
            </a:r>
            <a:r>
              <a:rPr lang="en-US" sz="1000" dirty="0">
                <a:solidFill>
                  <a:prstClr val="black"/>
                </a:solidFill>
                <a:latin typeface="Arial"/>
              </a:rPr>
              <a:t>For this measure, lower rates are better. White, Black, and API are non-Hispanic. Hispanic includes all races. Data for noncore areas for API are not included because they did not meet criteria for statistical reliability. </a:t>
            </a:r>
          </a:p>
        </p:txBody>
      </p:sp>
      <p:sp>
        <p:nvSpPr>
          <p:cNvPr id="3" name="Slide Number Placeholder 2">
            <a:extLst>
              <a:ext uri="{FF2B5EF4-FFF2-40B4-BE49-F238E27FC236}">
                <a16:creationId xmlns:a16="http://schemas.microsoft.com/office/drawing/2014/main" id="{F9EF5F38-047F-4502-96AA-436E1948E05B}"/>
              </a:ext>
            </a:extLst>
          </p:cNvPr>
          <p:cNvSpPr>
            <a:spLocks noGrp="1"/>
          </p:cNvSpPr>
          <p:nvPr>
            <p:ph type="sldNum" sz="quarter" idx="10"/>
          </p:nvPr>
        </p:nvSpPr>
        <p:spPr/>
        <p:txBody>
          <a:bodyPr/>
          <a:lstStyle/>
          <a:p>
            <a:fld id="{85F5B7A5-34A7-4AB0-A34F-A4DF2002FA98}" type="slidenum">
              <a:rPr lang="en-US" smtClean="0"/>
              <a:t>105</a:t>
            </a:fld>
            <a:endParaRPr lang="en-US" dirty="0"/>
          </a:p>
        </p:txBody>
      </p:sp>
    </p:spTree>
    <p:extLst>
      <p:ext uri="{BB962C8B-B14F-4D97-AF65-F5344CB8AC3E}">
        <p14:creationId xmlns:p14="http://schemas.microsoft.com/office/powerpoint/2010/main" val="4561261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Adults who filled four or more outpatient opioid prescriptions in the calendar year, by residence location, 2013-2017</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747690012"/>
              </p:ext>
            </p:extLst>
          </p:nvPr>
        </p:nvGraphicFramePr>
        <p:xfrm>
          <a:off x="312683" y="1447800"/>
          <a:ext cx="804672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65083" y="5902157"/>
            <a:ext cx="8229600" cy="553998"/>
          </a:xfrm>
          <a:prstGeom prst="rect">
            <a:avLst/>
          </a:prstGeom>
        </p:spPr>
        <p:txBody>
          <a:bodyPr wrap="square">
            <a:spAutoFit/>
          </a:bodyPr>
          <a:lstStyle/>
          <a:p>
            <a:r>
              <a:rPr lang="en-US" sz="1000" b="1" dirty="0">
                <a:solidFill>
                  <a:prstClr val="black"/>
                </a:solidFill>
                <a:latin typeface="Arial"/>
              </a:rPr>
              <a:t>Source: </a:t>
            </a:r>
            <a:r>
              <a:rPr lang="en-US" sz="1000" dirty="0">
                <a:solidFill>
                  <a:prstClr val="black"/>
                </a:solidFill>
              </a:rPr>
              <a:t>Agency for Healthcare Research and Quality, Medical Expenditure Panel Survey</a:t>
            </a:r>
            <a:r>
              <a:rPr lang="en-US" sz="1000" dirty="0">
                <a:solidFill>
                  <a:prstClr val="black"/>
                </a:solidFill>
                <a:latin typeface="Arial"/>
              </a:rPr>
              <a:t>, 2013-2017.</a:t>
            </a:r>
          </a:p>
          <a:p>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U.S. civilian noninstitutionalized population age 18 and over.</a:t>
            </a:r>
            <a:endParaRPr lang="en-US" sz="1000" b="1" dirty="0">
              <a:solidFill>
                <a:prstClr val="black"/>
              </a:solidFill>
              <a:latin typeface="Arial"/>
            </a:endParaRPr>
          </a:p>
          <a:p>
            <a:pPr>
              <a:defRPr/>
            </a:pPr>
            <a:r>
              <a:rPr lang="en-US" sz="1000" b="1" dirty="0">
                <a:solidFill>
                  <a:prstClr val="black"/>
                </a:solidFill>
                <a:latin typeface="Arial"/>
              </a:rPr>
              <a:t>Note: </a:t>
            </a:r>
            <a:r>
              <a:rPr lang="en-US" sz="1000" dirty="0">
                <a:solidFill>
                  <a:prstClr val="black"/>
                </a:solidFill>
                <a:latin typeface="Arial"/>
              </a:rPr>
              <a:t>For this measure, lower percentages are better. </a:t>
            </a:r>
          </a:p>
        </p:txBody>
      </p:sp>
      <p:sp>
        <p:nvSpPr>
          <p:cNvPr id="3" name="Slide Number Placeholder 2">
            <a:extLst>
              <a:ext uri="{FF2B5EF4-FFF2-40B4-BE49-F238E27FC236}">
                <a16:creationId xmlns:a16="http://schemas.microsoft.com/office/drawing/2014/main" id="{DBC4E533-F7A3-42B8-BEC2-5109292E900B}"/>
              </a:ext>
            </a:extLst>
          </p:cNvPr>
          <p:cNvSpPr>
            <a:spLocks noGrp="1"/>
          </p:cNvSpPr>
          <p:nvPr>
            <p:ph type="sldNum" sz="quarter" idx="10"/>
          </p:nvPr>
        </p:nvSpPr>
        <p:spPr/>
        <p:txBody>
          <a:bodyPr/>
          <a:lstStyle/>
          <a:p>
            <a:fld id="{85F5B7A5-34A7-4AB0-A34F-A4DF2002FA98}" type="slidenum">
              <a:rPr lang="en-US" smtClean="0"/>
              <a:t>106</a:t>
            </a:fld>
            <a:endParaRPr lang="en-US" dirty="0"/>
          </a:p>
        </p:txBody>
      </p:sp>
    </p:spTree>
    <p:extLst>
      <p:ext uri="{BB962C8B-B14F-4D97-AF65-F5344CB8AC3E}">
        <p14:creationId xmlns:p14="http://schemas.microsoft.com/office/powerpoint/2010/main" val="36456815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10450" cy="617884"/>
          </a:xfrm>
        </p:spPr>
        <p:txBody>
          <a:bodyPr>
            <a:noAutofit/>
          </a:bodyPr>
          <a:lstStyle/>
          <a:p>
            <a:pPr algn="l"/>
            <a:r>
              <a:rPr lang="en-US" sz="1800" dirty="0"/>
              <a:t>Adults who filled four or more outpatient opioid prescriptions in the calendar year,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6643688"/>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577840"/>
            <a:ext cx="8229600" cy="861774"/>
          </a:xfrm>
          <a:prstGeom prst="rect">
            <a:avLst/>
          </a:prstGeom>
          <a:noFill/>
        </p:spPr>
        <p:txBody>
          <a:bodyPr wrap="square" rtlCol="0">
            <a:spAutoFit/>
          </a:bodyPr>
          <a:lstStyle/>
          <a:p>
            <a:pPr lvl="0" defTabSz="457200"/>
            <a:r>
              <a:rPr lang="en-US" sz="1000" b="1" dirty="0">
                <a:solidFill>
                  <a:prstClr val="black"/>
                </a:solidFill>
                <a:latin typeface="Arial"/>
              </a:rPr>
              <a:t>Source:</a:t>
            </a:r>
            <a:r>
              <a:rPr lang="en-US" sz="1000" dirty="0">
                <a:solidFill>
                  <a:prstClr val="black"/>
                </a:solidFill>
                <a:latin typeface="Arial"/>
              </a:rPr>
              <a:t> Agency for Healthcare Research and Quality, Medical Expenditure Panel Survey, 2017.</a:t>
            </a:r>
          </a:p>
          <a:p>
            <a:pPr lvl="0" defTabSz="457200"/>
            <a:r>
              <a:rPr lang="en-US" sz="1000" b="1" dirty="0">
                <a:solidFill>
                  <a:prstClr val="black"/>
                </a:solidFill>
                <a:latin typeface="Arial"/>
              </a:rPr>
              <a:t>Denominator</a:t>
            </a:r>
            <a:r>
              <a:rPr lang="en-US" sz="1000" dirty="0">
                <a:solidFill>
                  <a:prstClr val="black"/>
                </a:solidFill>
                <a:latin typeface="Arial"/>
              </a:rPr>
              <a:t>: U.S. civilian noninstitutionalized population age 18 and over.</a:t>
            </a:r>
          </a:p>
          <a:p>
            <a:pPr lvl="0" defTabSz="457200"/>
            <a:r>
              <a:rPr lang="en-US" sz="1000" b="1" dirty="0">
                <a:solidFill>
                  <a:prstClr val="black"/>
                </a:solidFill>
                <a:latin typeface="Arial"/>
              </a:rPr>
              <a:t>Note:</a:t>
            </a:r>
            <a:r>
              <a:rPr lang="en-US" sz="1000" dirty="0">
                <a:solidFill>
                  <a:prstClr val="black"/>
                </a:solidFill>
                <a:latin typeface="Arial"/>
              </a:rPr>
              <a:t> For this measure, lower rates are better. White and Black are non-Hispanic. Hispanic includes all races. Data for Hispanics in large fringe metro, small metro, and noncore areas are not included because the populations did not meet criteria for statistical reliability. Micropolitan areas are not included because </a:t>
            </a:r>
            <a:r>
              <a:rPr lang="en-US" sz="1000" dirty="0">
                <a:solidFill>
                  <a:prstClr val="black"/>
                </a:solidFill>
              </a:rPr>
              <a:t>only the data for Whites met criteria for statistical reliability.</a:t>
            </a:r>
            <a:endParaRPr kumimoji="0" lang="en-US" sz="1000"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898BE670-33E6-47D5-BC2C-645CF5A70E90}"/>
              </a:ext>
            </a:extLst>
          </p:cNvPr>
          <p:cNvSpPr>
            <a:spLocks noGrp="1"/>
          </p:cNvSpPr>
          <p:nvPr>
            <p:ph type="sldNum" sz="quarter" idx="10"/>
          </p:nvPr>
        </p:nvSpPr>
        <p:spPr/>
        <p:txBody>
          <a:bodyPr/>
          <a:lstStyle/>
          <a:p>
            <a:fld id="{85F5B7A5-34A7-4AB0-A34F-A4DF2002FA98}" type="slidenum">
              <a:rPr lang="en-US" smtClean="0"/>
              <a:t>107</a:t>
            </a:fld>
            <a:endParaRPr lang="en-US" dirty="0"/>
          </a:p>
        </p:txBody>
      </p:sp>
    </p:spTree>
    <p:extLst>
      <p:ext uri="{BB962C8B-B14F-4D97-AF65-F5344CB8AC3E}">
        <p14:creationId xmlns:p14="http://schemas.microsoft.com/office/powerpoint/2010/main" val="3115403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Drug overdose deaths involving any opioid per 100,000 population, by residence location, 2000-2018</a:t>
            </a:r>
          </a:p>
        </p:txBody>
      </p:sp>
      <p:sp>
        <p:nvSpPr>
          <p:cNvPr id="6" name="Rectangle 5"/>
          <p:cNvSpPr/>
          <p:nvPr/>
        </p:nvSpPr>
        <p:spPr>
          <a:xfrm>
            <a:off x="457200" y="5760720"/>
            <a:ext cx="7924800" cy="707886"/>
          </a:xfrm>
          <a:prstGeom prst="rect">
            <a:avLst/>
          </a:prstGeom>
        </p:spPr>
        <p:txBody>
          <a:bodyPr wrap="square">
            <a:spAutoFit/>
          </a:bodyPr>
          <a:lstStyle/>
          <a:p>
            <a:r>
              <a:rPr lang="en-US" sz="1000" b="1" dirty="0">
                <a:solidFill>
                  <a:prstClr val="black"/>
                </a:solidFill>
                <a:latin typeface="Arial"/>
              </a:rPr>
              <a:t>Source: </a:t>
            </a:r>
            <a:r>
              <a:rPr lang="en-US" sz="1000" dirty="0">
                <a:solidFill>
                  <a:prstClr val="black"/>
                </a:solidFill>
              </a:rPr>
              <a:t>Centers for Disease Control and Prevention, National Center for Health Statistics, National Vital Statistics System—Mortality, 2000-2018</a:t>
            </a:r>
            <a:r>
              <a:rPr lang="en-US" sz="1000" dirty="0">
                <a:solidFill>
                  <a:prstClr val="black"/>
                </a:solidFill>
                <a:latin typeface="Arial"/>
              </a:rPr>
              <a:t>.</a:t>
            </a:r>
          </a:p>
          <a:p>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U.S. resident population all ages.</a:t>
            </a:r>
          </a:p>
          <a:p>
            <a:r>
              <a:rPr lang="en-US" sz="1000" b="1" dirty="0">
                <a:solidFill>
                  <a:prstClr val="black"/>
                </a:solidFill>
                <a:latin typeface="Arial"/>
              </a:rPr>
              <a:t>Note: </a:t>
            </a:r>
            <a:r>
              <a:rPr lang="en-US" sz="1000" dirty="0">
                <a:solidFill>
                  <a:prstClr val="black"/>
                </a:solidFill>
                <a:latin typeface="Arial"/>
              </a:rPr>
              <a:t>For this measure, lower rates are better. </a:t>
            </a:r>
          </a:p>
        </p:txBody>
      </p:sp>
      <p:graphicFrame>
        <p:nvGraphicFramePr>
          <p:cNvPr id="8" name="Content Placeholder 3">
            <a:extLst>
              <a:ext uri="{FF2B5EF4-FFF2-40B4-BE49-F238E27FC236}">
                <a16:creationId xmlns:a16="http://schemas.microsoft.com/office/drawing/2014/main" id="{5D145A18-A98E-484B-92CF-50BFA545CBD5}"/>
              </a:ext>
            </a:extLst>
          </p:cNvPr>
          <p:cNvGraphicFramePr>
            <a:graphicFrameLocks/>
          </p:cNvGraphicFramePr>
          <p:nvPr>
            <p:extLst>
              <p:ext uri="{D42A27DB-BD31-4B8C-83A1-F6EECF244321}">
                <p14:modId xmlns:p14="http://schemas.microsoft.com/office/powerpoint/2010/main" val="1398907288"/>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895AAD3B-1CE6-4523-A888-C96074263CA1}"/>
              </a:ext>
            </a:extLst>
          </p:cNvPr>
          <p:cNvSpPr>
            <a:spLocks noGrp="1"/>
          </p:cNvSpPr>
          <p:nvPr>
            <p:ph type="sldNum" sz="quarter" idx="10"/>
          </p:nvPr>
        </p:nvSpPr>
        <p:spPr/>
        <p:txBody>
          <a:bodyPr/>
          <a:lstStyle/>
          <a:p>
            <a:fld id="{85F5B7A5-34A7-4AB0-A34F-A4DF2002FA98}" type="slidenum">
              <a:rPr lang="en-US" smtClean="0"/>
              <a:t>108</a:t>
            </a:fld>
            <a:endParaRPr lang="en-US" dirty="0"/>
          </a:p>
        </p:txBody>
      </p:sp>
    </p:spTree>
    <p:extLst>
      <p:ext uri="{BB962C8B-B14F-4D97-AF65-F5344CB8AC3E}">
        <p14:creationId xmlns:p14="http://schemas.microsoft.com/office/powerpoint/2010/main" val="33811763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Drug overdose deaths involving any opioid per 100,000 population, by residence location, 2018</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28547386"/>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824568"/>
            <a:ext cx="8229600" cy="553998"/>
          </a:xfrm>
          <a:prstGeom prst="rect">
            <a:avLst/>
          </a:prstGeom>
          <a:noFill/>
        </p:spPr>
        <p:txBody>
          <a:bodyPr wrap="square" rtlCol="0">
            <a:spAutoFit/>
          </a:bodyPr>
          <a:lstStyle/>
          <a:p>
            <a:pPr lvl="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Centers for Disease Control and Prevention, National Center for Health Statistics, National Vital Statistics System—Mortality, 2018.</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a:p>
            <a:r>
              <a:rPr lang="en-US" sz="1000" b="1" dirty="0">
                <a:solidFill>
                  <a:prstClr val="black"/>
                </a:solidFill>
                <a:latin typeface="Arial"/>
              </a:rPr>
              <a:t>Denominator</a:t>
            </a:r>
            <a:r>
              <a:rPr lang="en-US" sz="1000" dirty="0">
                <a:solidFill>
                  <a:prstClr val="black"/>
                </a:solidFill>
              </a:rPr>
              <a:t>: U.S. resident population all ages.</a:t>
            </a:r>
            <a:r>
              <a:rPr lang="en-US" sz="1000" b="1" dirty="0">
                <a:solidFill>
                  <a:prstClr val="black"/>
                </a:solidFill>
              </a:rPr>
              <a:t> </a:t>
            </a:r>
          </a:p>
          <a:p>
            <a:r>
              <a:rPr lang="en-US" sz="1000" b="1" dirty="0">
                <a:solidFill>
                  <a:prstClr val="black"/>
                </a:solidFill>
              </a:rPr>
              <a:t>Note: </a:t>
            </a:r>
            <a:r>
              <a:rPr lang="en-US" sz="1000" dirty="0">
                <a:solidFill>
                  <a:prstClr val="black"/>
                </a:solidFill>
              </a:rPr>
              <a:t>For this measure, lower rates are better.</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A084CCEC-B1B8-4AE0-ACF5-08FD5BB5C5F9}"/>
              </a:ext>
            </a:extLst>
          </p:cNvPr>
          <p:cNvSpPr>
            <a:spLocks noGrp="1"/>
          </p:cNvSpPr>
          <p:nvPr>
            <p:ph type="sldNum" sz="quarter" idx="10"/>
          </p:nvPr>
        </p:nvSpPr>
        <p:spPr/>
        <p:txBody>
          <a:bodyPr/>
          <a:lstStyle/>
          <a:p>
            <a:fld id="{85F5B7A5-34A7-4AB0-A34F-A4DF2002FA98}" type="slidenum">
              <a:rPr lang="en-US" smtClean="0"/>
              <a:t>109</a:t>
            </a:fld>
            <a:endParaRPr lang="en-US" dirty="0"/>
          </a:p>
        </p:txBody>
      </p:sp>
    </p:spTree>
    <p:extLst>
      <p:ext uri="{BB962C8B-B14F-4D97-AF65-F5344CB8AC3E}">
        <p14:creationId xmlns:p14="http://schemas.microsoft.com/office/powerpoint/2010/main" val="106596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NCHS Urban-Rural Classification Scheme (cont’d).</a:t>
            </a:r>
          </a:p>
        </p:txBody>
      </p:sp>
      <p:sp>
        <p:nvSpPr>
          <p:cNvPr id="3" name="Content Placeholder 2"/>
          <p:cNvSpPr>
            <a:spLocks noGrp="1"/>
          </p:cNvSpPr>
          <p:nvPr>
            <p:ph idx="1"/>
          </p:nvPr>
        </p:nvSpPr>
        <p:spPr/>
        <p:txBody>
          <a:bodyPr/>
          <a:lstStyle/>
          <a:p>
            <a:r>
              <a:rPr lang="en-US" dirty="0"/>
              <a:t>The NCHS scheme includes six levels of urban-rural classification in two categories:</a:t>
            </a:r>
          </a:p>
          <a:p>
            <a:pPr lvl="1"/>
            <a:r>
              <a:rPr lang="en-US" dirty="0"/>
              <a:t>Four metropolitan county designations:</a:t>
            </a:r>
          </a:p>
          <a:p>
            <a:pPr lvl="2"/>
            <a:r>
              <a:rPr lang="en-US" dirty="0"/>
              <a:t>Large Central Metropolitan</a:t>
            </a:r>
          </a:p>
          <a:p>
            <a:pPr lvl="2"/>
            <a:r>
              <a:rPr lang="en-US" dirty="0"/>
              <a:t>Large Fringe Metropolitan</a:t>
            </a:r>
          </a:p>
          <a:p>
            <a:pPr lvl="2"/>
            <a:r>
              <a:rPr lang="en-US" dirty="0"/>
              <a:t>Medium Metropolitan</a:t>
            </a:r>
          </a:p>
          <a:p>
            <a:pPr lvl="2"/>
            <a:r>
              <a:rPr lang="en-US" dirty="0"/>
              <a:t>Small Metropolitan</a:t>
            </a:r>
          </a:p>
          <a:p>
            <a:pPr lvl="1"/>
            <a:r>
              <a:rPr lang="en-US" dirty="0"/>
              <a:t>Two nonmetropolitan county designations:</a:t>
            </a:r>
          </a:p>
          <a:p>
            <a:pPr lvl="2"/>
            <a:r>
              <a:rPr lang="en-US" dirty="0"/>
              <a:t>Micropolitan</a:t>
            </a:r>
          </a:p>
          <a:p>
            <a:pPr lvl="2"/>
            <a:r>
              <a:rPr lang="en-US" dirty="0"/>
              <a:t>Noncore</a:t>
            </a:r>
          </a:p>
          <a:p>
            <a:endParaRPr lang="en-US" dirty="0"/>
          </a:p>
        </p:txBody>
      </p:sp>
      <p:sp>
        <p:nvSpPr>
          <p:cNvPr id="4" name="Slide Number Placeholder 3">
            <a:extLst>
              <a:ext uri="{FF2B5EF4-FFF2-40B4-BE49-F238E27FC236}">
                <a16:creationId xmlns:a16="http://schemas.microsoft.com/office/drawing/2014/main" id="{40DE47A0-D8D8-4E6D-B84C-C367CE68455F}"/>
              </a:ext>
            </a:extLst>
          </p:cNvPr>
          <p:cNvSpPr>
            <a:spLocks noGrp="1"/>
          </p:cNvSpPr>
          <p:nvPr>
            <p:ph type="sldNum" sz="quarter" idx="10"/>
          </p:nvPr>
        </p:nvSpPr>
        <p:spPr/>
        <p:txBody>
          <a:bodyPr/>
          <a:lstStyle/>
          <a:p>
            <a:fld id="{85F5B7A5-34A7-4AB0-A34F-A4DF2002FA98}" type="slidenum">
              <a:rPr lang="en-US" smtClean="0"/>
              <a:pPr/>
              <a:t>11</a:t>
            </a:fld>
            <a:endParaRPr lang="en-US" dirty="0"/>
          </a:p>
        </p:txBody>
      </p:sp>
    </p:spTree>
    <p:extLst>
      <p:ext uri="{BB962C8B-B14F-4D97-AF65-F5344CB8AC3E}">
        <p14:creationId xmlns:p14="http://schemas.microsoft.com/office/powerpoint/2010/main" val="33582587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Healthy Living</a:t>
            </a:r>
          </a:p>
        </p:txBody>
      </p:sp>
      <p:sp>
        <p:nvSpPr>
          <p:cNvPr id="2" name="Text Placeholder 1"/>
          <p:cNvSpPr>
            <a:spLocks noGrp="1"/>
          </p:cNvSpPr>
          <p:nvPr>
            <p:ph type="body" idx="1"/>
          </p:nvPr>
        </p:nvSpPr>
        <p:spPr/>
        <p:txBody>
          <a:bodyPr/>
          <a:lstStyle/>
          <a:p>
            <a:r>
              <a:rPr lang="en-US" dirty="0"/>
              <a:t>Chartbook on Rural Healthcare</a:t>
            </a:r>
          </a:p>
        </p:txBody>
      </p:sp>
      <p:sp>
        <p:nvSpPr>
          <p:cNvPr id="3" name="Slide Number Placeholder 2">
            <a:extLst>
              <a:ext uri="{FF2B5EF4-FFF2-40B4-BE49-F238E27FC236}">
                <a16:creationId xmlns:a16="http://schemas.microsoft.com/office/drawing/2014/main" id="{C240D3BF-83F5-4F64-9B7B-D622FDB3911A}"/>
              </a:ext>
            </a:extLst>
          </p:cNvPr>
          <p:cNvSpPr>
            <a:spLocks noGrp="1"/>
          </p:cNvSpPr>
          <p:nvPr>
            <p:ph type="sldNum" sz="quarter" idx="10"/>
          </p:nvPr>
        </p:nvSpPr>
        <p:spPr/>
        <p:txBody>
          <a:bodyPr/>
          <a:lstStyle/>
          <a:p>
            <a:fld id="{85F5B7A5-34A7-4AB0-A34F-A4DF2002FA98}" type="slidenum">
              <a:rPr lang="en-US" smtClean="0"/>
              <a:pPr/>
              <a:t>110</a:t>
            </a:fld>
            <a:endParaRPr lang="en-US" dirty="0"/>
          </a:p>
        </p:txBody>
      </p:sp>
    </p:spTree>
    <p:extLst>
      <p:ext uri="{BB962C8B-B14F-4D97-AF65-F5344CB8AC3E}">
        <p14:creationId xmlns:p14="http://schemas.microsoft.com/office/powerpoint/2010/main" val="31212731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29500" cy="1182480"/>
          </a:xfrm>
        </p:spPr>
        <p:txBody>
          <a:bodyPr>
            <a:noAutofit/>
          </a:bodyPr>
          <a:lstStyle/>
          <a:p>
            <a:pPr algn="l"/>
            <a:r>
              <a:rPr lang="en-US" sz="1800" dirty="0"/>
              <a:t>Children ages 2-17 for whom a health provider gave advice within the past 2 years about the amount and kind of exercise, sports, or physically active hobbies they should have, by residence location, 2002-2017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0982097"/>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669280"/>
            <a:ext cx="8229600" cy="400110"/>
          </a:xfrm>
          <a:prstGeom prst="rect">
            <a:avLst/>
          </a:prstGeom>
        </p:spPr>
        <p:txBody>
          <a:bodyPr wrap="square">
            <a:spAutoFit/>
          </a:bodyPr>
          <a:lstStyle/>
          <a:p>
            <a:r>
              <a:rPr lang="en-US" sz="1000" b="1" dirty="0">
                <a:solidFill>
                  <a:prstClr val="black"/>
                </a:solidFill>
                <a:latin typeface="Arial"/>
              </a:rPr>
              <a:t>Source: </a:t>
            </a:r>
            <a:r>
              <a:rPr lang="en-US" sz="1000" dirty="0">
                <a:solidFill>
                  <a:prstClr val="black"/>
                </a:solidFill>
              </a:rPr>
              <a:t>Agency for Healthcare Research and Quality, Medical Expenditure Panel Survey</a:t>
            </a:r>
            <a:r>
              <a:rPr lang="en-US" sz="1000" dirty="0">
                <a:solidFill>
                  <a:prstClr val="black"/>
                </a:solidFill>
                <a:latin typeface="Arial"/>
              </a:rPr>
              <a:t>, 2002-2017.</a:t>
            </a:r>
          </a:p>
          <a:p>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U.S. civilian noninstitutionalized population ages 2-17.</a:t>
            </a:r>
            <a:endParaRPr lang="en-US" sz="1000" dirty="0">
              <a:solidFill>
                <a:prstClr val="black"/>
              </a:solidFill>
              <a:latin typeface="Arial"/>
            </a:endParaRPr>
          </a:p>
        </p:txBody>
      </p:sp>
      <p:sp>
        <p:nvSpPr>
          <p:cNvPr id="3" name="Slide Number Placeholder 2">
            <a:extLst>
              <a:ext uri="{FF2B5EF4-FFF2-40B4-BE49-F238E27FC236}">
                <a16:creationId xmlns:a16="http://schemas.microsoft.com/office/drawing/2014/main" id="{87786BDC-75D1-40A0-9FC1-341B4784C1AC}"/>
              </a:ext>
            </a:extLst>
          </p:cNvPr>
          <p:cNvSpPr>
            <a:spLocks noGrp="1"/>
          </p:cNvSpPr>
          <p:nvPr>
            <p:ph type="sldNum" sz="quarter" idx="10"/>
          </p:nvPr>
        </p:nvSpPr>
        <p:spPr/>
        <p:txBody>
          <a:bodyPr/>
          <a:lstStyle/>
          <a:p>
            <a:fld id="{85F5B7A5-34A7-4AB0-A34F-A4DF2002FA98}" type="slidenum">
              <a:rPr lang="en-US" smtClean="0"/>
              <a:t>111</a:t>
            </a:fld>
            <a:endParaRPr lang="en-US" dirty="0"/>
          </a:p>
        </p:txBody>
      </p:sp>
    </p:spTree>
    <p:extLst>
      <p:ext uri="{BB962C8B-B14F-4D97-AF65-F5344CB8AC3E}">
        <p14:creationId xmlns:p14="http://schemas.microsoft.com/office/powerpoint/2010/main" val="228793630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2522C-E2E5-4DC2-9387-A294F1957097}"/>
              </a:ext>
            </a:extLst>
          </p:cNvPr>
          <p:cNvSpPr>
            <a:spLocks noGrp="1"/>
          </p:cNvSpPr>
          <p:nvPr>
            <p:ph type="title"/>
          </p:nvPr>
        </p:nvSpPr>
        <p:spPr>
          <a:xfrm>
            <a:off x="457200" y="0"/>
            <a:ext cx="7162800" cy="1143000"/>
          </a:xfrm>
        </p:spPr>
        <p:txBody>
          <a:bodyPr>
            <a:noAutofit/>
          </a:bodyPr>
          <a:lstStyle/>
          <a:p>
            <a:pPr algn="l"/>
            <a:r>
              <a:rPr lang="en-US" sz="1800" dirty="0"/>
              <a:t>Children ages 2-17 for whom a health provider gave advice within the past 2 years about the amount and kind of exercise, sports, or physically active hobbies they should have, by residence location, stratified by race/ethnicity, 2017</a:t>
            </a:r>
          </a:p>
        </p:txBody>
      </p:sp>
      <p:sp>
        <p:nvSpPr>
          <p:cNvPr id="4" name="Slide Number Placeholder 3">
            <a:extLst>
              <a:ext uri="{FF2B5EF4-FFF2-40B4-BE49-F238E27FC236}">
                <a16:creationId xmlns:a16="http://schemas.microsoft.com/office/drawing/2014/main" id="{55309B74-9F91-4567-81FF-8EC1AB4C37B3}"/>
              </a:ext>
            </a:extLst>
          </p:cNvPr>
          <p:cNvSpPr>
            <a:spLocks noGrp="1"/>
          </p:cNvSpPr>
          <p:nvPr>
            <p:ph type="sldNum" sz="quarter" idx="10"/>
          </p:nvPr>
        </p:nvSpPr>
        <p:spPr/>
        <p:txBody>
          <a:bodyPr/>
          <a:lstStyle/>
          <a:p>
            <a:fld id="{85F5B7A5-34A7-4AB0-A34F-A4DF2002FA98}" type="slidenum">
              <a:rPr lang="en-US" smtClean="0"/>
              <a:t>112</a:t>
            </a:fld>
            <a:endParaRPr lang="en-US" dirty="0"/>
          </a:p>
        </p:txBody>
      </p:sp>
      <p:graphicFrame>
        <p:nvGraphicFramePr>
          <p:cNvPr id="5" name="Content Placeholder 3">
            <a:extLst>
              <a:ext uri="{FF2B5EF4-FFF2-40B4-BE49-F238E27FC236}">
                <a16:creationId xmlns:a16="http://schemas.microsoft.com/office/drawing/2014/main" id="{84B553E7-243E-477B-B8C1-8E43E5778F9B}"/>
              </a:ext>
            </a:extLst>
          </p:cNvPr>
          <p:cNvGraphicFramePr>
            <a:graphicFrameLocks noGrp="1"/>
          </p:cNvGraphicFramePr>
          <p:nvPr>
            <p:ph idx="1"/>
            <p:extLst>
              <p:ext uri="{D42A27DB-BD31-4B8C-83A1-F6EECF244321}">
                <p14:modId xmlns:p14="http://schemas.microsoft.com/office/powerpoint/2010/main" val="2469278974"/>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59C8D597-8952-4A36-AE4F-4956ACA89CF0}"/>
              </a:ext>
            </a:extLst>
          </p:cNvPr>
          <p:cNvSpPr/>
          <p:nvPr/>
        </p:nvSpPr>
        <p:spPr>
          <a:xfrm>
            <a:off x="457200" y="5486400"/>
            <a:ext cx="8229600" cy="861774"/>
          </a:xfrm>
          <a:prstGeom prst="rect">
            <a:avLst/>
          </a:prstGeom>
        </p:spPr>
        <p:txBody>
          <a:bodyPr wrap="square">
            <a:spAutoFit/>
          </a:bodyPr>
          <a:lstStyle/>
          <a:p>
            <a:pPr lvl="0">
              <a:defRPr/>
            </a:pPr>
            <a:r>
              <a:rPr lang="en-US" sz="1000" b="1" dirty="0">
                <a:solidFill>
                  <a:prstClr val="black"/>
                </a:solidFill>
              </a:rPr>
              <a:t>Source: </a:t>
            </a:r>
            <a:r>
              <a:rPr lang="en-US" sz="1000" dirty="0">
                <a:solidFill>
                  <a:prstClr val="black"/>
                </a:solidFill>
              </a:rPr>
              <a:t>Agency for Healthcare Research and Quality, Medical Expenditure Panel Survey, 2017. </a:t>
            </a:r>
          </a:p>
          <a:p>
            <a:pPr lvl="0">
              <a:defRPr/>
            </a:pPr>
            <a:r>
              <a:rPr lang="en-US" sz="1000" b="1" dirty="0">
                <a:solidFill>
                  <a:prstClr val="black"/>
                </a:solidFill>
              </a:rPr>
              <a:t>Denominator:</a:t>
            </a:r>
            <a:r>
              <a:rPr lang="en-US" sz="1000" dirty="0">
                <a:solidFill>
                  <a:prstClr val="black"/>
                </a:solidFill>
              </a:rPr>
              <a:t> U.S. civilian noninstitutionalized population ages 2-17.</a:t>
            </a:r>
          </a:p>
          <a:p>
            <a:pPr lvl="0">
              <a:defRPr/>
            </a:pPr>
            <a:r>
              <a:rPr lang="en-US" sz="1000" b="1" dirty="0">
                <a:solidFill>
                  <a:prstClr val="black"/>
                </a:solidFill>
              </a:rPr>
              <a:t>Note: </a:t>
            </a:r>
            <a:r>
              <a:rPr lang="en-US" sz="1000" dirty="0">
                <a:solidFill>
                  <a:prstClr val="black"/>
                </a:solidFill>
              </a:rPr>
              <a:t>White and Black are non-Hispanic. Hispanic includes all races. Data for Black children in micropolitan areas are not included because they did not meet criteria for statistical reliability. Noncore areas are not included because data for groups other than Whites did not meet criteria for statistical reliability.</a:t>
            </a:r>
            <a:endParaRPr lang="en-US" sz="1000" b="1" dirty="0">
              <a:solidFill>
                <a:prstClr val="black"/>
              </a:solidFill>
            </a:endParaRPr>
          </a:p>
        </p:txBody>
      </p:sp>
    </p:spTree>
    <p:extLst>
      <p:ext uri="{BB962C8B-B14F-4D97-AF65-F5344CB8AC3E}">
        <p14:creationId xmlns:p14="http://schemas.microsoft.com/office/powerpoint/2010/main" val="62038168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7162800" cy="1152188"/>
          </a:xfrm>
        </p:spPr>
        <p:txBody>
          <a:bodyPr>
            <a:noAutofit/>
          </a:bodyPr>
          <a:lstStyle/>
          <a:p>
            <a:pPr algn="l"/>
            <a:r>
              <a:rPr lang="en-US" sz="1800" dirty="0"/>
              <a:t>Children ages 2-17 for whom a health provider gave advice within the past 2 years about the amount and kind of exercise, sports, or physically active hobbies they should have, by residence location, stratified by income,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7245955"/>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486400"/>
            <a:ext cx="8229600" cy="1015663"/>
          </a:xfrm>
          <a:prstGeom prst="rect">
            <a:avLst/>
          </a:prstGeom>
          <a:noFill/>
        </p:spPr>
        <p:txBody>
          <a:bodyPr wrap="square" rtlCol="0">
            <a:spAutoFit/>
          </a:bodyPr>
          <a:lstStyle/>
          <a:p>
            <a:pPr lvl="0"/>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Agency for Healthcare Research and Quality, Medical Expenditure Panel Survey, 2017. </a:t>
            </a:r>
          </a:p>
          <a:p>
            <a:pPr lvl="0"/>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U.S. civilian noninstitutionalized population ages 2-17.</a:t>
            </a:r>
          </a:p>
          <a:p>
            <a:pPr lvl="0"/>
            <a:r>
              <a:rPr kumimoji="0" lang="en-US" sz="1000" b="1" i="0" u="none" strike="noStrike" kern="1200" cap="none" spc="0" normalizeH="0" baseline="0" noProof="0" dirty="0">
                <a:ln>
                  <a:noFill/>
                </a:ln>
                <a:solidFill>
                  <a:prstClr val="black"/>
                </a:solidFill>
                <a:effectLst/>
                <a:uLnTx/>
                <a:uFillTx/>
                <a:latin typeface="Arial"/>
                <a:ea typeface="+mn-ea"/>
                <a:cs typeface="+mn-cs"/>
              </a:rPr>
              <a:t>Note:</a:t>
            </a:r>
            <a:r>
              <a:rPr kumimoji="0" lang="en-US" sz="1000" b="0" i="0" u="none" strike="noStrike" kern="1200" cap="none" spc="0" normalizeH="0" baseline="0" noProof="0" dirty="0">
                <a:ln>
                  <a:noFill/>
                </a:ln>
                <a:solidFill>
                  <a:prstClr val="black"/>
                </a:solidFill>
                <a:effectLst/>
                <a:uLnTx/>
                <a:uFillTx/>
                <a:latin typeface="Arial"/>
                <a:ea typeface="+mn-ea"/>
                <a:cs typeface="+mn-cs"/>
              </a:rPr>
              <a:t> Poor, low income, middle income, and high income indicate individuals whose household income is &lt;100%, 100-199%, 200-399%, and 400% or more of the Federal poverty level, respectively. </a:t>
            </a:r>
            <a:r>
              <a:rPr lang="en-US" sz="1000" dirty="0">
                <a:solidFill>
                  <a:prstClr val="black"/>
                </a:solidFill>
              </a:rPr>
              <a:t>Data for children in high-income households in micropolitan areas are not included because they did not meet criteria for statistical reliability. Noncore areas are not included because data for groups other than poor did not meet criteria for statistical reliability.</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46BC2055-49B7-4259-B90A-7022C8D1A0FC}"/>
              </a:ext>
            </a:extLst>
          </p:cNvPr>
          <p:cNvSpPr>
            <a:spLocks noGrp="1"/>
          </p:cNvSpPr>
          <p:nvPr>
            <p:ph type="sldNum" sz="quarter" idx="10"/>
          </p:nvPr>
        </p:nvSpPr>
        <p:spPr/>
        <p:txBody>
          <a:bodyPr/>
          <a:lstStyle/>
          <a:p>
            <a:fld id="{85F5B7A5-34A7-4AB0-A34F-A4DF2002FA98}" type="slidenum">
              <a:rPr lang="en-US" smtClean="0"/>
              <a:t>113</a:t>
            </a:fld>
            <a:endParaRPr lang="en-US" dirty="0"/>
          </a:p>
        </p:txBody>
      </p:sp>
    </p:spTree>
    <p:extLst>
      <p:ext uri="{BB962C8B-B14F-4D97-AF65-F5344CB8AC3E}">
        <p14:creationId xmlns:p14="http://schemas.microsoft.com/office/powerpoint/2010/main" val="21780904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15200" cy="1182480"/>
          </a:xfrm>
        </p:spPr>
        <p:txBody>
          <a:bodyPr>
            <a:noAutofit/>
          </a:bodyPr>
          <a:lstStyle/>
          <a:p>
            <a:pPr algn="l"/>
            <a:r>
              <a:rPr lang="en-US" sz="1800" dirty="0"/>
              <a:t>Children ages 2-17 for whom a health provider gave advice within the past 2 years about healthy eating, by residence location, 2002-2017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7984653"/>
              </p:ext>
            </p:extLst>
          </p:nvPr>
        </p:nvGraphicFramePr>
        <p:xfrm>
          <a:off x="457200" y="13716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760720"/>
            <a:ext cx="8229600" cy="400110"/>
          </a:xfrm>
          <a:prstGeom prst="rect">
            <a:avLst/>
          </a:prstGeom>
        </p:spPr>
        <p:txBody>
          <a:bodyPr wrap="square">
            <a:spAutoFit/>
          </a:bodyPr>
          <a:lstStyle/>
          <a:p>
            <a:r>
              <a:rPr lang="en-US" sz="1000" b="1" dirty="0">
                <a:solidFill>
                  <a:prstClr val="black"/>
                </a:solidFill>
                <a:latin typeface="Arial"/>
              </a:rPr>
              <a:t>Source: </a:t>
            </a:r>
            <a:r>
              <a:rPr lang="en-US" sz="1000" dirty="0">
                <a:solidFill>
                  <a:prstClr val="black"/>
                </a:solidFill>
              </a:rPr>
              <a:t>Agency for Healthcare Research and Quality, Medical Expenditure Panel Survey</a:t>
            </a:r>
            <a:r>
              <a:rPr lang="en-US" sz="1000" dirty="0">
                <a:solidFill>
                  <a:prstClr val="black"/>
                </a:solidFill>
                <a:latin typeface="Arial"/>
              </a:rPr>
              <a:t>, 2002-2017.</a:t>
            </a:r>
          </a:p>
          <a:p>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U.S. civilian noninstitutionalized population ages 2-17.</a:t>
            </a:r>
            <a:endParaRPr lang="en-US" sz="1000" b="1" dirty="0">
              <a:solidFill>
                <a:prstClr val="black"/>
              </a:solidFill>
              <a:latin typeface="Arial"/>
            </a:endParaRPr>
          </a:p>
        </p:txBody>
      </p:sp>
      <p:sp>
        <p:nvSpPr>
          <p:cNvPr id="3" name="Slide Number Placeholder 2">
            <a:extLst>
              <a:ext uri="{FF2B5EF4-FFF2-40B4-BE49-F238E27FC236}">
                <a16:creationId xmlns:a16="http://schemas.microsoft.com/office/drawing/2014/main" id="{F32A4390-5780-4100-AA0B-360F8B414439}"/>
              </a:ext>
            </a:extLst>
          </p:cNvPr>
          <p:cNvSpPr>
            <a:spLocks noGrp="1"/>
          </p:cNvSpPr>
          <p:nvPr>
            <p:ph type="sldNum" sz="quarter" idx="10"/>
          </p:nvPr>
        </p:nvSpPr>
        <p:spPr/>
        <p:txBody>
          <a:bodyPr/>
          <a:lstStyle/>
          <a:p>
            <a:fld id="{85F5B7A5-34A7-4AB0-A34F-A4DF2002FA98}" type="slidenum">
              <a:rPr lang="en-US" smtClean="0"/>
              <a:t>114</a:t>
            </a:fld>
            <a:endParaRPr lang="en-US" dirty="0"/>
          </a:p>
        </p:txBody>
      </p:sp>
    </p:spTree>
    <p:extLst>
      <p:ext uri="{BB962C8B-B14F-4D97-AF65-F5344CB8AC3E}">
        <p14:creationId xmlns:p14="http://schemas.microsoft.com/office/powerpoint/2010/main" val="42894684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Children ages 2-17 for whom a health provider gave advice within the past 2 years about healthy eating,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7216680"/>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577840"/>
            <a:ext cx="8229600" cy="861774"/>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Agency for Healthcare Research and Quality, Medical Expenditure Panel Survey, 2017.</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U.S. civilian noninstitutionalized population ages 2-17.</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White and Black are non-Hispanic. Hispanic includes all races. Data for Black children in micropolitan areas are not included because they did not meet criteria for statistical reliability. </a:t>
            </a:r>
            <a:r>
              <a:rPr lang="en-US" sz="1000" dirty="0">
                <a:solidFill>
                  <a:prstClr val="black"/>
                </a:solidFill>
              </a:rPr>
              <a:t>Noncore areas are not included because data for groups other than Whites did not meet criteria for statistical reliability.</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CAAE6CB0-BB0F-4BCD-8BFE-E729973E8D1B}"/>
              </a:ext>
            </a:extLst>
          </p:cNvPr>
          <p:cNvSpPr>
            <a:spLocks noGrp="1"/>
          </p:cNvSpPr>
          <p:nvPr>
            <p:ph type="sldNum" sz="quarter" idx="10"/>
          </p:nvPr>
        </p:nvSpPr>
        <p:spPr/>
        <p:txBody>
          <a:bodyPr/>
          <a:lstStyle/>
          <a:p>
            <a:fld id="{85F5B7A5-34A7-4AB0-A34F-A4DF2002FA98}" type="slidenum">
              <a:rPr lang="en-US" smtClean="0"/>
              <a:t>115</a:t>
            </a:fld>
            <a:endParaRPr lang="en-US" dirty="0"/>
          </a:p>
        </p:txBody>
      </p:sp>
    </p:spTree>
    <p:extLst>
      <p:ext uri="{BB962C8B-B14F-4D97-AF65-F5344CB8AC3E}">
        <p14:creationId xmlns:p14="http://schemas.microsoft.com/office/powerpoint/2010/main" val="12235176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Children ages 2-17 who had a dental visit in the calendar year, by residence location, 2002-2017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786478"/>
              </p:ext>
            </p:extLst>
          </p:nvPr>
        </p:nvGraphicFramePr>
        <p:xfrm>
          <a:off x="457200" y="1371600"/>
          <a:ext cx="82296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760720"/>
            <a:ext cx="8229600" cy="400110"/>
          </a:xfrm>
          <a:prstGeom prst="rect">
            <a:avLst/>
          </a:prstGeom>
        </p:spPr>
        <p:txBody>
          <a:bodyPr wrap="square">
            <a:spAutoFit/>
          </a:bodyPr>
          <a:lstStyle/>
          <a:p>
            <a:pPr lvl="0" defTabSz="914400"/>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Agency for Healthcare Research and Quality, Medical Expenditure Panel Survey, 2002-2017</a:t>
            </a:r>
            <a:r>
              <a:rPr kumimoji="0" lang="en-US" sz="1000" b="0" i="0" u="none" strike="noStrike" kern="1200" cap="none" spc="0" normalizeH="0" baseline="0" noProof="0" dirty="0">
                <a:ln>
                  <a:noFill/>
                </a:ln>
                <a:solidFill>
                  <a:prstClr val="black"/>
                </a:solidFill>
                <a:effectLst/>
                <a:uLnTx/>
                <a:uFillTx/>
                <a:latin typeface="Arial"/>
                <a:ea typeface="+mn-ea"/>
                <a:cs typeface="+mn-cs"/>
              </a:rPr>
              <a:t>.</a:t>
            </a:r>
          </a:p>
          <a:p>
            <a:pPr lvl="0" defTabSz="914400"/>
            <a:r>
              <a:rPr lang="en-US" sz="1000" b="1" dirty="0">
                <a:solidFill>
                  <a:prstClr val="black"/>
                </a:solidFill>
              </a:rPr>
              <a:t>Denominator:</a:t>
            </a:r>
            <a:r>
              <a:rPr lang="en-US" sz="1000" dirty="0">
                <a:solidFill>
                  <a:prstClr val="black"/>
                </a:solidFill>
              </a:rPr>
              <a:t> U.S. civilian noninstitutionalized population ages 2-17 years.</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60B30E21-846B-47E3-BDA5-60079024052E}"/>
              </a:ext>
            </a:extLst>
          </p:cNvPr>
          <p:cNvSpPr>
            <a:spLocks noGrp="1"/>
          </p:cNvSpPr>
          <p:nvPr>
            <p:ph type="sldNum" sz="quarter" idx="10"/>
          </p:nvPr>
        </p:nvSpPr>
        <p:spPr/>
        <p:txBody>
          <a:bodyPr/>
          <a:lstStyle/>
          <a:p>
            <a:fld id="{85F5B7A5-34A7-4AB0-A34F-A4DF2002FA98}" type="slidenum">
              <a:rPr lang="en-US" smtClean="0"/>
              <a:t>116</a:t>
            </a:fld>
            <a:endParaRPr lang="en-US" dirty="0"/>
          </a:p>
        </p:txBody>
      </p:sp>
    </p:spTree>
    <p:extLst>
      <p:ext uri="{BB962C8B-B14F-4D97-AF65-F5344CB8AC3E}">
        <p14:creationId xmlns:p14="http://schemas.microsoft.com/office/powerpoint/2010/main" val="668397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Children ages 2-17 who had a dental visit in the calendar year,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1984190"/>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577840"/>
            <a:ext cx="8229600" cy="861774"/>
          </a:xfrm>
          <a:prstGeom prst="rect">
            <a:avLst/>
          </a:prstGeom>
          <a:noFill/>
        </p:spPr>
        <p:txBody>
          <a:bodyPr wrap="square" rtlCol="0">
            <a:spAutoFit/>
          </a:bodyPr>
          <a:lstStyle/>
          <a:p>
            <a:pPr lvl="0" defTabSz="457200"/>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Agency for Healthcare Research and Quality, Medical Expenditure Panel Survey, 2017.</a:t>
            </a:r>
          </a:p>
          <a:p>
            <a:pPr lvl="0" defTabSz="457200"/>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lang="en-US" sz="1000" dirty="0">
                <a:solidFill>
                  <a:prstClr val="black"/>
                </a:solidFill>
              </a:rPr>
              <a:t>: U.S. civilian noninstitutionalized population ages 2-17 years.</a:t>
            </a:r>
          </a:p>
          <a:p>
            <a:pPr lvl="0" defTabSz="457200"/>
            <a:r>
              <a:rPr kumimoji="0" lang="en-US" sz="1000" b="1" i="0" u="none" strike="noStrike" kern="1200" cap="none" spc="0" normalizeH="0" baseline="0" noProof="0" dirty="0">
                <a:ln>
                  <a:noFill/>
                </a:ln>
                <a:solidFill>
                  <a:prstClr val="black"/>
                </a:solidFill>
                <a:effectLst/>
                <a:uLnTx/>
                <a:uFillTx/>
                <a:latin typeface="Arial"/>
                <a:ea typeface="+mn-ea"/>
                <a:cs typeface="+mn-cs"/>
              </a:rPr>
              <a:t>Note:</a:t>
            </a:r>
            <a:r>
              <a:rPr kumimoji="0" lang="en-US" sz="1000" b="0" i="0" u="none" strike="noStrike" kern="1200" cap="none" spc="0" normalizeH="0" baseline="0" noProof="0" dirty="0">
                <a:ln>
                  <a:noFill/>
                </a:ln>
                <a:solidFill>
                  <a:prstClr val="black"/>
                </a:solidFill>
                <a:effectLst/>
                <a:uLnTx/>
                <a:uFillTx/>
                <a:latin typeface="Arial"/>
                <a:ea typeface="+mn-ea"/>
                <a:cs typeface="+mn-cs"/>
              </a:rPr>
              <a:t> White and Black are non-Hispanic. Hispanic includes all races. Data for </a:t>
            </a:r>
            <a:r>
              <a:rPr lang="en-US" sz="1000" dirty="0">
                <a:solidFill>
                  <a:prstClr val="black"/>
                </a:solidFill>
                <a:latin typeface="Arial"/>
              </a:rPr>
              <a:t>Blacks in</a:t>
            </a:r>
            <a:r>
              <a:rPr kumimoji="0" lang="en-US" sz="1000" b="0" i="0" u="none" strike="noStrike" kern="1200" cap="none" spc="0" normalizeH="0" baseline="0" noProof="0" dirty="0">
                <a:ln>
                  <a:noFill/>
                </a:ln>
                <a:solidFill>
                  <a:prstClr val="black"/>
                </a:solidFill>
                <a:effectLst/>
                <a:uLnTx/>
                <a:uFillTx/>
                <a:latin typeface="Arial"/>
                <a:ea typeface="+mn-ea"/>
                <a:cs typeface="+mn-cs"/>
              </a:rPr>
              <a:t> m</a:t>
            </a:r>
            <a:r>
              <a:rPr lang="en-US" sz="1000" dirty="0" err="1">
                <a:solidFill>
                  <a:prstClr val="black"/>
                </a:solidFill>
                <a:latin typeface="Arial"/>
              </a:rPr>
              <a:t>icropolitan</a:t>
            </a:r>
            <a:r>
              <a:rPr lang="en-US" sz="1000" dirty="0">
                <a:solidFill>
                  <a:prstClr val="black"/>
                </a:solidFill>
                <a:latin typeface="Arial"/>
              </a:rPr>
              <a:t> areas </a:t>
            </a:r>
            <a:r>
              <a:rPr lang="en-US" sz="1000" dirty="0">
                <a:solidFill>
                  <a:prstClr val="black"/>
                </a:solidFill>
              </a:rPr>
              <a:t>are not included because they did not meet the criteria for statistical reliability. D</a:t>
            </a:r>
            <a:r>
              <a:rPr lang="en-US" sz="1000" dirty="0">
                <a:solidFill>
                  <a:prstClr val="black"/>
                </a:solidFill>
                <a:latin typeface="Arial"/>
              </a:rPr>
              <a:t>ata for noncore areas are not included because only Whites met the criteria for statistical reliability</a:t>
            </a: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3" name="Slide Number Placeholder 2">
            <a:extLst>
              <a:ext uri="{FF2B5EF4-FFF2-40B4-BE49-F238E27FC236}">
                <a16:creationId xmlns:a16="http://schemas.microsoft.com/office/drawing/2014/main" id="{F1F30240-E68B-4C59-AE93-ED349EE9D62C}"/>
              </a:ext>
            </a:extLst>
          </p:cNvPr>
          <p:cNvSpPr>
            <a:spLocks noGrp="1"/>
          </p:cNvSpPr>
          <p:nvPr>
            <p:ph type="sldNum" sz="quarter" idx="10"/>
          </p:nvPr>
        </p:nvSpPr>
        <p:spPr/>
        <p:txBody>
          <a:bodyPr/>
          <a:lstStyle/>
          <a:p>
            <a:fld id="{85F5B7A5-34A7-4AB0-A34F-A4DF2002FA98}" type="slidenum">
              <a:rPr lang="en-US" smtClean="0"/>
              <a:t>117</a:t>
            </a:fld>
            <a:endParaRPr lang="en-US" dirty="0"/>
          </a:p>
        </p:txBody>
      </p:sp>
    </p:spTree>
    <p:extLst>
      <p:ext uri="{BB962C8B-B14F-4D97-AF65-F5344CB8AC3E}">
        <p14:creationId xmlns:p14="http://schemas.microsoft.com/office/powerpoint/2010/main" val="31571980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Children age 17 and under with a wellness checkup in the past 12 months, by residence location, 2009-2018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030154"/>
              </p:ext>
            </p:extLst>
          </p:nvPr>
        </p:nvGraphicFramePr>
        <p:xfrm>
          <a:off x="457200" y="1371600"/>
          <a:ext cx="82296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669280"/>
            <a:ext cx="8229600" cy="553998"/>
          </a:xfrm>
          <a:prstGeom prst="rect">
            <a:avLst/>
          </a:prstGeom>
          <a:noFill/>
        </p:spPr>
        <p:txBody>
          <a:bodyPr wrap="square" rtlCol="0">
            <a:spAutoFit/>
          </a:bodyPr>
          <a:lstStyle/>
          <a:p>
            <a:pPr lvl="0" defTabSz="914400"/>
            <a:r>
              <a:rPr lang="en-US" sz="1000" b="1" dirty="0">
                <a:solidFill>
                  <a:prstClr val="black"/>
                </a:solidFill>
              </a:rPr>
              <a:t>Source: </a:t>
            </a:r>
            <a:r>
              <a:rPr lang="en-US" sz="1000" dirty="0">
                <a:solidFill>
                  <a:prstClr val="black"/>
                </a:solidFill>
              </a:rPr>
              <a:t>Centers for Disease Control and Prevention, National Center for Health Statistics, National Health Interview Survey, 2009-2018.</a:t>
            </a:r>
          </a:p>
          <a:p>
            <a:pPr lvl="0" defTabSz="914400"/>
            <a:r>
              <a:rPr lang="en-US" sz="1000" b="1" dirty="0">
                <a:solidFill>
                  <a:prstClr val="black"/>
                </a:solidFill>
              </a:rPr>
              <a:t>Denominator: </a:t>
            </a:r>
            <a:r>
              <a:rPr lang="en-US" sz="1000" dirty="0">
                <a:solidFill>
                  <a:prstClr val="black"/>
                </a:solidFill>
              </a:rPr>
              <a:t>Children ages 0-17.</a:t>
            </a:r>
          </a:p>
          <a:p>
            <a:pPr defTabSz="914400"/>
            <a:r>
              <a:rPr lang="en-US" sz="1000" b="1" dirty="0">
                <a:solidFill>
                  <a:prstClr val="black"/>
                </a:solidFill>
              </a:rPr>
              <a:t>Note: </a:t>
            </a:r>
            <a:r>
              <a:rPr lang="en-US" sz="1000" dirty="0">
                <a:solidFill>
                  <a:prstClr val="black"/>
                </a:solidFill>
              </a:rPr>
              <a:t>No data were available for 2016.</a:t>
            </a:r>
          </a:p>
        </p:txBody>
      </p:sp>
      <p:sp>
        <p:nvSpPr>
          <p:cNvPr id="5" name="Slide Number Placeholder 4">
            <a:extLst>
              <a:ext uri="{FF2B5EF4-FFF2-40B4-BE49-F238E27FC236}">
                <a16:creationId xmlns:a16="http://schemas.microsoft.com/office/drawing/2014/main" id="{D3640AF9-CE91-451C-85C8-A5D3EF14B99F}"/>
              </a:ext>
            </a:extLst>
          </p:cNvPr>
          <p:cNvSpPr>
            <a:spLocks noGrp="1"/>
          </p:cNvSpPr>
          <p:nvPr>
            <p:ph type="sldNum" sz="quarter" idx="10"/>
          </p:nvPr>
        </p:nvSpPr>
        <p:spPr/>
        <p:txBody>
          <a:bodyPr/>
          <a:lstStyle/>
          <a:p>
            <a:fld id="{85F5B7A5-34A7-4AB0-A34F-A4DF2002FA98}" type="slidenum">
              <a:rPr lang="en-US" smtClean="0"/>
              <a:t>118</a:t>
            </a:fld>
            <a:endParaRPr lang="en-US" dirty="0"/>
          </a:p>
        </p:txBody>
      </p:sp>
    </p:spTree>
    <p:extLst>
      <p:ext uri="{BB962C8B-B14F-4D97-AF65-F5344CB8AC3E}">
        <p14:creationId xmlns:p14="http://schemas.microsoft.com/office/powerpoint/2010/main" val="20070184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Children age 17 and under with a wellness checkup in the past 12 months, by residence location, stratified by race/ethnicity, 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7621581"/>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577840"/>
            <a:ext cx="8229600" cy="861774"/>
          </a:xfrm>
          <a:prstGeom prst="rect">
            <a:avLst/>
          </a:prstGeom>
          <a:noFill/>
        </p:spPr>
        <p:txBody>
          <a:bodyPr wrap="square" rtlCol="0">
            <a:spAutoFit/>
          </a:bodyPr>
          <a:lstStyle/>
          <a:p>
            <a:pPr lvl="0" defTabSz="457200"/>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Centers for Disease Control and Prevention, National Center for Health Statistics, National Health Interview Survey, 2018.</a:t>
            </a:r>
          </a:p>
          <a:p>
            <a:pPr lvl="0" defTabSz="457200"/>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lang="en-US" sz="1000" dirty="0">
                <a:solidFill>
                  <a:prstClr val="black"/>
                </a:solidFill>
              </a:rPr>
              <a:t>: Children ages 0-17 .</a:t>
            </a:r>
          </a:p>
          <a:p>
            <a:pPr lvl="0" defTabSz="457200"/>
            <a:r>
              <a:rPr kumimoji="0" lang="en-US" sz="1000" b="1" i="0" u="none" strike="noStrike" kern="1200" cap="none" spc="0" normalizeH="0" baseline="0" noProof="0" dirty="0">
                <a:ln>
                  <a:noFill/>
                </a:ln>
                <a:solidFill>
                  <a:prstClr val="black"/>
                </a:solidFill>
                <a:effectLst/>
                <a:uLnTx/>
                <a:uFillTx/>
                <a:latin typeface="Arial"/>
                <a:ea typeface="+mn-ea"/>
                <a:cs typeface="+mn-cs"/>
              </a:rPr>
              <a:t>Note:</a:t>
            </a:r>
            <a:r>
              <a:rPr kumimoji="0" lang="en-US" sz="1000" b="0" i="0" u="none" strike="noStrike" kern="1200" cap="none" spc="0" normalizeH="0" baseline="0" noProof="0" dirty="0">
                <a:ln>
                  <a:noFill/>
                </a:ln>
                <a:solidFill>
                  <a:prstClr val="black"/>
                </a:solidFill>
                <a:effectLst/>
                <a:uLnTx/>
                <a:uFillTx/>
                <a:latin typeface="Arial"/>
                <a:ea typeface="+mn-ea"/>
                <a:cs typeface="+mn-cs"/>
              </a:rPr>
              <a:t> White and Black are non-Hispanic. Hispanic includes all races. Data for </a:t>
            </a:r>
            <a:r>
              <a:rPr lang="en-US" sz="1000" dirty="0">
                <a:solidFill>
                  <a:prstClr val="black"/>
                </a:solidFill>
                <a:latin typeface="Arial"/>
              </a:rPr>
              <a:t>Blacks in micropolitan areas </a:t>
            </a:r>
            <a:r>
              <a:rPr kumimoji="0" lang="en-US" sz="1000" b="0" i="0" u="none" strike="noStrike" kern="1200" cap="none" spc="0" normalizeH="0" baseline="0" noProof="0" dirty="0">
                <a:ln>
                  <a:noFill/>
                </a:ln>
                <a:solidFill>
                  <a:prstClr val="black"/>
                </a:solidFill>
                <a:effectLst/>
                <a:uLnTx/>
                <a:uFillTx/>
                <a:latin typeface="Arial"/>
                <a:ea typeface="+mn-ea"/>
                <a:cs typeface="+mn-cs"/>
              </a:rPr>
              <a:t>are not included because they did not meet criteria for statistical reliability.</a:t>
            </a:r>
            <a:r>
              <a:rPr lang="en-US" sz="1000" dirty="0">
                <a:solidFill>
                  <a:prstClr val="black"/>
                </a:solidFill>
              </a:rPr>
              <a:t> Noncore areas are not included because data for groups other than Whites did not meet criteria for statistical reliability.</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4BE5B25D-B34D-428B-9B81-971E72F2784C}"/>
              </a:ext>
            </a:extLst>
          </p:cNvPr>
          <p:cNvSpPr>
            <a:spLocks noGrp="1"/>
          </p:cNvSpPr>
          <p:nvPr>
            <p:ph type="sldNum" sz="quarter" idx="10"/>
          </p:nvPr>
        </p:nvSpPr>
        <p:spPr/>
        <p:txBody>
          <a:bodyPr/>
          <a:lstStyle/>
          <a:p>
            <a:fld id="{85F5B7A5-34A7-4AB0-A34F-A4DF2002FA98}" type="slidenum">
              <a:rPr lang="en-US" smtClean="0"/>
              <a:t>119</a:t>
            </a:fld>
            <a:endParaRPr lang="en-US" dirty="0"/>
          </a:p>
        </p:txBody>
      </p:sp>
    </p:spTree>
    <p:extLst>
      <p:ext uri="{BB962C8B-B14F-4D97-AF65-F5344CB8AC3E}">
        <p14:creationId xmlns:p14="http://schemas.microsoft.com/office/powerpoint/2010/main" val="2367482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en-US" dirty="0"/>
              <a:t>2013 NCHS Urban-Rural Classification System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7937006"/>
              </p:ext>
            </p:extLst>
          </p:nvPr>
        </p:nvGraphicFramePr>
        <p:xfrm>
          <a:off x="457200" y="1463040"/>
          <a:ext cx="8229600" cy="4363720"/>
        </p:xfrm>
        <a:graphic>
          <a:graphicData uri="http://schemas.openxmlformats.org/drawingml/2006/table">
            <a:tbl>
              <a:tblPr>
                <a:tableStyleId>{5940675A-B579-460E-94D1-54222C63F5DA}</a:tableStyleId>
              </a:tblPr>
              <a:tblGrid>
                <a:gridCol w="12954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91440">
                <a:tc gridSpan="2">
                  <a:txBody>
                    <a:bodyPr/>
                    <a:lstStyle/>
                    <a:p>
                      <a:pPr marL="0" marR="0">
                        <a:spcBef>
                          <a:spcPts val="0"/>
                        </a:spcBef>
                        <a:spcAft>
                          <a:spcPts val="0"/>
                        </a:spcAft>
                      </a:pPr>
                      <a:r>
                        <a:rPr lang="en-US" sz="1600" b="1" dirty="0">
                          <a:effectLst/>
                        </a:rPr>
                        <a:t>Metropolitan Counties</a:t>
                      </a:r>
                      <a:endParaRPr lang="en-US" sz="1600" b="1" dirty="0">
                        <a:solidFill>
                          <a:srgbClr val="000000"/>
                        </a:solidFill>
                        <a:effectLst/>
                        <a:latin typeface="Arial"/>
                        <a:ea typeface="Times New Roman"/>
                        <a:cs typeface="Times New Roman"/>
                      </a:endParaRPr>
                    </a:p>
                  </a:txBody>
                  <a:tcPr marL="73025" marR="73025" marT="8890" marB="8890"/>
                </a:tc>
                <a:tc hMerge="1">
                  <a:txBody>
                    <a:bodyPr/>
                    <a:lstStyle/>
                    <a:p>
                      <a:endParaRPr lang="en-US"/>
                    </a:p>
                  </a:txBody>
                  <a:tcPr/>
                </a:tc>
                <a:extLst>
                  <a:ext uri="{0D108BD9-81ED-4DB2-BD59-A6C34878D82A}">
                    <a16:rowId xmlns:a16="http://schemas.microsoft.com/office/drawing/2014/main" val="10000"/>
                  </a:ext>
                </a:extLst>
              </a:tr>
              <a:tr h="91440">
                <a:tc>
                  <a:txBody>
                    <a:bodyPr/>
                    <a:lstStyle/>
                    <a:p>
                      <a:pPr marL="0" marR="0">
                        <a:spcBef>
                          <a:spcPts val="0"/>
                        </a:spcBef>
                        <a:spcAft>
                          <a:spcPts val="0"/>
                        </a:spcAft>
                      </a:pPr>
                      <a:r>
                        <a:rPr lang="en-US" sz="1600" dirty="0">
                          <a:effectLst/>
                        </a:rPr>
                        <a:t>Large central metropolitan</a:t>
                      </a:r>
                      <a:endParaRPr lang="en-US" sz="1600" b="0" dirty="0">
                        <a:solidFill>
                          <a:srgbClr val="000000"/>
                        </a:solidFill>
                        <a:effectLst/>
                        <a:latin typeface="Arial"/>
                        <a:ea typeface="Times New Roman"/>
                        <a:cs typeface="Times New Roman"/>
                      </a:endParaRPr>
                    </a:p>
                  </a:txBody>
                  <a:tcPr marL="73025" marR="73025" marT="8890" marB="8890"/>
                </a:tc>
                <a:tc>
                  <a:txBody>
                    <a:bodyPr/>
                    <a:lstStyle/>
                    <a:p>
                      <a:pPr marL="0" marR="0">
                        <a:spcBef>
                          <a:spcPts val="0"/>
                        </a:spcBef>
                        <a:spcAft>
                          <a:spcPts val="600"/>
                        </a:spcAft>
                      </a:pPr>
                      <a:r>
                        <a:rPr lang="en-US" sz="1600" dirty="0">
                          <a:effectLst/>
                        </a:rPr>
                        <a:t>Counties in a metropolitan statistical area of 1 million or more population:</a:t>
                      </a:r>
                    </a:p>
                    <a:p>
                      <a:pPr marL="457200" marR="0" lvl="0" indent="-228600">
                        <a:spcBef>
                          <a:spcPts val="0"/>
                        </a:spcBef>
                        <a:spcAft>
                          <a:spcPts val="0"/>
                        </a:spcAft>
                        <a:buSzPct val="100000"/>
                        <a:buFont typeface="Arial"/>
                        <a:buAutoNum type="arabicPeriod"/>
                      </a:pPr>
                      <a:r>
                        <a:rPr lang="en-US" sz="1600" dirty="0">
                          <a:effectLst/>
                        </a:rPr>
                        <a:t>That contain the entire population of the largest principal city of the metropolitan statistical area, or </a:t>
                      </a:r>
                    </a:p>
                    <a:p>
                      <a:pPr marL="457200" marR="0" lvl="0" indent="-228600">
                        <a:spcBef>
                          <a:spcPts val="0"/>
                        </a:spcBef>
                        <a:spcAft>
                          <a:spcPts val="0"/>
                        </a:spcAft>
                        <a:buSzPct val="100000"/>
                        <a:buFont typeface="Arial"/>
                        <a:buAutoNum type="arabicPeriod"/>
                      </a:pPr>
                      <a:r>
                        <a:rPr lang="en-US" sz="1600" dirty="0">
                          <a:effectLst/>
                        </a:rPr>
                        <a:t>Whose entire population resides in the largest principal city of the metropolitan statistical area, or </a:t>
                      </a:r>
                    </a:p>
                    <a:p>
                      <a:pPr marL="457200" marR="0" lvl="0" indent="-228600">
                        <a:spcBef>
                          <a:spcPts val="0"/>
                        </a:spcBef>
                        <a:spcAft>
                          <a:spcPts val="0"/>
                        </a:spcAft>
                        <a:buSzPct val="100000"/>
                        <a:buFont typeface="Arial"/>
                        <a:buAutoNum type="arabicPeriod"/>
                      </a:pPr>
                      <a:r>
                        <a:rPr lang="en-US" sz="1600" dirty="0">
                          <a:effectLst/>
                        </a:rPr>
                        <a:t>That contain at least 250,000 of the population of any principal city in the metropolitan statistical area.</a:t>
                      </a:r>
                      <a:endParaRPr lang="en-US" sz="1600" b="0" dirty="0">
                        <a:solidFill>
                          <a:srgbClr val="000000"/>
                        </a:solidFill>
                        <a:effectLst/>
                        <a:latin typeface="Arial"/>
                        <a:ea typeface="Times New Roman"/>
                        <a:cs typeface="Times New Roman"/>
                      </a:endParaRPr>
                    </a:p>
                  </a:txBody>
                  <a:tcPr marL="73025" marR="73025" marT="8890" marB="8890"/>
                </a:tc>
                <a:extLst>
                  <a:ext uri="{0D108BD9-81ED-4DB2-BD59-A6C34878D82A}">
                    <a16:rowId xmlns:a16="http://schemas.microsoft.com/office/drawing/2014/main" val="10001"/>
                  </a:ext>
                </a:extLst>
              </a:tr>
              <a:tr h="91440">
                <a:tc>
                  <a:txBody>
                    <a:bodyPr/>
                    <a:lstStyle/>
                    <a:p>
                      <a:pPr marL="0" marR="0">
                        <a:spcBef>
                          <a:spcPts val="0"/>
                        </a:spcBef>
                        <a:spcAft>
                          <a:spcPts val="0"/>
                        </a:spcAft>
                      </a:pPr>
                      <a:r>
                        <a:rPr lang="en-US" sz="1600" dirty="0">
                          <a:effectLst/>
                        </a:rPr>
                        <a:t>Large fringe metropolitan</a:t>
                      </a:r>
                      <a:endParaRPr lang="en-US" sz="1600" b="0" dirty="0">
                        <a:solidFill>
                          <a:srgbClr val="000000"/>
                        </a:solidFill>
                        <a:effectLst/>
                        <a:latin typeface="Arial"/>
                        <a:ea typeface="Times New Roman"/>
                        <a:cs typeface="Times New Roman"/>
                      </a:endParaRPr>
                    </a:p>
                  </a:txBody>
                  <a:tcPr marL="73025" marR="73025" marT="8890" marB="8890"/>
                </a:tc>
                <a:tc>
                  <a:txBody>
                    <a:bodyPr/>
                    <a:lstStyle/>
                    <a:p>
                      <a:pPr marL="0" marR="0">
                        <a:spcBef>
                          <a:spcPts val="0"/>
                        </a:spcBef>
                        <a:spcAft>
                          <a:spcPts val="0"/>
                        </a:spcAft>
                      </a:pPr>
                      <a:r>
                        <a:rPr lang="en-US" sz="1600" dirty="0">
                          <a:effectLst/>
                        </a:rPr>
                        <a:t>Counties in a metropolitan statistical area of 1 million or more population that do not qualify as large central metropolitan counties.</a:t>
                      </a:r>
                    </a:p>
                  </a:txBody>
                  <a:tcPr marL="73025" marR="73025" marT="8890" marB="8890"/>
                </a:tc>
                <a:extLst>
                  <a:ext uri="{0D108BD9-81ED-4DB2-BD59-A6C34878D82A}">
                    <a16:rowId xmlns:a16="http://schemas.microsoft.com/office/drawing/2014/main" val="10002"/>
                  </a:ext>
                </a:extLst>
              </a:tr>
              <a:tr h="91440">
                <a:tc>
                  <a:txBody>
                    <a:bodyPr/>
                    <a:lstStyle/>
                    <a:p>
                      <a:pPr marL="0" marR="0">
                        <a:spcBef>
                          <a:spcPts val="0"/>
                        </a:spcBef>
                        <a:spcAft>
                          <a:spcPts val="0"/>
                        </a:spcAft>
                      </a:pPr>
                      <a:r>
                        <a:rPr lang="en-US" sz="1600" dirty="0">
                          <a:effectLst/>
                        </a:rPr>
                        <a:t>Medium metropolitan</a:t>
                      </a:r>
                      <a:endParaRPr lang="en-US" sz="1600" b="0" dirty="0">
                        <a:solidFill>
                          <a:srgbClr val="000000"/>
                        </a:solidFill>
                        <a:effectLst/>
                        <a:latin typeface="Arial"/>
                        <a:ea typeface="Times New Roman"/>
                        <a:cs typeface="Times New Roman"/>
                      </a:endParaRPr>
                    </a:p>
                  </a:txBody>
                  <a:tcPr marL="73025" marR="73025" marT="8890" marB="8890"/>
                </a:tc>
                <a:tc>
                  <a:txBody>
                    <a:bodyPr/>
                    <a:lstStyle/>
                    <a:p>
                      <a:pPr marL="0" marR="0">
                        <a:spcBef>
                          <a:spcPts val="0"/>
                        </a:spcBef>
                        <a:spcAft>
                          <a:spcPts val="0"/>
                        </a:spcAft>
                      </a:pPr>
                      <a:r>
                        <a:rPr lang="en-US" sz="1600" dirty="0">
                          <a:effectLst/>
                        </a:rPr>
                        <a:t>Counties in a metropolitan statistical area of 250,000 to 999,999 population.</a:t>
                      </a:r>
                    </a:p>
                  </a:txBody>
                  <a:tcPr marL="73025" marR="73025" marT="8890" marB="8890"/>
                </a:tc>
                <a:extLst>
                  <a:ext uri="{0D108BD9-81ED-4DB2-BD59-A6C34878D82A}">
                    <a16:rowId xmlns:a16="http://schemas.microsoft.com/office/drawing/2014/main" val="10003"/>
                  </a:ext>
                </a:extLst>
              </a:tr>
              <a:tr h="91440">
                <a:tc>
                  <a:txBody>
                    <a:bodyPr/>
                    <a:lstStyle/>
                    <a:p>
                      <a:pPr marL="0" marR="0">
                        <a:spcBef>
                          <a:spcPts val="0"/>
                        </a:spcBef>
                        <a:spcAft>
                          <a:spcPts val="0"/>
                        </a:spcAft>
                      </a:pPr>
                      <a:r>
                        <a:rPr lang="en-US" sz="1600" dirty="0">
                          <a:effectLst/>
                        </a:rPr>
                        <a:t>Small metropolitan</a:t>
                      </a:r>
                      <a:endParaRPr lang="en-US" sz="1600" b="0" dirty="0">
                        <a:solidFill>
                          <a:srgbClr val="000000"/>
                        </a:solidFill>
                        <a:effectLst/>
                        <a:latin typeface="Arial"/>
                        <a:ea typeface="Times New Roman"/>
                        <a:cs typeface="Times New Roman"/>
                      </a:endParaRPr>
                    </a:p>
                  </a:txBody>
                  <a:tcPr marL="73025" marR="73025" marT="8890" marB="8890"/>
                </a:tc>
                <a:tc>
                  <a:txBody>
                    <a:bodyPr/>
                    <a:lstStyle/>
                    <a:p>
                      <a:pPr marL="0" marR="0">
                        <a:spcBef>
                          <a:spcPts val="0"/>
                        </a:spcBef>
                        <a:spcAft>
                          <a:spcPts val="0"/>
                        </a:spcAft>
                      </a:pPr>
                      <a:r>
                        <a:rPr lang="en-US" sz="1600" dirty="0">
                          <a:effectLst/>
                        </a:rPr>
                        <a:t>Counties in a metropolitan statistical area of less than 250,000 population.</a:t>
                      </a:r>
                      <a:endParaRPr lang="en-US" sz="1600" b="0" dirty="0">
                        <a:solidFill>
                          <a:srgbClr val="000000"/>
                        </a:solidFill>
                        <a:effectLst/>
                        <a:latin typeface="Arial"/>
                        <a:ea typeface="Times New Roman"/>
                        <a:cs typeface="Times New Roman"/>
                      </a:endParaRPr>
                    </a:p>
                  </a:txBody>
                  <a:tcPr marL="73025" marR="73025" marT="8890" marB="8890"/>
                </a:tc>
                <a:extLst>
                  <a:ext uri="{0D108BD9-81ED-4DB2-BD59-A6C34878D82A}">
                    <a16:rowId xmlns:a16="http://schemas.microsoft.com/office/drawing/2014/main" val="10004"/>
                  </a:ext>
                </a:extLst>
              </a:tr>
              <a:tr h="91440">
                <a:tc gridSpan="2">
                  <a:txBody>
                    <a:bodyPr/>
                    <a:lstStyle/>
                    <a:p>
                      <a:pPr marL="0" marR="0">
                        <a:spcBef>
                          <a:spcPts val="0"/>
                        </a:spcBef>
                        <a:spcAft>
                          <a:spcPts val="0"/>
                        </a:spcAft>
                      </a:pPr>
                      <a:r>
                        <a:rPr lang="en-US" sz="1600" b="1" dirty="0">
                          <a:effectLst/>
                        </a:rPr>
                        <a:t>Nonmetropolitan Counties</a:t>
                      </a:r>
                      <a:endParaRPr lang="en-US" sz="1600" b="1" dirty="0">
                        <a:solidFill>
                          <a:srgbClr val="000000"/>
                        </a:solidFill>
                        <a:effectLst/>
                        <a:latin typeface="Arial"/>
                        <a:ea typeface="Times New Roman"/>
                        <a:cs typeface="Times New Roman"/>
                      </a:endParaRPr>
                    </a:p>
                  </a:txBody>
                  <a:tcPr marL="73025" marR="73025" marT="8890" marB="8890"/>
                </a:tc>
                <a:tc hMerge="1">
                  <a:txBody>
                    <a:bodyPr/>
                    <a:lstStyle/>
                    <a:p>
                      <a:endParaRPr lang="en-US"/>
                    </a:p>
                  </a:txBody>
                  <a:tcPr/>
                </a:tc>
                <a:extLst>
                  <a:ext uri="{0D108BD9-81ED-4DB2-BD59-A6C34878D82A}">
                    <a16:rowId xmlns:a16="http://schemas.microsoft.com/office/drawing/2014/main" val="10005"/>
                  </a:ext>
                </a:extLst>
              </a:tr>
              <a:tr h="91440">
                <a:tc>
                  <a:txBody>
                    <a:bodyPr/>
                    <a:lstStyle/>
                    <a:p>
                      <a:pPr marL="0" marR="0">
                        <a:spcBef>
                          <a:spcPts val="0"/>
                        </a:spcBef>
                        <a:spcAft>
                          <a:spcPts val="0"/>
                        </a:spcAft>
                      </a:pPr>
                      <a:r>
                        <a:rPr lang="en-US" sz="1600" dirty="0">
                          <a:effectLst/>
                        </a:rPr>
                        <a:t>Micropolitan</a:t>
                      </a:r>
                      <a:endParaRPr lang="en-US" sz="1600" b="0" dirty="0">
                        <a:solidFill>
                          <a:srgbClr val="000000"/>
                        </a:solidFill>
                        <a:effectLst/>
                        <a:latin typeface="Arial"/>
                        <a:ea typeface="Times New Roman"/>
                        <a:cs typeface="Times New Roman"/>
                      </a:endParaRPr>
                    </a:p>
                  </a:txBody>
                  <a:tcPr marL="73025" marR="73025" marT="8890" marB="88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mn-lt"/>
                          <a:ea typeface="+mn-ea"/>
                          <a:cs typeface="+mn-cs"/>
                        </a:rPr>
                        <a:t>Counties in a micropolitan statistical area.</a:t>
                      </a:r>
                    </a:p>
                  </a:txBody>
                  <a:tcPr marL="73025" marR="73025" marT="8890" marB="8890"/>
                </a:tc>
                <a:extLst>
                  <a:ext uri="{0D108BD9-81ED-4DB2-BD59-A6C34878D82A}">
                    <a16:rowId xmlns:a16="http://schemas.microsoft.com/office/drawing/2014/main" val="10006"/>
                  </a:ext>
                </a:extLst>
              </a:tr>
              <a:tr h="91440">
                <a:tc>
                  <a:txBody>
                    <a:bodyPr/>
                    <a:lstStyle/>
                    <a:p>
                      <a:pPr marL="0" marR="0">
                        <a:spcBef>
                          <a:spcPts val="0"/>
                        </a:spcBef>
                        <a:spcAft>
                          <a:spcPts val="0"/>
                        </a:spcAft>
                      </a:pPr>
                      <a:r>
                        <a:rPr lang="en-US" sz="1600" dirty="0">
                          <a:effectLst/>
                        </a:rPr>
                        <a:t>Noncore</a:t>
                      </a:r>
                      <a:endParaRPr lang="en-US" sz="1600" b="0" dirty="0">
                        <a:solidFill>
                          <a:srgbClr val="000000"/>
                        </a:solidFill>
                        <a:effectLst/>
                        <a:latin typeface="Arial"/>
                        <a:ea typeface="Times New Roman"/>
                        <a:cs typeface="Times New Roman"/>
                      </a:endParaRPr>
                    </a:p>
                  </a:txBody>
                  <a:tcPr marL="73025" marR="73025" marT="8890" marB="8890"/>
                </a:tc>
                <a:tc>
                  <a:txBody>
                    <a:bodyPr/>
                    <a:lstStyle/>
                    <a:p>
                      <a:pPr marL="0" marR="0">
                        <a:spcBef>
                          <a:spcPts val="0"/>
                        </a:spcBef>
                        <a:spcAft>
                          <a:spcPts val="0"/>
                        </a:spcAft>
                      </a:pPr>
                      <a:r>
                        <a:rPr lang="en-US" sz="1600" dirty="0">
                          <a:effectLst/>
                        </a:rPr>
                        <a:t>Nonmetropolitan counties not in a micropolitan statistical</a:t>
                      </a:r>
                      <a:r>
                        <a:rPr lang="en-US" sz="1600" baseline="0" dirty="0">
                          <a:effectLst/>
                        </a:rPr>
                        <a:t> area.</a:t>
                      </a:r>
                      <a:endParaRPr lang="en-US" sz="1600" b="0" dirty="0">
                        <a:solidFill>
                          <a:srgbClr val="000000"/>
                        </a:solidFill>
                        <a:effectLst/>
                        <a:latin typeface="Arial"/>
                        <a:ea typeface="Times New Roman"/>
                        <a:cs typeface="Times New Roman"/>
                      </a:endParaRPr>
                    </a:p>
                  </a:txBody>
                  <a:tcPr marL="73025" marR="73025" marT="8890" marB="8890"/>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305674E9-7A81-4F1D-BD98-FFD2B4A660FC}"/>
              </a:ext>
            </a:extLst>
          </p:cNvPr>
          <p:cNvSpPr>
            <a:spLocks noGrp="1"/>
          </p:cNvSpPr>
          <p:nvPr>
            <p:ph type="sldNum" sz="quarter" idx="10"/>
          </p:nvPr>
        </p:nvSpPr>
        <p:spPr/>
        <p:txBody>
          <a:bodyPr/>
          <a:lstStyle/>
          <a:p>
            <a:fld id="{85F5B7A5-34A7-4AB0-A34F-A4DF2002FA98}" type="slidenum">
              <a:rPr lang="en-US" smtClean="0"/>
              <a:pPr/>
              <a:t>12</a:t>
            </a:fld>
            <a:endParaRPr lang="en-US" dirty="0"/>
          </a:p>
        </p:txBody>
      </p:sp>
      <p:sp>
        <p:nvSpPr>
          <p:cNvPr id="5" name="Rectangle 1"/>
          <p:cNvSpPr>
            <a:spLocks noChangeArrowheads="1"/>
          </p:cNvSpPr>
          <p:nvPr/>
        </p:nvSpPr>
        <p:spPr bwMode="auto">
          <a:xfrm>
            <a:off x="457200" y="6035040"/>
            <a:ext cx="8229600" cy="43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b="1" dirty="0">
                <a:solidFill>
                  <a:srgbClr val="000000"/>
                </a:solidFill>
                <a:ea typeface="Times New Roman" pitchFamily="18" charset="0"/>
              </a:rPr>
              <a:t>Source:</a:t>
            </a:r>
            <a:r>
              <a:rPr lang="en-US" altLang="en-US" sz="1000" dirty="0">
                <a:solidFill>
                  <a:srgbClr val="000000"/>
                </a:solidFill>
                <a:ea typeface="Times New Roman" pitchFamily="18" charset="0"/>
              </a:rPr>
              <a:t> Ingram D, Franco S. 2013 NCHS urban-rural classification scheme for counties. National Center for Health Statistics. Vital Health Stat 2(166).2014. </a:t>
            </a:r>
            <a:r>
              <a:rPr lang="en-US" altLang="en-US" sz="1000" dirty="0">
                <a:solidFill>
                  <a:srgbClr val="000000"/>
                </a:solidFill>
                <a:ea typeface="Times New Roman" pitchFamily="18" charset="0"/>
                <a:hlinkClick r:id="rId3"/>
              </a:rPr>
              <a:t>https://www.cdc.gov/nchs/data/series/sr_02/sr02_166.pdf</a:t>
            </a:r>
            <a:r>
              <a:rPr lang="en-US" altLang="en-US" sz="1000" dirty="0">
                <a:solidFill>
                  <a:srgbClr val="000000"/>
                </a:solidFill>
                <a:ea typeface="Times New Roman" pitchFamily="18" charset="0"/>
              </a:rPr>
              <a:t>.</a:t>
            </a:r>
            <a:endParaRPr lang="en-US" altLang="en-US" sz="1000" dirty="0">
              <a:solidFill>
                <a:prstClr val="black"/>
              </a:solidFill>
            </a:endParaRPr>
          </a:p>
        </p:txBody>
      </p:sp>
    </p:spTree>
    <p:extLst>
      <p:ext uri="{BB962C8B-B14F-4D97-AF65-F5344CB8AC3E}">
        <p14:creationId xmlns:p14="http://schemas.microsoft.com/office/powerpoint/2010/main" val="295042322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Children age 17 and under with a wellness checkup in the past 12 months, by residence location, stratified by income, 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058871"/>
              </p:ext>
            </p:extLst>
          </p:nvPr>
        </p:nvGraphicFramePr>
        <p:xfrm>
          <a:off x="457200" y="137160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760720"/>
            <a:ext cx="8229600" cy="707886"/>
          </a:xfrm>
          <a:prstGeom prst="rect">
            <a:avLst/>
          </a:prstGeom>
          <a:noFill/>
        </p:spPr>
        <p:txBody>
          <a:bodyPr wrap="square" rtlCol="0">
            <a:spAutoFit/>
          </a:bodyPr>
          <a:lstStyle/>
          <a:p>
            <a:pPr lvl="0" defTabSz="457200"/>
            <a:r>
              <a:rPr lang="en-US" sz="1000" b="1" dirty="0">
                <a:solidFill>
                  <a:prstClr val="black"/>
                </a:solidFill>
              </a:rPr>
              <a:t>Source:</a:t>
            </a:r>
            <a:r>
              <a:rPr lang="en-US" sz="1000" dirty="0">
                <a:solidFill>
                  <a:prstClr val="black"/>
                </a:solidFill>
              </a:rPr>
              <a:t> Centers for Disease Control and Prevention, National Center for Health Statistics, National Health Interview Survey, 2018.</a:t>
            </a:r>
          </a:p>
          <a:p>
            <a:pPr lvl="0" defTabSz="457200"/>
            <a:r>
              <a:rPr lang="en-US" sz="1000" b="1" dirty="0">
                <a:solidFill>
                  <a:prstClr val="black"/>
                </a:solidFill>
              </a:rPr>
              <a:t>Denominator</a:t>
            </a:r>
            <a:r>
              <a:rPr lang="en-US" sz="1000" dirty="0">
                <a:solidFill>
                  <a:prstClr val="black"/>
                </a:solidFill>
              </a:rPr>
              <a:t>: Children ages 0-17.</a:t>
            </a:r>
          </a:p>
          <a:p>
            <a:pPr lvl="0" defTabSz="457200"/>
            <a:r>
              <a:rPr kumimoji="0" lang="en-US" sz="1000" b="1" i="0" u="none" strike="noStrike" kern="1200" cap="none" spc="0" normalizeH="0" baseline="0" noProof="0" dirty="0">
                <a:ln>
                  <a:noFill/>
                </a:ln>
                <a:solidFill>
                  <a:prstClr val="black"/>
                </a:solidFill>
                <a:effectLst/>
                <a:uLnTx/>
                <a:uFillTx/>
                <a:latin typeface="Arial"/>
                <a:ea typeface="+mn-ea"/>
                <a:cs typeface="+mn-cs"/>
              </a:rPr>
              <a:t>Note: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Poor, low income, middle income, and high income indicate individuals whose household income is &lt;100%, 100-199%, 200-399%, and 400% or more of the Federal poverty level, respectively.</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7FCCDDD4-E7EE-4FE2-A68E-72BCE7D8EC75}"/>
              </a:ext>
            </a:extLst>
          </p:cNvPr>
          <p:cNvSpPr>
            <a:spLocks noGrp="1"/>
          </p:cNvSpPr>
          <p:nvPr>
            <p:ph type="sldNum" sz="quarter" idx="10"/>
          </p:nvPr>
        </p:nvSpPr>
        <p:spPr/>
        <p:txBody>
          <a:bodyPr/>
          <a:lstStyle/>
          <a:p>
            <a:fld id="{85F5B7A5-34A7-4AB0-A34F-A4DF2002FA98}" type="slidenum">
              <a:rPr lang="en-US" smtClean="0"/>
              <a:t>120</a:t>
            </a:fld>
            <a:endParaRPr lang="en-US" dirty="0"/>
          </a:p>
        </p:txBody>
      </p:sp>
    </p:spTree>
    <p:extLst>
      <p:ext uri="{BB962C8B-B14F-4D97-AF65-F5344CB8AC3E}">
        <p14:creationId xmlns:p14="http://schemas.microsoft.com/office/powerpoint/2010/main" val="238618006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Children for whom a health provider gave advice within the past 2 years about how smoking in the house can be bad for a child, by residence location, 2002-2017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5123830"/>
              </p:ext>
            </p:extLst>
          </p:nvPr>
        </p:nvGraphicFramePr>
        <p:xfrm>
          <a:off x="457200" y="137160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852160"/>
            <a:ext cx="8229600" cy="400110"/>
          </a:xfrm>
          <a:prstGeom prst="rect">
            <a:avLst/>
          </a:prstGeom>
        </p:spPr>
        <p:txBody>
          <a:bodyPr wrap="square">
            <a:spAutoFit/>
          </a:bodyPr>
          <a:lstStyle/>
          <a:p>
            <a:pPr lvl="0" defTabSz="914400"/>
            <a:r>
              <a:rPr kumimoji="0" lang="en-US" sz="1000" b="1" i="0" u="none" strike="noStrike" kern="1200" cap="none" spc="0" normalizeH="0" baseline="0" noProof="0" dirty="0">
                <a:ln>
                  <a:noFill/>
                </a:ln>
                <a:solidFill>
                  <a:prstClr val="black"/>
                </a:solidFill>
                <a:effectLst/>
                <a:uLnTx/>
                <a:uFillTx/>
                <a:cs typeface="Calibri" panose="020F0502020204030204" pitchFamily="34" charset="0"/>
              </a:rPr>
              <a:t>Source: </a:t>
            </a:r>
            <a:r>
              <a:rPr lang="en-US" sz="1000" dirty="0">
                <a:solidFill>
                  <a:prstClr val="black"/>
                </a:solidFill>
                <a:cs typeface="Calibri" panose="020F0502020204030204" pitchFamily="34" charset="0"/>
              </a:rPr>
              <a:t>Agency for Healthcare Research and Quality, Medical Expenditure Panel Survey, 2002-2017.</a:t>
            </a:r>
          </a:p>
          <a:p>
            <a:pPr lvl="0" defTabSz="914400"/>
            <a:r>
              <a:rPr lang="en-US" sz="1000" b="1" dirty="0">
                <a:solidFill>
                  <a:prstClr val="black"/>
                </a:solidFill>
                <a:cs typeface="Calibri" panose="020F0502020204030204" pitchFamily="34" charset="0"/>
              </a:rPr>
              <a:t>Denominator: </a:t>
            </a:r>
            <a:r>
              <a:rPr lang="en-US" sz="1000" dirty="0">
                <a:solidFill>
                  <a:prstClr val="black"/>
                </a:solidFill>
                <a:cs typeface="Calibri" panose="020F0502020204030204" pitchFamily="34" charset="0"/>
              </a:rPr>
              <a:t>U.S. civilian noninstitutionalized population under age 18.</a:t>
            </a:r>
            <a:endParaRPr kumimoji="0" lang="en-US" sz="1000" i="0" u="none" strike="noStrike" kern="1200" cap="none" spc="0" normalizeH="0" baseline="0" noProof="0" dirty="0">
              <a:ln>
                <a:noFill/>
              </a:ln>
              <a:solidFill>
                <a:prstClr val="black"/>
              </a:solidFill>
              <a:effectLst/>
              <a:uLnTx/>
              <a:uFillTx/>
              <a:cs typeface="Calibri" panose="020F0502020204030204" pitchFamily="34" charset="0"/>
            </a:endParaRPr>
          </a:p>
        </p:txBody>
      </p:sp>
      <p:sp>
        <p:nvSpPr>
          <p:cNvPr id="3" name="Slide Number Placeholder 2">
            <a:extLst>
              <a:ext uri="{FF2B5EF4-FFF2-40B4-BE49-F238E27FC236}">
                <a16:creationId xmlns:a16="http://schemas.microsoft.com/office/drawing/2014/main" id="{B0601F68-EDA7-4427-8911-48A159317A74}"/>
              </a:ext>
            </a:extLst>
          </p:cNvPr>
          <p:cNvSpPr>
            <a:spLocks noGrp="1"/>
          </p:cNvSpPr>
          <p:nvPr>
            <p:ph type="sldNum" sz="quarter" idx="10"/>
          </p:nvPr>
        </p:nvSpPr>
        <p:spPr/>
        <p:txBody>
          <a:bodyPr/>
          <a:lstStyle/>
          <a:p>
            <a:fld id="{85F5B7A5-34A7-4AB0-A34F-A4DF2002FA98}" type="slidenum">
              <a:rPr lang="en-US" smtClean="0"/>
              <a:t>121</a:t>
            </a:fld>
            <a:endParaRPr lang="en-US" dirty="0"/>
          </a:p>
        </p:txBody>
      </p:sp>
    </p:spTree>
    <p:extLst>
      <p:ext uri="{BB962C8B-B14F-4D97-AF65-F5344CB8AC3E}">
        <p14:creationId xmlns:p14="http://schemas.microsoft.com/office/powerpoint/2010/main" val="16420656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solidFill>
                  <a:prstClr val="white"/>
                </a:solidFill>
              </a:rPr>
              <a:t>Children for whom a health provider gave advice within the past 2 years about how smoking in the house can be bad for a child, by residence location, stratified by race/ethnicity, 2017</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7610226"/>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577840"/>
            <a:ext cx="7848600" cy="861774"/>
          </a:xfrm>
          <a:prstGeom prst="rect">
            <a:avLst/>
          </a:prstGeom>
          <a:noFill/>
        </p:spPr>
        <p:txBody>
          <a:bodyPr wrap="square" rtlCol="0">
            <a:spAutoFit/>
          </a:bodyPr>
          <a:lstStyle/>
          <a:p>
            <a:pPr lvl="0" defTabSz="914400"/>
            <a:r>
              <a:rPr lang="en-US" sz="1000" b="1" dirty="0">
                <a:solidFill>
                  <a:prstClr val="black"/>
                </a:solidFill>
                <a:cs typeface="Calibri" panose="020F0502020204030204" pitchFamily="34" charset="0"/>
              </a:rPr>
              <a:t>Source: </a:t>
            </a:r>
            <a:r>
              <a:rPr lang="en-US" sz="1000" dirty="0">
                <a:solidFill>
                  <a:prstClr val="black"/>
                </a:solidFill>
                <a:cs typeface="Calibri" panose="020F0502020204030204" pitchFamily="34" charset="0"/>
              </a:rPr>
              <a:t>Agency for Healthcare Research and Quality, Medical Expenditure Panel Survey, 2017.</a:t>
            </a:r>
          </a:p>
          <a:p>
            <a:pPr lvl="0" defTabSz="914400"/>
            <a:r>
              <a:rPr lang="en-US" sz="1000" b="1" dirty="0">
                <a:solidFill>
                  <a:prstClr val="black"/>
                </a:solidFill>
                <a:cs typeface="Calibri" panose="020F0502020204030204" pitchFamily="34" charset="0"/>
              </a:rPr>
              <a:t>Denominator: </a:t>
            </a:r>
            <a:r>
              <a:rPr lang="en-US" sz="1000" dirty="0">
                <a:solidFill>
                  <a:prstClr val="black"/>
                </a:solidFill>
                <a:cs typeface="Calibri" panose="020F0502020204030204" pitchFamily="34" charset="0"/>
              </a:rPr>
              <a:t>U.S. civilian noninstitutionalized population under age 18.</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White and Black are non-Hispanic. Hispanic includes all races. Data for micropolitan areas for Blacks are not included because they did not meet criteria for statistical reliability</a:t>
            </a:r>
            <a:r>
              <a:rPr lang="en-US" sz="1000" dirty="0">
                <a:solidFill>
                  <a:prstClr val="black"/>
                </a:solidFill>
              </a:rPr>
              <a:t>. Noncore areas are not included because data for groups other than Whites did not meet criteria for statistical reliability.</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469D2497-A542-4328-B69F-BB01DFCB7119}"/>
              </a:ext>
            </a:extLst>
          </p:cNvPr>
          <p:cNvSpPr>
            <a:spLocks noGrp="1"/>
          </p:cNvSpPr>
          <p:nvPr>
            <p:ph type="sldNum" sz="quarter" idx="10"/>
          </p:nvPr>
        </p:nvSpPr>
        <p:spPr/>
        <p:txBody>
          <a:bodyPr/>
          <a:lstStyle/>
          <a:p>
            <a:fld id="{85F5B7A5-34A7-4AB0-A34F-A4DF2002FA98}" type="slidenum">
              <a:rPr lang="en-US" smtClean="0"/>
              <a:t>122</a:t>
            </a:fld>
            <a:endParaRPr lang="en-US" dirty="0"/>
          </a:p>
        </p:txBody>
      </p:sp>
    </p:spTree>
    <p:extLst>
      <p:ext uri="{BB962C8B-B14F-4D97-AF65-F5344CB8AC3E}">
        <p14:creationId xmlns:p14="http://schemas.microsoft.com/office/powerpoint/2010/main" val="289096889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US" sz="1800" dirty="0"/>
              <a:t>Adult smokers with a checkup in the last 12 months who received advice to quit smoking, by residence location, 2002-2017</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77657886"/>
              </p:ext>
            </p:extLst>
          </p:nvPr>
        </p:nvGraphicFramePr>
        <p:xfrm>
          <a:off x="457200" y="137160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200" y="5852160"/>
            <a:ext cx="8229600" cy="553998"/>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Agency for Healthcare Research and Quality, Medical Expenditure Panel Survey, </a:t>
            </a:r>
            <a:r>
              <a:rPr kumimoji="0" lang="en-US" sz="1000" b="0" i="0" u="none" strike="noStrike" kern="1200" cap="none" spc="0" normalizeH="0" baseline="0" noProof="0" dirty="0">
                <a:ln>
                  <a:noFill/>
                </a:ln>
                <a:solidFill>
                  <a:prstClr val="black"/>
                </a:solidFill>
                <a:effectLst/>
                <a:uLnTx/>
                <a:uFillTx/>
                <a:latin typeface="Arial"/>
                <a:ea typeface="+mn-ea"/>
                <a:cs typeface="+mn-cs"/>
              </a:rPr>
              <a:t>2002-2017.</a:t>
            </a:r>
          </a:p>
          <a:p>
            <a:pPr lvl="0" defTabSz="914400">
              <a:defRPr/>
            </a:pPr>
            <a:r>
              <a:rPr lang="en-US" sz="1000" b="1" dirty="0">
                <a:solidFill>
                  <a:prstClr val="black"/>
                </a:solidFill>
                <a:latin typeface="Arial"/>
              </a:rPr>
              <a:t>Denominator</a:t>
            </a:r>
            <a:r>
              <a:rPr lang="en-US" sz="1000" dirty="0">
                <a:solidFill>
                  <a:prstClr val="black"/>
                </a:solidFill>
              </a:rPr>
              <a:t>: U.S. civilian noninstitutionalized population age 18 and over who are current smokers and who had a routine checkup in the past 12 months.</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2E868316-0FF3-439B-98A2-09345B4B2CC9}"/>
              </a:ext>
            </a:extLst>
          </p:cNvPr>
          <p:cNvSpPr>
            <a:spLocks noGrp="1"/>
          </p:cNvSpPr>
          <p:nvPr>
            <p:ph type="sldNum" sz="quarter" idx="10"/>
          </p:nvPr>
        </p:nvSpPr>
        <p:spPr/>
        <p:txBody>
          <a:bodyPr/>
          <a:lstStyle/>
          <a:p>
            <a:fld id="{85F5B7A5-34A7-4AB0-A34F-A4DF2002FA98}" type="slidenum">
              <a:rPr lang="en-US" smtClean="0"/>
              <a:t>123</a:t>
            </a:fld>
            <a:endParaRPr lang="en-US" dirty="0"/>
          </a:p>
        </p:txBody>
      </p:sp>
    </p:spTree>
    <p:extLst>
      <p:ext uri="{BB962C8B-B14F-4D97-AF65-F5344CB8AC3E}">
        <p14:creationId xmlns:p14="http://schemas.microsoft.com/office/powerpoint/2010/main" val="207065685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US" sz="2000" dirty="0"/>
              <a:t>Women ages 50-74 who received a mammogram in the last 2 years, by residence location, 2005-2018</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03992187"/>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57200" y="5669280"/>
            <a:ext cx="8229600" cy="553998"/>
          </a:xfrm>
          <a:prstGeom prst="rect">
            <a:avLst/>
          </a:prstGeom>
          <a:noFill/>
        </p:spPr>
        <p:txBody>
          <a:bodyPr wrap="square" rtlCol="0">
            <a:spAutoFit/>
          </a:bodyPr>
          <a:lstStyle/>
          <a:p>
            <a:pPr lvl="0" defTabSz="914400"/>
            <a:r>
              <a:rPr lang="en-US" sz="1000" b="1" dirty="0">
                <a:solidFill>
                  <a:prstClr val="black"/>
                </a:solidFill>
              </a:rPr>
              <a:t>Source: </a:t>
            </a:r>
            <a:r>
              <a:rPr lang="en-US" sz="1000" dirty="0">
                <a:solidFill>
                  <a:prstClr val="black"/>
                </a:solidFill>
              </a:rPr>
              <a:t>Centers for Disease Control and Prevention, National Center for Health Statistics, National Health Interview Survey, 2005-2018.</a:t>
            </a:r>
          </a:p>
          <a:p>
            <a:pPr lvl="0" defTabSz="914400"/>
            <a:r>
              <a:rPr lang="en-US" sz="1000" b="1" dirty="0">
                <a:solidFill>
                  <a:prstClr val="black"/>
                </a:solidFill>
              </a:rPr>
              <a:t>Denominator: </a:t>
            </a:r>
            <a:r>
              <a:rPr lang="en-US" sz="1000" dirty="0">
                <a:solidFill>
                  <a:prstClr val="black"/>
                </a:solidFill>
              </a:rPr>
              <a:t>Number of women ages 50-74.</a:t>
            </a:r>
          </a:p>
          <a:p>
            <a:pPr defTabSz="914400"/>
            <a:r>
              <a:rPr lang="en-US" sz="1000" b="1" dirty="0">
                <a:solidFill>
                  <a:prstClr val="black"/>
                </a:solidFill>
              </a:rPr>
              <a:t>Note: </a:t>
            </a:r>
            <a:r>
              <a:rPr lang="en-US" sz="1000" dirty="0">
                <a:solidFill>
                  <a:prstClr val="black"/>
                </a:solidFill>
              </a:rPr>
              <a:t>Estimates are age adjusted to the 2000 U.S. standard population using two age groups: 50-64 and 65-74.</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7376B8AF-8C47-4C16-B948-B70A1184E825}"/>
              </a:ext>
            </a:extLst>
          </p:cNvPr>
          <p:cNvCxnSpPr>
            <a:cxnSpLocks/>
          </p:cNvCxnSpPr>
          <p:nvPr/>
        </p:nvCxnSpPr>
        <p:spPr>
          <a:xfrm>
            <a:off x="1298690" y="3048000"/>
            <a:ext cx="7326630"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 Box 2">
            <a:extLst>
              <a:ext uri="{FF2B5EF4-FFF2-40B4-BE49-F238E27FC236}">
                <a16:creationId xmlns:a16="http://schemas.microsoft.com/office/drawing/2014/main" id="{62685005-8229-49A7-A8B4-F662D3F13B2F}"/>
              </a:ext>
            </a:extLst>
          </p:cNvPr>
          <p:cNvSpPr txBox="1">
            <a:spLocks noChangeArrowheads="1"/>
          </p:cNvSpPr>
          <p:nvPr/>
        </p:nvSpPr>
        <p:spPr bwMode="auto">
          <a:xfrm>
            <a:off x="4047614" y="2566130"/>
            <a:ext cx="1828782" cy="365765"/>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gn="ctr">
              <a:spcBef>
                <a:spcPts val="0"/>
              </a:spcBef>
              <a:spcAft>
                <a:spcPts val="1200"/>
              </a:spcAft>
            </a:pPr>
            <a:r>
              <a:rPr lang="en-US" sz="1000" dirty="0">
                <a:effectLst/>
                <a:latin typeface="Arial" panose="020B0604020202020204" pitchFamily="34" charset="0"/>
                <a:ea typeface="Times New Roman"/>
                <a:cs typeface="Arial" panose="020B0604020202020204" pitchFamily="34" charset="0"/>
              </a:rPr>
              <a:t>2016 Achievable Benchmark: 84.7%</a:t>
            </a:r>
            <a:endParaRPr lang="en-US" sz="1200" dirty="0">
              <a:effectLst/>
              <a:latin typeface="Arial" panose="020B0604020202020204" pitchFamily="34" charset="0"/>
              <a:ea typeface="Times New Roman"/>
              <a:cs typeface="Arial" panose="020B0604020202020204" pitchFamily="34" charset="0"/>
            </a:endParaRPr>
          </a:p>
        </p:txBody>
      </p:sp>
      <p:sp>
        <p:nvSpPr>
          <p:cNvPr id="3" name="Slide Number Placeholder 2">
            <a:extLst>
              <a:ext uri="{FF2B5EF4-FFF2-40B4-BE49-F238E27FC236}">
                <a16:creationId xmlns:a16="http://schemas.microsoft.com/office/drawing/2014/main" id="{7D936314-A2B6-4840-9256-79CEF81B4063}"/>
              </a:ext>
            </a:extLst>
          </p:cNvPr>
          <p:cNvSpPr>
            <a:spLocks noGrp="1"/>
          </p:cNvSpPr>
          <p:nvPr>
            <p:ph type="sldNum" sz="quarter" idx="10"/>
          </p:nvPr>
        </p:nvSpPr>
        <p:spPr/>
        <p:txBody>
          <a:bodyPr/>
          <a:lstStyle/>
          <a:p>
            <a:fld id="{85F5B7A5-34A7-4AB0-A34F-A4DF2002FA98}" type="slidenum">
              <a:rPr lang="en-US" smtClean="0"/>
              <a:t>124</a:t>
            </a:fld>
            <a:endParaRPr lang="en-US" dirty="0"/>
          </a:p>
        </p:txBody>
      </p:sp>
    </p:spTree>
    <p:extLst>
      <p:ext uri="{BB962C8B-B14F-4D97-AF65-F5344CB8AC3E}">
        <p14:creationId xmlns:p14="http://schemas.microsoft.com/office/powerpoint/2010/main" val="387244550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290"/>
            <a:ext cx="7429500" cy="617884"/>
          </a:xfrm>
        </p:spPr>
        <p:txBody>
          <a:bodyPr>
            <a:noAutofit/>
          </a:bodyPr>
          <a:lstStyle/>
          <a:p>
            <a:pPr algn="l"/>
            <a:r>
              <a:rPr lang="en-US" sz="2000" dirty="0"/>
              <a:t>Women ages 50-74 who received a mammogram in the last 2 years, by residence location, stratified by income,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0349606"/>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577840"/>
            <a:ext cx="8229600" cy="861774"/>
          </a:xfrm>
          <a:prstGeom prst="rect">
            <a:avLst/>
          </a:prstGeom>
          <a:noFill/>
        </p:spPr>
        <p:txBody>
          <a:bodyPr wrap="square" rtlCol="0">
            <a:spAutoFit/>
          </a:bodyPr>
          <a:lstStyle/>
          <a:p>
            <a:pPr lvl="0"/>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Centers for Disease Control and Prevention, National Center for Health Statistics, National Health Interview Survey, 2017.</a:t>
            </a:r>
          </a:p>
          <a:p>
            <a:pPr lvl="0"/>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Number of women ages 50-74.</a:t>
            </a:r>
          </a:p>
          <a:p>
            <a:pPr lvl="0"/>
            <a:r>
              <a:rPr kumimoji="0" lang="en-US" sz="1000" b="1" i="0" u="none" strike="noStrike" kern="1200" cap="none" spc="0" normalizeH="0" baseline="0" noProof="0" dirty="0">
                <a:ln>
                  <a:noFill/>
                </a:ln>
                <a:solidFill>
                  <a:prstClr val="black"/>
                </a:solidFill>
                <a:effectLst/>
                <a:uLnTx/>
                <a:uFillTx/>
                <a:latin typeface="Arial"/>
                <a:ea typeface="+mn-ea"/>
                <a:cs typeface="+mn-cs"/>
              </a:rPr>
              <a:t>Note:</a:t>
            </a:r>
            <a:r>
              <a:rPr kumimoji="0" lang="en-US" sz="1000" b="0" i="0" u="none" strike="noStrike" kern="1200" cap="none" spc="0" normalizeH="0" baseline="0" noProof="0" dirty="0">
                <a:ln>
                  <a:noFill/>
                </a:ln>
                <a:solidFill>
                  <a:prstClr val="black"/>
                </a:solidFill>
                <a:effectLst/>
                <a:uLnTx/>
                <a:uFillTx/>
                <a:latin typeface="Arial"/>
                <a:ea typeface="+mn-ea"/>
                <a:cs typeface="+mn-cs"/>
              </a:rPr>
              <a:t> Poor, low income, middle income, and high income indicate individuals whose household income is &lt;100%, 100-199%, 200-399%, and 400% or more of the Federal poverty level, respectively.</a:t>
            </a:r>
            <a:r>
              <a:rPr lang="en-US" sz="1000" dirty="0">
                <a:solidFill>
                  <a:prstClr val="black"/>
                </a:solidFill>
              </a:rPr>
              <a:t> Estimates are age adjusted to the 2000 U.S. standard population using two age groups: 50-64 and 65-74. .</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6BBEC08E-D238-40C3-99C5-EF0277CE68A4}"/>
              </a:ext>
            </a:extLst>
          </p:cNvPr>
          <p:cNvSpPr>
            <a:spLocks noGrp="1"/>
          </p:cNvSpPr>
          <p:nvPr>
            <p:ph type="sldNum" sz="quarter" idx="10"/>
          </p:nvPr>
        </p:nvSpPr>
        <p:spPr/>
        <p:txBody>
          <a:bodyPr/>
          <a:lstStyle/>
          <a:p>
            <a:fld id="{85F5B7A5-34A7-4AB0-A34F-A4DF2002FA98}" type="slidenum">
              <a:rPr lang="en-US" smtClean="0"/>
              <a:t>125</a:t>
            </a:fld>
            <a:endParaRPr lang="en-US" dirty="0"/>
          </a:p>
        </p:txBody>
      </p:sp>
    </p:spTree>
    <p:extLst>
      <p:ext uri="{BB962C8B-B14F-4D97-AF65-F5344CB8AC3E}">
        <p14:creationId xmlns:p14="http://schemas.microsoft.com/office/powerpoint/2010/main" val="26887302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Breast cancer deaths per 100,000 female population, by residence location, 2004-2017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8587511"/>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669280"/>
            <a:ext cx="8229600" cy="707886"/>
          </a:xfrm>
          <a:prstGeom prst="rect">
            <a:avLst/>
          </a:prstGeom>
        </p:spPr>
        <p:txBody>
          <a:bodyPr wrap="square">
            <a:spAutoFit/>
          </a:bodyPr>
          <a:lstStyle/>
          <a:p>
            <a:pPr lvl="0" defTabSz="914400"/>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Centers for Disease Control and Prevention, National Center for Health Statistics, National Vital Statistics System (NVSS)—Mortality, 2004-2017.</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a:p>
            <a:pPr lvl="0" defTabSz="914400"/>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U.S. female resident population.</a:t>
            </a:r>
          </a:p>
          <a:p>
            <a:pPr lvl="0" defTabSz="914400"/>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 </a:t>
            </a:r>
          </a:p>
        </p:txBody>
      </p:sp>
      <p:cxnSp>
        <p:nvCxnSpPr>
          <p:cNvPr id="5" name="Straight Connector 4">
            <a:extLst>
              <a:ext uri="{FF2B5EF4-FFF2-40B4-BE49-F238E27FC236}">
                <a16:creationId xmlns:a16="http://schemas.microsoft.com/office/drawing/2014/main" id="{1A92802B-3B33-45F9-BAAC-05A90110A575}"/>
              </a:ext>
            </a:extLst>
          </p:cNvPr>
          <p:cNvCxnSpPr>
            <a:cxnSpLocks/>
          </p:cNvCxnSpPr>
          <p:nvPr/>
        </p:nvCxnSpPr>
        <p:spPr>
          <a:xfrm>
            <a:off x="1295400" y="3276600"/>
            <a:ext cx="7315200"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 Box 2">
            <a:extLst>
              <a:ext uri="{FF2B5EF4-FFF2-40B4-BE49-F238E27FC236}">
                <a16:creationId xmlns:a16="http://schemas.microsoft.com/office/drawing/2014/main" id="{0BFE76EA-A426-43A4-BC51-A903C1488B0A}"/>
              </a:ext>
            </a:extLst>
          </p:cNvPr>
          <p:cNvSpPr txBox="1">
            <a:spLocks noChangeArrowheads="1"/>
          </p:cNvSpPr>
          <p:nvPr/>
        </p:nvSpPr>
        <p:spPr bwMode="auto">
          <a:xfrm>
            <a:off x="3581400" y="3398517"/>
            <a:ext cx="2334418" cy="365765"/>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gn="ctr">
              <a:spcBef>
                <a:spcPts val="0"/>
              </a:spcBef>
              <a:spcAft>
                <a:spcPts val="1200"/>
              </a:spcAft>
            </a:pPr>
            <a:r>
              <a:rPr lang="en-US" sz="1000" dirty="0">
                <a:effectLst/>
                <a:latin typeface="Arial" panose="020B0604020202020204" pitchFamily="34" charset="0"/>
                <a:ea typeface="Times New Roman"/>
                <a:cs typeface="Arial" panose="020B0604020202020204" pitchFamily="34" charset="0"/>
              </a:rPr>
              <a:t>2015 Achievable Benchmark:</a:t>
            </a:r>
            <a:br>
              <a:rPr lang="en-US" sz="1000" dirty="0">
                <a:effectLst/>
                <a:latin typeface="Arial" panose="020B0604020202020204" pitchFamily="34" charset="0"/>
                <a:ea typeface="Times New Roman"/>
                <a:cs typeface="Arial" panose="020B0604020202020204" pitchFamily="34" charset="0"/>
              </a:rPr>
            </a:br>
            <a:r>
              <a:rPr lang="en-US" sz="1000" dirty="0">
                <a:effectLst/>
                <a:latin typeface="Arial" panose="020B0604020202020204" pitchFamily="34" charset="0"/>
                <a:ea typeface="Times New Roman"/>
                <a:cs typeface="Arial" panose="020B0604020202020204" pitchFamily="34" charset="0"/>
              </a:rPr>
              <a:t>17.8 per 100,000 Female Population</a:t>
            </a:r>
            <a:endParaRPr lang="en-US" sz="1200" dirty="0">
              <a:effectLst/>
              <a:latin typeface="Arial" panose="020B0604020202020204" pitchFamily="34" charset="0"/>
              <a:ea typeface="Times New Roman"/>
              <a:cs typeface="Arial" panose="020B0604020202020204" pitchFamily="34" charset="0"/>
            </a:endParaRPr>
          </a:p>
        </p:txBody>
      </p:sp>
      <p:sp>
        <p:nvSpPr>
          <p:cNvPr id="3" name="Slide Number Placeholder 2">
            <a:extLst>
              <a:ext uri="{FF2B5EF4-FFF2-40B4-BE49-F238E27FC236}">
                <a16:creationId xmlns:a16="http://schemas.microsoft.com/office/drawing/2014/main" id="{0C1EBF61-FDAE-4091-AAD9-4CD7C0326A6B}"/>
              </a:ext>
            </a:extLst>
          </p:cNvPr>
          <p:cNvSpPr>
            <a:spLocks noGrp="1"/>
          </p:cNvSpPr>
          <p:nvPr>
            <p:ph type="sldNum" sz="quarter" idx="10"/>
          </p:nvPr>
        </p:nvSpPr>
        <p:spPr/>
        <p:txBody>
          <a:bodyPr/>
          <a:lstStyle/>
          <a:p>
            <a:fld id="{85F5B7A5-34A7-4AB0-A34F-A4DF2002FA98}" type="slidenum">
              <a:rPr lang="en-US" smtClean="0"/>
              <a:t>126</a:t>
            </a:fld>
            <a:endParaRPr lang="en-US" dirty="0"/>
          </a:p>
        </p:txBody>
      </p:sp>
    </p:spTree>
    <p:extLst>
      <p:ext uri="{BB962C8B-B14F-4D97-AF65-F5344CB8AC3E}">
        <p14:creationId xmlns:p14="http://schemas.microsoft.com/office/powerpoint/2010/main" val="21413390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Breast cancer deaths per 100,000 female population,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3823017"/>
              </p:ext>
            </p:extLst>
          </p:nvPr>
        </p:nvGraphicFramePr>
        <p:xfrm>
          <a:off x="457200" y="137160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845314"/>
            <a:ext cx="8229600" cy="553998"/>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Centers for Disease Control and Prevention, National Center for Health Statistics, National Vital Statistics System—Mortality, 2017.</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lang="en-US" sz="1000" b="1" dirty="0">
                <a:solidFill>
                  <a:prstClr val="black"/>
                </a:solidFill>
              </a:rPr>
              <a:t>:</a:t>
            </a:r>
            <a:r>
              <a:rPr lang="en-US" sz="1000" dirty="0">
                <a:solidFill>
                  <a:prstClr val="black"/>
                </a:solidFill>
              </a:rPr>
              <a:t> U.S. female resident population.</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 White and Black are non-Hispanic. Hispanic includes all races. </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75A7BE38-5D74-4E23-8A91-8CC056790508}"/>
              </a:ext>
            </a:extLst>
          </p:cNvPr>
          <p:cNvSpPr>
            <a:spLocks noGrp="1"/>
          </p:cNvSpPr>
          <p:nvPr>
            <p:ph type="sldNum" sz="quarter" idx="10"/>
          </p:nvPr>
        </p:nvSpPr>
        <p:spPr/>
        <p:txBody>
          <a:bodyPr/>
          <a:lstStyle/>
          <a:p>
            <a:fld id="{85F5B7A5-34A7-4AB0-A34F-A4DF2002FA98}" type="slidenum">
              <a:rPr lang="en-US" smtClean="0"/>
              <a:t>127</a:t>
            </a:fld>
            <a:endParaRPr lang="en-US" dirty="0"/>
          </a:p>
        </p:txBody>
      </p:sp>
    </p:spTree>
    <p:extLst>
      <p:ext uri="{BB962C8B-B14F-4D97-AF65-F5344CB8AC3E}">
        <p14:creationId xmlns:p14="http://schemas.microsoft.com/office/powerpoint/2010/main" val="380801700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Adults ages 50-75 years who reported any type of colorectal cancer screening, by residence location, 2005-2018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2971368"/>
              </p:ext>
            </p:extLst>
          </p:nvPr>
        </p:nvGraphicFramePr>
        <p:xfrm>
          <a:off x="457200" y="1463039"/>
          <a:ext cx="82296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760720"/>
            <a:ext cx="8229600" cy="861774"/>
          </a:xfrm>
          <a:prstGeom prst="rect">
            <a:avLst/>
          </a:prstGeom>
          <a:noFill/>
        </p:spPr>
        <p:txBody>
          <a:bodyPr wrap="square" rtlCol="0">
            <a:spAutoFit/>
          </a:bodyPr>
          <a:lstStyle/>
          <a:p>
            <a:pPr lvl="0" defTabSz="914400"/>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Centers for Disease Control and Prevention, National Center for Health Statistics, National Health Interview Survey, </a:t>
            </a:r>
            <a:r>
              <a:rPr kumimoji="0" lang="en-US" sz="1000" b="0" i="0" u="none" strike="noStrike" kern="1200" cap="none" spc="0" normalizeH="0" baseline="0" noProof="0" dirty="0">
                <a:ln>
                  <a:noFill/>
                </a:ln>
                <a:solidFill>
                  <a:prstClr val="black"/>
                </a:solidFill>
                <a:effectLst/>
                <a:uLnTx/>
                <a:uFillTx/>
                <a:latin typeface="Arial"/>
                <a:ea typeface="+mn-ea"/>
                <a:cs typeface="+mn-cs"/>
              </a:rPr>
              <a:t>2005-2018.</a:t>
            </a:r>
          </a:p>
          <a:p>
            <a:pPr lvl="0" defTabSz="914400"/>
            <a:r>
              <a:rPr lang="en-US" sz="1000" b="1" dirty="0">
                <a:solidFill>
                  <a:prstClr val="black"/>
                </a:solidFill>
                <a:latin typeface="Arial"/>
              </a:rPr>
              <a:t>Denominator</a:t>
            </a:r>
            <a:r>
              <a:rPr lang="en-US" sz="1000" b="1" dirty="0">
                <a:solidFill>
                  <a:prstClr val="black"/>
                </a:solidFill>
              </a:rPr>
              <a:t>:</a:t>
            </a:r>
            <a:r>
              <a:rPr lang="en-US" sz="1000" dirty="0">
                <a:solidFill>
                  <a:prstClr val="black"/>
                </a:solidFill>
              </a:rPr>
              <a:t> U.S. civilian noninstitutionalized population ages 50-75 years.</a:t>
            </a:r>
          </a:p>
          <a:p>
            <a:r>
              <a:rPr lang="en-US" sz="1000" b="1" dirty="0">
                <a:latin typeface="Arial" panose="020B0604020202020204" pitchFamily="34" charset="0"/>
                <a:cs typeface="Arial" panose="020B0604020202020204" pitchFamily="34" charset="0"/>
              </a:rPr>
              <a:t>Numerator: </a:t>
            </a:r>
            <a:r>
              <a:rPr lang="en-US" sz="1000" dirty="0">
                <a:latin typeface="Arial" panose="020B0604020202020204" pitchFamily="34" charset="0"/>
                <a:cs typeface="Arial" panose="020B0604020202020204" pitchFamily="34" charset="0"/>
              </a:rPr>
              <a:t>Number of adults ages 50-75 years who have had a blood stool test in the past year, sigmoidoscopy in the past 5 years and blood stool test in the past 3 years, or a colonoscopy in the past 10 years.</a:t>
            </a:r>
            <a:endParaRPr lang="en-US" sz="1000" b="1" dirty="0">
              <a:solidFill>
                <a:prstClr val="black"/>
              </a:solidFill>
            </a:endParaRPr>
          </a:p>
          <a:p>
            <a:pPr lvl="0" defTabSz="914400"/>
            <a:r>
              <a:rPr kumimoji="0" lang="en-US" sz="1000" b="1" i="0" u="none" strike="noStrike" kern="1200" cap="none" spc="0" normalizeH="0" baseline="0" noProof="0" dirty="0">
                <a:ln>
                  <a:noFill/>
                </a:ln>
                <a:solidFill>
                  <a:prstClr val="black"/>
                </a:solidFill>
                <a:effectLst/>
                <a:uLnTx/>
                <a:uFillTx/>
                <a:latin typeface="Arial"/>
                <a:ea typeface="+mn-ea"/>
                <a:cs typeface="+mn-cs"/>
              </a:rPr>
              <a:t>Note:</a:t>
            </a:r>
            <a:r>
              <a:rPr lang="en-US" sz="1000" dirty="0">
                <a:solidFill>
                  <a:prstClr val="black"/>
                </a:solidFill>
              </a:rPr>
              <a:t> Estimates are age adjusted to the 2000 U.S. standard population.</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B52CE3CE-BD28-49BD-BF99-7D4163E1F23E}"/>
              </a:ext>
            </a:extLst>
          </p:cNvPr>
          <p:cNvSpPr>
            <a:spLocks noGrp="1"/>
          </p:cNvSpPr>
          <p:nvPr>
            <p:ph type="sldNum" sz="quarter" idx="10"/>
          </p:nvPr>
        </p:nvSpPr>
        <p:spPr/>
        <p:txBody>
          <a:bodyPr/>
          <a:lstStyle/>
          <a:p>
            <a:fld id="{85F5B7A5-34A7-4AB0-A34F-A4DF2002FA98}" type="slidenum">
              <a:rPr lang="en-US" smtClean="0"/>
              <a:t>128</a:t>
            </a:fld>
            <a:endParaRPr lang="en-US" dirty="0"/>
          </a:p>
        </p:txBody>
      </p:sp>
    </p:spTree>
    <p:extLst>
      <p:ext uri="{BB962C8B-B14F-4D97-AF65-F5344CB8AC3E}">
        <p14:creationId xmlns:p14="http://schemas.microsoft.com/office/powerpoint/2010/main" val="389698410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Adults 50-75 years who reported any type of colorectal cancer screening, by residence location, stratified by race/ethnicity, 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4534260"/>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577840"/>
            <a:ext cx="8229600" cy="1015663"/>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lang="en-US" sz="1000" b="1" dirty="0">
                <a:solidFill>
                  <a:prstClr val="black"/>
                </a:solidFill>
              </a:rPr>
              <a:t>: </a:t>
            </a:r>
            <a:r>
              <a:rPr lang="en-US" sz="1000" dirty="0">
                <a:solidFill>
                  <a:prstClr val="black"/>
                </a:solidFill>
              </a:rPr>
              <a:t>Centers for Disease Control and Prevention, National Center for Health Statistics, National Health Interview Survey, 2018.</a:t>
            </a:r>
          </a:p>
          <a:p>
            <a:pPr lvl="0" defTabSz="914400">
              <a:defRPr/>
            </a:pPr>
            <a:r>
              <a:rPr lang="en-US" sz="1000" b="1" dirty="0">
                <a:solidFill>
                  <a:prstClr val="black"/>
                </a:solidFill>
              </a:rPr>
              <a:t>Denominator:</a:t>
            </a:r>
            <a:r>
              <a:rPr lang="en-US" sz="1000" dirty="0">
                <a:solidFill>
                  <a:prstClr val="black"/>
                </a:solidFill>
              </a:rPr>
              <a:t> U.S. civilian noninstitutionalized population ages 50-75 years.</a:t>
            </a:r>
          </a:p>
          <a:p>
            <a:pPr lvl="0">
              <a:defRPr/>
            </a:pPr>
            <a:r>
              <a:rPr lang="en-US" sz="1000" b="1" dirty="0">
                <a:latin typeface="Arial" panose="020B0604020202020204" pitchFamily="34" charset="0"/>
                <a:cs typeface="Arial" panose="020B0604020202020204" pitchFamily="34" charset="0"/>
              </a:rPr>
              <a:t>Numerator: </a:t>
            </a:r>
            <a:r>
              <a:rPr lang="en-US" sz="1000" dirty="0">
                <a:latin typeface="Arial" panose="020B0604020202020204" pitchFamily="34" charset="0"/>
                <a:cs typeface="Arial" panose="020B0604020202020204" pitchFamily="34" charset="0"/>
              </a:rPr>
              <a:t>Number of adults ages 50-75 years who have had a blood stool test in the past year, sigmoidoscopy in the past 5 years and blood stool test in the past 3 years, or a colonoscopy in the past 10 years.</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White and Black are non-Hispanic. Hispanic includes all races. Data for noncore areas for Hispanics are not included because they did not meet criteria for statistical reliability</a:t>
            </a:r>
            <a:r>
              <a:rPr lang="en-US" sz="1000" dirty="0">
                <a:solidFill>
                  <a:prstClr val="black"/>
                </a:solidFill>
              </a:rPr>
              <a:t>. Estimates are age adjusted to the 2000 U.S. standard population.</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10ED8C6C-64D0-4843-AD85-074D4BCAFC1B}"/>
              </a:ext>
            </a:extLst>
          </p:cNvPr>
          <p:cNvSpPr>
            <a:spLocks noGrp="1"/>
          </p:cNvSpPr>
          <p:nvPr>
            <p:ph type="sldNum" sz="quarter" idx="10"/>
          </p:nvPr>
        </p:nvSpPr>
        <p:spPr/>
        <p:txBody>
          <a:bodyPr/>
          <a:lstStyle/>
          <a:p>
            <a:fld id="{85F5B7A5-34A7-4AB0-A34F-A4DF2002FA98}" type="slidenum">
              <a:rPr lang="en-US" smtClean="0"/>
              <a:t>129</a:t>
            </a:fld>
            <a:endParaRPr lang="en-US" dirty="0"/>
          </a:p>
        </p:txBody>
      </p:sp>
    </p:spTree>
    <p:extLst>
      <p:ext uri="{BB962C8B-B14F-4D97-AF65-F5344CB8AC3E}">
        <p14:creationId xmlns:p14="http://schemas.microsoft.com/office/powerpoint/2010/main" val="304613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Map Applying NCHS Urban-Rural Classification Scheme</a:t>
            </a:r>
          </a:p>
        </p:txBody>
      </p:sp>
      <p:sp>
        <p:nvSpPr>
          <p:cNvPr id="4" name="Slide Number Placeholder 3">
            <a:extLst>
              <a:ext uri="{FF2B5EF4-FFF2-40B4-BE49-F238E27FC236}">
                <a16:creationId xmlns:a16="http://schemas.microsoft.com/office/drawing/2014/main" id="{988D600F-4DC1-4361-9FF1-C16DB5055622}"/>
              </a:ext>
            </a:extLst>
          </p:cNvPr>
          <p:cNvSpPr>
            <a:spLocks noGrp="1"/>
          </p:cNvSpPr>
          <p:nvPr>
            <p:ph type="sldNum" sz="quarter" idx="10"/>
          </p:nvPr>
        </p:nvSpPr>
        <p:spPr/>
        <p:txBody>
          <a:bodyPr/>
          <a:lstStyle/>
          <a:p>
            <a:fld id="{85F5B7A5-34A7-4AB0-A34F-A4DF2002FA98}" type="slidenum">
              <a:rPr lang="en-US" smtClean="0"/>
              <a:pPr/>
              <a:t>13</a:t>
            </a:fld>
            <a:endParaRPr lang="en-US" dirty="0"/>
          </a:p>
        </p:txBody>
      </p:sp>
      <p:sp>
        <p:nvSpPr>
          <p:cNvPr id="3" name="TextBox 2"/>
          <p:cNvSpPr txBox="1"/>
          <p:nvPr/>
        </p:nvSpPr>
        <p:spPr>
          <a:xfrm>
            <a:off x="457200" y="6035040"/>
            <a:ext cx="8229600" cy="553998"/>
          </a:xfrm>
          <a:prstGeom prst="rect">
            <a:avLst/>
          </a:prstGeom>
          <a:noFill/>
        </p:spPr>
        <p:txBody>
          <a:bodyPr wrap="square" rtlCol="0">
            <a:spAutoFit/>
          </a:bodyPr>
          <a:lstStyle/>
          <a:p>
            <a:r>
              <a:rPr lang="en-US" sz="1000" dirty="0"/>
              <a:t>Centers for Disease Control and Prevention. NCHS Urban-Rural Classification Scheme for Counties. </a:t>
            </a:r>
            <a:r>
              <a:rPr lang="en-US" sz="1000" dirty="0">
                <a:hlinkClick r:id="rId3"/>
              </a:rPr>
              <a:t>https://www.cdc.gov/nchs/data_access/urban_rural.htm#2013_Urban-Rural_Classification_Scheme_for_Counties</a:t>
            </a:r>
            <a:r>
              <a:rPr lang="en-US" sz="1000" dirty="0"/>
              <a:t>. Accessed November 24, 2021.</a:t>
            </a:r>
          </a:p>
        </p:txBody>
      </p:sp>
      <p:pic>
        <p:nvPicPr>
          <p:cNvPr id="1030" name="Picture 6">
            <a:extLst>
              <a:ext uri="{FF2B5EF4-FFF2-40B4-BE49-F238E27FC236}">
                <a16:creationId xmlns:a16="http://schemas.microsoft.com/office/drawing/2014/main" id="{4A8CD0CE-189F-41F2-847F-547B1915C440}"/>
              </a:ext>
            </a:extLst>
          </p:cNvPr>
          <p:cNvPicPr preferRelativeResize="0">
            <a:picLocks noChangeAspect="1" noChangeArrowheads="1"/>
          </p:cNvPicPr>
          <p:nvPr/>
        </p:nvPicPr>
        <p:blipFill rotWithShape="1">
          <a:blip r:embed="rId4">
            <a:alphaModFix/>
            <a:extLst>
              <a:ext uri="{28A0092B-C50C-407E-A947-70E740481C1C}">
                <a14:useLocalDpi xmlns:a14="http://schemas.microsoft.com/office/drawing/2010/main" val="0"/>
              </a:ext>
            </a:extLst>
          </a:blip>
          <a:srcRect l="3529" t="13282" b="11424"/>
          <a:stretch/>
        </p:blipFill>
        <p:spPr bwMode="auto">
          <a:xfrm>
            <a:off x="457200" y="1195410"/>
            <a:ext cx="8321040" cy="4870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03532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Adults 50-75 years who reported any type of colorectal cancer screening, by residence location, stratified by income, 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4883417"/>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486400"/>
            <a:ext cx="8229600" cy="1015663"/>
          </a:xfrm>
          <a:prstGeom prst="rect">
            <a:avLst/>
          </a:prstGeom>
          <a:noFill/>
        </p:spPr>
        <p:txBody>
          <a:bodyPr wrap="square" rtlCol="0">
            <a:spAutoFit/>
          </a:bodyPr>
          <a:lstStyle/>
          <a:p>
            <a:pPr lvl="0" defTabSz="914400">
              <a:defRPr/>
            </a:pPr>
            <a:r>
              <a:rPr lang="en-US" sz="1000" b="1" dirty="0">
                <a:solidFill>
                  <a:prstClr val="black"/>
                </a:solidFill>
              </a:rPr>
              <a:t>Source: </a:t>
            </a:r>
            <a:r>
              <a:rPr lang="en-US" sz="1000" dirty="0">
                <a:solidFill>
                  <a:prstClr val="black"/>
                </a:solidFill>
              </a:rPr>
              <a:t>Centers for Disease Control and Prevention, National Center for Health Statistics, National Health Interview Survey, 2018.</a:t>
            </a:r>
          </a:p>
          <a:p>
            <a:pPr lvl="0" defTabSz="914400">
              <a:defRPr/>
            </a:pPr>
            <a:r>
              <a:rPr lang="en-US" sz="1000" b="1" dirty="0">
                <a:solidFill>
                  <a:prstClr val="black"/>
                </a:solidFill>
              </a:rPr>
              <a:t>Denominator:</a:t>
            </a:r>
            <a:r>
              <a:rPr lang="en-US" sz="1000" dirty="0">
                <a:solidFill>
                  <a:prstClr val="black"/>
                </a:solidFill>
              </a:rPr>
              <a:t> U.S. civilian noninstitutionalized population ages 50-75 years.</a:t>
            </a:r>
          </a:p>
          <a:p>
            <a:pPr>
              <a:defRPr/>
            </a:pPr>
            <a:r>
              <a:rPr lang="en-US" sz="1000" b="1" dirty="0">
                <a:latin typeface="Arial" panose="020B0604020202020204" pitchFamily="34" charset="0"/>
                <a:cs typeface="Arial" panose="020B0604020202020204" pitchFamily="34" charset="0"/>
              </a:rPr>
              <a:t>Numerator:</a:t>
            </a:r>
            <a:r>
              <a:rPr lang="en-US" sz="1000" dirty="0">
                <a:latin typeface="Arial" panose="020B0604020202020204" pitchFamily="34" charset="0"/>
                <a:cs typeface="Arial" panose="020B0604020202020204" pitchFamily="34" charset="0"/>
              </a:rPr>
              <a:t> Number of adults ages 50-75 years who have had a blood stool test in the past year, sigmoidoscopy in the past 5 years and blood stool test in the past 3 years, or a colonoscopy in the past 10 years.</a:t>
            </a:r>
          </a:p>
          <a:p>
            <a:pPr lvl="0"/>
            <a:r>
              <a:rPr kumimoji="0" lang="en-US" sz="1000" b="1" i="0" u="none" strike="noStrike" kern="1200" cap="none" spc="0" normalizeH="0" baseline="0" noProof="0" dirty="0">
                <a:ln>
                  <a:noFill/>
                </a:ln>
                <a:solidFill>
                  <a:prstClr val="black"/>
                </a:solidFill>
                <a:effectLst/>
                <a:uLnTx/>
                <a:uFillTx/>
                <a:latin typeface="Arial"/>
                <a:ea typeface="+mn-ea"/>
                <a:cs typeface="+mn-cs"/>
              </a:rPr>
              <a:t>Note:</a:t>
            </a:r>
            <a:r>
              <a:rPr kumimoji="0" lang="en-US" sz="1000" b="0" i="0" u="none" strike="noStrike" kern="1200" cap="none" spc="0" normalizeH="0" baseline="0" noProof="0" dirty="0">
                <a:ln>
                  <a:noFill/>
                </a:ln>
                <a:solidFill>
                  <a:prstClr val="black"/>
                </a:solidFill>
                <a:effectLst/>
                <a:uLnTx/>
                <a:uFillTx/>
                <a:latin typeface="Arial"/>
                <a:ea typeface="+mn-ea"/>
                <a:cs typeface="+mn-cs"/>
              </a:rPr>
              <a:t> Poor, low income, middle income, and high income indicate individuals whose household income is &lt;100%, 100-199%, 200-399%, and 400% or more of the Federal poverty level, respectively. </a:t>
            </a:r>
            <a:r>
              <a:rPr lang="en-US" sz="1000" dirty="0">
                <a:solidFill>
                  <a:prstClr val="black"/>
                </a:solidFill>
              </a:rPr>
              <a:t>Estimates are age adjusted to the 2000 U.S. standard population.</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07C84B7D-753C-49E1-BCC5-334C7ADB399C}"/>
              </a:ext>
            </a:extLst>
          </p:cNvPr>
          <p:cNvSpPr>
            <a:spLocks noGrp="1"/>
          </p:cNvSpPr>
          <p:nvPr>
            <p:ph type="sldNum" sz="quarter" idx="10"/>
          </p:nvPr>
        </p:nvSpPr>
        <p:spPr/>
        <p:txBody>
          <a:bodyPr/>
          <a:lstStyle/>
          <a:p>
            <a:fld id="{85F5B7A5-34A7-4AB0-A34F-A4DF2002FA98}" type="slidenum">
              <a:rPr lang="en-US" smtClean="0"/>
              <a:t>130</a:t>
            </a:fld>
            <a:endParaRPr lang="en-US" dirty="0"/>
          </a:p>
        </p:txBody>
      </p:sp>
    </p:spTree>
    <p:extLst>
      <p:ext uri="{BB962C8B-B14F-4D97-AF65-F5344CB8AC3E}">
        <p14:creationId xmlns:p14="http://schemas.microsoft.com/office/powerpoint/2010/main" val="306335343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Colorectal cancer deaths per 100,000 population per year, by residence location, 2004-2017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7493235"/>
              </p:ext>
            </p:extLst>
          </p:nvPr>
        </p:nvGraphicFramePr>
        <p:xfrm>
          <a:off x="457200" y="1371600"/>
          <a:ext cx="82296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669280"/>
            <a:ext cx="7764517" cy="707886"/>
          </a:xfrm>
          <a:prstGeom prst="rect">
            <a:avLst/>
          </a:prstGeom>
        </p:spPr>
        <p:txBody>
          <a:bodyPr wrap="square">
            <a:spAutoFit/>
          </a:bodyPr>
          <a:lstStyle/>
          <a:p>
            <a:pPr lvl="0" defTabSz="914400"/>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lang="en-US" sz="1000" b="1" dirty="0">
                <a:solidFill>
                  <a:prstClr val="black"/>
                </a:solidFill>
              </a:rPr>
              <a:t>: </a:t>
            </a:r>
            <a:r>
              <a:rPr lang="en-US" sz="1000" dirty="0">
                <a:solidFill>
                  <a:prstClr val="black"/>
                </a:solidFill>
              </a:rPr>
              <a:t>Centers for Disease Control and Prevention, National Center for Health Statistics, National Vital Statistics System-Mortality, 2004-2017.</a:t>
            </a:r>
          </a:p>
          <a:p>
            <a:pPr defTabSz="914400"/>
            <a:r>
              <a:rPr lang="en-US" sz="1000" b="1" dirty="0">
                <a:solidFill>
                  <a:prstClr val="black"/>
                </a:solidFill>
              </a:rPr>
              <a:t>Denominator:</a:t>
            </a:r>
            <a:r>
              <a:rPr lang="en-US" sz="1000" dirty="0">
                <a:solidFill>
                  <a:prstClr val="black"/>
                </a:solidFill>
              </a:rPr>
              <a:t> U.S. resident population.</a:t>
            </a:r>
          </a:p>
          <a:p>
            <a:pPr defTabSz="914400"/>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 </a:t>
            </a:r>
            <a:r>
              <a:rPr lang="en-US" sz="1000" dirty="0">
                <a:solidFill>
                  <a:prstClr val="black"/>
                </a:solidFill>
              </a:rPr>
              <a:t>Estimates are age adjusted to the 2000 U.S. standard population.</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A7318DCC-6891-4F1B-A942-D685EC38FAA5}"/>
              </a:ext>
            </a:extLst>
          </p:cNvPr>
          <p:cNvSpPr>
            <a:spLocks noGrp="1"/>
          </p:cNvSpPr>
          <p:nvPr>
            <p:ph type="sldNum" sz="quarter" idx="10"/>
          </p:nvPr>
        </p:nvSpPr>
        <p:spPr/>
        <p:txBody>
          <a:bodyPr/>
          <a:lstStyle/>
          <a:p>
            <a:fld id="{85F5B7A5-34A7-4AB0-A34F-A4DF2002FA98}" type="slidenum">
              <a:rPr lang="en-US" smtClean="0"/>
              <a:t>131</a:t>
            </a:fld>
            <a:endParaRPr lang="en-US" dirty="0"/>
          </a:p>
        </p:txBody>
      </p:sp>
    </p:spTree>
    <p:extLst>
      <p:ext uri="{BB962C8B-B14F-4D97-AF65-F5344CB8AC3E}">
        <p14:creationId xmlns:p14="http://schemas.microsoft.com/office/powerpoint/2010/main" val="44512661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Colorectal cancer deaths per 100,000 population,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8278252"/>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577840"/>
            <a:ext cx="8229600" cy="553998"/>
          </a:xfrm>
          <a:prstGeom prst="rect">
            <a:avLst/>
          </a:prstGeom>
          <a:noFill/>
        </p:spPr>
        <p:txBody>
          <a:bodyPr wrap="square" rtlCol="0">
            <a:spAutoFit/>
          </a:bodyPr>
          <a:lstStyle/>
          <a:p>
            <a:pPr>
              <a:defRPr/>
            </a:pPr>
            <a:r>
              <a:rPr lang="en-US" sz="1000" b="1" dirty="0">
                <a:solidFill>
                  <a:prstClr val="black"/>
                </a:solidFill>
                <a:latin typeface="Arial"/>
              </a:rPr>
              <a:t>Source</a:t>
            </a:r>
            <a:r>
              <a:rPr lang="en-US" sz="1000" dirty="0">
                <a:solidFill>
                  <a:prstClr val="black"/>
                </a:solidFill>
                <a:latin typeface="Arial"/>
              </a:rPr>
              <a:t>: Centers for Disease Control and Prevention, National Center for Health Statistics, National Vital Statistics System-Mortality, 2017.</a:t>
            </a:r>
          </a:p>
          <a:p>
            <a:pPr>
              <a:defRPr/>
            </a:pPr>
            <a:r>
              <a:rPr lang="en-US" sz="1000" b="1" dirty="0">
                <a:solidFill>
                  <a:prstClr val="black"/>
                </a:solidFill>
                <a:latin typeface="Arial"/>
              </a:rPr>
              <a:t>Denominator</a:t>
            </a:r>
            <a:r>
              <a:rPr lang="en-US" sz="1000" b="1" dirty="0">
                <a:solidFill>
                  <a:prstClr val="black"/>
                </a:solidFill>
              </a:rPr>
              <a:t>:</a:t>
            </a:r>
            <a:r>
              <a:rPr lang="en-US" sz="1000" dirty="0">
                <a:solidFill>
                  <a:prstClr val="black"/>
                </a:solidFill>
              </a:rPr>
              <a:t> U.S. resident population</a:t>
            </a:r>
            <a:r>
              <a:rPr lang="en-US" sz="1000" dirty="0">
                <a:solidFill>
                  <a:prstClr val="black"/>
                </a:solidFill>
                <a:latin typeface="Arial"/>
              </a:rPr>
              <a:t>.</a:t>
            </a:r>
            <a:endParaRPr lang="en-US" sz="1000" b="1" dirty="0">
              <a:solidFill>
                <a:prstClr val="black"/>
              </a:solidFill>
              <a:latin typeface="Arial"/>
            </a:endParaRPr>
          </a:p>
          <a:p>
            <a:pPr>
              <a:defRPr/>
            </a:pPr>
            <a:r>
              <a:rPr lang="en-US" sz="1000" b="1" dirty="0">
                <a:solidFill>
                  <a:prstClr val="black"/>
                </a:solidFill>
                <a:latin typeface="Arial"/>
              </a:rPr>
              <a:t>Note: </a:t>
            </a:r>
            <a:r>
              <a:rPr lang="en-US" sz="1000" dirty="0">
                <a:solidFill>
                  <a:prstClr val="black"/>
                </a:solidFill>
                <a:latin typeface="Arial"/>
              </a:rPr>
              <a:t>For this measure, lower rates are better. White and Black are non-Hispanic. Hispanic includes all races. </a:t>
            </a:r>
            <a:endParaRPr lang="en-US" sz="1000" b="1" dirty="0">
              <a:solidFill>
                <a:prstClr val="black"/>
              </a:solidFill>
              <a:latin typeface="Arial"/>
            </a:endParaRPr>
          </a:p>
        </p:txBody>
      </p:sp>
      <p:sp>
        <p:nvSpPr>
          <p:cNvPr id="3" name="Slide Number Placeholder 2">
            <a:extLst>
              <a:ext uri="{FF2B5EF4-FFF2-40B4-BE49-F238E27FC236}">
                <a16:creationId xmlns:a16="http://schemas.microsoft.com/office/drawing/2014/main" id="{632FB72E-0158-4688-9898-E3840B4640F1}"/>
              </a:ext>
            </a:extLst>
          </p:cNvPr>
          <p:cNvSpPr>
            <a:spLocks noGrp="1"/>
          </p:cNvSpPr>
          <p:nvPr>
            <p:ph type="sldNum" sz="quarter" idx="10"/>
          </p:nvPr>
        </p:nvSpPr>
        <p:spPr/>
        <p:txBody>
          <a:bodyPr/>
          <a:lstStyle/>
          <a:p>
            <a:fld id="{85F5B7A5-34A7-4AB0-A34F-A4DF2002FA98}" type="slidenum">
              <a:rPr lang="en-US" smtClean="0"/>
              <a:t>132</a:t>
            </a:fld>
            <a:endParaRPr lang="en-US" dirty="0"/>
          </a:p>
        </p:txBody>
      </p:sp>
    </p:spTree>
    <p:extLst>
      <p:ext uri="{BB962C8B-B14F-4D97-AF65-F5344CB8AC3E}">
        <p14:creationId xmlns:p14="http://schemas.microsoft.com/office/powerpoint/2010/main" val="154184895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a:t>Lung cancer deaths per 100,000 population, by residence location, 2004-2017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2067194"/>
              </p:ext>
            </p:extLst>
          </p:nvPr>
        </p:nvGraphicFramePr>
        <p:xfrm>
          <a:off x="457200" y="1371600"/>
          <a:ext cx="82296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760720"/>
            <a:ext cx="78486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kumimoji="0" lang="en-US" sz="1000" b="0" i="0" u="none" strike="noStrike" kern="1200" cap="none" spc="0" normalizeH="0" baseline="0" noProof="0" dirty="0">
                <a:ln>
                  <a:noFill/>
                </a:ln>
                <a:solidFill>
                  <a:prstClr val="black"/>
                </a:solidFill>
                <a:effectLst/>
                <a:uLnTx/>
                <a:uFillTx/>
                <a:latin typeface="Arial"/>
                <a:ea typeface="+mn-ea"/>
                <a:cs typeface="+mn-cs"/>
              </a:rPr>
              <a:t>Centers for Disease Control and Prevention, National Center for Health Statistics, National Vital Statistics System-Mortality, 2004-2017.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U.S. resident population.</a:t>
            </a:r>
          </a:p>
          <a:p>
            <a:pPr lvl="0" defTabSz="914400"/>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a:t>
            </a:r>
            <a:r>
              <a:rPr lang="en-US" sz="1000" dirty="0">
                <a:solidFill>
                  <a:prstClr val="black"/>
                </a:solidFill>
              </a:rPr>
              <a:t>. Estimates are age adjusted to the 2000 U.S. standard population.</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C253642F-325B-4937-B4AB-670D3BF4D04B}"/>
              </a:ext>
            </a:extLst>
          </p:cNvPr>
          <p:cNvCxnSpPr>
            <a:cxnSpLocks/>
          </p:cNvCxnSpPr>
          <p:nvPr/>
        </p:nvCxnSpPr>
        <p:spPr>
          <a:xfrm>
            <a:off x="1323374" y="4953000"/>
            <a:ext cx="7132320"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 Box 2">
            <a:extLst>
              <a:ext uri="{FF2B5EF4-FFF2-40B4-BE49-F238E27FC236}">
                <a16:creationId xmlns:a16="http://schemas.microsoft.com/office/drawing/2014/main" id="{8EA535B1-865C-451D-92AF-5A30FF5CCD39}"/>
              </a:ext>
            </a:extLst>
          </p:cNvPr>
          <p:cNvSpPr txBox="1">
            <a:spLocks noChangeArrowheads="1"/>
          </p:cNvSpPr>
          <p:nvPr/>
        </p:nvSpPr>
        <p:spPr bwMode="auto">
          <a:xfrm>
            <a:off x="1447800" y="4472118"/>
            <a:ext cx="2334418" cy="365765"/>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gn="ctr">
              <a:spcBef>
                <a:spcPts val="0"/>
              </a:spcBef>
              <a:spcAft>
                <a:spcPts val="1200"/>
              </a:spcAft>
            </a:pPr>
            <a:r>
              <a:rPr lang="en-US" sz="1000" dirty="0">
                <a:effectLst/>
                <a:latin typeface="Arial" panose="020B0604020202020204" pitchFamily="34" charset="0"/>
                <a:ea typeface="Times New Roman"/>
                <a:cs typeface="Arial" panose="020B0604020202020204" pitchFamily="34" charset="0"/>
              </a:rPr>
              <a:t>2015 Achievable Benchmark:</a:t>
            </a:r>
            <a:br>
              <a:rPr lang="en-US" sz="1000" dirty="0">
                <a:effectLst/>
                <a:latin typeface="Arial" panose="020B0604020202020204" pitchFamily="34" charset="0"/>
                <a:ea typeface="Times New Roman"/>
                <a:cs typeface="Arial" panose="020B0604020202020204" pitchFamily="34" charset="0"/>
              </a:rPr>
            </a:br>
            <a:r>
              <a:rPr lang="en-US" sz="1000" dirty="0">
                <a:effectLst/>
                <a:latin typeface="Arial" panose="020B0604020202020204" pitchFamily="34" charset="0"/>
                <a:ea typeface="Times New Roman"/>
                <a:cs typeface="Arial" panose="020B0604020202020204" pitchFamily="34" charset="0"/>
              </a:rPr>
              <a:t>27.5 per 100,000 Population</a:t>
            </a:r>
            <a:endParaRPr lang="en-US" sz="1200" dirty="0">
              <a:effectLst/>
              <a:latin typeface="Arial" panose="020B0604020202020204" pitchFamily="34" charset="0"/>
              <a:ea typeface="Times New Roman"/>
              <a:cs typeface="Arial" panose="020B0604020202020204" pitchFamily="34" charset="0"/>
            </a:endParaRPr>
          </a:p>
        </p:txBody>
      </p:sp>
      <p:sp>
        <p:nvSpPr>
          <p:cNvPr id="3" name="Slide Number Placeholder 2">
            <a:extLst>
              <a:ext uri="{FF2B5EF4-FFF2-40B4-BE49-F238E27FC236}">
                <a16:creationId xmlns:a16="http://schemas.microsoft.com/office/drawing/2014/main" id="{AD83D72D-6F8D-4A2F-96CA-15EB87A5A7D8}"/>
              </a:ext>
            </a:extLst>
          </p:cNvPr>
          <p:cNvSpPr>
            <a:spLocks noGrp="1"/>
          </p:cNvSpPr>
          <p:nvPr>
            <p:ph type="sldNum" sz="quarter" idx="10"/>
          </p:nvPr>
        </p:nvSpPr>
        <p:spPr/>
        <p:txBody>
          <a:bodyPr/>
          <a:lstStyle/>
          <a:p>
            <a:fld id="{85F5B7A5-34A7-4AB0-A34F-A4DF2002FA98}" type="slidenum">
              <a:rPr lang="en-US" smtClean="0"/>
              <a:t>133</a:t>
            </a:fld>
            <a:endParaRPr lang="en-US" dirty="0"/>
          </a:p>
        </p:txBody>
      </p:sp>
    </p:spTree>
    <p:extLst>
      <p:ext uri="{BB962C8B-B14F-4D97-AF65-F5344CB8AC3E}">
        <p14:creationId xmlns:p14="http://schemas.microsoft.com/office/powerpoint/2010/main" val="37549555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Lung cancer deaths per 100,000 population,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0417597"/>
              </p:ext>
            </p:extLst>
          </p:nvPr>
        </p:nvGraphicFramePr>
        <p:xfrm>
          <a:off x="457006"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577840"/>
            <a:ext cx="8229600" cy="707886"/>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Centers for Disease Control and Prevention, National Center for Health Statistics, National Vital Statistics System—Mortality, 2017.</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i="0" u="none" strike="noStrike" kern="1200" cap="none" spc="0" normalizeH="0" baseline="0" noProof="0" dirty="0">
                <a:ln>
                  <a:noFill/>
                </a:ln>
                <a:solidFill>
                  <a:prstClr val="black"/>
                </a:solidFill>
                <a:effectLst/>
                <a:uLnTx/>
                <a:uFillTx/>
                <a:latin typeface="Arial"/>
                <a:ea typeface="+mn-ea"/>
                <a:cs typeface="+mn-cs"/>
              </a:rPr>
              <a:t>:</a:t>
            </a:r>
            <a:r>
              <a:rPr kumimoji="0" lang="en-US" sz="1000" b="1"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U.S. resident population.</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lang="en-US" sz="1000" dirty="0">
                <a:solidFill>
                  <a:prstClr val="black"/>
                </a:solidFill>
              </a:rPr>
              <a:t>For this measure, lower rates are better. White and Black are non-Hispanic. Hispanic includes all races. Estimates are age adjusted to the 2000 U.S. standard population.</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A019E94B-2F00-4492-9896-1D343AC26FAC}"/>
              </a:ext>
            </a:extLst>
          </p:cNvPr>
          <p:cNvSpPr>
            <a:spLocks noGrp="1"/>
          </p:cNvSpPr>
          <p:nvPr>
            <p:ph type="sldNum" sz="quarter" idx="10"/>
          </p:nvPr>
        </p:nvSpPr>
        <p:spPr/>
        <p:txBody>
          <a:bodyPr/>
          <a:lstStyle/>
          <a:p>
            <a:fld id="{85F5B7A5-34A7-4AB0-A34F-A4DF2002FA98}" type="slidenum">
              <a:rPr lang="en-US" smtClean="0"/>
              <a:t>134</a:t>
            </a:fld>
            <a:endParaRPr lang="en-US" dirty="0"/>
          </a:p>
        </p:txBody>
      </p:sp>
    </p:spTree>
    <p:extLst>
      <p:ext uri="{BB962C8B-B14F-4D97-AF65-F5344CB8AC3E}">
        <p14:creationId xmlns:p14="http://schemas.microsoft.com/office/powerpoint/2010/main" val="30099744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Women ages 21-65 who received a Pap smear in the last 3 years, by residence location, 2005-2018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8632760"/>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760720"/>
            <a:ext cx="8229600" cy="553998"/>
          </a:xfrm>
          <a:prstGeom prst="rect">
            <a:avLst/>
          </a:prstGeom>
          <a:noFill/>
        </p:spPr>
        <p:txBody>
          <a:bodyPr wrap="square" rtlCol="0">
            <a:spAutoFit/>
          </a:bodyPr>
          <a:lstStyle/>
          <a:p>
            <a:pPr lvl="0" defTabSz="914400"/>
            <a:r>
              <a:rPr lang="en-US" sz="1000" b="1" dirty="0">
                <a:solidFill>
                  <a:prstClr val="black"/>
                </a:solidFill>
              </a:rPr>
              <a:t>Source</a:t>
            </a:r>
            <a:r>
              <a:rPr lang="en-US" sz="1000" dirty="0">
                <a:solidFill>
                  <a:prstClr val="black"/>
                </a:solidFill>
              </a:rPr>
              <a:t>: Centers for Disease Control and Prevention, National Center for Health Statistics, National Health Interview Survey,</a:t>
            </a:r>
            <a:r>
              <a:rPr kumimoji="0" lang="en-US" sz="1000" i="0" u="none" strike="noStrike" kern="1200" cap="none" spc="0" normalizeH="0" baseline="0" noProof="0" dirty="0">
                <a:ln>
                  <a:noFill/>
                </a:ln>
                <a:solidFill>
                  <a:prstClr val="black"/>
                </a:solidFill>
                <a:effectLst/>
                <a:uLnTx/>
                <a:uFillTx/>
                <a:latin typeface="Arial"/>
                <a:ea typeface="+mn-ea"/>
                <a:cs typeface="+mn-cs"/>
              </a:rPr>
              <a:t> 2005-2018.</a:t>
            </a:r>
          </a:p>
          <a:p>
            <a:pPr lvl="0" defTabSz="914400"/>
            <a:r>
              <a:rPr lang="en-US" sz="1000" b="1" dirty="0">
                <a:solidFill>
                  <a:prstClr val="black"/>
                </a:solidFill>
                <a:latin typeface="Arial"/>
              </a:rPr>
              <a:t>Denominator: </a:t>
            </a:r>
            <a:r>
              <a:rPr lang="en-US" sz="1000" dirty="0">
                <a:solidFill>
                  <a:prstClr val="black"/>
                </a:solidFill>
              </a:rPr>
              <a:t>U.S. female civilian noninstitutionalized population ages 21-65.</a:t>
            </a:r>
            <a:endParaRPr kumimoji="0" lang="en-US" sz="1000" i="0" u="none" strike="noStrike" kern="1200" cap="none" spc="0" normalizeH="0" baseline="0" noProof="0" dirty="0">
              <a:ln>
                <a:noFill/>
              </a:ln>
              <a:solidFill>
                <a:prstClr val="black"/>
              </a:solidFill>
              <a:effectLst/>
              <a:uLnTx/>
              <a:uFillTx/>
              <a:latin typeface="Arial"/>
              <a:ea typeface="+mn-ea"/>
              <a:cs typeface="+mn-cs"/>
            </a:endParaRP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Estimates are age adjusted to the 2000 U.S. standard population.</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BF432CBC-6B42-4011-8930-01ECD9C916E0}"/>
              </a:ext>
            </a:extLst>
          </p:cNvPr>
          <p:cNvSpPr>
            <a:spLocks noGrp="1"/>
          </p:cNvSpPr>
          <p:nvPr>
            <p:ph type="sldNum" sz="quarter" idx="10"/>
          </p:nvPr>
        </p:nvSpPr>
        <p:spPr/>
        <p:txBody>
          <a:bodyPr/>
          <a:lstStyle/>
          <a:p>
            <a:fld id="{85F5B7A5-34A7-4AB0-A34F-A4DF2002FA98}" type="slidenum">
              <a:rPr lang="en-US" smtClean="0"/>
              <a:t>135</a:t>
            </a:fld>
            <a:endParaRPr lang="en-US" dirty="0"/>
          </a:p>
        </p:txBody>
      </p:sp>
    </p:spTree>
    <p:extLst>
      <p:ext uri="{BB962C8B-B14F-4D97-AF65-F5344CB8AC3E}">
        <p14:creationId xmlns:p14="http://schemas.microsoft.com/office/powerpoint/2010/main" val="222949654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Women ages 21-65 who received a Pap smear in the last 3 years, by residence location, stratified by race/ethnicity, 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4529069"/>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486400"/>
            <a:ext cx="8229600" cy="861774"/>
          </a:xfrm>
          <a:prstGeom prst="rect">
            <a:avLst/>
          </a:prstGeom>
          <a:noFill/>
        </p:spPr>
        <p:txBody>
          <a:bodyPr wrap="square" rtlCol="0">
            <a:spAutoFit/>
          </a:bodyPr>
          <a:lstStyle/>
          <a:p>
            <a:pPr lvl="0" defTabSz="914400"/>
            <a:r>
              <a:rPr lang="en-US" sz="1000" b="1" dirty="0">
                <a:solidFill>
                  <a:prstClr val="black"/>
                </a:solidFill>
              </a:rPr>
              <a:t>Source</a:t>
            </a:r>
            <a:r>
              <a:rPr lang="en-US" sz="1000" dirty="0">
                <a:solidFill>
                  <a:prstClr val="black"/>
                </a:solidFill>
              </a:rPr>
              <a:t>: Centers for Disease Control and Prevention, National Center for Health Statistics, National Health Interview Survey, 2018.</a:t>
            </a:r>
          </a:p>
          <a:p>
            <a:pPr lvl="0" defTabSz="914400"/>
            <a:r>
              <a:rPr lang="en-US" sz="1000" b="1" dirty="0">
                <a:solidFill>
                  <a:prstClr val="black"/>
                </a:solidFill>
              </a:rPr>
              <a:t>Denominator:</a:t>
            </a:r>
            <a:r>
              <a:rPr lang="en-US" sz="1000" dirty="0">
                <a:solidFill>
                  <a:prstClr val="black"/>
                </a:solidFill>
              </a:rPr>
              <a:t> U.S. female civilian noninstitutionalized population ages 21-65.</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White and Black are non-Hispanic. Hispanic includes all races. Data for micropolitan areas for Blacks are not included because they did not meet criteria for statistical reliability.</a:t>
            </a:r>
            <a:r>
              <a:rPr lang="en-US" sz="1000" dirty="0">
                <a:solidFill>
                  <a:prstClr val="black"/>
                </a:solidFill>
              </a:rPr>
              <a:t> Noncore areas are not included because data for groups other than Whites did not meet criteria for statistical reliability. Estimates are age adjusted to the 2000 U.S. standard population.</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4CC17116-FA6B-49E7-BBAC-8207E1B4ABC3}"/>
              </a:ext>
            </a:extLst>
          </p:cNvPr>
          <p:cNvSpPr>
            <a:spLocks noGrp="1"/>
          </p:cNvSpPr>
          <p:nvPr>
            <p:ph type="sldNum" sz="quarter" idx="10"/>
          </p:nvPr>
        </p:nvSpPr>
        <p:spPr/>
        <p:txBody>
          <a:bodyPr/>
          <a:lstStyle/>
          <a:p>
            <a:fld id="{85F5B7A5-34A7-4AB0-A34F-A4DF2002FA98}" type="slidenum">
              <a:rPr lang="en-US" smtClean="0"/>
              <a:t>136</a:t>
            </a:fld>
            <a:endParaRPr lang="en-US" dirty="0"/>
          </a:p>
        </p:txBody>
      </p:sp>
    </p:spTree>
    <p:extLst>
      <p:ext uri="{BB962C8B-B14F-4D97-AF65-F5344CB8AC3E}">
        <p14:creationId xmlns:p14="http://schemas.microsoft.com/office/powerpoint/2010/main" val="104694124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Women ages 21-65 who received a Pap smear in the last 3 years, by residence location, stratified by income, 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8959698"/>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669280"/>
            <a:ext cx="8229600" cy="707886"/>
          </a:xfrm>
          <a:prstGeom prst="rect">
            <a:avLst/>
          </a:prstGeom>
          <a:noFill/>
        </p:spPr>
        <p:txBody>
          <a:bodyPr wrap="square" rtlCol="0">
            <a:spAutoFit/>
          </a:bodyPr>
          <a:lstStyle/>
          <a:p>
            <a:pPr lvl="0"/>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Centers for Disease Control and Prevention, National Center for Health Statistics, National Health Interview Survey, 2018.</a:t>
            </a:r>
          </a:p>
          <a:p>
            <a:pPr lvl="0"/>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lang="en-US" sz="1000" b="1" dirty="0">
                <a:solidFill>
                  <a:prstClr val="black"/>
                </a:solidFill>
                <a:latin typeface="Arial"/>
              </a:rPr>
              <a:t>:</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U.S. female civilian noninstitutionalized population ages 21-65.</a:t>
            </a:r>
          </a:p>
          <a:p>
            <a:pPr lvl="0"/>
            <a:r>
              <a:rPr kumimoji="0" lang="en-US" sz="1000" b="1" i="0" u="none" strike="noStrike" kern="1200" cap="none" spc="0" normalizeH="0" baseline="0" noProof="0" dirty="0">
                <a:ln>
                  <a:noFill/>
                </a:ln>
                <a:solidFill>
                  <a:prstClr val="black"/>
                </a:solidFill>
                <a:effectLst/>
                <a:uLnTx/>
                <a:uFillTx/>
                <a:latin typeface="Arial"/>
                <a:ea typeface="+mn-ea"/>
                <a:cs typeface="+mn-cs"/>
              </a:rPr>
              <a:t>Note:</a:t>
            </a:r>
            <a:r>
              <a:rPr kumimoji="0" lang="en-US" sz="1000" b="0" i="0" u="none" strike="noStrike" kern="1200" cap="none" spc="0" normalizeH="0" baseline="0" noProof="0" dirty="0">
                <a:ln>
                  <a:noFill/>
                </a:ln>
                <a:solidFill>
                  <a:prstClr val="black"/>
                </a:solidFill>
                <a:effectLst/>
                <a:uLnTx/>
                <a:uFillTx/>
                <a:latin typeface="Arial"/>
                <a:ea typeface="+mn-ea"/>
                <a:cs typeface="+mn-cs"/>
              </a:rPr>
              <a:t> Poor, low income, middle income, and high income indicate individuals whose household income is &lt;100%, 100-199%, 200-399%, and 400% or more of the Federal poverty level, respectively.</a:t>
            </a:r>
          </a:p>
        </p:txBody>
      </p:sp>
      <p:sp>
        <p:nvSpPr>
          <p:cNvPr id="3" name="Slide Number Placeholder 2">
            <a:extLst>
              <a:ext uri="{FF2B5EF4-FFF2-40B4-BE49-F238E27FC236}">
                <a16:creationId xmlns:a16="http://schemas.microsoft.com/office/drawing/2014/main" id="{B063CFD8-ECFA-4C32-8B9E-2FECD3B02828}"/>
              </a:ext>
            </a:extLst>
          </p:cNvPr>
          <p:cNvSpPr>
            <a:spLocks noGrp="1"/>
          </p:cNvSpPr>
          <p:nvPr>
            <p:ph type="sldNum" sz="quarter" idx="10"/>
          </p:nvPr>
        </p:nvSpPr>
        <p:spPr/>
        <p:txBody>
          <a:bodyPr/>
          <a:lstStyle/>
          <a:p>
            <a:fld id="{85F5B7A5-34A7-4AB0-A34F-A4DF2002FA98}" type="slidenum">
              <a:rPr lang="en-US" smtClean="0"/>
              <a:t>137</a:t>
            </a:fld>
            <a:endParaRPr lang="en-US" dirty="0"/>
          </a:p>
        </p:txBody>
      </p:sp>
    </p:spTree>
    <p:extLst>
      <p:ext uri="{BB962C8B-B14F-4D97-AF65-F5344CB8AC3E}">
        <p14:creationId xmlns:p14="http://schemas.microsoft.com/office/powerpoint/2010/main" val="338568981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Healthy Living: maternal and child health</a:t>
            </a:r>
          </a:p>
        </p:txBody>
      </p:sp>
      <p:sp>
        <p:nvSpPr>
          <p:cNvPr id="2" name="Text Placeholder 1"/>
          <p:cNvSpPr>
            <a:spLocks noGrp="1"/>
          </p:cNvSpPr>
          <p:nvPr>
            <p:ph type="body" idx="1"/>
          </p:nvPr>
        </p:nvSpPr>
        <p:spPr/>
        <p:txBody>
          <a:bodyPr/>
          <a:lstStyle/>
          <a:p>
            <a:r>
              <a:rPr lang="en-US" dirty="0"/>
              <a:t>Chartbook on Rural Healthcare</a:t>
            </a:r>
          </a:p>
        </p:txBody>
      </p:sp>
      <p:sp>
        <p:nvSpPr>
          <p:cNvPr id="3" name="Slide Number Placeholder 2">
            <a:extLst>
              <a:ext uri="{FF2B5EF4-FFF2-40B4-BE49-F238E27FC236}">
                <a16:creationId xmlns:a16="http://schemas.microsoft.com/office/drawing/2014/main" id="{C240D3BF-83F5-4F64-9B7B-D622FDB3911A}"/>
              </a:ext>
            </a:extLst>
          </p:cNvPr>
          <p:cNvSpPr>
            <a:spLocks noGrp="1"/>
          </p:cNvSpPr>
          <p:nvPr>
            <p:ph type="sldNum" sz="quarter" idx="10"/>
          </p:nvPr>
        </p:nvSpPr>
        <p:spPr/>
        <p:txBody>
          <a:bodyPr/>
          <a:lstStyle/>
          <a:p>
            <a:fld id="{85F5B7A5-34A7-4AB0-A34F-A4DF2002FA98}" type="slidenum">
              <a:rPr lang="en-US" smtClean="0"/>
              <a:pPr/>
              <a:t>138</a:t>
            </a:fld>
            <a:endParaRPr lang="en-US" dirty="0"/>
          </a:p>
        </p:txBody>
      </p:sp>
    </p:spTree>
    <p:extLst>
      <p:ext uri="{BB962C8B-B14F-4D97-AF65-F5344CB8AC3E}">
        <p14:creationId xmlns:p14="http://schemas.microsoft.com/office/powerpoint/2010/main" val="58614285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841"/>
            <a:ext cx="7429500" cy="617884"/>
          </a:xfrm>
        </p:spPr>
        <p:txBody>
          <a:bodyPr>
            <a:noAutofit/>
          </a:bodyPr>
          <a:lstStyle/>
          <a:p>
            <a:pPr algn="l"/>
            <a:r>
              <a:rPr lang="en-US" sz="2000" dirty="0"/>
              <a:t>Infant mortality per 1,000 live births, birth weight 2,500 grams or more, by residence location, 2010-2017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3904981"/>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669280"/>
            <a:ext cx="8229600" cy="707886"/>
          </a:xfrm>
          <a:prstGeom prst="rect">
            <a:avLst/>
          </a:prstGeom>
        </p:spPr>
        <p:txBody>
          <a:bodyPr wrap="square">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Centers for Disease Control and Prevention, National Center for Health Statistics, National Vital Statistics System, 2010-2017.</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Population of live births, birth weights 2,500 grams or more.</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Numerator</a:t>
            </a:r>
            <a:r>
              <a:rPr lang="en-US" sz="1000" b="1" dirty="0">
                <a:solidFill>
                  <a:prstClr val="black"/>
                </a:solidFill>
              </a:rPr>
              <a:t>: </a:t>
            </a:r>
            <a:r>
              <a:rPr lang="en-US" sz="1000" dirty="0">
                <a:solidFill>
                  <a:prstClr val="black"/>
                </a:solidFill>
              </a:rPr>
              <a:t>Subset of the denominator who died within the first year.</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 </a:t>
            </a:r>
          </a:p>
        </p:txBody>
      </p:sp>
      <p:sp>
        <p:nvSpPr>
          <p:cNvPr id="3" name="Slide Number Placeholder 2">
            <a:extLst>
              <a:ext uri="{FF2B5EF4-FFF2-40B4-BE49-F238E27FC236}">
                <a16:creationId xmlns:a16="http://schemas.microsoft.com/office/drawing/2014/main" id="{25C1F7FB-BFFF-4C53-81AD-CDC383638D4D}"/>
              </a:ext>
            </a:extLst>
          </p:cNvPr>
          <p:cNvSpPr>
            <a:spLocks noGrp="1"/>
          </p:cNvSpPr>
          <p:nvPr>
            <p:ph type="sldNum" sz="quarter" idx="10"/>
          </p:nvPr>
        </p:nvSpPr>
        <p:spPr/>
        <p:txBody>
          <a:bodyPr/>
          <a:lstStyle/>
          <a:p>
            <a:fld id="{85F5B7A5-34A7-4AB0-A34F-A4DF2002FA98}" type="slidenum">
              <a:rPr lang="en-US" smtClean="0"/>
              <a:t>139</a:t>
            </a:fld>
            <a:endParaRPr lang="en-US" dirty="0"/>
          </a:p>
        </p:txBody>
      </p:sp>
    </p:spTree>
    <p:extLst>
      <p:ext uri="{BB962C8B-B14F-4D97-AF65-F5344CB8AC3E}">
        <p14:creationId xmlns:p14="http://schemas.microsoft.com/office/powerpoint/2010/main" val="758656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Residents of Rural Areas</a:t>
            </a:r>
          </a:p>
        </p:txBody>
      </p:sp>
      <p:sp>
        <p:nvSpPr>
          <p:cNvPr id="5" name="Content Placeholder 4"/>
          <p:cNvSpPr>
            <a:spLocks noGrp="1"/>
          </p:cNvSpPr>
          <p:nvPr>
            <p:ph idx="1"/>
          </p:nvPr>
        </p:nvSpPr>
        <p:spPr/>
        <p:txBody>
          <a:bodyPr>
            <a:normAutofit fontScale="92500" lnSpcReduction="20000"/>
          </a:bodyPr>
          <a:lstStyle/>
          <a:p>
            <a:pPr lvl="0"/>
            <a:r>
              <a:rPr lang="en-US" dirty="0"/>
              <a:t>Census Bureau data show that about 20% of the population lives in rural or nonmetropolitan areas, although about 85% of the total U.S. land area is classified as rural (HRSA, 2021a).</a:t>
            </a:r>
          </a:p>
          <a:p>
            <a:pPr lvl="0"/>
            <a:r>
              <a:rPr lang="en-US" dirty="0"/>
              <a:t>Ten million rural residents identify as Black, Hispanic, American Indian/Alaska Native, Asian American/Pacific Islander, or mixed race. </a:t>
            </a:r>
          </a:p>
          <a:p>
            <a:pPr lvl="1"/>
            <a:r>
              <a:rPr lang="en-US" dirty="0"/>
              <a:t>One in five rural residents belongs to one or more of these groups.</a:t>
            </a:r>
          </a:p>
          <a:p>
            <a:pPr lvl="1"/>
            <a:r>
              <a:rPr lang="en-US" dirty="0"/>
              <a:t>The increase in diversity can be attributed to the growth of immigrant populations in rural areas. </a:t>
            </a:r>
          </a:p>
          <a:p>
            <a:pPr lvl="1"/>
            <a:r>
              <a:rPr lang="en-US" dirty="0"/>
              <a:t>Availability and collection of robust data on health outcomes of these populations remain limited (Henning-Smith, et al., 2019).</a:t>
            </a:r>
          </a:p>
        </p:txBody>
      </p:sp>
      <p:sp>
        <p:nvSpPr>
          <p:cNvPr id="2" name="Slide Number Placeholder 1">
            <a:extLst>
              <a:ext uri="{FF2B5EF4-FFF2-40B4-BE49-F238E27FC236}">
                <a16:creationId xmlns:a16="http://schemas.microsoft.com/office/drawing/2014/main" id="{56D23942-1D5B-4190-98A8-3BDEA386F9D2}"/>
              </a:ext>
            </a:extLst>
          </p:cNvPr>
          <p:cNvSpPr>
            <a:spLocks noGrp="1"/>
          </p:cNvSpPr>
          <p:nvPr>
            <p:ph type="sldNum" sz="quarter" idx="10"/>
          </p:nvPr>
        </p:nvSpPr>
        <p:spPr/>
        <p:txBody>
          <a:bodyPr/>
          <a:lstStyle/>
          <a:p>
            <a:fld id="{85F5B7A5-34A7-4AB0-A34F-A4DF2002FA98}" type="slidenum">
              <a:rPr lang="en-US" smtClean="0"/>
              <a:pPr/>
              <a:t>14</a:t>
            </a:fld>
            <a:endParaRPr lang="en-US" dirty="0"/>
          </a:p>
        </p:txBody>
      </p:sp>
    </p:spTree>
    <p:extLst>
      <p:ext uri="{BB962C8B-B14F-4D97-AF65-F5344CB8AC3E}">
        <p14:creationId xmlns:p14="http://schemas.microsoft.com/office/powerpoint/2010/main" val="258962453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Infant mortality per 1,000 live births, birth weight 2,500 grams or more,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2935730"/>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669280"/>
            <a:ext cx="8229600" cy="707886"/>
          </a:xfrm>
          <a:prstGeom prst="rect">
            <a:avLst/>
          </a:prstGeom>
          <a:noFill/>
        </p:spPr>
        <p:txBody>
          <a:bodyPr wrap="square" rtlCol="0">
            <a:spAutoFit/>
          </a:bodyPr>
          <a:lstStyle/>
          <a:p>
            <a:pPr>
              <a:defRPr/>
            </a:pPr>
            <a:r>
              <a:rPr lang="en-US" sz="1000" b="1" dirty="0">
                <a:solidFill>
                  <a:prstClr val="black"/>
                </a:solidFill>
                <a:latin typeface="Arial"/>
              </a:rPr>
              <a:t>Source: </a:t>
            </a:r>
            <a:r>
              <a:rPr lang="en-US" sz="1000" dirty="0">
                <a:solidFill>
                  <a:prstClr val="black"/>
                </a:solidFill>
              </a:rPr>
              <a:t>Centers for Disease Control and Prevention, National Center for Health Statistics, National Vital Statistics System, 2017.</a:t>
            </a:r>
            <a:endParaRPr lang="en-US" sz="1000" dirty="0">
              <a:solidFill>
                <a:prstClr val="black"/>
              </a:solidFill>
              <a:latin typeface="Arial"/>
            </a:endParaRPr>
          </a:p>
          <a:p>
            <a:pPr>
              <a:defRPr/>
            </a:pPr>
            <a:r>
              <a:rPr lang="en-US" sz="1000" b="1" dirty="0">
                <a:solidFill>
                  <a:prstClr val="black"/>
                </a:solidFill>
              </a:rPr>
              <a:t>Denominator</a:t>
            </a:r>
            <a:r>
              <a:rPr lang="en-US" sz="1000" dirty="0">
                <a:solidFill>
                  <a:prstClr val="black"/>
                </a:solidFill>
              </a:rPr>
              <a:t>: Population of live births, birth weights 2,500 grams or more.</a:t>
            </a:r>
          </a:p>
          <a:p>
            <a:pPr>
              <a:defRPr/>
            </a:pPr>
            <a:r>
              <a:rPr lang="en-US" sz="1000" b="1" dirty="0">
                <a:solidFill>
                  <a:prstClr val="black"/>
                </a:solidFill>
                <a:latin typeface="Arial"/>
              </a:rPr>
              <a:t>Numerator:</a:t>
            </a:r>
            <a:r>
              <a:rPr lang="en-US" sz="1000" dirty="0">
                <a:solidFill>
                  <a:prstClr val="black"/>
                </a:solidFill>
                <a:latin typeface="Arial"/>
              </a:rPr>
              <a:t> Subset of the denominator who died within the first year.</a:t>
            </a:r>
          </a:p>
          <a:p>
            <a:pPr>
              <a:defRPr/>
            </a:pPr>
            <a:r>
              <a:rPr lang="en-US" sz="1000" b="1" dirty="0">
                <a:solidFill>
                  <a:prstClr val="black"/>
                </a:solidFill>
                <a:latin typeface="Arial"/>
              </a:rPr>
              <a:t>Note: </a:t>
            </a:r>
            <a:r>
              <a:rPr lang="en-US" sz="1000" dirty="0">
                <a:solidFill>
                  <a:prstClr val="black"/>
                </a:solidFill>
                <a:latin typeface="Arial"/>
              </a:rPr>
              <a:t>For this measure, lower rates are better. White and Black are non-Hispanic. Hispanic includes all races.</a:t>
            </a:r>
          </a:p>
        </p:txBody>
      </p:sp>
      <p:sp>
        <p:nvSpPr>
          <p:cNvPr id="3" name="Slide Number Placeholder 2">
            <a:extLst>
              <a:ext uri="{FF2B5EF4-FFF2-40B4-BE49-F238E27FC236}">
                <a16:creationId xmlns:a16="http://schemas.microsoft.com/office/drawing/2014/main" id="{1D7F8987-9A84-4B80-87BC-C0A18D36FAE2}"/>
              </a:ext>
            </a:extLst>
          </p:cNvPr>
          <p:cNvSpPr>
            <a:spLocks noGrp="1"/>
          </p:cNvSpPr>
          <p:nvPr>
            <p:ph type="sldNum" sz="quarter" idx="10"/>
          </p:nvPr>
        </p:nvSpPr>
        <p:spPr/>
        <p:txBody>
          <a:bodyPr/>
          <a:lstStyle/>
          <a:p>
            <a:fld id="{85F5B7A5-34A7-4AB0-A34F-A4DF2002FA98}" type="slidenum">
              <a:rPr lang="en-US" smtClean="0"/>
              <a:t>140</a:t>
            </a:fld>
            <a:endParaRPr lang="en-US" dirty="0"/>
          </a:p>
        </p:txBody>
      </p:sp>
    </p:spTree>
    <p:extLst>
      <p:ext uri="{BB962C8B-B14F-4D97-AF65-F5344CB8AC3E}">
        <p14:creationId xmlns:p14="http://schemas.microsoft.com/office/powerpoint/2010/main" val="305447161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Live-born infants with low birth weight (less than 2,500 grams), by residence location, 2007-2018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5988129"/>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669280"/>
            <a:ext cx="8229600" cy="553998"/>
          </a:xfrm>
          <a:prstGeom prst="rect">
            <a:avLst/>
          </a:prstGeom>
        </p:spPr>
        <p:txBody>
          <a:bodyPr wrap="square">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Centers for Disease Control and Prevention, National Center for Health Statistics, National Vital Statistics System, 2007-2018.</a:t>
            </a:r>
            <a:endParaRPr lang="en-US" sz="1000" dirty="0">
              <a:solidFill>
                <a:prstClr val="black"/>
              </a:solidFill>
              <a:latin typeface="Arial"/>
            </a:endParaRP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Population of live-born infants.</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 </a:t>
            </a:r>
          </a:p>
        </p:txBody>
      </p:sp>
      <p:sp>
        <p:nvSpPr>
          <p:cNvPr id="3" name="Slide Number Placeholder 2">
            <a:extLst>
              <a:ext uri="{FF2B5EF4-FFF2-40B4-BE49-F238E27FC236}">
                <a16:creationId xmlns:a16="http://schemas.microsoft.com/office/drawing/2014/main" id="{5DD8664C-F8BF-40FD-8509-849A7BAF9EBA}"/>
              </a:ext>
            </a:extLst>
          </p:cNvPr>
          <p:cNvSpPr>
            <a:spLocks noGrp="1"/>
          </p:cNvSpPr>
          <p:nvPr>
            <p:ph type="sldNum" sz="quarter" idx="10"/>
          </p:nvPr>
        </p:nvSpPr>
        <p:spPr/>
        <p:txBody>
          <a:bodyPr/>
          <a:lstStyle/>
          <a:p>
            <a:fld id="{85F5B7A5-34A7-4AB0-A34F-A4DF2002FA98}" type="slidenum">
              <a:rPr lang="en-US" smtClean="0"/>
              <a:t>141</a:t>
            </a:fld>
            <a:endParaRPr lang="en-US" dirty="0"/>
          </a:p>
        </p:txBody>
      </p:sp>
    </p:spTree>
    <p:extLst>
      <p:ext uri="{BB962C8B-B14F-4D97-AF65-F5344CB8AC3E}">
        <p14:creationId xmlns:p14="http://schemas.microsoft.com/office/powerpoint/2010/main" val="278495712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Live-born infants with low birth weight (less than 2,500 grams), by residence location, stratified by race/ethnicity, 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4921506"/>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760720"/>
            <a:ext cx="8229600" cy="553998"/>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Centers for Disease Control and Prevention, National Center for Health Statistics, National Vital Statistics System, </a:t>
            </a:r>
            <a:r>
              <a:rPr kumimoji="0" lang="en-US" sz="1000" b="0" i="0" u="none" strike="noStrike" kern="1200" cap="none" spc="0" normalizeH="0" baseline="0" noProof="0" dirty="0">
                <a:ln>
                  <a:noFill/>
                </a:ln>
                <a:solidFill>
                  <a:prstClr val="black"/>
                </a:solidFill>
                <a:effectLst/>
                <a:uLnTx/>
                <a:uFillTx/>
                <a:latin typeface="Arial"/>
                <a:ea typeface="+mn-ea"/>
                <a:cs typeface="+mn-cs"/>
              </a:rPr>
              <a:t>2018.</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Population of live-born infants.</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 White and Black are non-Hispanic. Hispanic includes all races.</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5ACBEA36-A3C6-47F4-830C-5450786AA3AA}"/>
              </a:ext>
            </a:extLst>
          </p:cNvPr>
          <p:cNvSpPr>
            <a:spLocks noGrp="1"/>
          </p:cNvSpPr>
          <p:nvPr>
            <p:ph type="sldNum" sz="quarter" idx="10"/>
          </p:nvPr>
        </p:nvSpPr>
        <p:spPr/>
        <p:txBody>
          <a:bodyPr/>
          <a:lstStyle/>
          <a:p>
            <a:fld id="{85F5B7A5-34A7-4AB0-A34F-A4DF2002FA98}" type="slidenum">
              <a:rPr lang="en-US" smtClean="0"/>
              <a:t>142</a:t>
            </a:fld>
            <a:endParaRPr lang="en-US" dirty="0"/>
          </a:p>
        </p:txBody>
      </p:sp>
    </p:spTree>
    <p:extLst>
      <p:ext uri="{BB962C8B-B14F-4D97-AF65-F5344CB8AC3E}">
        <p14:creationId xmlns:p14="http://schemas.microsoft.com/office/powerpoint/2010/main" val="363807115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Women who completed a pregnancy in the last 12 months who received early and adequate prenatal care, by residence location, 2018</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4492717"/>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669280"/>
            <a:ext cx="8229600" cy="553998"/>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Centers for Disease Control and Prevention, National Center for Health Statistics, National Vital Statistics System, 2018.</a:t>
            </a:r>
            <a:endParaRPr lang="en-US" sz="10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Live births occurring to residents in those States that use the 2003 revised birth certificate.</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Seventeen States did not use the 2003 revised birth certificate.</a:t>
            </a:r>
          </a:p>
        </p:txBody>
      </p:sp>
      <p:sp>
        <p:nvSpPr>
          <p:cNvPr id="3" name="Slide Number Placeholder 2">
            <a:extLst>
              <a:ext uri="{FF2B5EF4-FFF2-40B4-BE49-F238E27FC236}">
                <a16:creationId xmlns:a16="http://schemas.microsoft.com/office/drawing/2014/main" id="{8316C057-15EB-4AEB-B0D7-90B603A9C9F1}"/>
              </a:ext>
            </a:extLst>
          </p:cNvPr>
          <p:cNvSpPr>
            <a:spLocks noGrp="1"/>
          </p:cNvSpPr>
          <p:nvPr>
            <p:ph type="sldNum" sz="quarter" idx="10"/>
          </p:nvPr>
        </p:nvSpPr>
        <p:spPr/>
        <p:txBody>
          <a:bodyPr/>
          <a:lstStyle/>
          <a:p>
            <a:fld id="{85F5B7A5-34A7-4AB0-A34F-A4DF2002FA98}" type="slidenum">
              <a:rPr lang="en-US" smtClean="0"/>
              <a:t>143</a:t>
            </a:fld>
            <a:endParaRPr lang="en-US" dirty="0"/>
          </a:p>
        </p:txBody>
      </p:sp>
    </p:spTree>
    <p:extLst>
      <p:ext uri="{BB962C8B-B14F-4D97-AF65-F5344CB8AC3E}">
        <p14:creationId xmlns:p14="http://schemas.microsoft.com/office/powerpoint/2010/main" val="397965160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29500" cy="617884"/>
          </a:xfrm>
        </p:spPr>
        <p:txBody>
          <a:bodyPr>
            <a:noAutofit/>
          </a:bodyPr>
          <a:lstStyle/>
          <a:p>
            <a:pPr algn="l"/>
            <a:r>
              <a:rPr lang="en-US" sz="1800" dirty="0"/>
              <a:t>Women who completed a pregnancy in the last 12 months who received early and adequate prenatal care, by residence location, stratified by race/ethnicity, 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4179694"/>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669280"/>
            <a:ext cx="8229600" cy="553998"/>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Centers for Disease Control and Prevention, National Center for Health Statistics, National Vital Statistics System, </a:t>
            </a:r>
            <a:r>
              <a:rPr kumimoji="0" lang="en-US" sz="1000" b="0" i="0" u="none" strike="noStrike" kern="1200" cap="none" spc="0" normalizeH="0" baseline="0" noProof="0" dirty="0">
                <a:ln>
                  <a:noFill/>
                </a:ln>
                <a:solidFill>
                  <a:prstClr val="black"/>
                </a:solidFill>
                <a:effectLst/>
                <a:uLnTx/>
                <a:uFillTx/>
                <a:latin typeface="Arial"/>
                <a:ea typeface="+mn-ea"/>
                <a:cs typeface="+mn-cs"/>
              </a:rPr>
              <a:t>2018.</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Live births occurring to residents in those States that use the 2003 revised birth certificate.</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White and Black are non-Hispanic. Hispanic includes all races. Seventeen States did not use the 2003 revised birth certificate.</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3BA32F51-E129-4158-8F58-7AC0217161C3}"/>
              </a:ext>
            </a:extLst>
          </p:cNvPr>
          <p:cNvSpPr>
            <a:spLocks noGrp="1"/>
          </p:cNvSpPr>
          <p:nvPr>
            <p:ph type="sldNum" sz="quarter" idx="10"/>
          </p:nvPr>
        </p:nvSpPr>
        <p:spPr/>
        <p:txBody>
          <a:bodyPr/>
          <a:lstStyle/>
          <a:p>
            <a:fld id="{85F5B7A5-34A7-4AB0-A34F-A4DF2002FA98}" type="slidenum">
              <a:rPr lang="en-US" smtClean="0"/>
              <a:t>144</a:t>
            </a:fld>
            <a:endParaRPr lang="en-US" dirty="0"/>
          </a:p>
        </p:txBody>
      </p:sp>
    </p:spTree>
    <p:extLst>
      <p:ext uri="{BB962C8B-B14F-4D97-AF65-F5344CB8AC3E}">
        <p14:creationId xmlns:p14="http://schemas.microsoft.com/office/powerpoint/2010/main" val="423188732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Healthy Living: clinical </a:t>
            </a:r>
            <a:r>
              <a:rPr lang="en-US" dirty="0" err="1"/>
              <a:t>preventiVE</a:t>
            </a:r>
            <a:r>
              <a:rPr lang="en-US" dirty="0"/>
              <a:t> services</a:t>
            </a:r>
          </a:p>
        </p:txBody>
      </p:sp>
      <p:sp>
        <p:nvSpPr>
          <p:cNvPr id="2" name="Text Placeholder 1"/>
          <p:cNvSpPr>
            <a:spLocks noGrp="1"/>
          </p:cNvSpPr>
          <p:nvPr>
            <p:ph type="body" idx="1"/>
          </p:nvPr>
        </p:nvSpPr>
        <p:spPr/>
        <p:txBody>
          <a:bodyPr/>
          <a:lstStyle/>
          <a:p>
            <a:r>
              <a:rPr lang="en-US" dirty="0"/>
              <a:t>Chartbook on Rural Healthcare</a:t>
            </a:r>
          </a:p>
        </p:txBody>
      </p:sp>
      <p:sp>
        <p:nvSpPr>
          <p:cNvPr id="3" name="Slide Number Placeholder 2">
            <a:extLst>
              <a:ext uri="{FF2B5EF4-FFF2-40B4-BE49-F238E27FC236}">
                <a16:creationId xmlns:a16="http://schemas.microsoft.com/office/drawing/2014/main" id="{C240D3BF-83F5-4F64-9B7B-D622FDB3911A}"/>
              </a:ext>
            </a:extLst>
          </p:cNvPr>
          <p:cNvSpPr>
            <a:spLocks noGrp="1"/>
          </p:cNvSpPr>
          <p:nvPr>
            <p:ph type="sldNum" sz="quarter" idx="10"/>
          </p:nvPr>
        </p:nvSpPr>
        <p:spPr/>
        <p:txBody>
          <a:bodyPr/>
          <a:lstStyle/>
          <a:p>
            <a:fld id="{85F5B7A5-34A7-4AB0-A34F-A4DF2002FA98}" type="slidenum">
              <a:rPr lang="en-US" smtClean="0"/>
              <a:pPr/>
              <a:t>145</a:t>
            </a:fld>
            <a:endParaRPr lang="en-US" dirty="0"/>
          </a:p>
        </p:txBody>
      </p:sp>
    </p:spTree>
    <p:extLst>
      <p:ext uri="{BB962C8B-B14F-4D97-AF65-F5344CB8AC3E}">
        <p14:creationId xmlns:p14="http://schemas.microsoft.com/office/powerpoint/2010/main" val="318305042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Adults who received a blood pressure measurement in the last 2 years and could state whether their blood pressure was normal or high, by residence location, 2008-2017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6258580"/>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669280"/>
            <a:ext cx="8229600" cy="553998"/>
          </a:xfrm>
          <a:prstGeom prst="rect">
            <a:avLst/>
          </a:prstGeom>
        </p:spPr>
        <p:txBody>
          <a:bodyPr wrap="square">
            <a:spAutoFit/>
          </a:bodyPr>
          <a:lstStyle/>
          <a:p>
            <a:pPr lvl="0" defTabSz="914400">
              <a:defRPr/>
            </a:pPr>
            <a:r>
              <a:rPr lang="en-US" sz="1000" b="1" dirty="0">
                <a:solidFill>
                  <a:prstClr val="black"/>
                </a:solidFill>
              </a:rPr>
              <a:t>Source</a:t>
            </a:r>
            <a:r>
              <a:rPr lang="en-US" sz="1000" dirty="0">
                <a:solidFill>
                  <a:prstClr val="black"/>
                </a:solidFill>
              </a:rPr>
              <a:t>: Centers for Disease Control and Prevention, National Center for Health Statistics, National Health Interview Survey, 2008-2017.</a:t>
            </a:r>
          </a:p>
          <a:p>
            <a:pPr lvl="0" defTabSz="914400">
              <a:defRPr/>
            </a:pPr>
            <a:r>
              <a:rPr lang="en-US" sz="1000" b="1" dirty="0">
                <a:solidFill>
                  <a:prstClr val="black"/>
                </a:solidFill>
              </a:rPr>
              <a:t>Denominator:</a:t>
            </a:r>
            <a:r>
              <a:rPr lang="en-US" sz="1000" dirty="0">
                <a:solidFill>
                  <a:prstClr val="black"/>
                </a:solidFill>
              </a:rPr>
              <a:t> U.S. adult population age 18 and over.</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lang="en-US" sz="1000" dirty="0">
                <a:solidFill>
                  <a:prstClr val="black"/>
                </a:solidFill>
              </a:rPr>
              <a:t>Estimates are age adjusted to the 2000 U.S. standard population.</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9F93A7C0-4BA0-404B-B784-58354A4D4599}"/>
              </a:ext>
            </a:extLst>
          </p:cNvPr>
          <p:cNvSpPr>
            <a:spLocks noGrp="1"/>
          </p:cNvSpPr>
          <p:nvPr>
            <p:ph type="sldNum" sz="quarter" idx="10"/>
          </p:nvPr>
        </p:nvSpPr>
        <p:spPr/>
        <p:txBody>
          <a:bodyPr/>
          <a:lstStyle/>
          <a:p>
            <a:fld id="{85F5B7A5-34A7-4AB0-A34F-A4DF2002FA98}" type="slidenum">
              <a:rPr lang="en-US" smtClean="0"/>
              <a:t>146</a:t>
            </a:fld>
            <a:endParaRPr lang="en-US" dirty="0"/>
          </a:p>
        </p:txBody>
      </p:sp>
    </p:spTree>
    <p:extLst>
      <p:ext uri="{BB962C8B-B14F-4D97-AF65-F5344CB8AC3E}">
        <p14:creationId xmlns:p14="http://schemas.microsoft.com/office/powerpoint/2010/main" val="3968421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Adults who received a blood pressure measurement in the last 2 years and could state whether their blood pressure was normal or high,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5184437"/>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669280"/>
            <a:ext cx="8229600" cy="553998"/>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Centers for Disease Control and Prevention, National Center for Health Statistics, National Health Interview Survey, 2017.</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U.S. adult population age 18 and over</a:t>
            </a:r>
            <a:r>
              <a:rPr kumimoji="0" lang="en-US" sz="1000" b="0" i="0" u="none" strike="noStrike" kern="1200" cap="none" spc="0" normalizeH="0" baseline="0" noProof="0" dirty="0">
                <a:ln>
                  <a:noFill/>
                </a:ln>
                <a:solidFill>
                  <a:prstClr val="black"/>
                </a:solidFill>
                <a:effectLst/>
                <a:uLnTx/>
                <a:uFillTx/>
                <a:latin typeface="Arial"/>
                <a:ea typeface="+mn-ea"/>
                <a:cs typeface="+mn-cs"/>
              </a:rPr>
              <a:t>.</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White and Black are non-Hispanic. Hispanic includes all races.</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7C2071F5-DB1C-438E-8CFA-1B497EBB5F07}"/>
              </a:ext>
            </a:extLst>
          </p:cNvPr>
          <p:cNvSpPr>
            <a:spLocks noGrp="1"/>
          </p:cNvSpPr>
          <p:nvPr>
            <p:ph type="sldNum" sz="quarter" idx="10"/>
          </p:nvPr>
        </p:nvSpPr>
        <p:spPr/>
        <p:txBody>
          <a:bodyPr/>
          <a:lstStyle/>
          <a:p>
            <a:fld id="{85F5B7A5-34A7-4AB0-A34F-A4DF2002FA98}" type="slidenum">
              <a:rPr lang="en-US" smtClean="0"/>
              <a:t>147</a:t>
            </a:fld>
            <a:endParaRPr lang="en-US" dirty="0"/>
          </a:p>
        </p:txBody>
      </p:sp>
    </p:spTree>
    <p:extLst>
      <p:ext uri="{BB962C8B-B14F-4D97-AF65-F5344CB8AC3E}">
        <p14:creationId xmlns:p14="http://schemas.microsoft.com/office/powerpoint/2010/main" val="25144677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Adults who received a blood pressure measurement in the last 2 years and could state whether their blood pressure was normal or high, by residence location, stratified by income,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2739528"/>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669280"/>
            <a:ext cx="8229600" cy="707886"/>
          </a:xfrm>
          <a:prstGeom prst="rect">
            <a:avLst/>
          </a:prstGeom>
          <a:noFill/>
        </p:spPr>
        <p:txBody>
          <a:bodyPr wrap="square" rtlCol="0">
            <a:spAutoFit/>
          </a:bodyPr>
          <a:lstStyle/>
          <a:p>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Centers for Disease Control and Prevention, National Center for Health Statistics, National Health Interview Survey, 2017.</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a:p>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U.S. adult population age 18 and over</a:t>
            </a:r>
            <a:r>
              <a:rPr kumimoji="0" lang="en-US" sz="1000" b="0" i="0" u="none" strike="noStrike" kern="1200" cap="none" spc="0" normalizeH="0" baseline="0" noProof="0" dirty="0">
                <a:ln>
                  <a:noFill/>
                </a:ln>
                <a:solidFill>
                  <a:prstClr val="black"/>
                </a:solidFill>
                <a:effectLst/>
                <a:uLnTx/>
                <a:uFillTx/>
                <a:latin typeface="Arial"/>
                <a:ea typeface="+mn-ea"/>
                <a:cs typeface="+mn-cs"/>
              </a:rPr>
              <a:t>.</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a:t>
            </a:r>
            <a:r>
              <a:rPr kumimoji="0" lang="en-US" sz="1000" b="0" i="0" u="none" strike="noStrike" kern="1200" cap="none" spc="0" normalizeH="0" baseline="0" noProof="0" dirty="0">
                <a:ln>
                  <a:noFill/>
                </a:ln>
                <a:solidFill>
                  <a:prstClr val="black"/>
                </a:solidFill>
                <a:effectLst/>
                <a:uLnTx/>
                <a:uFillTx/>
                <a:latin typeface="Arial"/>
                <a:ea typeface="+mn-ea"/>
                <a:cs typeface="+mn-cs"/>
              </a:rPr>
              <a:t> Poor, low income, middle income, and high income indicate individuals whose household income is &lt;100%, 100-199%, 200-399%, and 400% or more of the Federal poverty level, respectively.</a:t>
            </a:r>
          </a:p>
        </p:txBody>
      </p:sp>
      <p:sp>
        <p:nvSpPr>
          <p:cNvPr id="3" name="Slide Number Placeholder 2">
            <a:extLst>
              <a:ext uri="{FF2B5EF4-FFF2-40B4-BE49-F238E27FC236}">
                <a16:creationId xmlns:a16="http://schemas.microsoft.com/office/drawing/2014/main" id="{6521B7F2-AB9F-4569-9D8D-7EE0A50C5076}"/>
              </a:ext>
            </a:extLst>
          </p:cNvPr>
          <p:cNvSpPr>
            <a:spLocks noGrp="1"/>
          </p:cNvSpPr>
          <p:nvPr>
            <p:ph type="sldNum" sz="quarter" idx="10"/>
          </p:nvPr>
        </p:nvSpPr>
        <p:spPr/>
        <p:txBody>
          <a:bodyPr/>
          <a:lstStyle/>
          <a:p>
            <a:fld id="{85F5B7A5-34A7-4AB0-A34F-A4DF2002FA98}" type="slidenum">
              <a:rPr lang="en-US" smtClean="0"/>
              <a:t>148</a:t>
            </a:fld>
            <a:endParaRPr lang="en-US" dirty="0"/>
          </a:p>
        </p:txBody>
      </p:sp>
    </p:spTree>
    <p:extLst>
      <p:ext uri="{BB962C8B-B14F-4D97-AF65-F5344CB8AC3E}">
        <p14:creationId xmlns:p14="http://schemas.microsoft.com/office/powerpoint/2010/main" val="84184729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Healthy Living: Adult preventive care</a:t>
            </a:r>
          </a:p>
        </p:txBody>
      </p:sp>
      <p:sp>
        <p:nvSpPr>
          <p:cNvPr id="2" name="Text Placeholder 1"/>
          <p:cNvSpPr>
            <a:spLocks noGrp="1"/>
          </p:cNvSpPr>
          <p:nvPr>
            <p:ph type="body" idx="1"/>
          </p:nvPr>
        </p:nvSpPr>
        <p:spPr/>
        <p:txBody>
          <a:bodyPr/>
          <a:lstStyle/>
          <a:p>
            <a:r>
              <a:rPr lang="en-US" dirty="0"/>
              <a:t>Chartbook on Rural Healthcare</a:t>
            </a:r>
          </a:p>
        </p:txBody>
      </p:sp>
      <p:sp>
        <p:nvSpPr>
          <p:cNvPr id="3" name="Slide Number Placeholder 2">
            <a:extLst>
              <a:ext uri="{FF2B5EF4-FFF2-40B4-BE49-F238E27FC236}">
                <a16:creationId xmlns:a16="http://schemas.microsoft.com/office/drawing/2014/main" id="{C240D3BF-83F5-4F64-9B7B-D622FDB3911A}"/>
              </a:ext>
            </a:extLst>
          </p:cNvPr>
          <p:cNvSpPr>
            <a:spLocks noGrp="1"/>
          </p:cNvSpPr>
          <p:nvPr>
            <p:ph type="sldNum" sz="quarter" idx="10"/>
          </p:nvPr>
        </p:nvSpPr>
        <p:spPr/>
        <p:txBody>
          <a:bodyPr/>
          <a:lstStyle/>
          <a:p>
            <a:fld id="{85F5B7A5-34A7-4AB0-A34F-A4DF2002FA98}" type="slidenum">
              <a:rPr lang="en-US" smtClean="0"/>
              <a:pPr/>
              <a:t>149</a:t>
            </a:fld>
            <a:endParaRPr lang="en-US" dirty="0"/>
          </a:p>
        </p:txBody>
      </p:sp>
    </p:spTree>
    <p:extLst>
      <p:ext uri="{BB962C8B-B14F-4D97-AF65-F5344CB8AC3E}">
        <p14:creationId xmlns:p14="http://schemas.microsoft.com/office/powerpoint/2010/main" val="444652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Health Challenges in Rural Areas</a:t>
            </a:r>
          </a:p>
        </p:txBody>
      </p:sp>
      <p:sp>
        <p:nvSpPr>
          <p:cNvPr id="5" name="Content Placeholder 4"/>
          <p:cNvSpPr>
            <a:spLocks noGrp="1"/>
          </p:cNvSpPr>
          <p:nvPr>
            <p:ph idx="1"/>
          </p:nvPr>
        </p:nvSpPr>
        <p:spPr/>
        <p:txBody>
          <a:bodyPr>
            <a:normAutofit fontScale="85000" lnSpcReduction="10000"/>
          </a:bodyPr>
          <a:lstStyle/>
          <a:p>
            <a:pPr lvl="0"/>
            <a:r>
              <a:rPr lang="en-US" dirty="0"/>
              <a:t>Rural communities face unique health challenges due to complex cultural, social, economic, and geographic factors, including disparities in age, income, and health status (Rural Health Research Gateway, 2018).</a:t>
            </a:r>
          </a:p>
          <a:p>
            <a:pPr lvl="0"/>
            <a:r>
              <a:rPr lang="en-US" dirty="0"/>
              <a:t>Compared with urban counties, rural counties have: </a:t>
            </a:r>
          </a:p>
          <a:p>
            <a:pPr lvl="1"/>
            <a:r>
              <a:rPr lang="en-US" dirty="0"/>
              <a:t>A larger percentage of adults over the age of 65 (17.5% vs. 13.8%) (U.S. Census Bureau, 2019).</a:t>
            </a:r>
          </a:p>
          <a:p>
            <a:pPr lvl="1"/>
            <a:r>
              <a:rPr lang="en-US" dirty="0"/>
              <a:t>A higher poverty rate (15.3% vs. 11.9%) and lower per capita income ($42,993 vs. $59,693) (ERS, 2021).</a:t>
            </a:r>
          </a:p>
          <a:p>
            <a:pPr lvl="1"/>
            <a:r>
              <a:rPr lang="en-US" dirty="0"/>
              <a:t>A smaller percentage of adults who get enough physical activity (20% vs. 25%) (Whitfield, et al., 2019).</a:t>
            </a:r>
          </a:p>
          <a:p>
            <a:pPr lvl="1"/>
            <a:r>
              <a:rPr lang="en-US" dirty="0"/>
              <a:t>A higher prevalence of adults with multiple chronic health conditions (e.g., arthritis, diabetes) (34.8% vs. 26.1%) (Boersma, et al., 2020). </a:t>
            </a:r>
          </a:p>
        </p:txBody>
      </p:sp>
      <p:sp>
        <p:nvSpPr>
          <p:cNvPr id="2" name="Slide Number Placeholder 1">
            <a:extLst>
              <a:ext uri="{FF2B5EF4-FFF2-40B4-BE49-F238E27FC236}">
                <a16:creationId xmlns:a16="http://schemas.microsoft.com/office/drawing/2014/main" id="{C0F78AD5-44CE-4512-9F58-3AE9433AB3D2}"/>
              </a:ext>
            </a:extLst>
          </p:cNvPr>
          <p:cNvSpPr>
            <a:spLocks noGrp="1"/>
          </p:cNvSpPr>
          <p:nvPr>
            <p:ph type="sldNum" sz="quarter" idx="10"/>
          </p:nvPr>
        </p:nvSpPr>
        <p:spPr/>
        <p:txBody>
          <a:bodyPr/>
          <a:lstStyle/>
          <a:p>
            <a:fld id="{85F5B7A5-34A7-4AB0-A34F-A4DF2002FA98}" type="slidenum">
              <a:rPr lang="en-US" smtClean="0"/>
              <a:pPr/>
              <a:t>15</a:t>
            </a:fld>
            <a:endParaRPr lang="en-US" dirty="0"/>
          </a:p>
        </p:txBody>
      </p:sp>
    </p:spTree>
    <p:extLst>
      <p:ext uri="{BB962C8B-B14F-4D97-AF65-F5344CB8AC3E}">
        <p14:creationId xmlns:p14="http://schemas.microsoft.com/office/powerpoint/2010/main" val="333703030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Adults who received a preventive dental service in the calendar year, by residence location, 2002-2017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4362466"/>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669280"/>
            <a:ext cx="8229600" cy="400110"/>
          </a:xfrm>
          <a:prstGeom prst="rect">
            <a:avLst/>
          </a:prstGeom>
        </p:spPr>
        <p:txBody>
          <a:bodyPr wrap="square">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Agency for Healthcare Research and Quality, Medical Expenditure Panel Survey, 2002-2017.</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lang="en-US" sz="1000" dirty="0">
                <a:solidFill>
                  <a:prstClr val="black"/>
                </a:solidFill>
              </a:rPr>
              <a:t> U.S. civilian noninstitutionalized population age 18 and over.</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22F1E379-1CE6-4EFD-8DF4-28EA0CDE523B}"/>
              </a:ext>
            </a:extLst>
          </p:cNvPr>
          <p:cNvSpPr>
            <a:spLocks noGrp="1"/>
          </p:cNvSpPr>
          <p:nvPr>
            <p:ph type="sldNum" sz="quarter" idx="10"/>
          </p:nvPr>
        </p:nvSpPr>
        <p:spPr/>
        <p:txBody>
          <a:bodyPr/>
          <a:lstStyle/>
          <a:p>
            <a:fld id="{85F5B7A5-34A7-4AB0-A34F-A4DF2002FA98}" type="slidenum">
              <a:rPr lang="en-US" smtClean="0"/>
              <a:t>150</a:t>
            </a:fld>
            <a:endParaRPr lang="en-US" dirty="0"/>
          </a:p>
        </p:txBody>
      </p:sp>
    </p:spTree>
    <p:extLst>
      <p:ext uri="{BB962C8B-B14F-4D97-AF65-F5344CB8AC3E}">
        <p14:creationId xmlns:p14="http://schemas.microsoft.com/office/powerpoint/2010/main" val="113669181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Adults who received a preventive dental service in the calendar year,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4142031"/>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669280"/>
            <a:ext cx="8229600" cy="707886"/>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Agency for Healthcare Research and Quality, Medical Expenditure Panel Survey, </a:t>
            </a:r>
            <a:r>
              <a:rPr kumimoji="0" lang="en-US" sz="1000" b="0" i="0" u="none" strike="noStrike" kern="1200" cap="none" spc="0" normalizeH="0" baseline="0" noProof="0" dirty="0">
                <a:ln>
                  <a:noFill/>
                </a:ln>
                <a:solidFill>
                  <a:prstClr val="black"/>
                </a:solidFill>
                <a:effectLst/>
                <a:uLnTx/>
                <a:uFillTx/>
                <a:latin typeface="Arial"/>
                <a:ea typeface="+mn-ea"/>
                <a:cs typeface="+mn-cs"/>
              </a:rPr>
              <a:t>2017.</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U.S. civilian noninstitutionalized population age 18 and over.</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White and Black are non-Hispanic. Hispanic includes all races. </a:t>
            </a:r>
            <a:r>
              <a:rPr lang="en-US" sz="1000" dirty="0">
                <a:solidFill>
                  <a:prstClr val="black"/>
                </a:solidFill>
              </a:rPr>
              <a:t>Noncore areas are not included because data for groups other than Whites did not meet criteria for statistical reliability.</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ECF575C6-410C-4C0B-B2E8-0F606EF4739D}"/>
              </a:ext>
            </a:extLst>
          </p:cNvPr>
          <p:cNvSpPr>
            <a:spLocks noGrp="1"/>
          </p:cNvSpPr>
          <p:nvPr>
            <p:ph type="sldNum" sz="quarter" idx="10"/>
          </p:nvPr>
        </p:nvSpPr>
        <p:spPr/>
        <p:txBody>
          <a:bodyPr/>
          <a:lstStyle/>
          <a:p>
            <a:fld id="{85F5B7A5-34A7-4AB0-A34F-A4DF2002FA98}" type="slidenum">
              <a:rPr lang="en-US" smtClean="0"/>
              <a:t>151</a:t>
            </a:fld>
            <a:endParaRPr lang="en-US" dirty="0"/>
          </a:p>
        </p:txBody>
      </p:sp>
    </p:spTree>
    <p:extLst>
      <p:ext uri="{BB962C8B-B14F-4D97-AF65-F5344CB8AC3E}">
        <p14:creationId xmlns:p14="http://schemas.microsoft.com/office/powerpoint/2010/main" val="299370533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Adults who received a preventive dental service in the calendar year, by residence location, stratified by income,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264945"/>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669280"/>
            <a:ext cx="8229600" cy="707886"/>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Agency for Healthcare Research and Quality, Medical Expenditure Panel Survey, 2017.</a:t>
            </a:r>
          </a:p>
          <a:p>
            <a:pPr lvl="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U.S. civilian noninstitutionalized population age 18 and over.</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a:t>
            </a:r>
            <a:r>
              <a:rPr kumimoji="0" lang="en-US" sz="1000" b="0" i="0" u="none" strike="noStrike" kern="1200" cap="none" spc="0" normalizeH="0" baseline="0" noProof="0" dirty="0">
                <a:ln>
                  <a:noFill/>
                </a:ln>
                <a:solidFill>
                  <a:prstClr val="black"/>
                </a:solidFill>
                <a:effectLst/>
                <a:uLnTx/>
                <a:uFillTx/>
                <a:latin typeface="Arial"/>
                <a:ea typeface="+mn-ea"/>
                <a:cs typeface="+mn-cs"/>
              </a:rPr>
              <a:t> Poor, low income, middle income, and high income indicate individuals whose household income is &lt;100%, 100-199%, 200-399%, and 400% or more of the Federal poverty level, respectively.</a:t>
            </a:r>
          </a:p>
        </p:txBody>
      </p:sp>
      <p:sp>
        <p:nvSpPr>
          <p:cNvPr id="3" name="Slide Number Placeholder 2">
            <a:extLst>
              <a:ext uri="{FF2B5EF4-FFF2-40B4-BE49-F238E27FC236}">
                <a16:creationId xmlns:a16="http://schemas.microsoft.com/office/drawing/2014/main" id="{CB42774B-D526-4B2D-A51E-7C12E4459356}"/>
              </a:ext>
            </a:extLst>
          </p:cNvPr>
          <p:cNvSpPr>
            <a:spLocks noGrp="1"/>
          </p:cNvSpPr>
          <p:nvPr>
            <p:ph type="sldNum" sz="quarter" idx="10"/>
          </p:nvPr>
        </p:nvSpPr>
        <p:spPr/>
        <p:txBody>
          <a:bodyPr/>
          <a:lstStyle/>
          <a:p>
            <a:fld id="{85F5B7A5-34A7-4AB0-A34F-A4DF2002FA98}" type="slidenum">
              <a:rPr lang="en-US" smtClean="0"/>
              <a:t>152</a:t>
            </a:fld>
            <a:endParaRPr lang="en-US" dirty="0"/>
          </a:p>
        </p:txBody>
      </p:sp>
    </p:spTree>
    <p:extLst>
      <p:ext uri="{BB962C8B-B14F-4D97-AF65-F5344CB8AC3E}">
        <p14:creationId xmlns:p14="http://schemas.microsoft.com/office/powerpoint/2010/main" val="71460116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Adults who received a preventive dental service in the calendar year, by residence location, stratified by education,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1460053"/>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669280"/>
            <a:ext cx="8229600" cy="400110"/>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Agency for Healthcare Research and Quality, Medical Expenditure Panel Survey, 2017.</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U.S. civilian noninstitutionalized population age 18 and over.</a:t>
            </a:r>
            <a:endParaRPr lang="en-US" sz="1000" b="1" dirty="0">
              <a:solidFill>
                <a:prstClr val="black"/>
              </a:solidFill>
            </a:endParaRPr>
          </a:p>
        </p:txBody>
      </p:sp>
      <p:sp>
        <p:nvSpPr>
          <p:cNvPr id="3" name="Slide Number Placeholder 2">
            <a:extLst>
              <a:ext uri="{FF2B5EF4-FFF2-40B4-BE49-F238E27FC236}">
                <a16:creationId xmlns:a16="http://schemas.microsoft.com/office/drawing/2014/main" id="{C581A725-4A5D-44F1-839F-676AAB8BB8BC}"/>
              </a:ext>
            </a:extLst>
          </p:cNvPr>
          <p:cNvSpPr>
            <a:spLocks noGrp="1"/>
          </p:cNvSpPr>
          <p:nvPr>
            <p:ph type="sldNum" sz="quarter" idx="10"/>
          </p:nvPr>
        </p:nvSpPr>
        <p:spPr/>
        <p:txBody>
          <a:bodyPr/>
          <a:lstStyle/>
          <a:p>
            <a:fld id="{85F5B7A5-34A7-4AB0-A34F-A4DF2002FA98}" type="slidenum">
              <a:rPr lang="en-US" smtClean="0"/>
              <a:t>153</a:t>
            </a:fld>
            <a:endParaRPr lang="en-US" dirty="0"/>
          </a:p>
        </p:txBody>
      </p:sp>
    </p:spTree>
    <p:extLst>
      <p:ext uri="{BB962C8B-B14F-4D97-AF65-F5344CB8AC3E}">
        <p14:creationId xmlns:p14="http://schemas.microsoft.com/office/powerpoint/2010/main" val="198556123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Adults with a dental visit in the calendar year, by residence location, 2002-2017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4666755"/>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669280"/>
            <a:ext cx="8229600" cy="400110"/>
          </a:xfrm>
          <a:prstGeom prst="rect">
            <a:avLst/>
          </a:prstGeom>
        </p:spPr>
        <p:txBody>
          <a:bodyPr wrap="square">
            <a:spAutoFit/>
          </a:bodyPr>
          <a:lstStyle/>
          <a:p>
            <a:pPr lvl="0" defTabSz="914400"/>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Agency for Healthcare Research and Quality, Medical Expenditure Panel Survey, 2002-2017.</a:t>
            </a:r>
          </a:p>
          <a:p>
            <a:pPr defTabSz="914400"/>
            <a:r>
              <a:rPr lang="en-US" sz="1000" b="1" dirty="0">
                <a:solidFill>
                  <a:prstClr val="black"/>
                </a:solidFill>
              </a:rPr>
              <a:t>Denominator:</a:t>
            </a:r>
            <a:r>
              <a:rPr lang="en-US" sz="1000" dirty="0">
                <a:solidFill>
                  <a:prstClr val="black"/>
                </a:solidFill>
              </a:rPr>
              <a:t> U.S. civilian noninstitutionalized population age 18 and over.</a:t>
            </a:r>
            <a:endParaRPr lang="en-US" sz="1000" b="1" dirty="0">
              <a:solidFill>
                <a:prstClr val="black"/>
              </a:solidFill>
            </a:endParaRPr>
          </a:p>
        </p:txBody>
      </p:sp>
      <p:sp>
        <p:nvSpPr>
          <p:cNvPr id="3" name="Slide Number Placeholder 2">
            <a:extLst>
              <a:ext uri="{FF2B5EF4-FFF2-40B4-BE49-F238E27FC236}">
                <a16:creationId xmlns:a16="http://schemas.microsoft.com/office/drawing/2014/main" id="{AE7691B1-39E0-4C39-B21D-0625408F7735}"/>
              </a:ext>
            </a:extLst>
          </p:cNvPr>
          <p:cNvSpPr>
            <a:spLocks noGrp="1"/>
          </p:cNvSpPr>
          <p:nvPr>
            <p:ph type="sldNum" sz="quarter" idx="10"/>
          </p:nvPr>
        </p:nvSpPr>
        <p:spPr/>
        <p:txBody>
          <a:bodyPr/>
          <a:lstStyle/>
          <a:p>
            <a:fld id="{85F5B7A5-34A7-4AB0-A34F-A4DF2002FA98}" type="slidenum">
              <a:rPr lang="en-US" smtClean="0"/>
              <a:t>154</a:t>
            </a:fld>
            <a:endParaRPr lang="en-US" dirty="0"/>
          </a:p>
        </p:txBody>
      </p:sp>
    </p:spTree>
    <p:extLst>
      <p:ext uri="{BB962C8B-B14F-4D97-AF65-F5344CB8AC3E}">
        <p14:creationId xmlns:p14="http://schemas.microsoft.com/office/powerpoint/2010/main" val="353034654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Adults with a dental visit in the calendar year,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3686595"/>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669280"/>
            <a:ext cx="8229600" cy="707886"/>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Agency for Healthcare Research and Quality, Medical Expenditure Panel Survey, 2017.</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U.S. civilian noninstitutionalized population age 18 and over.</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White and Black are non-Hispanic. Hispanic includes all races. Data for noncore areas for </a:t>
            </a:r>
            <a:r>
              <a:rPr lang="en-US" sz="1000" dirty="0">
                <a:solidFill>
                  <a:prstClr val="black"/>
                </a:solidFill>
                <a:latin typeface="Arial"/>
              </a:rPr>
              <a:t>Hispanic adults </a:t>
            </a:r>
            <a:r>
              <a:rPr kumimoji="0" lang="en-US" sz="1000" b="0" i="0" u="none" strike="noStrike" kern="1200" cap="none" spc="0" normalizeH="0" baseline="0" noProof="0" dirty="0">
                <a:ln>
                  <a:noFill/>
                </a:ln>
                <a:solidFill>
                  <a:prstClr val="black"/>
                </a:solidFill>
                <a:effectLst/>
                <a:uLnTx/>
                <a:uFillTx/>
                <a:latin typeface="Arial"/>
                <a:ea typeface="+mn-ea"/>
                <a:cs typeface="+mn-cs"/>
              </a:rPr>
              <a:t>are not included because they did not meet criteria for statistical reliability.</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47476C7B-A761-4003-8405-B3EBB8CD09BF}"/>
              </a:ext>
            </a:extLst>
          </p:cNvPr>
          <p:cNvSpPr>
            <a:spLocks noGrp="1"/>
          </p:cNvSpPr>
          <p:nvPr>
            <p:ph type="sldNum" sz="quarter" idx="10"/>
          </p:nvPr>
        </p:nvSpPr>
        <p:spPr/>
        <p:txBody>
          <a:bodyPr/>
          <a:lstStyle/>
          <a:p>
            <a:fld id="{85F5B7A5-34A7-4AB0-A34F-A4DF2002FA98}" type="slidenum">
              <a:rPr lang="en-US" smtClean="0"/>
              <a:t>155</a:t>
            </a:fld>
            <a:endParaRPr lang="en-US" dirty="0"/>
          </a:p>
        </p:txBody>
      </p:sp>
    </p:spTree>
    <p:extLst>
      <p:ext uri="{BB962C8B-B14F-4D97-AF65-F5344CB8AC3E}">
        <p14:creationId xmlns:p14="http://schemas.microsoft.com/office/powerpoint/2010/main" val="184746249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Adults with a dental visit in the calendar year, by residence location, stratified by education,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87540"/>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669280"/>
            <a:ext cx="8229600" cy="553998"/>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Agency for Healthcare Research and Quality, Medical Expenditure Panel Survey</a:t>
            </a:r>
            <a:r>
              <a:rPr kumimoji="0" lang="en-US" sz="1000" b="0" i="0" u="none" strike="noStrike" kern="1200" cap="none" spc="0" normalizeH="0" baseline="0" noProof="0" dirty="0">
                <a:ln>
                  <a:noFill/>
                </a:ln>
                <a:solidFill>
                  <a:prstClr val="black"/>
                </a:solidFill>
                <a:effectLst/>
                <a:uLnTx/>
                <a:uFillTx/>
                <a:latin typeface="Arial"/>
                <a:ea typeface="+mn-ea"/>
                <a:cs typeface="+mn-cs"/>
              </a:rPr>
              <a:t>,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U.S. civilian noninstitutionalized population age 18 and over.</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higher rates are better. </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9E20C4F4-3230-43AE-8903-822B33C03D5A}"/>
              </a:ext>
            </a:extLst>
          </p:cNvPr>
          <p:cNvSpPr>
            <a:spLocks noGrp="1"/>
          </p:cNvSpPr>
          <p:nvPr>
            <p:ph type="sldNum" sz="quarter" idx="10"/>
          </p:nvPr>
        </p:nvSpPr>
        <p:spPr/>
        <p:txBody>
          <a:bodyPr/>
          <a:lstStyle/>
          <a:p>
            <a:fld id="{85F5B7A5-34A7-4AB0-A34F-A4DF2002FA98}" type="slidenum">
              <a:rPr lang="en-US" smtClean="0"/>
              <a:t>156</a:t>
            </a:fld>
            <a:endParaRPr lang="en-US" dirty="0"/>
          </a:p>
        </p:txBody>
      </p:sp>
    </p:spTree>
    <p:extLst>
      <p:ext uri="{BB962C8B-B14F-4D97-AF65-F5344CB8AC3E}">
        <p14:creationId xmlns:p14="http://schemas.microsoft.com/office/powerpoint/2010/main" val="11094867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Adults with a dental visit in the calendar year, by residence location, stratified by income,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1176668"/>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669280"/>
            <a:ext cx="8229600" cy="707886"/>
          </a:xfrm>
          <a:prstGeom prst="rect">
            <a:avLst/>
          </a:prstGeom>
          <a:noFill/>
        </p:spPr>
        <p:txBody>
          <a:bodyPr wrap="square" rtlCol="0">
            <a:spAutoFit/>
          </a:bodyPr>
          <a:lstStyle/>
          <a:p>
            <a:pPr lvl="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Agency for Healthcare Research and Quality, Medical Expenditure Panel Survey</a:t>
            </a:r>
            <a:r>
              <a:rPr lang="en-US" sz="1000" dirty="0">
                <a:solidFill>
                  <a:prstClr val="black"/>
                </a:solidFill>
                <a:latin typeface="Arial"/>
              </a:rPr>
              <a:t>, 2017.</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U.S. civilian noninstitutionalized population age 18 and over.</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a:t>
            </a:r>
            <a:r>
              <a:rPr kumimoji="0" lang="en-US" sz="1000" b="0" i="0" u="none" strike="noStrike" kern="1200" cap="none" spc="0" normalizeH="0" baseline="0" noProof="0" dirty="0">
                <a:ln>
                  <a:noFill/>
                </a:ln>
                <a:solidFill>
                  <a:prstClr val="black"/>
                </a:solidFill>
                <a:effectLst/>
                <a:uLnTx/>
                <a:uFillTx/>
                <a:latin typeface="Arial"/>
                <a:ea typeface="+mn-ea"/>
                <a:cs typeface="+mn-cs"/>
              </a:rPr>
              <a:t> For this measure, higher rates are better. Poor, low income, middle income, and high income indicate individuals whose household income is &lt;100%, 100-199%, 200-399%, and 400% or more of the Federal poverty level, respectively.</a:t>
            </a:r>
          </a:p>
        </p:txBody>
      </p:sp>
      <p:sp>
        <p:nvSpPr>
          <p:cNvPr id="3" name="Slide Number Placeholder 2">
            <a:extLst>
              <a:ext uri="{FF2B5EF4-FFF2-40B4-BE49-F238E27FC236}">
                <a16:creationId xmlns:a16="http://schemas.microsoft.com/office/drawing/2014/main" id="{178E186B-5F0D-488B-9BE4-5F339757D772}"/>
              </a:ext>
            </a:extLst>
          </p:cNvPr>
          <p:cNvSpPr>
            <a:spLocks noGrp="1"/>
          </p:cNvSpPr>
          <p:nvPr>
            <p:ph type="sldNum" sz="quarter" idx="10"/>
          </p:nvPr>
        </p:nvSpPr>
        <p:spPr/>
        <p:txBody>
          <a:bodyPr/>
          <a:lstStyle/>
          <a:p>
            <a:fld id="{85F5B7A5-34A7-4AB0-A34F-A4DF2002FA98}" type="slidenum">
              <a:rPr lang="en-US" smtClean="0"/>
              <a:t>157</a:t>
            </a:fld>
            <a:endParaRPr lang="en-US" dirty="0"/>
          </a:p>
        </p:txBody>
      </p:sp>
    </p:spTree>
    <p:extLst>
      <p:ext uri="{BB962C8B-B14F-4D97-AF65-F5344CB8AC3E}">
        <p14:creationId xmlns:p14="http://schemas.microsoft.com/office/powerpoint/2010/main" val="411025443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Healthy Living: Childhood Preventive care</a:t>
            </a:r>
          </a:p>
        </p:txBody>
      </p:sp>
      <p:sp>
        <p:nvSpPr>
          <p:cNvPr id="2" name="Text Placeholder 1"/>
          <p:cNvSpPr>
            <a:spLocks noGrp="1"/>
          </p:cNvSpPr>
          <p:nvPr>
            <p:ph type="body" idx="1"/>
          </p:nvPr>
        </p:nvSpPr>
        <p:spPr/>
        <p:txBody>
          <a:bodyPr/>
          <a:lstStyle/>
          <a:p>
            <a:r>
              <a:rPr lang="en-US" dirty="0"/>
              <a:t>Chartbook on Rural Healthcare</a:t>
            </a:r>
          </a:p>
        </p:txBody>
      </p:sp>
      <p:sp>
        <p:nvSpPr>
          <p:cNvPr id="3" name="Slide Number Placeholder 2">
            <a:extLst>
              <a:ext uri="{FF2B5EF4-FFF2-40B4-BE49-F238E27FC236}">
                <a16:creationId xmlns:a16="http://schemas.microsoft.com/office/drawing/2014/main" id="{C240D3BF-83F5-4F64-9B7B-D622FDB3911A}"/>
              </a:ext>
            </a:extLst>
          </p:cNvPr>
          <p:cNvSpPr>
            <a:spLocks noGrp="1"/>
          </p:cNvSpPr>
          <p:nvPr>
            <p:ph type="sldNum" sz="quarter" idx="10"/>
          </p:nvPr>
        </p:nvSpPr>
        <p:spPr/>
        <p:txBody>
          <a:bodyPr/>
          <a:lstStyle/>
          <a:p>
            <a:fld id="{85F5B7A5-34A7-4AB0-A34F-A4DF2002FA98}" type="slidenum">
              <a:rPr lang="en-US" smtClean="0"/>
              <a:pPr/>
              <a:t>158</a:t>
            </a:fld>
            <a:endParaRPr lang="en-US" dirty="0"/>
          </a:p>
        </p:txBody>
      </p:sp>
    </p:spTree>
    <p:extLst>
      <p:ext uri="{BB962C8B-B14F-4D97-AF65-F5344CB8AC3E}">
        <p14:creationId xmlns:p14="http://schemas.microsoft.com/office/powerpoint/2010/main" val="5747654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Children ages 2-17 who received a preventive dental service in the calendar year, by residence location, 2002-2017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1831201"/>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669280"/>
            <a:ext cx="8229600" cy="400110"/>
          </a:xfrm>
          <a:prstGeom prst="rect">
            <a:avLst/>
          </a:prstGeom>
        </p:spPr>
        <p:txBody>
          <a:bodyPr wrap="square">
            <a:spAutoFit/>
          </a:bodyPr>
          <a:lstStyle/>
          <a:p>
            <a:pPr lvl="0" defTabSz="914400"/>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Agency for Healthcare Research and Quality, Medical Expenditure Panel Survey, 2002-2017.</a:t>
            </a:r>
          </a:p>
          <a:p>
            <a:pPr defTabSz="914400"/>
            <a:r>
              <a:rPr lang="en-US" sz="1000" b="1" dirty="0">
                <a:solidFill>
                  <a:prstClr val="black"/>
                </a:solidFill>
              </a:rPr>
              <a:t>Denominator:</a:t>
            </a:r>
            <a:r>
              <a:rPr lang="en-US" sz="1000" dirty="0">
                <a:solidFill>
                  <a:prstClr val="black"/>
                </a:solidFill>
              </a:rPr>
              <a:t> U.S. civilian noninstitutionalized population ages 2-17 years.</a:t>
            </a:r>
          </a:p>
        </p:txBody>
      </p:sp>
      <p:sp>
        <p:nvSpPr>
          <p:cNvPr id="3" name="Slide Number Placeholder 2">
            <a:extLst>
              <a:ext uri="{FF2B5EF4-FFF2-40B4-BE49-F238E27FC236}">
                <a16:creationId xmlns:a16="http://schemas.microsoft.com/office/drawing/2014/main" id="{4611436E-2963-4C8C-BBC3-40865626D0C2}"/>
              </a:ext>
            </a:extLst>
          </p:cNvPr>
          <p:cNvSpPr>
            <a:spLocks noGrp="1"/>
          </p:cNvSpPr>
          <p:nvPr>
            <p:ph type="sldNum" sz="quarter" idx="10"/>
          </p:nvPr>
        </p:nvSpPr>
        <p:spPr/>
        <p:txBody>
          <a:bodyPr/>
          <a:lstStyle/>
          <a:p>
            <a:fld id="{85F5B7A5-34A7-4AB0-A34F-A4DF2002FA98}" type="slidenum">
              <a:rPr lang="en-US" smtClean="0"/>
              <a:t>159</a:t>
            </a:fld>
            <a:endParaRPr lang="en-US" dirty="0"/>
          </a:p>
        </p:txBody>
      </p:sp>
    </p:spTree>
    <p:extLst>
      <p:ext uri="{BB962C8B-B14F-4D97-AF65-F5344CB8AC3E}">
        <p14:creationId xmlns:p14="http://schemas.microsoft.com/office/powerpoint/2010/main" val="2255951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Death Rates in Rural Areas </a:t>
            </a:r>
          </a:p>
        </p:txBody>
      </p:sp>
      <p:sp>
        <p:nvSpPr>
          <p:cNvPr id="5" name="Content Placeholder 4"/>
          <p:cNvSpPr>
            <a:spLocks noGrp="1"/>
          </p:cNvSpPr>
          <p:nvPr>
            <p:ph idx="1"/>
          </p:nvPr>
        </p:nvSpPr>
        <p:spPr/>
        <p:txBody>
          <a:bodyPr>
            <a:normAutofit fontScale="85000" lnSpcReduction="10000"/>
          </a:bodyPr>
          <a:lstStyle/>
          <a:p>
            <a:pPr lvl="0"/>
            <a:r>
              <a:rPr lang="en-US" dirty="0"/>
              <a:t>For 20 years, age-adjusted death rates were higher in rural areas than in urban areas, and the rural-urban difference in death rates increased over time. </a:t>
            </a:r>
          </a:p>
          <a:p>
            <a:pPr lvl="1"/>
            <a:r>
              <a:rPr lang="en-US" dirty="0"/>
              <a:t>In 1999, the age-adjusted death rate in rural areas was 7% higher than in urban areas; by 2019, the rate in rural areas was 20% higher than in urban areas (Curtin &amp; Spencer, 2021). </a:t>
            </a:r>
          </a:p>
          <a:p>
            <a:pPr lvl="0"/>
            <a:r>
              <a:rPr lang="en-US" dirty="0"/>
              <a:t>Rural residents are at greater risk of death from the following leading causes of death (Garcia, et al., 2019b): </a:t>
            </a:r>
          </a:p>
          <a:p>
            <a:pPr lvl="1"/>
            <a:r>
              <a:rPr lang="en-US" dirty="0"/>
              <a:t>Heart disease</a:t>
            </a:r>
          </a:p>
          <a:p>
            <a:pPr lvl="1"/>
            <a:r>
              <a:rPr lang="en-US" dirty="0"/>
              <a:t>Cancer</a:t>
            </a:r>
          </a:p>
          <a:p>
            <a:pPr lvl="1"/>
            <a:r>
              <a:rPr lang="en-US" dirty="0"/>
              <a:t>Unintentional injury</a:t>
            </a:r>
          </a:p>
          <a:p>
            <a:pPr lvl="1"/>
            <a:r>
              <a:rPr lang="en-US" dirty="0"/>
              <a:t>Chronic lower respiratory disease</a:t>
            </a:r>
          </a:p>
          <a:p>
            <a:pPr lvl="1"/>
            <a:r>
              <a:rPr lang="en-US" dirty="0"/>
              <a:t>Stroke</a:t>
            </a:r>
          </a:p>
        </p:txBody>
      </p:sp>
      <p:sp>
        <p:nvSpPr>
          <p:cNvPr id="2" name="Slide Number Placeholder 1">
            <a:extLst>
              <a:ext uri="{FF2B5EF4-FFF2-40B4-BE49-F238E27FC236}">
                <a16:creationId xmlns:a16="http://schemas.microsoft.com/office/drawing/2014/main" id="{310894A2-FB53-43E1-9B5C-64079999087F}"/>
              </a:ext>
            </a:extLst>
          </p:cNvPr>
          <p:cNvSpPr>
            <a:spLocks noGrp="1"/>
          </p:cNvSpPr>
          <p:nvPr>
            <p:ph type="sldNum" sz="quarter" idx="10"/>
          </p:nvPr>
        </p:nvSpPr>
        <p:spPr/>
        <p:txBody>
          <a:bodyPr/>
          <a:lstStyle/>
          <a:p>
            <a:fld id="{85F5B7A5-34A7-4AB0-A34F-A4DF2002FA98}" type="slidenum">
              <a:rPr lang="en-US" smtClean="0"/>
              <a:t>16</a:t>
            </a:fld>
            <a:endParaRPr lang="en-US" dirty="0"/>
          </a:p>
        </p:txBody>
      </p:sp>
    </p:spTree>
    <p:extLst>
      <p:ext uri="{BB962C8B-B14F-4D97-AF65-F5344CB8AC3E}">
        <p14:creationId xmlns:p14="http://schemas.microsoft.com/office/powerpoint/2010/main" val="376823650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315200" cy="617884"/>
          </a:xfrm>
        </p:spPr>
        <p:txBody>
          <a:bodyPr>
            <a:noAutofit/>
          </a:bodyPr>
          <a:lstStyle/>
          <a:p>
            <a:pPr algn="l"/>
            <a:r>
              <a:rPr lang="en-US" sz="1800" dirty="0"/>
              <a:t>Children ages 2-17 who received a preventive dental service in the calendar year,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5049178"/>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577840"/>
            <a:ext cx="8229600" cy="861774"/>
          </a:xfrm>
          <a:prstGeom prst="rect">
            <a:avLst/>
          </a:prstGeom>
          <a:noFill/>
        </p:spPr>
        <p:txBody>
          <a:bodyPr wrap="square" rtlCol="0">
            <a:spAutoFit/>
          </a:bodyPr>
          <a:lstStyle/>
          <a:p>
            <a:pPr defTabSz="914377">
              <a:defRPr/>
            </a:pPr>
            <a:r>
              <a:rPr lang="en-US" sz="1000" b="1" dirty="0">
                <a:solidFill>
                  <a:prstClr val="black"/>
                </a:solidFill>
                <a:latin typeface="Arial"/>
              </a:rPr>
              <a:t>Source: </a:t>
            </a:r>
            <a:r>
              <a:rPr lang="en-US" sz="1000" dirty="0">
                <a:solidFill>
                  <a:prstClr val="black"/>
                </a:solidFill>
                <a:latin typeface="Arial"/>
              </a:rPr>
              <a:t>Agency for Healthcare Research and Quality, Medical Expenditure Panel Survey, 2017.</a:t>
            </a:r>
          </a:p>
          <a:p>
            <a:pPr defTabSz="914377">
              <a:defRPr/>
            </a:pPr>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U.S. civilian noninstitutionalized population ages 2-17 years</a:t>
            </a:r>
            <a:endParaRPr lang="en-US" sz="1000" dirty="0">
              <a:solidFill>
                <a:prstClr val="black"/>
              </a:solidFill>
              <a:latin typeface="Arial"/>
            </a:endParaRPr>
          </a:p>
          <a:p>
            <a:pPr defTabSz="914377">
              <a:defRPr/>
            </a:pPr>
            <a:r>
              <a:rPr lang="en-US" sz="1000" b="1" dirty="0">
                <a:solidFill>
                  <a:prstClr val="black"/>
                </a:solidFill>
                <a:latin typeface="Arial"/>
              </a:rPr>
              <a:t>Note:</a:t>
            </a:r>
            <a:r>
              <a:rPr lang="en-US" sz="1000" dirty="0">
                <a:solidFill>
                  <a:prstClr val="black"/>
                </a:solidFill>
                <a:latin typeface="Arial"/>
              </a:rPr>
              <a:t> White and Black are non-Hispanic. Hispanic includes all races. Data for micropolitan areas for Black children are not included because they did not meet criteria for statistical reliability</a:t>
            </a:r>
            <a:r>
              <a:rPr lang="en-US" sz="1000" dirty="0">
                <a:solidFill>
                  <a:prstClr val="black"/>
                </a:solidFill>
              </a:rPr>
              <a:t>. Data for noncore areas are not included because only the data for Whites met criteria for statistical reliability.</a:t>
            </a:r>
            <a:endParaRPr lang="en-US" sz="1000" b="1" dirty="0">
              <a:solidFill>
                <a:prstClr val="black"/>
              </a:solidFill>
              <a:latin typeface="Arial"/>
            </a:endParaRPr>
          </a:p>
        </p:txBody>
      </p:sp>
      <p:sp>
        <p:nvSpPr>
          <p:cNvPr id="3" name="Slide Number Placeholder 2">
            <a:extLst>
              <a:ext uri="{FF2B5EF4-FFF2-40B4-BE49-F238E27FC236}">
                <a16:creationId xmlns:a16="http://schemas.microsoft.com/office/drawing/2014/main" id="{EFC7FA49-BEDE-4523-90A1-71F4E7D16152}"/>
              </a:ext>
            </a:extLst>
          </p:cNvPr>
          <p:cNvSpPr>
            <a:spLocks noGrp="1"/>
          </p:cNvSpPr>
          <p:nvPr>
            <p:ph type="sldNum" sz="quarter" idx="10"/>
          </p:nvPr>
        </p:nvSpPr>
        <p:spPr/>
        <p:txBody>
          <a:bodyPr/>
          <a:lstStyle/>
          <a:p>
            <a:fld id="{85F5B7A5-34A7-4AB0-A34F-A4DF2002FA98}" type="slidenum">
              <a:rPr lang="en-US" smtClean="0"/>
              <a:t>160</a:t>
            </a:fld>
            <a:endParaRPr lang="en-US" dirty="0"/>
          </a:p>
        </p:txBody>
      </p:sp>
    </p:spTree>
    <p:extLst>
      <p:ext uri="{BB962C8B-B14F-4D97-AF65-F5344CB8AC3E}">
        <p14:creationId xmlns:p14="http://schemas.microsoft.com/office/powerpoint/2010/main" val="285018147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981325"/>
            <a:ext cx="7772400" cy="2200275"/>
          </a:xfrm>
        </p:spPr>
        <p:txBody>
          <a:bodyPr>
            <a:normAutofit/>
          </a:bodyPr>
          <a:lstStyle/>
          <a:p>
            <a:r>
              <a:rPr lang="en-US" sz="3200" dirty="0"/>
              <a:t>Healthy Living: Functional Status Preservation and supportive and palliative care</a:t>
            </a:r>
          </a:p>
        </p:txBody>
      </p:sp>
      <p:sp>
        <p:nvSpPr>
          <p:cNvPr id="2" name="Text Placeholder 1"/>
          <p:cNvSpPr>
            <a:spLocks noGrp="1"/>
          </p:cNvSpPr>
          <p:nvPr>
            <p:ph type="body" idx="1"/>
          </p:nvPr>
        </p:nvSpPr>
        <p:spPr/>
        <p:txBody>
          <a:bodyPr/>
          <a:lstStyle/>
          <a:p>
            <a:r>
              <a:rPr lang="en-US" dirty="0"/>
              <a:t>Chartbook on Rural Healthcare</a:t>
            </a:r>
          </a:p>
        </p:txBody>
      </p:sp>
      <p:sp>
        <p:nvSpPr>
          <p:cNvPr id="3" name="Slide Number Placeholder 2">
            <a:extLst>
              <a:ext uri="{FF2B5EF4-FFF2-40B4-BE49-F238E27FC236}">
                <a16:creationId xmlns:a16="http://schemas.microsoft.com/office/drawing/2014/main" id="{C240D3BF-83F5-4F64-9B7B-D622FDB3911A}"/>
              </a:ext>
            </a:extLst>
          </p:cNvPr>
          <p:cNvSpPr>
            <a:spLocks noGrp="1"/>
          </p:cNvSpPr>
          <p:nvPr>
            <p:ph type="sldNum" sz="quarter" idx="10"/>
          </p:nvPr>
        </p:nvSpPr>
        <p:spPr/>
        <p:txBody>
          <a:bodyPr/>
          <a:lstStyle/>
          <a:p>
            <a:fld id="{85F5B7A5-34A7-4AB0-A34F-A4DF2002FA98}" type="slidenum">
              <a:rPr lang="en-US" smtClean="0"/>
              <a:pPr/>
              <a:t>161</a:t>
            </a:fld>
            <a:endParaRPr lang="en-US" dirty="0"/>
          </a:p>
        </p:txBody>
      </p:sp>
    </p:spTree>
    <p:extLst>
      <p:ext uri="{BB962C8B-B14F-4D97-AF65-F5344CB8AC3E}">
        <p14:creationId xmlns:p14="http://schemas.microsoft.com/office/powerpoint/2010/main" val="377763639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Long-stay nursing home residents with moderate to severe pain, by residence location,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1035498"/>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577840"/>
            <a:ext cx="8229600" cy="861774"/>
          </a:xfrm>
          <a:prstGeom prst="rect">
            <a:avLst/>
          </a:prstGeom>
          <a:noFill/>
        </p:spPr>
        <p:txBody>
          <a:bodyPr wrap="square" rtlCol="0">
            <a:spAutoFit/>
          </a:bodyPr>
          <a:lstStyle/>
          <a:p>
            <a:pPr>
              <a:defRPr/>
            </a:pPr>
            <a:r>
              <a:rPr lang="en-US" sz="1000" b="1" dirty="0">
                <a:solidFill>
                  <a:prstClr val="black"/>
                </a:solidFill>
                <a:latin typeface="Arial"/>
              </a:rPr>
              <a:t>Source:</a:t>
            </a:r>
            <a:r>
              <a:rPr lang="en-US" sz="1000" dirty="0">
                <a:solidFill>
                  <a:prstClr val="black"/>
                </a:solidFill>
                <a:latin typeface="Arial"/>
              </a:rPr>
              <a:t> Centers for Medicare &amp; Medicaid Services, </a:t>
            </a:r>
            <a:r>
              <a:rPr lang="en-US" sz="1000" dirty="0">
                <a:solidFill>
                  <a:prstClr val="black"/>
                </a:solidFill>
              </a:rPr>
              <a:t>Skilled Nursing Facility Quality Reporting Program), Residence Assessment Files, MDS 3.0, 2017.</a:t>
            </a:r>
          </a:p>
          <a:p>
            <a:pPr>
              <a:defRPr/>
            </a:pPr>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Medicare chronic care nursing home long-stay residents with a valid target assessment, excluding admission assessments and assessments with inconsistent or missing responses.</a:t>
            </a:r>
            <a:endParaRPr lang="en-US" sz="1000" dirty="0">
              <a:solidFill>
                <a:prstClr val="black"/>
              </a:solidFill>
              <a:latin typeface="Arial"/>
            </a:endParaRPr>
          </a:p>
          <a:p>
            <a:pPr>
              <a:defRPr/>
            </a:pPr>
            <a:r>
              <a:rPr lang="en-US" sz="1000" b="1" dirty="0">
                <a:solidFill>
                  <a:prstClr val="black"/>
                </a:solidFill>
                <a:latin typeface="Arial"/>
              </a:rPr>
              <a:t>Note: </a:t>
            </a:r>
            <a:r>
              <a:rPr lang="en-US" sz="1000" dirty="0">
                <a:solidFill>
                  <a:prstClr val="black"/>
                </a:solidFill>
                <a:latin typeface="Arial"/>
              </a:rPr>
              <a:t>For this measure, lower rates are better.</a:t>
            </a:r>
          </a:p>
        </p:txBody>
      </p:sp>
      <p:sp>
        <p:nvSpPr>
          <p:cNvPr id="3" name="Slide Number Placeholder 2">
            <a:extLst>
              <a:ext uri="{FF2B5EF4-FFF2-40B4-BE49-F238E27FC236}">
                <a16:creationId xmlns:a16="http://schemas.microsoft.com/office/drawing/2014/main" id="{453E7D96-F2FE-4F3C-A1D9-9DCDE0F20F1C}"/>
              </a:ext>
            </a:extLst>
          </p:cNvPr>
          <p:cNvSpPr>
            <a:spLocks noGrp="1"/>
          </p:cNvSpPr>
          <p:nvPr>
            <p:ph type="sldNum" sz="quarter" idx="10"/>
          </p:nvPr>
        </p:nvSpPr>
        <p:spPr/>
        <p:txBody>
          <a:bodyPr/>
          <a:lstStyle/>
          <a:p>
            <a:fld id="{85F5B7A5-34A7-4AB0-A34F-A4DF2002FA98}" type="slidenum">
              <a:rPr lang="en-US" smtClean="0"/>
              <a:t>162</a:t>
            </a:fld>
            <a:endParaRPr lang="en-US" dirty="0"/>
          </a:p>
        </p:txBody>
      </p:sp>
    </p:spTree>
    <p:extLst>
      <p:ext uri="{BB962C8B-B14F-4D97-AF65-F5344CB8AC3E}">
        <p14:creationId xmlns:p14="http://schemas.microsoft.com/office/powerpoint/2010/main" val="374966982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Affordability</a:t>
            </a:r>
          </a:p>
        </p:txBody>
      </p:sp>
      <p:sp>
        <p:nvSpPr>
          <p:cNvPr id="2" name="Text Placeholder 1"/>
          <p:cNvSpPr>
            <a:spLocks noGrp="1"/>
          </p:cNvSpPr>
          <p:nvPr>
            <p:ph type="body" idx="1"/>
          </p:nvPr>
        </p:nvSpPr>
        <p:spPr/>
        <p:txBody>
          <a:bodyPr/>
          <a:lstStyle/>
          <a:p>
            <a:r>
              <a:rPr lang="en-US" dirty="0"/>
              <a:t>Chartbook on </a:t>
            </a:r>
            <a:r>
              <a:rPr lang="en-US"/>
              <a:t>Rural Healthcare</a:t>
            </a:r>
            <a:endParaRPr lang="en-US" dirty="0"/>
          </a:p>
        </p:txBody>
      </p:sp>
      <p:sp>
        <p:nvSpPr>
          <p:cNvPr id="3" name="Slide Number Placeholder 2">
            <a:extLst>
              <a:ext uri="{FF2B5EF4-FFF2-40B4-BE49-F238E27FC236}">
                <a16:creationId xmlns:a16="http://schemas.microsoft.com/office/drawing/2014/main" id="{C240D3BF-83F5-4F64-9B7B-D622FDB3911A}"/>
              </a:ext>
            </a:extLst>
          </p:cNvPr>
          <p:cNvSpPr>
            <a:spLocks noGrp="1"/>
          </p:cNvSpPr>
          <p:nvPr>
            <p:ph type="sldNum" sz="quarter" idx="10"/>
          </p:nvPr>
        </p:nvSpPr>
        <p:spPr/>
        <p:txBody>
          <a:bodyPr/>
          <a:lstStyle/>
          <a:p>
            <a:fld id="{85F5B7A5-34A7-4AB0-A34F-A4DF2002FA98}" type="slidenum">
              <a:rPr lang="en-US" smtClean="0"/>
              <a:pPr/>
              <a:t>163</a:t>
            </a:fld>
            <a:endParaRPr lang="en-US" dirty="0"/>
          </a:p>
        </p:txBody>
      </p:sp>
    </p:spTree>
    <p:extLst>
      <p:ext uri="{BB962C8B-B14F-4D97-AF65-F5344CB8AC3E}">
        <p14:creationId xmlns:p14="http://schemas.microsoft.com/office/powerpoint/2010/main" val="9583672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People unable to get or delayed in getting needed medical care, dental care, or prescription medicines who cited cost as a factor, by residence location, 2002-2017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850522"/>
              </p:ext>
            </p:extLst>
          </p:nvPr>
        </p:nvGraphicFramePr>
        <p:xfrm>
          <a:off x="457200" y="137160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760720"/>
            <a:ext cx="8229600" cy="707886"/>
          </a:xfrm>
          <a:prstGeom prst="rect">
            <a:avLst/>
          </a:prstGeom>
        </p:spPr>
        <p:txBody>
          <a:bodyPr wrap="square">
            <a:spAutoFit/>
          </a:bodyPr>
          <a:lstStyle/>
          <a:p>
            <a:pPr lvl="0" defTabSz="914400"/>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Agency for Healthcare Research and Quality, Medical Expenditure Panel Survey, 2002-2017.</a:t>
            </a:r>
          </a:p>
          <a:p>
            <a:pPr defTabSz="914400"/>
            <a:r>
              <a:rPr lang="en-US" sz="1000" b="1" dirty="0">
                <a:solidFill>
                  <a:prstClr val="black"/>
                </a:solidFill>
              </a:rPr>
              <a:t>Denominator:</a:t>
            </a:r>
            <a:r>
              <a:rPr lang="en-US" sz="1000" dirty="0">
                <a:solidFill>
                  <a:prstClr val="black"/>
                </a:solidFill>
              </a:rPr>
              <a:t> U.S. civilian noninstitutionalized population who were unable to get or delayed in getting needed medical care, dental care, or prescription medications.</a:t>
            </a:r>
          </a:p>
          <a:p>
            <a:pPr defTabSz="914400"/>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 </a:t>
            </a:r>
          </a:p>
        </p:txBody>
      </p:sp>
      <p:sp>
        <p:nvSpPr>
          <p:cNvPr id="3" name="Slide Number Placeholder 2">
            <a:extLst>
              <a:ext uri="{FF2B5EF4-FFF2-40B4-BE49-F238E27FC236}">
                <a16:creationId xmlns:a16="http://schemas.microsoft.com/office/drawing/2014/main" id="{945F2E28-DB78-4E00-851C-79FDD0A9ABA8}"/>
              </a:ext>
            </a:extLst>
          </p:cNvPr>
          <p:cNvSpPr>
            <a:spLocks noGrp="1"/>
          </p:cNvSpPr>
          <p:nvPr>
            <p:ph type="sldNum" sz="quarter" idx="10"/>
          </p:nvPr>
        </p:nvSpPr>
        <p:spPr/>
        <p:txBody>
          <a:bodyPr/>
          <a:lstStyle/>
          <a:p>
            <a:fld id="{85F5B7A5-34A7-4AB0-A34F-A4DF2002FA98}" type="slidenum">
              <a:rPr lang="en-US" smtClean="0"/>
              <a:t>164</a:t>
            </a:fld>
            <a:endParaRPr lang="en-US" dirty="0"/>
          </a:p>
        </p:txBody>
      </p:sp>
    </p:spTree>
    <p:extLst>
      <p:ext uri="{BB962C8B-B14F-4D97-AF65-F5344CB8AC3E}">
        <p14:creationId xmlns:p14="http://schemas.microsoft.com/office/powerpoint/2010/main" val="24567783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83" y="304800"/>
            <a:ext cx="7421617" cy="617884"/>
          </a:xfrm>
        </p:spPr>
        <p:txBody>
          <a:bodyPr>
            <a:noAutofit/>
          </a:bodyPr>
          <a:lstStyle/>
          <a:p>
            <a:pPr algn="l"/>
            <a:r>
              <a:rPr lang="en-US" sz="1800" dirty="0"/>
              <a:t>People without a usual source of care who indicated a financial or insurance reason for not having a source of care, by residence location, 2002-2017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4176536"/>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669280"/>
            <a:ext cx="8229600" cy="553998"/>
          </a:xfrm>
          <a:prstGeom prst="rect">
            <a:avLst/>
          </a:prstGeom>
        </p:spPr>
        <p:txBody>
          <a:bodyPr wrap="square">
            <a:spAutoFit/>
          </a:bodyPr>
          <a:lstStyle/>
          <a:p>
            <a:pPr lvl="0" defTabSz="914400"/>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Agency for Healthcare Research and Quality, Medical Expenditure Panel Survey, 2002-2017.</a:t>
            </a:r>
          </a:p>
          <a:p>
            <a:pPr defTabSz="914400"/>
            <a:r>
              <a:rPr lang="en-US" sz="1000" b="1" dirty="0">
                <a:solidFill>
                  <a:prstClr val="black"/>
                </a:solidFill>
              </a:rPr>
              <a:t>Denominator</a:t>
            </a:r>
            <a:r>
              <a:rPr lang="en-US" sz="1000" dirty="0">
                <a:solidFill>
                  <a:prstClr val="black"/>
                </a:solidFill>
              </a:rPr>
              <a:t>: U.S. civilian noninstitutionalized population who reported having no usual source of care.</a:t>
            </a:r>
          </a:p>
          <a:p>
            <a:pPr defTabSz="914400"/>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 </a:t>
            </a:r>
          </a:p>
        </p:txBody>
      </p:sp>
      <p:sp>
        <p:nvSpPr>
          <p:cNvPr id="3" name="Slide Number Placeholder 2">
            <a:extLst>
              <a:ext uri="{FF2B5EF4-FFF2-40B4-BE49-F238E27FC236}">
                <a16:creationId xmlns:a16="http://schemas.microsoft.com/office/drawing/2014/main" id="{548E9A55-118B-4051-99BA-1E91B4C1C1E6}"/>
              </a:ext>
            </a:extLst>
          </p:cNvPr>
          <p:cNvSpPr>
            <a:spLocks noGrp="1"/>
          </p:cNvSpPr>
          <p:nvPr>
            <p:ph type="sldNum" sz="quarter" idx="10"/>
          </p:nvPr>
        </p:nvSpPr>
        <p:spPr/>
        <p:txBody>
          <a:bodyPr/>
          <a:lstStyle/>
          <a:p>
            <a:fld id="{85F5B7A5-34A7-4AB0-A34F-A4DF2002FA98}" type="slidenum">
              <a:rPr lang="en-US" smtClean="0"/>
              <a:t>165</a:t>
            </a:fld>
            <a:endParaRPr lang="en-US" dirty="0"/>
          </a:p>
        </p:txBody>
      </p:sp>
    </p:spTree>
    <p:extLst>
      <p:ext uri="{BB962C8B-B14F-4D97-AF65-F5344CB8AC3E}">
        <p14:creationId xmlns:p14="http://schemas.microsoft.com/office/powerpoint/2010/main" val="153419202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404"/>
            <a:ext cx="7429500" cy="795684"/>
          </a:xfrm>
        </p:spPr>
        <p:txBody>
          <a:bodyPr>
            <a:noAutofit/>
          </a:bodyPr>
          <a:lstStyle/>
          <a:p>
            <a:pPr algn="l"/>
            <a:r>
              <a:rPr lang="en-US" sz="1800" dirty="0"/>
              <a:t>People without a usual source of care who indicate a financial or insurance reason for not having a source of care,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803787"/>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486400"/>
            <a:ext cx="8229600" cy="861774"/>
          </a:xfrm>
          <a:prstGeom prst="rect">
            <a:avLst/>
          </a:prstGeom>
          <a:noFill/>
        </p:spPr>
        <p:txBody>
          <a:bodyPr wrap="square" rtlCol="0">
            <a:spAutoFit/>
          </a:bodyPr>
          <a:lstStyle/>
          <a:p>
            <a:pPr lvl="0" defTabSz="914400">
              <a:defRPr/>
            </a:pPr>
            <a:r>
              <a:rPr lang="en-US" sz="1000" b="1" dirty="0">
                <a:solidFill>
                  <a:prstClr val="black"/>
                </a:solidFill>
              </a:rPr>
              <a:t>Source: </a:t>
            </a:r>
            <a:r>
              <a:rPr lang="en-US" sz="1000" dirty="0">
                <a:solidFill>
                  <a:prstClr val="black"/>
                </a:solidFill>
              </a:rPr>
              <a:t>Agency for Healthcare Research and Quality, Medical Expenditure Panel Survey, 2017.</a:t>
            </a:r>
          </a:p>
          <a:p>
            <a:pPr lvl="0" defTabSz="914400">
              <a:defRPr/>
            </a:pPr>
            <a:r>
              <a:rPr lang="en-US" sz="1000" b="1" dirty="0">
                <a:solidFill>
                  <a:prstClr val="black"/>
                </a:solidFill>
              </a:rPr>
              <a:t>Denominator:</a:t>
            </a:r>
            <a:r>
              <a:rPr lang="en-US" sz="1000" dirty="0">
                <a:solidFill>
                  <a:prstClr val="black"/>
                </a:solidFill>
              </a:rPr>
              <a:t> U.S. civilian noninstitutionalized population who reported having no usual source of care.</a:t>
            </a:r>
          </a:p>
          <a:p>
            <a:pPr lvl="0" defTabSz="914400">
              <a:defRPr/>
            </a:pPr>
            <a:r>
              <a:rPr lang="en-US" sz="1000" b="1" dirty="0">
                <a:solidFill>
                  <a:prstClr val="black"/>
                </a:solidFill>
              </a:rPr>
              <a:t>Note: </a:t>
            </a:r>
            <a:r>
              <a:rPr lang="en-US" sz="1000" dirty="0">
                <a:solidFill>
                  <a:prstClr val="black"/>
                </a:solidFill>
              </a:rPr>
              <a:t>For this measure, lower rates are better. White and Black are non-Hispanic. Hispanic includes all races. Data for micropolitan areas for Blacks are not included because they did not meet criteria for statistical reliability. Data for small metropolitan and noncore areas are not included because only the data for Whites met criteria for statistical reliability.</a:t>
            </a:r>
            <a:endParaRPr lang="en-US" sz="1000" b="1" dirty="0">
              <a:solidFill>
                <a:prstClr val="black"/>
              </a:solidFill>
            </a:endParaRPr>
          </a:p>
        </p:txBody>
      </p:sp>
      <p:sp>
        <p:nvSpPr>
          <p:cNvPr id="3" name="Slide Number Placeholder 2">
            <a:extLst>
              <a:ext uri="{FF2B5EF4-FFF2-40B4-BE49-F238E27FC236}">
                <a16:creationId xmlns:a16="http://schemas.microsoft.com/office/drawing/2014/main" id="{4310DA37-BB00-4254-93DF-0D38BE0AE8BE}"/>
              </a:ext>
            </a:extLst>
          </p:cNvPr>
          <p:cNvSpPr>
            <a:spLocks noGrp="1"/>
          </p:cNvSpPr>
          <p:nvPr>
            <p:ph type="sldNum" sz="quarter" idx="10"/>
          </p:nvPr>
        </p:nvSpPr>
        <p:spPr/>
        <p:txBody>
          <a:bodyPr/>
          <a:lstStyle/>
          <a:p>
            <a:fld id="{85F5B7A5-34A7-4AB0-A34F-A4DF2002FA98}" type="slidenum">
              <a:rPr lang="en-US" smtClean="0"/>
              <a:t>166</a:t>
            </a:fld>
            <a:endParaRPr lang="en-US" dirty="0"/>
          </a:p>
        </p:txBody>
      </p:sp>
    </p:spTree>
    <p:extLst>
      <p:ext uri="{BB962C8B-B14F-4D97-AF65-F5344CB8AC3E}">
        <p14:creationId xmlns:p14="http://schemas.microsoft.com/office/powerpoint/2010/main" val="111099099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83" y="247957"/>
            <a:ext cx="7535917" cy="617884"/>
          </a:xfrm>
        </p:spPr>
        <p:txBody>
          <a:bodyPr>
            <a:noAutofit/>
          </a:bodyPr>
          <a:lstStyle/>
          <a:p>
            <a:pPr algn="l"/>
            <a:r>
              <a:rPr lang="en-US" sz="1800" dirty="0"/>
              <a:t>People under age 65 whose family's health insurance premium and out-of-pocket medical expenditures were more than 10% of total family income, by residence location, 2002-2017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739725"/>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669280"/>
            <a:ext cx="8229600" cy="553998"/>
          </a:xfrm>
          <a:prstGeom prst="rect">
            <a:avLst/>
          </a:prstGeom>
        </p:spPr>
        <p:txBody>
          <a:bodyPr wrap="square">
            <a:spAutoFit/>
          </a:bodyPr>
          <a:lstStyle/>
          <a:p>
            <a:pPr lvl="0" defTabSz="914400"/>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Agency for Healthcare Research and Quality, Medical Expenditure Panel Survey, 2002-2017.</a:t>
            </a:r>
          </a:p>
          <a:p>
            <a:pPr defTabSz="914400"/>
            <a:r>
              <a:rPr lang="en-US" sz="1000" b="1" dirty="0">
                <a:solidFill>
                  <a:prstClr val="black"/>
                </a:solidFill>
              </a:rPr>
              <a:t>Denominator:</a:t>
            </a:r>
            <a:r>
              <a:rPr lang="en-US" sz="1000" dirty="0">
                <a:solidFill>
                  <a:prstClr val="black"/>
                </a:solidFill>
              </a:rPr>
              <a:t> U.S. civilian noninstitutionalized population under age 65.</a:t>
            </a:r>
          </a:p>
          <a:p>
            <a:pPr defTabSz="914400"/>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 </a:t>
            </a:r>
          </a:p>
        </p:txBody>
      </p:sp>
      <p:sp>
        <p:nvSpPr>
          <p:cNvPr id="3" name="Slide Number Placeholder 2">
            <a:extLst>
              <a:ext uri="{FF2B5EF4-FFF2-40B4-BE49-F238E27FC236}">
                <a16:creationId xmlns:a16="http://schemas.microsoft.com/office/drawing/2014/main" id="{1D10C435-924E-45CF-8550-DF63C0A0C9BA}"/>
              </a:ext>
            </a:extLst>
          </p:cNvPr>
          <p:cNvSpPr>
            <a:spLocks noGrp="1"/>
          </p:cNvSpPr>
          <p:nvPr>
            <p:ph type="sldNum" sz="quarter" idx="10"/>
          </p:nvPr>
        </p:nvSpPr>
        <p:spPr/>
        <p:txBody>
          <a:bodyPr/>
          <a:lstStyle/>
          <a:p>
            <a:fld id="{85F5B7A5-34A7-4AB0-A34F-A4DF2002FA98}" type="slidenum">
              <a:rPr lang="en-US" smtClean="0"/>
              <a:t>167</a:t>
            </a:fld>
            <a:endParaRPr lang="en-US" dirty="0"/>
          </a:p>
        </p:txBody>
      </p:sp>
    </p:spTree>
    <p:extLst>
      <p:ext uri="{BB962C8B-B14F-4D97-AF65-F5344CB8AC3E}">
        <p14:creationId xmlns:p14="http://schemas.microsoft.com/office/powerpoint/2010/main" val="177409030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91400" cy="1143000"/>
          </a:xfrm>
        </p:spPr>
        <p:txBody>
          <a:bodyPr>
            <a:noAutofit/>
          </a:bodyPr>
          <a:lstStyle/>
          <a:p>
            <a:pPr algn="l"/>
            <a:r>
              <a:rPr lang="en-US" sz="1800" dirty="0"/>
              <a:t>People under age 65 whose family's health insurance premium and out-of-pocket medical expenditures were more than 10% of total family income,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6923463"/>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669280"/>
            <a:ext cx="8229600" cy="707886"/>
          </a:xfrm>
          <a:prstGeom prst="rect">
            <a:avLst/>
          </a:prstGeom>
          <a:noFill/>
        </p:spPr>
        <p:txBody>
          <a:bodyPr wrap="square" rtlCol="0">
            <a:spAutoFit/>
          </a:bodyPr>
          <a:lstStyle/>
          <a:p>
            <a:pPr>
              <a:defRPr/>
            </a:pPr>
            <a:r>
              <a:rPr lang="en-US" sz="1000" b="1" dirty="0">
                <a:solidFill>
                  <a:prstClr val="black"/>
                </a:solidFill>
                <a:latin typeface="Arial"/>
              </a:rPr>
              <a:t>Source: </a:t>
            </a:r>
            <a:r>
              <a:rPr lang="en-US" sz="1000" dirty="0">
                <a:solidFill>
                  <a:prstClr val="black"/>
                </a:solidFill>
                <a:latin typeface="Arial"/>
              </a:rPr>
              <a:t>Agency for Healthcare Research and Quality, Medical Expenditure Panel Survey, 2017.</a:t>
            </a:r>
          </a:p>
          <a:p>
            <a:pPr>
              <a:defRPr/>
            </a:pPr>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U.S. civilian noninstitutionalized population under age 65.</a:t>
            </a:r>
            <a:endParaRPr lang="en-US" sz="1000" dirty="0">
              <a:solidFill>
                <a:prstClr val="black"/>
              </a:solidFill>
              <a:latin typeface="Arial"/>
            </a:endParaRPr>
          </a:p>
          <a:p>
            <a:pPr>
              <a:defRPr/>
            </a:pPr>
            <a:r>
              <a:rPr lang="en-US" sz="1000" b="1" dirty="0">
                <a:solidFill>
                  <a:prstClr val="black"/>
                </a:solidFill>
                <a:latin typeface="Arial"/>
              </a:rPr>
              <a:t>Note: </a:t>
            </a:r>
            <a:r>
              <a:rPr lang="en-US" sz="1000" dirty="0">
                <a:solidFill>
                  <a:prstClr val="black"/>
                </a:solidFill>
                <a:latin typeface="Arial"/>
              </a:rPr>
              <a:t>For this measure, lower rates are better. White and Black are non-Hispanic. Hispanic includes all races. Data for Hispanics for noncore areas did not meet criteria for statistical reliability. </a:t>
            </a:r>
            <a:endParaRPr lang="en-US" sz="1000" b="1" dirty="0">
              <a:solidFill>
                <a:prstClr val="black"/>
              </a:solidFill>
              <a:latin typeface="Arial"/>
            </a:endParaRPr>
          </a:p>
        </p:txBody>
      </p:sp>
      <p:sp>
        <p:nvSpPr>
          <p:cNvPr id="3" name="Slide Number Placeholder 2">
            <a:extLst>
              <a:ext uri="{FF2B5EF4-FFF2-40B4-BE49-F238E27FC236}">
                <a16:creationId xmlns:a16="http://schemas.microsoft.com/office/drawing/2014/main" id="{F98381A8-EC10-4DF3-8625-13120F93ACF9}"/>
              </a:ext>
            </a:extLst>
          </p:cNvPr>
          <p:cNvSpPr>
            <a:spLocks noGrp="1"/>
          </p:cNvSpPr>
          <p:nvPr>
            <p:ph type="sldNum" sz="quarter" idx="10"/>
          </p:nvPr>
        </p:nvSpPr>
        <p:spPr/>
        <p:txBody>
          <a:bodyPr/>
          <a:lstStyle/>
          <a:p>
            <a:fld id="{85F5B7A5-34A7-4AB0-A34F-A4DF2002FA98}" type="slidenum">
              <a:rPr lang="en-US" smtClean="0"/>
              <a:t>168</a:t>
            </a:fld>
            <a:endParaRPr lang="en-US" dirty="0"/>
          </a:p>
        </p:txBody>
      </p:sp>
    </p:spTree>
    <p:extLst>
      <p:ext uri="{BB962C8B-B14F-4D97-AF65-F5344CB8AC3E}">
        <p14:creationId xmlns:p14="http://schemas.microsoft.com/office/powerpoint/2010/main" val="135372927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Autofit/>
          </a:bodyPr>
          <a:lstStyle/>
          <a:p>
            <a:pPr algn="l"/>
            <a:r>
              <a:rPr lang="en-US" sz="1800" dirty="0"/>
              <a:t>People under age 65 whose family's health insurance premium and out-of-pocket medical expenditures were more than 10% of total family income, by residence location, stratified by education,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9115507"/>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669280"/>
            <a:ext cx="8229600" cy="553998"/>
          </a:xfrm>
          <a:prstGeom prst="rect">
            <a:avLst/>
          </a:prstGeom>
          <a:noFill/>
        </p:spPr>
        <p:txBody>
          <a:bodyPr wrap="square" rtlCol="0">
            <a:spAutoFit/>
          </a:bodyPr>
          <a:lstStyle/>
          <a:p>
            <a:pPr>
              <a:defRPr/>
            </a:pPr>
            <a:r>
              <a:rPr lang="en-US" sz="1000" b="1" dirty="0">
                <a:solidFill>
                  <a:prstClr val="black"/>
                </a:solidFill>
                <a:latin typeface="Arial"/>
              </a:rPr>
              <a:t>Source: </a:t>
            </a:r>
            <a:r>
              <a:rPr lang="en-US" sz="1000" dirty="0">
                <a:solidFill>
                  <a:prstClr val="black"/>
                </a:solidFill>
                <a:latin typeface="Arial"/>
              </a:rPr>
              <a:t>Agency for Healthcare Research and Quality, Medical Expenditure Panel Survey, 2017.</a:t>
            </a:r>
          </a:p>
          <a:p>
            <a:pPr>
              <a:defRPr/>
            </a:pPr>
            <a:r>
              <a:rPr lang="en-US" sz="1000" b="1" dirty="0">
                <a:solidFill>
                  <a:prstClr val="black"/>
                </a:solidFill>
              </a:rPr>
              <a:t>Denominator:</a:t>
            </a:r>
            <a:r>
              <a:rPr lang="en-US" sz="1000" dirty="0">
                <a:solidFill>
                  <a:prstClr val="black"/>
                </a:solidFill>
              </a:rPr>
              <a:t> U.S. civilian noninstitutionalized population under age 65.</a:t>
            </a:r>
            <a:endParaRPr lang="en-US" sz="1000" dirty="0">
              <a:solidFill>
                <a:prstClr val="black"/>
              </a:solidFill>
              <a:latin typeface="Arial"/>
            </a:endParaRPr>
          </a:p>
          <a:p>
            <a:pPr>
              <a:defRPr/>
            </a:pPr>
            <a:r>
              <a:rPr lang="en-US" sz="1000" b="1" dirty="0">
                <a:solidFill>
                  <a:prstClr val="black"/>
                </a:solidFill>
                <a:latin typeface="Arial"/>
              </a:rPr>
              <a:t>Note:</a:t>
            </a:r>
            <a:r>
              <a:rPr lang="en-US" sz="1000" dirty="0">
                <a:solidFill>
                  <a:prstClr val="black"/>
                </a:solidFill>
                <a:latin typeface="Arial"/>
              </a:rPr>
              <a:t> For this measure, lower rates are better. </a:t>
            </a:r>
            <a:endParaRPr lang="en-US" sz="1000" b="1" dirty="0">
              <a:solidFill>
                <a:prstClr val="black"/>
              </a:solidFill>
              <a:latin typeface="Arial"/>
            </a:endParaRPr>
          </a:p>
        </p:txBody>
      </p:sp>
      <p:sp>
        <p:nvSpPr>
          <p:cNvPr id="3" name="Slide Number Placeholder 2">
            <a:extLst>
              <a:ext uri="{FF2B5EF4-FFF2-40B4-BE49-F238E27FC236}">
                <a16:creationId xmlns:a16="http://schemas.microsoft.com/office/drawing/2014/main" id="{2788AC78-329C-48B7-A221-662590DC76B7}"/>
              </a:ext>
            </a:extLst>
          </p:cNvPr>
          <p:cNvSpPr>
            <a:spLocks noGrp="1"/>
          </p:cNvSpPr>
          <p:nvPr>
            <p:ph type="sldNum" sz="quarter" idx="10"/>
          </p:nvPr>
        </p:nvSpPr>
        <p:spPr/>
        <p:txBody>
          <a:bodyPr/>
          <a:lstStyle/>
          <a:p>
            <a:fld id="{85F5B7A5-34A7-4AB0-A34F-A4DF2002FA98}" type="slidenum">
              <a:rPr lang="en-US" smtClean="0"/>
              <a:t>169</a:t>
            </a:fld>
            <a:endParaRPr lang="en-US" dirty="0"/>
          </a:p>
        </p:txBody>
      </p:sp>
    </p:spTree>
    <p:extLst>
      <p:ext uri="{BB962C8B-B14F-4D97-AF65-F5344CB8AC3E}">
        <p14:creationId xmlns:p14="http://schemas.microsoft.com/office/powerpoint/2010/main" val="695413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a:t>Life Expectancy Across U.S. Counties</a:t>
            </a:r>
          </a:p>
        </p:txBody>
      </p:sp>
      <p:sp>
        <p:nvSpPr>
          <p:cNvPr id="6" name="TextBox 5"/>
          <p:cNvSpPr txBox="1"/>
          <p:nvPr/>
        </p:nvSpPr>
        <p:spPr>
          <a:xfrm>
            <a:off x="351711" y="5562053"/>
            <a:ext cx="3846214" cy="1015663"/>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University of Wisconsin Population Health Institute, 2021 County Health Rankings, Life Expectancy. </a:t>
            </a:r>
            <a:r>
              <a:rPr lang="en-US" sz="1000" dirty="0">
                <a:solidFill>
                  <a:prstClr val="black"/>
                </a:solidFill>
                <a:hlinkClick r:id="rId3"/>
              </a:rPr>
              <a:t>https://www.countyhealthrankings.org/explore-health-rankings/measures-data-sources/county-health-rankings-model/health-outcomes/length-of-life/life-expectancy</a:t>
            </a:r>
            <a:r>
              <a:rPr lang="en-US" sz="1000" dirty="0">
                <a:solidFill>
                  <a:prstClr val="black"/>
                </a:solidFill>
              </a:rPr>
              <a:t>. Accessed November 24, 2021.</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30" name="Group 29">
            <a:extLst>
              <a:ext uri="{FF2B5EF4-FFF2-40B4-BE49-F238E27FC236}">
                <a16:creationId xmlns:a16="http://schemas.microsoft.com/office/drawing/2014/main" id="{D856D231-1BFA-487F-8BA1-207A005F27CA}"/>
              </a:ext>
            </a:extLst>
          </p:cNvPr>
          <p:cNvGrpSpPr/>
          <p:nvPr/>
        </p:nvGrpSpPr>
        <p:grpSpPr>
          <a:xfrm>
            <a:off x="457200" y="2011680"/>
            <a:ext cx="4572000" cy="2899101"/>
            <a:chOff x="144252" y="2076913"/>
            <a:chExt cx="4831345" cy="2899101"/>
          </a:xfrm>
        </p:grpSpPr>
        <p:pic>
          <p:nvPicPr>
            <p:cNvPr id="8" name="Picture 7" descr="Map&#10;&#10;Description automatically generated">
              <a:extLst>
                <a:ext uri="{FF2B5EF4-FFF2-40B4-BE49-F238E27FC236}">
                  <a16:creationId xmlns:a16="http://schemas.microsoft.com/office/drawing/2014/main" id="{E04144A9-1BC0-4B9D-BEBA-281E9BB963C7}"/>
                </a:ext>
              </a:extLst>
            </p:cNvPr>
            <p:cNvPicPr>
              <a:picLocks noChangeAspect="1"/>
            </p:cNvPicPr>
            <p:nvPr/>
          </p:nvPicPr>
          <p:blipFill>
            <a:blip r:embed="rId4"/>
            <a:stretch>
              <a:fillRect/>
            </a:stretch>
          </p:blipFill>
          <p:spPr>
            <a:xfrm>
              <a:off x="144252" y="2076913"/>
              <a:ext cx="3864850" cy="2899101"/>
            </a:xfrm>
            <a:prstGeom prst="rect">
              <a:avLst/>
            </a:prstGeom>
          </p:spPr>
        </p:pic>
        <p:grpSp>
          <p:nvGrpSpPr>
            <p:cNvPr id="25" name="Group 24">
              <a:extLst>
                <a:ext uri="{FF2B5EF4-FFF2-40B4-BE49-F238E27FC236}">
                  <a16:creationId xmlns:a16="http://schemas.microsoft.com/office/drawing/2014/main" id="{0D1CB9C9-D821-42FD-A8BB-99D1983BBC2D}"/>
                </a:ext>
              </a:extLst>
            </p:cNvPr>
            <p:cNvGrpSpPr/>
            <p:nvPr/>
          </p:nvGrpSpPr>
          <p:grpSpPr>
            <a:xfrm>
              <a:off x="3762080" y="3492749"/>
              <a:ext cx="1213517" cy="1239548"/>
              <a:chOff x="6797041" y="4234724"/>
              <a:chExt cx="2671320" cy="2503150"/>
            </a:xfrm>
          </p:grpSpPr>
          <p:sp>
            <p:nvSpPr>
              <p:cNvPr id="9" name="Rectangle 8">
                <a:extLst>
                  <a:ext uri="{FF2B5EF4-FFF2-40B4-BE49-F238E27FC236}">
                    <a16:creationId xmlns:a16="http://schemas.microsoft.com/office/drawing/2014/main" id="{965FACFC-32D5-47DB-A2DF-78841996DBC7}"/>
                  </a:ext>
                </a:extLst>
              </p:cNvPr>
              <p:cNvSpPr>
                <a:spLocks noChangeArrowheads="1"/>
              </p:cNvSpPr>
              <p:nvPr/>
            </p:nvSpPr>
            <p:spPr bwMode="auto">
              <a:xfrm>
                <a:off x="6797042" y="5510691"/>
                <a:ext cx="274320" cy="274320"/>
              </a:xfrm>
              <a:prstGeom prst="rect">
                <a:avLst/>
              </a:prstGeom>
              <a:solidFill>
                <a:srgbClr val="18B445"/>
              </a:solidFill>
              <a:ln w="9525">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auto" hangingPunct="0">
                  <a:spcBef>
                    <a:spcPts val="0"/>
                  </a:spcBef>
                  <a:spcAft>
                    <a:spcPts val="0"/>
                  </a:spcAft>
                  <a:defRPr/>
                </a:pPr>
                <a:endParaRPr lang="en-US" sz="700" kern="0" dirty="0">
                  <a:solidFill>
                    <a:sysClr val="windowText" lastClr="000000"/>
                  </a:solidFill>
                  <a:cs typeface="Arial" pitchFamily="34" charset="0"/>
                </a:endParaRPr>
              </a:p>
            </p:txBody>
          </p:sp>
          <p:sp>
            <p:nvSpPr>
              <p:cNvPr id="10" name="Rectangle 9">
                <a:extLst>
                  <a:ext uri="{FF2B5EF4-FFF2-40B4-BE49-F238E27FC236}">
                    <a16:creationId xmlns:a16="http://schemas.microsoft.com/office/drawing/2014/main" id="{3959E915-0BA7-4C42-AD6A-C2B4C0A68A12}"/>
                  </a:ext>
                </a:extLst>
              </p:cNvPr>
              <p:cNvSpPr>
                <a:spLocks noChangeArrowheads="1"/>
              </p:cNvSpPr>
              <p:nvPr/>
            </p:nvSpPr>
            <p:spPr bwMode="auto">
              <a:xfrm>
                <a:off x="6797042" y="5199795"/>
                <a:ext cx="274320" cy="274320"/>
              </a:xfrm>
              <a:prstGeom prst="rect">
                <a:avLst/>
              </a:prstGeom>
              <a:solidFill>
                <a:srgbClr val="82D02C"/>
              </a:solidFill>
              <a:ln w="9525">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auto" hangingPunct="0">
                  <a:spcBef>
                    <a:spcPts val="0"/>
                  </a:spcBef>
                  <a:spcAft>
                    <a:spcPts val="0"/>
                  </a:spcAft>
                  <a:defRPr/>
                </a:pPr>
                <a:endParaRPr lang="en-US" sz="700" kern="0" dirty="0">
                  <a:solidFill>
                    <a:sysClr val="windowText" lastClr="000000"/>
                  </a:solidFill>
                  <a:cs typeface="Arial" pitchFamily="34" charset="0"/>
                </a:endParaRPr>
              </a:p>
            </p:txBody>
          </p:sp>
          <p:sp>
            <p:nvSpPr>
              <p:cNvPr id="11" name="Rectangle 10">
                <a:extLst>
                  <a:ext uri="{FF2B5EF4-FFF2-40B4-BE49-F238E27FC236}">
                    <a16:creationId xmlns:a16="http://schemas.microsoft.com/office/drawing/2014/main" id="{51899389-DAC3-4F60-8623-A39CE2EB5B8C}"/>
                  </a:ext>
                </a:extLst>
              </p:cNvPr>
              <p:cNvSpPr>
                <a:spLocks noChangeArrowheads="1"/>
              </p:cNvSpPr>
              <p:nvPr/>
            </p:nvSpPr>
            <p:spPr bwMode="auto">
              <a:xfrm>
                <a:off x="6797042" y="6456333"/>
                <a:ext cx="274320" cy="274320"/>
              </a:xfrm>
              <a:prstGeom prst="rect">
                <a:avLst/>
              </a:prstGeom>
              <a:solidFill>
                <a:schemeClr val="bg1"/>
              </a:solidFill>
              <a:ln w="9525">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auto" hangingPunct="0">
                  <a:spcBef>
                    <a:spcPts val="0"/>
                  </a:spcBef>
                  <a:spcAft>
                    <a:spcPts val="0"/>
                  </a:spcAft>
                  <a:defRPr/>
                </a:pPr>
                <a:endParaRPr lang="en-US" sz="700" kern="0" dirty="0">
                  <a:solidFill>
                    <a:sysClr val="windowText" lastClr="000000"/>
                  </a:solidFill>
                  <a:cs typeface="Arial" pitchFamily="34" charset="0"/>
                </a:endParaRPr>
              </a:p>
            </p:txBody>
          </p:sp>
          <p:sp>
            <p:nvSpPr>
              <p:cNvPr id="12" name="Text Box 220">
                <a:extLst>
                  <a:ext uri="{FF2B5EF4-FFF2-40B4-BE49-F238E27FC236}">
                    <a16:creationId xmlns:a16="http://schemas.microsoft.com/office/drawing/2014/main" id="{D5C64206-AE03-4550-A5DC-558E56D17EC0}"/>
                  </a:ext>
                </a:extLst>
              </p:cNvPr>
              <p:cNvSpPr txBox="1">
                <a:spLocks noChangeArrowheads="1"/>
              </p:cNvSpPr>
              <p:nvPr/>
            </p:nvSpPr>
            <p:spPr bwMode="auto">
              <a:xfrm>
                <a:off x="7162801" y="4297202"/>
                <a:ext cx="1915160" cy="243021"/>
              </a:xfrm>
              <a:prstGeom prst="rect">
                <a:avLst/>
              </a:prstGeom>
              <a:noFill/>
              <a:ln w="9525">
                <a:noFill/>
                <a:miter lim="800000"/>
                <a:headEnd/>
                <a:tailEnd/>
              </a:ln>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auto" hangingPunct="0">
                  <a:spcBef>
                    <a:spcPts val="0"/>
                  </a:spcBef>
                  <a:spcAft>
                    <a:spcPts val="0"/>
                  </a:spcAft>
                  <a:defRPr/>
                </a:pPr>
                <a:r>
                  <a:rPr lang="en-US" sz="700" kern="0" dirty="0">
                    <a:solidFill>
                      <a:sysClr val="windowText" lastClr="000000"/>
                    </a:solidFill>
                    <a:cs typeface="Arial" pitchFamily="34" charset="0"/>
                  </a:rPr>
                  <a:t>64 to 69 years</a:t>
                </a:r>
              </a:p>
            </p:txBody>
          </p:sp>
          <p:sp>
            <p:nvSpPr>
              <p:cNvPr id="13" name="Text Box 220">
                <a:extLst>
                  <a:ext uri="{FF2B5EF4-FFF2-40B4-BE49-F238E27FC236}">
                    <a16:creationId xmlns:a16="http://schemas.microsoft.com/office/drawing/2014/main" id="{E8640D21-EDB4-4375-9D0A-FAE95F3D8203}"/>
                  </a:ext>
                </a:extLst>
              </p:cNvPr>
              <p:cNvSpPr txBox="1">
                <a:spLocks noChangeArrowheads="1"/>
              </p:cNvSpPr>
              <p:nvPr/>
            </p:nvSpPr>
            <p:spPr bwMode="auto">
              <a:xfrm>
                <a:off x="7162801" y="5263804"/>
                <a:ext cx="1915160" cy="243021"/>
              </a:xfrm>
              <a:prstGeom prst="rect">
                <a:avLst/>
              </a:prstGeom>
              <a:noFill/>
              <a:ln w="9525">
                <a:noFill/>
                <a:miter lim="800000"/>
                <a:headEnd/>
                <a:tailEnd/>
              </a:ln>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auto" hangingPunct="0">
                  <a:spcBef>
                    <a:spcPts val="0"/>
                  </a:spcBef>
                  <a:spcAft>
                    <a:spcPts val="0"/>
                  </a:spcAft>
                  <a:defRPr/>
                </a:pPr>
                <a:r>
                  <a:rPr lang="en-US" sz="700" kern="0" dirty="0">
                    <a:solidFill>
                      <a:sysClr val="windowText" lastClr="000000"/>
                    </a:solidFill>
                    <a:cs typeface="Arial" pitchFamily="34" charset="0"/>
                  </a:rPr>
                  <a:t>79 to 84 years</a:t>
                </a:r>
              </a:p>
            </p:txBody>
          </p:sp>
          <p:sp>
            <p:nvSpPr>
              <p:cNvPr id="14" name="Text Box 220">
                <a:extLst>
                  <a:ext uri="{FF2B5EF4-FFF2-40B4-BE49-F238E27FC236}">
                    <a16:creationId xmlns:a16="http://schemas.microsoft.com/office/drawing/2014/main" id="{09F254DC-3768-4D59-90C6-2FE9C42E58A3}"/>
                  </a:ext>
                </a:extLst>
              </p:cNvPr>
              <p:cNvSpPr txBox="1">
                <a:spLocks noChangeArrowheads="1"/>
              </p:cNvSpPr>
              <p:nvPr/>
            </p:nvSpPr>
            <p:spPr bwMode="auto">
              <a:xfrm>
                <a:off x="7162801" y="6520340"/>
                <a:ext cx="1915161" cy="217534"/>
              </a:xfrm>
              <a:prstGeom prst="rect">
                <a:avLst/>
              </a:prstGeom>
              <a:noFill/>
              <a:ln w="9525">
                <a:noFill/>
                <a:miter lim="800000"/>
                <a:headEnd/>
                <a:tailEnd/>
              </a:ln>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auto" hangingPunct="0">
                  <a:spcBef>
                    <a:spcPts val="0"/>
                  </a:spcBef>
                  <a:spcAft>
                    <a:spcPts val="0"/>
                  </a:spcAft>
                  <a:defRPr/>
                </a:pPr>
                <a:r>
                  <a:rPr lang="en-US" sz="700" kern="0" dirty="0">
                    <a:solidFill>
                      <a:sysClr val="windowText" lastClr="000000"/>
                    </a:solidFill>
                    <a:cs typeface="Arial" pitchFamily="34" charset="0"/>
                  </a:rPr>
                  <a:t>No data</a:t>
                </a:r>
              </a:p>
            </p:txBody>
          </p:sp>
          <p:sp>
            <p:nvSpPr>
              <p:cNvPr id="15" name="Rectangle 14">
                <a:extLst>
                  <a:ext uri="{FF2B5EF4-FFF2-40B4-BE49-F238E27FC236}">
                    <a16:creationId xmlns:a16="http://schemas.microsoft.com/office/drawing/2014/main" id="{E2B78476-390A-47E6-9634-C510A0B426D6}"/>
                  </a:ext>
                </a:extLst>
              </p:cNvPr>
              <p:cNvSpPr>
                <a:spLocks noChangeArrowheads="1"/>
              </p:cNvSpPr>
              <p:nvPr/>
            </p:nvSpPr>
            <p:spPr bwMode="auto">
              <a:xfrm>
                <a:off x="6797041" y="4234724"/>
                <a:ext cx="274320" cy="274320"/>
              </a:xfrm>
              <a:prstGeom prst="rect">
                <a:avLst/>
              </a:prstGeom>
              <a:solidFill>
                <a:srgbClr val="ED1313"/>
              </a:solidFill>
              <a:ln w="9525">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auto" hangingPunct="0">
                  <a:spcBef>
                    <a:spcPts val="0"/>
                  </a:spcBef>
                  <a:spcAft>
                    <a:spcPts val="0"/>
                  </a:spcAft>
                  <a:defRPr/>
                </a:pPr>
                <a:endParaRPr lang="en-US" sz="700" kern="0" dirty="0">
                  <a:solidFill>
                    <a:sysClr val="windowText" lastClr="000000"/>
                  </a:solidFill>
                  <a:cs typeface="Arial" pitchFamily="34" charset="0"/>
                </a:endParaRPr>
              </a:p>
            </p:txBody>
          </p:sp>
          <p:sp>
            <p:nvSpPr>
              <p:cNvPr id="16" name="Rectangle 15">
                <a:extLst>
                  <a:ext uri="{FF2B5EF4-FFF2-40B4-BE49-F238E27FC236}">
                    <a16:creationId xmlns:a16="http://schemas.microsoft.com/office/drawing/2014/main" id="{05ABD683-5805-4718-A3F5-30D8F01CCE59}"/>
                  </a:ext>
                </a:extLst>
              </p:cNvPr>
              <p:cNvSpPr>
                <a:spLocks noChangeArrowheads="1"/>
              </p:cNvSpPr>
              <p:nvPr/>
            </p:nvSpPr>
            <p:spPr bwMode="auto">
              <a:xfrm>
                <a:off x="6797041" y="5821587"/>
                <a:ext cx="274320" cy="274320"/>
              </a:xfrm>
              <a:prstGeom prst="rect">
                <a:avLst/>
              </a:prstGeom>
              <a:solidFill>
                <a:srgbClr val="13EDED"/>
              </a:solidFill>
              <a:ln w="9525">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auto" hangingPunct="0">
                  <a:spcBef>
                    <a:spcPts val="0"/>
                  </a:spcBef>
                  <a:spcAft>
                    <a:spcPts val="0"/>
                  </a:spcAft>
                  <a:defRPr/>
                </a:pPr>
                <a:endParaRPr lang="en-US" sz="700" kern="0" dirty="0">
                  <a:solidFill>
                    <a:sysClr val="windowText" lastClr="000000"/>
                  </a:solidFill>
                  <a:latin typeface="Arial" pitchFamily="34" charset="0"/>
                  <a:cs typeface="Arial" pitchFamily="34" charset="0"/>
                </a:endParaRPr>
              </a:p>
            </p:txBody>
          </p:sp>
          <p:sp>
            <p:nvSpPr>
              <p:cNvPr id="17" name="Text Box 220">
                <a:extLst>
                  <a:ext uri="{FF2B5EF4-FFF2-40B4-BE49-F238E27FC236}">
                    <a16:creationId xmlns:a16="http://schemas.microsoft.com/office/drawing/2014/main" id="{8B78BC72-C99E-4E2C-8070-F4798501340D}"/>
                  </a:ext>
                </a:extLst>
              </p:cNvPr>
              <p:cNvSpPr txBox="1">
                <a:spLocks noChangeArrowheads="1"/>
              </p:cNvSpPr>
              <p:nvPr/>
            </p:nvSpPr>
            <p:spPr bwMode="auto">
              <a:xfrm>
                <a:off x="7162801" y="5885595"/>
                <a:ext cx="1915160" cy="243021"/>
              </a:xfrm>
              <a:prstGeom prst="rect">
                <a:avLst/>
              </a:prstGeom>
              <a:noFill/>
              <a:ln w="9525">
                <a:noFill/>
                <a:miter lim="800000"/>
                <a:headEnd/>
                <a:tailEnd/>
              </a:ln>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auto" hangingPunct="0">
                  <a:spcBef>
                    <a:spcPts val="0"/>
                  </a:spcBef>
                  <a:spcAft>
                    <a:spcPts val="0"/>
                  </a:spcAft>
                  <a:defRPr/>
                </a:pPr>
                <a:r>
                  <a:rPr lang="en-US" sz="700" kern="0" dirty="0">
                    <a:solidFill>
                      <a:sysClr val="windowText" lastClr="000000"/>
                    </a:solidFill>
                    <a:cs typeface="Arial" pitchFamily="34" charset="0"/>
                  </a:rPr>
                  <a:t>89 to 94 years</a:t>
                </a:r>
                <a:endParaRPr lang="en-US" sz="700" kern="0" dirty="0">
                  <a:solidFill>
                    <a:sysClr val="windowText" lastClr="000000"/>
                  </a:solidFill>
                  <a:latin typeface="Arial" panose="020B0604020202020204" pitchFamily="34" charset="0"/>
                  <a:cs typeface="Arial" panose="020B0604020202020204" pitchFamily="34" charset="0"/>
                </a:endParaRPr>
              </a:p>
            </p:txBody>
          </p:sp>
          <p:sp>
            <p:nvSpPr>
              <p:cNvPr id="18" name="Text Box 220">
                <a:extLst>
                  <a:ext uri="{FF2B5EF4-FFF2-40B4-BE49-F238E27FC236}">
                    <a16:creationId xmlns:a16="http://schemas.microsoft.com/office/drawing/2014/main" id="{0C9FE704-D37F-4051-98C3-96A81760ED6E}"/>
                  </a:ext>
                </a:extLst>
              </p:cNvPr>
              <p:cNvSpPr txBox="1">
                <a:spLocks noChangeArrowheads="1"/>
              </p:cNvSpPr>
              <p:nvPr/>
            </p:nvSpPr>
            <p:spPr bwMode="auto">
              <a:xfrm>
                <a:off x="7162801" y="5574699"/>
                <a:ext cx="1981200" cy="243021"/>
              </a:xfrm>
              <a:prstGeom prst="rect">
                <a:avLst/>
              </a:prstGeom>
              <a:noFill/>
              <a:ln w="9525">
                <a:noFill/>
                <a:miter lim="800000"/>
                <a:headEnd/>
                <a:tailEnd/>
              </a:ln>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auto" hangingPunct="0">
                  <a:spcBef>
                    <a:spcPts val="0"/>
                  </a:spcBef>
                  <a:spcAft>
                    <a:spcPts val="0"/>
                  </a:spcAft>
                  <a:defRPr/>
                </a:pPr>
                <a:r>
                  <a:rPr lang="en-US" sz="700" kern="0" dirty="0">
                    <a:solidFill>
                      <a:sysClr val="windowText" lastClr="000000"/>
                    </a:solidFill>
                    <a:cs typeface="Arial" pitchFamily="34" charset="0"/>
                  </a:rPr>
                  <a:t>84 to 89 years</a:t>
                </a:r>
                <a:endParaRPr lang="en-US" sz="700" kern="0" dirty="0">
                  <a:solidFill>
                    <a:sysClr val="windowText" lastClr="000000"/>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5E13C22F-8BBD-4DA3-BCB4-3AA9DC558A5F}"/>
                  </a:ext>
                </a:extLst>
              </p:cNvPr>
              <p:cNvSpPr>
                <a:spLocks noChangeArrowheads="1"/>
              </p:cNvSpPr>
              <p:nvPr/>
            </p:nvSpPr>
            <p:spPr bwMode="auto">
              <a:xfrm>
                <a:off x="6797042" y="4554419"/>
                <a:ext cx="274320" cy="274320"/>
              </a:xfrm>
              <a:prstGeom prst="rect">
                <a:avLst/>
              </a:prstGeom>
              <a:solidFill>
                <a:srgbClr val="ED8013"/>
              </a:solidFill>
              <a:ln w="9525">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auto" hangingPunct="0">
                  <a:spcBef>
                    <a:spcPts val="0"/>
                  </a:spcBef>
                  <a:spcAft>
                    <a:spcPts val="0"/>
                  </a:spcAft>
                  <a:defRPr/>
                </a:pPr>
                <a:endParaRPr lang="en-US" sz="700" kern="0" dirty="0">
                  <a:solidFill>
                    <a:sysClr val="windowText" lastClr="000000"/>
                  </a:solidFill>
                  <a:cs typeface="Arial" pitchFamily="34" charset="0"/>
                </a:endParaRPr>
              </a:p>
            </p:txBody>
          </p:sp>
          <p:sp>
            <p:nvSpPr>
              <p:cNvPr id="20" name="Text Box 220">
                <a:extLst>
                  <a:ext uri="{FF2B5EF4-FFF2-40B4-BE49-F238E27FC236}">
                    <a16:creationId xmlns:a16="http://schemas.microsoft.com/office/drawing/2014/main" id="{F64D0C1E-684F-4416-AB83-F6ED0627E294}"/>
                  </a:ext>
                </a:extLst>
              </p:cNvPr>
              <p:cNvSpPr txBox="1">
                <a:spLocks noChangeArrowheads="1"/>
              </p:cNvSpPr>
              <p:nvPr/>
            </p:nvSpPr>
            <p:spPr bwMode="auto">
              <a:xfrm>
                <a:off x="7162801" y="4618426"/>
                <a:ext cx="1915160" cy="243021"/>
              </a:xfrm>
              <a:prstGeom prst="rect">
                <a:avLst/>
              </a:prstGeom>
              <a:noFill/>
              <a:ln w="9525">
                <a:noFill/>
                <a:miter lim="800000"/>
                <a:headEnd/>
                <a:tailEnd/>
              </a:ln>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auto" hangingPunct="0">
                  <a:spcBef>
                    <a:spcPts val="0"/>
                  </a:spcBef>
                  <a:spcAft>
                    <a:spcPts val="0"/>
                  </a:spcAft>
                  <a:defRPr/>
                </a:pPr>
                <a:r>
                  <a:rPr lang="en-US" sz="700" kern="0" dirty="0">
                    <a:solidFill>
                      <a:sysClr val="windowText" lastClr="000000"/>
                    </a:solidFill>
                    <a:cs typeface="Arial" pitchFamily="34" charset="0"/>
                  </a:rPr>
                  <a:t>69 to 74 years</a:t>
                </a:r>
              </a:p>
            </p:txBody>
          </p:sp>
          <p:sp>
            <p:nvSpPr>
              <p:cNvPr id="21" name="Rectangle 20">
                <a:extLst>
                  <a:ext uri="{FF2B5EF4-FFF2-40B4-BE49-F238E27FC236}">
                    <a16:creationId xmlns:a16="http://schemas.microsoft.com/office/drawing/2014/main" id="{8B0C380B-F10F-4ED1-9804-E4CA39276B74}"/>
                  </a:ext>
                </a:extLst>
              </p:cNvPr>
              <p:cNvSpPr>
                <a:spLocks noChangeArrowheads="1"/>
              </p:cNvSpPr>
              <p:nvPr/>
            </p:nvSpPr>
            <p:spPr bwMode="auto">
              <a:xfrm>
                <a:off x="6797042" y="4877107"/>
                <a:ext cx="274320" cy="274320"/>
              </a:xfrm>
              <a:prstGeom prst="rect">
                <a:avLst/>
              </a:prstGeom>
              <a:solidFill>
                <a:srgbClr val="EDED13"/>
              </a:solidFill>
              <a:ln w="9525">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auto" hangingPunct="0">
                  <a:spcBef>
                    <a:spcPts val="0"/>
                  </a:spcBef>
                  <a:spcAft>
                    <a:spcPts val="0"/>
                  </a:spcAft>
                  <a:defRPr/>
                </a:pPr>
                <a:endParaRPr lang="en-US" sz="700" kern="0" dirty="0">
                  <a:solidFill>
                    <a:sysClr val="windowText" lastClr="000000"/>
                  </a:solidFill>
                  <a:cs typeface="Arial" pitchFamily="34" charset="0"/>
                </a:endParaRPr>
              </a:p>
            </p:txBody>
          </p:sp>
          <p:sp>
            <p:nvSpPr>
              <p:cNvPr id="22" name="Text Box 220">
                <a:extLst>
                  <a:ext uri="{FF2B5EF4-FFF2-40B4-BE49-F238E27FC236}">
                    <a16:creationId xmlns:a16="http://schemas.microsoft.com/office/drawing/2014/main" id="{A4510164-5D7A-4D9B-840A-2C956270D4BC}"/>
                  </a:ext>
                </a:extLst>
              </p:cNvPr>
              <p:cNvSpPr txBox="1">
                <a:spLocks noChangeArrowheads="1"/>
              </p:cNvSpPr>
              <p:nvPr/>
            </p:nvSpPr>
            <p:spPr bwMode="auto">
              <a:xfrm>
                <a:off x="7162801" y="4941115"/>
                <a:ext cx="1915160" cy="243021"/>
              </a:xfrm>
              <a:prstGeom prst="rect">
                <a:avLst/>
              </a:prstGeom>
              <a:noFill/>
              <a:ln w="9525">
                <a:noFill/>
                <a:miter lim="800000"/>
                <a:headEnd/>
                <a:tailEnd/>
              </a:ln>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auto" hangingPunct="0">
                  <a:spcBef>
                    <a:spcPts val="0"/>
                  </a:spcBef>
                  <a:spcAft>
                    <a:spcPts val="0"/>
                  </a:spcAft>
                  <a:defRPr/>
                </a:pPr>
                <a:r>
                  <a:rPr lang="en-US" sz="700" kern="0" dirty="0">
                    <a:solidFill>
                      <a:sysClr val="windowText" lastClr="000000"/>
                    </a:solidFill>
                    <a:cs typeface="Arial" pitchFamily="34" charset="0"/>
                  </a:rPr>
                  <a:t>74 to 79 years</a:t>
                </a:r>
              </a:p>
            </p:txBody>
          </p:sp>
          <p:sp>
            <p:nvSpPr>
              <p:cNvPr id="23" name="Rectangle 22">
                <a:extLst>
                  <a:ext uri="{FF2B5EF4-FFF2-40B4-BE49-F238E27FC236}">
                    <a16:creationId xmlns:a16="http://schemas.microsoft.com/office/drawing/2014/main" id="{B17A7D29-80A7-44D9-91F3-1103142B8B92}"/>
                  </a:ext>
                </a:extLst>
              </p:cNvPr>
              <p:cNvSpPr>
                <a:spLocks noChangeArrowheads="1"/>
              </p:cNvSpPr>
              <p:nvPr/>
            </p:nvSpPr>
            <p:spPr bwMode="auto">
              <a:xfrm>
                <a:off x="6797042" y="6140338"/>
                <a:ext cx="274320" cy="274320"/>
              </a:xfrm>
              <a:prstGeom prst="rect">
                <a:avLst/>
              </a:prstGeom>
              <a:solidFill>
                <a:srgbClr val="2813ED"/>
              </a:solidFill>
              <a:ln w="9525">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auto" hangingPunct="0">
                  <a:spcBef>
                    <a:spcPts val="0"/>
                  </a:spcBef>
                  <a:spcAft>
                    <a:spcPts val="0"/>
                  </a:spcAft>
                  <a:defRPr/>
                </a:pPr>
                <a:endParaRPr lang="en-US" sz="700" kern="0" dirty="0">
                  <a:solidFill>
                    <a:sysClr val="windowText" lastClr="000000"/>
                  </a:solidFill>
                  <a:cs typeface="Arial" pitchFamily="34" charset="0"/>
                </a:endParaRPr>
              </a:p>
            </p:txBody>
          </p:sp>
          <p:sp>
            <p:nvSpPr>
              <p:cNvPr id="24" name="Text Box 220">
                <a:extLst>
                  <a:ext uri="{FF2B5EF4-FFF2-40B4-BE49-F238E27FC236}">
                    <a16:creationId xmlns:a16="http://schemas.microsoft.com/office/drawing/2014/main" id="{7F505CAF-CE82-458C-BDBC-8814888C2673}"/>
                  </a:ext>
                </a:extLst>
              </p:cNvPr>
              <p:cNvSpPr txBox="1">
                <a:spLocks noChangeArrowheads="1"/>
              </p:cNvSpPr>
              <p:nvPr/>
            </p:nvSpPr>
            <p:spPr bwMode="auto">
              <a:xfrm>
                <a:off x="7162799" y="6204347"/>
                <a:ext cx="2305562" cy="243021"/>
              </a:xfrm>
              <a:prstGeom prst="rect">
                <a:avLst/>
              </a:prstGeom>
              <a:noFill/>
              <a:ln w="9525">
                <a:noFill/>
                <a:miter lim="800000"/>
                <a:headEnd/>
                <a:tailEnd/>
              </a:ln>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auto" hangingPunct="0">
                  <a:spcBef>
                    <a:spcPts val="0"/>
                  </a:spcBef>
                  <a:spcAft>
                    <a:spcPts val="0"/>
                  </a:spcAft>
                  <a:defRPr/>
                </a:pPr>
                <a:r>
                  <a:rPr lang="en-US" sz="700" kern="0" dirty="0">
                    <a:solidFill>
                      <a:sysClr val="windowText" lastClr="000000"/>
                    </a:solidFill>
                    <a:cs typeface="Arial" pitchFamily="34" charset="0"/>
                  </a:rPr>
                  <a:t>94+ years</a:t>
                </a:r>
              </a:p>
            </p:txBody>
          </p:sp>
        </p:grpSp>
      </p:grpSp>
      <p:pic>
        <p:nvPicPr>
          <p:cNvPr id="26" name="Picture 6">
            <a:extLst>
              <a:ext uri="{FF2B5EF4-FFF2-40B4-BE49-F238E27FC236}">
                <a16:creationId xmlns:a16="http://schemas.microsoft.com/office/drawing/2014/main" id="{E5D0E3E0-F3EB-4F7A-A042-EF5F8EFC87B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29" t="13282" b="11424"/>
          <a:stretch/>
        </p:blipFill>
        <p:spPr bwMode="auto">
          <a:xfrm>
            <a:off x="4754880" y="2283980"/>
            <a:ext cx="4114800" cy="24086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 Placeholder 2">
            <a:extLst>
              <a:ext uri="{FF2B5EF4-FFF2-40B4-BE49-F238E27FC236}">
                <a16:creationId xmlns:a16="http://schemas.microsoft.com/office/drawing/2014/main" id="{7D0153D5-8B7D-4194-A540-2439206BE492}"/>
              </a:ext>
            </a:extLst>
          </p:cNvPr>
          <p:cNvSpPr txBox="1">
            <a:spLocks/>
          </p:cNvSpPr>
          <p:nvPr/>
        </p:nvSpPr>
        <p:spPr>
          <a:xfrm>
            <a:off x="813519" y="1477356"/>
            <a:ext cx="3564723" cy="4486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Life Expectancy by County</a:t>
            </a:r>
          </a:p>
        </p:txBody>
      </p:sp>
      <p:sp>
        <p:nvSpPr>
          <p:cNvPr id="28" name="Text Placeholder 2">
            <a:extLst>
              <a:ext uri="{FF2B5EF4-FFF2-40B4-BE49-F238E27FC236}">
                <a16:creationId xmlns:a16="http://schemas.microsoft.com/office/drawing/2014/main" id="{67022F7B-2BA0-4621-82DF-7D773F17F4B5}"/>
              </a:ext>
            </a:extLst>
          </p:cNvPr>
          <p:cNvSpPr txBox="1">
            <a:spLocks/>
          </p:cNvSpPr>
          <p:nvPr/>
        </p:nvSpPr>
        <p:spPr>
          <a:xfrm>
            <a:off x="5152405" y="1477355"/>
            <a:ext cx="3564723" cy="4486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Urban-Rural Classification</a:t>
            </a:r>
          </a:p>
        </p:txBody>
      </p:sp>
      <p:sp>
        <p:nvSpPr>
          <p:cNvPr id="29" name="TextBox 28">
            <a:extLst>
              <a:ext uri="{FF2B5EF4-FFF2-40B4-BE49-F238E27FC236}">
                <a16:creationId xmlns:a16="http://schemas.microsoft.com/office/drawing/2014/main" id="{DDA7B93F-B0D0-4F43-9B26-4D275214B520}"/>
              </a:ext>
            </a:extLst>
          </p:cNvPr>
          <p:cNvSpPr txBox="1"/>
          <p:nvPr/>
        </p:nvSpPr>
        <p:spPr>
          <a:xfrm>
            <a:off x="5152405" y="5562053"/>
            <a:ext cx="3846214" cy="1015663"/>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Centers for Disease Control and Prevention. NCHS Urban-Rural Classification Scheme for Counties. </a:t>
            </a:r>
            <a:r>
              <a:rPr lang="en-US" sz="1000" dirty="0">
                <a:solidFill>
                  <a:prstClr val="black"/>
                </a:solidFill>
                <a:hlinkClick r:id="rId6"/>
              </a:rPr>
              <a:t>https://www.cdc.gov/nchs/data_access/urban_rural.htm#2013_Urban-Rural_Classification_Scheme_for_Counties</a:t>
            </a:r>
            <a:r>
              <a:rPr lang="en-US" sz="1000" dirty="0">
                <a:solidFill>
                  <a:prstClr val="black"/>
                </a:solidFill>
              </a:rPr>
              <a:t>. Accessed November 24,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82C79386-0EC7-42E3-9BB7-F6C792D5FA6E}"/>
              </a:ext>
            </a:extLst>
          </p:cNvPr>
          <p:cNvSpPr>
            <a:spLocks noGrp="1"/>
          </p:cNvSpPr>
          <p:nvPr>
            <p:ph type="sldNum" sz="quarter" idx="10"/>
          </p:nvPr>
        </p:nvSpPr>
        <p:spPr/>
        <p:txBody>
          <a:bodyPr/>
          <a:lstStyle/>
          <a:p>
            <a:fld id="{85F5B7A5-34A7-4AB0-A34F-A4DF2002FA98}" type="slidenum">
              <a:rPr lang="en-US" smtClean="0"/>
              <a:t>17</a:t>
            </a:fld>
            <a:endParaRPr lang="en-US" dirty="0"/>
          </a:p>
        </p:txBody>
      </p:sp>
    </p:spTree>
    <p:extLst>
      <p:ext uri="{BB962C8B-B14F-4D97-AF65-F5344CB8AC3E}">
        <p14:creationId xmlns:p14="http://schemas.microsoft.com/office/powerpoint/2010/main" val="6415939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6910D5-E534-4263-9ADF-0B9F9F7FFCAE}"/>
              </a:ext>
            </a:extLst>
          </p:cNvPr>
          <p:cNvSpPr>
            <a:spLocks noGrp="1"/>
          </p:cNvSpPr>
          <p:nvPr>
            <p:ph type="title"/>
          </p:nvPr>
        </p:nvSpPr>
        <p:spPr/>
        <p:txBody>
          <a:bodyPr/>
          <a:lstStyle/>
          <a:p>
            <a:r>
              <a:rPr lang="en-US" dirty="0"/>
              <a:t>Summary and conclusion</a:t>
            </a:r>
          </a:p>
        </p:txBody>
      </p:sp>
      <p:sp>
        <p:nvSpPr>
          <p:cNvPr id="5" name="Text Placeholder 4">
            <a:extLst>
              <a:ext uri="{FF2B5EF4-FFF2-40B4-BE49-F238E27FC236}">
                <a16:creationId xmlns:a16="http://schemas.microsoft.com/office/drawing/2014/main" id="{47D4B209-9BAF-430F-A108-FE3A549C9362}"/>
              </a:ext>
            </a:extLst>
          </p:cNvPr>
          <p:cNvSpPr>
            <a:spLocks noGrp="1"/>
          </p:cNvSpPr>
          <p:nvPr>
            <p:ph type="body" idx="1"/>
          </p:nvPr>
        </p:nvSpPr>
        <p:spPr/>
        <p:txBody>
          <a:bodyPr/>
          <a:lstStyle/>
          <a:p>
            <a:r>
              <a:rPr lang="en-US" dirty="0"/>
              <a:t>Chartbook on Rural Healthcare</a:t>
            </a:r>
          </a:p>
        </p:txBody>
      </p:sp>
    </p:spTree>
    <p:extLst>
      <p:ext uri="{BB962C8B-B14F-4D97-AF65-F5344CB8AC3E}">
        <p14:creationId xmlns:p14="http://schemas.microsoft.com/office/powerpoint/2010/main" val="136695552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4D073-57BE-49BA-A265-9B9651706D37}"/>
              </a:ext>
            </a:extLst>
          </p:cNvPr>
          <p:cNvSpPr>
            <a:spLocks noGrp="1"/>
          </p:cNvSpPr>
          <p:nvPr>
            <p:ph type="title"/>
          </p:nvPr>
        </p:nvSpPr>
        <p:spPr/>
        <p:txBody>
          <a:bodyPr>
            <a:normAutofit fontScale="90000"/>
          </a:bodyPr>
          <a:lstStyle/>
          <a:p>
            <a:r>
              <a:rPr lang="en-US" dirty="0"/>
              <a:t>Summary</a:t>
            </a:r>
          </a:p>
        </p:txBody>
      </p:sp>
      <p:sp>
        <p:nvSpPr>
          <p:cNvPr id="3" name="Content Placeholder 2">
            <a:extLst>
              <a:ext uri="{FF2B5EF4-FFF2-40B4-BE49-F238E27FC236}">
                <a16:creationId xmlns:a16="http://schemas.microsoft.com/office/drawing/2014/main" id="{6E5DF286-AEA3-426E-856C-3393BA3B9715}"/>
              </a:ext>
            </a:extLst>
          </p:cNvPr>
          <p:cNvSpPr>
            <a:spLocks noGrp="1"/>
          </p:cNvSpPr>
          <p:nvPr>
            <p:ph idx="1"/>
          </p:nvPr>
        </p:nvSpPr>
        <p:spPr>
          <a:xfrm>
            <a:off x="457200" y="1371600"/>
            <a:ext cx="8229600" cy="4893311"/>
          </a:xfrm>
        </p:spPr>
        <p:txBody>
          <a:bodyPr>
            <a:normAutofit/>
          </a:bodyPr>
          <a:lstStyle/>
          <a:p>
            <a:r>
              <a:rPr lang="en-US" sz="2000" dirty="0"/>
              <a:t>Today, more than 60 million people live in rural America.  Historically, rural communities have struggled with issues related to access to care, recruitment and retention of healthcare providers, and economic viability of small rural and critical access hospitals. </a:t>
            </a:r>
          </a:p>
          <a:p>
            <a:r>
              <a:rPr lang="en-US" sz="2000" dirty="0"/>
              <a:t>Rural residents have higher rates of age-adjusted mortality (Gong, et al., 2019), chronic disease (SRHRC, 2020), and potentially excess deaths (Garcia, et al., 2019b) than their urban counterparts. </a:t>
            </a:r>
          </a:p>
          <a:p>
            <a:r>
              <a:rPr lang="en-US" sz="2000" dirty="0"/>
              <a:t>Disparities in life expectancy between rural and urban communities have continued (Moy, et al., 2017; Singh &amp; </a:t>
            </a:r>
            <a:r>
              <a:rPr lang="en-US" sz="2000" dirty="0" err="1"/>
              <a:t>Siahpush</a:t>
            </a:r>
            <a:r>
              <a:rPr lang="en-US" sz="2000" dirty="0"/>
              <a:t>, 2014), and rural residents have a greater probability of severe maternal mortality and morbidity compared with urban residents (</a:t>
            </a:r>
            <a:r>
              <a:rPr lang="en-US" sz="2000" dirty="0" err="1"/>
              <a:t>Kozhimannil</a:t>
            </a:r>
            <a:r>
              <a:rPr lang="en-US" sz="2000" dirty="0"/>
              <a:t>, et al., 2019). </a:t>
            </a:r>
          </a:p>
        </p:txBody>
      </p:sp>
      <p:sp>
        <p:nvSpPr>
          <p:cNvPr id="6" name="Slide Number Placeholder 5">
            <a:extLst>
              <a:ext uri="{FF2B5EF4-FFF2-40B4-BE49-F238E27FC236}">
                <a16:creationId xmlns:a16="http://schemas.microsoft.com/office/drawing/2014/main" id="{E2B4F14E-51A0-4DAA-B1BA-885181781193}"/>
              </a:ext>
            </a:extLst>
          </p:cNvPr>
          <p:cNvSpPr>
            <a:spLocks noGrp="1"/>
          </p:cNvSpPr>
          <p:nvPr>
            <p:ph type="sldNum" sz="quarter" idx="10"/>
          </p:nvPr>
        </p:nvSpPr>
        <p:spPr/>
        <p:txBody>
          <a:bodyPr/>
          <a:lstStyle/>
          <a:p>
            <a:fld id="{85F5B7A5-34A7-4AB0-A34F-A4DF2002FA98}" type="slidenum">
              <a:rPr lang="en-US" smtClean="0"/>
              <a:t>171</a:t>
            </a:fld>
            <a:endParaRPr lang="en-US" dirty="0"/>
          </a:p>
        </p:txBody>
      </p:sp>
    </p:spTree>
    <p:extLst>
      <p:ext uri="{BB962C8B-B14F-4D97-AF65-F5344CB8AC3E}">
        <p14:creationId xmlns:p14="http://schemas.microsoft.com/office/powerpoint/2010/main" val="200372079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B3410-BF35-438D-A7B1-D3D07BD7D13D}"/>
              </a:ext>
            </a:extLst>
          </p:cNvPr>
          <p:cNvSpPr>
            <a:spLocks noGrp="1"/>
          </p:cNvSpPr>
          <p:nvPr>
            <p:ph type="title"/>
          </p:nvPr>
        </p:nvSpPr>
        <p:spPr/>
        <p:txBody>
          <a:bodyPr>
            <a:normAutofit fontScale="90000"/>
          </a:bodyPr>
          <a:lstStyle/>
          <a:p>
            <a:r>
              <a:rPr lang="en-US" dirty="0"/>
              <a:t>Federal Resource for Rural Health</a:t>
            </a:r>
          </a:p>
        </p:txBody>
      </p:sp>
      <p:sp>
        <p:nvSpPr>
          <p:cNvPr id="3" name="Content Placeholder 2">
            <a:extLst>
              <a:ext uri="{FF2B5EF4-FFF2-40B4-BE49-F238E27FC236}">
                <a16:creationId xmlns:a16="http://schemas.microsoft.com/office/drawing/2014/main" id="{B4A226B2-1A88-4403-BFDE-3CFCF2E380FA}"/>
              </a:ext>
            </a:extLst>
          </p:cNvPr>
          <p:cNvSpPr>
            <a:spLocks noGrp="1"/>
          </p:cNvSpPr>
          <p:nvPr>
            <p:ph idx="1"/>
          </p:nvPr>
        </p:nvSpPr>
        <p:spPr/>
        <p:txBody>
          <a:bodyPr>
            <a:normAutofit fontScale="92500"/>
          </a:bodyPr>
          <a:lstStyle/>
          <a:p>
            <a:r>
              <a:rPr lang="en-US" dirty="0"/>
              <a:t>Federal Office of Rural Health Policy established in 1987 to serve as the focal point for rural health activities in the U.S. Department of Health and Human Services, with two distinct but complementary roles:</a:t>
            </a:r>
          </a:p>
          <a:p>
            <a:pPr lvl="1"/>
            <a:r>
              <a:rPr lang="en-US" dirty="0"/>
              <a:t>Statutory charge to advise the HHS Secretary on rural health issues across the Department, including interactions with the Medicare and Medicaid programs, and to support policy-relevant research on rural health issues. </a:t>
            </a:r>
          </a:p>
          <a:p>
            <a:pPr lvl="1"/>
            <a:r>
              <a:rPr lang="en-US" dirty="0"/>
              <a:t>Administration of grant programs focused on supporting and enhancing healthcare delivery in rural communities. </a:t>
            </a:r>
          </a:p>
        </p:txBody>
      </p:sp>
      <p:sp>
        <p:nvSpPr>
          <p:cNvPr id="4" name="Slide Number Placeholder 3">
            <a:extLst>
              <a:ext uri="{FF2B5EF4-FFF2-40B4-BE49-F238E27FC236}">
                <a16:creationId xmlns:a16="http://schemas.microsoft.com/office/drawing/2014/main" id="{C9C9687D-7AE8-4FE4-9496-074914D9BEC4}"/>
              </a:ext>
            </a:extLst>
          </p:cNvPr>
          <p:cNvSpPr>
            <a:spLocks noGrp="1"/>
          </p:cNvSpPr>
          <p:nvPr>
            <p:ph type="sldNum" sz="quarter" idx="10"/>
          </p:nvPr>
        </p:nvSpPr>
        <p:spPr/>
        <p:txBody>
          <a:bodyPr/>
          <a:lstStyle/>
          <a:p>
            <a:fld id="{85F5B7A5-34A7-4AB0-A34F-A4DF2002FA98}" type="slidenum">
              <a:rPr lang="en-US" smtClean="0"/>
              <a:t>172</a:t>
            </a:fld>
            <a:endParaRPr lang="en-US" dirty="0"/>
          </a:p>
        </p:txBody>
      </p:sp>
    </p:spTree>
    <p:extLst>
      <p:ext uri="{BB962C8B-B14F-4D97-AF65-F5344CB8AC3E}">
        <p14:creationId xmlns:p14="http://schemas.microsoft.com/office/powerpoint/2010/main" val="332780578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91E00-6DA4-480A-A5AE-1F48CCAD2FF9}"/>
              </a:ext>
            </a:extLst>
          </p:cNvPr>
          <p:cNvSpPr>
            <a:spLocks noGrp="1"/>
          </p:cNvSpPr>
          <p:nvPr>
            <p:ph type="title"/>
          </p:nvPr>
        </p:nvSpPr>
        <p:spPr/>
        <p:txBody>
          <a:bodyPr>
            <a:normAutofit fontScale="90000"/>
          </a:bodyPr>
          <a:lstStyle/>
          <a:p>
            <a:r>
              <a:rPr lang="en-US" b="1" dirty="0"/>
              <a:t>Conclusion</a:t>
            </a:r>
            <a:endParaRPr lang="en-US" dirty="0"/>
          </a:p>
        </p:txBody>
      </p:sp>
      <p:sp>
        <p:nvSpPr>
          <p:cNvPr id="3" name="Content Placeholder 2">
            <a:extLst>
              <a:ext uri="{FF2B5EF4-FFF2-40B4-BE49-F238E27FC236}">
                <a16:creationId xmlns:a16="http://schemas.microsoft.com/office/drawing/2014/main" id="{7CBDA73B-4664-4365-AE77-B6B72F8ABD2C}"/>
              </a:ext>
            </a:extLst>
          </p:cNvPr>
          <p:cNvSpPr>
            <a:spLocks noGrp="1"/>
          </p:cNvSpPr>
          <p:nvPr>
            <p:ph idx="1"/>
          </p:nvPr>
        </p:nvSpPr>
        <p:spPr/>
        <p:txBody>
          <a:bodyPr/>
          <a:lstStyle/>
          <a:p>
            <a:r>
              <a:rPr lang="en-US" dirty="0"/>
              <a:t>The Chartbook on Rural Healthcare provides an </a:t>
            </a:r>
            <a:r>
              <a:rPr lang="en-US" dirty="0" err="1"/>
              <a:t>indepth</a:t>
            </a:r>
            <a:r>
              <a:rPr lang="en-US" dirty="0"/>
              <a:t> overview of the status of access and quality measures, as well as disparities and trends in these measures for rural populations.</a:t>
            </a:r>
          </a:p>
          <a:p>
            <a:r>
              <a:rPr lang="en-US" dirty="0"/>
              <a:t>The chartbook is an important source of data on these issues for the Office of Rural Health Policy and informs the Office’s work on behalf of rural Americans. </a:t>
            </a:r>
          </a:p>
          <a:p>
            <a:endParaRPr lang="en-US" dirty="0"/>
          </a:p>
        </p:txBody>
      </p:sp>
      <p:sp>
        <p:nvSpPr>
          <p:cNvPr id="4" name="Slide Number Placeholder 3">
            <a:extLst>
              <a:ext uri="{FF2B5EF4-FFF2-40B4-BE49-F238E27FC236}">
                <a16:creationId xmlns:a16="http://schemas.microsoft.com/office/drawing/2014/main" id="{B4381AFD-3981-4200-BA59-B86D9DBE7F82}"/>
              </a:ext>
            </a:extLst>
          </p:cNvPr>
          <p:cNvSpPr>
            <a:spLocks noGrp="1"/>
          </p:cNvSpPr>
          <p:nvPr>
            <p:ph type="sldNum" sz="quarter" idx="10"/>
          </p:nvPr>
        </p:nvSpPr>
        <p:spPr/>
        <p:txBody>
          <a:bodyPr/>
          <a:lstStyle/>
          <a:p>
            <a:fld id="{85F5B7A5-34A7-4AB0-A34F-A4DF2002FA98}" type="slidenum">
              <a:rPr lang="en-US" smtClean="0"/>
              <a:t>173</a:t>
            </a:fld>
            <a:endParaRPr lang="en-US" dirty="0"/>
          </a:p>
        </p:txBody>
      </p:sp>
    </p:spTree>
    <p:extLst>
      <p:ext uri="{BB962C8B-B14F-4D97-AF65-F5344CB8AC3E}">
        <p14:creationId xmlns:p14="http://schemas.microsoft.com/office/powerpoint/2010/main" val="17879047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C3B75-BF9D-45BB-9FFA-9A49A35519CB}"/>
              </a:ext>
            </a:extLst>
          </p:cNvPr>
          <p:cNvSpPr>
            <a:spLocks noGrp="1"/>
          </p:cNvSpPr>
          <p:nvPr>
            <p:ph type="title"/>
          </p:nvPr>
        </p:nvSpPr>
        <p:spPr/>
        <p:txBody>
          <a:bodyPr>
            <a:normAutofit fontScale="90000"/>
          </a:bodyPr>
          <a:lstStyle/>
          <a:p>
            <a:r>
              <a:rPr lang="en-US" b="1" dirty="0"/>
              <a:t>Conclusion (cont’d.)</a:t>
            </a:r>
            <a:endParaRPr lang="en-US" dirty="0"/>
          </a:p>
        </p:txBody>
      </p:sp>
      <p:sp>
        <p:nvSpPr>
          <p:cNvPr id="3" name="Content Placeholder 2">
            <a:extLst>
              <a:ext uri="{FF2B5EF4-FFF2-40B4-BE49-F238E27FC236}">
                <a16:creationId xmlns:a16="http://schemas.microsoft.com/office/drawing/2014/main" id="{4A3A23E7-B94A-4047-9816-AD8D213AC5BB}"/>
              </a:ext>
            </a:extLst>
          </p:cNvPr>
          <p:cNvSpPr>
            <a:spLocks noGrp="1"/>
          </p:cNvSpPr>
          <p:nvPr>
            <p:ph idx="1"/>
          </p:nvPr>
        </p:nvSpPr>
        <p:spPr/>
        <p:txBody>
          <a:bodyPr/>
          <a:lstStyle/>
          <a:p>
            <a:r>
              <a:rPr lang="en-US" dirty="0"/>
              <a:t>Future priorities to improve quality and disparities in the delivery of care in rural areas should include further efforts to collect and stratify data both by rurality and race/ethnicity.</a:t>
            </a:r>
          </a:p>
          <a:p>
            <a:r>
              <a:rPr lang="en-US" dirty="0"/>
              <a:t>The priorities should also focus on areas where the </a:t>
            </a:r>
            <a:r>
              <a:rPr lang="en-US"/>
              <a:t>2021 chartbook </a:t>
            </a:r>
            <a:r>
              <a:rPr lang="en-US" dirty="0"/>
              <a:t>revealed worsening access to care and disparities for rural residents. </a:t>
            </a:r>
          </a:p>
          <a:p>
            <a:endParaRPr lang="en-US" dirty="0"/>
          </a:p>
        </p:txBody>
      </p:sp>
      <p:sp>
        <p:nvSpPr>
          <p:cNvPr id="4" name="Slide Number Placeholder 3">
            <a:extLst>
              <a:ext uri="{FF2B5EF4-FFF2-40B4-BE49-F238E27FC236}">
                <a16:creationId xmlns:a16="http://schemas.microsoft.com/office/drawing/2014/main" id="{6A9E4839-AD86-4061-88C1-43810E7DB6E2}"/>
              </a:ext>
            </a:extLst>
          </p:cNvPr>
          <p:cNvSpPr>
            <a:spLocks noGrp="1"/>
          </p:cNvSpPr>
          <p:nvPr>
            <p:ph type="sldNum" sz="quarter" idx="10"/>
          </p:nvPr>
        </p:nvSpPr>
        <p:spPr/>
        <p:txBody>
          <a:bodyPr/>
          <a:lstStyle/>
          <a:p>
            <a:fld id="{85F5B7A5-34A7-4AB0-A34F-A4DF2002FA98}" type="slidenum">
              <a:rPr lang="en-US" smtClean="0"/>
              <a:t>174</a:t>
            </a:fld>
            <a:endParaRPr lang="en-US" dirty="0"/>
          </a:p>
        </p:txBody>
      </p:sp>
    </p:spTree>
    <p:extLst>
      <p:ext uri="{BB962C8B-B14F-4D97-AF65-F5344CB8AC3E}">
        <p14:creationId xmlns:p14="http://schemas.microsoft.com/office/powerpoint/2010/main" val="105882697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p>
        </p:txBody>
      </p:sp>
      <p:sp>
        <p:nvSpPr>
          <p:cNvPr id="9" name="Content Placeholder 8">
            <a:extLst>
              <a:ext uri="{FF2B5EF4-FFF2-40B4-BE49-F238E27FC236}">
                <a16:creationId xmlns:a16="http://schemas.microsoft.com/office/drawing/2014/main" id="{EACB4B35-6E6C-46C9-8FAB-743E3F407651}"/>
              </a:ext>
            </a:extLst>
          </p:cNvPr>
          <p:cNvSpPr>
            <a:spLocks noGrp="1"/>
          </p:cNvSpPr>
          <p:nvPr>
            <p:ph idx="1"/>
          </p:nvPr>
        </p:nvSpPr>
        <p:spPr>
          <a:xfrm>
            <a:off x="457200" y="1280160"/>
            <a:ext cx="8229600" cy="5196840"/>
          </a:xfrm>
        </p:spPr>
        <p:txBody>
          <a:bodyPr>
            <a:noAutofit/>
          </a:bodyPr>
          <a:lstStyle/>
          <a:p>
            <a:pPr marL="228600" indent="-228600">
              <a:spcBef>
                <a:spcPts val="0"/>
              </a:spcBef>
            </a:pPr>
            <a:r>
              <a:rPr lang="en-US" sz="1200" dirty="0" err="1"/>
              <a:t>Alghanem</a:t>
            </a:r>
            <a:r>
              <a:rPr lang="en-US" sz="1200" dirty="0"/>
              <a:t> F, Clements JM. Narrowing performance gap between rural and urban hospitals for acute myocardial infarction care. Am J </a:t>
            </a:r>
            <a:r>
              <a:rPr lang="en-US" sz="1200" dirty="0" err="1"/>
              <a:t>Emerg</a:t>
            </a:r>
            <a:r>
              <a:rPr lang="en-US" sz="1200" dirty="0"/>
              <a:t> Med. 2020;38(1):89-94. </a:t>
            </a:r>
            <a:r>
              <a:rPr lang="en-US" sz="1200" u="sng" dirty="0">
                <a:hlinkClick r:id="rId3"/>
              </a:rPr>
              <a:t>https://doi.org/10.1016/j.ajem.2019.04.030</a:t>
            </a:r>
            <a:r>
              <a:rPr lang="en-US" sz="1200" dirty="0"/>
              <a:t>. Accessed November 16, 2021.</a:t>
            </a:r>
          </a:p>
          <a:p>
            <a:pPr marL="228600" indent="-228600">
              <a:spcBef>
                <a:spcPts val="0"/>
              </a:spcBef>
            </a:pPr>
            <a:r>
              <a:rPr lang="en-US" sz="1200" dirty="0"/>
              <a:t>American Cancer Society. How Common Is Breast Cancer? Last reviewed May 2021. </a:t>
            </a:r>
            <a:r>
              <a:rPr lang="en-US" sz="1200" dirty="0">
                <a:hlinkClick r:id="rId4"/>
              </a:rPr>
              <a:t>https://www.cancer.org/ cancer/breast-cancer/about/how-common-is-breast-cancer.html</a:t>
            </a:r>
            <a:r>
              <a:rPr lang="en-US" sz="1200" dirty="0"/>
              <a:t>. Accessed November 17, 2021.</a:t>
            </a:r>
          </a:p>
          <a:p>
            <a:pPr marL="228600" indent="-228600">
              <a:spcBef>
                <a:spcPts val="0"/>
              </a:spcBef>
            </a:pPr>
            <a:r>
              <a:rPr lang="en-US" sz="1200" dirty="0"/>
              <a:t>American Lung Association. Asthma Risk Factors. Last reviewed October 2020. </a:t>
            </a:r>
            <a:r>
              <a:rPr lang="en-US" sz="1200" u="sng" dirty="0">
                <a:hlinkClick r:id="rId5"/>
              </a:rPr>
              <a:t>https://www.lung.org/lung-health-diseases/lung-disease-lookup/asthma/asthma-symptoms-causes-risk-factors/asthma-risk-factors</a:t>
            </a:r>
            <a:r>
              <a:rPr lang="en-US" sz="1200" dirty="0"/>
              <a:t>. Accessed November 16, 2021.</a:t>
            </a:r>
          </a:p>
          <a:p>
            <a:pPr marL="228600" indent="-228600">
              <a:spcBef>
                <a:spcPts val="0"/>
              </a:spcBef>
            </a:pPr>
            <a:r>
              <a:rPr lang="en-US" sz="1200" dirty="0"/>
              <a:t>American Thoracic Society. Top 20 Pneumonia Facts—2019. </a:t>
            </a:r>
            <a:r>
              <a:rPr lang="en-US" sz="1200" u="sng" dirty="0">
                <a:hlinkClick r:id="rId6"/>
              </a:rPr>
              <a:t>https://www.thoracic.org/patients/patient-resources/resources/top-pneumonia-facts.pdf</a:t>
            </a:r>
            <a:r>
              <a:rPr lang="en-US" sz="1200" u="sng" dirty="0"/>
              <a:t>.</a:t>
            </a:r>
            <a:r>
              <a:rPr lang="en-US" sz="1200" dirty="0"/>
              <a:t> Accessed November 16, 2021.</a:t>
            </a:r>
          </a:p>
          <a:p>
            <a:pPr marL="228600" indent="-228600">
              <a:spcBef>
                <a:spcPts val="0"/>
              </a:spcBef>
            </a:pPr>
            <a:r>
              <a:rPr lang="en-US" sz="1200" dirty="0" err="1"/>
              <a:t>Andrilla</a:t>
            </a:r>
            <a:r>
              <a:rPr lang="en-US" sz="1200" dirty="0"/>
              <a:t> CHA, Patterson DG, </a:t>
            </a:r>
            <a:r>
              <a:rPr lang="en-US" sz="1200" dirty="0" err="1"/>
              <a:t>Garberson</a:t>
            </a:r>
            <a:r>
              <a:rPr lang="en-US" sz="1200" dirty="0"/>
              <a:t> LA, </a:t>
            </a:r>
            <a:r>
              <a:rPr lang="en-US" sz="1200" dirty="0" err="1"/>
              <a:t>Coulthard</a:t>
            </a:r>
            <a:r>
              <a:rPr lang="en-US" sz="1200" dirty="0"/>
              <a:t> C, Larson EH. Geographic variation in the supply of selected behavioral health providers. Am J </a:t>
            </a:r>
            <a:r>
              <a:rPr lang="en-US" sz="1200" dirty="0" err="1"/>
              <a:t>Prev</a:t>
            </a:r>
            <a:r>
              <a:rPr lang="en-US" sz="1200" dirty="0"/>
              <a:t> Med. 2018 Jun;54(6 Suppl 3):S199-S207. </a:t>
            </a:r>
            <a:r>
              <a:rPr lang="en-US" sz="1200" u="sng" dirty="0">
                <a:hlinkClick r:id="rId7"/>
              </a:rPr>
              <a:t>http://doi.org/10.1016/j.amepre.2018.01.004</a:t>
            </a:r>
            <a:r>
              <a:rPr lang="en-US" sz="1200" dirty="0"/>
              <a:t>. Accessed November 16, 2021.</a:t>
            </a:r>
          </a:p>
          <a:p>
            <a:pPr marL="228600" indent="-228600">
              <a:spcBef>
                <a:spcPts val="0"/>
              </a:spcBef>
            </a:pPr>
            <a:r>
              <a:rPr lang="en-US" sz="1200" dirty="0" err="1"/>
              <a:t>Artiga</a:t>
            </a:r>
            <a:r>
              <a:rPr lang="en-US" sz="1200" dirty="0"/>
              <a:t> S, Hill L, </a:t>
            </a:r>
            <a:r>
              <a:rPr lang="en-US" sz="1200" dirty="0" err="1"/>
              <a:t>Orega</a:t>
            </a:r>
            <a:r>
              <a:rPr lang="en-US" sz="1200" dirty="0"/>
              <a:t> K, Damico A. Health Coverage by Race and Ethnicity, 2010-2019. San Francisco: KFF; July 16, 2021. </a:t>
            </a:r>
            <a:r>
              <a:rPr lang="en-US" sz="1200" u="sng" dirty="0">
                <a:hlinkClick r:id="rId8"/>
              </a:rPr>
              <a:t>https://www.kff.org/racial-equity-and-health-policy/issue-brief/health-coverage-by-race-and-ethnicity/</a:t>
            </a:r>
            <a:r>
              <a:rPr lang="en-US" sz="1200" dirty="0"/>
              <a:t>. Accessed November 16, 2021. </a:t>
            </a:r>
          </a:p>
          <a:p>
            <a:pPr marL="228600" indent="-228600">
              <a:spcBef>
                <a:spcPts val="0"/>
              </a:spcBef>
            </a:pPr>
            <a:r>
              <a:rPr lang="en-US" sz="1200" dirty="0"/>
              <a:t>Boersma P, Black LI, Ward BW. Research Brief: Prevalence of Multiple Chronic Conditions Among U.S. Adults, 2018. </a:t>
            </a:r>
            <a:r>
              <a:rPr lang="en-US" sz="1200" dirty="0" err="1"/>
              <a:t>Prev</a:t>
            </a:r>
            <a:r>
              <a:rPr lang="en-US" sz="1200" dirty="0"/>
              <a:t> Chronic Dis. 2020;17:200130. </a:t>
            </a:r>
            <a:r>
              <a:rPr lang="en-US" sz="1200" u="sng" dirty="0">
                <a:hlinkClick r:id="rId9"/>
              </a:rPr>
              <a:t>http://dx.doi.org/10.5888/pcd17.200130</a:t>
            </a:r>
            <a:r>
              <a:rPr lang="en-US" sz="1200" dirty="0"/>
              <a:t>. Accessed November 16, 2021.</a:t>
            </a:r>
          </a:p>
          <a:p>
            <a:pPr marL="228600" indent="-228600">
              <a:spcBef>
                <a:spcPts val="0"/>
              </a:spcBef>
            </a:pPr>
            <a:r>
              <a:rPr lang="en-US" sz="1200" dirty="0"/>
              <a:t>Casey M, Evenson A, </a:t>
            </a:r>
            <a:r>
              <a:rPr lang="en-US" sz="1200" dirty="0" err="1"/>
              <a:t>Moscovice</a:t>
            </a:r>
            <a:r>
              <a:rPr lang="en-US" sz="1200" dirty="0"/>
              <a:t> I, </a:t>
            </a:r>
            <a:r>
              <a:rPr lang="en-US" sz="1200" dirty="0" err="1"/>
              <a:t>Zhengtian</a:t>
            </a:r>
            <a:r>
              <a:rPr lang="en-US" sz="1200" dirty="0"/>
              <a:t> W. Availability of Respiratory Care Services in Critical Access and Rural Hospitals. University of Minnesota Rural Health Research Center, 2018. </a:t>
            </a:r>
            <a:r>
              <a:rPr lang="en-US" sz="1200" u="sng" dirty="0">
                <a:hlinkClick r:id="rId10"/>
              </a:rPr>
              <a:t>https://rhrc.umn.edu/publication/respiratory-care-services-in-critical-access-and-rural-hospitals/</a:t>
            </a:r>
            <a:r>
              <a:rPr lang="en-US" sz="1200" dirty="0"/>
              <a:t>. Accessed November 16, 2021. </a:t>
            </a:r>
          </a:p>
          <a:p>
            <a:pPr marL="228600" indent="-228600">
              <a:spcBef>
                <a:spcPts val="0"/>
              </a:spcBef>
            </a:pPr>
            <a:r>
              <a:rPr lang="en-US" sz="1200" dirty="0"/>
              <a:t>Centers for Disease Control and Prevention. Children’s Oral Health. Last reviewed April 2021. CDC, 2021a. </a:t>
            </a:r>
            <a:r>
              <a:rPr lang="en-US" sz="1200" u="sng" dirty="0">
                <a:hlinkClick r:id="rId11"/>
              </a:rPr>
              <a:t>https://www.cdc.gov/oralhealth/basics/childrens-oral-health/index.html</a:t>
            </a:r>
            <a:r>
              <a:rPr lang="en-US" sz="1200" dirty="0"/>
              <a:t>. Accessed November 16, 2021.</a:t>
            </a:r>
          </a:p>
          <a:p>
            <a:pPr marL="228600" indent="-228600">
              <a:spcBef>
                <a:spcPts val="0"/>
              </a:spcBef>
            </a:pPr>
            <a:r>
              <a:rPr lang="en-US" sz="1200" dirty="0"/>
              <a:t>Centers for Disease Control and Prevention. Colorectal Cancer Statistics. Last reviewed June 2021. CDC, 2021b. </a:t>
            </a:r>
            <a:r>
              <a:rPr lang="en-US" sz="1200" dirty="0">
                <a:hlinkClick r:id="rId12"/>
              </a:rPr>
              <a:t>https://www.cdc.gov/cancer/colorectal/statistics/index.htm</a:t>
            </a:r>
            <a:r>
              <a:rPr lang="en-US" sz="1200" dirty="0"/>
              <a:t>. Accessed November 17, 2021.</a:t>
            </a:r>
          </a:p>
          <a:p>
            <a:pPr marL="228600" indent="-228600">
              <a:spcBef>
                <a:spcPts val="0"/>
              </a:spcBef>
            </a:pPr>
            <a:r>
              <a:rPr lang="en-US" sz="1200" dirty="0"/>
              <a:t>Centers for Disease Control and Prevention. Infant Mortality. Last reviewed September 2021. CDC, 2021c. </a:t>
            </a:r>
            <a:r>
              <a:rPr lang="en-US" sz="1200" u="sng" dirty="0">
                <a:hlinkClick r:id="rId13"/>
              </a:rPr>
              <a:t>https://www.cdc.gov/reproductivehealth/maternalinfanthealth/infantmortality.htm</a:t>
            </a:r>
            <a:r>
              <a:rPr lang="en-US" sz="1200" dirty="0"/>
              <a:t>. Accessed November 16, 2021.</a:t>
            </a:r>
          </a:p>
          <a:p>
            <a:pPr marL="228600" indent="-228600">
              <a:spcBef>
                <a:spcPts val="0"/>
              </a:spcBef>
            </a:pPr>
            <a:endParaRPr lang="en-US" sz="1200" dirty="0"/>
          </a:p>
          <a:p>
            <a:pPr marL="228600" indent="-228600">
              <a:spcBef>
                <a:spcPts val="0"/>
              </a:spcBef>
            </a:pPr>
            <a:endParaRPr lang="en-US" sz="1200" dirty="0"/>
          </a:p>
          <a:p>
            <a:pPr>
              <a:spcBef>
                <a:spcPts val="0"/>
              </a:spcBef>
            </a:pPr>
            <a:endParaRPr lang="en-US" sz="1200" dirty="0"/>
          </a:p>
          <a:p>
            <a:pPr>
              <a:spcBef>
                <a:spcPts val="0"/>
              </a:spcBef>
            </a:pPr>
            <a:endParaRPr lang="en-US" sz="1200" dirty="0"/>
          </a:p>
        </p:txBody>
      </p:sp>
      <p:sp>
        <p:nvSpPr>
          <p:cNvPr id="4" name="Slide Number Placeholder 3">
            <a:extLst>
              <a:ext uri="{FF2B5EF4-FFF2-40B4-BE49-F238E27FC236}">
                <a16:creationId xmlns:a16="http://schemas.microsoft.com/office/drawing/2014/main" id="{E2AFC537-120C-49E2-A52A-0EC3C243E4C4}"/>
              </a:ext>
            </a:extLst>
          </p:cNvPr>
          <p:cNvSpPr>
            <a:spLocks noGrp="1"/>
          </p:cNvSpPr>
          <p:nvPr>
            <p:ph type="sldNum" sz="quarter" idx="10"/>
          </p:nvPr>
        </p:nvSpPr>
        <p:spPr/>
        <p:txBody>
          <a:bodyPr/>
          <a:lstStyle/>
          <a:p>
            <a:fld id="{85F5B7A5-34A7-4AB0-A34F-A4DF2002FA98}" type="slidenum">
              <a:rPr lang="en-US" smtClean="0"/>
              <a:pPr/>
              <a:t>175</a:t>
            </a:fld>
            <a:endParaRPr lang="en-US" dirty="0"/>
          </a:p>
        </p:txBody>
      </p:sp>
    </p:spTree>
    <p:extLst>
      <p:ext uri="{BB962C8B-B14F-4D97-AF65-F5344CB8AC3E}">
        <p14:creationId xmlns:p14="http://schemas.microsoft.com/office/powerpoint/2010/main" val="149374469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p>
        </p:txBody>
      </p:sp>
      <p:sp>
        <p:nvSpPr>
          <p:cNvPr id="7" name="Content Placeholder 6">
            <a:extLst>
              <a:ext uri="{FF2B5EF4-FFF2-40B4-BE49-F238E27FC236}">
                <a16:creationId xmlns:a16="http://schemas.microsoft.com/office/drawing/2014/main" id="{9B43432C-47D4-40D2-B4F8-109547D1C731}"/>
              </a:ext>
            </a:extLst>
          </p:cNvPr>
          <p:cNvSpPr>
            <a:spLocks noGrp="1"/>
          </p:cNvSpPr>
          <p:nvPr>
            <p:ph idx="1"/>
          </p:nvPr>
        </p:nvSpPr>
        <p:spPr>
          <a:xfrm>
            <a:off x="457200" y="1280160"/>
            <a:ext cx="8229600" cy="5196840"/>
          </a:xfrm>
        </p:spPr>
        <p:txBody>
          <a:bodyPr>
            <a:normAutofit fontScale="25000" lnSpcReduction="20000"/>
          </a:bodyPr>
          <a:lstStyle/>
          <a:p>
            <a:pPr marL="228600" indent="-228600">
              <a:lnSpc>
                <a:spcPct val="120000"/>
              </a:lnSpc>
              <a:spcBef>
                <a:spcPts val="0"/>
              </a:spcBef>
            </a:pPr>
            <a:r>
              <a:rPr lang="en-US" sz="4800" dirty="0"/>
              <a:t>Centers for Disease Control and Prevention. Rural Health. Preventing Chronic Diseases and Promoting Health in Rural Communities. Last reviewed July 2019. CDC, 2019a. </a:t>
            </a:r>
            <a:r>
              <a:rPr lang="en-US" sz="4800" u="sng" dirty="0">
                <a:hlinkClick r:id="rId3"/>
              </a:rPr>
              <a:t>https://www.cdc.gov/chronicdisease/resources/ publications/factsheets/rural-health.htm</a:t>
            </a:r>
            <a:r>
              <a:rPr lang="en-US" sz="4800" dirty="0"/>
              <a:t>.</a:t>
            </a:r>
          </a:p>
          <a:p>
            <a:pPr marL="228600" indent="-228600">
              <a:lnSpc>
                <a:spcPct val="120000"/>
              </a:lnSpc>
              <a:spcBef>
                <a:spcPts val="0"/>
              </a:spcBef>
            </a:pPr>
            <a:r>
              <a:rPr lang="en-US" sz="4800" dirty="0"/>
              <a:t>Centers for Disease Control and Prevention. Tobacco Use by Geographic Region. Last reviewed November 2019. CDC, 2019b. </a:t>
            </a:r>
            <a:r>
              <a:rPr lang="en-US" sz="4800" u="sng" dirty="0">
                <a:hlinkClick r:id="rId4"/>
              </a:rPr>
              <a:t>https://www.cdc.gov/tobacco/disparities/geographic/index.htm</a:t>
            </a:r>
            <a:r>
              <a:rPr lang="en-US" sz="4800" dirty="0"/>
              <a:t>.</a:t>
            </a:r>
          </a:p>
          <a:p>
            <a:pPr marL="228600" indent="-228600">
              <a:lnSpc>
                <a:spcPct val="120000"/>
              </a:lnSpc>
              <a:spcBef>
                <a:spcPts val="0"/>
              </a:spcBef>
            </a:pPr>
            <a:r>
              <a:rPr lang="en-US" sz="4800" dirty="0"/>
              <a:t>Centers for Disease Control and Prevention. Urban-Rural Differences in COPD. Last reviewed June 2020. CDC, 2020. </a:t>
            </a:r>
            <a:r>
              <a:rPr lang="en-US" sz="4800" u="sng" dirty="0">
                <a:hlinkClick r:id="rId5"/>
              </a:rPr>
              <a:t>https://www.cdc.gov/copd/features/copd-urban-rural-differences.html</a:t>
            </a:r>
            <a:r>
              <a:rPr lang="en-US" sz="4800" dirty="0"/>
              <a:t>. Accessed November 16, 2021.</a:t>
            </a:r>
          </a:p>
          <a:p>
            <a:pPr marL="228600" indent="-228600">
              <a:lnSpc>
                <a:spcPct val="120000"/>
              </a:lnSpc>
              <a:spcBef>
                <a:spcPts val="0"/>
              </a:spcBef>
            </a:pPr>
            <a:r>
              <a:rPr lang="en-US" sz="4800" dirty="0"/>
              <a:t>Chalmers N. The Burden of Return Visits to the Emergency Department for Dental Conditions in Florida, Maryland, and Massachusetts in 2013. Presentation at Disparities Interest Group Meeting, 2017. </a:t>
            </a:r>
            <a:r>
              <a:rPr lang="en-US" sz="4800" dirty="0" err="1"/>
              <a:t>AcademyHealth</a:t>
            </a:r>
            <a:r>
              <a:rPr lang="en-US" sz="4800" dirty="0"/>
              <a:t> Annual Research Meeting; New Orleans, LA; 2017 Jun 25-27. https://academyhealth.confex.com/academyhealth/ 2017arm/meetingapp.cgi/Paper/18814. Accessed November 16, 2021.</a:t>
            </a:r>
          </a:p>
          <a:p>
            <a:pPr marL="228600" indent="-228600">
              <a:lnSpc>
                <a:spcPct val="120000"/>
              </a:lnSpc>
              <a:spcBef>
                <a:spcPts val="0"/>
              </a:spcBef>
            </a:pPr>
            <a:r>
              <a:rPr lang="en-US" sz="4800" dirty="0"/>
              <a:t>Cross SH, </a:t>
            </a:r>
            <a:r>
              <a:rPr lang="en-US" sz="4800" dirty="0" err="1"/>
              <a:t>Califf</a:t>
            </a:r>
            <a:r>
              <a:rPr lang="en-US" sz="4800" dirty="0"/>
              <a:t> RM, </a:t>
            </a:r>
            <a:r>
              <a:rPr lang="en-US" sz="4800" dirty="0" err="1"/>
              <a:t>Warraich</a:t>
            </a:r>
            <a:r>
              <a:rPr lang="en-US" sz="4800" dirty="0"/>
              <a:t> HJ. Rural-urban disparity in mortality in the U.S. from 1999 to 2019. JAMA. 2021 Jun 8;325(22):2312-14. </a:t>
            </a:r>
            <a:r>
              <a:rPr lang="en-US" sz="4800" u="sng" dirty="0">
                <a:hlinkClick r:id="rId6"/>
              </a:rPr>
              <a:t>https://pubmed.ncbi.nlm.nih.gov/34100876/</a:t>
            </a:r>
            <a:r>
              <a:rPr lang="en-US" sz="4800" dirty="0"/>
              <a:t>. Accessed November 16, 2021.</a:t>
            </a:r>
          </a:p>
          <a:p>
            <a:pPr marL="228600" indent="-228600">
              <a:lnSpc>
                <a:spcPct val="120000"/>
              </a:lnSpc>
              <a:spcBef>
                <a:spcPts val="0"/>
              </a:spcBef>
            </a:pPr>
            <a:r>
              <a:rPr lang="en-US" sz="4800" spc="-20" dirty="0"/>
              <a:t>Crouch E, Nelson J, Merrell MA, Martin A. The oral health status of America’s rural children: an opportunity for policy change. J Public Health Dent. 2021 Jan 27. </a:t>
            </a:r>
            <a:r>
              <a:rPr lang="en-US" sz="4800" u="sng" spc="-20" dirty="0">
                <a:hlinkClick r:id="rId7"/>
              </a:rPr>
              <a:t>https://pubmed.ncbi.nlm.nih.gov/33501720/</a:t>
            </a:r>
            <a:r>
              <a:rPr lang="en-US" sz="4800" spc="-20" dirty="0"/>
              <a:t>. Accessed November 16, 2021.</a:t>
            </a:r>
          </a:p>
          <a:p>
            <a:pPr marL="228600" indent="-228600">
              <a:lnSpc>
                <a:spcPct val="120000"/>
              </a:lnSpc>
              <a:spcBef>
                <a:spcPts val="0"/>
              </a:spcBef>
            </a:pPr>
            <a:r>
              <a:rPr lang="en-US" sz="4800" dirty="0"/>
              <a:t>Curtin SC, Spencer MR. Trends in death rates in urban and rural areas: United States, 1999–2019. NCHS Data Brief, No. 417. Hyattsville, MD: National Center for Health Statistics. 2021. </a:t>
            </a:r>
            <a:r>
              <a:rPr lang="en-US" sz="4800" u="sng" dirty="0">
                <a:hlinkClick r:id="rId8"/>
              </a:rPr>
              <a:t>https://www.cdc.gov/nchs/products/ </a:t>
            </a:r>
            <a:r>
              <a:rPr lang="en-US" sz="4800" u="sng" dirty="0" err="1">
                <a:hlinkClick r:id="rId8"/>
              </a:rPr>
              <a:t>databriefs</a:t>
            </a:r>
            <a:r>
              <a:rPr lang="en-US" sz="4800" u="sng" dirty="0">
                <a:hlinkClick r:id="rId8"/>
              </a:rPr>
              <a:t>/db417.htm</a:t>
            </a:r>
            <a:r>
              <a:rPr lang="en-US" sz="4800" dirty="0"/>
              <a:t>. Accessed November 16, 2021.</a:t>
            </a:r>
          </a:p>
          <a:p>
            <a:pPr marL="228600" indent="-228600">
              <a:lnSpc>
                <a:spcPct val="120000"/>
              </a:lnSpc>
              <a:spcBef>
                <a:spcPts val="0"/>
              </a:spcBef>
            </a:pPr>
            <a:r>
              <a:rPr lang="en-US" sz="4800" dirty="0" err="1"/>
              <a:t>Czeisler</a:t>
            </a:r>
            <a:r>
              <a:rPr lang="en-US" sz="4800" dirty="0"/>
              <a:t> MÉ, </a:t>
            </a:r>
            <a:r>
              <a:rPr lang="en-US" sz="4800" dirty="0" err="1"/>
              <a:t>Marynak</a:t>
            </a:r>
            <a:r>
              <a:rPr lang="en-US" sz="4800" dirty="0"/>
              <a:t> K, Clarke KEN, Salah Z, Shakya I, Thierry JM, Ali N, McMillan H, Wiley JF, Weaver MD, </a:t>
            </a:r>
            <a:r>
              <a:rPr lang="en-US" sz="4800" dirty="0" err="1"/>
              <a:t>Czeisler</a:t>
            </a:r>
            <a:r>
              <a:rPr lang="en-US" sz="4800" dirty="0"/>
              <a:t> CA, Rajaratnam SMW, Howard ME. Delay or avoidance of medical care because of COVID-19–related concerns — United States, June 2020. MMWR </a:t>
            </a:r>
            <a:r>
              <a:rPr lang="en-US" sz="4800" dirty="0" err="1"/>
              <a:t>Morb</a:t>
            </a:r>
            <a:r>
              <a:rPr lang="en-US" sz="4800" dirty="0"/>
              <a:t> Mortal </a:t>
            </a:r>
            <a:r>
              <a:rPr lang="en-US" sz="4800" dirty="0" err="1"/>
              <a:t>Wkly</a:t>
            </a:r>
            <a:r>
              <a:rPr lang="en-US" sz="4800" dirty="0"/>
              <a:t> Rep. 2020;69:1250-57. </a:t>
            </a:r>
            <a:r>
              <a:rPr lang="en-US" sz="4800" u="sng" dirty="0">
                <a:hlinkClick r:id="rId9"/>
              </a:rPr>
              <a:t>https://www.cdc.gov/ </a:t>
            </a:r>
            <a:r>
              <a:rPr lang="en-US" sz="4800" u="sng" dirty="0" err="1">
                <a:hlinkClick r:id="rId9"/>
              </a:rPr>
              <a:t>mmwr</a:t>
            </a:r>
            <a:r>
              <a:rPr lang="en-US" sz="4800" u="sng" dirty="0">
                <a:hlinkClick r:id="rId9"/>
              </a:rPr>
              <a:t>/volumes/69/wr/mm6936a4.htm?s_cid=mm6936a4_w</a:t>
            </a:r>
            <a:r>
              <a:rPr lang="en-US" sz="4800" u="sng" dirty="0"/>
              <a:t>. </a:t>
            </a:r>
            <a:r>
              <a:rPr lang="en-US" sz="4800" dirty="0"/>
              <a:t>Accessed November 16, 2021.</a:t>
            </a:r>
          </a:p>
          <a:p>
            <a:pPr marL="228600" indent="-228600">
              <a:lnSpc>
                <a:spcPct val="120000"/>
              </a:lnSpc>
              <a:spcBef>
                <a:spcPts val="0"/>
              </a:spcBef>
            </a:pPr>
            <a:r>
              <a:rPr lang="en-US" sz="4800" dirty="0" err="1"/>
              <a:t>Doescher</a:t>
            </a:r>
            <a:r>
              <a:rPr lang="en-US" sz="4800" dirty="0"/>
              <a:t> M, Keppel G. Dentist Supply, Dental Care Utilization, and Oral Health Among Rural and Urban U.S. Residents. Final Report #135. Seattle, WA: WWAMI Rural Health Research Center, University of Washington; 2015. </a:t>
            </a:r>
            <a:r>
              <a:rPr lang="en-US" sz="4800" u="sng" dirty="0">
                <a:hlinkClick r:id="rId10"/>
              </a:rPr>
              <a:t>https://depts.washington.edu/uwrhrc/uploads/RHRC_FR135_Doescher.pdf</a:t>
            </a:r>
            <a:r>
              <a:rPr lang="en-US" sz="4800" dirty="0"/>
              <a:t>. Accessed November 16, 2021.</a:t>
            </a:r>
          </a:p>
          <a:p>
            <a:pPr marL="228600" indent="-228600">
              <a:lnSpc>
                <a:spcPct val="120000"/>
              </a:lnSpc>
              <a:spcBef>
                <a:spcPts val="0"/>
              </a:spcBef>
            </a:pPr>
            <a:r>
              <a:rPr lang="en-US" sz="4800" dirty="0"/>
              <a:t>Economic Research Service, U.S. Department of Agriculture. State Fact Sheets: United States. </a:t>
            </a:r>
            <a:r>
              <a:rPr lang="en-US" sz="4800" u="sng" dirty="0">
                <a:hlinkClick r:id="rId11"/>
              </a:rPr>
              <a:t>https://data.ers.usda.gov/reports.aspx?ID=17854#P9eae4d3b0fb1469292b32de6a9886959_2_39iT0</a:t>
            </a:r>
            <a:r>
              <a:rPr lang="en-US" sz="4800" dirty="0"/>
              <a:t>. Accessed November 16, 2021.</a:t>
            </a:r>
          </a:p>
          <a:p>
            <a:pPr marL="228600" indent="-228600"/>
            <a:endParaRPr lang="en-US" sz="3700" dirty="0"/>
          </a:p>
          <a:p>
            <a:endParaRPr lang="en-US" dirty="0"/>
          </a:p>
        </p:txBody>
      </p:sp>
      <p:sp>
        <p:nvSpPr>
          <p:cNvPr id="4" name="Slide Number Placeholder 3">
            <a:extLst>
              <a:ext uri="{FF2B5EF4-FFF2-40B4-BE49-F238E27FC236}">
                <a16:creationId xmlns:a16="http://schemas.microsoft.com/office/drawing/2014/main" id="{146D9B13-404F-4ACF-BA43-9900BA7A8D4D}"/>
              </a:ext>
            </a:extLst>
          </p:cNvPr>
          <p:cNvSpPr>
            <a:spLocks noGrp="1"/>
          </p:cNvSpPr>
          <p:nvPr>
            <p:ph type="sldNum" sz="quarter" idx="10"/>
          </p:nvPr>
        </p:nvSpPr>
        <p:spPr/>
        <p:txBody>
          <a:bodyPr/>
          <a:lstStyle/>
          <a:p>
            <a:fld id="{85F5B7A5-34A7-4AB0-A34F-A4DF2002FA98}" type="slidenum">
              <a:rPr lang="en-US" smtClean="0"/>
              <a:pPr/>
              <a:t>176</a:t>
            </a:fld>
            <a:endParaRPr lang="en-US" dirty="0"/>
          </a:p>
        </p:txBody>
      </p:sp>
    </p:spTree>
    <p:extLst>
      <p:ext uri="{BB962C8B-B14F-4D97-AF65-F5344CB8AC3E}">
        <p14:creationId xmlns:p14="http://schemas.microsoft.com/office/powerpoint/2010/main" val="399616129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p>
        </p:txBody>
      </p:sp>
      <p:sp>
        <p:nvSpPr>
          <p:cNvPr id="7" name="Content Placeholder 6">
            <a:extLst>
              <a:ext uri="{FF2B5EF4-FFF2-40B4-BE49-F238E27FC236}">
                <a16:creationId xmlns:a16="http://schemas.microsoft.com/office/drawing/2014/main" id="{42B9D2A4-F607-4DCB-AF02-67959CFD61CC}"/>
              </a:ext>
            </a:extLst>
          </p:cNvPr>
          <p:cNvSpPr>
            <a:spLocks noGrp="1"/>
          </p:cNvSpPr>
          <p:nvPr>
            <p:ph idx="1"/>
          </p:nvPr>
        </p:nvSpPr>
        <p:spPr>
          <a:xfrm>
            <a:off x="457200" y="1257481"/>
            <a:ext cx="8229600" cy="5394960"/>
          </a:xfrm>
        </p:spPr>
        <p:txBody>
          <a:bodyPr>
            <a:normAutofit fontScale="32500" lnSpcReduction="20000"/>
          </a:bodyPr>
          <a:lstStyle/>
          <a:p>
            <a:pPr marL="228600" indent="-228600">
              <a:lnSpc>
                <a:spcPct val="120000"/>
              </a:lnSpc>
              <a:spcBef>
                <a:spcPts val="0"/>
              </a:spcBef>
            </a:pPr>
            <a:r>
              <a:rPr lang="en-US" sz="3700" dirty="0"/>
              <a:t>Estrada RD, </a:t>
            </a:r>
            <a:r>
              <a:rPr lang="en-US" sz="3700" dirty="0" err="1"/>
              <a:t>Ownby</a:t>
            </a:r>
            <a:r>
              <a:rPr lang="en-US" sz="3700" dirty="0"/>
              <a:t> DR. Rural asthma: current understanding of prevalence, patterns, and interventions for children and adolescents. </a:t>
            </a:r>
            <a:r>
              <a:rPr lang="en-US" sz="3700" dirty="0" err="1"/>
              <a:t>Curr</a:t>
            </a:r>
            <a:r>
              <a:rPr lang="en-US" sz="3700" dirty="0"/>
              <a:t> Allergy Asthma Rep. 2017 Jun;17(6):37. </a:t>
            </a:r>
            <a:r>
              <a:rPr lang="en-US" sz="3700" u="sng" dirty="0">
                <a:hlinkClick r:id="rId3"/>
              </a:rPr>
              <a:t>https://www.ncbi.nlm.nih.gov/pmc/articles/PMC6533905/</a:t>
            </a:r>
            <a:r>
              <a:rPr lang="en-US" sz="3700" dirty="0"/>
              <a:t>. Accessed November 16, 2021.</a:t>
            </a:r>
          </a:p>
          <a:p>
            <a:pPr marL="228600" indent="-228600">
              <a:lnSpc>
                <a:spcPct val="120000"/>
              </a:lnSpc>
              <a:spcBef>
                <a:spcPts val="0"/>
              </a:spcBef>
            </a:pPr>
            <a:r>
              <a:rPr lang="en-US" sz="3700" dirty="0"/>
              <a:t>Finney Rutten LJ, </a:t>
            </a:r>
            <a:r>
              <a:rPr lang="en-US" sz="3700" dirty="0" err="1"/>
              <a:t>Agunwamba</a:t>
            </a:r>
            <a:r>
              <a:rPr lang="en-US" sz="3700" dirty="0"/>
              <a:t> AA, </a:t>
            </a:r>
            <a:r>
              <a:rPr lang="en-US" sz="3700" dirty="0" err="1"/>
              <a:t>Beckjord</a:t>
            </a:r>
            <a:r>
              <a:rPr lang="en-US" sz="3700" dirty="0"/>
              <a:t> E, Hesse BW, Moser RP, Arora NK. The relation between having a usual source of care and ratings of care quality: does patient-centered communication play a role? J Health Comm. 2015;20(7):759-65. </a:t>
            </a:r>
            <a:r>
              <a:rPr lang="en-US" sz="3700" u="sng" dirty="0">
                <a:hlinkClick r:id="rId4"/>
              </a:rPr>
              <a:t>https://pubmed.ncbi.nlm.nih.gov/26010552/</a:t>
            </a:r>
            <a:r>
              <a:rPr lang="en-US" sz="3700" dirty="0"/>
              <a:t> (abstract only). Accessed November 16, 2021.</a:t>
            </a:r>
          </a:p>
          <a:p>
            <a:pPr marL="228600" indent="-228600">
              <a:lnSpc>
                <a:spcPct val="120000"/>
              </a:lnSpc>
              <a:spcBef>
                <a:spcPts val="0"/>
              </a:spcBef>
            </a:pPr>
            <a:r>
              <a:rPr lang="en-US" sz="3700" dirty="0"/>
              <a:t>Gao J, Moran E, Li YF, </a:t>
            </a:r>
            <a:r>
              <a:rPr lang="en-US" sz="3700" dirty="0" err="1"/>
              <a:t>Almenoff</a:t>
            </a:r>
            <a:r>
              <a:rPr lang="en-US" sz="3700" dirty="0"/>
              <a:t> PL. Predicting potentially avoidable hospitalizations. Med Care. 2014 Feb;52(2):164-71. </a:t>
            </a:r>
            <a:r>
              <a:rPr lang="en-US" sz="3700" u="sng" dirty="0">
                <a:hlinkClick r:id="rId5"/>
              </a:rPr>
              <a:t>https://pubmed.ncbi.nlm.nih.gov/24374413/</a:t>
            </a:r>
            <a:r>
              <a:rPr lang="en-US" sz="3700" dirty="0"/>
              <a:t>. Accessed November 16, 2021.</a:t>
            </a:r>
          </a:p>
          <a:p>
            <a:pPr marL="228600" indent="-228600">
              <a:lnSpc>
                <a:spcPct val="120000"/>
              </a:lnSpc>
              <a:spcBef>
                <a:spcPts val="0"/>
              </a:spcBef>
            </a:pPr>
            <a:r>
              <a:rPr lang="en-US" sz="3700" dirty="0"/>
              <a:t>Garcia MC, </a:t>
            </a:r>
            <a:r>
              <a:rPr lang="en-US" sz="3700" dirty="0" err="1"/>
              <a:t>Faul</a:t>
            </a:r>
            <a:r>
              <a:rPr lang="en-US" sz="3700" dirty="0"/>
              <a:t> M, </a:t>
            </a:r>
            <a:r>
              <a:rPr lang="en-US" sz="3700" dirty="0" err="1"/>
              <a:t>Massetti</a:t>
            </a:r>
            <a:r>
              <a:rPr lang="en-US" sz="3700" dirty="0"/>
              <a:t> G, Thomas CC, Hong Y, Bauer UE, </a:t>
            </a:r>
            <a:r>
              <a:rPr lang="en-US" sz="3700" dirty="0" err="1"/>
              <a:t>Iademarco</a:t>
            </a:r>
            <a:r>
              <a:rPr lang="en-US" sz="3700" dirty="0"/>
              <a:t> MF. Reducing potentially excess deaths from the five leading causes of death in the rural United States. MMWR </a:t>
            </a:r>
            <a:r>
              <a:rPr lang="en-US" sz="3700" dirty="0" err="1"/>
              <a:t>Surveill</a:t>
            </a:r>
            <a:r>
              <a:rPr lang="en-US" sz="3700" dirty="0"/>
              <a:t> </a:t>
            </a:r>
            <a:r>
              <a:rPr lang="en-US" sz="3700" dirty="0" err="1"/>
              <a:t>Summ</a:t>
            </a:r>
            <a:r>
              <a:rPr lang="en-US" sz="3700" dirty="0"/>
              <a:t>. 2017;66 (No. SS-2):1-7. </a:t>
            </a:r>
            <a:r>
              <a:rPr lang="en-US" sz="3700" u="sng" dirty="0">
                <a:hlinkClick r:id="rId6"/>
              </a:rPr>
              <a:t>https://www.cdc.gov/mmwr/volumes/66/ss/ss6602a1.htm</a:t>
            </a:r>
            <a:r>
              <a:rPr lang="en-US" sz="3700" dirty="0"/>
              <a:t>. Accessed November 16, 2021.</a:t>
            </a:r>
          </a:p>
          <a:p>
            <a:pPr marL="228600" indent="-228600">
              <a:lnSpc>
                <a:spcPct val="120000"/>
              </a:lnSpc>
              <a:spcBef>
                <a:spcPts val="0"/>
              </a:spcBef>
            </a:pPr>
            <a:r>
              <a:rPr lang="en-US" sz="3700" dirty="0"/>
              <a:t>García MC, Heilig CM, Lee SH, </a:t>
            </a:r>
            <a:r>
              <a:rPr lang="en-US" sz="3700" dirty="0" err="1"/>
              <a:t>Faul</a:t>
            </a:r>
            <a:r>
              <a:rPr lang="en-US" sz="3700" dirty="0"/>
              <a:t> M, Guy G, </a:t>
            </a:r>
            <a:r>
              <a:rPr lang="en-US" sz="3700" dirty="0" err="1"/>
              <a:t>Iademarco</a:t>
            </a:r>
            <a:r>
              <a:rPr lang="en-US" sz="3700" dirty="0"/>
              <a:t> MF, Hempstead K, Raymond D, Gray J. Opioid prescribing rates in nonmetropolitan and metropolitan counties among primary care providers using an electronic health record system — United States, 2014–2017. MMWR </a:t>
            </a:r>
            <a:r>
              <a:rPr lang="en-US" sz="3700" dirty="0" err="1"/>
              <a:t>Morb</a:t>
            </a:r>
            <a:r>
              <a:rPr lang="en-US" sz="3700" dirty="0"/>
              <a:t> Mortal </a:t>
            </a:r>
            <a:r>
              <a:rPr lang="en-US" sz="3700" dirty="0" err="1"/>
              <a:t>Wkly</a:t>
            </a:r>
            <a:r>
              <a:rPr lang="en-US" sz="3700" dirty="0"/>
              <a:t> Rep. 2019a;68:25-30. </a:t>
            </a:r>
            <a:r>
              <a:rPr lang="en-US" sz="3700" u="sng" dirty="0">
                <a:hlinkClick r:id="rId7"/>
              </a:rPr>
              <a:t>https://www.cdc.gov/mmwr/volumes/68/wr/ mm6802a1.htm?s_cid=mm6802a1_w</a:t>
            </a:r>
            <a:r>
              <a:rPr lang="en-US" sz="3700" dirty="0"/>
              <a:t>. Accessed November 16, 2021. </a:t>
            </a:r>
          </a:p>
          <a:p>
            <a:pPr marL="228600" indent="-228600">
              <a:lnSpc>
                <a:spcPct val="120000"/>
              </a:lnSpc>
              <a:spcBef>
                <a:spcPts val="0"/>
              </a:spcBef>
            </a:pPr>
            <a:r>
              <a:rPr lang="en-US" sz="3700" dirty="0"/>
              <a:t>Garcia MC, </a:t>
            </a:r>
            <a:r>
              <a:rPr lang="en-US" sz="3700" dirty="0" err="1"/>
              <a:t>Rossen</a:t>
            </a:r>
            <a:r>
              <a:rPr lang="en-US" sz="3700" dirty="0"/>
              <a:t> LM, Bastian B, </a:t>
            </a:r>
            <a:r>
              <a:rPr lang="en-US" sz="3700" dirty="0" err="1"/>
              <a:t>Faul</a:t>
            </a:r>
            <a:r>
              <a:rPr lang="en-US" sz="3700" dirty="0"/>
              <a:t> M, Dowling NF, Thomas CC, </a:t>
            </a:r>
            <a:r>
              <a:rPr lang="en-US" sz="3700" dirty="0" err="1"/>
              <a:t>Schieb</a:t>
            </a:r>
            <a:r>
              <a:rPr lang="en-US" sz="3700" dirty="0"/>
              <a:t> L, Hong Y, Yoon PW, </a:t>
            </a:r>
            <a:r>
              <a:rPr lang="en-US" sz="3700" dirty="0" err="1"/>
              <a:t>Iademarco</a:t>
            </a:r>
            <a:r>
              <a:rPr lang="en-US" sz="3700" dirty="0"/>
              <a:t> MF. Potentially excess deaths from the five leading causes of death in metropolitan and nonmetropolitan counties — United States, 2010–2017. MMWR </a:t>
            </a:r>
            <a:r>
              <a:rPr lang="en-US" sz="3700" dirty="0" err="1"/>
              <a:t>Surveill</a:t>
            </a:r>
            <a:r>
              <a:rPr lang="en-US" sz="3700" dirty="0"/>
              <a:t> </a:t>
            </a:r>
            <a:r>
              <a:rPr lang="en-US" sz="3700" dirty="0" err="1"/>
              <a:t>Summ</a:t>
            </a:r>
            <a:r>
              <a:rPr lang="en-US" sz="3700" dirty="0"/>
              <a:t>. 2019b;68(No. SS-10):1-11. </a:t>
            </a:r>
            <a:r>
              <a:rPr lang="en-US" sz="3700" u="sng" dirty="0">
                <a:hlinkClick r:id="rId8"/>
              </a:rPr>
              <a:t>https://www.cdc.gov/mmwr/volumes/68/ss/ ss6810a1.htm?s_cid=ss6810a1_w</a:t>
            </a:r>
            <a:r>
              <a:rPr lang="en-US" sz="3700" dirty="0"/>
              <a:t>. Accessed November 16, 2021.</a:t>
            </a:r>
          </a:p>
          <a:p>
            <a:pPr marL="228600" indent="-228600">
              <a:lnSpc>
                <a:spcPct val="120000"/>
              </a:lnSpc>
              <a:spcBef>
                <a:spcPts val="0"/>
              </a:spcBef>
            </a:pPr>
            <a:r>
              <a:rPr lang="en-US" sz="3700" dirty="0"/>
              <a:t>Gong G, Phillips S, Hudson C, </a:t>
            </a:r>
            <a:r>
              <a:rPr lang="en-US" sz="3700" dirty="0" err="1"/>
              <a:t>Curti</a:t>
            </a:r>
            <a:r>
              <a:rPr lang="en-US" sz="3700" dirty="0"/>
              <a:t> D, Philips B. Higher U.S. rural mortality rates linked to socioeconomic status, physician shortages, and lack of health insurance. Health </a:t>
            </a:r>
            <a:r>
              <a:rPr lang="en-US" sz="3700" dirty="0" err="1"/>
              <a:t>Aff</a:t>
            </a:r>
            <a:r>
              <a:rPr lang="en-US" sz="3700" dirty="0"/>
              <a:t> (Millwood). 2019 Dec;38(12):2003-10. </a:t>
            </a:r>
            <a:endParaRPr lang="en-US" sz="3700" u="sng" dirty="0"/>
          </a:p>
          <a:p>
            <a:pPr marL="228600" indent="-228600">
              <a:lnSpc>
                <a:spcPct val="120000"/>
              </a:lnSpc>
              <a:spcBef>
                <a:spcPts val="0"/>
              </a:spcBef>
            </a:pPr>
            <a:r>
              <a:rPr lang="en-US" sz="3700" dirty="0"/>
              <a:t>Griffin SO, Wei L, Gooch BF, </a:t>
            </a:r>
            <a:r>
              <a:rPr lang="en-US" sz="3700" dirty="0" err="1"/>
              <a:t>Weno</a:t>
            </a:r>
            <a:r>
              <a:rPr lang="en-US" sz="3700" dirty="0"/>
              <a:t> K, Espinoza L. Vital Signs: Dental sealant use and untreated tooth decay among U.S. school-aged children. MMWR </a:t>
            </a:r>
            <a:r>
              <a:rPr lang="en-US" sz="3700" dirty="0" err="1"/>
              <a:t>Morb</a:t>
            </a:r>
            <a:r>
              <a:rPr lang="en-US" sz="3700" dirty="0"/>
              <a:t> Mortal </a:t>
            </a:r>
            <a:r>
              <a:rPr lang="en-US" sz="3700" dirty="0" err="1"/>
              <a:t>Wkly</a:t>
            </a:r>
            <a:r>
              <a:rPr lang="en-US" sz="3700" dirty="0"/>
              <a:t> Rep. 2016;65:1141-45. </a:t>
            </a:r>
            <a:r>
              <a:rPr lang="en-US" sz="3700" dirty="0">
                <a:hlinkClick r:id="rId9"/>
              </a:rPr>
              <a:t>https://www.cdc.gov/mmwr/ volumes/65/wr/mm6541e1.htm?s_cid=mm6541e1_w</a:t>
            </a:r>
            <a:r>
              <a:rPr lang="en-US" sz="3700" dirty="0"/>
              <a:t>. Accessed November 24, 2021.</a:t>
            </a:r>
          </a:p>
          <a:p>
            <a:pPr marL="228600" indent="-228600">
              <a:lnSpc>
                <a:spcPct val="120000"/>
              </a:lnSpc>
              <a:spcBef>
                <a:spcPts val="0"/>
              </a:spcBef>
            </a:pPr>
            <a:r>
              <a:rPr lang="en-US" sz="3700" dirty="0"/>
              <a:t>Health Resources and Services Administration. Defining Rural Population. HRSA, 2021a. </a:t>
            </a:r>
            <a:r>
              <a:rPr lang="en-US" sz="3700" u="sng" dirty="0">
                <a:hlinkClick r:id="rId10"/>
              </a:rPr>
              <a:t>https://www.hrsa.gov/rural-health/about-us/definition/index.html</a:t>
            </a:r>
            <a:r>
              <a:rPr lang="en-US" sz="3700" dirty="0"/>
              <a:t>. Accessed November 16, 2021 </a:t>
            </a:r>
          </a:p>
          <a:p>
            <a:pPr marL="228600" indent="-228600">
              <a:lnSpc>
                <a:spcPct val="120000"/>
              </a:lnSpc>
              <a:spcBef>
                <a:spcPts val="0"/>
              </a:spcBef>
            </a:pPr>
            <a:r>
              <a:rPr lang="en-US" sz="3700" dirty="0"/>
              <a:t>Health Resources and Services Administration, Bureau of Health Workforce. Designated Health Professional Shortage Area Statistics. HRSA, 2021b. </a:t>
            </a:r>
            <a:r>
              <a:rPr lang="en-US" sz="3700" u="sng" dirty="0">
                <a:hlinkClick r:id="rId11"/>
              </a:rPr>
              <a:t>https://data.hrsa.gov/Default/GenerateHPSAQuarterlyReport</a:t>
            </a:r>
            <a:r>
              <a:rPr lang="en-US" sz="3700" dirty="0"/>
              <a:t>. Accessed November 16, 2021.</a:t>
            </a:r>
          </a:p>
          <a:p>
            <a:pPr marL="228600" indent="-228600">
              <a:lnSpc>
                <a:spcPct val="120000"/>
              </a:lnSpc>
              <a:spcBef>
                <a:spcPts val="0"/>
              </a:spcBef>
            </a:pPr>
            <a:endParaRPr lang="en-US" sz="3700" dirty="0"/>
          </a:p>
          <a:p>
            <a:pPr>
              <a:lnSpc>
                <a:spcPct val="120000"/>
              </a:lnSpc>
              <a:spcBef>
                <a:spcPts val="0"/>
              </a:spcBef>
            </a:pPr>
            <a:endParaRPr lang="en-US" dirty="0"/>
          </a:p>
        </p:txBody>
      </p:sp>
      <p:sp>
        <p:nvSpPr>
          <p:cNvPr id="4" name="Slide Number Placeholder 3"/>
          <p:cNvSpPr>
            <a:spLocks noGrp="1"/>
          </p:cNvSpPr>
          <p:nvPr>
            <p:ph type="sldNum" sz="quarter" idx="10"/>
          </p:nvPr>
        </p:nvSpPr>
        <p:spPr/>
        <p:txBody>
          <a:bodyPr/>
          <a:lstStyle/>
          <a:p>
            <a:fld id="{85F5B7A5-34A7-4AB0-A34F-A4DF2002FA98}" type="slidenum">
              <a:rPr lang="en-US" smtClean="0"/>
              <a:pPr/>
              <a:t>177</a:t>
            </a:fld>
            <a:endParaRPr lang="en-US" dirty="0"/>
          </a:p>
        </p:txBody>
      </p:sp>
    </p:spTree>
    <p:extLst>
      <p:ext uri="{BB962C8B-B14F-4D97-AF65-F5344CB8AC3E}">
        <p14:creationId xmlns:p14="http://schemas.microsoft.com/office/powerpoint/2010/main" val="374260869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62C91-468D-434F-9076-7676DD343528}"/>
              </a:ext>
            </a:extLst>
          </p:cNvPr>
          <p:cNvSpPr>
            <a:spLocks noGrp="1"/>
          </p:cNvSpPr>
          <p:nvPr>
            <p:ph type="title"/>
          </p:nvPr>
        </p:nvSpPr>
        <p:spPr/>
        <p:txBody>
          <a:bodyPr>
            <a:normAutofit fontScale="90000"/>
          </a:bodyPr>
          <a:lstStyle/>
          <a:p>
            <a:r>
              <a:rPr lang="en-US" dirty="0"/>
              <a:t>References</a:t>
            </a:r>
          </a:p>
        </p:txBody>
      </p:sp>
      <p:sp>
        <p:nvSpPr>
          <p:cNvPr id="7" name="Content Placeholder 6">
            <a:extLst>
              <a:ext uri="{FF2B5EF4-FFF2-40B4-BE49-F238E27FC236}">
                <a16:creationId xmlns:a16="http://schemas.microsoft.com/office/drawing/2014/main" id="{70B9D2F5-51D3-4BF2-AE8E-60E48F5451A9}"/>
              </a:ext>
            </a:extLst>
          </p:cNvPr>
          <p:cNvSpPr>
            <a:spLocks noGrp="1"/>
          </p:cNvSpPr>
          <p:nvPr>
            <p:ph idx="1"/>
          </p:nvPr>
        </p:nvSpPr>
        <p:spPr>
          <a:xfrm>
            <a:off x="457200" y="1280160"/>
            <a:ext cx="8229600" cy="5317490"/>
          </a:xfrm>
        </p:spPr>
        <p:txBody>
          <a:bodyPr>
            <a:noAutofit/>
          </a:bodyPr>
          <a:lstStyle/>
          <a:p>
            <a:pPr marL="228600" indent="-228600">
              <a:spcBef>
                <a:spcPts val="0"/>
              </a:spcBef>
            </a:pPr>
            <a:r>
              <a:rPr lang="en-US" sz="1200" dirty="0"/>
              <a:t>Henning-Smith C, Hernandez A, </a:t>
            </a:r>
            <a:r>
              <a:rPr lang="en-US" sz="1200" dirty="0" err="1"/>
              <a:t>Neprash</a:t>
            </a:r>
            <a:r>
              <a:rPr lang="en-US" sz="1200" dirty="0"/>
              <a:t> H, Lahr M. Differences by rurality in satisfaction with care among Medicare beneficiaries. J Rural Health. 2021 Jan;37(1):114-23. </a:t>
            </a:r>
            <a:r>
              <a:rPr lang="en-US" sz="1200" u="sng" dirty="0">
                <a:hlinkClick r:id="rId3"/>
              </a:rPr>
              <a:t>https://pubmed.ncbi.nlm.nih.gov/32383783/</a:t>
            </a:r>
            <a:r>
              <a:rPr lang="en-US" sz="1200" dirty="0"/>
              <a:t>. Accessed November 16, 2021.</a:t>
            </a:r>
          </a:p>
          <a:p>
            <a:pPr marL="228600" indent="-228600">
              <a:spcBef>
                <a:spcPts val="0"/>
              </a:spcBef>
            </a:pPr>
            <a:r>
              <a:rPr lang="en-US" sz="1200" spc="10" dirty="0"/>
              <a:t>Henning-Smith C, Hernandez A, Ramirez M, Hardeman R, </a:t>
            </a:r>
            <a:r>
              <a:rPr lang="en-US" sz="1200" spc="10" dirty="0" err="1"/>
              <a:t>Kozhimannil</a:t>
            </a:r>
            <a:r>
              <a:rPr lang="en-US" sz="1200" spc="10" dirty="0"/>
              <a:t> K. Research Alert: Dying Too Soon: County-Level Disparities in Premature Death by Rurality, Race, and Ethnicity. Minneapolis: University of Minnesota Rural Health Research Center; March 12, 2019. </a:t>
            </a:r>
            <a:r>
              <a:rPr lang="en-US" sz="1200" u="sng" spc="10" dirty="0">
                <a:hlinkClick r:id="rId4"/>
              </a:rPr>
              <a:t>https://www.ruralhealthresearch.org/alerts/271</a:t>
            </a:r>
            <a:r>
              <a:rPr lang="en-US" sz="1200" spc="10" dirty="0"/>
              <a:t>. Accessed November 16, 2021.</a:t>
            </a:r>
          </a:p>
          <a:p>
            <a:pPr marL="228600" indent="-228600">
              <a:spcBef>
                <a:spcPts val="0"/>
              </a:spcBef>
            </a:pPr>
            <a:r>
              <a:rPr lang="en-US" sz="1200" dirty="0" err="1"/>
              <a:t>Henrikson</a:t>
            </a:r>
            <a:r>
              <a:rPr lang="en-US" sz="1200" dirty="0"/>
              <a:t> NB, Chang E, Ulrich K, King D, Anderson ML Communication with physicians about health care costs: survey of an insured population. Perm J. 2017:21:16-070. </a:t>
            </a:r>
            <a:r>
              <a:rPr lang="en-US" sz="1200" u="sng" dirty="0">
                <a:hlinkClick r:id="rId5"/>
              </a:rPr>
              <a:t>https://www.thepermanentejournal.org/issues/2017/ spring/6377- communication-with-physicians.html</a:t>
            </a:r>
            <a:r>
              <a:rPr lang="en-US" sz="1200" dirty="0"/>
              <a:t>. Accessed November 16, 2021.</a:t>
            </a:r>
          </a:p>
          <a:p>
            <a:pPr marL="228600" indent="-228600">
              <a:spcBef>
                <a:spcPts val="0"/>
              </a:spcBef>
            </a:pPr>
            <a:r>
              <a:rPr lang="en-US" sz="1200" dirty="0"/>
              <a:t>Hibbard JH, Greene J. What the evidence shows about patient activation: better health outcomes and care experiences; fewer data on costs. Health </a:t>
            </a:r>
            <a:r>
              <a:rPr lang="en-US" sz="1200" dirty="0" err="1"/>
              <a:t>Aff</a:t>
            </a:r>
            <a:r>
              <a:rPr lang="en-US" sz="1200" dirty="0"/>
              <a:t> (Millwood). 2013 Feb;32(2):207-14. </a:t>
            </a:r>
            <a:r>
              <a:rPr lang="en-US" sz="1200" u="sng" dirty="0">
                <a:hlinkClick r:id="rId6"/>
              </a:rPr>
              <a:t>https://www.healthaffairs.org/ </a:t>
            </a:r>
            <a:r>
              <a:rPr lang="en-US" sz="1200" u="sng" dirty="0" err="1">
                <a:hlinkClick r:id="rId6"/>
              </a:rPr>
              <a:t>doi</a:t>
            </a:r>
            <a:r>
              <a:rPr lang="en-US" sz="1200" u="sng" dirty="0">
                <a:hlinkClick r:id="rId6"/>
              </a:rPr>
              <a:t>/10.1377/hlthaff.2012.1061</a:t>
            </a:r>
            <a:r>
              <a:rPr lang="en-US" sz="1200" dirty="0"/>
              <a:t>. Accessed November 16, 2021.</a:t>
            </a:r>
          </a:p>
          <a:p>
            <a:pPr marL="228600" indent="-228600">
              <a:spcBef>
                <a:spcPts val="0"/>
              </a:spcBef>
            </a:pPr>
            <a:r>
              <a:rPr lang="en-US" sz="1200" dirty="0"/>
              <a:t>Hoadley J, Alker J, Holmes M. Health Insurance Coverage in Small Towns and Rural America: The Role of Medicaid Expansion. Washington, DC: Georgetown University Health Policy Institute, Rural Health Policy Project; September 25, 2018. </a:t>
            </a:r>
            <a:r>
              <a:rPr lang="en-US" sz="1200" u="sng" dirty="0">
                <a:hlinkClick r:id="rId7"/>
              </a:rPr>
              <a:t>https://ccf.georgetown.edu/2018/09/25/health-insurance-coverage-in-small-towns-and-rural-america-the-role-of-medicaid-expansion/</a:t>
            </a:r>
            <a:r>
              <a:rPr lang="en-US" sz="1200" dirty="0"/>
              <a:t>. Accessed November 16, 2021.</a:t>
            </a:r>
          </a:p>
          <a:p>
            <a:pPr marL="228600" indent="-228600">
              <a:spcBef>
                <a:spcPts val="0"/>
              </a:spcBef>
            </a:pPr>
            <a:r>
              <a:rPr lang="en-US" sz="1200" dirty="0"/>
              <a:t>Hung P, Henning-Smith CE, Casey MM, </a:t>
            </a:r>
            <a:r>
              <a:rPr lang="en-US" sz="1200" dirty="0" err="1"/>
              <a:t>Kozhimannil</a:t>
            </a:r>
            <a:r>
              <a:rPr lang="en-US" sz="1200" dirty="0"/>
              <a:t> KB. Access to obstetric services in rural counties still declining, with 9 percent losing services, 2004-14. Health </a:t>
            </a:r>
            <a:r>
              <a:rPr lang="en-US" sz="1200" dirty="0" err="1"/>
              <a:t>Aff</a:t>
            </a:r>
            <a:r>
              <a:rPr lang="en-US" sz="1200" dirty="0"/>
              <a:t> (Millwood). 2017;36(9):1663-71. </a:t>
            </a:r>
            <a:r>
              <a:rPr lang="en-US" sz="1200" dirty="0">
                <a:hlinkClick r:id="rId8"/>
              </a:rPr>
              <a:t>https://www.healthaffairs.org/ </a:t>
            </a:r>
            <a:r>
              <a:rPr lang="en-US" sz="1200" dirty="0" err="1">
                <a:hlinkClick r:id="rId8"/>
              </a:rPr>
              <a:t>doi</a:t>
            </a:r>
            <a:r>
              <a:rPr lang="en-US" sz="1200" dirty="0">
                <a:hlinkClick r:id="rId8"/>
              </a:rPr>
              <a:t>/10.1377/hlthaff.2017.0338</a:t>
            </a:r>
            <a:r>
              <a:rPr lang="en-US" sz="1200" dirty="0"/>
              <a:t>. Accessed November 17, 2021.</a:t>
            </a:r>
          </a:p>
          <a:p>
            <a:pPr marL="228600" indent="-228600">
              <a:spcBef>
                <a:spcPts val="0"/>
              </a:spcBef>
            </a:pPr>
            <a:r>
              <a:rPr lang="en-US" sz="1200" dirty="0"/>
              <a:t>Hunnicutt JN, Ulbricht CM, </a:t>
            </a:r>
            <a:r>
              <a:rPr lang="en-US" sz="1200" dirty="0" err="1"/>
              <a:t>Tjia</a:t>
            </a:r>
            <a:r>
              <a:rPr lang="en-US" sz="1200" dirty="0"/>
              <a:t> J, </a:t>
            </a:r>
            <a:r>
              <a:rPr lang="en-US" sz="1200" dirty="0" err="1"/>
              <a:t>Lapane</a:t>
            </a:r>
            <a:r>
              <a:rPr lang="en-US" sz="1200" dirty="0"/>
              <a:t> KL. Pain and pharmacologic pain management in long-stay nursing home residents. Pain. 2017 Jun;158(6):1091-99. </a:t>
            </a:r>
            <a:r>
              <a:rPr lang="en-US" sz="1200" u="sng" dirty="0">
                <a:hlinkClick r:id="rId9"/>
              </a:rPr>
              <a:t>https://www.ncbi.nlm.nih.gov/pmc/articles/PMC5435509/ pdf/nihms853965.pdf</a:t>
            </a:r>
            <a:r>
              <a:rPr lang="en-US" sz="1200" u="sng" dirty="0"/>
              <a:t>. </a:t>
            </a:r>
            <a:r>
              <a:rPr lang="en-US" sz="1200" dirty="0"/>
              <a:t>Accessed November 16, 2021.</a:t>
            </a:r>
          </a:p>
          <a:p>
            <a:pPr marL="228600" indent="-228600">
              <a:spcBef>
                <a:spcPts val="0"/>
              </a:spcBef>
            </a:pPr>
            <a:r>
              <a:rPr lang="en-US" sz="1200" dirty="0"/>
              <a:t>Irwin AJ. Improving patient satisfaction at a rural urgent care center. Nursing. 2019 Mar;49(3):18-20. </a:t>
            </a:r>
            <a:r>
              <a:rPr lang="en-US" sz="1200" u="sng" dirty="0">
                <a:hlinkClick r:id="rId10"/>
              </a:rPr>
              <a:t>https://doi.org/10.1097/01.nurse.0000552700.35255.a1</a:t>
            </a:r>
            <a:r>
              <a:rPr lang="en-US" sz="1200" dirty="0"/>
              <a:t>. </a:t>
            </a:r>
            <a:r>
              <a:rPr lang="en-US" sz="1200" u="sng" dirty="0"/>
              <a:t>Accessed November 16, 2021.</a:t>
            </a:r>
            <a:endParaRPr lang="en-US" sz="1200" dirty="0"/>
          </a:p>
          <a:p>
            <a:pPr marL="228600" indent="-228600">
              <a:spcBef>
                <a:spcPts val="0"/>
              </a:spcBef>
            </a:pPr>
            <a:r>
              <a:rPr lang="en-US" sz="1200" dirty="0"/>
              <a:t>James CV, </a:t>
            </a:r>
            <a:r>
              <a:rPr lang="en-US" sz="1200" dirty="0" err="1"/>
              <a:t>Moonesinghe</a:t>
            </a:r>
            <a:r>
              <a:rPr lang="en-US" sz="1200" dirty="0"/>
              <a:t> R, Wilson-Frederick SM, Hall JE, Penman-Aguilar A, </a:t>
            </a:r>
            <a:r>
              <a:rPr lang="en-US" sz="1200" dirty="0" err="1"/>
              <a:t>Bouye</a:t>
            </a:r>
            <a:r>
              <a:rPr lang="en-US" sz="1200" dirty="0"/>
              <a:t> K. Racial/ethnic health disparities among rural adults — United States, 2012–2015. MMWR </a:t>
            </a:r>
            <a:r>
              <a:rPr lang="en-US" sz="1200" dirty="0" err="1"/>
              <a:t>Surveill</a:t>
            </a:r>
            <a:r>
              <a:rPr lang="en-US" sz="1200" dirty="0"/>
              <a:t> </a:t>
            </a:r>
            <a:r>
              <a:rPr lang="en-US" sz="1200" dirty="0" err="1"/>
              <a:t>Summ</a:t>
            </a:r>
            <a:r>
              <a:rPr lang="en-US" sz="1200" dirty="0"/>
              <a:t>. 2017;66 (No. SS-23):1-9. </a:t>
            </a:r>
            <a:r>
              <a:rPr lang="en-US" sz="1200" u="sng" dirty="0">
                <a:hlinkClick r:id="rId11"/>
              </a:rPr>
              <a:t>https://www.cdc.gov/mmwr/volumes/66/ss/ss6623a1.htm</a:t>
            </a:r>
            <a:r>
              <a:rPr lang="en-US" sz="1200" dirty="0"/>
              <a:t>. Accessed November 16, 2021.</a:t>
            </a:r>
          </a:p>
          <a:p>
            <a:pPr>
              <a:spcBef>
                <a:spcPts val="0"/>
              </a:spcBef>
            </a:pPr>
            <a:endParaRPr lang="en-US" sz="1200" dirty="0"/>
          </a:p>
        </p:txBody>
      </p:sp>
      <p:sp>
        <p:nvSpPr>
          <p:cNvPr id="4" name="Slide Number Placeholder 3">
            <a:extLst>
              <a:ext uri="{FF2B5EF4-FFF2-40B4-BE49-F238E27FC236}">
                <a16:creationId xmlns:a16="http://schemas.microsoft.com/office/drawing/2014/main" id="{CC845B36-2E81-441F-9A7B-21716774270A}"/>
              </a:ext>
            </a:extLst>
          </p:cNvPr>
          <p:cNvSpPr>
            <a:spLocks noGrp="1"/>
          </p:cNvSpPr>
          <p:nvPr>
            <p:ph type="sldNum" sz="quarter" idx="10"/>
          </p:nvPr>
        </p:nvSpPr>
        <p:spPr/>
        <p:txBody>
          <a:bodyPr/>
          <a:lstStyle/>
          <a:p>
            <a:fld id="{85F5B7A5-34A7-4AB0-A34F-A4DF2002FA98}" type="slidenum">
              <a:rPr lang="en-US" smtClean="0"/>
              <a:pPr/>
              <a:t>178</a:t>
            </a:fld>
            <a:endParaRPr lang="en-US" dirty="0"/>
          </a:p>
        </p:txBody>
      </p:sp>
    </p:spTree>
    <p:extLst>
      <p:ext uri="{BB962C8B-B14F-4D97-AF65-F5344CB8AC3E}">
        <p14:creationId xmlns:p14="http://schemas.microsoft.com/office/powerpoint/2010/main" val="40167489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p>
        </p:txBody>
      </p:sp>
      <p:sp>
        <p:nvSpPr>
          <p:cNvPr id="7" name="Content Placeholder 6">
            <a:extLst>
              <a:ext uri="{FF2B5EF4-FFF2-40B4-BE49-F238E27FC236}">
                <a16:creationId xmlns:a16="http://schemas.microsoft.com/office/drawing/2014/main" id="{4875201B-364B-4DDB-899F-69AA10C95F2D}"/>
              </a:ext>
            </a:extLst>
          </p:cNvPr>
          <p:cNvSpPr>
            <a:spLocks noGrp="1"/>
          </p:cNvSpPr>
          <p:nvPr>
            <p:ph idx="1"/>
          </p:nvPr>
        </p:nvSpPr>
        <p:spPr>
          <a:xfrm>
            <a:off x="457200" y="1280159"/>
            <a:ext cx="8229600" cy="5120640"/>
          </a:xfrm>
        </p:spPr>
        <p:txBody>
          <a:bodyPr>
            <a:noAutofit/>
          </a:bodyPr>
          <a:lstStyle/>
          <a:p>
            <a:pPr marL="228600" indent="-228600">
              <a:spcBef>
                <a:spcPts val="0"/>
              </a:spcBef>
            </a:pPr>
            <a:r>
              <a:rPr lang="en-US" sz="1200" dirty="0"/>
              <a:t>Kamal R, </a:t>
            </a:r>
            <a:r>
              <a:rPr lang="en-US" sz="1200" dirty="0" err="1"/>
              <a:t>Hudman</a:t>
            </a:r>
            <a:r>
              <a:rPr lang="en-US" sz="1200" dirty="0"/>
              <a:t> J, McDermott D. What Do We Know About Infant Mortality in the U.S. and Comparable Countries? Peterson-KFF Health System Tracker; October 2019. </a:t>
            </a:r>
            <a:r>
              <a:rPr lang="en-US" sz="1200" u="sng" dirty="0">
                <a:hlinkClick r:id="rId3"/>
              </a:rPr>
              <a:t>https://www.healthsystemtracker.org/chart-collection/infant-mortality-u-s-compare-countries/#item-start</a:t>
            </a:r>
            <a:r>
              <a:rPr lang="en-US" sz="1200" dirty="0"/>
              <a:t>. Accessed November 16, 2021. </a:t>
            </a:r>
          </a:p>
          <a:p>
            <a:pPr marL="228600" indent="-228600"/>
            <a:r>
              <a:rPr lang="en-US" sz="1200" dirty="0"/>
              <a:t>Kegler SR, Stone DM, Holland KM. Trends in suicide by level of urbanization — United States, 1999–2015. MMWR </a:t>
            </a:r>
            <a:r>
              <a:rPr lang="en-US" sz="1200" dirty="0" err="1"/>
              <a:t>Morb</a:t>
            </a:r>
            <a:r>
              <a:rPr lang="en-US" sz="1200" dirty="0"/>
              <a:t> Mortal </a:t>
            </a:r>
            <a:r>
              <a:rPr lang="en-US" sz="1200" dirty="0" err="1"/>
              <a:t>Wkly</a:t>
            </a:r>
            <a:r>
              <a:rPr lang="en-US" sz="1200" dirty="0"/>
              <a:t> Rep. 2017;66:270-3. </a:t>
            </a:r>
            <a:r>
              <a:rPr lang="en-US" sz="1200" u="sng" dirty="0">
                <a:hlinkClick r:id="rId4"/>
              </a:rPr>
              <a:t>https://www.cdc.gov/mmwr/volumes/66/wr/mm6610a2.htm</a:t>
            </a:r>
            <a:r>
              <a:rPr lang="en-US" sz="1200" dirty="0"/>
              <a:t>. Accessed November 16, 2021.</a:t>
            </a:r>
          </a:p>
          <a:p>
            <a:pPr marL="228600" indent="-228600"/>
            <a:r>
              <a:rPr lang="en-US" sz="1200" dirty="0"/>
              <a:t>Kim M, Ren J, Tillis W, </a:t>
            </a:r>
            <a:r>
              <a:rPr lang="en-US" sz="1200" dirty="0" err="1"/>
              <a:t>Asche</a:t>
            </a:r>
            <a:r>
              <a:rPr lang="en-US" sz="1200" dirty="0"/>
              <a:t> CV, Kim IK, </a:t>
            </a:r>
            <a:r>
              <a:rPr lang="en-US" sz="1200" dirty="0" err="1"/>
              <a:t>Kirkness</a:t>
            </a:r>
            <a:r>
              <a:rPr lang="en-US" sz="1200" dirty="0"/>
              <a:t> CS. Explaining the link between access-to-care factors and health care resource utilization among individuals with COPD. Int J Chron Obstruct </a:t>
            </a:r>
            <a:r>
              <a:rPr lang="en-US" sz="1200" dirty="0" err="1"/>
              <a:t>Pulmon</a:t>
            </a:r>
            <a:r>
              <a:rPr lang="en-US" sz="1200" dirty="0"/>
              <a:t> Dis. 2016 Feb 22;11:357-67. </a:t>
            </a:r>
            <a:r>
              <a:rPr lang="en-US" sz="1200" u="sng" dirty="0">
                <a:hlinkClick r:id="rId5"/>
              </a:rPr>
              <a:t>https://www.ncbi.nlm.nih.gov/pmc/articles/PMC4769007/</a:t>
            </a:r>
            <a:r>
              <a:rPr lang="en-US" sz="1200" dirty="0"/>
              <a:t>. Accessed November 16, 2021.</a:t>
            </a:r>
          </a:p>
          <a:p>
            <a:pPr marL="228600" indent="-228600"/>
            <a:r>
              <a:rPr lang="en-US" sz="1200" dirty="0" err="1"/>
              <a:t>Kozhimannil</a:t>
            </a:r>
            <a:r>
              <a:rPr lang="en-US" sz="1200" dirty="0"/>
              <a:t> KB, Hung P, Henning-Smith C, Casey MM, Prasad S. Association between loss of hospital-based obstetric services and birth outcomes in rural counties in the United States. JAMA. 2018 Mar 27;319(12):1239-47. </a:t>
            </a:r>
            <a:r>
              <a:rPr lang="en-US" sz="1200" u="sng" dirty="0">
                <a:hlinkClick r:id="rId6"/>
              </a:rPr>
              <a:t>https://www.ncbi.nlm.nih.gov/pmc/articles/PMC5885848/</a:t>
            </a:r>
            <a:r>
              <a:rPr lang="en-US" sz="1200" dirty="0"/>
              <a:t>. Accessed November 16, 2021.</a:t>
            </a:r>
          </a:p>
          <a:p>
            <a:pPr marL="228600" indent="-228600"/>
            <a:r>
              <a:rPr lang="en-US" sz="1200" dirty="0" err="1"/>
              <a:t>Kozhimannil</a:t>
            </a:r>
            <a:r>
              <a:rPr lang="en-US" sz="1200" dirty="0"/>
              <a:t> KB, </a:t>
            </a:r>
            <a:r>
              <a:rPr lang="en-US" sz="1200" dirty="0" err="1"/>
              <a:t>Interrante</a:t>
            </a:r>
            <a:r>
              <a:rPr lang="en-US" sz="1200" dirty="0"/>
              <a:t> JD, Henning-Smith C, </a:t>
            </a:r>
            <a:r>
              <a:rPr lang="en-US" sz="1200" dirty="0" err="1"/>
              <a:t>Admon</a:t>
            </a:r>
            <a:r>
              <a:rPr lang="en-US" sz="1200" dirty="0"/>
              <a:t> LK. Rural-urban differences in severe maternal morbidity and mortality in the U.S., 2007-15. Health </a:t>
            </a:r>
            <a:r>
              <a:rPr lang="en-US" sz="1200" dirty="0" err="1"/>
              <a:t>Aff</a:t>
            </a:r>
            <a:r>
              <a:rPr lang="en-US" sz="1200" dirty="0"/>
              <a:t> (Millwood). 2019 Dec;38(12):2077-85. </a:t>
            </a:r>
            <a:r>
              <a:rPr lang="en-US" sz="1200" u="sng" dirty="0">
                <a:hlinkClick r:id="rId7"/>
              </a:rPr>
              <a:t>https://www.healthaffairs.org /doi/10.1377/hlthaff.2019.00805</a:t>
            </a:r>
            <a:r>
              <a:rPr lang="en-US" sz="1200" dirty="0"/>
              <a:t>. Accessed November 16, 2021.</a:t>
            </a:r>
          </a:p>
          <a:p>
            <a:pPr marL="228600" indent="-228600"/>
            <a:r>
              <a:rPr lang="en-US" sz="1200" dirty="0"/>
              <a:t>Larson EH, </a:t>
            </a:r>
            <a:r>
              <a:rPr lang="en-US" sz="1200" dirty="0" err="1"/>
              <a:t>Andrilla</a:t>
            </a:r>
            <a:r>
              <a:rPr lang="en-US" sz="1200" dirty="0"/>
              <a:t> CHA, </a:t>
            </a:r>
            <a:r>
              <a:rPr lang="en-US" sz="1200" dirty="0" err="1"/>
              <a:t>Garberson</a:t>
            </a:r>
            <a:r>
              <a:rPr lang="en-US" sz="1200" dirty="0"/>
              <a:t> LA. Supply and Distribution of the Primary Care Workforce in Rural America: A State-Level Analysis. Data Brief #167. Seattle: WWAMI Rural Health Research Center, University of Washington; June 2020. </a:t>
            </a:r>
            <a:r>
              <a:rPr lang="en-US" sz="1200" u="sng" dirty="0">
                <a:hlinkClick r:id="rId8"/>
              </a:rPr>
              <a:t>https://www.ruralhealthresearch.org/publications/1384</a:t>
            </a:r>
            <a:r>
              <a:rPr lang="en-US" sz="1200" dirty="0"/>
              <a:t>. Accessed November 16, 2021. </a:t>
            </a:r>
          </a:p>
          <a:p>
            <a:pPr marL="228600" indent="-228600"/>
            <a:r>
              <a:rPr lang="en-US" sz="1200" dirty="0"/>
              <a:t>Larson EH, Patterson DG, </a:t>
            </a:r>
            <a:r>
              <a:rPr lang="en-US" sz="1200" dirty="0" err="1"/>
              <a:t>Garberson</a:t>
            </a:r>
            <a:r>
              <a:rPr lang="en-US" sz="1200" dirty="0"/>
              <a:t> LA, </a:t>
            </a:r>
            <a:r>
              <a:rPr lang="en-US" sz="1200" dirty="0" err="1"/>
              <a:t>Andrilla</a:t>
            </a:r>
            <a:r>
              <a:rPr lang="en-US" sz="1200" dirty="0"/>
              <a:t> CHA. Supply and Distribution of the Behavioral Health Workforce in Rural America. Data Brief #160. Seattle, WA: WWAMI Rural Health Research Center, University of Washington; September 2016. </a:t>
            </a:r>
            <a:r>
              <a:rPr lang="en-US" sz="1200" u="sng" dirty="0">
                <a:hlinkClick r:id="rId9"/>
              </a:rPr>
              <a:t>https://depts.washington.edu/fammed/rhrc/wp-content/uploads/sites/4/2016/09/ RHRC_DB160_Larson.pdf</a:t>
            </a:r>
            <a:r>
              <a:rPr lang="en-US" sz="1200" dirty="0"/>
              <a:t>. Accessed November 16, 2021.</a:t>
            </a:r>
          </a:p>
          <a:p>
            <a:pPr marL="228600" indent="-228600"/>
            <a:r>
              <a:rPr lang="en-US" sz="1200" dirty="0"/>
              <a:t>March of Dimes. Low Birthweight. Last reviewed June 2021. </a:t>
            </a:r>
            <a:r>
              <a:rPr lang="en-US" sz="1200" u="sng" dirty="0">
                <a:hlinkClick r:id="rId10"/>
              </a:rPr>
              <a:t>https://www.marchofdimes.org/complications/low-birthweight.aspx#</a:t>
            </a:r>
            <a:r>
              <a:rPr lang="en-US" sz="1200" dirty="0"/>
              <a:t>. Accessed November 16, 2021.</a:t>
            </a:r>
          </a:p>
          <a:p>
            <a:pPr marL="228600" indent="-228600"/>
            <a:r>
              <a:rPr lang="en-US" sz="1200" dirty="0"/>
              <a:t>Mertz EA. The dental-medical divide. Health </a:t>
            </a:r>
            <a:r>
              <a:rPr lang="en-US" sz="1200" dirty="0" err="1"/>
              <a:t>Aff</a:t>
            </a:r>
            <a:r>
              <a:rPr lang="en-US" sz="1200" dirty="0"/>
              <a:t> (Millwood). 2016 Dec 1;35(12):2168-75. </a:t>
            </a:r>
            <a:r>
              <a:rPr lang="en-US" sz="1200" u="sng" dirty="0">
                <a:hlinkClick r:id="rId11"/>
              </a:rPr>
              <a:t>https://www.healthaffairs.org/doi/10.1377/hlthaff.2016.0886</a:t>
            </a:r>
            <a:r>
              <a:rPr lang="en-US" sz="1200" dirty="0"/>
              <a:t>. Accessed November 16, 2021.</a:t>
            </a:r>
          </a:p>
          <a:p>
            <a:endParaRPr lang="en-US" sz="1200" dirty="0"/>
          </a:p>
        </p:txBody>
      </p:sp>
      <p:sp>
        <p:nvSpPr>
          <p:cNvPr id="4" name="Slide Number Placeholder 3"/>
          <p:cNvSpPr>
            <a:spLocks noGrp="1"/>
          </p:cNvSpPr>
          <p:nvPr>
            <p:ph type="sldNum" sz="quarter" idx="10"/>
          </p:nvPr>
        </p:nvSpPr>
        <p:spPr/>
        <p:txBody>
          <a:bodyPr/>
          <a:lstStyle/>
          <a:p>
            <a:fld id="{85F5B7A5-34A7-4AB0-A34F-A4DF2002FA98}" type="slidenum">
              <a:rPr lang="en-US" smtClean="0"/>
              <a:pPr/>
              <a:t>179</a:t>
            </a:fld>
            <a:endParaRPr lang="en-US" dirty="0"/>
          </a:p>
        </p:txBody>
      </p:sp>
    </p:spTree>
    <p:extLst>
      <p:ext uri="{BB962C8B-B14F-4D97-AF65-F5344CB8AC3E}">
        <p14:creationId xmlns:p14="http://schemas.microsoft.com/office/powerpoint/2010/main" val="3656323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Racial and Ethnic Health Disparities in Rural Areas</a:t>
            </a:r>
          </a:p>
        </p:txBody>
      </p:sp>
      <p:sp>
        <p:nvSpPr>
          <p:cNvPr id="3" name="Content Placeholder 2"/>
          <p:cNvSpPr>
            <a:spLocks noGrp="1"/>
          </p:cNvSpPr>
          <p:nvPr>
            <p:ph idx="1"/>
          </p:nvPr>
        </p:nvSpPr>
        <p:spPr/>
        <p:txBody>
          <a:bodyPr>
            <a:normAutofit fontScale="92500"/>
          </a:bodyPr>
          <a:lstStyle/>
          <a:p>
            <a:pPr lvl="0"/>
            <a:r>
              <a:rPr lang="en-US" dirty="0"/>
              <a:t>Longstanding systemic health and social inequities have put racial and ethnic minorities in rural areas at increased risk of severe illness and inadequate access to health services.</a:t>
            </a:r>
          </a:p>
          <a:p>
            <a:pPr lvl="1"/>
            <a:r>
              <a:rPr lang="en-US" dirty="0"/>
              <a:t>Rural counties that are majority Black or American Indian/ Alaska Native have the highest rates of premature death compared with counties that are majority White (Henning-Smith, et al., 2019). </a:t>
            </a:r>
          </a:p>
          <a:p>
            <a:pPr lvl="1"/>
            <a:r>
              <a:rPr lang="en-US" dirty="0"/>
              <a:t>Compared with White residents, racial and ethnic minorities in rural areas more often report their health as fair or poor and more often report being unable to see a physician in the past 12 months due to cost (James, et al., 2017).</a:t>
            </a:r>
            <a:endParaRPr lang="en-US" sz="2800" dirty="0"/>
          </a:p>
        </p:txBody>
      </p:sp>
      <p:sp>
        <p:nvSpPr>
          <p:cNvPr id="4" name="Slide Number Placeholder 3">
            <a:extLst>
              <a:ext uri="{FF2B5EF4-FFF2-40B4-BE49-F238E27FC236}">
                <a16:creationId xmlns:a16="http://schemas.microsoft.com/office/drawing/2014/main" id="{5BB5E089-5DC8-4EBF-8647-5FA8F56DD2B8}"/>
              </a:ext>
            </a:extLst>
          </p:cNvPr>
          <p:cNvSpPr>
            <a:spLocks noGrp="1"/>
          </p:cNvSpPr>
          <p:nvPr>
            <p:ph type="sldNum" sz="quarter" idx="10"/>
          </p:nvPr>
        </p:nvSpPr>
        <p:spPr/>
        <p:txBody>
          <a:bodyPr/>
          <a:lstStyle/>
          <a:p>
            <a:fld id="{85F5B7A5-34A7-4AB0-A34F-A4DF2002FA98}" type="slidenum">
              <a:rPr lang="en-US" smtClean="0"/>
              <a:t>18</a:t>
            </a:fld>
            <a:endParaRPr lang="en-US" dirty="0"/>
          </a:p>
        </p:txBody>
      </p:sp>
    </p:spTree>
    <p:extLst>
      <p:ext uri="{BB962C8B-B14F-4D97-AF65-F5344CB8AC3E}">
        <p14:creationId xmlns:p14="http://schemas.microsoft.com/office/powerpoint/2010/main" val="346460345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A609D-87D3-4F8A-A732-7C729CD7C14D}"/>
              </a:ext>
            </a:extLst>
          </p:cNvPr>
          <p:cNvSpPr>
            <a:spLocks noGrp="1"/>
          </p:cNvSpPr>
          <p:nvPr>
            <p:ph type="title"/>
          </p:nvPr>
        </p:nvSpPr>
        <p:spPr/>
        <p:txBody>
          <a:bodyPr>
            <a:normAutofit fontScale="90000"/>
          </a:bodyPr>
          <a:lstStyle/>
          <a:p>
            <a:r>
              <a:rPr lang="en-US" dirty="0"/>
              <a:t>References</a:t>
            </a:r>
          </a:p>
        </p:txBody>
      </p:sp>
      <p:sp>
        <p:nvSpPr>
          <p:cNvPr id="7" name="Content Placeholder 6">
            <a:extLst>
              <a:ext uri="{FF2B5EF4-FFF2-40B4-BE49-F238E27FC236}">
                <a16:creationId xmlns:a16="http://schemas.microsoft.com/office/drawing/2014/main" id="{172792E2-6972-4656-BBC0-D55576BF3F92}"/>
              </a:ext>
            </a:extLst>
          </p:cNvPr>
          <p:cNvSpPr>
            <a:spLocks noGrp="1"/>
          </p:cNvSpPr>
          <p:nvPr>
            <p:ph idx="1"/>
          </p:nvPr>
        </p:nvSpPr>
        <p:spPr>
          <a:xfrm>
            <a:off x="457200" y="1280160"/>
            <a:ext cx="8229600" cy="5120640"/>
          </a:xfrm>
        </p:spPr>
        <p:txBody>
          <a:bodyPr>
            <a:noAutofit/>
          </a:bodyPr>
          <a:lstStyle/>
          <a:p>
            <a:pPr marL="228600" indent="-228600"/>
            <a:r>
              <a:rPr lang="en-US" sz="1200" dirty="0"/>
              <a:t>Million Hearts. Success Story: Excellence in Hypertension Control in a Rural Setting. 2018. </a:t>
            </a:r>
            <a:r>
              <a:rPr lang="en-US" sz="1200" u="sng" dirty="0">
                <a:hlinkClick r:id="rId3"/>
              </a:rPr>
              <a:t>https://millionhearts.hhs.gov/partners-progress/champions/success-stories/2018-underserved.html</a:t>
            </a:r>
            <a:r>
              <a:rPr lang="en-US" sz="1200" dirty="0"/>
              <a:t>. Accessed November 16, 2021.</a:t>
            </a:r>
          </a:p>
          <a:p>
            <a:pPr marL="228600" indent="-228600"/>
            <a:r>
              <a:rPr lang="en-US" sz="1200" dirty="0"/>
              <a:t>Moy E, Garcia MC, Bastian B, </a:t>
            </a:r>
            <a:r>
              <a:rPr lang="en-US" sz="1200" dirty="0" err="1"/>
              <a:t>Rossen</a:t>
            </a:r>
            <a:r>
              <a:rPr lang="en-US" sz="1200" dirty="0"/>
              <a:t> LM, Ingram DD, </a:t>
            </a:r>
            <a:r>
              <a:rPr lang="en-US" sz="1200" dirty="0" err="1"/>
              <a:t>Faul</a:t>
            </a:r>
            <a:r>
              <a:rPr lang="en-US" sz="1200" dirty="0"/>
              <a:t> M, </a:t>
            </a:r>
            <a:r>
              <a:rPr lang="en-US" sz="1200" dirty="0" err="1"/>
              <a:t>Massetti</a:t>
            </a:r>
            <a:r>
              <a:rPr lang="en-US" sz="1200" dirty="0"/>
              <a:t> GM, Thomas CC, Hong Y, Yoon PW, </a:t>
            </a:r>
            <a:r>
              <a:rPr lang="en-US" sz="1200" dirty="0" err="1"/>
              <a:t>Iademarco</a:t>
            </a:r>
            <a:r>
              <a:rPr lang="en-US" sz="1200" dirty="0"/>
              <a:t> MF. Leading causes of death in nonmetropolitan and metropolitan areas — United States, 1999–2014. MMWR </a:t>
            </a:r>
            <a:r>
              <a:rPr lang="en-US" sz="1200" dirty="0" err="1"/>
              <a:t>Surveill</a:t>
            </a:r>
            <a:r>
              <a:rPr lang="en-US" sz="1200" dirty="0"/>
              <a:t> </a:t>
            </a:r>
            <a:r>
              <a:rPr lang="en-US" sz="1200" dirty="0" err="1"/>
              <a:t>Summ</a:t>
            </a:r>
            <a:r>
              <a:rPr lang="en-US" sz="1200" dirty="0"/>
              <a:t>. 2017 Jan 13;66(1):1-8. Erratum in: MMWR </a:t>
            </a:r>
            <a:r>
              <a:rPr lang="en-US" sz="1200" dirty="0" err="1"/>
              <a:t>Morb</a:t>
            </a:r>
            <a:r>
              <a:rPr lang="en-US" sz="1200" dirty="0"/>
              <a:t> Mortal </a:t>
            </a:r>
            <a:r>
              <a:rPr lang="en-US" sz="1200" dirty="0" err="1"/>
              <a:t>Wkly</a:t>
            </a:r>
            <a:r>
              <a:rPr lang="en-US" sz="1200" dirty="0"/>
              <a:t> Rep. 2017 Jan 27;66(3):93. </a:t>
            </a:r>
            <a:r>
              <a:rPr lang="en-US" sz="1200" u="sng" dirty="0">
                <a:hlinkClick r:id="rId4"/>
              </a:rPr>
              <a:t>https://www.cdc.gov/mmwr/volumes/66/ss/ss6601a1.htm?s_cid=ss6601a1_w</a:t>
            </a:r>
            <a:r>
              <a:rPr lang="en-US" sz="1200" dirty="0"/>
              <a:t>. Accessed November 16, 2021.</a:t>
            </a:r>
          </a:p>
          <a:p>
            <a:pPr marL="228600" indent="-228600"/>
            <a:r>
              <a:rPr lang="en-US" sz="1200" dirty="0"/>
              <a:t>National Cancer Institute. Cancer Stat Facts: Colorectal Cancer. NCI 2021. </a:t>
            </a:r>
            <a:r>
              <a:rPr lang="en-US" sz="1200" dirty="0">
                <a:hlinkClick r:id="rId5"/>
              </a:rPr>
              <a:t>https://seer.cancer.gov/ </a:t>
            </a:r>
            <a:r>
              <a:rPr lang="en-US" sz="1200" dirty="0" err="1">
                <a:hlinkClick r:id="rId5"/>
              </a:rPr>
              <a:t>statfacts</a:t>
            </a:r>
            <a:r>
              <a:rPr lang="en-US" sz="1200" dirty="0">
                <a:hlinkClick r:id="rId5"/>
              </a:rPr>
              <a:t>/html/colorect.html</a:t>
            </a:r>
            <a:r>
              <a:rPr lang="en-US" sz="1200" dirty="0"/>
              <a:t>. Accessed November 24, 2021.</a:t>
            </a:r>
          </a:p>
          <a:p>
            <a:pPr marL="228600" indent="-228600"/>
            <a:r>
              <a:rPr lang="en-US" sz="1200" dirty="0"/>
              <a:t>National Institute of Child Health and Human Development. What Is Prenatal Care and Why Is It Important? Last reviewed January 2017. </a:t>
            </a:r>
            <a:r>
              <a:rPr lang="en-US" sz="1200" u="sng" dirty="0">
                <a:hlinkClick r:id="rId6"/>
              </a:rPr>
              <a:t>https://www.nichd.nih.gov/health/topics/pregnancy/conditioninfo/prenatal-care</a:t>
            </a:r>
            <a:r>
              <a:rPr lang="en-US" sz="1200" dirty="0"/>
              <a:t>. Accessed November 16, 2021.</a:t>
            </a:r>
          </a:p>
          <a:p>
            <a:pPr marL="228600" indent="-228600"/>
            <a:r>
              <a:rPr lang="en-US" sz="1200" dirty="0"/>
              <a:t>National Institute of Dental and Craniofacial Research. Dental Caries (Tooth Decay). Last reviewed July 2018. </a:t>
            </a:r>
            <a:r>
              <a:rPr lang="en-US" sz="1200" u="sng" dirty="0">
                <a:hlinkClick r:id="rId7"/>
              </a:rPr>
              <a:t>https://www.nidcr.nih.gov/DataStatistics/FindDataByTopic/DentalCaries/</a:t>
            </a:r>
            <a:r>
              <a:rPr lang="en-US" sz="1200" dirty="0"/>
              <a:t>. Accessed November 16, 2021.</a:t>
            </a:r>
          </a:p>
          <a:p>
            <a:pPr marL="228600" indent="-228600"/>
            <a:r>
              <a:rPr lang="en-US" sz="1200" dirty="0"/>
              <a:t>Nielsen M, D’Agostino D, Gregory P. Addressing rural health challenges head on. Mo Med. 2017 Sep-Oct;114(5):363-6. </a:t>
            </a:r>
            <a:r>
              <a:rPr lang="en-US" sz="1200" u="sng" dirty="0">
                <a:hlinkClick r:id="rId8"/>
              </a:rPr>
              <a:t>https://www.ncbi.nlm.nih.gov/pmc/articles/PMC6140198/</a:t>
            </a:r>
            <a:r>
              <a:rPr lang="en-US" sz="1200" dirty="0"/>
              <a:t>. Accessed November 16, 2021.</a:t>
            </a:r>
          </a:p>
          <a:p>
            <a:pPr marL="228600" indent="-228600"/>
            <a:r>
              <a:rPr lang="en-US" sz="1200" dirty="0"/>
              <a:t>North Carolina Rural Health Research Program. Rural Hospital Closures Maps, 2005 – Present. Chapel Hill: Cecil G. </a:t>
            </a:r>
            <a:r>
              <a:rPr lang="en-US" sz="1200" dirty="0" err="1"/>
              <a:t>Sheps</a:t>
            </a:r>
            <a:r>
              <a:rPr lang="en-US" sz="1200" dirty="0"/>
              <a:t> Center for Health Services Research. </a:t>
            </a:r>
            <a:r>
              <a:rPr lang="en-US" sz="1200" u="sng" dirty="0">
                <a:hlinkClick r:id="rId9"/>
              </a:rPr>
              <a:t>https://www.shepscenter.unc.edu/programs-projects/rural-health/rural-hospital-closures</a:t>
            </a:r>
            <a:r>
              <a:rPr lang="en-US" sz="1200" dirty="0"/>
              <a:t>. Accessed November 16, 2021.</a:t>
            </a:r>
          </a:p>
          <a:p>
            <a:pPr marL="228600" indent="-228600"/>
            <a:r>
              <a:rPr lang="en-US" sz="1200" dirty="0"/>
              <a:t>Office of Disease Prevention and Health Promotion. Access to Health Services. Latest data, 2017. </a:t>
            </a:r>
            <a:r>
              <a:rPr lang="en-US" sz="1200" u="sng" dirty="0">
                <a:hlinkClick r:id="rId10"/>
              </a:rPr>
              <a:t>https://www.healthypeople.gov/2020/leading-health-indicators/2020-lhi-topics/Access-to-Health-Services</a:t>
            </a:r>
            <a:r>
              <a:rPr lang="en-US" sz="1200" dirty="0"/>
              <a:t>. Accessed November 16, 2021. </a:t>
            </a:r>
          </a:p>
          <a:p>
            <a:pPr marL="228600" indent="-228600"/>
            <a:r>
              <a:rPr lang="en-US" sz="1200" dirty="0"/>
              <a:t>Office of Disease Prevention and Health Promotion. Health Communication. ODPHP, 2021b. </a:t>
            </a:r>
            <a:r>
              <a:rPr lang="en-US" sz="1200" u="sng" dirty="0">
                <a:hlinkClick r:id="rId11"/>
              </a:rPr>
              <a:t>https://health.gov/ </a:t>
            </a:r>
            <a:r>
              <a:rPr lang="en-US" sz="1200" u="sng" dirty="0" err="1">
                <a:hlinkClick r:id="rId11"/>
              </a:rPr>
              <a:t>healthypeople</a:t>
            </a:r>
            <a:r>
              <a:rPr lang="en-US" sz="1200" u="sng" dirty="0">
                <a:hlinkClick r:id="rId11"/>
              </a:rPr>
              <a:t>/objectives-and-data/browse-objectives/health-communication</a:t>
            </a:r>
            <a:r>
              <a:rPr lang="en-US" sz="1200" dirty="0"/>
              <a:t>. Accessed November 16, 2021. </a:t>
            </a:r>
          </a:p>
          <a:p>
            <a:pPr marL="228600" indent="-228600"/>
            <a:r>
              <a:rPr lang="en-US" sz="1200" dirty="0"/>
              <a:t>Office of Disease Prevention and Health Promotion. Oral Conditions. ODPHP, 2021c. </a:t>
            </a:r>
            <a:r>
              <a:rPr lang="en-US" sz="1200" u="sng" dirty="0">
                <a:hlinkClick r:id="rId12"/>
              </a:rPr>
              <a:t>https://health.gov/ </a:t>
            </a:r>
            <a:r>
              <a:rPr lang="en-US" sz="1200" u="sng" dirty="0" err="1">
                <a:hlinkClick r:id="rId12"/>
              </a:rPr>
              <a:t>healthypeople</a:t>
            </a:r>
            <a:r>
              <a:rPr lang="en-US" sz="1200" u="sng" dirty="0">
                <a:hlinkClick r:id="rId12"/>
              </a:rPr>
              <a:t>/objectives-and-data/browse-objectives/oral-conditions</a:t>
            </a:r>
            <a:r>
              <a:rPr lang="en-US" sz="1200" dirty="0"/>
              <a:t>. Accessed November 16, 2021. </a:t>
            </a:r>
          </a:p>
        </p:txBody>
      </p:sp>
      <p:sp>
        <p:nvSpPr>
          <p:cNvPr id="4" name="Slide Number Placeholder 3">
            <a:extLst>
              <a:ext uri="{FF2B5EF4-FFF2-40B4-BE49-F238E27FC236}">
                <a16:creationId xmlns:a16="http://schemas.microsoft.com/office/drawing/2014/main" id="{30AA1598-79F2-43BD-B271-F50903E3AE79}"/>
              </a:ext>
            </a:extLst>
          </p:cNvPr>
          <p:cNvSpPr>
            <a:spLocks noGrp="1"/>
          </p:cNvSpPr>
          <p:nvPr>
            <p:ph type="sldNum" sz="quarter" idx="10"/>
          </p:nvPr>
        </p:nvSpPr>
        <p:spPr/>
        <p:txBody>
          <a:bodyPr/>
          <a:lstStyle/>
          <a:p>
            <a:fld id="{85F5B7A5-34A7-4AB0-A34F-A4DF2002FA98}" type="slidenum">
              <a:rPr lang="en-US" smtClean="0"/>
              <a:pPr/>
              <a:t>180</a:t>
            </a:fld>
            <a:endParaRPr lang="en-US" dirty="0"/>
          </a:p>
        </p:txBody>
      </p:sp>
    </p:spTree>
    <p:extLst>
      <p:ext uri="{BB962C8B-B14F-4D97-AF65-F5344CB8AC3E}">
        <p14:creationId xmlns:p14="http://schemas.microsoft.com/office/powerpoint/2010/main" val="412489139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821A-EEE8-4506-8D60-D85BBE0A9BAA}"/>
              </a:ext>
            </a:extLst>
          </p:cNvPr>
          <p:cNvSpPr>
            <a:spLocks noGrp="1"/>
          </p:cNvSpPr>
          <p:nvPr>
            <p:ph type="title"/>
          </p:nvPr>
        </p:nvSpPr>
        <p:spPr/>
        <p:txBody>
          <a:bodyPr>
            <a:normAutofit fontScale="90000"/>
          </a:bodyPr>
          <a:lstStyle/>
          <a:p>
            <a:r>
              <a:rPr lang="en-US" dirty="0"/>
              <a:t>References</a:t>
            </a:r>
          </a:p>
        </p:txBody>
      </p:sp>
      <p:sp>
        <p:nvSpPr>
          <p:cNvPr id="7" name="Content Placeholder 6">
            <a:extLst>
              <a:ext uri="{FF2B5EF4-FFF2-40B4-BE49-F238E27FC236}">
                <a16:creationId xmlns:a16="http://schemas.microsoft.com/office/drawing/2014/main" id="{F7802692-D9FC-4251-8A3E-CF6ADF2A012E}"/>
              </a:ext>
            </a:extLst>
          </p:cNvPr>
          <p:cNvSpPr>
            <a:spLocks noGrp="1"/>
          </p:cNvSpPr>
          <p:nvPr>
            <p:ph idx="1"/>
          </p:nvPr>
        </p:nvSpPr>
        <p:spPr>
          <a:xfrm>
            <a:off x="457200" y="1280160"/>
            <a:ext cx="8229600" cy="5349240"/>
          </a:xfrm>
        </p:spPr>
        <p:txBody>
          <a:bodyPr>
            <a:normAutofit fontScale="25000" lnSpcReduction="20000"/>
          </a:bodyPr>
          <a:lstStyle/>
          <a:p>
            <a:pPr marL="228600" indent="-228600">
              <a:lnSpc>
                <a:spcPct val="120000"/>
              </a:lnSpc>
              <a:spcBef>
                <a:spcPts val="0"/>
              </a:spcBef>
            </a:pPr>
            <a:r>
              <a:rPr lang="en-US" sz="4800" dirty="0"/>
              <a:t>Office of Disease Prevention and Health Promotion. Increase the proportion of people with health insurance — AHS‑01. ODPHP, 2021a. </a:t>
            </a:r>
            <a:r>
              <a:rPr lang="en-US" sz="4800" u="sng" dirty="0">
                <a:hlinkClick r:id="rId3"/>
              </a:rPr>
              <a:t>https://health.gov/healthypeople/objectives-and-data/browse-objectives/health-care-access-and-quality/increase-proportion-people-health-insurance-ahs-01</a:t>
            </a:r>
            <a:r>
              <a:rPr lang="en-US" sz="4800" dirty="0"/>
              <a:t>. Accessed November 16, 2021. </a:t>
            </a:r>
          </a:p>
          <a:p>
            <a:pPr marL="228600" indent="-228600">
              <a:lnSpc>
                <a:spcPct val="120000"/>
              </a:lnSpc>
              <a:spcBef>
                <a:spcPts val="0"/>
              </a:spcBef>
            </a:pPr>
            <a:r>
              <a:rPr lang="en-US" sz="4800" dirty="0"/>
              <a:t>Office on Smoking and Health. The Health Consequences of Smoking: 50 Years of Progress. A Report of the Surgeon General. Atlanta, GA: U.S. Department of Health and Human Services, Centers for Disease Control and Prevention, National Center for Chronic Disease Prevention and Health Promotion; 2014. </a:t>
            </a:r>
            <a:r>
              <a:rPr lang="en-US" sz="4800" u="sng" dirty="0">
                <a:hlinkClick r:id="rId4"/>
              </a:rPr>
              <a:t>https://www.ncbi.nlm.nih.gov/books/NBK179276/</a:t>
            </a:r>
            <a:r>
              <a:rPr lang="en-US" sz="4800" dirty="0"/>
              <a:t>. Accessed November 16, 2021.</a:t>
            </a:r>
          </a:p>
          <a:p>
            <a:pPr marL="228600" indent="-228600">
              <a:lnSpc>
                <a:spcPct val="120000"/>
              </a:lnSpc>
              <a:spcBef>
                <a:spcPts val="0"/>
              </a:spcBef>
            </a:pPr>
            <a:r>
              <a:rPr lang="en-US" sz="4800" dirty="0"/>
              <a:t>Office on Smoking and Health. Health Effects of Secondhand Smoke. Last reviewed February 2020. </a:t>
            </a:r>
            <a:r>
              <a:rPr lang="en-US" sz="4800" dirty="0">
                <a:hlinkClick r:id="rId5"/>
              </a:rPr>
              <a:t>https://www.cdc.gov/tobacco/data_statistics/fact_sheets/secondhand_smoke/health_effects/index.htm</a:t>
            </a:r>
            <a:r>
              <a:rPr lang="en-US" sz="4800" dirty="0"/>
              <a:t>. Accessed November 17, 2021.</a:t>
            </a:r>
          </a:p>
          <a:p>
            <a:pPr marL="228600" indent="-228600">
              <a:lnSpc>
                <a:spcPct val="120000"/>
              </a:lnSpc>
              <a:spcBef>
                <a:spcPts val="0"/>
              </a:spcBef>
            </a:pPr>
            <a:r>
              <a:rPr lang="en-US" sz="4800" dirty="0"/>
              <a:t>Pierce JB, Shah NS, </a:t>
            </a:r>
            <a:r>
              <a:rPr lang="en-US" sz="4800" dirty="0" err="1"/>
              <a:t>Petito</a:t>
            </a:r>
            <a:r>
              <a:rPr lang="en-US" sz="4800" dirty="0"/>
              <a:t> LC, Pool L, Lloyd-Jones DM, </a:t>
            </a:r>
            <a:r>
              <a:rPr lang="en-US" sz="4800" dirty="0" err="1"/>
              <a:t>Feinglass</a:t>
            </a:r>
            <a:r>
              <a:rPr lang="en-US" sz="4800" dirty="0"/>
              <a:t> J, Khan SS. Trends in heart failure-related cardiovascular mortality in rural versus urban United States counties, 2011–2018: a cross-sectional study. </a:t>
            </a:r>
            <a:r>
              <a:rPr lang="en-US" sz="4800" dirty="0" err="1"/>
              <a:t>PLoS</a:t>
            </a:r>
            <a:r>
              <a:rPr lang="en-US" sz="4800" dirty="0"/>
              <a:t> One. 2021 Mar 3;16(3):e0246813. </a:t>
            </a:r>
            <a:r>
              <a:rPr lang="en-US" sz="4800" u="sng" dirty="0">
                <a:hlinkClick r:id="rId6"/>
              </a:rPr>
              <a:t>https://journals.plos.org/plosone/article?id=10.1371/journal.pone.0246813</a:t>
            </a:r>
            <a:r>
              <a:rPr lang="en-US" sz="4800" dirty="0"/>
              <a:t>. Accessed November 16, 2021.</a:t>
            </a:r>
          </a:p>
          <a:p>
            <a:pPr marL="228600" indent="-228600">
              <a:lnSpc>
                <a:spcPct val="120000"/>
              </a:lnSpc>
              <a:spcBef>
                <a:spcPts val="0"/>
              </a:spcBef>
            </a:pPr>
            <a:r>
              <a:rPr lang="en-US" sz="4800" dirty="0"/>
              <a:t>Reed M, </a:t>
            </a:r>
            <a:r>
              <a:rPr lang="en-US" sz="4800" dirty="0" err="1"/>
              <a:t>Graetz</a:t>
            </a:r>
            <a:r>
              <a:rPr lang="en-US" sz="4800" dirty="0"/>
              <a:t> I, Wang H, Fung V, Newhouse JP, Hsu J. Consumer-directed health plans with health savings accounts: whose skin is in the game and how do costs affect care seeking? Med Care. 2012 Jul;50(7):585-90. </a:t>
            </a:r>
            <a:r>
              <a:rPr lang="en-US" sz="4800" u="sng" dirty="0">
                <a:hlinkClick r:id="rId7"/>
              </a:rPr>
              <a:t>https://www.ncbi.nlm.nih.gov/pubmed/22322099</a:t>
            </a:r>
            <a:r>
              <a:rPr lang="en-US" sz="4800" dirty="0"/>
              <a:t>. Accessed November 16, 2021.</a:t>
            </a:r>
          </a:p>
          <a:p>
            <a:pPr marL="228600" indent="-228600">
              <a:lnSpc>
                <a:spcPct val="120000"/>
              </a:lnSpc>
              <a:spcBef>
                <a:spcPts val="0"/>
              </a:spcBef>
            </a:pPr>
            <a:r>
              <a:rPr lang="en-US" sz="4800" dirty="0"/>
              <a:t>Rural Health Information Hub. Chronic Disease in Rural America. Last reviewed November 2019. </a:t>
            </a:r>
            <a:r>
              <a:rPr lang="en-US" sz="4800" dirty="0" err="1"/>
              <a:t>RHIhub</a:t>
            </a:r>
            <a:r>
              <a:rPr lang="en-US" sz="4800" dirty="0"/>
              <a:t> 2019a. </a:t>
            </a:r>
            <a:r>
              <a:rPr lang="en-US" sz="4800" u="sng" dirty="0">
                <a:hlinkClick r:id="rId8"/>
              </a:rPr>
              <a:t>https://www.ruralhealthinfo.org/topics/chronic-disease</a:t>
            </a:r>
            <a:r>
              <a:rPr lang="en-US" sz="4800" dirty="0"/>
              <a:t>. Accessed November 16, 2021.</a:t>
            </a:r>
          </a:p>
          <a:p>
            <a:pPr marL="228600" indent="-228600">
              <a:lnSpc>
                <a:spcPct val="120000"/>
              </a:lnSpc>
              <a:spcBef>
                <a:spcPts val="0"/>
              </a:spcBef>
            </a:pPr>
            <a:r>
              <a:rPr lang="en-US" sz="4800" dirty="0"/>
              <a:t>Rural Health Information Hub. Defining Mental Health in Rural Communities. Published February 2019. </a:t>
            </a:r>
            <a:r>
              <a:rPr lang="en-US" sz="4800" dirty="0" err="1"/>
              <a:t>RHIhub</a:t>
            </a:r>
            <a:r>
              <a:rPr lang="en-US" sz="4800" dirty="0"/>
              <a:t> 2019b. </a:t>
            </a:r>
            <a:r>
              <a:rPr lang="en-US" sz="4800" u="sng" dirty="0">
                <a:hlinkClick r:id="rId9"/>
              </a:rPr>
              <a:t>https://www.ruralhealthinfo.org/toolkits/mental-health/1/definition</a:t>
            </a:r>
            <a:r>
              <a:rPr lang="en-US" sz="4800" dirty="0"/>
              <a:t>. Accessed November 16, 2021.</a:t>
            </a:r>
          </a:p>
          <a:p>
            <a:pPr marL="228600" indent="-228600">
              <a:lnSpc>
                <a:spcPct val="120000"/>
              </a:lnSpc>
              <a:spcBef>
                <a:spcPts val="0"/>
              </a:spcBef>
            </a:pPr>
            <a:r>
              <a:rPr lang="en-US" sz="4800" dirty="0"/>
              <a:t>Rural Health Information Hub. Why Diabetes Is a Concern for Rural Communities. Last reviewed September 2020. </a:t>
            </a:r>
            <a:r>
              <a:rPr lang="en-US" sz="4800" u="sng" dirty="0">
                <a:hlinkClick r:id="rId10"/>
              </a:rPr>
              <a:t>https://www.ruralhealthinfo.org/toolkits/diabetes/1/rural-concerns</a:t>
            </a:r>
            <a:r>
              <a:rPr lang="en-US" sz="4800" dirty="0"/>
              <a:t>. Accessed November 16, 2021.</a:t>
            </a:r>
          </a:p>
          <a:p>
            <a:pPr marL="228600" indent="-228600">
              <a:lnSpc>
                <a:spcPct val="120000"/>
              </a:lnSpc>
              <a:spcBef>
                <a:spcPts val="0"/>
              </a:spcBef>
            </a:pPr>
            <a:r>
              <a:rPr lang="en-US" sz="4800" dirty="0"/>
              <a:t>Rural Health Research Gateway. Rural Communities: Age, Income, and Health Status, 2018. </a:t>
            </a:r>
            <a:r>
              <a:rPr lang="en-US" sz="4800" u="sng" dirty="0">
                <a:hlinkClick r:id="rId11"/>
              </a:rPr>
              <a:t>https://www.ruralhealthresearch.org/recaps/5</a:t>
            </a:r>
            <a:r>
              <a:rPr lang="en-US" sz="4800" dirty="0"/>
              <a:t>. Accessed November 16, 2021.</a:t>
            </a:r>
          </a:p>
          <a:p>
            <a:pPr marL="228600" indent="-228600">
              <a:lnSpc>
                <a:spcPct val="120000"/>
              </a:lnSpc>
              <a:spcBef>
                <a:spcPts val="0"/>
              </a:spcBef>
            </a:pPr>
            <a:r>
              <a:rPr lang="en-US" sz="4800" dirty="0" err="1"/>
              <a:t>Salako</a:t>
            </a:r>
            <a:r>
              <a:rPr lang="en-US" sz="4800" dirty="0"/>
              <a:t> A, Ullrich F, Mueller KJ. Update: Independently Owned Pharmacy Closures in Rural America, 2003-2018. Rural Policy Brief. Grand Forks, ND: Rural Health Research Gateway; 2018. </a:t>
            </a:r>
            <a:r>
              <a:rPr lang="en-US" sz="4800" u="sng" dirty="0">
                <a:hlinkClick r:id="rId12"/>
              </a:rPr>
              <a:t>https://www.ruralhealthresearch.org/publications/1199</a:t>
            </a:r>
            <a:r>
              <a:rPr lang="en-US" sz="4800" dirty="0"/>
              <a:t>. Accessed November 16, 2021. </a:t>
            </a:r>
          </a:p>
          <a:p>
            <a:pPr>
              <a:lnSpc>
                <a:spcPct val="120000"/>
              </a:lnSpc>
              <a:spcBef>
                <a:spcPts val="0"/>
              </a:spcBef>
            </a:pPr>
            <a:endParaRPr lang="en-US" dirty="0"/>
          </a:p>
        </p:txBody>
      </p:sp>
      <p:sp>
        <p:nvSpPr>
          <p:cNvPr id="4" name="Slide Number Placeholder 3">
            <a:extLst>
              <a:ext uri="{FF2B5EF4-FFF2-40B4-BE49-F238E27FC236}">
                <a16:creationId xmlns:a16="http://schemas.microsoft.com/office/drawing/2014/main" id="{C3DA64B4-BEF2-4806-A6CC-59CA6248B49F}"/>
              </a:ext>
            </a:extLst>
          </p:cNvPr>
          <p:cNvSpPr>
            <a:spLocks noGrp="1"/>
          </p:cNvSpPr>
          <p:nvPr>
            <p:ph type="sldNum" sz="quarter" idx="10"/>
          </p:nvPr>
        </p:nvSpPr>
        <p:spPr/>
        <p:txBody>
          <a:bodyPr/>
          <a:lstStyle/>
          <a:p>
            <a:fld id="{85F5B7A5-34A7-4AB0-A34F-A4DF2002FA98}" type="slidenum">
              <a:rPr lang="en-US" smtClean="0"/>
              <a:pPr/>
              <a:t>181</a:t>
            </a:fld>
            <a:endParaRPr lang="en-US" dirty="0"/>
          </a:p>
        </p:txBody>
      </p:sp>
    </p:spTree>
    <p:extLst>
      <p:ext uri="{BB962C8B-B14F-4D97-AF65-F5344CB8AC3E}">
        <p14:creationId xmlns:p14="http://schemas.microsoft.com/office/powerpoint/2010/main" val="379669545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78A66-B8BA-41C3-AF73-7B021680B311}"/>
              </a:ext>
            </a:extLst>
          </p:cNvPr>
          <p:cNvSpPr>
            <a:spLocks noGrp="1"/>
          </p:cNvSpPr>
          <p:nvPr>
            <p:ph type="title"/>
          </p:nvPr>
        </p:nvSpPr>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7C08309A-FE89-48FD-823B-AAA6FE73D842}"/>
              </a:ext>
            </a:extLst>
          </p:cNvPr>
          <p:cNvSpPr>
            <a:spLocks noGrp="1"/>
          </p:cNvSpPr>
          <p:nvPr>
            <p:ph idx="1"/>
          </p:nvPr>
        </p:nvSpPr>
        <p:spPr>
          <a:xfrm>
            <a:off x="457200" y="1280160"/>
            <a:ext cx="8229600" cy="5120640"/>
          </a:xfrm>
        </p:spPr>
        <p:txBody>
          <a:bodyPr>
            <a:noAutofit/>
          </a:bodyPr>
          <a:lstStyle/>
          <a:p>
            <a:pPr marL="228600" indent="-228600"/>
            <a:r>
              <a:rPr lang="en-US" sz="1200" spc="20" dirty="0"/>
              <a:t>Schroeder S, Leigh-Peterson M. Rural and Urban Utilization of the Emergency Department for Mental Health and Substance Abuse. Grand Forks, ND: University of North Dakota Center for Rural Health and NORC Walsh Center for Rural Health Analysis; 2017. </a:t>
            </a:r>
            <a:r>
              <a:rPr lang="en-US" sz="1200" u="sng" spc="20" dirty="0">
                <a:hlinkClick r:id="rId3"/>
              </a:rPr>
              <a:t>https://www.ruralhealthresearch.org/publications/1118</a:t>
            </a:r>
            <a:r>
              <a:rPr lang="en-US" sz="1200" spc="20" dirty="0"/>
              <a:t>. Accessed November 16, 2021. </a:t>
            </a:r>
          </a:p>
          <a:p>
            <a:pPr marL="228600" indent="-228600"/>
            <a:r>
              <a:rPr lang="en-US" sz="1200" dirty="0"/>
              <a:t>Shanmugam VK, Fernandez SJ, Evans KK, McNish S, Banerjee AN, Couch KS, Mete M, </a:t>
            </a:r>
            <a:r>
              <a:rPr lang="en-US" sz="1200" dirty="0" err="1"/>
              <a:t>Shara</a:t>
            </a:r>
            <a:r>
              <a:rPr lang="en-US" sz="1200" dirty="0"/>
              <a:t> N. Postoperative wound dehiscence: predictors and associations. Wound Repair Regen. 2015;23(2):184-90. </a:t>
            </a:r>
            <a:r>
              <a:rPr lang="en-US" sz="1200" u="sng" dirty="0">
                <a:hlinkClick r:id="rId4"/>
              </a:rPr>
              <a:t>https://www.ncbi.nlm.nih.gov/pmc/articles/PMC4587566/</a:t>
            </a:r>
            <a:r>
              <a:rPr lang="en-US" sz="1200" dirty="0"/>
              <a:t>. Accessed November 16, 2021. </a:t>
            </a:r>
          </a:p>
          <a:p>
            <a:pPr marL="228600" indent="-228600"/>
            <a:r>
              <a:rPr lang="en-US" sz="1200" dirty="0"/>
              <a:t>Sharma H, </a:t>
            </a:r>
            <a:r>
              <a:rPr lang="en-US" sz="1200" dirty="0" err="1"/>
              <a:t>Baten</a:t>
            </a:r>
            <a:r>
              <a:rPr lang="en-US" sz="1200" dirty="0"/>
              <a:t> R, Ullrich F, </a:t>
            </a:r>
            <a:r>
              <a:rPr lang="en-US" sz="1200" dirty="0" err="1"/>
              <a:t>MacKinney</a:t>
            </a:r>
            <a:r>
              <a:rPr lang="en-US" sz="1200" dirty="0"/>
              <a:t> C, Mueller, K. Trends in Nursing Home Closures in Nonmetropolitan and Metropolitan Counties in the United States, 2008-2018. Policy Brief. Grand Forks, ND: Rural Health Research Gateway; February 2021. </a:t>
            </a:r>
            <a:r>
              <a:rPr lang="en-US" sz="1200" u="sng" dirty="0">
                <a:hlinkClick r:id="rId5"/>
              </a:rPr>
              <a:t>https://www.ruralhealthresearch.org/publications/1410</a:t>
            </a:r>
            <a:r>
              <a:rPr lang="en-US" sz="1200" dirty="0"/>
              <a:t>. Accessed November 16, 2021. </a:t>
            </a:r>
          </a:p>
          <a:p>
            <a:pPr marL="228600" indent="-228600"/>
            <a:r>
              <a:rPr lang="en-US" sz="1200" dirty="0"/>
              <a:t>Singh GK, </a:t>
            </a:r>
            <a:r>
              <a:rPr lang="en-US" sz="1200" dirty="0" err="1"/>
              <a:t>Siahpush</a:t>
            </a:r>
            <a:r>
              <a:rPr lang="en-US" sz="1200" dirty="0"/>
              <a:t> M. Widening rural-urban disparities in life expectancy, U.S., 1969-2009. Am J </a:t>
            </a:r>
            <a:r>
              <a:rPr lang="en-US" sz="1200" dirty="0" err="1"/>
              <a:t>Prev</a:t>
            </a:r>
            <a:r>
              <a:rPr lang="en-US" sz="1200" dirty="0"/>
              <a:t> Med. 2014 Feb;46(2):e19-29. </a:t>
            </a:r>
            <a:r>
              <a:rPr lang="en-US" sz="1200" u="sng" dirty="0">
                <a:hlinkClick r:id="rId6"/>
              </a:rPr>
              <a:t>https://pubmed.ncbi.nlm.nih.gov/24439358/</a:t>
            </a:r>
            <a:r>
              <a:rPr lang="en-US" sz="1200" dirty="0"/>
              <a:t>. Accessed November 16, 2021. </a:t>
            </a:r>
          </a:p>
          <a:p>
            <a:pPr marL="228600" indent="-228600"/>
            <a:r>
              <a:rPr lang="en-US" sz="1200" dirty="0"/>
              <a:t>Southwest Rural Health Research Center. Healthy People 2020 Progress for Leading Causes of Death in Rural and Urban America: A Chartbook. College Station: </a:t>
            </a:r>
            <a:r>
              <a:rPr lang="en-US" sz="1200" dirty="0" err="1"/>
              <a:t>Texam</a:t>
            </a:r>
            <a:r>
              <a:rPr lang="en-US" sz="1200" dirty="0"/>
              <a:t> A &amp; M University; March 2020. </a:t>
            </a:r>
            <a:r>
              <a:rPr lang="en-US" sz="1200" u="sng" dirty="0">
                <a:hlinkClick r:id="rId7"/>
              </a:rPr>
              <a:t>https://srhrc.tamhsc.edu/ docs/chartbook-march-2020.pdf</a:t>
            </a:r>
            <a:r>
              <a:rPr lang="en-US" sz="1200" dirty="0"/>
              <a:t>. Accessed November 16, 2021.</a:t>
            </a:r>
          </a:p>
          <a:p>
            <a:pPr marL="228600" indent="-228600"/>
            <a:r>
              <a:rPr lang="en-US" sz="1200" dirty="0"/>
              <a:t>Symens Smith A, Trevelyan E. The Older Population in Rural America: 2012-2016. Suitland, MD: U.S. Census Bureau; September 23, 2019. Report Number ACS-41. </a:t>
            </a:r>
            <a:r>
              <a:rPr lang="en-US" sz="1200" u="sng" dirty="0">
                <a:hlinkClick r:id="rId8"/>
              </a:rPr>
              <a:t>https://www.census.gov/library/publications/2019/acs/acs-41.html</a:t>
            </a:r>
            <a:r>
              <a:rPr lang="en-US" sz="1200" dirty="0"/>
              <a:t>. Accessed November 16, 2021.</a:t>
            </a:r>
          </a:p>
          <a:p>
            <a:pPr marL="228600" indent="-228600"/>
            <a:r>
              <a:rPr lang="en-US" sz="1200" dirty="0" err="1"/>
              <a:t>Tanoue</a:t>
            </a:r>
            <a:r>
              <a:rPr lang="en-US" sz="1200" dirty="0"/>
              <a:t> LT , Tanner NT, Gould MK, Silvestri GA. Lung cancer screening. Am J Respir Crit Care Med. 2015 Jan 1;191(1):19-33. </a:t>
            </a:r>
            <a:r>
              <a:rPr lang="en-US" sz="1200" dirty="0">
                <a:hlinkClick r:id="rId9"/>
              </a:rPr>
              <a:t>https://www.atsjournals.org/doi/10.1164/rccm.201410-1777CI</a:t>
            </a:r>
            <a:r>
              <a:rPr lang="en-US" sz="1200" dirty="0"/>
              <a:t>. Accessed November 17, 2021.</a:t>
            </a:r>
          </a:p>
          <a:p>
            <a:pPr marL="228600" indent="-228600"/>
            <a:r>
              <a:rPr lang="en-US" sz="1200" dirty="0"/>
              <a:t>Temple KM. Rural Unintentional Injuries: They’re Not Accidents – They’re Preventable. Rural Monitor 2017 Nov 29. </a:t>
            </a:r>
            <a:r>
              <a:rPr lang="en-US" sz="1200" u="sng" dirty="0">
                <a:hlinkClick r:id="rId10"/>
              </a:rPr>
              <a:t>https://www.ruralhealthinfo.org/rural-monitor/unintentional-injuries/</a:t>
            </a:r>
            <a:r>
              <a:rPr lang="en-US" sz="1200" dirty="0"/>
              <a:t>. Accessed November 16, 2021.</a:t>
            </a:r>
          </a:p>
          <a:p>
            <a:pPr marL="228600" indent="-228600"/>
            <a:r>
              <a:rPr lang="en-US" sz="1200" dirty="0"/>
              <a:t>Thomas S, Pink GH, Reiter K. Findings Brief: Characteristics of Communities Served by Rural Hospitals Predicted To Be at High Risk of Financial Distress in 2019. Chapel Hill: North Carolina Rural Health Research Program; April 2019. NCRHRP, 2019b. </a:t>
            </a:r>
            <a:r>
              <a:rPr lang="en-US" sz="1200" u="sng" dirty="0">
                <a:hlinkClick r:id="rId11"/>
              </a:rPr>
              <a:t>https://www.shepscenter.unc.edu/wp-content/uploads/dlm_uploads/2019/04/FDI-Community.pdf</a:t>
            </a:r>
            <a:r>
              <a:rPr lang="en-US" sz="1200" dirty="0"/>
              <a:t>. Accessed November 16, 2021.</a:t>
            </a:r>
          </a:p>
        </p:txBody>
      </p:sp>
      <p:sp>
        <p:nvSpPr>
          <p:cNvPr id="4" name="Slide Number Placeholder 3">
            <a:extLst>
              <a:ext uri="{FF2B5EF4-FFF2-40B4-BE49-F238E27FC236}">
                <a16:creationId xmlns:a16="http://schemas.microsoft.com/office/drawing/2014/main" id="{75242A9B-877D-420F-87D2-774FAD427392}"/>
              </a:ext>
            </a:extLst>
          </p:cNvPr>
          <p:cNvSpPr>
            <a:spLocks noGrp="1"/>
          </p:cNvSpPr>
          <p:nvPr>
            <p:ph type="sldNum" sz="quarter" idx="10"/>
          </p:nvPr>
        </p:nvSpPr>
        <p:spPr/>
        <p:txBody>
          <a:bodyPr/>
          <a:lstStyle/>
          <a:p>
            <a:fld id="{85F5B7A5-34A7-4AB0-A34F-A4DF2002FA98}" type="slidenum">
              <a:rPr lang="en-US" smtClean="0"/>
              <a:t>182</a:t>
            </a:fld>
            <a:endParaRPr lang="en-US" dirty="0"/>
          </a:p>
        </p:txBody>
      </p:sp>
    </p:spTree>
    <p:extLst>
      <p:ext uri="{BB962C8B-B14F-4D97-AF65-F5344CB8AC3E}">
        <p14:creationId xmlns:p14="http://schemas.microsoft.com/office/powerpoint/2010/main" val="400899632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0EC9F-129A-4774-9907-616955DE67A5}"/>
              </a:ext>
            </a:extLst>
          </p:cNvPr>
          <p:cNvSpPr>
            <a:spLocks noGrp="1"/>
          </p:cNvSpPr>
          <p:nvPr>
            <p:ph type="title"/>
          </p:nvPr>
        </p:nvSpPr>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286E2CD2-3268-4F00-AD93-9273AD649323}"/>
              </a:ext>
            </a:extLst>
          </p:cNvPr>
          <p:cNvSpPr>
            <a:spLocks noGrp="1"/>
          </p:cNvSpPr>
          <p:nvPr>
            <p:ph idx="1"/>
          </p:nvPr>
        </p:nvSpPr>
        <p:spPr>
          <a:xfrm>
            <a:off x="457200" y="1280160"/>
            <a:ext cx="8229600" cy="5273040"/>
          </a:xfrm>
        </p:spPr>
        <p:txBody>
          <a:bodyPr>
            <a:noAutofit/>
          </a:bodyPr>
          <a:lstStyle/>
          <a:p>
            <a:pPr marL="228600" indent="-228600">
              <a:spcBef>
                <a:spcPts val="0"/>
              </a:spcBef>
            </a:pPr>
            <a:r>
              <a:rPr lang="en-US" sz="1200" dirty="0"/>
              <a:t>Thomas S, Pink GH, Reiter, K. Findings Brief: Trends in Risk of Financial Distress Among Rural Hospitals From 2015 to 2019. Chapel Hill: North Carolina Rural Health Research Program; April 2019. NCRHRP, 2019a. </a:t>
            </a:r>
            <a:r>
              <a:rPr lang="en-US" sz="1200" u="sng" dirty="0">
                <a:hlinkClick r:id="rId3"/>
              </a:rPr>
              <a:t>http://www.shepscenter.unc.edu/download/18557/</a:t>
            </a:r>
            <a:r>
              <a:rPr lang="en-US" sz="1200" dirty="0"/>
              <a:t>. Accessed November 16, 2021.</a:t>
            </a:r>
          </a:p>
          <a:p>
            <a:pPr marL="228600" indent="-228600">
              <a:spcBef>
                <a:spcPts val="0"/>
              </a:spcBef>
            </a:pPr>
            <a:r>
              <a:rPr lang="en-US" sz="1200" dirty="0"/>
              <a:t>Tolbert J, </a:t>
            </a:r>
            <a:r>
              <a:rPr lang="en-US" sz="1200" dirty="0" err="1"/>
              <a:t>Orgera</a:t>
            </a:r>
            <a:r>
              <a:rPr lang="en-US" sz="1200" dirty="0"/>
              <a:t> K, Damico A. Key Facts About the Uninsured Population. San Francisco: KFF; November 2020. </a:t>
            </a:r>
            <a:r>
              <a:rPr lang="en-US" sz="1200" u="sng" dirty="0">
                <a:hlinkClick r:id="rId4"/>
              </a:rPr>
              <a:t>https://www.kff.org/uninsured/issue-brief/key-facts-about-the-uninsured-population</a:t>
            </a:r>
            <a:r>
              <a:rPr lang="en-US" sz="1200" dirty="0"/>
              <a:t>. Accessed November 16, 2021.</a:t>
            </a:r>
          </a:p>
          <a:p>
            <a:pPr marL="228600" indent="-228600">
              <a:spcBef>
                <a:spcPts val="0"/>
              </a:spcBef>
            </a:pPr>
            <a:r>
              <a:rPr lang="en-US" sz="1200" dirty="0" err="1"/>
              <a:t>Turrini</a:t>
            </a:r>
            <a:r>
              <a:rPr lang="en-US" sz="1200" dirty="0"/>
              <a:t> G, Branham DK, Chen L, </a:t>
            </a:r>
            <a:r>
              <a:rPr lang="en-US" sz="1200" dirty="0" err="1"/>
              <a:t>Conmy</a:t>
            </a:r>
            <a:r>
              <a:rPr lang="en-US" sz="1200" dirty="0"/>
              <a:t> AB, </a:t>
            </a:r>
            <a:r>
              <a:rPr lang="en-US" sz="1200" dirty="0" err="1"/>
              <a:t>Chappel</a:t>
            </a:r>
            <a:r>
              <a:rPr lang="en-US" sz="1200" dirty="0"/>
              <a:t> AR, De Lew N. Access to Affordable Care in Rural America: Current Trends and Key Challenges (Research Report No. HP-2021-16). Washington, DC: U.S. Department of Health and Human Services, Office of the Assistant Secretary for Planning and Evaluation; July 2021. </a:t>
            </a:r>
            <a:r>
              <a:rPr lang="en-US" sz="1200" u="sng" dirty="0">
                <a:hlinkClick r:id="rId5"/>
              </a:rPr>
              <a:t>https://aspe.hhs.gov/sites/default/files/2021-07/rural-health-rr.pdf</a:t>
            </a:r>
            <a:r>
              <a:rPr lang="en-US" sz="1200" dirty="0"/>
              <a:t>. Accessed November 16, 2021.</a:t>
            </a:r>
          </a:p>
          <a:p>
            <a:pPr marL="228600" indent="-228600">
              <a:spcBef>
                <a:spcPts val="0"/>
              </a:spcBef>
            </a:pPr>
            <a:r>
              <a:rPr lang="en-US" sz="1200" dirty="0"/>
              <a:t>U.S. Cancer Statistics Working Group. United States cancer statistics: 1999–2014 incidence and mortality web-based report. Atlanta: Centers for Disease Control and Prevention and National Cancer Institute; 2017.</a:t>
            </a:r>
          </a:p>
          <a:p>
            <a:pPr marL="228600" indent="-228600">
              <a:spcBef>
                <a:spcPts val="0"/>
              </a:spcBef>
            </a:pPr>
            <a:r>
              <a:rPr lang="en-US" sz="1200" dirty="0"/>
              <a:t>U.S. Department of Health and Human Services. Rural Action Plan. 2020.</a:t>
            </a:r>
            <a:r>
              <a:rPr lang="en-US" sz="1200" u="sng" dirty="0">
                <a:hlinkClick r:id="rId6"/>
              </a:rPr>
              <a:t> https://www.hhs.gov/sites/ default/files/hhs-rural-action-plan.pdf</a:t>
            </a:r>
            <a:r>
              <a:rPr lang="en-US" sz="1200" dirty="0"/>
              <a:t>. Accessed November 16, 2021.</a:t>
            </a:r>
          </a:p>
          <a:p>
            <a:pPr marL="228600" indent="-228600">
              <a:spcBef>
                <a:spcPts val="0"/>
              </a:spcBef>
            </a:pPr>
            <a:r>
              <a:rPr lang="en-US" sz="1200" spc="10" dirty="0"/>
              <a:t>U.S. Government Accountability Office. Rural Hospital Closures: Affected Residents Had Reduced Access to Health Care Services. December 2020. GAO-21-93. </a:t>
            </a:r>
            <a:r>
              <a:rPr lang="en-US" sz="1200" spc="10" dirty="0">
                <a:hlinkClick r:id="rId7"/>
              </a:rPr>
              <a:t>https://www.gao.gov/assets/gao-21-93.pdf</a:t>
            </a:r>
            <a:r>
              <a:rPr lang="en-US" sz="1200" spc="10" dirty="0"/>
              <a:t>. Accessed November 17, 2021.</a:t>
            </a:r>
          </a:p>
          <a:p>
            <a:pPr marL="228600" indent="-228600">
              <a:spcBef>
                <a:spcPts val="0"/>
              </a:spcBef>
            </a:pPr>
            <a:r>
              <a:rPr lang="en-US" sz="1200" dirty="0" err="1"/>
              <a:t>Vanghelof</a:t>
            </a:r>
            <a:r>
              <a:rPr lang="en-US" sz="1200" dirty="0"/>
              <a:t> J, Schadler A, Freeman PR, Talbert J. Update: Rural/Urban Disparities in Pneumococcal Vaccine Service Delivery Among the Fee-for-Service Medicare Population, 2012-2015. Lexington, KY: Rural and Underserved Health Research Center; 2018. </a:t>
            </a:r>
            <a:r>
              <a:rPr lang="en-US" sz="1200" u="sng" dirty="0">
                <a:hlinkClick r:id="rId8"/>
              </a:rPr>
              <a:t>https://ruhrc.uky.edu/publications/update-rural-urban-disparities-in-pneumococcal-vaccine-service-delivery-among-the-fee-for-service-medicare-population/</a:t>
            </a:r>
            <a:r>
              <a:rPr lang="en-US" sz="1200" dirty="0"/>
              <a:t>. Accessed November 16, 2021. </a:t>
            </a:r>
          </a:p>
          <a:p>
            <a:pPr marL="228600" indent="-228600">
              <a:spcBef>
                <a:spcPts val="0"/>
              </a:spcBef>
            </a:pPr>
            <a:r>
              <a:rPr lang="en-US" sz="1200" dirty="0" err="1"/>
              <a:t>Vesco</a:t>
            </a:r>
            <a:r>
              <a:rPr lang="en-US" sz="1200" dirty="0"/>
              <a:t> KK, Whitlock EP, Eder M, </a:t>
            </a:r>
            <a:r>
              <a:rPr lang="en-US" sz="1200" dirty="0" err="1"/>
              <a:t>Burda</a:t>
            </a:r>
            <a:r>
              <a:rPr lang="en-US" sz="1200" dirty="0"/>
              <a:t> BU, </a:t>
            </a:r>
            <a:r>
              <a:rPr lang="en-US" sz="1200" dirty="0" err="1"/>
              <a:t>Senger</a:t>
            </a:r>
            <a:r>
              <a:rPr lang="en-US" sz="1200" dirty="0"/>
              <a:t> CA, Lutz K. Risk factors and other epidemiologic considerations for cervical cancer screening: a narrative review for the U.S. Preventive Services Task Force. Ann Intern Med. 2011;155(10):698-705. </a:t>
            </a:r>
            <a:r>
              <a:rPr lang="en-US" sz="1200" dirty="0">
                <a:hlinkClick r:id="rId9"/>
              </a:rPr>
              <a:t>https://www.ncbi.nlm.nih.gov/books/NBK66099/</a:t>
            </a:r>
            <a:r>
              <a:rPr lang="en-US" sz="1200" dirty="0"/>
              <a:t>. Accessed November 17, 2021.</a:t>
            </a:r>
          </a:p>
          <a:p>
            <a:pPr marL="228600" indent="-228600">
              <a:spcBef>
                <a:spcPts val="0"/>
              </a:spcBef>
            </a:pPr>
            <a:r>
              <a:rPr lang="en-US" sz="1200" dirty="0" err="1"/>
              <a:t>Wehby</a:t>
            </a:r>
            <a:r>
              <a:rPr lang="en-US" sz="1200" dirty="0"/>
              <a:t> GL, </a:t>
            </a:r>
            <a:r>
              <a:rPr lang="en-US" sz="1200" dirty="0" err="1"/>
              <a:t>Lyu</a:t>
            </a:r>
            <a:r>
              <a:rPr lang="en-US" sz="1200" dirty="0"/>
              <a:t> W, Shane DM. The Impact of the ACA Medicaid Expansions on Dental Visits by Dental Coverage Generosity and Dentist Supply. Med Care. 2019 Oct;57(10):781-7. Erratum in: Med Care. 2019 Dec;57(12):1008. </a:t>
            </a:r>
            <a:r>
              <a:rPr lang="en-US" sz="1200" u="sng" dirty="0">
                <a:hlinkClick r:id="rId10"/>
              </a:rPr>
              <a:t>https://www.ncbi.nlm.nih.gov/pmc/articles/PMC6742569/</a:t>
            </a:r>
            <a:r>
              <a:rPr lang="en-US" sz="1200" dirty="0"/>
              <a:t>. Accessed November 16, 2021.</a:t>
            </a:r>
          </a:p>
          <a:p>
            <a:pPr>
              <a:spcBef>
                <a:spcPts val="0"/>
              </a:spcBef>
            </a:pPr>
            <a:endParaRPr lang="en-US" sz="1200" dirty="0"/>
          </a:p>
        </p:txBody>
      </p:sp>
      <p:sp>
        <p:nvSpPr>
          <p:cNvPr id="4" name="Slide Number Placeholder 3">
            <a:extLst>
              <a:ext uri="{FF2B5EF4-FFF2-40B4-BE49-F238E27FC236}">
                <a16:creationId xmlns:a16="http://schemas.microsoft.com/office/drawing/2014/main" id="{7E6D3AE6-2726-45D3-820E-B9BB907DD15F}"/>
              </a:ext>
            </a:extLst>
          </p:cNvPr>
          <p:cNvSpPr>
            <a:spLocks noGrp="1"/>
          </p:cNvSpPr>
          <p:nvPr>
            <p:ph type="sldNum" sz="quarter" idx="10"/>
          </p:nvPr>
        </p:nvSpPr>
        <p:spPr/>
        <p:txBody>
          <a:bodyPr/>
          <a:lstStyle/>
          <a:p>
            <a:fld id="{85F5B7A5-34A7-4AB0-A34F-A4DF2002FA98}" type="slidenum">
              <a:rPr lang="en-US" smtClean="0"/>
              <a:t>183</a:t>
            </a:fld>
            <a:endParaRPr lang="en-US" dirty="0"/>
          </a:p>
        </p:txBody>
      </p:sp>
    </p:spTree>
    <p:extLst>
      <p:ext uri="{BB962C8B-B14F-4D97-AF65-F5344CB8AC3E}">
        <p14:creationId xmlns:p14="http://schemas.microsoft.com/office/powerpoint/2010/main" val="249796916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D1BF-9533-499D-B46E-9A29D03A2DFE}"/>
              </a:ext>
            </a:extLst>
          </p:cNvPr>
          <p:cNvSpPr>
            <a:spLocks noGrp="1"/>
          </p:cNvSpPr>
          <p:nvPr>
            <p:ph type="title"/>
          </p:nvPr>
        </p:nvSpPr>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A2E7B861-A27C-4928-89BF-A223C1572301}"/>
              </a:ext>
            </a:extLst>
          </p:cNvPr>
          <p:cNvSpPr>
            <a:spLocks noGrp="1"/>
          </p:cNvSpPr>
          <p:nvPr>
            <p:ph idx="1"/>
          </p:nvPr>
        </p:nvSpPr>
        <p:spPr>
          <a:xfrm>
            <a:off x="457200" y="1280160"/>
            <a:ext cx="8229600" cy="3368040"/>
          </a:xfrm>
        </p:spPr>
        <p:txBody>
          <a:bodyPr>
            <a:normAutofit/>
          </a:bodyPr>
          <a:lstStyle/>
          <a:p>
            <a:pPr marL="228600" indent="-228600">
              <a:spcBef>
                <a:spcPts val="0"/>
              </a:spcBef>
            </a:pPr>
            <a:r>
              <a:rPr lang="en-US" sz="1300" dirty="0"/>
              <a:t>Whitfield GP, Carlson SA, Ussery EN, Fulton JE, Galuska DA, Petersen R. Trends in meeting physical activity guidelines among urban and rural dwelling adults — United States, 2008–2017. MMWR </a:t>
            </a:r>
            <a:r>
              <a:rPr lang="en-US" sz="1300" dirty="0" err="1"/>
              <a:t>Morb</a:t>
            </a:r>
            <a:r>
              <a:rPr lang="en-US" sz="1300" dirty="0"/>
              <a:t> Mortal </a:t>
            </a:r>
            <a:r>
              <a:rPr lang="en-US" sz="1300" dirty="0" err="1"/>
              <a:t>Wkly</a:t>
            </a:r>
            <a:r>
              <a:rPr lang="en-US" sz="1300" dirty="0"/>
              <a:t> Rep. 2019;68:513-8. </a:t>
            </a:r>
            <a:r>
              <a:rPr lang="en-US" sz="1300" dirty="0">
                <a:hlinkClick r:id="rId3"/>
              </a:rPr>
              <a:t>https://www.cdc.gov/mmwr/volumes/68/wr/mm6823a1.htm? </a:t>
            </a:r>
            <a:r>
              <a:rPr lang="en-US" sz="1300" dirty="0" err="1">
                <a:hlinkClick r:id="rId3"/>
              </a:rPr>
              <a:t>s_cid</a:t>
            </a:r>
            <a:r>
              <a:rPr lang="en-US" sz="1300" dirty="0">
                <a:hlinkClick r:id="rId3"/>
              </a:rPr>
              <a:t>=mm6823a1_w</a:t>
            </a:r>
            <a:r>
              <a:rPr lang="en-US" sz="1300" dirty="0"/>
              <a:t>. Accessed November 17, 2021.</a:t>
            </a:r>
          </a:p>
          <a:p>
            <a:pPr marL="228600" indent="-228600">
              <a:spcBef>
                <a:spcPts val="0"/>
              </a:spcBef>
            </a:pPr>
            <a:r>
              <a:rPr lang="en-US" sz="1300" dirty="0"/>
              <a:t>Williams D, Thomas S, Howard H, Pink G. Rural Hospital Mergers From 2005 Through 2016. Chapel Hill: North Carolina Rural Health Research Program; August 2018. </a:t>
            </a:r>
            <a:r>
              <a:rPr lang="en-US" sz="1300" u="sng" dirty="0">
                <a:hlinkClick r:id="rId4"/>
              </a:rPr>
              <a:t>https://www.ruralhealthresearch.org/ publications/1208</a:t>
            </a:r>
            <a:r>
              <a:rPr lang="en-US" sz="1300" dirty="0"/>
              <a:t>. Accessed November 16, 2021.</a:t>
            </a:r>
          </a:p>
          <a:p>
            <a:pPr marL="228600" indent="-228600">
              <a:spcBef>
                <a:spcPts val="0"/>
              </a:spcBef>
            </a:pPr>
            <a:r>
              <a:rPr lang="en-US" sz="1300" dirty="0" err="1"/>
              <a:t>Ziller</a:t>
            </a:r>
            <a:r>
              <a:rPr lang="en-US" sz="1300" dirty="0"/>
              <a:t> E, Talbot J, Thayer D, </a:t>
            </a:r>
            <a:r>
              <a:rPr lang="en-US" sz="1300" dirty="0" err="1"/>
              <a:t>Milkowski</a:t>
            </a:r>
            <a:r>
              <a:rPr lang="en-US" sz="1300" dirty="0"/>
              <a:t> CM. Opioid-Related Visits to Rural Emergency Departments (PB-77). Portland: University of Southern Maine, Maine Rural Health Research Center; 2021. </a:t>
            </a:r>
            <a:r>
              <a:rPr lang="en-US" sz="1300" u="sng" dirty="0">
                <a:hlinkClick r:id="rId5"/>
              </a:rPr>
              <a:t>https://digitalcommons.usm.maine.edu/cgi/viewcontent.cgi?article=1074&amp;context=behavioral_health</a:t>
            </a:r>
            <a:r>
              <a:rPr lang="en-US" sz="1300" dirty="0"/>
              <a:t>. Accessed November 16, 2021.</a:t>
            </a:r>
          </a:p>
          <a:p>
            <a:pPr marL="228600" indent="-228600">
              <a:spcBef>
                <a:spcPts val="0"/>
              </a:spcBef>
            </a:pPr>
            <a:r>
              <a:rPr lang="en-US" sz="1300" dirty="0"/>
              <a:t>Zimmerman C. Families with chronic conditions in high-deductible health plans facing substantial financial burden. Find Brief. 2011 Mar;14(1):1-3. </a:t>
            </a:r>
            <a:r>
              <a:rPr lang="en-US" sz="1300" u="sng" dirty="0">
                <a:hlinkClick r:id="rId6"/>
              </a:rPr>
              <a:t>https://www.ncbi.nlm.nih.gov/pubmed/21560795</a:t>
            </a:r>
            <a:r>
              <a:rPr lang="en-US" sz="1300" dirty="0"/>
              <a:t>. Accessed November 16, 2021.</a:t>
            </a:r>
          </a:p>
          <a:p>
            <a:pPr>
              <a:spcBef>
                <a:spcPts val="0"/>
              </a:spcBef>
            </a:pPr>
            <a:endParaRPr lang="en-US" dirty="0"/>
          </a:p>
        </p:txBody>
      </p:sp>
      <p:sp>
        <p:nvSpPr>
          <p:cNvPr id="4" name="Slide Number Placeholder 3">
            <a:extLst>
              <a:ext uri="{FF2B5EF4-FFF2-40B4-BE49-F238E27FC236}">
                <a16:creationId xmlns:a16="http://schemas.microsoft.com/office/drawing/2014/main" id="{C3562AAB-C5B2-4DFE-95DE-E06BC3287719}"/>
              </a:ext>
            </a:extLst>
          </p:cNvPr>
          <p:cNvSpPr>
            <a:spLocks noGrp="1"/>
          </p:cNvSpPr>
          <p:nvPr>
            <p:ph type="sldNum" sz="quarter" idx="10"/>
          </p:nvPr>
        </p:nvSpPr>
        <p:spPr/>
        <p:txBody>
          <a:bodyPr/>
          <a:lstStyle/>
          <a:p>
            <a:fld id="{85F5B7A5-34A7-4AB0-A34F-A4DF2002FA98}" type="slidenum">
              <a:rPr lang="en-US" smtClean="0"/>
              <a:t>184</a:t>
            </a:fld>
            <a:endParaRPr lang="en-US" dirty="0"/>
          </a:p>
        </p:txBody>
      </p:sp>
    </p:spTree>
    <p:extLst>
      <p:ext uri="{BB962C8B-B14F-4D97-AF65-F5344CB8AC3E}">
        <p14:creationId xmlns:p14="http://schemas.microsoft.com/office/powerpoint/2010/main" val="2505585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Health Professional Shortages</a:t>
            </a:r>
            <a:br>
              <a:rPr lang="en-US" dirty="0"/>
            </a:br>
            <a:r>
              <a:rPr lang="en-US" dirty="0"/>
              <a:t>in Rural Areas</a:t>
            </a: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lvl="0"/>
            <a:r>
              <a:rPr lang="en-US" sz="2600" dirty="0"/>
              <a:t>Rural areas have greater shortages of healthcare professionals who provide primary care, dental, and mental health services. </a:t>
            </a:r>
          </a:p>
          <a:p>
            <a:pPr lvl="0"/>
            <a:r>
              <a:rPr lang="en-US" sz="2600" dirty="0"/>
              <a:t>Rural areas make up the majority of all HRSA-designated health professional shortage areas (HPSAs). </a:t>
            </a:r>
          </a:p>
          <a:p>
            <a:r>
              <a:rPr lang="en-US" sz="2600" dirty="0"/>
              <a:t>Rural areas make up over 60% of all primary care and dental HPSAs and almost 60% of all mental health HPSAs (HRSA, 2021b).</a:t>
            </a:r>
          </a:p>
          <a:p>
            <a:pPr lvl="1"/>
            <a:r>
              <a:rPr lang="en-US" sz="2100" dirty="0"/>
              <a:t>Due to a lack of specialty care providers in rural areas, rural residents depend on primary care providers for a wider range of patient care services than urban residents (Larson, et al., 2020).</a:t>
            </a:r>
          </a:p>
          <a:p>
            <a:pPr lvl="1"/>
            <a:r>
              <a:rPr lang="en-US" sz="2100" dirty="0"/>
              <a:t>Residents of nonmetropolitan counties report fewer dental visits and teeth cleanings and more tooth extractions than metropolitan county residents (</a:t>
            </a:r>
            <a:r>
              <a:rPr lang="en-US" sz="2100" dirty="0" err="1"/>
              <a:t>Doescher</a:t>
            </a:r>
            <a:r>
              <a:rPr lang="en-US" sz="2100" dirty="0"/>
              <a:t> &amp; Keppel, 2015). </a:t>
            </a:r>
          </a:p>
          <a:p>
            <a:pPr lvl="1"/>
            <a:r>
              <a:rPr lang="en-US" sz="2100" dirty="0"/>
              <a:t>While the prevalence of behavioral health issues is similar in nonmetropolitan and metropolitan counties, nonmetropolitan and noncore counties have a significantly lower behavioral health provider supply.</a:t>
            </a:r>
          </a:p>
        </p:txBody>
      </p:sp>
      <p:sp>
        <p:nvSpPr>
          <p:cNvPr id="4" name="Slide Number Placeholder 3">
            <a:extLst>
              <a:ext uri="{FF2B5EF4-FFF2-40B4-BE49-F238E27FC236}">
                <a16:creationId xmlns:a16="http://schemas.microsoft.com/office/drawing/2014/main" id="{884245AC-F3F2-4EDD-B4A5-D3020BC50EBA}"/>
              </a:ext>
            </a:extLst>
          </p:cNvPr>
          <p:cNvSpPr>
            <a:spLocks noGrp="1"/>
          </p:cNvSpPr>
          <p:nvPr>
            <p:ph type="sldNum" sz="quarter" idx="10"/>
          </p:nvPr>
        </p:nvSpPr>
        <p:spPr/>
        <p:txBody>
          <a:bodyPr/>
          <a:lstStyle/>
          <a:p>
            <a:fld id="{85F5B7A5-34A7-4AB0-A34F-A4DF2002FA98}" type="slidenum">
              <a:rPr lang="en-US" smtClean="0"/>
              <a:t>19</a:t>
            </a:fld>
            <a:endParaRPr lang="en-US" dirty="0"/>
          </a:p>
        </p:txBody>
      </p:sp>
    </p:spTree>
    <p:extLst>
      <p:ext uri="{BB962C8B-B14F-4D97-AF65-F5344CB8AC3E}">
        <p14:creationId xmlns:p14="http://schemas.microsoft.com/office/powerpoint/2010/main" val="655655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Organization of the Chartbook on Rural Healthcare</a:t>
            </a:r>
          </a:p>
        </p:txBody>
      </p:sp>
      <p:sp>
        <p:nvSpPr>
          <p:cNvPr id="3" name="Content Placeholder 2"/>
          <p:cNvSpPr>
            <a:spLocks noGrp="1"/>
          </p:cNvSpPr>
          <p:nvPr>
            <p:ph idx="1"/>
          </p:nvPr>
        </p:nvSpPr>
        <p:spPr/>
        <p:txBody>
          <a:bodyPr>
            <a:normAutofit fontScale="70000" lnSpcReduction="20000"/>
          </a:bodyPr>
          <a:lstStyle/>
          <a:p>
            <a:r>
              <a:rPr lang="en-US" dirty="0"/>
              <a:t>This Rural Healthcare </a:t>
            </a:r>
            <a:r>
              <a:rPr lang="en-US" dirty="0" err="1"/>
              <a:t>Chartbook</a:t>
            </a:r>
            <a:r>
              <a:rPr lang="en-US" dirty="0"/>
              <a:t> is part of a family of documents and tools that support the National Healthcare Quality and Disparities Report (NHQDR). </a:t>
            </a:r>
          </a:p>
          <a:p>
            <a:r>
              <a:rPr lang="en-US" dirty="0"/>
              <a:t>Contents:</a:t>
            </a:r>
          </a:p>
          <a:p>
            <a:pPr lvl="1"/>
            <a:r>
              <a:rPr lang="en-US" dirty="0"/>
              <a:t>Overview of the NHQDR</a:t>
            </a:r>
          </a:p>
          <a:p>
            <a:pPr lvl="1"/>
            <a:r>
              <a:rPr lang="en-US" dirty="0"/>
              <a:t>Key findings of the 2019 NHQDR</a:t>
            </a:r>
          </a:p>
          <a:p>
            <a:pPr lvl="1"/>
            <a:r>
              <a:rPr lang="en-US" dirty="0"/>
              <a:t>Overview of residents of rural areas, one of the priority populations of the NHQDR</a:t>
            </a:r>
          </a:p>
          <a:p>
            <a:pPr lvl="1"/>
            <a:r>
              <a:rPr lang="en-US" dirty="0"/>
              <a:t>Summary of trends in healthcare quality and disparities for rural populations </a:t>
            </a:r>
          </a:p>
          <a:p>
            <a:pPr lvl="1"/>
            <a:r>
              <a:rPr lang="en-US" dirty="0"/>
              <a:t>Tracking of access and quality measures for rural populations:</a:t>
            </a:r>
          </a:p>
          <a:p>
            <a:pPr lvl="2"/>
            <a:r>
              <a:rPr lang="en-US" dirty="0"/>
              <a:t>Access to Healthcare</a:t>
            </a:r>
          </a:p>
          <a:p>
            <a:pPr lvl="2"/>
            <a:r>
              <a:rPr lang="en-US" dirty="0"/>
              <a:t>Patient Safety</a:t>
            </a:r>
          </a:p>
          <a:p>
            <a:pPr lvl="2"/>
            <a:r>
              <a:rPr lang="en-US" dirty="0"/>
              <a:t>Person-Centered Care</a:t>
            </a:r>
          </a:p>
          <a:p>
            <a:pPr lvl="2"/>
            <a:r>
              <a:rPr lang="en-US" dirty="0"/>
              <a:t>Care Coordination</a:t>
            </a:r>
          </a:p>
          <a:p>
            <a:pPr lvl="2"/>
            <a:r>
              <a:rPr lang="en-US" dirty="0"/>
              <a:t>Effective Treatment</a:t>
            </a:r>
          </a:p>
          <a:p>
            <a:pPr lvl="2"/>
            <a:r>
              <a:rPr lang="en-US" dirty="0"/>
              <a:t>Healthy Living</a:t>
            </a:r>
          </a:p>
          <a:p>
            <a:pPr lvl="2"/>
            <a:r>
              <a:rPr lang="en-US" dirty="0"/>
              <a:t>Affordability</a:t>
            </a:r>
          </a:p>
        </p:txBody>
      </p:sp>
      <p:sp>
        <p:nvSpPr>
          <p:cNvPr id="4" name="Slide Number Placeholder 3">
            <a:extLst>
              <a:ext uri="{FF2B5EF4-FFF2-40B4-BE49-F238E27FC236}">
                <a16:creationId xmlns:a16="http://schemas.microsoft.com/office/drawing/2014/main" id="{A511D339-343C-4E45-83B8-0661C66E0180}"/>
              </a:ext>
            </a:extLst>
          </p:cNvPr>
          <p:cNvSpPr>
            <a:spLocks noGrp="1"/>
          </p:cNvSpPr>
          <p:nvPr>
            <p:ph type="sldNum" sz="quarter" idx="10"/>
          </p:nvPr>
        </p:nvSpPr>
        <p:spPr/>
        <p:txBody>
          <a:bodyPr/>
          <a:lstStyle/>
          <a:p>
            <a:fld id="{85F5B7A5-34A7-4AB0-A34F-A4DF2002FA98}" type="slidenum">
              <a:rPr lang="en-US" smtClean="0"/>
              <a:pPr/>
              <a:t>2</a:t>
            </a:fld>
            <a:endParaRPr lang="en-US" dirty="0"/>
          </a:p>
        </p:txBody>
      </p:sp>
    </p:spTree>
    <p:extLst>
      <p:ext uri="{BB962C8B-B14F-4D97-AF65-F5344CB8AC3E}">
        <p14:creationId xmlns:p14="http://schemas.microsoft.com/office/powerpoint/2010/main" val="3775446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Challenges With Access to Healthcare in Rural Areas</a:t>
            </a: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lvl="0"/>
            <a:r>
              <a:rPr lang="en-US" dirty="0"/>
              <a:t>Access to adequate healthcare is increasingly challenging in rural areas due to closures of healthcare facilities, including hospitals, obstetric units, pharmacies, and nursing homes.</a:t>
            </a:r>
          </a:p>
          <a:p>
            <a:r>
              <a:rPr lang="en-US" dirty="0"/>
              <a:t>From January 1, 2010, to September 2021, 138 rural hospitals closed (North Carolina Rural Health Research Program, 2021).</a:t>
            </a:r>
          </a:p>
          <a:p>
            <a:pPr lvl="1"/>
            <a:r>
              <a:rPr lang="en-US" dirty="0"/>
              <a:t>Rural hospital closures result in a substantial increase in distance (20 to 40 miles) to receive healthcare services and a decline in availability of healthcare providers (U.S. Government Accountability Office, 2020). </a:t>
            </a:r>
          </a:p>
          <a:p>
            <a:pPr lvl="1"/>
            <a:r>
              <a:rPr lang="en-US" dirty="0"/>
              <a:t>Research suggests that urban hospitals are twice as profitable as rural hospitals, and most unprofitable hospitals are rural (Williams, et al., 2018).</a:t>
            </a:r>
          </a:p>
          <a:p>
            <a:pPr lvl="1"/>
            <a:r>
              <a:rPr lang="en-US" dirty="0"/>
              <a:t>A related and ongoing concern is the financial viability of the remaining facilities.</a:t>
            </a:r>
          </a:p>
        </p:txBody>
      </p:sp>
      <p:sp>
        <p:nvSpPr>
          <p:cNvPr id="4" name="Slide Number Placeholder 3">
            <a:extLst>
              <a:ext uri="{FF2B5EF4-FFF2-40B4-BE49-F238E27FC236}">
                <a16:creationId xmlns:a16="http://schemas.microsoft.com/office/drawing/2014/main" id="{A788C8F4-85B4-4FF8-B733-807C3E9DE337}"/>
              </a:ext>
            </a:extLst>
          </p:cNvPr>
          <p:cNvSpPr>
            <a:spLocks noGrp="1"/>
          </p:cNvSpPr>
          <p:nvPr>
            <p:ph type="sldNum" sz="quarter" idx="10"/>
          </p:nvPr>
        </p:nvSpPr>
        <p:spPr/>
        <p:txBody>
          <a:bodyPr/>
          <a:lstStyle/>
          <a:p>
            <a:fld id="{85F5B7A5-34A7-4AB0-A34F-A4DF2002FA98}" type="slidenum">
              <a:rPr lang="en-US" smtClean="0"/>
              <a:t>20</a:t>
            </a:fld>
            <a:endParaRPr lang="en-US" dirty="0"/>
          </a:p>
        </p:txBody>
      </p:sp>
    </p:spTree>
    <p:extLst>
      <p:ext uri="{BB962C8B-B14F-4D97-AF65-F5344CB8AC3E}">
        <p14:creationId xmlns:p14="http://schemas.microsoft.com/office/powerpoint/2010/main" val="599816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Challenges With Access to Healthcare in Rural Areas (cont’d.)</a:t>
            </a:r>
          </a:p>
        </p:txBody>
      </p:sp>
      <p:sp>
        <p:nvSpPr>
          <p:cNvPr id="3" name="Content Placeholder 2"/>
          <p:cNvSpPr>
            <a:spLocks noGrp="1"/>
          </p:cNvSpPr>
          <p:nvPr>
            <p:ph idx="1"/>
          </p:nvPr>
        </p:nvSpPr>
        <p:spPr/>
        <p:txBody>
          <a:bodyPr/>
          <a:lstStyle/>
          <a:p>
            <a:r>
              <a:rPr lang="en-US" dirty="0"/>
              <a:t>In 2014, 54% of all rural counties did not have hospital obstetric services (Hung, et al., 2017). </a:t>
            </a:r>
          </a:p>
          <a:p>
            <a:pPr lvl="1"/>
            <a:r>
              <a:rPr lang="en-US" dirty="0"/>
              <a:t>The South has the lowest density of rural hospitals with obstetric services (7 per 100,000 rural women of reproductive age compared with 15 per 100,000 in the West (the region with the highest density) (Hung, et al., 2017). </a:t>
            </a:r>
          </a:p>
          <a:p>
            <a:pPr lvl="1"/>
            <a:r>
              <a:rPr lang="en-US" dirty="0"/>
              <a:t>Loss of hospital-based obstetric care in rural counties that are not adjacent to urban areas is associated with increased risk of birth in hospitals without obstetric units and of preterm birth (</a:t>
            </a:r>
            <a:r>
              <a:rPr lang="en-US" dirty="0" err="1"/>
              <a:t>Kozhimannil</a:t>
            </a:r>
            <a:r>
              <a:rPr lang="en-US" dirty="0"/>
              <a:t>, et al., 2018). </a:t>
            </a:r>
          </a:p>
        </p:txBody>
      </p:sp>
      <p:sp>
        <p:nvSpPr>
          <p:cNvPr id="4" name="Slide Number Placeholder 3"/>
          <p:cNvSpPr>
            <a:spLocks noGrp="1"/>
          </p:cNvSpPr>
          <p:nvPr>
            <p:ph type="sldNum" sz="quarter" idx="10"/>
          </p:nvPr>
        </p:nvSpPr>
        <p:spPr/>
        <p:txBody>
          <a:bodyPr/>
          <a:lstStyle/>
          <a:p>
            <a:fld id="{85F5B7A5-34A7-4AB0-A34F-A4DF2002FA98}" type="slidenum">
              <a:rPr lang="en-US" smtClean="0"/>
              <a:t>21</a:t>
            </a:fld>
            <a:endParaRPr lang="en-US" dirty="0"/>
          </a:p>
        </p:txBody>
      </p:sp>
    </p:spTree>
    <p:extLst>
      <p:ext uri="{BB962C8B-B14F-4D97-AF65-F5344CB8AC3E}">
        <p14:creationId xmlns:p14="http://schemas.microsoft.com/office/powerpoint/2010/main" val="2751882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Challenges With Access to Healthcare in Rural Areas (cont’d).</a:t>
            </a:r>
          </a:p>
        </p:txBody>
      </p:sp>
      <p:sp>
        <p:nvSpPr>
          <p:cNvPr id="3" name="Content Placeholder 2"/>
          <p:cNvSpPr>
            <a:spLocks noGrp="1"/>
          </p:cNvSpPr>
          <p:nvPr>
            <p:ph idx="1"/>
          </p:nvPr>
        </p:nvSpPr>
        <p:spPr/>
        <p:txBody>
          <a:bodyPr>
            <a:normAutofit/>
          </a:bodyPr>
          <a:lstStyle/>
          <a:p>
            <a:r>
              <a:rPr lang="en-US" sz="2400" dirty="0"/>
              <a:t>From 2003 to 2018, 1,231 (16%) independently owned rural pharmacies in the United States closed. </a:t>
            </a:r>
          </a:p>
          <a:p>
            <a:r>
              <a:rPr lang="en-US" sz="2400" dirty="0"/>
              <a:t>These closures resulted in 630 rural communities that had at least one retail pharmacy in 2003 without any retail pharmacy in 2018. </a:t>
            </a:r>
          </a:p>
          <a:p>
            <a:r>
              <a:rPr lang="en-US" sz="2400" spc="-20" dirty="0"/>
              <a:t>Pharmacy closures in rural areas can result in serious barriers to healthcare services, as rural pharmacies, particularly independently owned, are essential for both provision of medications and delivery of basic medical services (</a:t>
            </a:r>
            <a:r>
              <a:rPr lang="en-US" sz="2400" spc="-20" dirty="0" err="1"/>
              <a:t>Salako</a:t>
            </a:r>
            <a:r>
              <a:rPr lang="en-US" sz="2400" spc="-20" dirty="0"/>
              <a:t>, et al., 2018). </a:t>
            </a:r>
          </a:p>
        </p:txBody>
      </p:sp>
      <p:sp>
        <p:nvSpPr>
          <p:cNvPr id="4" name="Slide Number Placeholder 3">
            <a:extLst>
              <a:ext uri="{FF2B5EF4-FFF2-40B4-BE49-F238E27FC236}">
                <a16:creationId xmlns:a16="http://schemas.microsoft.com/office/drawing/2014/main" id="{5D81AC84-C5C2-4D80-89CE-B011D16672D3}"/>
              </a:ext>
            </a:extLst>
          </p:cNvPr>
          <p:cNvSpPr>
            <a:spLocks noGrp="1"/>
          </p:cNvSpPr>
          <p:nvPr>
            <p:ph type="sldNum" sz="quarter" idx="10"/>
          </p:nvPr>
        </p:nvSpPr>
        <p:spPr/>
        <p:txBody>
          <a:bodyPr/>
          <a:lstStyle/>
          <a:p>
            <a:fld id="{85F5B7A5-34A7-4AB0-A34F-A4DF2002FA98}" type="slidenum">
              <a:rPr lang="en-US" smtClean="0"/>
              <a:pPr/>
              <a:t>22</a:t>
            </a:fld>
            <a:endParaRPr lang="en-US" dirty="0"/>
          </a:p>
        </p:txBody>
      </p:sp>
    </p:spTree>
    <p:extLst>
      <p:ext uri="{BB962C8B-B14F-4D97-AF65-F5344CB8AC3E}">
        <p14:creationId xmlns:p14="http://schemas.microsoft.com/office/powerpoint/2010/main" val="3030527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Challenges With Access to Healthcare in Rural Areas (cont’d).</a:t>
            </a:r>
          </a:p>
        </p:txBody>
      </p:sp>
      <p:sp>
        <p:nvSpPr>
          <p:cNvPr id="3" name="Content Placeholder 2"/>
          <p:cNvSpPr>
            <a:spLocks noGrp="1"/>
          </p:cNvSpPr>
          <p:nvPr>
            <p:ph idx="1"/>
          </p:nvPr>
        </p:nvSpPr>
        <p:spPr/>
        <p:txBody>
          <a:bodyPr>
            <a:normAutofit/>
          </a:bodyPr>
          <a:lstStyle/>
          <a:p>
            <a:r>
              <a:rPr lang="en-US" dirty="0"/>
              <a:t>From 2008 to 2018, 472 nursing homes in 400 nonmetropolitan counties closed:</a:t>
            </a:r>
          </a:p>
          <a:p>
            <a:pPr lvl="1"/>
            <a:r>
              <a:rPr lang="en-US" dirty="0"/>
              <a:t>In 2018, 10.1% of the 1,976 nonmetropolitan counties in the United States had no nursing homes (vs. 3.7% of the 1,166 metropolitan counties).</a:t>
            </a:r>
          </a:p>
          <a:p>
            <a:pPr lvl="1"/>
            <a:r>
              <a:rPr lang="en-US" dirty="0"/>
              <a:t>Nursing home closures may seriously limit access to post-acute and long-term care services in rural areas due to limited access to home- and community-based alternatives (Sharma, et al., 2021).</a:t>
            </a:r>
          </a:p>
        </p:txBody>
      </p:sp>
      <p:sp>
        <p:nvSpPr>
          <p:cNvPr id="4" name="Slide Number Placeholder 3">
            <a:extLst>
              <a:ext uri="{FF2B5EF4-FFF2-40B4-BE49-F238E27FC236}">
                <a16:creationId xmlns:a16="http://schemas.microsoft.com/office/drawing/2014/main" id="{5D81AC84-C5C2-4D80-89CE-B011D16672D3}"/>
              </a:ext>
            </a:extLst>
          </p:cNvPr>
          <p:cNvSpPr>
            <a:spLocks noGrp="1"/>
          </p:cNvSpPr>
          <p:nvPr>
            <p:ph type="sldNum" sz="quarter" idx="10"/>
          </p:nvPr>
        </p:nvSpPr>
        <p:spPr/>
        <p:txBody>
          <a:bodyPr/>
          <a:lstStyle/>
          <a:p>
            <a:fld id="{85F5B7A5-34A7-4AB0-A34F-A4DF2002FA98}" type="slidenum">
              <a:rPr lang="en-US" smtClean="0"/>
              <a:pPr/>
              <a:t>23</a:t>
            </a:fld>
            <a:endParaRPr lang="en-US" dirty="0"/>
          </a:p>
        </p:txBody>
      </p:sp>
    </p:spTree>
    <p:extLst>
      <p:ext uri="{BB962C8B-B14F-4D97-AF65-F5344CB8AC3E}">
        <p14:creationId xmlns:p14="http://schemas.microsoft.com/office/powerpoint/2010/main" val="1237442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Summary of trends</a:t>
            </a:r>
          </a:p>
        </p:txBody>
      </p:sp>
      <p:sp>
        <p:nvSpPr>
          <p:cNvPr id="2" name="Text Placeholder 1"/>
          <p:cNvSpPr>
            <a:spLocks noGrp="1"/>
          </p:cNvSpPr>
          <p:nvPr>
            <p:ph type="body" idx="1"/>
          </p:nvPr>
        </p:nvSpPr>
        <p:spPr/>
        <p:txBody>
          <a:bodyPr/>
          <a:lstStyle/>
          <a:p>
            <a:r>
              <a:rPr lang="en-US" dirty="0"/>
              <a:t>Chartbook on Rural Healthcare</a:t>
            </a:r>
          </a:p>
        </p:txBody>
      </p:sp>
      <p:sp>
        <p:nvSpPr>
          <p:cNvPr id="3" name="Slide Number Placeholder 2">
            <a:extLst>
              <a:ext uri="{FF2B5EF4-FFF2-40B4-BE49-F238E27FC236}">
                <a16:creationId xmlns:a16="http://schemas.microsoft.com/office/drawing/2014/main" id="{C240D3BF-83F5-4F64-9B7B-D622FDB3911A}"/>
              </a:ext>
            </a:extLst>
          </p:cNvPr>
          <p:cNvSpPr>
            <a:spLocks noGrp="1"/>
          </p:cNvSpPr>
          <p:nvPr>
            <p:ph type="sldNum" sz="quarter" idx="10"/>
          </p:nvPr>
        </p:nvSpPr>
        <p:spPr/>
        <p:txBody>
          <a:bodyPr/>
          <a:lstStyle/>
          <a:p>
            <a:fld id="{85F5B7A5-34A7-4AB0-A34F-A4DF2002FA98}" type="slidenum">
              <a:rPr lang="en-US" smtClean="0"/>
              <a:pPr/>
              <a:t>24</a:t>
            </a:fld>
            <a:endParaRPr lang="en-US" dirty="0"/>
          </a:p>
        </p:txBody>
      </p:sp>
    </p:spTree>
    <p:extLst>
      <p:ext uri="{BB962C8B-B14F-4D97-AF65-F5344CB8AC3E}">
        <p14:creationId xmlns:p14="http://schemas.microsoft.com/office/powerpoint/2010/main" val="448068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00" dirty="0"/>
              <a:t>Number and percentage of quality measures for which micropolitan and noncore areas experienced better, same, or worse quality of care compared with reference group (large fringe metropolitan), 2016-2018</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55103243"/>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A9F2F3E4-A4ED-4335-BFBC-DD5FE21FF1CB}"/>
              </a:ext>
            </a:extLst>
          </p:cNvPr>
          <p:cNvSpPr>
            <a:spLocks noGrp="1"/>
          </p:cNvSpPr>
          <p:nvPr>
            <p:ph type="sldNum" sz="quarter" idx="10"/>
          </p:nvPr>
        </p:nvSpPr>
        <p:spPr/>
        <p:txBody>
          <a:bodyPr/>
          <a:lstStyle/>
          <a:p>
            <a:fld id="{85F5B7A5-34A7-4AB0-A34F-A4DF2002FA98}" type="slidenum">
              <a:rPr lang="en-US" smtClean="0"/>
              <a:pPr/>
              <a:t>25</a:t>
            </a:fld>
            <a:endParaRPr lang="en-US" dirty="0"/>
          </a:p>
        </p:txBody>
      </p:sp>
      <p:sp>
        <p:nvSpPr>
          <p:cNvPr id="5" name="TextBox 4"/>
          <p:cNvSpPr txBox="1"/>
          <p:nvPr/>
        </p:nvSpPr>
        <p:spPr>
          <a:xfrm>
            <a:off x="457200" y="5577840"/>
            <a:ext cx="8229600" cy="1005840"/>
          </a:xfrm>
          <a:prstGeom prst="rect">
            <a:avLst/>
          </a:prstGeom>
          <a:noFill/>
        </p:spPr>
        <p:txBody>
          <a:bodyPr wrap="square" rtlCol="0">
            <a:spAutoFit/>
          </a:bodyPr>
          <a:lstStyle/>
          <a:p>
            <a:r>
              <a:rPr lang="en-US" sz="1000" b="1" dirty="0"/>
              <a:t>Key: </a:t>
            </a:r>
            <a:r>
              <a:rPr lang="en-US" sz="1000" dirty="0"/>
              <a:t>n = number of measures.</a:t>
            </a:r>
            <a:endParaRPr lang="en-US" sz="1000" b="1" dirty="0"/>
          </a:p>
          <a:p>
            <a:pPr marL="233363" lvl="1" indent="-233363"/>
            <a:r>
              <a:rPr lang="en-US" sz="1000" b="1" dirty="0"/>
              <a:t>Better </a:t>
            </a:r>
            <a:r>
              <a:rPr lang="en-US" sz="1000" dirty="0"/>
              <a:t>= Population received better quality of care than reference group.</a:t>
            </a:r>
          </a:p>
          <a:p>
            <a:pPr marL="233363" lvl="1" indent="-233363"/>
            <a:r>
              <a:rPr lang="en-US" sz="1000" b="1" dirty="0"/>
              <a:t>Same</a:t>
            </a:r>
            <a:r>
              <a:rPr lang="en-US" sz="1000" dirty="0"/>
              <a:t> = Population and reference group received about the same quality of care.</a:t>
            </a:r>
          </a:p>
          <a:p>
            <a:pPr marL="233363" lvl="1" indent="-233363"/>
            <a:r>
              <a:rPr lang="en-US" sz="1000" b="1" dirty="0"/>
              <a:t>Worse </a:t>
            </a:r>
            <a:r>
              <a:rPr lang="en-US" sz="1000" dirty="0"/>
              <a:t>= Population received worse quality of care than reference group.</a:t>
            </a:r>
          </a:p>
          <a:p>
            <a:r>
              <a:rPr lang="en-US" sz="1000" b="1" dirty="0"/>
              <a:t>Note: </a:t>
            </a:r>
            <a:r>
              <a:rPr lang="en-US" sz="1000" dirty="0"/>
              <a:t>For each measure, the most recent data year available was analyzed. These data represent 2016-2018. Quality measures do not include Access to Care measures.</a:t>
            </a:r>
          </a:p>
          <a:p>
            <a:endParaRPr lang="en-US" sz="1000" dirty="0"/>
          </a:p>
        </p:txBody>
      </p:sp>
    </p:spTree>
    <p:extLst>
      <p:ext uri="{BB962C8B-B14F-4D97-AF65-F5344CB8AC3E}">
        <p14:creationId xmlns:p14="http://schemas.microsoft.com/office/powerpoint/2010/main" val="3503881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700" dirty="0"/>
              <a:t>Number and percentage of quality and access measures for which micropolitan areas experienced better, same, or worse quality of care compared with reference group (large fringe metropolitan), by priority areas and access, 2016-2018</a:t>
            </a:r>
          </a:p>
        </p:txBody>
      </p:sp>
      <p:graphicFrame>
        <p:nvGraphicFramePr>
          <p:cNvPr id="4" name="Content Placeholder 9"/>
          <p:cNvGraphicFramePr>
            <a:graphicFrameLocks noGrp="1" noChangeAspect="1"/>
          </p:cNvGraphicFramePr>
          <p:nvPr>
            <p:ph idx="1"/>
            <p:extLst>
              <p:ext uri="{D42A27DB-BD31-4B8C-83A1-F6EECF244321}">
                <p14:modId xmlns:p14="http://schemas.microsoft.com/office/powerpoint/2010/main" val="1299436026"/>
              </p:ext>
            </p:extLst>
          </p:nvPr>
        </p:nvGraphicFramePr>
        <p:xfrm>
          <a:off x="457200" y="128016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667148"/>
            <a:ext cx="8229600" cy="861774"/>
          </a:xfrm>
          <a:prstGeom prst="rect">
            <a:avLst/>
          </a:prstGeom>
          <a:noFill/>
        </p:spPr>
        <p:txBody>
          <a:bodyPr wrap="square" rtlCol="0">
            <a:spAutoFit/>
          </a:bodyPr>
          <a:lstStyle/>
          <a:p>
            <a:r>
              <a:rPr lang="en-US" sz="1000" b="1" dirty="0"/>
              <a:t>Key: </a:t>
            </a:r>
            <a:r>
              <a:rPr lang="en-US" sz="1000" dirty="0"/>
              <a:t>n = number of measures.</a:t>
            </a:r>
            <a:endParaRPr lang="en-US" sz="1000" b="1" dirty="0"/>
          </a:p>
          <a:p>
            <a:r>
              <a:rPr lang="en-US" sz="1000" b="1" dirty="0"/>
              <a:t>Better </a:t>
            </a:r>
            <a:r>
              <a:rPr lang="en-US" sz="1000" dirty="0"/>
              <a:t>= Population received better quality of care than reference group.</a:t>
            </a:r>
          </a:p>
          <a:p>
            <a:r>
              <a:rPr lang="en-US" sz="1000" b="1" dirty="0"/>
              <a:t>Same</a:t>
            </a:r>
            <a:r>
              <a:rPr lang="en-US" sz="1000" dirty="0"/>
              <a:t> = Population and reference group received about the same quality of care.</a:t>
            </a:r>
          </a:p>
          <a:p>
            <a:r>
              <a:rPr lang="en-US" sz="1000" b="1" dirty="0"/>
              <a:t>Worse </a:t>
            </a:r>
            <a:r>
              <a:rPr lang="en-US" sz="1000" dirty="0"/>
              <a:t>= Population received worse quality of care than reference group.</a:t>
            </a:r>
          </a:p>
          <a:p>
            <a:r>
              <a:rPr lang="en-US" sz="1000" b="1" dirty="0"/>
              <a:t>Note: </a:t>
            </a:r>
            <a:r>
              <a:rPr lang="en-US" sz="1000" dirty="0"/>
              <a:t>For each measure, the most recent data year available was analyzed. These data represent 2016-2018.</a:t>
            </a:r>
          </a:p>
        </p:txBody>
      </p:sp>
      <p:sp>
        <p:nvSpPr>
          <p:cNvPr id="5" name="Slide Number Placeholder 4">
            <a:extLst>
              <a:ext uri="{FF2B5EF4-FFF2-40B4-BE49-F238E27FC236}">
                <a16:creationId xmlns:a16="http://schemas.microsoft.com/office/drawing/2014/main" id="{97ADF20A-87BC-4CD0-AA49-48C92140A48A}"/>
              </a:ext>
            </a:extLst>
          </p:cNvPr>
          <p:cNvSpPr>
            <a:spLocks noGrp="1"/>
          </p:cNvSpPr>
          <p:nvPr>
            <p:ph type="sldNum" sz="quarter" idx="10"/>
          </p:nvPr>
        </p:nvSpPr>
        <p:spPr/>
        <p:txBody>
          <a:bodyPr/>
          <a:lstStyle/>
          <a:p>
            <a:fld id="{85F5B7A5-34A7-4AB0-A34F-A4DF2002FA98}" type="slidenum">
              <a:rPr lang="en-US" smtClean="0"/>
              <a:t>26</a:t>
            </a:fld>
            <a:endParaRPr lang="en-US" dirty="0"/>
          </a:p>
        </p:txBody>
      </p:sp>
    </p:spTree>
    <p:extLst>
      <p:ext uri="{BB962C8B-B14F-4D97-AF65-F5344CB8AC3E}">
        <p14:creationId xmlns:p14="http://schemas.microsoft.com/office/powerpoint/2010/main" val="3707041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700" dirty="0"/>
              <a:t>Number and percentage of quality and access measures for which noncore areas experienced better, same, or worse quality of care compared with reference group (large fringe metropolitan), by priority areas and access, 2016-2018</a:t>
            </a:r>
          </a:p>
        </p:txBody>
      </p:sp>
      <p:graphicFrame>
        <p:nvGraphicFramePr>
          <p:cNvPr id="7" name="Content Placeholder 9"/>
          <p:cNvGraphicFramePr>
            <a:graphicFrameLocks noGrp="1" noChangeAspect="1"/>
          </p:cNvGraphicFramePr>
          <p:nvPr>
            <p:ph idx="1"/>
            <p:extLst>
              <p:ext uri="{D42A27DB-BD31-4B8C-83A1-F6EECF244321}">
                <p14:modId xmlns:p14="http://schemas.microsoft.com/office/powerpoint/2010/main" val="2392816375"/>
              </p:ext>
            </p:extLst>
          </p:nvPr>
        </p:nvGraphicFramePr>
        <p:xfrm>
          <a:off x="457200" y="1280160"/>
          <a:ext cx="82296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457200" y="5669280"/>
            <a:ext cx="8229600" cy="861774"/>
          </a:xfrm>
          <a:prstGeom prst="rect">
            <a:avLst/>
          </a:prstGeom>
        </p:spPr>
        <p:txBody>
          <a:bodyPr wrap="square">
            <a:spAutoFit/>
          </a:bodyPr>
          <a:lstStyle/>
          <a:p>
            <a:r>
              <a:rPr lang="en-US" sz="1000" b="1" dirty="0"/>
              <a:t>Key: </a:t>
            </a:r>
            <a:r>
              <a:rPr lang="en-US" sz="1000" dirty="0"/>
              <a:t>n = number of measures.</a:t>
            </a:r>
            <a:endParaRPr lang="en-US" sz="1000" b="1" dirty="0"/>
          </a:p>
          <a:p>
            <a:r>
              <a:rPr lang="en-US" sz="1000" b="1" dirty="0"/>
              <a:t>Better </a:t>
            </a:r>
            <a:r>
              <a:rPr lang="en-US" sz="1000" dirty="0"/>
              <a:t>= Population received better quality of care than reference group.</a:t>
            </a:r>
          </a:p>
          <a:p>
            <a:r>
              <a:rPr lang="en-US" sz="1000" b="1" dirty="0"/>
              <a:t>Same</a:t>
            </a:r>
            <a:r>
              <a:rPr lang="en-US" sz="1000" dirty="0"/>
              <a:t> = Population and reference group received about the same quality of care.</a:t>
            </a:r>
          </a:p>
          <a:p>
            <a:r>
              <a:rPr lang="en-US" sz="1000" b="1" dirty="0"/>
              <a:t>Worse </a:t>
            </a:r>
            <a:r>
              <a:rPr lang="en-US" sz="1000" dirty="0"/>
              <a:t>= Population received worse quality of care than reference group.</a:t>
            </a:r>
          </a:p>
          <a:p>
            <a:r>
              <a:rPr lang="en-US" sz="1000" b="1" dirty="0"/>
              <a:t>Note: </a:t>
            </a:r>
            <a:r>
              <a:rPr lang="en-US" sz="1000" dirty="0"/>
              <a:t>For each measure, the most recent data year available was analyzed. These data represent 2016-2018.</a:t>
            </a:r>
          </a:p>
        </p:txBody>
      </p:sp>
      <p:sp>
        <p:nvSpPr>
          <p:cNvPr id="3" name="Slide Number Placeholder 2">
            <a:extLst>
              <a:ext uri="{FF2B5EF4-FFF2-40B4-BE49-F238E27FC236}">
                <a16:creationId xmlns:a16="http://schemas.microsoft.com/office/drawing/2014/main" id="{4B34C330-54DB-46EF-96B6-72A0BB43C58B}"/>
              </a:ext>
            </a:extLst>
          </p:cNvPr>
          <p:cNvSpPr>
            <a:spLocks noGrp="1"/>
          </p:cNvSpPr>
          <p:nvPr>
            <p:ph type="sldNum" sz="quarter" idx="10"/>
          </p:nvPr>
        </p:nvSpPr>
        <p:spPr/>
        <p:txBody>
          <a:bodyPr/>
          <a:lstStyle/>
          <a:p>
            <a:fld id="{85F5B7A5-34A7-4AB0-A34F-A4DF2002FA98}" type="slidenum">
              <a:rPr lang="en-US" smtClean="0"/>
              <a:t>27</a:t>
            </a:fld>
            <a:endParaRPr lang="en-US" dirty="0"/>
          </a:p>
        </p:txBody>
      </p:sp>
    </p:spTree>
    <p:extLst>
      <p:ext uri="{BB962C8B-B14F-4D97-AF65-F5344CB8AC3E}">
        <p14:creationId xmlns:p14="http://schemas.microsoft.com/office/powerpoint/2010/main" val="2989183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Number and percentage of quality measures for micropolitan and noncore areas with disparity at baseline for which disparities were improving, not changing, or worsening, through 2016-2018</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39674946"/>
              </p:ext>
            </p:extLst>
          </p:nvPr>
        </p:nvGraphicFramePr>
        <p:xfrm>
          <a:off x="457200" y="128016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672896"/>
            <a:ext cx="8229600" cy="1015663"/>
          </a:xfrm>
          <a:prstGeom prst="rect">
            <a:avLst/>
          </a:prstGeom>
          <a:noFill/>
        </p:spPr>
        <p:txBody>
          <a:bodyPr wrap="square" rtlCol="0">
            <a:spAutoFit/>
          </a:bodyPr>
          <a:lstStyle/>
          <a:p>
            <a:r>
              <a:rPr lang="en-US" sz="1000" b="1" dirty="0"/>
              <a:t>Key: </a:t>
            </a:r>
            <a:r>
              <a:rPr lang="en-US" sz="1000" dirty="0"/>
              <a:t>n = number of measures.</a:t>
            </a:r>
            <a:endParaRPr lang="en-US" sz="1000" b="1" dirty="0"/>
          </a:p>
          <a:p>
            <a:r>
              <a:rPr lang="en-US" sz="1000" b="1" dirty="0"/>
              <a:t>Improving </a:t>
            </a:r>
            <a:r>
              <a:rPr lang="en-US" sz="1000" dirty="0"/>
              <a:t>= Disparity is getting smaller at a rate greater than 1% per year.</a:t>
            </a:r>
          </a:p>
          <a:p>
            <a:r>
              <a:rPr lang="en-US" sz="1000" b="1" dirty="0"/>
              <a:t>Not Changing </a:t>
            </a:r>
            <a:r>
              <a:rPr lang="en-US" sz="1000" dirty="0"/>
              <a:t>= Disparity is not changing or is changing at a rate less than 1% per year.</a:t>
            </a:r>
          </a:p>
          <a:p>
            <a:r>
              <a:rPr lang="en-US" sz="1000" b="1" dirty="0"/>
              <a:t>Worsening</a:t>
            </a:r>
            <a:r>
              <a:rPr lang="en-US" sz="1000" dirty="0"/>
              <a:t> = Disparity is getting larger at a rate greater than 1% per year.</a:t>
            </a:r>
            <a:endParaRPr lang="en-US" sz="1400" b="1" dirty="0"/>
          </a:p>
          <a:p>
            <a:r>
              <a:rPr lang="en-US" sz="1000" b="1" dirty="0"/>
              <a:t>Note:</a:t>
            </a:r>
            <a:r>
              <a:rPr lang="en-US" sz="1000" dirty="0"/>
              <a:t> For each measure, the earliest and most recent data year available were analyzed through 2016-2018. Quality measures do not include Access to Care measures.</a:t>
            </a:r>
          </a:p>
        </p:txBody>
      </p:sp>
      <p:sp>
        <p:nvSpPr>
          <p:cNvPr id="3" name="Slide Number Placeholder 2">
            <a:extLst>
              <a:ext uri="{FF2B5EF4-FFF2-40B4-BE49-F238E27FC236}">
                <a16:creationId xmlns:a16="http://schemas.microsoft.com/office/drawing/2014/main" id="{CDDC021E-CDDE-47CF-8C06-C284F68502F0}"/>
              </a:ext>
            </a:extLst>
          </p:cNvPr>
          <p:cNvSpPr>
            <a:spLocks noGrp="1"/>
          </p:cNvSpPr>
          <p:nvPr>
            <p:ph type="sldNum" sz="quarter" idx="10"/>
          </p:nvPr>
        </p:nvSpPr>
        <p:spPr/>
        <p:txBody>
          <a:bodyPr/>
          <a:lstStyle/>
          <a:p>
            <a:fld id="{85F5B7A5-34A7-4AB0-A34F-A4DF2002FA98}" type="slidenum">
              <a:rPr lang="en-US" smtClean="0"/>
              <a:t>28</a:t>
            </a:fld>
            <a:endParaRPr lang="en-US" dirty="0"/>
          </a:p>
        </p:txBody>
      </p:sp>
    </p:spTree>
    <p:extLst>
      <p:ext uri="{BB962C8B-B14F-4D97-AF65-F5344CB8AC3E}">
        <p14:creationId xmlns:p14="http://schemas.microsoft.com/office/powerpoint/2010/main" val="3233960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172" y="262628"/>
            <a:ext cx="7424528" cy="660056"/>
          </a:xfrm>
        </p:spPr>
        <p:txBody>
          <a:bodyPr>
            <a:noAutofit/>
          </a:bodyPr>
          <a:lstStyle/>
          <a:p>
            <a:pPr algn="l"/>
            <a:r>
              <a:rPr lang="en-US" sz="1800" dirty="0"/>
              <a:t>Number and percentage of quality and access measures for micropolitan areas with disparity at baseline for which disparities were improving, not changing, or worsening, by priority areas and access, through 2017-2018</a:t>
            </a:r>
          </a:p>
        </p:txBody>
      </p:sp>
      <p:graphicFrame>
        <p:nvGraphicFramePr>
          <p:cNvPr id="7" name="Content Placeholder 9"/>
          <p:cNvGraphicFramePr>
            <a:graphicFrameLocks noGrp="1"/>
          </p:cNvGraphicFramePr>
          <p:nvPr>
            <p:ph idx="1"/>
            <p:extLst>
              <p:ext uri="{D42A27DB-BD31-4B8C-83A1-F6EECF244321}">
                <p14:modId xmlns:p14="http://schemas.microsoft.com/office/powerpoint/2010/main" val="2957910280"/>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57200" y="5669280"/>
            <a:ext cx="8229600" cy="861774"/>
          </a:xfrm>
          <a:prstGeom prst="rect">
            <a:avLst/>
          </a:prstGeom>
          <a:noFill/>
        </p:spPr>
        <p:txBody>
          <a:bodyPr wrap="square" rtlCol="0">
            <a:spAutoFit/>
          </a:bodyPr>
          <a:lstStyle/>
          <a:p>
            <a:r>
              <a:rPr lang="en-US" sz="1000" b="1" dirty="0"/>
              <a:t>Key: </a:t>
            </a:r>
            <a:r>
              <a:rPr lang="en-US" sz="1000" dirty="0"/>
              <a:t>n = number of measures.</a:t>
            </a:r>
            <a:endParaRPr lang="en-US" sz="1000" b="1" dirty="0"/>
          </a:p>
          <a:p>
            <a:r>
              <a:rPr lang="en-US" sz="1000" b="1" dirty="0"/>
              <a:t>Improving </a:t>
            </a:r>
            <a:r>
              <a:rPr lang="en-US" sz="1000" dirty="0"/>
              <a:t>= Disparity is getting smaller at a rate greater than 1% per year.</a:t>
            </a:r>
          </a:p>
          <a:p>
            <a:r>
              <a:rPr lang="en-US" sz="1000" b="1" dirty="0"/>
              <a:t>Not Changing </a:t>
            </a:r>
            <a:r>
              <a:rPr lang="en-US" sz="1000" dirty="0"/>
              <a:t>= Disparity is not changing or is changing at a rate less than 1% per year.</a:t>
            </a:r>
          </a:p>
          <a:p>
            <a:r>
              <a:rPr lang="en-US" sz="1000" b="1" dirty="0"/>
              <a:t>Worsening</a:t>
            </a:r>
            <a:r>
              <a:rPr lang="en-US" sz="1000" dirty="0"/>
              <a:t> = Disparity is getting larger at a rate greater than 1% per year.</a:t>
            </a:r>
          </a:p>
          <a:p>
            <a:r>
              <a:rPr lang="en-US" sz="1000" b="1" dirty="0"/>
              <a:t>Note:</a:t>
            </a:r>
            <a:r>
              <a:rPr lang="en-US" sz="1000" dirty="0"/>
              <a:t> For each measure, the earliest and most recent data year available were analyzed through 2017-2018. </a:t>
            </a:r>
            <a:endParaRPr lang="en-US" sz="1000" b="1" dirty="0"/>
          </a:p>
        </p:txBody>
      </p:sp>
      <p:sp>
        <p:nvSpPr>
          <p:cNvPr id="3" name="Slide Number Placeholder 2">
            <a:extLst>
              <a:ext uri="{FF2B5EF4-FFF2-40B4-BE49-F238E27FC236}">
                <a16:creationId xmlns:a16="http://schemas.microsoft.com/office/drawing/2014/main" id="{A43D542D-F5E7-457A-A813-271731E46BD9}"/>
              </a:ext>
            </a:extLst>
          </p:cNvPr>
          <p:cNvSpPr>
            <a:spLocks noGrp="1"/>
          </p:cNvSpPr>
          <p:nvPr>
            <p:ph type="sldNum" sz="quarter" idx="10"/>
          </p:nvPr>
        </p:nvSpPr>
        <p:spPr/>
        <p:txBody>
          <a:bodyPr/>
          <a:lstStyle/>
          <a:p>
            <a:fld id="{85F5B7A5-34A7-4AB0-A34F-A4DF2002FA98}" type="slidenum">
              <a:rPr lang="en-US" smtClean="0"/>
              <a:t>29</a:t>
            </a:fld>
            <a:endParaRPr lang="en-US" dirty="0"/>
          </a:p>
        </p:txBody>
      </p:sp>
    </p:spTree>
    <p:extLst>
      <p:ext uri="{BB962C8B-B14F-4D97-AF65-F5344CB8AC3E}">
        <p14:creationId xmlns:p14="http://schemas.microsoft.com/office/powerpoint/2010/main" val="3677193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Healthcare Quality and Disparities Report</a:t>
            </a:r>
          </a:p>
        </p:txBody>
      </p:sp>
      <p:sp>
        <p:nvSpPr>
          <p:cNvPr id="3" name="Content Placeholder 2"/>
          <p:cNvSpPr>
            <a:spLocks noGrp="1"/>
          </p:cNvSpPr>
          <p:nvPr>
            <p:ph idx="1"/>
          </p:nvPr>
        </p:nvSpPr>
        <p:spPr/>
        <p:txBody>
          <a:bodyPr>
            <a:normAutofit fontScale="85000" lnSpcReduction="20000"/>
          </a:bodyPr>
          <a:lstStyle/>
          <a:p>
            <a:r>
              <a:rPr lang="en-US" dirty="0"/>
              <a:t>Annual report to Congress mandated in the Healthcare Research and Quality Act of 1999 (</a:t>
            </a:r>
            <a:r>
              <a:rPr lang="en-US" dirty="0">
                <a:hlinkClick r:id="rId3"/>
              </a:rPr>
              <a:t>P.L. 106-129</a:t>
            </a:r>
            <a:r>
              <a:rPr lang="en-US" dirty="0"/>
              <a:t>)</a:t>
            </a:r>
          </a:p>
          <a:p>
            <a:r>
              <a:rPr lang="en-US" dirty="0"/>
              <a:t>Provides a comprehensive overview of: </a:t>
            </a:r>
          </a:p>
          <a:p>
            <a:pPr lvl="1"/>
            <a:r>
              <a:rPr lang="en-US" dirty="0"/>
              <a:t>Quality of healthcare received by the general U.S. population</a:t>
            </a:r>
          </a:p>
          <a:p>
            <a:pPr lvl="1"/>
            <a:r>
              <a:rPr lang="en-US" dirty="0"/>
              <a:t>Disparities in care experienced by different racial, ethnic, and socioeconomic groups</a:t>
            </a:r>
          </a:p>
          <a:p>
            <a:r>
              <a:rPr lang="en-US" dirty="0"/>
              <a:t>Assesses the performance of our healthcare system and identifies areas of strength and weakness along main axes: </a:t>
            </a:r>
          </a:p>
          <a:p>
            <a:pPr lvl="1"/>
            <a:r>
              <a:rPr lang="en-US" dirty="0"/>
              <a:t>Access to healthcare</a:t>
            </a:r>
          </a:p>
          <a:p>
            <a:pPr lvl="1"/>
            <a:r>
              <a:rPr lang="en-US" dirty="0"/>
              <a:t>Quality of healthcare</a:t>
            </a:r>
          </a:p>
          <a:p>
            <a:pPr lvl="1"/>
            <a:r>
              <a:rPr lang="en-US" dirty="0"/>
              <a:t>Disparities in quality of healthcare</a:t>
            </a:r>
          </a:p>
          <a:p>
            <a:pPr lvl="1"/>
            <a:r>
              <a:rPr lang="en-US" dirty="0"/>
              <a:t>Agency for Healthcare Research and Quality (AHRQ) priority areas </a:t>
            </a:r>
          </a:p>
          <a:p>
            <a:endParaRPr lang="en-US" dirty="0"/>
          </a:p>
        </p:txBody>
      </p:sp>
      <p:sp>
        <p:nvSpPr>
          <p:cNvPr id="4" name="Slide Number Placeholder 3">
            <a:extLst>
              <a:ext uri="{FF2B5EF4-FFF2-40B4-BE49-F238E27FC236}">
                <a16:creationId xmlns:a16="http://schemas.microsoft.com/office/drawing/2014/main" id="{3D9699B7-F621-495D-B7D7-6B7DB9EE4859}"/>
              </a:ext>
            </a:extLst>
          </p:cNvPr>
          <p:cNvSpPr>
            <a:spLocks noGrp="1"/>
          </p:cNvSpPr>
          <p:nvPr>
            <p:ph type="sldNum" sz="quarter" idx="10"/>
          </p:nvPr>
        </p:nvSpPr>
        <p:spPr/>
        <p:txBody>
          <a:bodyPr/>
          <a:lstStyle/>
          <a:p>
            <a:fld id="{85F5B7A5-34A7-4AB0-A34F-A4DF2002FA98}" type="slidenum">
              <a:rPr lang="en-US" smtClean="0"/>
              <a:pPr/>
              <a:t>3</a:t>
            </a:fld>
            <a:endParaRPr lang="en-US" dirty="0"/>
          </a:p>
        </p:txBody>
      </p:sp>
    </p:spTree>
    <p:extLst>
      <p:ext uri="{BB962C8B-B14F-4D97-AF65-F5344CB8AC3E}">
        <p14:creationId xmlns:p14="http://schemas.microsoft.com/office/powerpoint/2010/main" val="698234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29500" cy="694084"/>
          </a:xfrm>
        </p:spPr>
        <p:txBody>
          <a:bodyPr>
            <a:noAutofit/>
          </a:bodyPr>
          <a:lstStyle/>
          <a:p>
            <a:pPr algn="l"/>
            <a:r>
              <a:rPr lang="en-US" sz="1800" dirty="0"/>
              <a:t>Number and percentage of quality and access measures for noncore areas with disparity at baseline for which disparities were improving, not changing, or worsening, by priority areas and access, through 2016-2018</a:t>
            </a:r>
          </a:p>
        </p:txBody>
      </p:sp>
      <p:graphicFrame>
        <p:nvGraphicFramePr>
          <p:cNvPr id="7" name="Content Placeholder 9"/>
          <p:cNvGraphicFramePr>
            <a:graphicFrameLocks noGrp="1"/>
          </p:cNvGraphicFramePr>
          <p:nvPr>
            <p:ph idx="1"/>
            <p:extLst>
              <p:ext uri="{D42A27DB-BD31-4B8C-83A1-F6EECF244321}">
                <p14:modId xmlns:p14="http://schemas.microsoft.com/office/powerpoint/2010/main" val="2360368996"/>
              </p:ext>
            </p:extLst>
          </p:nvPr>
        </p:nvGraphicFramePr>
        <p:xfrm>
          <a:off x="457200" y="137160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57200" y="5577840"/>
            <a:ext cx="8229600" cy="861774"/>
          </a:xfrm>
          <a:prstGeom prst="rect">
            <a:avLst/>
          </a:prstGeom>
          <a:noFill/>
        </p:spPr>
        <p:txBody>
          <a:bodyPr wrap="square" rtlCol="0">
            <a:spAutoFit/>
          </a:bodyPr>
          <a:lstStyle/>
          <a:p>
            <a:r>
              <a:rPr lang="en-US" sz="1000" b="1" dirty="0"/>
              <a:t>Key: </a:t>
            </a:r>
            <a:r>
              <a:rPr lang="en-US" sz="1000" dirty="0"/>
              <a:t>n = number of measures.</a:t>
            </a:r>
            <a:endParaRPr lang="en-US" sz="1000" b="1" dirty="0"/>
          </a:p>
          <a:p>
            <a:r>
              <a:rPr lang="en-US" sz="1000" b="1" dirty="0"/>
              <a:t>Improving </a:t>
            </a:r>
            <a:r>
              <a:rPr lang="en-US" sz="1000" dirty="0"/>
              <a:t>= Disparity is getting smaller at a rate greater than 1% per year.</a:t>
            </a:r>
          </a:p>
          <a:p>
            <a:r>
              <a:rPr lang="en-US" sz="1000" b="1" dirty="0"/>
              <a:t>Not Changing </a:t>
            </a:r>
            <a:r>
              <a:rPr lang="en-US" sz="1000" dirty="0"/>
              <a:t>= Disparity is not changing or is changing at a rate less than 1% per year.</a:t>
            </a:r>
          </a:p>
          <a:p>
            <a:r>
              <a:rPr lang="en-US" sz="1000" b="1" dirty="0"/>
              <a:t>Worsening</a:t>
            </a:r>
            <a:r>
              <a:rPr lang="en-US" sz="1000" dirty="0"/>
              <a:t> = Disparity is getting larger at a rate greater than 1% per year.</a:t>
            </a:r>
            <a:endParaRPr lang="en-US" sz="1400" b="1" dirty="0"/>
          </a:p>
          <a:p>
            <a:r>
              <a:rPr lang="en-US" sz="1000" b="1" dirty="0"/>
              <a:t>Note:</a:t>
            </a:r>
            <a:r>
              <a:rPr lang="en-US" sz="1000" dirty="0"/>
              <a:t> For each measure, the earliest and most recent data year available were analyzed through 2016-2018.</a:t>
            </a:r>
          </a:p>
        </p:txBody>
      </p:sp>
      <p:sp>
        <p:nvSpPr>
          <p:cNvPr id="3" name="Slide Number Placeholder 2">
            <a:extLst>
              <a:ext uri="{FF2B5EF4-FFF2-40B4-BE49-F238E27FC236}">
                <a16:creationId xmlns:a16="http://schemas.microsoft.com/office/drawing/2014/main" id="{EBCEC638-40D2-42F3-98A7-FD020BBEA0D7}"/>
              </a:ext>
            </a:extLst>
          </p:cNvPr>
          <p:cNvSpPr>
            <a:spLocks noGrp="1"/>
          </p:cNvSpPr>
          <p:nvPr>
            <p:ph type="sldNum" sz="quarter" idx="10"/>
          </p:nvPr>
        </p:nvSpPr>
        <p:spPr/>
        <p:txBody>
          <a:bodyPr/>
          <a:lstStyle/>
          <a:p>
            <a:fld id="{85F5B7A5-34A7-4AB0-A34F-A4DF2002FA98}" type="slidenum">
              <a:rPr lang="en-US" smtClean="0"/>
              <a:t>30</a:t>
            </a:fld>
            <a:endParaRPr lang="en-US" dirty="0"/>
          </a:p>
        </p:txBody>
      </p:sp>
    </p:spTree>
    <p:extLst>
      <p:ext uri="{BB962C8B-B14F-4D97-AF65-F5344CB8AC3E}">
        <p14:creationId xmlns:p14="http://schemas.microsoft.com/office/powerpoint/2010/main" val="2055639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Number and percentage of all quality measures for micropolitan and noncore areas that were improving, not changing, or worsening, through 2016-2018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9679556"/>
              </p:ext>
            </p:extLst>
          </p:nvPr>
        </p:nvGraphicFramePr>
        <p:xfrm>
          <a:off x="457200" y="1312448"/>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669280"/>
            <a:ext cx="8229600" cy="1169551"/>
          </a:xfrm>
          <a:prstGeom prst="rect">
            <a:avLst/>
          </a:prstGeom>
          <a:noFill/>
        </p:spPr>
        <p:txBody>
          <a:bodyPr wrap="square" rtlCol="0">
            <a:spAutoFit/>
          </a:bodyPr>
          <a:lstStyle/>
          <a:p>
            <a:r>
              <a:rPr lang="en-US" sz="1000" b="1" dirty="0"/>
              <a:t>Key: </a:t>
            </a:r>
            <a:r>
              <a:rPr lang="en-US" sz="1000" dirty="0"/>
              <a:t>n = number of measures.</a:t>
            </a:r>
            <a:endParaRPr lang="en-US" sz="1000" b="1" dirty="0"/>
          </a:p>
          <a:p>
            <a:r>
              <a:rPr lang="en-US" sz="1000" b="1" dirty="0"/>
              <a:t>I</a:t>
            </a:r>
            <a:r>
              <a:rPr lang="en-US" sz="1000" b="1" dirty="0">
                <a:cs typeface="Arial" panose="020B0604020202020204" pitchFamily="34" charset="0"/>
              </a:rPr>
              <a:t>mproving </a:t>
            </a:r>
            <a:r>
              <a:rPr lang="en-US" sz="1000" dirty="0">
                <a:cs typeface="Arial" panose="020B0604020202020204" pitchFamily="34" charset="0"/>
              </a:rPr>
              <a:t>= Quality is </a:t>
            </a:r>
            <a:r>
              <a:rPr lang="en-US" sz="1000" dirty="0"/>
              <a:t>going in a positive direction at an average annual rate greater than 1% per ye</a:t>
            </a:r>
            <a:r>
              <a:rPr lang="en-US" sz="1000" dirty="0">
                <a:cs typeface="Arial" panose="020B0604020202020204" pitchFamily="34" charset="0"/>
              </a:rPr>
              <a:t>ar.</a:t>
            </a:r>
          </a:p>
          <a:p>
            <a:r>
              <a:rPr lang="en-US" sz="1000" b="1" dirty="0">
                <a:cs typeface="Arial" panose="020B0604020202020204" pitchFamily="34" charset="0"/>
              </a:rPr>
              <a:t>Not Changing </a:t>
            </a:r>
            <a:r>
              <a:rPr lang="en-US" sz="1000" dirty="0">
                <a:cs typeface="Arial" panose="020B0604020202020204" pitchFamily="34" charset="0"/>
              </a:rPr>
              <a:t>= Quality is not changing or is changing at an average annual rate less than 1% per year.</a:t>
            </a:r>
          </a:p>
          <a:p>
            <a:r>
              <a:rPr lang="en-US" sz="1000" b="1" dirty="0">
                <a:cs typeface="Arial" panose="020B0604020202020204" pitchFamily="34" charset="0"/>
              </a:rPr>
              <a:t>Worsening</a:t>
            </a:r>
            <a:r>
              <a:rPr lang="en-US" sz="1000" dirty="0">
                <a:cs typeface="Arial" panose="020B0604020202020204" pitchFamily="34" charset="0"/>
              </a:rPr>
              <a:t> = Quality is going in a negative direction at an average annual rate greater than 1% per year.</a:t>
            </a:r>
            <a:endParaRPr lang="en-US" sz="1000" b="1" dirty="0">
              <a:cs typeface="Arial" panose="020B0604020202020204" pitchFamily="34" charset="0"/>
            </a:endParaRPr>
          </a:p>
          <a:p>
            <a:r>
              <a:rPr lang="en-US" sz="1000" b="1" dirty="0"/>
              <a:t>Note:</a:t>
            </a:r>
            <a:r>
              <a:rPr lang="en-US" sz="1000" dirty="0"/>
              <a:t> For each measure, the earliest and most recent data year available were analyzed through 2016-2018. Quality measures do not include Access to Care measures.</a:t>
            </a:r>
          </a:p>
          <a:p>
            <a:endParaRPr lang="en-US" sz="1000" dirty="0"/>
          </a:p>
        </p:txBody>
      </p:sp>
      <p:sp>
        <p:nvSpPr>
          <p:cNvPr id="5" name="Slide Number Placeholder 4">
            <a:extLst>
              <a:ext uri="{FF2B5EF4-FFF2-40B4-BE49-F238E27FC236}">
                <a16:creationId xmlns:a16="http://schemas.microsoft.com/office/drawing/2014/main" id="{4C5726EF-AD90-4061-BEE8-D2C611472EFB}"/>
              </a:ext>
            </a:extLst>
          </p:cNvPr>
          <p:cNvSpPr>
            <a:spLocks noGrp="1"/>
          </p:cNvSpPr>
          <p:nvPr>
            <p:ph type="sldNum" sz="quarter" idx="10"/>
          </p:nvPr>
        </p:nvSpPr>
        <p:spPr/>
        <p:txBody>
          <a:bodyPr/>
          <a:lstStyle/>
          <a:p>
            <a:fld id="{85F5B7A5-34A7-4AB0-A34F-A4DF2002FA98}" type="slidenum">
              <a:rPr lang="en-US" smtClean="0"/>
              <a:t>31</a:t>
            </a:fld>
            <a:endParaRPr lang="en-US" dirty="0"/>
          </a:p>
        </p:txBody>
      </p:sp>
    </p:spTree>
    <p:extLst>
      <p:ext uri="{BB962C8B-B14F-4D97-AF65-F5344CB8AC3E}">
        <p14:creationId xmlns:p14="http://schemas.microsoft.com/office/powerpoint/2010/main" val="1912506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Number and percentage of all access measures for micropolitan and noncore areas that were improving, not changing, or worsening, through 2016-2018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0013708"/>
              </p:ext>
            </p:extLst>
          </p:nvPr>
        </p:nvGraphicFramePr>
        <p:xfrm>
          <a:off x="457200" y="1316323"/>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669280"/>
            <a:ext cx="8229600" cy="1015663"/>
          </a:xfrm>
          <a:prstGeom prst="rect">
            <a:avLst/>
          </a:prstGeom>
          <a:noFill/>
        </p:spPr>
        <p:txBody>
          <a:bodyPr wrap="square" rtlCol="0">
            <a:spAutoFit/>
          </a:bodyPr>
          <a:lstStyle/>
          <a:p>
            <a:r>
              <a:rPr lang="en-US" sz="1000" b="1" dirty="0"/>
              <a:t>Key: </a:t>
            </a:r>
            <a:r>
              <a:rPr lang="en-US" sz="1000" dirty="0"/>
              <a:t>n = number of measures.</a:t>
            </a:r>
            <a:endParaRPr lang="en-US" sz="1000" b="1" dirty="0"/>
          </a:p>
          <a:p>
            <a:r>
              <a:rPr lang="en-US" sz="1000" b="1" dirty="0"/>
              <a:t>I</a:t>
            </a:r>
            <a:r>
              <a:rPr lang="en-US" sz="1000" b="1" dirty="0">
                <a:cs typeface="Arial" panose="020B0604020202020204" pitchFamily="34" charset="0"/>
              </a:rPr>
              <a:t>mproving </a:t>
            </a:r>
            <a:r>
              <a:rPr lang="en-US" sz="1000" dirty="0">
                <a:cs typeface="Arial" panose="020B0604020202020204" pitchFamily="34" charset="0"/>
              </a:rPr>
              <a:t>= Access is </a:t>
            </a:r>
            <a:r>
              <a:rPr lang="en-US" sz="1000" dirty="0"/>
              <a:t>going in a positive direction at an average annual rate greater than 1% per ye</a:t>
            </a:r>
            <a:r>
              <a:rPr lang="en-US" sz="1000" dirty="0">
                <a:cs typeface="Arial" panose="020B0604020202020204" pitchFamily="34" charset="0"/>
              </a:rPr>
              <a:t>ar.</a:t>
            </a:r>
          </a:p>
          <a:p>
            <a:r>
              <a:rPr lang="en-US" sz="1000" b="1" dirty="0">
                <a:cs typeface="Arial" panose="020B0604020202020204" pitchFamily="34" charset="0"/>
              </a:rPr>
              <a:t>Not Changing </a:t>
            </a:r>
            <a:r>
              <a:rPr lang="en-US" sz="1000" dirty="0">
                <a:cs typeface="Arial" panose="020B0604020202020204" pitchFamily="34" charset="0"/>
              </a:rPr>
              <a:t>= Access is not changing or is changing at an average annual rate less than 1% per year.</a:t>
            </a:r>
          </a:p>
          <a:p>
            <a:r>
              <a:rPr lang="en-US" sz="1000" b="1" dirty="0">
                <a:cs typeface="Arial" panose="020B0604020202020204" pitchFamily="34" charset="0"/>
              </a:rPr>
              <a:t>Worsening</a:t>
            </a:r>
            <a:r>
              <a:rPr lang="en-US" sz="1000" dirty="0">
                <a:cs typeface="Arial" panose="020B0604020202020204" pitchFamily="34" charset="0"/>
              </a:rPr>
              <a:t> = Access is going in a negative direction at an average annual rate greater than 1% per year.</a:t>
            </a:r>
            <a:endParaRPr lang="en-US" sz="1000" b="1" dirty="0">
              <a:cs typeface="Arial" panose="020B0604020202020204" pitchFamily="34" charset="0"/>
            </a:endParaRPr>
          </a:p>
          <a:p>
            <a:r>
              <a:rPr lang="en-US" sz="1000" b="1" dirty="0"/>
              <a:t>Note:</a:t>
            </a:r>
            <a:r>
              <a:rPr lang="en-US" sz="1000" dirty="0"/>
              <a:t> For each measure, the earliest and most recent data year available were analyzed through 2016-2018.</a:t>
            </a:r>
          </a:p>
          <a:p>
            <a:endParaRPr lang="en-US" sz="1000" dirty="0"/>
          </a:p>
        </p:txBody>
      </p:sp>
      <p:sp>
        <p:nvSpPr>
          <p:cNvPr id="5" name="Slide Number Placeholder 4">
            <a:extLst>
              <a:ext uri="{FF2B5EF4-FFF2-40B4-BE49-F238E27FC236}">
                <a16:creationId xmlns:a16="http://schemas.microsoft.com/office/drawing/2014/main" id="{8E1DA851-A425-498B-882C-60C3314C96A7}"/>
              </a:ext>
            </a:extLst>
          </p:cNvPr>
          <p:cNvSpPr>
            <a:spLocks noGrp="1"/>
          </p:cNvSpPr>
          <p:nvPr>
            <p:ph type="sldNum" sz="quarter" idx="10"/>
          </p:nvPr>
        </p:nvSpPr>
        <p:spPr/>
        <p:txBody>
          <a:bodyPr/>
          <a:lstStyle/>
          <a:p>
            <a:fld id="{85F5B7A5-34A7-4AB0-A34F-A4DF2002FA98}" type="slidenum">
              <a:rPr lang="en-US" smtClean="0"/>
              <a:t>32</a:t>
            </a:fld>
            <a:endParaRPr lang="en-US" dirty="0"/>
          </a:p>
        </p:txBody>
      </p:sp>
    </p:spTree>
    <p:extLst>
      <p:ext uri="{BB962C8B-B14F-4D97-AF65-F5344CB8AC3E}">
        <p14:creationId xmlns:p14="http://schemas.microsoft.com/office/powerpoint/2010/main" val="1892532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Access to healthcare</a:t>
            </a:r>
          </a:p>
        </p:txBody>
      </p:sp>
      <p:sp>
        <p:nvSpPr>
          <p:cNvPr id="2" name="Text Placeholder 1"/>
          <p:cNvSpPr>
            <a:spLocks noGrp="1"/>
          </p:cNvSpPr>
          <p:nvPr>
            <p:ph type="body" idx="1"/>
          </p:nvPr>
        </p:nvSpPr>
        <p:spPr/>
        <p:txBody>
          <a:bodyPr/>
          <a:lstStyle/>
          <a:p>
            <a:r>
              <a:rPr lang="en-US" dirty="0"/>
              <a:t>Chartbook on Rural Healthcare</a:t>
            </a:r>
          </a:p>
        </p:txBody>
      </p:sp>
      <p:sp>
        <p:nvSpPr>
          <p:cNvPr id="3" name="Slide Number Placeholder 2">
            <a:extLst>
              <a:ext uri="{FF2B5EF4-FFF2-40B4-BE49-F238E27FC236}">
                <a16:creationId xmlns:a16="http://schemas.microsoft.com/office/drawing/2014/main" id="{C240D3BF-83F5-4F64-9B7B-D622FDB3911A}"/>
              </a:ext>
            </a:extLst>
          </p:cNvPr>
          <p:cNvSpPr>
            <a:spLocks noGrp="1"/>
          </p:cNvSpPr>
          <p:nvPr>
            <p:ph type="sldNum" sz="quarter" idx="10"/>
          </p:nvPr>
        </p:nvSpPr>
        <p:spPr/>
        <p:txBody>
          <a:bodyPr/>
          <a:lstStyle/>
          <a:p>
            <a:fld id="{85F5B7A5-34A7-4AB0-A34F-A4DF2002FA98}" type="slidenum">
              <a:rPr lang="en-US" smtClean="0"/>
              <a:pPr/>
              <a:t>33</a:t>
            </a:fld>
            <a:endParaRPr lang="en-US" dirty="0"/>
          </a:p>
        </p:txBody>
      </p:sp>
    </p:spTree>
    <p:extLst>
      <p:ext uri="{BB962C8B-B14F-4D97-AF65-F5344CB8AC3E}">
        <p14:creationId xmlns:p14="http://schemas.microsoft.com/office/powerpoint/2010/main" val="285075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People with a specific source of ongoing care, by residence location, 2009-2018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1768230"/>
              </p:ext>
            </p:extLst>
          </p:nvPr>
        </p:nvGraphicFramePr>
        <p:xfrm>
          <a:off x="457200" y="1280160"/>
          <a:ext cx="82296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577840"/>
            <a:ext cx="8229600" cy="1015663"/>
          </a:xfrm>
          <a:prstGeom prst="rect">
            <a:avLst/>
          </a:prstGeom>
          <a:noFill/>
        </p:spPr>
        <p:txBody>
          <a:bodyPr wrap="square" rtlCol="0">
            <a:spAutoFit/>
          </a:bodyPr>
          <a:lstStyle/>
          <a:p>
            <a:pPr lvl="0" defTabSz="914400"/>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Centers for Disease Control and Prevention, National Center for Health Statistics, National Health Interview Survey, </a:t>
            </a:r>
            <a:r>
              <a:rPr kumimoji="0" lang="en-US" sz="1000" b="0" i="0" u="none" strike="noStrike" kern="1200" cap="none" spc="0" normalizeH="0" baseline="0" noProof="0" dirty="0">
                <a:ln>
                  <a:noFill/>
                </a:ln>
                <a:solidFill>
                  <a:prstClr val="black"/>
                </a:solidFill>
                <a:effectLst/>
                <a:uLnTx/>
                <a:uFillTx/>
                <a:latin typeface="Arial"/>
                <a:ea typeface="+mn-ea"/>
                <a:cs typeface="+mn-cs"/>
              </a:rPr>
              <a:t>2009-2018.</a:t>
            </a:r>
          </a:p>
          <a:p>
            <a:pPr lvl="0" defTabSz="914400"/>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lang="en-US" sz="1000" b="1" dirty="0">
                <a:solidFill>
                  <a:prstClr val="black"/>
                </a:solidFill>
              </a:rPr>
              <a:t>: </a:t>
            </a:r>
            <a:r>
              <a:rPr lang="en-US" sz="1000" dirty="0">
                <a:solidFill>
                  <a:prstClr val="black"/>
                </a:solidFill>
              </a:rPr>
              <a:t>U.S. civilian noninstitutionalized population.</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a:p>
            <a:r>
              <a:rPr lang="en-US" sz="1000" b="1" dirty="0"/>
              <a:t>Note: </a:t>
            </a:r>
            <a:r>
              <a:rPr lang="en-US" sz="1000" dirty="0"/>
              <a:t>A specific source of primary care includes urgent care/walk-in clinic, doctor's office, clinic, health center facility, hospital outpatient clinic, health maintenance or preferred provider organization, military or other Veterans Affairs healthcare facility, or some other place. A hospital emergency room is not included as a specific source of primary care.</a:t>
            </a:r>
          </a:p>
          <a:p>
            <a:pPr lvl="0" defTabSz="914400"/>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8323E0A8-D536-4D8E-9EDC-D58DB363E184}"/>
              </a:ext>
            </a:extLst>
          </p:cNvPr>
          <p:cNvSpPr>
            <a:spLocks noGrp="1"/>
          </p:cNvSpPr>
          <p:nvPr>
            <p:ph type="sldNum" sz="quarter" idx="10"/>
          </p:nvPr>
        </p:nvSpPr>
        <p:spPr/>
        <p:txBody>
          <a:bodyPr/>
          <a:lstStyle/>
          <a:p>
            <a:fld id="{85F5B7A5-34A7-4AB0-A34F-A4DF2002FA98}" type="slidenum">
              <a:rPr lang="en-US" smtClean="0"/>
              <a:t>34</a:t>
            </a:fld>
            <a:endParaRPr lang="en-US" dirty="0"/>
          </a:p>
        </p:txBody>
      </p:sp>
    </p:spTree>
    <p:extLst>
      <p:ext uri="{BB962C8B-B14F-4D97-AF65-F5344CB8AC3E}">
        <p14:creationId xmlns:p14="http://schemas.microsoft.com/office/powerpoint/2010/main" val="2060149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People with a specific source of ongoing care, by residence location, stratified by race/ethnicity, 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9780032"/>
              </p:ext>
            </p:extLst>
          </p:nvPr>
        </p:nvGraphicFramePr>
        <p:xfrm>
          <a:off x="457200" y="123444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534561"/>
            <a:ext cx="8229600" cy="1015663"/>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t>Centers for Disease Control and Prevention, National Center for Health Statistics, National Health Interview Survey</a:t>
            </a:r>
            <a:r>
              <a:rPr lang="en-US" sz="1000" dirty="0">
                <a:solidFill>
                  <a:prstClr val="black"/>
                </a:solidFill>
              </a:rPr>
              <a:t>, 2018</a:t>
            </a:r>
            <a:r>
              <a:rPr kumimoji="0" lang="en-US" sz="1000" b="0" i="0" u="none" strike="noStrike" kern="1200" cap="none" spc="0" normalizeH="0" baseline="0" noProof="0" dirty="0">
                <a:ln>
                  <a:noFill/>
                </a:ln>
                <a:solidFill>
                  <a:prstClr val="black"/>
                </a:solidFill>
                <a:effectLst/>
                <a:uLnTx/>
                <a:uFillTx/>
                <a:latin typeface="Arial"/>
                <a:ea typeface="+mn-ea"/>
                <a:cs typeface="+mn-cs"/>
              </a:rPr>
              <a:t>.</a:t>
            </a:r>
          </a:p>
          <a:p>
            <a:r>
              <a:rPr lang="en-US" sz="1000" b="1" dirty="0">
                <a:solidFill>
                  <a:prstClr val="black"/>
                </a:solidFill>
              </a:rPr>
              <a:t>Denominator:</a:t>
            </a:r>
            <a:r>
              <a:rPr lang="en-US" sz="1000" dirty="0">
                <a:solidFill>
                  <a:prstClr val="black"/>
                </a:solidFill>
              </a:rPr>
              <a:t> U.S. civilian noninstitutionalized population.</a:t>
            </a:r>
            <a:endParaRPr lang="en-US" sz="1000" b="1" dirty="0">
              <a:solidFill>
                <a:prstClr val="black"/>
              </a:solidFill>
            </a:endParaRPr>
          </a:p>
          <a:p>
            <a:pPr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White and Black are non-Hispanic. Hispanic includes all races. </a:t>
            </a:r>
            <a:r>
              <a:rPr lang="en-US" sz="1000" dirty="0"/>
              <a:t>A specific source of primary care includes urgent care/walk-in clinic, doctor's office, clinic, health center facility, hospital outpatient clinic, health maintenance or preferred provider organization, military or other Veterans Affairs health care facility, or some other place. A hospital emergency room is not included as a specific source of primary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08C160CA-F0F1-4C22-AE51-88EE654CC2D0}"/>
              </a:ext>
            </a:extLst>
          </p:cNvPr>
          <p:cNvSpPr>
            <a:spLocks noGrp="1"/>
          </p:cNvSpPr>
          <p:nvPr>
            <p:ph type="sldNum" sz="quarter" idx="10"/>
          </p:nvPr>
        </p:nvSpPr>
        <p:spPr/>
        <p:txBody>
          <a:bodyPr/>
          <a:lstStyle/>
          <a:p>
            <a:fld id="{85F5B7A5-34A7-4AB0-A34F-A4DF2002FA98}" type="slidenum">
              <a:rPr lang="en-US" smtClean="0"/>
              <a:t>35</a:t>
            </a:fld>
            <a:endParaRPr lang="en-US" dirty="0"/>
          </a:p>
        </p:txBody>
      </p:sp>
    </p:spTree>
    <p:extLst>
      <p:ext uri="{BB962C8B-B14F-4D97-AF65-F5344CB8AC3E}">
        <p14:creationId xmlns:p14="http://schemas.microsoft.com/office/powerpoint/2010/main" val="3435594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315200" cy="617884"/>
          </a:xfrm>
        </p:spPr>
        <p:txBody>
          <a:bodyPr>
            <a:noAutofit/>
          </a:bodyPr>
          <a:lstStyle/>
          <a:p>
            <a:pPr algn="l"/>
            <a:r>
              <a:rPr lang="en-US" sz="1800" dirty="0"/>
              <a:t>People who identified a hospital, emergency room, or clinic as a source of ongoing care, by residence location, 2009-2018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2913794"/>
              </p:ext>
            </p:extLst>
          </p:nvPr>
        </p:nvGraphicFramePr>
        <p:xfrm>
          <a:off x="457200" y="1447800"/>
          <a:ext cx="82296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869335"/>
            <a:ext cx="8229600" cy="553998"/>
          </a:xfrm>
          <a:prstGeom prst="rect">
            <a:avLst/>
          </a:prstGeom>
        </p:spPr>
        <p:txBody>
          <a:bodyPr wrap="square">
            <a:spAutoFit/>
          </a:bodyPr>
          <a:lstStyle/>
          <a:p>
            <a:pPr lvl="0" defTabSz="914400"/>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lang="en-US" sz="1000" b="1" dirty="0">
                <a:solidFill>
                  <a:prstClr val="black"/>
                </a:solidFill>
              </a:rPr>
              <a:t>: </a:t>
            </a:r>
            <a:r>
              <a:rPr lang="en-US" sz="1000" dirty="0">
                <a:solidFill>
                  <a:prstClr val="black"/>
                </a:solidFill>
              </a:rPr>
              <a:t>Centers for Disease Control and Prevention, National Center for Health Statistics, National Health Interview Survey</a:t>
            </a:r>
            <a:r>
              <a:rPr kumimoji="0" lang="en-US" sz="1000" b="0" i="0" u="none" strike="noStrike" kern="1200" cap="none" spc="0" normalizeH="0" baseline="0" noProof="0" dirty="0">
                <a:ln>
                  <a:noFill/>
                </a:ln>
                <a:solidFill>
                  <a:prstClr val="black"/>
                </a:solidFill>
                <a:effectLst/>
                <a:uLnTx/>
                <a:uFillTx/>
                <a:latin typeface="Arial"/>
                <a:ea typeface="+mn-ea"/>
                <a:cs typeface="+mn-cs"/>
              </a:rPr>
              <a:t>, 2009-2018.</a:t>
            </a:r>
          </a:p>
          <a:p>
            <a:pPr lvl="0" defTabSz="914400"/>
            <a:r>
              <a:rPr lang="en-US" sz="1000" b="1" dirty="0">
                <a:solidFill>
                  <a:prstClr val="black"/>
                </a:solidFill>
              </a:rPr>
              <a:t>Denominator:</a:t>
            </a:r>
            <a:r>
              <a:rPr lang="en-US" sz="1000" dirty="0">
                <a:solidFill>
                  <a:prstClr val="black"/>
                </a:solidFill>
              </a:rPr>
              <a:t> U.S. civilian noninstitutionalized population.</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a:t>
            </a:r>
          </a:p>
        </p:txBody>
      </p:sp>
      <p:sp>
        <p:nvSpPr>
          <p:cNvPr id="3" name="Slide Number Placeholder 2">
            <a:extLst>
              <a:ext uri="{FF2B5EF4-FFF2-40B4-BE49-F238E27FC236}">
                <a16:creationId xmlns:a16="http://schemas.microsoft.com/office/drawing/2014/main" id="{4020227D-513B-478F-AEF0-19A4308C0A92}"/>
              </a:ext>
            </a:extLst>
          </p:cNvPr>
          <p:cNvSpPr>
            <a:spLocks noGrp="1"/>
          </p:cNvSpPr>
          <p:nvPr>
            <p:ph type="sldNum" sz="quarter" idx="10"/>
          </p:nvPr>
        </p:nvSpPr>
        <p:spPr/>
        <p:txBody>
          <a:bodyPr/>
          <a:lstStyle/>
          <a:p>
            <a:fld id="{85F5B7A5-34A7-4AB0-A34F-A4DF2002FA98}" type="slidenum">
              <a:rPr lang="en-US" smtClean="0"/>
              <a:t>36</a:t>
            </a:fld>
            <a:endParaRPr lang="en-US" dirty="0"/>
          </a:p>
        </p:txBody>
      </p:sp>
    </p:spTree>
    <p:extLst>
      <p:ext uri="{BB962C8B-B14F-4D97-AF65-F5344CB8AC3E}">
        <p14:creationId xmlns:p14="http://schemas.microsoft.com/office/powerpoint/2010/main" val="1495189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617884"/>
          </a:xfrm>
        </p:spPr>
        <p:txBody>
          <a:bodyPr>
            <a:noAutofit/>
          </a:bodyPr>
          <a:lstStyle/>
          <a:p>
            <a:pPr algn="l"/>
            <a:r>
              <a:rPr lang="en-US" sz="1800" dirty="0"/>
              <a:t>People who identified a hospital, emergency room, or clinic as a source of ongoing care, by residence location, stratified by race/ethnicity, 2018</a:t>
            </a:r>
          </a:p>
        </p:txBody>
      </p:sp>
      <p:sp>
        <p:nvSpPr>
          <p:cNvPr id="5" name="TextBox 4"/>
          <p:cNvSpPr txBox="1"/>
          <p:nvPr/>
        </p:nvSpPr>
        <p:spPr>
          <a:xfrm>
            <a:off x="457200" y="5703293"/>
            <a:ext cx="7596553" cy="553998"/>
          </a:xfrm>
          <a:prstGeom prst="rect">
            <a:avLst/>
          </a:prstGeom>
          <a:noFill/>
        </p:spPr>
        <p:txBody>
          <a:bodyPr wrap="square" rtlCol="0">
            <a:spAutoFit/>
          </a:bodyPr>
          <a:lstStyle/>
          <a:p>
            <a:pPr>
              <a:defRPr/>
            </a:pPr>
            <a:r>
              <a:rPr lang="en-US" sz="1000" b="1" dirty="0">
                <a:solidFill>
                  <a:prstClr val="black"/>
                </a:solidFill>
                <a:latin typeface="Arial"/>
              </a:rPr>
              <a:t>Source: </a:t>
            </a:r>
            <a:r>
              <a:rPr lang="en-US" sz="1000" dirty="0">
                <a:solidFill>
                  <a:prstClr val="black"/>
                </a:solidFill>
                <a:latin typeface="Arial"/>
              </a:rPr>
              <a:t>Centers for Disease Control and Prevention , National Center for Health Statistics, National Health Interview Survey, 2018.</a:t>
            </a:r>
          </a:p>
          <a:p>
            <a:pPr defTabSz="342900"/>
            <a:r>
              <a:rPr lang="en-US" sz="1000" b="1" dirty="0">
                <a:solidFill>
                  <a:prstClr val="black"/>
                </a:solidFill>
                <a:latin typeface="Arial"/>
              </a:rPr>
              <a:t>Denominator:</a:t>
            </a:r>
            <a:r>
              <a:rPr lang="en-US" sz="1000" dirty="0">
                <a:solidFill>
                  <a:prstClr val="black"/>
                </a:solidFill>
                <a:latin typeface="Arial"/>
              </a:rPr>
              <a:t> U.S. civilian noninstitutionalized population.</a:t>
            </a:r>
            <a:endParaRPr lang="en-US" sz="1000" b="1" dirty="0">
              <a:solidFill>
                <a:prstClr val="black"/>
              </a:solidFill>
              <a:latin typeface="Arial"/>
            </a:endParaRPr>
          </a:p>
          <a:p>
            <a:pPr>
              <a:defRPr/>
            </a:pPr>
            <a:r>
              <a:rPr lang="en-US" sz="1000" b="1" dirty="0">
                <a:solidFill>
                  <a:prstClr val="black"/>
                </a:solidFill>
                <a:latin typeface="Arial"/>
              </a:rPr>
              <a:t>Note: </a:t>
            </a:r>
            <a:r>
              <a:rPr lang="en-US" sz="1000" dirty="0">
                <a:solidFill>
                  <a:prstClr val="black"/>
                </a:solidFill>
                <a:latin typeface="Arial"/>
              </a:rPr>
              <a:t>For this measure, lower rates are better. White and Black are non-Hispanic. Hispanic includes all races.</a:t>
            </a:r>
            <a:endParaRPr lang="en-US" sz="1000" b="1" dirty="0">
              <a:solidFill>
                <a:prstClr val="black"/>
              </a:solidFill>
              <a:latin typeface="Arial"/>
            </a:endParaRPr>
          </a:p>
        </p:txBody>
      </p:sp>
      <p:graphicFrame>
        <p:nvGraphicFramePr>
          <p:cNvPr id="8" name="Content Placeholder 3">
            <a:extLst>
              <a:ext uri="{FF2B5EF4-FFF2-40B4-BE49-F238E27FC236}">
                <a16:creationId xmlns:a16="http://schemas.microsoft.com/office/drawing/2014/main" id="{DF06A15B-0164-40BA-A8E1-A7E8A7E57817}"/>
              </a:ext>
            </a:extLst>
          </p:cNvPr>
          <p:cNvGraphicFramePr>
            <a:graphicFrameLocks/>
          </p:cNvGraphicFramePr>
          <p:nvPr>
            <p:extLst>
              <p:ext uri="{D42A27DB-BD31-4B8C-83A1-F6EECF244321}">
                <p14:modId xmlns:p14="http://schemas.microsoft.com/office/powerpoint/2010/main" val="3359366159"/>
              </p:ext>
            </p:extLst>
          </p:nvPr>
        </p:nvGraphicFramePr>
        <p:xfrm>
          <a:off x="457200" y="129540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8D5561AE-79C9-4F83-BC13-810502B2E81F}"/>
              </a:ext>
            </a:extLst>
          </p:cNvPr>
          <p:cNvSpPr>
            <a:spLocks noGrp="1"/>
          </p:cNvSpPr>
          <p:nvPr>
            <p:ph type="sldNum" sz="quarter" idx="10"/>
          </p:nvPr>
        </p:nvSpPr>
        <p:spPr/>
        <p:txBody>
          <a:bodyPr/>
          <a:lstStyle/>
          <a:p>
            <a:fld id="{85F5B7A5-34A7-4AB0-A34F-A4DF2002FA98}" type="slidenum">
              <a:rPr lang="en-US" smtClean="0"/>
              <a:t>37</a:t>
            </a:fld>
            <a:endParaRPr lang="en-US" dirty="0"/>
          </a:p>
        </p:txBody>
      </p:sp>
    </p:spTree>
    <p:extLst>
      <p:ext uri="{BB962C8B-B14F-4D97-AF65-F5344CB8AC3E}">
        <p14:creationId xmlns:p14="http://schemas.microsoft.com/office/powerpoint/2010/main" val="4018344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617884"/>
          </a:xfrm>
        </p:spPr>
        <p:txBody>
          <a:bodyPr>
            <a:noAutofit/>
          </a:bodyPr>
          <a:lstStyle/>
          <a:p>
            <a:pPr algn="l"/>
            <a:r>
              <a:rPr lang="en-US" sz="1800" dirty="0"/>
              <a:t>Emergency department visits with a principal diagnosis related to dental conditions per 100,000 population, by residence location,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99634419"/>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669280"/>
            <a:ext cx="8229600" cy="553998"/>
          </a:xfrm>
          <a:prstGeom prst="rect">
            <a:avLst/>
          </a:prstGeom>
          <a:noFill/>
        </p:spPr>
        <p:txBody>
          <a:bodyPr wrap="square" rtlCol="0">
            <a:spAutoFit/>
          </a:bodyPr>
          <a:lstStyle/>
          <a:p>
            <a:r>
              <a:rPr lang="en-US" sz="1000" b="1" dirty="0"/>
              <a:t>Source:</a:t>
            </a:r>
            <a:r>
              <a:rPr lang="en-US" sz="1000" dirty="0"/>
              <a:t> Agency for Healthcare Research and Quality, Healthcare Cost and Utilization Project, National Emergency Department Sample, 2017.</a:t>
            </a:r>
          </a:p>
          <a:p>
            <a:r>
              <a:rPr lang="en-US" sz="1000" b="1" dirty="0"/>
              <a:t>Denominator:</a:t>
            </a:r>
            <a:r>
              <a:rPr lang="en-US" sz="1000" dirty="0"/>
              <a:t> U.S. resident population.</a:t>
            </a:r>
          </a:p>
          <a:p>
            <a:r>
              <a:rPr lang="en-US" sz="1000" b="1" dirty="0"/>
              <a:t>Note:</a:t>
            </a:r>
            <a:r>
              <a:rPr lang="en-US" sz="1000" dirty="0"/>
              <a:t> For this measure, lower rates are better. Data not available for medium and small metropolitan areas.</a:t>
            </a:r>
          </a:p>
        </p:txBody>
      </p:sp>
      <p:sp>
        <p:nvSpPr>
          <p:cNvPr id="3" name="Slide Number Placeholder 2">
            <a:extLst>
              <a:ext uri="{FF2B5EF4-FFF2-40B4-BE49-F238E27FC236}">
                <a16:creationId xmlns:a16="http://schemas.microsoft.com/office/drawing/2014/main" id="{B13CB679-5645-4FA8-8225-0A2017878CF2}"/>
              </a:ext>
            </a:extLst>
          </p:cNvPr>
          <p:cNvSpPr>
            <a:spLocks noGrp="1"/>
          </p:cNvSpPr>
          <p:nvPr>
            <p:ph type="sldNum" sz="quarter" idx="10"/>
          </p:nvPr>
        </p:nvSpPr>
        <p:spPr/>
        <p:txBody>
          <a:bodyPr/>
          <a:lstStyle/>
          <a:p>
            <a:fld id="{85F5B7A5-34A7-4AB0-A34F-A4DF2002FA98}" type="slidenum">
              <a:rPr lang="en-US" smtClean="0"/>
              <a:t>38</a:t>
            </a:fld>
            <a:endParaRPr lang="en-US" dirty="0"/>
          </a:p>
        </p:txBody>
      </p:sp>
    </p:spTree>
    <p:extLst>
      <p:ext uri="{BB962C8B-B14F-4D97-AF65-F5344CB8AC3E}">
        <p14:creationId xmlns:p14="http://schemas.microsoft.com/office/powerpoint/2010/main" val="263779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Trauma center utilization for all injuries, by residence location,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23309480"/>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486400"/>
            <a:ext cx="8229600" cy="1015663"/>
          </a:xfrm>
          <a:prstGeom prst="rect">
            <a:avLst/>
          </a:prstGeom>
          <a:noFill/>
        </p:spPr>
        <p:txBody>
          <a:bodyPr wrap="square" rtlCol="0">
            <a:spAutoFit/>
          </a:bodyPr>
          <a:lstStyle/>
          <a:p>
            <a:pPr defTabSz="914400">
              <a:defRPr/>
            </a:pPr>
            <a:r>
              <a:rPr kumimoji="0" lang="en-US" sz="1000" b="1" i="0" u="none" strike="noStrike" kern="1200" cap="none" spc="0" normalizeH="0" baseline="0" noProof="0" dirty="0">
                <a:ln>
                  <a:noFill/>
                </a:ln>
                <a:solidFill>
                  <a:prstClr val="black"/>
                </a:solidFill>
                <a:effectLst/>
                <a:uLnTx/>
                <a:uFillTx/>
                <a:ea typeface="+mn-ea"/>
                <a:cs typeface="+mn-cs"/>
              </a:rPr>
              <a:t>Source:</a:t>
            </a:r>
            <a:r>
              <a:rPr kumimoji="0" lang="en-US" sz="1000" b="0" i="0" u="none" strike="noStrike" kern="1200" cap="none" spc="0" normalizeH="0" baseline="0" noProof="0" dirty="0">
                <a:ln>
                  <a:noFill/>
                </a:ln>
                <a:solidFill>
                  <a:prstClr val="black"/>
                </a:solidFill>
                <a:effectLst/>
                <a:uLnTx/>
                <a:uFillTx/>
                <a:ea typeface="+mn-ea"/>
                <a:cs typeface="+mn-cs"/>
              </a:rPr>
              <a:t> </a:t>
            </a:r>
            <a:r>
              <a:rPr lang="en-US" sz="1000" dirty="0"/>
              <a:t>Agency for Healthcare Research and Quality, Healthcare Cost and Utilization Project, National Emergency Department Sample, 2017.</a:t>
            </a:r>
            <a:endParaRPr kumimoji="0" lang="en-US" sz="1000" b="0" i="0" u="none" strike="noStrike" kern="1200" cap="none" spc="0" normalizeH="0" baseline="0" noProof="0" dirty="0">
              <a:ln>
                <a:noFill/>
              </a:ln>
              <a:solidFill>
                <a:prstClr val="black"/>
              </a:solidFill>
              <a:effectLst/>
              <a:uLnTx/>
              <a:uFillTx/>
              <a:ea typeface="+mn-ea"/>
              <a:cs typeface="+mn-cs"/>
            </a:endParaRPr>
          </a:p>
          <a:p>
            <a:pPr lvl="0" defTabSz="914400">
              <a:defRPr/>
            </a:pPr>
            <a:r>
              <a:rPr lang="en-US" sz="1000" b="1" dirty="0">
                <a:solidFill>
                  <a:prstClr val="black"/>
                </a:solidFill>
              </a:rPr>
              <a:t>Denominator:</a:t>
            </a:r>
            <a:r>
              <a:rPr lang="en-US" sz="1000" dirty="0">
                <a:solidFill>
                  <a:prstClr val="black"/>
                </a:solidFill>
              </a:rPr>
              <a:t> </a:t>
            </a:r>
            <a:r>
              <a:rPr lang="en-US" sz="1000" dirty="0"/>
              <a:t>Emergency department visits related to all injuries.</a:t>
            </a:r>
          </a:p>
          <a:p>
            <a:pPr lvl="0" defTabSz="914400">
              <a:defRPr/>
            </a:pPr>
            <a:r>
              <a:rPr kumimoji="0" lang="en-US" sz="1000" b="1" i="0" u="none" strike="noStrike" kern="1200" cap="none" spc="0" normalizeH="0" baseline="0" noProof="0" dirty="0">
                <a:ln>
                  <a:noFill/>
                </a:ln>
                <a:solidFill>
                  <a:prstClr val="black"/>
                </a:solidFill>
                <a:effectLst/>
                <a:uLnTx/>
                <a:uFillTx/>
                <a:ea typeface="+mn-ea"/>
                <a:cs typeface="+mn-cs"/>
              </a:rPr>
              <a:t>Note</a:t>
            </a:r>
            <a:r>
              <a:rPr lang="en-US" sz="1000" b="1" dirty="0">
                <a:solidFill>
                  <a:prstClr val="black"/>
                </a:solidFill>
              </a:rPr>
              <a:t>: </a:t>
            </a:r>
            <a:r>
              <a:rPr lang="en-US" sz="1000" dirty="0"/>
              <a:t>Trauma centers treat both adults and children. Designation of trauma center levels I, II, and III is based on criteria developed by the American College of Surgeons' Committee on Trauma. Level I centers have the resources available to treat the most severely injured patients. Injury records were identified with a principal diagnosis related to injury defined using International Classification of Diseases, 10</a:t>
            </a:r>
            <a:r>
              <a:rPr lang="en-US" sz="1000" baseline="30000" dirty="0"/>
              <a:t>th</a:t>
            </a:r>
            <a:r>
              <a:rPr lang="en-US" sz="1000" dirty="0"/>
              <a:t> Revision diagnosis codes. </a:t>
            </a:r>
            <a:endParaRPr kumimoji="0" lang="en-US" sz="1000" b="0" i="0" u="none" strike="noStrike" kern="1200" cap="none" spc="0" normalizeH="0" baseline="0" noProof="0" dirty="0">
              <a:ln>
                <a:noFill/>
              </a:ln>
              <a:solidFill>
                <a:prstClr val="black"/>
              </a:solidFill>
              <a:effectLst/>
              <a:uLnTx/>
              <a:uFillTx/>
              <a:ea typeface="+mn-ea"/>
              <a:cs typeface="+mn-cs"/>
            </a:endParaRPr>
          </a:p>
        </p:txBody>
      </p:sp>
      <p:sp>
        <p:nvSpPr>
          <p:cNvPr id="3" name="Slide Number Placeholder 2">
            <a:extLst>
              <a:ext uri="{FF2B5EF4-FFF2-40B4-BE49-F238E27FC236}">
                <a16:creationId xmlns:a16="http://schemas.microsoft.com/office/drawing/2014/main" id="{D36CC441-6DEC-4743-BA3A-DBE0506AF428}"/>
              </a:ext>
            </a:extLst>
          </p:cNvPr>
          <p:cNvSpPr>
            <a:spLocks noGrp="1"/>
          </p:cNvSpPr>
          <p:nvPr>
            <p:ph type="sldNum" sz="quarter" idx="10"/>
          </p:nvPr>
        </p:nvSpPr>
        <p:spPr/>
        <p:txBody>
          <a:bodyPr/>
          <a:lstStyle/>
          <a:p>
            <a:fld id="{85F5B7A5-34A7-4AB0-A34F-A4DF2002FA98}" type="slidenum">
              <a:rPr lang="en-US" smtClean="0"/>
              <a:t>39</a:t>
            </a:fld>
            <a:endParaRPr lang="en-US" dirty="0"/>
          </a:p>
        </p:txBody>
      </p:sp>
    </p:spTree>
    <p:extLst>
      <p:ext uri="{BB962C8B-B14F-4D97-AF65-F5344CB8AC3E}">
        <p14:creationId xmlns:p14="http://schemas.microsoft.com/office/powerpoint/2010/main" val="3497573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Healthcare Quality and Disparities Report (cont’d.)</a:t>
            </a:r>
          </a:p>
        </p:txBody>
      </p:sp>
      <p:sp>
        <p:nvSpPr>
          <p:cNvPr id="3" name="Content Placeholder 2"/>
          <p:cNvSpPr>
            <a:spLocks noGrp="1"/>
          </p:cNvSpPr>
          <p:nvPr>
            <p:ph idx="1"/>
          </p:nvPr>
        </p:nvSpPr>
        <p:spPr/>
        <p:txBody>
          <a:bodyPr/>
          <a:lstStyle/>
          <a:p>
            <a:r>
              <a:rPr lang="en-US" dirty="0"/>
              <a:t>Based on more than 250 measures of quality and disparities covering a broad array of healthcare services and settings</a:t>
            </a:r>
          </a:p>
          <a:p>
            <a:r>
              <a:rPr lang="en-US" dirty="0"/>
              <a:t>Data generally available through 2017-2018</a:t>
            </a:r>
          </a:p>
          <a:p>
            <a:r>
              <a:rPr lang="en-US" dirty="0"/>
              <a:t>Produced with the help of an Interagency Work Group led by AHRQ and submitted on behalf of the Secretary of Health and Human Services </a:t>
            </a:r>
          </a:p>
          <a:p>
            <a:endParaRPr lang="en-US" dirty="0"/>
          </a:p>
        </p:txBody>
      </p:sp>
      <p:sp>
        <p:nvSpPr>
          <p:cNvPr id="4" name="Slide Number Placeholder 3">
            <a:extLst>
              <a:ext uri="{FF2B5EF4-FFF2-40B4-BE49-F238E27FC236}">
                <a16:creationId xmlns:a16="http://schemas.microsoft.com/office/drawing/2014/main" id="{791DBD99-CF00-4A87-A405-BEABC4A9FCC5}"/>
              </a:ext>
            </a:extLst>
          </p:cNvPr>
          <p:cNvSpPr>
            <a:spLocks noGrp="1"/>
          </p:cNvSpPr>
          <p:nvPr>
            <p:ph type="sldNum" sz="quarter" idx="10"/>
          </p:nvPr>
        </p:nvSpPr>
        <p:spPr/>
        <p:txBody>
          <a:bodyPr/>
          <a:lstStyle/>
          <a:p>
            <a:fld id="{85F5B7A5-34A7-4AB0-A34F-A4DF2002FA98}" type="slidenum">
              <a:rPr lang="en-US" smtClean="0"/>
              <a:pPr/>
              <a:t>4</a:t>
            </a:fld>
            <a:endParaRPr lang="en-US" dirty="0"/>
          </a:p>
        </p:txBody>
      </p:sp>
    </p:spTree>
    <p:extLst>
      <p:ext uri="{BB962C8B-B14F-4D97-AF65-F5344CB8AC3E}">
        <p14:creationId xmlns:p14="http://schemas.microsoft.com/office/powerpoint/2010/main" val="2329753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Trauma center utilization for all injuries, by center location, stratified by income,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62643725"/>
              </p:ext>
            </p:extLst>
          </p:nvPr>
        </p:nvGraphicFramePr>
        <p:xfrm>
          <a:off x="457200" y="1280160"/>
          <a:ext cx="82296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212080"/>
            <a:ext cx="8229600" cy="1323439"/>
          </a:xfrm>
          <a:prstGeom prst="rect">
            <a:avLst/>
          </a:prstGeom>
          <a:noFill/>
        </p:spPr>
        <p:txBody>
          <a:bodyPr wrap="square" rtlCol="0">
            <a:spAutoFit/>
          </a:bodyPr>
          <a:lstStyle/>
          <a:p>
            <a:pPr>
              <a:defRPr/>
            </a:pPr>
            <a:r>
              <a:rPr lang="en-US" sz="1000" b="1" dirty="0">
                <a:solidFill>
                  <a:prstClr val="black"/>
                </a:solidFill>
              </a:rPr>
              <a:t>Key: </a:t>
            </a:r>
            <a:r>
              <a:rPr lang="en-US" sz="1000" dirty="0">
                <a:solidFill>
                  <a:prstClr val="black"/>
                </a:solidFill>
              </a:rPr>
              <a:t>MSA = located in a metropolitan statistical area; non-MSA = not located in an MSA.</a:t>
            </a:r>
          </a:p>
          <a:p>
            <a:pPr>
              <a:defRPr/>
            </a:pPr>
            <a:r>
              <a:rPr lang="en-US" sz="1000" b="1" dirty="0">
                <a:solidFill>
                  <a:prstClr val="black"/>
                </a:solidFill>
              </a:rPr>
              <a:t>Source:</a:t>
            </a:r>
            <a:r>
              <a:rPr lang="en-US" sz="1000" dirty="0">
                <a:solidFill>
                  <a:prstClr val="black"/>
                </a:solidFill>
              </a:rPr>
              <a:t> </a:t>
            </a:r>
            <a:r>
              <a:rPr lang="en-US" sz="1000" dirty="0"/>
              <a:t>Agency for Healthcare Research and Quality, Healthcare Cost and Utilization Project, National Emergency Department Sample, 2017.</a:t>
            </a:r>
            <a:endParaRPr lang="en-US" sz="1000" dirty="0">
              <a:solidFill>
                <a:prstClr val="black"/>
              </a:solidFill>
            </a:endParaRPr>
          </a:p>
          <a:p>
            <a:pPr lvl="0" defTabSz="914400">
              <a:defRPr/>
            </a:pPr>
            <a:r>
              <a:rPr lang="en-US" sz="1000" b="1" dirty="0">
                <a:solidFill>
                  <a:prstClr val="black"/>
                </a:solidFill>
              </a:rPr>
              <a:t>Denominator:</a:t>
            </a:r>
            <a:r>
              <a:rPr lang="en-US" sz="1000" dirty="0">
                <a:solidFill>
                  <a:prstClr val="black"/>
                </a:solidFill>
              </a:rPr>
              <a:t> </a:t>
            </a:r>
            <a:r>
              <a:rPr lang="en-US" sz="1000" dirty="0"/>
              <a:t>Emergency department visits related to all injuries.</a:t>
            </a:r>
          </a:p>
          <a:p>
            <a:pPr lvl="0">
              <a:defRPr/>
            </a:pPr>
            <a:r>
              <a:rPr lang="en-US" sz="1000" b="1" dirty="0">
                <a:solidFill>
                  <a:prstClr val="black"/>
                </a:solidFill>
              </a:rPr>
              <a:t>Note: </a:t>
            </a:r>
            <a:r>
              <a:rPr lang="en-US" sz="1000" dirty="0"/>
              <a:t>Trauma centers treat both adults and children. Designation of trauma center levels I, II, and III is based on criteria developed by the American College of Surgeons' Committee on Trauma. Level I centers have the resources available to treat the most severely injured patients. Injury records were identified with a principal diagnosis related to injury defined using International Classification of Diseases, 10</a:t>
            </a:r>
            <a:r>
              <a:rPr lang="en-US" sz="1000" baseline="30000" dirty="0"/>
              <a:t>th</a:t>
            </a:r>
            <a:r>
              <a:rPr lang="en-US" sz="1000" dirty="0"/>
              <a:t> Revision diagnosis codes. Income categories are based on the median income of the patient's ZIP Code. Poor = first quartile (lowest income), low income = second quartile, middle income = third quartile, and high income = fourth quartile (highest income). </a:t>
            </a:r>
            <a:endParaRPr lang="en-US" sz="1000" dirty="0">
              <a:solidFill>
                <a:prstClr val="black"/>
              </a:solidFill>
            </a:endParaRPr>
          </a:p>
        </p:txBody>
      </p:sp>
      <p:sp>
        <p:nvSpPr>
          <p:cNvPr id="3" name="Slide Number Placeholder 2">
            <a:extLst>
              <a:ext uri="{FF2B5EF4-FFF2-40B4-BE49-F238E27FC236}">
                <a16:creationId xmlns:a16="http://schemas.microsoft.com/office/drawing/2014/main" id="{B2926C3F-16E6-4A8F-BD5D-E078BFA6DDDA}"/>
              </a:ext>
            </a:extLst>
          </p:cNvPr>
          <p:cNvSpPr>
            <a:spLocks noGrp="1"/>
          </p:cNvSpPr>
          <p:nvPr>
            <p:ph type="sldNum" sz="quarter" idx="10"/>
          </p:nvPr>
        </p:nvSpPr>
        <p:spPr/>
        <p:txBody>
          <a:bodyPr/>
          <a:lstStyle/>
          <a:p>
            <a:fld id="{85F5B7A5-34A7-4AB0-A34F-A4DF2002FA98}" type="slidenum">
              <a:rPr lang="en-US" smtClean="0"/>
              <a:t>40</a:t>
            </a:fld>
            <a:endParaRPr lang="en-US" dirty="0"/>
          </a:p>
        </p:txBody>
      </p:sp>
    </p:spTree>
    <p:extLst>
      <p:ext uri="{BB962C8B-B14F-4D97-AF65-F5344CB8AC3E}">
        <p14:creationId xmlns:p14="http://schemas.microsoft.com/office/powerpoint/2010/main" val="3648074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Trauma center utilization for all injuries, by center location, stratified by gender,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24550167"/>
              </p:ext>
            </p:extLst>
          </p:nvPr>
        </p:nvGraphicFramePr>
        <p:xfrm>
          <a:off x="457200" y="1280160"/>
          <a:ext cx="822960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303520"/>
            <a:ext cx="8229600" cy="1169551"/>
          </a:xfrm>
          <a:prstGeom prst="rect">
            <a:avLst/>
          </a:prstGeom>
          <a:noFill/>
        </p:spPr>
        <p:txBody>
          <a:bodyPr wrap="square" rtlCol="0">
            <a:spAutoFit/>
          </a:bodyPr>
          <a:lstStyle/>
          <a:p>
            <a:pPr>
              <a:defRPr/>
            </a:pPr>
            <a:r>
              <a:rPr lang="en-US" sz="1000" b="1" dirty="0">
                <a:solidFill>
                  <a:prstClr val="black"/>
                </a:solidFill>
              </a:rPr>
              <a:t>Key: </a:t>
            </a:r>
            <a:r>
              <a:rPr lang="en-US" sz="1000" dirty="0">
                <a:solidFill>
                  <a:prstClr val="black"/>
                </a:solidFill>
              </a:rPr>
              <a:t>MSA = located in a metropolitan statistical area; non-MSA = not located in an MSA.</a:t>
            </a:r>
          </a:p>
          <a:p>
            <a:pPr defTabSz="914400">
              <a:defRPr/>
            </a:pPr>
            <a:r>
              <a:rPr lang="en-US" sz="1000" b="1" dirty="0">
                <a:solidFill>
                  <a:prstClr val="black"/>
                </a:solidFill>
              </a:rPr>
              <a:t>Source:</a:t>
            </a:r>
            <a:r>
              <a:rPr lang="en-US" sz="1000" dirty="0">
                <a:solidFill>
                  <a:prstClr val="black"/>
                </a:solidFill>
              </a:rPr>
              <a:t> </a:t>
            </a:r>
            <a:r>
              <a:rPr lang="en-US" sz="1000" dirty="0"/>
              <a:t>Agency for Healthcare Research and Quality, Healthcare Cost and Utilization Project, National Emergency Department Sample, 2017.</a:t>
            </a:r>
            <a:endParaRPr lang="en-US" sz="1000" dirty="0">
              <a:solidFill>
                <a:prstClr val="black"/>
              </a:solidFill>
            </a:endParaRPr>
          </a:p>
          <a:p>
            <a:pPr lvl="0" defTabSz="914400">
              <a:defRPr/>
            </a:pPr>
            <a:r>
              <a:rPr lang="en-US" sz="1000" b="1" dirty="0">
                <a:solidFill>
                  <a:prstClr val="black"/>
                </a:solidFill>
              </a:rPr>
              <a:t>Denominator:</a:t>
            </a:r>
            <a:r>
              <a:rPr lang="en-US" sz="1000" dirty="0">
                <a:solidFill>
                  <a:prstClr val="black"/>
                </a:solidFill>
              </a:rPr>
              <a:t> </a:t>
            </a:r>
            <a:r>
              <a:rPr lang="en-US" sz="1000" dirty="0"/>
              <a:t>Emergency department visits related to all injuries.</a:t>
            </a:r>
          </a:p>
          <a:p>
            <a:pPr lvl="0">
              <a:defRPr/>
            </a:pPr>
            <a:r>
              <a:rPr lang="en-US" sz="1000" b="1" dirty="0">
                <a:solidFill>
                  <a:prstClr val="black"/>
                </a:solidFill>
              </a:rPr>
              <a:t>Note: </a:t>
            </a:r>
            <a:r>
              <a:rPr lang="en-US" sz="1000" dirty="0"/>
              <a:t>Trauma centers treat both adults and children. Designation of trauma center levels I, II, and III is based on criteria developed by the American College of Surgeons' Committee on Trauma. Level I centers have the resources available to treat the most severely injured patients. Injury records were identified with a principal diagnosis related to injury defined using International Classification of Diseases, 10</a:t>
            </a:r>
            <a:r>
              <a:rPr lang="en-US" sz="1000" baseline="30000" dirty="0"/>
              <a:t>th</a:t>
            </a:r>
            <a:r>
              <a:rPr lang="en-US" sz="1000" dirty="0"/>
              <a:t> Revision diagnosis codes. </a:t>
            </a:r>
            <a:endParaRPr lang="en-US" sz="1000" dirty="0">
              <a:solidFill>
                <a:prstClr val="black"/>
              </a:solidFill>
            </a:endParaRPr>
          </a:p>
        </p:txBody>
      </p:sp>
      <p:sp>
        <p:nvSpPr>
          <p:cNvPr id="3" name="Slide Number Placeholder 2">
            <a:extLst>
              <a:ext uri="{FF2B5EF4-FFF2-40B4-BE49-F238E27FC236}">
                <a16:creationId xmlns:a16="http://schemas.microsoft.com/office/drawing/2014/main" id="{B212DA1A-8350-45A1-BC1F-70F6A36539FC}"/>
              </a:ext>
            </a:extLst>
          </p:cNvPr>
          <p:cNvSpPr>
            <a:spLocks noGrp="1"/>
          </p:cNvSpPr>
          <p:nvPr>
            <p:ph type="sldNum" sz="quarter" idx="10"/>
          </p:nvPr>
        </p:nvSpPr>
        <p:spPr/>
        <p:txBody>
          <a:bodyPr/>
          <a:lstStyle/>
          <a:p>
            <a:fld id="{85F5B7A5-34A7-4AB0-A34F-A4DF2002FA98}" type="slidenum">
              <a:rPr lang="en-US" smtClean="0"/>
              <a:t>41</a:t>
            </a:fld>
            <a:endParaRPr lang="en-US" dirty="0"/>
          </a:p>
        </p:txBody>
      </p:sp>
    </p:spTree>
    <p:extLst>
      <p:ext uri="{BB962C8B-B14F-4D97-AF65-F5344CB8AC3E}">
        <p14:creationId xmlns:p14="http://schemas.microsoft.com/office/powerpoint/2010/main" val="8224284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People with a usual source of care, excluding hospital emergency rooms, who has office hours at night or on weekends, by residence location, 2002-2017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3417570"/>
              </p:ext>
            </p:extLst>
          </p:nvPr>
        </p:nvGraphicFramePr>
        <p:xfrm>
          <a:off x="457200" y="137160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852160"/>
            <a:ext cx="8229600" cy="400110"/>
          </a:xfrm>
          <a:prstGeom prst="rect">
            <a:avLst/>
          </a:prstGeom>
        </p:spPr>
        <p:txBody>
          <a:bodyPr wrap="square">
            <a:spAutoFit/>
          </a:bodyPr>
          <a:lstStyle/>
          <a:p>
            <a:pPr lvl="0">
              <a:defRPr/>
            </a:pPr>
            <a:r>
              <a:rPr lang="en-US" sz="1000" b="1" dirty="0">
                <a:solidFill>
                  <a:prstClr val="black"/>
                </a:solidFill>
              </a:rPr>
              <a:t>Source:</a:t>
            </a:r>
            <a:r>
              <a:rPr lang="en-US" sz="1000" dirty="0">
                <a:solidFill>
                  <a:prstClr val="black"/>
                </a:solidFill>
              </a:rPr>
              <a:t> Agency for Healthcare Research and Quality, Medical Expenditure Panel Survey, 2002-2017.</a:t>
            </a:r>
          </a:p>
          <a:p>
            <a:pPr lvl="0">
              <a:defRPr/>
            </a:pPr>
            <a:r>
              <a:rPr lang="en-US" sz="1000" b="1" dirty="0">
                <a:solidFill>
                  <a:prstClr val="black"/>
                </a:solidFill>
              </a:rPr>
              <a:t>Denominator:</a:t>
            </a:r>
            <a:r>
              <a:rPr lang="en-US" sz="1000" dirty="0">
                <a:solidFill>
                  <a:prstClr val="black"/>
                </a:solidFill>
              </a:rPr>
              <a:t> U.S. civilian noninstitutionalized population who reported having a usual source of care.</a:t>
            </a:r>
          </a:p>
        </p:txBody>
      </p:sp>
      <p:sp>
        <p:nvSpPr>
          <p:cNvPr id="3" name="Slide Number Placeholder 2">
            <a:extLst>
              <a:ext uri="{FF2B5EF4-FFF2-40B4-BE49-F238E27FC236}">
                <a16:creationId xmlns:a16="http://schemas.microsoft.com/office/drawing/2014/main" id="{EC2FDF06-6D6D-4722-AD60-95BC8189E0AE}"/>
              </a:ext>
            </a:extLst>
          </p:cNvPr>
          <p:cNvSpPr>
            <a:spLocks noGrp="1"/>
          </p:cNvSpPr>
          <p:nvPr>
            <p:ph type="sldNum" sz="quarter" idx="10"/>
          </p:nvPr>
        </p:nvSpPr>
        <p:spPr/>
        <p:txBody>
          <a:bodyPr/>
          <a:lstStyle/>
          <a:p>
            <a:fld id="{85F5B7A5-34A7-4AB0-A34F-A4DF2002FA98}" type="slidenum">
              <a:rPr lang="en-US" smtClean="0"/>
              <a:t>42</a:t>
            </a:fld>
            <a:endParaRPr lang="en-US" dirty="0"/>
          </a:p>
        </p:txBody>
      </p:sp>
    </p:spTree>
    <p:extLst>
      <p:ext uri="{BB962C8B-B14F-4D97-AF65-F5344CB8AC3E}">
        <p14:creationId xmlns:p14="http://schemas.microsoft.com/office/powerpoint/2010/main" val="1385502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People with a usual source of care, excluding hospital emergency rooms, who has office hours at night or on weekends, by residence location, stratified by income,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334065"/>
              </p:ext>
            </p:extLst>
          </p:nvPr>
        </p:nvGraphicFramePr>
        <p:xfrm>
          <a:off x="457200" y="128016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760720"/>
            <a:ext cx="8229600" cy="707886"/>
          </a:xfrm>
          <a:prstGeom prst="rect">
            <a:avLst/>
          </a:prstGeom>
          <a:noFill/>
        </p:spPr>
        <p:txBody>
          <a:bodyPr wrap="square" rtlCol="0">
            <a:spAutoFit/>
          </a:bodyPr>
          <a:lstStyle/>
          <a:p>
            <a:r>
              <a:rPr lang="en-US" sz="1000" b="1" dirty="0">
                <a:solidFill>
                  <a:prstClr val="black"/>
                </a:solidFill>
              </a:rPr>
              <a:t>Source:</a:t>
            </a:r>
            <a:r>
              <a:rPr lang="en-US" sz="1000" dirty="0">
                <a:solidFill>
                  <a:prstClr val="black"/>
                </a:solidFill>
              </a:rPr>
              <a:t> </a:t>
            </a:r>
            <a:r>
              <a:rPr lang="en-US" sz="1000" dirty="0"/>
              <a:t>Agency for Healthcare Research and Quality, </a:t>
            </a:r>
            <a:r>
              <a:rPr lang="en-US" sz="1000" dirty="0">
                <a:solidFill>
                  <a:prstClr val="black"/>
                </a:solidFill>
              </a:rPr>
              <a:t>Medicare Expenditure Panel Survey, 2017.</a:t>
            </a:r>
          </a:p>
          <a:p>
            <a:r>
              <a:rPr lang="en-US" sz="1000" b="1" dirty="0">
                <a:solidFill>
                  <a:prstClr val="black"/>
                </a:solidFill>
              </a:rPr>
              <a:t>Denominator</a:t>
            </a:r>
            <a:r>
              <a:rPr lang="en-US" sz="1000" dirty="0">
                <a:solidFill>
                  <a:prstClr val="black"/>
                </a:solidFill>
              </a:rPr>
              <a:t>: </a:t>
            </a:r>
            <a:r>
              <a:rPr lang="en-US" sz="1000" dirty="0"/>
              <a:t>U.S. civilian noninstitutionalized population who reported having a usual source of care.</a:t>
            </a:r>
          </a:p>
          <a:p>
            <a:r>
              <a:rPr lang="en-US" sz="1000" b="1" dirty="0">
                <a:solidFill>
                  <a:prstClr val="black"/>
                </a:solidFill>
              </a:rPr>
              <a:t>Note:</a:t>
            </a:r>
            <a:r>
              <a:rPr lang="en-US" sz="1000" dirty="0">
                <a:solidFill>
                  <a:prstClr val="black"/>
                </a:solidFill>
              </a:rPr>
              <a:t> Poor, low income, middle income, and high income indicate individuals whose household income is &lt;100%, 100-199%, 200-399%, and 400% or more of the Federal poverty level, respectively.</a:t>
            </a:r>
          </a:p>
        </p:txBody>
      </p:sp>
      <p:sp>
        <p:nvSpPr>
          <p:cNvPr id="3" name="Slide Number Placeholder 2">
            <a:extLst>
              <a:ext uri="{FF2B5EF4-FFF2-40B4-BE49-F238E27FC236}">
                <a16:creationId xmlns:a16="http://schemas.microsoft.com/office/drawing/2014/main" id="{DEC0C802-3B6E-463A-BEBF-D933E658E1AE}"/>
              </a:ext>
            </a:extLst>
          </p:cNvPr>
          <p:cNvSpPr>
            <a:spLocks noGrp="1"/>
          </p:cNvSpPr>
          <p:nvPr>
            <p:ph type="sldNum" sz="quarter" idx="10"/>
          </p:nvPr>
        </p:nvSpPr>
        <p:spPr/>
        <p:txBody>
          <a:bodyPr/>
          <a:lstStyle/>
          <a:p>
            <a:fld id="{85F5B7A5-34A7-4AB0-A34F-A4DF2002FA98}" type="slidenum">
              <a:rPr lang="en-US" smtClean="0"/>
              <a:t>43</a:t>
            </a:fld>
            <a:endParaRPr lang="en-US" dirty="0"/>
          </a:p>
        </p:txBody>
      </p:sp>
    </p:spTree>
    <p:extLst>
      <p:ext uri="{BB962C8B-B14F-4D97-AF65-F5344CB8AC3E}">
        <p14:creationId xmlns:p14="http://schemas.microsoft.com/office/powerpoint/2010/main" val="42068437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29500" cy="1097280"/>
          </a:xfrm>
        </p:spPr>
        <p:txBody>
          <a:bodyPr>
            <a:noAutofit/>
          </a:bodyPr>
          <a:lstStyle/>
          <a:p>
            <a:pPr algn="l"/>
            <a:r>
              <a:rPr lang="en-US" sz="2000" dirty="0"/>
              <a:t>People under age 65 without health insurance, by residence location, 2010-2018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6363726"/>
              </p:ext>
            </p:extLst>
          </p:nvPr>
        </p:nvGraphicFramePr>
        <p:xfrm>
          <a:off x="457200" y="137160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65083" y="5869335"/>
            <a:ext cx="8229600" cy="553998"/>
          </a:xfrm>
          <a:prstGeom prst="rect">
            <a:avLst/>
          </a:prstGeom>
        </p:spPr>
        <p:txBody>
          <a:bodyPr wrap="square">
            <a:spAutoFit/>
          </a:bodyPr>
          <a:lstStyle/>
          <a:p>
            <a:r>
              <a:rPr lang="en-US" sz="1000" b="1" dirty="0">
                <a:solidFill>
                  <a:prstClr val="black"/>
                </a:solidFill>
                <a:latin typeface="Arial"/>
              </a:rPr>
              <a:t>Source: </a:t>
            </a:r>
            <a:r>
              <a:rPr lang="en-US" sz="1000" dirty="0">
                <a:solidFill>
                  <a:prstClr val="black"/>
                </a:solidFill>
              </a:rPr>
              <a:t>Centers for Disease Control and Prevention, National Center for Health Statistics, National Health Interview Survey, 2010</a:t>
            </a:r>
            <a:r>
              <a:rPr lang="en-US" sz="1000" dirty="0">
                <a:solidFill>
                  <a:prstClr val="black"/>
                </a:solidFill>
                <a:latin typeface="Arial"/>
              </a:rPr>
              <a:t>-2018.</a:t>
            </a:r>
          </a:p>
          <a:p>
            <a:r>
              <a:rPr lang="en-US" sz="1000" b="1" dirty="0">
                <a:solidFill>
                  <a:prstClr val="black"/>
                </a:solidFill>
                <a:latin typeface="Arial"/>
              </a:rPr>
              <a:t>Denominator</a:t>
            </a:r>
            <a:r>
              <a:rPr lang="en-US" sz="1000" dirty="0">
                <a:solidFill>
                  <a:prstClr val="black"/>
                </a:solidFill>
              </a:rPr>
              <a:t>: Number of people under age 65 without health insurance.</a:t>
            </a:r>
            <a:endParaRPr lang="en-US" sz="1000" dirty="0">
              <a:solidFill>
                <a:prstClr val="black"/>
              </a:solidFill>
              <a:latin typeface="Arial"/>
            </a:endParaRPr>
          </a:p>
          <a:p>
            <a:pPr>
              <a:defRPr/>
            </a:pPr>
            <a:r>
              <a:rPr lang="en-US" sz="1000" b="1" dirty="0">
                <a:solidFill>
                  <a:prstClr val="black"/>
                </a:solidFill>
                <a:latin typeface="Arial"/>
              </a:rPr>
              <a:t>Note: </a:t>
            </a:r>
            <a:r>
              <a:rPr lang="en-US" sz="1000" dirty="0">
                <a:solidFill>
                  <a:prstClr val="black"/>
                </a:solidFill>
                <a:latin typeface="Arial"/>
              </a:rPr>
              <a:t>For this measure, lower rates are better.</a:t>
            </a:r>
          </a:p>
        </p:txBody>
      </p:sp>
      <p:sp>
        <p:nvSpPr>
          <p:cNvPr id="3" name="Slide Number Placeholder 2">
            <a:extLst>
              <a:ext uri="{FF2B5EF4-FFF2-40B4-BE49-F238E27FC236}">
                <a16:creationId xmlns:a16="http://schemas.microsoft.com/office/drawing/2014/main" id="{A2BFBC67-6FEB-442C-9F66-EF3AD1DCDE74}"/>
              </a:ext>
            </a:extLst>
          </p:cNvPr>
          <p:cNvSpPr>
            <a:spLocks noGrp="1"/>
          </p:cNvSpPr>
          <p:nvPr>
            <p:ph type="sldNum" sz="quarter" idx="10"/>
          </p:nvPr>
        </p:nvSpPr>
        <p:spPr/>
        <p:txBody>
          <a:bodyPr/>
          <a:lstStyle/>
          <a:p>
            <a:fld id="{85F5B7A5-34A7-4AB0-A34F-A4DF2002FA98}" type="slidenum">
              <a:rPr lang="en-US" smtClean="0"/>
              <a:t>44</a:t>
            </a:fld>
            <a:endParaRPr lang="en-US" dirty="0"/>
          </a:p>
        </p:txBody>
      </p:sp>
    </p:spTree>
    <p:extLst>
      <p:ext uri="{BB962C8B-B14F-4D97-AF65-F5344CB8AC3E}">
        <p14:creationId xmlns:p14="http://schemas.microsoft.com/office/powerpoint/2010/main" val="2055241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694084"/>
          </a:xfrm>
        </p:spPr>
        <p:txBody>
          <a:bodyPr>
            <a:noAutofit/>
          </a:bodyPr>
          <a:lstStyle/>
          <a:p>
            <a:pPr algn="l"/>
            <a:r>
              <a:rPr lang="en-US" sz="2000" dirty="0"/>
              <a:t>People under age 65 without health insurance, by residence location, stratified by race/ethnicity, 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8655701"/>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565913"/>
            <a:ext cx="8229600" cy="707886"/>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Centers for Disease Control and Prevention, National Center for Health Statistics, National Health Interview Survey, 2018.</a:t>
            </a:r>
          </a:p>
          <a:p>
            <a:pPr lvl="0" defTabSz="914400">
              <a:defRPr/>
            </a:pPr>
            <a:r>
              <a:rPr lang="en-US" sz="1000" b="1" dirty="0">
                <a:solidFill>
                  <a:prstClr val="black"/>
                </a:solidFill>
              </a:rPr>
              <a:t>Denominator: </a:t>
            </a:r>
            <a:r>
              <a:rPr lang="en-US" sz="1000" dirty="0">
                <a:solidFill>
                  <a:prstClr val="black"/>
                </a:solidFill>
              </a:rPr>
              <a:t>Number of people under age 65 without health insurance.</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 White and Black are non-Hispanic. Hispanic includes all races. Data for noncore areas for Hispanics are not included because they did not meet criteria for statistical reliability.</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ED3FBD6E-8937-4C66-AFF4-D522463ADD8A}"/>
              </a:ext>
            </a:extLst>
          </p:cNvPr>
          <p:cNvSpPr>
            <a:spLocks noGrp="1"/>
          </p:cNvSpPr>
          <p:nvPr>
            <p:ph type="sldNum" sz="quarter" idx="10"/>
          </p:nvPr>
        </p:nvSpPr>
        <p:spPr/>
        <p:txBody>
          <a:bodyPr/>
          <a:lstStyle/>
          <a:p>
            <a:fld id="{85F5B7A5-34A7-4AB0-A34F-A4DF2002FA98}" type="slidenum">
              <a:rPr lang="en-US" smtClean="0"/>
              <a:t>45</a:t>
            </a:fld>
            <a:endParaRPr lang="en-US" dirty="0"/>
          </a:p>
        </p:txBody>
      </p:sp>
    </p:spTree>
    <p:extLst>
      <p:ext uri="{BB962C8B-B14F-4D97-AF65-F5344CB8AC3E}">
        <p14:creationId xmlns:p14="http://schemas.microsoft.com/office/powerpoint/2010/main" val="1031925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People under age 65 without health insurance, by residence location, stratified by income, 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9691510"/>
              </p:ext>
            </p:extLst>
          </p:nvPr>
        </p:nvGraphicFramePr>
        <p:xfrm>
          <a:off x="457200" y="1280160"/>
          <a:ext cx="82296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669280"/>
            <a:ext cx="8229600" cy="707886"/>
          </a:xfrm>
          <a:prstGeom prst="rect">
            <a:avLst/>
          </a:prstGeom>
          <a:noFill/>
        </p:spPr>
        <p:txBody>
          <a:bodyPr wrap="square" rtlCol="0">
            <a:spAutoFit/>
          </a:bodyPr>
          <a:lstStyle/>
          <a:p>
            <a:r>
              <a:rPr lang="en-US" sz="1000" b="1" dirty="0">
                <a:solidFill>
                  <a:prstClr val="black"/>
                </a:solidFill>
              </a:rPr>
              <a:t>Source:</a:t>
            </a:r>
            <a:r>
              <a:rPr lang="en-US" sz="1000" dirty="0">
                <a:solidFill>
                  <a:prstClr val="black"/>
                </a:solidFill>
              </a:rPr>
              <a:t> Centers for Disease Control and Prevention, National Center for Health Statistics, National Health Interview Survey, 2018.</a:t>
            </a:r>
          </a:p>
          <a:p>
            <a:r>
              <a:rPr lang="en-US" sz="1000" b="1" dirty="0">
                <a:solidFill>
                  <a:prstClr val="black"/>
                </a:solidFill>
              </a:rPr>
              <a:t>Denominator: </a:t>
            </a:r>
            <a:r>
              <a:rPr lang="en-US" sz="1000" dirty="0">
                <a:solidFill>
                  <a:prstClr val="black"/>
                </a:solidFill>
              </a:rPr>
              <a:t>Number of people under age 65 without health insurance.</a:t>
            </a:r>
          </a:p>
          <a:p>
            <a:r>
              <a:rPr lang="en-US" sz="1000" b="1" dirty="0">
                <a:solidFill>
                  <a:prstClr val="black"/>
                </a:solidFill>
              </a:rPr>
              <a:t>Note:</a:t>
            </a:r>
            <a:r>
              <a:rPr lang="en-US" sz="1000" dirty="0">
                <a:solidFill>
                  <a:prstClr val="black"/>
                </a:solidFill>
              </a:rPr>
              <a:t> For this measure, lower rates are better. Poor, low income, middle income, and high income indicate individuals whose household income is &lt;100%, 100-199%, 200-399%, and 400% or more of the Federal poverty level, respectively. </a:t>
            </a:r>
          </a:p>
        </p:txBody>
      </p:sp>
      <p:sp>
        <p:nvSpPr>
          <p:cNvPr id="3" name="Slide Number Placeholder 2">
            <a:extLst>
              <a:ext uri="{FF2B5EF4-FFF2-40B4-BE49-F238E27FC236}">
                <a16:creationId xmlns:a16="http://schemas.microsoft.com/office/drawing/2014/main" id="{03FA0B66-634F-42B2-AA3A-478AF58FD6D2}"/>
              </a:ext>
            </a:extLst>
          </p:cNvPr>
          <p:cNvSpPr>
            <a:spLocks noGrp="1"/>
          </p:cNvSpPr>
          <p:nvPr>
            <p:ph type="sldNum" sz="quarter" idx="10"/>
          </p:nvPr>
        </p:nvSpPr>
        <p:spPr/>
        <p:txBody>
          <a:bodyPr/>
          <a:lstStyle/>
          <a:p>
            <a:fld id="{85F5B7A5-34A7-4AB0-A34F-A4DF2002FA98}" type="slidenum">
              <a:rPr lang="en-US" smtClean="0"/>
              <a:t>46</a:t>
            </a:fld>
            <a:endParaRPr lang="en-US" dirty="0"/>
          </a:p>
        </p:txBody>
      </p:sp>
    </p:spTree>
    <p:extLst>
      <p:ext uri="{BB962C8B-B14F-4D97-AF65-F5344CB8AC3E}">
        <p14:creationId xmlns:p14="http://schemas.microsoft.com/office/powerpoint/2010/main" val="2705362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People under age 65 with any period of dental insurance during the year, by residence location, 2006-2017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2814638"/>
              </p:ext>
            </p:extLst>
          </p:nvPr>
        </p:nvGraphicFramePr>
        <p:xfrm>
          <a:off x="457200" y="137160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852160"/>
            <a:ext cx="8229600" cy="400110"/>
          </a:xfrm>
          <a:prstGeom prst="rect">
            <a:avLst/>
          </a:prstGeom>
        </p:spPr>
        <p:txBody>
          <a:bodyPr wrap="square">
            <a:spAutoFit/>
          </a:bodyPr>
          <a:lstStyle/>
          <a:p>
            <a:r>
              <a:rPr lang="en-US" sz="1000" b="1" dirty="0">
                <a:solidFill>
                  <a:prstClr val="black"/>
                </a:solidFill>
                <a:latin typeface="Arial"/>
              </a:rPr>
              <a:t>Source: </a:t>
            </a:r>
            <a:r>
              <a:rPr lang="en-US" sz="1000" dirty="0">
                <a:solidFill>
                  <a:prstClr val="black"/>
                </a:solidFill>
              </a:rPr>
              <a:t>Agency for Healthcare Research and Quality, Medical Expenditure Panel Survey</a:t>
            </a:r>
            <a:r>
              <a:rPr lang="en-US" sz="1000" dirty="0">
                <a:solidFill>
                  <a:prstClr val="black"/>
                </a:solidFill>
                <a:latin typeface="Arial"/>
              </a:rPr>
              <a:t>, 2006-2017.</a:t>
            </a:r>
          </a:p>
          <a:p>
            <a:r>
              <a:rPr lang="en-US" sz="1000" b="1" dirty="0">
                <a:solidFill>
                  <a:prstClr val="black"/>
                </a:solidFill>
              </a:rPr>
              <a:t>Denominator</a:t>
            </a:r>
            <a:r>
              <a:rPr lang="en-US" sz="1000" dirty="0">
                <a:solidFill>
                  <a:prstClr val="black"/>
                </a:solidFill>
              </a:rPr>
              <a:t>: U.S. civilian noninstitutionalized population under age 65.</a:t>
            </a:r>
            <a:endParaRPr lang="en-US" sz="1000" dirty="0">
              <a:solidFill>
                <a:prstClr val="black"/>
              </a:solidFill>
              <a:latin typeface="Arial"/>
            </a:endParaRPr>
          </a:p>
        </p:txBody>
      </p:sp>
      <p:sp>
        <p:nvSpPr>
          <p:cNvPr id="3" name="Slide Number Placeholder 2">
            <a:extLst>
              <a:ext uri="{FF2B5EF4-FFF2-40B4-BE49-F238E27FC236}">
                <a16:creationId xmlns:a16="http://schemas.microsoft.com/office/drawing/2014/main" id="{65A28206-BA29-47A1-8152-1D7D655065ED}"/>
              </a:ext>
            </a:extLst>
          </p:cNvPr>
          <p:cNvSpPr>
            <a:spLocks noGrp="1"/>
          </p:cNvSpPr>
          <p:nvPr>
            <p:ph type="sldNum" sz="quarter" idx="10"/>
          </p:nvPr>
        </p:nvSpPr>
        <p:spPr/>
        <p:txBody>
          <a:bodyPr/>
          <a:lstStyle/>
          <a:p>
            <a:fld id="{85F5B7A5-34A7-4AB0-A34F-A4DF2002FA98}" type="slidenum">
              <a:rPr lang="en-US" smtClean="0"/>
              <a:t>47</a:t>
            </a:fld>
            <a:endParaRPr lang="en-US" dirty="0"/>
          </a:p>
        </p:txBody>
      </p:sp>
    </p:spTree>
    <p:extLst>
      <p:ext uri="{BB962C8B-B14F-4D97-AF65-F5344CB8AC3E}">
        <p14:creationId xmlns:p14="http://schemas.microsoft.com/office/powerpoint/2010/main" val="53744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People under age 65 with any period of dental insurance during the year, by residence location, stratified by education,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6505860"/>
              </p:ext>
            </p:extLst>
          </p:nvPr>
        </p:nvGraphicFramePr>
        <p:xfrm>
          <a:off x="457200" y="137160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760720"/>
            <a:ext cx="8229600" cy="400110"/>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Agency for Healthcare Research and Quality, Medical Expenditure Panel Survey, 2017.</a:t>
            </a:r>
          </a:p>
          <a:p>
            <a:pPr lvl="0" defTabSz="914400">
              <a:defRPr/>
            </a:pPr>
            <a:r>
              <a:rPr lang="en-US" sz="1000" b="1" dirty="0">
                <a:solidFill>
                  <a:prstClr val="black"/>
                </a:solidFill>
              </a:rPr>
              <a:t>Denominator:</a:t>
            </a:r>
            <a:r>
              <a:rPr lang="en-US" sz="1000" dirty="0">
                <a:solidFill>
                  <a:prstClr val="black"/>
                </a:solidFill>
              </a:rPr>
              <a:t> U.S. civilian noninstitutionalized population under age 65.</a:t>
            </a:r>
            <a:endParaRPr lang="en-US" sz="1000" b="1" dirty="0">
              <a:solidFill>
                <a:prstClr val="black"/>
              </a:solidFill>
            </a:endParaRPr>
          </a:p>
        </p:txBody>
      </p:sp>
      <p:sp>
        <p:nvSpPr>
          <p:cNvPr id="3" name="Slide Number Placeholder 2">
            <a:extLst>
              <a:ext uri="{FF2B5EF4-FFF2-40B4-BE49-F238E27FC236}">
                <a16:creationId xmlns:a16="http://schemas.microsoft.com/office/drawing/2014/main" id="{90E4F966-4F59-402E-A143-1E4DC85D69C6}"/>
              </a:ext>
            </a:extLst>
          </p:cNvPr>
          <p:cNvSpPr>
            <a:spLocks noGrp="1"/>
          </p:cNvSpPr>
          <p:nvPr>
            <p:ph type="sldNum" sz="quarter" idx="10"/>
          </p:nvPr>
        </p:nvSpPr>
        <p:spPr/>
        <p:txBody>
          <a:bodyPr/>
          <a:lstStyle/>
          <a:p>
            <a:fld id="{85F5B7A5-34A7-4AB0-A34F-A4DF2002FA98}" type="slidenum">
              <a:rPr lang="en-US" smtClean="0"/>
              <a:t>48</a:t>
            </a:fld>
            <a:endParaRPr lang="en-US" dirty="0"/>
          </a:p>
        </p:txBody>
      </p:sp>
    </p:spTree>
    <p:extLst>
      <p:ext uri="{BB962C8B-B14F-4D97-AF65-F5344CB8AC3E}">
        <p14:creationId xmlns:p14="http://schemas.microsoft.com/office/powerpoint/2010/main" val="16715336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People under age 65 with any period of dental insurance during the year,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5349782"/>
              </p:ext>
            </p:extLst>
          </p:nvPr>
        </p:nvGraphicFramePr>
        <p:xfrm>
          <a:off x="457200" y="128016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669280"/>
            <a:ext cx="8229600" cy="553998"/>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Agency for Healthcare Research and Quality, Medical Expenditure Panel Survey, 2017.</a:t>
            </a:r>
          </a:p>
          <a:p>
            <a:pPr defTabSz="914400">
              <a:defRPr/>
            </a:pPr>
            <a:r>
              <a:rPr lang="en-US" sz="1000" b="1" dirty="0">
                <a:solidFill>
                  <a:prstClr val="black"/>
                </a:solidFill>
              </a:rPr>
              <a:t>Denominator:</a:t>
            </a:r>
            <a:r>
              <a:rPr lang="en-US" sz="1000" dirty="0">
                <a:solidFill>
                  <a:prstClr val="black"/>
                </a:solidFill>
              </a:rPr>
              <a:t> U.S. civilian noninstitutionalized population under age 65.</a:t>
            </a:r>
            <a:endParaRPr lang="en-US" sz="1000" b="1" dirty="0">
              <a:solidFill>
                <a:prstClr val="black"/>
              </a:solidFill>
            </a:endParaRP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White and Black are non-Hispanic. Hispanic includes all races. </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45B0B950-753C-4409-94F8-3C8D07AE9AB9}"/>
              </a:ext>
            </a:extLst>
          </p:cNvPr>
          <p:cNvSpPr>
            <a:spLocks noGrp="1"/>
          </p:cNvSpPr>
          <p:nvPr>
            <p:ph type="sldNum" sz="quarter" idx="10"/>
          </p:nvPr>
        </p:nvSpPr>
        <p:spPr/>
        <p:txBody>
          <a:bodyPr/>
          <a:lstStyle/>
          <a:p>
            <a:fld id="{85F5B7A5-34A7-4AB0-A34F-A4DF2002FA98}" type="slidenum">
              <a:rPr lang="en-US" smtClean="0"/>
              <a:t>49</a:t>
            </a:fld>
            <a:endParaRPr lang="en-US" dirty="0"/>
          </a:p>
        </p:txBody>
      </p:sp>
    </p:spTree>
    <p:extLst>
      <p:ext uri="{BB962C8B-B14F-4D97-AF65-F5344CB8AC3E}">
        <p14:creationId xmlns:p14="http://schemas.microsoft.com/office/powerpoint/2010/main" val="1700083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Findings of the 2019 NHQDR: Access</a:t>
            </a:r>
          </a:p>
        </p:txBody>
      </p:sp>
      <p:sp>
        <p:nvSpPr>
          <p:cNvPr id="3" name="Content Placeholder 2"/>
          <p:cNvSpPr>
            <a:spLocks noGrp="1"/>
          </p:cNvSpPr>
          <p:nvPr>
            <p:ph idx="1"/>
          </p:nvPr>
        </p:nvSpPr>
        <p:spPr/>
        <p:txBody>
          <a:bodyPr/>
          <a:lstStyle/>
          <a:p>
            <a:pPr lvl="0"/>
            <a:r>
              <a:rPr lang="en-US" dirty="0"/>
              <a:t>Access to healthcare from 2000 through 2016-2018:</a:t>
            </a:r>
          </a:p>
          <a:p>
            <a:pPr lvl="1"/>
            <a:r>
              <a:rPr lang="en-US" dirty="0"/>
              <a:t>More than half (11 of 20) of access measures showed improvement. </a:t>
            </a:r>
          </a:p>
          <a:p>
            <a:pPr lvl="1"/>
            <a:r>
              <a:rPr lang="en-US" dirty="0"/>
              <a:t>One-fourth (5 of 20) stayed the same.</a:t>
            </a:r>
          </a:p>
          <a:p>
            <a:pPr lvl="1"/>
            <a:r>
              <a:rPr lang="en-US" dirty="0"/>
              <a:t>One-fifth (4 of 20) showed worsening. </a:t>
            </a:r>
          </a:p>
          <a:p>
            <a:endParaRPr lang="en-US" dirty="0"/>
          </a:p>
          <a:p>
            <a:pPr lvl="1"/>
            <a:endParaRPr lang="en-US" dirty="0"/>
          </a:p>
        </p:txBody>
      </p:sp>
      <p:sp>
        <p:nvSpPr>
          <p:cNvPr id="4" name="Slide Number Placeholder 3">
            <a:extLst>
              <a:ext uri="{FF2B5EF4-FFF2-40B4-BE49-F238E27FC236}">
                <a16:creationId xmlns:a16="http://schemas.microsoft.com/office/drawing/2014/main" id="{509FE3E9-D610-46D1-96F4-B31CB8DCC6FB}"/>
              </a:ext>
            </a:extLst>
          </p:cNvPr>
          <p:cNvSpPr>
            <a:spLocks noGrp="1"/>
          </p:cNvSpPr>
          <p:nvPr>
            <p:ph type="sldNum" sz="quarter" idx="10"/>
          </p:nvPr>
        </p:nvSpPr>
        <p:spPr/>
        <p:txBody>
          <a:bodyPr/>
          <a:lstStyle/>
          <a:p>
            <a:fld id="{85F5B7A5-34A7-4AB0-A34F-A4DF2002FA98}" type="slidenum">
              <a:rPr lang="en-US" smtClean="0"/>
              <a:pPr/>
              <a:t>5</a:t>
            </a:fld>
            <a:endParaRPr lang="en-US" dirty="0"/>
          </a:p>
        </p:txBody>
      </p:sp>
    </p:spTree>
    <p:extLst>
      <p:ext uri="{BB962C8B-B14F-4D97-AF65-F5344CB8AC3E}">
        <p14:creationId xmlns:p14="http://schemas.microsoft.com/office/powerpoint/2010/main" val="37853634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29500" cy="1176074"/>
          </a:xfrm>
        </p:spPr>
        <p:txBody>
          <a:bodyPr>
            <a:noAutofit/>
          </a:bodyPr>
          <a:lstStyle/>
          <a:p>
            <a:pPr algn="l"/>
            <a:r>
              <a:rPr lang="en-US" sz="1800" dirty="0"/>
              <a:t>People under age 65 with any period of dental insurance during the year, by residence location, stratified by income,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5780219"/>
              </p:ext>
            </p:extLst>
          </p:nvPr>
        </p:nvGraphicFramePr>
        <p:xfrm>
          <a:off x="457200" y="128016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1" y="5773366"/>
            <a:ext cx="8046720" cy="861774"/>
          </a:xfrm>
          <a:prstGeom prst="rect">
            <a:avLst/>
          </a:prstGeom>
          <a:noFill/>
        </p:spPr>
        <p:txBody>
          <a:bodyPr wrap="square" rtlCol="0">
            <a:spAutoFit/>
          </a:bodyPr>
          <a:lstStyle/>
          <a:p>
            <a:r>
              <a:rPr lang="en-US" sz="1000" b="1" dirty="0">
                <a:solidFill>
                  <a:prstClr val="black"/>
                </a:solidFill>
              </a:rPr>
              <a:t>Source:</a:t>
            </a:r>
            <a:r>
              <a:rPr lang="en-US" sz="1000" dirty="0">
                <a:solidFill>
                  <a:prstClr val="black"/>
                </a:solidFill>
              </a:rPr>
              <a:t> Agency for Healthcare Research and Quality, Medical Expenditure Panel Survey, 2017.</a:t>
            </a:r>
          </a:p>
          <a:p>
            <a:r>
              <a:rPr lang="en-US" sz="1000" b="1" dirty="0">
                <a:solidFill>
                  <a:prstClr val="black"/>
                </a:solidFill>
              </a:rPr>
              <a:t>Denominator:</a:t>
            </a:r>
            <a:r>
              <a:rPr lang="en-US" sz="1000" dirty="0">
                <a:solidFill>
                  <a:prstClr val="black"/>
                </a:solidFill>
              </a:rPr>
              <a:t> U.S. civilian noninstitutionalized population under age 65.</a:t>
            </a:r>
            <a:endParaRPr lang="en-US" sz="1000" b="1" dirty="0">
              <a:solidFill>
                <a:prstClr val="black"/>
              </a:solidFill>
            </a:endParaRPr>
          </a:p>
          <a:p>
            <a:r>
              <a:rPr lang="en-US" sz="1000" b="1" dirty="0">
                <a:solidFill>
                  <a:prstClr val="black"/>
                </a:solidFill>
              </a:rPr>
              <a:t>Note:</a:t>
            </a:r>
            <a:r>
              <a:rPr lang="en-US" sz="1000" dirty="0">
                <a:solidFill>
                  <a:prstClr val="black"/>
                </a:solidFill>
              </a:rPr>
              <a:t> Poor, low income, middle income, and high income indicate individuals whose household income is &lt;100%, 100-199%, 200-399%, and 400% or more of the Federal poverty level, respectively. Data for noncore areas for poor people are not included because they did not meet criteria for statistical reliability.</a:t>
            </a:r>
          </a:p>
        </p:txBody>
      </p:sp>
      <p:sp>
        <p:nvSpPr>
          <p:cNvPr id="3" name="Slide Number Placeholder 2">
            <a:extLst>
              <a:ext uri="{FF2B5EF4-FFF2-40B4-BE49-F238E27FC236}">
                <a16:creationId xmlns:a16="http://schemas.microsoft.com/office/drawing/2014/main" id="{7EF8005B-8945-47DF-A117-1A1F50DAFFA6}"/>
              </a:ext>
            </a:extLst>
          </p:cNvPr>
          <p:cNvSpPr>
            <a:spLocks noGrp="1"/>
          </p:cNvSpPr>
          <p:nvPr>
            <p:ph type="sldNum" sz="quarter" idx="10"/>
          </p:nvPr>
        </p:nvSpPr>
        <p:spPr/>
        <p:txBody>
          <a:bodyPr/>
          <a:lstStyle/>
          <a:p>
            <a:fld id="{85F5B7A5-34A7-4AB0-A34F-A4DF2002FA98}" type="slidenum">
              <a:rPr lang="en-US" smtClean="0"/>
              <a:t>50</a:t>
            </a:fld>
            <a:endParaRPr lang="en-US" dirty="0"/>
          </a:p>
        </p:txBody>
      </p:sp>
    </p:spTree>
    <p:extLst>
      <p:ext uri="{BB962C8B-B14F-4D97-AF65-F5344CB8AC3E}">
        <p14:creationId xmlns:p14="http://schemas.microsoft.com/office/powerpoint/2010/main" val="2198217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934200" cy="617884"/>
          </a:xfrm>
        </p:spPr>
        <p:txBody>
          <a:bodyPr>
            <a:noAutofit/>
          </a:bodyPr>
          <a:lstStyle/>
          <a:p>
            <a:pPr algn="l"/>
            <a:r>
              <a:rPr lang="en-US" sz="1800" dirty="0"/>
              <a:t>People who were unable to get or delayed in getting needed medical care in the last 12 months, by residence location, 2002-2017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3632880"/>
              </p:ext>
            </p:extLst>
          </p:nvPr>
        </p:nvGraphicFramePr>
        <p:xfrm>
          <a:off x="457200" y="137160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869335"/>
            <a:ext cx="8229600" cy="553998"/>
          </a:xfrm>
          <a:prstGeom prst="rect">
            <a:avLst/>
          </a:prstGeom>
        </p:spPr>
        <p:txBody>
          <a:bodyPr wrap="square">
            <a:spAutoFit/>
          </a:bodyPr>
          <a:lstStyle/>
          <a:p>
            <a:r>
              <a:rPr lang="en-US" sz="1000" b="1" dirty="0">
                <a:solidFill>
                  <a:prstClr val="black"/>
                </a:solidFill>
                <a:latin typeface="Arial"/>
              </a:rPr>
              <a:t>Source: </a:t>
            </a:r>
            <a:r>
              <a:rPr lang="en-US" sz="1000" dirty="0">
                <a:solidFill>
                  <a:prstClr val="black"/>
                </a:solidFill>
              </a:rPr>
              <a:t>Agency for Healthcare Research and Quality, Medical Expenditure Panel Survey</a:t>
            </a:r>
            <a:r>
              <a:rPr lang="en-US" sz="1000" dirty="0">
                <a:solidFill>
                  <a:prstClr val="black"/>
                </a:solidFill>
                <a:latin typeface="Arial"/>
              </a:rPr>
              <a:t>, 2002-2017.</a:t>
            </a:r>
          </a:p>
          <a:p>
            <a:r>
              <a:rPr lang="en-US" sz="1000" b="1" dirty="0">
                <a:solidFill>
                  <a:prstClr val="black"/>
                </a:solidFill>
              </a:rPr>
              <a:t>Denominator</a:t>
            </a:r>
            <a:r>
              <a:rPr lang="en-US" sz="1000" dirty="0">
                <a:solidFill>
                  <a:prstClr val="black"/>
                </a:solidFill>
              </a:rPr>
              <a:t>: U.S. civilian noninstitutionalized population.</a:t>
            </a:r>
          </a:p>
          <a:p>
            <a:r>
              <a:rPr lang="en-US" sz="1000" b="1" dirty="0">
                <a:solidFill>
                  <a:prstClr val="black"/>
                </a:solidFill>
                <a:latin typeface="Arial"/>
              </a:rPr>
              <a:t>Note: </a:t>
            </a:r>
            <a:r>
              <a:rPr lang="en-US" sz="1000" dirty="0">
                <a:solidFill>
                  <a:prstClr val="black"/>
                </a:solidFill>
                <a:latin typeface="Arial"/>
              </a:rPr>
              <a:t>For this measure, lower rates are better. </a:t>
            </a:r>
          </a:p>
        </p:txBody>
      </p:sp>
      <p:sp>
        <p:nvSpPr>
          <p:cNvPr id="3" name="Slide Number Placeholder 2">
            <a:extLst>
              <a:ext uri="{FF2B5EF4-FFF2-40B4-BE49-F238E27FC236}">
                <a16:creationId xmlns:a16="http://schemas.microsoft.com/office/drawing/2014/main" id="{34185D2D-DEF4-4C5F-8DB2-F0E4D9E13FC4}"/>
              </a:ext>
            </a:extLst>
          </p:cNvPr>
          <p:cNvSpPr>
            <a:spLocks noGrp="1"/>
          </p:cNvSpPr>
          <p:nvPr>
            <p:ph type="sldNum" sz="quarter" idx="10"/>
          </p:nvPr>
        </p:nvSpPr>
        <p:spPr/>
        <p:txBody>
          <a:bodyPr/>
          <a:lstStyle/>
          <a:p>
            <a:fld id="{85F5B7A5-34A7-4AB0-A34F-A4DF2002FA98}" type="slidenum">
              <a:rPr lang="en-US" smtClean="0"/>
              <a:t>51</a:t>
            </a:fld>
            <a:endParaRPr lang="en-US" dirty="0"/>
          </a:p>
        </p:txBody>
      </p:sp>
    </p:spTree>
    <p:extLst>
      <p:ext uri="{BB962C8B-B14F-4D97-AF65-F5344CB8AC3E}">
        <p14:creationId xmlns:p14="http://schemas.microsoft.com/office/powerpoint/2010/main" val="19980573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People who were unable to get or delayed in getting needed dental care in the last 12 months, by residence location, 2002-2017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8180641"/>
              </p:ext>
            </p:extLst>
          </p:nvPr>
        </p:nvGraphicFramePr>
        <p:xfrm>
          <a:off x="457200" y="137160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65083" y="5869335"/>
            <a:ext cx="8229600" cy="553998"/>
          </a:xfrm>
          <a:prstGeom prst="rect">
            <a:avLst/>
          </a:prstGeom>
        </p:spPr>
        <p:txBody>
          <a:bodyPr wrap="square">
            <a:spAutoFit/>
          </a:bodyPr>
          <a:lstStyle/>
          <a:p>
            <a:r>
              <a:rPr lang="en-US" sz="1000" b="1" dirty="0">
                <a:solidFill>
                  <a:prstClr val="black"/>
                </a:solidFill>
                <a:latin typeface="Arial"/>
              </a:rPr>
              <a:t>Source: </a:t>
            </a:r>
            <a:r>
              <a:rPr lang="en-US" sz="1000" dirty="0">
                <a:solidFill>
                  <a:prstClr val="black"/>
                </a:solidFill>
              </a:rPr>
              <a:t>Agency for Healthcare Research and Quality, Medical Expenditure Panel Survey</a:t>
            </a:r>
            <a:r>
              <a:rPr lang="en-US" sz="1000" dirty="0">
                <a:solidFill>
                  <a:prstClr val="black"/>
                </a:solidFill>
                <a:latin typeface="Arial"/>
              </a:rPr>
              <a:t>, 2002-2017.</a:t>
            </a:r>
          </a:p>
          <a:p>
            <a:r>
              <a:rPr lang="en-US" sz="1000" b="1" dirty="0">
                <a:solidFill>
                  <a:prstClr val="black"/>
                </a:solidFill>
              </a:rPr>
              <a:t>Denominator:</a:t>
            </a:r>
            <a:r>
              <a:rPr lang="en-US" sz="1000" dirty="0">
                <a:solidFill>
                  <a:prstClr val="black"/>
                </a:solidFill>
              </a:rPr>
              <a:t> U.S. civilian noninstitutionalized population.</a:t>
            </a:r>
            <a:endParaRPr lang="en-US" sz="1000" dirty="0">
              <a:solidFill>
                <a:prstClr val="black"/>
              </a:solidFill>
              <a:latin typeface="Arial"/>
            </a:endParaRPr>
          </a:p>
          <a:p>
            <a:pPr>
              <a:defRPr/>
            </a:pPr>
            <a:r>
              <a:rPr lang="en-US" sz="1000" b="1" dirty="0">
                <a:solidFill>
                  <a:prstClr val="black"/>
                </a:solidFill>
                <a:latin typeface="Arial"/>
              </a:rPr>
              <a:t>Note: </a:t>
            </a:r>
            <a:r>
              <a:rPr lang="en-US" sz="1000" dirty="0">
                <a:solidFill>
                  <a:prstClr val="black"/>
                </a:solidFill>
                <a:latin typeface="Arial"/>
              </a:rPr>
              <a:t>For this measure, lower rates are better. </a:t>
            </a:r>
          </a:p>
        </p:txBody>
      </p:sp>
      <p:sp>
        <p:nvSpPr>
          <p:cNvPr id="3" name="Slide Number Placeholder 2">
            <a:extLst>
              <a:ext uri="{FF2B5EF4-FFF2-40B4-BE49-F238E27FC236}">
                <a16:creationId xmlns:a16="http://schemas.microsoft.com/office/drawing/2014/main" id="{C4581F94-CDA7-4B7E-996E-00681D7FE347}"/>
              </a:ext>
            </a:extLst>
          </p:cNvPr>
          <p:cNvSpPr>
            <a:spLocks noGrp="1"/>
          </p:cNvSpPr>
          <p:nvPr>
            <p:ph type="sldNum" sz="quarter" idx="10"/>
          </p:nvPr>
        </p:nvSpPr>
        <p:spPr/>
        <p:txBody>
          <a:bodyPr/>
          <a:lstStyle/>
          <a:p>
            <a:fld id="{85F5B7A5-34A7-4AB0-A34F-A4DF2002FA98}" type="slidenum">
              <a:rPr lang="en-US" smtClean="0"/>
              <a:t>52</a:t>
            </a:fld>
            <a:endParaRPr lang="en-US" dirty="0"/>
          </a:p>
        </p:txBody>
      </p:sp>
    </p:spTree>
    <p:extLst>
      <p:ext uri="{BB962C8B-B14F-4D97-AF65-F5344CB8AC3E}">
        <p14:creationId xmlns:p14="http://schemas.microsoft.com/office/powerpoint/2010/main" val="39319688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315200" cy="617884"/>
          </a:xfrm>
        </p:spPr>
        <p:txBody>
          <a:bodyPr>
            <a:noAutofit/>
          </a:bodyPr>
          <a:lstStyle/>
          <a:p>
            <a:pPr algn="l"/>
            <a:r>
              <a:rPr lang="en-US" sz="1800" dirty="0"/>
              <a:t>People unable to get or delayed in getting needed dental care due to financial or insurance reasons, by residence location, 2002-2017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7353866"/>
              </p:ext>
            </p:extLst>
          </p:nvPr>
        </p:nvGraphicFramePr>
        <p:xfrm>
          <a:off x="457200" y="13716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65083" y="5748269"/>
            <a:ext cx="8229600" cy="707886"/>
          </a:xfrm>
          <a:prstGeom prst="rect">
            <a:avLst/>
          </a:prstGeom>
        </p:spPr>
        <p:txBody>
          <a:bodyPr wrap="square">
            <a:spAutoFit/>
          </a:bodyPr>
          <a:lstStyle/>
          <a:p>
            <a:r>
              <a:rPr lang="en-US" sz="1000" b="1" dirty="0">
                <a:solidFill>
                  <a:prstClr val="black"/>
                </a:solidFill>
                <a:latin typeface="Arial"/>
              </a:rPr>
              <a:t>Source: </a:t>
            </a:r>
            <a:r>
              <a:rPr lang="en-US" sz="1000" dirty="0">
                <a:solidFill>
                  <a:prstClr val="black"/>
                </a:solidFill>
              </a:rPr>
              <a:t>Agency for Healthcare Research and Quality, Medical Expenditure Panel Survey, 2002-2017</a:t>
            </a:r>
            <a:r>
              <a:rPr lang="en-US" sz="1000" dirty="0">
                <a:solidFill>
                  <a:prstClr val="black"/>
                </a:solidFill>
                <a:latin typeface="Arial"/>
              </a:rPr>
              <a:t>.</a:t>
            </a:r>
          </a:p>
          <a:p>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U.S. civilian noninstitutionalized population who were unable to get or delayed in getting needed dental care.</a:t>
            </a:r>
            <a:endParaRPr lang="en-US" sz="1000" b="1" dirty="0">
              <a:solidFill>
                <a:prstClr val="black"/>
              </a:solidFill>
              <a:latin typeface="Arial"/>
            </a:endParaRPr>
          </a:p>
          <a:p>
            <a:pPr>
              <a:defRPr/>
            </a:pPr>
            <a:r>
              <a:rPr lang="en-US" sz="1000" b="1" dirty="0">
                <a:solidFill>
                  <a:prstClr val="black"/>
                </a:solidFill>
                <a:latin typeface="Arial"/>
              </a:rPr>
              <a:t>Note: </a:t>
            </a:r>
            <a:r>
              <a:rPr lang="en-US" sz="1000" dirty="0">
                <a:solidFill>
                  <a:prstClr val="black"/>
                </a:solidFill>
                <a:latin typeface="Arial"/>
              </a:rPr>
              <a:t>For this measure, lower rates are better. </a:t>
            </a:r>
            <a:r>
              <a:rPr lang="en-US" sz="1000" dirty="0">
                <a:solidFill>
                  <a:prstClr val="black"/>
                </a:solidFill>
              </a:rPr>
              <a:t>Data for noncore areas are not included because they did not meet criteria for statistical reliability.</a:t>
            </a:r>
            <a:endParaRPr lang="en-US" sz="1000" dirty="0">
              <a:solidFill>
                <a:prstClr val="black"/>
              </a:solidFill>
              <a:latin typeface="Arial"/>
            </a:endParaRPr>
          </a:p>
        </p:txBody>
      </p:sp>
      <p:sp>
        <p:nvSpPr>
          <p:cNvPr id="3" name="Slide Number Placeholder 2">
            <a:extLst>
              <a:ext uri="{FF2B5EF4-FFF2-40B4-BE49-F238E27FC236}">
                <a16:creationId xmlns:a16="http://schemas.microsoft.com/office/drawing/2014/main" id="{B7469AFD-645F-4E33-86F9-2AA396A4C215}"/>
              </a:ext>
            </a:extLst>
          </p:cNvPr>
          <p:cNvSpPr>
            <a:spLocks noGrp="1"/>
          </p:cNvSpPr>
          <p:nvPr>
            <p:ph type="sldNum" sz="quarter" idx="10"/>
          </p:nvPr>
        </p:nvSpPr>
        <p:spPr/>
        <p:txBody>
          <a:bodyPr/>
          <a:lstStyle/>
          <a:p>
            <a:fld id="{85F5B7A5-34A7-4AB0-A34F-A4DF2002FA98}" type="slidenum">
              <a:rPr lang="en-US" smtClean="0"/>
              <a:t>53</a:t>
            </a:fld>
            <a:endParaRPr lang="en-US" dirty="0"/>
          </a:p>
        </p:txBody>
      </p:sp>
    </p:spTree>
    <p:extLst>
      <p:ext uri="{BB962C8B-B14F-4D97-AF65-F5344CB8AC3E}">
        <p14:creationId xmlns:p14="http://schemas.microsoft.com/office/powerpoint/2010/main" val="9620169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Patient safety</a:t>
            </a:r>
          </a:p>
        </p:txBody>
      </p:sp>
      <p:sp>
        <p:nvSpPr>
          <p:cNvPr id="2" name="Text Placeholder 1"/>
          <p:cNvSpPr>
            <a:spLocks noGrp="1"/>
          </p:cNvSpPr>
          <p:nvPr>
            <p:ph type="body" idx="1"/>
          </p:nvPr>
        </p:nvSpPr>
        <p:spPr/>
        <p:txBody>
          <a:bodyPr/>
          <a:lstStyle/>
          <a:p>
            <a:r>
              <a:rPr lang="en-US" dirty="0"/>
              <a:t>Chartbook on Rural Healthcare</a:t>
            </a:r>
          </a:p>
        </p:txBody>
      </p:sp>
      <p:sp>
        <p:nvSpPr>
          <p:cNvPr id="3" name="Slide Number Placeholder 2">
            <a:extLst>
              <a:ext uri="{FF2B5EF4-FFF2-40B4-BE49-F238E27FC236}">
                <a16:creationId xmlns:a16="http://schemas.microsoft.com/office/drawing/2014/main" id="{C240D3BF-83F5-4F64-9B7B-D622FDB3911A}"/>
              </a:ext>
            </a:extLst>
          </p:cNvPr>
          <p:cNvSpPr>
            <a:spLocks noGrp="1"/>
          </p:cNvSpPr>
          <p:nvPr>
            <p:ph type="sldNum" sz="quarter" idx="10"/>
          </p:nvPr>
        </p:nvSpPr>
        <p:spPr/>
        <p:txBody>
          <a:bodyPr/>
          <a:lstStyle/>
          <a:p>
            <a:fld id="{85F5B7A5-34A7-4AB0-A34F-A4DF2002FA98}" type="slidenum">
              <a:rPr lang="en-US" smtClean="0"/>
              <a:pPr/>
              <a:t>54</a:t>
            </a:fld>
            <a:endParaRPr lang="en-US" dirty="0"/>
          </a:p>
        </p:txBody>
      </p:sp>
    </p:spTree>
    <p:extLst>
      <p:ext uri="{BB962C8B-B14F-4D97-AF65-F5344CB8AC3E}">
        <p14:creationId xmlns:p14="http://schemas.microsoft.com/office/powerpoint/2010/main" val="42788131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934200" cy="694084"/>
          </a:xfrm>
        </p:spPr>
        <p:txBody>
          <a:bodyPr>
            <a:noAutofit/>
          </a:bodyPr>
          <a:lstStyle/>
          <a:p>
            <a:pPr algn="l"/>
            <a:r>
              <a:rPr lang="en-US" sz="1800" dirty="0"/>
              <a:t>Postoperative sepsis per 1,000 adult discharges with an elective operating room procedure, by hospital location,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65258297"/>
              </p:ext>
            </p:extLst>
          </p:nvPr>
        </p:nvGraphicFramePr>
        <p:xfrm>
          <a:off x="457200" y="137160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638800"/>
            <a:ext cx="8229600" cy="861774"/>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rPr>
              <a:t>Agency for Healthcare Research and Quality (AHRQ), Healthcare Cost and Utilization Project, State Inpatient Databases weighted to provide national estimates, and AHRQ Quality Indicators, version 7.0.1, 2017.</a:t>
            </a:r>
          </a:p>
          <a:p>
            <a:r>
              <a:rPr lang="en-US" sz="1000" b="1" dirty="0">
                <a:latin typeface="Arial" panose="020B0604020202020204" pitchFamily="34" charset="0"/>
                <a:cs typeface="Arial" panose="020B0604020202020204" pitchFamily="34" charset="0"/>
              </a:rPr>
              <a:t>Denominator: </a:t>
            </a:r>
            <a:r>
              <a:rPr lang="en-US" sz="1000" dirty="0">
                <a:latin typeface="Arial" panose="020B0604020202020204" pitchFamily="34" charset="0"/>
                <a:cs typeface="Arial" panose="020B0604020202020204" pitchFamily="34" charset="0"/>
              </a:rPr>
              <a:t>All elective hospital surgical discharges among adults age 18 and over with a length of stay of 4 or more days.</a:t>
            </a:r>
          </a:p>
          <a:p>
            <a:r>
              <a:rPr lang="en-US" sz="1000" b="1" dirty="0">
                <a:latin typeface="Arial" panose="020B0604020202020204" pitchFamily="34" charset="0"/>
                <a:cs typeface="Arial" panose="020B0604020202020204" pitchFamily="34" charset="0"/>
              </a:rPr>
              <a:t>Note:</a:t>
            </a:r>
            <a:r>
              <a:rPr lang="en-US" sz="1000" dirty="0">
                <a:latin typeface="Arial" panose="020B0604020202020204" pitchFamily="34" charset="0"/>
                <a:cs typeface="Arial" panose="020B0604020202020204" pitchFamily="34" charset="0"/>
              </a:rPr>
              <a:t> For this measure, lower rates are better. The AHRQ Patient Safety Indicators software requires that the sepsis be reported as a secondary diagnosis (rather than the principal diagnosis). </a:t>
            </a:r>
          </a:p>
        </p:txBody>
      </p:sp>
      <p:sp>
        <p:nvSpPr>
          <p:cNvPr id="3" name="Slide Number Placeholder 2">
            <a:extLst>
              <a:ext uri="{FF2B5EF4-FFF2-40B4-BE49-F238E27FC236}">
                <a16:creationId xmlns:a16="http://schemas.microsoft.com/office/drawing/2014/main" id="{BD1BC76F-E63E-425B-A126-CA1BAA75F8AD}"/>
              </a:ext>
            </a:extLst>
          </p:cNvPr>
          <p:cNvSpPr>
            <a:spLocks noGrp="1"/>
          </p:cNvSpPr>
          <p:nvPr>
            <p:ph type="sldNum" sz="quarter" idx="10"/>
          </p:nvPr>
        </p:nvSpPr>
        <p:spPr/>
        <p:txBody>
          <a:bodyPr/>
          <a:lstStyle/>
          <a:p>
            <a:fld id="{85F5B7A5-34A7-4AB0-A34F-A4DF2002FA98}" type="slidenum">
              <a:rPr lang="en-US" smtClean="0"/>
              <a:t>55</a:t>
            </a:fld>
            <a:endParaRPr lang="en-US" dirty="0"/>
          </a:p>
        </p:txBody>
      </p:sp>
    </p:spTree>
    <p:extLst>
      <p:ext uri="{BB962C8B-B14F-4D97-AF65-F5344CB8AC3E}">
        <p14:creationId xmlns:p14="http://schemas.microsoft.com/office/powerpoint/2010/main" val="4166482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162800" cy="617884"/>
          </a:xfrm>
        </p:spPr>
        <p:txBody>
          <a:bodyPr>
            <a:noAutofit/>
          </a:bodyPr>
          <a:lstStyle/>
          <a:p>
            <a:pPr algn="l"/>
            <a:r>
              <a:rPr lang="en-US" sz="1800" dirty="0"/>
              <a:t>Postoperative sepsis per 1,000 adult discharges with an elective operating room procedure, by residence location,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88837840"/>
              </p:ext>
            </p:extLst>
          </p:nvPr>
        </p:nvGraphicFramePr>
        <p:xfrm>
          <a:off x="457200" y="137160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760720"/>
            <a:ext cx="8229600" cy="1015663"/>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Agency for Healthcare Research and Quality (AHRQ), Healthcare Cost and Utilization Project, State Inpatient Databases weighted to provide national estimates, and AHRQ Quality Indicators, version 7.0.1, 2017.</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All elective hospital surgical discharges among adults age 18 and over with a length of stay of 4 or more days.</a:t>
            </a:r>
          </a:p>
          <a:p>
            <a:pPr>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 </a:t>
            </a:r>
            <a:r>
              <a:rPr lang="en-US" sz="1000" dirty="0">
                <a:latin typeface="Arial" panose="020B0604020202020204" pitchFamily="34" charset="0"/>
                <a:cs typeface="Arial" panose="020B0604020202020204" pitchFamily="34" charset="0"/>
              </a:rPr>
              <a:t>The AHRQ Patient Safety Indicators software requires that the sepsis be reported as a secondary diagnosis (rather than the principal diagnosis). </a:t>
            </a:r>
          </a:p>
          <a:p>
            <a:pPr lvl="0" defTabSz="914400">
              <a:defRPr/>
            </a:pP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E6D6A5B7-479D-4440-8C1B-EDB69A745092}"/>
              </a:ext>
            </a:extLst>
          </p:cNvPr>
          <p:cNvSpPr>
            <a:spLocks noGrp="1"/>
          </p:cNvSpPr>
          <p:nvPr>
            <p:ph type="sldNum" sz="quarter" idx="10"/>
          </p:nvPr>
        </p:nvSpPr>
        <p:spPr/>
        <p:txBody>
          <a:bodyPr/>
          <a:lstStyle/>
          <a:p>
            <a:fld id="{85F5B7A5-34A7-4AB0-A34F-A4DF2002FA98}" type="slidenum">
              <a:rPr lang="en-US" smtClean="0"/>
              <a:t>56</a:t>
            </a:fld>
            <a:endParaRPr lang="en-US" dirty="0"/>
          </a:p>
        </p:txBody>
      </p:sp>
    </p:spTree>
    <p:extLst>
      <p:ext uri="{BB962C8B-B14F-4D97-AF65-F5344CB8AC3E}">
        <p14:creationId xmlns:p14="http://schemas.microsoft.com/office/powerpoint/2010/main" val="25182012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A740B-FD98-4608-9561-B067AD87FB61}"/>
              </a:ext>
            </a:extLst>
          </p:cNvPr>
          <p:cNvSpPr>
            <a:spLocks noGrp="1"/>
          </p:cNvSpPr>
          <p:nvPr>
            <p:ph type="title"/>
          </p:nvPr>
        </p:nvSpPr>
        <p:spPr/>
        <p:txBody>
          <a:bodyPr>
            <a:noAutofit/>
          </a:bodyPr>
          <a:lstStyle/>
          <a:p>
            <a:pPr algn="l"/>
            <a:r>
              <a:rPr lang="en-US" sz="1800" dirty="0"/>
              <a:t>Postoperative sepsis per 1,000 adult discharges with an elective operating room procedure, by hospital location, stratified by race/ethnicity, 2017</a:t>
            </a:r>
          </a:p>
        </p:txBody>
      </p:sp>
      <p:sp>
        <p:nvSpPr>
          <p:cNvPr id="4" name="Slide Number Placeholder 3">
            <a:extLst>
              <a:ext uri="{FF2B5EF4-FFF2-40B4-BE49-F238E27FC236}">
                <a16:creationId xmlns:a16="http://schemas.microsoft.com/office/drawing/2014/main" id="{A47E3C5E-5432-48AE-8587-EDEFD113912E}"/>
              </a:ext>
            </a:extLst>
          </p:cNvPr>
          <p:cNvSpPr>
            <a:spLocks noGrp="1"/>
          </p:cNvSpPr>
          <p:nvPr>
            <p:ph type="sldNum" sz="quarter" idx="10"/>
          </p:nvPr>
        </p:nvSpPr>
        <p:spPr/>
        <p:txBody>
          <a:bodyPr/>
          <a:lstStyle/>
          <a:p>
            <a:fld id="{85F5B7A5-34A7-4AB0-A34F-A4DF2002FA98}" type="slidenum">
              <a:rPr lang="en-US" smtClean="0"/>
              <a:t>57</a:t>
            </a:fld>
            <a:endParaRPr lang="en-US" dirty="0"/>
          </a:p>
        </p:txBody>
      </p:sp>
      <p:graphicFrame>
        <p:nvGraphicFramePr>
          <p:cNvPr id="5" name="Content Placeholder 3">
            <a:extLst>
              <a:ext uri="{FF2B5EF4-FFF2-40B4-BE49-F238E27FC236}">
                <a16:creationId xmlns:a16="http://schemas.microsoft.com/office/drawing/2014/main" id="{1A590EC1-951B-46F1-AEEB-730DA950C88D}"/>
              </a:ext>
            </a:extLst>
          </p:cNvPr>
          <p:cNvGraphicFramePr>
            <a:graphicFrameLocks noGrp="1"/>
          </p:cNvGraphicFramePr>
          <p:nvPr>
            <p:ph idx="1"/>
            <p:extLst>
              <p:ext uri="{D42A27DB-BD31-4B8C-83A1-F6EECF244321}">
                <p14:modId xmlns:p14="http://schemas.microsoft.com/office/powerpoint/2010/main" val="1759775967"/>
              </p:ext>
            </p:extLst>
          </p:nvPr>
        </p:nvGraphicFramePr>
        <p:xfrm>
          <a:off x="457200" y="1280160"/>
          <a:ext cx="822960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B2AA7665-0E69-454E-AC4A-1ABE7D2A0B2E}"/>
              </a:ext>
            </a:extLst>
          </p:cNvPr>
          <p:cNvSpPr/>
          <p:nvPr/>
        </p:nvSpPr>
        <p:spPr>
          <a:xfrm>
            <a:off x="457200" y="5394960"/>
            <a:ext cx="8229600" cy="1323439"/>
          </a:xfrm>
          <a:prstGeom prst="rect">
            <a:avLst/>
          </a:prstGeom>
        </p:spPr>
        <p:txBody>
          <a:bodyPr wrap="square">
            <a:spAutoFit/>
          </a:bodyPr>
          <a:lstStyle/>
          <a:p>
            <a:pPr lvl="0">
              <a:defRPr/>
            </a:pPr>
            <a:r>
              <a:rPr lang="en-US" sz="1000" b="1" dirty="0">
                <a:solidFill>
                  <a:prstClr val="black"/>
                </a:solidFill>
              </a:rPr>
              <a:t>Key: </a:t>
            </a:r>
            <a:r>
              <a:rPr lang="en-US" sz="1000" dirty="0">
                <a:solidFill>
                  <a:prstClr val="black"/>
                </a:solidFill>
              </a:rPr>
              <a:t>API = Asian or Pacific Islander.</a:t>
            </a:r>
            <a:endParaRPr lang="en-US" sz="1000" b="1" dirty="0">
              <a:solidFill>
                <a:prstClr val="black"/>
              </a:solidFill>
            </a:endParaRPr>
          </a:p>
          <a:p>
            <a:pPr lvl="0"/>
            <a:r>
              <a:rPr lang="en-US" sz="1000" b="1" dirty="0">
                <a:solidFill>
                  <a:prstClr val="black"/>
                </a:solidFill>
              </a:rPr>
              <a:t>Source: </a:t>
            </a:r>
            <a:r>
              <a:rPr lang="en-US" sz="1000" dirty="0">
                <a:solidFill>
                  <a:prstClr val="black"/>
                </a:solidFill>
                <a:latin typeface="Arial" panose="020B0604020202020204" pitchFamily="34" charset="0"/>
                <a:cs typeface="Arial" panose="020B0604020202020204" pitchFamily="34" charset="0"/>
              </a:rPr>
              <a:t>Agency for Healthcare Research and Quality (AHRQ), Healthcare Cost and Utilization Project, State Inpatient Databases weighted to provide national estimates, and AHRQ Quality Indicators, version 7.0.1, 2017.</a:t>
            </a:r>
            <a:endParaRPr lang="en-US" sz="1000" dirty="0">
              <a:solidFill>
                <a:srgbClr val="FF0000"/>
              </a:solidFill>
              <a:latin typeface="Arial" panose="020B0604020202020204" pitchFamily="34" charset="0"/>
              <a:cs typeface="Arial" panose="020B0604020202020204" pitchFamily="34" charset="0"/>
            </a:endParaRPr>
          </a:p>
          <a:p>
            <a:pPr lvl="0"/>
            <a:r>
              <a:rPr lang="en-US" sz="1000" b="1" dirty="0">
                <a:solidFill>
                  <a:prstClr val="black"/>
                </a:solidFill>
                <a:latin typeface="Arial" panose="020B0604020202020204" pitchFamily="34" charset="0"/>
                <a:cs typeface="Arial" panose="020B0604020202020204" pitchFamily="34" charset="0"/>
              </a:rPr>
              <a:t>Denominator: </a:t>
            </a:r>
            <a:r>
              <a:rPr lang="en-US" sz="1000" dirty="0">
                <a:solidFill>
                  <a:prstClr val="black"/>
                </a:solidFill>
                <a:latin typeface="Arial" panose="020B0604020202020204" pitchFamily="34" charset="0"/>
                <a:cs typeface="Arial" panose="020B0604020202020204" pitchFamily="34" charset="0"/>
              </a:rPr>
              <a:t>All elective hospital surgical discharges among adults age 18 and over with a length of stay of 4 or more days.</a:t>
            </a:r>
          </a:p>
          <a:p>
            <a:pPr lvl="0"/>
            <a:r>
              <a:rPr lang="en-US" sz="1000" b="1" dirty="0">
                <a:solidFill>
                  <a:prstClr val="black"/>
                </a:solidFill>
                <a:latin typeface="Arial" panose="020B0604020202020204" pitchFamily="34" charset="0"/>
                <a:cs typeface="Arial" panose="020B0604020202020204" pitchFamily="34" charset="0"/>
              </a:rPr>
              <a:t>Note:</a:t>
            </a:r>
            <a:r>
              <a:rPr lang="en-US" sz="1000" dirty="0">
                <a:solidFill>
                  <a:prstClr val="black"/>
                </a:solidFill>
                <a:latin typeface="Arial" panose="020B0604020202020204" pitchFamily="34" charset="0"/>
                <a:cs typeface="Arial" panose="020B0604020202020204" pitchFamily="34" charset="0"/>
              </a:rPr>
              <a:t> For this measure, lower rates are better. </a:t>
            </a:r>
            <a:r>
              <a:rPr lang="en-US" sz="1000" dirty="0">
                <a:solidFill>
                  <a:prstClr val="black"/>
                </a:solidFill>
              </a:rPr>
              <a:t>White, Black, and API are non-Hispanic. Hispanic includes all races. Data for small metropolitan areas and micropolitan areas for APIs and for Hispanics in micropolitan areas are not included because they did not meet criteria for statistical reliability. Noncore areas were not included because only the data for Whites met criteria for statistical reliability. </a:t>
            </a:r>
            <a:r>
              <a:rPr lang="en-US" sz="1000" dirty="0">
                <a:solidFill>
                  <a:prstClr val="black"/>
                </a:solidFill>
                <a:latin typeface="Arial" panose="020B0604020202020204" pitchFamily="34" charset="0"/>
                <a:cs typeface="Arial" panose="020B0604020202020204" pitchFamily="34" charset="0"/>
              </a:rPr>
              <a:t>The AHRQ Patient Safety Indicators software requires that the sepsis be reported as a secondary diagnosis (rather than the principal diagnosis). </a:t>
            </a:r>
          </a:p>
        </p:txBody>
      </p:sp>
    </p:spTree>
    <p:extLst>
      <p:ext uri="{BB962C8B-B14F-4D97-AF65-F5344CB8AC3E}">
        <p14:creationId xmlns:p14="http://schemas.microsoft.com/office/powerpoint/2010/main" val="25553029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Postoperative sepsis per 1,000 adult discharges with an elective operating room procedure,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7912139"/>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486400"/>
            <a:ext cx="8229600" cy="1188720"/>
          </a:xfrm>
          <a:prstGeom prst="rect">
            <a:avLst/>
          </a:prstGeom>
          <a:noFill/>
        </p:spPr>
        <p:txBody>
          <a:bodyPr wrap="square" rtlCol="0">
            <a:spAutoFit/>
          </a:bodyPr>
          <a:lstStyle/>
          <a:p>
            <a:pPr lvl="0" defTabSz="914400">
              <a:defRPr/>
            </a:pPr>
            <a:r>
              <a:rPr lang="en-US" sz="1000" b="1" dirty="0">
                <a:solidFill>
                  <a:prstClr val="black"/>
                </a:solidFill>
              </a:rPr>
              <a:t>Key: </a:t>
            </a:r>
            <a:r>
              <a:rPr lang="en-US" sz="1000" dirty="0">
                <a:solidFill>
                  <a:prstClr val="black"/>
                </a:solidFill>
              </a:rPr>
              <a:t>API = Asian or Pacific Islander.</a:t>
            </a:r>
            <a:endParaRPr lang="en-US" sz="1000" b="1" dirty="0">
              <a:solidFill>
                <a:prstClr val="black"/>
              </a:solidFill>
            </a:endParaRPr>
          </a:p>
          <a:p>
            <a:r>
              <a:rPr lang="en-US" sz="1000" b="1" dirty="0">
                <a:solidFill>
                  <a:prstClr val="black"/>
                </a:solidFill>
              </a:rPr>
              <a:t>Source: </a:t>
            </a:r>
            <a:r>
              <a:rPr lang="en-US" sz="1000" dirty="0">
                <a:latin typeface="Arial" panose="020B0604020202020204" pitchFamily="34" charset="0"/>
                <a:cs typeface="Arial" panose="020B0604020202020204" pitchFamily="34" charset="0"/>
              </a:rPr>
              <a:t>Agency for Healthcare Research and Quality (AHRQ), Healthcare Cost and Utilization Project, State Inpatient Databases weighted to provide national estimates, and AHRQ Quality Indicators, version 7.0.1, 2017.</a:t>
            </a:r>
            <a:endParaRPr lang="en-US" sz="1000" dirty="0">
              <a:solidFill>
                <a:srgbClr val="FF0000"/>
              </a:solidFill>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Denominator: </a:t>
            </a:r>
            <a:r>
              <a:rPr lang="en-US" sz="1000" dirty="0">
                <a:latin typeface="Arial" panose="020B0604020202020204" pitchFamily="34" charset="0"/>
                <a:cs typeface="Arial" panose="020B0604020202020204" pitchFamily="34" charset="0"/>
              </a:rPr>
              <a:t>All elective hospital surgical discharges among adults age 18 and over with a length of stay of 4 or more days.</a:t>
            </a:r>
          </a:p>
          <a:p>
            <a:r>
              <a:rPr lang="en-US" sz="1000" b="1" dirty="0">
                <a:latin typeface="Arial" panose="020B0604020202020204" pitchFamily="34" charset="0"/>
                <a:cs typeface="Arial" panose="020B0604020202020204" pitchFamily="34" charset="0"/>
              </a:rPr>
              <a:t>Note:</a:t>
            </a:r>
            <a:r>
              <a:rPr lang="en-US" sz="1000" dirty="0">
                <a:latin typeface="Arial" panose="020B0604020202020204" pitchFamily="34" charset="0"/>
                <a:cs typeface="Arial" panose="020B0604020202020204" pitchFamily="34" charset="0"/>
              </a:rPr>
              <a:t> For this measure, lower rates are better. </a:t>
            </a:r>
            <a:r>
              <a:rPr lang="en-US" sz="1000" dirty="0"/>
              <a:t>White, Black, and API are non-Hispanic. </a:t>
            </a:r>
            <a:r>
              <a:rPr lang="en-US" sz="1000" dirty="0">
                <a:solidFill>
                  <a:prstClr val="black"/>
                </a:solidFill>
              </a:rPr>
              <a:t>Hispanic includes all races. </a:t>
            </a:r>
            <a:r>
              <a:rPr lang="en-US" sz="1000" dirty="0"/>
              <a:t>Data for small metropolitan, micropolitan, and noncore areas for APIs are not included because they did not meet criteria for statistical reliability. </a:t>
            </a:r>
            <a:r>
              <a:rPr lang="en-US" sz="1000" dirty="0">
                <a:latin typeface="Arial" panose="020B0604020202020204" pitchFamily="34" charset="0"/>
                <a:cs typeface="Arial" panose="020B0604020202020204" pitchFamily="34" charset="0"/>
              </a:rPr>
              <a:t>The AHRQ Patient Safety Indicators software requires that the sepsis be reported as a secondary diagnosis (rather than the principal diagnosis). </a:t>
            </a:r>
            <a:endParaRPr lang="en-US" sz="1000" b="1" dirty="0">
              <a:solidFill>
                <a:prstClr val="black"/>
              </a:solidFill>
            </a:endParaRPr>
          </a:p>
        </p:txBody>
      </p:sp>
      <p:sp>
        <p:nvSpPr>
          <p:cNvPr id="3" name="Slide Number Placeholder 2">
            <a:extLst>
              <a:ext uri="{FF2B5EF4-FFF2-40B4-BE49-F238E27FC236}">
                <a16:creationId xmlns:a16="http://schemas.microsoft.com/office/drawing/2014/main" id="{41DB5331-36CD-44EE-A03E-B60396CFA139}"/>
              </a:ext>
            </a:extLst>
          </p:cNvPr>
          <p:cNvSpPr>
            <a:spLocks noGrp="1"/>
          </p:cNvSpPr>
          <p:nvPr>
            <p:ph type="sldNum" sz="quarter" idx="10"/>
          </p:nvPr>
        </p:nvSpPr>
        <p:spPr/>
        <p:txBody>
          <a:bodyPr/>
          <a:lstStyle/>
          <a:p>
            <a:fld id="{85F5B7A5-34A7-4AB0-A34F-A4DF2002FA98}" type="slidenum">
              <a:rPr lang="en-US" smtClean="0"/>
              <a:t>58</a:t>
            </a:fld>
            <a:endParaRPr lang="en-US" dirty="0"/>
          </a:p>
        </p:txBody>
      </p:sp>
    </p:spTree>
    <p:extLst>
      <p:ext uri="{BB962C8B-B14F-4D97-AF65-F5344CB8AC3E}">
        <p14:creationId xmlns:p14="http://schemas.microsoft.com/office/powerpoint/2010/main" val="15651331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Postoperative respiratory failure per 1,000 elective surgical hospital discharges, adults,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4167783"/>
              </p:ext>
            </p:extLst>
          </p:nvPr>
        </p:nvGraphicFramePr>
        <p:xfrm>
          <a:off x="457200" y="13716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669280"/>
            <a:ext cx="8229600" cy="861774"/>
          </a:xfrm>
          <a:prstGeom prst="rect">
            <a:avLst/>
          </a:prstGeom>
          <a:noFill/>
        </p:spPr>
        <p:txBody>
          <a:bodyPr wrap="square" rtlCol="0">
            <a:spAutoFit/>
          </a:bodyPr>
          <a:lstStyle/>
          <a:p>
            <a:pPr>
              <a:defRPr/>
            </a:pPr>
            <a:r>
              <a:rPr lang="en-US" sz="1000" b="1" dirty="0">
                <a:solidFill>
                  <a:prstClr val="black"/>
                </a:solidFill>
                <a:latin typeface="Arial"/>
              </a:rPr>
              <a:t>Source:</a:t>
            </a:r>
            <a:r>
              <a:rPr lang="en-US" sz="1000" dirty="0">
                <a:solidFill>
                  <a:prstClr val="black"/>
                </a:solidFill>
                <a:latin typeface="Arial"/>
              </a:rPr>
              <a:t> </a:t>
            </a:r>
            <a:r>
              <a:rPr lang="en-US" sz="1000" dirty="0">
                <a:solidFill>
                  <a:prstClr val="black"/>
                </a:solidFill>
              </a:rPr>
              <a:t>Agency for Healthcare Research and Quality (AHRQ), Healthcare Cost and Utilization Project, State Inpatient Databases weighted to provide national estimates, and AHRQ Quality Indicators, version 7.0.1, 2017.</a:t>
            </a:r>
          </a:p>
          <a:p>
            <a:pPr>
              <a:defRPr/>
            </a:pPr>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All elective hospital surgical discharges, age 18 and over, excluding patients with respiratory disease, circulatory disease, neuromuscular disorders, obstetric conditions, and secondary procedure of tracheostomy before or after surgery or as the only procedure.</a:t>
            </a:r>
            <a:endParaRPr lang="en-US" sz="1000" b="1" dirty="0">
              <a:solidFill>
                <a:prstClr val="black"/>
              </a:solidFill>
              <a:latin typeface="Arial"/>
            </a:endParaRPr>
          </a:p>
          <a:p>
            <a:r>
              <a:rPr lang="en-US" sz="1000" b="1" dirty="0">
                <a:solidFill>
                  <a:prstClr val="black"/>
                </a:solidFill>
                <a:latin typeface="Arial"/>
              </a:rPr>
              <a:t>Note: </a:t>
            </a:r>
            <a:r>
              <a:rPr lang="en-US" sz="1000" dirty="0">
                <a:solidFill>
                  <a:prstClr val="black"/>
                </a:solidFill>
                <a:latin typeface="Arial"/>
              </a:rPr>
              <a:t>For this measure, lower rates are better.</a:t>
            </a:r>
          </a:p>
        </p:txBody>
      </p:sp>
      <p:sp>
        <p:nvSpPr>
          <p:cNvPr id="3" name="Slide Number Placeholder 2">
            <a:extLst>
              <a:ext uri="{FF2B5EF4-FFF2-40B4-BE49-F238E27FC236}">
                <a16:creationId xmlns:a16="http://schemas.microsoft.com/office/drawing/2014/main" id="{DF8D48ED-32C9-42C7-A023-040FF68D90CA}"/>
              </a:ext>
            </a:extLst>
          </p:cNvPr>
          <p:cNvSpPr>
            <a:spLocks noGrp="1"/>
          </p:cNvSpPr>
          <p:nvPr>
            <p:ph type="sldNum" sz="quarter" idx="10"/>
          </p:nvPr>
        </p:nvSpPr>
        <p:spPr/>
        <p:txBody>
          <a:bodyPr/>
          <a:lstStyle/>
          <a:p>
            <a:fld id="{85F5B7A5-34A7-4AB0-A34F-A4DF2002FA98}" type="slidenum">
              <a:rPr lang="en-US" smtClean="0"/>
              <a:t>59</a:t>
            </a:fld>
            <a:endParaRPr lang="en-US" dirty="0"/>
          </a:p>
        </p:txBody>
      </p:sp>
    </p:spTree>
    <p:extLst>
      <p:ext uri="{BB962C8B-B14F-4D97-AF65-F5344CB8AC3E}">
        <p14:creationId xmlns:p14="http://schemas.microsoft.com/office/powerpoint/2010/main" val="2159499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Findings of the 2019 NHQDR: Quality</a:t>
            </a:r>
          </a:p>
        </p:txBody>
      </p:sp>
      <p:sp>
        <p:nvSpPr>
          <p:cNvPr id="3" name="Content Placeholder 2"/>
          <p:cNvSpPr>
            <a:spLocks noGrp="1"/>
          </p:cNvSpPr>
          <p:nvPr>
            <p:ph idx="1"/>
          </p:nvPr>
        </p:nvSpPr>
        <p:spPr/>
        <p:txBody>
          <a:bodyPr>
            <a:normAutofit/>
          </a:bodyPr>
          <a:lstStyle/>
          <a:p>
            <a:r>
              <a:rPr lang="en-US" dirty="0"/>
              <a:t>Quality of Care from 2000 through 2018</a:t>
            </a:r>
          </a:p>
          <a:p>
            <a:pPr lvl="1"/>
            <a:r>
              <a:rPr lang="en-US" dirty="0"/>
              <a:t>Healthcare quality improved overall, but the pace of improvement varied by priority area</a:t>
            </a:r>
            <a:r>
              <a:rPr lang="en-US"/>
              <a:t>. </a:t>
            </a:r>
          </a:p>
          <a:p>
            <a:pPr lvl="1"/>
            <a:r>
              <a:rPr lang="en-US"/>
              <a:t>Half </a:t>
            </a:r>
            <a:r>
              <a:rPr lang="en-US" dirty="0"/>
              <a:t>(87 of 174) of quality measures showed improvement:</a:t>
            </a:r>
          </a:p>
          <a:p>
            <a:pPr lvl="2"/>
            <a:r>
              <a:rPr lang="en-US" dirty="0"/>
              <a:t>Person-Centered Care: Nearly half (14 of 29)</a:t>
            </a:r>
          </a:p>
          <a:p>
            <a:pPr lvl="2"/>
            <a:r>
              <a:rPr lang="en-US" dirty="0"/>
              <a:t>Patient Safety: Nearly half (12 of 26)</a:t>
            </a:r>
          </a:p>
          <a:p>
            <a:pPr lvl="2"/>
            <a:r>
              <a:rPr lang="en-US" dirty="0"/>
              <a:t>Healthy Living: Nearly 60% (41 of 70)</a:t>
            </a:r>
          </a:p>
          <a:p>
            <a:pPr lvl="2"/>
            <a:r>
              <a:rPr lang="en-US" dirty="0"/>
              <a:t>Effective Treatment: More than 40% (15 of 36)</a:t>
            </a:r>
          </a:p>
          <a:p>
            <a:pPr lvl="2"/>
            <a:r>
              <a:rPr lang="en-US" dirty="0"/>
              <a:t>Care Coordination: Nearly 40% (3 of 8)</a:t>
            </a:r>
          </a:p>
          <a:p>
            <a:pPr lvl="2"/>
            <a:r>
              <a:rPr lang="en-US" dirty="0"/>
              <a:t>Care Affordability: 40% (2 of 5)</a:t>
            </a:r>
          </a:p>
          <a:p>
            <a:pPr lvl="1"/>
            <a:endParaRPr lang="en-US" dirty="0"/>
          </a:p>
        </p:txBody>
      </p:sp>
      <p:sp>
        <p:nvSpPr>
          <p:cNvPr id="4" name="Slide Number Placeholder 3">
            <a:extLst>
              <a:ext uri="{FF2B5EF4-FFF2-40B4-BE49-F238E27FC236}">
                <a16:creationId xmlns:a16="http://schemas.microsoft.com/office/drawing/2014/main" id="{509FE3E9-D610-46D1-96F4-B31CB8DCC6FB}"/>
              </a:ext>
            </a:extLst>
          </p:cNvPr>
          <p:cNvSpPr>
            <a:spLocks noGrp="1"/>
          </p:cNvSpPr>
          <p:nvPr>
            <p:ph type="sldNum" sz="quarter" idx="10"/>
          </p:nvPr>
        </p:nvSpPr>
        <p:spPr/>
        <p:txBody>
          <a:bodyPr/>
          <a:lstStyle/>
          <a:p>
            <a:fld id="{85F5B7A5-34A7-4AB0-A34F-A4DF2002FA98}" type="slidenum">
              <a:rPr lang="en-US" smtClean="0"/>
              <a:pPr/>
              <a:t>6</a:t>
            </a:fld>
            <a:endParaRPr lang="en-US" dirty="0"/>
          </a:p>
        </p:txBody>
      </p:sp>
    </p:spTree>
    <p:extLst>
      <p:ext uri="{BB962C8B-B14F-4D97-AF65-F5344CB8AC3E}">
        <p14:creationId xmlns:p14="http://schemas.microsoft.com/office/powerpoint/2010/main" val="8802905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063"/>
            <a:ext cx="7429500" cy="755621"/>
          </a:xfrm>
        </p:spPr>
        <p:txBody>
          <a:bodyPr>
            <a:noAutofit/>
          </a:bodyPr>
          <a:lstStyle/>
          <a:p>
            <a:r>
              <a:rPr lang="en-US" sz="1800" dirty="0"/>
              <a:t>Adults with respiratory failure after elective surgery, per 1,000 elective surgical hospital discharges,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2425758"/>
              </p:ext>
            </p:extLst>
          </p:nvPr>
        </p:nvGraphicFramePr>
        <p:xfrm>
          <a:off x="457200" y="128016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303520"/>
            <a:ext cx="8229600" cy="1188720"/>
          </a:xfrm>
          <a:prstGeom prst="rect">
            <a:avLst/>
          </a:prstGeom>
          <a:noFill/>
        </p:spPr>
        <p:txBody>
          <a:bodyPr wrap="square" rtlCol="0">
            <a:spAutoFit/>
          </a:bodyPr>
          <a:lstStyle/>
          <a:p>
            <a:r>
              <a:rPr lang="en-US" sz="1000" b="1" dirty="0">
                <a:solidFill>
                  <a:prstClr val="black"/>
                </a:solidFill>
              </a:rPr>
              <a:t>Key:</a:t>
            </a:r>
            <a:r>
              <a:rPr lang="en-US" sz="1000" dirty="0">
                <a:solidFill>
                  <a:prstClr val="black"/>
                </a:solidFill>
              </a:rPr>
              <a:t> API = Asian or Pacific Islander</a:t>
            </a:r>
          </a:p>
          <a:p>
            <a:r>
              <a:rPr lang="en-US" sz="1000" b="1" dirty="0">
                <a:solidFill>
                  <a:prstClr val="black"/>
                </a:solidFill>
              </a:rPr>
              <a:t>Source:</a:t>
            </a:r>
            <a:r>
              <a:rPr lang="en-US" sz="1000" dirty="0">
                <a:solidFill>
                  <a:prstClr val="black"/>
                </a:solidFill>
              </a:rPr>
              <a:t> Agency for Healthcare Research and Quality (AHRQ), Healthcare Cost and Utilization Project, State Inpatient Databases weighted to provide national estimates, and AHRQ Quality Indicators, version 7.0.1, 2017.</a:t>
            </a:r>
          </a:p>
          <a:p>
            <a:r>
              <a:rPr lang="en-US" sz="1000" b="1" dirty="0">
                <a:solidFill>
                  <a:prstClr val="black"/>
                </a:solidFill>
              </a:rPr>
              <a:t>Denominator:</a:t>
            </a:r>
            <a:r>
              <a:rPr lang="en-US" sz="1000" dirty="0">
                <a:solidFill>
                  <a:prstClr val="black"/>
                </a:solidFill>
              </a:rPr>
              <a:t> All elective hospital surgical discharges, age 18 and over, excluding patients with respiratory disease, circulatory disease, neuromuscular disorders, obstetric conditions, and secondary procedure of tracheostomy before or after surgery or as the only procedure.</a:t>
            </a:r>
          </a:p>
          <a:p>
            <a:r>
              <a:rPr lang="en-US" sz="1000" b="1" dirty="0">
                <a:solidFill>
                  <a:prstClr val="black"/>
                </a:solidFill>
              </a:rPr>
              <a:t>Note:</a:t>
            </a:r>
            <a:r>
              <a:rPr lang="en-US" sz="1000" dirty="0">
                <a:solidFill>
                  <a:prstClr val="black"/>
                </a:solidFill>
              </a:rPr>
              <a:t> For this measure, lower rates are better. White, Black, and API are non-Hispanic. Hispanic includes all races. Data for small metropolitan, micropolitan, and noncore areas for API are not included because they did not meet criteria for statistical reliability.</a:t>
            </a:r>
          </a:p>
        </p:txBody>
      </p:sp>
      <p:sp>
        <p:nvSpPr>
          <p:cNvPr id="3" name="Slide Number Placeholder 2">
            <a:extLst>
              <a:ext uri="{FF2B5EF4-FFF2-40B4-BE49-F238E27FC236}">
                <a16:creationId xmlns:a16="http://schemas.microsoft.com/office/drawing/2014/main" id="{3A5BB7BC-43E7-40FF-88FD-2CCB5C615155}"/>
              </a:ext>
            </a:extLst>
          </p:cNvPr>
          <p:cNvSpPr>
            <a:spLocks noGrp="1"/>
          </p:cNvSpPr>
          <p:nvPr>
            <p:ph type="sldNum" sz="quarter" idx="10"/>
          </p:nvPr>
        </p:nvSpPr>
        <p:spPr/>
        <p:txBody>
          <a:bodyPr/>
          <a:lstStyle/>
          <a:p>
            <a:fld id="{85F5B7A5-34A7-4AB0-A34F-A4DF2002FA98}" type="slidenum">
              <a:rPr lang="en-US" smtClean="0"/>
              <a:t>60</a:t>
            </a:fld>
            <a:endParaRPr lang="en-US" dirty="0"/>
          </a:p>
        </p:txBody>
      </p:sp>
    </p:spTree>
    <p:extLst>
      <p:ext uri="{BB962C8B-B14F-4D97-AF65-F5344CB8AC3E}">
        <p14:creationId xmlns:p14="http://schemas.microsoft.com/office/powerpoint/2010/main" val="7131054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Deaths per 1,000 hospital admissions expected to be low mortality, 2017</a:t>
            </a:r>
          </a:p>
        </p:txBody>
      </p:sp>
      <p:sp>
        <p:nvSpPr>
          <p:cNvPr id="6" name="TextBox 5"/>
          <p:cNvSpPr txBox="1"/>
          <p:nvPr/>
        </p:nvSpPr>
        <p:spPr>
          <a:xfrm>
            <a:off x="457200" y="5635534"/>
            <a:ext cx="8229600" cy="861774"/>
          </a:xfrm>
          <a:prstGeom prst="rect">
            <a:avLst/>
          </a:prstGeom>
          <a:noFill/>
        </p:spPr>
        <p:txBody>
          <a:bodyPr wrap="square" rtlCol="0">
            <a:spAutoFit/>
          </a:bodyPr>
          <a:lstStyle/>
          <a:p>
            <a:pPr lvl="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Agency for Healthcare Research and Quality (AHRQ), Healthcare Cost and Utilization Project, State Inpatient Databases weighted to provide national estimates, and AHRQ Quality Indicators, version 7.0.1, 2017.</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a:p>
            <a:pPr lvl="0" defTabSz="914400">
              <a:defRPr/>
            </a:pPr>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Hospital admissions among adults age 18 and over or obstetric conditions, in low-mortality diagnosis-related groups (defined as DRGs with less than a 0.5% mortality rate), excluding patients with trauma, immunocompromised state, or cancer.</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a:p>
            <a:pPr lvl="0" defTabSz="914400"/>
            <a:r>
              <a:rPr kumimoji="0" lang="en-US" sz="1000" b="1" i="0" u="none" strike="noStrike" kern="1200" cap="none" spc="0" normalizeH="0" baseline="0" noProof="0" dirty="0">
                <a:ln>
                  <a:noFill/>
                </a:ln>
                <a:solidFill>
                  <a:prstClr val="black"/>
                </a:solidFill>
                <a:effectLst/>
                <a:uLnTx/>
                <a:uFillTx/>
                <a:latin typeface="Arial"/>
                <a:ea typeface="+mn-ea"/>
                <a:cs typeface="+mn-cs"/>
              </a:rPr>
              <a:t>Note</a:t>
            </a:r>
            <a:r>
              <a:rPr lang="en-US" sz="1000" b="1" dirty="0">
                <a:solidFill>
                  <a:prstClr val="black"/>
                </a:solidFill>
              </a:rPr>
              <a:t>: </a:t>
            </a:r>
            <a:r>
              <a:rPr lang="en-US" sz="1000" dirty="0">
                <a:solidFill>
                  <a:prstClr val="black"/>
                </a:solidFill>
              </a:rPr>
              <a:t>For this measure, lower rates are better.</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8" name="Content Placeholder 4">
            <a:extLst>
              <a:ext uri="{FF2B5EF4-FFF2-40B4-BE49-F238E27FC236}">
                <a16:creationId xmlns:a16="http://schemas.microsoft.com/office/drawing/2014/main" id="{AF0E34C5-4B43-489B-B7AE-2AC4C34408A9}"/>
              </a:ext>
            </a:extLst>
          </p:cNvPr>
          <p:cNvGraphicFramePr>
            <a:graphicFrameLocks noGrp="1"/>
          </p:cNvGraphicFramePr>
          <p:nvPr>
            <p:ph idx="1"/>
            <p:extLst>
              <p:ext uri="{D42A27DB-BD31-4B8C-83A1-F6EECF244321}">
                <p14:modId xmlns:p14="http://schemas.microsoft.com/office/powerpoint/2010/main" val="2225225121"/>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6FD4C639-4623-4154-B927-D3B1A6D4624B}"/>
              </a:ext>
            </a:extLst>
          </p:cNvPr>
          <p:cNvSpPr>
            <a:spLocks noGrp="1"/>
          </p:cNvSpPr>
          <p:nvPr>
            <p:ph type="sldNum" sz="quarter" idx="10"/>
          </p:nvPr>
        </p:nvSpPr>
        <p:spPr/>
        <p:txBody>
          <a:bodyPr/>
          <a:lstStyle/>
          <a:p>
            <a:fld id="{85F5B7A5-34A7-4AB0-A34F-A4DF2002FA98}" type="slidenum">
              <a:rPr lang="en-US" smtClean="0"/>
              <a:t>61</a:t>
            </a:fld>
            <a:endParaRPr lang="en-US" dirty="0"/>
          </a:p>
        </p:txBody>
      </p:sp>
    </p:spTree>
    <p:extLst>
      <p:ext uri="{BB962C8B-B14F-4D97-AF65-F5344CB8AC3E}">
        <p14:creationId xmlns:p14="http://schemas.microsoft.com/office/powerpoint/2010/main" val="21606115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560" y="282766"/>
            <a:ext cx="7424140" cy="617884"/>
          </a:xfrm>
        </p:spPr>
        <p:txBody>
          <a:bodyPr>
            <a:noAutofit/>
          </a:bodyPr>
          <a:lstStyle/>
          <a:p>
            <a:pPr algn="l"/>
            <a:r>
              <a:rPr lang="en-US" sz="1800" dirty="0"/>
              <a:t>People admitted for abdominal surgery who needed reclosure of postoperative wound dehiscence per 1,000 abdominopelvic-surgery admissions, by residence location,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16669008"/>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577840"/>
            <a:ext cx="8229600" cy="1015663"/>
          </a:xfrm>
          <a:prstGeom prst="rect">
            <a:avLst/>
          </a:prstGeom>
          <a:noFill/>
        </p:spPr>
        <p:txBody>
          <a:bodyPr wrap="square" rtlCol="0">
            <a:spAutoFit/>
          </a:bodyPr>
          <a:lstStyle/>
          <a:p>
            <a:pPr>
              <a:defRPr/>
            </a:pPr>
            <a:r>
              <a:rPr lang="en-US" sz="1000" b="1" dirty="0">
                <a:solidFill>
                  <a:prstClr val="black"/>
                </a:solidFill>
                <a:latin typeface="Arial"/>
              </a:rPr>
              <a:t>Source:</a:t>
            </a:r>
            <a:r>
              <a:rPr lang="en-US" sz="1000" dirty="0">
                <a:solidFill>
                  <a:prstClr val="black"/>
                </a:solidFill>
                <a:latin typeface="Arial"/>
              </a:rPr>
              <a:t> </a:t>
            </a:r>
            <a:r>
              <a:rPr lang="en-US" sz="1000" dirty="0">
                <a:solidFill>
                  <a:prstClr val="black"/>
                </a:solidFill>
              </a:rPr>
              <a:t>Agency for Healthcare Research and Quality (AHRQ), Healthcare Cost and Utilization Project, Nationwide Inpatient Sample (NIS), State Inpatient Databases weighted to provide national estimates using the same methodology as the NIS prior to 2012, and AHRQ Quality Indicators, modified version 4.4, 2017.</a:t>
            </a:r>
            <a:endParaRPr lang="en-US" sz="1000" dirty="0">
              <a:solidFill>
                <a:prstClr val="black"/>
              </a:solidFill>
              <a:latin typeface="Arial"/>
            </a:endParaRPr>
          </a:p>
          <a:p>
            <a:pPr>
              <a:defRPr/>
            </a:pPr>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Inpatient hospital surgical (abdominopelvic surgery with a length of stay of 2 or more days) discharges age 18 and over, excluding obstetric admissions.</a:t>
            </a:r>
            <a:endParaRPr lang="en-US" sz="1000" b="1" dirty="0">
              <a:solidFill>
                <a:prstClr val="black"/>
              </a:solidFill>
              <a:latin typeface="Arial"/>
            </a:endParaRPr>
          </a:p>
          <a:p>
            <a:r>
              <a:rPr lang="en-US" sz="1000" b="1" dirty="0">
                <a:solidFill>
                  <a:prstClr val="black"/>
                </a:solidFill>
                <a:latin typeface="Arial"/>
              </a:rPr>
              <a:t>Note: </a:t>
            </a:r>
            <a:r>
              <a:rPr lang="en-US" sz="1000" dirty="0">
                <a:solidFill>
                  <a:prstClr val="black"/>
                </a:solidFill>
                <a:latin typeface="Arial"/>
              </a:rPr>
              <a:t>For this measure, lower rates are better.</a:t>
            </a:r>
          </a:p>
        </p:txBody>
      </p:sp>
      <p:sp>
        <p:nvSpPr>
          <p:cNvPr id="3" name="Slide Number Placeholder 2">
            <a:extLst>
              <a:ext uri="{FF2B5EF4-FFF2-40B4-BE49-F238E27FC236}">
                <a16:creationId xmlns:a16="http://schemas.microsoft.com/office/drawing/2014/main" id="{730F9AC8-5F95-41FA-8F21-9E83CB89DB69}"/>
              </a:ext>
            </a:extLst>
          </p:cNvPr>
          <p:cNvSpPr>
            <a:spLocks noGrp="1"/>
          </p:cNvSpPr>
          <p:nvPr>
            <p:ph type="sldNum" sz="quarter" idx="10"/>
          </p:nvPr>
        </p:nvSpPr>
        <p:spPr/>
        <p:txBody>
          <a:bodyPr/>
          <a:lstStyle/>
          <a:p>
            <a:fld id="{85F5B7A5-34A7-4AB0-A34F-A4DF2002FA98}" type="slidenum">
              <a:rPr lang="en-US" smtClean="0"/>
              <a:t>62</a:t>
            </a:fld>
            <a:endParaRPr lang="en-US" dirty="0"/>
          </a:p>
        </p:txBody>
      </p:sp>
    </p:spTree>
    <p:extLst>
      <p:ext uri="{BB962C8B-B14F-4D97-AF65-F5344CB8AC3E}">
        <p14:creationId xmlns:p14="http://schemas.microsoft.com/office/powerpoint/2010/main" val="29037236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Reclosure of postoperative abdominal wound dehiscence per 1,000 abdominopelvic-surgery admissions of length 2 or more days, adults, by hospital location,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3248167"/>
              </p:ext>
            </p:extLst>
          </p:nvPr>
        </p:nvGraphicFramePr>
        <p:xfrm>
          <a:off x="457200" y="1371600"/>
          <a:ext cx="82296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669280"/>
            <a:ext cx="8229600" cy="1015663"/>
          </a:xfrm>
          <a:prstGeom prst="rect">
            <a:avLst/>
          </a:prstGeom>
          <a:noFill/>
        </p:spPr>
        <p:txBody>
          <a:bodyPr wrap="square" rtlCol="0">
            <a:spAutoFit/>
          </a:bodyPr>
          <a:lstStyle/>
          <a:p>
            <a:pPr>
              <a:defRPr/>
            </a:pPr>
            <a:r>
              <a:rPr lang="en-US" sz="1000" b="1" dirty="0">
                <a:solidFill>
                  <a:prstClr val="black"/>
                </a:solidFill>
                <a:latin typeface="Arial"/>
              </a:rPr>
              <a:t>Source:</a:t>
            </a:r>
            <a:r>
              <a:rPr lang="en-US" sz="1000" dirty="0">
                <a:solidFill>
                  <a:prstClr val="black"/>
                </a:solidFill>
                <a:latin typeface="Arial"/>
              </a:rPr>
              <a:t> </a:t>
            </a:r>
            <a:r>
              <a:rPr lang="en-US" sz="1000" dirty="0">
                <a:solidFill>
                  <a:prstClr val="black"/>
                </a:solidFill>
              </a:rPr>
              <a:t>Agency for Healthcare Research and Quality (AHRQ), Healthcare Cost and Utilization Project, Nationwide Inpatient Sample (NIS), State Inpatient Databases weighted to provide national estimates using the same methodology as the NIS prior to 2012, and AHRQ Quality Indicators, modified version 4.4, 2017.</a:t>
            </a:r>
            <a:endParaRPr lang="en-US" sz="1000" dirty="0">
              <a:solidFill>
                <a:prstClr val="black"/>
              </a:solidFill>
              <a:latin typeface="Arial"/>
            </a:endParaRPr>
          </a:p>
          <a:p>
            <a:pPr>
              <a:defRPr/>
            </a:pPr>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Inpatient hospital surgical (abdominopelvic surgery with a length of stay of 2 or more days) discharges age 18 and over, excluding obstetric admissions.</a:t>
            </a:r>
            <a:endParaRPr lang="en-US" sz="1000" b="1" dirty="0">
              <a:solidFill>
                <a:prstClr val="black"/>
              </a:solidFill>
              <a:latin typeface="Arial"/>
            </a:endParaRPr>
          </a:p>
          <a:p>
            <a:r>
              <a:rPr lang="en-US" sz="1000" b="1" dirty="0">
                <a:solidFill>
                  <a:prstClr val="black"/>
                </a:solidFill>
                <a:latin typeface="Arial"/>
              </a:rPr>
              <a:t>Note: </a:t>
            </a:r>
            <a:r>
              <a:rPr lang="en-US" sz="1000" dirty="0">
                <a:solidFill>
                  <a:prstClr val="black"/>
                </a:solidFill>
                <a:latin typeface="Arial"/>
              </a:rPr>
              <a:t>For this measure, lower rates are better.</a:t>
            </a:r>
          </a:p>
        </p:txBody>
      </p:sp>
      <p:sp>
        <p:nvSpPr>
          <p:cNvPr id="3" name="Slide Number Placeholder 2">
            <a:extLst>
              <a:ext uri="{FF2B5EF4-FFF2-40B4-BE49-F238E27FC236}">
                <a16:creationId xmlns:a16="http://schemas.microsoft.com/office/drawing/2014/main" id="{730F9AC8-5F95-41FA-8F21-9E83CB89DB69}"/>
              </a:ext>
            </a:extLst>
          </p:cNvPr>
          <p:cNvSpPr>
            <a:spLocks noGrp="1"/>
          </p:cNvSpPr>
          <p:nvPr>
            <p:ph type="sldNum" sz="quarter" idx="10"/>
          </p:nvPr>
        </p:nvSpPr>
        <p:spPr/>
        <p:txBody>
          <a:bodyPr/>
          <a:lstStyle/>
          <a:p>
            <a:fld id="{85F5B7A5-34A7-4AB0-A34F-A4DF2002FA98}" type="slidenum">
              <a:rPr lang="en-US" smtClean="0"/>
              <a:t>63</a:t>
            </a:fld>
            <a:endParaRPr lang="en-US" dirty="0"/>
          </a:p>
        </p:txBody>
      </p:sp>
    </p:spTree>
    <p:extLst>
      <p:ext uri="{BB962C8B-B14F-4D97-AF65-F5344CB8AC3E}">
        <p14:creationId xmlns:p14="http://schemas.microsoft.com/office/powerpoint/2010/main" val="39176137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In-hospital deaths per 100,000 delivery hospitalizations, women ages 12-55, by residence location,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70977747"/>
              </p:ext>
            </p:extLst>
          </p:nvPr>
        </p:nvGraphicFramePr>
        <p:xfrm>
          <a:off x="457200" y="1371600"/>
          <a:ext cx="82296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94461" y="5791200"/>
            <a:ext cx="8229600" cy="707886"/>
          </a:xfrm>
          <a:prstGeom prst="rect">
            <a:avLst/>
          </a:prstGeom>
          <a:noFill/>
        </p:spPr>
        <p:txBody>
          <a:bodyPr wrap="square" rtlCol="0">
            <a:spAutoFit/>
          </a:bodyPr>
          <a:lstStyle/>
          <a:p>
            <a:pPr>
              <a:defRPr/>
            </a:pPr>
            <a:r>
              <a:rPr lang="en-US" sz="1000" b="1" dirty="0">
                <a:solidFill>
                  <a:prstClr val="black"/>
                </a:solidFill>
                <a:latin typeface="Arial"/>
              </a:rPr>
              <a:t>Source:</a:t>
            </a:r>
            <a:r>
              <a:rPr lang="en-US" sz="1000" dirty="0">
                <a:solidFill>
                  <a:prstClr val="black"/>
                </a:solidFill>
                <a:latin typeface="Arial"/>
              </a:rPr>
              <a:t> </a:t>
            </a:r>
            <a:r>
              <a:rPr lang="en-US" sz="1000" dirty="0">
                <a:solidFill>
                  <a:prstClr val="black"/>
                </a:solidFill>
              </a:rPr>
              <a:t>Agency for Healthcare Research and Quality, Healthcare Cost and Utilization Project, State Inpatient Sample, 2017.</a:t>
            </a:r>
          </a:p>
          <a:p>
            <a:pPr>
              <a:defRPr/>
            </a:pPr>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Total number of delivery hospitalizations, women ages 12-55. Delivery includes any delivery diagnosis, procedure, or diagnosis-related group and not abortion - Codes from QTA-2019-03.</a:t>
            </a:r>
          </a:p>
          <a:p>
            <a:pPr>
              <a:defRPr/>
            </a:pPr>
            <a:r>
              <a:rPr lang="en-US" sz="1000" b="1" dirty="0">
                <a:solidFill>
                  <a:prstClr val="black"/>
                </a:solidFill>
                <a:latin typeface="Arial"/>
              </a:rPr>
              <a:t>Note: </a:t>
            </a:r>
            <a:r>
              <a:rPr lang="en-US" sz="1000" dirty="0">
                <a:solidFill>
                  <a:prstClr val="black"/>
                </a:solidFill>
                <a:latin typeface="Arial"/>
              </a:rPr>
              <a:t>For this measure, lower rates are better.</a:t>
            </a:r>
          </a:p>
        </p:txBody>
      </p:sp>
      <p:sp>
        <p:nvSpPr>
          <p:cNvPr id="3" name="Slide Number Placeholder 2">
            <a:extLst>
              <a:ext uri="{FF2B5EF4-FFF2-40B4-BE49-F238E27FC236}">
                <a16:creationId xmlns:a16="http://schemas.microsoft.com/office/drawing/2014/main" id="{F2EB1C7B-ADE2-4EBD-B199-A62280392CED}"/>
              </a:ext>
            </a:extLst>
          </p:cNvPr>
          <p:cNvSpPr>
            <a:spLocks noGrp="1"/>
          </p:cNvSpPr>
          <p:nvPr>
            <p:ph type="sldNum" sz="quarter" idx="10"/>
          </p:nvPr>
        </p:nvSpPr>
        <p:spPr/>
        <p:txBody>
          <a:bodyPr/>
          <a:lstStyle/>
          <a:p>
            <a:fld id="{85F5B7A5-34A7-4AB0-A34F-A4DF2002FA98}" type="slidenum">
              <a:rPr lang="en-US" smtClean="0"/>
              <a:t>64</a:t>
            </a:fld>
            <a:endParaRPr lang="en-US" dirty="0"/>
          </a:p>
        </p:txBody>
      </p:sp>
    </p:spTree>
    <p:extLst>
      <p:ext uri="{BB962C8B-B14F-4D97-AF65-F5344CB8AC3E}">
        <p14:creationId xmlns:p14="http://schemas.microsoft.com/office/powerpoint/2010/main" val="32665432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Person-centered care</a:t>
            </a:r>
          </a:p>
        </p:txBody>
      </p:sp>
      <p:sp>
        <p:nvSpPr>
          <p:cNvPr id="2" name="Text Placeholder 1"/>
          <p:cNvSpPr>
            <a:spLocks noGrp="1"/>
          </p:cNvSpPr>
          <p:nvPr>
            <p:ph type="body" idx="1"/>
          </p:nvPr>
        </p:nvSpPr>
        <p:spPr/>
        <p:txBody>
          <a:bodyPr/>
          <a:lstStyle/>
          <a:p>
            <a:r>
              <a:rPr lang="en-US" dirty="0"/>
              <a:t>Chartbook on Rural Healthcare</a:t>
            </a:r>
          </a:p>
        </p:txBody>
      </p:sp>
      <p:sp>
        <p:nvSpPr>
          <p:cNvPr id="3" name="Slide Number Placeholder 2">
            <a:extLst>
              <a:ext uri="{FF2B5EF4-FFF2-40B4-BE49-F238E27FC236}">
                <a16:creationId xmlns:a16="http://schemas.microsoft.com/office/drawing/2014/main" id="{C240D3BF-83F5-4F64-9B7B-D622FDB3911A}"/>
              </a:ext>
            </a:extLst>
          </p:cNvPr>
          <p:cNvSpPr>
            <a:spLocks noGrp="1"/>
          </p:cNvSpPr>
          <p:nvPr>
            <p:ph type="sldNum" sz="quarter" idx="10"/>
          </p:nvPr>
        </p:nvSpPr>
        <p:spPr/>
        <p:txBody>
          <a:bodyPr/>
          <a:lstStyle/>
          <a:p>
            <a:fld id="{85F5B7A5-34A7-4AB0-A34F-A4DF2002FA98}" type="slidenum">
              <a:rPr lang="en-US" smtClean="0"/>
              <a:pPr/>
              <a:t>65</a:t>
            </a:fld>
            <a:endParaRPr lang="en-US" dirty="0"/>
          </a:p>
        </p:txBody>
      </p:sp>
    </p:spTree>
    <p:extLst>
      <p:ext uri="{BB962C8B-B14F-4D97-AF65-F5344CB8AC3E}">
        <p14:creationId xmlns:p14="http://schemas.microsoft.com/office/powerpoint/2010/main" val="15333497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Adults who had a doctor’s office or clinic visit in the last 12 months who reported poor communication with health providers, by residence location, 2002-2017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1827137"/>
              </p:ext>
            </p:extLst>
          </p:nvPr>
        </p:nvGraphicFramePr>
        <p:xfrm>
          <a:off x="457200" y="128016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70383" y="5684520"/>
            <a:ext cx="8229600" cy="1015663"/>
          </a:xfrm>
          <a:prstGeom prst="rect">
            <a:avLst/>
          </a:prstGeom>
        </p:spPr>
        <p:txBody>
          <a:bodyPr wrap="square">
            <a:spAutoFit/>
          </a:bodyPr>
          <a:lstStyle/>
          <a:p>
            <a:r>
              <a:rPr lang="en-US" sz="1000" b="1" dirty="0">
                <a:solidFill>
                  <a:prstClr val="black"/>
                </a:solidFill>
                <a:latin typeface="Arial"/>
              </a:rPr>
              <a:t>Source: </a:t>
            </a:r>
            <a:r>
              <a:rPr lang="en-US" sz="1000" dirty="0">
                <a:solidFill>
                  <a:prstClr val="black"/>
                </a:solidFill>
              </a:rPr>
              <a:t>Agency for Healthcare Research and Quality, Medical Expenditure Panel Survey</a:t>
            </a:r>
            <a:r>
              <a:rPr lang="en-US" sz="1000" dirty="0">
                <a:solidFill>
                  <a:prstClr val="black"/>
                </a:solidFill>
                <a:latin typeface="Arial"/>
              </a:rPr>
              <a:t>, 2002-2017.</a:t>
            </a:r>
          </a:p>
          <a:p>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U.S. civilian noninstitutionalized adults age 18 and over who visited a doctor's office or clinic to get healthcare in the past 12 months, excluding those with missing or invalid responses to all of the questions that make up this composite measure.</a:t>
            </a:r>
          </a:p>
          <a:p>
            <a:r>
              <a:rPr lang="en-US" sz="1000" b="1" dirty="0">
                <a:solidFill>
                  <a:prstClr val="black"/>
                </a:solidFill>
              </a:rPr>
              <a:t>Numerator:</a:t>
            </a:r>
            <a:r>
              <a:rPr lang="en-US" sz="1000" dirty="0">
                <a:solidFill>
                  <a:prstClr val="black"/>
                </a:solidFill>
              </a:rPr>
              <a:t> Subset of the denominator who reported that their healthcare providers "Sometimes" or "Never" did any one of the following: </a:t>
            </a:r>
            <a:r>
              <a:rPr lang="en-US" sz="1000" dirty="0"/>
              <a:t>listened carefully, explained things clearly, showed respect for what they had to say, or spent enough time with them.</a:t>
            </a:r>
            <a:endParaRPr lang="en-US" sz="1000" b="1" dirty="0">
              <a:solidFill>
                <a:prstClr val="black"/>
              </a:solidFill>
              <a:latin typeface="Arial"/>
            </a:endParaRPr>
          </a:p>
          <a:p>
            <a:pPr>
              <a:defRPr/>
            </a:pPr>
            <a:r>
              <a:rPr lang="en-US" sz="1000" b="1" dirty="0">
                <a:solidFill>
                  <a:prstClr val="black"/>
                </a:solidFill>
                <a:latin typeface="Arial"/>
              </a:rPr>
              <a:t>Note: </a:t>
            </a:r>
            <a:r>
              <a:rPr lang="en-US" sz="1000" dirty="0">
                <a:solidFill>
                  <a:prstClr val="black"/>
                </a:solidFill>
                <a:latin typeface="Arial"/>
              </a:rPr>
              <a:t>For this measure, lower rates are better. </a:t>
            </a:r>
          </a:p>
        </p:txBody>
      </p:sp>
      <p:sp>
        <p:nvSpPr>
          <p:cNvPr id="3" name="Slide Number Placeholder 2">
            <a:extLst>
              <a:ext uri="{FF2B5EF4-FFF2-40B4-BE49-F238E27FC236}">
                <a16:creationId xmlns:a16="http://schemas.microsoft.com/office/drawing/2014/main" id="{F8320D9C-7B41-47D5-97E1-0C654095D752}"/>
              </a:ext>
            </a:extLst>
          </p:cNvPr>
          <p:cNvSpPr>
            <a:spLocks noGrp="1"/>
          </p:cNvSpPr>
          <p:nvPr>
            <p:ph type="sldNum" sz="quarter" idx="10"/>
          </p:nvPr>
        </p:nvSpPr>
        <p:spPr/>
        <p:txBody>
          <a:bodyPr/>
          <a:lstStyle/>
          <a:p>
            <a:fld id="{85F5B7A5-34A7-4AB0-A34F-A4DF2002FA98}" type="slidenum">
              <a:rPr lang="en-US" smtClean="0"/>
              <a:t>66</a:t>
            </a:fld>
            <a:endParaRPr lang="en-US" dirty="0"/>
          </a:p>
        </p:txBody>
      </p:sp>
    </p:spTree>
    <p:extLst>
      <p:ext uri="{BB962C8B-B14F-4D97-AF65-F5344CB8AC3E}">
        <p14:creationId xmlns:p14="http://schemas.microsoft.com/office/powerpoint/2010/main" val="33988094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6C87-CD50-4D3A-AC9F-8525DD8381E0}"/>
              </a:ext>
            </a:extLst>
          </p:cNvPr>
          <p:cNvSpPr>
            <a:spLocks noGrp="1"/>
          </p:cNvSpPr>
          <p:nvPr>
            <p:ph type="title"/>
          </p:nvPr>
        </p:nvSpPr>
        <p:spPr/>
        <p:txBody>
          <a:bodyPr>
            <a:noAutofit/>
          </a:bodyPr>
          <a:lstStyle/>
          <a:p>
            <a:pPr algn="l"/>
            <a:r>
              <a:rPr lang="en-US" sz="1800" dirty="0"/>
              <a:t>Adults who had a doctor’s office or clinic visit in the last 12 months who reported poor communication with health providers, by residence location, stratified by race/ethnicity, 2017</a:t>
            </a:r>
          </a:p>
        </p:txBody>
      </p:sp>
      <p:sp>
        <p:nvSpPr>
          <p:cNvPr id="4" name="Slide Number Placeholder 3">
            <a:extLst>
              <a:ext uri="{FF2B5EF4-FFF2-40B4-BE49-F238E27FC236}">
                <a16:creationId xmlns:a16="http://schemas.microsoft.com/office/drawing/2014/main" id="{17B5EA16-9C08-43AE-9C58-DF3AA7B84BB7}"/>
              </a:ext>
            </a:extLst>
          </p:cNvPr>
          <p:cNvSpPr>
            <a:spLocks noGrp="1"/>
          </p:cNvSpPr>
          <p:nvPr>
            <p:ph type="sldNum" sz="quarter" idx="10"/>
          </p:nvPr>
        </p:nvSpPr>
        <p:spPr/>
        <p:txBody>
          <a:bodyPr/>
          <a:lstStyle/>
          <a:p>
            <a:fld id="{85F5B7A5-34A7-4AB0-A34F-A4DF2002FA98}" type="slidenum">
              <a:rPr lang="en-US" smtClean="0"/>
              <a:t>67</a:t>
            </a:fld>
            <a:endParaRPr lang="en-US" dirty="0"/>
          </a:p>
        </p:txBody>
      </p:sp>
      <p:graphicFrame>
        <p:nvGraphicFramePr>
          <p:cNvPr id="5" name="Content Placeholder 3">
            <a:extLst>
              <a:ext uri="{FF2B5EF4-FFF2-40B4-BE49-F238E27FC236}">
                <a16:creationId xmlns:a16="http://schemas.microsoft.com/office/drawing/2014/main" id="{6A6F3FB6-7408-4568-9A89-3F3DF674F278}"/>
              </a:ext>
            </a:extLst>
          </p:cNvPr>
          <p:cNvGraphicFramePr>
            <a:graphicFrameLocks noGrp="1"/>
          </p:cNvGraphicFramePr>
          <p:nvPr>
            <p:ph idx="1"/>
            <p:extLst>
              <p:ext uri="{D42A27DB-BD31-4B8C-83A1-F6EECF244321}">
                <p14:modId xmlns:p14="http://schemas.microsoft.com/office/powerpoint/2010/main" val="3543779879"/>
              </p:ext>
            </p:extLst>
          </p:nvPr>
        </p:nvGraphicFramePr>
        <p:xfrm>
          <a:off x="457200" y="128016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32786683-9022-42BF-8B9E-CFF214A6C42C}"/>
              </a:ext>
            </a:extLst>
          </p:cNvPr>
          <p:cNvSpPr/>
          <p:nvPr/>
        </p:nvSpPr>
        <p:spPr>
          <a:xfrm>
            <a:off x="457200" y="5394960"/>
            <a:ext cx="8229600" cy="1169551"/>
          </a:xfrm>
          <a:prstGeom prst="rect">
            <a:avLst/>
          </a:prstGeom>
        </p:spPr>
        <p:txBody>
          <a:bodyPr wrap="square">
            <a:spAutoFit/>
          </a:bodyPr>
          <a:lstStyle/>
          <a:p>
            <a:pPr lvl="0">
              <a:defRPr/>
            </a:pPr>
            <a:r>
              <a:rPr lang="en-US" sz="1000" b="1" dirty="0">
                <a:solidFill>
                  <a:prstClr val="black"/>
                </a:solidFill>
              </a:rPr>
              <a:t>Source: </a:t>
            </a:r>
            <a:r>
              <a:rPr lang="en-US" sz="1000" dirty="0">
                <a:solidFill>
                  <a:prstClr val="black"/>
                </a:solidFill>
              </a:rPr>
              <a:t>Agency for Healthcare Research and Quality, Medical Expenditure Panel Survey, 2017.</a:t>
            </a:r>
          </a:p>
          <a:p>
            <a:pPr lvl="0">
              <a:defRPr/>
            </a:pPr>
            <a:r>
              <a:rPr lang="en-US" sz="1000" b="1" dirty="0">
                <a:solidFill>
                  <a:prstClr val="black"/>
                </a:solidFill>
              </a:rPr>
              <a:t>Denominator: </a:t>
            </a:r>
            <a:r>
              <a:rPr lang="en-US" sz="1000" dirty="0">
                <a:solidFill>
                  <a:prstClr val="black"/>
                </a:solidFill>
              </a:rPr>
              <a:t>U.S. civilian noninstitutionalized adults age 18 and over who visited a doctor's office or clinic to get healthcare in the past 12 months, excluding those with missing or invalid responses to all of the questions that make up this composite measure.</a:t>
            </a:r>
          </a:p>
          <a:p>
            <a:pPr lvl="0">
              <a:defRPr/>
            </a:pPr>
            <a:r>
              <a:rPr lang="en-US" sz="1000" b="1" dirty="0">
                <a:solidFill>
                  <a:prstClr val="black"/>
                </a:solidFill>
              </a:rPr>
              <a:t>Numerator:</a:t>
            </a:r>
            <a:r>
              <a:rPr lang="en-US" sz="1000" dirty="0">
                <a:solidFill>
                  <a:prstClr val="black"/>
                </a:solidFill>
              </a:rPr>
              <a:t> Subset of the denominator who reported that their healthcare providers "Sometimes" or "Never" did any one of the following: listened carefully, explained things clearly, showed respect for what they had to say, or spent enough time with them.</a:t>
            </a:r>
          </a:p>
          <a:p>
            <a:pPr lvl="0"/>
            <a:r>
              <a:rPr lang="en-US" sz="1000" b="1" dirty="0">
                <a:solidFill>
                  <a:prstClr val="black"/>
                </a:solidFill>
              </a:rPr>
              <a:t>Note: </a:t>
            </a:r>
            <a:r>
              <a:rPr lang="en-US" sz="1000" dirty="0">
                <a:solidFill>
                  <a:prstClr val="black"/>
                </a:solidFill>
              </a:rPr>
              <a:t>For this measure, lower rates are better. White and Black are non-Hispanic. Hispanic includes all races. Data for noncore areas are not included because they did not meet criteria for statistical reliability across all groups.</a:t>
            </a:r>
            <a:endParaRPr lang="en-US" sz="1000" b="1" dirty="0">
              <a:solidFill>
                <a:prstClr val="black"/>
              </a:solidFill>
            </a:endParaRPr>
          </a:p>
        </p:txBody>
      </p:sp>
    </p:spTree>
    <p:extLst>
      <p:ext uri="{BB962C8B-B14F-4D97-AF65-F5344CB8AC3E}">
        <p14:creationId xmlns:p14="http://schemas.microsoft.com/office/powerpoint/2010/main" val="10454378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F65B-22B5-49CE-B3CA-DA4C375DA902}"/>
              </a:ext>
            </a:extLst>
          </p:cNvPr>
          <p:cNvSpPr>
            <a:spLocks noGrp="1"/>
          </p:cNvSpPr>
          <p:nvPr>
            <p:ph type="title"/>
          </p:nvPr>
        </p:nvSpPr>
        <p:spPr/>
        <p:txBody>
          <a:bodyPr>
            <a:noAutofit/>
          </a:bodyPr>
          <a:lstStyle/>
          <a:p>
            <a:pPr algn="l"/>
            <a:r>
              <a:rPr lang="en-US" sz="1800" dirty="0"/>
              <a:t>Adults who had a doctor’s office or clinic visit in the last 12 months who reported poor communication with health providers, by residence location, stratified by education, 2017</a:t>
            </a:r>
          </a:p>
        </p:txBody>
      </p:sp>
      <p:sp>
        <p:nvSpPr>
          <p:cNvPr id="4" name="Slide Number Placeholder 3">
            <a:extLst>
              <a:ext uri="{FF2B5EF4-FFF2-40B4-BE49-F238E27FC236}">
                <a16:creationId xmlns:a16="http://schemas.microsoft.com/office/drawing/2014/main" id="{072C8CC4-A924-40F5-B6D8-A87C541604B0}"/>
              </a:ext>
            </a:extLst>
          </p:cNvPr>
          <p:cNvSpPr>
            <a:spLocks noGrp="1"/>
          </p:cNvSpPr>
          <p:nvPr>
            <p:ph type="sldNum" sz="quarter" idx="10"/>
          </p:nvPr>
        </p:nvSpPr>
        <p:spPr/>
        <p:txBody>
          <a:bodyPr/>
          <a:lstStyle/>
          <a:p>
            <a:fld id="{85F5B7A5-34A7-4AB0-A34F-A4DF2002FA98}" type="slidenum">
              <a:rPr lang="en-US" smtClean="0"/>
              <a:t>68</a:t>
            </a:fld>
            <a:endParaRPr lang="en-US" dirty="0"/>
          </a:p>
        </p:txBody>
      </p:sp>
      <p:graphicFrame>
        <p:nvGraphicFramePr>
          <p:cNvPr id="5" name="Content Placeholder 3">
            <a:extLst>
              <a:ext uri="{FF2B5EF4-FFF2-40B4-BE49-F238E27FC236}">
                <a16:creationId xmlns:a16="http://schemas.microsoft.com/office/drawing/2014/main" id="{69C198B6-A865-4B5A-A642-DE120E1DDDD8}"/>
              </a:ext>
            </a:extLst>
          </p:cNvPr>
          <p:cNvGraphicFramePr>
            <a:graphicFrameLocks noGrp="1"/>
          </p:cNvGraphicFramePr>
          <p:nvPr>
            <p:ph idx="1"/>
            <p:extLst>
              <p:ext uri="{D42A27DB-BD31-4B8C-83A1-F6EECF244321}">
                <p14:modId xmlns:p14="http://schemas.microsoft.com/office/powerpoint/2010/main" val="4222017166"/>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1D68322A-0A4D-4243-AE21-5086A74F1A2E}"/>
              </a:ext>
            </a:extLst>
          </p:cNvPr>
          <p:cNvSpPr/>
          <p:nvPr/>
        </p:nvSpPr>
        <p:spPr>
          <a:xfrm>
            <a:off x="457200" y="5577840"/>
            <a:ext cx="8229600" cy="1015663"/>
          </a:xfrm>
          <a:prstGeom prst="rect">
            <a:avLst/>
          </a:prstGeom>
        </p:spPr>
        <p:txBody>
          <a:bodyPr wrap="square">
            <a:spAutoFit/>
          </a:bodyPr>
          <a:lstStyle/>
          <a:p>
            <a:pPr lvl="0">
              <a:defRPr/>
            </a:pPr>
            <a:r>
              <a:rPr lang="en-US" sz="1000" b="1" dirty="0">
                <a:solidFill>
                  <a:prstClr val="black"/>
                </a:solidFill>
              </a:rPr>
              <a:t>Source: </a:t>
            </a:r>
            <a:r>
              <a:rPr lang="en-US" sz="1000" dirty="0">
                <a:solidFill>
                  <a:prstClr val="black"/>
                </a:solidFill>
              </a:rPr>
              <a:t>Agency for Healthcare Research and Quality, Medical Expenditure Panel Survey, 2017.</a:t>
            </a:r>
          </a:p>
          <a:p>
            <a:pPr lvl="0">
              <a:defRPr/>
            </a:pPr>
            <a:r>
              <a:rPr lang="en-US" sz="1000" b="1" dirty="0">
                <a:solidFill>
                  <a:prstClr val="black"/>
                </a:solidFill>
              </a:rPr>
              <a:t>Denominator: </a:t>
            </a:r>
            <a:r>
              <a:rPr lang="en-US" sz="1000" dirty="0">
                <a:solidFill>
                  <a:prstClr val="black"/>
                </a:solidFill>
              </a:rPr>
              <a:t>U.S. civilian noninstitutionalized adults age 18 and over who visited a doctor's office or clinic to get healthcare in the past 12 months, excluding those with missing or invalid responses to all of the questions that make up this composite measure.</a:t>
            </a:r>
          </a:p>
          <a:p>
            <a:pPr lvl="0">
              <a:defRPr/>
            </a:pPr>
            <a:r>
              <a:rPr lang="en-US" sz="1000" b="1" dirty="0">
                <a:solidFill>
                  <a:prstClr val="black"/>
                </a:solidFill>
              </a:rPr>
              <a:t>Numerator:</a:t>
            </a:r>
            <a:r>
              <a:rPr lang="en-US" sz="1000" dirty="0">
                <a:solidFill>
                  <a:prstClr val="black"/>
                </a:solidFill>
              </a:rPr>
              <a:t> Subset of the denominator who reported that their healthcare providers "Sometimes" or "Never" did any one of the following: listened carefully, explained things clearly, showed respect for what they had to say, or spent enough time with them.</a:t>
            </a:r>
          </a:p>
          <a:p>
            <a:pPr lvl="0"/>
            <a:r>
              <a:rPr lang="en-US" sz="1000" b="1" dirty="0">
                <a:solidFill>
                  <a:prstClr val="black"/>
                </a:solidFill>
              </a:rPr>
              <a:t>Note: </a:t>
            </a:r>
            <a:r>
              <a:rPr lang="en-US" sz="1000" dirty="0">
                <a:solidFill>
                  <a:prstClr val="black"/>
                </a:solidFill>
              </a:rPr>
              <a:t>For this measure, lower rates are better.</a:t>
            </a:r>
            <a:endParaRPr lang="en-US" sz="1000" b="1" dirty="0">
              <a:solidFill>
                <a:prstClr val="black"/>
              </a:solidFill>
            </a:endParaRPr>
          </a:p>
        </p:txBody>
      </p:sp>
    </p:spTree>
    <p:extLst>
      <p:ext uri="{BB962C8B-B14F-4D97-AF65-F5344CB8AC3E}">
        <p14:creationId xmlns:p14="http://schemas.microsoft.com/office/powerpoint/2010/main" val="39985280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49"/>
            <a:ext cx="7429500" cy="650835"/>
          </a:xfrm>
        </p:spPr>
        <p:txBody>
          <a:bodyPr>
            <a:noAutofit/>
          </a:bodyPr>
          <a:lstStyle/>
          <a:p>
            <a:pPr algn="l"/>
            <a:r>
              <a:rPr lang="en-US" sz="1800" dirty="0"/>
              <a:t>Adults who had a doctor’s office or clinic visit in the last 12 months who reported poor communication with health providers, by residence location, stratified by income,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6920803"/>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486400"/>
            <a:ext cx="8229600" cy="1169551"/>
          </a:xfrm>
          <a:prstGeom prst="rect">
            <a:avLst/>
          </a:prstGeom>
          <a:noFill/>
        </p:spPr>
        <p:txBody>
          <a:bodyPr wrap="square" rtlCol="0">
            <a:spAutoFit/>
          </a:bodyPr>
          <a:lstStyle/>
          <a:p>
            <a:pPr lvl="0" defTabSz="914400">
              <a:defRPr/>
            </a:pPr>
            <a:r>
              <a:rPr lang="en-US" sz="1000" b="1" dirty="0">
                <a:solidFill>
                  <a:prstClr val="black"/>
                </a:solidFill>
              </a:rPr>
              <a:t>Source:</a:t>
            </a:r>
            <a:r>
              <a:rPr lang="en-US" sz="1000" dirty="0">
                <a:solidFill>
                  <a:prstClr val="black"/>
                </a:solidFill>
              </a:rPr>
              <a:t> Agency for Healthcare Research and Quality, Medical Expenditure Panel Survey, 2017.</a:t>
            </a:r>
          </a:p>
          <a:p>
            <a:pPr lvl="0" defTabSz="914400">
              <a:defRPr/>
            </a:pPr>
            <a:r>
              <a:rPr lang="en-US" sz="1000" b="1" dirty="0">
                <a:solidFill>
                  <a:prstClr val="black"/>
                </a:solidFill>
              </a:rPr>
              <a:t>Denominator: </a:t>
            </a:r>
            <a:r>
              <a:rPr lang="en-US" sz="1000" dirty="0">
                <a:solidFill>
                  <a:prstClr val="black"/>
                </a:solidFill>
              </a:rPr>
              <a:t>U.S. civilian noninstitutionalized adults age 18 and over who visited a doctor's office or clinic to get healthcare in the past 12 months, excluding those with missing or invalid responses to all of the questions that make up this composite measure.</a:t>
            </a:r>
          </a:p>
          <a:p>
            <a:pPr defTabSz="914400">
              <a:defRPr/>
            </a:pPr>
            <a:r>
              <a:rPr lang="en-US" sz="1000" b="1" dirty="0">
                <a:solidFill>
                  <a:prstClr val="black"/>
                </a:solidFill>
              </a:rPr>
              <a:t>Numerator:</a:t>
            </a:r>
            <a:r>
              <a:rPr lang="en-US" sz="1000" dirty="0">
                <a:solidFill>
                  <a:prstClr val="black"/>
                </a:solidFill>
              </a:rPr>
              <a:t> Subset of the denominator who reported that their healthcare providers "Sometimes" or "Never" did any one of the following: </a:t>
            </a:r>
            <a:r>
              <a:rPr lang="en-US" sz="1000" dirty="0"/>
              <a:t>listened carefully, explained things clearly, showed respect for what they had to say, or spent enough time with them.</a:t>
            </a:r>
            <a:endParaRPr lang="en-US" sz="1000" dirty="0">
              <a:solidFill>
                <a:prstClr val="black"/>
              </a:solidFill>
            </a:endParaRPr>
          </a:p>
          <a:p>
            <a:pPr lvl="0" defTabSz="914400"/>
            <a:r>
              <a:rPr lang="en-US" sz="1000" b="1" dirty="0">
                <a:solidFill>
                  <a:prstClr val="black"/>
                </a:solidFill>
              </a:rPr>
              <a:t>Note: </a:t>
            </a:r>
            <a:r>
              <a:rPr lang="en-US" sz="1000" dirty="0">
                <a:solidFill>
                  <a:prstClr val="black"/>
                </a:solidFill>
              </a:rPr>
              <a:t>For this measure, lower rates are better. Poor, low income, middle income, and high income indicate individuals whose household income is &lt;100%, 100-199%, 200-399%, and 400% or more of the Federal poverty level, respectively.</a:t>
            </a:r>
          </a:p>
        </p:txBody>
      </p:sp>
      <p:sp>
        <p:nvSpPr>
          <p:cNvPr id="3" name="Slide Number Placeholder 2">
            <a:extLst>
              <a:ext uri="{FF2B5EF4-FFF2-40B4-BE49-F238E27FC236}">
                <a16:creationId xmlns:a16="http://schemas.microsoft.com/office/drawing/2014/main" id="{4820C496-17C0-40CD-80CC-9089CFF54F1A}"/>
              </a:ext>
            </a:extLst>
          </p:cNvPr>
          <p:cNvSpPr>
            <a:spLocks noGrp="1"/>
          </p:cNvSpPr>
          <p:nvPr>
            <p:ph type="sldNum" sz="quarter" idx="10"/>
          </p:nvPr>
        </p:nvSpPr>
        <p:spPr/>
        <p:txBody>
          <a:bodyPr/>
          <a:lstStyle/>
          <a:p>
            <a:fld id="{85F5B7A5-34A7-4AB0-A34F-A4DF2002FA98}" type="slidenum">
              <a:rPr lang="en-US" smtClean="0"/>
              <a:t>69</a:t>
            </a:fld>
            <a:endParaRPr lang="en-US" dirty="0"/>
          </a:p>
        </p:txBody>
      </p:sp>
    </p:spTree>
    <p:extLst>
      <p:ext uri="{BB962C8B-B14F-4D97-AF65-F5344CB8AC3E}">
        <p14:creationId xmlns:p14="http://schemas.microsoft.com/office/powerpoint/2010/main" val="2563683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1C7DF-261C-488D-932B-C2895171F53B}"/>
              </a:ext>
            </a:extLst>
          </p:cNvPr>
          <p:cNvSpPr>
            <a:spLocks noGrp="1"/>
          </p:cNvSpPr>
          <p:nvPr>
            <p:ph type="title"/>
          </p:nvPr>
        </p:nvSpPr>
        <p:spPr/>
        <p:txBody>
          <a:bodyPr>
            <a:normAutofit fontScale="90000"/>
          </a:bodyPr>
          <a:lstStyle/>
          <a:p>
            <a:r>
              <a:rPr lang="en-US" dirty="0"/>
              <a:t>Key Findings of the 2019 NHQDR: Disparities</a:t>
            </a:r>
          </a:p>
        </p:txBody>
      </p:sp>
      <p:sp>
        <p:nvSpPr>
          <p:cNvPr id="3" name="Content Placeholder 2">
            <a:extLst>
              <a:ext uri="{FF2B5EF4-FFF2-40B4-BE49-F238E27FC236}">
                <a16:creationId xmlns:a16="http://schemas.microsoft.com/office/drawing/2014/main" id="{3B2AD84B-4FAD-4C02-8C16-9A1B6B525B7E}"/>
              </a:ext>
            </a:extLst>
          </p:cNvPr>
          <p:cNvSpPr>
            <a:spLocks noGrp="1"/>
          </p:cNvSpPr>
          <p:nvPr>
            <p:ph idx="1"/>
          </p:nvPr>
        </p:nvSpPr>
        <p:spPr/>
        <p:txBody>
          <a:bodyPr>
            <a:normAutofit lnSpcReduction="10000"/>
          </a:bodyPr>
          <a:lstStyle/>
          <a:p>
            <a:r>
              <a:rPr lang="en-US" dirty="0"/>
              <a:t>Some disparities were getting smaller from 2000 through 2016-2018, but disparities persist and some worsened, especially for poor and uninsured populations in all priority areas. </a:t>
            </a:r>
          </a:p>
          <a:p>
            <a:r>
              <a:rPr lang="en-US" dirty="0"/>
              <a:t>Racial and ethnic disparities vary by group:</a:t>
            </a:r>
          </a:p>
          <a:p>
            <a:pPr lvl="1"/>
            <a:r>
              <a:rPr lang="en-US" dirty="0"/>
              <a:t>Blacks and American Indians and Alaska Natives received worse care than Whites for about 40% of quality measures.</a:t>
            </a:r>
          </a:p>
          <a:p>
            <a:pPr lvl="1"/>
            <a:r>
              <a:rPr lang="en-US" dirty="0"/>
              <a:t>Hispanics, Asians, and Native Hawaiians/Pacific Islanders received worse care than Whites for approximately one-third of quality measures.</a:t>
            </a:r>
          </a:p>
          <a:p>
            <a:endParaRPr lang="en-US" dirty="0"/>
          </a:p>
        </p:txBody>
      </p:sp>
      <p:sp>
        <p:nvSpPr>
          <p:cNvPr id="4" name="Slide Number Placeholder 3">
            <a:extLst>
              <a:ext uri="{FF2B5EF4-FFF2-40B4-BE49-F238E27FC236}">
                <a16:creationId xmlns:a16="http://schemas.microsoft.com/office/drawing/2014/main" id="{65660D19-6A7F-4C4D-B57F-C7B76E693D87}"/>
              </a:ext>
            </a:extLst>
          </p:cNvPr>
          <p:cNvSpPr>
            <a:spLocks noGrp="1"/>
          </p:cNvSpPr>
          <p:nvPr>
            <p:ph type="sldNum" sz="quarter" idx="10"/>
          </p:nvPr>
        </p:nvSpPr>
        <p:spPr/>
        <p:txBody>
          <a:bodyPr/>
          <a:lstStyle/>
          <a:p>
            <a:fld id="{85F5B7A5-34A7-4AB0-A34F-A4DF2002FA98}" type="slidenum">
              <a:rPr lang="en-US" smtClean="0"/>
              <a:pPr/>
              <a:t>7</a:t>
            </a:fld>
            <a:endParaRPr lang="en-US" dirty="0"/>
          </a:p>
        </p:txBody>
      </p:sp>
    </p:spTree>
    <p:extLst>
      <p:ext uri="{BB962C8B-B14F-4D97-AF65-F5344CB8AC3E}">
        <p14:creationId xmlns:p14="http://schemas.microsoft.com/office/powerpoint/2010/main" val="40325407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People with a usual source of care whose providers sometimes or never asked them to help make decisions when there was a choice between treatments, by residence location, 2002-2017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2033980"/>
              </p:ext>
            </p:extLst>
          </p:nvPr>
        </p:nvGraphicFramePr>
        <p:xfrm>
          <a:off x="457200" y="137160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902157"/>
            <a:ext cx="8229600" cy="553998"/>
          </a:xfrm>
          <a:prstGeom prst="rect">
            <a:avLst/>
          </a:prstGeom>
        </p:spPr>
        <p:txBody>
          <a:bodyPr wrap="square">
            <a:spAutoFit/>
          </a:bodyPr>
          <a:lstStyle/>
          <a:p>
            <a:r>
              <a:rPr lang="en-US" sz="1000" b="1" dirty="0">
                <a:solidFill>
                  <a:prstClr val="black"/>
                </a:solidFill>
                <a:latin typeface="Arial"/>
              </a:rPr>
              <a:t>Source: </a:t>
            </a:r>
            <a:r>
              <a:rPr lang="en-US" sz="1000" dirty="0">
                <a:solidFill>
                  <a:prstClr val="black"/>
                </a:solidFill>
              </a:rPr>
              <a:t>Agency for Healthcare Research and Quality, Medical Expenditure Panel Survey</a:t>
            </a:r>
            <a:r>
              <a:rPr lang="en-US" sz="1000" dirty="0">
                <a:solidFill>
                  <a:prstClr val="black"/>
                </a:solidFill>
                <a:latin typeface="Arial"/>
              </a:rPr>
              <a:t>, 2002-2017.</a:t>
            </a:r>
          </a:p>
          <a:p>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Adult civilian noninstitutionalized population with a usual source of care.</a:t>
            </a:r>
            <a:endParaRPr lang="en-US" sz="1000" b="1" dirty="0">
              <a:solidFill>
                <a:prstClr val="black"/>
              </a:solidFill>
              <a:latin typeface="Arial"/>
            </a:endParaRPr>
          </a:p>
          <a:p>
            <a:pPr>
              <a:defRPr/>
            </a:pPr>
            <a:r>
              <a:rPr lang="en-US" sz="1000" b="1" dirty="0">
                <a:solidFill>
                  <a:prstClr val="black"/>
                </a:solidFill>
                <a:latin typeface="Arial"/>
              </a:rPr>
              <a:t>Note: </a:t>
            </a:r>
            <a:r>
              <a:rPr lang="en-US" sz="1000" dirty="0">
                <a:solidFill>
                  <a:prstClr val="black"/>
                </a:solidFill>
                <a:latin typeface="Arial"/>
              </a:rPr>
              <a:t>For this measure, lower rates are better. </a:t>
            </a:r>
          </a:p>
        </p:txBody>
      </p:sp>
      <p:sp>
        <p:nvSpPr>
          <p:cNvPr id="3" name="Slide Number Placeholder 2">
            <a:extLst>
              <a:ext uri="{FF2B5EF4-FFF2-40B4-BE49-F238E27FC236}">
                <a16:creationId xmlns:a16="http://schemas.microsoft.com/office/drawing/2014/main" id="{C9A40F8E-8949-4295-84BD-B9F2323D6FFB}"/>
              </a:ext>
            </a:extLst>
          </p:cNvPr>
          <p:cNvSpPr>
            <a:spLocks noGrp="1"/>
          </p:cNvSpPr>
          <p:nvPr>
            <p:ph type="sldNum" sz="quarter" idx="10"/>
          </p:nvPr>
        </p:nvSpPr>
        <p:spPr/>
        <p:txBody>
          <a:bodyPr/>
          <a:lstStyle/>
          <a:p>
            <a:fld id="{85F5B7A5-34A7-4AB0-A34F-A4DF2002FA98}" type="slidenum">
              <a:rPr lang="en-US" smtClean="0"/>
              <a:t>70</a:t>
            </a:fld>
            <a:endParaRPr lang="en-US" dirty="0"/>
          </a:p>
        </p:txBody>
      </p:sp>
    </p:spTree>
    <p:extLst>
      <p:ext uri="{BB962C8B-B14F-4D97-AF65-F5344CB8AC3E}">
        <p14:creationId xmlns:p14="http://schemas.microsoft.com/office/powerpoint/2010/main" val="15966135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7429500" cy="1142999"/>
          </a:xfrm>
        </p:spPr>
        <p:txBody>
          <a:bodyPr>
            <a:noAutofit/>
          </a:bodyPr>
          <a:lstStyle/>
          <a:p>
            <a:r>
              <a:rPr lang="en-US" sz="1800" dirty="0"/>
              <a:t>People with a usual source of care whose providers sometimes or never asked them to help make decisions when there was a choice between treatments,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0322542"/>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4A34F12E-8522-473E-95D1-8098BA321A34}"/>
              </a:ext>
            </a:extLst>
          </p:cNvPr>
          <p:cNvSpPr>
            <a:spLocks noGrp="1"/>
          </p:cNvSpPr>
          <p:nvPr>
            <p:ph type="sldNum" sz="quarter" idx="10"/>
          </p:nvPr>
        </p:nvSpPr>
        <p:spPr/>
        <p:txBody>
          <a:bodyPr/>
          <a:lstStyle/>
          <a:p>
            <a:fld id="{85F5B7A5-34A7-4AB0-A34F-A4DF2002FA98}" type="slidenum">
              <a:rPr lang="en-US" smtClean="0"/>
              <a:pPr/>
              <a:t>71</a:t>
            </a:fld>
            <a:endParaRPr lang="en-US" dirty="0"/>
          </a:p>
        </p:txBody>
      </p:sp>
      <p:sp>
        <p:nvSpPr>
          <p:cNvPr id="5" name="TextBox 4"/>
          <p:cNvSpPr txBox="1"/>
          <p:nvPr/>
        </p:nvSpPr>
        <p:spPr>
          <a:xfrm>
            <a:off x="457200" y="5669280"/>
            <a:ext cx="7772400" cy="707886"/>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Agency for Healthcare Research and Quality, Medical Expenditure Panel Survey, 2017.</a:t>
            </a:r>
          </a:p>
          <a:p>
            <a:pPr lvl="0" defTabSz="914400">
              <a:defRPr/>
            </a:pPr>
            <a:r>
              <a:rPr lang="en-US" sz="1000" b="1" dirty="0">
                <a:solidFill>
                  <a:prstClr val="black"/>
                </a:solidFill>
              </a:rPr>
              <a:t>Denominator:</a:t>
            </a:r>
            <a:r>
              <a:rPr lang="en-US" sz="1000" dirty="0">
                <a:solidFill>
                  <a:prstClr val="black"/>
                </a:solidFill>
              </a:rPr>
              <a:t> Adult civilian noninstitutionalized population with a usual source of care.</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 White and Black are non-Hispanic. Hispanic includes all races</a:t>
            </a:r>
            <a:r>
              <a:rPr lang="en-US" sz="1000" dirty="0">
                <a:solidFill>
                  <a:prstClr val="black"/>
                </a:solidFill>
              </a:rPr>
              <a:t>. Data for noncore areas are not included because they did not meet criteria for statistical reliability across all groups.</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336700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29500" cy="1143000"/>
          </a:xfrm>
        </p:spPr>
        <p:txBody>
          <a:bodyPr>
            <a:noAutofit/>
          </a:bodyPr>
          <a:lstStyle/>
          <a:p>
            <a:r>
              <a:rPr lang="en-US" sz="1800" dirty="0"/>
              <a:t>People with a usual source of care whose providers sometimes or never asked them to help make decisions when there was a choice between treatments, by residence location, stratified by education,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6534039"/>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93F96013-C2FE-4BCE-AB35-F74D91A4429F}"/>
              </a:ext>
            </a:extLst>
          </p:cNvPr>
          <p:cNvSpPr>
            <a:spLocks noGrp="1"/>
          </p:cNvSpPr>
          <p:nvPr>
            <p:ph type="sldNum" sz="quarter" idx="10"/>
          </p:nvPr>
        </p:nvSpPr>
        <p:spPr/>
        <p:txBody>
          <a:bodyPr/>
          <a:lstStyle/>
          <a:p>
            <a:fld id="{85F5B7A5-34A7-4AB0-A34F-A4DF2002FA98}" type="slidenum">
              <a:rPr lang="en-US" smtClean="0"/>
              <a:pPr/>
              <a:t>72</a:t>
            </a:fld>
            <a:endParaRPr lang="en-US" dirty="0"/>
          </a:p>
        </p:txBody>
      </p:sp>
      <p:sp>
        <p:nvSpPr>
          <p:cNvPr id="5" name="TextBox 4"/>
          <p:cNvSpPr txBox="1"/>
          <p:nvPr/>
        </p:nvSpPr>
        <p:spPr>
          <a:xfrm>
            <a:off x="457200" y="5760720"/>
            <a:ext cx="8229600" cy="553998"/>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Agency for Healthcare Research and Quality, Medical Expenditure Panel Survey, 2017. </a:t>
            </a:r>
          </a:p>
          <a:p>
            <a:pPr lvl="0" defTabSz="914400">
              <a:defRPr/>
            </a:pPr>
            <a:r>
              <a:rPr lang="en-US" sz="1000" b="1" dirty="0">
                <a:solidFill>
                  <a:prstClr val="black"/>
                </a:solidFill>
              </a:rPr>
              <a:t>Denominator:</a:t>
            </a:r>
            <a:r>
              <a:rPr lang="en-US" sz="1000" dirty="0">
                <a:solidFill>
                  <a:prstClr val="black"/>
                </a:solidFill>
              </a:rPr>
              <a:t> Adult civilian noninstitutionalized population with a usual source of care.</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 </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49861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F5ED-F141-41ED-9839-B6B6D7D1F644}"/>
              </a:ext>
            </a:extLst>
          </p:cNvPr>
          <p:cNvSpPr>
            <a:spLocks noGrp="1"/>
          </p:cNvSpPr>
          <p:nvPr>
            <p:ph type="title"/>
          </p:nvPr>
        </p:nvSpPr>
        <p:spPr>
          <a:xfrm>
            <a:off x="457200" y="0"/>
            <a:ext cx="7239000" cy="1142999"/>
          </a:xfrm>
        </p:spPr>
        <p:txBody>
          <a:bodyPr>
            <a:noAutofit/>
          </a:bodyPr>
          <a:lstStyle/>
          <a:p>
            <a:pPr algn="l"/>
            <a:r>
              <a:rPr lang="en-US" sz="1800" dirty="0"/>
              <a:t>People with a usual source of care whose providers sometimes or never asked them to help make decisions when there was a choice between treatments, by residence location, stratified by income, 2017</a:t>
            </a:r>
          </a:p>
        </p:txBody>
      </p:sp>
      <p:sp>
        <p:nvSpPr>
          <p:cNvPr id="4" name="Slide Number Placeholder 3">
            <a:extLst>
              <a:ext uri="{FF2B5EF4-FFF2-40B4-BE49-F238E27FC236}">
                <a16:creationId xmlns:a16="http://schemas.microsoft.com/office/drawing/2014/main" id="{031C21E5-AA7C-4A2C-B2E9-E2FE9308579D}"/>
              </a:ext>
            </a:extLst>
          </p:cNvPr>
          <p:cNvSpPr>
            <a:spLocks noGrp="1"/>
          </p:cNvSpPr>
          <p:nvPr>
            <p:ph type="sldNum" sz="quarter" idx="10"/>
          </p:nvPr>
        </p:nvSpPr>
        <p:spPr/>
        <p:txBody>
          <a:bodyPr/>
          <a:lstStyle/>
          <a:p>
            <a:fld id="{85F5B7A5-34A7-4AB0-A34F-A4DF2002FA98}" type="slidenum">
              <a:rPr lang="en-US" smtClean="0"/>
              <a:t>73</a:t>
            </a:fld>
            <a:endParaRPr lang="en-US" dirty="0"/>
          </a:p>
        </p:txBody>
      </p:sp>
      <p:graphicFrame>
        <p:nvGraphicFramePr>
          <p:cNvPr id="5" name="Content Placeholder 3">
            <a:extLst>
              <a:ext uri="{FF2B5EF4-FFF2-40B4-BE49-F238E27FC236}">
                <a16:creationId xmlns:a16="http://schemas.microsoft.com/office/drawing/2014/main" id="{1C6CB985-DEA9-4468-8FC2-30E25851D92B}"/>
              </a:ext>
            </a:extLst>
          </p:cNvPr>
          <p:cNvGraphicFramePr>
            <a:graphicFrameLocks noGrp="1"/>
          </p:cNvGraphicFramePr>
          <p:nvPr>
            <p:ph idx="1"/>
            <p:extLst>
              <p:ext uri="{D42A27DB-BD31-4B8C-83A1-F6EECF244321}">
                <p14:modId xmlns:p14="http://schemas.microsoft.com/office/powerpoint/2010/main" val="2774267255"/>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DB849D88-C633-4494-ABDD-E55BA2F17F8B}"/>
              </a:ext>
            </a:extLst>
          </p:cNvPr>
          <p:cNvSpPr/>
          <p:nvPr/>
        </p:nvSpPr>
        <p:spPr>
          <a:xfrm>
            <a:off x="457200" y="5669280"/>
            <a:ext cx="8229600" cy="861774"/>
          </a:xfrm>
          <a:prstGeom prst="rect">
            <a:avLst/>
          </a:prstGeom>
        </p:spPr>
        <p:txBody>
          <a:bodyPr wrap="square">
            <a:spAutoFit/>
          </a:bodyPr>
          <a:lstStyle/>
          <a:p>
            <a:pPr lvl="0"/>
            <a:r>
              <a:rPr lang="en-US" sz="1000" b="1" dirty="0">
                <a:solidFill>
                  <a:prstClr val="black"/>
                </a:solidFill>
              </a:rPr>
              <a:t>Source:</a:t>
            </a:r>
            <a:r>
              <a:rPr lang="en-US" sz="1000" dirty="0">
                <a:solidFill>
                  <a:prstClr val="black"/>
                </a:solidFill>
              </a:rPr>
              <a:t> Agency for Healthcare Research and Quality, Medical Expenditure Panel Survey, 2017.</a:t>
            </a:r>
          </a:p>
          <a:p>
            <a:pPr lvl="0"/>
            <a:r>
              <a:rPr lang="en-US" sz="1000" b="1" dirty="0">
                <a:solidFill>
                  <a:prstClr val="black"/>
                </a:solidFill>
              </a:rPr>
              <a:t>Denominator</a:t>
            </a:r>
            <a:r>
              <a:rPr lang="en-US" sz="1000" dirty="0">
                <a:solidFill>
                  <a:prstClr val="black"/>
                </a:solidFill>
              </a:rPr>
              <a:t>: Adult civilian noninstitutionalized population with a usual source of care.</a:t>
            </a:r>
          </a:p>
          <a:p>
            <a:pPr lvl="0"/>
            <a:r>
              <a:rPr lang="en-US" sz="1000" b="1" dirty="0">
                <a:solidFill>
                  <a:prstClr val="black"/>
                </a:solidFill>
              </a:rPr>
              <a:t>Note:</a:t>
            </a:r>
            <a:r>
              <a:rPr lang="en-US" sz="1000" dirty="0">
                <a:solidFill>
                  <a:prstClr val="black"/>
                </a:solidFill>
              </a:rPr>
              <a:t> For this measure, lower rates are better. Estimates are age adjusted to the 2000 U.S. standard population. Poor, low income, middle income, and high income indicate individuals whose household income is &lt;100%, 100-199%, 200-399%, and 400% or more of the Federal poverty level, respectively.</a:t>
            </a:r>
          </a:p>
        </p:txBody>
      </p:sp>
    </p:spTree>
    <p:extLst>
      <p:ext uri="{BB962C8B-B14F-4D97-AF65-F5344CB8AC3E}">
        <p14:creationId xmlns:p14="http://schemas.microsoft.com/office/powerpoint/2010/main" val="33171307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Rating of healthcare 0-6 on a scale from 0 to 10 (best grade) by adults who had a doctor´s office or clinic visit in the last 12 months, by residence location, 2002-2017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4765162"/>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577840"/>
            <a:ext cx="8229600" cy="1015663"/>
          </a:xfrm>
          <a:prstGeom prst="rect">
            <a:avLst/>
          </a:prstGeom>
        </p:spPr>
        <p:txBody>
          <a:bodyPr wrap="square">
            <a:spAutoFit/>
          </a:bodyPr>
          <a:lstStyle/>
          <a:p>
            <a:r>
              <a:rPr lang="en-US" sz="1000" b="1" dirty="0">
                <a:solidFill>
                  <a:prstClr val="black"/>
                </a:solidFill>
                <a:latin typeface="Arial"/>
              </a:rPr>
              <a:t>Source: </a:t>
            </a:r>
            <a:r>
              <a:rPr lang="en-US" sz="1000" dirty="0">
                <a:solidFill>
                  <a:prstClr val="black"/>
                </a:solidFill>
              </a:rPr>
              <a:t>Agency for Healthcare Research and Quality, Medical Expenditure Panel Survey </a:t>
            </a:r>
            <a:r>
              <a:rPr lang="en-US" sz="1000" dirty="0">
                <a:solidFill>
                  <a:prstClr val="black"/>
                </a:solidFill>
                <a:latin typeface="Arial"/>
              </a:rPr>
              <a:t>, 2002-2017.</a:t>
            </a:r>
          </a:p>
          <a:p>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U.S. civilian noninstitutionalized adults age 18 and over who had a doctor's office or clinic visit in the last 12 months and who provided a valid response to the question, "We want to know your rating of all your health care in the last 12 months from all doctors and other health providers. Use any number from 0 to 10 where 0 is the worst health care possible and 10 is the best health care possible. How would you rate all your health care?".</a:t>
            </a:r>
            <a:endParaRPr lang="en-US" sz="1000" b="1" dirty="0">
              <a:solidFill>
                <a:prstClr val="black"/>
              </a:solidFill>
              <a:latin typeface="Arial"/>
            </a:endParaRPr>
          </a:p>
          <a:p>
            <a:pPr>
              <a:defRPr/>
            </a:pPr>
            <a:r>
              <a:rPr lang="en-US" sz="1000" b="1" dirty="0">
                <a:solidFill>
                  <a:prstClr val="black"/>
                </a:solidFill>
                <a:latin typeface="Arial"/>
              </a:rPr>
              <a:t>Note: </a:t>
            </a:r>
            <a:r>
              <a:rPr lang="en-US" sz="1000" dirty="0">
                <a:solidFill>
                  <a:prstClr val="black"/>
                </a:solidFill>
                <a:latin typeface="Arial"/>
              </a:rPr>
              <a:t>For this measure, lower rates are better. </a:t>
            </a:r>
          </a:p>
        </p:txBody>
      </p:sp>
      <p:sp>
        <p:nvSpPr>
          <p:cNvPr id="3" name="Slide Number Placeholder 2">
            <a:extLst>
              <a:ext uri="{FF2B5EF4-FFF2-40B4-BE49-F238E27FC236}">
                <a16:creationId xmlns:a16="http://schemas.microsoft.com/office/drawing/2014/main" id="{51ECE318-FE1C-431E-9ECE-1447F66CEA40}"/>
              </a:ext>
            </a:extLst>
          </p:cNvPr>
          <p:cNvSpPr>
            <a:spLocks noGrp="1"/>
          </p:cNvSpPr>
          <p:nvPr>
            <p:ph type="sldNum" sz="quarter" idx="10"/>
          </p:nvPr>
        </p:nvSpPr>
        <p:spPr/>
        <p:txBody>
          <a:bodyPr/>
          <a:lstStyle/>
          <a:p>
            <a:fld id="{85F5B7A5-34A7-4AB0-A34F-A4DF2002FA98}" type="slidenum">
              <a:rPr lang="en-US" smtClean="0"/>
              <a:t>74</a:t>
            </a:fld>
            <a:endParaRPr lang="en-US" dirty="0"/>
          </a:p>
        </p:txBody>
      </p:sp>
    </p:spTree>
    <p:extLst>
      <p:ext uri="{BB962C8B-B14F-4D97-AF65-F5344CB8AC3E}">
        <p14:creationId xmlns:p14="http://schemas.microsoft.com/office/powerpoint/2010/main" val="12027093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care coordination</a:t>
            </a:r>
          </a:p>
        </p:txBody>
      </p:sp>
      <p:sp>
        <p:nvSpPr>
          <p:cNvPr id="2" name="Text Placeholder 1"/>
          <p:cNvSpPr>
            <a:spLocks noGrp="1"/>
          </p:cNvSpPr>
          <p:nvPr>
            <p:ph type="body" idx="1"/>
          </p:nvPr>
        </p:nvSpPr>
        <p:spPr/>
        <p:txBody>
          <a:bodyPr/>
          <a:lstStyle/>
          <a:p>
            <a:r>
              <a:rPr lang="en-US" dirty="0"/>
              <a:t>Chartbook on Rural Healthcare</a:t>
            </a:r>
          </a:p>
        </p:txBody>
      </p:sp>
      <p:sp>
        <p:nvSpPr>
          <p:cNvPr id="3" name="Slide Number Placeholder 2">
            <a:extLst>
              <a:ext uri="{FF2B5EF4-FFF2-40B4-BE49-F238E27FC236}">
                <a16:creationId xmlns:a16="http://schemas.microsoft.com/office/drawing/2014/main" id="{C240D3BF-83F5-4F64-9B7B-D622FDB3911A}"/>
              </a:ext>
            </a:extLst>
          </p:cNvPr>
          <p:cNvSpPr>
            <a:spLocks noGrp="1"/>
          </p:cNvSpPr>
          <p:nvPr>
            <p:ph type="sldNum" sz="quarter" idx="10"/>
          </p:nvPr>
        </p:nvSpPr>
        <p:spPr/>
        <p:txBody>
          <a:bodyPr/>
          <a:lstStyle/>
          <a:p>
            <a:fld id="{85F5B7A5-34A7-4AB0-A34F-A4DF2002FA98}" type="slidenum">
              <a:rPr lang="en-US" smtClean="0"/>
              <a:pPr/>
              <a:t>75</a:t>
            </a:fld>
            <a:endParaRPr lang="en-US" dirty="0"/>
          </a:p>
        </p:txBody>
      </p:sp>
    </p:spTree>
    <p:extLst>
      <p:ext uri="{BB962C8B-B14F-4D97-AF65-F5344CB8AC3E}">
        <p14:creationId xmlns:p14="http://schemas.microsoft.com/office/powerpoint/2010/main" val="4289046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Potentially avoidable hospitalizations for all conditions per 100,000 population, by residence location,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34339492"/>
              </p:ext>
            </p:extLst>
          </p:nvPr>
        </p:nvGraphicFramePr>
        <p:xfrm>
          <a:off x="457200" y="137160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760720"/>
            <a:ext cx="8229600" cy="707886"/>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Agency for Healthcare Research and Quality (AHRQ), Healthcare Cost and Utilization Project, State Inpatient Databases weighted to provide national estimates, and AHRQ Quality Indicators, version 7.0.1, 2017.</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U.S. resident population age 18 and over.</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a:t>
            </a:r>
          </a:p>
        </p:txBody>
      </p:sp>
      <p:sp>
        <p:nvSpPr>
          <p:cNvPr id="3" name="Slide Number Placeholder 2">
            <a:extLst>
              <a:ext uri="{FF2B5EF4-FFF2-40B4-BE49-F238E27FC236}">
                <a16:creationId xmlns:a16="http://schemas.microsoft.com/office/drawing/2014/main" id="{1F530252-DBC9-429D-8AB4-F7076F57D729}"/>
              </a:ext>
            </a:extLst>
          </p:cNvPr>
          <p:cNvSpPr>
            <a:spLocks noGrp="1"/>
          </p:cNvSpPr>
          <p:nvPr>
            <p:ph type="sldNum" sz="quarter" idx="10"/>
          </p:nvPr>
        </p:nvSpPr>
        <p:spPr/>
        <p:txBody>
          <a:bodyPr/>
          <a:lstStyle/>
          <a:p>
            <a:fld id="{85F5B7A5-34A7-4AB0-A34F-A4DF2002FA98}" type="slidenum">
              <a:rPr lang="en-US" smtClean="0"/>
              <a:t>76</a:t>
            </a:fld>
            <a:endParaRPr lang="en-US" dirty="0"/>
          </a:p>
        </p:txBody>
      </p:sp>
    </p:spTree>
    <p:extLst>
      <p:ext uri="{BB962C8B-B14F-4D97-AF65-F5344CB8AC3E}">
        <p14:creationId xmlns:p14="http://schemas.microsoft.com/office/powerpoint/2010/main" val="8772375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630" y="296411"/>
            <a:ext cx="7418070" cy="617884"/>
          </a:xfrm>
        </p:spPr>
        <p:txBody>
          <a:bodyPr>
            <a:noAutofit/>
          </a:bodyPr>
          <a:lstStyle/>
          <a:p>
            <a:pPr algn="l"/>
            <a:r>
              <a:rPr lang="en-US" sz="1800" dirty="0"/>
              <a:t>Potentially avoidable hospitalizations per 100,000 population,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0420762"/>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486400"/>
            <a:ext cx="82296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Key: </a:t>
            </a:r>
            <a:r>
              <a:rPr kumimoji="0" lang="en-US" sz="1000" b="0" i="0" u="none" strike="noStrike" kern="1200" cap="none" spc="0" normalizeH="0" baseline="0" noProof="0" dirty="0">
                <a:ln>
                  <a:noFill/>
                </a:ln>
                <a:solidFill>
                  <a:prstClr val="black"/>
                </a:solidFill>
                <a:effectLst/>
                <a:uLnTx/>
                <a:uFillTx/>
                <a:latin typeface="Arial"/>
                <a:ea typeface="+mn-ea"/>
                <a:cs typeface="+mn-cs"/>
              </a:rPr>
              <a:t>API = Asian or Pacific Islander.</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Agency for Healthcare Research and Quality (AHRQ), Healthcare Cost and Utilization Project, State Inpatient Databases weighted to provide national estimates, and AHRQ Quality Indicators, version 7.0.1, 2017.</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 </a:t>
            </a:r>
            <a:r>
              <a:rPr lang="en-US" sz="1000" dirty="0">
                <a:solidFill>
                  <a:prstClr val="black"/>
                </a:solidFill>
              </a:rPr>
              <a:t>U.S. resident population age 18 and over.</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 White, Black, and API are non-Hispanic. Hispanic includes all races. Data for API in micropolitan areas are not included because they did not meet criteria for statistical reliability. </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D328882F-5D2B-44AE-8BFD-D392F76E035C}"/>
              </a:ext>
            </a:extLst>
          </p:cNvPr>
          <p:cNvSpPr>
            <a:spLocks noGrp="1"/>
          </p:cNvSpPr>
          <p:nvPr>
            <p:ph type="sldNum" sz="quarter" idx="10"/>
          </p:nvPr>
        </p:nvSpPr>
        <p:spPr/>
        <p:txBody>
          <a:bodyPr/>
          <a:lstStyle/>
          <a:p>
            <a:fld id="{85F5B7A5-34A7-4AB0-A34F-A4DF2002FA98}" type="slidenum">
              <a:rPr lang="en-US" smtClean="0"/>
              <a:t>77</a:t>
            </a:fld>
            <a:endParaRPr lang="en-US" dirty="0"/>
          </a:p>
        </p:txBody>
      </p:sp>
    </p:spTree>
    <p:extLst>
      <p:ext uri="{BB962C8B-B14F-4D97-AF65-F5344CB8AC3E}">
        <p14:creationId xmlns:p14="http://schemas.microsoft.com/office/powerpoint/2010/main" val="41036448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702B-8EB1-4521-9950-5419CB9BC503}"/>
              </a:ext>
            </a:extLst>
          </p:cNvPr>
          <p:cNvSpPr>
            <a:spLocks noGrp="1"/>
          </p:cNvSpPr>
          <p:nvPr>
            <p:ph type="title"/>
          </p:nvPr>
        </p:nvSpPr>
        <p:spPr/>
        <p:txBody>
          <a:bodyPr>
            <a:noAutofit/>
          </a:bodyPr>
          <a:lstStyle/>
          <a:p>
            <a:pPr algn="l"/>
            <a:r>
              <a:rPr lang="en-US" sz="1800" dirty="0"/>
              <a:t>Admissions for immunization-preventable influenza per 100,000 population, adults age 65 and over, by residence location, 2017</a:t>
            </a:r>
          </a:p>
        </p:txBody>
      </p:sp>
      <p:sp>
        <p:nvSpPr>
          <p:cNvPr id="4" name="Slide Number Placeholder 3">
            <a:extLst>
              <a:ext uri="{FF2B5EF4-FFF2-40B4-BE49-F238E27FC236}">
                <a16:creationId xmlns:a16="http://schemas.microsoft.com/office/drawing/2014/main" id="{EFEBE385-A874-423D-999B-19A7702069F8}"/>
              </a:ext>
            </a:extLst>
          </p:cNvPr>
          <p:cNvSpPr>
            <a:spLocks noGrp="1"/>
          </p:cNvSpPr>
          <p:nvPr>
            <p:ph type="sldNum" sz="quarter" idx="10"/>
          </p:nvPr>
        </p:nvSpPr>
        <p:spPr/>
        <p:txBody>
          <a:bodyPr/>
          <a:lstStyle/>
          <a:p>
            <a:fld id="{85F5B7A5-34A7-4AB0-A34F-A4DF2002FA98}" type="slidenum">
              <a:rPr lang="en-US" smtClean="0"/>
              <a:t>78</a:t>
            </a:fld>
            <a:endParaRPr lang="en-US" dirty="0"/>
          </a:p>
        </p:txBody>
      </p:sp>
      <p:graphicFrame>
        <p:nvGraphicFramePr>
          <p:cNvPr id="5" name="Content Placeholder 4">
            <a:extLst>
              <a:ext uri="{FF2B5EF4-FFF2-40B4-BE49-F238E27FC236}">
                <a16:creationId xmlns:a16="http://schemas.microsoft.com/office/drawing/2014/main" id="{0CE1240F-61FD-451D-ABE7-C8FF33562ACC}"/>
              </a:ext>
            </a:extLst>
          </p:cNvPr>
          <p:cNvGraphicFramePr>
            <a:graphicFrameLocks noGrp="1"/>
          </p:cNvGraphicFramePr>
          <p:nvPr>
            <p:ph idx="1"/>
            <p:extLst>
              <p:ext uri="{D42A27DB-BD31-4B8C-83A1-F6EECF244321}">
                <p14:modId xmlns:p14="http://schemas.microsoft.com/office/powerpoint/2010/main" val="3688740130"/>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0DE6CF0A-D3D0-49FA-BFC8-88CDFEFEC731}"/>
              </a:ext>
            </a:extLst>
          </p:cNvPr>
          <p:cNvSpPr/>
          <p:nvPr/>
        </p:nvSpPr>
        <p:spPr>
          <a:xfrm>
            <a:off x="457200" y="5669280"/>
            <a:ext cx="8138160" cy="707886"/>
          </a:xfrm>
          <a:prstGeom prst="rect">
            <a:avLst/>
          </a:prstGeom>
        </p:spPr>
        <p:txBody>
          <a:bodyPr wrap="square">
            <a:spAutoFit/>
          </a:bodyPr>
          <a:lstStyle/>
          <a:p>
            <a:pPr lvl="0">
              <a:defRPr/>
            </a:pPr>
            <a:r>
              <a:rPr lang="en-US" sz="1000" b="1" dirty="0">
                <a:solidFill>
                  <a:prstClr val="black"/>
                </a:solidFill>
              </a:rPr>
              <a:t>Source:</a:t>
            </a:r>
            <a:r>
              <a:rPr lang="en-US" sz="1000" dirty="0">
                <a:solidFill>
                  <a:prstClr val="black"/>
                </a:solidFill>
              </a:rPr>
              <a:t> Agency for Healthcare Research and Quality, Healthcare Cost and Utilization Project, State Inpatient Databases weighted to provide national estimates, 2017.</a:t>
            </a:r>
          </a:p>
          <a:p>
            <a:pPr lvl="0">
              <a:defRPr/>
            </a:pPr>
            <a:r>
              <a:rPr lang="en-US" sz="1000" b="1" dirty="0">
                <a:solidFill>
                  <a:prstClr val="black"/>
                </a:solidFill>
              </a:rPr>
              <a:t>Denominator:</a:t>
            </a:r>
            <a:r>
              <a:rPr lang="en-US" sz="1000" dirty="0">
                <a:solidFill>
                  <a:prstClr val="black"/>
                </a:solidFill>
              </a:rPr>
              <a:t> U.S. resident population age 65 and over.</a:t>
            </a:r>
          </a:p>
          <a:p>
            <a:pPr lvl="0">
              <a:defRPr/>
            </a:pPr>
            <a:r>
              <a:rPr lang="en-US" sz="1000" b="1" dirty="0">
                <a:solidFill>
                  <a:prstClr val="black"/>
                </a:solidFill>
              </a:rPr>
              <a:t>Note: </a:t>
            </a:r>
            <a:r>
              <a:rPr lang="en-US" sz="1000" dirty="0">
                <a:solidFill>
                  <a:prstClr val="black"/>
                </a:solidFill>
              </a:rPr>
              <a:t>For this measure, lower rates are better.</a:t>
            </a:r>
          </a:p>
        </p:txBody>
      </p:sp>
    </p:spTree>
    <p:extLst>
      <p:ext uri="{BB962C8B-B14F-4D97-AF65-F5344CB8AC3E}">
        <p14:creationId xmlns:p14="http://schemas.microsoft.com/office/powerpoint/2010/main" val="25585704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4F30D-2132-42FA-BB41-7D4F5D30C36D}"/>
              </a:ext>
            </a:extLst>
          </p:cNvPr>
          <p:cNvSpPr>
            <a:spLocks noGrp="1"/>
          </p:cNvSpPr>
          <p:nvPr>
            <p:ph type="title"/>
          </p:nvPr>
        </p:nvSpPr>
        <p:spPr/>
        <p:txBody>
          <a:bodyPr>
            <a:noAutofit/>
          </a:bodyPr>
          <a:lstStyle/>
          <a:p>
            <a:pPr algn="l"/>
            <a:r>
              <a:rPr lang="en-US" sz="1800" dirty="0"/>
              <a:t>Admissions for immunization-preventable influenza per 100,000 population, adults age 65 and over, by residence location, stratified by race/ethnicity, 2017</a:t>
            </a:r>
          </a:p>
        </p:txBody>
      </p:sp>
      <p:sp>
        <p:nvSpPr>
          <p:cNvPr id="4" name="Slide Number Placeholder 3">
            <a:extLst>
              <a:ext uri="{FF2B5EF4-FFF2-40B4-BE49-F238E27FC236}">
                <a16:creationId xmlns:a16="http://schemas.microsoft.com/office/drawing/2014/main" id="{1C37EFF4-7C5A-41E5-9435-1EBA02D8AE03}"/>
              </a:ext>
            </a:extLst>
          </p:cNvPr>
          <p:cNvSpPr>
            <a:spLocks noGrp="1"/>
          </p:cNvSpPr>
          <p:nvPr>
            <p:ph type="sldNum" sz="quarter" idx="10"/>
          </p:nvPr>
        </p:nvSpPr>
        <p:spPr/>
        <p:txBody>
          <a:bodyPr/>
          <a:lstStyle/>
          <a:p>
            <a:fld id="{85F5B7A5-34A7-4AB0-A34F-A4DF2002FA98}" type="slidenum">
              <a:rPr lang="en-US" smtClean="0"/>
              <a:t>79</a:t>
            </a:fld>
            <a:endParaRPr lang="en-US" dirty="0"/>
          </a:p>
        </p:txBody>
      </p:sp>
      <p:graphicFrame>
        <p:nvGraphicFramePr>
          <p:cNvPr id="5" name="Content Placeholder 3">
            <a:extLst>
              <a:ext uri="{FF2B5EF4-FFF2-40B4-BE49-F238E27FC236}">
                <a16:creationId xmlns:a16="http://schemas.microsoft.com/office/drawing/2014/main" id="{683BA653-BF6A-4D24-982A-BD49C6874164}"/>
              </a:ext>
            </a:extLst>
          </p:cNvPr>
          <p:cNvGraphicFramePr>
            <a:graphicFrameLocks noGrp="1" noChangeAspect="1"/>
          </p:cNvGraphicFramePr>
          <p:nvPr>
            <p:ph idx="1"/>
            <p:extLst>
              <p:ext uri="{D42A27DB-BD31-4B8C-83A1-F6EECF244321}">
                <p14:modId xmlns:p14="http://schemas.microsoft.com/office/powerpoint/2010/main" val="4096383586"/>
              </p:ext>
            </p:extLst>
          </p:nvPr>
        </p:nvGraphicFramePr>
        <p:xfrm>
          <a:off x="468630" y="1249680"/>
          <a:ext cx="804672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490DE548-00AF-488B-B4E5-84E8D051DFBE}"/>
              </a:ext>
            </a:extLst>
          </p:cNvPr>
          <p:cNvSpPr/>
          <p:nvPr/>
        </p:nvSpPr>
        <p:spPr>
          <a:xfrm>
            <a:off x="457200" y="5682565"/>
            <a:ext cx="7543800" cy="1015663"/>
          </a:xfrm>
          <a:prstGeom prst="rect">
            <a:avLst/>
          </a:prstGeom>
        </p:spPr>
        <p:txBody>
          <a:bodyPr wrap="square">
            <a:spAutoFit/>
          </a:bodyPr>
          <a:lstStyle/>
          <a:p>
            <a:pPr lvl="0">
              <a:defRPr/>
            </a:pPr>
            <a:r>
              <a:rPr lang="en-US" sz="1000" b="1" dirty="0">
                <a:solidFill>
                  <a:prstClr val="black"/>
                </a:solidFill>
              </a:rPr>
              <a:t>Key: </a:t>
            </a:r>
            <a:r>
              <a:rPr lang="en-US" sz="1000" dirty="0">
                <a:solidFill>
                  <a:prstClr val="black"/>
                </a:solidFill>
              </a:rPr>
              <a:t>API = Asian or Pacific Islander.</a:t>
            </a:r>
            <a:endParaRPr lang="en-US" sz="1000" b="1" dirty="0">
              <a:solidFill>
                <a:prstClr val="black"/>
              </a:solidFill>
            </a:endParaRPr>
          </a:p>
          <a:p>
            <a:pPr lvl="0">
              <a:defRPr/>
            </a:pPr>
            <a:r>
              <a:rPr lang="en-US" sz="1000" b="1" dirty="0">
                <a:solidFill>
                  <a:prstClr val="black"/>
                </a:solidFill>
              </a:rPr>
              <a:t>Source: </a:t>
            </a:r>
            <a:r>
              <a:rPr lang="en-US" sz="1000" dirty="0">
                <a:solidFill>
                  <a:prstClr val="black"/>
                </a:solidFill>
              </a:rPr>
              <a:t>Agency for Healthcare Research and Quality, Healthcare Cost and Utilization Project, State Inpatient Databases weighted to provide national estimates, 2017.</a:t>
            </a:r>
          </a:p>
          <a:p>
            <a:pPr lvl="0">
              <a:defRPr/>
            </a:pPr>
            <a:r>
              <a:rPr lang="en-US" sz="1000" b="1" dirty="0">
                <a:solidFill>
                  <a:prstClr val="black"/>
                </a:solidFill>
              </a:rPr>
              <a:t>Denominator:</a:t>
            </a:r>
            <a:r>
              <a:rPr lang="en-US" sz="1000" dirty="0">
                <a:solidFill>
                  <a:prstClr val="black"/>
                </a:solidFill>
              </a:rPr>
              <a:t> U.S. resident population age 65 and over.</a:t>
            </a:r>
          </a:p>
          <a:p>
            <a:pPr lvl="0">
              <a:defRPr/>
            </a:pPr>
            <a:r>
              <a:rPr lang="en-US" sz="1000" b="1" dirty="0">
                <a:solidFill>
                  <a:prstClr val="black"/>
                </a:solidFill>
              </a:rPr>
              <a:t>Note: </a:t>
            </a:r>
            <a:r>
              <a:rPr lang="en-US" sz="1000" dirty="0">
                <a:solidFill>
                  <a:prstClr val="black"/>
                </a:solidFill>
              </a:rPr>
              <a:t>For this measure, lower rates are better. White, Black, and API are non-Hispanic. Hispanic includes all races. Data for micropolitan and noncore areas for API are not included because they did not meet criteria for statistical reliability.</a:t>
            </a:r>
            <a:endParaRPr lang="en-US" sz="1000" b="1" dirty="0">
              <a:solidFill>
                <a:prstClr val="black"/>
              </a:solidFill>
            </a:endParaRPr>
          </a:p>
        </p:txBody>
      </p:sp>
    </p:spTree>
    <p:extLst>
      <p:ext uri="{BB962C8B-B14F-4D97-AF65-F5344CB8AC3E}">
        <p14:creationId xmlns:p14="http://schemas.microsoft.com/office/powerpoint/2010/main" val="2495523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A129A-B4AC-4CAE-A763-21A1A184E7A5}"/>
              </a:ext>
            </a:extLst>
          </p:cNvPr>
          <p:cNvSpPr>
            <a:spLocks noGrp="1"/>
          </p:cNvSpPr>
          <p:nvPr>
            <p:ph type="title"/>
          </p:nvPr>
        </p:nvSpPr>
        <p:spPr/>
        <p:txBody>
          <a:bodyPr>
            <a:normAutofit fontScale="90000"/>
          </a:bodyPr>
          <a:lstStyle/>
          <a:p>
            <a:r>
              <a:rPr lang="en-US" dirty="0"/>
              <a:t>Key Findings of the 2019 NHQDR: Disparities (cont’d.)</a:t>
            </a:r>
          </a:p>
        </p:txBody>
      </p:sp>
      <p:sp>
        <p:nvSpPr>
          <p:cNvPr id="3" name="Content Placeholder 2">
            <a:extLst>
              <a:ext uri="{FF2B5EF4-FFF2-40B4-BE49-F238E27FC236}">
                <a16:creationId xmlns:a16="http://schemas.microsoft.com/office/drawing/2014/main" id="{E8D1F945-6F87-48AB-B6D7-7373F1CF58D1}"/>
              </a:ext>
            </a:extLst>
          </p:cNvPr>
          <p:cNvSpPr>
            <a:spLocks noGrp="1"/>
          </p:cNvSpPr>
          <p:nvPr>
            <p:ph idx="1"/>
          </p:nvPr>
        </p:nvSpPr>
        <p:spPr/>
        <p:txBody>
          <a:bodyPr>
            <a:normAutofit lnSpcReduction="10000"/>
          </a:bodyPr>
          <a:lstStyle/>
          <a:p>
            <a:r>
              <a:rPr lang="en-US" dirty="0"/>
              <a:t>Disparities vary by residence location: </a:t>
            </a:r>
          </a:p>
          <a:p>
            <a:pPr lvl="1"/>
            <a:r>
              <a:rPr lang="en-US" dirty="0"/>
              <a:t>For nearly a quarter (24 of 102) of quality measures, residents of large central metropolitan areas received worse care than residents of large fringe metropolitan areas.</a:t>
            </a:r>
          </a:p>
          <a:p>
            <a:pPr lvl="1"/>
            <a:r>
              <a:rPr lang="en-US" dirty="0"/>
              <a:t>For one-third of quality measures, residents of micropolitan and noncore areas received worse care than residents of large fringe metropolitan areas.</a:t>
            </a:r>
          </a:p>
          <a:p>
            <a:pPr lvl="1"/>
            <a:r>
              <a:rPr lang="en-US" dirty="0"/>
              <a:t>For a little less than 20% of quality measures, residents of medium and small metropolitan areas received worse care than residents of large fringe metropolitan areas.</a:t>
            </a:r>
          </a:p>
          <a:p>
            <a:endParaRPr lang="en-US" dirty="0"/>
          </a:p>
        </p:txBody>
      </p:sp>
      <p:sp>
        <p:nvSpPr>
          <p:cNvPr id="4" name="Slide Number Placeholder 3">
            <a:extLst>
              <a:ext uri="{FF2B5EF4-FFF2-40B4-BE49-F238E27FC236}">
                <a16:creationId xmlns:a16="http://schemas.microsoft.com/office/drawing/2014/main" id="{F43989E0-02E8-4F47-9F2A-CEEE1AF13BD8}"/>
              </a:ext>
            </a:extLst>
          </p:cNvPr>
          <p:cNvSpPr>
            <a:spLocks noGrp="1"/>
          </p:cNvSpPr>
          <p:nvPr>
            <p:ph type="sldNum" sz="quarter" idx="10"/>
          </p:nvPr>
        </p:nvSpPr>
        <p:spPr/>
        <p:txBody>
          <a:bodyPr/>
          <a:lstStyle/>
          <a:p>
            <a:fld id="{85F5B7A5-34A7-4AB0-A34F-A4DF2002FA98}" type="slidenum">
              <a:rPr lang="en-US" smtClean="0"/>
              <a:pPr/>
              <a:t>8</a:t>
            </a:fld>
            <a:endParaRPr lang="en-US" dirty="0"/>
          </a:p>
        </p:txBody>
      </p:sp>
    </p:spTree>
    <p:extLst>
      <p:ext uri="{BB962C8B-B14F-4D97-AF65-F5344CB8AC3E}">
        <p14:creationId xmlns:p14="http://schemas.microsoft.com/office/powerpoint/2010/main" val="3801578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908" y="329839"/>
            <a:ext cx="7429500" cy="617884"/>
          </a:xfrm>
        </p:spPr>
        <p:txBody>
          <a:bodyPr>
            <a:noAutofit/>
          </a:bodyPr>
          <a:lstStyle/>
          <a:p>
            <a:pPr algn="l"/>
            <a:r>
              <a:rPr lang="en-US" sz="2000" dirty="0"/>
              <a:t>Emergency department encounters for asthma per 100,000 children ages 2-17, by residence location,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11601146"/>
              </p:ext>
            </p:extLst>
          </p:nvPr>
        </p:nvGraphicFramePr>
        <p:xfrm>
          <a:off x="455908" y="137160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5908" y="5669280"/>
            <a:ext cx="8229600" cy="707886"/>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Agency for Healthcare Research and Quality (AHRQ), Healthcare Cost and Utilization Project, Nationwide Emergency Department Sample, and AHRQ Quality Indicators, version 7.0.1, 2017.</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lang="en-US" sz="1000" b="1" dirty="0">
                <a:solidFill>
                  <a:prstClr val="black"/>
                </a:solidFill>
              </a:rPr>
              <a:t>:</a:t>
            </a:r>
            <a:r>
              <a:rPr lang="en-US" sz="1000" dirty="0">
                <a:solidFill>
                  <a:prstClr val="black"/>
                </a:solidFill>
              </a:rPr>
              <a:t> U.S. resident population ages 2 to 17.</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a:t>
            </a:r>
          </a:p>
        </p:txBody>
      </p:sp>
      <p:sp>
        <p:nvSpPr>
          <p:cNvPr id="3" name="Slide Number Placeholder 2">
            <a:extLst>
              <a:ext uri="{FF2B5EF4-FFF2-40B4-BE49-F238E27FC236}">
                <a16:creationId xmlns:a16="http://schemas.microsoft.com/office/drawing/2014/main" id="{61E5018A-7AD5-4972-A9FF-4C22E3A85CD6}"/>
              </a:ext>
            </a:extLst>
          </p:cNvPr>
          <p:cNvSpPr>
            <a:spLocks noGrp="1"/>
          </p:cNvSpPr>
          <p:nvPr>
            <p:ph type="sldNum" sz="quarter" idx="10"/>
          </p:nvPr>
        </p:nvSpPr>
        <p:spPr/>
        <p:txBody>
          <a:bodyPr/>
          <a:lstStyle/>
          <a:p>
            <a:fld id="{85F5B7A5-34A7-4AB0-A34F-A4DF2002FA98}" type="slidenum">
              <a:rPr lang="en-US" smtClean="0"/>
              <a:t>80</a:t>
            </a:fld>
            <a:endParaRPr lang="en-US" dirty="0"/>
          </a:p>
        </p:txBody>
      </p:sp>
    </p:spTree>
    <p:extLst>
      <p:ext uri="{BB962C8B-B14F-4D97-AF65-F5344CB8AC3E}">
        <p14:creationId xmlns:p14="http://schemas.microsoft.com/office/powerpoint/2010/main" val="18634321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Autofit/>
          </a:bodyPr>
          <a:lstStyle/>
          <a:p>
            <a:pPr algn="l"/>
            <a:r>
              <a:rPr lang="en-US" sz="1800" dirty="0"/>
              <a:t>Hospital admissions for community-acquired pneumonia per 100,000 population, adults age 18 and over, by residence location,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29972426"/>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760720"/>
            <a:ext cx="8229600" cy="707886"/>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Agency for Healthcare Research and Quality (AHRQ), Healthcare Cost and Utilization Project, State Inpatient Databases weighted to provide national estimates, and AHRQ Quality Indicators, version 7.0.1, 2017.</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lang="en-US" sz="1000" b="1" dirty="0">
                <a:solidFill>
                  <a:prstClr val="black"/>
                </a:solidFill>
              </a:rPr>
              <a:t>:</a:t>
            </a:r>
            <a:r>
              <a:rPr lang="en-US" sz="1000" dirty="0">
                <a:solidFill>
                  <a:prstClr val="black"/>
                </a:solidFill>
              </a:rPr>
              <a:t> U.S. resident population age 18 and over.</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a:t>
            </a:r>
          </a:p>
        </p:txBody>
      </p:sp>
      <p:sp>
        <p:nvSpPr>
          <p:cNvPr id="3" name="Slide Number Placeholder 2">
            <a:extLst>
              <a:ext uri="{FF2B5EF4-FFF2-40B4-BE49-F238E27FC236}">
                <a16:creationId xmlns:a16="http://schemas.microsoft.com/office/drawing/2014/main" id="{7E9C8ACB-9C70-4735-B0B8-FA738B267271}"/>
              </a:ext>
            </a:extLst>
          </p:cNvPr>
          <p:cNvSpPr>
            <a:spLocks noGrp="1"/>
          </p:cNvSpPr>
          <p:nvPr>
            <p:ph type="sldNum" sz="quarter" idx="10"/>
          </p:nvPr>
        </p:nvSpPr>
        <p:spPr/>
        <p:txBody>
          <a:bodyPr/>
          <a:lstStyle/>
          <a:p>
            <a:fld id="{85F5B7A5-34A7-4AB0-A34F-A4DF2002FA98}" type="slidenum">
              <a:rPr lang="en-US" smtClean="0"/>
              <a:t>81</a:t>
            </a:fld>
            <a:endParaRPr lang="en-US" dirty="0"/>
          </a:p>
        </p:txBody>
      </p:sp>
    </p:spTree>
    <p:extLst>
      <p:ext uri="{BB962C8B-B14F-4D97-AF65-F5344CB8AC3E}">
        <p14:creationId xmlns:p14="http://schemas.microsoft.com/office/powerpoint/2010/main" val="3241234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Hospital admissions for community-acquired pneumonia per 100,000 population,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1974997"/>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486400"/>
            <a:ext cx="82296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Key: </a:t>
            </a:r>
            <a:r>
              <a:rPr kumimoji="0" lang="en-US" sz="1000" b="0" i="0" u="none" strike="noStrike" kern="1200" cap="none" spc="0" normalizeH="0" baseline="0" noProof="0" dirty="0">
                <a:ln>
                  <a:noFill/>
                </a:ln>
                <a:solidFill>
                  <a:prstClr val="black"/>
                </a:solidFill>
                <a:effectLst/>
                <a:uLnTx/>
                <a:uFillTx/>
                <a:latin typeface="Arial"/>
                <a:ea typeface="+mn-ea"/>
                <a:cs typeface="+mn-cs"/>
              </a:rPr>
              <a:t>API = Asian or Pacific Islander.</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a:p>
            <a:pPr lvl="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Agency for Healthcare Research and Quality, Healthcare Cost and Utilization Project, State Inpatient Databases weighted to provide national estimates, and AHRQ Quality Indicators, version 7.0.1, 2017.</a:t>
            </a:r>
          </a:p>
          <a:p>
            <a:pPr lvl="0" defTabSz="914400">
              <a:defRPr/>
            </a:pPr>
            <a:r>
              <a:rPr lang="en-US" sz="1000" b="1" dirty="0">
                <a:solidFill>
                  <a:prstClr val="black"/>
                </a:solidFill>
              </a:rPr>
              <a:t>Denominator:</a:t>
            </a:r>
            <a:r>
              <a:rPr lang="en-US" sz="1000" dirty="0">
                <a:solidFill>
                  <a:prstClr val="black"/>
                </a:solidFill>
              </a:rPr>
              <a:t> U.S. resident population age 18 and over.</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 White, Black, and API are non-Hispanic. Hispanic includes all races. Data for micropolitan areas for API are not included because they did not meet criteria for statistical reliability. </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A4F2797E-9A5A-4B2B-A133-DF862748ACF4}"/>
              </a:ext>
            </a:extLst>
          </p:cNvPr>
          <p:cNvSpPr>
            <a:spLocks noGrp="1"/>
          </p:cNvSpPr>
          <p:nvPr>
            <p:ph type="sldNum" sz="quarter" idx="10"/>
          </p:nvPr>
        </p:nvSpPr>
        <p:spPr/>
        <p:txBody>
          <a:bodyPr/>
          <a:lstStyle/>
          <a:p>
            <a:fld id="{85F5B7A5-34A7-4AB0-A34F-A4DF2002FA98}" type="slidenum">
              <a:rPr lang="en-US" smtClean="0"/>
              <a:t>82</a:t>
            </a:fld>
            <a:endParaRPr lang="en-US" dirty="0"/>
          </a:p>
        </p:txBody>
      </p:sp>
    </p:spTree>
    <p:extLst>
      <p:ext uri="{BB962C8B-B14F-4D97-AF65-F5344CB8AC3E}">
        <p14:creationId xmlns:p14="http://schemas.microsoft.com/office/powerpoint/2010/main" val="10734638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Hospital admissions for chronic obstructive pulmonary disease or asthma per 100,000 population, adults age 40 and over, by residence location,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2777927"/>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577840"/>
            <a:ext cx="8229600" cy="707886"/>
          </a:xfrm>
          <a:prstGeom prst="rect">
            <a:avLst/>
          </a:prstGeom>
          <a:noFill/>
        </p:spPr>
        <p:txBody>
          <a:bodyPr wrap="square" rtlCol="0">
            <a:spAutoFit/>
          </a:bodyPr>
          <a:lstStyle/>
          <a:p>
            <a:pPr>
              <a:defRPr/>
            </a:pPr>
            <a:r>
              <a:rPr lang="en-US" sz="1000" b="1" dirty="0">
                <a:solidFill>
                  <a:prstClr val="black"/>
                </a:solidFill>
                <a:latin typeface="Arial"/>
              </a:rPr>
              <a:t>Source:</a:t>
            </a:r>
            <a:r>
              <a:rPr lang="en-US" sz="1000" dirty="0">
                <a:solidFill>
                  <a:prstClr val="black"/>
                </a:solidFill>
                <a:latin typeface="Arial"/>
              </a:rPr>
              <a:t> </a:t>
            </a:r>
            <a:r>
              <a:rPr lang="en-US" sz="1000" dirty="0">
                <a:solidFill>
                  <a:prstClr val="black"/>
                </a:solidFill>
              </a:rPr>
              <a:t>Agency for Healthcare Research and Quality (AHRQ), Healthcare Cost and Utilization Project, State Inpatient Databases weighted to provide national estimates, and AHRQ Quality Indicators, version 7.0.1, 2017.</a:t>
            </a:r>
          </a:p>
          <a:p>
            <a:pPr>
              <a:defRPr/>
            </a:pPr>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U.S. resident population age 40 and over.</a:t>
            </a:r>
            <a:endParaRPr lang="en-US" sz="1000" b="1" dirty="0">
              <a:solidFill>
                <a:prstClr val="black"/>
              </a:solidFill>
              <a:latin typeface="Arial"/>
            </a:endParaRPr>
          </a:p>
          <a:p>
            <a:r>
              <a:rPr lang="en-US" sz="1000" b="1" dirty="0">
                <a:solidFill>
                  <a:prstClr val="black"/>
                </a:solidFill>
                <a:latin typeface="Arial"/>
              </a:rPr>
              <a:t>Note: </a:t>
            </a:r>
            <a:r>
              <a:rPr lang="en-US" sz="1000" dirty="0">
                <a:solidFill>
                  <a:prstClr val="black"/>
                </a:solidFill>
                <a:latin typeface="Arial"/>
              </a:rPr>
              <a:t>For this measure, lower rates are better.</a:t>
            </a:r>
          </a:p>
        </p:txBody>
      </p:sp>
      <p:sp>
        <p:nvSpPr>
          <p:cNvPr id="3" name="Slide Number Placeholder 2">
            <a:extLst>
              <a:ext uri="{FF2B5EF4-FFF2-40B4-BE49-F238E27FC236}">
                <a16:creationId xmlns:a16="http://schemas.microsoft.com/office/drawing/2014/main" id="{0F7BDA30-8E08-4ECA-85EC-A75581D2BC1A}"/>
              </a:ext>
            </a:extLst>
          </p:cNvPr>
          <p:cNvSpPr>
            <a:spLocks noGrp="1"/>
          </p:cNvSpPr>
          <p:nvPr>
            <p:ph type="sldNum" sz="quarter" idx="10"/>
          </p:nvPr>
        </p:nvSpPr>
        <p:spPr/>
        <p:txBody>
          <a:bodyPr/>
          <a:lstStyle/>
          <a:p>
            <a:fld id="{85F5B7A5-34A7-4AB0-A34F-A4DF2002FA98}" type="slidenum">
              <a:rPr lang="en-US" smtClean="0"/>
              <a:t>83</a:t>
            </a:fld>
            <a:endParaRPr lang="en-US" dirty="0"/>
          </a:p>
        </p:txBody>
      </p:sp>
    </p:spTree>
    <p:extLst>
      <p:ext uri="{BB962C8B-B14F-4D97-AF65-F5344CB8AC3E}">
        <p14:creationId xmlns:p14="http://schemas.microsoft.com/office/powerpoint/2010/main" val="38145006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Hospital admissions for chronic obstructive pulmonary disease or asthma per 100,000 population age 40 and over by location of residence,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9390095"/>
              </p:ext>
            </p:extLst>
          </p:nvPr>
        </p:nvGraphicFramePr>
        <p:xfrm>
          <a:off x="457200" y="128016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394960"/>
            <a:ext cx="822960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Key: </a:t>
            </a:r>
            <a:r>
              <a:rPr kumimoji="0" lang="en-US" sz="1000" b="0" i="0" u="none" strike="noStrike" kern="1200" cap="none" spc="0" normalizeH="0" baseline="0" noProof="0" dirty="0">
                <a:ln>
                  <a:noFill/>
                </a:ln>
                <a:solidFill>
                  <a:prstClr val="black"/>
                </a:solidFill>
                <a:effectLst/>
                <a:uLnTx/>
                <a:uFillTx/>
                <a:latin typeface="Arial"/>
                <a:ea typeface="+mn-ea"/>
                <a:cs typeface="+mn-cs"/>
              </a:rPr>
              <a:t>API = Asian or Pacific Islander.</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a:p>
            <a:pPr lvl="0" defTabSz="914400">
              <a:defRPr/>
            </a:pPr>
            <a:r>
              <a:rPr lang="en-US" sz="1000" b="1" dirty="0">
                <a:solidFill>
                  <a:prstClr val="black"/>
                </a:solidFill>
              </a:rPr>
              <a:t>Source:</a:t>
            </a:r>
            <a:r>
              <a:rPr lang="en-US" sz="1000" dirty="0">
                <a:solidFill>
                  <a:prstClr val="black"/>
                </a:solidFill>
              </a:rPr>
              <a:t> Agency for Healthcare Research and Quality (AHRQ), Healthcare Cost and Utilization Project, Nationwide Inpatient Sample (NIS), State Inpatient Databases weighted to provide national estimates using the same methodology as the NIS prior to 2012, and AHRQ Quality Indicators, modified version 4.4, 2017.</a:t>
            </a:r>
          </a:p>
          <a:p>
            <a:pPr lvl="0" defTabSz="914400">
              <a:defRPr/>
            </a:pPr>
            <a:r>
              <a:rPr lang="en-US" sz="1000" b="1" dirty="0">
                <a:solidFill>
                  <a:prstClr val="black"/>
                </a:solidFill>
              </a:rPr>
              <a:t>Denominator:</a:t>
            </a:r>
            <a:r>
              <a:rPr lang="en-US" sz="1000" dirty="0">
                <a:solidFill>
                  <a:prstClr val="black"/>
                </a:solidFill>
              </a:rPr>
              <a:t> U.S. resident population age 40 and over.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 White, Black, and API are non-Hispanic. Hispanic includes all races. Data for micropolitan areas for API are not included because they did not meet criteria for statistical reliability.</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EF13BC89-9086-4D4D-8F44-A774F6B5257F}"/>
              </a:ext>
            </a:extLst>
          </p:cNvPr>
          <p:cNvSpPr>
            <a:spLocks noGrp="1"/>
          </p:cNvSpPr>
          <p:nvPr>
            <p:ph type="sldNum" sz="quarter" idx="10"/>
          </p:nvPr>
        </p:nvSpPr>
        <p:spPr/>
        <p:txBody>
          <a:bodyPr/>
          <a:lstStyle/>
          <a:p>
            <a:fld id="{85F5B7A5-34A7-4AB0-A34F-A4DF2002FA98}" type="slidenum">
              <a:rPr lang="en-US" smtClean="0"/>
              <a:t>84</a:t>
            </a:fld>
            <a:endParaRPr lang="en-US" dirty="0"/>
          </a:p>
        </p:txBody>
      </p:sp>
    </p:spTree>
    <p:extLst>
      <p:ext uri="{BB962C8B-B14F-4D97-AF65-F5344CB8AC3E}">
        <p14:creationId xmlns:p14="http://schemas.microsoft.com/office/powerpoint/2010/main" val="31722469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Hospitalizations and emergency department encounters for heart failure, by residence location,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63955732"/>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577840"/>
            <a:ext cx="8229600" cy="707886"/>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lang="en-US" sz="1000" b="1" dirty="0">
                <a:solidFill>
                  <a:prstClr val="black"/>
                </a:solidFill>
              </a:rPr>
              <a:t>: </a:t>
            </a:r>
            <a:r>
              <a:rPr lang="en-US" sz="1000" dirty="0">
                <a:solidFill>
                  <a:prstClr val="black"/>
                </a:solidFill>
              </a:rPr>
              <a:t>Agency for Healthcare Research and Quality (AHRQ), Healthcare Cost and Utilization Project, State Inpatient Databases weighted to provide national estimates, and Nationwide Emergency Department Sample, and AHRQ Quality Indicators, version 7.0.1, 2017.</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U.S. resident population age 18 and over.</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a:t>
            </a:r>
          </a:p>
        </p:txBody>
      </p:sp>
      <p:sp>
        <p:nvSpPr>
          <p:cNvPr id="3" name="Slide Number Placeholder 2">
            <a:extLst>
              <a:ext uri="{FF2B5EF4-FFF2-40B4-BE49-F238E27FC236}">
                <a16:creationId xmlns:a16="http://schemas.microsoft.com/office/drawing/2014/main" id="{729F89CF-D4A9-4834-BC2E-CD3DAA506E75}"/>
              </a:ext>
            </a:extLst>
          </p:cNvPr>
          <p:cNvSpPr>
            <a:spLocks noGrp="1"/>
          </p:cNvSpPr>
          <p:nvPr>
            <p:ph type="sldNum" sz="quarter" idx="10"/>
          </p:nvPr>
        </p:nvSpPr>
        <p:spPr/>
        <p:txBody>
          <a:bodyPr/>
          <a:lstStyle/>
          <a:p>
            <a:fld id="{85F5B7A5-34A7-4AB0-A34F-A4DF2002FA98}" type="slidenum">
              <a:rPr lang="en-US" smtClean="0"/>
              <a:t>85</a:t>
            </a:fld>
            <a:endParaRPr lang="en-US" dirty="0"/>
          </a:p>
        </p:txBody>
      </p:sp>
    </p:spTree>
    <p:extLst>
      <p:ext uri="{BB962C8B-B14F-4D97-AF65-F5344CB8AC3E}">
        <p14:creationId xmlns:p14="http://schemas.microsoft.com/office/powerpoint/2010/main" val="17285431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244"/>
            <a:ext cx="7429500" cy="617884"/>
          </a:xfrm>
        </p:spPr>
        <p:txBody>
          <a:bodyPr>
            <a:noAutofit/>
          </a:bodyPr>
          <a:lstStyle/>
          <a:p>
            <a:pPr algn="l"/>
            <a:r>
              <a:rPr lang="en-US" sz="1800" dirty="0"/>
              <a:t>Hospital admissions for lower extremity amputations among admissions for diabetes per 100,000 population, age 18 and over, by residence location,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04421016"/>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8492" y="5577840"/>
            <a:ext cx="8229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kumimoji="0" lang="en-US" sz="1000" b="0" i="0" u="none" strike="noStrike" kern="1200" cap="none" spc="0" normalizeH="0" baseline="0" noProof="0" dirty="0">
                <a:ln>
                  <a:noFill/>
                </a:ln>
                <a:solidFill>
                  <a:prstClr val="black"/>
                </a:solidFill>
                <a:effectLst/>
                <a:uLnTx/>
                <a:uFillTx/>
                <a:latin typeface="Arial"/>
                <a:ea typeface="+mn-ea"/>
                <a:cs typeface="+mn-cs"/>
              </a:rPr>
              <a:t>Agency for Healthcare Research and Quality (AHRQ), Healthcare Cost and Utilization Project, State Inpatient Databases weighted to provide national estimates, and AHRQ Quality Indicators, version 7.0.1,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U.S. resident population of adults age 18 and over.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 </a:t>
            </a:r>
          </a:p>
        </p:txBody>
      </p:sp>
      <p:sp>
        <p:nvSpPr>
          <p:cNvPr id="3" name="Slide Number Placeholder 2">
            <a:extLst>
              <a:ext uri="{FF2B5EF4-FFF2-40B4-BE49-F238E27FC236}">
                <a16:creationId xmlns:a16="http://schemas.microsoft.com/office/drawing/2014/main" id="{3D51891D-88CC-452F-9CF5-C6C9051F9C35}"/>
              </a:ext>
            </a:extLst>
          </p:cNvPr>
          <p:cNvSpPr>
            <a:spLocks noGrp="1"/>
          </p:cNvSpPr>
          <p:nvPr>
            <p:ph type="sldNum" sz="quarter" idx="10"/>
          </p:nvPr>
        </p:nvSpPr>
        <p:spPr/>
        <p:txBody>
          <a:bodyPr/>
          <a:lstStyle/>
          <a:p>
            <a:fld id="{85F5B7A5-34A7-4AB0-A34F-A4DF2002FA98}" type="slidenum">
              <a:rPr lang="en-US" smtClean="0"/>
              <a:t>86</a:t>
            </a:fld>
            <a:endParaRPr lang="en-US" dirty="0"/>
          </a:p>
        </p:txBody>
      </p:sp>
    </p:spTree>
    <p:extLst>
      <p:ext uri="{BB962C8B-B14F-4D97-AF65-F5344CB8AC3E}">
        <p14:creationId xmlns:p14="http://schemas.microsoft.com/office/powerpoint/2010/main" val="12364739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Hospital admissions for lower extremity amputations among admissions for diabetes per 100,000 population, age 18 and over, by residence location, stratified by race/ethnicity, 2017</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1775349"/>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486400"/>
            <a:ext cx="82296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Key: </a:t>
            </a:r>
            <a:r>
              <a:rPr kumimoji="0" lang="en-US" sz="1000" b="0" i="0" u="none" strike="noStrike" kern="1200" cap="none" spc="0" normalizeH="0" baseline="0" noProof="0" dirty="0">
                <a:ln>
                  <a:noFill/>
                </a:ln>
                <a:solidFill>
                  <a:prstClr val="black"/>
                </a:solidFill>
                <a:effectLst/>
                <a:uLnTx/>
                <a:uFillTx/>
                <a:latin typeface="Arial"/>
                <a:ea typeface="+mn-ea"/>
                <a:cs typeface="+mn-cs"/>
              </a:rPr>
              <a:t>API = Asian or Pacific Islander.</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a:p>
            <a:pPr>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Agency for Healthcare Research and Quality (AHRQ), Healthcare Cost and Utilization Project, State Inpatient Databases weighted to provide national estimates, and AHRQ Quality Indicators, version 7.0.1, 2017.</a:t>
            </a:r>
          </a:p>
          <a:p>
            <a:pPr lvl="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U.S. resident population of adults age 18 and over.</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 White, Black, and API are non-Hispanic. Hispanic includes all races. Data for medium, small, micropolitan, and noncore areas for API are not included because they did not meet criteria for statistical reliability. </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CD5B4226-6660-4F4F-9557-476F4BC2D94C}"/>
              </a:ext>
            </a:extLst>
          </p:cNvPr>
          <p:cNvSpPr>
            <a:spLocks noGrp="1"/>
          </p:cNvSpPr>
          <p:nvPr>
            <p:ph type="sldNum" sz="quarter" idx="10"/>
          </p:nvPr>
        </p:nvSpPr>
        <p:spPr/>
        <p:txBody>
          <a:bodyPr/>
          <a:lstStyle/>
          <a:p>
            <a:fld id="{85F5B7A5-34A7-4AB0-A34F-A4DF2002FA98}" type="slidenum">
              <a:rPr lang="en-US" smtClean="0"/>
              <a:t>87</a:t>
            </a:fld>
            <a:endParaRPr lang="en-US" dirty="0"/>
          </a:p>
        </p:txBody>
      </p:sp>
    </p:spTree>
    <p:extLst>
      <p:ext uri="{BB962C8B-B14F-4D97-AF65-F5344CB8AC3E}">
        <p14:creationId xmlns:p14="http://schemas.microsoft.com/office/powerpoint/2010/main" val="18455107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Hospital admissions for short-term complications of diabetes per 100,000 population, adults, by residence location,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1574811"/>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577840"/>
            <a:ext cx="8229600" cy="707886"/>
          </a:xfrm>
          <a:prstGeom prst="rect">
            <a:avLst/>
          </a:prstGeom>
          <a:noFill/>
        </p:spPr>
        <p:txBody>
          <a:bodyPr wrap="square" rtlCol="0">
            <a:spAutoFit/>
          </a:bodyPr>
          <a:lstStyle/>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Agency for Healthcare Research and Quality (AHRQ), Healthcare Cost and Utilization Project, </a:t>
            </a:r>
            <a:r>
              <a:rPr lang="en-US" sz="1000" dirty="0">
                <a:solidFill>
                  <a:prstClr val="black"/>
                </a:solidFill>
              </a:rPr>
              <a:t>State Inpatient Databases weighted to provide national estimates, and AHRQ Quality Indicators, version 7.0.1, 2017.</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kumimoji="0" lang="en-US" sz="1000" b="0" i="0" u="none" strike="noStrike" kern="1200" cap="none" spc="0" normalizeH="0" baseline="0" noProof="0" dirty="0">
                <a:ln>
                  <a:noFill/>
                </a:ln>
                <a:solidFill>
                  <a:prstClr val="black"/>
                </a:solidFill>
                <a:effectLst/>
                <a:uLnTx/>
                <a:uFillTx/>
                <a:latin typeface="Arial"/>
                <a:ea typeface="+mn-ea"/>
                <a:cs typeface="+mn-cs"/>
              </a:rPr>
              <a:t> U.S. resident population age 18 and over.</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a:t>
            </a:r>
          </a:p>
        </p:txBody>
      </p:sp>
      <p:sp>
        <p:nvSpPr>
          <p:cNvPr id="3" name="Slide Number Placeholder 2">
            <a:extLst>
              <a:ext uri="{FF2B5EF4-FFF2-40B4-BE49-F238E27FC236}">
                <a16:creationId xmlns:a16="http://schemas.microsoft.com/office/drawing/2014/main" id="{86B533A7-7185-448D-963E-EAB3214CE642}"/>
              </a:ext>
            </a:extLst>
          </p:cNvPr>
          <p:cNvSpPr>
            <a:spLocks noGrp="1"/>
          </p:cNvSpPr>
          <p:nvPr>
            <p:ph type="sldNum" sz="quarter" idx="10"/>
          </p:nvPr>
        </p:nvSpPr>
        <p:spPr/>
        <p:txBody>
          <a:bodyPr/>
          <a:lstStyle/>
          <a:p>
            <a:fld id="{85F5B7A5-34A7-4AB0-A34F-A4DF2002FA98}" type="slidenum">
              <a:rPr lang="en-US" smtClean="0"/>
              <a:t>88</a:t>
            </a:fld>
            <a:endParaRPr lang="en-US" dirty="0"/>
          </a:p>
        </p:txBody>
      </p:sp>
    </p:spTree>
    <p:extLst>
      <p:ext uri="{BB962C8B-B14F-4D97-AF65-F5344CB8AC3E}">
        <p14:creationId xmlns:p14="http://schemas.microsoft.com/office/powerpoint/2010/main" val="10619480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Hospital admissions for short-term complications of diabetes per 100,000 population, adults,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9437780"/>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669280"/>
            <a:ext cx="822960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Key: </a:t>
            </a:r>
            <a:r>
              <a:rPr kumimoji="0" lang="en-US" sz="1000" b="0" i="0" u="none" strike="noStrike" kern="1200" cap="none" spc="0" normalizeH="0" baseline="0" noProof="0" dirty="0">
                <a:ln>
                  <a:noFill/>
                </a:ln>
                <a:solidFill>
                  <a:prstClr val="black"/>
                </a:solidFill>
                <a:effectLst/>
                <a:uLnTx/>
                <a:uFillTx/>
                <a:latin typeface="Arial"/>
                <a:ea typeface="+mn-ea"/>
                <a:cs typeface="+mn-cs"/>
              </a:rPr>
              <a:t>API = Asian or Pacific Islander.</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a:p>
            <a:pPr lvl="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latin typeface="Arial"/>
              </a:rPr>
              <a:t>Agency for Healthcare Research and Quality, Healthcare Cost and Utilization Project</a:t>
            </a:r>
            <a:r>
              <a:rPr lang="en-US" sz="1000" dirty="0">
                <a:solidFill>
                  <a:prstClr val="black"/>
                </a:solidFill>
              </a:rPr>
              <a:t>, </a:t>
            </a:r>
            <a:r>
              <a:rPr lang="en-US" sz="1000" dirty="0">
                <a:solidFill>
                  <a:prstClr val="black"/>
                </a:solidFill>
                <a:latin typeface="Arial"/>
              </a:rPr>
              <a:t>2017.</a:t>
            </a:r>
          </a:p>
          <a:p>
            <a:pPr>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Denominator</a:t>
            </a:r>
            <a:r>
              <a:rPr lang="en-US" sz="1000" b="1" dirty="0">
                <a:solidFill>
                  <a:prstClr val="black"/>
                </a:solidFill>
              </a:rPr>
              <a:t>:</a:t>
            </a:r>
            <a:r>
              <a:rPr lang="en-US" sz="1000" dirty="0">
                <a:solidFill>
                  <a:prstClr val="black"/>
                </a:solidFill>
              </a:rPr>
              <a:t> U.S. resident population age 18 and over.</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 </a:t>
            </a:r>
            <a:r>
              <a:rPr kumimoji="0" lang="en-US" sz="1000" b="0" i="0" u="none" strike="noStrike" kern="1200" cap="none" spc="0" normalizeH="0" baseline="0" noProof="0" dirty="0">
                <a:ln>
                  <a:noFill/>
                </a:ln>
                <a:solidFill>
                  <a:prstClr val="black"/>
                </a:solidFill>
                <a:effectLst/>
                <a:uLnTx/>
                <a:uFillTx/>
                <a:latin typeface="Arial"/>
                <a:ea typeface="+mn-ea"/>
                <a:cs typeface="+mn-cs"/>
              </a:rPr>
              <a:t>For this measure, lower rates are better. White, Black, and API are non-Hispanic. Hispanic includes all races. Data for micropolitan areas for API are not included because they did not meet criteria for statistical reliability. l</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89BC34B5-20C2-4890-B59F-B96282EE9FA4}"/>
              </a:ext>
            </a:extLst>
          </p:cNvPr>
          <p:cNvSpPr>
            <a:spLocks noGrp="1"/>
          </p:cNvSpPr>
          <p:nvPr>
            <p:ph type="sldNum" sz="quarter" idx="10"/>
          </p:nvPr>
        </p:nvSpPr>
        <p:spPr/>
        <p:txBody>
          <a:bodyPr/>
          <a:lstStyle/>
          <a:p>
            <a:fld id="{85F5B7A5-34A7-4AB0-A34F-A4DF2002FA98}" type="slidenum">
              <a:rPr lang="en-US" smtClean="0"/>
              <a:t>89</a:t>
            </a:fld>
            <a:endParaRPr lang="en-US" dirty="0"/>
          </a:p>
        </p:txBody>
      </p:sp>
    </p:spTree>
    <p:extLst>
      <p:ext uri="{BB962C8B-B14F-4D97-AF65-F5344CB8AC3E}">
        <p14:creationId xmlns:p14="http://schemas.microsoft.com/office/powerpoint/2010/main" val="4210598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Chartbook on Rural Healthcare</a:t>
            </a:r>
          </a:p>
        </p:txBody>
      </p:sp>
      <p:sp>
        <p:nvSpPr>
          <p:cNvPr id="5" name="Content Placeholder 4"/>
          <p:cNvSpPr>
            <a:spLocks noGrp="1"/>
          </p:cNvSpPr>
          <p:nvPr>
            <p:ph idx="1"/>
          </p:nvPr>
        </p:nvSpPr>
        <p:spPr/>
        <p:txBody>
          <a:bodyPr>
            <a:normAutofit fontScale="92500"/>
          </a:bodyPr>
          <a:lstStyle/>
          <a:p>
            <a:r>
              <a:rPr lang="en-US" dirty="0"/>
              <a:t>This chartbook includes: </a:t>
            </a:r>
          </a:p>
          <a:p>
            <a:pPr lvl="1"/>
            <a:r>
              <a:rPr lang="en-US" dirty="0"/>
              <a:t>Summary of trends in healthcare quality and disparities for rural populations.</a:t>
            </a:r>
          </a:p>
          <a:p>
            <a:pPr lvl="1"/>
            <a:r>
              <a:rPr lang="en-US" dirty="0"/>
              <a:t>Figures showing select measures of Access to Healthcare and priority areas, including Patient Safety, Person-Centered Care, Care Coordination, Effective Treatment, Healthy Living, and Affordability for rural populations. </a:t>
            </a:r>
          </a:p>
          <a:p>
            <a:r>
              <a:rPr lang="en-US" dirty="0">
                <a:hlinkClick r:id="rId3"/>
              </a:rPr>
              <a:t>Introduction and Methods</a:t>
            </a:r>
            <a:r>
              <a:rPr lang="en-US" dirty="0"/>
              <a:t> contains information about methods used in the chartbook. </a:t>
            </a:r>
          </a:p>
          <a:p>
            <a:r>
              <a:rPr lang="en-US" dirty="0"/>
              <a:t>A Data Query tool (</a:t>
            </a:r>
            <a:r>
              <a:rPr lang="en-US" dirty="0">
                <a:hlinkClick r:id="rId4"/>
              </a:rPr>
              <a:t>https://datatools.ahrq.gov/nhqdr</a:t>
            </a:r>
            <a:r>
              <a:rPr lang="en-US" dirty="0"/>
              <a:t>) provides access to all data tables. </a:t>
            </a:r>
          </a:p>
        </p:txBody>
      </p:sp>
      <p:sp>
        <p:nvSpPr>
          <p:cNvPr id="2" name="Slide Number Placeholder 1">
            <a:extLst>
              <a:ext uri="{FF2B5EF4-FFF2-40B4-BE49-F238E27FC236}">
                <a16:creationId xmlns:a16="http://schemas.microsoft.com/office/drawing/2014/main" id="{CF508C21-B2D7-4B7D-B309-6C675A48C472}"/>
              </a:ext>
            </a:extLst>
          </p:cNvPr>
          <p:cNvSpPr>
            <a:spLocks noGrp="1"/>
          </p:cNvSpPr>
          <p:nvPr>
            <p:ph type="sldNum" sz="quarter" idx="10"/>
          </p:nvPr>
        </p:nvSpPr>
        <p:spPr/>
        <p:txBody>
          <a:bodyPr/>
          <a:lstStyle/>
          <a:p>
            <a:fld id="{85F5B7A5-34A7-4AB0-A34F-A4DF2002FA98}" type="slidenum">
              <a:rPr lang="en-US" smtClean="0"/>
              <a:pPr/>
              <a:t>9</a:t>
            </a:fld>
            <a:endParaRPr lang="en-US" dirty="0"/>
          </a:p>
        </p:txBody>
      </p:sp>
    </p:spTree>
    <p:extLst>
      <p:ext uri="{BB962C8B-B14F-4D97-AF65-F5344CB8AC3E}">
        <p14:creationId xmlns:p14="http://schemas.microsoft.com/office/powerpoint/2010/main" val="23416966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Emergency department encounters for asthma, adults ages 18-39, by residence location,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2526907"/>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669280"/>
            <a:ext cx="8229600" cy="707886"/>
          </a:xfrm>
          <a:prstGeom prst="rect">
            <a:avLst/>
          </a:prstGeom>
          <a:noFill/>
        </p:spPr>
        <p:txBody>
          <a:bodyPr wrap="square" rtlCol="0">
            <a:spAutoFit/>
          </a:bodyPr>
          <a:lstStyle/>
          <a:p>
            <a:pPr>
              <a:defRPr/>
            </a:pPr>
            <a:r>
              <a:rPr lang="en-US" sz="1000" b="1" dirty="0">
                <a:solidFill>
                  <a:prstClr val="black"/>
                </a:solidFill>
                <a:latin typeface="Arial"/>
              </a:rPr>
              <a:t>Source:</a:t>
            </a:r>
            <a:r>
              <a:rPr lang="en-US" sz="1000" dirty="0">
                <a:solidFill>
                  <a:prstClr val="black"/>
                </a:solidFill>
                <a:latin typeface="Arial"/>
              </a:rPr>
              <a:t> </a:t>
            </a:r>
            <a:r>
              <a:rPr lang="en-US" sz="1000" dirty="0">
                <a:solidFill>
                  <a:prstClr val="black"/>
                </a:solidFill>
              </a:rPr>
              <a:t>Agency for Healthcare Research and Quality (AHRQ), Healthcare Cost and Utilization Project, Nationwide Emergency Department Sample and AHRQ Quality Indicators, version 7.0.1, 2017.</a:t>
            </a:r>
          </a:p>
          <a:p>
            <a:pPr>
              <a:defRPr/>
            </a:pPr>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U.S. resident population ages 18-39.</a:t>
            </a:r>
            <a:endParaRPr lang="en-US" sz="1000" b="1" dirty="0">
              <a:solidFill>
                <a:prstClr val="black"/>
              </a:solidFill>
              <a:latin typeface="Arial"/>
            </a:endParaRPr>
          </a:p>
          <a:p>
            <a:r>
              <a:rPr lang="en-US" sz="1000" b="1" dirty="0">
                <a:solidFill>
                  <a:prstClr val="black"/>
                </a:solidFill>
                <a:latin typeface="Arial"/>
              </a:rPr>
              <a:t>Note: </a:t>
            </a:r>
            <a:r>
              <a:rPr lang="en-US" sz="1000" dirty="0">
                <a:solidFill>
                  <a:prstClr val="black"/>
                </a:solidFill>
                <a:latin typeface="Arial"/>
              </a:rPr>
              <a:t>For this measure, lower rates are better.</a:t>
            </a:r>
          </a:p>
        </p:txBody>
      </p:sp>
      <p:sp>
        <p:nvSpPr>
          <p:cNvPr id="3" name="Slide Number Placeholder 2">
            <a:extLst>
              <a:ext uri="{FF2B5EF4-FFF2-40B4-BE49-F238E27FC236}">
                <a16:creationId xmlns:a16="http://schemas.microsoft.com/office/drawing/2014/main" id="{ADD04B00-6AD5-4A52-8122-E505EC1087BC}"/>
              </a:ext>
            </a:extLst>
          </p:cNvPr>
          <p:cNvSpPr>
            <a:spLocks noGrp="1"/>
          </p:cNvSpPr>
          <p:nvPr>
            <p:ph type="sldNum" sz="quarter" idx="10"/>
          </p:nvPr>
        </p:nvSpPr>
        <p:spPr/>
        <p:txBody>
          <a:bodyPr/>
          <a:lstStyle/>
          <a:p>
            <a:fld id="{85F5B7A5-34A7-4AB0-A34F-A4DF2002FA98}" type="slidenum">
              <a:rPr lang="en-US" smtClean="0"/>
              <a:t>90</a:t>
            </a:fld>
            <a:endParaRPr lang="en-US" dirty="0"/>
          </a:p>
        </p:txBody>
      </p:sp>
    </p:spTree>
    <p:extLst>
      <p:ext uri="{BB962C8B-B14F-4D97-AF65-F5344CB8AC3E}">
        <p14:creationId xmlns:p14="http://schemas.microsoft.com/office/powerpoint/2010/main" val="32409983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315200" cy="617884"/>
          </a:xfrm>
        </p:spPr>
        <p:txBody>
          <a:bodyPr>
            <a:noAutofit/>
          </a:bodyPr>
          <a:lstStyle/>
          <a:p>
            <a:pPr algn="l"/>
            <a:r>
              <a:rPr lang="en-US" sz="1800" dirty="0"/>
              <a:t>Emergency department visits with a principal diagnosis related to mental health only per 100,000 population, by residence location,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1786274"/>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669280"/>
            <a:ext cx="8229600" cy="707886"/>
          </a:xfrm>
          <a:prstGeom prst="rect">
            <a:avLst/>
          </a:prstGeom>
          <a:noFill/>
        </p:spPr>
        <p:txBody>
          <a:bodyPr wrap="square" rtlCol="0">
            <a:spAutoFit/>
          </a:bodyPr>
          <a:lstStyle/>
          <a:p>
            <a:pPr>
              <a:defRPr/>
            </a:pPr>
            <a:r>
              <a:rPr lang="en-US" sz="1000" b="1" dirty="0">
                <a:solidFill>
                  <a:prstClr val="black"/>
                </a:solidFill>
                <a:latin typeface="Arial"/>
              </a:rPr>
              <a:t>Source:</a:t>
            </a:r>
            <a:r>
              <a:rPr lang="en-US" sz="1000" dirty="0">
                <a:solidFill>
                  <a:prstClr val="black"/>
                </a:solidFill>
                <a:latin typeface="Arial"/>
              </a:rPr>
              <a:t> </a:t>
            </a:r>
            <a:r>
              <a:rPr lang="en-US" sz="1000" dirty="0">
                <a:solidFill>
                  <a:prstClr val="black"/>
                </a:solidFill>
              </a:rPr>
              <a:t>Agency for Healthcare Research and Quality, Healthcare Cost and Utilization Project, Nationwide Emergency Department Sample, 2017.</a:t>
            </a:r>
          </a:p>
          <a:p>
            <a:pPr>
              <a:defRPr/>
            </a:pPr>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U.S. resident population.</a:t>
            </a:r>
          </a:p>
          <a:p>
            <a:pPr>
              <a:defRPr/>
            </a:pPr>
            <a:r>
              <a:rPr lang="en-US" sz="1000" b="1" dirty="0">
                <a:solidFill>
                  <a:prstClr val="black"/>
                </a:solidFill>
                <a:latin typeface="Arial"/>
              </a:rPr>
              <a:t>Note: </a:t>
            </a:r>
            <a:r>
              <a:rPr lang="en-US" sz="1000" dirty="0">
                <a:solidFill>
                  <a:prstClr val="black"/>
                </a:solidFill>
                <a:latin typeface="Arial"/>
              </a:rPr>
              <a:t>For this measure, lower rates are better.</a:t>
            </a:r>
          </a:p>
        </p:txBody>
      </p:sp>
      <p:sp>
        <p:nvSpPr>
          <p:cNvPr id="3" name="Slide Number Placeholder 2">
            <a:extLst>
              <a:ext uri="{FF2B5EF4-FFF2-40B4-BE49-F238E27FC236}">
                <a16:creationId xmlns:a16="http://schemas.microsoft.com/office/drawing/2014/main" id="{D9960D35-8A4B-4C45-A2C2-9544F4CEF3D2}"/>
              </a:ext>
            </a:extLst>
          </p:cNvPr>
          <p:cNvSpPr>
            <a:spLocks noGrp="1"/>
          </p:cNvSpPr>
          <p:nvPr>
            <p:ph type="sldNum" sz="quarter" idx="10"/>
          </p:nvPr>
        </p:nvSpPr>
        <p:spPr/>
        <p:txBody>
          <a:bodyPr/>
          <a:lstStyle/>
          <a:p>
            <a:fld id="{85F5B7A5-34A7-4AB0-A34F-A4DF2002FA98}" type="slidenum">
              <a:rPr lang="en-US" smtClean="0"/>
              <a:t>91</a:t>
            </a:fld>
            <a:endParaRPr lang="en-US" dirty="0"/>
          </a:p>
        </p:txBody>
      </p:sp>
    </p:spTree>
    <p:extLst>
      <p:ext uri="{BB962C8B-B14F-4D97-AF65-F5344CB8AC3E}">
        <p14:creationId xmlns:p14="http://schemas.microsoft.com/office/powerpoint/2010/main" val="27224085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Emergency department visits with a principal diagnosis related to substance abuse only, per 100,000 population, by residence location,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6322258"/>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669280"/>
            <a:ext cx="8229600" cy="707886"/>
          </a:xfrm>
          <a:prstGeom prst="rect">
            <a:avLst/>
          </a:prstGeom>
          <a:noFill/>
        </p:spPr>
        <p:txBody>
          <a:bodyPr wrap="square" rtlCol="0">
            <a:spAutoFit/>
          </a:bodyPr>
          <a:lstStyle/>
          <a:p>
            <a:pPr>
              <a:defRPr/>
            </a:pPr>
            <a:r>
              <a:rPr lang="en-US" sz="1000" b="1" dirty="0">
                <a:solidFill>
                  <a:prstClr val="black"/>
                </a:solidFill>
                <a:latin typeface="Arial"/>
              </a:rPr>
              <a:t>Source:</a:t>
            </a:r>
            <a:r>
              <a:rPr lang="en-US" sz="1000" dirty="0">
                <a:solidFill>
                  <a:prstClr val="black"/>
                </a:solidFill>
                <a:latin typeface="Arial"/>
              </a:rPr>
              <a:t> </a:t>
            </a:r>
            <a:r>
              <a:rPr lang="en-US" sz="1000" dirty="0">
                <a:solidFill>
                  <a:prstClr val="black"/>
                </a:solidFill>
              </a:rPr>
              <a:t>Agency for Healthcare Research and Quality, Healthcare Cost and Utilization Project, Nationwide Emergency Department Sample, 2017.</a:t>
            </a:r>
          </a:p>
          <a:p>
            <a:pPr>
              <a:defRPr/>
            </a:pPr>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U.S. resident population.</a:t>
            </a:r>
          </a:p>
          <a:p>
            <a:pPr>
              <a:defRPr/>
            </a:pPr>
            <a:r>
              <a:rPr lang="en-US" sz="1000" b="1" dirty="0">
                <a:solidFill>
                  <a:prstClr val="black"/>
                </a:solidFill>
                <a:latin typeface="Arial"/>
              </a:rPr>
              <a:t>Note: </a:t>
            </a:r>
            <a:r>
              <a:rPr lang="en-US" sz="1000" dirty="0">
                <a:solidFill>
                  <a:prstClr val="black"/>
                </a:solidFill>
                <a:latin typeface="Arial"/>
              </a:rPr>
              <a:t>For this measure, lower rates are better.</a:t>
            </a:r>
          </a:p>
        </p:txBody>
      </p:sp>
      <p:sp>
        <p:nvSpPr>
          <p:cNvPr id="3" name="Slide Number Placeholder 2">
            <a:extLst>
              <a:ext uri="{FF2B5EF4-FFF2-40B4-BE49-F238E27FC236}">
                <a16:creationId xmlns:a16="http://schemas.microsoft.com/office/drawing/2014/main" id="{18A4AC09-7594-4964-B947-4ABCA75498AF}"/>
              </a:ext>
            </a:extLst>
          </p:cNvPr>
          <p:cNvSpPr>
            <a:spLocks noGrp="1"/>
          </p:cNvSpPr>
          <p:nvPr>
            <p:ph type="sldNum" sz="quarter" idx="10"/>
          </p:nvPr>
        </p:nvSpPr>
        <p:spPr/>
        <p:txBody>
          <a:bodyPr/>
          <a:lstStyle/>
          <a:p>
            <a:fld id="{85F5B7A5-34A7-4AB0-A34F-A4DF2002FA98}" type="slidenum">
              <a:rPr lang="en-US" smtClean="0"/>
              <a:t>92</a:t>
            </a:fld>
            <a:endParaRPr lang="en-US" dirty="0"/>
          </a:p>
        </p:txBody>
      </p:sp>
    </p:spTree>
    <p:extLst>
      <p:ext uri="{BB962C8B-B14F-4D97-AF65-F5344CB8AC3E}">
        <p14:creationId xmlns:p14="http://schemas.microsoft.com/office/powerpoint/2010/main" val="20184266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effective treatment</a:t>
            </a:r>
          </a:p>
        </p:txBody>
      </p:sp>
      <p:sp>
        <p:nvSpPr>
          <p:cNvPr id="2" name="Text Placeholder 1"/>
          <p:cNvSpPr>
            <a:spLocks noGrp="1"/>
          </p:cNvSpPr>
          <p:nvPr>
            <p:ph type="body" idx="1"/>
          </p:nvPr>
        </p:nvSpPr>
        <p:spPr/>
        <p:txBody>
          <a:bodyPr/>
          <a:lstStyle/>
          <a:p>
            <a:r>
              <a:rPr lang="en-US" dirty="0"/>
              <a:t>Chartbook on Rural Healthcare</a:t>
            </a:r>
          </a:p>
        </p:txBody>
      </p:sp>
      <p:sp>
        <p:nvSpPr>
          <p:cNvPr id="3" name="Slide Number Placeholder 2">
            <a:extLst>
              <a:ext uri="{FF2B5EF4-FFF2-40B4-BE49-F238E27FC236}">
                <a16:creationId xmlns:a16="http://schemas.microsoft.com/office/drawing/2014/main" id="{C240D3BF-83F5-4F64-9B7B-D622FDB3911A}"/>
              </a:ext>
            </a:extLst>
          </p:cNvPr>
          <p:cNvSpPr>
            <a:spLocks noGrp="1"/>
          </p:cNvSpPr>
          <p:nvPr>
            <p:ph type="sldNum" sz="quarter" idx="10"/>
          </p:nvPr>
        </p:nvSpPr>
        <p:spPr/>
        <p:txBody>
          <a:bodyPr/>
          <a:lstStyle/>
          <a:p>
            <a:fld id="{85F5B7A5-34A7-4AB0-A34F-A4DF2002FA98}" type="slidenum">
              <a:rPr lang="en-US" smtClean="0"/>
              <a:pPr/>
              <a:t>93</a:t>
            </a:fld>
            <a:endParaRPr lang="en-US" dirty="0"/>
          </a:p>
        </p:txBody>
      </p:sp>
    </p:spTree>
    <p:extLst>
      <p:ext uri="{BB962C8B-B14F-4D97-AF65-F5344CB8AC3E}">
        <p14:creationId xmlns:p14="http://schemas.microsoft.com/office/powerpoint/2010/main" val="37961750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29500" cy="1143000"/>
          </a:xfrm>
        </p:spPr>
        <p:txBody>
          <a:bodyPr>
            <a:noAutofit/>
          </a:bodyPr>
          <a:lstStyle/>
          <a:p>
            <a:pPr algn="l"/>
            <a:r>
              <a:rPr lang="en-US" sz="1800" dirty="0"/>
              <a:t>Adults age 40 and over with diagnosed diabetes who received all four recommended services for diabetes in the calendar year, by residence location, 2008-2017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4573959"/>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577840"/>
            <a:ext cx="8229600" cy="1015663"/>
          </a:xfrm>
          <a:prstGeom prst="rect">
            <a:avLst/>
          </a:prstGeom>
        </p:spPr>
        <p:txBody>
          <a:bodyPr wrap="square">
            <a:spAutoFit/>
          </a:bodyPr>
          <a:lstStyle/>
          <a:p>
            <a:r>
              <a:rPr lang="en-US" sz="1000" b="1" dirty="0">
                <a:solidFill>
                  <a:prstClr val="black"/>
                </a:solidFill>
                <a:latin typeface="Arial"/>
              </a:rPr>
              <a:t>Source: </a:t>
            </a:r>
            <a:r>
              <a:rPr lang="en-US" sz="1000" dirty="0">
                <a:solidFill>
                  <a:prstClr val="black"/>
                </a:solidFill>
              </a:rPr>
              <a:t>Agency for Healthcare Research and Quality, Medical Expenditure Panel Survey, </a:t>
            </a:r>
            <a:r>
              <a:rPr lang="en-US" sz="1000" dirty="0">
                <a:solidFill>
                  <a:prstClr val="black"/>
                </a:solidFill>
                <a:latin typeface="Arial"/>
              </a:rPr>
              <a:t>2008-2017.</a:t>
            </a:r>
          </a:p>
          <a:p>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U.S. civilian noninstitutionalized adults age 40 and over with diabetes and a positive Diabetes Care Survey weight, excluding records with missing values.</a:t>
            </a:r>
          </a:p>
          <a:p>
            <a:r>
              <a:rPr lang="en-US" sz="1000" b="1" dirty="0">
                <a:solidFill>
                  <a:prstClr val="black"/>
                </a:solidFill>
              </a:rPr>
              <a:t>Numerator</a:t>
            </a:r>
            <a:r>
              <a:rPr lang="en-US" sz="1000" dirty="0">
                <a:solidFill>
                  <a:prstClr val="black"/>
                </a:solidFill>
              </a:rPr>
              <a:t>: Subset of the denominator who responded "Yes" to each of the four items related to receipt of diabetes services: (1) received two or more HbA1c measurements, (2) received dilated eye exam, (3) received foot exam, and (4) received flu shot.</a:t>
            </a:r>
            <a:endParaRPr lang="en-US" sz="1000" dirty="0">
              <a:solidFill>
                <a:prstClr val="black"/>
              </a:solidFill>
              <a:latin typeface="Arial"/>
            </a:endParaRPr>
          </a:p>
          <a:p>
            <a:pPr>
              <a:defRPr/>
            </a:pPr>
            <a:r>
              <a:rPr lang="en-US" sz="1000" b="1" dirty="0">
                <a:solidFill>
                  <a:prstClr val="black"/>
                </a:solidFill>
                <a:latin typeface="Arial"/>
              </a:rPr>
              <a:t>Note: </a:t>
            </a:r>
            <a:r>
              <a:rPr lang="en-US" sz="1000" dirty="0">
                <a:solidFill>
                  <a:prstClr val="black"/>
                </a:solidFill>
              </a:rPr>
              <a:t>Data for noncore areas are not included for 2008, 2011, 2014, and 2016 because they did not meet criteria for statistical reliability.</a:t>
            </a:r>
            <a:endParaRPr lang="en-US" sz="1000" dirty="0">
              <a:solidFill>
                <a:prstClr val="black"/>
              </a:solidFill>
              <a:latin typeface="Arial"/>
            </a:endParaRPr>
          </a:p>
        </p:txBody>
      </p:sp>
      <p:sp>
        <p:nvSpPr>
          <p:cNvPr id="3" name="Slide Number Placeholder 2">
            <a:extLst>
              <a:ext uri="{FF2B5EF4-FFF2-40B4-BE49-F238E27FC236}">
                <a16:creationId xmlns:a16="http://schemas.microsoft.com/office/drawing/2014/main" id="{4B98BE96-5A06-4CBF-9962-684D4BABA02C}"/>
              </a:ext>
            </a:extLst>
          </p:cNvPr>
          <p:cNvSpPr>
            <a:spLocks noGrp="1"/>
          </p:cNvSpPr>
          <p:nvPr>
            <p:ph type="sldNum" sz="quarter" idx="10"/>
          </p:nvPr>
        </p:nvSpPr>
        <p:spPr/>
        <p:txBody>
          <a:bodyPr/>
          <a:lstStyle/>
          <a:p>
            <a:fld id="{85F5B7A5-34A7-4AB0-A34F-A4DF2002FA98}" type="slidenum">
              <a:rPr lang="en-US" smtClean="0"/>
              <a:t>94</a:t>
            </a:fld>
            <a:endParaRPr lang="en-US" dirty="0"/>
          </a:p>
        </p:txBody>
      </p:sp>
    </p:spTree>
    <p:extLst>
      <p:ext uri="{BB962C8B-B14F-4D97-AF65-F5344CB8AC3E}">
        <p14:creationId xmlns:p14="http://schemas.microsoft.com/office/powerpoint/2010/main" val="26845193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29500" cy="1143000"/>
          </a:xfrm>
        </p:spPr>
        <p:txBody>
          <a:bodyPr>
            <a:noAutofit/>
          </a:bodyPr>
          <a:lstStyle/>
          <a:p>
            <a:pPr algn="l"/>
            <a:r>
              <a:rPr lang="en-US" sz="1800" dirty="0"/>
              <a:t>Hospital admissions for uncontrolled diabetes without complications per 100,000 population, adults, by residence location,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3816483"/>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669280"/>
            <a:ext cx="8229600" cy="707886"/>
          </a:xfrm>
          <a:prstGeom prst="rect">
            <a:avLst/>
          </a:prstGeom>
          <a:noFill/>
        </p:spPr>
        <p:txBody>
          <a:bodyPr wrap="square" rtlCol="0">
            <a:spAutoFit/>
          </a:bodyPr>
          <a:lstStyle/>
          <a:p>
            <a:pPr>
              <a:defRPr/>
            </a:pPr>
            <a:r>
              <a:rPr lang="en-US" sz="1000" b="1" dirty="0">
                <a:solidFill>
                  <a:prstClr val="black"/>
                </a:solidFill>
                <a:latin typeface="Arial"/>
              </a:rPr>
              <a:t>Source:</a:t>
            </a:r>
            <a:r>
              <a:rPr lang="en-US" sz="1000" dirty="0">
                <a:solidFill>
                  <a:prstClr val="black"/>
                </a:solidFill>
                <a:latin typeface="Arial"/>
              </a:rPr>
              <a:t> </a:t>
            </a:r>
            <a:r>
              <a:rPr lang="en-US" sz="1000" dirty="0">
                <a:solidFill>
                  <a:prstClr val="black"/>
                </a:solidFill>
              </a:rPr>
              <a:t>Agency for Healthcare Research and Quality (AHRQ), Healthcare Cost and Utilization Project, Prevention Quality Indicators, State Inpatient Databases weighted to provide national estimates, and AHRQ Quality Indicators, version 7.0.1, 2017.</a:t>
            </a:r>
            <a:endParaRPr lang="en-US" sz="1000" dirty="0">
              <a:solidFill>
                <a:prstClr val="black"/>
              </a:solidFill>
              <a:latin typeface="Arial"/>
            </a:endParaRPr>
          </a:p>
          <a:p>
            <a:pPr>
              <a:defRPr/>
            </a:pPr>
            <a:r>
              <a:rPr lang="en-US" sz="1000" b="1" dirty="0">
                <a:solidFill>
                  <a:prstClr val="black"/>
                </a:solidFill>
                <a:latin typeface="Arial"/>
              </a:rPr>
              <a:t>Denominator</a:t>
            </a:r>
            <a:r>
              <a:rPr lang="en-US" sz="1000" dirty="0">
                <a:solidFill>
                  <a:prstClr val="black"/>
                </a:solidFill>
              </a:rPr>
              <a:t>: U.S. resident population age 18 years and over.</a:t>
            </a:r>
          </a:p>
          <a:p>
            <a:pPr>
              <a:defRPr/>
            </a:pPr>
            <a:r>
              <a:rPr lang="en-US" sz="1000" b="1" dirty="0">
                <a:solidFill>
                  <a:prstClr val="black"/>
                </a:solidFill>
                <a:latin typeface="Arial"/>
              </a:rPr>
              <a:t>Note: </a:t>
            </a:r>
            <a:r>
              <a:rPr lang="en-US" sz="1000" dirty="0">
                <a:solidFill>
                  <a:prstClr val="black"/>
                </a:solidFill>
                <a:latin typeface="Arial"/>
              </a:rPr>
              <a:t>For this measure, lower rates are better. </a:t>
            </a:r>
            <a:r>
              <a:rPr lang="en-US" sz="1000" dirty="0">
                <a:solidFill>
                  <a:prstClr val="black"/>
                </a:solidFill>
              </a:rPr>
              <a:t>Obstetric admissions and transfers from other institutions are excluded. </a:t>
            </a:r>
            <a:endParaRPr lang="en-US" sz="1000" dirty="0">
              <a:solidFill>
                <a:prstClr val="black"/>
              </a:solidFill>
              <a:latin typeface="Arial"/>
            </a:endParaRPr>
          </a:p>
        </p:txBody>
      </p:sp>
      <p:sp>
        <p:nvSpPr>
          <p:cNvPr id="3" name="Slide Number Placeholder 2">
            <a:extLst>
              <a:ext uri="{FF2B5EF4-FFF2-40B4-BE49-F238E27FC236}">
                <a16:creationId xmlns:a16="http://schemas.microsoft.com/office/drawing/2014/main" id="{7BF5D542-6B3F-4EF4-AE02-26841C19771A}"/>
              </a:ext>
            </a:extLst>
          </p:cNvPr>
          <p:cNvSpPr>
            <a:spLocks noGrp="1"/>
          </p:cNvSpPr>
          <p:nvPr>
            <p:ph type="sldNum" sz="quarter" idx="10"/>
          </p:nvPr>
        </p:nvSpPr>
        <p:spPr/>
        <p:txBody>
          <a:bodyPr/>
          <a:lstStyle/>
          <a:p>
            <a:fld id="{85F5B7A5-34A7-4AB0-A34F-A4DF2002FA98}" type="slidenum">
              <a:rPr lang="en-US" smtClean="0"/>
              <a:t>95</a:t>
            </a:fld>
            <a:endParaRPr lang="en-US" dirty="0"/>
          </a:p>
        </p:txBody>
      </p:sp>
    </p:spTree>
    <p:extLst>
      <p:ext uri="{BB962C8B-B14F-4D97-AF65-F5344CB8AC3E}">
        <p14:creationId xmlns:p14="http://schemas.microsoft.com/office/powerpoint/2010/main" val="42191103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Hospital admissions for uncontrolled diabetes without complications per 100,000 population, age 18 and over,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3150327"/>
              </p:ext>
            </p:extLst>
          </p:nvPr>
        </p:nvGraphicFramePr>
        <p:xfrm>
          <a:off x="457200" y="1371600"/>
          <a:ext cx="822960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9541ABB8-898C-4F96-9003-C1CD9B1E3B80}"/>
              </a:ext>
            </a:extLst>
          </p:cNvPr>
          <p:cNvSpPr>
            <a:spLocks noGrp="1"/>
          </p:cNvSpPr>
          <p:nvPr>
            <p:ph type="sldNum" sz="quarter" idx="10"/>
          </p:nvPr>
        </p:nvSpPr>
        <p:spPr/>
        <p:txBody>
          <a:bodyPr/>
          <a:lstStyle/>
          <a:p>
            <a:fld id="{85F5B7A5-34A7-4AB0-A34F-A4DF2002FA98}" type="slidenum">
              <a:rPr lang="en-US" smtClean="0"/>
              <a:pPr/>
              <a:t>96</a:t>
            </a:fld>
            <a:endParaRPr lang="en-US" dirty="0"/>
          </a:p>
        </p:txBody>
      </p:sp>
      <p:sp>
        <p:nvSpPr>
          <p:cNvPr id="5" name="TextBox 4"/>
          <p:cNvSpPr txBox="1"/>
          <p:nvPr/>
        </p:nvSpPr>
        <p:spPr>
          <a:xfrm>
            <a:off x="457200" y="5486400"/>
            <a:ext cx="82296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Key: </a:t>
            </a:r>
            <a:r>
              <a:rPr kumimoji="0" lang="en-US" sz="1000" b="0" i="0" u="none" strike="noStrike" kern="1200" cap="none" spc="0" normalizeH="0" baseline="0" noProof="0" dirty="0">
                <a:ln>
                  <a:noFill/>
                </a:ln>
                <a:solidFill>
                  <a:prstClr val="black"/>
                </a:solidFill>
                <a:effectLst/>
                <a:uLnTx/>
                <a:uFillTx/>
                <a:latin typeface="Arial"/>
                <a:ea typeface="+mn-ea"/>
                <a:cs typeface="+mn-cs"/>
              </a:rPr>
              <a:t>API = Asian or Pacific Islander.</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 </a:t>
            </a:r>
            <a:r>
              <a:rPr lang="en-US" sz="1000" dirty="0">
                <a:solidFill>
                  <a:prstClr val="black"/>
                </a:solidFill>
              </a:rPr>
              <a:t>Agency for Healthcare Research and Quality (AHRQ), Healthcare Cost and Utilization Project, State Inpatient Databases weighted to provide national estimates, and AHRQ Quality Indicators, version 7.0.1, 2017</a:t>
            </a:r>
            <a:r>
              <a:rPr kumimoji="0" lang="en-US" sz="1000" b="0" i="0" u="none" strike="noStrike" kern="1200" cap="none" spc="0" normalizeH="0" baseline="0" noProof="0" dirty="0">
                <a:ln>
                  <a:noFill/>
                </a:ln>
                <a:solidFill>
                  <a:prstClr val="black"/>
                </a:solidFill>
                <a:effectLst/>
                <a:uLnTx/>
                <a:uFillTx/>
                <a:latin typeface="Arial"/>
                <a:ea typeface="+mn-ea"/>
                <a:cs typeface="+mn-cs"/>
              </a:rPr>
              <a:t>.</a:t>
            </a:r>
          </a:p>
          <a:p>
            <a:pPr lvl="0" defTabSz="914400">
              <a:defRPr/>
            </a:pPr>
            <a:r>
              <a:rPr lang="en-US" sz="1000" b="1" dirty="0">
                <a:solidFill>
                  <a:prstClr val="black"/>
                </a:solidFill>
              </a:rPr>
              <a:t>Denominator</a:t>
            </a:r>
            <a:r>
              <a:rPr lang="en-US" sz="1000" dirty="0">
                <a:solidFill>
                  <a:prstClr val="black"/>
                </a:solidFill>
              </a:rPr>
              <a:t>: U.S. resident population age 18 years and over.</a:t>
            </a:r>
          </a:p>
          <a:p>
            <a:pPr lvl="0" defTabSz="914400">
              <a:defRPr/>
            </a:pPr>
            <a:r>
              <a:rPr kumimoji="0" lang="en-US" sz="1000" b="1" i="0" u="none" strike="noStrike" kern="1200" cap="none" spc="-20" normalizeH="0" baseline="0" noProof="0" dirty="0">
                <a:ln>
                  <a:noFill/>
                </a:ln>
                <a:solidFill>
                  <a:prstClr val="black"/>
                </a:solidFill>
                <a:effectLst/>
                <a:uLnTx/>
                <a:uFillTx/>
                <a:latin typeface="Arial"/>
                <a:ea typeface="+mn-ea"/>
                <a:cs typeface="+mn-cs"/>
              </a:rPr>
              <a:t>Note: </a:t>
            </a:r>
            <a:r>
              <a:rPr kumimoji="0" lang="en-US" sz="1000" b="0" i="0" u="none" strike="noStrike" kern="1200" cap="none" spc="-20" normalizeH="0" baseline="0" noProof="0" dirty="0">
                <a:ln>
                  <a:noFill/>
                </a:ln>
                <a:solidFill>
                  <a:prstClr val="black"/>
                </a:solidFill>
                <a:effectLst/>
                <a:uLnTx/>
                <a:uFillTx/>
                <a:latin typeface="Arial"/>
                <a:ea typeface="+mn-ea"/>
                <a:cs typeface="+mn-cs"/>
              </a:rPr>
              <a:t>For this measure, lower rates are better. White, Black, and API are non-Hispanic. Hispanic includes all races. Data for micropolitan areas for </a:t>
            </a:r>
            <a:r>
              <a:rPr lang="en-US" sz="1000" spc="-20" dirty="0">
                <a:solidFill>
                  <a:prstClr val="black"/>
                </a:solidFill>
                <a:latin typeface="Arial"/>
              </a:rPr>
              <a:t>API</a:t>
            </a:r>
            <a:r>
              <a:rPr kumimoji="0" lang="en-US" sz="1000" b="0" i="0" u="none" strike="noStrike" kern="1200" cap="none" spc="-20" normalizeH="0" baseline="0" noProof="0" dirty="0">
                <a:ln>
                  <a:noFill/>
                </a:ln>
                <a:solidFill>
                  <a:prstClr val="black"/>
                </a:solidFill>
                <a:effectLst/>
                <a:uLnTx/>
                <a:uFillTx/>
                <a:latin typeface="Arial"/>
                <a:ea typeface="+mn-ea"/>
                <a:cs typeface="+mn-cs"/>
              </a:rPr>
              <a:t> are not included because they did not meet criteria for statistical reliability. </a:t>
            </a:r>
            <a:r>
              <a:rPr lang="en-US" sz="1000" spc="-20" dirty="0">
                <a:solidFill>
                  <a:prstClr val="black"/>
                </a:solidFill>
              </a:rPr>
              <a:t>Obstetric admissions and transfers from other institutions are excluded. </a:t>
            </a:r>
            <a:endParaRPr kumimoji="0" lang="en-US" sz="1000" b="1" i="0" u="none" strike="noStrike" kern="1200" cap="none" spc="-2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990435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Suicide rate per 100,000 population, by residence location, 2008-2017</a:t>
            </a:r>
          </a:p>
        </p:txBody>
      </p:sp>
      <p:sp>
        <p:nvSpPr>
          <p:cNvPr id="6" name="Rectangle 5"/>
          <p:cNvSpPr/>
          <p:nvPr/>
        </p:nvSpPr>
        <p:spPr>
          <a:xfrm>
            <a:off x="457200" y="5669280"/>
            <a:ext cx="7772400" cy="707886"/>
          </a:xfrm>
          <a:prstGeom prst="rect">
            <a:avLst/>
          </a:prstGeom>
        </p:spPr>
        <p:txBody>
          <a:bodyPr wrap="square">
            <a:spAutoFit/>
          </a:bodyPr>
          <a:lstStyle/>
          <a:p>
            <a:r>
              <a:rPr lang="en-US" sz="1000" b="1" dirty="0">
                <a:solidFill>
                  <a:prstClr val="black"/>
                </a:solidFill>
                <a:latin typeface="Arial"/>
              </a:rPr>
              <a:t>Source: </a:t>
            </a:r>
            <a:r>
              <a:rPr lang="en-US" sz="1000" dirty="0">
                <a:solidFill>
                  <a:prstClr val="black"/>
                </a:solidFill>
              </a:rPr>
              <a:t>Centers for Disease Control and Prevention, National Center for Health Statistics, National Vital Statistics System—Mortality, 2008-2017</a:t>
            </a:r>
            <a:r>
              <a:rPr lang="en-US" sz="1000" dirty="0">
                <a:solidFill>
                  <a:prstClr val="black"/>
                </a:solidFill>
                <a:latin typeface="Arial"/>
              </a:rPr>
              <a:t>.</a:t>
            </a:r>
          </a:p>
          <a:p>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U.S. resident population age 12 and over.</a:t>
            </a:r>
            <a:endParaRPr lang="en-US" sz="1000" b="1" dirty="0">
              <a:solidFill>
                <a:prstClr val="black"/>
              </a:solidFill>
              <a:latin typeface="Arial"/>
            </a:endParaRPr>
          </a:p>
          <a:p>
            <a:pPr>
              <a:defRPr/>
            </a:pPr>
            <a:r>
              <a:rPr lang="en-US" sz="1000" b="1" dirty="0">
                <a:solidFill>
                  <a:prstClr val="black"/>
                </a:solidFill>
                <a:latin typeface="Arial"/>
              </a:rPr>
              <a:t>Note: </a:t>
            </a:r>
            <a:r>
              <a:rPr lang="en-US" sz="1000" dirty="0">
                <a:solidFill>
                  <a:prstClr val="black"/>
                </a:solidFill>
                <a:latin typeface="Arial"/>
              </a:rPr>
              <a:t>For this measure, lower rates are better. </a:t>
            </a:r>
          </a:p>
        </p:txBody>
      </p:sp>
      <p:graphicFrame>
        <p:nvGraphicFramePr>
          <p:cNvPr id="8" name="Content Placeholder 3">
            <a:extLst>
              <a:ext uri="{FF2B5EF4-FFF2-40B4-BE49-F238E27FC236}">
                <a16:creationId xmlns:a16="http://schemas.microsoft.com/office/drawing/2014/main" id="{5D145A18-A98E-484B-92CF-50BFA545CBD5}"/>
              </a:ext>
            </a:extLst>
          </p:cNvPr>
          <p:cNvGraphicFramePr>
            <a:graphicFrameLocks/>
          </p:cNvGraphicFramePr>
          <p:nvPr>
            <p:extLst>
              <p:ext uri="{D42A27DB-BD31-4B8C-83A1-F6EECF244321}">
                <p14:modId xmlns:p14="http://schemas.microsoft.com/office/powerpoint/2010/main" val="3558128237"/>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1A97B1D1-16C1-43B2-B4F0-38DA723FBA03}"/>
              </a:ext>
            </a:extLst>
          </p:cNvPr>
          <p:cNvCxnSpPr/>
          <p:nvPr/>
        </p:nvCxnSpPr>
        <p:spPr>
          <a:xfrm>
            <a:off x="1295400" y="3962400"/>
            <a:ext cx="7315200"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 Box 2">
            <a:extLst>
              <a:ext uri="{FF2B5EF4-FFF2-40B4-BE49-F238E27FC236}">
                <a16:creationId xmlns:a16="http://schemas.microsoft.com/office/drawing/2014/main" id="{08152DE2-EB3C-477D-B1ED-C7638A5C5CE8}"/>
              </a:ext>
            </a:extLst>
          </p:cNvPr>
          <p:cNvSpPr txBox="1">
            <a:spLocks noChangeArrowheads="1"/>
          </p:cNvSpPr>
          <p:nvPr/>
        </p:nvSpPr>
        <p:spPr bwMode="auto">
          <a:xfrm>
            <a:off x="3886200" y="4045552"/>
            <a:ext cx="1828782" cy="365765"/>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gn="ctr">
              <a:spcBef>
                <a:spcPts val="0"/>
              </a:spcBef>
              <a:spcAft>
                <a:spcPts val="1200"/>
              </a:spcAft>
            </a:pPr>
            <a:r>
              <a:rPr lang="en-US" sz="1000" dirty="0">
                <a:effectLst/>
                <a:latin typeface="Arial" panose="020B0604020202020204" pitchFamily="34" charset="0"/>
                <a:ea typeface="Times New Roman"/>
                <a:cs typeface="Arial" panose="020B0604020202020204" pitchFamily="34" charset="0"/>
              </a:rPr>
              <a:t>2015 Achievable Benchmark: 9.4 per 100,000 Population</a:t>
            </a:r>
            <a:endParaRPr lang="en-US" sz="1200" dirty="0">
              <a:effectLst/>
              <a:latin typeface="Arial" panose="020B0604020202020204" pitchFamily="34" charset="0"/>
              <a:ea typeface="Times New Roman"/>
              <a:cs typeface="Arial" panose="020B0604020202020204" pitchFamily="34" charset="0"/>
            </a:endParaRPr>
          </a:p>
        </p:txBody>
      </p:sp>
      <p:sp>
        <p:nvSpPr>
          <p:cNvPr id="3" name="Slide Number Placeholder 2">
            <a:extLst>
              <a:ext uri="{FF2B5EF4-FFF2-40B4-BE49-F238E27FC236}">
                <a16:creationId xmlns:a16="http://schemas.microsoft.com/office/drawing/2014/main" id="{8CC06645-3115-433C-A49A-0E9E3894E15A}"/>
              </a:ext>
            </a:extLst>
          </p:cNvPr>
          <p:cNvSpPr>
            <a:spLocks noGrp="1"/>
          </p:cNvSpPr>
          <p:nvPr>
            <p:ph type="sldNum" sz="quarter" idx="10"/>
          </p:nvPr>
        </p:nvSpPr>
        <p:spPr/>
        <p:txBody>
          <a:bodyPr/>
          <a:lstStyle/>
          <a:p>
            <a:fld id="{85F5B7A5-34A7-4AB0-A34F-A4DF2002FA98}" type="slidenum">
              <a:rPr lang="en-US" smtClean="0"/>
              <a:t>97</a:t>
            </a:fld>
            <a:endParaRPr lang="en-US" dirty="0"/>
          </a:p>
        </p:txBody>
      </p:sp>
    </p:spTree>
    <p:extLst>
      <p:ext uri="{BB962C8B-B14F-4D97-AF65-F5344CB8AC3E}">
        <p14:creationId xmlns:p14="http://schemas.microsoft.com/office/powerpoint/2010/main" val="27715709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Deaths per 1,000 adult hospital admissions with pneumonia, by residence location,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7557166"/>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669280"/>
            <a:ext cx="8229600" cy="861774"/>
          </a:xfrm>
          <a:prstGeom prst="rect">
            <a:avLst/>
          </a:prstGeom>
          <a:noFill/>
        </p:spPr>
        <p:txBody>
          <a:bodyPr wrap="square" rtlCol="0">
            <a:spAutoFit/>
          </a:bodyPr>
          <a:lstStyle/>
          <a:p>
            <a:pPr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rPr>
              <a:t>Agency for Healthcare Research and Quality (AHRQ), Healthcare Cost and Utilization Project, State Inpatient Databases weighted to provide national estimates, and AHRQ Quality Indicators, version 7.0.1, 2017.</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a:p>
            <a:pPr lvl="0" defTabSz="914400">
              <a:defRPr/>
            </a:pPr>
            <a:r>
              <a:rPr lang="en-US" sz="1000" b="1" dirty="0">
                <a:solidFill>
                  <a:prstClr val="black"/>
                </a:solidFill>
                <a:latin typeface="Arial"/>
              </a:rPr>
              <a:t>Denominator</a:t>
            </a:r>
            <a:r>
              <a:rPr lang="en-US" sz="1000" dirty="0">
                <a:solidFill>
                  <a:prstClr val="black"/>
                </a:solidFill>
                <a:latin typeface="Arial"/>
              </a:rPr>
              <a:t>: </a:t>
            </a:r>
            <a:r>
              <a:rPr lang="en-US" sz="1000" dirty="0">
                <a:solidFill>
                  <a:prstClr val="black"/>
                </a:solidFill>
              </a:rPr>
              <a:t>All discharges age 18 and over with principal diagnosis code of pneumonia, excluding patients transferring to another short-term hospital, obstetric admissions, and cases with a missing discharge disposition.</a:t>
            </a:r>
          </a:p>
          <a:p>
            <a:pPr lvl="0" defTabSz="91440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a:t>
            </a:r>
            <a:r>
              <a:rPr lang="en-US" sz="1000" b="1" dirty="0">
                <a:solidFill>
                  <a:prstClr val="black"/>
                </a:solidFill>
              </a:rPr>
              <a:t>: </a:t>
            </a:r>
            <a:r>
              <a:rPr lang="en-US" sz="1000" dirty="0">
                <a:solidFill>
                  <a:prstClr val="black"/>
                </a:solidFill>
              </a:rPr>
              <a:t>For this measure, lower rates are better.</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1D6A8EEA-D228-46BD-B6C1-19367D0AF422}"/>
              </a:ext>
            </a:extLst>
          </p:cNvPr>
          <p:cNvSpPr>
            <a:spLocks noGrp="1"/>
          </p:cNvSpPr>
          <p:nvPr>
            <p:ph type="sldNum" sz="quarter" idx="10"/>
          </p:nvPr>
        </p:nvSpPr>
        <p:spPr/>
        <p:txBody>
          <a:bodyPr/>
          <a:lstStyle/>
          <a:p>
            <a:fld id="{85F5B7A5-34A7-4AB0-A34F-A4DF2002FA98}" type="slidenum">
              <a:rPr lang="en-US" smtClean="0"/>
              <a:t>98</a:t>
            </a:fld>
            <a:endParaRPr lang="en-US" dirty="0"/>
          </a:p>
        </p:txBody>
      </p:sp>
    </p:spTree>
    <p:extLst>
      <p:ext uri="{BB962C8B-B14F-4D97-AF65-F5344CB8AC3E}">
        <p14:creationId xmlns:p14="http://schemas.microsoft.com/office/powerpoint/2010/main" val="11159572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Deaths per 1,000 adult hospital admissions with pneumonia, by residence location, stratified by race/ethnicity,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2693203"/>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577840"/>
            <a:ext cx="822960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Arial"/>
              </a:rPr>
              <a:t>Key</a:t>
            </a:r>
            <a:r>
              <a:rPr lang="en-US" sz="1000" dirty="0">
                <a:solidFill>
                  <a:prstClr val="black"/>
                </a:solidFill>
                <a:latin typeface="Arial"/>
              </a:rPr>
              <a:t>: API = Asian or Pacific Islander</a:t>
            </a:r>
          </a:p>
          <a:p>
            <a:pPr lvl="0" defTabSz="457200"/>
            <a:r>
              <a:rPr lang="en-US" sz="1000" b="1" dirty="0">
                <a:solidFill>
                  <a:prstClr val="black"/>
                </a:solidFill>
                <a:latin typeface="Arial"/>
              </a:rPr>
              <a:t>Source</a:t>
            </a:r>
            <a:r>
              <a:rPr lang="en-US" sz="1000" dirty="0">
                <a:solidFill>
                  <a:prstClr val="black"/>
                </a:solidFill>
                <a:latin typeface="Arial"/>
              </a:rPr>
              <a:t>: Agency for Healthcare Research and Quality, Healthcare Cost and Utilization Project, </a:t>
            </a:r>
            <a:r>
              <a:rPr lang="en-US" sz="1000" dirty="0">
                <a:solidFill>
                  <a:prstClr val="black"/>
                </a:solidFill>
              </a:rPr>
              <a:t>State Inpatient Databases weighted to provide national estimates, and AHRQ Quality Indicators, version 7.0.1, </a:t>
            </a:r>
            <a:r>
              <a:rPr lang="en-US" sz="1000" dirty="0">
                <a:solidFill>
                  <a:prstClr val="black"/>
                </a:solidFill>
                <a:latin typeface="Arial"/>
              </a:rPr>
              <a:t>2017. </a:t>
            </a:r>
          </a:p>
          <a:p>
            <a:pPr defTabSz="457200"/>
            <a:r>
              <a:rPr lang="en-US" sz="1000" b="1" dirty="0">
                <a:solidFill>
                  <a:prstClr val="black"/>
                </a:solidFill>
              </a:rPr>
              <a:t>Denominator</a:t>
            </a:r>
            <a:r>
              <a:rPr lang="en-US" sz="1000" dirty="0">
                <a:solidFill>
                  <a:prstClr val="black"/>
                </a:solidFill>
              </a:rPr>
              <a:t>: All discharges age 18 and over with principal diagnosis code of pneumonia.</a:t>
            </a:r>
            <a:endParaRPr lang="en-US" sz="1000" dirty="0">
              <a:solidFill>
                <a:prstClr val="black"/>
              </a:solidFill>
              <a:latin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Arial"/>
              </a:rPr>
              <a:t>Note</a:t>
            </a:r>
            <a:r>
              <a:rPr lang="en-US" sz="1000" dirty="0">
                <a:solidFill>
                  <a:prstClr val="black"/>
                </a:solidFill>
                <a:latin typeface="Arial"/>
              </a:rPr>
              <a:t>: For this measure, lower rates are better. White, Black, and API are non-Hispanic. Hispanic includes all races. Data for small metropolitan and noncore areas for API are not included because they did not meet criteria for statistical reliability.</a:t>
            </a:r>
          </a:p>
        </p:txBody>
      </p:sp>
      <p:sp>
        <p:nvSpPr>
          <p:cNvPr id="3" name="Slide Number Placeholder 2">
            <a:extLst>
              <a:ext uri="{FF2B5EF4-FFF2-40B4-BE49-F238E27FC236}">
                <a16:creationId xmlns:a16="http://schemas.microsoft.com/office/drawing/2014/main" id="{7EF8B2E3-8894-41EF-8674-97790A41F071}"/>
              </a:ext>
            </a:extLst>
          </p:cNvPr>
          <p:cNvSpPr>
            <a:spLocks noGrp="1"/>
          </p:cNvSpPr>
          <p:nvPr>
            <p:ph type="sldNum" sz="quarter" idx="10"/>
          </p:nvPr>
        </p:nvSpPr>
        <p:spPr/>
        <p:txBody>
          <a:bodyPr/>
          <a:lstStyle/>
          <a:p>
            <a:fld id="{85F5B7A5-34A7-4AB0-A34F-A4DF2002FA98}" type="slidenum">
              <a:rPr lang="en-US" smtClean="0"/>
              <a:t>99</a:t>
            </a:fld>
            <a:endParaRPr lang="en-US" dirty="0"/>
          </a:p>
        </p:txBody>
      </p:sp>
    </p:spTree>
    <p:extLst>
      <p:ext uri="{BB962C8B-B14F-4D97-AF65-F5344CB8AC3E}">
        <p14:creationId xmlns:p14="http://schemas.microsoft.com/office/powerpoint/2010/main" val="2313540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sian NHPI Template 2019" id="{AE96AB80-212F-4222-A06C-EF80B0AF34F2}" vid="{918CD221-78B5-4679-918A-D02B3551FA0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sian NHPI Template 2019" id="{AE96AB80-212F-4222-A06C-EF80B0AF34F2}" vid="{8051C49C-5101-41CF-B8B8-675D549ABAE5}"/>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a0cb785d-7160-4b74-9d38-f0a6b70d7cb5">General</Category>
    <Description0 xmlns="a0cb785d-7160-4b74-9d38-f0a6b70d7cb5">Latest AHRQ slide template (2019)</Description0>
    <Code xmlns="a0cb785d-7160-4b74-9d38-f0a6b70d7cb5" xsi:nil="true"/>
    <PublishingStartDate xmlns="http://schemas.microsoft.com/sharepoint/v3" xsi:nil="true"/>
    <PublishingExpiration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6C468EA908FC459FF48D4BCDEC4D78" ma:contentTypeVersion="7" ma:contentTypeDescription="Create a new document." ma:contentTypeScope="" ma:versionID="47dc113ef89e564917cca6bb88572f34">
  <xsd:schema xmlns:xsd="http://www.w3.org/2001/XMLSchema" xmlns:xs="http://www.w3.org/2001/XMLSchema" xmlns:p="http://schemas.microsoft.com/office/2006/metadata/properties" xmlns:ns1="http://schemas.microsoft.com/sharepoint/v3" xmlns:ns2="a0cb785d-7160-4b74-9d38-f0a6b70d7cb5" xmlns:ns3="a8f12d5d-e9b2-448e-8eb7-60c9384bbf01" targetNamespace="http://schemas.microsoft.com/office/2006/metadata/properties" ma:root="true" ma:fieldsID="2516ad67db374758ffceb4eb052ee279" ns1:_="" ns2:_="" ns3:_="">
    <xsd:import namespace="http://schemas.microsoft.com/sharepoint/v3"/>
    <xsd:import namespace="a0cb785d-7160-4b74-9d38-f0a6b70d7cb5"/>
    <xsd:import namespace="a8f12d5d-e9b2-448e-8eb7-60c9384bbf01"/>
    <xsd:element name="properties">
      <xsd:complexType>
        <xsd:sequence>
          <xsd:element name="documentManagement">
            <xsd:complexType>
              <xsd:all>
                <xsd:element ref="ns2:Description0" minOccurs="0"/>
                <xsd:element ref="ns2:Code" minOccurs="0"/>
                <xsd:element ref="ns2:Category"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8"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cb785d-7160-4b74-9d38-f0a6b70d7cb5"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element name="Code" ma:index="3" nillable="true" ma:displayName="Form Number" ma:internalName="Code" ma:readOnly="false">
      <xsd:simpleType>
        <xsd:restriction base="dms:Text">
          <xsd:maxLength value="255"/>
        </xsd:restriction>
      </xsd:simpleType>
    </xsd:element>
    <xsd:element name="Category" ma:index="4" nillable="true" ma:displayName="Category" ma:default="General" ma:format="Dropdown" ma:internalName="Category" ma:readOnly="false">
      <xsd:simpleType>
        <xsd:restriction base="dms:Choice">
          <xsd:enumeration value="Administrative"/>
          <xsd:enumeration value="Awards"/>
          <xsd:enumeration value="Budget"/>
          <xsd:enumeration value="Conferences"/>
          <xsd:enumeration value="Contracts"/>
          <xsd:enumeration value="Ethics"/>
          <xsd:enumeration value="General"/>
          <xsd:enumeration value="HR"/>
          <xsd:enumeration value="Tax"/>
          <xsd:enumeration value="Travel"/>
        </xsd:restriction>
      </xsd:simpleType>
    </xsd:element>
  </xsd:schema>
  <xsd:schema xmlns:xsd="http://www.w3.org/2001/XMLSchema" xmlns:xs="http://www.w3.org/2001/XMLSchema" xmlns:dms="http://schemas.microsoft.com/office/2006/documentManagement/types" xmlns:pc="http://schemas.microsoft.com/office/infopath/2007/PartnerControls" targetNamespace="a8f12d5d-e9b2-448e-8eb7-60c9384bbf01"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42A41A-D2EC-4387-A3D7-1BDDEC0CF04C}">
  <ds:schemaRefs>
    <ds:schemaRef ds:uri="http://purl.org/dc/elements/1.1/"/>
    <ds:schemaRef ds:uri="a8f12d5d-e9b2-448e-8eb7-60c9384bbf01"/>
    <ds:schemaRef ds:uri="http://schemas.microsoft.com/sharepoint/v3"/>
    <ds:schemaRef ds:uri="http://purl.org/dc/terms/"/>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a0cb785d-7160-4b74-9d38-f0a6b70d7cb5"/>
    <ds:schemaRef ds:uri="http://www.w3.org/XML/1998/namespace"/>
    <ds:schemaRef ds:uri="http://purl.org/dc/dcmitype/"/>
  </ds:schemaRefs>
</ds:datastoreItem>
</file>

<file path=customXml/itemProps2.xml><?xml version="1.0" encoding="utf-8"?>
<ds:datastoreItem xmlns:ds="http://schemas.openxmlformats.org/officeDocument/2006/customXml" ds:itemID="{B2FD5E93-1318-4E91-9213-8A6D4DA098D2}">
  <ds:schemaRefs>
    <ds:schemaRef ds:uri="http://schemas.microsoft.com/sharepoint/v3/contenttype/forms"/>
  </ds:schemaRefs>
</ds:datastoreItem>
</file>

<file path=customXml/itemProps3.xml><?xml version="1.0" encoding="utf-8"?>
<ds:datastoreItem xmlns:ds="http://schemas.openxmlformats.org/officeDocument/2006/customXml" ds:itemID="{821FD6FA-03BA-4177-A609-6A2CEC181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cb785d-7160-4b74-9d38-f0a6b70d7cb5"/>
    <ds:schemaRef ds:uri="a8f12d5d-e9b2-448e-8eb7-60c9384bb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Asian NHPI Template 2019</Template>
  <TotalTime>27326</TotalTime>
  <Words>56529</Words>
  <Application>Microsoft Office PowerPoint</Application>
  <PresentationFormat>On-screen Show (4:3)</PresentationFormat>
  <Paragraphs>2434</Paragraphs>
  <Slides>184</Slides>
  <Notes>184</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184</vt:i4>
      </vt:variant>
    </vt:vector>
  </HeadingPairs>
  <TitlesOfParts>
    <vt:vector size="189" baseType="lpstr">
      <vt:lpstr>Arial</vt:lpstr>
      <vt:lpstr>Calibri</vt:lpstr>
      <vt:lpstr>Office Theme</vt:lpstr>
      <vt:lpstr>Custom Design</vt:lpstr>
      <vt:lpstr>1_Office Theme</vt:lpstr>
      <vt:lpstr>National Healthcare Quality and Disparities Report</vt:lpstr>
      <vt:lpstr>Organization of the Chartbook on Rural Healthcare</vt:lpstr>
      <vt:lpstr>National Healthcare Quality and Disparities Report</vt:lpstr>
      <vt:lpstr>National Healthcare Quality and Disparities Report (cont’d.)</vt:lpstr>
      <vt:lpstr>Key Findings of the 2019 NHQDR: Access</vt:lpstr>
      <vt:lpstr>Key Findings of the 2019 NHQDR: Quality</vt:lpstr>
      <vt:lpstr>Key Findings of the 2019 NHQDR: Disparities</vt:lpstr>
      <vt:lpstr>Key Findings of the 2019 NHQDR: Disparities (cont’d.)</vt:lpstr>
      <vt:lpstr>Chartbook on Rural Healthcare</vt:lpstr>
      <vt:lpstr>NCHS Urban-Rural Classification Scheme</vt:lpstr>
      <vt:lpstr>NCHS Urban-Rural Classification Scheme (cont’d).</vt:lpstr>
      <vt:lpstr>2013 NCHS Urban-Rural Classification System</vt:lpstr>
      <vt:lpstr>Map Applying NCHS Urban-Rural Classification Scheme</vt:lpstr>
      <vt:lpstr>Residents of Rural Areas</vt:lpstr>
      <vt:lpstr>Health Challenges in Rural Areas</vt:lpstr>
      <vt:lpstr>Death Rates in Rural Areas </vt:lpstr>
      <vt:lpstr>Life Expectancy Across U.S. Counties</vt:lpstr>
      <vt:lpstr>Racial and Ethnic Health Disparities in Rural Areas</vt:lpstr>
      <vt:lpstr>Health Professional Shortages in Rural Areas</vt:lpstr>
      <vt:lpstr>Challenges With Access to Healthcare in Rural Areas</vt:lpstr>
      <vt:lpstr>Challenges With Access to Healthcare in Rural Areas (cont’d.)</vt:lpstr>
      <vt:lpstr>Challenges With Access to Healthcare in Rural Areas (cont’d).</vt:lpstr>
      <vt:lpstr>Challenges With Access to Healthcare in Rural Areas (cont’d).</vt:lpstr>
      <vt:lpstr>Summary of trends</vt:lpstr>
      <vt:lpstr>Number and percentage of quality measures for which micropolitan and noncore areas experienced better, same, or worse quality of care compared with reference group (large fringe metropolitan), 2016-2018</vt:lpstr>
      <vt:lpstr>Number and percentage of quality and access measures for which micropolitan areas experienced better, same, or worse quality of care compared with reference group (large fringe metropolitan), by priority areas and access, 2016-2018</vt:lpstr>
      <vt:lpstr>Number and percentage of quality and access measures for which noncore areas experienced better, same, or worse quality of care compared with reference group (large fringe metropolitan), by priority areas and access, 2016-2018</vt:lpstr>
      <vt:lpstr>Number and percentage of quality measures for micropolitan and noncore areas with disparity at baseline for which disparities were improving, not changing, or worsening, through 2016-2018</vt:lpstr>
      <vt:lpstr>Number and percentage of quality and access measures for micropolitan areas with disparity at baseline for which disparities were improving, not changing, or worsening, by priority areas and access, through 2017-2018</vt:lpstr>
      <vt:lpstr>Number and percentage of quality and access measures for noncore areas with disparity at baseline for which disparities were improving, not changing, or worsening, by priority areas and access, through 2016-2018</vt:lpstr>
      <vt:lpstr>Number and percentage of all quality measures for micropolitan and noncore areas that were improving, not changing, or worsening, through 2016-2018</vt:lpstr>
      <vt:lpstr>Number and percentage of all access measures for micropolitan and noncore areas that were improving, not changing, or worsening, through 2016-2018</vt:lpstr>
      <vt:lpstr>Access to healthcare</vt:lpstr>
      <vt:lpstr>People with a specific source of ongoing care, by residence location, 2009-2018</vt:lpstr>
      <vt:lpstr>People with a specific source of ongoing care, by residence location, stratified by race/ethnicity, 2018</vt:lpstr>
      <vt:lpstr>People who identified a hospital, emergency room, or clinic as a source of ongoing care, by residence location, 2009-2018</vt:lpstr>
      <vt:lpstr>People who identified a hospital, emergency room, or clinic as a source of ongoing care, by residence location, stratified by race/ethnicity, 2018</vt:lpstr>
      <vt:lpstr>Emergency department visits with a principal diagnosis related to dental conditions per 100,000 population, by residence location, 2017</vt:lpstr>
      <vt:lpstr>Trauma center utilization for all injuries, by residence location, 2017</vt:lpstr>
      <vt:lpstr>Trauma center utilization for all injuries, by center location, stratified by income, 2017</vt:lpstr>
      <vt:lpstr>Trauma center utilization for all injuries, by center location, stratified by gender, 2017</vt:lpstr>
      <vt:lpstr>People with a usual source of care, excluding hospital emergency rooms, who has office hours at night or on weekends, by residence location, 2002-2017</vt:lpstr>
      <vt:lpstr>People with a usual source of care, excluding hospital emergency rooms, who has office hours at night or on weekends, by residence location, stratified by income, 2017</vt:lpstr>
      <vt:lpstr>People under age 65 without health insurance, by residence location, 2010-2018</vt:lpstr>
      <vt:lpstr>People under age 65 without health insurance, by residence location, stratified by race/ethnicity, 2018</vt:lpstr>
      <vt:lpstr>People under age 65 without health insurance, by residence location, stratified by income, 2018</vt:lpstr>
      <vt:lpstr>People under age 65 with any period of dental insurance during the year, by residence location, 2006-2017</vt:lpstr>
      <vt:lpstr>People under age 65 with any period of dental insurance during the year, by residence location, stratified by education, 2017</vt:lpstr>
      <vt:lpstr>People under age 65 with any period of dental insurance during the year, by residence location, stratified by race/ethnicity, 2017</vt:lpstr>
      <vt:lpstr>People under age 65 with any period of dental insurance during the year, by residence location, stratified by income, 2017</vt:lpstr>
      <vt:lpstr>People who were unable to get or delayed in getting needed medical care in the last 12 months, by residence location, 2002-2017</vt:lpstr>
      <vt:lpstr>People who were unable to get or delayed in getting needed dental care in the last 12 months, by residence location, 2002-2017</vt:lpstr>
      <vt:lpstr>People unable to get or delayed in getting needed dental care due to financial or insurance reasons, by residence location, 2002-2017</vt:lpstr>
      <vt:lpstr>Patient safety</vt:lpstr>
      <vt:lpstr>Postoperative sepsis per 1,000 adult discharges with an elective operating room procedure, by hospital location, 2017</vt:lpstr>
      <vt:lpstr>Postoperative sepsis per 1,000 adult discharges with an elective operating room procedure, by residence location, 2017</vt:lpstr>
      <vt:lpstr>Postoperative sepsis per 1,000 adult discharges with an elective operating room procedure, by hospital location, stratified by race/ethnicity, 2017</vt:lpstr>
      <vt:lpstr>Postoperative sepsis per 1,000 adult discharges with an elective operating room procedure, by residence location, stratified by race/ethnicity, 2017</vt:lpstr>
      <vt:lpstr>Postoperative respiratory failure per 1,000 elective surgical hospital discharges, adults, 2017</vt:lpstr>
      <vt:lpstr>Adults with respiratory failure after elective surgery, per 1,000 elective surgical hospital discharges, by residence location, stratified by race/ethnicity, 2017</vt:lpstr>
      <vt:lpstr>Deaths per 1,000 hospital admissions expected to be low mortality, 2017</vt:lpstr>
      <vt:lpstr>People admitted for abdominal surgery who needed reclosure of postoperative wound dehiscence per 1,000 abdominopelvic-surgery admissions, by residence location, 2017</vt:lpstr>
      <vt:lpstr>Reclosure of postoperative abdominal wound dehiscence per 1,000 abdominopelvic-surgery admissions of length 2 or more days, adults, by hospital location, 2017</vt:lpstr>
      <vt:lpstr>In-hospital deaths per 100,000 delivery hospitalizations, women ages 12-55, by residence location, 2017</vt:lpstr>
      <vt:lpstr>Person-centered care</vt:lpstr>
      <vt:lpstr>Adults who had a doctor’s office or clinic visit in the last 12 months who reported poor communication with health providers, by residence location, 2002-2017</vt:lpstr>
      <vt:lpstr>Adults who had a doctor’s office or clinic visit in the last 12 months who reported poor communication with health providers, by residence location, stratified by race/ethnicity, 2017</vt:lpstr>
      <vt:lpstr>Adults who had a doctor’s office or clinic visit in the last 12 months who reported poor communication with health providers, by residence location, stratified by education, 2017</vt:lpstr>
      <vt:lpstr>Adults who had a doctor’s office or clinic visit in the last 12 months who reported poor communication with health providers, by residence location, stratified by income, 2017</vt:lpstr>
      <vt:lpstr>People with a usual source of care whose providers sometimes or never asked them to help make decisions when there was a choice between treatments, by residence location, 2002-2017</vt:lpstr>
      <vt:lpstr>People with a usual source of care whose providers sometimes or never asked them to help make decisions when there was a choice between treatments, by residence location, stratified by race/ethnicity, 2017</vt:lpstr>
      <vt:lpstr>People with a usual source of care whose providers sometimes or never asked them to help make decisions when there was a choice between treatments, by residence location, stratified by education, 2017</vt:lpstr>
      <vt:lpstr>People with a usual source of care whose providers sometimes or never asked them to help make decisions when there was a choice between treatments, by residence location, stratified by income, 2017</vt:lpstr>
      <vt:lpstr>Rating of healthcare 0-6 on a scale from 0 to 10 (best grade) by adults who had a doctor´s office or clinic visit in the last 12 months, by residence location, 2002-2017</vt:lpstr>
      <vt:lpstr>care coordination</vt:lpstr>
      <vt:lpstr>Potentially avoidable hospitalizations for all conditions per 100,000 population, by residence location, 2017</vt:lpstr>
      <vt:lpstr>Potentially avoidable hospitalizations per 100,000 population, by residence location, stratified by race/ethnicity, 2017</vt:lpstr>
      <vt:lpstr>Admissions for immunization-preventable influenza per 100,000 population, adults age 65 and over, by residence location, 2017</vt:lpstr>
      <vt:lpstr>Admissions for immunization-preventable influenza per 100,000 population, adults age 65 and over, by residence location, stratified by race/ethnicity, 2017</vt:lpstr>
      <vt:lpstr>Emergency department encounters for asthma per 100,000 children ages 2-17, by residence location, 2017</vt:lpstr>
      <vt:lpstr>Hospital admissions for community-acquired pneumonia per 100,000 population, adults age 18 and over, by residence location, 2017</vt:lpstr>
      <vt:lpstr>Hospital admissions for community-acquired pneumonia per 100,000 population, by residence location, stratified by race/ethnicity, 2017</vt:lpstr>
      <vt:lpstr>Hospital admissions for chronic obstructive pulmonary disease or asthma per 100,000 population, adults age 40 and over, by residence location, 2017</vt:lpstr>
      <vt:lpstr>Hospital admissions for chronic obstructive pulmonary disease or asthma per 100,000 population age 40 and over by location of residence, stratified by race/ethnicity, 2017</vt:lpstr>
      <vt:lpstr>Hospitalizations and emergency department encounters for heart failure, by residence location, 2017</vt:lpstr>
      <vt:lpstr>Hospital admissions for lower extremity amputations among admissions for diabetes per 100,000 population, age 18 and over, by residence location, 2017</vt:lpstr>
      <vt:lpstr>Hospital admissions for lower extremity amputations among admissions for diabetes per 100,000 population, age 18 and over, by residence location, stratified by race/ethnicity, 2017</vt:lpstr>
      <vt:lpstr>Hospital admissions for short-term complications of diabetes per 100,000 population, adults, by residence location, 2017</vt:lpstr>
      <vt:lpstr>Hospital admissions for short-term complications of diabetes per 100,000 population, adults, by residence location, stratified by race/ethnicity, 2017</vt:lpstr>
      <vt:lpstr>Emergency department encounters for asthma, adults ages 18-39, by residence location, 2017</vt:lpstr>
      <vt:lpstr>Emergency department visits with a principal diagnosis related to mental health only per 100,000 population, by residence location, 2017</vt:lpstr>
      <vt:lpstr>Emergency department visits with a principal diagnosis related to substance abuse only, per 100,000 population, by residence location, 2017</vt:lpstr>
      <vt:lpstr>effective treatment</vt:lpstr>
      <vt:lpstr>Adults age 40 and over with diagnosed diabetes who received all four recommended services for diabetes in the calendar year, by residence location, 2008-2017</vt:lpstr>
      <vt:lpstr>Hospital admissions for uncontrolled diabetes without complications per 100,000 population, adults, by residence location, 2017</vt:lpstr>
      <vt:lpstr>Hospital admissions for uncontrolled diabetes without complications per 100,000 population, age 18 and over, by residence location, stratified by race/ethnicity, 2017</vt:lpstr>
      <vt:lpstr>Suicide rate per 100,000 population, by residence location, 2008-2017</vt:lpstr>
      <vt:lpstr>Deaths per 1,000 adult hospital admissions with pneumonia, by residence location, 2017</vt:lpstr>
      <vt:lpstr>Deaths per 1,000 adult hospital admissions with pneumonia, by residence location, stratified by race/ethnicity, 2017</vt:lpstr>
      <vt:lpstr>Hospital admissions for heart failure per 100,000 population, by residence location, 2017</vt:lpstr>
      <vt:lpstr>People admitted to the hospital for heart failure per 100,000 population, by residence location, stratified by race/ethnicity, 2017</vt:lpstr>
      <vt:lpstr>Deaths per 1,000 adult hospital admissions with heart failure, by residence location, 2017</vt:lpstr>
      <vt:lpstr>Deaths per 1,000 adult hospital admissions with heart failure by residence location, stratified by race/ethnicity, 2017</vt:lpstr>
      <vt:lpstr>Deaths per 1,000 adult hospital admissions for acute myocardial infarction, by residence location, 2017</vt:lpstr>
      <vt:lpstr>Deaths per 1,000 adult hospital admissions for acute myocardial infarction, by residence location, stratified by race/ethnicity, 2017</vt:lpstr>
      <vt:lpstr>Adults who filled four or more outpatient opioid prescriptions in the calendar year, by residence location, 2013-2017</vt:lpstr>
      <vt:lpstr>Adults who filled four or more outpatient opioid prescriptions in the calendar year, by residence location, stratified by race/ethnicity, 2017</vt:lpstr>
      <vt:lpstr>Drug overdose deaths involving any opioid per 100,000 population, by residence location, 2000-2018</vt:lpstr>
      <vt:lpstr>Drug overdose deaths involving any opioid per 100,000 population, by residence location, 2018</vt:lpstr>
      <vt:lpstr>Healthy Living</vt:lpstr>
      <vt:lpstr>Children ages 2-17 for whom a health provider gave advice within the past 2 years about the amount and kind of exercise, sports, or physically active hobbies they should have, by residence location, 2002-2017</vt:lpstr>
      <vt:lpstr>Children ages 2-17 for whom a health provider gave advice within the past 2 years about the amount and kind of exercise, sports, or physically active hobbies they should have, by residence location, stratified by race/ethnicity, 2017</vt:lpstr>
      <vt:lpstr>Children ages 2-17 for whom a health provider gave advice within the past 2 years about the amount and kind of exercise, sports, or physically active hobbies they should have, by residence location, stratified by income, 2017</vt:lpstr>
      <vt:lpstr>Children ages 2-17 for whom a health provider gave advice within the past 2 years about healthy eating, by residence location, 2002-2017</vt:lpstr>
      <vt:lpstr>Children ages 2-17 for whom a health provider gave advice within the past 2 years about healthy eating, by residence location, stratified by race/ethnicity, 2017</vt:lpstr>
      <vt:lpstr>Children ages 2-17 who had a dental visit in the calendar year, by residence location, 2002-2017</vt:lpstr>
      <vt:lpstr>Children ages 2-17 who had a dental visit in the calendar year, by residence location, stratified by race/ethnicity, 2017</vt:lpstr>
      <vt:lpstr>Children age 17 and under with a wellness checkup in the past 12 months, by residence location, 2009-2018 </vt:lpstr>
      <vt:lpstr>Children age 17 and under with a wellness checkup in the past 12 months, by residence location, stratified by race/ethnicity, 2018</vt:lpstr>
      <vt:lpstr>Children age 17 and under with a wellness checkup in the past 12 months, by residence location, stratified by income, 2018</vt:lpstr>
      <vt:lpstr>Children for whom a health provider gave advice within the past 2 years about how smoking in the house can be bad for a child, by residence location, 2002-2017</vt:lpstr>
      <vt:lpstr>Children for whom a health provider gave advice within the past 2 years about how smoking in the house can be bad for a child, by residence location, stratified by race/ethnicity, 2017</vt:lpstr>
      <vt:lpstr>Adult smokers with a checkup in the last 12 months who received advice to quit smoking, by residence location, 2002-2017</vt:lpstr>
      <vt:lpstr>Women ages 50-74 who received a mammogram in the last 2 years, by residence location, 2005-2018</vt:lpstr>
      <vt:lpstr>Women ages 50-74 who received a mammogram in the last 2 years, by residence location, stratified by income, 2017</vt:lpstr>
      <vt:lpstr>Breast cancer deaths per 100,000 female population, by residence location, 2004-2017</vt:lpstr>
      <vt:lpstr>Breast cancer deaths per 100,000 female population, by residence location, stratified by race/ethnicity, 2017</vt:lpstr>
      <vt:lpstr>Adults ages 50-75 years who reported any type of colorectal cancer screening, by residence location, 2005-2018</vt:lpstr>
      <vt:lpstr>Adults 50-75 years who reported any type of colorectal cancer screening, by residence location, stratified by race/ethnicity, 2018</vt:lpstr>
      <vt:lpstr>Adults 50-75 years who reported any type of colorectal cancer screening, by residence location, stratified by income, 2018</vt:lpstr>
      <vt:lpstr>Colorectal cancer deaths per 100,000 population per year, by residence location, 2004-2017</vt:lpstr>
      <vt:lpstr>Colorectal cancer deaths per 100,000 population, by residence location, stratified by race/ethnicity, 2017</vt:lpstr>
      <vt:lpstr>Lung cancer deaths per 100,000 population, by residence location, 2004-2017</vt:lpstr>
      <vt:lpstr>Lung cancer deaths per 100,000 population, by residence location, stratified by race/ethnicity, 2017</vt:lpstr>
      <vt:lpstr>Women ages 21-65 who received a Pap smear in the last 3 years, by residence location, 2005-2018</vt:lpstr>
      <vt:lpstr>Women ages 21-65 who received a Pap smear in the last 3 years, by residence location, stratified by race/ethnicity, 2018</vt:lpstr>
      <vt:lpstr>Women ages 21-65 who received a Pap smear in the last 3 years, by residence location, stratified by income, 2018</vt:lpstr>
      <vt:lpstr>Healthy Living: maternal and child health</vt:lpstr>
      <vt:lpstr>Infant mortality per 1,000 live births, birth weight 2,500 grams or more, by residence location, 2010-2017</vt:lpstr>
      <vt:lpstr>Infant mortality per 1,000 live births, birth weight 2,500 grams or more, by residence location, stratified by race/ethnicity, 2017</vt:lpstr>
      <vt:lpstr>Live-born infants with low birth weight (less than 2,500 grams), by residence location, 2007-2018</vt:lpstr>
      <vt:lpstr>Live-born infants with low birth weight (less than 2,500 grams), by residence location, stratified by race/ethnicity, 2018</vt:lpstr>
      <vt:lpstr>Women who completed a pregnancy in the last 12 months who received early and adequate prenatal care, by residence location, 2018</vt:lpstr>
      <vt:lpstr>Women who completed a pregnancy in the last 12 months who received early and adequate prenatal care, by residence location, stratified by race/ethnicity, 2018</vt:lpstr>
      <vt:lpstr>Healthy Living: clinical preventiVE services</vt:lpstr>
      <vt:lpstr>Adults who received a blood pressure measurement in the last 2 years and could state whether their blood pressure was normal or high, by residence location, 2008-2017</vt:lpstr>
      <vt:lpstr>Adults who received a blood pressure measurement in the last 2 years and could state whether their blood pressure was normal or high, by residence location, stratified by race/ethnicity, 2017</vt:lpstr>
      <vt:lpstr>Adults who received a blood pressure measurement in the last 2 years and could state whether their blood pressure was normal or high, by residence location, stratified by income, 2017</vt:lpstr>
      <vt:lpstr>Healthy Living: Adult preventive care</vt:lpstr>
      <vt:lpstr>Adults who received a preventive dental service in the calendar year, by residence location, 2002-2017</vt:lpstr>
      <vt:lpstr>Adults who received a preventive dental service in the calendar year, by residence location, stratified by race/ethnicity, 2017</vt:lpstr>
      <vt:lpstr>Adults who received a preventive dental service in the calendar year, by residence location, stratified by income, 2017</vt:lpstr>
      <vt:lpstr>Adults who received a preventive dental service in the calendar year, by residence location, stratified by education, 2017</vt:lpstr>
      <vt:lpstr>Adults with a dental visit in the calendar year, by residence location, 2002-2017</vt:lpstr>
      <vt:lpstr>Adults with a dental visit in the calendar year, by residence location, stratified by race/ethnicity, 2017</vt:lpstr>
      <vt:lpstr>Adults with a dental visit in the calendar year, by residence location, stratified by education, 2017</vt:lpstr>
      <vt:lpstr>Adults with a dental visit in the calendar year, by residence location, stratified by income, 2017</vt:lpstr>
      <vt:lpstr>Healthy Living: Childhood Preventive care</vt:lpstr>
      <vt:lpstr>Children ages 2-17 who received a preventive dental service in the calendar year, by residence location, 2002-2017</vt:lpstr>
      <vt:lpstr>Children ages 2-17 who received a preventive dental service in the calendar year, by residence location, stratified by race/ethnicity, 2017</vt:lpstr>
      <vt:lpstr>Healthy Living: Functional Status Preservation and supportive and palliative care</vt:lpstr>
      <vt:lpstr>Long-stay nursing home residents with moderate to severe pain, by residence location, 2017</vt:lpstr>
      <vt:lpstr>Affordability</vt:lpstr>
      <vt:lpstr>People unable to get or delayed in getting needed medical care, dental care, or prescription medicines who cited cost as a factor, by residence location, 2002-2017</vt:lpstr>
      <vt:lpstr>People without a usual source of care who indicated a financial or insurance reason for not having a source of care, by residence location, 2002-2017</vt:lpstr>
      <vt:lpstr>People without a usual source of care who indicate a financial or insurance reason for not having a source of care, by residence location, stratified by race/ethnicity, 2017</vt:lpstr>
      <vt:lpstr>People under age 65 whose family's health insurance premium and out-of-pocket medical expenditures were more than 10% of total family income, by residence location, 2002-2017</vt:lpstr>
      <vt:lpstr>People under age 65 whose family's health insurance premium and out-of-pocket medical expenditures were more than 10% of total family income, by residence location, stratified by race/ethnicity, 2017</vt:lpstr>
      <vt:lpstr>People under age 65 whose family's health insurance premium and out-of-pocket medical expenditures were more than 10% of total family income, by residence location, stratified by education, 2017</vt:lpstr>
      <vt:lpstr>Summary and conclusion</vt:lpstr>
      <vt:lpstr>Summary</vt:lpstr>
      <vt:lpstr>Federal Resource for Rural Health</vt:lpstr>
      <vt:lpstr>Conclusion</vt:lpstr>
      <vt:lpstr>Conclusion (cont’d.)</vt:lpstr>
      <vt:lpstr>References</vt:lpstr>
      <vt:lpstr>References</vt:lpstr>
      <vt:lpstr>References</vt:lpstr>
      <vt:lpstr>References</vt:lpstr>
      <vt:lpstr>References</vt:lpstr>
      <vt:lpstr>References</vt:lpstr>
      <vt:lpstr>References</vt:lpstr>
      <vt:lpstr>References</vt:lpstr>
      <vt:lpstr>References</vt:lpstr>
      <vt:lpstr>References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Healthcare Quality and Disparities Report</dc:title>
  <dc:creator>Sanchali Singhal</dc:creator>
  <cp:lastModifiedBy>Bonnett, Doreen (AHRQ/OC)</cp:lastModifiedBy>
  <cp:revision>1872</cp:revision>
  <cp:lastPrinted>2020-02-19T17:37:02Z</cp:lastPrinted>
  <dcterms:created xsi:type="dcterms:W3CDTF">2019-08-05T23:40:19Z</dcterms:created>
  <dcterms:modified xsi:type="dcterms:W3CDTF">2021-11-24T22:46:45Z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0x010100656C468EA908FC459FF48D4BCDEC4D78</vt:lpwstr>
  </property>
</Properties>
</file>