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5.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16.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notesSlides/notesSlide20.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4.xml" ContentType="application/vnd.openxmlformats-officedocument.drawingml.chart+xml"/>
  <Override PartName="/ppt/theme/themeOverride14.xml" ContentType="application/vnd.openxmlformats-officedocument.themeOverride+xml"/>
  <Override PartName="/ppt/charts/chart15.xml" ContentType="application/vnd.openxmlformats-officedocument.drawingml.chart+xml"/>
  <Override PartName="/ppt/theme/themeOverride15.xml" ContentType="application/vnd.openxmlformats-officedocument.themeOverride+xml"/>
  <Override PartName="/ppt/notesSlides/notesSlide24.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charts/chart17.xml" ContentType="application/vnd.openxmlformats-officedocument.drawingml.chart+xml"/>
  <Override PartName="/ppt/theme/themeOverride17.xml" ContentType="application/vnd.openxmlformats-officedocument.themeOverride+xml"/>
  <Override PartName="/ppt/notesSlides/notesSlide25.xml" ContentType="application/vnd.openxmlformats-officedocument.presentationml.notesSlide+xml"/>
  <Override PartName="/ppt/charts/chart18.xml" ContentType="application/vnd.openxmlformats-officedocument.drawingml.chart+xml"/>
  <Override PartName="/ppt/theme/themeOverride18.xml" ContentType="application/vnd.openxmlformats-officedocument.themeOverr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9.xml" ContentType="application/vnd.openxmlformats-officedocument.drawingml.chart+xml"/>
  <Override PartName="/ppt/theme/themeOverride19.xml" ContentType="application/vnd.openxmlformats-officedocument.themeOverride+xml"/>
  <Override PartName="/ppt/notesSlides/notesSlide29.xml" ContentType="application/vnd.openxmlformats-officedocument.presentationml.notesSlide+xml"/>
  <Override PartName="/ppt/charts/chart20.xml" ContentType="application/vnd.openxmlformats-officedocument.drawingml.chart+xml"/>
  <Override PartName="/ppt/theme/themeOverride20.xml" ContentType="application/vnd.openxmlformats-officedocument.themeOverride+xml"/>
  <Override PartName="/ppt/notesSlides/notesSlide30.xml" ContentType="application/vnd.openxmlformats-officedocument.presentationml.notesSlide+xml"/>
  <Override PartName="/ppt/charts/chart21.xml" ContentType="application/vnd.openxmlformats-officedocument.drawingml.chart+xml"/>
  <Override PartName="/ppt/theme/themeOverride21.xml" ContentType="application/vnd.openxmlformats-officedocument.themeOverr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63" r:id="rId2"/>
  </p:sldMasterIdLst>
  <p:notesMasterIdLst>
    <p:notesMasterId r:id="rId34"/>
  </p:notesMasterIdLst>
  <p:handoutMasterIdLst>
    <p:handoutMasterId r:id="rId35"/>
  </p:handoutMasterIdLst>
  <p:sldIdLst>
    <p:sldId id="260" r:id="rId3"/>
    <p:sldId id="309" r:id="rId4"/>
    <p:sldId id="317" r:id="rId5"/>
    <p:sldId id="311" r:id="rId6"/>
    <p:sldId id="315" r:id="rId7"/>
    <p:sldId id="274" r:id="rId8"/>
    <p:sldId id="284" r:id="rId9"/>
    <p:sldId id="298" r:id="rId10"/>
    <p:sldId id="313" r:id="rId11"/>
    <p:sldId id="306" r:id="rId12"/>
    <p:sldId id="318" r:id="rId13"/>
    <p:sldId id="283" r:id="rId14"/>
    <p:sldId id="297" r:id="rId15"/>
    <p:sldId id="282" r:id="rId16"/>
    <p:sldId id="293" r:id="rId17"/>
    <p:sldId id="294" r:id="rId18"/>
    <p:sldId id="286" r:id="rId19"/>
    <p:sldId id="304" r:id="rId20"/>
    <p:sldId id="280" r:id="rId21"/>
    <p:sldId id="285" r:id="rId22"/>
    <p:sldId id="281" r:id="rId23"/>
    <p:sldId id="305" r:id="rId24"/>
    <p:sldId id="288" r:id="rId25"/>
    <p:sldId id="308" r:id="rId26"/>
    <p:sldId id="302" r:id="rId27"/>
    <p:sldId id="325" r:id="rId28"/>
    <p:sldId id="319" r:id="rId29"/>
    <p:sldId id="323" r:id="rId30"/>
    <p:sldId id="324" r:id="rId31"/>
    <p:sldId id="289" r:id="rId32"/>
    <p:sldId id="303"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rton, Barbara (AHRQ/CQuIPS) (AHRQ Contractor)" initials="BB" lastIdx="4" clrIdx="0"/>
  <p:cmAuthor id="1" name="Windows User" initials="WU" lastIdx="1" clrIdx="1"/>
  <p:cmAuthor id="2" name="Doreen Bonnett" initials="DMB" lastIdx="21" clrIdx="2"/>
  <p:cmAuthor id="3" name="Irim Azam" initials="IA" lastIdx="2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C08"/>
    <a:srgbClr val="555D05"/>
    <a:srgbClr val="AABA0A"/>
    <a:srgbClr val="2147EB"/>
    <a:srgbClr val="A6A6A6"/>
    <a:srgbClr val="7BA8DF"/>
    <a:srgbClr val="0072C6"/>
    <a:srgbClr val="5B3A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080" autoAdjust="0"/>
    <p:restoredTop sz="76362" autoAdjust="0"/>
  </p:normalViewPr>
  <p:slideViewPr>
    <p:cSldViewPr>
      <p:cViewPr varScale="1">
        <p:scale>
          <a:sx n="57" d="100"/>
          <a:sy n="57" d="100"/>
        </p:scale>
        <p:origin x="-1032" y="-78"/>
      </p:cViewPr>
      <p:guideLst>
        <p:guide orient="horz" pos="2160"/>
        <p:guide pos="2880"/>
      </p:guideLst>
    </p:cSldViewPr>
  </p:slideViewPr>
  <p:notesTextViewPr>
    <p:cViewPr>
      <p:scale>
        <a:sx n="100" d="100"/>
        <a:sy n="100" d="100"/>
      </p:scale>
      <p:origin x="0" y="642"/>
    </p:cViewPr>
  </p:notesTextViewPr>
  <p:sorterViewPr>
    <p:cViewPr>
      <p:scale>
        <a:sx n="134" d="100"/>
        <a:sy n="134" d="100"/>
      </p:scale>
      <p:origin x="0" y="16302"/>
    </p:cViewPr>
  </p:sorterViewPr>
  <p:notesViewPr>
    <p:cSldViewPr>
      <p:cViewPr>
        <p:scale>
          <a:sx n="80" d="100"/>
          <a:sy n="80" d="100"/>
        </p:scale>
        <p:origin x="-930" y="-17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20.xlsx"/><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21.xlsx"/><Relationship Id="rId1" Type="http://schemas.openxmlformats.org/officeDocument/2006/relationships/themeOverride" Target="../theme/themeOverride2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0803048657379367E-2"/>
          <c:y val="0.12339310167750771"/>
          <c:w val="0.92132815128878121"/>
          <c:h val="0.71857621058237287"/>
        </c:manualLayout>
      </c:layout>
      <c:barChart>
        <c:barDir val="col"/>
        <c:grouping val="percentStacked"/>
        <c:varyColors val="0"/>
        <c:ser>
          <c:idx val="2"/>
          <c:order val="0"/>
          <c:tx>
            <c:strRef>
              <c:f>Sheet1!$A$2</c:f>
              <c:strCache>
                <c:ptCount val="1"/>
                <c:pt idx="0">
                  <c:v>Better</c:v>
                </c:pt>
              </c:strCache>
            </c:strRef>
          </c:tx>
          <c:spPr>
            <a:solidFill>
              <a:sysClr val="windowText" lastClr="000000"/>
            </a:solidFill>
          </c:spPr>
          <c:invertIfNegative val="0"/>
          <c:dLbls>
            <c:txPr>
              <a:bodyPr/>
              <a:lstStyle/>
              <a:p>
                <a:pPr>
                  <a:defRPr sz="16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dLbls>
          <c:cat>
            <c:strRef>
              <c:f>Sheet1!$B$1:$F$1</c:f>
              <c:strCache>
                <c:ptCount val="5"/>
                <c:pt idx="0">
                  <c:v>Poor vs. High Income (n=21)</c:v>
                </c:pt>
                <c:pt idx="1">
                  <c:v>Hispanic vs. White (n=20)</c:v>
                </c:pt>
                <c:pt idx="2">
                  <c:v>Black vs. White (n=22)</c:v>
                </c:pt>
                <c:pt idx="3">
                  <c:v>Asian vs. White (n=20)</c:v>
                </c:pt>
                <c:pt idx="4">
                  <c:v>AI/AN vs. White (n=15)</c:v>
                </c:pt>
              </c:strCache>
            </c:strRef>
          </c:cat>
          <c:val>
            <c:numRef>
              <c:f>Sheet1!$B$2:$F$2</c:f>
              <c:numCache>
                <c:formatCode>General</c:formatCode>
                <c:ptCount val="5"/>
                <c:pt idx="1">
                  <c:v>3</c:v>
                </c:pt>
                <c:pt idx="3">
                  <c:v>5</c:v>
                </c:pt>
              </c:numCache>
            </c:numRef>
          </c:val>
        </c:ser>
        <c:ser>
          <c:idx val="1"/>
          <c:order val="1"/>
          <c:tx>
            <c:strRef>
              <c:f>Sheet1!$A$3</c:f>
              <c:strCache>
                <c:ptCount val="1"/>
                <c:pt idx="0">
                  <c:v>Same</c:v>
                </c:pt>
              </c:strCache>
            </c:strRef>
          </c:tx>
          <c:spPr>
            <a:solidFill>
              <a:srgbClr val="0072C6"/>
            </a:solidFill>
          </c:spPr>
          <c:invertIfNegative val="0"/>
          <c:dLbls>
            <c:dLbl>
              <c:idx val="0"/>
              <c:delete val="1"/>
            </c:dLbl>
            <c:txPr>
              <a:bodyPr/>
              <a:lstStyle/>
              <a:p>
                <a:pPr>
                  <a:defRPr sz="1600">
                    <a:solidFill>
                      <a:schemeClr val="bg1"/>
                    </a:solidFill>
                    <a:latin typeface="Calibri" panose="020F0502020204030204" pitchFamily="34" charset="0"/>
                  </a:defRPr>
                </a:pPr>
                <a:endParaRPr lang="en-US"/>
              </a:p>
            </c:txPr>
            <c:showLegendKey val="0"/>
            <c:showVal val="1"/>
            <c:showCatName val="0"/>
            <c:showSerName val="0"/>
            <c:showPercent val="0"/>
            <c:showBubbleSize val="0"/>
            <c:showLeaderLines val="0"/>
          </c:dLbls>
          <c:cat>
            <c:strRef>
              <c:f>Sheet1!$B$1:$F$1</c:f>
              <c:strCache>
                <c:ptCount val="5"/>
                <c:pt idx="0">
                  <c:v>Poor vs. High Income (n=21)</c:v>
                </c:pt>
                <c:pt idx="1">
                  <c:v>Hispanic vs. White (n=20)</c:v>
                </c:pt>
                <c:pt idx="2">
                  <c:v>Black vs. White (n=22)</c:v>
                </c:pt>
                <c:pt idx="3">
                  <c:v>Asian vs. White (n=20)</c:v>
                </c:pt>
                <c:pt idx="4">
                  <c:v>AI/AN vs. White (n=15)</c:v>
                </c:pt>
              </c:strCache>
            </c:strRef>
          </c:cat>
          <c:val>
            <c:numRef>
              <c:f>Sheet1!$B$3:$F$3</c:f>
              <c:numCache>
                <c:formatCode>General</c:formatCode>
                <c:ptCount val="5"/>
                <c:pt idx="0">
                  <c:v>0</c:v>
                </c:pt>
                <c:pt idx="1">
                  <c:v>3</c:v>
                </c:pt>
                <c:pt idx="2">
                  <c:v>10</c:v>
                </c:pt>
                <c:pt idx="3">
                  <c:v>8</c:v>
                </c:pt>
                <c:pt idx="4">
                  <c:v>11</c:v>
                </c:pt>
              </c:numCache>
            </c:numRef>
          </c:val>
        </c:ser>
        <c:ser>
          <c:idx val="0"/>
          <c:order val="2"/>
          <c:tx>
            <c:strRef>
              <c:f>Sheet1!$A$4</c:f>
              <c:strCache>
                <c:ptCount val="1"/>
                <c:pt idx="0">
                  <c:v>Worse</c:v>
                </c:pt>
              </c:strCache>
            </c:strRef>
          </c:tx>
          <c:spPr>
            <a:solidFill>
              <a:srgbClr val="AABA0A"/>
            </a:solidFill>
          </c:spPr>
          <c:invertIfNegative val="0"/>
          <c:dLbls>
            <c:txPr>
              <a:bodyPr/>
              <a:lstStyle/>
              <a:p>
                <a:pPr>
                  <a:defRPr sz="1600">
                    <a:latin typeface="Calibri" panose="020F0502020204030204" pitchFamily="34" charset="0"/>
                  </a:defRPr>
                </a:pPr>
                <a:endParaRPr lang="en-US"/>
              </a:p>
            </c:txPr>
            <c:showLegendKey val="0"/>
            <c:showVal val="1"/>
            <c:showCatName val="0"/>
            <c:showSerName val="0"/>
            <c:showPercent val="0"/>
            <c:showBubbleSize val="0"/>
            <c:showLeaderLines val="0"/>
          </c:dLbls>
          <c:cat>
            <c:strRef>
              <c:f>Sheet1!$B$1:$F$1</c:f>
              <c:strCache>
                <c:ptCount val="5"/>
                <c:pt idx="0">
                  <c:v>Poor vs. High Income (n=21)</c:v>
                </c:pt>
                <c:pt idx="1">
                  <c:v>Hispanic vs. White (n=20)</c:v>
                </c:pt>
                <c:pt idx="2">
                  <c:v>Black vs. White (n=22)</c:v>
                </c:pt>
                <c:pt idx="3">
                  <c:v>Asian vs. White (n=20)</c:v>
                </c:pt>
                <c:pt idx="4">
                  <c:v>AI/AN vs. White (n=15)</c:v>
                </c:pt>
              </c:strCache>
            </c:strRef>
          </c:cat>
          <c:val>
            <c:numRef>
              <c:f>Sheet1!$B$4:$F$4</c:f>
              <c:numCache>
                <c:formatCode>General</c:formatCode>
                <c:ptCount val="5"/>
                <c:pt idx="0">
                  <c:v>21</c:v>
                </c:pt>
                <c:pt idx="1">
                  <c:v>14</c:v>
                </c:pt>
                <c:pt idx="2">
                  <c:v>12</c:v>
                </c:pt>
                <c:pt idx="3">
                  <c:v>7</c:v>
                </c:pt>
                <c:pt idx="4">
                  <c:v>4</c:v>
                </c:pt>
              </c:numCache>
            </c:numRef>
          </c:val>
        </c:ser>
        <c:dLbls>
          <c:showLegendKey val="0"/>
          <c:showVal val="1"/>
          <c:showCatName val="0"/>
          <c:showSerName val="0"/>
          <c:showPercent val="0"/>
          <c:showBubbleSize val="0"/>
        </c:dLbls>
        <c:gapWidth val="150"/>
        <c:overlap val="100"/>
        <c:axId val="54463872"/>
        <c:axId val="54506624"/>
      </c:barChart>
      <c:catAx>
        <c:axId val="54463872"/>
        <c:scaling>
          <c:orientation val="minMax"/>
        </c:scaling>
        <c:delete val="0"/>
        <c:axPos val="b"/>
        <c:numFmt formatCode="General" sourceLinked="1"/>
        <c:majorTickMark val="out"/>
        <c:minorTickMark val="none"/>
        <c:tickLblPos val="nextTo"/>
        <c:txPr>
          <a:bodyPr rot="0" vert="horz"/>
          <a:lstStyle/>
          <a:p>
            <a:pPr>
              <a:defRPr sz="1600">
                <a:latin typeface="Calibri" panose="020F0502020204030204" pitchFamily="34" charset="0"/>
              </a:defRPr>
            </a:pPr>
            <a:endParaRPr lang="en-US"/>
          </a:p>
        </c:txPr>
        <c:crossAx val="54506624"/>
        <c:crosses val="autoZero"/>
        <c:auto val="1"/>
        <c:lblAlgn val="ctr"/>
        <c:lblOffset val="100"/>
        <c:tickLblSkip val="1"/>
        <c:tickMarkSkip val="1"/>
        <c:noMultiLvlLbl val="0"/>
      </c:catAx>
      <c:valAx>
        <c:axId val="54506624"/>
        <c:scaling>
          <c:orientation val="minMax"/>
        </c:scaling>
        <c:delete val="0"/>
        <c:axPos val="l"/>
        <c:majorGridlines/>
        <c:numFmt formatCode="0%" sourceLinked="1"/>
        <c:majorTickMark val="out"/>
        <c:minorTickMark val="none"/>
        <c:tickLblPos val="nextTo"/>
        <c:txPr>
          <a:bodyPr rot="0" vert="horz"/>
          <a:lstStyle/>
          <a:p>
            <a:pPr>
              <a:defRPr sz="1600">
                <a:latin typeface="Calibri" panose="020F0502020204030204" pitchFamily="34" charset="0"/>
              </a:defRPr>
            </a:pPr>
            <a:endParaRPr lang="en-US"/>
          </a:p>
        </c:txPr>
        <c:crossAx val="54463872"/>
        <c:crosses val="autoZero"/>
        <c:crossBetween val="between"/>
        <c:majorUnit val="0.2"/>
      </c:valAx>
    </c:plotArea>
    <c:legend>
      <c:legendPos val="t"/>
      <c:layout>
        <c:manualLayout>
          <c:xMode val="edge"/>
          <c:yMode val="edge"/>
          <c:x val="0.27622071546612231"/>
          <c:y val="1.4090256380995854E-2"/>
          <c:w val="0.44518506367259647"/>
          <c:h val="7.2497289740956289E-2"/>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txPr>
    <a:bodyPr/>
    <a:lstStyle/>
    <a:p>
      <a:pPr>
        <a:defRPr sz="1000"/>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780097063338782"/>
          <c:y val="0.12696291435792748"/>
          <c:w val="0.80680033051424127"/>
          <c:h val="0.68474773986585014"/>
        </c:manualLayout>
      </c:layout>
      <c:lineChart>
        <c:grouping val="standard"/>
        <c:varyColors val="0"/>
        <c:ser>
          <c:idx val="3"/>
          <c:order val="0"/>
          <c:tx>
            <c:strRef>
              <c:f>Sheet1!$A$2</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Sheet1!$B$2:$M$2</c:f>
              <c:numCache>
                <c:formatCode>General</c:formatCode>
                <c:ptCount val="12"/>
                <c:pt idx="0">
                  <c:v>15.3</c:v>
                </c:pt>
                <c:pt idx="1">
                  <c:v>14.3</c:v>
                </c:pt>
                <c:pt idx="2">
                  <c:v>14.2</c:v>
                </c:pt>
                <c:pt idx="3">
                  <c:v>15.1</c:v>
                </c:pt>
                <c:pt idx="4">
                  <c:v>15.3</c:v>
                </c:pt>
                <c:pt idx="5">
                  <c:v>13.9</c:v>
                </c:pt>
                <c:pt idx="6">
                  <c:v>15.4</c:v>
                </c:pt>
                <c:pt idx="7">
                  <c:v>14.7</c:v>
                </c:pt>
                <c:pt idx="8">
                  <c:v>14.4</c:v>
                </c:pt>
                <c:pt idx="9">
                  <c:v>13.6</c:v>
                </c:pt>
                <c:pt idx="10">
                  <c:v>14.7</c:v>
                </c:pt>
                <c:pt idx="11">
                  <c:v>14.6</c:v>
                </c:pt>
              </c:numCache>
            </c:numRef>
          </c:val>
          <c:smooth val="0"/>
        </c:ser>
        <c:ser>
          <c:idx val="0"/>
          <c:order val="1"/>
          <c:tx>
            <c:strRef>
              <c:f>Sheet1!$A$3</c:f>
              <c:strCache>
                <c:ptCount val="1"/>
                <c:pt idx="0">
                  <c:v>Private</c:v>
                </c:pt>
              </c:strCache>
            </c:strRef>
          </c:tx>
          <c:spPr>
            <a:ln w="25400">
              <a:solidFill>
                <a:srgbClr val="0072C6"/>
              </a:solidFill>
            </a:ln>
          </c:spPr>
          <c:marker>
            <c:symbol val="square"/>
            <c:size val="7"/>
            <c:spPr>
              <a:solidFill>
                <a:srgbClr val="0072C6"/>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Sheet1!$B$3:$M$3</c:f>
              <c:numCache>
                <c:formatCode>General</c:formatCode>
                <c:ptCount val="12"/>
                <c:pt idx="0">
                  <c:v>13.7</c:v>
                </c:pt>
                <c:pt idx="1">
                  <c:v>11.9</c:v>
                </c:pt>
                <c:pt idx="2">
                  <c:v>11.7</c:v>
                </c:pt>
                <c:pt idx="3">
                  <c:v>13.2</c:v>
                </c:pt>
                <c:pt idx="4">
                  <c:v>13</c:v>
                </c:pt>
                <c:pt idx="5">
                  <c:v>12.1</c:v>
                </c:pt>
                <c:pt idx="6">
                  <c:v>13.5</c:v>
                </c:pt>
                <c:pt idx="7">
                  <c:v>12</c:v>
                </c:pt>
                <c:pt idx="8">
                  <c:v>11.9</c:v>
                </c:pt>
                <c:pt idx="9">
                  <c:v>12.1</c:v>
                </c:pt>
                <c:pt idx="10">
                  <c:v>12.9</c:v>
                </c:pt>
                <c:pt idx="11" formatCode="0.0">
                  <c:v>12.5</c:v>
                </c:pt>
              </c:numCache>
            </c:numRef>
          </c:val>
          <c:smooth val="0"/>
        </c:ser>
        <c:ser>
          <c:idx val="2"/>
          <c:order val="2"/>
          <c:tx>
            <c:strRef>
              <c:f>Sheet1!$A$4</c:f>
              <c:strCache>
                <c:ptCount val="1"/>
                <c:pt idx="0">
                  <c:v>Public</c:v>
                </c:pt>
              </c:strCache>
            </c:strRef>
          </c:tx>
          <c:spPr>
            <a:ln w="25400">
              <a:solidFill>
                <a:srgbClr val="AABA0A"/>
              </a:solidFill>
            </a:ln>
          </c:spPr>
          <c:marker>
            <c:symbol val="triangle"/>
            <c:size val="9"/>
            <c:spPr>
              <a:solidFill>
                <a:srgbClr val="AABA0A"/>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Sheet1!$B$4:$M$4</c:f>
              <c:numCache>
                <c:formatCode>General</c:formatCode>
                <c:ptCount val="12"/>
                <c:pt idx="0">
                  <c:v>19.7</c:v>
                </c:pt>
                <c:pt idx="1">
                  <c:v>22.5</c:v>
                </c:pt>
                <c:pt idx="2">
                  <c:v>22</c:v>
                </c:pt>
                <c:pt idx="3">
                  <c:v>22.3</c:v>
                </c:pt>
                <c:pt idx="4">
                  <c:v>23.3</c:v>
                </c:pt>
                <c:pt idx="5">
                  <c:v>21.4</c:v>
                </c:pt>
                <c:pt idx="6">
                  <c:v>20.5</c:v>
                </c:pt>
                <c:pt idx="7">
                  <c:v>20.8</c:v>
                </c:pt>
                <c:pt idx="8">
                  <c:v>20.7</c:v>
                </c:pt>
                <c:pt idx="9">
                  <c:v>18.2</c:v>
                </c:pt>
                <c:pt idx="10">
                  <c:v>20.3</c:v>
                </c:pt>
                <c:pt idx="11" formatCode="0.0">
                  <c:v>23.1</c:v>
                </c:pt>
              </c:numCache>
            </c:numRef>
          </c:val>
          <c:smooth val="0"/>
        </c:ser>
        <c:ser>
          <c:idx val="1"/>
          <c:order val="3"/>
          <c:tx>
            <c:strRef>
              <c:f>Sheet1!$A$5</c:f>
              <c:strCache>
                <c:ptCount val="1"/>
                <c:pt idx="0">
                  <c:v>Uninsured</c:v>
                </c:pt>
              </c:strCache>
            </c:strRef>
          </c:tx>
          <c:spPr>
            <a:ln w="34925">
              <a:solidFill>
                <a:srgbClr val="7BA8DF"/>
              </a:solidFill>
            </a:ln>
          </c:spPr>
          <c:marker>
            <c:symbol val="diamond"/>
            <c:size val="9"/>
            <c:spPr>
              <a:solidFill>
                <a:srgbClr val="7BA8DF"/>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Sheet1!$B$5:$M$5</c:f>
              <c:numCache>
                <c:formatCode>General</c:formatCode>
                <c:ptCount val="12"/>
                <c:pt idx="0">
                  <c:v>32.799999999999997</c:v>
                </c:pt>
                <c:pt idx="1">
                  <c:v>34.6</c:v>
                </c:pt>
                <c:pt idx="2">
                  <c:v>33.799999999999997</c:v>
                </c:pt>
                <c:pt idx="3">
                  <c:v>32.5</c:v>
                </c:pt>
                <c:pt idx="4">
                  <c:v>32.799999999999997</c:v>
                </c:pt>
                <c:pt idx="5">
                  <c:v>29.7</c:v>
                </c:pt>
                <c:pt idx="6">
                  <c:v>33.6</c:v>
                </c:pt>
                <c:pt idx="7">
                  <c:v>33.299999999999997</c:v>
                </c:pt>
                <c:pt idx="8">
                  <c:v>33.799999999999997</c:v>
                </c:pt>
                <c:pt idx="9">
                  <c:v>31.7</c:v>
                </c:pt>
                <c:pt idx="10">
                  <c:v>35</c:v>
                </c:pt>
                <c:pt idx="11" formatCode="0.0">
                  <c:v>32.799999999999997</c:v>
                </c:pt>
              </c:numCache>
            </c:numRef>
          </c:val>
          <c:smooth val="0"/>
        </c:ser>
        <c:dLbls>
          <c:showLegendKey val="0"/>
          <c:showVal val="0"/>
          <c:showCatName val="0"/>
          <c:showSerName val="0"/>
          <c:showPercent val="0"/>
          <c:showBubbleSize val="0"/>
        </c:dLbls>
        <c:marker val="1"/>
        <c:smooth val="0"/>
        <c:axId val="58028800"/>
        <c:axId val="58030720"/>
      </c:lineChart>
      <c:catAx>
        <c:axId val="58028800"/>
        <c:scaling>
          <c:orientation val="minMax"/>
        </c:scaling>
        <c:delete val="0"/>
        <c:axPos val="b"/>
        <c:numFmt formatCode="General" sourceLinked="1"/>
        <c:majorTickMark val="out"/>
        <c:minorTickMark val="none"/>
        <c:tickLblPos val="nextTo"/>
        <c:txPr>
          <a:bodyPr rot="-3120000"/>
          <a:lstStyle/>
          <a:p>
            <a:pPr>
              <a:defRPr sz="1400" b="0" baseline="0">
                <a:latin typeface="Calibri" panose="020F0502020204030204" pitchFamily="34" charset="0"/>
              </a:defRPr>
            </a:pPr>
            <a:endParaRPr lang="en-US"/>
          </a:p>
        </c:txPr>
        <c:crossAx val="58030720"/>
        <c:crosses val="autoZero"/>
        <c:auto val="1"/>
        <c:lblAlgn val="ctr"/>
        <c:lblOffset val="100"/>
        <c:noMultiLvlLbl val="0"/>
      </c:catAx>
      <c:valAx>
        <c:axId val="58030720"/>
        <c:scaling>
          <c:orientation val="minMax"/>
          <c:max val="4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8748347428793622"/>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8028800"/>
        <c:crosses val="autoZero"/>
        <c:crossBetween val="between"/>
        <c:majorUnit val="5"/>
      </c:valAx>
    </c:plotArea>
    <c:legend>
      <c:legendPos val="t"/>
      <c:layout>
        <c:manualLayout>
          <c:xMode val="edge"/>
          <c:yMode val="edge"/>
          <c:x val="0"/>
          <c:y val="1.1675185338674747E-3"/>
          <c:w val="0.9789328764459998"/>
          <c:h val="8.917055506950522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00291630212891"/>
          <c:y val="0.12602969767667929"/>
          <c:w val="0.78697846796928161"/>
          <c:h val="0.68373165159910565"/>
        </c:manualLayout>
      </c:layout>
      <c:lineChart>
        <c:grouping val="standard"/>
        <c:varyColors val="0"/>
        <c:ser>
          <c:idx val="3"/>
          <c:order val="0"/>
          <c:tx>
            <c:strRef>
              <c:f>Sheet1!$A$2</c:f>
              <c:strCache>
                <c:ptCount val="1"/>
                <c:pt idx="0">
                  <c:v>White</c:v>
                </c:pt>
              </c:strCache>
            </c:strRef>
          </c:tx>
          <c:spPr>
            <a:ln w="25400">
              <a:solidFill>
                <a:sysClr val="windowText" lastClr="000000"/>
              </a:solidFill>
            </a:ln>
          </c:spPr>
          <c:marker>
            <c:symbol val="circle"/>
            <c:size val="7"/>
            <c:spPr>
              <a:solidFill>
                <a:sysClr val="windowText" lastClr="000000"/>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Sheet1!$B$2:$M$2</c:f>
              <c:numCache>
                <c:formatCode>General</c:formatCode>
                <c:ptCount val="12"/>
                <c:pt idx="0">
                  <c:v>12.9</c:v>
                </c:pt>
                <c:pt idx="1">
                  <c:v>12.4</c:v>
                </c:pt>
                <c:pt idx="2">
                  <c:v>12.1</c:v>
                </c:pt>
                <c:pt idx="3">
                  <c:v>12.8</c:v>
                </c:pt>
                <c:pt idx="4">
                  <c:v>13.8</c:v>
                </c:pt>
                <c:pt idx="5">
                  <c:v>12</c:v>
                </c:pt>
                <c:pt idx="6">
                  <c:v>13.5</c:v>
                </c:pt>
                <c:pt idx="7">
                  <c:v>12.5</c:v>
                </c:pt>
                <c:pt idx="8">
                  <c:v>12.6</c:v>
                </c:pt>
                <c:pt idx="9">
                  <c:v>11.9</c:v>
                </c:pt>
                <c:pt idx="10">
                  <c:v>12.9</c:v>
                </c:pt>
                <c:pt idx="11">
                  <c:v>13.2</c:v>
                </c:pt>
              </c:numCache>
            </c:numRef>
          </c:val>
          <c:smooth val="0"/>
        </c:ser>
        <c:ser>
          <c:idx val="0"/>
          <c:order val="1"/>
          <c:tx>
            <c:strRef>
              <c:f>Sheet1!$A$3</c:f>
              <c:strCache>
                <c:ptCount val="1"/>
                <c:pt idx="0">
                  <c:v>Black</c:v>
                </c:pt>
              </c:strCache>
            </c:strRef>
          </c:tx>
          <c:spPr>
            <a:ln w="25400">
              <a:solidFill>
                <a:srgbClr val="0072C6"/>
              </a:solidFill>
            </a:ln>
          </c:spPr>
          <c:marker>
            <c:symbol val="square"/>
            <c:size val="7"/>
            <c:spPr>
              <a:solidFill>
                <a:srgbClr val="0072C6"/>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Sheet1!$B$3:$M$3</c:f>
              <c:numCache>
                <c:formatCode>General</c:formatCode>
                <c:ptCount val="12"/>
                <c:pt idx="0">
                  <c:v>18.899999999999999</c:v>
                </c:pt>
                <c:pt idx="1">
                  <c:v>18.600000000000001</c:v>
                </c:pt>
                <c:pt idx="2">
                  <c:v>17.5</c:v>
                </c:pt>
                <c:pt idx="3">
                  <c:v>20.9</c:v>
                </c:pt>
                <c:pt idx="4">
                  <c:v>16.5</c:v>
                </c:pt>
                <c:pt idx="5">
                  <c:v>17.7</c:v>
                </c:pt>
                <c:pt idx="6">
                  <c:v>22.7</c:v>
                </c:pt>
                <c:pt idx="7">
                  <c:v>19.899999999999999</c:v>
                </c:pt>
                <c:pt idx="8">
                  <c:v>16.600000000000001</c:v>
                </c:pt>
                <c:pt idx="9">
                  <c:v>15.7</c:v>
                </c:pt>
                <c:pt idx="10">
                  <c:v>17.2</c:v>
                </c:pt>
                <c:pt idx="11">
                  <c:v>19.8</c:v>
                </c:pt>
              </c:numCache>
            </c:numRef>
          </c:val>
          <c:smooth val="0"/>
        </c:ser>
        <c:ser>
          <c:idx val="2"/>
          <c:order val="2"/>
          <c:tx>
            <c:strRef>
              <c:f>Sheet1!$A$4</c:f>
              <c:strCache>
                <c:ptCount val="1"/>
                <c:pt idx="0">
                  <c:v>Hispanic</c:v>
                </c:pt>
              </c:strCache>
            </c:strRef>
          </c:tx>
          <c:spPr>
            <a:ln w="25400">
              <a:solidFill>
                <a:srgbClr val="AABA0A"/>
              </a:solidFill>
            </a:ln>
          </c:spPr>
          <c:marker>
            <c:symbol val="triangle"/>
            <c:size val="9"/>
            <c:spPr>
              <a:solidFill>
                <a:srgbClr val="AABA0A"/>
              </a:solidFill>
              <a:ln>
                <a:noFill/>
              </a:ln>
            </c:spPr>
          </c:marker>
          <c:cat>
            <c:strRef>
              <c:f>Sheet1!$B$1:$M$1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Sheet1!$B$4:$M$4</c:f>
              <c:numCache>
                <c:formatCode>General</c:formatCode>
                <c:ptCount val="12"/>
                <c:pt idx="0">
                  <c:v>25.8</c:v>
                </c:pt>
                <c:pt idx="1">
                  <c:v>20.6</c:v>
                </c:pt>
                <c:pt idx="2">
                  <c:v>19.600000000000001</c:v>
                </c:pt>
                <c:pt idx="3">
                  <c:v>17.7</c:v>
                </c:pt>
                <c:pt idx="4">
                  <c:v>20.6</c:v>
                </c:pt>
                <c:pt idx="5">
                  <c:v>19.3</c:v>
                </c:pt>
                <c:pt idx="6">
                  <c:v>17.7</c:v>
                </c:pt>
                <c:pt idx="7">
                  <c:v>20.399999999999999</c:v>
                </c:pt>
                <c:pt idx="8">
                  <c:v>18.100000000000001</c:v>
                </c:pt>
                <c:pt idx="9">
                  <c:v>18.899999999999999</c:v>
                </c:pt>
                <c:pt idx="10">
                  <c:v>20.2</c:v>
                </c:pt>
                <c:pt idx="11">
                  <c:v>16.2</c:v>
                </c:pt>
              </c:numCache>
            </c:numRef>
          </c:val>
          <c:smooth val="0"/>
        </c:ser>
        <c:dLbls>
          <c:showLegendKey val="0"/>
          <c:showVal val="0"/>
          <c:showCatName val="0"/>
          <c:showSerName val="0"/>
          <c:showPercent val="0"/>
          <c:showBubbleSize val="0"/>
        </c:dLbls>
        <c:marker val="1"/>
        <c:smooth val="0"/>
        <c:axId val="58077184"/>
        <c:axId val="58079104"/>
      </c:lineChart>
      <c:catAx>
        <c:axId val="58077184"/>
        <c:scaling>
          <c:orientation val="minMax"/>
        </c:scaling>
        <c:delete val="0"/>
        <c:axPos val="b"/>
        <c:numFmt formatCode="General" sourceLinked="1"/>
        <c:majorTickMark val="out"/>
        <c:minorTickMark val="none"/>
        <c:tickLblPos val="nextTo"/>
        <c:txPr>
          <a:bodyPr rot="-3120000"/>
          <a:lstStyle/>
          <a:p>
            <a:pPr>
              <a:defRPr sz="1400" b="0" baseline="0">
                <a:latin typeface="Calibri" panose="020F0502020204030204" pitchFamily="34" charset="0"/>
              </a:defRPr>
            </a:pPr>
            <a:endParaRPr lang="en-US"/>
          </a:p>
        </c:txPr>
        <c:crossAx val="58079104"/>
        <c:crosses val="autoZero"/>
        <c:auto val="1"/>
        <c:lblAlgn val="ctr"/>
        <c:lblOffset val="100"/>
        <c:noMultiLvlLbl val="0"/>
      </c:catAx>
      <c:valAx>
        <c:axId val="58079104"/>
        <c:scaling>
          <c:orientation val="minMax"/>
          <c:max val="4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1.0802469135802469E-2"/>
              <c:y val="0.38746767765140466"/>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8077184"/>
        <c:crosses val="autoZero"/>
        <c:crossBetween val="between"/>
        <c:majorUnit val="5"/>
      </c:valAx>
    </c:plotArea>
    <c:legend>
      <c:legendPos val="t"/>
      <c:layout>
        <c:manualLayout>
          <c:xMode val="edge"/>
          <c:yMode val="edge"/>
          <c:x val="8.19954797317002E-3"/>
          <c:y val="1.1675185338674747E-3"/>
          <c:w val="0.99180033051424132"/>
          <c:h val="7.8193350831146105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612010304267523"/>
          <c:y val="0.1141250572845061"/>
          <c:w val="0.79681831437736961"/>
          <c:h val="0.69497510727825684"/>
        </c:manualLayout>
      </c:layout>
      <c:lineChart>
        <c:grouping val="standard"/>
        <c:varyColors val="0"/>
        <c:ser>
          <c:idx val="3"/>
          <c:order val="0"/>
          <c:tx>
            <c:strRef>
              <c:f>Sheet1!$B$1</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val>
            <c:numRef>
              <c:f>Sheet1!$B$2:$B$13</c:f>
              <c:numCache>
                <c:formatCode>General</c:formatCode>
                <c:ptCount val="12"/>
                <c:pt idx="0">
                  <c:v>7.5</c:v>
                </c:pt>
                <c:pt idx="1">
                  <c:v>9.1</c:v>
                </c:pt>
                <c:pt idx="2">
                  <c:v>7.3</c:v>
                </c:pt>
                <c:pt idx="3">
                  <c:v>8.1</c:v>
                </c:pt>
                <c:pt idx="4">
                  <c:v>7.1</c:v>
                </c:pt>
                <c:pt idx="5">
                  <c:v>8</c:v>
                </c:pt>
                <c:pt idx="6">
                  <c:v>5.7</c:v>
                </c:pt>
                <c:pt idx="7">
                  <c:v>4.5</c:v>
                </c:pt>
                <c:pt idx="8">
                  <c:v>3.8</c:v>
                </c:pt>
                <c:pt idx="9">
                  <c:v>4</c:v>
                </c:pt>
                <c:pt idx="10">
                  <c:v>3.8</c:v>
                </c:pt>
                <c:pt idx="11">
                  <c:v>3.5</c:v>
                </c:pt>
              </c:numCache>
            </c:numRef>
          </c:val>
          <c:smooth val="0"/>
        </c:ser>
        <c:ser>
          <c:idx val="0"/>
          <c:order val="1"/>
          <c:tx>
            <c:strRef>
              <c:f>Sheet1!$C$1</c:f>
              <c:strCache>
                <c:ptCount val="1"/>
                <c:pt idx="0">
                  <c:v>English</c:v>
                </c:pt>
              </c:strCache>
            </c:strRef>
          </c:tx>
          <c:spPr>
            <a:ln w="25400">
              <a:solidFill>
                <a:srgbClr val="0072C6"/>
              </a:solidFill>
            </a:ln>
          </c:spPr>
          <c:marker>
            <c:symbol val="square"/>
            <c:size val="7"/>
            <c:spPr>
              <a:solidFill>
                <a:srgbClr val="0072C6"/>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Sheet1!$C$2:$C$13</c:f>
              <c:numCache>
                <c:formatCode>General</c:formatCode>
                <c:ptCount val="12"/>
                <c:pt idx="0">
                  <c:v>7.2</c:v>
                </c:pt>
                <c:pt idx="1">
                  <c:v>8.5</c:v>
                </c:pt>
                <c:pt idx="2">
                  <c:v>6.7</c:v>
                </c:pt>
                <c:pt idx="3">
                  <c:v>7.8</c:v>
                </c:pt>
                <c:pt idx="4">
                  <c:v>6.7</c:v>
                </c:pt>
                <c:pt idx="5">
                  <c:v>7.6</c:v>
                </c:pt>
                <c:pt idx="6">
                  <c:v>5</c:v>
                </c:pt>
                <c:pt idx="7">
                  <c:v>3.9</c:v>
                </c:pt>
                <c:pt idx="8">
                  <c:v>3.5</c:v>
                </c:pt>
                <c:pt idx="9">
                  <c:v>3.8</c:v>
                </c:pt>
                <c:pt idx="10">
                  <c:v>3</c:v>
                </c:pt>
                <c:pt idx="11">
                  <c:v>3.4</c:v>
                </c:pt>
              </c:numCache>
            </c:numRef>
          </c:val>
          <c:smooth val="0"/>
        </c:ser>
        <c:ser>
          <c:idx val="2"/>
          <c:order val="2"/>
          <c:tx>
            <c:strRef>
              <c:f>Sheet1!$D$1</c:f>
              <c:strCache>
                <c:ptCount val="1"/>
                <c:pt idx="0">
                  <c:v>Other</c:v>
                </c:pt>
              </c:strCache>
            </c:strRef>
          </c:tx>
          <c:spPr>
            <a:ln w="25400">
              <a:solidFill>
                <a:srgbClr val="AABA0A"/>
              </a:solidFill>
            </a:ln>
          </c:spPr>
          <c:marker>
            <c:symbol val="triangle"/>
            <c:size val="9"/>
            <c:spPr>
              <a:solidFill>
                <a:srgbClr val="AABA0A"/>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Sheet1!$D$2:$D$13</c:f>
              <c:numCache>
                <c:formatCode>General</c:formatCode>
                <c:ptCount val="12"/>
                <c:pt idx="0">
                  <c:v>12.5</c:v>
                </c:pt>
                <c:pt idx="1">
                  <c:v>15.9</c:v>
                </c:pt>
                <c:pt idx="2">
                  <c:v>13.1</c:v>
                </c:pt>
                <c:pt idx="3">
                  <c:v>12</c:v>
                </c:pt>
                <c:pt idx="4">
                  <c:v>10.8</c:v>
                </c:pt>
                <c:pt idx="5">
                  <c:v>11.6</c:v>
                </c:pt>
                <c:pt idx="6">
                  <c:v>10.8</c:v>
                </c:pt>
                <c:pt idx="7">
                  <c:v>9.5</c:v>
                </c:pt>
                <c:pt idx="9">
                  <c:v>5.8</c:v>
                </c:pt>
                <c:pt idx="10">
                  <c:v>9.3000000000000007</c:v>
                </c:pt>
              </c:numCache>
            </c:numRef>
          </c:val>
          <c:smooth val="0"/>
        </c:ser>
        <c:dLbls>
          <c:showLegendKey val="0"/>
          <c:showVal val="0"/>
          <c:showCatName val="0"/>
          <c:showSerName val="0"/>
          <c:showPercent val="0"/>
          <c:showBubbleSize val="0"/>
        </c:dLbls>
        <c:marker val="1"/>
        <c:smooth val="0"/>
        <c:axId val="110292992"/>
        <c:axId val="110294528"/>
      </c:lineChart>
      <c:catAx>
        <c:axId val="110292992"/>
        <c:scaling>
          <c:orientation val="minMax"/>
        </c:scaling>
        <c:delete val="0"/>
        <c:axPos val="b"/>
        <c:numFmt formatCode="General" sourceLinked="1"/>
        <c:majorTickMark val="out"/>
        <c:minorTickMark val="none"/>
        <c:tickLblPos val="nextTo"/>
        <c:txPr>
          <a:bodyPr rot="-3180000"/>
          <a:lstStyle/>
          <a:p>
            <a:pPr>
              <a:defRPr sz="1400" b="0" baseline="0">
                <a:latin typeface="Calibri" panose="020F0502020204030204" pitchFamily="34" charset="0"/>
              </a:defRPr>
            </a:pPr>
            <a:endParaRPr lang="en-US"/>
          </a:p>
        </c:txPr>
        <c:crossAx val="110294528"/>
        <c:crosses val="autoZero"/>
        <c:auto val="1"/>
        <c:lblAlgn val="ctr"/>
        <c:lblOffset val="100"/>
        <c:noMultiLvlLbl val="0"/>
      </c:catAx>
      <c:valAx>
        <c:axId val="110294528"/>
        <c:scaling>
          <c:orientation val="minMax"/>
          <c:max val="2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6.1728395061728392E-3"/>
              <c:y val="0.35704443194600677"/>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110292992"/>
        <c:crosses val="autoZero"/>
        <c:crossBetween val="between"/>
        <c:majorUnit val="5"/>
      </c:valAx>
    </c:plotArea>
    <c:legend>
      <c:legendPos val="t"/>
      <c:layout>
        <c:manualLayout>
          <c:xMode val="edge"/>
          <c:yMode val="edge"/>
          <c:x val="8.19954797317002E-3"/>
          <c:y val="1.1675185338674747E-3"/>
          <c:w val="0.99127867697093419"/>
          <c:h val="9.5169093446652517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363298337707787"/>
          <c:y val="0.11770363450331421"/>
          <c:w val="0.79642777291727418"/>
          <c:h val="0.69158204182810479"/>
        </c:manualLayout>
      </c:layout>
      <c:lineChart>
        <c:grouping val="standard"/>
        <c:varyColors val="0"/>
        <c:ser>
          <c:idx val="3"/>
          <c:order val="0"/>
          <c:tx>
            <c:strRef>
              <c:f>Sheet1!$B$7</c:f>
              <c:strCache>
                <c:ptCount val="1"/>
                <c:pt idx="0">
                  <c:v>Hispanic</c:v>
                </c:pt>
              </c:strCache>
            </c:strRef>
          </c:tx>
          <c:spPr>
            <a:ln w="25400">
              <a:solidFill>
                <a:sysClr val="windowText" lastClr="000000"/>
              </a:solidFill>
            </a:ln>
          </c:spPr>
          <c:marker>
            <c:symbol val="circle"/>
            <c:size val="7"/>
            <c:spPr>
              <a:solidFill>
                <a:sysClr val="windowText" lastClr="000000"/>
              </a:solidFill>
              <a:ln>
                <a:noFill/>
              </a:ln>
            </c:spPr>
          </c:marker>
          <c:cat>
            <c:numRef>
              <c:f>Sheet1!$A$8:$A$19</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Sheet1!$B$8:$B$19</c:f>
              <c:numCache>
                <c:formatCode>0.0</c:formatCode>
                <c:ptCount val="12"/>
                <c:pt idx="0">
                  <c:v>10.6</c:v>
                </c:pt>
                <c:pt idx="1">
                  <c:v>13.9</c:v>
                </c:pt>
                <c:pt idx="2">
                  <c:v>10.5</c:v>
                </c:pt>
                <c:pt idx="3">
                  <c:v>9.3000000000000007</c:v>
                </c:pt>
                <c:pt idx="4">
                  <c:v>6.7</c:v>
                </c:pt>
                <c:pt idx="5">
                  <c:v>8.9</c:v>
                </c:pt>
                <c:pt idx="6">
                  <c:v>10</c:v>
                </c:pt>
                <c:pt idx="7">
                  <c:v>10.1</c:v>
                </c:pt>
                <c:pt idx="8">
                  <c:v>5.0999999999999996</c:v>
                </c:pt>
                <c:pt idx="9">
                  <c:v>5.6</c:v>
                </c:pt>
                <c:pt idx="10">
                  <c:v>5.3</c:v>
                </c:pt>
                <c:pt idx="11">
                  <c:v>4.8</c:v>
                </c:pt>
              </c:numCache>
            </c:numRef>
          </c:val>
          <c:smooth val="0"/>
        </c:ser>
        <c:ser>
          <c:idx val="0"/>
          <c:order val="1"/>
          <c:tx>
            <c:strRef>
              <c:f>Sheet1!$C$7</c:f>
              <c:strCache>
                <c:ptCount val="1"/>
                <c:pt idx="0">
                  <c:v>Non-Hispanic White</c:v>
                </c:pt>
              </c:strCache>
            </c:strRef>
          </c:tx>
          <c:spPr>
            <a:ln w="25400">
              <a:solidFill>
                <a:srgbClr val="0072C6"/>
              </a:solidFill>
            </a:ln>
          </c:spPr>
          <c:marker>
            <c:symbol val="square"/>
            <c:size val="7"/>
            <c:spPr>
              <a:solidFill>
                <a:srgbClr val="0072C6"/>
              </a:solidFill>
              <a:ln>
                <a:noFill/>
              </a:ln>
            </c:spPr>
          </c:marker>
          <c:cat>
            <c:numRef>
              <c:f>Sheet1!$A$8:$A$19</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Sheet1!$C$8:$C$19</c:f>
              <c:numCache>
                <c:formatCode>0.0</c:formatCode>
                <c:ptCount val="12"/>
                <c:pt idx="0">
                  <c:v>6.7</c:v>
                </c:pt>
                <c:pt idx="1">
                  <c:v>8.1</c:v>
                </c:pt>
                <c:pt idx="2">
                  <c:v>7.2</c:v>
                </c:pt>
                <c:pt idx="3">
                  <c:v>7.7</c:v>
                </c:pt>
                <c:pt idx="4">
                  <c:v>6.5</c:v>
                </c:pt>
                <c:pt idx="5">
                  <c:v>6.8</c:v>
                </c:pt>
                <c:pt idx="6">
                  <c:v>4.3</c:v>
                </c:pt>
                <c:pt idx="7">
                  <c:v>2.6</c:v>
                </c:pt>
                <c:pt idx="8">
                  <c:v>3.2</c:v>
                </c:pt>
                <c:pt idx="9">
                  <c:v>3.5</c:v>
                </c:pt>
                <c:pt idx="10">
                  <c:v>2.1</c:v>
                </c:pt>
                <c:pt idx="11">
                  <c:v>2.8</c:v>
                </c:pt>
              </c:numCache>
            </c:numRef>
          </c:val>
          <c:smooth val="0"/>
        </c:ser>
        <c:dLbls>
          <c:showLegendKey val="0"/>
          <c:showVal val="0"/>
          <c:showCatName val="0"/>
          <c:showSerName val="0"/>
          <c:showPercent val="0"/>
          <c:showBubbleSize val="0"/>
        </c:dLbls>
        <c:marker val="1"/>
        <c:smooth val="0"/>
        <c:axId val="110184320"/>
        <c:axId val="110206976"/>
      </c:lineChart>
      <c:catAx>
        <c:axId val="110184320"/>
        <c:scaling>
          <c:orientation val="minMax"/>
        </c:scaling>
        <c:delete val="0"/>
        <c:axPos val="b"/>
        <c:numFmt formatCode="General" sourceLinked="1"/>
        <c:majorTickMark val="out"/>
        <c:minorTickMark val="none"/>
        <c:tickLblPos val="nextTo"/>
        <c:txPr>
          <a:bodyPr rot="-3180000"/>
          <a:lstStyle/>
          <a:p>
            <a:pPr>
              <a:defRPr sz="1400" b="0" baseline="0">
                <a:latin typeface="Calibri" panose="020F0502020204030204" pitchFamily="34" charset="0"/>
              </a:defRPr>
            </a:pPr>
            <a:endParaRPr lang="en-US"/>
          </a:p>
        </c:txPr>
        <c:crossAx val="110206976"/>
        <c:crosses val="autoZero"/>
        <c:auto val="1"/>
        <c:lblAlgn val="ctr"/>
        <c:lblOffset val="100"/>
        <c:noMultiLvlLbl val="0"/>
      </c:catAx>
      <c:valAx>
        <c:axId val="110206976"/>
        <c:scaling>
          <c:orientation val="minMax"/>
          <c:max val="2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5891477107028286"/>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110184320"/>
        <c:crosses val="autoZero"/>
        <c:crossBetween val="between"/>
        <c:majorUnit val="5"/>
      </c:valAx>
    </c:plotArea>
    <c:legend>
      <c:legendPos val="t"/>
      <c:layout>
        <c:manualLayout>
          <c:xMode val="edge"/>
          <c:yMode val="edge"/>
          <c:x val="1.745892874501798E-2"/>
          <c:y val="1.1675185338674747E-3"/>
          <c:w val="0.96041435792748131"/>
          <c:h val="0.10151630410605456"/>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690191503839799"/>
          <c:y val="0.12750288316233199"/>
          <c:w val="0.72579760863225429"/>
          <c:h val="0.6652131551737851"/>
        </c:manualLayout>
      </c:layout>
      <c:lineChart>
        <c:grouping val="standard"/>
        <c:varyColors val="0"/>
        <c:ser>
          <c:idx val="3"/>
          <c:order val="0"/>
          <c:tx>
            <c:strRef>
              <c:f>Sheet1!$B$1</c:f>
              <c:strCache>
                <c:ptCount val="1"/>
                <c:pt idx="0">
                  <c:v> White</c:v>
                </c:pt>
              </c:strCache>
            </c:strRef>
          </c:tx>
          <c:spPr>
            <a:ln w="25400">
              <a:solidFill>
                <a:sysClr val="windowText" lastClr="000000"/>
              </a:solidFill>
            </a:ln>
          </c:spPr>
          <c:marker>
            <c:symbol val="circle"/>
            <c:size val="7"/>
            <c:spPr>
              <a:solidFill>
                <a:sysClr val="windowText" lastClr="000000"/>
              </a:solidFill>
              <a:ln>
                <a:noFill/>
              </a:ln>
            </c:spPr>
          </c:marker>
          <c:cat>
            <c:numRef>
              <c:f>Sheet1!$A$2:$A$9</c:f>
              <c:numCache>
                <c:formatCode>General</c:formatCode>
                <c:ptCount val="8"/>
                <c:pt idx="0">
                  <c:v>2006</c:v>
                </c:pt>
                <c:pt idx="1">
                  <c:v>2007</c:v>
                </c:pt>
                <c:pt idx="2">
                  <c:v>2008</c:v>
                </c:pt>
                <c:pt idx="3">
                  <c:v>2009</c:v>
                </c:pt>
                <c:pt idx="4">
                  <c:v>2010</c:v>
                </c:pt>
                <c:pt idx="5">
                  <c:v>2011</c:v>
                </c:pt>
                <c:pt idx="6">
                  <c:v>2012</c:v>
                </c:pt>
                <c:pt idx="7">
                  <c:v>2013</c:v>
                </c:pt>
              </c:numCache>
            </c:numRef>
          </c:cat>
          <c:val>
            <c:numRef>
              <c:f>Sheet1!$B$2:$B$9</c:f>
              <c:numCache>
                <c:formatCode>General</c:formatCode>
                <c:ptCount val="8"/>
                <c:pt idx="0">
                  <c:v>301.60000000000002</c:v>
                </c:pt>
                <c:pt idx="1">
                  <c:v>312</c:v>
                </c:pt>
                <c:pt idx="2">
                  <c:v>322.89999999999998</c:v>
                </c:pt>
                <c:pt idx="3">
                  <c:v>313.3</c:v>
                </c:pt>
                <c:pt idx="4">
                  <c:v>317.3</c:v>
                </c:pt>
                <c:pt idx="5">
                  <c:v>325.7</c:v>
                </c:pt>
                <c:pt idx="6">
                  <c:v>325.8</c:v>
                </c:pt>
                <c:pt idx="7">
                  <c:v>325.7</c:v>
                </c:pt>
              </c:numCache>
            </c:numRef>
          </c:val>
          <c:smooth val="0"/>
        </c:ser>
        <c:ser>
          <c:idx val="0"/>
          <c:order val="1"/>
          <c:tx>
            <c:strRef>
              <c:f>Sheet1!$C$1</c:f>
              <c:strCache>
                <c:ptCount val="1"/>
                <c:pt idx="0">
                  <c:v>Black</c:v>
                </c:pt>
              </c:strCache>
            </c:strRef>
          </c:tx>
          <c:spPr>
            <a:ln w="25400">
              <a:solidFill>
                <a:srgbClr val="0072C6"/>
              </a:solidFill>
            </a:ln>
          </c:spPr>
          <c:marker>
            <c:symbol val="square"/>
            <c:size val="7"/>
            <c:spPr>
              <a:solidFill>
                <a:srgbClr val="0072C6"/>
              </a:solidFill>
              <a:ln>
                <a:noFill/>
              </a:ln>
            </c:spPr>
          </c:marker>
          <c:cat>
            <c:numRef>
              <c:f>Sheet1!$A$2:$A$9</c:f>
              <c:numCache>
                <c:formatCode>General</c:formatCode>
                <c:ptCount val="8"/>
                <c:pt idx="0">
                  <c:v>2006</c:v>
                </c:pt>
                <c:pt idx="1">
                  <c:v>2007</c:v>
                </c:pt>
                <c:pt idx="2">
                  <c:v>2008</c:v>
                </c:pt>
                <c:pt idx="3">
                  <c:v>2009</c:v>
                </c:pt>
                <c:pt idx="4">
                  <c:v>2010</c:v>
                </c:pt>
                <c:pt idx="5">
                  <c:v>2011</c:v>
                </c:pt>
                <c:pt idx="6">
                  <c:v>2012</c:v>
                </c:pt>
                <c:pt idx="7">
                  <c:v>2013</c:v>
                </c:pt>
              </c:numCache>
            </c:numRef>
          </c:cat>
          <c:val>
            <c:numRef>
              <c:f>Sheet1!$C$2:$C$9</c:f>
              <c:numCache>
                <c:formatCode>General</c:formatCode>
                <c:ptCount val="8"/>
                <c:pt idx="0">
                  <c:v>113</c:v>
                </c:pt>
                <c:pt idx="1">
                  <c:v>118.5</c:v>
                </c:pt>
                <c:pt idx="2">
                  <c:v>122.4</c:v>
                </c:pt>
                <c:pt idx="3">
                  <c:v>115.8</c:v>
                </c:pt>
                <c:pt idx="4">
                  <c:v>114.2</c:v>
                </c:pt>
                <c:pt idx="5">
                  <c:v>127.8</c:v>
                </c:pt>
                <c:pt idx="6">
                  <c:v>120.7</c:v>
                </c:pt>
                <c:pt idx="7">
                  <c:v>130.30000000000001</c:v>
                </c:pt>
              </c:numCache>
            </c:numRef>
          </c:val>
          <c:smooth val="0"/>
        </c:ser>
        <c:ser>
          <c:idx val="2"/>
          <c:order val="2"/>
          <c:tx>
            <c:strRef>
              <c:f>Sheet1!$D$1</c:f>
              <c:strCache>
                <c:ptCount val="1"/>
                <c:pt idx="0">
                  <c:v>Hispanic</c:v>
                </c:pt>
              </c:strCache>
            </c:strRef>
          </c:tx>
          <c:spPr>
            <a:ln w="25400">
              <a:solidFill>
                <a:srgbClr val="AABA0A"/>
              </a:solidFill>
            </a:ln>
          </c:spPr>
          <c:marker>
            <c:symbol val="triangle"/>
            <c:size val="9"/>
            <c:spPr>
              <a:solidFill>
                <a:srgbClr val="AABA0A"/>
              </a:solidFill>
              <a:ln>
                <a:noFill/>
              </a:ln>
            </c:spPr>
          </c:marker>
          <c:cat>
            <c:numRef>
              <c:f>Sheet1!$A$2:$A$9</c:f>
              <c:numCache>
                <c:formatCode>General</c:formatCode>
                <c:ptCount val="8"/>
                <c:pt idx="0">
                  <c:v>2006</c:v>
                </c:pt>
                <c:pt idx="1">
                  <c:v>2007</c:v>
                </c:pt>
                <c:pt idx="2">
                  <c:v>2008</c:v>
                </c:pt>
                <c:pt idx="3">
                  <c:v>2009</c:v>
                </c:pt>
                <c:pt idx="4">
                  <c:v>2010</c:v>
                </c:pt>
                <c:pt idx="5">
                  <c:v>2011</c:v>
                </c:pt>
                <c:pt idx="6">
                  <c:v>2012</c:v>
                </c:pt>
                <c:pt idx="7">
                  <c:v>2013</c:v>
                </c:pt>
              </c:numCache>
            </c:numRef>
          </c:cat>
          <c:val>
            <c:numRef>
              <c:f>Sheet1!$D$2:$D$9</c:f>
              <c:numCache>
                <c:formatCode>General</c:formatCode>
                <c:ptCount val="8"/>
                <c:pt idx="0">
                  <c:v>112.8</c:v>
                </c:pt>
                <c:pt idx="1">
                  <c:v>101.4</c:v>
                </c:pt>
                <c:pt idx="2">
                  <c:v>112</c:v>
                </c:pt>
                <c:pt idx="3">
                  <c:v>108.7</c:v>
                </c:pt>
                <c:pt idx="4">
                  <c:v>104.8</c:v>
                </c:pt>
                <c:pt idx="5">
                  <c:v>101.3</c:v>
                </c:pt>
                <c:pt idx="6">
                  <c:v>113.9</c:v>
                </c:pt>
                <c:pt idx="7">
                  <c:v>115.5</c:v>
                </c:pt>
              </c:numCache>
            </c:numRef>
          </c:val>
          <c:smooth val="0"/>
        </c:ser>
        <c:dLbls>
          <c:showLegendKey val="0"/>
          <c:showVal val="0"/>
          <c:showCatName val="0"/>
          <c:showSerName val="0"/>
          <c:showPercent val="0"/>
          <c:showBubbleSize val="0"/>
        </c:dLbls>
        <c:marker val="1"/>
        <c:smooth val="0"/>
        <c:axId val="113001216"/>
        <c:axId val="113003136"/>
      </c:lineChart>
      <c:catAx>
        <c:axId val="113001216"/>
        <c:scaling>
          <c:orientation val="minMax"/>
        </c:scaling>
        <c:delete val="0"/>
        <c:axPos val="b"/>
        <c:numFmt formatCode="General" sourceLinked="1"/>
        <c:majorTickMark val="out"/>
        <c:minorTickMark val="none"/>
        <c:tickLblPos val="nextTo"/>
        <c:txPr>
          <a:bodyPr rot="-2460000"/>
          <a:lstStyle/>
          <a:p>
            <a:pPr>
              <a:defRPr sz="1600" b="0" baseline="0">
                <a:latin typeface="Calibri" panose="020F0502020204030204" pitchFamily="34" charset="0"/>
              </a:defRPr>
            </a:pPr>
            <a:endParaRPr lang="en-US"/>
          </a:p>
        </c:txPr>
        <c:crossAx val="113003136"/>
        <c:crosses val="autoZero"/>
        <c:auto val="1"/>
        <c:lblAlgn val="ctr"/>
        <c:lblOffset val="100"/>
        <c:noMultiLvlLbl val="0"/>
      </c:catAx>
      <c:valAx>
        <c:axId val="113003136"/>
        <c:scaling>
          <c:orientation val="minMax"/>
          <c:max val="1500"/>
          <c:min val="0"/>
        </c:scaling>
        <c:delete val="0"/>
        <c:axPos val="l"/>
        <c:majorGridlines/>
        <c:title>
          <c:tx>
            <c:rich>
              <a:bodyPr rot="-5400000" vert="horz"/>
              <a:lstStyle/>
              <a:p>
                <a:pPr>
                  <a:defRPr sz="1600" baseline="0">
                    <a:latin typeface="Calibri" panose="020F0502020204030204" pitchFamily="34" charset="0"/>
                  </a:defRPr>
                </a:pPr>
                <a:r>
                  <a:rPr lang="en-US" dirty="0" smtClean="0"/>
                  <a:t>Rate per 100,000 Population</a:t>
                </a:r>
                <a:endParaRPr lang="en-US" dirty="0"/>
              </a:p>
            </c:rich>
          </c:tx>
          <c:layout>
            <c:manualLayout>
              <c:xMode val="edge"/>
              <c:yMode val="edge"/>
              <c:x val="3.0864197530864196E-3"/>
              <c:y val="0.17774621212121211"/>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113001216"/>
        <c:crosses val="autoZero"/>
        <c:crossBetween val="between"/>
        <c:majorUnit val="250"/>
      </c:valAx>
    </c:plotArea>
    <c:legend>
      <c:legendPos val="t"/>
      <c:layout>
        <c:manualLayout>
          <c:xMode val="edge"/>
          <c:yMode val="edge"/>
          <c:x val="8.19954797317002E-3"/>
          <c:y val="1.1675185338674747E-3"/>
          <c:w val="0.99127867697093419"/>
          <c:h val="0.10764510260081127"/>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4129289394381259"/>
          <c:y val="0.13032987353853495"/>
          <c:w val="0.73947506561679788"/>
          <c:h val="0.66903508510299847"/>
        </c:manualLayout>
      </c:layout>
      <c:lineChart>
        <c:grouping val="standard"/>
        <c:varyColors val="0"/>
        <c:ser>
          <c:idx val="3"/>
          <c:order val="0"/>
          <c:tx>
            <c:strRef>
              <c:f>Sheet1!$E$2</c:f>
              <c:strCache>
                <c:ptCount val="1"/>
                <c:pt idx="0">
                  <c:v>White</c:v>
                </c:pt>
              </c:strCache>
            </c:strRef>
          </c:tx>
          <c:spPr>
            <a:ln w="25400">
              <a:solidFill>
                <a:sysClr val="windowText" lastClr="000000"/>
              </a:solidFill>
            </a:ln>
          </c:spPr>
          <c:marker>
            <c:symbol val="circle"/>
            <c:size val="7"/>
            <c:spPr>
              <a:solidFill>
                <a:sysClr val="windowText" lastClr="000000"/>
              </a:solidFill>
              <a:ln>
                <a:noFill/>
              </a:ln>
            </c:spPr>
          </c:marker>
          <c:cat>
            <c:numRef>
              <c:f>Sheet1!$A$3:$A$10</c:f>
              <c:numCache>
                <c:formatCode>General</c:formatCode>
                <c:ptCount val="8"/>
                <c:pt idx="0">
                  <c:v>2006</c:v>
                </c:pt>
                <c:pt idx="1">
                  <c:v>2007</c:v>
                </c:pt>
                <c:pt idx="2">
                  <c:v>2008</c:v>
                </c:pt>
                <c:pt idx="3">
                  <c:v>2009</c:v>
                </c:pt>
                <c:pt idx="4">
                  <c:v>2010</c:v>
                </c:pt>
                <c:pt idx="5">
                  <c:v>2011</c:v>
                </c:pt>
                <c:pt idx="6">
                  <c:v>2012</c:v>
                </c:pt>
                <c:pt idx="7">
                  <c:v>2013</c:v>
                </c:pt>
              </c:numCache>
            </c:numRef>
          </c:cat>
          <c:val>
            <c:numRef>
              <c:f>Sheet1!$E$3:$E$10</c:f>
              <c:numCache>
                <c:formatCode>General</c:formatCode>
                <c:ptCount val="8"/>
                <c:pt idx="0">
                  <c:v>287.2</c:v>
                </c:pt>
                <c:pt idx="1">
                  <c:v>293.7</c:v>
                </c:pt>
                <c:pt idx="2">
                  <c:v>299.2</c:v>
                </c:pt>
                <c:pt idx="3">
                  <c:v>290.60000000000002</c:v>
                </c:pt>
                <c:pt idx="4">
                  <c:v>289.89999999999998</c:v>
                </c:pt>
                <c:pt idx="5">
                  <c:v>296.60000000000002</c:v>
                </c:pt>
                <c:pt idx="6">
                  <c:v>298.60000000000002</c:v>
                </c:pt>
                <c:pt idx="7">
                  <c:v>297.5</c:v>
                </c:pt>
              </c:numCache>
            </c:numRef>
          </c:val>
          <c:smooth val="0"/>
        </c:ser>
        <c:ser>
          <c:idx val="0"/>
          <c:order val="1"/>
          <c:tx>
            <c:strRef>
              <c:f>Sheet1!$D$2</c:f>
              <c:strCache>
                <c:ptCount val="1"/>
                <c:pt idx="0">
                  <c:v>Black</c:v>
                </c:pt>
              </c:strCache>
            </c:strRef>
          </c:tx>
          <c:spPr>
            <a:ln w="25400">
              <a:solidFill>
                <a:srgbClr val="0072C6"/>
              </a:solidFill>
            </a:ln>
          </c:spPr>
          <c:marker>
            <c:symbol val="square"/>
            <c:size val="7"/>
            <c:spPr>
              <a:solidFill>
                <a:srgbClr val="0072C6"/>
              </a:solidFill>
              <a:ln>
                <a:noFill/>
              </a:ln>
            </c:spPr>
          </c:marker>
          <c:cat>
            <c:numRef>
              <c:f>Sheet1!$A$3:$A$10</c:f>
              <c:numCache>
                <c:formatCode>General</c:formatCode>
                <c:ptCount val="8"/>
                <c:pt idx="0">
                  <c:v>2006</c:v>
                </c:pt>
                <c:pt idx="1">
                  <c:v>2007</c:v>
                </c:pt>
                <c:pt idx="2">
                  <c:v>2008</c:v>
                </c:pt>
                <c:pt idx="3">
                  <c:v>2009</c:v>
                </c:pt>
                <c:pt idx="4">
                  <c:v>2010</c:v>
                </c:pt>
                <c:pt idx="5">
                  <c:v>2011</c:v>
                </c:pt>
                <c:pt idx="6">
                  <c:v>2012</c:v>
                </c:pt>
                <c:pt idx="7">
                  <c:v>2013</c:v>
                </c:pt>
              </c:numCache>
            </c:numRef>
          </c:cat>
          <c:val>
            <c:numRef>
              <c:f>Sheet1!$D$3:$D$10</c:f>
              <c:numCache>
                <c:formatCode>General</c:formatCode>
                <c:ptCount val="8"/>
                <c:pt idx="0">
                  <c:v>113.3</c:v>
                </c:pt>
                <c:pt idx="1">
                  <c:v>118.4</c:v>
                </c:pt>
                <c:pt idx="2">
                  <c:v>121</c:v>
                </c:pt>
                <c:pt idx="3">
                  <c:v>113.9</c:v>
                </c:pt>
                <c:pt idx="4">
                  <c:v>115.2</c:v>
                </c:pt>
                <c:pt idx="5">
                  <c:v>125.6</c:v>
                </c:pt>
                <c:pt idx="6">
                  <c:v>120.6</c:v>
                </c:pt>
                <c:pt idx="7">
                  <c:v>130.30000000000001</c:v>
                </c:pt>
              </c:numCache>
            </c:numRef>
          </c:val>
          <c:smooth val="0"/>
        </c:ser>
        <c:ser>
          <c:idx val="2"/>
          <c:order val="2"/>
          <c:tx>
            <c:strRef>
              <c:f>Sheet1!$C$2</c:f>
              <c:strCache>
                <c:ptCount val="1"/>
                <c:pt idx="0">
                  <c:v>Asian</c:v>
                </c:pt>
              </c:strCache>
            </c:strRef>
          </c:tx>
          <c:spPr>
            <a:ln w="25400">
              <a:solidFill>
                <a:srgbClr val="AABA0A"/>
              </a:solidFill>
            </a:ln>
          </c:spPr>
          <c:marker>
            <c:symbol val="triangle"/>
            <c:size val="9"/>
            <c:spPr>
              <a:solidFill>
                <a:srgbClr val="AABA0A"/>
              </a:solidFill>
              <a:ln>
                <a:noFill/>
              </a:ln>
            </c:spPr>
          </c:marker>
          <c:cat>
            <c:numRef>
              <c:f>Sheet1!$A$3:$A$10</c:f>
              <c:numCache>
                <c:formatCode>General</c:formatCode>
                <c:ptCount val="8"/>
                <c:pt idx="0">
                  <c:v>2006</c:v>
                </c:pt>
                <c:pt idx="1">
                  <c:v>2007</c:v>
                </c:pt>
                <c:pt idx="2">
                  <c:v>2008</c:v>
                </c:pt>
                <c:pt idx="3">
                  <c:v>2009</c:v>
                </c:pt>
                <c:pt idx="4">
                  <c:v>2010</c:v>
                </c:pt>
                <c:pt idx="5">
                  <c:v>2011</c:v>
                </c:pt>
                <c:pt idx="6">
                  <c:v>2012</c:v>
                </c:pt>
                <c:pt idx="7">
                  <c:v>2013</c:v>
                </c:pt>
              </c:numCache>
            </c:numRef>
          </c:cat>
          <c:val>
            <c:numRef>
              <c:f>Sheet1!$C$3:$C$10</c:f>
              <c:numCache>
                <c:formatCode>General</c:formatCode>
                <c:ptCount val="8"/>
                <c:pt idx="0">
                  <c:v>1228.3</c:v>
                </c:pt>
                <c:pt idx="1">
                  <c:v>1205.4000000000001</c:v>
                </c:pt>
                <c:pt idx="2">
                  <c:v>1163.2</c:v>
                </c:pt>
                <c:pt idx="3">
                  <c:v>1153.5</c:v>
                </c:pt>
                <c:pt idx="4">
                  <c:v>1155.2</c:v>
                </c:pt>
                <c:pt idx="5">
                  <c:v>1200.8</c:v>
                </c:pt>
                <c:pt idx="6">
                  <c:v>1123.2</c:v>
                </c:pt>
                <c:pt idx="7">
                  <c:v>1212.5</c:v>
                </c:pt>
              </c:numCache>
            </c:numRef>
          </c:val>
          <c:smooth val="0"/>
        </c:ser>
        <c:ser>
          <c:idx val="1"/>
          <c:order val="3"/>
          <c:tx>
            <c:strRef>
              <c:f>Sheet1!$B$2</c:f>
              <c:strCache>
                <c:ptCount val="1"/>
                <c:pt idx="0">
                  <c:v>AI/AN</c:v>
                </c:pt>
              </c:strCache>
            </c:strRef>
          </c:tx>
          <c:spPr>
            <a:ln w="34925">
              <a:solidFill>
                <a:srgbClr val="7BA8DF"/>
              </a:solidFill>
            </a:ln>
          </c:spPr>
          <c:marker>
            <c:symbol val="diamond"/>
            <c:size val="9"/>
            <c:spPr>
              <a:solidFill>
                <a:srgbClr val="7BA8DF"/>
              </a:solidFill>
              <a:ln>
                <a:noFill/>
              </a:ln>
            </c:spPr>
          </c:marker>
          <c:cat>
            <c:numRef>
              <c:f>Sheet1!$A$3:$A$10</c:f>
              <c:numCache>
                <c:formatCode>General</c:formatCode>
                <c:ptCount val="8"/>
                <c:pt idx="0">
                  <c:v>2006</c:v>
                </c:pt>
                <c:pt idx="1">
                  <c:v>2007</c:v>
                </c:pt>
                <c:pt idx="2">
                  <c:v>2008</c:v>
                </c:pt>
                <c:pt idx="3">
                  <c:v>2009</c:v>
                </c:pt>
                <c:pt idx="4">
                  <c:v>2010</c:v>
                </c:pt>
                <c:pt idx="5">
                  <c:v>2011</c:v>
                </c:pt>
                <c:pt idx="6">
                  <c:v>2012</c:v>
                </c:pt>
                <c:pt idx="7">
                  <c:v>2013</c:v>
                </c:pt>
              </c:numCache>
            </c:numRef>
          </c:cat>
          <c:val>
            <c:numRef>
              <c:f>Sheet1!$B$3:$B$10</c:f>
              <c:numCache>
                <c:formatCode>General</c:formatCode>
                <c:ptCount val="8"/>
                <c:pt idx="0">
                  <c:v>79.900000000000006</c:v>
                </c:pt>
                <c:pt idx="1">
                  <c:v>96.1</c:v>
                </c:pt>
                <c:pt idx="3">
                  <c:v>60.3</c:v>
                </c:pt>
                <c:pt idx="4">
                  <c:v>82.7</c:v>
                </c:pt>
                <c:pt idx="5">
                  <c:v>72.599999999999994</c:v>
                </c:pt>
                <c:pt idx="6">
                  <c:v>68.099999999999994</c:v>
                </c:pt>
              </c:numCache>
            </c:numRef>
          </c:val>
          <c:smooth val="0"/>
        </c:ser>
        <c:dLbls>
          <c:showLegendKey val="0"/>
          <c:showVal val="0"/>
          <c:showCatName val="0"/>
          <c:showSerName val="0"/>
          <c:showPercent val="0"/>
          <c:showBubbleSize val="0"/>
        </c:dLbls>
        <c:marker val="1"/>
        <c:smooth val="0"/>
        <c:axId val="120276480"/>
        <c:axId val="121488896"/>
      </c:lineChart>
      <c:catAx>
        <c:axId val="120276480"/>
        <c:scaling>
          <c:orientation val="minMax"/>
        </c:scaling>
        <c:delete val="0"/>
        <c:axPos val="b"/>
        <c:numFmt formatCode="General" sourceLinked="1"/>
        <c:majorTickMark val="out"/>
        <c:minorTickMark val="none"/>
        <c:tickLblPos val="nextTo"/>
        <c:txPr>
          <a:bodyPr rot="-2460000"/>
          <a:lstStyle/>
          <a:p>
            <a:pPr>
              <a:defRPr sz="1600" b="0" baseline="0">
                <a:latin typeface="Calibri" panose="020F0502020204030204" pitchFamily="34" charset="0"/>
              </a:defRPr>
            </a:pPr>
            <a:endParaRPr lang="en-US"/>
          </a:p>
        </c:txPr>
        <c:crossAx val="121488896"/>
        <c:crosses val="autoZero"/>
        <c:auto val="1"/>
        <c:lblAlgn val="ctr"/>
        <c:lblOffset val="100"/>
        <c:noMultiLvlLbl val="0"/>
      </c:catAx>
      <c:valAx>
        <c:axId val="121488896"/>
        <c:scaling>
          <c:orientation val="minMax"/>
          <c:max val="1500"/>
          <c:min val="0"/>
        </c:scaling>
        <c:delete val="0"/>
        <c:axPos val="l"/>
        <c:majorGridlines/>
        <c:title>
          <c:tx>
            <c:rich>
              <a:bodyPr rot="-5400000" vert="horz"/>
              <a:lstStyle/>
              <a:p>
                <a:pPr>
                  <a:defRPr sz="1600" baseline="0">
                    <a:latin typeface="Calibri" panose="020F0502020204030204" pitchFamily="34" charset="0"/>
                  </a:defRPr>
                </a:pPr>
                <a:r>
                  <a:rPr lang="en-US" dirty="0" smtClean="0"/>
                  <a:t>Rate per 100,000 Population</a:t>
                </a:r>
                <a:endParaRPr lang="en-US" dirty="0"/>
              </a:p>
            </c:rich>
          </c:tx>
          <c:layout>
            <c:manualLayout>
              <c:xMode val="edge"/>
              <c:yMode val="edge"/>
              <c:x val="0"/>
              <c:y val="0.17275684289463816"/>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120276480"/>
        <c:crosses val="autoZero"/>
        <c:crossBetween val="between"/>
        <c:majorUnit val="250"/>
      </c:valAx>
    </c:plotArea>
    <c:legend>
      <c:legendPos val="t"/>
      <c:layout>
        <c:manualLayout>
          <c:xMode val="edge"/>
          <c:yMode val="edge"/>
          <c:x val="5.4495864903679483E-2"/>
          <c:y val="1.1675185338674747E-3"/>
          <c:w val="0.92337740801267776"/>
          <c:h val="0.10151630410605456"/>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24103237095363"/>
          <c:y val="0.24151307475454456"/>
          <c:w val="0.81443180713521923"/>
          <c:h val="0.5664238845144357"/>
        </c:manualLayout>
      </c:layout>
      <c:barChart>
        <c:barDir val="col"/>
        <c:grouping val="clustered"/>
        <c:varyColors val="0"/>
        <c:ser>
          <c:idx val="0"/>
          <c:order val="0"/>
          <c:tx>
            <c:strRef>
              <c:f>Sheet1!$B$1</c:f>
              <c:strCache>
                <c:ptCount val="1"/>
                <c:pt idx="0">
                  <c:v>Family Medicine</c:v>
                </c:pt>
              </c:strCache>
            </c:strRef>
          </c:tx>
          <c:spPr>
            <a:solidFill>
              <a:srgbClr val="0072C6"/>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Sheet1!$A$2:$A$6</c:f>
              <c:strCache>
                <c:ptCount val="5"/>
                <c:pt idx="0">
                  <c:v>White</c:v>
                </c:pt>
                <c:pt idx="1">
                  <c:v>Black</c:v>
                </c:pt>
                <c:pt idx="2">
                  <c:v>API</c:v>
                </c:pt>
                <c:pt idx="3">
                  <c:v>AI/AN</c:v>
                </c:pt>
                <c:pt idx="4">
                  <c:v>Hispanic</c:v>
                </c:pt>
              </c:strCache>
            </c:strRef>
          </c:cat>
          <c:val>
            <c:numRef>
              <c:f>Sheet1!$B$2:$B$6</c:f>
              <c:numCache>
                <c:formatCode>General</c:formatCode>
                <c:ptCount val="5"/>
                <c:pt idx="0">
                  <c:v>2.6</c:v>
                </c:pt>
                <c:pt idx="1">
                  <c:v>1.6</c:v>
                </c:pt>
                <c:pt idx="2">
                  <c:v>9.6999999999999993</c:v>
                </c:pt>
                <c:pt idx="3">
                  <c:v>1.1000000000000001</c:v>
                </c:pt>
                <c:pt idx="4">
                  <c:v>1.4</c:v>
                </c:pt>
              </c:numCache>
            </c:numRef>
          </c:val>
        </c:ser>
        <c:ser>
          <c:idx val="1"/>
          <c:order val="1"/>
          <c:tx>
            <c:strRef>
              <c:f>Sheet1!$C$1</c:f>
              <c:strCache>
                <c:ptCount val="1"/>
                <c:pt idx="0">
                  <c:v>Internal Medicine</c:v>
                </c:pt>
              </c:strCache>
            </c:strRef>
          </c:tx>
          <c:spPr>
            <a:solidFill>
              <a:srgbClr val="AABA0A"/>
            </a:solidFill>
          </c:spPr>
          <c:invertIfNegative val="0"/>
          <c:cat>
            <c:strRef>
              <c:f>Sheet1!$A$2:$A$6</c:f>
              <c:strCache>
                <c:ptCount val="5"/>
                <c:pt idx="0">
                  <c:v>White</c:v>
                </c:pt>
                <c:pt idx="1">
                  <c:v>Black</c:v>
                </c:pt>
                <c:pt idx="2">
                  <c:v>API</c:v>
                </c:pt>
                <c:pt idx="3">
                  <c:v>AI/AN</c:v>
                </c:pt>
                <c:pt idx="4">
                  <c:v>Hispanic</c:v>
                </c:pt>
              </c:strCache>
            </c:strRef>
          </c:cat>
          <c:val>
            <c:numRef>
              <c:f>Sheet1!$C$2:$C$6</c:f>
              <c:numCache>
                <c:formatCode>General</c:formatCode>
                <c:ptCount val="5"/>
                <c:pt idx="0">
                  <c:v>2.9</c:v>
                </c:pt>
                <c:pt idx="1">
                  <c:v>2.4</c:v>
                </c:pt>
                <c:pt idx="2">
                  <c:v>25.8</c:v>
                </c:pt>
                <c:pt idx="3">
                  <c:v>1.1000000000000001</c:v>
                </c:pt>
                <c:pt idx="4">
                  <c:v>2.2000000000000002</c:v>
                </c:pt>
              </c:numCache>
            </c:numRef>
          </c:val>
        </c:ser>
        <c:ser>
          <c:idx val="2"/>
          <c:order val="2"/>
          <c:tx>
            <c:strRef>
              <c:f>Sheet1!$D$1</c:f>
              <c:strCache>
                <c:ptCount val="1"/>
                <c:pt idx="0">
                  <c:v>Obstetrics and Gynecology</c:v>
                </c:pt>
              </c:strCache>
            </c:strRef>
          </c:tx>
          <c:spPr>
            <a:solidFill>
              <a:sysClr val="window" lastClr="FFFFFF"/>
            </a:solidFill>
            <a:ln>
              <a:solidFill>
                <a:sysClr val="windowText" lastClr="000000"/>
              </a:solidFill>
            </a:ln>
          </c:spPr>
          <c:invertIfNegative val="0"/>
          <c:cat>
            <c:strRef>
              <c:f>Sheet1!$A$2:$A$6</c:f>
              <c:strCache>
                <c:ptCount val="5"/>
                <c:pt idx="0">
                  <c:v>White</c:v>
                </c:pt>
                <c:pt idx="1">
                  <c:v>Black</c:v>
                </c:pt>
                <c:pt idx="2">
                  <c:v>API</c:v>
                </c:pt>
                <c:pt idx="3">
                  <c:v>AI/AN</c:v>
                </c:pt>
                <c:pt idx="4">
                  <c:v>Hispanic</c:v>
                </c:pt>
              </c:strCache>
            </c:strRef>
          </c:cat>
          <c:val>
            <c:numRef>
              <c:f>Sheet1!$D$2:$D$6</c:f>
              <c:numCache>
                <c:formatCode>General</c:formatCode>
                <c:ptCount val="5"/>
                <c:pt idx="0">
                  <c:v>1.3</c:v>
                </c:pt>
                <c:pt idx="1">
                  <c:v>1.1000000000000001</c:v>
                </c:pt>
                <c:pt idx="2">
                  <c:v>2.9</c:v>
                </c:pt>
                <c:pt idx="3">
                  <c:v>0.3</c:v>
                </c:pt>
                <c:pt idx="4">
                  <c:v>0.7</c:v>
                </c:pt>
              </c:numCache>
            </c:numRef>
          </c:val>
        </c:ser>
        <c:ser>
          <c:idx val="3"/>
          <c:order val="3"/>
          <c:tx>
            <c:strRef>
              <c:f>Sheet1!$E$1</c:f>
              <c:strCache>
                <c:ptCount val="1"/>
                <c:pt idx="0">
                  <c:v>Pediatrics</c:v>
                </c:pt>
              </c:strCache>
            </c:strRef>
          </c:tx>
          <c:spPr>
            <a:solidFill>
              <a:sysClr val="window" lastClr="FFFFFF">
                <a:lumMod val="85000"/>
              </a:sysClr>
            </a:solidFill>
            <a:ln>
              <a:noFill/>
            </a:ln>
          </c:spPr>
          <c:invertIfNegative val="0"/>
          <c:cat>
            <c:strRef>
              <c:f>Sheet1!$A$2:$A$6</c:f>
              <c:strCache>
                <c:ptCount val="5"/>
                <c:pt idx="0">
                  <c:v>White</c:v>
                </c:pt>
                <c:pt idx="1">
                  <c:v>Black</c:v>
                </c:pt>
                <c:pt idx="2">
                  <c:v>API</c:v>
                </c:pt>
                <c:pt idx="3">
                  <c:v>AI/AN</c:v>
                </c:pt>
                <c:pt idx="4">
                  <c:v>Hispanic</c:v>
                </c:pt>
              </c:strCache>
            </c:strRef>
          </c:cat>
          <c:val>
            <c:numRef>
              <c:f>Sheet1!$E$2:$E$6</c:f>
              <c:numCache>
                <c:formatCode>General</c:formatCode>
                <c:ptCount val="5"/>
                <c:pt idx="0">
                  <c:v>1.7</c:v>
                </c:pt>
                <c:pt idx="1">
                  <c:v>1.1000000000000001</c:v>
                </c:pt>
                <c:pt idx="2">
                  <c:v>6.2</c:v>
                </c:pt>
                <c:pt idx="3">
                  <c:v>0.3</c:v>
                </c:pt>
                <c:pt idx="4">
                  <c:v>0.9</c:v>
                </c:pt>
              </c:numCache>
            </c:numRef>
          </c:val>
        </c:ser>
        <c:dLbls>
          <c:showLegendKey val="0"/>
          <c:showVal val="0"/>
          <c:showCatName val="0"/>
          <c:showSerName val="0"/>
          <c:showPercent val="0"/>
          <c:showBubbleSize val="0"/>
        </c:dLbls>
        <c:gapWidth val="150"/>
        <c:axId val="121980032"/>
        <c:axId val="121992704"/>
      </c:barChart>
      <c:catAx>
        <c:axId val="121980032"/>
        <c:scaling>
          <c:orientation val="minMax"/>
        </c:scaling>
        <c:delete val="0"/>
        <c:axPos val="b"/>
        <c:minorGridlines>
          <c:spPr>
            <a:ln>
              <a:noFill/>
            </a:ln>
          </c:spPr>
        </c:minorGridlines>
        <c:majorTickMark val="out"/>
        <c:minorTickMark val="none"/>
        <c:tickLblPos val="nextTo"/>
        <c:txPr>
          <a:bodyPr rot="-1320000"/>
          <a:lstStyle/>
          <a:p>
            <a:pPr>
              <a:defRPr sz="1600" b="0">
                <a:solidFill>
                  <a:schemeClr val="tx1"/>
                </a:solidFill>
                <a:latin typeface="Calibri" panose="020F0502020204030204" pitchFamily="34" charset="0"/>
              </a:defRPr>
            </a:pPr>
            <a:endParaRPr lang="en-US"/>
          </a:p>
        </c:txPr>
        <c:crossAx val="121992704"/>
        <c:crosses val="autoZero"/>
        <c:auto val="1"/>
        <c:lblAlgn val="ctr"/>
        <c:lblOffset val="100"/>
        <c:noMultiLvlLbl val="0"/>
      </c:catAx>
      <c:valAx>
        <c:axId val="121992704"/>
        <c:scaling>
          <c:orientation val="minMax"/>
          <c:max val="30"/>
          <c:min val="0"/>
        </c:scaling>
        <c:delete val="0"/>
        <c:axPos val="l"/>
        <c:majorGridlines/>
        <c:title>
          <c:tx>
            <c:rich>
              <a:bodyPr rot="-5400000" vert="horz"/>
              <a:lstStyle/>
              <a:p>
                <a:pPr>
                  <a:defRPr sz="1600">
                    <a:latin typeface="Calibri" panose="020F0502020204030204" pitchFamily="34" charset="0"/>
                  </a:defRPr>
                </a:pPr>
                <a:r>
                  <a:rPr lang="en-US" dirty="0" smtClean="0"/>
                  <a:t>Rate per 100,000 Population</a:t>
                </a:r>
                <a:endParaRPr lang="en-US" dirty="0"/>
              </a:p>
            </c:rich>
          </c:tx>
          <c:layout>
            <c:manualLayout>
              <c:xMode val="edge"/>
              <c:yMode val="edge"/>
              <c:x val="3.0864197530864196E-3"/>
              <c:y val="0.21637576552930884"/>
            </c:manualLayout>
          </c:layout>
          <c:overlay val="0"/>
        </c:title>
        <c:numFmt formatCode="General" sourceLinked="1"/>
        <c:majorTickMark val="out"/>
        <c:minorTickMark val="none"/>
        <c:tickLblPos val="nextTo"/>
        <c:txPr>
          <a:bodyPr/>
          <a:lstStyle/>
          <a:p>
            <a:pPr>
              <a:defRPr sz="1600">
                <a:latin typeface="Calibri" panose="020F0502020204030204" pitchFamily="34" charset="0"/>
              </a:defRPr>
            </a:pPr>
            <a:endParaRPr lang="en-US"/>
          </a:p>
        </c:txPr>
        <c:crossAx val="121980032"/>
        <c:crosses val="autoZero"/>
        <c:crossBetween val="between"/>
        <c:majorUnit val="5"/>
      </c:valAx>
    </c:plotArea>
    <c:legend>
      <c:legendPos val="t"/>
      <c:layout>
        <c:manualLayout>
          <c:xMode val="edge"/>
          <c:yMode val="edge"/>
          <c:x val="0"/>
          <c:y val="0"/>
          <c:w val="1"/>
          <c:h val="0.22172402060853508"/>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726353650238164"/>
          <c:y val="0.24177578497132307"/>
          <c:w val="0.79730436473218624"/>
          <c:h val="0.5664238845144357"/>
        </c:manualLayout>
      </c:layout>
      <c:barChart>
        <c:barDir val="col"/>
        <c:grouping val="clustered"/>
        <c:varyColors val="0"/>
        <c:ser>
          <c:idx val="0"/>
          <c:order val="0"/>
          <c:tx>
            <c:strRef>
              <c:f>Sheet1!$B$2</c:f>
              <c:strCache>
                <c:ptCount val="1"/>
                <c:pt idx="0">
                  <c:v>Family Medicine</c:v>
                </c:pt>
              </c:strCache>
            </c:strRef>
          </c:tx>
          <c:spPr>
            <a:solidFill>
              <a:srgbClr val="0072C6"/>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Sheet1!$A$3:$A$4</c:f>
              <c:strCache>
                <c:ptCount val="2"/>
                <c:pt idx="0">
                  <c:v>Male</c:v>
                </c:pt>
                <c:pt idx="1">
                  <c:v>Female</c:v>
                </c:pt>
              </c:strCache>
            </c:strRef>
          </c:cat>
          <c:val>
            <c:numRef>
              <c:f>Sheet1!$B$3:$B$4</c:f>
              <c:numCache>
                <c:formatCode>General</c:formatCode>
                <c:ptCount val="2"/>
                <c:pt idx="0">
                  <c:v>2.9</c:v>
                </c:pt>
                <c:pt idx="1">
                  <c:v>3.5</c:v>
                </c:pt>
              </c:numCache>
            </c:numRef>
          </c:val>
        </c:ser>
        <c:ser>
          <c:idx val="1"/>
          <c:order val="1"/>
          <c:tx>
            <c:strRef>
              <c:f>Sheet1!$C$2</c:f>
              <c:strCache>
                <c:ptCount val="1"/>
                <c:pt idx="0">
                  <c:v>Internal Medicine</c:v>
                </c:pt>
              </c:strCache>
            </c:strRef>
          </c:tx>
          <c:spPr>
            <a:solidFill>
              <a:srgbClr val="AABA0A"/>
            </a:solidFill>
          </c:spPr>
          <c:invertIfNegative val="0"/>
          <c:cat>
            <c:strRef>
              <c:f>Sheet1!$A$3:$A$4</c:f>
              <c:strCache>
                <c:ptCount val="2"/>
                <c:pt idx="0">
                  <c:v>Male</c:v>
                </c:pt>
                <c:pt idx="1">
                  <c:v>Female</c:v>
                </c:pt>
              </c:strCache>
            </c:strRef>
          </c:cat>
          <c:val>
            <c:numRef>
              <c:f>Sheet1!$C$3:$C$4</c:f>
              <c:numCache>
                <c:formatCode>General</c:formatCode>
                <c:ptCount val="2"/>
                <c:pt idx="0">
                  <c:v>7.9</c:v>
                </c:pt>
                <c:pt idx="1">
                  <c:v>5.9</c:v>
                </c:pt>
              </c:numCache>
            </c:numRef>
          </c:val>
        </c:ser>
        <c:ser>
          <c:idx val="2"/>
          <c:order val="2"/>
          <c:tx>
            <c:strRef>
              <c:f>Sheet1!$D$2</c:f>
              <c:strCache>
                <c:ptCount val="1"/>
                <c:pt idx="0">
                  <c:v>Obstetrics and Gynecology</c:v>
                </c:pt>
              </c:strCache>
            </c:strRef>
          </c:tx>
          <c:spPr>
            <a:solidFill>
              <a:sysClr val="window" lastClr="FFFFFF"/>
            </a:solidFill>
            <a:ln>
              <a:solidFill>
                <a:sysClr val="windowText" lastClr="000000"/>
              </a:solidFill>
            </a:ln>
          </c:spPr>
          <c:invertIfNegative val="0"/>
          <c:cat>
            <c:strRef>
              <c:f>Sheet1!$A$3:$A$4</c:f>
              <c:strCache>
                <c:ptCount val="2"/>
                <c:pt idx="0">
                  <c:v>Male</c:v>
                </c:pt>
                <c:pt idx="1">
                  <c:v>Female</c:v>
                </c:pt>
              </c:strCache>
            </c:strRef>
          </c:cat>
          <c:val>
            <c:numRef>
              <c:f>Sheet1!$D$3:$D$4</c:f>
              <c:numCache>
                <c:formatCode>General</c:formatCode>
                <c:ptCount val="2"/>
                <c:pt idx="0">
                  <c:v>0.6</c:v>
                </c:pt>
                <c:pt idx="1">
                  <c:v>2.5</c:v>
                </c:pt>
              </c:numCache>
            </c:numRef>
          </c:val>
        </c:ser>
        <c:ser>
          <c:idx val="3"/>
          <c:order val="3"/>
          <c:tx>
            <c:strRef>
              <c:f>Sheet1!$E$2</c:f>
              <c:strCache>
                <c:ptCount val="1"/>
                <c:pt idx="0">
                  <c:v>Pediatrics</c:v>
                </c:pt>
              </c:strCache>
            </c:strRef>
          </c:tx>
          <c:spPr>
            <a:solidFill>
              <a:sysClr val="window" lastClr="FFFFFF">
                <a:lumMod val="85000"/>
              </a:sysClr>
            </a:solidFill>
            <a:ln>
              <a:noFill/>
            </a:ln>
          </c:spPr>
          <c:invertIfNegative val="0"/>
          <c:cat>
            <c:strRef>
              <c:f>Sheet1!$A$3:$A$4</c:f>
              <c:strCache>
                <c:ptCount val="2"/>
                <c:pt idx="0">
                  <c:v>Male</c:v>
                </c:pt>
                <c:pt idx="1">
                  <c:v>Female</c:v>
                </c:pt>
              </c:strCache>
            </c:strRef>
          </c:cat>
          <c:val>
            <c:numRef>
              <c:f>Sheet1!$E$3:$E$4</c:f>
              <c:numCache>
                <c:formatCode>General</c:formatCode>
                <c:ptCount val="2"/>
                <c:pt idx="0">
                  <c:v>1.4</c:v>
                </c:pt>
                <c:pt idx="1">
                  <c:v>3.7</c:v>
                </c:pt>
              </c:numCache>
            </c:numRef>
          </c:val>
        </c:ser>
        <c:dLbls>
          <c:showLegendKey val="0"/>
          <c:showVal val="0"/>
          <c:showCatName val="0"/>
          <c:showSerName val="0"/>
          <c:showPercent val="0"/>
          <c:showBubbleSize val="0"/>
        </c:dLbls>
        <c:gapWidth val="150"/>
        <c:axId val="122127872"/>
        <c:axId val="122129408"/>
      </c:barChart>
      <c:catAx>
        <c:axId val="122127872"/>
        <c:scaling>
          <c:orientation val="minMax"/>
        </c:scaling>
        <c:delete val="0"/>
        <c:axPos val="b"/>
        <c:minorGridlines>
          <c:spPr>
            <a:ln>
              <a:noFill/>
            </a:ln>
          </c:spPr>
        </c:minorGridlines>
        <c:majorTickMark val="out"/>
        <c:minorTickMark val="none"/>
        <c:tickLblPos val="nextTo"/>
        <c:txPr>
          <a:bodyPr rot="-1320000"/>
          <a:lstStyle/>
          <a:p>
            <a:pPr>
              <a:defRPr sz="1600" b="0">
                <a:solidFill>
                  <a:schemeClr val="tx1"/>
                </a:solidFill>
                <a:latin typeface="Calibri" panose="020F0502020204030204" pitchFamily="34" charset="0"/>
              </a:defRPr>
            </a:pPr>
            <a:endParaRPr lang="en-US"/>
          </a:p>
        </c:txPr>
        <c:crossAx val="122129408"/>
        <c:crosses val="autoZero"/>
        <c:auto val="1"/>
        <c:lblAlgn val="ctr"/>
        <c:lblOffset val="100"/>
        <c:noMultiLvlLbl val="0"/>
      </c:catAx>
      <c:valAx>
        <c:axId val="122129408"/>
        <c:scaling>
          <c:orientation val="minMax"/>
          <c:max val="30"/>
          <c:min val="0"/>
        </c:scaling>
        <c:delete val="0"/>
        <c:axPos val="l"/>
        <c:majorGridlines/>
        <c:title>
          <c:tx>
            <c:rich>
              <a:bodyPr rot="-5400000" vert="horz"/>
              <a:lstStyle/>
              <a:p>
                <a:pPr>
                  <a:defRPr sz="1600">
                    <a:latin typeface="Calibri" panose="020F0502020204030204" pitchFamily="34" charset="0"/>
                  </a:defRPr>
                </a:pPr>
                <a:r>
                  <a:rPr lang="en-US" dirty="0" smtClean="0"/>
                  <a:t>Rate per 100,000 Population</a:t>
                </a:r>
                <a:endParaRPr lang="en-US" dirty="0"/>
              </a:p>
            </c:rich>
          </c:tx>
          <c:layout>
            <c:manualLayout>
              <c:xMode val="edge"/>
              <c:yMode val="edge"/>
              <c:x val="6.1728395061728392E-3"/>
              <c:y val="0.21624453193350832"/>
            </c:manualLayout>
          </c:layout>
          <c:overlay val="0"/>
        </c:title>
        <c:numFmt formatCode="General" sourceLinked="1"/>
        <c:majorTickMark val="out"/>
        <c:minorTickMark val="none"/>
        <c:tickLblPos val="nextTo"/>
        <c:txPr>
          <a:bodyPr/>
          <a:lstStyle/>
          <a:p>
            <a:pPr>
              <a:defRPr sz="1600">
                <a:latin typeface="Calibri" panose="020F0502020204030204" pitchFamily="34" charset="0"/>
              </a:defRPr>
            </a:pPr>
            <a:endParaRPr lang="en-US"/>
          </a:p>
        </c:txPr>
        <c:crossAx val="122127872"/>
        <c:crosses val="autoZero"/>
        <c:crossBetween val="between"/>
        <c:majorUnit val="5"/>
      </c:valAx>
    </c:plotArea>
    <c:legend>
      <c:legendPos val="t"/>
      <c:layout>
        <c:manualLayout>
          <c:xMode val="edge"/>
          <c:yMode val="edge"/>
          <c:x val="0"/>
          <c:y val="0"/>
          <c:w val="0.99161247205210457"/>
          <c:h val="0.22172402060853508"/>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458041703120444"/>
          <c:y val="0.13293861523123562"/>
          <c:w val="0.86270037425877322"/>
          <c:h val="0.64890343314749888"/>
        </c:manualLayout>
      </c:layout>
      <c:barChart>
        <c:barDir val="col"/>
        <c:grouping val="clustered"/>
        <c:varyColors val="0"/>
        <c:ser>
          <c:idx val="0"/>
          <c:order val="0"/>
          <c:tx>
            <c:strRef>
              <c:f>Sheet1!$B$1</c:f>
              <c:strCache>
                <c:ptCount val="1"/>
                <c:pt idx="0">
                  <c:v>Health Center Population</c:v>
                </c:pt>
              </c:strCache>
            </c:strRef>
          </c:tx>
          <c:spPr>
            <a:solidFill>
              <a:srgbClr val="0072C6"/>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Sheet1!$A$2:$A$17</c:f>
              <c:strCache>
                <c:ptCount val="16"/>
                <c:pt idx="0">
                  <c:v>Non-Hispanic</c:v>
                </c:pt>
                <c:pt idx="1">
                  <c:v>Hispanic</c:v>
                </c:pt>
                <c:pt idx="3">
                  <c:v>White</c:v>
                </c:pt>
                <c:pt idx="4">
                  <c:v>Black</c:v>
                </c:pt>
                <c:pt idx="5">
                  <c:v>Asian</c:v>
                </c:pt>
                <c:pt idx="6">
                  <c:v>NHOPI</c:v>
                </c:pt>
                <c:pt idx="7">
                  <c:v>AI/AN</c:v>
                </c:pt>
                <c:pt idx="8">
                  <c:v>&gt;1 Race</c:v>
                </c:pt>
                <c:pt idx="10">
                  <c:v>Medicare</c:v>
                </c:pt>
                <c:pt idx="11">
                  <c:v>Medicaid</c:v>
                </c:pt>
                <c:pt idx="12">
                  <c:v>No Insurance</c:v>
                </c:pt>
                <c:pt idx="14">
                  <c:v>≤FPL</c:v>
                </c:pt>
                <c:pt idx="15">
                  <c:v>≤200% FPL</c:v>
                </c:pt>
              </c:strCache>
            </c:strRef>
          </c:cat>
          <c:val>
            <c:numRef>
              <c:f>Sheet1!$B$2:$B$17</c:f>
              <c:numCache>
                <c:formatCode>General</c:formatCode>
                <c:ptCount val="16"/>
                <c:pt idx="0" formatCode="0.0">
                  <c:v>65.2</c:v>
                </c:pt>
                <c:pt idx="1">
                  <c:v>34.9</c:v>
                </c:pt>
                <c:pt idx="3">
                  <c:v>41.9</c:v>
                </c:pt>
                <c:pt idx="4">
                  <c:v>23.4</c:v>
                </c:pt>
                <c:pt idx="5">
                  <c:v>3.8</c:v>
                </c:pt>
                <c:pt idx="6">
                  <c:v>1.2</c:v>
                </c:pt>
                <c:pt idx="7">
                  <c:v>1.3</c:v>
                </c:pt>
                <c:pt idx="8">
                  <c:v>3.7</c:v>
                </c:pt>
                <c:pt idx="10">
                  <c:v>8.6</c:v>
                </c:pt>
                <c:pt idx="11">
                  <c:v>47.3</c:v>
                </c:pt>
                <c:pt idx="12">
                  <c:v>27.9</c:v>
                </c:pt>
                <c:pt idx="14">
                  <c:v>71.2</c:v>
                </c:pt>
                <c:pt idx="15" formatCode="0.0">
                  <c:v>92.8</c:v>
                </c:pt>
              </c:numCache>
            </c:numRef>
          </c:val>
        </c:ser>
        <c:ser>
          <c:idx val="1"/>
          <c:order val="1"/>
          <c:tx>
            <c:strRef>
              <c:f>Sheet1!$C$1</c:f>
              <c:strCache>
                <c:ptCount val="1"/>
                <c:pt idx="0">
                  <c:v>U.S. Population</c:v>
                </c:pt>
              </c:strCache>
            </c:strRef>
          </c:tx>
          <c:spPr>
            <a:solidFill>
              <a:srgbClr val="AABA0A"/>
            </a:solidFill>
          </c:spPr>
          <c:invertIfNegative val="0"/>
          <c:cat>
            <c:strRef>
              <c:f>Sheet1!$A$2:$A$17</c:f>
              <c:strCache>
                <c:ptCount val="16"/>
                <c:pt idx="0">
                  <c:v>Non-Hispanic</c:v>
                </c:pt>
                <c:pt idx="1">
                  <c:v>Hispanic</c:v>
                </c:pt>
                <c:pt idx="3">
                  <c:v>White</c:v>
                </c:pt>
                <c:pt idx="4">
                  <c:v>Black</c:v>
                </c:pt>
                <c:pt idx="5">
                  <c:v>Asian</c:v>
                </c:pt>
                <c:pt idx="6">
                  <c:v>NHOPI</c:v>
                </c:pt>
                <c:pt idx="7">
                  <c:v>AI/AN</c:v>
                </c:pt>
                <c:pt idx="8">
                  <c:v>&gt;1 Race</c:v>
                </c:pt>
                <c:pt idx="10">
                  <c:v>Medicare</c:v>
                </c:pt>
                <c:pt idx="11">
                  <c:v>Medicaid</c:v>
                </c:pt>
                <c:pt idx="12">
                  <c:v>No Insurance</c:v>
                </c:pt>
                <c:pt idx="14">
                  <c:v>≤FPL</c:v>
                </c:pt>
                <c:pt idx="15">
                  <c:v>≤200% FPL</c:v>
                </c:pt>
              </c:strCache>
            </c:strRef>
          </c:cat>
          <c:val>
            <c:numRef>
              <c:f>Sheet1!$C$2:$C$17</c:f>
              <c:numCache>
                <c:formatCode>0.0</c:formatCode>
                <c:ptCount val="16"/>
                <c:pt idx="0">
                  <c:v>82.9</c:v>
                </c:pt>
                <c:pt idx="1">
                  <c:v>17.14</c:v>
                </c:pt>
                <c:pt idx="3">
                  <c:v>62.6</c:v>
                </c:pt>
                <c:pt idx="4">
                  <c:v>13.2</c:v>
                </c:pt>
                <c:pt idx="5">
                  <c:v>5.3</c:v>
                </c:pt>
                <c:pt idx="6">
                  <c:v>0.2</c:v>
                </c:pt>
                <c:pt idx="7">
                  <c:v>1.2</c:v>
                </c:pt>
                <c:pt idx="8">
                  <c:v>2.4</c:v>
                </c:pt>
                <c:pt idx="10">
                  <c:v>15.6</c:v>
                </c:pt>
                <c:pt idx="11">
                  <c:v>17.3</c:v>
                </c:pt>
                <c:pt idx="12">
                  <c:v>13.4</c:v>
                </c:pt>
                <c:pt idx="14">
                  <c:v>14.5</c:v>
                </c:pt>
                <c:pt idx="15">
                  <c:v>33.9</c:v>
                </c:pt>
              </c:numCache>
            </c:numRef>
          </c:val>
        </c:ser>
        <c:dLbls>
          <c:showLegendKey val="0"/>
          <c:showVal val="0"/>
          <c:showCatName val="0"/>
          <c:showSerName val="0"/>
          <c:showPercent val="0"/>
          <c:showBubbleSize val="0"/>
        </c:dLbls>
        <c:gapWidth val="150"/>
        <c:axId val="124981632"/>
        <c:axId val="124983168"/>
      </c:barChart>
      <c:catAx>
        <c:axId val="124981632"/>
        <c:scaling>
          <c:orientation val="minMax"/>
        </c:scaling>
        <c:delete val="0"/>
        <c:axPos val="b"/>
        <c:minorGridlines>
          <c:spPr>
            <a:ln>
              <a:noFill/>
            </a:ln>
          </c:spPr>
        </c:minorGridlines>
        <c:majorTickMark val="out"/>
        <c:minorTickMark val="none"/>
        <c:tickLblPos val="nextTo"/>
        <c:txPr>
          <a:bodyPr rot="-1680000"/>
          <a:lstStyle/>
          <a:p>
            <a:pPr>
              <a:defRPr sz="1600" b="0">
                <a:solidFill>
                  <a:schemeClr val="tx1"/>
                </a:solidFill>
                <a:latin typeface="Calibri" panose="020F0502020204030204" pitchFamily="34" charset="0"/>
              </a:defRPr>
            </a:pPr>
            <a:endParaRPr lang="en-US"/>
          </a:p>
        </c:txPr>
        <c:crossAx val="124983168"/>
        <c:crosses val="autoZero"/>
        <c:auto val="1"/>
        <c:lblAlgn val="ctr"/>
        <c:lblOffset val="100"/>
        <c:noMultiLvlLbl val="0"/>
      </c:catAx>
      <c:valAx>
        <c:axId val="124983168"/>
        <c:scaling>
          <c:orientation val="minMax"/>
          <c:max val="100"/>
          <c:min val="0"/>
        </c:scaling>
        <c:delete val="0"/>
        <c:axPos val="l"/>
        <c:majorGridlines/>
        <c:title>
          <c:tx>
            <c:rich>
              <a:bodyPr rot="-5400000" vert="horz"/>
              <a:lstStyle/>
              <a:p>
                <a:pPr>
                  <a:defRPr sz="1600">
                    <a:latin typeface="Calibri" panose="020F0502020204030204" pitchFamily="34" charset="0"/>
                  </a:defRPr>
                </a:pPr>
                <a:r>
                  <a:rPr lang="en-US" dirty="0" smtClean="0"/>
                  <a:t>Percent</a:t>
                </a:r>
                <a:endParaRPr lang="en-US" dirty="0"/>
              </a:p>
            </c:rich>
          </c:tx>
          <c:layout>
            <c:manualLayout>
              <c:xMode val="edge"/>
              <c:yMode val="edge"/>
              <c:x val="0"/>
              <c:y val="0.36876055463997232"/>
            </c:manualLayout>
          </c:layout>
          <c:overlay val="0"/>
        </c:title>
        <c:numFmt formatCode="0" sourceLinked="0"/>
        <c:majorTickMark val="out"/>
        <c:minorTickMark val="none"/>
        <c:tickLblPos val="nextTo"/>
        <c:txPr>
          <a:bodyPr/>
          <a:lstStyle/>
          <a:p>
            <a:pPr>
              <a:defRPr sz="1600">
                <a:latin typeface="Calibri" panose="020F0502020204030204" pitchFamily="34" charset="0"/>
              </a:defRPr>
            </a:pPr>
            <a:endParaRPr lang="en-US"/>
          </a:p>
        </c:txPr>
        <c:crossAx val="124981632"/>
        <c:crosses val="autoZero"/>
        <c:crossBetween val="between"/>
        <c:majorUnit val="10"/>
      </c:valAx>
    </c:plotArea>
    <c:legend>
      <c:legendPos val="t"/>
      <c:layout>
        <c:manualLayout>
          <c:xMode val="edge"/>
          <c:yMode val="edge"/>
          <c:x val="0.16623067949839604"/>
          <c:y val="1.547718259670096E-2"/>
          <c:w val="0.66599518810148728"/>
          <c:h val="9.2525025941524772E-2"/>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012637309225237"/>
          <c:y val="0.16190944881889763"/>
          <c:w val="0.86577792359288408"/>
          <c:h val="0.70340769903762035"/>
        </c:manualLayout>
      </c:layout>
      <c:lineChart>
        <c:grouping val="standard"/>
        <c:varyColors val="0"/>
        <c:ser>
          <c:idx val="3"/>
          <c:order val="0"/>
          <c:tx>
            <c:strRef>
              <c:f>Sheet1!$A$2</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strRef>
              <c:f>Sheet1!$B$1:$E$1</c:f>
              <c:strCache>
                <c:ptCount val="4"/>
                <c:pt idx="0">
                  <c:v>2010</c:v>
                </c:pt>
                <c:pt idx="1">
                  <c:v>2011</c:v>
                </c:pt>
                <c:pt idx="2">
                  <c:v>2012</c:v>
                </c:pt>
                <c:pt idx="3">
                  <c:v>2013</c:v>
                </c:pt>
              </c:strCache>
            </c:strRef>
          </c:cat>
          <c:val>
            <c:numRef>
              <c:f>Sheet1!$B$2:$E$2</c:f>
              <c:numCache>
                <c:formatCode>0.0</c:formatCode>
                <c:ptCount val="4"/>
                <c:pt idx="0">
                  <c:v>64</c:v>
                </c:pt>
                <c:pt idx="1">
                  <c:v>63.22</c:v>
                </c:pt>
                <c:pt idx="2">
                  <c:v>63.44</c:v>
                </c:pt>
                <c:pt idx="3">
                  <c:v>61.4</c:v>
                </c:pt>
              </c:numCache>
            </c:numRef>
          </c:val>
          <c:smooth val="0"/>
        </c:ser>
        <c:ser>
          <c:idx val="0"/>
          <c:order val="1"/>
          <c:tx>
            <c:strRef>
              <c:f>Sheet1!$A$3</c:f>
              <c:strCache>
                <c:ptCount val="1"/>
                <c:pt idx="0">
                  <c:v>0-24</c:v>
                </c:pt>
              </c:strCache>
            </c:strRef>
          </c:tx>
          <c:spPr>
            <a:ln w="25400">
              <a:solidFill>
                <a:srgbClr val="0072C6"/>
              </a:solidFill>
            </a:ln>
          </c:spPr>
          <c:marker>
            <c:symbol val="square"/>
            <c:size val="7"/>
            <c:spPr>
              <a:solidFill>
                <a:srgbClr val="0072C6"/>
              </a:solidFill>
              <a:ln>
                <a:noFill/>
              </a:ln>
            </c:spPr>
          </c:marker>
          <c:cat>
            <c:strRef>
              <c:f>Sheet1!$B$1:$E$1</c:f>
              <c:strCache>
                <c:ptCount val="4"/>
                <c:pt idx="0">
                  <c:v>2010</c:v>
                </c:pt>
                <c:pt idx="1">
                  <c:v>2011</c:v>
                </c:pt>
                <c:pt idx="2">
                  <c:v>2012</c:v>
                </c:pt>
                <c:pt idx="3">
                  <c:v>2013</c:v>
                </c:pt>
              </c:strCache>
            </c:strRef>
          </c:cat>
          <c:val>
            <c:numRef>
              <c:f>Sheet1!$B$3:$E$3</c:f>
              <c:numCache>
                <c:formatCode>0.0</c:formatCode>
                <c:ptCount val="4"/>
                <c:pt idx="0">
                  <c:v>72.900000000000006</c:v>
                </c:pt>
                <c:pt idx="1">
                  <c:v>75.72</c:v>
                </c:pt>
                <c:pt idx="2">
                  <c:v>75.12</c:v>
                </c:pt>
                <c:pt idx="3">
                  <c:v>74.400000000000006</c:v>
                </c:pt>
              </c:numCache>
            </c:numRef>
          </c:val>
          <c:smooth val="0"/>
        </c:ser>
        <c:ser>
          <c:idx val="2"/>
          <c:order val="2"/>
          <c:tx>
            <c:strRef>
              <c:f>Sheet1!$A$4</c:f>
              <c:strCache>
                <c:ptCount val="1"/>
                <c:pt idx="0">
                  <c:v>25-44</c:v>
                </c:pt>
              </c:strCache>
            </c:strRef>
          </c:tx>
          <c:spPr>
            <a:ln w="25400">
              <a:solidFill>
                <a:srgbClr val="AABA0A"/>
              </a:solidFill>
            </a:ln>
          </c:spPr>
          <c:marker>
            <c:symbol val="triangle"/>
            <c:size val="9"/>
            <c:spPr>
              <a:solidFill>
                <a:srgbClr val="AABA0A"/>
              </a:solidFill>
              <a:ln>
                <a:noFill/>
              </a:ln>
            </c:spPr>
          </c:marker>
          <c:cat>
            <c:strRef>
              <c:f>Sheet1!$B$1:$E$1</c:f>
              <c:strCache>
                <c:ptCount val="4"/>
                <c:pt idx="0">
                  <c:v>2010</c:v>
                </c:pt>
                <c:pt idx="1">
                  <c:v>2011</c:v>
                </c:pt>
                <c:pt idx="2">
                  <c:v>2012</c:v>
                </c:pt>
                <c:pt idx="3">
                  <c:v>2013</c:v>
                </c:pt>
              </c:strCache>
            </c:strRef>
          </c:cat>
          <c:val>
            <c:numRef>
              <c:f>Sheet1!$B$4:$E$4</c:f>
              <c:numCache>
                <c:formatCode>0.0</c:formatCode>
                <c:ptCount val="4"/>
                <c:pt idx="0">
                  <c:v>75.7</c:v>
                </c:pt>
                <c:pt idx="1">
                  <c:v>75.77</c:v>
                </c:pt>
                <c:pt idx="2">
                  <c:v>75.17</c:v>
                </c:pt>
                <c:pt idx="3">
                  <c:v>72.87</c:v>
                </c:pt>
              </c:numCache>
            </c:numRef>
          </c:val>
          <c:smooth val="0"/>
        </c:ser>
        <c:ser>
          <c:idx val="1"/>
          <c:order val="3"/>
          <c:tx>
            <c:strRef>
              <c:f>Sheet1!$A$5</c:f>
              <c:strCache>
                <c:ptCount val="1"/>
                <c:pt idx="0">
                  <c:v>45-64</c:v>
                </c:pt>
              </c:strCache>
            </c:strRef>
          </c:tx>
          <c:spPr>
            <a:ln w="34925">
              <a:solidFill>
                <a:srgbClr val="7BA8DF"/>
              </a:solidFill>
            </a:ln>
          </c:spPr>
          <c:marker>
            <c:symbol val="diamond"/>
            <c:size val="9"/>
            <c:spPr>
              <a:solidFill>
                <a:srgbClr val="7BA8DF"/>
              </a:solidFill>
              <a:ln>
                <a:noFill/>
              </a:ln>
            </c:spPr>
          </c:marker>
          <c:cat>
            <c:strRef>
              <c:f>Sheet1!$B$1:$E$1</c:f>
              <c:strCache>
                <c:ptCount val="4"/>
                <c:pt idx="0">
                  <c:v>2010</c:v>
                </c:pt>
                <c:pt idx="1">
                  <c:v>2011</c:v>
                </c:pt>
                <c:pt idx="2">
                  <c:v>2012</c:v>
                </c:pt>
                <c:pt idx="3">
                  <c:v>2013</c:v>
                </c:pt>
              </c:strCache>
            </c:strRef>
          </c:cat>
          <c:val>
            <c:numRef>
              <c:f>Sheet1!$B$5:$E$5</c:f>
              <c:numCache>
                <c:formatCode>0.0</c:formatCode>
                <c:ptCount val="4"/>
                <c:pt idx="0">
                  <c:v>69</c:v>
                </c:pt>
                <c:pt idx="1">
                  <c:v>67.989999999999995</c:v>
                </c:pt>
                <c:pt idx="2">
                  <c:v>67.63</c:v>
                </c:pt>
                <c:pt idx="3">
                  <c:v>66.3</c:v>
                </c:pt>
              </c:numCache>
            </c:numRef>
          </c:val>
          <c:smooth val="0"/>
        </c:ser>
        <c:ser>
          <c:idx val="4"/>
          <c:order val="4"/>
          <c:tx>
            <c:strRef>
              <c:f>Sheet1!$A$6</c:f>
              <c:strCache>
                <c:ptCount val="1"/>
                <c:pt idx="0">
                  <c:v>65+</c:v>
                </c:pt>
              </c:strCache>
            </c:strRef>
          </c:tx>
          <c:spPr>
            <a:ln>
              <a:solidFill>
                <a:sysClr val="window" lastClr="FFFFFF">
                  <a:lumMod val="65000"/>
                </a:sysClr>
              </a:solidFill>
            </a:ln>
          </c:spPr>
          <c:marker>
            <c:symbol val="star"/>
            <c:size val="7"/>
            <c:spPr>
              <a:noFill/>
              <a:ln>
                <a:solidFill>
                  <a:sysClr val="window" lastClr="FFFFFF">
                    <a:lumMod val="65000"/>
                  </a:sysClr>
                </a:solidFill>
              </a:ln>
            </c:spPr>
          </c:marker>
          <c:cat>
            <c:strRef>
              <c:f>Sheet1!$B$1:$E$1</c:f>
              <c:strCache>
                <c:ptCount val="4"/>
                <c:pt idx="0">
                  <c:v>2010</c:v>
                </c:pt>
                <c:pt idx="1">
                  <c:v>2011</c:v>
                </c:pt>
                <c:pt idx="2">
                  <c:v>2012</c:v>
                </c:pt>
                <c:pt idx="3">
                  <c:v>2013</c:v>
                </c:pt>
              </c:strCache>
            </c:strRef>
          </c:cat>
          <c:val>
            <c:numRef>
              <c:f>Sheet1!$B$6:$E$6</c:f>
              <c:numCache>
                <c:formatCode>0.0</c:formatCode>
                <c:ptCount val="4"/>
                <c:pt idx="0">
                  <c:v>50.8</c:v>
                </c:pt>
                <c:pt idx="1">
                  <c:v>49.12</c:v>
                </c:pt>
                <c:pt idx="2">
                  <c:v>50.8</c:v>
                </c:pt>
                <c:pt idx="3">
                  <c:v>49.71</c:v>
                </c:pt>
              </c:numCache>
            </c:numRef>
          </c:val>
          <c:smooth val="0"/>
        </c:ser>
        <c:dLbls>
          <c:showLegendKey val="0"/>
          <c:showVal val="0"/>
          <c:showCatName val="0"/>
          <c:showSerName val="0"/>
          <c:showPercent val="0"/>
          <c:showBubbleSize val="0"/>
        </c:dLbls>
        <c:marker val="1"/>
        <c:smooth val="0"/>
        <c:axId val="65043840"/>
        <c:axId val="66795008"/>
      </c:lineChart>
      <c:catAx>
        <c:axId val="65043840"/>
        <c:scaling>
          <c:orientation val="minMax"/>
        </c:scaling>
        <c:delete val="0"/>
        <c:axPos val="b"/>
        <c:numFmt formatCode="General" sourceLinked="1"/>
        <c:majorTickMark val="out"/>
        <c:minorTickMark val="none"/>
        <c:tickLblPos val="nextTo"/>
        <c:txPr>
          <a:bodyPr rot="0"/>
          <a:lstStyle/>
          <a:p>
            <a:pPr>
              <a:defRPr sz="1600" b="0" baseline="0">
                <a:latin typeface="Calibri" panose="020F0502020204030204" pitchFamily="34" charset="0"/>
              </a:defRPr>
            </a:pPr>
            <a:endParaRPr lang="en-US"/>
          </a:p>
        </c:txPr>
        <c:crossAx val="66795008"/>
        <c:crosses val="autoZero"/>
        <c:auto val="1"/>
        <c:lblAlgn val="ctr"/>
        <c:lblOffset val="100"/>
        <c:noMultiLvlLbl val="0"/>
      </c:catAx>
      <c:valAx>
        <c:axId val="66795008"/>
        <c:scaling>
          <c:orientation val="minMax"/>
          <c:max val="100"/>
          <c:min val="0"/>
        </c:scaling>
        <c:delete val="0"/>
        <c:axPos val="l"/>
        <c:majorGridlines/>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prstClr val="black"/>
                    </a:solidFill>
                    <a:latin typeface="Calibri" panose="020F0502020204030204" pitchFamily="34" charset="0"/>
                    <a:ea typeface="+mn-ea"/>
                    <a:cs typeface="+mn-cs"/>
                  </a:defRPr>
                </a:pPr>
                <a:r>
                  <a:rPr lang="en-US" sz="1600" b="1" i="0" baseline="0" dirty="0" smtClean="0">
                    <a:effectLst/>
                  </a:rPr>
                  <a:t>Percentage of Severe Injuries</a:t>
                </a:r>
                <a:endParaRPr lang="en-US" sz="16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prstClr val="black"/>
                    </a:solidFill>
                    <a:latin typeface="Calibri" panose="020F0502020204030204" pitchFamily="34" charset="0"/>
                    <a:ea typeface="+mn-ea"/>
                    <a:cs typeface="+mn-cs"/>
                  </a:defRPr>
                </a:pPr>
                <a:endParaRPr lang="en-US" sz="1600" dirty="0"/>
              </a:p>
            </c:rich>
          </c:tx>
          <c:layout>
            <c:manualLayout>
              <c:xMode val="edge"/>
              <c:yMode val="edge"/>
              <c:x val="7.716049382716049E-3"/>
              <c:y val="0.16862833552055992"/>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65043840"/>
        <c:crosses val="autoZero"/>
        <c:crossBetween val="between"/>
        <c:majorUnit val="20"/>
      </c:valAx>
    </c:plotArea>
    <c:legend>
      <c:legendPos val="t"/>
      <c:layout>
        <c:manualLayout>
          <c:xMode val="edge"/>
          <c:yMode val="edge"/>
          <c:x val="8.19954797317002E-3"/>
          <c:y val="1.1675185338674747E-3"/>
          <c:w val="0.99127867697093419"/>
          <c:h val="9.8806867891513564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3157990667833201E-2"/>
          <c:y val="9.872387479342859E-2"/>
          <c:w val="0.89826382813259453"/>
          <c:h val="0.69251895596383783"/>
        </c:manualLayout>
      </c:layout>
      <c:lineChart>
        <c:grouping val="standard"/>
        <c:varyColors val="0"/>
        <c:ser>
          <c:idx val="3"/>
          <c:order val="0"/>
          <c:tx>
            <c:strRef>
              <c:f>Sheet1!$B$1</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Sheet1!$B$2:$B$24</c:f>
              <c:numCache>
                <c:formatCode>General</c:formatCode>
                <c:ptCount val="23"/>
                <c:pt idx="0">
                  <c:v>17.5</c:v>
                </c:pt>
                <c:pt idx="1">
                  <c:v>19.2</c:v>
                </c:pt>
                <c:pt idx="2">
                  <c:v>18.8</c:v>
                </c:pt>
                <c:pt idx="3">
                  <c:v>17.2</c:v>
                </c:pt>
                <c:pt idx="4">
                  <c:v>17.399999999999999</c:v>
                </c:pt>
                <c:pt idx="5">
                  <c:v>17.399999999999999</c:v>
                </c:pt>
                <c:pt idx="6">
                  <c:v>17.3</c:v>
                </c:pt>
                <c:pt idx="7">
                  <c:v>16.899999999999999</c:v>
                </c:pt>
                <c:pt idx="8">
                  <c:v>17.600000000000001</c:v>
                </c:pt>
                <c:pt idx="9">
                  <c:v>16</c:v>
                </c:pt>
                <c:pt idx="10">
                  <c:v>17</c:v>
                </c:pt>
                <c:pt idx="11">
                  <c:v>17.2</c:v>
                </c:pt>
                <c:pt idx="12">
                  <c:v>17.100000000000001</c:v>
                </c:pt>
                <c:pt idx="13">
                  <c:v>16.399999999999999</c:v>
                </c:pt>
                <c:pt idx="14">
                  <c:v>16.5</c:v>
                </c:pt>
                <c:pt idx="15">
                  <c:v>16.2</c:v>
                </c:pt>
                <c:pt idx="16">
                  <c:v>15.2</c:v>
                </c:pt>
                <c:pt idx="17">
                  <c:v>12.9</c:v>
                </c:pt>
                <c:pt idx="18">
                  <c:v>13.2</c:v>
                </c:pt>
                <c:pt idx="19">
                  <c:v>12.1</c:v>
                </c:pt>
                <c:pt idx="20">
                  <c:v>10.7</c:v>
                </c:pt>
                <c:pt idx="21">
                  <c:v>10.3</c:v>
                </c:pt>
                <c:pt idx="22">
                  <c:v>10.8</c:v>
                </c:pt>
              </c:numCache>
            </c:numRef>
          </c:val>
          <c:smooth val="0"/>
        </c:ser>
        <c:ser>
          <c:idx val="0"/>
          <c:order val="1"/>
          <c:tx>
            <c:strRef>
              <c:f>Sheet1!$C$1</c:f>
              <c:strCache>
                <c:ptCount val="1"/>
                <c:pt idx="0">
                  <c:v>0-17</c:v>
                </c:pt>
              </c:strCache>
            </c:strRef>
          </c:tx>
          <c:spPr>
            <a:ln w="25400">
              <a:solidFill>
                <a:srgbClr val="0072C6"/>
              </a:solidFill>
            </a:ln>
          </c:spPr>
          <c:marker>
            <c:symbol val="square"/>
            <c:size val="7"/>
            <c:spPr>
              <a:solidFill>
                <a:srgbClr val="0072C6"/>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Sheet1!$C$2:$C$24</c:f>
              <c:numCache>
                <c:formatCode>General</c:formatCode>
                <c:ptCount val="23"/>
                <c:pt idx="0">
                  <c:v>7.4</c:v>
                </c:pt>
                <c:pt idx="1">
                  <c:v>9.1</c:v>
                </c:pt>
                <c:pt idx="2">
                  <c:v>8.1999999999999993</c:v>
                </c:pt>
                <c:pt idx="3">
                  <c:v>6.5</c:v>
                </c:pt>
                <c:pt idx="4">
                  <c:v>6.9</c:v>
                </c:pt>
                <c:pt idx="5">
                  <c:v>7.7</c:v>
                </c:pt>
                <c:pt idx="6">
                  <c:v>7.1</c:v>
                </c:pt>
                <c:pt idx="7">
                  <c:v>6.5</c:v>
                </c:pt>
                <c:pt idx="8">
                  <c:v>6.7</c:v>
                </c:pt>
                <c:pt idx="9">
                  <c:v>6.4</c:v>
                </c:pt>
                <c:pt idx="10">
                  <c:v>6.8</c:v>
                </c:pt>
                <c:pt idx="11">
                  <c:v>6.4</c:v>
                </c:pt>
                <c:pt idx="12">
                  <c:v>7.1</c:v>
                </c:pt>
                <c:pt idx="13">
                  <c:v>7.1</c:v>
                </c:pt>
                <c:pt idx="14">
                  <c:v>5.9</c:v>
                </c:pt>
                <c:pt idx="15">
                  <c:v>6</c:v>
                </c:pt>
                <c:pt idx="16">
                  <c:v>6.6</c:v>
                </c:pt>
                <c:pt idx="17">
                  <c:v>5.6</c:v>
                </c:pt>
                <c:pt idx="18">
                  <c:v>5.3</c:v>
                </c:pt>
                <c:pt idx="19">
                  <c:v>4.2</c:v>
                </c:pt>
                <c:pt idx="20">
                  <c:v>4.5999999999999996</c:v>
                </c:pt>
                <c:pt idx="21">
                  <c:v>4.5</c:v>
                </c:pt>
                <c:pt idx="22">
                  <c:v>4.5</c:v>
                </c:pt>
              </c:numCache>
            </c:numRef>
          </c:val>
          <c:smooth val="0"/>
        </c:ser>
        <c:ser>
          <c:idx val="2"/>
          <c:order val="2"/>
          <c:tx>
            <c:strRef>
              <c:f>Sheet1!$D$1</c:f>
              <c:strCache>
                <c:ptCount val="1"/>
                <c:pt idx="0">
                  <c:v>18-29</c:v>
                </c:pt>
              </c:strCache>
            </c:strRef>
          </c:tx>
          <c:spPr>
            <a:ln w="25400">
              <a:solidFill>
                <a:srgbClr val="AABA0A"/>
              </a:solidFill>
            </a:ln>
          </c:spPr>
          <c:marker>
            <c:symbol val="triangle"/>
            <c:size val="9"/>
            <c:spPr>
              <a:solidFill>
                <a:srgbClr val="AABA0A"/>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Sheet1!$D$2:$D$24</c:f>
              <c:numCache>
                <c:formatCode>General</c:formatCode>
                <c:ptCount val="23"/>
                <c:pt idx="0">
                  <c:v>30.6</c:v>
                </c:pt>
                <c:pt idx="1">
                  <c:v>31.9</c:v>
                </c:pt>
                <c:pt idx="2">
                  <c:v>32</c:v>
                </c:pt>
                <c:pt idx="3">
                  <c:v>29.1</c:v>
                </c:pt>
                <c:pt idx="4">
                  <c:v>27.9</c:v>
                </c:pt>
                <c:pt idx="5">
                  <c:v>27.6</c:v>
                </c:pt>
                <c:pt idx="6">
                  <c:v>28.1</c:v>
                </c:pt>
                <c:pt idx="7">
                  <c:v>27.2</c:v>
                </c:pt>
                <c:pt idx="8">
                  <c:v>28.2</c:v>
                </c:pt>
                <c:pt idx="9">
                  <c:v>25.1</c:v>
                </c:pt>
                <c:pt idx="10">
                  <c:v>27.4</c:v>
                </c:pt>
                <c:pt idx="11">
                  <c:v>26.9</c:v>
                </c:pt>
                <c:pt idx="12">
                  <c:v>26.5</c:v>
                </c:pt>
                <c:pt idx="13">
                  <c:v>25.1</c:v>
                </c:pt>
                <c:pt idx="14">
                  <c:v>25.9</c:v>
                </c:pt>
                <c:pt idx="15">
                  <c:v>26.8</c:v>
                </c:pt>
                <c:pt idx="16">
                  <c:v>22.2</c:v>
                </c:pt>
                <c:pt idx="17">
                  <c:v>19.8</c:v>
                </c:pt>
                <c:pt idx="18">
                  <c:v>21.5</c:v>
                </c:pt>
                <c:pt idx="19">
                  <c:v>19.100000000000001</c:v>
                </c:pt>
                <c:pt idx="20">
                  <c:v>17.2</c:v>
                </c:pt>
                <c:pt idx="21">
                  <c:v>15.2</c:v>
                </c:pt>
                <c:pt idx="22">
                  <c:v>16.899999999999999</c:v>
                </c:pt>
              </c:numCache>
            </c:numRef>
          </c:val>
          <c:smooth val="0"/>
        </c:ser>
        <c:ser>
          <c:idx val="1"/>
          <c:order val="3"/>
          <c:tx>
            <c:strRef>
              <c:f>Sheet1!$E$1</c:f>
              <c:strCache>
                <c:ptCount val="1"/>
                <c:pt idx="0">
                  <c:v>30-64</c:v>
                </c:pt>
              </c:strCache>
            </c:strRef>
          </c:tx>
          <c:spPr>
            <a:ln w="34925">
              <a:solidFill>
                <a:srgbClr val="7BA8DF"/>
              </a:solidFill>
            </a:ln>
          </c:spPr>
          <c:marker>
            <c:symbol val="diamond"/>
            <c:size val="9"/>
            <c:spPr>
              <a:solidFill>
                <a:srgbClr val="7BA8DF"/>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Sheet1!$E$2:$E$24</c:f>
              <c:numCache>
                <c:formatCode>General</c:formatCode>
                <c:ptCount val="23"/>
                <c:pt idx="0">
                  <c:v>18.2</c:v>
                </c:pt>
                <c:pt idx="1">
                  <c:v>20</c:v>
                </c:pt>
                <c:pt idx="2">
                  <c:v>19.7</c:v>
                </c:pt>
                <c:pt idx="3">
                  <c:v>18.600000000000001</c:v>
                </c:pt>
                <c:pt idx="4">
                  <c:v>19.2</c:v>
                </c:pt>
                <c:pt idx="5">
                  <c:v>18.899999999999999</c:v>
                </c:pt>
                <c:pt idx="6">
                  <c:v>18.8</c:v>
                </c:pt>
                <c:pt idx="7">
                  <c:v>18.7</c:v>
                </c:pt>
                <c:pt idx="8">
                  <c:v>19.399999999999999</c:v>
                </c:pt>
                <c:pt idx="9">
                  <c:v>17.7</c:v>
                </c:pt>
                <c:pt idx="10">
                  <c:v>18.600000000000001</c:v>
                </c:pt>
                <c:pt idx="11">
                  <c:v>19.2</c:v>
                </c:pt>
                <c:pt idx="12">
                  <c:v>18.899999999999999</c:v>
                </c:pt>
                <c:pt idx="13">
                  <c:v>18.100000000000001</c:v>
                </c:pt>
                <c:pt idx="14">
                  <c:v>18.7</c:v>
                </c:pt>
                <c:pt idx="15">
                  <c:v>17.8</c:v>
                </c:pt>
                <c:pt idx="16">
                  <c:v>17.100000000000001</c:v>
                </c:pt>
                <c:pt idx="17">
                  <c:v>14.1</c:v>
                </c:pt>
                <c:pt idx="18">
                  <c:v>14.3</c:v>
                </c:pt>
                <c:pt idx="19">
                  <c:v>13.7</c:v>
                </c:pt>
                <c:pt idx="20">
                  <c:v>11.5</c:v>
                </c:pt>
                <c:pt idx="21">
                  <c:v>11.4</c:v>
                </c:pt>
                <c:pt idx="22">
                  <c:v>11.9</c:v>
                </c:pt>
              </c:numCache>
            </c:numRef>
          </c:val>
          <c:smooth val="0"/>
        </c:ser>
        <c:dLbls>
          <c:showLegendKey val="0"/>
          <c:showVal val="0"/>
          <c:showCatName val="0"/>
          <c:showSerName val="0"/>
          <c:showPercent val="0"/>
          <c:showBubbleSize val="0"/>
        </c:dLbls>
        <c:marker val="1"/>
        <c:smooth val="0"/>
        <c:axId val="54571392"/>
        <c:axId val="54573312"/>
      </c:lineChart>
      <c:catAx>
        <c:axId val="54571392"/>
        <c:scaling>
          <c:orientation val="minMax"/>
        </c:scaling>
        <c:delete val="0"/>
        <c:axPos val="b"/>
        <c:numFmt formatCode="General" sourceLinked="1"/>
        <c:majorTickMark val="out"/>
        <c:minorTickMark val="none"/>
        <c:tickLblPos val="nextTo"/>
        <c:txPr>
          <a:bodyPr rot="-3000000"/>
          <a:lstStyle/>
          <a:p>
            <a:pPr>
              <a:defRPr sz="1600" b="0" baseline="0">
                <a:latin typeface="Calibri" panose="020F0502020204030204" pitchFamily="34" charset="0"/>
              </a:defRPr>
            </a:pPr>
            <a:endParaRPr lang="en-US"/>
          </a:p>
        </c:txPr>
        <c:crossAx val="54573312"/>
        <c:crosses val="autoZero"/>
        <c:auto val="1"/>
        <c:lblAlgn val="ctr"/>
        <c:lblOffset val="100"/>
        <c:noMultiLvlLbl val="0"/>
      </c:catAx>
      <c:valAx>
        <c:axId val="54573312"/>
        <c:scaling>
          <c:orientation val="minMax"/>
          <c:max val="3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5351706036745406"/>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4571392"/>
        <c:crosses val="autoZero"/>
        <c:crossBetween val="between"/>
        <c:majorUnit val="5"/>
      </c:valAx>
    </c:plotArea>
    <c:legend>
      <c:legendPos val="t"/>
      <c:layout>
        <c:manualLayout>
          <c:xMode val="edge"/>
          <c:yMode val="edge"/>
          <c:x val="8.19954797317002E-3"/>
          <c:y val="1.1675185338674747E-3"/>
          <c:w val="0.99127867697093419"/>
          <c:h val="6.9837416156313795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938563235151163"/>
          <c:y val="0.20010377175075339"/>
          <c:w val="0.85651866433362489"/>
          <c:h val="0.66521313308058716"/>
        </c:manualLayout>
      </c:layout>
      <c:lineChart>
        <c:grouping val="standard"/>
        <c:varyColors val="0"/>
        <c:ser>
          <c:idx val="3"/>
          <c:order val="0"/>
          <c:tx>
            <c:strRef>
              <c:f>Sheet1!$A$2</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strRef>
              <c:f>Sheet1!$B$1:$E$1</c:f>
              <c:strCache>
                <c:ptCount val="4"/>
                <c:pt idx="0">
                  <c:v>2010</c:v>
                </c:pt>
                <c:pt idx="1">
                  <c:v>2011</c:v>
                </c:pt>
                <c:pt idx="2">
                  <c:v>2012</c:v>
                </c:pt>
                <c:pt idx="3">
                  <c:v>2013</c:v>
                </c:pt>
              </c:strCache>
            </c:strRef>
          </c:cat>
          <c:val>
            <c:numRef>
              <c:f>Sheet1!$B$2:$E$2</c:f>
              <c:numCache>
                <c:formatCode>0.0</c:formatCode>
                <c:ptCount val="4"/>
                <c:pt idx="0">
                  <c:v>64</c:v>
                </c:pt>
                <c:pt idx="1">
                  <c:v>63.22</c:v>
                </c:pt>
                <c:pt idx="2">
                  <c:v>63.44</c:v>
                </c:pt>
                <c:pt idx="3">
                  <c:v>61.4</c:v>
                </c:pt>
              </c:numCache>
            </c:numRef>
          </c:val>
          <c:smooth val="0"/>
        </c:ser>
        <c:ser>
          <c:idx val="0"/>
          <c:order val="1"/>
          <c:tx>
            <c:strRef>
              <c:f>Sheet1!$A$3</c:f>
              <c:strCache>
                <c:ptCount val="1"/>
                <c:pt idx="0">
                  <c:v>Large Central MSA</c:v>
                </c:pt>
              </c:strCache>
            </c:strRef>
          </c:tx>
          <c:spPr>
            <a:ln w="25400">
              <a:solidFill>
                <a:srgbClr val="0072C6"/>
              </a:solidFill>
            </a:ln>
          </c:spPr>
          <c:marker>
            <c:symbol val="square"/>
            <c:size val="7"/>
            <c:spPr>
              <a:solidFill>
                <a:srgbClr val="0072C6"/>
              </a:solidFill>
              <a:ln>
                <a:noFill/>
              </a:ln>
            </c:spPr>
          </c:marker>
          <c:cat>
            <c:strRef>
              <c:f>Sheet1!$B$1:$E$1</c:f>
              <c:strCache>
                <c:ptCount val="4"/>
                <c:pt idx="0">
                  <c:v>2010</c:v>
                </c:pt>
                <c:pt idx="1">
                  <c:v>2011</c:v>
                </c:pt>
                <c:pt idx="2">
                  <c:v>2012</c:v>
                </c:pt>
                <c:pt idx="3">
                  <c:v>2013</c:v>
                </c:pt>
              </c:strCache>
            </c:strRef>
          </c:cat>
          <c:val>
            <c:numRef>
              <c:f>Sheet1!$B$3:$E$3</c:f>
              <c:numCache>
                <c:formatCode>0.0</c:formatCode>
                <c:ptCount val="4"/>
                <c:pt idx="0">
                  <c:v>70.5</c:v>
                </c:pt>
                <c:pt idx="1">
                  <c:v>68.819999999999993</c:v>
                </c:pt>
                <c:pt idx="2">
                  <c:v>69.22</c:v>
                </c:pt>
                <c:pt idx="3">
                  <c:v>63.77</c:v>
                </c:pt>
              </c:numCache>
            </c:numRef>
          </c:val>
          <c:smooth val="0"/>
        </c:ser>
        <c:ser>
          <c:idx val="2"/>
          <c:order val="2"/>
          <c:tx>
            <c:strRef>
              <c:f>Sheet1!$A$4</c:f>
              <c:strCache>
                <c:ptCount val="1"/>
                <c:pt idx="0">
                  <c:v>Large Fringe MSA</c:v>
                </c:pt>
              </c:strCache>
            </c:strRef>
          </c:tx>
          <c:spPr>
            <a:ln w="25400">
              <a:solidFill>
                <a:srgbClr val="AABA0A"/>
              </a:solidFill>
            </a:ln>
          </c:spPr>
          <c:marker>
            <c:symbol val="triangle"/>
            <c:size val="9"/>
            <c:spPr>
              <a:solidFill>
                <a:srgbClr val="AABA0A"/>
              </a:solidFill>
              <a:ln>
                <a:noFill/>
              </a:ln>
            </c:spPr>
          </c:marker>
          <c:cat>
            <c:strRef>
              <c:f>Sheet1!$B$1:$E$1</c:f>
              <c:strCache>
                <c:ptCount val="4"/>
                <c:pt idx="0">
                  <c:v>2010</c:v>
                </c:pt>
                <c:pt idx="1">
                  <c:v>2011</c:v>
                </c:pt>
                <c:pt idx="2">
                  <c:v>2012</c:v>
                </c:pt>
                <c:pt idx="3">
                  <c:v>2013</c:v>
                </c:pt>
              </c:strCache>
            </c:strRef>
          </c:cat>
          <c:val>
            <c:numRef>
              <c:f>Sheet1!$B$4:$E$4</c:f>
              <c:numCache>
                <c:formatCode>0.0</c:formatCode>
                <c:ptCount val="4"/>
                <c:pt idx="0">
                  <c:v>65.7</c:v>
                </c:pt>
                <c:pt idx="1">
                  <c:v>61.35</c:v>
                </c:pt>
                <c:pt idx="2">
                  <c:v>66.95</c:v>
                </c:pt>
                <c:pt idx="3">
                  <c:v>63.48</c:v>
                </c:pt>
              </c:numCache>
            </c:numRef>
          </c:val>
          <c:smooth val="0"/>
        </c:ser>
        <c:ser>
          <c:idx val="1"/>
          <c:order val="3"/>
          <c:tx>
            <c:strRef>
              <c:f>Sheet1!$A$5</c:f>
              <c:strCache>
                <c:ptCount val="1"/>
                <c:pt idx="0">
                  <c:v>Medium MSA</c:v>
                </c:pt>
              </c:strCache>
            </c:strRef>
          </c:tx>
          <c:spPr>
            <a:ln w="34925">
              <a:solidFill>
                <a:srgbClr val="7BA8DF"/>
              </a:solidFill>
            </a:ln>
          </c:spPr>
          <c:marker>
            <c:symbol val="diamond"/>
            <c:size val="9"/>
            <c:spPr>
              <a:solidFill>
                <a:srgbClr val="7BA8DF"/>
              </a:solidFill>
              <a:ln>
                <a:noFill/>
              </a:ln>
            </c:spPr>
          </c:marker>
          <c:cat>
            <c:strRef>
              <c:f>Sheet1!$B$1:$E$1</c:f>
              <c:strCache>
                <c:ptCount val="4"/>
                <c:pt idx="0">
                  <c:v>2010</c:v>
                </c:pt>
                <c:pt idx="1">
                  <c:v>2011</c:v>
                </c:pt>
                <c:pt idx="2">
                  <c:v>2012</c:v>
                </c:pt>
                <c:pt idx="3">
                  <c:v>2013</c:v>
                </c:pt>
              </c:strCache>
            </c:strRef>
          </c:cat>
          <c:val>
            <c:numRef>
              <c:f>Sheet1!$B$5:$E$5</c:f>
              <c:numCache>
                <c:formatCode>0.0</c:formatCode>
                <c:ptCount val="4"/>
                <c:pt idx="0">
                  <c:v>69.099999999999994</c:v>
                </c:pt>
                <c:pt idx="1">
                  <c:v>68.680000000000007</c:v>
                </c:pt>
                <c:pt idx="2">
                  <c:v>67.63</c:v>
                </c:pt>
                <c:pt idx="3">
                  <c:v>65.16</c:v>
                </c:pt>
              </c:numCache>
            </c:numRef>
          </c:val>
          <c:smooth val="0"/>
        </c:ser>
        <c:ser>
          <c:idx val="4"/>
          <c:order val="4"/>
          <c:tx>
            <c:strRef>
              <c:f>Sheet1!$A$6</c:f>
              <c:strCache>
                <c:ptCount val="1"/>
                <c:pt idx="0">
                  <c:v>Small MSA</c:v>
                </c:pt>
              </c:strCache>
            </c:strRef>
          </c:tx>
          <c:spPr>
            <a:ln>
              <a:solidFill>
                <a:sysClr val="window" lastClr="FFFFFF">
                  <a:lumMod val="65000"/>
                </a:sysClr>
              </a:solidFill>
            </a:ln>
          </c:spPr>
          <c:marker>
            <c:symbol val="star"/>
            <c:size val="7"/>
            <c:spPr>
              <a:noFill/>
              <a:ln>
                <a:solidFill>
                  <a:sysClr val="window" lastClr="FFFFFF">
                    <a:lumMod val="65000"/>
                  </a:sysClr>
                </a:solidFill>
              </a:ln>
            </c:spPr>
          </c:marker>
          <c:cat>
            <c:strRef>
              <c:f>Sheet1!$B$1:$E$1</c:f>
              <c:strCache>
                <c:ptCount val="4"/>
                <c:pt idx="0">
                  <c:v>2010</c:v>
                </c:pt>
                <c:pt idx="1">
                  <c:v>2011</c:v>
                </c:pt>
                <c:pt idx="2">
                  <c:v>2012</c:v>
                </c:pt>
                <c:pt idx="3">
                  <c:v>2013</c:v>
                </c:pt>
              </c:strCache>
            </c:strRef>
          </c:cat>
          <c:val>
            <c:numRef>
              <c:f>Sheet1!$B$6:$E$6</c:f>
              <c:numCache>
                <c:formatCode>0.0</c:formatCode>
                <c:ptCount val="4"/>
                <c:pt idx="0">
                  <c:v>48.9</c:v>
                </c:pt>
                <c:pt idx="1">
                  <c:v>58.02</c:v>
                </c:pt>
                <c:pt idx="2">
                  <c:v>51.58</c:v>
                </c:pt>
                <c:pt idx="3">
                  <c:v>59.6</c:v>
                </c:pt>
              </c:numCache>
            </c:numRef>
          </c:val>
          <c:smooth val="0"/>
        </c:ser>
        <c:ser>
          <c:idx val="5"/>
          <c:order val="5"/>
          <c:tx>
            <c:strRef>
              <c:f>Sheet1!$A$7</c:f>
              <c:strCache>
                <c:ptCount val="1"/>
                <c:pt idx="0">
                  <c:v>Micropolitan</c:v>
                </c:pt>
              </c:strCache>
            </c:strRef>
          </c:tx>
          <c:spPr>
            <a:ln>
              <a:solidFill>
                <a:srgbClr val="C4BD97"/>
              </a:solidFill>
            </a:ln>
          </c:spPr>
          <c:marker>
            <c:symbol val="plus"/>
            <c:size val="7"/>
            <c:spPr>
              <a:noFill/>
              <a:ln>
                <a:solidFill>
                  <a:srgbClr val="C4BD97"/>
                </a:solidFill>
              </a:ln>
            </c:spPr>
          </c:marker>
          <c:cat>
            <c:strRef>
              <c:f>Sheet1!$B$1:$E$1</c:f>
              <c:strCache>
                <c:ptCount val="4"/>
                <c:pt idx="0">
                  <c:v>2010</c:v>
                </c:pt>
                <c:pt idx="1">
                  <c:v>2011</c:v>
                </c:pt>
                <c:pt idx="2">
                  <c:v>2012</c:v>
                </c:pt>
                <c:pt idx="3">
                  <c:v>2013</c:v>
                </c:pt>
              </c:strCache>
            </c:strRef>
          </c:cat>
          <c:val>
            <c:numRef>
              <c:f>Sheet1!$B$7:$E$7</c:f>
              <c:numCache>
                <c:formatCode>0.0</c:formatCode>
                <c:ptCount val="4"/>
                <c:pt idx="0">
                  <c:v>56.3</c:v>
                </c:pt>
                <c:pt idx="1">
                  <c:v>53.02</c:v>
                </c:pt>
                <c:pt idx="2">
                  <c:v>49.15</c:v>
                </c:pt>
                <c:pt idx="3">
                  <c:v>50.85</c:v>
                </c:pt>
              </c:numCache>
            </c:numRef>
          </c:val>
          <c:smooth val="0"/>
        </c:ser>
        <c:ser>
          <c:idx val="6"/>
          <c:order val="6"/>
          <c:tx>
            <c:strRef>
              <c:f>Sheet1!$A$8</c:f>
              <c:strCache>
                <c:ptCount val="1"/>
                <c:pt idx="0">
                  <c:v>Non-Core</c:v>
                </c:pt>
              </c:strCache>
            </c:strRef>
          </c:tx>
          <c:spPr>
            <a:ln w="25400">
              <a:solidFill>
                <a:srgbClr val="F79646">
                  <a:lumMod val="75000"/>
                </a:srgbClr>
              </a:solidFill>
            </a:ln>
          </c:spPr>
          <c:marker>
            <c:symbol val="plus"/>
            <c:size val="7"/>
            <c:spPr>
              <a:ln>
                <a:solidFill>
                  <a:srgbClr val="F79646">
                    <a:lumMod val="75000"/>
                  </a:srgbClr>
                </a:solidFill>
              </a:ln>
            </c:spPr>
          </c:marker>
          <c:cat>
            <c:strRef>
              <c:f>Sheet1!$B$1:$E$1</c:f>
              <c:strCache>
                <c:ptCount val="4"/>
                <c:pt idx="0">
                  <c:v>2010</c:v>
                </c:pt>
                <c:pt idx="1">
                  <c:v>2011</c:v>
                </c:pt>
                <c:pt idx="2">
                  <c:v>2012</c:v>
                </c:pt>
                <c:pt idx="3">
                  <c:v>2013</c:v>
                </c:pt>
              </c:strCache>
            </c:strRef>
          </c:cat>
          <c:val>
            <c:numRef>
              <c:f>Sheet1!$B$8:$E$8</c:f>
              <c:numCache>
                <c:formatCode>0.0</c:formatCode>
                <c:ptCount val="4"/>
                <c:pt idx="0">
                  <c:v>56.4</c:v>
                </c:pt>
                <c:pt idx="1">
                  <c:v>57.25</c:v>
                </c:pt>
                <c:pt idx="2">
                  <c:v>56.61</c:v>
                </c:pt>
                <c:pt idx="3">
                  <c:v>54.36</c:v>
                </c:pt>
              </c:numCache>
            </c:numRef>
          </c:val>
          <c:smooth val="0"/>
        </c:ser>
        <c:dLbls>
          <c:showLegendKey val="0"/>
          <c:showVal val="0"/>
          <c:showCatName val="0"/>
          <c:showSerName val="0"/>
          <c:showPercent val="0"/>
          <c:showBubbleSize val="0"/>
        </c:dLbls>
        <c:marker val="1"/>
        <c:smooth val="0"/>
        <c:axId val="110907776"/>
        <c:axId val="110909696"/>
      </c:lineChart>
      <c:catAx>
        <c:axId val="110907776"/>
        <c:scaling>
          <c:orientation val="minMax"/>
        </c:scaling>
        <c:delete val="0"/>
        <c:axPos val="b"/>
        <c:numFmt formatCode="General" sourceLinked="1"/>
        <c:majorTickMark val="out"/>
        <c:minorTickMark val="none"/>
        <c:tickLblPos val="nextTo"/>
        <c:txPr>
          <a:bodyPr rot="0"/>
          <a:lstStyle/>
          <a:p>
            <a:pPr>
              <a:defRPr sz="1600" b="0" baseline="0">
                <a:latin typeface="Calibri" panose="020F0502020204030204" pitchFamily="34" charset="0"/>
              </a:defRPr>
            </a:pPr>
            <a:endParaRPr lang="en-US"/>
          </a:p>
        </c:txPr>
        <c:crossAx val="110909696"/>
        <c:crosses val="autoZero"/>
        <c:auto val="1"/>
        <c:lblAlgn val="ctr"/>
        <c:lblOffset val="100"/>
        <c:noMultiLvlLbl val="0"/>
      </c:catAx>
      <c:valAx>
        <c:axId val="110909696"/>
        <c:scaling>
          <c:orientation val="minMax"/>
          <c:max val="100"/>
          <c:min val="0"/>
        </c:scaling>
        <c:delete val="0"/>
        <c:axPos val="l"/>
        <c:majorGridlines/>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prstClr val="black"/>
                    </a:solidFill>
                    <a:latin typeface="Calibri" panose="020F0502020204030204" pitchFamily="34" charset="0"/>
                    <a:ea typeface="+mn-ea"/>
                    <a:cs typeface="+mn-cs"/>
                  </a:defRPr>
                </a:pPr>
                <a:r>
                  <a:rPr lang="en-US" sz="1600" b="1" i="0" baseline="0" dirty="0" smtClean="0">
                    <a:effectLst/>
                  </a:rPr>
                  <a:t>Percentage of Severe Injuries</a:t>
                </a:r>
                <a:endParaRPr lang="en-US" sz="16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prstClr val="black"/>
                    </a:solidFill>
                    <a:latin typeface="Calibri" panose="020F0502020204030204" pitchFamily="34" charset="0"/>
                    <a:ea typeface="+mn-ea"/>
                    <a:cs typeface="+mn-cs"/>
                  </a:defRPr>
                </a:pPr>
                <a:endParaRPr lang="en-US" sz="1600" dirty="0"/>
              </a:p>
            </c:rich>
          </c:tx>
          <c:layout>
            <c:manualLayout>
              <c:xMode val="edge"/>
              <c:yMode val="edge"/>
              <c:x val="1.0802469135802469E-2"/>
              <c:y val="0.25494614852181124"/>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110907776"/>
        <c:crosses val="autoZero"/>
        <c:crossBetween val="between"/>
        <c:majorUnit val="20"/>
      </c:valAx>
    </c:plotArea>
    <c:legend>
      <c:legendPos val="t"/>
      <c:layout>
        <c:manualLayout>
          <c:xMode val="edge"/>
          <c:yMode val="edge"/>
          <c:x val="8.19954797317002E-3"/>
          <c:y val="1.1675185338674747E-3"/>
          <c:w val="0.99127867697093419"/>
          <c:h val="0.16130674637892486"/>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242697093418879"/>
          <c:y val="0.11285936641640724"/>
          <c:w val="0.88544643725089922"/>
          <c:h val="0.59905542330464501"/>
        </c:manualLayout>
      </c:layout>
      <c:barChart>
        <c:barDir val="col"/>
        <c:grouping val="clustered"/>
        <c:varyColors val="0"/>
        <c:ser>
          <c:idx val="0"/>
          <c:order val="0"/>
          <c:tx>
            <c:strRef>
              <c:f>Sheet1!$B$1</c:f>
              <c:strCache>
                <c:ptCount val="1"/>
                <c:pt idx="0">
                  <c:v>2012</c:v>
                </c:pt>
              </c:strCache>
            </c:strRef>
          </c:tx>
          <c:spPr>
            <a:solidFill>
              <a:srgbClr val="0072C6"/>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Sheet1!$A$2:$A$19</c:f>
              <c:strCache>
                <c:ptCount val="18"/>
                <c:pt idx="0">
                  <c:v>Total</c:v>
                </c:pt>
                <c:pt idx="2">
                  <c:v>&lt;100 Beds</c:v>
                </c:pt>
                <c:pt idx="3">
                  <c:v>100-299 Beds</c:v>
                </c:pt>
                <c:pt idx="4">
                  <c:v>300-499 Beds</c:v>
                </c:pt>
                <c:pt idx="5">
                  <c:v>500+ Beds</c:v>
                </c:pt>
                <c:pt idx="7">
                  <c:v>Government</c:v>
                </c:pt>
                <c:pt idx="8">
                  <c:v>Private, Nonprofit</c:v>
                </c:pt>
                <c:pt idx="9">
                  <c:v>Private, For Profit</c:v>
                </c:pt>
                <c:pt idx="11">
                  <c:v>Teaching</c:v>
                </c:pt>
                <c:pt idx="12">
                  <c:v>Nonteaching</c:v>
                </c:pt>
                <c:pt idx="14">
                  <c:v>Northeast</c:v>
                </c:pt>
                <c:pt idx="15">
                  <c:v>Midwest</c:v>
                </c:pt>
                <c:pt idx="16">
                  <c:v>South</c:v>
                </c:pt>
                <c:pt idx="17">
                  <c:v>West</c:v>
                </c:pt>
              </c:strCache>
            </c:strRef>
          </c:cat>
          <c:val>
            <c:numRef>
              <c:f>Sheet1!$B$2:$B$19</c:f>
              <c:numCache>
                <c:formatCode>General</c:formatCode>
                <c:ptCount val="18"/>
                <c:pt idx="0">
                  <c:v>26.5</c:v>
                </c:pt>
                <c:pt idx="2">
                  <c:v>23.4</c:v>
                </c:pt>
                <c:pt idx="3">
                  <c:v>25.2</c:v>
                </c:pt>
                <c:pt idx="4">
                  <c:v>26.9</c:v>
                </c:pt>
                <c:pt idx="5">
                  <c:v>28.9</c:v>
                </c:pt>
                <c:pt idx="7">
                  <c:v>36.200000000000003</c:v>
                </c:pt>
                <c:pt idx="8">
                  <c:v>24.5</c:v>
                </c:pt>
                <c:pt idx="9">
                  <c:v>28.5</c:v>
                </c:pt>
                <c:pt idx="11">
                  <c:v>28.3</c:v>
                </c:pt>
                <c:pt idx="12">
                  <c:v>24.5</c:v>
                </c:pt>
                <c:pt idx="14">
                  <c:v>24.8</c:v>
                </c:pt>
                <c:pt idx="15">
                  <c:v>23.2</c:v>
                </c:pt>
                <c:pt idx="16">
                  <c:v>28.2</c:v>
                </c:pt>
                <c:pt idx="17">
                  <c:v>28.7</c:v>
                </c:pt>
              </c:numCache>
            </c:numRef>
          </c:val>
        </c:ser>
        <c:ser>
          <c:idx val="1"/>
          <c:order val="1"/>
          <c:tx>
            <c:strRef>
              <c:f>Sheet1!$C$1</c:f>
              <c:strCache>
                <c:ptCount val="1"/>
                <c:pt idx="0">
                  <c:v>2013</c:v>
                </c:pt>
              </c:strCache>
            </c:strRef>
          </c:tx>
          <c:spPr>
            <a:solidFill>
              <a:srgbClr val="AABA0A"/>
            </a:solidFill>
          </c:spPr>
          <c:invertIfNegative val="0"/>
          <c:cat>
            <c:strRef>
              <c:f>Sheet1!$A$2:$A$19</c:f>
              <c:strCache>
                <c:ptCount val="18"/>
                <c:pt idx="0">
                  <c:v>Total</c:v>
                </c:pt>
                <c:pt idx="2">
                  <c:v>&lt;100 Beds</c:v>
                </c:pt>
                <c:pt idx="3">
                  <c:v>100-299 Beds</c:v>
                </c:pt>
                <c:pt idx="4">
                  <c:v>300-499 Beds</c:v>
                </c:pt>
                <c:pt idx="5">
                  <c:v>500+ Beds</c:v>
                </c:pt>
                <c:pt idx="7">
                  <c:v>Government</c:v>
                </c:pt>
                <c:pt idx="8">
                  <c:v>Private, Nonprofit</c:v>
                </c:pt>
                <c:pt idx="9">
                  <c:v>Private, For Profit</c:v>
                </c:pt>
                <c:pt idx="11">
                  <c:v>Teaching</c:v>
                </c:pt>
                <c:pt idx="12">
                  <c:v>Nonteaching</c:v>
                </c:pt>
                <c:pt idx="14">
                  <c:v>Northeast</c:v>
                </c:pt>
                <c:pt idx="15">
                  <c:v>Midwest</c:v>
                </c:pt>
                <c:pt idx="16">
                  <c:v>South</c:v>
                </c:pt>
                <c:pt idx="17">
                  <c:v>West</c:v>
                </c:pt>
              </c:strCache>
            </c:strRef>
          </c:cat>
          <c:val>
            <c:numRef>
              <c:f>Sheet1!$C$2:$C$19</c:f>
              <c:numCache>
                <c:formatCode>General</c:formatCode>
                <c:ptCount val="18"/>
                <c:pt idx="0">
                  <c:v>26.7</c:v>
                </c:pt>
                <c:pt idx="2">
                  <c:v>23.3</c:v>
                </c:pt>
                <c:pt idx="3">
                  <c:v>25.2</c:v>
                </c:pt>
                <c:pt idx="4">
                  <c:v>27.5</c:v>
                </c:pt>
                <c:pt idx="5">
                  <c:v>29</c:v>
                </c:pt>
                <c:pt idx="7">
                  <c:v>36</c:v>
                </c:pt>
                <c:pt idx="8">
                  <c:v>24.8</c:v>
                </c:pt>
                <c:pt idx="9">
                  <c:v>28.4</c:v>
                </c:pt>
                <c:pt idx="11">
                  <c:v>28.5</c:v>
                </c:pt>
                <c:pt idx="12">
                  <c:v>24.6</c:v>
                </c:pt>
                <c:pt idx="14">
                  <c:v>24.6</c:v>
                </c:pt>
                <c:pt idx="15">
                  <c:v>23.3</c:v>
                </c:pt>
                <c:pt idx="16">
                  <c:v>28.5</c:v>
                </c:pt>
                <c:pt idx="17">
                  <c:v>28.8</c:v>
                </c:pt>
              </c:numCache>
            </c:numRef>
          </c:val>
        </c:ser>
        <c:dLbls>
          <c:showLegendKey val="0"/>
          <c:showVal val="0"/>
          <c:showCatName val="0"/>
          <c:showSerName val="0"/>
          <c:showPercent val="0"/>
          <c:showBubbleSize val="0"/>
        </c:dLbls>
        <c:gapWidth val="150"/>
        <c:axId val="112998272"/>
        <c:axId val="112999808"/>
      </c:barChart>
      <c:catAx>
        <c:axId val="112998272"/>
        <c:scaling>
          <c:orientation val="minMax"/>
        </c:scaling>
        <c:delete val="0"/>
        <c:axPos val="b"/>
        <c:minorGridlines>
          <c:spPr>
            <a:ln>
              <a:noFill/>
            </a:ln>
          </c:spPr>
        </c:minorGridlines>
        <c:numFmt formatCode="General" sourceLinked="1"/>
        <c:majorTickMark val="out"/>
        <c:minorTickMark val="none"/>
        <c:tickLblPos val="nextTo"/>
        <c:txPr>
          <a:bodyPr rot="-1860000"/>
          <a:lstStyle/>
          <a:p>
            <a:pPr>
              <a:defRPr sz="1600" b="0">
                <a:solidFill>
                  <a:schemeClr val="tx1"/>
                </a:solidFill>
                <a:latin typeface="Calibri" panose="020F0502020204030204" pitchFamily="34" charset="0"/>
              </a:defRPr>
            </a:pPr>
            <a:endParaRPr lang="en-US"/>
          </a:p>
        </c:txPr>
        <c:crossAx val="112999808"/>
        <c:crosses val="autoZero"/>
        <c:auto val="1"/>
        <c:lblAlgn val="ctr"/>
        <c:lblOffset val="100"/>
        <c:noMultiLvlLbl val="0"/>
      </c:catAx>
      <c:valAx>
        <c:axId val="112999808"/>
        <c:scaling>
          <c:orientation val="minMax"/>
          <c:max val="50"/>
          <c:min val="0"/>
        </c:scaling>
        <c:delete val="0"/>
        <c:axPos val="l"/>
        <c:majorGridlines/>
        <c:title>
          <c:tx>
            <c:rich>
              <a:bodyPr rot="-5400000" vert="horz"/>
              <a:lstStyle/>
              <a:p>
                <a:pPr>
                  <a:defRPr sz="1600">
                    <a:latin typeface="Calibri" panose="020F0502020204030204" pitchFamily="34" charset="0"/>
                  </a:defRPr>
                </a:pPr>
                <a:r>
                  <a:rPr lang="en-US" dirty="0" smtClean="0"/>
                  <a:t>Percent</a:t>
                </a:r>
                <a:endParaRPr lang="en-US" dirty="0"/>
              </a:p>
            </c:rich>
          </c:tx>
          <c:layout>
            <c:manualLayout>
              <c:xMode val="edge"/>
              <c:yMode val="edge"/>
              <c:x val="4.6296296296296294E-3"/>
              <c:y val="0.32668136686402571"/>
            </c:manualLayout>
          </c:layout>
          <c:overlay val="0"/>
        </c:title>
        <c:numFmt formatCode="0" sourceLinked="0"/>
        <c:majorTickMark val="out"/>
        <c:minorTickMark val="none"/>
        <c:tickLblPos val="nextTo"/>
        <c:txPr>
          <a:bodyPr/>
          <a:lstStyle/>
          <a:p>
            <a:pPr>
              <a:defRPr sz="1600">
                <a:latin typeface="Calibri" panose="020F0502020204030204" pitchFamily="34" charset="0"/>
              </a:defRPr>
            </a:pPr>
            <a:endParaRPr lang="en-US"/>
          </a:p>
        </c:txPr>
        <c:crossAx val="112998272"/>
        <c:crosses val="autoZero"/>
        <c:crossBetween val="between"/>
        <c:majorUnit val="10"/>
      </c:valAx>
    </c:plotArea>
    <c:legend>
      <c:legendPos val="t"/>
      <c:layout>
        <c:manualLayout>
          <c:xMode val="edge"/>
          <c:yMode val="edge"/>
          <c:x val="0.22161149995139495"/>
          <c:y val="1.8517060367454078E-3"/>
          <c:w val="0.55462306794983962"/>
          <c:h val="9.0264044029380069E-2"/>
        </c:manualLayout>
      </c:layout>
      <c:overlay val="0"/>
      <c:txPr>
        <a:bodyPr/>
        <a:lstStyle/>
        <a:p>
          <a:pPr>
            <a:defRPr sz="160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1724992709246"/>
          <c:y val="0.11858191639088593"/>
          <c:w val="0.88951723048507825"/>
          <c:h val="0.67427108296245575"/>
        </c:manualLayout>
      </c:layout>
      <c:lineChart>
        <c:grouping val="standard"/>
        <c:varyColors val="0"/>
        <c:ser>
          <c:idx val="3"/>
          <c:order val="0"/>
          <c:tx>
            <c:strRef>
              <c:f>Sheet1!$B$1</c:f>
              <c:strCache>
                <c:ptCount val="1"/>
                <c:pt idx="0">
                  <c:v>White</c:v>
                </c:pt>
              </c:strCache>
            </c:strRef>
          </c:tx>
          <c:spPr>
            <a:ln w="25400">
              <a:solidFill>
                <a:sysClr val="windowText" lastClr="000000"/>
              </a:solidFill>
            </a:ln>
          </c:spPr>
          <c:marker>
            <c:symbol val="circle"/>
            <c:size val="7"/>
            <c:spPr>
              <a:solidFill>
                <a:sysClr val="windowText" lastClr="000000"/>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Sheet1!$B$2:$B$24</c:f>
              <c:numCache>
                <c:formatCode>General</c:formatCode>
                <c:ptCount val="23"/>
                <c:pt idx="0">
                  <c:v>15.6</c:v>
                </c:pt>
                <c:pt idx="1">
                  <c:v>17</c:v>
                </c:pt>
                <c:pt idx="2">
                  <c:v>16.7</c:v>
                </c:pt>
                <c:pt idx="3">
                  <c:v>16.100000000000001</c:v>
                </c:pt>
                <c:pt idx="4">
                  <c:v>16.100000000000001</c:v>
                </c:pt>
                <c:pt idx="5">
                  <c:v>15.8</c:v>
                </c:pt>
                <c:pt idx="6">
                  <c:v>15.7</c:v>
                </c:pt>
                <c:pt idx="7">
                  <c:v>14.8</c:v>
                </c:pt>
                <c:pt idx="8">
                  <c:v>16</c:v>
                </c:pt>
                <c:pt idx="9">
                  <c:v>14.2</c:v>
                </c:pt>
                <c:pt idx="10">
                  <c:v>15.1</c:v>
                </c:pt>
                <c:pt idx="11">
                  <c:v>15.1</c:v>
                </c:pt>
                <c:pt idx="12">
                  <c:v>15.2</c:v>
                </c:pt>
                <c:pt idx="13">
                  <c:v>13.9</c:v>
                </c:pt>
                <c:pt idx="14">
                  <c:v>14.7</c:v>
                </c:pt>
                <c:pt idx="15">
                  <c:v>14</c:v>
                </c:pt>
                <c:pt idx="16">
                  <c:v>13.5</c:v>
                </c:pt>
                <c:pt idx="17">
                  <c:v>11.1</c:v>
                </c:pt>
                <c:pt idx="18">
                  <c:v>11.4</c:v>
                </c:pt>
                <c:pt idx="19">
                  <c:v>10.5</c:v>
                </c:pt>
                <c:pt idx="20">
                  <c:v>8.6999999999999993</c:v>
                </c:pt>
                <c:pt idx="21">
                  <c:v>8.8000000000000007</c:v>
                </c:pt>
                <c:pt idx="22">
                  <c:v>8.9</c:v>
                </c:pt>
              </c:numCache>
            </c:numRef>
          </c:val>
          <c:smooth val="0"/>
        </c:ser>
        <c:ser>
          <c:idx val="0"/>
          <c:order val="1"/>
          <c:tx>
            <c:strRef>
              <c:f>Sheet1!$C$1</c:f>
              <c:strCache>
                <c:ptCount val="1"/>
                <c:pt idx="0">
                  <c:v>Black</c:v>
                </c:pt>
              </c:strCache>
            </c:strRef>
          </c:tx>
          <c:spPr>
            <a:ln w="25400">
              <a:solidFill>
                <a:srgbClr val="0072C6"/>
              </a:solidFill>
            </a:ln>
          </c:spPr>
          <c:marker>
            <c:symbol val="square"/>
            <c:size val="7"/>
            <c:spPr>
              <a:solidFill>
                <a:srgbClr val="0072C6"/>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Sheet1!$C$2:$C$24</c:f>
              <c:numCache>
                <c:formatCode>General</c:formatCode>
                <c:ptCount val="23"/>
                <c:pt idx="0">
                  <c:v>27.9</c:v>
                </c:pt>
                <c:pt idx="1">
                  <c:v>26.5</c:v>
                </c:pt>
                <c:pt idx="2">
                  <c:v>28.6</c:v>
                </c:pt>
                <c:pt idx="3">
                  <c:v>25.6</c:v>
                </c:pt>
                <c:pt idx="4">
                  <c:v>23.9</c:v>
                </c:pt>
                <c:pt idx="5">
                  <c:v>24.2</c:v>
                </c:pt>
                <c:pt idx="6">
                  <c:v>25</c:v>
                </c:pt>
                <c:pt idx="7">
                  <c:v>26.2</c:v>
                </c:pt>
                <c:pt idx="8">
                  <c:v>26</c:v>
                </c:pt>
                <c:pt idx="9">
                  <c:v>21.9</c:v>
                </c:pt>
                <c:pt idx="10">
                  <c:v>24.1</c:v>
                </c:pt>
                <c:pt idx="11">
                  <c:v>22.6</c:v>
                </c:pt>
                <c:pt idx="12">
                  <c:v>25.5</c:v>
                </c:pt>
                <c:pt idx="13">
                  <c:v>23.6</c:v>
                </c:pt>
                <c:pt idx="14">
                  <c:v>25.9</c:v>
                </c:pt>
                <c:pt idx="15">
                  <c:v>24.6</c:v>
                </c:pt>
                <c:pt idx="16">
                  <c:v>20.2</c:v>
                </c:pt>
                <c:pt idx="17">
                  <c:v>15.9</c:v>
                </c:pt>
                <c:pt idx="18">
                  <c:v>17.5</c:v>
                </c:pt>
                <c:pt idx="19">
                  <c:v>17.2</c:v>
                </c:pt>
                <c:pt idx="20">
                  <c:v>15.6</c:v>
                </c:pt>
                <c:pt idx="21">
                  <c:v>13.5</c:v>
                </c:pt>
                <c:pt idx="22">
                  <c:v>14.7</c:v>
                </c:pt>
              </c:numCache>
            </c:numRef>
          </c:val>
          <c:smooth val="0"/>
        </c:ser>
        <c:ser>
          <c:idx val="2"/>
          <c:order val="2"/>
          <c:tx>
            <c:strRef>
              <c:f>Sheet1!$D$1</c:f>
              <c:strCache>
                <c:ptCount val="1"/>
                <c:pt idx="0">
                  <c:v>Hispanic</c:v>
                </c:pt>
              </c:strCache>
            </c:strRef>
          </c:tx>
          <c:spPr>
            <a:ln w="25400">
              <a:solidFill>
                <a:srgbClr val="AABA0A"/>
              </a:solidFill>
            </a:ln>
          </c:spPr>
          <c:marker>
            <c:symbol val="triangle"/>
            <c:size val="9"/>
            <c:spPr>
              <a:solidFill>
                <a:srgbClr val="AABA0A"/>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Sheet1!$D$2:$D$24</c:f>
              <c:numCache>
                <c:formatCode>General</c:formatCode>
                <c:ptCount val="23"/>
                <c:pt idx="0">
                  <c:v>42.4</c:v>
                </c:pt>
                <c:pt idx="1">
                  <c:v>44.9</c:v>
                </c:pt>
                <c:pt idx="2">
                  <c:v>44.1</c:v>
                </c:pt>
                <c:pt idx="3">
                  <c:v>41.5</c:v>
                </c:pt>
                <c:pt idx="4">
                  <c:v>42</c:v>
                </c:pt>
                <c:pt idx="5">
                  <c:v>41.4</c:v>
                </c:pt>
                <c:pt idx="6">
                  <c:v>42.6</c:v>
                </c:pt>
                <c:pt idx="7">
                  <c:v>42.7</c:v>
                </c:pt>
                <c:pt idx="8">
                  <c:v>42.6</c:v>
                </c:pt>
                <c:pt idx="9">
                  <c:v>39.700000000000003</c:v>
                </c:pt>
                <c:pt idx="10">
                  <c:v>40.5</c:v>
                </c:pt>
                <c:pt idx="11">
                  <c:v>42.2</c:v>
                </c:pt>
                <c:pt idx="12">
                  <c:v>41.4</c:v>
                </c:pt>
                <c:pt idx="13">
                  <c:v>41.3</c:v>
                </c:pt>
                <c:pt idx="14">
                  <c:v>39.5</c:v>
                </c:pt>
                <c:pt idx="15">
                  <c:v>40.299999999999997</c:v>
                </c:pt>
                <c:pt idx="16">
                  <c:v>35.700000000000003</c:v>
                </c:pt>
                <c:pt idx="17">
                  <c:v>33.200000000000003</c:v>
                </c:pt>
                <c:pt idx="18">
                  <c:v>34</c:v>
                </c:pt>
                <c:pt idx="19">
                  <c:v>31.8</c:v>
                </c:pt>
                <c:pt idx="20">
                  <c:v>28.3</c:v>
                </c:pt>
                <c:pt idx="21">
                  <c:v>26.1</c:v>
                </c:pt>
                <c:pt idx="22">
                  <c:v>29.3</c:v>
                </c:pt>
              </c:numCache>
            </c:numRef>
          </c:val>
          <c:smooth val="0"/>
        </c:ser>
        <c:dLbls>
          <c:showLegendKey val="0"/>
          <c:showVal val="0"/>
          <c:showCatName val="0"/>
          <c:showSerName val="0"/>
          <c:showPercent val="0"/>
          <c:showBubbleSize val="0"/>
        </c:dLbls>
        <c:marker val="1"/>
        <c:smooth val="0"/>
        <c:axId val="56259328"/>
        <c:axId val="56260864"/>
      </c:lineChart>
      <c:catAx>
        <c:axId val="56259328"/>
        <c:scaling>
          <c:orientation val="minMax"/>
        </c:scaling>
        <c:delete val="0"/>
        <c:axPos val="b"/>
        <c:numFmt formatCode="General" sourceLinked="1"/>
        <c:majorTickMark val="out"/>
        <c:minorTickMark val="none"/>
        <c:tickLblPos val="nextTo"/>
        <c:txPr>
          <a:bodyPr rot="-3060000"/>
          <a:lstStyle/>
          <a:p>
            <a:pPr>
              <a:defRPr sz="1600" b="0" baseline="0">
                <a:latin typeface="Calibri" panose="020F0502020204030204" pitchFamily="34" charset="0"/>
              </a:defRPr>
            </a:pPr>
            <a:endParaRPr lang="en-US"/>
          </a:p>
        </c:txPr>
        <c:crossAx val="56260864"/>
        <c:crosses val="autoZero"/>
        <c:auto val="1"/>
        <c:lblAlgn val="ctr"/>
        <c:lblOffset val="100"/>
        <c:noMultiLvlLbl val="0"/>
      </c:catAx>
      <c:valAx>
        <c:axId val="56260864"/>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3.0864197530864196E-3"/>
              <c:y val="0.40981066225417473"/>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6259328"/>
        <c:crosses val="autoZero"/>
        <c:crossBetween val="between"/>
        <c:majorUnit val="10"/>
      </c:valAx>
    </c:plotArea>
    <c:legend>
      <c:legendPos val="t"/>
      <c:layout>
        <c:manualLayout>
          <c:xMode val="edge"/>
          <c:yMode val="edge"/>
          <c:x val="8.19954797317002E-3"/>
          <c:y val="1.1675185338674747E-3"/>
          <c:w val="0.99127867697093419"/>
          <c:h val="8.5823681007265396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1724992709243"/>
          <c:y val="0.10650462170489559"/>
          <c:w val="0.88951723048507825"/>
          <c:h val="0.66823243561946066"/>
        </c:manualLayout>
      </c:layout>
      <c:lineChart>
        <c:grouping val="standard"/>
        <c:varyColors val="0"/>
        <c:ser>
          <c:idx val="3"/>
          <c:order val="0"/>
          <c:tx>
            <c:strRef>
              <c:f>Sheet1!$B$1</c:f>
              <c:strCache>
                <c:ptCount val="1"/>
                <c:pt idx="0">
                  <c:v>Poor</c:v>
                </c:pt>
              </c:strCache>
            </c:strRef>
          </c:tx>
          <c:spPr>
            <a:ln w="25400">
              <a:solidFill>
                <a:sysClr val="windowText" lastClr="000000"/>
              </a:solidFill>
            </a:ln>
          </c:spPr>
          <c:marker>
            <c:symbol val="circle"/>
            <c:size val="7"/>
            <c:spPr>
              <a:solidFill>
                <a:sysClr val="windowText" lastClr="000000"/>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Sheet1!$B$2:$B$24</c:f>
              <c:numCache>
                <c:formatCode>General</c:formatCode>
                <c:ptCount val="23"/>
                <c:pt idx="0">
                  <c:v>44</c:v>
                </c:pt>
                <c:pt idx="1">
                  <c:v>43.5</c:v>
                </c:pt>
                <c:pt idx="2">
                  <c:v>43.7</c:v>
                </c:pt>
                <c:pt idx="3">
                  <c:v>38.1</c:v>
                </c:pt>
                <c:pt idx="4">
                  <c:v>39.799999999999997</c:v>
                </c:pt>
                <c:pt idx="5">
                  <c:v>37.200000000000003</c:v>
                </c:pt>
                <c:pt idx="6">
                  <c:v>42.2</c:v>
                </c:pt>
                <c:pt idx="7">
                  <c:v>41.1</c:v>
                </c:pt>
                <c:pt idx="8">
                  <c:v>42.7</c:v>
                </c:pt>
                <c:pt idx="9">
                  <c:v>38.9</c:v>
                </c:pt>
                <c:pt idx="10">
                  <c:v>41</c:v>
                </c:pt>
                <c:pt idx="11">
                  <c:v>37.6</c:v>
                </c:pt>
                <c:pt idx="12">
                  <c:v>39.1</c:v>
                </c:pt>
                <c:pt idx="13">
                  <c:v>38.9</c:v>
                </c:pt>
                <c:pt idx="14">
                  <c:v>40.200000000000003</c:v>
                </c:pt>
                <c:pt idx="15">
                  <c:v>39.200000000000003</c:v>
                </c:pt>
                <c:pt idx="16">
                  <c:v>34.9</c:v>
                </c:pt>
                <c:pt idx="17">
                  <c:v>33.5</c:v>
                </c:pt>
                <c:pt idx="18">
                  <c:v>32</c:v>
                </c:pt>
                <c:pt idx="19">
                  <c:v>29.1</c:v>
                </c:pt>
                <c:pt idx="20">
                  <c:v>28</c:v>
                </c:pt>
                <c:pt idx="21">
                  <c:v>25</c:v>
                </c:pt>
                <c:pt idx="22">
                  <c:v>25.2</c:v>
                </c:pt>
              </c:numCache>
            </c:numRef>
          </c:val>
          <c:smooth val="0"/>
        </c:ser>
        <c:ser>
          <c:idx val="0"/>
          <c:order val="1"/>
          <c:tx>
            <c:strRef>
              <c:f>Sheet1!$C$1</c:f>
              <c:strCache>
                <c:ptCount val="1"/>
                <c:pt idx="0">
                  <c:v>Near Poor</c:v>
                </c:pt>
              </c:strCache>
            </c:strRef>
          </c:tx>
          <c:spPr>
            <a:ln w="25400">
              <a:solidFill>
                <a:srgbClr val="0072C6"/>
              </a:solidFill>
            </a:ln>
          </c:spPr>
          <c:marker>
            <c:symbol val="square"/>
            <c:size val="7"/>
            <c:spPr>
              <a:solidFill>
                <a:srgbClr val="0072C6"/>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Sheet1!$C$2:$C$24</c:f>
              <c:numCache>
                <c:formatCode>General</c:formatCode>
                <c:ptCount val="23"/>
                <c:pt idx="0">
                  <c:v>43.8</c:v>
                </c:pt>
                <c:pt idx="1">
                  <c:v>44.2</c:v>
                </c:pt>
                <c:pt idx="2">
                  <c:v>43.9</c:v>
                </c:pt>
                <c:pt idx="3">
                  <c:v>40.200000000000003</c:v>
                </c:pt>
                <c:pt idx="4">
                  <c:v>40.299999999999997</c:v>
                </c:pt>
                <c:pt idx="5">
                  <c:v>42.1</c:v>
                </c:pt>
                <c:pt idx="6">
                  <c:v>39</c:v>
                </c:pt>
                <c:pt idx="7">
                  <c:v>39.200000000000003</c:v>
                </c:pt>
                <c:pt idx="8">
                  <c:v>41</c:v>
                </c:pt>
                <c:pt idx="9">
                  <c:v>37.799999999999997</c:v>
                </c:pt>
                <c:pt idx="10">
                  <c:v>38</c:v>
                </c:pt>
                <c:pt idx="11">
                  <c:v>40</c:v>
                </c:pt>
                <c:pt idx="12">
                  <c:v>39.200000000000003</c:v>
                </c:pt>
                <c:pt idx="13">
                  <c:v>38.4</c:v>
                </c:pt>
                <c:pt idx="14">
                  <c:v>37.9</c:v>
                </c:pt>
                <c:pt idx="15">
                  <c:v>38.6</c:v>
                </c:pt>
                <c:pt idx="16">
                  <c:v>34.4</c:v>
                </c:pt>
                <c:pt idx="17">
                  <c:v>28.5</c:v>
                </c:pt>
                <c:pt idx="18">
                  <c:v>31.3</c:v>
                </c:pt>
                <c:pt idx="19">
                  <c:v>29.2</c:v>
                </c:pt>
                <c:pt idx="20">
                  <c:v>23.8</c:v>
                </c:pt>
                <c:pt idx="21">
                  <c:v>24</c:v>
                </c:pt>
                <c:pt idx="22">
                  <c:v>24.4</c:v>
                </c:pt>
              </c:numCache>
            </c:numRef>
          </c:val>
          <c:smooth val="0"/>
        </c:ser>
        <c:ser>
          <c:idx val="2"/>
          <c:order val="2"/>
          <c:tx>
            <c:strRef>
              <c:f>Sheet1!$D$1</c:f>
              <c:strCache>
                <c:ptCount val="1"/>
                <c:pt idx="0">
                  <c:v>Not Poor</c:v>
                </c:pt>
              </c:strCache>
            </c:strRef>
          </c:tx>
          <c:spPr>
            <a:ln w="25400">
              <a:solidFill>
                <a:srgbClr val="AABA0A"/>
              </a:solidFill>
            </a:ln>
          </c:spPr>
          <c:marker>
            <c:symbol val="triangle"/>
            <c:size val="9"/>
            <c:spPr>
              <a:solidFill>
                <a:srgbClr val="AABA0A"/>
              </a:solidFill>
              <a:ln>
                <a:noFill/>
              </a:ln>
            </c:spPr>
          </c:marker>
          <c:cat>
            <c:strRef>
              <c:f>Sheet1!$A$2:$A$24</c:f>
              <c:strCache>
                <c:ptCount val="23"/>
                <c:pt idx="0">
                  <c:v>2010 Q1</c:v>
                </c:pt>
                <c:pt idx="1">
                  <c:v>Q2</c:v>
                </c:pt>
                <c:pt idx="2">
                  <c:v>Q3</c:v>
                </c:pt>
                <c:pt idx="3">
                  <c:v>Q4</c:v>
                </c:pt>
                <c:pt idx="4">
                  <c:v>2011 Q1</c:v>
                </c:pt>
                <c:pt idx="5">
                  <c:v>Q2</c:v>
                </c:pt>
                <c:pt idx="6">
                  <c:v>Q3</c:v>
                </c:pt>
                <c:pt idx="7">
                  <c:v>Q4</c:v>
                </c:pt>
                <c:pt idx="8">
                  <c:v>2012 Q1</c:v>
                </c:pt>
                <c:pt idx="9">
                  <c:v>Q2</c:v>
                </c:pt>
                <c:pt idx="10">
                  <c:v>Q3</c:v>
                </c:pt>
                <c:pt idx="11">
                  <c:v>Q4</c:v>
                </c:pt>
                <c:pt idx="12">
                  <c:v>2013 Q1</c:v>
                </c:pt>
                <c:pt idx="13">
                  <c:v>Q2</c:v>
                </c:pt>
                <c:pt idx="14">
                  <c:v>Q3</c:v>
                </c:pt>
                <c:pt idx="15">
                  <c:v>Q4</c:v>
                </c:pt>
                <c:pt idx="16">
                  <c:v>2014 Q1</c:v>
                </c:pt>
                <c:pt idx="17">
                  <c:v>Q2</c:v>
                </c:pt>
                <c:pt idx="18">
                  <c:v>Q3</c:v>
                </c:pt>
                <c:pt idx="19">
                  <c:v>Q4</c:v>
                </c:pt>
                <c:pt idx="20">
                  <c:v>2015 Q1</c:v>
                </c:pt>
                <c:pt idx="21">
                  <c:v>Q2</c:v>
                </c:pt>
                <c:pt idx="22">
                  <c:v>Q3</c:v>
                </c:pt>
              </c:strCache>
            </c:strRef>
          </c:cat>
          <c:val>
            <c:numRef>
              <c:f>Sheet1!$D$2:$D$24</c:f>
              <c:numCache>
                <c:formatCode>@</c:formatCode>
                <c:ptCount val="23"/>
                <c:pt idx="0">
                  <c:v>11.5</c:v>
                </c:pt>
                <c:pt idx="1">
                  <c:v>13.2</c:v>
                </c:pt>
                <c:pt idx="2">
                  <c:v>13.2</c:v>
                </c:pt>
                <c:pt idx="3">
                  <c:v>12.4</c:v>
                </c:pt>
                <c:pt idx="4">
                  <c:v>12</c:v>
                </c:pt>
                <c:pt idx="5">
                  <c:v>12.5</c:v>
                </c:pt>
                <c:pt idx="6">
                  <c:v>12</c:v>
                </c:pt>
                <c:pt idx="7">
                  <c:v>11.6</c:v>
                </c:pt>
                <c:pt idx="8">
                  <c:v>11.5</c:v>
                </c:pt>
                <c:pt idx="9">
                  <c:v>11.3</c:v>
                </c:pt>
                <c:pt idx="10">
                  <c:v>11.3</c:v>
                </c:pt>
                <c:pt idx="11">
                  <c:v>11.7</c:v>
                </c:pt>
                <c:pt idx="12">
                  <c:v>11.7</c:v>
                </c:pt>
                <c:pt idx="13">
                  <c:v>11.4</c:v>
                </c:pt>
                <c:pt idx="14">
                  <c:v>12</c:v>
                </c:pt>
                <c:pt idx="15">
                  <c:v>10.5</c:v>
                </c:pt>
                <c:pt idx="16">
                  <c:v>10.1</c:v>
                </c:pt>
                <c:pt idx="17">
                  <c:v>8.6</c:v>
                </c:pt>
                <c:pt idx="18">
                  <c:v>8.5</c:v>
                </c:pt>
                <c:pt idx="19">
                  <c:v>8.3000000000000007</c:v>
                </c:pt>
                <c:pt idx="20">
                  <c:v>7.5</c:v>
                </c:pt>
                <c:pt idx="21">
                  <c:v>7.5</c:v>
                </c:pt>
                <c:pt idx="22">
                  <c:v>8.1</c:v>
                </c:pt>
              </c:numCache>
            </c:numRef>
          </c:val>
          <c:smooth val="0"/>
        </c:ser>
        <c:dLbls>
          <c:showLegendKey val="0"/>
          <c:showVal val="0"/>
          <c:showCatName val="0"/>
          <c:showSerName val="0"/>
          <c:showPercent val="0"/>
          <c:showBubbleSize val="0"/>
        </c:dLbls>
        <c:marker val="1"/>
        <c:smooth val="0"/>
        <c:axId val="56681600"/>
        <c:axId val="56683520"/>
      </c:lineChart>
      <c:catAx>
        <c:axId val="56681600"/>
        <c:scaling>
          <c:orientation val="minMax"/>
        </c:scaling>
        <c:delete val="0"/>
        <c:axPos val="b"/>
        <c:numFmt formatCode="General" sourceLinked="1"/>
        <c:majorTickMark val="out"/>
        <c:minorTickMark val="none"/>
        <c:tickLblPos val="nextTo"/>
        <c:txPr>
          <a:bodyPr rot="-3060000"/>
          <a:lstStyle/>
          <a:p>
            <a:pPr>
              <a:defRPr sz="1600" b="0" baseline="0">
                <a:latin typeface="Calibri" panose="020F0502020204030204" pitchFamily="34" charset="0"/>
              </a:defRPr>
            </a:pPr>
            <a:endParaRPr lang="en-US"/>
          </a:p>
        </c:txPr>
        <c:crossAx val="56683520"/>
        <c:crosses val="autoZero"/>
        <c:auto val="1"/>
        <c:lblAlgn val="ctr"/>
        <c:lblOffset val="100"/>
        <c:noMultiLvlLbl val="0"/>
      </c:catAx>
      <c:valAx>
        <c:axId val="56683520"/>
        <c:scaling>
          <c:orientation val="minMax"/>
          <c:max val="50"/>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4640486515272545"/>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6681600"/>
        <c:crosses val="autoZero"/>
        <c:crossBetween val="between"/>
        <c:majorUnit val="10"/>
      </c:valAx>
    </c:plotArea>
    <c:legend>
      <c:legendPos val="t"/>
      <c:layout>
        <c:manualLayout>
          <c:xMode val="edge"/>
          <c:yMode val="edge"/>
          <c:x val="8.19954797317002E-3"/>
          <c:y val="1.1675185338674747E-3"/>
          <c:w val="0.99127867697093419"/>
          <c:h val="7.7229930880676603E-2"/>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086711383299311"/>
          <c:y val="0.14273650576286662"/>
          <c:w val="0.87503718285214338"/>
          <c:h val="0.72258026170641709"/>
        </c:manualLayout>
      </c:layout>
      <c:lineChart>
        <c:grouping val="standard"/>
        <c:varyColors val="0"/>
        <c:ser>
          <c:idx val="3"/>
          <c:order val="0"/>
          <c:tx>
            <c:strRef>
              <c:f>Sheet1!$A$2</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strRef>
              <c:f>Sheet1!$B$1:$G$1</c:f>
              <c:strCache>
                <c:ptCount val="6"/>
                <c:pt idx="0">
                  <c:v>2010</c:v>
                </c:pt>
                <c:pt idx="1">
                  <c:v>2011</c:v>
                </c:pt>
                <c:pt idx="2">
                  <c:v>2012</c:v>
                </c:pt>
                <c:pt idx="3">
                  <c:v>2013</c:v>
                </c:pt>
                <c:pt idx="4">
                  <c:v>2014</c:v>
                </c:pt>
                <c:pt idx="5">
                  <c:v>2015 Q1-3</c:v>
                </c:pt>
              </c:strCache>
            </c:strRef>
          </c:cat>
          <c:val>
            <c:numRef>
              <c:f>Sheet1!$B$2:$G$2</c:f>
              <c:numCache>
                <c:formatCode>General</c:formatCode>
                <c:ptCount val="6"/>
                <c:pt idx="0">
                  <c:v>85.1</c:v>
                </c:pt>
                <c:pt idx="1">
                  <c:v>86.5</c:v>
                </c:pt>
                <c:pt idx="2">
                  <c:v>85.5</c:v>
                </c:pt>
                <c:pt idx="3">
                  <c:v>86.1</c:v>
                </c:pt>
                <c:pt idx="4">
                  <c:v>87.6</c:v>
                </c:pt>
                <c:pt idx="5">
                  <c:v>87.6</c:v>
                </c:pt>
              </c:numCache>
            </c:numRef>
          </c:val>
          <c:smooth val="0"/>
        </c:ser>
        <c:ser>
          <c:idx val="0"/>
          <c:order val="1"/>
          <c:tx>
            <c:strRef>
              <c:f>Sheet1!$A$3</c:f>
              <c:strCache>
                <c:ptCount val="1"/>
                <c:pt idx="0">
                  <c:v>White</c:v>
                </c:pt>
              </c:strCache>
            </c:strRef>
          </c:tx>
          <c:spPr>
            <a:ln w="25400">
              <a:solidFill>
                <a:srgbClr val="0072C6"/>
              </a:solidFill>
            </a:ln>
          </c:spPr>
          <c:marker>
            <c:symbol val="square"/>
            <c:size val="7"/>
            <c:spPr>
              <a:solidFill>
                <a:srgbClr val="0072C6"/>
              </a:solidFill>
              <a:ln>
                <a:noFill/>
              </a:ln>
            </c:spPr>
          </c:marker>
          <c:cat>
            <c:strRef>
              <c:f>Sheet1!$B$1:$G$1</c:f>
              <c:strCache>
                <c:ptCount val="6"/>
                <c:pt idx="0">
                  <c:v>2010</c:v>
                </c:pt>
                <c:pt idx="1">
                  <c:v>2011</c:v>
                </c:pt>
                <c:pt idx="2">
                  <c:v>2012</c:v>
                </c:pt>
                <c:pt idx="3">
                  <c:v>2013</c:v>
                </c:pt>
                <c:pt idx="4">
                  <c:v>2014</c:v>
                </c:pt>
                <c:pt idx="5">
                  <c:v>2015 Q1-3</c:v>
                </c:pt>
              </c:strCache>
            </c:strRef>
          </c:cat>
          <c:val>
            <c:numRef>
              <c:f>Sheet1!$B$3:$G$3</c:f>
              <c:numCache>
                <c:formatCode>General</c:formatCode>
                <c:ptCount val="6"/>
                <c:pt idx="0">
                  <c:v>87.7</c:v>
                </c:pt>
                <c:pt idx="1">
                  <c:v>89.1</c:v>
                </c:pt>
                <c:pt idx="2">
                  <c:v>88.1</c:v>
                </c:pt>
                <c:pt idx="3">
                  <c:v>88.3</c:v>
                </c:pt>
                <c:pt idx="4">
                  <c:v>89.6</c:v>
                </c:pt>
                <c:pt idx="5">
                  <c:v>89</c:v>
                </c:pt>
              </c:numCache>
            </c:numRef>
          </c:val>
          <c:smooth val="0"/>
        </c:ser>
        <c:ser>
          <c:idx val="2"/>
          <c:order val="2"/>
          <c:tx>
            <c:strRef>
              <c:f>Sheet1!$A$4</c:f>
              <c:strCache>
                <c:ptCount val="1"/>
                <c:pt idx="0">
                  <c:v>Black</c:v>
                </c:pt>
              </c:strCache>
            </c:strRef>
          </c:tx>
          <c:spPr>
            <a:ln w="25400">
              <a:solidFill>
                <a:srgbClr val="AABA0A"/>
              </a:solidFill>
            </a:ln>
          </c:spPr>
          <c:marker>
            <c:symbol val="triangle"/>
            <c:size val="9"/>
            <c:spPr>
              <a:solidFill>
                <a:srgbClr val="AABA0A"/>
              </a:solidFill>
              <a:ln>
                <a:noFill/>
              </a:ln>
            </c:spPr>
          </c:marker>
          <c:cat>
            <c:strRef>
              <c:f>Sheet1!$B$1:$G$1</c:f>
              <c:strCache>
                <c:ptCount val="6"/>
                <c:pt idx="0">
                  <c:v>2010</c:v>
                </c:pt>
                <c:pt idx="1">
                  <c:v>2011</c:v>
                </c:pt>
                <c:pt idx="2">
                  <c:v>2012</c:v>
                </c:pt>
                <c:pt idx="3">
                  <c:v>2013</c:v>
                </c:pt>
                <c:pt idx="4">
                  <c:v>2014</c:v>
                </c:pt>
                <c:pt idx="5">
                  <c:v>2015 Q1-3</c:v>
                </c:pt>
              </c:strCache>
            </c:strRef>
          </c:cat>
          <c:val>
            <c:numRef>
              <c:f>Sheet1!$B$4:$G$4</c:f>
              <c:numCache>
                <c:formatCode>General</c:formatCode>
                <c:ptCount val="6"/>
                <c:pt idx="0">
                  <c:v>83.7</c:v>
                </c:pt>
                <c:pt idx="1">
                  <c:v>85</c:v>
                </c:pt>
                <c:pt idx="2">
                  <c:v>84.9</c:v>
                </c:pt>
                <c:pt idx="3">
                  <c:v>85.4</c:v>
                </c:pt>
                <c:pt idx="4">
                  <c:v>87</c:v>
                </c:pt>
                <c:pt idx="5">
                  <c:v>86.2</c:v>
                </c:pt>
              </c:numCache>
            </c:numRef>
          </c:val>
          <c:smooth val="0"/>
        </c:ser>
        <c:ser>
          <c:idx val="1"/>
          <c:order val="3"/>
          <c:tx>
            <c:strRef>
              <c:f>Sheet1!$A$5</c:f>
              <c:strCache>
                <c:ptCount val="1"/>
                <c:pt idx="0">
                  <c:v>Hispanic</c:v>
                </c:pt>
              </c:strCache>
            </c:strRef>
          </c:tx>
          <c:spPr>
            <a:ln w="34925">
              <a:solidFill>
                <a:srgbClr val="7BA8DF"/>
              </a:solidFill>
            </a:ln>
          </c:spPr>
          <c:marker>
            <c:symbol val="diamond"/>
            <c:size val="9"/>
            <c:spPr>
              <a:solidFill>
                <a:srgbClr val="7BA8DF"/>
              </a:solidFill>
              <a:ln>
                <a:noFill/>
              </a:ln>
            </c:spPr>
          </c:marker>
          <c:cat>
            <c:strRef>
              <c:f>Sheet1!$B$1:$G$1</c:f>
              <c:strCache>
                <c:ptCount val="6"/>
                <c:pt idx="0">
                  <c:v>2010</c:v>
                </c:pt>
                <c:pt idx="1">
                  <c:v>2011</c:v>
                </c:pt>
                <c:pt idx="2">
                  <c:v>2012</c:v>
                </c:pt>
                <c:pt idx="3">
                  <c:v>2013</c:v>
                </c:pt>
                <c:pt idx="4">
                  <c:v>2014</c:v>
                </c:pt>
                <c:pt idx="5">
                  <c:v>2015 Q1-3</c:v>
                </c:pt>
              </c:strCache>
            </c:strRef>
          </c:cat>
          <c:val>
            <c:numRef>
              <c:f>Sheet1!$B$5:$G$5</c:f>
              <c:numCache>
                <c:formatCode>General</c:formatCode>
                <c:ptCount val="6"/>
                <c:pt idx="0">
                  <c:v>76.599999999999994</c:v>
                </c:pt>
                <c:pt idx="1">
                  <c:v>78</c:v>
                </c:pt>
                <c:pt idx="2">
                  <c:v>77.099999999999994</c:v>
                </c:pt>
                <c:pt idx="3">
                  <c:v>78.900000000000006</c:v>
                </c:pt>
                <c:pt idx="4">
                  <c:v>81.599999999999994</c:v>
                </c:pt>
                <c:pt idx="5">
                  <c:v>82.6</c:v>
                </c:pt>
              </c:numCache>
            </c:numRef>
          </c:val>
          <c:smooth val="0"/>
        </c:ser>
        <c:dLbls>
          <c:showLegendKey val="0"/>
          <c:showVal val="0"/>
          <c:showCatName val="0"/>
          <c:showSerName val="0"/>
          <c:showPercent val="0"/>
          <c:showBubbleSize val="0"/>
        </c:dLbls>
        <c:marker val="1"/>
        <c:smooth val="0"/>
        <c:axId val="56097408"/>
        <c:axId val="56130176"/>
      </c:lineChart>
      <c:catAx>
        <c:axId val="56097408"/>
        <c:scaling>
          <c:orientation val="minMax"/>
        </c:scaling>
        <c:delete val="0"/>
        <c:axPos val="b"/>
        <c:numFmt formatCode="General" sourceLinked="1"/>
        <c:majorTickMark val="out"/>
        <c:minorTickMark val="none"/>
        <c:tickLblPos val="nextTo"/>
        <c:txPr>
          <a:bodyPr rot="0"/>
          <a:lstStyle/>
          <a:p>
            <a:pPr>
              <a:defRPr sz="1600" b="0" baseline="0">
                <a:latin typeface="Calibri" panose="020F0502020204030204" pitchFamily="34" charset="0"/>
              </a:defRPr>
            </a:pPr>
            <a:endParaRPr lang="en-US"/>
          </a:p>
        </c:txPr>
        <c:crossAx val="56130176"/>
        <c:crosses val="autoZero"/>
        <c:auto val="1"/>
        <c:lblAlgn val="ctr"/>
        <c:lblOffset val="100"/>
        <c:noMultiLvlLbl val="0"/>
      </c:catAx>
      <c:valAx>
        <c:axId val="56130176"/>
        <c:scaling>
          <c:orientation val="minMax"/>
          <c:max val="100"/>
          <c:min val="5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9803532370953632"/>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6097408"/>
        <c:crosses val="autoZero"/>
        <c:crossBetween val="between"/>
        <c:majorUnit val="10"/>
      </c:valAx>
    </c:plotArea>
    <c:legend>
      <c:legendPos val="t"/>
      <c:layout>
        <c:manualLayout>
          <c:xMode val="edge"/>
          <c:yMode val="edge"/>
          <c:x val="8.19954797317002E-3"/>
          <c:y val="1.1675185338674747E-3"/>
          <c:w val="0.99127867697093419"/>
          <c:h val="0.1039396230362509"/>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780097063338782"/>
          <c:y val="0.15441012581760613"/>
          <c:w val="0.805404636920385"/>
          <c:h val="0.65884368620589095"/>
        </c:manualLayout>
      </c:layout>
      <c:lineChart>
        <c:grouping val="standard"/>
        <c:varyColors val="0"/>
        <c:ser>
          <c:idx val="3"/>
          <c:order val="0"/>
          <c:tx>
            <c:strRef>
              <c:f>Sheet1!$B$1</c:f>
              <c:strCache>
                <c:ptCount val="1"/>
                <c:pt idx="0">
                  <c:v>Total</c:v>
                </c:pt>
              </c:strCache>
            </c:strRef>
          </c:tx>
          <c:spPr>
            <a:ln w="25400">
              <a:solidFill>
                <a:sysClr val="windowText" lastClr="000000"/>
              </a:solidFill>
            </a:ln>
          </c:spPr>
          <c:marker>
            <c:symbol val="circle"/>
            <c:size val="7"/>
            <c:spPr>
              <a:solidFill>
                <a:sysClr val="windowText" lastClr="000000"/>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Sheet1!$B$2:$B$13</c:f>
              <c:numCache>
                <c:formatCode>General</c:formatCode>
                <c:ptCount val="12"/>
                <c:pt idx="0">
                  <c:v>10.9</c:v>
                </c:pt>
                <c:pt idx="1">
                  <c:v>11</c:v>
                </c:pt>
                <c:pt idx="2">
                  <c:v>11</c:v>
                </c:pt>
                <c:pt idx="3">
                  <c:v>11.4</c:v>
                </c:pt>
                <c:pt idx="4">
                  <c:v>11.7</c:v>
                </c:pt>
                <c:pt idx="5">
                  <c:v>10</c:v>
                </c:pt>
                <c:pt idx="6">
                  <c:v>10.199999999999999</c:v>
                </c:pt>
                <c:pt idx="7">
                  <c:v>11.1</c:v>
                </c:pt>
                <c:pt idx="8">
                  <c:v>10.3</c:v>
                </c:pt>
                <c:pt idx="9">
                  <c:v>10.4</c:v>
                </c:pt>
                <c:pt idx="10">
                  <c:v>10.5</c:v>
                </c:pt>
                <c:pt idx="11">
                  <c:v>11.7</c:v>
                </c:pt>
              </c:numCache>
            </c:numRef>
          </c:val>
          <c:smooth val="0"/>
        </c:ser>
        <c:ser>
          <c:idx val="0"/>
          <c:order val="1"/>
          <c:tx>
            <c:strRef>
              <c:f>Sheet1!$C$1</c:f>
              <c:strCache>
                <c:ptCount val="1"/>
                <c:pt idx="0">
                  <c:v>Private</c:v>
                </c:pt>
              </c:strCache>
            </c:strRef>
          </c:tx>
          <c:spPr>
            <a:ln w="25400">
              <a:solidFill>
                <a:srgbClr val="0072C6"/>
              </a:solidFill>
            </a:ln>
          </c:spPr>
          <c:marker>
            <c:symbol val="square"/>
            <c:size val="7"/>
            <c:spPr>
              <a:solidFill>
                <a:srgbClr val="0072C6"/>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Sheet1!$C$2:$C$13</c:f>
              <c:numCache>
                <c:formatCode>General</c:formatCode>
                <c:ptCount val="12"/>
                <c:pt idx="0">
                  <c:v>9.4</c:v>
                </c:pt>
                <c:pt idx="1">
                  <c:v>9.1999999999999993</c:v>
                </c:pt>
                <c:pt idx="2">
                  <c:v>9.1</c:v>
                </c:pt>
                <c:pt idx="3">
                  <c:v>9.3000000000000007</c:v>
                </c:pt>
                <c:pt idx="4">
                  <c:v>10</c:v>
                </c:pt>
                <c:pt idx="5">
                  <c:v>8.1</c:v>
                </c:pt>
                <c:pt idx="6">
                  <c:v>8.4</c:v>
                </c:pt>
                <c:pt idx="7">
                  <c:v>8.6999999999999993</c:v>
                </c:pt>
                <c:pt idx="8">
                  <c:v>7.7</c:v>
                </c:pt>
                <c:pt idx="9">
                  <c:v>8.1999999999999993</c:v>
                </c:pt>
                <c:pt idx="10">
                  <c:v>8.4</c:v>
                </c:pt>
                <c:pt idx="11">
                  <c:v>9.1999999999999993</c:v>
                </c:pt>
              </c:numCache>
            </c:numRef>
          </c:val>
          <c:smooth val="0"/>
        </c:ser>
        <c:ser>
          <c:idx val="2"/>
          <c:order val="2"/>
          <c:tx>
            <c:strRef>
              <c:f>Sheet1!$D$1</c:f>
              <c:strCache>
                <c:ptCount val="1"/>
                <c:pt idx="0">
                  <c:v>Public</c:v>
                </c:pt>
              </c:strCache>
            </c:strRef>
          </c:tx>
          <c:spPr>
            <a:ln w="25400">
              <a:solidFill>
                <a:srgbClr val="AABA0A"/>
              </a:solidFill>
            </a:ln>
          </c:spPr>
          <c:marker>
            <c:symbol val="triangle"/>
            <c:size val="9"/>
            <c:spPr>
              <a:solidFill>
                <a:srgbClr val="AABA0A"/>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Sheet1!$D$2:$D$13</c:f>
              <c:numCache>
                <c:formatCode>General</c:formatCode>
                <c:ptCount val="12"/>
                <c:pt idx="0">
                  <c:v>13.6</c:v>
                </c:pt>
                <c:pt idx="1">
                  <c:v>14.5</c:v>
                </c:pt>
                <c:pt idx="2">
                  <c:v>14.3</c:v>
                </c:pt>
                <c:pt idx="3">
                  <c:v>13.5</c:v>
                </c:pt>
                <c:pt idx="4">
                  <c:v>13.1</c:v>
                </c:pt>
                <c:pt idx="5">
                  <c:v>12</c:v>
                </c:pt>
                <c:pt idx="6">
                  <c:v>12.7</c:v>
                </c:pt>
                <c:pt idx="7">
                  <c:v>13.4</c:v>
                </c:pt>
                <c:pt idx="8">
                  <c:v>12.8</c:v>
                </c:pt>
                <c:pt idx="9">
                  <c:v>11.9</c:v>
                </c:pt>
                <c:pt idx="10">
                  <c:v>12.7</c:v>
                </c:pt>
                <c:pt idx="11">
                  <c:v>13.4</c:v>
                </c:pt>
              </c:numCache>
            </c:numRef>
          </c:val>
          <c:smooth val="0"/>
        </c:ser>
        <c:ser>
          <c:idx val="1"/>
          <c:order val="3"/>
          <c:tx>
            <c:strRef>
              <c:f>Sheet1!$E$1</c:f>
              <c:strCache>
                <c:ptCount val="1"/>
                <c:pt idx="0">
                  <c:v>Uninsured</c:v>
                </c:pt>
              </c:strCache>
            </c:strRef>
          </c:tx>
          <c:spPr>
            <a:ln w="34925">
              <a:solidFill>
                <a:srgbClr val="7BA8DF"/>
              </a:solidFill>
            </a:ln>
          </c:spPr>
          <c:marker>
            <c:symbol val="diamond"/>
            <c:size val="9"/>
            <c:spPr>
              <a:solidFill>
                <a:srgbClr val="7BA8DF"/>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Sheet1!$E$2:$E$13</c:f>
              <c:numCache>
                <c:formatCode>General</c:formatCode>
                <c:ptCount val="12"/>
                <c:pt idx="0">
                  <c:v>18</c:v>
                </c:pt>
                <c:pt idx="1">
                  <c:v>18.399999999999999</c:v>
                </c:pt>
                <c:pt idx="2">
                  <c:v>18.7</c:v>
                </c:pt>
                <c:pt idx="3">
                  <c:v>20.6</c:v>
                </c:pt>
                <c:pt idx="4">
                  <c:v>19.5</c:v>
                </c:pt>
                <c:pt idx="5">
                  <c:v>17.5</c:v>
                </c:pt>
                <c:pt idx="6">
                  <c:v>17.2</c:v>
                </c:pt>
                <c:pt idx="7">
                  <c:v>20.3</c:v>
                </c:pt>
                <c:pt idx="8">
                  <c:v>19</c:v>
                </c:pt>
                <c:pt idx="9">
                  <c:v>19.7</c:v>
                </c:pt>
                <c:pt idx="10">
                  <c:v>18.7</c:v>
                </c:pt>
                <c:pt idx="11">
                  <c:v>18.899999999999999</c:v>
                </c:pt>
              </c:numCache>
            </c:numRef>
          </c:val>
          <c:smooth val="0"/>
        </c:ser>
        <c:dLbls>
          <c:showLegendKey val="0"/>
          <c:showVal val="0"/>
          <c:showCatName val="0"/>
          <c:showSerName val="0"/>
          <c:showPercent val="0"/>
          <c:showBubbleSize val="0"/>
        </c:dLbls>
        <c:marker val="1"/>
        <c:smooth val="0"/>
        <c:axId val="57099008"/>
        <c:axId val="57100928"/>
      </c:lineChart>
      <c:catAx>
        <c:axId val="57099008"/>
        <c:scaling>
          <c:orientation val="minMax"/>
        </c:scaling>
        <c:delete val="0"/>
        <c:axPos val="b"/>
        <c:numFmt formatCode="General" sourceLinked="1"/>
        <c:majorTickMark val="out"/>
        <c:minorTickMark val="none"/>
        <c:tickLblPos val="nextTo"/>
        <c:txPr>
          <a:bodyPr rot="-3060000"/>
          <a:lstStyle/>
          <a:p>
            <a:pPr>
              <a:defRPr sz="1400" b="0" baseline="0">
                <a:latin typeface="Calibri" panose="020F0502020204030204" pitchFamily="34" charset="0"/>
              </a:defRPr>
            </a:pPr>
            <a:endParaRPr lang="en-US"/>
          </a:p>
        </c:txPr>
        <c:crossAx val="57100928"/>
        <c:crosses val="autoZero"/>
        <c:auto val="1"/>
        <c:lblAlgn val="ctr"/>
        <c:lblOffset val="100"/>
        <c:noMultiLvlLbl val="0"/>
      </c:catAx>
      <c:valAx>
        <c:axId val="57100928"/>
        <c:scaling>
          <c:orientation val="minMax"/>
          <c:max val="2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9309565470982794"/>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7099008"/>
        <c:crosses val="autoZero"/>
        <c:crossBetween val="between"/>
        <c:majorUnit val="5"/>
      </c:valAx>
    </c:plotArea>
    <c:legend>
      <c:legendPos val="t"/>
      <c:layout>
        <c:manualLayout>
          <c:xMode val="edge"/>
          <c:yMode val="edge"/>
          <c:x val="0"/>
          <c:y val="1.1675185338674747E-3"/>
          <c:w val="0.99745139496451829"/>
          <c:h val="0.11474372995042285"/>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780097063338782"/>
          <c:y val="0.15441012581760613"/>
          <c:w val="0.80592300962379704"/>
          <c:h val="0.65884368620589095"/>
        </c:manualLayout>
      </c:layout>
      <c:lineChart>
        <c:grouping val="standard"/>
        <c:varyColors val="0"/>
        <c:ser>
          <c:idx val="3"/>
          <c:order val="0"/>
          <c:tx>
            <c:strRef>
              <c:f>Sheet1!$B$1</c:f>
              <c:strCache>
                <c:ptCount val="1"/>
                <c:pt idx="0">
                  <c:v>0-17</c:v>
                </c:pt>
              </c:strCache>
            </c:strRef>
          </c:tx>
          <c:spPr>
            <a:ln w="25400">
              <a:solidFill>
                <a:sysClr val="windowText" lastClr="000000"/>
              </a:solidFill>
            </a:ln>
          </c:spPr>
          <c:marker>
            <c:symbol val="circle"/>
            <c:size val="7"/>
            <c:spPr>
              <a:solidFill>
                <a:sysClr val="windowText" lastClr="000000"/>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Sheet1!$B$2:$B$13</c:f>
              <c:numCache>
                <c:formatCode>General</c:formatCode>
                <c:ptCount val="12"/>
                <c:pt idx="0">
                  <c:v>5.7</c:v>
                </c:pt>
                <c:pt idx="1">
                  <c:v>6.6</c:v>
                </c:pt>
                <c:pt idx="2">
                  <c:v>5.5</c:v>
                </c:pt>
                <c:pt idx="3">
                  <c:v>6.3</c:v>
                </c:pt>
                <c:pt idx="4">
                  <c:v>6</c:v>
                </c:pt>
                <c:pt idx="5">
                  <c:v>5.4</c:v>
                </c:pt>
                <c:pt idx="6">
                  <c:v>4.7</c:v>
                </c:pt>
                <c:pt idx="7">
                  <c:v>5</c:v>
                </c:pt>
                <c:pt idx="8">
                  <c:v>3.5</c:v>
                </c:pt>
                <c:pt idx="9">
                  <c:v>4.4000000000000004</c:v>
                </c:pt>
                <c:pt idx="10">
                  <c:v>4.3</c:v>
                </c:pt>
                <c:pt idx="11">
                  <c:v>4.9000000000000004</c:v>
                </c:pt>
              </c:numCache>
            </c:numRef>
          </c:val>
          <c:smooth val="0"/>
        </c:ser>
        <c:ser>
          <c:idx val="0"/>
          <c:order val="1"/>
          <c:tx>
            <c:strRef>
              <c:f>Sheet1!$C$1</c:f>
              <c:strCache>
                <c:ptCount val="1"/>
                <c:pt idx="0">
                  <c:v>18-44</c:v>
                </c:pt>
              </c:strCache>
            </c:strRef>
          </c:tx>
          <c:spPr>
            <a:ln w="25400">
              <a:solidFill>
                <a:srgbClr val="0072C6"/>
              </a:solidFill>
            </a:ln>
          </c:spPr>
          <c:marker>
            <c:symbol val="square"/>
            <c:size val="7"/>
            <c:spPr>
              <a:solidFill>
                <a:srgbClr val="0072C6"/>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Sheet1!$C$2:$C$13</c:f>
              <c:numCache>
                <c:formatCode>General</c:formatCode>
                <c:ptCount val="12"/>
                <c:pt idx="0">
                  <c:v>13.1</c:v>
                </c:pt>
                <c:pt idx="1">
                  <c:v>12.8</c:v>
                </c:pt>
                <c:pt idx="2">
                  <c:v>12.9</c:v>
                </c:pt>
                <c:pt idx="3">
                  <c:v>13</c:v>
                </c:pt>
                <c:pt idx="4">
                  <c:v>13.5</c:v>
                </c:pt>
                <c:pt idx="5">
                  <c:v>11.6</c:v>
                </c:pt>
                <c:pt idx="6">
                  <c:v>11.5</c:v>
                </c:pt>
                <c:pt idx="7">
                  <c:v>12.8</c:v>
                </c:pt>
                <c:pt idx="8">
                  <c:v>12.1</c:v>
                </c:pt>
                <c:pt idx="9">
                  <c:v>11.6</c:v>
                </c:pt>
                <c:pt idx="10">
                  <c:v>11.9</c:v>
                </c:pt>
                <c:pt idx="11">
                  <c:v>12.3</c:v>
                </c:pt>
              </c:numCache>
            </c:numRef>
          </c:val>
          <c:smooth val="0"/>
        </c:ser>
        <c:ser>
          <c:idx val="2"/>
          <c:order val="2"/>
          <c:tx>
            <c:strRef>
              <c:f>Sheet1!$D$1</c:f>
              <c:strCache>
                <c:ptCount val="1"/>
                <c:pt idx="0">
                  <c:v>45-64</c:v>
                </c:pt>
              </c:strCache>
            </c:strRef>
          </c:tx>
          <c:spPr>
            <a:ln w="25400">
              <a:solidFill>
                <a:srgbClr val="AABA0A"/>
              </a:solidFill>
            </a:ln>
          </c:spPr>
          <c:marker>
            <c:symbol val="triangle"/>
            <c:size val="9"/>
            <c:spPr>
              <a:solidFill>
                <a:srgbClr val="AABA0A"/>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Sheet1!$D$2:$D$13</c:f>
              <c:numCache>
                <c:formatCode>General</c:formatCode>
                <c:ptCount val="12"/>
                <c:pt idx="0">
                  <c:v>13.8</c:v>
                </c:pt>
                <c:pt idx="1">
                  <c:v>13.8</c:v>
                </c:pt>
                <c:pt idx="2">
                  <c:v>14.2</c:v>
                </c:pt>
                <c:pt idx="3">
                  <c:v>14.4</c:v>
                </c:pt>
                <c:pt idx="4">
                  <c:v>15.2</c:v>
                </c:pt>
                <c:pt idx="5">
                  <c:v>12.7</c:v>
                </c:pt>
                <c:pt idx="6">
                  <c:v>14.3</c:v>
                </c:pt>
                <c:pt idx="7">
                  <c:v>15</c:v>
                </c:pt>
                <c:pt idx="8">
                  <c:v>14.1</c:v>
                </c:pt>
                <c:pt idx="9">
                  <c:v>14.6</c:v>
                </c:pt>
                <c:pt idx="10">
                  <c:v>14.8</c:v>
                </c:pt>
                <c:pt idx="11">
                  <c:v>16.2</c:v>
                </c:pt>
              </c:numCache>
            </c:numRef>
          </c:val>
          <c:smooth val="0"/>
        </c:ser>
        <c:ser>
          <c:idx val="1"/>
          <c:order val="3"/>
          <c:tx>
            <c:strRef>
              <c:f>Sheet1!$E$1</c:f>
              <c:strCache>
                <c:ptCount val="1"/>
                <c:pt idx="0">
                  <c:v>65+</c:v>
                </c:pt>
              </c:strCache>
            </c:strRef>
          </c:tx>
          <c:spPr>
            <a:ln w="34925">
              <a:solidFill>
                <a:srgbClr val="7BA8DF"/>
              </a:solidFill>
            </a:ln>
          </c:spPr>
          <c:marker>
            <c:symbol val="diamond"/>
            <c:size val="9"/>
            <c:spPr>
              <a:solidFill>
                <a:srgbClr val="7BA8DF"/>
              </a:solidFill>
              <a:ln>
                <a:noFill/>
              </a:ln>
            </c:spPr>
          </c:marker>
          <c:cat>
            <c:numRef>
              <c:f>Sheet1!$A$2:$A$13</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Sheet1!$E$2:$E$13</c:f>
              <c:numCache>
                <c:formatCode>General</c:formatCode>
                <c:ptCount val="12"/>
                <c:pt idx="0">
                  <c:v>9.3000000000000007</c:v>
                </c:pt>
                <c:pt idx="1">
                  <c:v>9.1999999999999993</c:v>
                </c:pt>
                <c:pt idx="2">
                  <c:v>9.6</c:v>
                </c:pt>
                <c:pt idx="3">
                  <c:v>10.6</c:v>
                </c:pt>
                <c:pt idx="4">
                  <c:v>10.5</c:v>
                </c:pt>
                <c:pt idx="5">
                  <c:v>8.6</c:v>
                </c:pt>
                <c:pt idx="6">
                  <c:v>8.9</c:v>
                </c:pt>
                <c:pt idx="7">
                  <c:v>10.4</c:v>
                </c:pt>
                <c:pt idx="8">
                  <c:v>10.3</c:v>
                </c:pt>
                <c:pt idx="9">
                  <c:v>10</c:v>
                </c:pt>
                <c:pt idx="10">
                  <c:v>9.6</c:v>
                </c:pt>
                <c:pt idx="11">
                  <c:v>12.9</c:v>
                </c:pt>
              </c:numCache>
            </c:numRef>
          </c:val>
          <c:smooth val="0"/>
        </c:ser>
        <c:dLbls>
          <c:showLegendKey val="0"/>
          <c:showVal val="0"/>
          <c:showCatName val="0"/>
          <c:showSerName val="0"/>
          <c:showPercent val="0"/>
          <c:showBubbleSize val="0"/>
        </c:dLbls>
        <c:marker val="1"/>
        <c:smooth val="0"/>
        <c:axId val="57312000"/>
        <c:axId val="57313920"/>
      </c:lineChart>
      <c:catAx>
        <c:axId val="57312000"/>
        <c:scaling>
          <c:orientation val="minMax"/>
        </c:scaling>
        <c:delete val="0"/>
        <c:axPos val="b"/>
        <c:numFmt formatCode="General" sourceLinked="1"/>
        <c:majorTickMark val="out"/>
        <c:minorTickMark val="none"/>
        <c:tickLblPos val="nextTo"/>
        <c:txPr>
          <a:bodyPr rot="-3060000"/>
          <a:lstStyle/>
          <a:p>
            <a:pPr>
              <a:defRPr sz="1400" b="0" baseline="0">
                <a:latin typeface="Calibri" panose="020F0502020204030204" pitchFamily="34" charset="0"/>
              </a:defRPr>
            </a:pPr>
            <a:endParaRPr lang="en-US"/>
          </a:p>
        </c:txPr>
        <c:crossAx val="57313920"/>
        <c:crosses val="autoZero"/>
        <c:auto val="1"/>
        <c:lblAlgn val="ctr"/>
        <c:lblOffset val="100"/>
        <c:noMultiLvlLbl val="0"/>
      </c:catAx>
      <c:valAx>
        <c:axId val="57313920"/>
        <c:scaling>
          <c:orientation val="minMax"/>
          <c:max val="2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9497927342415534"/>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7312000"/>
        <c:crosses val="autoZero"/>
        <c:crossBetween val="between"/>
        <c:majorUnit val="5"/>
      </c:valAx>
    </c:plotArea>
    <c:legend>
      <c:legendPos val="t"/>
      <c:layout>
        <c:manualLayout>
          <c:xMode val="edge"/>
          <c:yMode val="edge"/>
          <c:x val="0"/>
          <c:y val="0"/>
          <c:w val="0.99745139496451829"/>
          <c:h val="0.1162318251885181"/>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780097063338782"/>
          <c:y val="0.15000330627276243"/>
          <c:w val="0.80779211626324487"/>
          <c:h val="0.65905155750879973"/>
        </c:manualLayout>
      </c:layout>
      <c:lineChart>
        <c:grouping val="standard"/>
        <c:varyColors val="0"/>
        <c:ser>
          <c:idx val="3"/>
          <c:order val="0"/>
          <c:tx>
            <c:strRef>
              <c:f>Sheet1!$B$1</c:f>
              <c:strCache>
                <c:ptCount val="1"/>
                <c:pt idx="0">
                  <c:v>Excellent/Very Good/Good</c:v>
                </c:pt>
              </c:strCache>
            </c:strRef>
          </c:tx>
          <c:spPr>
            <a:ln w="25400">
              <a:solidFill>
                <a:sysClr val="windowText" lastClr="000000"/>
              </a:solidFill>
            </a:ln>
          </c:spPr>
          <c:marker>
            <c:symbol val="circle"/>
            <c:size val="7"/>
            <c:spPr>
              <a:solidFill>
                <a:sysClr val="windowText" lastClr="000000"/>
              </a:solidFill>
              <a:ln>
                <a:noFill/>
              </a:ln>
            </c:spPr>
          </c:marker>
          <c:cat>
            <c:numRef>
              <c:f>Sheet1!$A$2:$A$12</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Sheet1!$B$2:$B$12</c:f>
              <c:numCache>
                <c:formatCode>General</c:formatCode>
                <c:ptCount val="11"/>
                <c:pt idx="0">
                  <c:v>9.4</c:v>
                </c:pt>
                <c:pt idx="1">
                  <c:v>9.1999999999999993</c:v>
                </c:pt>
                <c:pt idx="2">
                  <c:v>9.5</c:v>
                </c:pt>
                <c:pt idx="3">
                  <c:v>10</c:v>
                </c:pt>
                <c:pt idx="4">
                  <c:v>8.4</c:v>
                </c:pt>
                <c:pt idx="5">
                  <c:v>8.6999999999999993</c:v>
                </c:pt>
                <c:pt idx="6">
                  <c:v>9.5</c:v>
                </c:pt>
                <c:pt idx="7">
                  <c:v>8.5</c:v>
                </c:pt>
                <c:pt idx="8">
                  <c:v>8.6999999999999993</c:v>
                </c:pt>
                <c:pt idx="9">
                  <c:v>8.6999999999999993</c:v>
                </c:pt>
                <c:pt idx="10">
                  <c:v>9.5</c:v>
                </c:pt>
              </c:numCache>
            </c:numRef>
          </c:val>
          <c:smooth val="0"/>
        </c:ser>
        <c:ser>
          <c:idx val="0"/>
          <c:order val="1"/>
          <c:tx>
            <c:strRef>
              <c:f>Sheet1!$C$1</c:f>
              <c:strCache>
                <c:ptCount val="1"/>
                <c:pt idx="0">
                  <c:v>Fair/Poor</c:v>
                </c:pt>
              </c:strCache>
            </c:strRef>
          </c:tx>
          <c:spPr>
            <a:ln w="25400">
              <a:solidFill>
                <a:srgbClr val="0072C6"/>
              </a:solidFill>
            </a:ln>
          </c:spPr>
          <c:marker>
            <c:symbol val="square"/>
            <c:size val="7"/>
            <c:spPr>
              <a:solidFill>
                <a:srgbClr val="0072C6"/>
              </a:solidFill>
              <a:ln>
                <a:noFill/>
              </a:ln>
            </c:spPr>
          </c:marker>
          <c:cat>
            <c:numRef>
              <c:f>Sheet1!$A$2:$A$12</c:f>
              <c:numCache>
                <c:formatCode>General</c:formatCode>
                <c:ptCount val="11"/>
                <c:pt idx="0">
                  <c:v>2003</c:v>
                </c:pt>
                <c:pt idx="1">
                  <c:v>2004</c:v>
                </c:pt>
                <c:pt idx="2">
                  <c:v>2005</c:v>
                </c:pt>
                <c:pt idx="3">
                  <c:v>2006</c:v>
                </c:pt>
                <c:pt idx="4">
                  <c:v>2007</c:v>
                </c:pt>
                <c:pt idx="5">
                  <c:v>2008</c:v>
                </c:pt>
                <c:pt idx="6">
                  <c:v>2009</c:v>
                </c:pt>
                <c:pt idx="7">
                  <c:v>2010</c:v>
                </c:pt>
                <c:pt idx="8">
                  <c:v>2011</c:v>
                </c:pt>
                <c:pt idx="9">
                  <c:v>2012</c:v>
                </c:pt>
                <c:pt idx="10">
                  <c:v>2013</c:v>
                </c:pt>
              </c:numCache>
            </c:numRef>
          </c:cat>
          <c:val>
            <c:numRef>
              <c:f>Sheet1!$C$2:$C$12</c:f>
              <c:numCache>
                <c:formatCode>General</c:formatCode>
                <c:ptCount val="11"/>
                <c:pt idx="0">
                  <c:v>25.2</c:v>
                </c:pt>
                <c:pt idx="1">
                  <c:v>26.2</c:v>
                </c:pt>
                <c:pt idx="2">
                  <c:v>27.2</c:v>
                </c:pt>
                <c:pt idx="3">
                  <c:v>26.8</c:v>
                </c:pt>
                <c:pt idx="4">
                  <c:v>23.9</c:v>
                </c:pt>
                <c:pt idx="5">
                  <c:v>23.4</c:v>
                </c:pt>
                <c:pt idx="6">
                  <c:v>24.9</c:v>
                </c:pt>
                <c:pt idx="7">
                  <c:v>25.7</c:v>
                </c:pt>
                <c:pt idx="8">
                  <c:v>24.8</c:v>
                </c:pt>
                <c:pt idx="9">
                  <c:v>25.8</c:v>
                </c:pt>
                <c:pt idx="10">
                  <c:v>29.5</c:v>
                </c:pt>
              </c:numCache>
            </c:numRef>
          </c:val>
          <c:smooth val="0"/>
        </c:ser>
        <c:dLbls>
          <c:showLegendKey val="0"/>
          <c:showVal val="0"/>
          <c:showCatName val="0"/>
          <c:showSerName val="0"/>
          <c:showPercent val="0"/>
          <c:showBubbleSize val="0"/>
        </c:dLbls>
        <c:marker val="1"/>
        <c:smooth val="0"/>
        <c:axId val="57341440"/>
        <c:axId val="57343360"/>
      </c:lineChart>
      <c:catAx>
        <c:axId val="57341440"/>
        <c:scaling>
          <c:orientation val="minMax"/>
        </c:scaling>
        <c:delete val="0"/>
        <c:axPos val="b"/>
        <c:numFmt formatCode="General" sourceLinked="1"/>
        <c:majorTickMark val="out"/>
        <c:minorTickMark val="none"/>
        <c:tickLblPos val="nextTo"/>
        <c:txPr>
          <a:bodyPr rot="-3300000"/>
          <a:lstStyle/>
          <a:p>
            <a:pPr>
              <a:defRPr sz="1600" b="0" baseline="0">
                <a:latin typeface="Calibri" panose="020F0502020204030204" pitchFamily="34" charset="0"/>
              </a:defRPr>
            </a:pPr>
            <a:endParaRPr lang="en-US"/>
          </a:p>
        </c:txPr>
        <c:crossAx val="57343360"/>
        <c:crosses val="autoZero"/>
        <c:auto val="1"/>
        <c:lblAlgn val="ctr"/>
        <c:lblOffset val="100"/>
        <c:noMultiLvlLbl val="0"/>
      </c:catAx>
      <c:valAx>
        <c:axId val="57343360"/>
        <c:scaling>
          <c:orientation val="minMax"/>
          <c:max val="3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8482776862194551"/>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7341440"/>
        <c:crosses val="autoZero"/>
        <c:crossBetween val="between"/>
        <c:majorUnit val="5"/>
      </c:valAx>
    </c:plotArea>
    <c:legend>
      <c:legendPos val="t"/>
      <c:layout>
        <c:manualLayout>
          <c:xMode val="edge"/>
          <c:yMode val="edge"/>
          <c:x val="5.1132497326723007E-3"/>
          <c:y val="1.1675185338674747E-3"/>
          <c:w val="0.97276003693982693"/>
          <c:h val="0.10151630410605456"/>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367672790901138"/>
          <c:y val="0.15165415369590429"/>
          <c:w val="0.80189097890541461"/>
          <c:h val="0.65875322997416019"/>
        </c:manualLayout>
      </c:layout>
      <c:lineChart>
        <c:grouping val="standard"/>
        <c:varyColors val="0"/>
        <c:ser>
          <c:idx val="3"/>
          <c:order val="0"/>
          <c:tx>
            <c:strRef>
              <c:f>Sheet1!$A$3</c:f>
              <c:strCache>
                <c:ptCount val="1"/>
                <c:pt idx="0">
                  <c:v>White</c:v>
                </c:pt>
              </c:strCache>
            </c:strRef>
          </c:tx>
          <c:spPr>
            <a:ln w="25400">
              <a:solidFill>
                <a:sysClr val="windowText" lastClr="000000"/>
              </a:solidFill>
            </a:ln>
          </c:spPr>
          <c:marker>
            <c:symbol val="circle"/>
            <c:size val="7"/>
            <c:spPr>
              <a:solidFill>
                <a:sysClr val="windowText" lastClr="000000"/>
              </a:solidFill>
              <a:ln>
                <a:noFill/>
              </a:ln>
            </c:spPr>
          </c:marker>
          <c:cat>
            <c:strRef>
              <c:f>Sheet1!$B$1:$L$1</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Sheet1!$B$3:$L$3</c:f>
              <c:numCache>
                <c:formatCode>General</c:formatCode>
                <c:ptCount val="11"/>
                <c:pt idx="0">
                  <c:v>11.6</c:v>
                </c:pt>
                <c:pt idx="1">
                  <c:v>11.4</c:v>
                </c:pt>
                <c:pt idx="2">
                  <c:v>11.5</c:v>
                </c:pt>
                <c:pt idx="3">
                  <c:v>12.3</c:v>
                </c:pt>
                <c:pt idx="4">
                  <c:v>10.6</c:v>
                </c:pt>
                <c:pt idx="5">
                  <c:v>11.2</c:v>
                </c:pt>
                <c:pt idx="6">
                  <c:v>12.2</c:v>
                </c:pt>
                <c:pt idx="7">
                  <c:v>10.9</c:v>
                </c:pt>
                <c:pt idx="8">
                  <c:v>11.2</c:v>
                </c:pt>
                <c:pt idx="9">
                  <c:v>11.3</c:v>
                </c:pt>
                <c:pt idx="10">
                  <c:v>11.9</c:v>
                </c:pt>
              </c:numCache>
            </c:numRef>
          </c:val>
          <c:smooth val="0"/>
        </c:ser>
        <c:ser>
          <c:idx val="0"/>
          <c:order val="1"/>
          <c:tx>
            <c:strRef>
              <c:f>Sheet1!$A$4</c:f>
              <c:strCache>
                <c:ptCount val="1"/>
                <c:pt idx="0">
                  <c:v>Black</c:v>
                </c:pt>
              </c:strCache>
            </c:strRef>
          </c:tx>
          <c:spPr>
            <a:ln w="25400">
              <a:solidFill>
                <a:srgbClr val="0072C6"/>
              </a:solidFill>
            </a:ln>
          </c:spPr>
          <c:marker>
            <c:symbol val="square"/>
            <c:size val="7"/>
            <c:spPr>
              <a:solidFill>
                <a:srgbClr val="0072C6"/>
              </a:solidFill>
              <a:ln>
                <a:noFill/>
              </a:ln>
            </c:spPr>
          </c:marker>
          <c:cat>
            <c:strRef>
              <c:f>Sheet1!$B$1:$L$1</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Sheet1!$B$4:$L$4</c:f>
              <c:numCache>
                <c:formatCode>General</c:formatCode>
                <c:ptCount val="11"/>
                <c:pt idx="0">
                  <c:v>9.8000000000000007</c:v>
                </c:pt>
                <c:pt idx="1">
                  <c:v>11.6</c:v>
                </c:pt>
                <c:pt idx="2">
                  <c:v>11.3</c:v>
                </c:pt>
                <c:pt idx="3">
                  <c:v>11.1</c:v>
                </c:pt>
                <c:pt idx="4">
                  <c:v>12.2</c:v>
                </c:pt>
                <c:pt idx="5">
                  <c:v>9.1999999999999993</c:v>
                </c:pt>
                <c:pt idx="6">
                  <c:v>9.3000000000000007</c:v>
                </c:pt>
                <c:pt idx="7">
                  <c:v>10</c:v>
                </c:pt>
                <c:pt idx="8">
                  <c:v>10.6</c:v>
                </c:pt>
                <c:pt idx="9">
                  <c:v>11.6</c:v>
                </c:pt>
                <c:pt idx="10">
                  <c:v>12.4</c:v>
                </c:pt>
              </c:numCache>
            </c:numRef>
          </c:val>
          <c:smooth val="0"/>
        </c:ser>
        <c:ser>
          <c:idx val="2"/>
          <c:order val="2"/>
          <c:tx>
            <c:strRef>
              <c:f>Sheet1!$A$7</c:f>
              <c:strCache>
                <c:ptCount val="1"/>
                <c:pt idx="0">
                  <c:v>Hispanic</c:v>
                </c:pt>
              </c:strCache>
            </c:strRef>
          </c:tx>
          <c:spPr>
            <a:ln w="25400">
              <a:solidFill>
                <a:srgbClr val="AABA0A"/>
              </a:solidFill>
            </a:ln>
          </c:spPr>
          <c:marker>
            <c:symbol val="triangle"/>
            <c:size val="9"/>
            <c:spPr>
              <a:solidFill>
                <a:srgbClr val="AABA0A"/>
              </a:solidFill>
              <a:ln>
                <a:noFill/>
              </a:ln>
            </c:spPr>
          </c:marker>
          <c:cat>
            <c:strRef>
              <c:f>Sheet1!$B$1:$L$1</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Sheet1!$B$7:$L$7</c:f>
              <c:numCache>
                <c:formatCode>General</c:formatCode>
                <c:ptCount val="11"/>
                <c:pt idx="0">
                  <c:v>9</c:v>
                </c:pt>
                <c:pt idx="1">
                  <c:v>9</c:v>
                </c:pt>
                <c:pt idx="2">
                  <c:v>9.6999999999999993</c:v>
                </c:pt>
                <c:pt idx="3">
                  <c:v>9.3000000000000007</c:v>
                </c:pt>
                <c:pt idx="4">
                  <c:v>8.9</c:v>
                </c:pt>
                <c:pt idx="5">
                  <c:v>7.6</c:v>
                </c:pt>
                <c:pt idx="6">
                  <c:v>9.1</c:v>
                </c:pt>
                <c:pt idx="7">
                  <c:v>8.6</c:v>
                </c:pt>
                <c:pt idx="8">
                  <c:v>8.3000000000000007</c:v>
                </c:pt>
                <c:pt idx="9">
                  <c:v>7.4</c:v>
                </c:pt>
                <c:pt idx="10">
                  <c:v>7.8</c:v>
                </c:pt>
              </c:numCache>
            </c:numRef>
          </c:val>
          <c:smooth val="0"/>
        </c:ser>
        <c:ser>
          <c:idx val="1"/>
          <c:order val="3"/>
          <c:tx>
            <c:strRef>
              <c:f>Sheet1!$A$2</c:f>
              <c:strCache>
                <c:ptCount val="1"/>
                <c:pt idx="0">
                  <c:v>Metropolitan</c:v>
                </c:pt>
              </c:strCache>
            </c:strRef>
          </c:tx>
          <c:spPr>
            <a:ln w="34925">
              <a:solidFill>
                <a:srgbClr val="7BA8DF"/>
              </a:solidFill>
            </a:ln>
          </c:spPr>
          <c:marker>
            <c:symbol val="diamond"/>
            <c:size val="9"/>
            <c:spPr>
              <a:solidFill>
                <a:srgbClr val="7BA8DF"/>
              </a:solidFill>
              <a:ln>
                <a:noFill/>
              </a:ln>
            </c:spPr>
          </c:marker>
          <c:cat>
            <c:strRef>
              <c:f>Sheet1!$B$1:$L$1</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Sheet1!$B$2:$L$2</c:f>
            </c:numRef>
          </c:val>
          <c:smooth val="0"/>
        </c:ser>
        <c:dLbls>
          <c:showLegendKey val="0"/>
          <c:showVal val="0"/>
          <c:showCatName val="0"/>
          <c:showSerName val="0"/>
          <c:showPercent val="0"/>
          <c:showBubbleSize val="0"/>
        </c:dLbls>
        <c:marker val="1"/>
        <c:smooth val="0"/>
        <c:axId val="57751040"/>
        <c:axId val="57752960"/>
      </c:lineChart>
      <c:catAx>
        <c:axId val="57751040"/>
        <c:scaling>
          <c:orientation val="minMax"/>
        </c:scaling>
        <c:delete val="0"/>
        <c:axPos val="b"/>
        <c:numFmt formatCode="General" sourceLinked="1"/>
        <c:majorTickMark val="out"/>
        <c:minorTickMark val="none"/>
        <c:tickLblPos val="nextTo"/>
        <c:txPr>
          <a:bodyPr rot="-3300000"/>
          <a:lstStyle/>
          <a:p>
            <a:pPr>
              <a:defRPr sz="1600" b="0" baseline="0">
                <a:latin typeface="Calibri" panose="020F0502020204030204" pitchFamily="34" charset="0"/>
              </a:defRPr>
            </a:pPr>
            <a:endParaRPr lang="en-US"/>
          </a:p>
        </c:txPr>
        <c:crossAx val="57752960"/>
        <c:crosses val="autoZero"/>
        <c:auto val="1"/>
        <c:lblAlgn val="ctr"/>
        <c:lblOffset val="100"/>
        <c:noMultiLvlLbl val="0"/>
      </c:catAx>
      <c:valAx>
        <c:axId val="57752960"/>
        <c:scaling>
          <c:orientation val="minMax"/>
          <c:max val="35"/>
          <c:min val="0"/>
        </c:scaling>
        <c:delete val="0"/>
        <c:axPos val="l"/>
        <c:majorGridlines/>
        <c:title>
          <c:tx>
            <c:rich>
              <a:bodyPr rot="-5400000" vert="horz"/>
              <a:lstStyle/>
              <a:p>
                <a:pPr>
                  <a:defRPr sz="1600" baseline="0">
                    <a:latin typeface="Calibri" panose="020F0502020204030204" pitchFamily="34" charset="0"/>
                  </a:defRPr>
                </a:pPr>
                <a:r>
                  <a:rPr lang="en-US" dirty="0" smtClean="0"/>
                  <a:t>Percent</a:t>
                </a:r>
                <a:endParaRPr lang="en-US" dirty="0"/>
              </a:p>
            </c:rich>
          </c:tx>
          <c:layout>
            <c:manualLayout>
              <c:xMode val="edge"/>
              <c:yMode val="edge"/>
              <c:x val="0"/>
              <c:y val="0.38488372093023254"/>
            </c:manualLayout>
          </c:layout>
          <c:overlay val="0"/>
        </c:title>
        <c:numFmt formatCode="0" sourceLinked="0"/>
        <c:majorTickMark val="out"/>
        <c:minorTickMark val="none"/>
        <c:tickLblPos val="nextTo"/>
        <c:txPr>
          <a:bodyPr/>
          <a:lstStyle/>
          <a:p>
            <a:pPr>
              <a:defRPr sz="1600" b="0" baseline="0">
                <a:latin typeface="Calibri" panose="020F0502020204030204" pitchFamily="34" charset="0"/>
              </a:defRPr>
            </a:pPr>
            <a:endParaRPr lang="en-US"/>
          </a:p>
        </c:txPr>
        <c:crossAx val="57751040"/>
        <c:crosses val="autoZero"/>
        <c:crossBetween val="between"/>
        <c:majorUnit val="5"/>
      </c:valAx>
    </c:plotArea>
    <c:legend>
      <c:legendPos val="t"/>
      <c:layout>
        <c:manualLayout>
          <c:xMode val="edge"/>
          <c:yMode val="edge"/>
          <c:x val="8.19954797317002E-3"/>
          <c:y val="1.1675185338674747E-3"/>
          <c:w val="0.99127867697093419"/>
          <c:h val="0.10962710329813424"/>
        </c:manualLayout>
      </c:layout>
      <c:overlay val="0"/>
      <c:txPr>
        <a:bodyPr/>
        <a:lstStyle/>
        <a:p>
          <a:pPr>
            <a:defRPr sz="1600" b="0" baseline="0">
              <a:latin typeface="Calibri" panose="020F0502020204030204" pitchFamily="34" charset="0"/>
            </a:defRPr>
          </a:pPr>
          <a:endParaRPr lang="en-US"/>
        </a:p>
      </c:txPr>
    </c:legend>
    <c:plotVisOnly val="1"/>
    <c:dispBlanksAs val="gap"/>
    <c:showDLblsOverMax val="0"/>
  </c:chart>
  <c:spPr>
    <a:ln>
      <a:noFill/>
    </a:ln>
  </c:sp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0.68519</cdr:x>
      <cdr:y>0.10507</cdr:y>
    </cdr:from>
    <cdr:to>
      <cdr:x>0.68981</cdr:x>
      <cdr:y>0.77899</cdr:y>
    </cdr:to>
    <cdr:cxnSp macro="">
      <cdr:nvCxnSpPr>
        <cdr:cNvPr id="2" name="Straight Connector 1"/>
        <cdr:cNvCxnSpPr/>
      </cdr:nvCxnSpPr>
      <cdr:spPr>
        <a:xfrm xmlns:a="http://schemas.openxmlformats.org/drawingml/2006/main" flipH="1" flipV="1">
          <a:off x="5638800" y="441960"/>
          <a:ext cx="38100" cy="2834640"/>
        </a:xfrm>
        <a:prstGeom xmlns:a="http://schemas.openxmlformats.org/drawingml/2006/main" prst="line">
          <a:avLst/>
        </a:prstGeom>
        <a:ln xmlns:a="http://schemas.openxmlformats.org/drawingml/2006/main" w="28575">
          <a:solidFill>
            <a:schemeClr val="tx1">
              <a:lumMod val="65000"/>
              <a:lumOff val="35000"/>
            </a:schemeClr>
          </a:solidFill>
          <a:prstDash val="dash"/>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cxnSp>
  </cdr:relSizeAnchor>
  <cdr:relSizeAnchor xmlns:cdr="http://schemas.openxmlformats.org/drawingml/2006/chartDrawing">
    <cdr:from>
      <cdr:x>0.69444</cdr:x>
      <cdr:y>0.12319</cdr:y>
    </cdr:from>
    <cdr:to>
      <cdr:x>0.97222</cdr:x>
      <cdr:y>0.21831</cdr:y>
    </cdr:to>
    <cdr:sp macro="" textlink="">
      <cdr:nvSpPr>
        <cdr:cNvPr id="3" name="TextBox 9"/>
        <cdr:cNvSpPr txBox="1"/>
      </cdr:nvSpPr>
      <cdr:spPr>
        <a:xfrm xmlns:a="http://schemas.openxmlformats.org/drawingml/2006/main">
          <a:off x="5715000" y="518160"/>
          <a:ext cx="2286000" cy="400110"/>
        </a:xfrm>
        <a:prstGeom xmlns:a="http://schemas.openxmlformats.org/drawingml/2006/main" prst="rect">
          <a:avLst/>
        </a:prstGeom>
        <a:noFill xmlns:a="http://schemas.openxmlformats.org/drawingml/2006/main"/>
        <a:ln xmlns:a="http://schemas.openxmlformats.org/drawingml/2006/main">
          <a:solidFill>
            <a:schemeClr val="tx1"/>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000" b="1" dirty="0" smtClean="0">
              <a:latin typeface="Arial" panose="020B0604020202020204" pitchFamily="34" charset="0"/>
              <a:cs typeface="Arial" panose="020B0604020202020204" pitchFamily="34" charset="0"/>
            </a:rPr>
            <a:t>October 2013: Affordable Care Act Marketplace Enrollment Begins</a:t>
          </a:r>
          <a:endParaRPr lang="en-US" sz="1000" b="1"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0.68519</cdr:x>
      <cdr:y>0.08696</cdr:y>
    </cdr:from>
    <cdr:to>
      <cdr:x>0.68981</cdr:x>
      <cdr:y>0.76087</cdr:y>
    </cdr:to>
    <cdr:cxnSp macro="">
      <cdr:nvCxnSpPr>
        <cdr:cNvPr id="2" name="Straight Connector 1"/>
        <cdr:cNvCxnSpPr/>
      </cdr:nvCxnSpPr>
      <cdr:spPr>
        <a:xfrm xmlns:a="http://schemas.openxmlformats.org/drawingml/2006/main" flipH="1" flipV="1">
          <a:off x="5638800" y="365760"/>
          <a:ext cx="38100" cy="2834640"/>
        </a:xfrm>
        <a:prstGeom xmlns:a="http://schemas.openxmlformats.org/drawingml/2006/main" prst="line">
          <a:avLst/>
        </a:prstGeom>
        <a:ln xmlns:a="http://schemas.openxmlformats.org/drawingml/2006/main" w="28575">
          <a:solidFill>
            <a:schemeClr val="tx1">
              <a:lumMod val="65000"/>
              <a:lumOff val="35000"/>
            </a:schemeClr>
          </a:solidFill>
          <a:prstDash val="dash"/>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32" tIns="46216" rIns="92432" bIns="46216"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2432" tIns="46216" rIns="92432" bIns="46216" rtlCol="0"/>
          <a:lstStyle>
            <a:lvl1pPr algn="r">
              <a:defRPr sz="1200"/>
            </a:lvl1pPr>
          </a:lstStyle>
          <a:p>
            <a:fld id="{B0E40ABE-DCA6-4B7A-B1BC-961182C98C1E}" type="datetimeFigureOut">
              <a:rPr lang="en-US" smtClean="0"/>
              <a:pPr/>
              <a:t>5/24/2016</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2432" tIns="46216" rIns="92432" bIns="462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32" tIns="46216" rIns="92432" bIns="46216" rtlCol="0" anchor="b"/>
          <a:lstStyle>
            <a:lvl1pPr algn="r">
              <a:defRPr sz="1200"/>
            </a:lvl1pPr>
          </a:lstStyle>
          <a:p>
            <a:fld id="{A63DE9D1-BBA0-4F2C-9FA0-7B37DDC69B66}" type="slidenum">
              <a:rPr lang="en-US" smtClean="0"/>
              <a:pPr/>
              <a:t>‹#›</a:t>
            </a:fld>
            <a:endParaRPr lang="en-US" dirty="0"/>
          </a:p>
        </p:txBody>
      </p:sp>
    </p:spTree>
    <p:extLst>
      <p:ext uri="{BB962C8B-B14F-4D97-AF65-F5344CB8AC3E}">
        <p14:creationId xmlns:p14="http://schemas.microsoft.com/office/powerpoint/2010/main" val="3812515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649" cy="4651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3970135" y="0"/>
            <a:ext cx="3038648" cy="465138"/>
          </a:xfrm>
          <a:prstGeom prst="rect">
            <a:avLst/>
          </a:prstGeom>
        </p:spPr>
        <p:txBody>
          <a:bodyPr vert="horz" lIns="91427" tIns="45713" rIns="91427" bIns="45713" rtlCol="0"/>
          <a:lstStyle>
            <a:lvl1pPr algn="r">
              <a:defRPr sz="1200"/>
            </a:lvl1pPr>
          </a:lstStyle>
          <a:p>
            <a:fld id="{B5CD224E-5747-4739-A229-8F9DE0E13298}" type="datetimeFigureOut">
              <a:rPr lang="en-US" smtClean="0"/>
              <a:t>5/24/2016</a:t>
            </a:fld>
            <a:endParaRPr lang="en-US" dirty="0"/>
          </a:p>
        </p:txBody>
      </p:sp>
      <p:sp>
        <p:nvSpPr>
          <p:cNvPr id="4" name="Slide Image Placeholder 3"/>
          <p:cNvSpPr>
            <a:spLocks noGrp="1" noRot="1" noChangeAspect="1"/>
          </p:cNvSpPr>
          <p:nvPr>
            <p:ph type="sldImg" idx="2"/>
          </p:nvPr>
        </p:nvSpPr>
        <p:spPr>
          <a:xfrm>
            <a:off x="487363" y="696913"/>
            <a:ext cx="6045200" cy="4535487"/>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381000" y="5257801"/>
            <a:ext cx="6248400" cy="3341689"/>
          </a:xfrm>
          <a:prstGeom prst="rect">
            <a:avLst/>
          </a:prstGeom>
        </p:spPr>
        <p:txBody>
          <a:bodyPr vert="horz" lIns="91427" tIns="45713" rIns="91427" bIns="457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3038649" cy="465138"/>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5" y="8829675"/>
            <a:ext cx="3038648" cy="465138"/>
          </a:xfrm>
          <a:prstGeom prst="rect">
            <a:avLst/>
          </a:prstGeom>
        </p:spPr>
        <p:txBody>
          <a:bodyPr vert="horz" lIns="91427" tIns="45713" rIns="91427" bIns="45713" rtlCol="0" anchor="b"/>
          <a:lstStyle>
            <a:lvl1pPr algn="r">
              <a:defRPr sz="1200"/>
            </a:lvl1pPr>
          </a:lstStyle>
          <a:p>
            <a:fld id="{05E9B153-67B9-4602-A9FE-81AAF274874B}" type="slidenum">
              <a:rPr lang="en-US" smtClean="0"/>
              <a:t>‹#›</a:t>
            </a:fld>
            <a:endParaRPr lang="en-US" dirty="0"/>
          </a:p>
        </p:txBody>
      </p:sp>
    </p:spTree>
    <p:extLst>
      <p:ext uri="{BB962C8B-B14F-4D97-AF65-F5344CB8AC3E}">
        <p14:creationId xmlns:p14="http://schemas.microsoft.com/office/powerpoint/2010/main" val="3360615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1</a:t>
            </a:fld>
            <a:endParaRPr lang="en-US" dirty="0"/>
          </a:p>
        </p:txBody>
      </p:sp>
    </p:spTree>
    <p:extLst>
      <p:ext uri="{BB962C8B-B14F-4D97-AF65-F5344CB8AC3E}">
        <p14:creationId xmlns:p14="http://schemas.microsoft.com/office/powerpoint/2010/main" val="3370789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b="1" dirty="0" smtClean="0"/>
              <a:t>Trends: </a:t>
            </a:r>
            <a:r>
              <a:rPr lang="en-US" dirty="0" smtClean="0"/>
              <a:t>From </a:t>
            </a:r>
            <a:r>
              <a:rPr lang="en-US" b="0" dirty="0" smtClean="0"/>
              <a:t>January 2010 </a:t>
            </a:r>
            <a:r>
              <a:rPr lang="en-US" b="0" dirty="0"/>
              <a:t>to </a:t>
            </a:r>
            <a:r>
              <a:rPr lang="en-US" b="0" dirty="0" smtClean="0"/>
              <a:t>September </a:t>
            </a:r>
            <a:r>
              <a:rPr lang="en-US" b="0" dirty="0"/>
              <a:t>2015</a:t>
            </a:r>
            <a:r>
              <a:rPr lang="en-US" dirty="0"/>
              <a:t>, the </a:t>
            </a:r>
            <a:r>
              <a:rPr lang="en-US" dirty="0" smtClean="0"/>
              <a:t>percentage </a:t>
            </a:r>
            <a:r>
              <a:rPr lang="en-US" dirty="0"/>
              <a:t>of people under age 65 who were uninsured at the time of interview decreased for all </a:t>
            </a:r>
            <a:r>
              <a:rPr lang="en-US" dirty="0" smtClean="0"/>
              <a:t>racial/ethnic </a:t>
            </a:r>
            <a:r>
              <a:rPr lang="en-US" dirty="0"/>
              <a:t>groups</a:t>
            </a:r>
            <a:r>
              <a:rPr lang="en-US" dirty="0" smtClean="0"/>
              <a:t>.</a:t>
            </a:r>
          </a:p>
          <a:p>
            <a:pPr marL="165261" indent="-165261">
              <a:buFont typeface="Arial" panose="020B0604020202020204" pitchFamily="34" charset="0"/>
              <a:buChar char="•"/>
            </a:pPr>
            <a:r>
              <a:rPr lang="en-US" b="1" dirty="0" smtClean="0"/>
              <a:t>Groups With Disparities:</a:t>
            </a:r>
            <a:endParaRPr lang="en-US" b="1" dirty="0"/>
          </a:p>
          <a:p>
            <a:pPr marL="332052" lvl="1" indent="-171381">
              <a:buFont typeface="Arial" panose="020B0604020202020204" pitchFamily="34" charset="0"/>
              <a:buChar char="•"/>
            </a:pPr>
            <a:r>
              <a:rPr lang="en-US" dirty="0" smtClean="0"/>
              <a:t>In </a:t>
            </a:r>
            <a:r>
              <a:rPr lang="en-US" dirty="0"/>
              <a:t>all quarters, Blacks and Hispanics were more likely to be uninsured than Whites.</a:t>
            </a:r>
          </a:p>
          <a:p>
            <a:pPr marL="332052" lvl="1" indent="-171381">
              <a:buFont typeface="Arial" panose="020B0604020202020204" pitchFamily="34" charset="0"/>
              <a:buChar char="•"/>
            </a:pPr>
            <a:r>
              <a:rPr lang="en-US" dirty="0"/>
              <a:t>Gaps related </a:t>
            </a:r>
            <a:r>
              <a:rPr lang="en-US" dirty="0" smtClean="0"/>
              <a:t>to race/ethnicity </a:t>
            </a:r>
            <a:r>
              <a:rPr lang="en-US" dirty="0"/>
              <a:t>were getting smaller over time.</a:t>
            </a:r>
          </a:p>
          <a:p>
            <a:pPr marL="897829" lvl="2">
              <a:buSzPct val="100000"/>
            </a:pPr>
            <a:endParaRPr lang="en-US" baseline="0" dirty="0" smtClean="0"/>
          </a:p>
          <a:p>
            <a:pPr marL="171425" indent="-171425">
              <a:buSzPct val="10000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10</a:t>
            </a:fld>
            <a:endParaRPr lang="en-US" dirty="0"/>
          </a:p>
        </p:txBody>
      </p:sp>
    </p:spTree>
    <p:extLst>
      <p:ext uri="{BB962C8B-B14F-4D97-AF65-F5344CB8AC3E}">
        <p14:creationId xmlns:p14="http://schemas.microsoft.com/office/powerpoint/2010/main" val="3077079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b="1" dirty="0" smtClean="0"/>
              <a:t>Trends: </a:t>
            </a:r>
            <a:r>
              <a:rPr lang="en-US" dirty="0" smtClean="0"/>
              <a:t>From</a:t>
            </a:r>
            <a:r>
              <a:rPr lang="en-US" baseline="0" dirty="0" smtClean="0"/>
              <a:t> January</a:t>
            </a:r>
            <a:r>
              <a:rPr lang="en-US" dirty="0" smtClean="0"/>
              <a:t> </a:t>
            </a:r>
            <a:r>
              <a:rPr lang="en-US" dirty="0"/>
              <a:t>2010 to June 2015, the </a:t>
            </a:r>
            <a:r>
              <a:rPr lang="en-US" dirty="0" smtClean="0"/>
              <a:t>percentage </a:t>
            </a:r>
            <a:r>
              <a:rPr lang="en-US" dirty="0"/>
              <a:t>of people under age 65 who were uninsured at the time of interview decreased for all </a:t>
            </a:r>
            <a:r>
              <a:rPr lang="en-US" dirty="0" smtClean="0"/>
              <a:t>poverty status groups.</a:t>
            </a:r>
          </a:p>
          <a:p>
            <a:pPr marL="165261" indent="-165261">
              <a:buFont typeface="Arial" panose="020B0604020202020204" pitchFamily="34" charset="0"/>
              <a:buChar char="•"/>
            </a:pPr>
            <a:r>
              <a:rPr lang="en-US" b="1" dirty="0" smtClean="0"/>
              <a:t>Groups With Disparities:</a:t>
            </a:r>
            <a:endParaRPr lang="en-US" b="1" dirty="0"/>
          </a:p>
          <a:p>
            <a:pPr marL="332052" lvl="1" indent="-171381">
              <a:buFont typeface="Arial" panose="020B0604020202020204" pitchFamily="34" charset="0"/>
              <a:buChar char="•"/>
            </a:pPr>
            <a:r>
              <a:rPr lang="en-US" dirty="0"/>
              <a:t>In all quarters, people in poor and </a:t>
            </a:r>
            <a:r>
              <a:rPr lang="en-US" dirty="0" smtClean="0"/>
              <a:t>near-poor </a:t>
            </a:r>
            <a:r>
              <a:rPr lang="en-US" dirty="0"/>
              <a:t>households were more likely to be uninsured than people in households that were not poor.</a:t>
            </a:r>
          </a:p>
          <a:p>
            <a:pPr marL="332052" lvl="1" indent="-171381">
              <a:buFont typeface="Arial" panose="020B0604020202020204" pitchFamily="34" charset="0"/>
              <a:buChar char="•"/>
            </a:pPr>
            <a:r>
              <a:rPr lang="en-US" dirty="0" smtClean="0"/>
              <a:t>Gaps in rates of uninsurance between people who were poor and those who were not poor and between people who were near poor and those who</a:t>
            </a:r>
            <a:r>
              <a:rPr lang="en-US" baseline="0" dirty="0" smtClean="0"/>
              <a:t> were </a:t>
            </a:r>
            <a:r>
              <a:rPr lang="en-US" dirty="0" smtClean="0"/>
              <a:t>not poor were </a:t>
            </a:r>
            <a:r>
              <a:rPr lang="en-US" dirty="0"/>
              <a:t>getting smaller over time.</a:t>
            </a:r>
          </a:p>
          <a:p>
            <a:pPr marL="457133" lvl="1">
              <a:buSzPct val="100000"/>
            </a:pPr>
            <a:endParaRPr lang="en-US" baseline="0" dirty="0" smtClean="0"/>
          </a:p>
          <a:p>
            <a:pPr marL="171425" indent="-171425">
              <a:buSzPct val="10000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077079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12</a:t>
            </a:fld>
            <a:endParaRPr lang="en-US" dirty="0"/>
          </a:p>
        </p:txBody>
      </p:sp>
    </p:spTree>
    <p:extLst>
      <p:ext uri="{BB962C8B-B14F-4D97-AF65-F5344CB8AC3E}">
        <p14:creationId xmlns:p14="http://schemas.microsoft.com/office/powerpoint/2010/main" val="1672422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13</a:t>
            </a:fld>
            <a:endParaRPr lang="en-US" dirty="0"/>
          </a:p>
        </p:txBody>
      </p:sp>
    </p:spTree>
    <p:extLst>
      <p:ext uri="{BB962C8B-B14F-4D97-AF65-F5344CB8AC3E}">
        <p14:creationId xmlns:p14="http://schemas.microsoft.com/office/powerpoint/2010/main" val="281922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b="1" dirty="0" smtClean="0"/>
              <a:t>Trends: </a:t>
            </a:r>
            <a:r>
              <a:rPr lang="en-US" dirty="0" smtClean="0"/>
              <a:t>From January 2010 </a:t>
            </a:r>
            <a:r>
              <a:rPr lang="en-US" dirty="0"/>
              <a:t>to </a:t>
            </a:r>
            <a:r>
              <a:rPr lang="en-US" dirty="0" smtClean="0"/>
              <a:t>September </a:t>
            </a:r>
            <a:r>
              <a:rPr lang="en-US" dirty="0"/>
              <a:t>2015, the </a:t>
            </a:r>
            <a:r>
              <a:rPr lang="en-US" dirty="0" smtClean="0"/>
              <a:t>percentage </a:t>
            </a:r>
            <a:r>
              <a:rPr lang="en-US" dirty="0"/>
              <a:t>of </a:t>
            </a:r>
            <a:r>
              <a:rPr lang="en-US" dirty="0" smtClean="0"/>
              <a:t>people with a usual place to go for medical care increased overall, for Blacks, and for </a:t>
            </a:r>
            <a:r>
              <a:rPr lang="en-US" b="0" dirty="0" smtClean="0"/>
              <a:t>Hispanics. There were no statistically significant changes for Whites.</a:t>
            </a:r>
          </a:p>
          <a:p>
            <a:pPr marL="165261" indent="-165261">
              <a:buFont typeface="Arial" panose="020B0604020202020204" pitchFamily="34" charset="0"/>
              <a:buChar char="•"/>
            </a:pPr>
            <a:r>
              <a:rPr lang="en-US" b="1" dirty="0" smtClean="0"/>
              <a:t>Groups With Disparities:</a:t>
            </a:r>
            <a:endParaRPr lang="en-US" b="1" dirty="0"/>
          </a:p>
          <a:p>
            <a:pPr marL="332052" lvl="1" indent="-171381">
              <a:buFont typeface="Arial" panose="020B0604020202020204" pitchFamily="34" charset="0"/>
              <a:buChar char="•"/>
            </a:pPr>
            <a:r>
              <a:rPr lang="en-US" dirty="0"/>
              <a:t>In all </a:t>
            </a:r>
            <a:r>
              <a:rPr lang="en-US" dirty="0" smtClean="0"/>
              <a:t>years</a:t>
            </a:r>
            <a:r>
              <a:rPr lang="en-US" dirty="0"/>
              <a:t>, Blacks and </a:t>
            </a:r>
            <a:r>
              <a:rPr lang="en-US" dirty="0" smtClean="0"/>
              <a:t>Hispanics </a:t>
            </a:r>
            <a:r>
              <a:rPr lang="en-US" dirty="0"/>
              <a:t>were </a:t>
            </a:r>
            <a:r>
              <a:rPr lang="en-US" dirty="0" smtClean="0"/>
              <a:t>less </a:t>
            </a:r>
            <a:r>
              <a:rPr lang="en-US" dirty="0"/>
              <a:t>likely </a:t>
            </a:r>
            <a:r>
              <a:rPr lang="en-US" dirty="0" smtClean="0"/>
              <a:t>than Whites to have a usual place to go for medical care.</a:t>
            </a:r>
            <a:endParaRPr lang="en-US" dirty="0"/>
          </a:p>
          <a:p>
            <a:pPr marL="332052" lvl="1" indent="-171381">
              <a:buFont typeface="Arial" panose="020B0604020202020204" pitchFamily="34" charset="0"/>
              <a:buChar char="•"/>
            </a:pPr>
            <a:r>
              <a:rPr lang="en-US" dirty="0"/>
              <a:t>Gaps </a:t>
            </a:r>
            <a:r>
              <a:rPr lang="en-US" dirty="0" smtClean="0"/>
              <a:t>related to race/ethnicity </a:t>
            </a:r>
            <a:r>
              <a:rPr lang="en-US" dirty="0"/>
              <a:t>were getting smaller over time</a:t>
            </a:r>
            <a:r>
              <a:rPr lang="en-US" dirty="0" smtClean="0"/>
              <a:t>.</a:t>
            </a:r>
          </a:p>
        </p:txBody>
      </p:sp>
      <p:sp>
        <p:nvSpPr>
          <p:cNvPr id="4" name="Slide Number Placeholder 3"/>
          <p:cNvSpPr>
            <a:spLocks noGrp="1"/>
          </p:cNvSpPr>
          <p:nvPr>
            <p:ph type="sldNum" sz="quarter" idx="10"/>
          </p:nvPr>
        </p:nvSpPr>
        <p:spPr/>
        <p:txBody>
          <a:bodyPr/>
          <a:lstStyle/>
          <a:p>
            <a:fld id="{05E9B153-67B9-4602-A9FE-81AAF274874B}" type="slidenum">
              <a:rPr lang="en-US" smtClean="0"/>
              <a:t>14</a:t>
            </a:fld>
            <a:endParaRPr lang="en-US" dirty="0"/>
          </a:p>
        </p:txBody>
      </p:sp>
    </p:spTree>
    <p:extLst>
      <p:ext uri="{BB962C8B-B14F-4D97-AF65-F5344CB8AC3E}">
        <p14:creationId xmlns:p14="http://schemas.microsoft.com/office/powerpoint/2010/main" val="617937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b="1" baseline="0" dirty="0" smtClean="0">
                <a:solidFill>
                  <a:schemeClr val="tx1"/>
                </a:solidFill>
              </a:rPr>
              <a:t>Overall Rate: </a:t>
            </a:r>
            <a:r>
              <a:rPr lang="en-US" dirty="0" smtClean="0">
                <a:solidFill>
                  <a:schemeClr val="tx1"/>
                </a:solidFill>
              </a:rPr>
              <a:t>In</a:t>
            </a:r>
            <a:r>
              <a:rPr lang="en-US" baseline="0" dirty="0" smtClean="0">
                <a:solidFill>
                  <a:schemeClr val="tx1"/>
                </a:solidFill>
              </a:rPr>
              <a:t> 2013, the overall percentage of people </a:t>
            </a:r>
            <a:r>
              <a:rPr lang="en-US" b="0" dirty="0" smtClean="0">
                <a:solidFill>
                  <a:schemeClr val="tx1"/>
                </a:solidFill>
              </a:rPr>
              <a:t>unable to get or delayed in getting needed medical care, dental care, or prescription medicines in the last 12 months</a:t>
            </a:r>
            <a:r>
              <a:rPr lang="en-US" b="0" baseline="0" dirty="0" smtClean="0">
                <a:solidFill>
                  <a:schemeClr val="tx1"/>
                </a:solidFill>
              </a:rPr>
              <a:t> was </a:t>
            </a:r>
            <a:r>
              <a:rPr lang="en-US" baseline="0" dirty="0" smtClean="0">
                <a:solidFill>
                  <a:schemeClr val="tx1"/>
                </a:solidFill>
              </a:rPr>
              <a:t>11.7%</a:t>
            </a:r>
            <a:r>
              <a:rPr lang="en-US" b="0" dirty="0" smtClean="0">
                <a:solidFill>
                  <a:schemeClr val="tx1"/>
                </a:solidFill>
              </a:rPr>
              <a:t>.</a:t>
            </a:r>
            <a:endParaRPr lang="en-US" b="1" baseline="0" dirty="0" smtClean="0">
              <a:solidFill>
                <a:schemeClr val="tx1"/>
              </a:solidFill>
            </a:endParaRPr>
          </a:p>
          <a:p>
            <a:pPr marL="165261" indent="-165261" defTabSz="914266">
              <a:buFont typeface="Arial" panose="020B0604020202020204" pitchFamily="34" charset="0"/>
              <a:buChar char="•"/>
              <a:defRPr/>
            </a:pPr>
            <a:r>
              <a:rPr lang="en-US" b="1" dirty="0" smtClean="0">
                <a:solidFill>
                  <a:schemeClr val="tx1"/>
                </a:solidFill>
              </a:rPr>
              <a:t>Trends: </a:t>
            </a:r>
            <a:r>
              <a:rPr lang="en-US" dirty="0" smtClean="0">
                <a:solidFill>
                  <a:schemeClr val="tx1"/>
                </a:solidFill>
              </a:rPr>
              <a:t>From 2002 to 2013</a:t>
            </a:r>
            <a:r>
              <a:rPr lang="en-US" b="0" dirty="0" smtClean="0">
                <a:solidFill>
                  <a:schemeClr val="tx1"/>
                </a:solidFill>
              </a:rPr>
              <a:t>, there were no statistically significant changes</a:t>
            </a:r>
            <a:r>
              <a:rPr lang="en-US" b="0" baseline="0" dirty="0" smtClean="0">
                <a:solidFill>
                  <a:schemeClr val="tx1"/>
                </a:solidFill>
              </a:rPr>
              <a:t> in </a:t>
            </a:r>
            <a:r>
              <a:rPr lang="en-US" b="0" dirty="0" smtClean="0">
                <a:solidFill>
                  <a:schemeClr val="tx1"/>
                </a:solidFill>
              </a:rPr>
              <a:t>the percentage of people who were unable to get or delayed in getting needed </a:t>
            </a:r>
            <a:r>
              <a:rPr lang="en-US" b="0" dirty="0">
                <a:solidFill>
                  <a:schemeClr val="tx1"/>
                </a:solidFill>
              </a:rPr>
              <a:t>medical </a:t>
            </a:r>
            <a:r>
              <a:rPr lang="en-US" b="0" dirty="0" smtClean="0">
                <a:solidFill>
                  <a:schemeClr val="tx1"/>
                </a:solidFill>
              </a:rPr>
              <a:t>care, </a:t>
            </a:r>
            <a:r>
              <a:rPr lang="en-US" b="0" dirty="0">
                <a:solidFill>
                  <a:schemeClr val="tx1"/>
                </a:solidFill>
              </a:rPr>
              <a:t>dental care, or prescription </a:t>
            </a:r>
            <a:r>
              <a:rPr lang="en-US" b="0" dirty="0" smtClean="0">
                <a:solidFill>
                  <a:schemeClr val="tx1"/>
                </a:solidFill>
              </a:rPr>
              <a:t>medicines in the last 12 months for any insurance or age group, </a:t>
            </a:r>
            <a:r>
              <a:rPr lang="en-US" b="0" baseline="0" dirty="0" smtClean="0">
                <a:solidFill>
                  <a:schemeClr val="tx1"/>
                </a:solidFill>
              </a:rPr>
              <a:t>except people ages 0-17. The percentage for that group decreased. </a:t>
            </a:r>
            <a:endParaRPr lang="en-US" b="0" strike="sngStrike" dirty="0" smtClean="0">
              <a:solidFill>
                <a:schemeClr val="tx1"/>
              </a:solidFill>
            </a:endParaRPr>
          </a:p>
          <a:p>
            <a:pPr marL="165261" indent="-165261">
              <a:buFont typeface="Arial" panose="020B0604020202020204" pitchFamily="34" charset="0"/>
              <a:buChar char="•"/>
              <a:defRPr/>
            </a:pPr>
            <a:r>
              <a:rPr lang="en-US" b="1" dirty="0" smtClean="0">
                <a:solidFill>
                  <a:schemeClr val="tx1"/>
                </a:solidFill>
              </a:rPr>
              <a:t>Groups With Disparities:</a:t>
            </a:r>
          </a:p>
          <a:p>
            <a:pPr marL="332052" lvl="1" indent="-171381">
              <a:buFont typeface="Arial" panose="020B0604020202020204" pitchFamily="34" charset="0"/>
              <a:buChar char="•"/>
            </a:pPr>
            <a:r>
              <a:rPr lang="en-US" dirty="0" smtClean="0">
                <a:solidFill>
                  <a:schemeClr val="tx1"/>
                </a:solidFill>
              </a:rPr>
              <a:t>In all years, among people under age 65</a:t>
            </a:r>
            <a:r>
              <a:rPr lang="en-US" b="0" dirty="0" smtClean="0">
                <a:solidFill>
                  <a:schemeClr val="tx1"/>
                </a:solidFill>
              </a:rPr>
              <a:t>, the percentage unable to get or delayed in getting needed medical care, dental care, or prescription medicines was higher for uninsured people and people with public insurance compared with people with private insurance. The gap between uninsured </a:t>
            </a:r>
            <a:r>
              <a:rPr lang="en-US" b="0" dirty="0" smtClean="0"/>
              <a:t>people and people with private insurance was growing larger over time.</a:t>
            </a:r>
          </a:p>
          <a:p>
            <a:pPr marL="332052" lvl="1" indent="-171381">
              <a:buFont typeface="Arial" panose="020B0604020202020204" pitchFamily="34" charset="0"/>
              <a:buChar char="•"/>
            </a:pPr>
            <a:r>
              <a:rPr lang="en-US" b="0" dirty="0" smtClean="0"/>
              <a:t>In all years, the percentage of people unable to get or delayed in getting needed medical care, dental care, or prescription medicines was</a:t>
            </a:r>
            <a:r>
              <a:rPr lang="en-US" b="0" baseline="0" dirty="0" smtClean="0"/>
              <a:t> higher for </a:t>
            </a:r>
            <a:r>
              <a:rPr lang="en-US" b="0" dirty="0" smtClean="0"/>
              <a:t>adults ages 18-44 than for children ages 0-17. The gap between adults ages 45-64</a:t>
            </a:r>
            <a:r>
              <a:rPr lang="en-US" b="0" baseline="0" dirty="0" smtClean="0"/>
              <a:t> </a:t>
            </a:r>
            <a:r>
              <a:rPr lang="en-US" b="0" dirty="0" smtClean="0"/>
              <a:t>and adults ages 18-44 was growing larger over time, as was the gap between adults ages</a:t>
            </a:r>
            <a:r>
              <a:rPr lang="en-US" b="0" baseline="0" dirty="0" smtClean="0"/>
              <a:t> 45-64 and adults age 65 and over</a:t>
            </a:r>
            <a:r>
              <a:rPr lang="en-US" b="0" dirty="0" smtClean="0"/>
              <a:t>.</a:t>
            </a:r>
          </a:p>
          <a:p>
            <a:pPr marL="332052" indent="-171381"/>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15</a:t>
            </a:fld>
            <a:endParaRPr lang="en-US" dirty="0"/>
          </a:p>
        </p:txBody>
      </p:sp>
    </p:spTree>
    <p:extLst>
      <p:ext uri="{BB962C8B-B14F-4D97-AF65-F5344CB8AC3E}">
        <p14:creationId xmlns:p14="http://schemas.microsoft.com/office/powerpoint/2010/main" val="862654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b="1" baseline="0" dirty="0" smtClean="0">
                <a:solidFill>
                  <a:schemeClr val="tx1"/>
                </a:solidFill>
              </a:rPr>
              <a:t>Trends:</a:t>
            </a:r>
          </a:p>
          <a:p>
            <a:pPr marL="332052" lvl="1" indent="-171381">
              <a:buFont typeface="Arial" panose="020B0604020202020204" pitchFamily="34" charset="0"/>
              <a:buChar char="•"/>
            </a:pPr>
            <a:r>
              <a:rPr lang="en-US" b="0" baseline="0" dirty="0" smtClean="0">
                <a:solidFill>
                  <a:schemeClr val="tx1"/>
                </a:solidFill>
              </a:rPr>
              <a:t>From 2002 to 2013</a:t>
            </a:r>
            <a:r>
              <a:rPr lang="en-US" b="0" dirty="0" smtClean="0">
                <a:solidFill>
                  <a:schemeClr val="tx1"/>
                </a:solidFill>
              </a:rPr>
              <a:t>, there were no statistically significant changes among</a:t>
            </a:r>
            <a:r>
              <a:rPr lang="en-US" b="0" baseline="0" dirty="0" smtClean="0">
                <a:solidFill>
                  <a:schemeClr val="tx1"/>
                </a:solidFill>
              </a:rPr>
              <a:t> people with fair/poor or excellent/very good/good perceived health status </a:t>
            </a:r>
            <a:r>
              <a:rPr lang="en-US" b="0" dirty="0" smtClean="0">
                <a:solidFill>
                  <a:schemeClr val="tx1"/>
                </a:solidFill>
              </a:rPr>
              <a:t>in the percentage</a:t>
            </a:r>
            <a:r>
              <a:rPr lang="en-US" b="0" baseline="0" dirty="0" smtClean="0">
                <a:solidFill>
                  <a:schemeClr val="tx1"/>
                </a:solidFill>
              </a:rPr>
              <a:t> of </a:t>
            </a:r>
            <a:r>
              <a:rPr lang="en-US" b="0" dirty="0" smtClean="0">
                <a:solidFill>
                  <a:schemeClr val="tx1"/>
                </a:solidFill>
              </a:rPr>
              <a:t>people who were unable to get or delayed in getting needed medical care, dental care, or prescription medicines</a:t>
            </a:r>
            <a:r>
              <a:rPr lang="en-US" b="0" baseline="0" dirty="0" smtClean="0">
                <a:solidFill>
                  <a:schemeClr val="tx1"/>
                </a:solidFill>
              </a:rPr>
              <a:t>.</a:t>
            </a:r>
            <a:r>
              <a:rPr lang="en-US" b="1" baseline="0" dirty="0" smtClean="0">
                <a:solidFill>
                  <a:schemeClr val="tx1"/>
                </a:solidFill>
              </a:rPr>
              <a:t> </a:t>
            </a:r>
          </a:p>
          <a:p>
            <a:pPr marL="332052" lvl="1" indent="-171381" defTabSz="881390">
              <a:buFont typeface="Arial" panose="020B0604020202020204" pitchFamily="34" charset="0"/>
              <a:buChar char="•"/>
              <a:defRPr/>
            </a:pPr>
            <a:r>
              <a:rPr lang="en-US" b="0" baseline="0" dirty="0" smtClean="0">
                <a:solidFill>
                  <a:schemeClr val="tx1"/>
                </a:solidFill>
              </a:rPr>
              <a:t>From 2002 to 2013</a:t>
            </a:r>
            <a:r>
              <a:rPr lang="en-US" b="0" dirty="0" smtClean="0">
                <a:solidFill>
                  <a:schemeClr val="tx1"/>
                </a:solidFill>
              </a:rPr>
              <a:t>, there were no statistically significant changes among Whites or Blacks in the percentage</a:t>
            </a:r>
            <a:r>
              <a:rPr lang="en-US" b="0" baseline="0" dirty="0" smtClean="0">
                <a:solidFill>
                  <a:schemeClr val="tx1"/>
                </a:solidFill>
              </a:rPr>
              <a:t> of </a:t>
            </a:r>
            <a:r>
              <a:rPr lang="en-US" b="0" dirty="0" smtClean="0">
                <a:solidFill>
                  <a:schemeClr val="tx1"/>
                </a:solidFill>
              </a:rPr>
              <a:t>people who were unable to get or delayed in getting needed medical care, dental care, or prescription medicines</a:t>
            </a:r>
            <a:r>
              <a:rPr lang="en-US" b="0" baseline="0" dirty="0" smtClean="0">
                <a:solidFill>
                  <a:schemeClr val="tx1"/>
                </a:solidFill>
              </a:rPr>
              <a:t>.</a:t>
            </a:r>
          </a:p>
          <a:p>
            <a:pPr marL="332052" lvl="1" indent="-171381" defTabSz="881390">
              <a:buFont typeface="Arial" panose="020B0604020202020204" pitchFamily="34" charset="0"/>
              <a:buChar char="•"/>
              <a:defRPr/>
            </a:pPr>
            <a:r>
              <a:rPr lang="en-US" b="0" baseline="0" dirty="0" smtClean="0">
                <a:solidFill>
                  <a:schemeClr val="tx1"/>
                </a:solidFill>
              </a:rPr>
              <a:t>From 2003 to 2013</a:t>
            </a:r>
            <a:r>
              <a:rPr lang="en-US" b="0" dirty="0" smtClean="0">
                <a:solidFill>
                  <a:schemeClr val="tx1"/>
                </a:solidFill>
              </a:rPr>
              <a:t>, the percentage</a:t>
            </a:r>
            <a:r>
              <a:rPr lang="en-US" b="0" baseline="0" dirty="0" smtClean="0">
                <a:solidFill>
                  <a:schemeClr val="tx1"/>
                </a:solidFill>
              </a:rPr>
              <a:t> of </a:t>
            </a:r>
            <a:r>
              <a:rPr lang="en-US" b="0" dirty="0" smtClean="0">
                <a:solidFill>
                  <a:schemeClr val="tx1"/>
                </a:solidFill>
              </a:rPr>
              <a:t>people who were unable to get or delayed in getting needed medical care, dental care, or prescription medicines</a:t>
            </a:r>
            <a:r>
              <a:rPr lang="en-US" b="0" baseline="0" dirty="0" smtClean="0">
                <a:solidFill>
                  <a:schemeClr val="tx1"/>
                </a:solidFill>
              </a:rPr>
              <a:t> improved for Hispanics.</a:t>
            </a:r>
          </a:p>
          <a:p>
            <a:pPr marL="165261" indent="-165261">
              <a:buFont typeface="Arial" panose="020B0604020202020204" pitchFamily="34" charset="0"/>
              <a:buChar char="•"/>
            </a:pPr>
            <a:r>
              <a:rPr lang="en-US" b="1" dirty="0" smtClean="0">
                <a:solidFill>
                  <a:schemeClr val="tx1"/>
                </a:solidFill>
              </a:rPr>
              <a:t>Groups With Disparities:</a:t>
            </a:r>
          </a:p>
          <a:p>
            <a:pPr marL="332052" lvl="1" indent="-171381" defTabSz="881390">
              <a:buFont typeface="Arial" panose="020B0604020202020204" pitchFamily="34" charset="0"/>
              <a:buChar char="•"/>
              <a:defRPr/>
            </a:pPr>
            <a:r>
              <a:rPr lang="en-US" b="0" baseline="0" dirty="0" smtClean="0">
                <a:solidFill>
                  <a:schemeClr val="tx1"/>
                </a:solidFill>
              </a:rPr>
              <a:t>In 2013, there was no statistically significant change in the gap between people who perceived their health status to be fair or poor and people who perceived their health status to be excellent, very good, or good</a:t>
            </a:r>
            <a:r>
              <a:rPr lang="en-US" b="0" i="0" u="none" baseline="0" dirty="0" smtClean="0">
                <a:solidFill>
                  <a:schemeClr val="tx1"/>
                </a:solidFill>
                <a:effectLst>
                  <a:outerShdw blurRad="38100" dist="38100" dir="2700000" algn="tl">
                    <a:srgbClr val="000000">
                      <a:alpha val="43137"/>
                    </a:srgbClr>
                  </a:outerShdw>
                </a:effectLst>
              </a:rPr>
              <a:t>.</a:t>
            </a:r>
          </a:p>
          <a:p>
            <a:pPr marL="332052" lvl="1" indent="-171381">
              <a:buFont typeface="Arial" panose="020B0604020202020204" pitchFamily="34" charset="0"/>
              <a:buChar char="•"/>
            </a:pPr>
            <a:r>
              <a:rPr lang="en-US" b="0" dirty="0" smtClean="0">
                <a:solidFill>
                  <a:schemeClr val="tx1"/>
                </a:solidFill>
              </a:rPr>
              <a:t>In</a:t>
            </a:r>
            <a:r>
              <a:rPr lang="en-US" b="0" baseline="0" dirty="0" smtClean="0">
                <a:solidFill>
                  <a:schemeClr val="tx1"/>
                </a:solidFill>
              </a:rPr>
              <a:t> 2013, Hispanics were less likely than Whites to have difficulty getting needed medical care, dental care, or prescription medicines.</a:t>
            </a:r>
          </a:p>
        </p:txBody>
      </p:sp>
      <p:sp>
        <p:nvSpPr>
          <p:cNvPr id="4" name="Slide Number Placeholder 3"/>
          <p:cNvSpPr>
            <a:spLocks noGrp="1"/>
          </p:cNvSpPr>
          <p:nvPr>
            <p:ph type="sldNum" sz="quarter" idx="10"/>
          </p:nvPr>
        </p:nvSpPr>
        <p:spPr/>
        <p:txBody>
          <a:bodyPr/>
          <a:lstStyle/>
          <a:p>
            <a:fld id="{05E9B153-67B9-4602-A9FE-81AAF274874B}" type="slidenum">
              <a:rPr lang="en-US" smtClean="0"/>
              <a:t>16</a:t>
            </a:fld>
            <a:endParaRPr lang="en-US" dirty="0"/>
          </a:p>
        </p:txBody>
      </p:sp>
    </p:spTree>
    <p:extLst>
      <p:ext uri="{BB962C8B-B14F-4D97-AF65-F5344CB8AC3E}">
        <p14:creationId xmlns:p14="http://schemas.microsoft.com/office/powerpoint/2010/main" val="77011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17</a:t>
            </a:fld>
            <a:endParaRPr lang="en-US" dirty="0"/>
          </a:p>
        </p:txBody>
      </p:sp>
    </p:spTree>
    <p:extLst>
      <p:ext uri="{BB962C8B-B14F-4D97-AF65-F5344CB8AC3E}">
        <p14:creationId xmlns:p14="http://schemas.microsoft.com/office/powerpoint/2010/main" val="819561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18</a:t>
            </a:fld>
            <a:endParaRPr lang="en-US" dirty="0"/>
          </a:p>
        </p:txBody>
      </p:sp>
    </p:spTree>
    <p:extLst>
      <p:ext uri="{BB962C8B-B14F-4D97-AF65-F5344CB8AC3E}">
        <p14:creationId xmlns:p14="http://schemas.microsoft.com/office/powerpoint/2010/main" val="40834174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a:xfrm>
            <a:off x="381000" y="5257801"/>
            <a:ext cx="6324600" cy="3657599"/>
          </a:xfrm>
        </p:spPr>
        <p:txBody>
          <a:bodyPr/>
          <a:lstStyle/>
          <a:p>
            <a:pPr marL="165261" indent="-165261">
              <a:buFont typeface="Arial" panose="020B0604020202020204" pitchFamily="34" charset="0"/>
              <a:buChar char="•"/>
            </a:pPr>
            <a:r>
              <a:rPr lang="en-US" sz="1100" b="1" dirty="0" smtClean="0"/>
              <a:t>Overall Rate: </a:t>
            </a:r>
            <a:r>
              <a:rPr lang="en-US" sz="1100" baseline="0" dirty="0" smtClean="0"/>
              <a:t>In 2013, the overall percentage of adults who needed care right away who sometimes or never got care as soon as wanted was 14.6%.</a:t>
            </a:r>
          </a:p>
          <a:p>
            <a:pPr marL="165261" indent="-165261">
              <a:buFont typeface="Arial" panose="020B0604020202020204" pitchFamily="34" charset="0"/>
              <a:buChar char="•"/>
            </a:pPr>
            <a:r>
              <a:rPr lang="en-US" sz="1100" b="1" baseline="0" dirty="0" smtClean="0"/>
              <a:t>Trends: </a:t>
            </a:r>
            <a:endParaRPr lang="en-US" sz="1100" dirty="0" smtClean="0"/>
          </a:p>
          <a:p>
            <a:pPr marL="344488" lvl="1" indent="-177800">
              <a:buFont typeface="Arial" panose="020B0604020202020204" pitchFamily="34" charset="0"/>
              <a:buChar char="•"/>
            </a:pPr>
            <a:r>
              <a:rPr lang="en-US" sz="1100" baseline="0" dirty="0" smtClean="0"/>
              <a:t>From 2002 to 2013</a:t>
            </a:r>
            <a:r>
              <a:rPr lang="en-US" sz="1100" dirty="0" smtClean="0"/>
              <a:t>, there were no statistically significant changes by insurance in the percentage of adults who needed care right away who sometimes or never got care as soon as wanted. In 2013, the percentages were</a:t>
            </a:r>
            <a:r>
              <a:rPr lang="en-US" sz="1100" baseline="0" dirty="0" smtClean="0"/>
              <a:t> 32.8% for uninsured people, 23.1% for those with public insurance, and </a:t>
            </a:r>
            <a:r>
              <a:rPr lang="en-US" sz="1100" baseline="0" dirty="0" smtClean="0"/>
              <a:t>12.5% </a:t>
            </a:r>
            <a:r>
              <a:rPr lang="en-US" sz="1100" baseline="0" dirty="0" smtClean="0"/>
              <a:t>for those with private insurance.</a:t>
            </a:r>
          </a:p>
          <a:p>
            <a:pPr marL="344488" marR="0" lvl="1"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dirty="0" smtClean="0"/>
              <a:t>From 2002 to 2013</a:t>
            </a:r>
            <a:r>
              <a:rPr lang="en-US" sz="1100" dirty="0" smtClean="0"/>
              <a:t>, there were no statistically significant changes among Whites or Blacks in the percentage of adults who needed care right away who sometimes or never got care as soon as wanted. In 2013, the percentage was 19.8% for </a:t>
            </a:r>
            <a:r>
              <a:rPr lang="en-US" sz="1100" baseline="0" dirty="0" smtClean="0"/>
              <a:t>Blacks </a:t>
            </a:r>
            <a:r>
              <a:rPr lang="en-US" sz="1100" baseline="0" dirty="0" smtClean="0"/>
              <a:t>and 13.2% for Whites. </a:t>
            </a:r>
          </a:p>
          <a:p>
            <a:pPr marL="344488" marR="0" lvl="1"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dirty="0" smtClean="0"/>
              <a:t>From 2002 to 2013</a:t>
            </a:r>
            <a:r>
              <a:rPr lang="en-US" sz="1100" dirty="0" smtClean="0"/>
              <a:t>, the percentage of adults who needed care right away who sometimes or never got care as soon as wanted </a:t>
            </a:r>
            <a:r>
              <a:rPr lang="en-US" sz="1100" baseline="0" dirty="0" smtClean="0"/>
              <a:t>was improving for Hispanic people (from 25.8% to 16.2%).</a:t>
            </a:r>
          </a:p>
          <a:p>
            <a:pPr marL="165261" indent="-165261">
              <a:buFont typeface="Arial" panose="020B0604020202020204" pitchFamily="34" charset="0"/>
              <a:buChar char="•"/>
            </a:pPr>
            <a:r>
              <a:rPr lang="en-US" sz="1100" b="1" baseline="0" dirty="0" smtClean="0"/>
              <a:t>Groups With Disparities:</a:t>
            </a:r>
          </a:p>
          <a:p>
            <a:pPr marL="332052" indent="-171381">
              <a:buFont typeface="Arial" panose="020B0604020202020204" pitchFamily="34" charset="0"/>
              <a:buChar char="•"/>
            </a:pPr>
            <a:r>
              <a:rPr lang="en-US" sz="1100" baseline="0" dirty="0" smtClean="0"/>
              <a:t>In most years, </a:t>
            </a:r>
            <a:r>
              <a:rPr lang="en-US" sz="1100" b="0" baseline="0" dirty="0" smtClean="0"/>
              <a:t>the percentage of adults who needed care right away who sometimes or never got care as soon as wanted was higher for adults who had public insurance compared with adults with private insurance. </a:t>
            </a:r>
          </a:p>
          <a:p>
            <a:pPr marL="332052" indent="-171381" defTabSz="881390">
              <a:buFont typeface="Arial" panose="020B0604020202020204" pitchFamily="34" charset="0"/>
              <a:buChar char="•"/>
              <a:defRPr/>
            </a:pPr>
            <a:r>
              <a:rPr lang="en-US" sz="1100" b="0" strike="noStrike" dirty="0" smtClean="0"/>
              <a:t>In</a:t>
            </a:r>
            <a:r>
              <a:rPr lang="en-US" sz="1100" b="0" strike="noStrike" baseline="0" dirty="0" smtClean="0"/>
              <a:t> all years, uninsured adults were less likely than adults with private insurance to receive needed care right away for an illness, injury, or condition.</a:t>
            </a:r>
          </a:p>
          <a:p>
            <a:pPr marL="332052" indent="-171381">
              <a:buFont typeface="Arial" panose="020B0604020202020204" pitchFamily="34" charset="0"/>
              <a:buChar char="•"/>
            </a:pPr>
            <a:r>
              <a:rPr lang="en-US" sz="1100" b="0" strike="noStrike" baseline="0" dirty="0" smtClean="0"/>
              <a:t>Although there were no statistically significant changes from 2010 to 2013, by the end of that period, Hispanics were more </a:t>
            </a:r>
            <a:r>
              <a:rPr lang="en-US" sz="1100" strike="noStrike" baseline="0" dirty="0" smtClean="0"/>
              <a:t>likely than Whites</a:t>
            </a:r>
            <a:r>
              <a:rPr lang="en-US" sz="1100" strike="noStrike" dirty="0" smtClean="0"/>
              <a:t> </a:t>
            </a:r>
            <a:r>
              <a:rPr lang="en-US" sz="1100" strike="noStrike" baseline="0" dirty="0" smtClean="0"/>
              <a:t>to receive care as soon as wanted.</a:t>
            </a:r>
          </a:p>
        </p:txBody>
      </p:sp>
      <p:sp>
        <p:nvSpPr>
          <p:cNvPr id="4" name="Slide Number Placeholder 3"/>
          <p:cNvSpPr>
            <a:spLocks noGrp="1"/>
          </p:cNvSpPr>
          <p:nvPr>
            <p:ph type="sldNum" sz="quarter" idx="10"/>
          </p:nvPr>
        </p:nvSpPr>
        <p:spPr/>
        <p:txBody>
          <a:bodyPr/>
          <a:lstStyle/>
          <a:p>
            <a:fld id="{05E9B153-67B9-4602-A9FE-81AAF274874B}" type="slidenum">
              <a:rPr lang="en-US" smtClean="0"/>
              <a:t>19</a:t>
            </a:fld>
            <a:endParaRPr lang="en-US" dirty="0"/>
          </a:p>
        </p:txBody>
      </p:sp>
    </p:spTree>
    <p:extLst>
      <p:ext uri="{BB962C8B-B14F-4D97-AF65-F5344CB8AC3E}">
        <p14:creationId xmlns:p14="http://schemas.microsoft.com/office/powerpoint/2010/main" val="1045487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2</a:t>
            </a:fld>
            <a:endParaRPr lang="en-US" dirty="0"/>
          </a:p>
        </p:txBody>
      </p:sp>
    </p:spTree>
    <p:extLst>
      <p:ext uri="{BB962C8B-B14F-4D97-AF65-F5344CB8AC3E}">
        <p14:creationId xmlns:p14="http://schemas.microsoft.com/office/powerpoint/2010/main" val="2923126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b="1" dirty="0" smtClean="0"/>
              <a:t>Overall Rate: </a:t>
            </a:r>
            <a:r>
              <a:rPr lang="en-US" dirty="0" smtClean="0"/>
              <a:t>In 2013, the </a:t>
            </a:r>
            <a:r>
              <a:rPr lang="en-US" b="0" dirty="0" smtClean="0"/>
              <a:t>overall </a:t>
            </a:r>
            <a:r>
              <a:rPr lang="en-US" dirty="0" smtClean="0"/>
              <a:t>percentage of children who needed care right away who sometimes or never got care as soon as wanted was 3.5%.</a:t>
            </a:r>
          </a:p>
          <a:p>
            <a:pPr marL="165261" indent="-165261">
              <a:buFont typeface="Arial" panose="020B0604020202020204" pitchFamily="34" charset="0"/>
              <a:buChar char="•"/>
            </a:pPr>
            <a:r>
              <a:rPr lang="en-US" b="1" baseline="0" dirty="0" smtClean="0"/>
              <a:t>Trends:</a:t>
            </a:r>
          </a:p>
          <a:p>
            <a:pPr marL="332052" indent="-171381" defTabSz="881390">
              <a:buFont typeface="Arial" panose="020B0604020202020204" pitchFamily="34" charset="0"/>
              <a:buChar char="•"/>
              <a:defRPr/>
            </a:pPr>
            <a:r>
              <a:rPr lang="en-US" b="0" dirty="0" smtClean="0"/>
              <a:t>From 2002</a:t>
            </a:r>
            <a:r>
              <a:rPr lang="en-US" b="0" baseline="0" dirty="0" smtClean="0"/>
              <a:t> to 2013, there no statistically significant changes in the percentage of </a:t>
            </a:r>
            <a:r>
              <a:rPr lang="en-US" b="0" dirty="0" smtClean="0"/>
              <a:t>English-speaking children and</a:t>
            </a:r>
            <a:r>
              <a:rPr lang="en-US" b="0" baseline="0" dirty="0" smtClean="0"/>
              <a:t> children speaking other languages who needed care right away who sometimes or never got care as soon as wanted.</a:t>
            </a:r>
          </a:p>
          <a:p>
            <a:pPr marL="332052" indent="-171381" defTabSz="881390">
              <a:buFont typeface="Arial" panose="020B0604020202020204" pitchFamily="34" charset="0"/>
              <a:buChar char="•"/>
              <a:defRPr/>
            </a:pPr>
            <a:r>
              <a:rPr lang="en-US" b="0" dirty="0" smtClean="0"/>
              <a:t>From</a:t>
            </a:r>
            <a:r>
              <a:rPr lang="en-US" b="0" baseline="0" dirty="0" smtClean="0"/>
              <a:t> 2010 to</a:t>
            </a:r>
            <a:r>
              <a:rPr lang="en-US" b="0" dirty="0" smtClean="0"/>
              <a:t> 2013, there were no statistically significant changes in </a:t>
            </a:r>
            <a:r>
              <a:rPr lang="en-US" dirty="0" smtClean="0"/>
              <a:t>the percentage of </a:t>
            </a:r>
            <a:r>
              <a:rPr lang="en-US" baseline="0" dirty="0" smtClean="0"/>
              <a:t>Hispanic and non-Hispanic White </a:t>
            </a:r>
            <a:r>
              <a:rPr lang="en-US" dirty="0" smtClean="0"/>
              <a:t>children who needed care right away who sometimes or never got care as soon as wanted</a:t>
            </a:r>
            <a:r>
              <a:rPr lang="en-US" baseline="0" dirty="0" smtClean="0"/>
              <a:t>.</a:t>
            </a:r>
            <a:endParaRPr lang="en-US" strike="sngStrike" baseline="0" dirty="0" smtClean="0"/>
          </a:p>
          <a:p>
            <a:pPr marL="165261" indent="-165261">
              <a:buFont typeface="Arial" panose="020B0604020202020204" pitchFamily="34" charset="0"/>
              <a:buChar char="•"/>
            </a:pPr>
            <a:r>
              <a:rPr lang="en-US" b="1" baseline="0" dirty="0" smtClean="0"/>
              <a:t>Groups With Disparities: </a:t>
            </a:r>
          </a:p>
          <a:p>
            <a:pPr marL="332052" indent="-171381">
              <a:buFont typeface="Arial" panose="020B0604020202020204" pitchFamily="34" charset="0"/>
              <a:buChar char="•"/>
            </a:pPr>
            <a:r>
              <a:rPr lang="en-US" baseline="0" dirty="0" smtClean="0"/>
              <a:t>From 2002 to 2013, Hispanic children were more likely than non-Hispanic</a:t>
            </a:r>
            <a:r>
              <a:rPr lang="en-US" dirty="0" smtClean="0"/>
              <a:t> White children </a:t>
            </a:r>
            <a:r>
              <a:rPr lang="en-US" baseline="0" dirty="0" smtClean="0"/>
              <a:t>to sometimes or never get care as soon as wanted. </a:t>
            </a:r>
          </a:p>
          <a:p>
            <a:pPr marL="171425" indent="-171425">
              <a:buFont typeface="Arial" panose="020B0604020202020204" pitchFamily="34" charset="0"/>
              <a:buChar char="•"/>
            </a:pPr>
            <a:endParaRPr lang="en-US" b="1" baseline="0"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20</a:t>
            </a:fld>
            <a:endParaRPr lang="en-US" dirty="0"/>
          </a:p>
        </p:txBody>
      </p:sp>
    </p:spTree>
    <p:extLst>
      <p:ext uri="{BB962C8B-B14F-4D97-AF65-F5344CB8AC3E}">
        <p14:creationId xmlns:p14="http://schemas.microsoft.com/office/powerpoint/2010/main" val="19095620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21</a:t>
            </a:fld>
            <a:endParaRPr lang="en-US" dirty="0"/>
          </a:p>
        </p:txBody>
      </p:sp>
    </p:spTree>
    <p:extLst>
      <p:ext uri="{BB962C8B-B14F-4D97-AF65-F5344CB8AC3E}">
        <p14:creationId xmlns:p14="http://schemas.microsoft.com/office/powerpoint/2010/main" val="4145581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22</a:t>
            </a:fld>
            <a:endParaRPr lang="en-US" dirty="0"/>
          </a:p>
        </p:txBody>
      </p:sp>
    </p:spTree>
    <p:extLst>
      <p:ext uri="{BB962C8B-B14F-4D97-AF65-F5344CB8AC3E}">
        <p14:creationId xmlns:p14="http://schemas.microsoft.com/office/powerpoint/2010/main" val="23250720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sz="1100" b="1" dirty="0"/>
              <a:t>Importance:</a:t>
            </a:r>
          </a:p>
          <a:p>
            <a:pPr marL="332052" lvl="1" indent="-171381">
              <a:buFont typeface="Arial" panose="020B0604020202020204" pitchFamily="34" charset="0"/>
              <a:buChar char="•"/>
            </a:pPr>
            <a:r>
              <a:rPr lang="en-US" sz="1100" dirty="0"/>
              <a:t>Diversity in the composition of the health care workforce is important because it affects outcomes, quality, safety, and satisfaction. Racial and ethnic concordance in health care provider-patient relationships has been shown to improve care. Race-concordant patient-provider relationships, as opposed to race-discordant, have been found to result in longer medical visits with higher ratings of positive affect, shared </a:t>
            </a:r>
            <a:r>
              <a:rPr lang="en-US" sz="1100" b="0" dirty="0" err="1" smtClean="0"/>
              <a:t>decisionmaking</a:t>
            </a:r>
            <a:r>
              <a:rPr lang="en-US" sz="1100" b="0" dirty="0"/>
              <a:t>,</a:t>
            </a:r>
            <a:r>
              <a:rPr lang="en-US" sz="1100" dirty="0"/>
              <a:t> and satisfaction (Schoenthaler, et al., 2012). </a:t>
            </a:r>
            <a:endParaRPr lang="en-US" sz="1100" dirty="0" smtClean="0"/>
          </a:p>
          <a:p>
            <a:pPr marL="332052" lvl="1" indent="-171381">
              <a:buFont typeface="Arial" panose="020B0604020202020204" pitchFamily="34" charset="0"/>
              <a:buChar char="•"/>
            </a:pPr>
            <a:r>
              <a:rPr lang="en-US" sz="1100" dirty="0" smtClean="0"/>
              <a:t>Additional </a:t>
            </a:r>
            <a:r>
              <a:rPr lang="en-US" sz="1100" dirty="0"/>
              <a:t>research has found that health care providers from groups underrepresented in the health professions are more likely to serve minority and economically disadvantaged patients. It has also been found that Black and Hispanic physicians practice in areas with larger Black and Hispanic populations than other physicians (Brown, et al., 2009</a:t>
            </a:r>
            <a:r>
              <a:rPr lang="en-US" sz="1100" dirty="0" smtClean="0"/>
              <a:t>)</a:t>
            </a:r>
            <a:r>
              <a:rPr lang="en-US" sz="1100" b="1" baseline="0" dirty="0" smtClean="0"/>
              <a:t> </a:t>
            </a:r>
            <a:r>
              <a:rPr lang="en-US" sz="1100" b="0" baseline="0" dirty="0" smtClean="0"/>
              <a:t>and that B</a:t>
            </a:r>
            <a:r>
              <a:rPr lang="en-US" sz="1200" b="0" i="0" u="none" strike="noStrike" kern="1200" baseline="0" dirty="0" smtClean="0">
                <a:solidFill>
                  <a:schemeClr val="tx1"/>
                </a:solidFill>
                <a:latin typeface="+mn-lt"/>
                <a:ea typeface="+mn-ea"/>
                <a:cs typeface="+mn-cs"/>
              </a:rPr>
              <a:t>lack and Hispanic Americans were likely to seek race- concordant physicians due to several factors, including language accessibility (Saha, et. al., 2000).</a:t>
            </a:r>
          </a:p>
          <a:p>
            <a:pPr marL="332052" lvl="1" indent="-171381">
              <a:buFont typeface="Arial" panose="020B0604020202020204" pitchFamily="34" charset="0"/>
              <a:buChar char="•"/>
            </a:pPr>
            <a:r>
              <a:rPr lang="en-US" sz="1200" b="0" kern="1200" dirty="0" smtClean="0">
                <a:solidFill>
                  <a:schemeClr val="tx1"/>
                </a:solidFill>
                <a:effectLst/>
                <a:latin typeface="+mn-lt"/>
                <a:ea typeface="+mn-ea"/>
                <a:cs typeface="+mn-cs"/>
              </a:rPr>
              <a:t>Further</a:t>
            </a:r>
            <a:r>
              <a:rPr lang="en-US" sz="1200" b="0" kern="1200" baseline="0" dirty="0" smtClean="0">
                <a:solidFill>
                  <a:schemeClr val="tx1"/>
                </a:solidFill>
                <a:effectLst/>
                <a:latin typeface="+mn-lt"/>
                <a:ea typeface="+mn-ea"/>
                <a:cs typeface="+mn-cs"/>
              </a:rPr>
              <a:t> studies have also shown p</a:t>
            </a:r>
            <a:r>
              <a:rPr lang="en-US" sz="1200" b="0" kern="1200" dirty="0" smtClean="0">
                <a:solidFill>
                  <a:schemeClr val="tx1"/>
                </a:solidFill>
                <a:effectLst/>
                <a:latin typeface="+mn-lt"/>
                <a:ea typeface="+mn-ea"/>
                <a:cs typeface="+mn-cs"/>
              </a:rPr>
              <a:t>atient trust with providers may influence clinical outcomes</a:t>
            </a:r>
            <a:r>
              <a:rPr lang="en-US" sz="1200" b="0" kern="1200" baseline="0" dirty="0" smtClean="0">
                <a:solidFill>
                  <a:schemeClr val="tx1"/>
                </a:solidFill>
                <a:effectLst/>
                <a:latin typeface="+mn-lt"/>
                <a:ea typeface="+mn-ea"/>
                <a:cs typeface="+mn-cs"/>
              </a:rPr>
              <a:t> and </a:t>
            </a:r>
            <a:r>
              <a:rPr lang="en-US" sz="1200" b="0" kern="1200" dirty="0" smtClean="0">
                <a:solidFill>
                  <a:schemeClr val="tx1"/>
                </a:solidFill>
                <a:effectLst/>
                <a:latin typeface="+mn-lt"/>
                <a:ea typeface="+mn-ea"/>
                <a:cs typeface="+mn-cs"/>
              </a:rPr>
              <a:t>medication adherence regardless of patient–physician racial/ethnic composition.</a:t>
            </a:r>
            <a:r>
              <a:rPr lang="en-US" sz="1100" b="0" dirty="0" smtClean="0"/>
              <a:t> </a:t>
            </a:r>
            <a:endParaRPr lang="en-US" sz="1100" b="0" dirty="0"/>
          </a:p>
          <a:p>
            <a:pPr marL="165261" indent="-165261">
              <a:buFont typeface="Arial" panose="020B0604020202020204" pitchFamily="34" charset="0"/>
              <a:buChar char="•"/>
            </a:pPr>
            <a:r>
              <a:rPr lang="en-US" sz="1100" b="1" dirty="0"/>
              <a:t>Groups With Disparities:</a:t>
            </a:r>
          </a:p>
          <a:p>
            <a:pPr marL="332052" lvl="1" indent="-171381">
              <a:buFont typeface="Arial" panose="020B0604020202020204" pitchFamily="34" charset="0"/>
              <a:buChar char="•"/>
            </a:pPr>
            <a:r>
              <a:rPr lang="en-US" sz="1100" dirty="0"/>
              <a:t>From 2006 to 2013, the rate of physicians per 100,000 population was higher for Asians than for Whites, Blacks, and American Indians and Alaska </a:t>
            </a:r>
            <a:r>
              <a:rPr lang="en-US" sz="1100" dirty="0" smtClean="0"/>
              <a:t>Natives (through 2012).</a:t>
            </a:r>
            <a:endParaRPr lang="en-US" sz="1100" dirty="0"/>
          </a:p>
          <a:p>
            <a:pPr marL="332052" lvl="1" indent="-171381">
              <a:buFont typeface="Arial" panose="020B0604020202020204" pitchFamily="34" charset="0"/>
              <a:buChar char="•"/>
            </a:pPr>
            <a:r>
              <a:rPr lang="en-US" sz="1100" dirty="0"/>
              <a:t>From 2006 to 2013, the rate of physicians per 100,000 population was higher for non-Hispanic Whites than for non-Hispanic Blacks. The rate of physicians per 100,000 population was lower for Hispanics from 2007 </a:t>
            </a:r>
            <a:r>
              <a:rPr lang="en-US" sz="1100" dirty="0" smtClean="0"/>
              <a:t>to 2013.</a:t>
            </a:r>
            <a:endParaRPr lang="en-US" sz="1100" b="1"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23</a:t>
            </a:fld>
            <a:endParaRPr lang="en-US" dirty="0"/>
          </a:p>
        </p:txBody>
      </p:sp>
    </p:spTree>
    <p:extLst>
      <p:ext uri="{BB962C8B-B14F-4D97-AF65-F5344CB8AC3E}">
        <p14:creationId xmlns:p14="http://schemas.microsoft.com/office/powerpoint/2010/main" val="1504348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defTabSz="881390">
              <a:buFont typeface="Arial" panose="020B0604020202020204" pitchFamily="34" charset="0"/>
              <a:buChar char="•"/>
              <a:defRPr/>
            </a:pPr>
            <a:r>
              <a:rPr lang="en-US" b="1" baseline="0" dirty="0" smtClean="0"/>
              <a:t>Importance:</a:t>
            </a:r>
          </a:p>
          <a:p>
            <a:pPr marL="332052" indent="-171381">
              <a:buFont typeface="Arial" panose="020B0604020202020204" pitchFamily="34" charset="0"/>
              <a:buChar char="•"/>
            </a:pPr>
            <a:r>
              <a:rPr lang="en-US" b="0" dirty="0" smtClean="0"/>
              <a:t>Primary care providers and</a:t>
            </a:r>
            <a:r>
              <a:rPr lang="en-US" b="0" baseline="0" dirty="0" smtClean="0"/>
              <a:t> patients who have established clear communication and trusting relationships can yield better outcomes for patients; however, not all providers and patients can establish these relationships. Increased r</a:t>
            </a:r>
            <a:r>
              <a:rPr lang="en-US" b="0" dirty="0" smtClean="0"/>
              <a:t>acial and</a:t>
            </a:r>
            <a:r>
              <a:rPr lang="en-US" b="0" baseline="0" dirty="0" smtClean="0"/>
              <a:t> ethnic diversity among primary care medical residents may lend itself to a provider workforce with strong cultural competency. </a:t>
            </a:r>
          </a:p>
          <a:p>
            <a:pPr marL="165261" indent="-165261">
              <a:buFont typeface="Arial" panose="020B0604020202020204" pitchFamily="34" charset="0"/>
              <a:buChar char="•"/>
            </a:pPr>
            <a:r>
              <a:rPr lang="en-US" b="1" baseline="0" dirty="0" smtClean="0"/>
              <a:t>Groups With Disparities:</a:t>
            </a:r>
          </a:p>
          <a:p>
            <a:pPr marL="332052" indent="-171381">
              <a:buFont typeface="Arial" panose="020B0604020202020204" pitchFamily="34" charset="0"/>
              <a:buChar char="•"/>
            </a:pPr>
            <a:r>
              <a:rPr lang="en-US" b="0" baseline="0" dirty="0" smtClean="0"/>
              <a:t>In</a:t>
            </a:r>
            <a:r>
              <a:rPr lang="en-US" b="0" dirty="0" smtClean="0"/>
              <a:t> 2013-2014, </a:t>
            </a:r>
            <a:r>
              <a:rPr lang="en-US" dirty="0" smtClean="0"/>
              <a:t>the rate of primary </a:t>
            </a:r>
            <a:r>
              <a:rPr lang="en-US" dirty="0"/>
              <a:t>care medical residents </a:t>
            </a:r>
            <a:r>
              <a:rPr lang="en-US" dirty="0" smtClean="0"/>
              <a:t>was higher for females than for males </a:t>
            </a:r>
            <a:r>
              <a:rPr lang="en-US" dirty="0"/>
              <a:t>in family medicine, obstetrics and gynecology, and pediatrics. </a:t>
            </a:r>
            <a:r>
              <a:rPr lang="en-US" dirty="0" smtClean="0"/>
              <a:t>The rate for males was higher than for females </a:t>
            </a:r>
            <a:r>
              <a:rPr lang="en-US" dirty="0"/>
              <a:t>in internal </a:t>
            </a:r>
            <a:r>
              <a:rPr lang="en-US" dirty="0" smtClean="0"/>
              <a:t>medicine.</a:t>
            </a:r>
            <a:endParaRPr lang="en-US" dirty="0"/>
          </a:p>
          <a:p>
            <a:pPr marL="332052" indent="-171381">
              <a:buFont typeface="Arial" panose="020B0604020202020204" pitchFamily="34" charset="0"/>
              <a:buChar char="•"/>
            </a:pPr>
            <a:r>
              <a:rPr lang="en-US" b="0" dirty="0" smtClean="0"/>
              <a:t>In 2013-</a:t>
            </a:r>
            <a:r>
              <a:rPr lang="en-US" b="0" baseline="0" dirty="0" smtClean="0"/>
              <a:t>2014, the </a:t>
            </a:r>
            <a:r>
              <a:rPr lang="en-US" baseline="0" dirty="0" smtClean="0"/>
              <a:t>rate of primary care medical residents was higher for </a:t>
            </a:r>
            <a:r>
              <a:rPr lang="en-US" dirty="0" smtClean="0"/>
              <a:t>Asians and</a:t>
            </a:r>
            <a:r>
              <a:rPr lang="en-US" baseline="0" dirty="0" smtClean="0"/>
              <a:t> Pacific Islanders</a:t>
            </a:r>
            <a:r>
              <a:rPr lang="en-US" dirty="0" smtClean="0"/>
              <a:t> than for all other racial/ethnic groups, with the highest</a:t>
            </a:r>
            <a:r>
              <a:rPr lang="en-US" baseline="0" dirty="0" smtClean="0"/>
              <a:t> rate in internal medicine</a:t>
            </a:r>
            <a:r>
              <a:rPr lang="en-US" dirty="0" smtClean="0"/>
              <a:t>. </a:t>
            </a:r>
            <a:endParaRPr lang="en-US" strike="sngStrike" baseline="0" dirty="0" smtClean="0"/>
          </a:p>
          <a:p>
            <a:pPr marL="332052" indent="-171381">
              <a:buFont typeface="Arial" panose="020B0604020202020204" pitchFamily="34" charset="0"/>
              <a:buChar char="•"/>
            </a:pPr>
            <a:r>
              <a:rPr lang="en-US" b="0" dirty="0" smtClean="0"/>
              <a:t>In 2013-</a:t>
            </a:r>
            <a:r>
              <a:rPr lang="en-US" b="0" baseline="0" dirty="0" smtClean="0"/>
              <a:t>2014, American Indian and Alaska Native medical residents had the smallest rate of representation across all medical specialties.</a:t>
            </a:r>
          </a:p>
        </p:txBody>
      </p:sp>
      <p:sp>
        <p:nvSpPr>
          <p:cNvPr id="4" name="Slide Number Placeholder 3"/>
          <p:cNvSpPr>
            <a:spLocks noGrp="1"/>
          </p:cNvSpPr>
          <p:nvPr>
            <p:ph type="sldNum" sz="quarter" idx="10"/>
          </p:nvPr>
        </p:nvSpPr>
        <p:spPr/>
        <p:txBody>
          <a:bodyPr/>
          <a:lstStyle/>
          <a:p>
            <a:fld id="{05E9B153-67B9-4602-A9FE-81AAF274874B}" type="slidenum">
              <a:rPr lang="en-US" smtClean="0"/>
              <a:t>24</a:t>
            </a:fld>
            <a:endParaRPr lang="en-US" dirty="0"/>
          </a:p>
        </p:txBody>
      </p:sp>
    </p:spTree>
    <p:extLst>
      <p:ext uri="{BB962C8B-B14F-4D97-AF65-F5344CB8AC3E}">
        <p14:creationId xmlns:p14="http://schemas.microsoft.com/office/powerpoint/2010/main" val="150434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defTabSz="914266">
              <a:buFont typeface="Arial" panose="020B0604020202020204" pitchFamily="34" charset="0"/>
              <a:buChar char="•"/>
              <a:defRPr/>
            </a:pPr>
            <a:r>
              <a:rPr lang="en-US" b="1" baseline="0" dirty="0" smtClean="0"/>
              <a:t>Importance: </a:t>
            </a:r>
            <a:r>
              <a:rPr lang="en-US" baseline="0" dirty="0" smtClean="0"/>
              <a:t>Patients who receive health care in health centers may experience greater disparities in care compared with the general U.S. population. </a:t>
            </a:r>
          </a:p>
          <a:p>
            <a:pPr marL="165261" indent="-165261" defTabSz="914266">
              <a:buFont typeface="Arial" panose="020B0604020202020204" pitchFamily="34" charset="0"/>
              <a:buChar char="•"/>
              <a:defRPr/>
            </a:pPr>
            <a:r>
              <a:rPr lang="en-US" b="1" dirty="0" smtClean="0"/>
              <a:t>Population</a:t>
            </a:r>
            <a:r>
              <a:rPr lang="en-US" b="1" baseline="0" dirty="0" smtClean="0"/>
              <a:t> Differences:</a:t>
            </a:r>
            <a:endParaRPr lang="en-US" b="1" dirty="0" smtClean="0"/>
          </a:p>
          <a:p>
            <a:pPr marL="332052" lvl="1" indent="-171381" defTabSz="914266">
              <a:buFont typeface="Arial" panose="020B0604020202020204" pitchFamily="34" charset="0"/>
              <a:buChar char="•"/>
              <a:defRPr/>
            </a:pPr>
            <a:r>
              <a:rPr lang="en-US" baseline="0" dirty="0" smtClean="0"/>
              <a:t>In 2014, slightly more than one-third (34.9%) of the health center population was Hispanic, which was twice as much as the percentage in the U.S. population (17.1%). </a:t>
            </a:r>
            <a:r>
              <a:rPr lang="en-US" b="0" baseline="0" dirty="0" smtClean="0"/>
              <a:t>Nearly one-quarter (23.4%) of the health center population was Black, almost twice as much as the </a:t>
            </a:r>
            <a:r>
              <a:rPr lang="en-US" baseline="0" dirty="0" smtClean="0"/>
              <a:t>percentage in the U.S. population (13.2%).</a:t>
            </a:r>
            <a:r>
              <a:rPr lang="en-US" dirty="0" smtClean="0"/>
              <a:t> </a:t>
            </a:r>
          </a:p>
          <a:p>
            <a:pPr marL="332052" lvl="1" indent="-171381" defTabSz="914266">
              <a:buFont typeface="Arial" panose="020B0604020202020204" pitchFamily="34" charset="0"/>
              <a:buChar char="•"/>
              <a:defRPr/>
            </a:pPr>
            <a:r>
              <a:rPr lang="en-US" baseline="0" dirty="0" smtClean="0"/>
              <a:t>The health center population also had higher percentages of uninsurance (27.9%) and Medicaid enrollment (47.3%) than the U.S. population (13.4% and 17.3%,</a:t>
            </a:r>
            <a:r>
              <a:rPr lang="en-US" dirty="0" smtClean="0"/>
              <a:t> respectively)</a:t>
            </a:r>
            <a:r>
              <a:rPr lang="en-US" baseline="0" dirty="0" smtClean="0"/>
              <a:t>.</a:t>
            </a:r>
          </a:p>
          <a:p>
            <a:pPr marL="332052" lvl="1" indent="-171381" defTabSz="914266">
              <a:buFont typeface="Arial" panose="020B0604020202020204" pitchFamily="34" charset="0"/>
              <a:buChar char="•"/>
              <a:defRPr/>
            </a:pPr>
            <a:r>
              <a:rPr lang="en-US" dirty="0" smtClean="0"/>
              <a:t>In</a:t>
            </a:r>
            <a:r>
              <a:rPr lang="en-US" baseline="0" dirty="0" smtClean="0"/>
              <a:t> 2014, 71.2% of the health center population was at or below the Federal poverty level compared with 14.5% of the U.S. population. </a:t>
            </a:r>
          </a:p>
          <a:p>
            <a:pPr defTabSz="914266">
              <a:defRPr/>
            </a:pPr>
            <a:endParaRPr lang="en-US" baseline="0"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25</a:t>
            </a:fld>
            <a:endParaRPr lang="en-US" dirty="0"/>
          </a:p>
        </p:txBody>
      </p:sp>
    </p:spTree>
    <p:extLst>
      <p:ext uri="{BB962C8B-B14F-4D97-AF65-F5344CB8AC3E}">
        <p14:creationId xmlns:p14="http://schemas.microsoft.com/office/powerpoint/2010/main" val="8577305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26</a:t>
            </a:fld>
            <a:endParaRPr lang="en-US" dirty="0"/>
          </a:p>
        </p:txBody>
      </p:sp>
    </p:spTree>
    <p:extLst>
      <p:ext uri="{BB962C8B-B14F-4D97-AF65-F5344CB8AC3E}">
        <p14:creationId xmlns:p14="http://schemas.microsoft.com/office/powerpoint/2010/main" val="40054752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smtClean="0"/>
              <a:t>The 24-hour coverage of surgery in level I facilities also provides trauma patients with many surgical specialties, including neurosurgery, as well as radiology, internal medicine, and critical care.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When a level II center cannot provide the required care, the patient may be triaged to a Level I center.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Level III facilities may transfer patients to hospitals with additional resources.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27</a:t>
            </a:fld>
            <a:endParaRPr lang="en-US" dirty="0"/>
          </a:p>
        </p:txBody>
      </p:sp>
    </p:spTree>
    <p:extLst>
      <p:ext uri="{BB962C8B-B14F-4D97-AF65-F5344CB8AC3E}">
        <p14:creationId xmlns:p14="http://schemas.microsoft.com/office/powerpoint/2010/main" val="40054752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defTabSz="881390">
              <a:buFont typeface="Arial" panose="020B0604020202020204" pitchFamily="34" charset="0"/>
              <a:buChar char="•"/>
              <a:defRPr/>
            </a:pPr>
            <a:r>
              <a:rPr lang="en-US" b="1" baseline="0" dirty="0" smtClean="0"/>
              <a:t>Importance: </a:t>
            </a:r>
            <a:r>
              <a:rPr lang="en-US" b="0" baseline="0" dirty="0" smtClean="0"/>
              <a:t>Well-coordinated and timely treatment for trauma patients can prevent needless injury to those who have suffered from an accident or other life-threating condition. Trauma centers in the United States provide care for both pediatric and adult populations. People the age of 45 years use trauma center services at a higher </a:t>
            </a:r>
            <a:r>
              <a:rPr lang="en-US" b="0" baseline="0" smtClean="0"/>
              <a:t>rate. </a:t>
            </a:r>
            <a:endParaRPr lang="en-US" b="0" baseline="0" dirty="0" smtClean="0"/>
          </a:p>
          <a:p>
            <a:pPr marL="165261" indent="-165261" defTabSz="881390">
              <a:buFont typeface="Arial" panose="020B0604020202020204" pitchFamily="34" charset="0"/>
              <a:buChar char="•"/>
              <a:defRPr/>
            </a:pPr>
            <a:r>
              <a:rPr lang="en-US" b="1" baseline="0" dirty="0" smtClean="0"/>
              <a:t>Trends: </a:t>
            </a:r>
            <a:r>
              <a:rPr lang="en-US" b="0" baseline="0" dirty="0" smtClean="0"/>
              <a:t>From 2010 to 2013</a:t>
            </a:r>
            <a:r>
              <a:rPr lang="en-US" b="0" dirty="0" smtClean="0"/>
              <a:t>, the percentage of people who used</a:t>
            </a:r>
            <a:r>
              <a:rPr lang="en-US" b="0" baseline="0" dirty="0" smtClean="0"/>
              <a:t> trauma centers declined overall and among people</a:t>
            </a:r>
            <a:r>
              <a:rPr lang="en-US" b="0" dirty="0" smtClean="0"/>
              <a:t> ages 25-44 and 45-64.</a:t>
            </a:r>
            <a:endParaRPr lang="en-US" b="0" baseline="0" dirty="0" smtClean="0"/>
          </a:p>
          <a:p>
            <a:pPr marL="174625" indent="-174625" defTabSz="881390">
              <a:buFont typeface="Arial" panose="020B0604020202020204" pitchFamily="34" charset="0"/>
              <a:buChar char="•"/>
              <a:defRPr/>
            </a:pPr>
            <a:r>
              <a:rPr lang="en-US" b="1" dirty="0" smtClean="0"/>
              <a:t>Groups With Disparities: </a:t>
            </a:r>
            <a:r>
              <a:rPr lang="en-US" b="0" dirty="0"/>
              <a:t>From 2010 to 2013, people </a:t>
            </a:r>
            <a:r>
              <a:rPr lang="en-US" b="0" dirty="0" smtClean="0"/>
              <a:t>age 65 and over were </a:t>
            </a:r>
            <a:r>
              <a:rPr lang="en-US" b="0" dirty="0"/>
              <a:t>less likely to use level I and II trauma centers than people under </a:t>
            </a:r>
            <a:r>
              <a:rPr lang="en-US" b="0" dirty="0" smtClean="0"/>
              <a:t>age 65.</a:t>
            </a:r>
            <a:endParaRPr lang="en-US" b="0" dirty="0"/>
          </a:p>
          <a:p>
            <a:pPr marL="174625" marR="0" lvl="0" indent="-174625" algn="l" defTabSz="8813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dirty="0" smtClean="0"/>
          </a:p>
          <a:p>
            <a:pPr marL="160671" defTabSz="881390">
              <a:defRPr/>
            </a:pPr>
            <a:endParaRPr lang="en-US" b="0" baseline="0" dirty="0" smtClean="0"/>
          </a:p>
          <a:p>
            <a:pPr marL="332052" indent="-171381" defTabSz="881390">
              <a:buFont typeface="Arial" panose="020B0604020202020204" pitchFamily="34" charset="0"/>
              <a:buChar char="•"/>
              <a:defRPr/>
            </a:pPr>
            <a:endParaRPr lang="en-US" b="0"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28</a:t>
            </a:fld>
            <a:endParaRPr lang="en-US" dirty="0"/>
          </a:p>
        </p:txBody>
      </p:sp>
    </p:spTree>
    <p:extLst>
      <p:ext uri="{BB962C8B-B14F-4D97-AF65-F5344CB8AC3E}">
        <p14:creationId xmlns:p14="http://schemas.microsoft.com/office/powerpoint/2010/main" val="6179375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marR="0" indent="-165261" algn="l" defTabSz="88139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baseline="0" dirty="0" smtClean="0"/>
              <a:t>Importance:</a:t>
            </a:r>
            <a:r>
              <a:rPr lang="en-US" baseline="0" dirty="0" smtClean="0"/>
              <a:t> </a:t>
            </a:r>
            <a:r>
              <a:rPr lang="en-US" b="0" baseline="0" dirty="0" smtClean="0"/>
              <a:t>In 2013, patients with intracranial injuries represented 53.6% of trauma center visits. Triaging patients to level I and II trauma centers with intracranial or other injuries is driven by many variables, including geographic proximity of the trauma center. Therefore</a:t>
            </a:r>
            <a:r>
              <a:rPr lang="en-US" b="0" u="none" baseline="0" dirty="0" smtClean="0">
                <a:effectLst/>
              </a:rPr>
              <a:t>, residents of rural areas may have difficulty gaining access to care in trauma centers. </a:t>
            </a:r>
          </a:p>
          <a:p>
            <a:pPr marL="165261" marR="0" indent="-165261" algn="l" defTabSz="88139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baseline="0" dirty="0" smtClean="0"/>
              <a:t>Trends:</a:t>
            </a:r>
            <a:r>
              <a:rPr lang="en-US" b="1" dirty="0" smtClean="0"/>
              <a:t> </a:t>
            </a:r>
            <a:r>
              <a:rPr lang="en-US" b="0" baseline="0" dirty="0" smtClean="0"/>
              <a:t>From 2010 to 2013</a:t>
            </a:r>
            <a:r>
              <a:rPr lang="en-US" b="0" dirty="0" smtClean="0"/>
              <a:t>, the percentage of people who used</a:t>
            </a:r>
            <a:r>
              <a:rPr lang="en-US" b="0" baseline="0" dirty="0" smtClean="0"/>
              <a:t> trauma centers declined</a:t>
            </a:r>
            <a:r>
              <a:rPr lang="en-US" b="0" dirty="0" smtClean="0"/>
              <a:t> among residents of large central metropolitan areas, medium metropolitan areas, and micropolitan areas.</a:t>
            </a:r>
            <a:endParaRPr lang="en-US" b="0" baseline="0" dirty="0" smtClean="0">
              <a:solidFill>
                <a:srgbClr val="FF0000"/>
              </a:solidFill>
            </a:endParaRPr>
          </a:p>
          <a:p>
            <a:pPr marL="174625" lvl="1" indent="-174625" defTabSz="881390">
              <a:buFont typeface="Arial" panose="020B0604020202020204" pitchFamily="34" charset="0"/>
              <a:buChar char="•"/>
              <a:defRPr/>
            </a:pPr>
            <a:r>
              <a:rPr lang="en-US" b="1" baseline="0" dirty="0" smtClean="0"/>
              <a:t>Groups With Disparities: </a:t>
            </a:r>
            <a:r>
              <a:rPr lang="en-US" b="0" dirty="0"/>
              <a:t>In 2013, </a:t>
            </a:r>
            <a:r>
              <a:rPr lang="en-US" b="0" dirty="0" smtClean="0"/>
              <a:t>63.8% </a:t>
            </a:r>
            <a:r>
              <a:rPr lang="en-US" b="0" dirty="0"/>
              <a:t>of residents from a large central metropolitan area were treated in a level I or II trauma center </a:t>
            </a:r>
            <a:r>
              <a:rPr lang="en-US" b="0" dirty="0" smtClean="0"/>
              <a:t>compared with 50.9% of residents </a:t>
            </a:r>
            <a:r>
              <a:rPr lang="en-US" b="0" dirty="0"/>
              <a:t>from a micropolitan area.</a:t>
            </a:r>
          </a:p>
          <a:p>
            <a:pPr marL="174625" marR="0" lvl="1" indent="-174625" algn="l" defTabSz="8813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dirty="0" smtClean="0"/>
          </a:p>
          <a:p>
            <a:pPr marL="165261" marR="0" lvl="0" indent="-165261" algn="l" defTabSz="8813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dirty="0" smtClean="0"/>
          </a:p>
          <a:p>
            <a:pPr marL="160671" indent="0" defTabSz="881390">
              <a:buFont typeface="Arial" panose="020B0604020202020204" pitchFamily="34" charset="0"/>
              <a:buNone/>
              <a:defRPr/>
            </a:pPr>
            <a:r>
              <a:rPr lang="en-US" b="0" baseline="0" dirty="0" smtClean="0"/>
              <a:t> </a:t>
            </a:r>
            <a:endParaRPr lang="en-US"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29</a:t>
            </a:fld>
            <a:endParaRPr lang="en-US" dirty="0"/>
          </a:p>
        </p:txBody>
      </p:sp>
    </p:spTree>
    <p:extLst>
      <p:ext uri="{BB962C8B-B14F-4D97-AF65-F5344CB8AC3E}">
        <p14:creationId xmlns:p14="http://schemas.microsoft.com/office/powerpoint/2010/main" val="617937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3</a:t>
            </a:fld>
            <a:endParaRPr lang="en-US" dirty="0"/>
          </a:p>
        </p:txBody>
      </p:sp>
    </p:spTree>
    <p:extLst>
      <p:ext uri="{BB962C8B-B14F-4D97-AF65-F5344CB8AC3E}">
        <p14:creationId xmlns:p14="http://schemas.microsoft.com/office/powerpoint/2010/main" val="29231266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indent="-165261" defTabSz="881390">
              <a:buFont typeface="Arial" panose="020B0604020202020204" pitchFamily="34" charset="0"/>
              <a:buChar char="•"/>
              <a:defRPr/>
            </a:pPr>
            <a:r>
              <a:rPr lang="en-US" b="1" baseline="0" dirty="0" smtClean="0"/>
              <a:t>Importance: </a:t>
            </a:r>
            <a:r>
              <a:rPr lang="en-US" dirty="0" smtClean="0"/>
              <a:t>Some hospitals</a:t>
            </a:r>
            <a:r>
              <a:rPr lang="en-US" baseline="0" dirty="0" smtClean="0"/>
              <a:t> contribute to the safety net and provide care for more Medicaid and uninsured patients than others. </a:t>
            </a:r>
          </a:p>
          <a:p>
            <a:pPr marL="165261" indent="-165261" defTabSz="881390">
              <a:buFont typeface="Arial" panose="020B0604020202020204" pitchFamily="34" charset="0"/>
              <a:buChar char="•"/>
              <a:defRPr/>
            </a:pPr>
            <a:r>
              <a:rPr lang="en-US" b="1" baseline="0" dirty="0" smtClean="0"/>
              <a:t>Trends:</a:t>
            </a:r>
          </a:p>
          <a:p>
            <a:pPr marL="332052" indent="-171381" defTabSz="881390">
              <a:buFont typeface="Arial" panose="020B0604020202020204" pitchFamily="34" charset="0"/>
              <a:buChar char="•"/>
              <a:defRPr/>
            </a:pPr>
            <a:r>
              <a:rPr lang="en-US" b="0" baseline="0" dirty="0" smtClean="0"/>
              <a:t>There were no statistically significant changes in Medicaid and uninsured patient discharges from 2012 to 2013.</a:t>
            </a:r>
            <a:endParaRPr lang="en-US" b="0" dirty="0" smtClean="0"/>
          </a:p>
          <a:p>
            <a:pPr marL="165261" indent="-165261">
              <a:buFont typeface="Arial" panose="020B0604020202020204" pitchFamily="34" charset="0"/>
              <a:buChar char="•"/>
            </a:pPr>
            <a:r>
              <a:rPr lang="en-US" b="1" dirty="0" smtClean="0"/>
              <a:t>Differences</a:t>
            </a:r>
            <a:r>
              <a:rPr lang="en-US" b="1" baseline="0" dirty="0" smtClean="0"/>
              <a:t> Between Types of Hospitals: </a:t>
            </a:r>
            <a:endParaRPr lang="en-US" baseline="0" dirty="0" smtClean="0"/>
          </a:p>
          <a:p>
            <a:pPr marL="332052" lvl="1" indent="-171381">
              <a:buFont typeface="Arial" panose="020B0604020202020204" pitchFamily="34" charset="0"/>
              <a:buChar char="•"/>
            </a:pPr>
            <a:r>
              <a:rPr lang="en-US" dirty="0" smtClean="0"/>
              <a:t>In 2013, compared with hospitals with 500 or more beds (29.0%), hospitals with bed sizes under 300 (23.3% for &lt;100 beds and 25.2% for 100-299 beds) had a smaller percentage of Medicaid or uninsured patients.</a:t>
            </a:r>
          </a:p>
          <a:p>
            <a:pPr marL="332052" lvl="1" indent="-171381">
              <a:buFont typeface="Arial" panose="020B0604020202020204" pitchFamily="34" charset="0"/>
              <a:buChar char="•"/>
            </a:pPr>
            <a:r>
              <a:rPr lang="en-US" b="0" dirty="0" smtClean="0"/>
              <a:t>In 2013, 28.4% of patients in private</a:t>
            </a:r>
            <a:r>
              <a:rPr lang="en-US" b="0" dirty="0"/>
              <a:t>, </a:t>
            </a:r>
            <a:r>
              <a:rPr lang="en-US" b="0" dirty="0" smtClean="0"/>
              <a:t>for-profit </a:t>
            </a:r>
            <a:r>
              <a:rPr lang="en-US" b="0" dirty="0"/>
              <a:t>hospitals </a:t>
            </a:r>
            <a:r>
              <a:rPr lang="en-US" b="0" dirty="0" smtClean="0"/>
              <a:t>had</a:t>
            </a:r>
            <a:r>
              <a:rPr lang="en-US" b="0" baseline="0" dirty="0" smtClean="0"/>
              <a:t> Medicaid or were uninsured, </a:t>
            </a:r>
            <a:r>
              <a:rPr lang="en-US" b="0" dirty="0" smtClean="0"/>
              <a:t>compared </a:t>
            </a:r>
            <a:r>
              <a:rPr lang="en-US" b="0" dirty="0"/>
              <a:t>with </a:t>
            </a:r>
            <a:r>
              <a:rPr lang="en-US" b="0" dirty="0" smtClean="0"/>
              <a:t>36.0% in </a:t>
            </a:r>
            <a:r>
              <a:rPr lang="en-US" b="0" dirty="0"/>
              <a:t>government hospitals.</a:t>
            </a:r>
          </a:p>
          <a:p>
            <a:pPr marL="332052" lvl="1" indent="-171381">
              <a:buFont typeface="Arial" panose="020B0604020202020204" pitchFamily="34" charset="0"/>
              <a:buChar char="•"/>
            </a:pPr>
            <a:r>
              <a:rPr lang="en-US" b="0" dirty="0" smtClean="0"/>
              <a:t>Also</a:t>
            </a:r>
            <a:r>
              <a:rPr lang="en-US" b="0" baseline="0" dirty="0" smtClean="0"/>
              <a:t> in 2013, teaching hospitals (28.5%) had a larger</a:t>
            </a:r>
            <a:r>
              <a:rPr lang="en-US" b="0" dirty="0" smtClean="0"/>
              <a:t> </a:t>
            </a:r>
            <a:r>
              <a:rPr lang="en-US" b="0" dirty="0"/>
              <a:t>percentage of </a:t>
            </a:r>
            <a:r>
              <a:rPr lang="en-US" b="0" dirty="0" smtClean="0"/>
              <a:t>Medicaid</a:t>
            </a:r>
            <a:r>
              <a:rPr lang="en-US" b="0" baseline="0" dirty="0" smtClean="0"/>
              <a:t> or uninsured </a:t>
            </a:r>
            <a:r>
              <a:rPr lang="en-US" b="0" dirty="0" smtClean="0"/>
              <a:t>patients compared </a:t>
            </a:r>
            <a:r>
              <a:rPr lang="en-US" b="0" dirty="0"/>
              <a:t>with </a:t>
            </a:r>
            <a:r>
              <a:rPr lang="en-US" b="0" dirty="0" smtClean="0"/>
              <a:t>nonteaching hospitals (24.6%).</a:t>
            </a:r>
            <a:endParaRPr lang="en-US" b="0" dirty="0"/>
          </a:p>
          <a:p>
            <a:pPr marL="332052" lvl="1" indent="-171381">
              <a:buFont typeface="Arial" panose="020B0604020202020204" pitchFamily="34" charset="0"/>
              <a:buChar char="•"/>
            </a:pPr>
            <a:r>
              <a:rPr lang="en-US" dirty="0" smtClean="0"/>
              <a:t>In 2013, hospitals </a:t>
            </a:r>
            <a:r>
              <a:rPr lang="en-US" dirty="0"/>
              <a:t>in the West </a:t>
            </a:r>
            <a:r>
              <a:rPr lang="en-US" dirty="0" smtClean="0"/>
              <a:t>and in the South had </a:t>
            </a:r>
            <a:r>
              <a:rPr lang="en-US" dirty="0"/>
              <a:t>a greater percentage of Medicaid and uninsured patients (</a:t>
            </a:r>
            <a:r>
              <a:rPr lang="en-US" dirty="0" smtClean="0"/>
              <a:t>28.8% and 28.5%,</a:t>
            </a:r>
            <a:r>
              <a:rPr lang="en-US" baseline="0" dirty="0" smtClean="0"/>
              <a:t> respectively</a:t>
            </a:r>
            <a:r>
              <a:rPr lang="en-US" dirty="0" smtClean="0"/>
              <a:t>), </a:t>
            </a:r>
            <a:r>
              <a:rPr lang="en-US" dirty="0"/>
              <a:t>while hospitals in the Midwest </a:t>
            </a:r>
            <a:r>
              <a:rPr lang="en-US" dirty="0" smtClean="0"/>
              <a:t>had </a:t>
            </a:r>
            <a:r>
              <a:rPr lang="en-US" dirty="0"/>
              <a:t>the lowest percentage of these patients (</a:t>
            </a:r>
            <a:r>
              <a:rPr lang="en-US" dirty="0" smtClean="0"/>
              <a:t>23.3%).</a:t>
            </a:r>
            <a:endParaRPr lang="en-US" dirty="0"/>
          </a:p>
          <a:p>
            <a:pPr marL="332052" indent="-171381"/>
            <a:endParaRPr lang="en-US" dirty="0" smtClean="0"/>
          </a:p>
        </p:txBody>
      </p:sp>
      <p:sp>
        <p:nvSpPr>
          <p:cNvPr id="4" name="Slide Number Placeholder 3"/>
          <p:cNvSpPr>
            <a:spLocks noGrp="1"/>
          </p:cNvSpPr>
          <p:nvPr>
            <p:ph type="sldNum" sz="quarter" idx="10"/>
          </p:nvPr>
        </p:nvSpPr>
        <p:spPr/>
        <p:txBody>
          <a:bodyPr/>
          <a:lstStyle/>
          <a:p>
            <a:fld id="{05E9B153-67B9-4602-A9FE-81AAF274874B}" type="slidenum">
              <a:rPr lang="en-US" smtClean="0"/>
              <a:t>30</a:t>
            </a:fld>
            <a:endParaRPr lang="en-US" dirty="0"/>
          </a:p>
        </p:txBody>
      </p:sp>
    </p:spTree>
    <p:extLst>
      <p:ext uri="{BB962C8B-B14F-4D97-AF65-F5344CB8AC3E}">
        <p14:creationId xmlns:p14="http://schemas.microsoft.com/office/powerpoint/2010/main" val="34379054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31</a:t>
            </a:fld>
            <a:endParaRPr lang="en-US" dirty="0"/>
          </a:p>
        </p:txBody>
      </p:sp>
    </p:spTree>
    <p:extLst>
      <p:ext uri="{BB962C8B-B14F-4D97-AF65-F5344CB8AC3E}">
        <p14:creationId xmlns:p14="http://schemas.microsoft.com/office/powerpoint/2010/main" val="2867324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4188" y="696913"/>
            <a:ext cx="6042025" cy="45323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0E7EC0-D47B-461F-A069-1AF30F543FB1}" type="slidenum">
              <a:rPr lang="en-US" smtClean="0"/>
              <a:t>4</a:t>
            </a:fld>
            <a:endParaRPr lang="en-US" dirty="0"/>
          </a:p>
        </p:txBody>
      </p:sp>
    </p:spTree>
    <p:extLst>
      <p:ext uri="{BB962C8B-B14F-4D97-AF65-F5344CB8AC3E}">
        <p14:creationId xmlns:p14="http://schemas.microsoft.com/office/powerpoint/2010/main" val="309352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r>
              <a:rPr lang="en-US" sz="1100" b="1" dirty="0"/>
              <a:t>Note: </a:t>
            </a:r>
            <a:r>
              <a:rPr lang="en-US" sz="1100" dirty="0"/>
              <a:t>Poor indicates family income less than the Federal poverty level; High Income indicates family income four times the Federal poverty level or greater. Numbers of measures differ across groups because of sample size limitations. For most measures, data from 2013 are shown. The relative difference between a selected group and its reference group is used to assess disparities. </a:t>
            </a:r>
          </a:p>
          <a:p>
            <a:pPr marL="344488" lvl="1" indent="-177800">
              <a:buFont typeface="Arial" panose="020B0604020202020204" pitchFamily="34" charset="0"/>
              <a:buChar char="•"/>
            </a:pPr>
            <a:r>
              <a:rPr lang="en-US" sz="1100" b="1" dirty="0"/>
              <a:t>Better</a:t>
            </a:r>
            <a:r>
              <a:rPr lang="en-US" sz="1100" dirty="0"/>
              <a:t> = Selected group had better access to care than reference group. Differences are statistically significant, are equal to or larger than 10%, and favor the selected group. </a:t>
            </a:r>
          </a:p>
          <a:p>
            <a:pPr marL="344488" lvl="1" indent="-177800">
              <a:buFont typeface="Arial" panose="020B0604020202020204" pitchFamily="34" charset="0"/>
              <a:buChar char="•"/>
            </a:pPr>
            <a:r>
              <a:rPr lang="en-US" sz="1100" b="1" dirty="0"/>
              <a:t>Same</a:t>
            </a:r>
            <a:r>
              <a:rPr lang="en-US" sz="1100" dirty="0"/>
              <a:t> = Selected group and reference group had about the same access to care. Differences are not statistically significant or are smaller than 10%. </a:t>
            </a:r>
          </a:p>
          <a:p>
            <a:pPr marL="344488" lvl="1" indent="-177800">
              <a:buFont typeface="Arial" panose="020B0604020202020204" pitchFamily="34" charset="0"/>
              <a:buChar char="•"/>
            </a:pPr>
            <a:r>
              <a:rPr lang="en-US" sz="1100" b="1" dirty="0"/>
              <a:t>Worse</a:t>
            </a:r>
            <a:r>
              <a:rPr lang="en-US" sz="1100" dirty="0"/>
              <a:t> = Selected group had worse access to care than reference group. Differences are statistically significant, are equal to or larger than 10%, and favor the reference group. </a:t>
            </a:r>
          </a:p>
          <a:p>
            <a:endParaRPr lang="en-US" sz="1100" dirty="0"/>
          </a:p>
          <a:p>
            <a:pPr marL="171450" indent="-171450">
              <a:buFont typeface="Arial" panose="020B0604020202020204" pitchFamily="34" charset="0"/>
              <a:buChar char="•"/>
            </a:pPr>
            <a:r>
              <a:rPr lang="en-US" sz="1100" b="1" dirty="0" smtClean="0"/>
              <a:t>Groups With Disparities</a:t>
            </a:r>
            <a:r>
              <a:rPr lang="en-US" sz="1100" b="1" dirty="0"/>
              <a:t>: </a:t>
            </a:r>
          </a:p>
          <a:p>
            <a:pPr marL="344488" indent="-177800">
              <a:buFont typeface="Arial" panose="020B0604020202020204" pitchFamily="34" charset="0"/>
              <a:buChar char="•"/>
            </a:pPr>
            <a:r>
              <a:rPr lang="en-US" sz="1100" dirty="0"/>
              <a:t>People in poor households had worse access to care than people in high-income households on all access measures (green).</a:t>
            </a:r>
          </a:p>
          <a:p>
            <a:pPr marL="344488" indent="-177800">
              <a:buFont typeface="Arial" panose="020B0604020202020204" pitchFamily="34" charset="0"/>
              <a:buChar char="•"/>
            </a:pPr>
            <a:r>
              <a:rPr lang="en-US" sz="1100" dirty="0"/>
              <a:t>Hispanics had worse access to care than Whites for more than two-thirds of access measures.</a:t>
            </a:r>
          </a:p>
          <a:p>
            <a:pPr marL="344488" indent="-177800">
              <a:buFont typeface="Arial" panose="020B0604020202020204" pitchFamily="34" charset="0"/>
              <a:buChar char="•"/>
            </a:pPr>
            <a:r>
              <a:rPr lang="en-US" sz="1100" dirty="0"/>
              <a:t>Blacks had worse access to care than Whites for about half of access measures.</a:t>
            </a:r>
          </a:p>
          <a:p>
            <a:pPr marL="344488" indent="-177800">
              <a:buFont typeface="Arial" panose="020B0604020202020204" pitchFamily="34" charset="0"/>
              <a:buChar char="•"/>
            </a:pPr>
            <a:r>
              <a:rPr lang="en-US" sz="1100" dirty="0"/>
              <a:t>Asians had worse access to care than Whites for about one-third of access measures, and American Indians and Alaska Natives had worse access to care than Whites for about one-quarter of access measures.</a:t>
            </a:r>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5</a:t>
            </a:fld>
            <a:endParaRPr lang="en-US" dirty="0"/>
          </a:p>
        </p:txBody>
      </p:sp>
    </p:spTree>
    <p:extLst>
      <p:ext uri="{BB962C8B-B14F-4D97-AF65-F5344CB8AC3E}">
        <p14:creationId xmlns:p14="http://schemas.microsoft.com/office/powerpoint/2010/main" val="187487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65261" lvl="1" indent="-165261" defTabSz="881390">
              <a:buFont typeface="Arial" panose="020B0604020202020204" pitchFamily="34" charset="0"/>
              <a:buChar char="•"/>
              <a:defRPr/>
            </a:pPr>
            <a:r>
              <a:rPr lang="en-US" dirty="0" smtClean="0"/>
              <a:t>Coverage: facilitates entry into the health care system. Uninsured people are less likely to receive medical care and more likely to have poor health status. </a:t>
            </a:r>
          </a:p>
          <a:p>
            <a:pPr marL="165261" lvl="1" indent="-165261" defTabSz="881390">
              <a:buFont typeface="Arial" panose="020B0604020202020204" pitchFamily="34" charset="0"/>
              <a:buChar char="•"/>
              <a:defRPr/>
            </a:pPr>
            <a:r>
              <a:rPr lang="en-US" dirty="0" smtClean="0"/>
              <a:t>Services: Having a usual source of care is associated with adults receiving recommended screening and prevention services.</a:t>
            </a:r>
          </a:p>
          <a:p>
            <a:pPr marL="165261" lvl="1" indent="-165261" defTabSz="881390">
              <a:buFont typeface="Arial" panose="020B0604020202020204" pitchFamily="34" charset="0"/>
              <a:buChar char="•"/>
              <a:defRPr/>
            </a:pPr>
            <a:r>
              <a:rPr lang="en-US" dirty="0" smtClean="0"/>
              <a:t>Timeliness: ability to provide health care when the need is recognized.</a:t>
            </a:r>
          </a:p>
          <a:p>
            <a:pPr marL="165261" lvl="1" indent="-165261" defTabSz="881390">
              <a:buFont typeface="Arial" panose="020B0604020202020204" pitchFamily="34" charset="0"/>
              <a:buChar char="•"/>
              <a:defRPr/>
            </a:pPr>
            <a:r>
              <a:rPr lang="en-US" dirty="0" smtClean="0"/>
              <a:t>Workforce: capable, qualified, culturally competent providers.</a:t>
            </a:r>
          </a:p>
          <a:p>
            <a:pPr marL="165261" lvl="1" indent="-165261" defTabSz="881390">
              <a:buFont typeface="Arial" panose="020B0604020202020204" pitchFamily="34" charset="0"/>
              <a:buChar char="•"/>
              <a:defRPr/>
            </a:pPr>
            <a:endParaRPr lang="en-US" dirty="0" smtClean="0"/>
          </a:p>
          <a:p>
            <a:pPr marL="165261" lvl="1" indent="-165261" defTabSz="881390">
              <a:buFont typeface="Arial" panose="020B0604020202020204" pitchFamily="34" charset="0"/>
              <a:buChar char="•"/>
              <a:defRPr/>
            </a:pPr>
            <a:endParaRPr lang="en-US" dirty="0" smtClean="0"/>
          </a:p>
          <a:p>
            <a:pPr marL="165261" lvl="1" indent="-165261" defTabSz="881390">
              <a:buFont typeface="Arial" panose="020B0604020202020204" pitchFamily="34" charset="0"/>
              <a:buChar char="•"/>
              <a:defRPr/>
            </a:pPr>
            <a:endParaRPr lang="en-US" dirty="0" smtClean="0"/>
          </a:p>
          <a:p>
            <a:pPr marL="165261" lvl="1" indent="-165261" defTabSz="881390">
              <a:buFont typeface="Arial" panose="020B0604020202020204" pitchFamily="34" charset="0"/>
              <a:buChar cha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6</a:t>
            </a:fld>
            <a:endParaRPr lang="en-US" dirty="0"/>
          </a:p>
        </p:txBody>
      </p:sp>
    </p:spTree>
    <p:extLst>
      <p:ext uri="{BB962C8B-B14F-4D97-AF65-F5344CB8AC3E}">
        <p14:creationId xmlns:p14="http://schemas.microsoft.com/office/powerpoint/2010/main" val="4140966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217287" lvl="1" indent="-160671">
              <a:buFont typeface="Arial" panose="020B0604020202020204" pitchFamily="34" charset="0"/>
              <a:buChar char="•"/>
            </a:pPr>
            <a:r>
              <a:rPr lang="en-US" b="0" dirty="0" smtClean="0"/>
              <a:t>Public health insurance also includes Children’s Health Insurance Program (CHIP), State-sponsored or other government-sponsored health plans, Medicare, and military plans. </a:t>
            </a:r>
          </a:p>
          <a:p>
            <a:pPr marL="217287" lvl="1" indent="-160671">
              <a:buFont typeface="Arial" panose="020B0604020202020204" pitchFamily="34" charset="0"/>
              <a:buChar char="•"/>
            </a:pPr>
            <a:r>
              <a:rPr lang="en-US" b="0" dirty="0" smtClean="0"/>
              <a:t>For access measures in this chartbook, a small number of people were covered by both public and private plans and were included in both categories.</a:t>
            </a:r>
          </a:p>
          <a:p>
            <a:pPr marL="217287" indent="-160671"/>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7</a:t>
            </a:fld>
            <a:endParaRPr lang="en-US" dirty="0"/>
          </a:p>
        </p:txBody>
      </p:sp>
    </p:spTree>
    <p:extLst>
      <p:ext uri="{BB962C8B-B14F-4D97-AF65-F5344CB8AC3E}">
        <p14:creationId xmlns:p14="http://schemas.microsoft.com/office/powerpoint/2010/main" val="3791315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E9B153-67B9-4602-A9FE-81AAF274874B}" type="slidenum">
              <a:rPr lang="en-US" smtClean="0"/>
              <a:t>8</a:t>
            </a:fld>
            <a:endParaRPr lang="en-US" dirty="0"/>
          </a:p>
        </p:txBody>
      </p:sp>
    </p:spTree>
    <p:extLst>
      <p:ext uri="{BB962C8B-B14F-4D97-AF65-F5344CB8AC3E}">
        <p14:creationId xmlns:p14="http://schemas.microsoft.com/office/powerpoint/2010/main" val="3683818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5775" y="696913"/>
            <a:ext cx="6046788" cy="4535487"/>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smtClean="0"/>
              <a:t>Trends: </a:t>
            </a:r>
            <a:endParaRPr lang="en-US" dirty="0"/>
          </a:p>
          <a:p>
            <a:pPr marL="344488" indent="-177800">
              <a:buFont typeface="Arial" panose="020B0604020202020204" pitchFamily="34" charset="0"/>
              <a:buChar char="•"/>
            </a:pPr>
            <a:r>
              <a:rPr lang="en-US" b="0" dirty="0"/>
              <a:t>From </a:t>
            </a:r>
            <a:r>
              <a:rPr lang="en-US" b="0" dirty="0" smtClean="0"/>
              <a:t>January 2010 </a:t>
            </a:r>
            <a:r>
              <a:rPr lang="en-US" b="0" dirty="0"/>
              <a:t>to </a:t>
            </a:r>
            <a:r>
              <a:rPr lang="en-US" b="0" dirty="0" smtClean="0"/>
              <a:t>September </a:t>
            </a:r>
            <a:r>
              <a:rPr lang="en-US" b="0" dirty="0"/>
              <a:t>2015, the </a:t>
            </a:r>
            <a:r>
              <a:rPr lang="en-US" b="0" dirty="0" smtClean="0"/>
              <a:t>percentage </a:t>
            </a:r>
            <a:r>
              <a:rPr lang="en-US" b="0" dirty="0"/>
              <a:t>of people under age 65 who were uninsured at the time of interview decreased from </a:t>
            </a:r>
            <a:r>
              <a:rPr lang="en-US" b="0" dirty="0" smtClean="0"/>
              <a:t>17.5% </a:t>
            </a:r>
            <a:r>
              <a:rPr lang="en-US" b="0" dirty="0"/>
              <a:t>to </a:t>
            </a:r>
            <a:r>
              <a:rPr lang="en-US" b="0" dirty="0" smtClean="0"/>
              <a:t>10.8%.</a:t>
            </a:r>
            <a:endParaRPr lang="en-US" b="0" dirty="0"/>
          </a:p>
          <a:p>
            <a:pPr marL="344488" indent="-177800">
              <a:buFont typeface="Arial" panose="020B0604020202020204" pitchFamily="34" charset="0"/>
              <a:buChar char="•"/>
            </a:pPr>
            <a:r>
              <a:rPr lang="en-US" b="0" dirty="0"/>
              <a:t>The </a:t>
            </a:r>
            <a:r>
              <a:rPr lang="en-US" b="0" dirty="0" smtClean="0"/>
              <a:t>percentage </a:t>
            </a:r>
            <a:r>
              <a:rPr lang="en-US" b="0" dirty="0"/>
              <a:t>of people who were uninsured at the time of interview decreased </a:t>
            </a:r>
            <a:r>
              <a:rPr lang="en-US" b="0" dirty="0" smtClean="0"/>
              <a:t>for </a:t>
            </a:r>
            <a:r>
              <a:rPr lang="en-US" b="0" dirty="0"/>
              <a:t>all age groups under age 65. </a:t>
            </a:r>
            <a:r>
              <a:rPr lang="en-US" b="0" dirty="0" smtClean="0"/>
              <a:t>Adults ages 18-29 </a:t>
            </a:r>
            <a:r>
              <a:rPr lang="en-US" b="0" dirty="0"/>
              <a:t>experienced the largest declines.</a:t>
            </a:r>
            <a:endParaRPr lang="en-US" b="0" dirty="0">
              <a:effectLst/>
            </a:endParaRPr>
          </a:p>
        </p:txBody>
      </p:sp>
      <p:sp>
        <p:nvSpPr>
          <p:cNvPr id="4" name="Slide Number Placeholder 3"/>
          <p:cNvSpPr>
            <a:spLocks noGrp="1"/>
          </p:cNvSpPr>
          <p:nvPr>
            <p:ph type="sldNum" sz="quarter" idx="10"/>
          </p:nvPr>
        </p:nvSpPr>
        <p:spPr/>
        <p:txBody>
          <a:bodyPr/>
          <a:lstStyle/>
          <a:p>
            <a:fld id="{05E9B153-67B9-4602-A9FE-81AAF274874B}" type="slidenum">
              <a:rPr lang="en-US" smtClean="0"/>
              <a:t>9</a:t>
            </a:fld>
            <a:endParaRPr lang="en-US" dirty="0"/>
          </a:p>
        </p:txBody>
      </p:sp>
    </p:spTree>
    <p:extLst>
      <p:ext uri="{BB962C8B-B14F-4D97-AF65-F5344CB8AC3E}">
        <p14:creationId xmlns:p14="http://schemas.microsoft.com/office/powerpoint/2010/main" val="123387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52800"/>
            <a:ext cx="7772400" cy="1295400"/>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4876800"/>
            <a:ext cx="6400800" cy="7620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9285EBA6-A82A-435E-BDB0-262883843E85}"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031CAC1-5904-4E57-98B9-07D1D4A6A523}" type="slidenum">
              <a:rPr lang="en-US"/>
              <a:pPr>
                <a:defRPr/>
              </a:pPr>
              <a:t>‹#›</a:t>
            </a:fld>
            <a:endParaRPr lang="en-US" dirty="0"/>
          </a:p>
        </p:txBody>
      </p:sp>
    </p:spTree>
    <p:extLst>
      <p:ext uri="{BB962C8B-B14F-4D97-AF65-F5344CB8AC3E}">
        <p14:creationId xmlns:p14="http://schemas.microsoft.com/office/powerpoint/2010/main" val="2963179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10F057-6C74-4208-A585-38237C64918F}"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D62022B-36C8-400B-808F-1E1A584599BD}" type="slidenum">
              <a:rPr lang="en-US"/>
              <a:pPr>
                <a:defRPr/>
              </a:pPr>
              <a:t>‹#›</a:t>
            </a:fld>
            <a:endParaRPr lang="en-US" dirty="0"/>
          </a:p>
        </p:txBody>
      </p:sp>
    </p:spTree>
    <p:extLst>
      <p:ext uri="{BB962C8B-B14F-4D97-AF65-F5344CB8AC3E}">
        <p14:creationId xmlns:p14="http://schemas.microsoft.com/office/powerpoint/2010/main" val="242300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1730847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257788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3990227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4134334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2464889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3542413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14181473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1723547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116722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090AD0-A6D6-4E22-92B5-9AE3D57EBFC5}"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09ADE3B-8493-4DA6-84BF-62B4B851B0EC}" type="slidenum">
              <a:rPr lang="en-US"/>
              <a:pPr>
                <a:defRPr/>
              </a:pPr>
              <a:t>‹#›</a:t>
            </a:fld>
            <a:endParaRPr lang="en-US" dirty="0"/>
          </a:p>
        </p:txBody>
      </p:sp>
    </p:spTree>
    <p:extLst>
      <p:ext uri="{BB962C8B-B14F-4D97-AF65-F5344CB8AC3E}">
        <p14:creationId xmlns:p14="http://schemas.microsoft.com/office/powerpoint/2010/main" val="32003454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39713305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A9D0A1-54EF-4000-9603-EFAAD9343A0C}" type="datetimeFigureOut">
              <a:rPr lang="en-US" smtClean="0"/>
              <a:t>5/24/2016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354436-F5EE-4F3E-AB8C-FBDE78281586}" type="slidenum">
              <a:rPr lang="en-US" smtClean="0"/>
              <a:t>‹#›</a:t>
            </a:fld>
            <a:endParaRPr lang="en-US" dirty="0"/>
          </a:p>
        </p:txBody>
      </p:sp>
    </p:spTree>
    <p:extLst>
      <p:ext uri="{BB962C8B-B14F-4D97-AF65-F5344CB8AC3E}">
        <p14:creationId xmlns:p14="http://schemas.microsoft.com/office/powerpoint/2010/main" val="71953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DB78B34-4C4C-4F18-96B5-B4DAABBE5AE5}"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33C2952-4BE7-4F7F-8FAD-458CFB6128DE}" type="slidenum">
              <a:rPr lang="en-US"/>
              <a:pPr>
                <a:defRPr/>
              </a:pPr>
              <a:t>‹#›</a:t>
            </a:fld>
            <a:endParaRPr lang="en-US" dirty="0"/>
          </a:p>
        </p:txBody>
      </p:sp>
    </p:spTree>
    <p:extLst>
      <p:ext uri="{BB962C8B-B14F-4D97-AF65-F5344CB8AC3E}">
        <p14:creationId xmlns:p14="http://schemas.microsoft.com/office/powerpoint/2010/main" val="165517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9B7307B-039E-4766-BF49-7007871534A3}"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DC56D3A-7616-4A26-9DB1-57B4229AEA94}" type="slidenum">
              <a:rPr lang="en-US"/>
              <a:pPr>
                <a:defRPr/>
              </a:pPr>
              <a:t>‹#›</a:t>
            </a:fld>
            <a:endParaRPr lang="en-US" dirty="0"/>
          </a:p>
        </p:txBody>
      </p:sp>
    </p:spTree>
    <p:extLst>
      <p:ext uri="{BB962C8B-B14F-4D97-AF65-F5344CB8AC3E}">
        <p14:creationId xmlns:p14="http://schemas.microsoft.com/office/powerpoint/2010/main" val="224375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93F8DC-38A3-40BF-843F-1C5B715B6ED2}" type="datetimeFigureOut">
              <a:rPr lang="en-US"/>
              <a:pPr>
                <a:defRPr/>
              </a:pPr>
              <a:t>5/24/2016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ECB620DF-F3BB-4D21-BD74-37E2D2583060}" type="slidenum">
              <a:rPr lang="en-US"/>
              <a:pPr>
                <a:defRPr/>
              </a:pPr>
              <a:t>‹#›</a:t>
            </a:fld>
            <a:endParaRPr lang="en-US" dirty="0"/>
          </a:p>
        </p:txBody>
      </p:sp>
    </p:spTree>
    <p:extLst>
      <p:ext uri="{BB962C8B-B14F-4D97-AF65-F5344CB8AC3E}">
        <p14:creationId xmlns:p14="http://schemas.microsoft.com/office/powerpoint/2010/main" val="227130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892327D-3BCF-4BD8-ACC4-DC7B88AD6192}" type="datetimeFigureOut">
              <a:rPr lang="en-US"/>
              <a:pPr>
                <a:defRPr/>
              </a:pPr>
              <a:t>5/24/2016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A7B88EC-44A5-4EDB-89CC-3884EFDBD642}" type="slidenum">
              <a:rPr lang="en-US"/>
              <a:pPr>
                <a:defRPr/>
              </a:pPr>
              <a:t>‹#›</a:t>
            </a:fld>
            <a:endParaRPr lang="en-US" dirty="0"/>
          </a:p>
        </p:txBody>
      </p:sp>
    </p:spTree>
    <p:extLst>
      <p:ext uri="{BB962C8B-B14F-4D97-AF65-F5344CB8AC3E}">
        <p14:creationId xmlns:p14="http://schemas.microsoft.com/office/powerpoint/2010/main" val="318623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A16747-FF5B-471E-9909-8CDC0DEEBE10}" type="datetimeFigureOut">
              <a:rPr lang="en-US"/>
              <a:pPr>
                <a:defRPr/>
              </a:pPr>
              <a:t>5/24/2016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D8C7D07-D581-44A1-8A1C-9FEFBFF2A882}" type="slidenum">
              <a:rPr lang="en-US"/>
              <a:pPr>
                <a:defRPr/>
              </a:pPr>
              <a:t>‹#›</a:t>
            </a:fld>
            <a:endParaRPr lang="en-US" dirty="0"/>
          </a:p>
        </p:txBody>
      </p:sp>
    </p:spTree>
    <p:extLst>
      <p:ext uri="{BB962C8B-B14F-4D97-AF65-F5344CB8AC3E}">
        <p14:creationId xmlns:p14="http://schemas.microsoft.com/office/powerpoint/2010/main" val="2471129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E264687-EB96-41D5-99F4-2D1A460F0C6B}" type="datetimeFigureOut">
              <a:rPr lang="en-US"/>
              <a:pPr>
                <a:defRPr/>
              </a:pPr>
              <a:t>5/24/2016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E217E02-C843-48A3-B4DD-CB737B2FFDD3}" type="slidenum">
              <a:rPr lang="en-US"/>
              <a:pPr>
                <a:defRPr/>
              </a:pPr>
              <a:t>‹#›</a:t>
            </a:fld>
            <a:endParaRPr lang="en-US" dirty="0"/>
          </a:p>
        </p:txBody>
      </p:sp>
    </p:spTree>
    <p:extLst>
      <p:ext uri="{BB962C8B-B14F-4D97-AF65-F5344CB8AC3E}">
        <p14:creationId xmlns:p14="http://schemas.microsoft.com/office/powerpoint/2010/main" val="3771313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A1F69C-1B68-46A6-A75C-A78DFB12C956}" type="datetimeFigureOut">
              <a:rPr lang="en-US"/>
              <a:pPr>
                <a:defRPr/>
              </a:pPr>
              <a:t>5/24/2016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F505D0-B1FA-4B25-8738-07765EE10E5A}" type="slidenum">
              <a:rPr lang="en-US"/>
              <a:pPr>
                <a:defRPr/>
              </a:pPr>
              <a:t>‹#›</a:t>
            </a:fld>
            <a:endParaRPr lang="en-US" dirty="0"/>
          </a:p>
        </p:txBody>
      </p:sp>
    </p:spTree>
    <p:extLst>
      <p:ext uri="{BB962C8B-B14F-4D97-AF65-F5344CB8AC3E}">
        <p14:creationId xmlns:p14="http://schemas.microsoft.com/office/powerpoint/2010/main" val="39661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00200" y="274638"/>
            <a:ext cx="7086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Title goes here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702C2A2-58A0-442B-A691-B63E28279379}" type="datetimeFigureOut">
              <a:rPr lang="en-US"/>
              <a:pPr>
                <a:defRPr/>
              </a:pPr>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6F6E6C1-5F86-4077-8830-74CFD7886EE0}" type="slidenum">
              <a:rPr lang="en-US"/>
              <a:pPr>
                <a:defRPr/>
              </a:pPr>
              <a:t>‹#›</a:t>
            </a:fld>
            <a:endParaRPr lang="en-US" dirty="0"/>
          </a:p>
        </p:txBody>
      </p:sp>
    </p:spTree>
    <p:extLst>
      <p:ext uri="{BB962C8B-B14F-4D97-AF65-F5344CB8AC3E}">
        <p14:creationId xmlns:p14="http://schemas.microsoft.com/office/powerpoint/2010/main" val="40253164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Lst>
  <p:txStyles>
    <p:titleStyle>
      <a:lvl1pPr algn="l" rtl="0" eaLnBrk="1" fontAlgn="base" hangingPunct="1">
        <a:spcBef>
          <a:spcPct val="0"/>
        </a:spcBef>
        <a:spcAft>
          <a:spcPct val="0"/>
        </a:spcAft>
        <a:defRPr sz="3600" b="1" kern="1200">
          <a:solidFill>
            <a:schemeClr val="accent1"/>
          </a:solidFill>
          <a:latin typeface="+mj-lt"/>
          <a:ea typeface="+mj-ea"/>
          <a:cs typeface="+mj-cs"/>
        </a:defRPr>
      </a:lvl1pPr>
      <a:lvl2pPr algn="l" rtl="0" eaLnBrk="1" fontAlgn="base" hangingPunct="1">
        <a:spcBef>
          <a:spcPct val="0"/>
        </a:spcBef>
        <a:spcAft>
          <a:spcPct val="0"/>
        </a:spcAft>
        <a:defRPr sz="3600" b="1">
          <a:solidFill>
            <a:schemeClr val="accent1"/>
          </a:solidFill>
          <a:latin typeface="Arial" charset="0"/>
        </a:defRPr>
      </a:lvl2pPr>
      <a:lvl3pPr algn="l" rtl="0" eaLnBrk="1" fontAlgn="base" hangingPunct="1">
        <a:spcBef>
          <a:spcPct val="0"/>
        </a:spcBef>
        <a:spcAft>
          <a:spcPct val="0"/>
        </a:spcAft>
        <a:defRPr sz="3600" b="1">
          <a:solidFill>
            <a:schemeClr val="accent1"/>
          </a:solidFill>
          <a:latin typeface="Arial" charset="0"/>
        </a:defRPr>
      </a:lvl3pPr>
      <a:lvl4pPr algn="l" rtl="0" eaLnBrk="1" fontAlgn="base" hangingPunct="1">
        <a:spcBef>
          <a:spcPct val="0"/>
        </a:spcBef>
        <a:spcAft>
          <a:spcPct val="0"/>
        </a:spcAft>
        <a:defRPr sz="3600" b="1">
          <a:solidFill>
            <a:schemeClr val="accent1"/>
          </a:solidFill>
          <a:latin typeface="Arial" charset="0"/>
        </a:defRPr>
      </a:lvl4pPr>
      <a:lvl5pPr algn="l" rtl="0" eaLnBrk="1" fontAlgn="base" hangingPunct="1">
        <a:spcBef>
          <a:spcPct val="0"/>
        </a:spcBef>
        <a:spcAft>
          <a:spcPct val="0"/>
        </a:spcAft>
        <a:defRPr sz="3600" b="1">
          <a:solidFill>
            <a:schemeClr val="accent1"/>
          </a:solidFill>
          <a:latin typeface="Arial" charset="0"/>
        </a:defRPr>
      </a:lvl5pPr>
      <a:lvl6pPr marL="457200" algn="l" rtl="0" eaLnBrk="1" fontAlgn="base" hangingPunct="1">
        <a:spcBef>
          <a:spcPct val="0"/>
        </a:spcBef>
        <a:spcAft>
          <a:spcPct val="0"/>
        </a:spcAft>
        <a:defRPr sz="3600" b="1">
          <a:solidFill>
            <a:schemeClr val="accent1"/>
          </a:solidFill>
          <a:latin typeface="Arial" charset="0"/>
        </a:defRPr>
      </a:lvl6pPr>
      <a:lvl7pPr marL="914400" algn="l" rtl="0" eaLnBrk="1" fontAlgn="base" hangingPunct="1">
        <a:spcBef>
          <a:spcPct val="0"/>
        </a:spcBef>
        <a:spcAft>
          <a:spcPct val="0"/>
        </a:spcAft>
        <a:defRPr sz="3600" b="1">
          <a:solidFill>
            <a:schemeClr val="accent1"/>
          </a:solidFill>
          <a:latin typeface="Arial" charset="0"/>
        </a:defRPr>
      </a:lvl7pPr>
      <a:lvl8pPr marL="1371600" algn="l" rtl="0" eaLnBrk="1" fontAlgn="base" hangingPunct="1">
        <a:spcBef>
          <a:spcPct val="0"/>
        </a:spcBef>
        <a:spcAft>
          <a:spcPct val="0"/>
        </a:spcAft>
        <a:defRPr sz="3600" b="1">
          <a:solidFill>
            <a:schemeClr val="accent1"/>
          </a:solidFill>
          <a:latin typeface="Arial" charset="0"/>
        </a:defRPr>
      </a:lvl8pPr>
      <a:lvl9pPr marL="1828800" algn="l" rtl="0" eaLnBrk="1" fontAlgn="base" hangingPunct="1">
        <a:spcBef>
          <a:spcPct val="0"/>
        </a:spcBef>
        <a:spcAft>
          <a:spcPct val="0"/>
        </a:spcAft>
        <a:defRPr sz="36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tx2"/>
        </a:buClr>
        <a:buSzPct val="150000"/>
        <a:buFont typeface="Arial" charset="0"/>
        <a:buChar char="•"/>
        <a:defRPr sz="2800" kern="1200">
          <a:solidFill>
            <a:schemeClr val="tx1"/>
          </a:solidFill>
          <a:latin typeface="+mn-lt"/>
          <a:ea typeface="+mn-ea"/>
          <a:cs typeface="+mn-cs"/>
        </a:defRPr>
      </a:lvl1pPr>
      <a:lvl2pPr marL="685800" indent="-338138" algn="l" rtl="0" eaLnBrk="1" fontAlgn="base" hangingPunct="1">
        <a:spcBef>
          <a:spcPct val="20000"/>
        </a:spcBef>
        <a:spcAft>
          <a:spcPct val="0"/>
        </a:spcAft>
        <a:buClr>
          <a:srgbClr val="558ED5"/>
        </a:buClr>
        <a:buSzPct val="80000"/>
        <a:buFont typeface="Arial" charset="0"/>
        <a:buChar char="►"/>
        <a:defRPr sz="2400" kern="1200">
          <a:solidFill>
            <a:schemeClr val="tx1"/>
          </a:solidFill>
          <a:latin typeface="+mn-lt"/>
          <a:ea typeface="+mn-ea"/>
          <a:cs typeface="+mn-cs"/>
        </a:defRPr>
      </a:lvl2pPr>
      <a:lvl3pPr marL="969963" indent="-284163" algn="l" rtl="0" eaLnBrk="1" fontAlgn="base" hangingPunct="1">
        <a:spcBef>
          <a:spcPct val="20000"/>
        </a:spcBef>
        <a:spcAft>
          <a:spcPct val="0"/>
        </a:spcAft>
        <a:buFont typeface="Courier New" pitchFamily="49" charset="0"/>
        <a:buChar char="o"/>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9D0A1-54EF-4000-9603-EFAAD9343A0C}" type="datetimeFigureOut">
              <a:rPr lang="en-US" smtClean="0"/>
              <a:t>5/24/2016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54436-F5EE-4F3E-AB8C-FBDE78281586}" type="slidenum">
              <a:rPr lang="en-US" smtClean="0"/>
              <a:t>‹#›</a:t>
            </a:fld>
            <a:endParaRPr lang="en-US" dirty="0"/>
          </a:p>
        </p:txBody>
      </p:sp>
    </p:spTree>
    <p:extLst>
      <p:ext uri="{BB962C8B-B14F-4D97-AF65-F5344CB8AC3E}">
        <p14:creationId xmlns:p14="http://schemas.microsoft.com/office/powerpoint/2010/main" val="51217022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www.acgme.org/acgmeweb/tabid/259/Publications/GraduateMedicalEducationDataResourceBook.aspx" TargetMode="External"/><Relationship Id="rId4" Type="http://schemas.openxmlformats.org/officeDocument/2006/relationships/chart" Target="../charts/chart17.xml"/></Relationships>
</file>

<file path=ppt/slides/_rels/slide2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bphc.hrsa.gov/uds/datasnapshot.asp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content.healthaffairs.org/content/19/4/76.long" TargetMode="External"/><Relationship Id="rId3" Type="http://schemas.openxmlformats.org/officeDocument/2006/relationships/hyperlink" Target="http://www.ncbi.nlm.nih.gov/pmc/articles/PMC2518015/" TargetMode="External"/><Relationship Id="rId7" Type="http://schemas.openxmlformats.org/officeDocument/2006/relationships/hyperlink" Target="http://www.nap.edu/catalog/12846/future-directions-for-the-national-healthcare-quality-and-disparities-reports"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nap.edu/catalog/2009/access-to-health-care-in-america" TargetMode="External"/><Relationship Id="rId5" Type="http://schemas.openxmlformats.org/officeDocument/2006/relationships/hyperlink" Target="http://www.healthypeople.gov/2020/topics-objectives/topic/Access-to-Health-Services" TargetMode="External"/><Relationship Id="rId10" Type="http://schemas.openxmlformats.org/officeDocument/2006/relationships/hyperlink" Target="http://www.sciencedirect.com/science/article/pii/S0002934311004128" TargetMode="External"/><Relationship Id="rId4" Type="http://schemas.openxmlformats.org/officeDocument/2006/relationships/hyperlink" Target="http://www.ncbi.nlm.nih.gov/pmc/articles/PMC2739029/" TargetMode="External"/><Relationship Id="rId9" Type="http://schemas.openxmlformats.org/officeDocument/2006/relationships/hyperlink" Target="http://www.ncbi.nlm.nih.gov/pmc/articles/PMC366595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nhqrnet.ahrq.gov/inhqrdr/data/quer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NATIONAL HEALTHCARE QUALITY AND DISPARITIES REPORT </a:t>
            </a:r>
          </a:p>
        </p:txBody>
      </p:sp>
      <p:sp>
        <p:nvSpPr>
          <p:cNvPr id="6" name="Subtitle 5"/>
          <p:cNvSpPr>
            <a:spLocks noGrp="1"/>
          </p:cNvSpPr>
          <p:nvPr>
            <p:ph type="subTitle"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Chartbook on Access to Health </a:t>
            </a:r>
            <a:r>
              <a:rPr lang="en-US" dirty="0" smtClean="0">
                <a:latin typeface="Arial" panose="020B0604020202020204" pitchFamily="34" charset="0"/>
                <a:cs typeface="Arial" panose="020B0604020202020204" pitchFamily="34" charset="0"/>
              </a:rPr>
              <a:t>Care</a:t>
            </a:r>
          </a:p>
          <a:p>
            <a:r>
              <a:rPr lang="en-US" dirty="0" smtClean="0">
                <a:latin typeface="Arial" panose="020B0604020202020204" pitchFamily="34" charset="0"/>
                <a:cs typeface="Arial" panose="020B0604020202020204" pitchFamily="34" charset="0"/>
              </a:rPr>
              <a:t>May 2016</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83932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People under age 65 who were uninsured at the time of interview, </a:t>
            </a:r>
            <a:r>
              <a:rPr lang="en-US" sz="2000" dirty="0" smtClean="0"/>
              <a:t>by </a:t>
            </a:r>
            <a:r>
              <a:rPr lang="en-US" sz="2000" dirty="0"/>
              <a:t>race/ethnicity, 2010-2015 </a:t>
            </a:r>
            <a:r>
              <a:rPr lang="en-US" sz="2000" dirty="0" smtClean="0"/>
              <a:t>Q3</a:t>
            </a:r>
            <a:endParaRPr lang="en-US" sz="2000" dirty="0"/>
          </a:p>
        </p:txBody>
      </p:sp>
      <p:graphicFrame>
        <p:nvGraphicFramePr>
          <p:cNvPr id="5" name="Chart 4"/>
          <p:cNvGraphicFramePr/>
          <p:nvPr>
            <p:extLst>
              <p:ext uri="{D42A27DB-BD31-4B8C-83A1-F6EECF244321}">
                <p14:modId xmlns:p14="http://schemas.microsoft.com/office/powerpoint/2010/main" val="2941160491"/>
              </p:ext>
            </p:extLst>
          </p:nvPr>
        </p:nvGraphicFramePr>
        <p:xfrm>
          <a:off x="457200" y="1463040"/>
          <a:ext cx="8229600" cy="42062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457200" y="5852160"/>
            <a:ext cx="8229600" cy="707886"/>
          </a:xfrm>
          <a:prstGeom prst="rect">
            <a:avLst/>
          </a:prstGeom>
        </p:spPr>
        <p:txBody>
          <a:bodyPr wrap="square">
            <a:spAutoFit/>
          </a:bodyPr>
          <a:lstStyle/>
          <a:p>
            <a:r>
              <a:rPr lang="en-US" sz="1000" b="1" dirty="0"/>
              <a:t>Key:</a:t>
            </a:r>
            <a:r>
              <a:rPr lang="en-US" sz="1000" dirty="0"/>
              <a:t> Q = quarter.</a:t>
            </a:r>
          </a:p>
          <a:p>
            <a:r>
              <a:rPr lang="en-US" sz="1000" b="1" dirty="0"/>
              <a:t>Source: </a:t>
            </a:r>
            <a:r>
              <a:rPr lang="en-US" sz="1000" dirty="0"/>
              <a:t>National Center for Health Statistics, National Health Interview Survey, </a:t>
            </a:r>
            <a:r>
              <a:rPr lang="en-US" sz="1000" dirty="0" smtClean="0"/>
              <a:t>January 2010-September </a:t>
            </a:r>
            <a:r>
              <a:rPr lang="en-US" sz="1000" dirty="0"/>
              <a:t>2015.</a:t>
            </a:r>
          </a:p>
          <a:p>
            <a:r>
              <a:rPr lang="en-US" sz="1000" b="1" dirty="0" smtClean="0"/>
              <a:t>Note:</a:t>
            </a:r>
            <a:r>
              <a:rPr lang="en-US" sz="1000" dirty="0" smtClean="0"/>
              <a:t> For this measure, lower rates are better. Data available for 2015 quarters 1-3 only.</a:t>
            </a:r>
            <a:r>
              <a:rPr lang="en-US" sz="1000" b="1" dirty="0" smtClean="0"/>
              <a:t> </a:t>
            </a:r>
            <a:r>
              <a:rPr lang="en-US" sz="1000" dirty="0" smtClean="0"/>
              <a:t>White </a:t>
            </a:r>
            <a:r>
              <a:rPr lang="en-US" sz="1000" dirty="0"/>
              <a:t>and Black are non-Hispanic. Hispanic includes all races</a:t>
            </a:r>
            <a:r>
              <a:rPr lang="en-US" sz="1000" dirty="0" smtClean="0"/>
              <a:t>.</a:t>
            </a:r>
          </a:p>
        </p:txBody>
      </p:sp>
    </p:spTree>
    <p:extLst>
      <p:ext uri="{BB962C8B-B14F-4D97-AF65-F5344CB8AC3E}">
        <p14:creationId xmlns:p14="http://schemas.microsoft.com/office/powerpoint/2010/main" val="3216163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People under age 65 who were uninsured at the time of interview, </a:t>
            </a:r>
            <a:r>
              <a:rPr lang="en-US" sz="2000" dirty="0" smtClean="0"/>
              <a:t>by poverty status, </a:t>
            </a:r>
            <a:r>
              <a:rPr lang="en-US" sz="2000" dirty="0"/>
              <a:t>2010-2015 </a:t>
            </a:r>
            <a:r>
              <a:rPr lang="en-US" sz="2000" dirty="0" smtClean="0"/>
              <a:t>Q3</a:t>
            </a:r>
            <a:endParaRPr lang="en-US" sz="2000" dirty="0"/>
          </a:p>
        </p:txBody>
      </p:sp>
      <p:sp>
        <p:nvSpPr>
          <p:cNvPr id="6" name="Rectangle 5"/>
          <p:cNvSpPr/>
          <p:nvPr/>
        </p:nvSpPr>
        <p:spPr>
          <a:xfrm>
            <a:off x="457200" y="5852160"/>
            <a:ext cx="8229600" cy="707886"/>
          </a:xfrm>
          <a:prstGeom prst="rect">
            <a:avLst/>
          </a:prstGeom>
        </p:spPr>
        <p:txBody>
          <a:bodyPr wrap="square">
            <a:spAutoFit/>
          </a:bodyPr>
          <a:lstStyle/>
          <a:p>
            <a:r>
              <a:rPr lang="en-US" sz="1000" b="1" dirty="0">
                <a:solidFill>
                  <a:prstClr val="black"/>
                </a:solidFill>
              </a:rPr>
              <a:t>Key:</a:t>
            </a:r>
            <a:r>
              <a:rPr lang="en-US" sz="1000" dirty="0">
                <a:solidFill>
                  <a:prstClr val="black"/>
                </a:solidFill>
              </a:rPr>
              <a:t> Q = quarter.</a:t>
            </a:r>
          </a:p>
          <a:p>
            <a:r>
              <a:rPr lang="en-US" sz="1000" b="1" dirty="0">
                <a:solidFill>
                  <a:prstClr val="black"/>
                </a:solidFill>
              </a:rPr>
              <a:t>Source: </a:t>
            </a:r>
            <a:r>
              <a:rPr lang="en-US" sz="1000" dirty="0">
                <a:solidFill>
                  <a:prstClr val="black"/>
                </a:solidFill>
              </a:rPr>
              <a:t>National Center for Health Statistics, National Health Interview Survey, </a:t>
            </a:r>
            <a:r>
              <a:rPr lang="en-US" sz="1000" dirty="0" smtClean="0">
                <a:solidFill>
                  <a:prstClr val="black"/>
                </a:solidFill>
              </a:rPr>
              <a:t>January 2010-</a:t>
            </a:r>
            <a:r>
              <a:rPr lang="en-US" sz="1000" dirty="0" smtClean="0"/>
              <a:t>September</a:t>
            </a:r>
            <a:r>
              <a:rPr lang="en-US" sz="1000" dirty="0" smtClean="0">
                <a:solidFill>
                  <a:prstClr val="black"/>
                </a:solidFill>
              </a:rPr>
              <a:t> </a:t>
            </a:r>
            <a:r>
              <a:rPr lang="en-US" sz="1000" dirty="0">
                <a:solidFill>
                  <a:prstClr val="black"/>
                </a:solidFill>
              </a:rPr>
              <a:t>2015.</a:t>
            </a:r>
          </a:p>
          <a:p>
            <a:r>
              <a:rPr lang="en-US" sz="1000" b="1" dirty="0" smtClean="0">
                <a:solidFill>
                  <a:prstClr val="black"/>
                </a:solidFill>
              </a:rPr>
              <a:t>Note:</a:t>
            </a:r>
            <a:r>
              <a:rPr lang="en-US" sz="1000" dirty="0" smtClean="0">
                <a:solidFill>
                  <a:prstClr val="black"/>
                </a:solidFill>
              </a:rPr>
              <a:t> For this measure, lower rates are better. Data available for 2015 quarters 1-3 only. </a:t>
            </a:r>
            <a:r>
              <a:rPr lang="en-US" sz="1000" dirty="0"/>
              <a:t>Poverty categories are based on the </a:t>
            </a:r>
            <a:r>
              <a:rPr lang="en-US" sz="1000" dirty="0" smtClean="0"/>
              <a:t>Federal Poverty Level (FPL). Poor = below </a:t>
            </a:r>
            <a:r>
              <a:rPr lang="en-US" sz="1000" dirty="0"/>
              <a:t>the </a:t>
            </a:r>
            <a:r>
              <a:rPr lang="en-US" sz="1000" dirty="0" smtClean="0"/>
              <a:t>FPL; Near Poor = </a:t>
            </a:r>
            <a:r>
              <a:rPr lang="en-US" sz="1000" dirty="0"/>
              <a:t>100% to </a:t>
            </a:r>
            <a:r>
              <a:rPr lang="en-US" sz="1000" dirty="0" smtClean="0"/>
              <a:t>&lt;200</a:t>
            </a:r>
            <a:r>
              <a:rPr lang="en-US" sz="1000" dirty="0"/>
              <a:t>% of the </a:t>
            </a:r>
            <a:r>
              <a:rPr lang="en-US" sz="1000" dirty="0" smtClean="0"/>
              <a:t>FPL; Not Poor = 200</a:t>
            </a:r>
            <a:r>
              <a:rPr lang="en-US" sz="1000" dirty="0"/>
              <a:t>% </a:t>
            </a:r>
            <a:r>
              <a:rPr lang="en-US" sz="1000" dirty="0" smtClean="0"/>
              <a:t>or more of the FPL. </a:t>
            </a:r>
            <a:endParaRPr lang="en-US" sz="1000" dirty="0" smtClean="0">
              <a:solidFill>
                <a:prstClr val="black"/>
              </a:solidFill>
            </a:endParaRPr>
          </a:p>
        </p:txBody>
      </p:sp>
      <p:graphicFrame>
        <p:nvGraphicFramePr>
          <p:cNvPr id="7" name="Chart 6"/>
          <p:cNvGraphicFramePr/>
          <p:nvPr>
            <p:extLst>
              <p:ext uri="{D42A27DB-BD31-4B8C-83A1-F6EECF244321}">
                <p14:modId xmlns:p14="http://schemas.microsoft.com/office/powerpoint/2010/main" val="3547575264"/>
              </p:ext>
            </p:extLst>
          </p:nvPr>
        </p:nvGraphicFramePr>
        <p:xfrm>
          <a:off x="457200" y="1463040"/>
          <a:ext cx="8229600" cy="420624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9"/>
          <p:cNvSpPr txBox="1"/>
          <p:nvPr/>
        </p:nvSpPr>
        <p:spPr>
          <a:xfrm>
            <a:off x="6172200" y="1981200"/>
            <a:ext cx="2286000" cy="400110"/>
          </a:xfrm>
          <a:prstGeom prst="rect">
            <a:avLst/>
          </a:prstGeom>
          <a:no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smtClean="0">
                <a:latin typeface="Arial" panose="020B0604020202020204" pitchFamily="34" charset="0"/>
                <a:cs typeface="Arial" panose="020B0604020202020204" pitchFamily="34" charset="0"/>
              </a:rPr>
              <a:t>October 2013: Affordable Care Act Marketplace Enrollment Begins</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8697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543800" cy="868362"/>
          </a:xfrm>
        </p:spPr>
        <p:txBody>
          <a:bodyPr>
            <a:normAutofit/>
          </a:bodyPr>
          <a:lstStyle/>
          <a:p>
            <a:r>
              <a:rPr lang="en-US" dirty="0" smtClean="0"/>
              <a:t>Services</a:t>
            </a:r>
            <a:endParaRPr lang="en-US" dirty="0"/>
          </a:p>
        </p:txBody>
      </p:sp>
      <p:sp>
        <p:nvSpPr>
          <p:cNvPr id="4" name="Content Placeholder 3"/>
          <p:cNvSpPr>
            <a:spLocks noGrp="1"/>
          </p:cNvSpPr>
          <p:nvPr>
            <p:ph idx="1"/>
          </p:nvPr>
        </p:nvSpPr>
        <p:spPr>
          <a:xfrm>
            <a:off x="457200" y="1600201"/>
            <a:ext cx="8229600" cy="3047999"/>
          </a:xfrm>
        </p:spPr>
        <p:txBody>
          <a:bodyPr>
            <a:normAutofit fontScale="92500"/>
          </a:bodyPr>
          <a:lstStyle/>
          <a:p>
            <a:r>
              <a:rPr lang="en-US" dirty="0"/>
              <a:t>People with a usual source of care have better health </a:t>
            </a:r>
            <a:r>
              <a:rPr lang="en-US" dirty="0" smtClean="0"/>
              <a:t>outcomes, </a:t>
            </a:r>
            <a:r>
              <a:rPr lang="en-US" dirty="0"/>
              <a:t>fewer </a:t>
            </a:r>
            <a:r>
              <a:rPr lang="en-US" dirty="0" smtClean="0"/>
              <a:t>disparities, </a:t>
            </a:r>
            <a:r>
              <a:rPr lang="en-US" dirty="0"/>
              <a:t>and </a:t>
            </a:r>
            <a:r>
              <a:rPr lang="en-US" dirty="0" smtClean="0"/>
              <a:t>lower costs </a:t>
            </a:r>
            <a:r>
              <a:rPr lang="en-US" dirty="0"/>
              <a:t>(</a:t>
            </a:r>
            <a:r>
              <a:rPr lang="en-US" dirty="0" smtClean="0"/>
              <a:t>Healthy People 2020</a:t>
            </a:r>
            <a:r>
              <a:rPr lang="en-US" dirty="0"/>
              <a:t>).</a:t>
            </a:r>
          </a:p>
          <a:p>
            <a:r>
              <a:rPr lang="en-US" dirty="0" smtClean="0"/>
              <a:t>People with </a:t>
            </a:r>
            <a:r>
              <a:rPr lang="en-US" dirty="0"/>
              <a:t>a usual place </a:t>
            </a:r>
            <a:r>
              <a:rPr lang="en-US" dirty="0" smtClean="0"/>
              <a:t>of care and a usual </a:t>
            </a:r>
            <a:r>
              <a:rPr lang="en-US" dirty="0"/>
              <a:t>provider are </a:t>
            </a:r>
            <a:r>
              <a:rPr lang="en-US" dirty="0" smtClean="0"/>
              <a:t>more likely to receive </a:t>
            </a:r>
            <a:r>
              <a:rPr lang="en-US" dirty="0"/>
              <a:t>preventive services and recommended screenings </a:t>
            </a:r>
            <a:r>
              <a:rPr lang="en-US" dirty="0" smtClean="0"/>
              <a:t>than people with </a:t>
            </a:r>
            <a:r>
              <a:rPr lang="en-US" dirty="0"/>
              <a:t>no usual source of care (Blewett</a:t>
            </a:r>
            <a:r>
              <a:rPr lang="en-US" dirty="0" smtClean="0"/>
              <a:t>, et al., 2008</a:t>
            </a:r>
            <a:r>
              <a:rPr lang="en-US" dirty="0"/>
              <a:t>). </a:t>
            </a:r>
          </a:p>
          <a:p>
            <a:endParaRPr lang="en-US" dirty="0"/>
          </a:p>
        </p:txBody>
      </p:sp>
    </p:spTree>
    <p:extLst>
      <p:ext uri="{BB962C8B-B14F-4D97-AF65-F5344CB8AC3E}">
        <p14:creationId xmlns:p14="http://schemas.microsoft.com/office/powerpoint/2010/main" val="2872175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00200" y="274638"/>
            <a:ext cx="7543800" cy="868362"/>
          </a:xfrm>
        </p:spPr>
        <p:txBody>
          <a:bodyPr/>
          <a:lstStyle/>
          <a:p>
            <a:r>
              <a:rPr lang="en-US" dirty="0" smtClean="0"/>
              <a:t>Measures of Services</a:t>
            </a:r>
            <a:endParaRPr lang="en-US" dirty="0"/>
          </a:p>
        </p:txBody>
      </p:sp>
      <p:sp>
        <p:nvSpPr>
          <p:cNvPr id="5" name="Content Placeholder 2"/>
          <p:cNvSpPr>
            <a:spLocks noGrp="1"/>
          </p:cNvSpPr>
          <p:nvPr>
            <p:ph idx="1"/>
          </p:nvPr>
        </p:nvSpPr>
        <p:spPr>
          <a:xfrm>
            <a:off x="457200" y="1447800"/>
            <a:ext cx="8229600" cy="3124200"/>
          </a:xfrm>
        </p:spPr>
        <p:txBody>
          <a:bodyPr>
            <a:normAutofit fontScale="92500" lnSpcReduction="10000"/>
          </a:bodyPr>
          <a:lstStyle/>
          <a:p>
            <a:r>
              <a:rPr lang="en-US" dirty="0" smtClean="0"/>
              <a:t>Age-sex adjusted percentage of people of all ages with a usual place to go for medical care</a:t>
            </a:r>
          </a:p>
          <a:p>
            <a:r>
              <a:rPr lang="en-US" dirty="0" smtClean="0"/>
              <a:t>People who were unable to get or delayed in getting needed medical care, dental care, or prescription medicines in the last 12 months</a:t>
            </a:r>
          </a:p>
          <a:p>
            <a:r>
              <a:rPr lang="en-US" dirty="0" smtClean="0"/>
              <a:t>People who were unable to get or delayed in getting needed medical care, dental care, or prescription medicines in the last 12 months</a:t>
            </a:r>
          </a:p>
        </p:txBody>
      </p:sp>
    </p:spTree>
    <p:extLst>
      <p:ext uri="{BB962C8B-B14F-4D97-AF65-F5344CB8AC3E}">
        <p14:creationId xmlns:p14="http://schemas.microsoft.com/office/powerpoint/2010/main" val="1036683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Age-sex adjusted percentage of people of all ages with a usual place to go for medical care, by race/ethnicity, 2010-2015 Q3</a:t>
            </a:r>
            <a:endParaRPr lang="en-US" sz="2000" dirty="0"/>
          </a:p>
        </p:txBody>
      </p:sp>
      <p:sp>
        <p:nvSpPr>
          <p:cNvPr id="5" name="Rectangle 4"/>
          <p:cNvSpPr/>
          <p:nvPr/>
        </p:nvSpPr>
        <p:spPr>
          <a:xfrm>
            <a:off x="457200" y="5394960"/>
            <a:ext cx="8229600" cy="553998"/>
          </a:xfrm>
          <a:prstGeom prst="rect">
            <a:avLst/>
          </a:prstGeom>
        </p:spPr>
        <p:txBody>
          <a:bodyPr wrap="square">
            <a:spAutoFit/>
          </a:bodyPr>
          <a:lstStyle/>
          <a:p>
            <a:r>
              <a:rPr lang="en-US" sz="1000" b="1" dirty="0">
                <a:solidFill>
                  <a:prstClr val="black"/>
                </a:solidFill>
              </a:rPr>
              <a:t>Source: </a:t>
            </a:r>
            <a:r>
              <a:rPr lang="en-US" sz="1000" dirty="0">
                <a:solidFill>
                  <a:prstClr val="black"/>
                </a:solidFill>
              </a:rPr>
              <a:t>National Center for Health Statistics, National Health Interview Survey, </a:t>
            </a:r>
            <a:r>
              <a:rPr lang="en-US" sz="1000" dirty="0" smtClean="0">
                <a:solidFill>
                  <a:prstClr val="black"/>
                </a:solidFill>
              </a:rPr>
              <a:t>January 2010-September 2015</a:t>
            </a:r>
            <a:r>
              <a:rPr lang="en-US" sz="1000" dirty="0">
                <a:solidFill>
                  <a:prstClr val="black"/>
                </a:solidFill>
              </a:rPr>
              <a:t>.</a:t>
            </a:r>
          </a:p>
          <a:p>
            <a:r>
              <a:rPr lang="en-US" sz="1000" b="1" dirty="0">
                <a:solidFill>
                  <a:prstClr val="black"/>
                </a:solidFill>
              </a:rPr>
              <a:t>Note:</a:t>
            </a:r>
            <a:r>
              <a:rPr lang="en-US" sz="1000" dirty="0">
                <a:solidFill>
                  <a:prstClr val="black"/>
                </a:solidFill>
              </a:rPr>
              <a:t> </a:t>
            </a:r>
            <a:r>
              <a:rPr lang="en-US" sz="1000" dirty="0" smtClean="0"/>
              <a:t>Total is only age adjusted. For </a:t>
            </a:r>
            <a:r>
              <a:rPr lang="en-US" sz="1000" dirty="0"/>
              <a:t>this </a:t>
            </a:r>
            <a:r>
              <a:rPr lang="en-US" sz="1000" dirty="0">
                <a:solidFill>
                  <a:prstClr val="black"/>
                </a:solidFill>
              </a:rPr>
              <a:t>measure, lower rates are better. Data </a:t>
            </a:r>
            <a:r>
              <a:rPr lang="en-US" sz="1000" dirty="0" smtClean="0">
                <a:solidFill>
                  <a:prstClr val="black"/>
                </a:solidFill>
              </a:rPr>
              <a:t>available for </a:t>
            </a:r>
            <a:r>
              <a:rPr lang="en-US" sz="1000" dirty="0">
                <a:solidFill>
                  <a:prstClr val="black"/>
                </a:solidFill>
              </a:rPr>
              <a:t>2015 quarters </a:t>
            </a:r>
            <a:r>
              <a:rPr lang="en-US" sz="1000" dirty="0" smtClean="0">
                <a:solidFill>
                  <a:prstClr val="black"/>
                </a:solidFill>
              </a:rPr>
              <a:t>1-3 only. An emergency department is not considered a usual place to go for medical care.</a:t>
            </a:r>
            <a:endParaRPr lang="en-US" sz="1000" dirty="0">
              <a:solidFill>
                <a:prstClr val="black"/>
              </a:solidFill>
            </a:endParaRP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373123562"/>
              </p:ext>
            </p:extLst>
          </p:nvPr>
        </p:nvGraphicFramePr>
        <p:xfrm>
          <a:off x="457200" y="1463040"/>
          <a:ext cx="82296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747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People who were unable to get or delayed in getting needed medical care, dental care, or prescription medicines in the last 12 months, by insurance (under age 65) and age, 2002-2013</a:t>
            </a:r>
            <a:endParaRPr lang="en-US" sz="1800" dirty="0"/>
          </a:p>
        </p:txBody>
      </p:sp>
      <p:graphicFrame>
        <p:nvGraphicFramePr>
          <p:cNvPr id="4" name="Chart 3"/>
          <p:cNvGraphicFramePr/>
          <p:nvPr>
            <p:extLst>
              <p:ext uri="{D42A27DB-BD31-4B8C-83A1-F6EECF244321}">
                <p14:modId xmlns:p14="http://schemas.microsoft.com/office/powerpoint/2010/main" val="2286711198"/>
              </p:ext>
            </p:extLst>
          </p:nvPr>
        </p:nvGraphicFramePr>
        <p:xfrm>
          <a:off x="457200" y="1463040"/>
          <a:ext cx="4114800" cy="384048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457200" y="5394960"/>
            <a:ext cx="8229600" cy="400110"/>
          </a:xfrm>
          <a:prstGeom prst="rect">
            <a:avLst/>
          </a:prstGeom>
        </p:spPr>
        <p:txBody>
          <a:bodyPr wrap="square">
            <a:spAutoFit/>
          </a:bodyPr>
          <a:lstStyle/>
          <a:p>
            <a:r>
              <a:rPr lang="en-US" sz="1000" b="1" dirty="0" smtClean="0"/>
              <a:t>Source</a:t>
            </a:r>
            <a:r>
              <a:rPr lang="en-US" sz="1000" b="1" dirty="0"/>
              <a:t>:</a:t>
            </a:r>
            <a:r>
              <a:rPr lang="en-US" sz="1000" dirty="0"/>
              <a:t> Agency for Healthcare Research and Quality, Medical Expenditure Panel Survey, </a:t>
            </a:r>
            <a:r>
              <a:rPr lang="en-US" sz="1000" dirty="0" smtClean="0"/>
              <a:t>2002-2013.</a:t>
            </a:r>
            <a:endParaRPr lang="en-US" sz="1000" dirty="0"/>
          </a:p>
          <a:p>
            <a:r>
              <a:rPr lang="en-US" sz="1000" b="1" dirty="0"/>
              <a:t>Note:</a:t>
            </a:r>
            <a:r>
              <a:rPr lang="en-US" sz="1000" dirty="0"/>
              <a:t> For this measure, lower rates are better.</a:t>
            </a:r>
          </a:p>
        </p:txBody>
      </p:sp>
      <p:graphicFrame>
        <p:nvGraphicFramePr>
          <p:cNvPr id="7" name="Chart 6"/>
          <p:cNvGraphicFramePr/>
          <p:nvPr>
            <p:extLst>
              <p:ext uri="{D42A27DB-BD31-4B8C-83A1-F6EECF244321}">
                <p14:modId xmlns:p14="http://schemas.microsoft.com/office/powerpoint/2010/main" val="1033179253"/>
              </p:ext>
            </p:extLst>
          </p:nvPr>
        </p:nvGraphicFramePr>
        <p:xfrm>
          <a:off x="4572000" y="1463040"/>
          <a:ext cx="4114800" cy="3840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17376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People who were unable to get or delayed in getting needed medical care, dental care, or prescription medicines in the last 12 months, by perceived health status and ethnicity, 2003-2013</a:t>
            </a:r>
            <a:endParaRPr lang="en-US" sz="1800" dirty="0"/>
          </a:p>
        </p:txBody>
      </p:sp>
      <p:graphicFrame>
        <p:nvGraphicFramePr>
          <p:cNvPr id="4" name="Chart 3"/>
          <p:cNvGraphicFramePr/>
          <p:nvPr>
            <p:extLst>
              <p:ext uri="{D42A27DB-BD31-4B8C-83A1-F6EECF244321}">
                <p14:modId xmlns:p14="http://schemas.microsoft.com/office/powerpoint/2010/main" val="4066606510"/>
              </p:ext>
            </p:extLst>
          </p:nvPr>
        </p:nvGraphicFramePr>
        <p:xfrm>
          <a:off x="457200" y="1463040"/>
          <a:ext cx="4114800" cy="393192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57200" y="5486400"/>
            <a:ext cx="8229600" cy="400110"/>
          </a:xfrm>
          <a:prstGeom prst="rect">
            <a:avLst/>
          </a:prstGeom>
        </p:spPr>
        <p:txBody>
          <a:bodyPr wrap="square">
            <a:spAutoFit/>
          </a:bodyPr>
          <a:lstStyle/>
          <a:p>
            <a:r>
              <a:rPr lang="en-US" sz="1000" b="1" dirty="0" smtClean="0"/>
              <a:t>Source</a:t>
            </a:r>
            <a:r>
              <a:rPr lang="en-US" sz="1000" b="1" dirty="0"/>
              <a:t>:</a:t>
            </a:r>
            <a:r>
              <a:rPr lang="en-US" sz="1000" dirty="0"/>
              <a:t> Agency for Healthcare Research and Quality, Medical Expenditure Panel Survey, </a:t>
            </a:r>
            <a:r>
              <a:rPr lang="en-US" sz="1000" dirty="0" smtClean="0"/>
              <a:t>2003-2013.</a:t>
            </a:r>
            <a:endParaRPr lang="en-US" sz="1000" dirty="0"/>
          </a:p>
          <a:p>
            <a:r>
              <a:rPr lang="en-US" sz="1000" b="1" dirty="0"/>
              <a:t>Note:</a:t>
            </a:r>
            <a:r>
              <a:rPr lang="en-US" sz="1000" dirty="0"/>
              <a:t> </a:t>
            </a:r>
            <a:r>
              <a:rPr lang="en-US" sz="1000" dirty="0" smtClean="0"/>
              <a:t>For this measure, lower rates are better. White </a:t>
            </a:r>
            <a:r>
              <a:rPr lang="en-US" sz="1000" dirty="0"/>
              <a:t>and Black are non-Hispanic. Hispanic includes all races.</a:t>
            </a:r>
          </a:p>
        </p:txBody>
      </p:sp>
      <p:graphicFrame>
        <p:nvGraphicFramePr>
          <p:cNvPr id="6" name="Chart 5"/>
          <p:cNvGraphicFramePr/>
          <p:nvPr>
            <p:extLst>
              <p:ext uri="{D42A27DB-BD31-4B8C-83A1-F6EECF244321}">
                <p14:modId xmlns:p14="http://schemas.microsoft.com/office/powerpoint/2010/main" val="2038668436"/>
              </p:ext>
            </p:extLst>
          </p:nvPr>
        </p:nvGraphicFramePr>
        <p:xfrm>
          <a:off x="4572000" y="1463040"/>
          <a:ext cx="4114800" cy="39319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44021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Timeliness</a:t>
            </a:r>
            <a:endParaRPr lang="en-US" dirty="0"/>
          </a:p>
        </p:txBody>
      </p:sp>
      <p:sp>
        <p:nvSpPr>
          <p:cNvPr id="4" name="Content Placeholder 3"/>
          <p:cNvSpPr>
            <a:spLocks noGrp="1"/>
          </p:cNvSpPr>
          <p:nvPr>
            <p:ph idx="1"/>
          </p:nvPr>
        </p:nvSpPr>
        <p:spPr>
          <a:xfrm>
            <a:off x="457200" y="1600201"/>
            <a:ext cx="8229600" cy="2743200"/>
          </a:xfrm>
        </p:spPr>
        <p:txBody>
          <a:bodyPr>
            <a:normAutofit fontScale="92500"/>
          </a:bodyPr>
          <a:lstStyle/>
          <a:p>
            <a:r>
              <a:rPr lang="en-US" dirty="0" smtClean="0"/>
              <a:t>Timeliness in health care is the system’s capacity to provide care quickly after a need is recognized. (Healthy People 2020). </a:t>
            </a:r>
          </a:p>
          <a:p>
            <a:r>
              <a:rPr lang="en-US" dirty="0" smtClean="0"/>
              <a:t>Timely delivery of appropriate care can help reduce mortality and morbidity for chronic conditions, such as kidney disease (Smart &amp; Titus, 2011). </a:t>
            </a:r>
          </a:p>
          <a:p>
            <a:endParaRPr lang="en-US" dirty="0"/>
          </a:p>
        </p:txBody>
      </p:sp>
    </p:spTree>
    <p:extLst>
      <p:ext uri="{BB962C8B-B14F-4D97-AF65-F5344CB8AC3E}">
        <p14:creationId xmlns:p14="http://schemas.microsoft.com/office/powerpoint/2010/main" val="1845352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Measures of Timeliness</a:t>
            </a:r>
            <a:endParaRPr lang="en-US" dirty="0"/>
          </a:p>
        </p:txBody>
      </p:sp>
      <p:sp>
        <p:nvSpPr>
          <p:cNvPr id="12" name="Content Placeholder 11"/>
          <p:cNvSpPr>
            <a:spLocks noGrp="1"/>
          </p:cNvSpPr>
          <p:nvPr>
            <p:ph idx="1"/>
          </p:nvPr>
        </p:nvSpPr>
        <p:spPr/>
        <p:txBody>
          <a:bodyPr/>
          <a:lstStyle/>
          <a:p>
            <a:r>
              <a:rPr lang="en-US" sz="2600" dirty="0" smtClean="0"/>
              <a:t>Adults who needed care right away for an illness, injury, or condition in the last 12 months who sometimes or never got care as soon as wanted</a:t>
            </a:r>
          </a:p>
          <a:p>
            <a:r>
              <a:rPr lang="en-US" sz="2600" dirty="0" smtClean="0"/>
              <a:t>Children who needed care right away for an illness, injury, or condition in the last 12 months who sometimes or never got care as soon as wanted</a:t>
            </a:r>
            <a:endParaRPr lang="en-US" sz="2600" dirty="0"/>
          </a:p>
        </p:txBody>
      </p:sp>
    </p:spTree>
    <p:extLst>
      <p:ext uri="{BB962C8B-B14F-4D97-AF65-F5344CB8AC3E}">
        <p14:creationId xmlns:p14="http://schemas.microsoft.com/office/powerpoint/2010/main" val="2267974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Adults who needed care right away for an illness, injury, or condition in the last 12 months who sometimes or never got care as soon as wanted, by insurance (ages 18-64) and race/ethnicity, 2002-2013</a:t>
            </a:r>
            <a:endParaRPr lang="en-US" sz="1800" dirty="0"/>
          </a:p>
        </p:txBody>
      </p:sp>
      <p:sp>
        <p:nvSpPr>
          <p:cNvPr id="5" name="Rectangle 4"/>
          <p:cNvSpPr/>
          <p:nvPr/>
        </p:nvSpPr>
        <p:spPr>
          <a:xfrm>
            <a:off x="457200" y="5577840"/>
            <a:ext cx="8229600" cy="400110"/>
          </a:xfrm>
          <a:prstGeom prst="rect">
            <a:avLst/>
          </a:prstGeom>
        </p:spPr>
        <p:txBody>
          <a:bodyPr wrap="square">
            <a:spAutoFit/>
          </a:bodyPr>
          <a:lstStyle/>
          <a:p>
            <a:r>
              <a:rPr lang="en-US" sz="1000" b="1" dirty="0" smtClean="0"/>
              <a:t>Source</a:t>
            </a:r>
            <a:r>
              <a:rPr lang="en-US" sz="1000" b="1" dirty="0"/>
              <a:t>:</a:t>
            </a:r>
            <a:r>
              <a:rPr lang="en-US" sz="1000" dirty="0"/>
              <a:t> Agency for Healthcare Research and Quality, Medical Expenditure Panel Survey, </a:t>
            </a:r>
            <a:r>
              <a:rPr lang="en-US" sz="1000" dirty="0" smtClean="0"/>
              <a:t>2002-2013.</a:t>
            </a:r>
            <a:endParaRPr lang="en-US" sz="1000" dirty="0"/>
          </a:p>
          <a:p>
            <a:r>
              <a:rPr lang="en-US" sz="1000" b="1" dirty="0"/>
              <a:t>Note:</a:t>
            </a:r>
            <a:r>
              <a:rPr lang="en-US" sz="1000" dirty="0"/>
              <a:t> </a:t>
            </a:r>
            <a:r>
              <a:rPr lang="en-US" sz="1000" dirty="0" smtClean="0"/>
              <a:t>For this measure, lower rates are better. White </a:t>
            </a:r>
            <a:r>
              <a:rPr lang="en-US" sz="1000" dirty="0"/>
              <a:t>and Black are non-Hispanic. Hispanic includes all races.</a:t>
            </a:r>
          </a:p>
        </p:txBody>
      </p:sp>
      <p:graphicFrame>
        <p:nvGraphicFramePr>
          <p:cNvPr id="6" name="Chart 5"/>
          <p:cNvGraphicFramePr/>
          <p:nvPr>
            <p:extLst>
              <p:ext uri="{D42A27DB-BD31-4B8C-83A1-F6EECF244321}">
                <p14:modId xmlns:p14="http://schemas.microsoft.com/office/powerpoint/2010/main" val="177929594"/>
              </p:ext>
            </p:extLst>
          </p:nvPr>
        </p:nvGraphicFramePr>
        <p:xfrm>
          <a:off x="457200" y="1463040"/>
          <a:ext cx="41148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64919884"/>
              </p:ext>
            </p:extLst>
          </p:nvPr>
        </p:nvGraphicFramePr>
        <p:xfrm>
          <a:off x="4572000" y="1463040"/>
          <a:ext cx="4114800" cy="4114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22596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Healthcare Quality and Disparities Report</a:t>
            </a:r>
            <a:endParaRPr lang="en-US" dirty="0"/>
          </a:p>
        </p:txBody>
      </p:sp>
      <p:sp>
        <p:nvSpPr>
          <p:cNvPr id="3" name="Content Placeholder 2"/>
          <p:cNvSpPr>
            <a:spLocks noGrp="1"/>
          </p:cNvSpPr>
          <p:nvPr>
            <p:ph idx="1"/>
          </p:nvPr>
        </p:nvSpPr>
        <p:spPr>
          <a:xfrm>
            <a:off x="457200" y="1447800"/>
            <a:ext cx="8229600" cy="5105400"/>
          </a:xfrm>
        </p:spPr>
        <p:txBody>
          <a:bodyPr>
            <a:normAutofit fontScale="85000" lnSpcReduction="10000"/>
          </a:bodyPr>
          <a:lstStyle/>
          <a:p>
            <a:pPr>
              <a:lnSpc>
                <a:spcPct val="120000"/>
              </a:lnSpc>
              <a:spcBef>
                <a:spcPts val="0"/>
              </a:spcBef>
            </a:pPr>
            <a:r>
              <a:rPr lang="en-US" dirty="0"/>
              <a:t>Annual report to Congress mandated in the Healthcare Research and Quality Act of 1999 (P.L. 106-129)</a:t>
            </a:r>
          </a:p>
          <a:p>
            <a:pPr>
              <a:lnSpc>
                <a:spcPct val="120000"/>
              </a:lnSpc>
              <a:spcBef>
                <a:spcPts val="0"/>
              </a:spcBef>
            </a:pPr>
            <a:r>
              <a:rPr lang="en-US" dirty="0"/>
              <a:t>Provides a comprehensive overview of: </a:t>
            </a:r>
          </a:p>
          <a:p>
            <a:pPr lvl="1">
              <a:lnSpc>
                <a:spcPct val="120000"/>
              </a:lnSpc>
              <a:spcBef>
                <a:spcPts val="0"/>
              </a:spcBef>
            </a:pPr>
            <a:r>
              <a:rPr lang="en-US" dirty="0"/>
              <a:t>Quality of health care received by the general U.S. population</a:t>
            </a:r>
          </a:p>
          <a:p>
            <a:pPr lvl="1">
              <a:lnSpc>
                <a:spcPct val="120000"/>
              </a:lnSpc>
              <a:spcBef>
                <a:spcPts val="0"/>
              </a:spcBef>
            </a:pPr>
            <a:r>
              <a:rPr lang="en-US" dirty="0"/>
              <a:t>Disparities in care experienced by different racial, ethnic, and socioeconomic groups</a:t>
            </a:r>
          </a:p>
          <a:p>
            <a:pPr>
              <a:lnSpc>
                <a:spcPct val="120000"/>
              </a:lnSpc>
              <a:spcBef>
                <a:spcPts val="0"/>
              </a:spcBef>
            </a:pPr>
            <a:r>
              <a:rPr lang="en-US" dirty="0"/>
              <a:t>Assesses the performance of our health system and identifies areas of strength and weakness along three main axes: </a:t>
            </a:r>
          </a:p>
          <a:p>
            <a:pPr lvl="1">
              <a:lnSpc>
                <a:spcPct val="120000"/>
              </a:lnSpc>
              <a:spcBef>
                <a:spcPts val="0"/>
              </a:spcBef>
            </a:pPr>
            <a:r>
              <a:rPr lang="en-US" dirty="0"/>
              <a:t>Access to health care</a:t>
            </a:r>
          </a:p>
          <a:p>
            <a:pPr lvl="1">
              <a:lnSpc>
                <a:spcPct val="120000"/>
              </a:lnSpc>
              <a:spcBef>
                <a:spcPts val="0"/>
              </a:spcBef>
            </a:pPr>
            <a:r>
              <a:rPr lang="en-US" dirty="0"/>
              <a:t>Quality of health care</a:t>
            </a:r>
          </a:p>
          <a:p>
            <a:pPr lvl="1">
              <a:lnSpc>
                <a:spcPct val="120000"/>
              </a:lnSpc>
              <a:spcBef>
                <a:spcPts val="0"/>
              </a:spcBef>
            </a:pPr>
            <a:r>
              <a:rPr lang="en-US" dirty="0"/>
              <a:t>Priorities of the National Quality Strategy</a:t>
            </a:r>
          </a:p>
          <a:p>
            <a:endParaRPr lang="en-US" dirty="0"/>
          </a:p>
        </p:txBody>
      </p:sp>
    </p:spTree>
    <p:extLst>
      <p:ext uri="{BB962C8B-B14F-4D97-AF65-F5344CB8AC3E}">
        <p14:creationId xmlns:p14="http://schemas.microsoft.com/office/powerpoint/2010/main" val="608790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Children who needed care right away for an illness, injury, or condition in the last 12 months who sometimes or never got care as soon as wanted, by preferred language and ethnicity, 2002-2013</a:t>
            </a:r>
            <a:endParaRPr lang="en-US" sz="1800" dirty="0"/>
          </a:p>
        </p:txBody>
      </p:sp>
      <p:graphicFrame>
        <p:nvGraphicFramePr>
          <p:cNvPr id="4" name="Chart 3"/>
          <p:cNvGraphicFramePr/>
          <p:nvPr>
            <p:extLst>
              <p:ext uri="{D42A27DB-BD31-4B8C-83A1-F6EECF244321}">
                <p14:modId xmlns:p14="http://schemas.microsoft.com/office/powerpoint/2010/main" val="2249096977"/>
              </p:ext>
            </p:extLst>
          </p:nvPr>
        </p:nvGraphicFramePr>
        <p:xfrm>
          <a:off x="457200" y="1463040"/>
          <a:ext cx="4114800" cy="38404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3214816058"/>
              </p:ext>
            </p:extLst>
          </p:nvPr>
        </p:nvGraphicFramePr>
        <p:xfrm>
          <a:off x="4572000" y="1463040"/>
          <a:ext cx="4114800" cy="384048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457200" y="5394960"/>
            <a:ext cx="8229600" cy="553998"/>
          </a:xfrm>
          <a:prstGeom prst="rect">
            <a:avLst/>
          </a:prstGeom>
        </p:spPr>
        <p:txBody>
          <a:bodyPr wrap="square">
            <a:spAutoFit/>
          </a:bodyPr>
          <a:lstStyle/>
          <a:p>
            <a:r>
              <a:rPr lang="en-US" sz="1000" b="1" dirty="0" smtClean="0"/>
              <a:t>Source</a:t>
            </a:r>
            <a:r>
              <a:rPr lang="en-US" sz="1000" b="1" dirty="0"/>
              <a:t>: </a:t>
            </a:r>
            <a:r>
              <a:rPr lang="en-US" sz="1000" dirty="0"/>
              <a:t>Agency for Healthcare Research and Quality, Medical Expenditure Panel Survey, </a:t>
            </a:r>
            <a:r>
              <a:rPr lang="en-US" sz="1000" dirty="0" smtClean="0"/>
              <a:t>2002-2013.</a:t>
            </a:r>
            <a:endParaRPr lang="en-US" sz="1000" dirty="0"/>
          </a:p>
          <a:p>
            <a:r>
              <a:rPr lang="en-US" sz="1000" b="1" dirty="0"/>
              <a:t>Note:</a:t>
            </a:r>
            <a:r>
              <a:rPr lang="en-US" sz="1000" dirty="0"/>
              <a:t> </a:t>
            </a:r>
            <a:r>
              <a:rPr lang="en-US" sz="1000" dirty="0" smtClean="0"/>
              <a:t>For this measure, lower rates are better. For </a:t>
            </a:r>
            <a:r>
              <a:rPr lang="en-US" sz="1000" dirty="0"/>
              <a:t>2010 </a:t>
            </a:r>
            <a:r>
              <a:rPr lang="en-US" sz="1000" dirty="0" smtClean="0"/>
              <a:t>and 2013, data for children who spoke a language other than English did </a:t>
            </a:r>
            <a:r>
              <a:rPr lang="en-US" sz="1000" dirty="0"/>
              <a:t>not meet the criteria for statistical reliability, data quality, or confidentiality</a:t>
            </a:r>
            <a:r>
              <a:rPr lang="en-US" sz="1000" dirty="0" smtClean="0"/>
              <a:t>.</a:t>
            </a:r>
            <a:endParaRPr lang="en-US" sz="1000" dirty="0"/>
          </a:p>
        </p:txBody>
      </p:sp>
    </p:spTree>
    <p:extLst>
      <p:ext uri="{BB962C8B-B14F-4D97-AF65-F5344CB8AC3E}">
        <p14:creationId xmlns:p14="http://schemas.microsoft.com/office/powerpoint/2010/main" val="2086636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Workforce </a:t>
            </a:r>
            <a:r>
              <a:rPr lang="en-US" dirty="0"/>
              <a:t>Capacity</a:t>
            </a:r>
          </a:p>
        </p:txBody>
      </p:sp>
      <p:sp>
        <p:nvSpPr>
          <p:cNvPr id="3" name="Content Placeholder 2"/>
          <p:cNvSpPr>
            <a:spLocks noGrp="1"/>
          </p:cNvSpPr>
          <p:nvPr>
            <p:ph idx="1"/>
          </p:nvPr>
        </p:nvSpPr>
        <p:spPr/>
        <p:txBody>
          <a:bodyPr>
            <a:normAutofit/>
          </a:bodyPr>
          <a:lstStyle/>
          <a:p>
            <a:r>
              <a:rPr lang="en-US" dirty="0" smtClean="0"/>
              <a:t>Ensuring well-coordinated, high-quality health care requires the establishment of a supportive health system infrastructure (IOM, 2010). </a:t>
            </a:r>
          </a:p>
          <a:p>
            <a:r>
              <a:rPr lang="en-US" dirty="0" smtClean="0"/>
              <a:t>Key elements include:</a:t>
            </a:r>
          </a:p>
          <a:p>
            <a:pPr lvl="1"/>
            <a:r>
              <a:rPr lang="en-US" dirty="0" smtClean="0"/>
              <a:t>Well-distributed capable and qualified workforce.</a:t>
            </a:r>
          </a:p>
          <a:p>
            <a:pPr lvl="1"/>
            <a:r>
              <a:rPr lang="en-US" dirty="0" smtClean="0"/>
              <a:t>Organizational capacity to support culturally competent services and ongoing improvement efforts.</a:t>
            </a:r>
          </a:p>
          <a:p>
            <a:pPr lvl="1"/>
            <a:r>
              <a:rPr lang="en-US" dirty="0" smtClean="0"/>
              <a:t>Health care safety net for hospital admissions of vulnerable populations.</a:t>
            </a:r>
            <a:endParaRPr lang="en-US" dirty="0"/>
          </a:p>
        </p:txBody>
      </p:sp>
    </p:spTree>
    <p:extLst>
      <p:ext uri="{BB962C8B-B14F-4D97-AF65-F5344CB8AC3E}">
        <p14:creationId xmlns:p14="http://schemas.microsoft.com/office/powerpoint/2010/main" val="26147357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Infrastructure Measures</a:t>
            </a:r>
            <a:endParaRPr lang="en-US" dirty="0"/>
          </a:p>
        </p:txBody>
      </p:sp>
      <p:sp>
        <p:nvSpPr>
          <p:cNvPr id="3" name="Content Placeholder 2"/>
          <p:cNvSpPr>
            <a:spLocks noGrp="1"/>
          </p:cNvSpPr>
          <p:nvPr>
            <p:ph idx="1"/>
          </p:nvPr>
        </p:nvSpPr>
        <p:spPr>
          <a:xfrm>
            <a:off x="457200" y="1600201"/>
            <a:ext cx="8229600" cy="4495799"/>
          </a:xfrm>
        </p:spPr>
        <p:txBody>
          <a:bodyPr>
            <a:noAutofit/>
          </a:bodyPr>
          <a:lstStyle/>
          <a:p>
            <a:r>
              <a:rPr lang="en-US" sz="2400" dirty="0" smtClean="0"/>
              <a:t>Physicians and surgeons per 100,000 population, by race and ethnicity</a:t>
            </a:r>
          </a:p>
          <a:p>
            <a:r>
              <a:rPr lang="en-US" sz="2400" dirty="0" smtClean="0"/>
              <a:t>Primary care medical residents per 100,000 population, by sex and ethnicity</a:t>
            </a:r>
          </a:p>
          <a:p>
            <a:r>
              <a:rPr lang="en-US" sz="2400" dirty="0" smtClean="0"/>
              <a:t>Characteristics of HRSA-supported health center population versus U.S. population</a:t>
            </a:r>
          </a:p>
          <a:p>
            <a:r>
              <a:rPr lang="en-US" sz="2400" dirty="0"/>
              <a:t>Distribution of trauma center utilization (Level I and II) for severe injuries in the United </a:t>
            </a:r>
            <a:r>
              <a:rPr lang="en-US" sz="2400" dirty="0" smtClean="0"/>
              <a:t>States, </a:t>
            </a:r>
            <a:r>
              <a:rPr lang="en-US" sz="2400" dirty="0"/>
              <a:t>by age and geographic location</a:t>
            </a:r>
          </a:p>
          <a:p>
            <a:r>
              <a:rPr lang="en-US" sz="2400" dirty="0" smtClean="0"/>
              <a:t>Medicaid and uninsured discharges in U.S. short-term acute hospitals, by facility characteristics</a:t>
            </a:r>
          </a:p>
        </p:txBody>
      </p:sp>
    </p:spTree>
    <p:extLst>
      <p:ext uri="{BB962C8B-B14F-4D97-AF65-F5344CB8AC3E}">
        <p14:creationId xmlns:p14="http://schemas.microsoft.com/office/powerpoint/2010/main" val="744844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Physicians and surgeons per </a:t>
            </a:r>
            <a:r>
              <a:rPr lang="en-US" sz="2000" dirty="0" smtClean="0"/>
              <a:t>100,000 population, by race and ethnicity, 2006-2013</a:t>
            </a:r>
            <a:endParaRPr lang="en-US" sz="2000" dirty="0"/>
          </a:p>
        </p:txBody>
      </p:sp>
      <p:graphicFrame>
        <p:nvGraphicFramePr>
          <p:cNvPr id="4" name="Chart 3"/>
          <p:cNvGraphicFramePr/>
          <p:nvPr>
            <p:extLst>
              <p:ext uri="{D42A27DB-BD31-4B8C-83A1-F6EECF244321}">
                <p14:modId xmlns:p14="http://schemas.microsoft.com/office/powerpoint/2010/main" val="3291289008"/>
              </p:ext>
            </p:extLst>
          </p:nvPr>
        </p:nvGraphicFramePr>
        <p:xfrm>
          <a:off x="4572000" y="1463040"/>
          <a:ext cx="4114800" cy="40233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1167903040"/>
              </p:ext>
            </p:extLst>
          </p:nvPr>
        </p:nvGraphicFramePr>
        <p:xfrm>
          <a:off x="457200" y="1463040"/>
          <a:ext cx="4114800" cy="402336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457200" y="5486400"/>
            <a:ext cx="8229600" cy="861774"/>
          </a:xfrm>
          <a:prstGeom prst="rect">
            <a:avLst/>
          </a:prstGeom>
        </p:spPr>
        <p:txBody>
          <a:bodyPr wrap="square">
            <a:spAutoFit/>
          </a:bodyPr>
          <a:lstStyle/>
          <a:p>
            <a:r>
              <a:rPr lang="en-US" sz="1000" b="1" dirty="0" smtClean="0"/>
              <a:t>Key</a:t>
            </a:r>
            <a:r>
              <a:rPr lang="en-US" sz="1000" b="1" dirty="0"/>
              <a:t>: </a:t>
            </a:r>
            <a:r>
              <a:rPr lang="en-US" sz="1000" dirty="0"/>
              <a:t>AI/AN = American Indian or Alaska </a:t>
            </a:r>
            <a:r>
              <a:rPr lang="en-US" sz="1000" dirty="0" smtClean="0"/>
              <a:t>Native.</a:t>
            </a:r>
          </a:p>
          <a:p>
            <a:r>
              <a:rPr lang="en-US" sz="1000" b="1" dirty="0" smtClean="0"/>
              <a:t>Source</a:t>
            </a:r>
            <a:r>
              <a:rPr lang="en-US" sz="1000" b="1" dirty="0"/>
              <a:t>: </a:t>
            </a:r>
            <a:r>
              <a:rPr lang="en-US" sz="1000" dirty="0"/>
              <a:t>U.S. </a:t>
            </a:r>
            <a:r>
              <a:rPr lang="en-US" sz="1000" dirty="0" smtClean="0"/>
              <a:t>Census Bureau, </a:t>
            </a:r>
            <a:r>
              <a:rPr lang="en-US" sz="1000" dirty="0"/>
              <a:t>American Community </a:t>
            </a:r>
            <a:r>
              <a:rPr lang="en-US" sz="1000" dirty="0" smtClean="0"/>
              <a:t>Survey, 2006-2013.</a:t>
            </a:r>
            <a:endParaRPr lang="en-US" sz="1000" dirty="0"/>
          </a:p>
          <a:p>
            <a:r>
              <a:rPr lang="en-US" sz="1000" b="1" dirty="0" smtClean="0"/>
              <a:t>Note</a:t>
            </a:r>
            <a:r>
              <a:rPr lang="en-US" sz="1000" b="1" dirty="0"/>
              <a:t>: </a:t>
            </a:r>
            <a:r>
              <a:rPr lang="en-US" sz="1000" dirty="0" smtClean="0"/>
              <a:t>The 2008 and 2013 data for AI/ANs did not </a:t>
            </a:r>
            <a:r>
              <a:rPr lang="en-US" sz="1000" dirty="0"/>
              <a:t>meet the criteria for statistical reliability, data </a:t>
            </a:r>
            <a:r>
              <a:rPr lang="en-US" sz="1000" dirty="0" smtClean="0"/>
              <a:t>quality, </a:t>
            </a:r>
            <a:r>
              <a:rPr lang="en-US" sz="1000" dirty="0"/>
              <a:t>or </a:t>
            </a:r>
            <a:r>
              <a:rPr lang="en-US" sz="1000" dirty="0" smtClean="0"/>
              <a:t>confidentiality. White and Black are non-Hispanic. Hispanic includes all races. The rate of physicians is calculated by dividing the number of reported physicians from the American Community Survey by the</a:t>
            </a:r>
            <a:r>
              <a:rPr lang="en-US" sz="1000" dirty="0" smtClean="0">
                <a:solidFill>
                  <a:srgbClr val="2147EB"/>
                </a:solidFill>
              </a:rPr>
              <a:t> </a:t>
            </a:r>
            <a:r>
              <a:rPr lang="en-US" sz="1000" dirty="0" smtClean="0"/>
              <a:t>U.S. population sample.</a:t>
            </a:r>
            <a:endParaRPr lang="en-US" sz="1000" dirty="0"/>
          </a:p>
        </p:txBody>
      </p:sp>
    </p:spTree>
    <p:extLst>
      <p:ext uri="{BB962C8B-B14F-4D97-AF65-F5344CB8AC3E}">
        <p14:creationId xmlns:p14="http://schemas.microsoft.com/office/powerpoint/2010/main" val="1729223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Primary care medical residents per 100,000 population, by sex and race/ethnicity, 2013-2014</a:t>
            </a:r>
            <a:endParaRPr lang="en-US" sz="2000" dirty="0"/>
          </a:p>
        </p:txBody>
      </p:sp>
      <p:graphicFrame>
        <p:nvGraphicFramePr>
          <p:cNvPr id="4" name="Chart 3"/>
          <p:cNvGraphicFramePr/>
          <p:nvPr>
            <p:extLst>
              <p:ext uri="{D42A27DB-BD31-4B8C-83A1-F6EECF244321}">
                <p14:modId xmlns:p14="http://schemas.microsoft.com/office/powerpoint/2010/main" val="1134248773"/>
              </p:ext>
            </p:extLst>
          </p:nvPr>
        </p:nvGraphicFramePr>
        <p:xfrm>
          <a:off x="4572000" y="1463040"/>
          <a:ext cx="4114800" cy="40233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3448312859"/>
              </p:ext>
            </p:extLst>
          </p:nvPr>
        </p:nvGraphicFramePr>
        <p:xfrm>
          <a:off x="457200" y="1463040"/>
          <a:ext cx="4114800" cy="402336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457200" y="5486400"/>
            <a:ext cx="8229600" cy="861774"/>
          </a:xfrm>
          <a:prstGeom prst="rect">
            <a:avLst/>
          </a:prstGeom>
        </p:spPr>
        <p:txBody>
          <a:bodyPr wrap="square">
            <a:spAutoFit/>
          </a:bodyPr>
          <a:lstStyle/>
          <a:p>
            <a:r>
              <a:rPr lang="en-US" sz="1000" b="1" dirty="0"/>
              <a:t>Key:</a:t>
            </a:r>
            <a:r>
              <a:rPr lang="en-US" sz="1000" dirty="0"/>
              <a:t> AI/AN = American Indian or Alaska Native; API = Asian or Pacific Islander.</a:t>
            </a:r>
          </a:p>
          <a:p>
            <a:r>
              <a:rPr lang="en-US" sz="1000" b="1" dirty="0" smtClean="0"/>
              <a:t>Source</a:t>
            </a:r>
            <a:r>
              <a:rPr lang="en-US" sz="1000" b="1" dirty="0"/>
              <a:t>:</a:t>
            </a:r>
            <a:r>
              <a:rPr lang="en-US" sz="1000" dirty="0"/>
              <a:t> Accreditation Council for Graduate Medical Education, Data Resource Book, Academic Year </a:t>
            </a:r>
            <a:r>
              <a:rPr lang="en-US" sz="1000" dirty="0" smtClean="0"/>
              <a:t>2013-2014. </a:t>
            </a:r>
            <a:r>
              <a:rPr lang="en-US" sz="1000" u="sng" dirty="0">
                <a:hlinkClick r:id="rId5"/>
              </a:rPr>
              <a:t>http://</a:t>
            </a:r>
            <a:r>
              <a:rPr lang="en-US" sz="1000" u="sng" dirty="0" smtClean="0">
                <a:hlinkClick r:id="rId5"/>
              </a:rPr>
              <a:t>www.acgme.org/acgmeweb/tabid/259/Publications/GraduateMedicalEducationDataResourceBook.aspx</a:t>
            </a:r>
            <a:endParaRPr lang="en-US" sz="1000" dirty="0"/>
          </a:p>
          <a:p>
            <a:r>
              <a:rPr lang="en-US" sz="1000" b="1" dirty="0"/>
              <a:t>Note: </a:t>
            </a:r>
            <a:r>
              <a:rPr lang="en-US" sz="1000" dirty="0"/>
              <a:t>White, Black, API, and AI/AN are non-Hispanic. Hispanic includes all races. Rates are based on American Community Survey 1-year </a:t>
            </a:r>
            <a:r>
              <a:rPr lang="en-US" sz="1000" dirty="0" smtClean="0"/>
              <a:t>population estimates for 2013.</a:t>
            </a:r>
            <a:endParaRPr lang="en-US" sz="1000" dirty="0"/>
          </a:p>
        </p:txBody>
      </p:sp>
    </p:spTree>
    <p:extLst>
      <p:ext uri="{BB962C8B-B14F-4D97-AF65-F5344CB8AC3E}">
        <p14:creationId xmlns:p14="http://schemas.microsoft.com/office/powerpoint/2010/main" val="21766293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Patient characteristics of HRSA-supported health center population versus U.S. population, 2014</a:t>
            </a:r>
            <a:endParaRPr lang="en-US" sz="2000" dirty="0"/>
          </a:p>
        </p:txBody>
      </p:sp>
      <p:graphicFrame>
        <p:nvGraphicFramePr>
          <p:cNvPr id="4" name="Chart 3"/>
          <p:cNvGraphicFramePr/>
          <p:nvPr>
            <p:extLst>
              <p:ext uri="{D42A27DB-BD31-4B8C-83A1-F6EECF244321}">
                <p14:modId xmlns:p14="http://schemas.microsoft.com/office/powerpoint/2010/main" val="835960078"/>
              </p:ext>
            </p:extLst>
          </p:nvPr>
        </p:nvGraphicFramePr>
        <p:xfrm>
          <a:off x="457200" y="1295400"/>
          <a:ext cx="8229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57199" y="5577840"/>
            <a:ext cx="8229600" cy="707886"/>
          </a:xfrm>
          <a:prstGeom prst="rect">
            <a:avLst/>
          </a:prstGeom>
        </p:spPr>
        <p:txBody>
          <a:bodyPr wrap="square">
            <a:spAutoFit/>
          </a:bodyPr>
          <a:lstStyle/>
          <a:p>
            <a:r>
              <a:rPr lang="en-US" sz="1000" b="1" dirty="0"/>
              <a:t>Key:</a:t>
            </a:r>
            <a:r>
              <a:rPr lang="en-US" sz="1000" dirty="0"/>
              <a:t> AI/AN = American Indian or Alaska Native; NHOPI = Native Hawaiian or Other Pacific Islander; FPL = Federal poverty level. </a:t>
            </a:r>
          </a:p>
          <a:p>
            <a:r>
              <a:rPr lang="en-US" sz="1000" b="1" dirty="0" smtClean="0"/>
              <a:t>Source</a:t>
            </a:r>
            <a:r>
              <a:rPr lang="en-US" sz="1000" b="1" dirty="0"/>
              <a:t>:</a:t>
            </a:r>
            <a:r>
              <a:rPr lang="en-US" sz="1000" dirty="0"/>
              <a:t> Health Resources and Services Administration, Bureau of Primary Health Care, Uniform Data System, </a:t>
            </a:r>
            <a:r>
              <a:rPr lang="en-US" sz="1000" dirty="0" smtClean="0"/>
              <a:t>2014. </a:t>
            </a:r>
            <a:r>
              <a:rPr lang="en-US" sz="1000" u="sng" dirty="0" smtClean="0">
                <a:hlinkClick r:id="rId4"/>
              </a:rPr>
              <a:t>http</a:t>
            </a:r>
            <a:r>
              <a:rPr lang="en-US" sz="1000" u="sng" dirty="0">
                <a:hlinkClick r:id="rId4"/>
              </a:rPr>
              <a:t>://</a:t>
            </a:r>
            <a:r>
              <a:rPr lang="en-US" sz="1000" u="sng" dirty="0" smtClean="0">
                <a:hlinkClick r:id="rId4"/>
              </a:rPr>
              <a:t>bphc.hrsa.gov/uds/datasnapshot.aspx</a:t>
            </a:r>
            <a:r>
              <a:rPr lang="en-US" sz="1000" u="sng" dirty="0" smtClean="0"/>
              <a:t>. </a:t>
            </a:r>
            <a:endParaRPr lang="en-US" sz="1000" dirty="0"/>
          </a:p>
          <a:p>
            <a:r>
              <a:rPr lang="en-US" sz="1000" b="1" dirty="0"/>
              <a:t>Note:</a:t>
            </a:r>
            <a:r>
              <a:rPr lang="en-US" sz="1000" dirty="0"/>
              <a:t> Racial groups include Hispanics and </a:t>
            </a:r>
            <a:r>
              <a:rPr lang="en-US" sz="1000" dirty="0" smtClean="0"/>
              <a:t>non-Hispanics. Health </a:t>
            </a:r>
            <a:r>
              <a:rPr lang="en-US" sz="1000" dirty="0"/>
              <a:t>center population includes 1,202 program grantees data only.</a:t>
            </a:r>
          </a:p>
        </p:txBody>
      </p:sp>
    </p:spTree>
    <p:extLst>
      <p:ext uri="{BB962C8B-B14F-4D97-AF65-F5344CB8AC3E}">
        <p14:creationId xmlns:p14="http://schemas.microsoft.com/office/powerpoint/2010/main" val="1060200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Trauma Center Utilization for Severe Injuries</a:t>
            </a:r>
          </a:p>
        </p:txBody>
      </p:sp>
      <p:sp>
        <p:nvSpPr>
          <p:cNvPr id="3" name="Content Placeholder 2"/>
          <p:cNvSpPr>
            <a:spLocks noGrp="1"/>
          </p:cNvSpPr>
          <p:nvPr>
            <p:ph idx="1"/>
          </p:nvPr>
        </p:nvSpPr>
        <p:spPr/>
        <p:txBody>
          <a:bodyPr/>
          <a:lstStyle/>
          <a:p>
            <a:r>
              <a:rPr lang="en-US" dirty="0" smtClean="0"/>
              <a:t>Trauma care systems were developed to provide complex medical care to injured patients using a network of care facilities. </a:t>
            </a:r>
          </a:p>
          <a:p>
            <a:r>
              <a:rPr lang="en-US" dirty="0" smtClean="0"/>
              <a:t>Trauma systems are composed of levels ranging from level I to III centers, with level I denoting the most clinically sophisticated hospital. </a:t>
            </a:r>
          </a:p>
          <a:p>
            <a:r>
              <a:rPr lang="en-US" dirty="0" smtClean="0"/>
              <a:t>The hospital with the highest level is designated as the lead hospital in a trauma care system</a:t>
            </a:r>
            <a:r>
              <a:rPr lang="en-US" dirty="0"/>
              <a:t>.</a:t>
            </a:r>
            <a:endParaRPr lang="en-US" dirty="0" smtClean="0">
              <a:solidFill>
                <a:srgbClr val="00B050"/>
              </a:solidFill>
            </a:endParaRPr>
          </a:p>
          <a:p>
            <a:pPr marL="0" indent="0">
              <a:buNone/>
            </a:pPr>
            <a:endParaRPr lang="en-US" dirty="0"/>
          </a:p>
        </p:txBody>
      </p:sp>
    </p:spTree>
    <p:extLst>
      <p:ext uri="{BB962C8B-B14F-4D97-AF65-F5344CB8AC3E}">
        <p14:creationId xmlns:p14="http://schemas.microsoft.com/office/powerpoint/2010/main" val="2869252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Trauma Center Levels</a:t>
            </a:r>
            <a:endParaRPr lang="en-US" dirty="0"/>
          </a:p>
        </p:txBody>
      </p:sp>
      <p:sp>
        <p:nvSpPr>
          <p:cNvPr id="3" name="Content Placeholder 2"/>
          <p:cNvSpPr>
            <a:spLocks noGrp="1"/>
          </p:cNvSpPr>
          <p:nvPr>
            <p:ph idx="1"/>
          </p:nvPr>
        </p:nvSpPr>
        <p:spPr/>
        <p:txBody>
          <a:bodyPr/>
          <a:lstStyle/>
          <a:p>
            <a:r>
              <a:rPr lang="en-US" sz="2400" dirty="0" smtClean="0"/>
              <a:t>Level I: Required to have a specific number of surgeons and anesthesiologists on duty at all times, as well as education, prevention, and outreach programs. </a:t>
            </a:r>
          </a:p>
          <a:p>
            <a:r>
              <a:rPr lang="en-US" sz="2400" dirty="0" smtClean="0"/>
              <a:t>Level II: Provide initial definitive trauma care regardless of the severity of the injury. </a:t>
            </a:r>
          </a:p>
          <a:p>
            <a:r>
              <a:rPr lang="en-US" sz="2400" dirty="0" smtClean="0"/>
              <a:t>Level III: Typically considered community or rural-based hospitals that provide prompt assessment, resuscitation, stabilization, emergency operations, and treatment. </a:t>
            </a:r>
            <a:endParaRPr lang="en-US" sz="2400" dirty="0"/>
          </a:p>
        </p:txBody>
      </p:sp>
    </p:spTree>
    <p:extLst>
      <p:ext uri="{BB962C8B-B14F-4D97-AF65-F5344CB8AC3E}">
        <p14:creationId xmlns:p14="http://schemas.microsoft.com/office/powerpoint/2010/main" val="3494542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Distribution of </a:t>
            </a:r>
            <a:r>
              <a:rPr lang="en-US" sz="2000" dirty="0" smtClean="0"/>
              <a:t>trauma center utilization (level I and II) for severe injuries in the United States, by age</a:t>
            </a:r>
            <a:r>
              <a:rPr lang="en-US" sz="2000" dirty="0"/>
              <a:t>, 2010-2013</a:t>
            </a:r>
          </a:p>
        </p:txBody>
      </p:sp>
      <p:sp>
        <p:nvSpPr>
          <p:cNvPr id="5" name="Rectangle 4"/>
          <p:cNvSpPr/>
          <p:nvPr/>
        </p:nvSpPr>
        <p:spPr>
          <a:xfrm>
            <a:off x="457200" y="5303520"/>
            <a:ext cx="8229600" cy="400110"/>
          </a:xfrm>
          <a:prstGeom prst="rect">
            <a:avLst/>
          </a:prstGeom>
        </p:spPr>
        <p:txBody>
          <a:bodyPr wrap="square">
            <a:spAutoFit/>
          </a:bodyPr>
          <a:lstStyle/>
          <a:p>
            <a:r>
              <a:rPr lang="en-US" sz="1000" b="1" dirty="0"/>
              <a:t>Source: </a:t>
            </a:r>
            <a:r>
              <a:rPr lang="en-US" sz="1000" dirty="0"/>
              <a:t>Agency for Healthcare Research and Quality, Healthcare Cost and Utilization Project, Nationwide Emergency Department Sample, 2010-2013.</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1024751113"/>
              </p:ext>
            </p:extLst>
          </p:nvPr>
        </p:nvGraphicFramePr>
        <p:xfrm>
          <a:off x="457200" y="1463040"/>
          <a:ext cx="82296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0546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Distribution of </a:t>
            </a:r>
            <a:r>
              <a:rPr lang="en-US" sz="2000" dirty="0" smtClean="0"/>
              <a:t>trauma center utilization (Level I and II) for severe injuries </a:t>
            </a:r>
            <a:r>
              <a:rPr lang="en-US" sz="2000" dirty="0"/>
              <a:t>in the United </a:t>
            </a:r>
            <a:r>
              <a:rPr lang="en-US" sz="2000" dirty="0" smtClean="0"/>
              <a:t>States, </a:t>
            </a:r>
            <a:r>
              <a:rPr lang="en-US" sz="2000" dirty="0"/>
              <a:t>by </a:t>
            </a:r>
            <a:r>
              <a:rPr lang="en-US" sz="2000" dirty="0" smtClean="0"/>
              <a:t>geographic location, </a:t>
            </a:r>
            <a:r>
              <a:rPr lang="en-US" sz="2000" dirty="0"/>
              <a:t>2010-2013</a:t>
            </a:r>
          </a:p>
        </p:txBody>
      </p:sp>
      <p:sp>
        <p:nvSpPr>
          <p:cNvPr id="5" name="Rectangle 4"/>
          <p:cNvSpPr/>
          <p:nvPr/>
        </p:nvSpPr>
        <p:spPr>
          <a:xfrm>
            <a:off x="457200" y="5669280"/>
            <a:ext cx="8229600" cy="707886"/>
          </a:xfrm>
          <a:prstGeom prst="rect">
            <a:avLst/>
          </a:prstGeom>
        </p:spPr>
        <p:txBody>
          <a:bodyPr wrap="square">
            <a:spAutoFit/>
          </a:bodyPr>
          <a:lstStyle/>
          <a:p>
            <a:r>
              <a:rPr lang="en-US" sz="1000" b="1" dirty="0" smtClean="0"/>
              <a:t>Key</a:t>
            </a:r>
            <a:r>
              <a:rPr lang="en-US" sz="1000" dirty="0" smtClean="0"/>
              <a:t>: </a:t>
            </a:r>
            <a:r>
              <a:rPr lang="en-US" sz="1000" dirty="0"/>
              <a:t>MSA = metropolitan statistical area</a:t>
            </a:r>
            <a:r>
              <a:rPr lang="en-US" sz="1000" dirty="0" smtClean="0"/>
              <a:t>.</a:t>
            </a:r>
          </a:p>
          <a:p>
            <a:r>
              <a:rPr lang="en-US" sz="1000" b="1" dirty="0" smtClean="0"/>
              <a:t>Source</a:t>
            </a:r>
            <a:r>
              <a:rPr lang="en-US" sz="1000" b="1" dirty="0"/>
              <a:t>: </a:t>
            </a:r>
            <a:r>
              <a:rPr lang="en-US" sz="1000" dirty="0"/>
              <a:t>Agency for Healthcare Research and Quality, Healthcare Cost and Utilization Project, Nationwide Emergency Department Sample, 2010-2013</a:t>
            </a:r>
            <a:r>
              <a:rPr lang="en-US" sz="1000" dirty="0" smtClean="0"/>
              <a:t>.</a:t>
            </a:r>
          </a:p>
          <a:p>
            <a:endParaRPr lang="en-US" sz="1000" dirty="0"/>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265170502"/>
              </p:ext>
            </p:extLst>
          </p:nvPr>
        </p:nvGraphicFramePr>
        <p:xfrm>
          <a:off x="457200" y="1463040"/>
          <a:ext cx="82296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01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Healthcare Quality and Disparities Report</a:t>
            </a:r>
            <a:endParaRPr lang="en-US" dirty="0"/>
          </a:p>
        </p:txBody>
      </p:sp>
      <p:sp>
        <p:nvSpPr>
          <p:cNvPr id="3" name="Content Placeholder 2"/>
          <p:cNvSpPr>
            <a:spLocks noGrp="1"/>
          </p:cNvSpPr>
          <p:nvPr>
            <p:ph idx="1"/>
          </p:nvPr>
        </p:nvSpPr>
        <p:spPr/>
        <p:txBody>
          <a:bodyPr>
            <a:normAutofit/>
          </a:bodyPr>
          <a:lstStyle/>
          <a:p>
            <a:r>
              <a:rPr lang="en-US" dirty="0" smtClean="0"/>
              <a:t>Based </a:t>
            </a:r>
            <a:r>
              <a:rPr lang="en-US" dirty="0"/>
              <a:t>on more than 250 measures of quality and disparities covering a broad array of health care services and </a:t>
            </a:r>
            <a:r>
              <a:rPr lang="en-US" dirty="0" smtClean="0"/>
              <a:t>settings</a:t>
            </a:r>
          </a:p>
          <a:p>
            <a:r>
              <a:rPr lang="en-US" dirty="0"/>
              <a:t>Includes data from 2015 QDR, </a:t>
            </a:r>
            <a:r>
              <a:rPr lang="en-US" dirty="0" smtClean="0"/>
              <a:t>which generally cover 2001-2013</a:t>
            </a:r>
          </a:p>
          <a:p>
            <a:r>
              <a:rPr lang="en-US" dirty="0" smtClean="0"/>
              <a:t>Produced </a:t>
            </a:r>
            <a:r>
              <a:rPr lang="en-US" dirty="0"/>
              <a:t>with the help of an Interagency Work Group led by the Agency for Healthcare Research and </a:t>
            </a:r>
            <a:r>
              <a:rPr lang="en-US" dirty="0" smtClean="0"/>
              <a:t>Quality </a:t>
            </a:r>
            <a:r>
              <a:rPr lang="en-US" dirty="0"/>
              <a:t>and submitted on behalf of the Secretary of Health and Human </a:t>
            </a:r>
            <a:r>
              <a:rPr lang="en-US" dirty="0" smtClean="0"/>
              <a:t>Services </a:t>
            </a:r>
            <a:endParaRPr lang="en-US" dirty="0"/>
          </a:p>
          <a:p>
            <a:endParaRPr lang="en-US" dirty="0"/>
          </a:p>
        </p:txBody>
      </p:sp>
    </p:spTree>
    <p:extLst>
      <p:ext uri="{BB962C8B-B14F-4D97-AF65-F5344CB8AC3E}">
        <p14:creationId xmlns:p14="http://schemas.microsoft.com/office/powerpoint/2010/main" val="39620003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6858000" cy="868362"/>
          </a:xfrm>
        </p:spPr>
        <p:txBody>
          <a:bodyPr>
            <a:noAutofit/>
          </a:bodyPr>
          <a:lstStyle/>
          <a:p>
            <a:r>
              <a:rPr lang="en-US" sz="2000" dirty="0" smtClean="0"/>
              <a:t>Rate of Medicaid and uninsured discharges in U.S. short-term acute hospitals, by facility characteristics, 2012-2013</a:t>
            </a:r>
            <a:endParaRPr lang="en-US" sz="2000" dirty="0"/>
          </a:p>
        </p:txBody>
      </p:sp>
      <p:graphicFrame>
        <p:nvGraphicFramePr>
          <p:cNvPr id="4" name="Chart 3"/>
          <p:cNvGraphicFramePr/>
          <p:nvPr>
            <p:extLst>
              <p:ext uri="{D42A27DB-BD31-4B8C-83A1-F6EECF244321}">
                <p14:modId xmlns:p14="http://schemas.microsoft.com/office/powerpoint/2010/main" val="2019849054"/>
              </p:ext>
            </p:extLst>
          </p:nvPr>
        </p:nvGraphicFramePr>
        <p:xfrm>
          <a:off x="457200" y="1463040"/>
          <a:ext cx="8229600" cy="393192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57200" y="5577840"/>
            <a:ext cx="8229600" cy="400110"/>
          </a:xfrm>
          <a:prstGeom prst="rect">
            <a:avLst/>
          </a:prstGeom>
        </p:spPr>
        <p:txBody>
          <a:bodyPr wrap="square">
            <a:spAutoFit/>
          </a:bodyPr>
          <a:lstStyle/>
          <a:p>
            <a:r>
              <a:rPr lang="en-US" sz="1000" b="1" dirty="0" smtClean="0"/>
              <a:t>Source</a:t>
            </a:r>
            <a:r>
              <a:rPr lang="en-US" sz="1000" b="1" dirty="0"/>
              <a:t>: </a:t>
            </a:r>
            <a:r>
              <a:rPr lang="en-US" sz="1000" dirty="0"/>
              <a:t>Agency for Healthcare Research and Quality, Healthcare Cost and Utilization Project, HCUPnet, </a:t>
            </a:r>
            <a:r>
              <a:rPr lang="en-US" sz="1000" dirty="0" smtClean="0"/>
              <a:t>2013.</a:t>
            </a:r>
          </a:p>
          <a:p>
            <a:r>
              <a:rPr lang="en-US" sz="1000" b="1" dirty="0" smtClean="0"/>
              <a:t>Note:</a:t>
            </a:r>
            <a:r>
              <a:rPr lang="en-US" sz="1000" dirty="0" smtClean="0"/>
              <a:t> Government refers to hospitals </a:t>
            </a:r>
            <a:r>
              <a:rPr lang="en-US" sz="1000" dirty="0"/>
              <a:t>that are operated by </a:t>
            </a:r>
            <a:r>
              <a:rPr lang="en-US" sz="1000" dirty="0" smtClean="0"/>
              <a:t>Federal</a:t>
            </a:r>
            <a:r>
              <a:rPr lang="en-US" sz="1000" dirty="0"/>
              <a:t>, </a:t>
            </a:r>
            <a:r>
              <a:rPr lang="en-US" sz="1000" dirty="0" smtClean="0"/>
              <a:t>State</a:t>
            </a:r>
            <a:r>
              <a:rPr lang="en-US" sz="1000" dirty="0"/>
              <a:t>, county, city, or hospital district governments</a:t>
            </a:r>
            <a:r>
              <a:rPr lang="en-US" sz="1000" dirty="0" smtClean="0"/>
              <a:t>.</a:t>
            </a:r>
            <a:endParaRPr lang="en-US" sz="1000" dirty="0"/>
          </a:p>
        </p:txBody>
      </p:sp>
    </p:spTree>
    <p:extLst>
      <p:ext uri="{BB962C8B-B14F-4D97-AF65-F5344CB8AC3E}">
        <p14:creationId xmlns:p14="http://schemas.microsoft.com/office/powerpoint/2010/main" val="864854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4" name="Content Placeholder 3"/>
          <p:cNvSpPr>
            <a:spLocks noGrp="1"/>
          </p:cNvSpPr>
          <p:nvPr>
            <p:ph idx="1"/>
          </p:nvPr>
        </p:nvSpPr>
        <p:spPr>
          <a:xfrm>
            <a:off x="457200" y="1371600"/>
            <a:ext cx="8229600" cy="5257800"/>
          </a:xfrm>
        </p:spPr>
        <p:txBody>
          <a:bodyPr>
            <a:normAutofit fontScale="40000" lnSpcReduction="20000"/>
          </a:bodyPr>
          <a:lstStyle/>
          <a:p>
            <a:pPr marL="228600" indent="-228600">
              <a:lnSpc>
                <a:spcPct val="120000"/>
              </a:lnSpc>
              <a:spcBef>
                <a:spcPts val="0"/>
              </a:spcBef>
            </a:pPr>
            <a:r>
              <a:rPr lang="en-US" sz="3300" dirty="0" smtClean="0"/>
              <a:t>Blewett LA, Johnson PJ, Lee B, et al. When a usual source of care and usual provider matter: adult prevention and screening services. J Gen Intern Med 2008 Sep;23(9):1354-60</a:t>
            </a:r>
            <a:r>
              <a:rPr lang="en-US" sz="3300" dirty="0"/>
              <a:t>. </a:t>
            </a:r>
            <a:r>
              <a:rPr lang="en-US" sz="3300" dirty="0">
                <a:hlinkClick r:id="rId3"/>
              </a:rPr>
              <a:t>http://www.ncbi.nlm.nih.gov/pmc/articles/PMC2518015</a:t>
            </a:r>
            <a:r>
              <a:rPr lang="en-US" sz="3300" dirty="0" smtClean="0">
                <a:hlinkClick r:id="rId3"/>
              </a:rPr>
              <a:t>/</a:t>
            </a:r>
            <a:r>
              <a:rPr lang="en-US" sz="3300" dirty="0" smtClean="0"/>
              <a:t>. Accessed April 14, 2016. </a:t>
            </a:r>
          </a:p>
          <a:p>
            <a:pPr marL="228600" indent="-228600">
              <a:lnSpc>
                <a:spcPct val="120000"/>
              </a:lnSpc>
              <a:spcBef>
                <a:spcPts val="0"/>
              </a:spcBef>
            </a:pPr>
            <a:r>
              <a:rPr lang="en-US" sz="3300" dirty="0"/>
              <a:t>Brown T, Liu JX, Scheffler RM. Does the </a:t>
            </a:r>
            <a:r>
              <a:rPr lang="en-US" sz="3300" dirty="0" smtClean="0"/>
              <a:t>under- </a:t>
            </a:r>
            <a:r>
              <a:rPr lang="en-US" sz="3300" dirty="0"/>
              <a:t>or overrepresentation of minority physicians across geographical areas affect the location decisions of minority physicians? Health Serv Res </a:t>
            </a:r>
            <a:r>
              <a:rPr lang="en-US" sz="3300" dirty="0" smtClean="0"/>
              <a:t>2009;44:1290-1308. </a:t>
            </a:r>
            <a:r>
              <a:rPr lang="en-US" sz="3300" dirty="0" smtClean="0">
                <a:solidFill>
                  <a:srgbClr val="2147EB"/>
                </a:solidFill>
                <a:hlinkClick r:id="rId4"/>
              </a:rPr>
              <a:t>http</a:t>
            </a:r>
            <a:r>
              <a:rPr lang="en-US" sz="3300" dirty="0">
                <a:solidFill>
                  <a:srgbClr val="2147EB"/>
                </a:solidFill>
                <a:hlinkClick r:id="rId4"/>
              </a:rPr>
              <a:t>://www.ncbi.nlm.nih.gov/pmc/articles/PMC2739029</a:t>
            </a:r>
            <a:r>
              <a:rPr lang="en-US" sz="3300" dirty="0" smtClean="0">
                <a:solidFill>
                  <a:srgbClr val="2147EB"/>
                </a:solidFill>
                <a:hlinkClick r:id="rId4"/>
              </a:rPr>
              <a:t>/</a:t>
            </a:r>
            <a:r>
              <a:rPr lang="en-US" sz="3300" dirty="0" smtClean="0">
                <a:solidFill>
                  <a:srgbClr val="2147EB"/>
                </a:solidFill>
              </a:rPr>
              <a:t>. </a:t>
            </a:r>
            <a:r>
              <a:rPr lang="en-US" sz="3300" dirty="0" smtClean="0"/>
              <a:t>Accessed April 14, 2016.</a:t>
            </a:r>
          </a:p>
          <a:p>
            <a:pPr marL="228600" indent="-228600">
              <a:lnSpc>
                <a:spcPct val="120000"/>
              </a:lnSpc>
              <a:spcBef>
                <a:spcPts val="0"/>
              </a:spcBef>
            </a:pPr>
            <a:r>
              <a:rPr lang="en-US" sz="3300" dirty="0" smtClean="0"/>
              <a:t>Healthy People 2020. Access to Health Services. Washington, DC: U.S. Department of Health and Human Services, Office of Disease Prevention and Health Promotion. </a:t>
            </a:r>
            <a:r>
              <a:rPr lang="en-US" sz="3300" dirty="0" smtClean="0">
                <a:hlinkClick r:id="rId5"/>
              </a:rPr>
              <a:t>http://www.healthypeople.gov/2020/topics-objectives/topic/Access-to-Health-Services</a:t>
            </a:r>
            <a:r>
              <a:rPr lang="en-US" sz="3300" dirty="0" smtClean="0"/>
              <a:t>. Accessed April 14, 2016.</a:t>
            </a:r>
          </a:p>
          <a:p>
            <a:pPr marL="228600" indent="-228600">
              <a:lnSpc>
                <a:spcPct val="120000"/>
              </a:lnSpc>
              <a:spcBef>
                <a:spcPts val="0"/>
              </a:spcBef>
            </a:pPr>
            <a:r>
              <a:rPr lang="en-US" sz="3300" dirty="0" smtClean="0"/>
              <a:t>Institute of Medicine, Committee on Monitoring Access to Personal Health Care Services. Access to health care in America. Washington, DC: National Academy Press; 1993</a:t>
            </a:r>
            <a:r>
              <a:rPr lang="en-US" sz="3300" dirty="0"/>
              <a:t>. </a:t>
            </a:r>
            <a:r>
              <a:rPr lang="en-US" sz="3300" dirty="0">
                <a:hlinkClick r:id="rId6"/>
              </a:rPr>
              <a:t>http://</a:t>
            </a:r>
            <a:r>
              <a:rPr lang="en-US" sz="3300" dirty="0" smtClean="0">
                <a:hlinkClick r:id="rId6"/>
              </a:rPr>
              <a:t>www.nap.edu/catalog/2009/access-to-health-care-in-america</a:t>
            </a:r>
            <a:r>
              <a:rPr lang="en-US" sz="3300" dirty="0" smtClean="0"/>
              <a:t>. Accessed April 14, 2016.</a:t>
            </a:r>
          </a:p>
          <a:p>
            <a:pPr marL="228600" indent="-228600">
              <a:lnSpc>
                <a:spcPct val="120000"/>
              </a:lnSpc>
              <a:spcBef>
                <a:spcPts val="0"/>
              </a:spcBef>
            </a:pPr>
            <a:r>
              <a:rPr lang="en-US" sz="3300" dirty="0" smtClean="0"/>
              <a:t>Institute of Medicine, Board of Health Care Services. Future directions for the National Healthcare Quality and Disparities Reports. Washington, DC: National Academies Press; 2010</a:t>
            </a:r>
            <a:r>
              <a:rPr lang="en-US" sz="3300" dirty="0"/>
              <a:t>. </a:t>
            </a:r>
            <a:r>
              <a:rPr lang="en-US" sz="3300" dirty="0">
                <a:hlinkClick r:id="rId7"/>
              </a:rPr>
              <a:t>http://</a:t>
            </a:r>
            <a:r>
              <a:rPr lang="en-US" sz="3300" dirty="0" smtClean="0">
                <a:hlinkClick r:id="rId7"/>
              </a:rPr>
              <a:t>www.nap.edu/catalog/12846/future-directions-for-the-national-healthcare-quality-and-disparities-reports</a:t>
            </a:r>
            <a:r>
              <a:rPr lang="en-US" sz="3300" dirty="0" smtClean="0"/>
              <a:t>. Accessed April 14, 2016.</a:t>
            </a:r>
          </a:p>
          <a:p>
            <a:pPr marL="228600" indent="-228600">
              <a:lnSpc>
                <a:spcPct val="120000"/>
              </a:lnSpc>
              <a:spcBef>
                <a:spcPts val="0"/>
              </a:spcBef>
            </a:pPr>
            <a:r>
              <a:rPr lang="en-US" sz="3300" dirty="0" err="1"/>
              <a:t>Saha</a:t>
            </a:r>
            <a:r>
              <a:rPr lang="en-US" sz="3300" dirty="0"/>
              <a:t> S, Taggart SH, </a:t>
            </a:r>
            <a:r>
              <a:rPr lang="en-US" sz="3300" dirty="0" err="1"/>
              <a:t>Komaromy</a:t>
            </a:r>
            <a:r>
              <a:rPr lang="en-US" sz="3300" dirty="0"/>
              <a:t> M, </a:t>
            </a:r>
            <a:r>
              <a:rPr lang="en-US" sz="3300" dirty="0" smtClean="0"/>
              <a:t>et al. </a:t>
            </a:r>
            <a:r>
              <a:rPr lang="en-US" sz="3300" dirty="0"/>
              <a:t>Do patients choose physicians of </a:t>
            </a:r>
            <a:r>
              <a:rPr lang="en-US" sz="3300" dirty="0" smtClean="0"/>
              <a:t>their own </a:t>
            </a:r>
            <a:r>
              <a:rPr lang="en-US" sz="3300" dirty="0"/>
              <a:t>race? Health </a:t>
            </a:r>
            <a:r>
              <a:rPr lang="en-US" sz="3300" dirty="0" err="1" smtClean="0"/>
              <a:t>Aff</a:t>
            </a:r>
            <a:r>
              <a:rPr lang="en-US" sz="3300" dirty="0" smtClean="0"/>
              <a:t> </a:t>
            </a:r>
            <a:r>
              <a:rPr lang="en-US" sz="3300" dirty="0"/>
              <a:t>2000;19:76-83. </a:t>
            </a:r>
            <a:r>
              <a:rPr lang="en-US" sz="3300" dirty="0">
                <a:hlinkClick r:id="rId8"/>
              </a:rPr>
              <a:t>http://</a:t>
            </a:r>
            <a:r>
              <a:rPr lang="en-US" sz="3300" dirty="0" smtClean="0">
                <a:hlinkClick r:id="rId8"/>
              </a:rPr>
              <a:t>content.healthaffairs.org/content/19/4/76.long</a:t>
            </a:r>
            <a:r>
              <a:rPr lang="en-US" sz="3300" dirty="0" smtClean="0"/>
              <a:t>. Accessed May 18, 2016.</a:t>
            </a:r>
            <a:endParaRPr lang="en-US" sz="3300" dirty="0"/>
          </a:p>
          <a:p>
            <a:pPr marL="228600" indent="-228600">
              <a:lnSpc>
                <a:spcPct val="120000"/>
              </a:lnSpc>
              <a:spcBef>
                <a:spcPts val="0"/>
              </a:spcBef>
            </a:pPr>
            <a:r>
              <a:rPr lang="en-US" sz="3300" dirty="0" err="1" smtClean="0"/>
              <a:t>Schoenthaler</a:t>
            </a:r>
            <a:r>
              <a:rPr lang="en-US" sz="3300" dirty="0" smtClean="0"/>
              <a:t> </a:t>
            </a:r>
            <a:r>
              <a:rPr lang="en-US" sz="3300" dirty="0"/>
              <a:t>A, Allegrante JP, Chaplin W, et al. The effect of patient-provider communication on medication adherence in hypertensive Black patients: does race concordance matter? Ann Behav Med </a:t>
            </a:r>
            <a:r>
              <a:rPr lang="en-US" sz="3300" dirty="0" smtClean="0"/>
              <a:t>2012;43(3</a:t>
            </a:r>
            <a:r>
              <a:rPr lang="en-US" sz="3300" dirty="0"/>
              <a:t>):372-82. </a:t>
            </a:r>
            <a:r>
              <a:rPr lang="en-US" sz="3300" dirty="0">
                <a:solidFill>
                  <a:srgbClr val="2147EB"/>
                </a:solidFill>
                <a:hlinkClick r:id="rId9"/>
              </a:rPr>
              <a:t>http://www.ncbi.nlm.nih.gov/pmc/articles/PMC3665951</a:t>
            </a:r>
            <a:r>
              <a:rPr lang="en-US" sz="3300" dirty="0" smtClean="0">
                <a:solidFill>
                  <a:srgbClr val="2147EB"/>
                </a:solidFill>
                <a:hlinkClick r:id="rId9"/>
              </a:rPr>
              <a:t>/</a:t>
            </a:r>
            <a:r>
              <a:rPr lang="en-US" sz="3300" dirty="0" smtClean="0">
                <a:solidFill>
                  <a:srgbClr val="2147EB"/>
                </a:solidFill>
              </a:rPr>
              <a:t>. </a:t>
            </a:r>
            <a:r>
              <a:rPr lang="en-US" sz="3300" dirty="0" smtClean="0"/>
              <a:t>Accessed April 14, 2016.</a:t>
            </a:r>
          </a:p>
          <a:p>
            <a:pPr marL="228600" indent="-228600">
              <a:lnSpc>
                <a:spcPct val="120000"/>
              </a:lnSpc>
              <a:spcBef>
                <a:spcPts val="0"/>
              </a:spcBef>
            </a:pPr>
            <a:r>
              <a:rPr lang="en-US" sz="3300" dirty="0" smtClean="0"/>
              <a:t>Smart NA, Titus TT. Outcomes of early versus late nephrology referral in chronic kidney disease: a systematic review. Am J Med 2011 Nov;124(11):1073-80e2</a:t>
            </a:r>
            <a:r>
              <a:rPr lang="en-US" sz="3300" dirty="0"/>
              <a:t>. </a:t>
            </a:r>
            <a:r>
              <a:rPr lang="en-US" sz="3300" dirty="0">
                <a:hlinkClick r:id="rId10"/>
              </a:rPr>
              <a:t>http://</a:t>
            </a:r>
            <a:r>
              <a:rPr lang="en-US" sz="3300" dirty="0" smtClean="0">
                <a:hlinkClick r:id="rId10"/>
              </a:rPr>
              <a:t>www.sciencedirect.com/science/article/pii/S0002934311004128</a:t>
            </a:r>
            <a:r>
              <a:rPr lang="en-US" sz="3300" dirty="0" smtClean="0"/>
              <a:t>. Accessed April 14, 2016.</a:t>
            </a:r>
          </a:p>
          <a:p>
            <a:pPr marL="228600" indent="-228600"/>
            <a:endParaRPr lang="en-US" dirty="0"/>
          </a:p>
        </p:txBody>
      </p:sp>
    </p:spTree>
    <p:extLst>
      <p:ext uri="{BB962C8B-B14F-4D97-AF65-F5344CB8AC3E}">
        <p14:creationId xmlns:p14="http://schemas.microsoft.com/office/powerpoint/2010/main" val="358290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Chartbook Contents</a:t>
            </a:r>
            <a:endParaRPr lang="en-US" dirty="0"/>
          </a:p>
        </p:txBody>
      </p:sp>
      <p:sp>
        <p:nvSpPr>
          <p:cNvPr id="5" name="Content Placeholder 4"/>
          <p:cNvSpPr>
            <a:spLocks noGrp="1"/>
          </p:cNvSpPr>
          <p:nvPr>
            <p:ph idx="1"/>
          </p:nvPr>
        </p:nvSpPr>
        <p:spPr/>
        <p:txBody>
          <a:bodyPr/>
          <a:lstStyle/>
          <a:p>
            <a:r>
              <a:rPr lang="en-US" dirty="0" smtClean="0"/>
              <a:t>This chartbook includes: </a:t>
            </a:r>
          </a:p>
          <a:p>
            <a:pPr lvl="1"/>
            <a:r>
              <a:rPr lang="en-US" dirty="0" smtClean="0"/>
              <a:t>Summary of disparities across measures of access to health care from the QDR.</a:t>
            </a:r>
          </a:p>
          <a:p>
            <a:pPr lvl="1"/>
            <a:r>
              <a:rPr lang="en-US" dirty="0" smtClean="0"/>
              <a:t>Figures illustrating select measures of access.</a:t>
            </a:r>
          </a:p>
          <a:p>
            <a:r>
              <a:rPr lang="en-US" dirty="0" smtClean="0"/>
              <a:t>Introduction and Methods contains information about methods used in the chartbook. </a:t>
            </a:r>
          </a:p>
          <a:p>
            <a:r>
              <a:rPr lang="en-US" dirty="0" smtClean="0"/>
              <a:t>A Data Query tool (</a:t>
            </a:r>
            <a:r>
              <a:rPr lang="en-US" dirty="0" smtClean="0">
                <a:hlinkClick r:id="rId3"/>
              </a:rPr>
              <a:t>http://nhqrnet.ahrq.gov/</a:t>
            </a:r>
          </a:p>
          <a:p>
            <a:pPr indent="0">
              <a:spcBef>
                <a:spcPts val="0"/>
              </a:spcBef>
              <a:buNone/>
            </a:pPr>
            <a:r>
              <a:rPr lang="en-US" dirty="0" smtClean="0">
                <a:hlinkClick r:id="rId3"/>
              </a:rPr>
              <a:t>inhqrdr/data/query</a:t>
            </a:r>
            <a:r>
              <a:rPr lang="en-US" dirty="0" smtClean="0"/>
              <a:t>) provides access to all data tables. </a:t>
            </a:r>
            <a:endParaRPr lang="en-US" dirty="0"/>
          </a:p>
        </p:txBody>
      </p:sp>
    </p:spTree>
    <p:extLst>
      <p:ext uri="{BB962C8B-B14F-4D97-AF65-F5344CB8AC3E}">
        <p14:creationId xmlns:p14="http://schemas.microsoft.com/office/powerpoint/2010/main" val="39324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Number and percentage of access </a:t>
            </a:r>
            <a:r>
              <a:rPr lang="en-US" sz="1800" dirty="0"/>
              <a:t>measures for which members of selected groups experienced better, same, or worse access to care compared with reference </a:t>
            </a:r>
            <a:r>
              <a:rPr lang="en-US" sz="1800" dirty="0" smtClean="0"/>
              <a:t>group</a:t>
            </a:r>
            <a:endParaRPr lang="en-US" sz="1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5030551"/>
              </p:ext>
            </p:extLst>
          </p:nvPr>
        </p:nvGraphicFramePr>
        <p:xfrm>
          <a:off x="457200" y="1463040"/>
          <a:ext cx="8229600" cy="420624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457200" y="5852160"/>
            <a:ext cx="8229600" cy="246221"/>
          </a:xfrm>
          <a:prstGeom prst="rect">
            <a:avLst/>
          </a:prstGeom>
        </p:spPr>
        <p:txBody>
          <a:bodyPr wrap="square">
            <a:spAutoFit/>
          </a:bodyPr>
          <a:lstStyle/>
          <a:p>
            <a:r>
              <a:rPr lang="en-US" sz="1000" b="1" dirty="0"/>
              <a:t>Key: </a:t>
            </a:r>
            <a:r>
              <a:rPr lang="en-US" sz="1000" dirty="0"/>
              <a:t>AI/AN = American Indian or Alaska Native; n = number of measures.</a:t>
            </a:r>
          </a:p>
        </p:txBody>
      </p:sp>
    </p:spTree>
    <p:extLst>
      <p:ext uri="{BB962C8B-B14F-4D97-AF65-F5344CB8AC3E}">
        <p14:creationId xmlns:p14="http://schemas.microsoft.com/office/powerpoint/2010/main" val="3701649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smtClean="0"/>
              <a:t>Elements </a:t>
            </a:r>
            <a:r>
              <a:rPr lang="en-US" sz="3200" dirty="0" smtClean="0"/>
              <a:t>of Access to Health Care</a:t>
            </a:r>
            <a:endParaRPr lang="en-US" sz="3200" dirty="0"/>
          </a:p>
        </p:txBody>
      </p:sp>
      <p:sp>
        <p:nvSpPr>
          <p:cNvPr id="5" name="Content Placeholder 4"/>
          <p:cNvSpPr>
            <a:spLocks noGrp="1"/>
          </p:cNvSpPr>
          <p:nvPr>
            <p:ph idx="1"/>
          </p:nvPr>
        </p:nvSpPr>
        <p:spPr/>
        <p:txBody>
          <a:bodyPr/>
          <a:lstStyle/>
          <a:p>
            <a:pPr lvl="0"/>
            <a:r>
              <a:rPr lang="en-US" dirty="0" smtClean="0"/>
              <a:t>Access to health care means having “the timely use of personal health services to achieve the best health outcomes” (IOM, 1993). </a:t>
            </a:r>
          </a:p>
          <a:p>
            <a:pPr lvl="0"/>
            <a:r>
              <a:rPr lang="en-US" dirty="0" smtClean="0"/>
              <a:t>Access to health care consists of four components (Healthy People 2020): </a:t>
            </a:r>
          </a:p>
          <a:p>
            <a:pPr lvl="1"/>
            <a:r>
              <a:rPr lang="en-US" dirty="0" smtClean="0"/>
              <a:t>Insurance coverage</a:t>
            </a:r>
          </a:p>
          <a:p>
            <a:pPr lvl="1"/>
            <a:r>
              <a:rPr lang="en-US" dirty="0" smtClean="0"/>
              <a:t>Services </a:t>
            </a:r>
          </a:p>
          <a:p>
            <a:pPr lvl="1"/>
            <a:r>
              <a:rPr lang="en-US" dirty="0" smtClean="0"/>
              <a:t>Timeliness</a:t>
            </a:r>
          </a:p>
          <a:p>
            <a:pPr lvl="1"/>
            <a:r>
              <a:rPr lang="en-US" dirty="0" smtClean="0"/>
              <a:t>Workforce</a:t>
            </a:r>
            <a:endParaRPr lang="en-US" dirty="0"/>
          </a:p>
        </p:txBody>
      </p:sp>
    </p:spTree>
    <p:extLst>
      <p:ext uri="{BB962C8B-B14F-4D97-AF65-F5344CB8AC3E}">
        <p14:creationId xmlns:p14="http://schemas.microsoft.com/office/powerpoint/2010/main" val="1547367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Coverage</a:t>
            </a:r>
            <a:endParaRPr lang="en-US" dirty="0"/>
          </a:p>
        </p:txBody>
      </p:sp>
      <p:sp>
        <p:nvSpPr>
          <p:cNvPr id="5" name="Content Placeholder 4"/>
          <p:cNvSpPr>
            <a:spLocks noGrp="1"/>
          </p:cNvSpPr>
          <p:nvPr>
            <p:ph idx="1"/>
          </p:nvPr>
        </p:nvSpPr>
        <p:spPr/>
        <p:txBody>
          <a:bodyPr>
            <a:normAutofit/>
          </a:bodyPr>
          <a:lstStyle/>
          <a:p>
            <a:r>
              <a:rPr lang="en-US" dirty="0" smtClean="0"/>
              <a:t>Health insurance facilitates entry into the health care system. </a:t>
            </a:r>
          </a:p>
          <a:p>
            <a:pPr lvl="1"/>
            <a:r>
              <a:rPr lang="en-US" dirty="0" smtClean="0"/>
              <a:t>Uninsured people are less likely to receive medical care and more likely to have poor health status (Healthy People 2020).</a:t>
            </a:r>
          </a:p>
          <a:p>
            <a:pPr lvl="1"/>
            <a:r>
              <a:rPr lang="en-US" dirty="0" smtClean="0"/>
              <a:t>Many people rely on public health insurance, such as Medicaid. </a:t>
            </a:r>
            <a:endParaRPr lang="en-US" dirty="0"/>
          </a:p>
        </p:txBody>
      </p:sp>
    </p:spTree>
    <p:extLst>
      <p:ext uri="{BB962C8B-B14F-4D97-AF65-F5344CB8AC3E}">
        <p14:creationId xmlns:p14="http://schemas.microsoft.com/office/powerpoint/2010/main" val="1766488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Coverage</a:t>
            </a:r>
            <a:endParaRPr lang="en-US" dirty="0"/>
          </a:p>
        </p:txBody>
      </p:sp>
      <p:sp>
        <p:nvSpPr>
          <p:cNvPr id="4" name="Content Placeholder 2"/>
          <p:cNvSpPr>
            <a:spLocks noGrp="1"/>
          </p:cNvSpPr>
          <p:nvPr>
            <p:ph idx="1"/>
          </p:nvPr>
        </p:nvSpPr>
        <p:spPr/>
        <p:txBody>
          <a:bodyPr/>
          <a:lstStyle/>
          <a:p>
            <a:r>
              <a:rPr lang="en-US" dirty="0" smtClean="0"/>
              <a:t>People under age 65 without health insurance coverage at the time of interview by: </a:t>
            </a:r>
          </a:p>
          <a:p>
            <a:pPr lvl="1"/>
            <a:r>
              <a:rPr lang="en-US" dirty="0" smtClean="0"/>
              <a:t>Age.</a:t>
            </a:r>
          </a:p>
          <a:p>
            <a:pPr lvl="1"/>
            <a:r>
              <a:rPr lang="en-US" dirty="0" smtClean="0"/>
              <a:t>Race/ethnicity.</a:t>
            </a:r>
          </a:p>
          <a:p>
            <a:pPr lvl="1"/>
            <a:r>
              <a:rPr lang="en-US" dirty="0" smtClean="0"/>
              <a:t>Poverty status.</a:t>
            </a:r>
          </a:p>
          <a:p>
            <a:pPr lvl="1"/>
            <a:endParaRPr lang="en-US" dirty="0"/>
          </a:p>
        </p:txBody>
      </p:sp>
    </p:spTree>
    <p:extLst>
      <p:ext uri="{BB962C8B-B14F-4D97-AF65-F5344CB8AC3E}">
        <p14:creationId xmlns:p14="http://schemas.microsoft.com/office/powerpoint/2010/main" val="3989747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t>People under age 65 who were uninsured at the time of interview, by age, 2010-2015 </a:t>
            </a:r>
            <a:r>
              <a:rPr lang="en-US" sz="2000" dirty="0" smtClean="0"/>
              <a:t>Q3</a:t>
            </a:r>
            <a:endParaRPr lang="en-US" sz="2000" dirty="0"/>
          </a:p>
        </p:txBody>
      </p:sp>
      <p:sp>
        <p:nvSpPr>
          <p:cNvPr id="5" name="Rectangle 4"/>
          <p:cNvSpPr/>
          <p:nvPr/>
        </p:nvSpPr>
        <p:spPr>
          <a:xfrm>
            <a:off x="457200" y="5852160"/>
            <a:ext cx="8229600" cy="707886"/>
          </a:xfrm>
          <a:prstGeom prst="rect">
            <a:avLst/>
          </a:prstGeom>
        </p:spPr>
        <p:txBody>
          <a:bodyPr wrap="square">
            <a:spAutoFit/>
          </a:bodyPr>
          <a:lstStyle/>
          <a:p>
            <a:r>
              <a:rPr lang="en-US" sz="1000" b="1" dirty="0"/>
              <a:t>Key:</a:t>
            </a:r>
            <a:r>
              <a:rPr lang="en-US" sz="1000" dirty="0"/>
              <a:t> Q = quarter.</a:t>
            </a:r>
          </a:p>
          <a:p>
            <a:r>
              <a:rPr lang="en-US" sz="1000" b="1" dirty="0"/>
              <a:t>Source: </a:t>
            </a:r>
            <a:r>
              <a:rPr lang="en-US" sz="1000" dirty="0"/>
              <a:t>National Center for Health Statistics, National Health Interview Survey, </a:t>
            </a:r>
            <a:r>
              <a:rPr lang="en-US" sz="1000" dirty="0" smtClean="0"/>
              <a:t>January 2010-September 2015</a:t>
            </a:r>
            <a:r>
              <a:rPr lang="en-US" sz="1000" dirty="0"/>
              <a:t>.</a:t>
            </a:r>
          </a:p>
          <a:p>
            <a:r>
              <a:rPr lang="en-US" sz="1000" b="1" dirty="0" smtClean="0"/>
              <a:t>Note:</a:t>
            </a:r>
            <a:r>
              <a:rPr lang="en-US" sz="1000" dirty="0" smtClean="0"/>
              <a:t> For this measure, lower rates are better. Data available for 2015 quarters 1-3 only. Quarter 3 data were made available after the release of the </a:t>
            </a:r>
            <a:r>
              <a:rPr lang="en-US" sz="1000" dirty="0"/>
              <a:t>2015 National Healthcare Quality and Disparities Report and 5th Anniversary Update on the National Quality </a:t>
            </a:r>
            <a:r>
              <a:rPr lang="en-US" sz="1000" dirty="0" smtClean="0"/>
              <a:t>Strategy.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48448395"/>
              </p:ext>
            </p:extLst>
          </p:nvPr>
        </p:nvGraphicFramePr>
        <p:xfrm>
          <a:off x="457200" y="1463040"/>
          <a:ext cx="8229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126480" y="1920240"/>
            <a:ext cx="2286000" cy="400110"/>
          </a:xfrm>
          <a:prstGeom prst="rect">
            <a:avLst/>
          </a:prstGeom>
          <a:noFill/>
          <a:ln>
            <a:solidFill>
              <a:schemeClr val="tx1"/>
            </a:solidFill>
          </a:ln>
        </p:spPr>
        <p:txBody>
          <a:bodyPr wrap="square" rtlCol="0">
            <a:spAutoFit/>
          </a:bodyPr>
          <a:lstStyle/>
          <a:p>
            <a:r>
              <a:rPr lang="en-US" sz="1000" b="1" dirty="0" smtClean="0"/>
              <a:t>October 2013: Affordable Care Act Marketplace Enrollment Begins</a:t>
            </a:r>
            <a:endParaRPr lang="en-US" sz="1000" b="1" dirty="0"/>
          </a:p>
        </p:txBody>
      </p:sp>
      <p:cxnSp>
        <p:nvCxnSpPr>
          <p:cNvPr id="4" name="Straight Connector 3"/>
          <p:cNvCxnSpPr/>
          <p:nvPr/>
        </p:nvCxnSpPr>
        <p:spPr>
          <a:xfrm flipH="1" flipV="1">
            <a:off x="6035040" y="1828800"/>
            <a:ext cx="38100" cy="2834640"/>
          </a:xfrm>
          <a:prstGeom prst="line">
            <a:avLst/>
          </a:prstGeom>
          <a:ln w="28575">
            <a:solidFill>
              <a:schemeClr val="tx1">
                <a:lumMod val="65000"/>
                <a:lumOff val="35000"/>
              </a:schemeClr>
            </a:solidFill>
            <a:prstDash val="dash"/>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59060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AHRQ_Slide_Template_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20135</TotalTime>
  <Words>4959</Words>
  <Application>Microsoft Office PowerPoint</Application>
  <PresentationFormat>On-screen Show (4:3)</PresentationFormat>
  <Paragraphs>284</Paragraphs>
  <Slides>31</Slides>
  <Notes>31</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AHRQ_Slide_Template_2013</vt:lpstr>
      <vt:lpstr>1_Custom Design</vt:lpstr>
      <vt:lpstr>NATIONAL HEALTHCARE QUALITY AND DISPARITIES REPORT </vt:lpstr>
      <vt:lpstr>National Healthcare Quality and Disparities Report</vt:lpstr>
      <vt:lpstr>National Healthcare Quality and Disparities Report</vt:lpstr>
      <vt:lpstr>Chartbook Contents</vt:lpstr>
      <vt:lpstr>Number and percentage of access measures for which members of selected groups experienced better, same, or worse access to care compared with reference group</vt:lpstr>
      <vt:lpstr>Elements of Access to Health Care</vt:lpstr>
      <vt:lpstr>Coverage</vt:lpstr>
      <vt:lpstr>Measures of Coverage</vt:lpstr>
      <vt:lpstr>People under age 65 who were uninsured at the time of interview, by age, 2010-2015 Q3</vt:lpstr>
      <vt:lpstr>People under age 65 who were uninsured at the time of interview, by race/ethnicity, 2010-2015 Q3</vt:lpstr>
      <vt:lpstr>People under age 65 who were uninsured at the time of interview, by poverty status, 2010-2015 Q3</vt:lpstr>
      <vt:lpstr>Services</vt:lpstr>
      <vt:lpstr>Measures of Services</vt:lpstr>
      <vt:lpstr>Age-sex adjusted percentage of people of all ages with a usual place to go for medical care, by race/ethnicity, 2010-2015 Q3</vt:lpstr>
      <vt:lpstr>People who were unable to get or delayed in getting needed medical care, dental care, or prescription medicines in the last 12 months, by insurance (under age 65) and age, 2002-2013</vt:lpstr>
      <vt:lpstr>People who were unable to get or delayed in getting needed medical care, dental care, or prescription medicines in the last 12 months, by perceived health status and ethnicity, 2003-2013</vt:lpstr>
      <vt:lpstr>Timeliness</vt:lpstr>
      <vt:lpstr>Measures of Timeliness</vt:lpstr>
      <vt:lpstr>Adults who needed care right away for an illness, injury, or condition in the last 12 months who sometimes or never got care as soon as wanted, by insurance (ages 18-64) and race/ethnicity, 2002-2013</vt:lpstr>
      <vt:lpstr>Children who needed care right away for an illness, injury, or condition in the last 12 months who sometimes or never got care as soon as wanted, by preferred language and ethnicity, 2002-2013</vt:lpstr>
      <vt:lpstr>Workforce Capacity</vt:lpstr>
      <vt:lpstr>Infrastructure Measures</vt:lpstr>
      <vt:lpstr>Physicians and surgeons per 100,000 population, by race and ethnicity, 2006-2013</vt:lpstr>
      <vt:lpstr>Primary care medical residents per 100,000 population, by sex and race/ethnicity, 2013-2014</vt:lpstr>
      <vt:lpstr>Patient characteristics of HRSA-supported health center population versus U.S. population, 2014</vt:lpstr>
      <vt:lpstr>Trauma Center Utilization for Severe Injuries</vt:lpstr>
      <vt:lpstr>Trauma Center Levels</vt:lpstr>
      <vt:lpstr>Distribution of trauma center utilization (level I and II) for severe injuries in the United States, by age, 2010-2013</vt:lpstr>
      <vt:lpstr>Distribution of trauma center utilization (Level I and II) for severe injuries in the United States, by geographic location, 2010-2013</vt:lpstr>
      <vt:lpstr>Rate of Medicaid and uninsured discharges in U.S. short-term acute hospitals, by facility characteristics, 2012-2013</vt:lpstr>
      <vt:lpstr>References</vt:lpstr>
    </vt:vector>
  </TitlesOfParts>
  <Company>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DHHS</dc:creator>
  <cp:lastModifiedBy>Doreen Bonnett</cp:lastModifiedBy>
  <cp:revision>734</cp:revision>
  <cp:lastPrinted>2016-05-05T15:17:16Z</cp:lastPrinted>
  <dcterms:created xsi:type="dcterms:W3CDTF">2013-09-03T18:05:51Z</dcterms:created>
  <dcterms:modified xsi:type="dcterms:W3CDTF">2016-05-24T21:10:08Z</dcterms:modified>
</cp:coreProperties>
</file>