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33.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3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3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46.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52.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53.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notesSlides/notesSlide54.xml" ContentType="application/vnd.openxmlformats-officedocument.presentationml.notesSlide+xml"/>
  <Override PartName="/ppt/charts/chart19.xml" ContentType="application/vnd.openxmlformats-officedocument.drawingml.chart+xml"/>
  <Override PartName="/ppt/theme/themeOverride14.xml" ContentType="application/vnd.openxmlformats-officedocument.themeOverride+xml"/>
  <Override PartName="/ppt/notesSlides/notesSlide55.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notesSlides/notesSlide56.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notesSlides/notesSlide57.xml" ContentType="application/vnd.openxmlformats-officedocument.presentationml.notesSlide+xml"/>
  <Override PartName="/ppt/charts/chart22.xml" ContentType="application/vnd.openxmlformats-officedocument.drawingml.chart+xml"/>
  <Override PartName="/ppt/theme/themeOverride17.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3.xml" ContentType="application/vnd.openxmlformats-officedocument.drawingml.chart+xml"/>
  <Override PartName="/ppt/theme/themeOverride18.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24.xml" ContentType="application/vnd.openxmlformats-officedocument.drawingml.chart+xml"/>
  <Override PartName="/ppt/theme/themeOverride19.xml" ContentType="application/vnd.openxmlformats-officedocument.themeOverride+xml"/>
  <Override PartName="/ppt/notesSlides/notesSlide62.xml" ContentType="application/vnd.openxmlformats-officedocument.presentationml.notesSlide+xml"/>
  <Override PartName="/ppt/charts/chart25.xml" ContentType="application/vnd.openxmlformats-officedocument.drawingml.chart+xml"/>
  <Override PartName="/ppt/theme/themeOverride20.xml" ContentType="application/vnd.openxmlformats-officedocument.themeOverride+xml"/>
  <Override PartName="/ppt/notesSlides/notesSlide63.xml" ContentType="application/vnd.openxmlformats-officedocument.presentationml.notesSlid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1.xml" ContentType="application/vnd.openxmlformats-officedocument.themeOverride+xml"/>
  <Override PartName="/ppt/notesSlides/notesSlide64.xml" ContentType="application/vnd.openxmlformats-officedocument.presentationml.notesSlide+xml"/>
  <Override PartName="/ppt/charts/chart2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2.xml" ContentType="application/vnd.openxmlformats-officedocument.themeOverr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8.xml" ContentType="application/vnd.openxmlformats-officedocument.drawingml.chart+xml"/>
  <Override PartName="/ppt/theme/themeOverride23.xml" ContentType="application/vnd.openxmlformats-officedocument.themeOverride+xml"/>
  <Override PartName="/ppt/notesSlides/notesSlide67.xml" ContentType="application/vnd.openxmlformats-officedocument.presentationml.notesSlide+xml"/>
  <Override PartName="/ppt/charts/chart29.xml" ContentType="application/vnd.openxmlformats-officedocument.drawingml.chart+xml"/>
  <Override PartName="/ppt/theme/themeOverride24.xml" ContentType="application/vnd.openxmlformats-officedocument.themeOverride+xml"/>
  <Override PartName="/ppt/notesSlides/notesSlide68.xml" ContentType="application/vnd.openxmlformats-officedocument.presentationml.notesSlide+xml"/>
  <Override PartName="/ppt/charts/chart30.xml" ContentType="application/vnd.openxmlformats-officedocument.drawingml.chart+xml"/>
  <Override PartName="/ppt/theme/themeOverride25.xml" ContentType="application/vnd.openxmlformats-officedocument.themeOverride+xml"/>
  <Override PartName="/ppt/notesSlides/notesSlide69.xml" ContentType="application/vnd.openxmlformats-officedocument.presentationml.notesSlide+xml"/>
  <Override PartName="/ppt/charts/chart3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6.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32.xml" ContentType="application/vnd.openxmlformats-officedocument.drawingml.chart+xml"/>
  <Override PartName="/ppt/theme/themeOverride27.xml" ContentType="application/vnd.openxmlformats-officedocument.themeOverride+xml"/>
  <Override PartName="/ppt/notesSlides/notesSlide72.xml" ContentType="application/vnd.openxmlformats-officedocument.presentationml.notesSlide+xml"/>
  <Override PartName="/ppt/charts/chart33.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8.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34.xml" ContentType="application/vnd.openxmlformats-officedocument.drawingml.chart+xml"/>
  <Override PartName="/ppt/theme/themeOverride29.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63" r:id="rId6"/>
  </p:sldMasterIdLst>
  <p:notesMasterIdLst>
    <p:notesMasterId r:id="rId86"/>
  </p:notesMasterIdLst>
  <p:handoutMasterIdLst>
    <p:handoutMasterId r:id="rId87"/>
  </p:handoutMasterIdLst>
  <p:sldIdLst>
    <p:sldId id="259" r:id="rId7"/>
    <p:sldId id="654" r:id="rId8"/>
    <p:sldId id="478" r:id="rId9"/>
    <p:sldId id="479" r:id="rId10"/>
    <p:sldId id="719" r:id="rId11"/>
    <p:sldId id="302" r:id="rId12"/>
    <p:sldId id="303" r:id="rId13"/>
    <p:sldId id="305" r:id="rId14"/>
    <p:sldId id="514" r:id="rId15"/>
    <p:sldId id="319" r:id="rId16"/>
    <p:sldId id="320" r:id="rId17"/>
    <p:sldId id="329" r:id="rId18"/>
    <p:sldId id="321" r:id="rId19"/>
    <p:sldId id="312" r:id="rId20"/>
    <p:sldId id="323" r:id="rId21"/>
    <p:sldId id="311" r:id="rId22"/>
    <p:sldId id="790" r:id="rId23"/>
    <p:sldId id="825" r:id="rId24"/>
    <p:sldId id="773" r:id="rId25"/>
    <p:sldId id="523" r:id="rId26"/>
    <p:sldId id="768" r:id="rId27"/>
    <p:sldId id="525" r:id="rId28"/>
    <p:sldId id="794" r:id="rId29"/>
    <p:sldId id="771" r:id="rId30"/>
    <p:sldId id="776" r:id="rId31"/>
    <p:sldId id="774" r:id="rId32"/>
    <p:sldId id="783" r:id="rId33"/>
    <p:sldId id="801" r:id="rId34"/>
    <p:sldId id="799" r:id="rId35"/>
    <p:sldId id="820" r:id="rId36"/>
    <p:sldId id="821" r:id="rId37"/>
    <p:sldId id="792" r:id="rId38"/>
    <p:sldId id="793" r:id="rId39"/>
    <p:sldId id="797" r:id="rId40"/>
    <p:sldId id="798" r:id="rId41"/>
    <p:sldId id="327" r:id="rId42"/>
    <p:sldId id="822" r:id="rId43"/>
    <p:sldId id="823" r:id="rId44"/>
    <p:sldId id="782" r:id="rId45"/>
    <p:sldId id="787" r:id="rId46"/>
    <p:sldId id="826" r:id="rId47"/>
    <p:sldId id="819" r:id="rId48"/>
    <p:sldId id="827" r:id="rId49"/>
    <p:sldId id="789" r:id="rId50"/>
    <p:sldId id="795" r:id="rId51"/>
    <p:sldId id="796" r:id="rId52"/>
    <p:sldId id="499" r:id="rId53"/>
    <p:sldId id="718" r:id="rId54"/>
    <p:sldId id="828" r:id="rId55"/>
    <p:sldId id="802" r:id="rId56"/>
    <p:sldId id="803" r:id="rId57"/>
    <p:sldId id="804" r:id="rId58"/>
    <p:sldId id="272" r:id="rId59"/>
    <p:sldId id="273" r:id="rId60"/>
    <p:sldId id="274" r:id="rId61"/>
    <p:sldId id="275" r:id="rId62"/>
    <p:sldId id="829" r:id="rId63"/>
    <p:sldId id="711" r:id="rId64"/>
    <p:sldId id="265" r:id="rId65"/>
    <p:sldId id="714" r:id="rId66"/>
    <p:sldId id="266" r:id="rId67"/>
    <p:sldId id="268" r:id="rId68"/>
    <p:sldId id="283" r:id="rId69"/>
    <p:sldId id="284" r:id="rId70"/>
    <p:sldId id="715" r:id="rId71"/>
    <p:sldId id="267" r:id="rId72"/>
    <p:sldId id="269" r:id="rId73"/>
    <p:sldId id="270" r:id="rId74"/>
    <p:sldId id="824" r:id="rId75"/>
    <p:sldId id="716" r:id="rId76"/>
    <p:sldId id="271" r:id="rId77"/>
    <p:sldId id="263" r:id="rId78"/>
    <p:sldId id="717" r:id="rId79"/>
    <p:sldId id="264" r:id="rId80"/>
    <p:sldId id="800" r:id="rId81"/>
    <p:sldId id="300" r:id="rId82"/>
    <p:sldId id="301" r:id="rId83"/>
    <p:sldId id="713" r:id="rId84"/>
    <p:sldId id="831" r:id="rId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FA1C83-3CE1-4584-834A-08C717DE90A3}">
          <p14:sldIdLst>
            <p14:sldId id="259"/>
            <p14:sldId id="654"/>
            <p14:sldId id="478"/>
            <p14:sldId id="479"/>
            <p14:sldId id="719"/>
            <p14:sldId id="302"/>
            <p14:sldId id="303"/>
            <p14:sldId id="305"/>
            <p14:sldId id="514"/>
          </p14:sldIdLst>
        </p14:section>
        <p14:section name="Part 1: Overview" id="{C63A84DB-AC71-4A43-9357-D03704DE9E6E}">
          <p14:sldIdLst>
            <p14:sldId id="319"/>
            <p14:sldId id="320"/>
            <p14:sldId id="329"/>
            <p14:sldId id="321"/>
            <p14:sldId id="312"/>
            <p14:sldId id="323"/>
            <p14:sldId id="311"/>
            <p14:sldId id="790"/>
            <p14:sldId id="825"/>
          </p14:sldIdLst>
        </p14:section>
        <p14:section name="Part 2: Demographics of Asians and NHPI" id="{4EF7F15E-E90C-40FC-AA5A-36C664924AB1}">
          <p14:sldIdLst>
            <p14:sldId id="773"/>
            <p14:sldId id="523"/>
            <p14:sldId id="768"/>
            <p14:sldId id="525"/>
            <p14:sldId id="794"/>
            <p14:sldId id="771"/>
            <p14:sldId id="776"/>
            <p14:sldId id="774"/>
            <p14:sldId id="783"/>
            <p14:sldId id="801"/>
            <p14:sldId id="799"/>
            <p14:sldId id="820"/>
            <p14:sldId id="821"/>
            <p14:sldId id="792"/>
            <p14:sldId id="793"/>
            <p14:sldId id="797"/>
            <p14:sldId id="798"/>
            <p14:sldId id="327"/>
            <p14:sldId id="822"/>
            <p14:sldId id="823"/>
            <p14:sldId id="782"/>
            <p14:sldId id="787"/>
            <p14:sldId id="826"/>
            <p14:sldId id="819"/>
            <p14:sldId id="827"/>
            <p14:sldId id="789"/>
            <p14:sldId id="795"/>
            <p14:sldId id="796"/>
          </p14:sldIdLst>
        </p14:section>
        <p14:section name="Part 3: Trends in Healthcare Access and Priorities" id="{5A104E0C-D2D3-49D9-8FD2-58758E6E6E93}">
          <p14:sldIdLst>
            <p14:sldId id="499"/>
            <p14:sldId id="718"/>
            <p14:sldId id="828"/>
            <p14:sldId id="802"/>
            <p14:sldId id="803"/>
            <p14:sldId id="804"/>
            <p14:sldId id="272"/>
            <p14:sldId id="273"/>
            <p14:sldId id="274"/>
            <p14:sldId id="275"/>
            <p14:sldId id="829"/>
            <p14:sldId id="711"/>
            <p14:sldId id="265"/>
            <p14:sldId id="714"/>
            <p14:sldId id="266"/>
            <p14:sldId id="268"/>
            <p14:sldId id="283"/>
            <p14:sldId id="284"/>
            <p14:sldId id="715"/>
            <p14:sldId id="267"/>
            <p14:sldId id="269"/>
            <p14:sldId id="270"/>
            <p14:sldId id="824"/>
            <p14:sldId id="716"/>
            <p14:sldId id="271"/>
            <p14:sldId id="263"/>
            <p14:sldId id="717"/>
            <p14:sldId id="264"/>
            <p14:sldId id="800"/>
            <p14:sldId id="300"/>
            <p14:sldId id="301"/>
            <p14:sldId id="713"/>
            <p14:sldId id="8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Lichter" initials="ML" lastIdx="22" clrIdx="0">
    <p:extLst>
      <p:ext uri="{19B8F6BF-5375-455C-9EA6-DF929625EA0E}">
        <p15:presenceInfo xmlns:p15="http://schemas.microsoft.com/office/powerpoint/2012/main" userId="Michael Lichter" providerId="None"/>
      </p:ext>
    </p:extLst>
  </p:cmAuthor>
  <p:cmAuthor id="2" name="HSAG" initials="HSAG" lastIdx="126" clrIdx="1">
    <p:extLst>
      <p:ext uri="{19B8F6BF-5375-455C-9EA6-DF929625EA0E}">
        <p15:presenceInfo xmlns:p15="http://schemas.microsoft.com/office/powerpoint/2012/main" userId="HSAG" providerId="None"/>
      </p:ext>
    </p:extLst>
  </p:cmAuthor>
  <p:cmAuthor id="3" name="Cindy Strickland" initials="CS" lastIdx="61" clrIdx="2">
    <p:extLst>
      <p:ext uri="{19B8F6BF-5375-455C-9EA6-DF929625EA0E}">
        <p15:presenceInfo xmlns:p15="http://schemas.microsoft.com/office/powerpoint/2012/main" userId="Cindy Strickland" providerId="None"/>
      </p:ext>
    </p:extLst>
  </p:cmAuthor>
  <p:cmAuthor id="4" name="Bonnett, Doreen (AHRQ/OC)" initials="BD(" lastIdx="68" clrIdx="3">
    <p:extLst>
      <p:ext uri="{19B8F6BF-5375-455C-9EA6-DF929625EA0E}">
        <p15:presenceInfo xmlns:p15="http://schemas.microsoft.com/office/powerpoint/2012/main" userId="S-1-5-21-1747495209-1248221918-2216747781-22265" providerId="AD"/>
      </p:ext>
    </p:extLst>
  </p:cmAuthor>
  <p:cmAuthor id="5" name="Barton, Barbara (AHRQ/CQuIPS)" initials="BB(" lastIdx="64" clrIdx="4">
    <p:extLst>
      <p:ext uri="{19B8F6BF-5375-455C-9EA6-DF929625EA0E}">
        <p15:presenceInfo xmlns:p15="http://schemas.microsoft.com/office/powerpoint/2012/main" userId="S-1-5-21-1747495209-1248221918-2216747781-1331" providerId="AD"/>
      </p:ext>
    </p:extLst>
  </p:cmAuthor>
  <p:cmAuthor id="6" name="Torio, Celeste (AHRQ/OEREP)" initials="TC(" lastIdx="11" clrIdx="5">
    <p:extLst>
      <p:ext uri="{19B8F6BF-5375-455C-9EA6-DF929625EA0E}">
        <p15:presenceInfo xmlns:p15="http://schemas.microsoft.com/office/powerpoint/2012/main" userId="S-1-5-21-1747495209-1248221918-2216747781-74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948A54"/>
    <a:srgbClr val="7BA8DF"/>
    <a:srgbClr val="AABA0A"/>
    <a:srgbClr val="A6A6A6"/>
    <a:srgbClr val="000000"/>
    <a:srgbClr val="D9D9D9"/>
    <a:srgbClr val="C4BD97"/>
    <a:srgbClr val="7F7F7F"/>
    <a:srgbClr val="83D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4009" autoAdjust="0"/>
  </p:normalViewPr>
  <p:slideViewPr>
    <p:cSldViewPr>
      <p:cViewPr varScale="1">
        <p:scale>
          <a:sx n="56" d="100"/>
          <a:sy n="56" d="100"/>
        </p:scale>
        <p:origin x="3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23310"/>
    </p:cViewPr>
  </p:sorterViewPr>
  <p:notesViewPr>
    <p:cSldViewPr>
      <p:cViewPr varScale="1">
        <p:scale>
          <a:sx n="80" d="100"/>
          <a:sy n="80" d="100"/>
        </p:scale>
        <p:origin x="3876"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SAAFS-PW2-WVM2\sasdata\INFORMATICS\PROJECTS\AHRQ\19-20%20AHRQ%20PSOPPC\NPSD\Task%2014_QDR\Asian%20NHPI%20Chartbook\2_Draft%20Documents\Census%20Data\ACSSPP1Y2017.S0201_data_with_overlays_2020-02-13T162214.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oleObject" Target="file:///\\DSAAFS-PW2-WVM2\sasdata\INFORMATICS\PROJECTS\AHRQ\19-20%20AHRQ%20PSOPPC\NPSD\Task%2014_QDR\Asian%20NHPI%20Chartbook\2_Draft%20Documents\Census%20Data\ACS_2017_B02018_B02019_1yr.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DSAAFS-PW2-WVM2\sasdata\INFORMATICS\PROJECTS\AHRQ\19-20%20AHRQ%20PSOPPC\NPSD\Task%2014_QDR\Asian%20NHPI%20Chartbook\2_Draft%20Documents\Census%20Data\ACS_2017_B02018_B02019_1yr.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SAAFS-PW2-WVM2\sasdata\INFORMATICS\PROJECTS\AHRQ\19-20%20AHRQ%20PSOPPC\NPSD\Task%2014_QDR\Asian%20NHPI%20Chartbook\2_Draft%20Documents\Census%20Data\ACSSPP1Y2017.S0201_data_with_overlays_2020-02-13T1622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44322931855739E-2"/>
          <c:y val="5.8136929312407368E-2"/>
          <c:w val="0.50940337318946249"/>
          <c:h val="0.93563884871533931"/>
        </c:manualLayout>
      </c:layout>
      <c:pieChart>
        <c:varyColors val="1"/>
        <c:ser>
          <c:idx val="0"/>
          <c:order val="0"/>
          <c:spPr>
            <a:ln>
              <a:noFill/>
            </a:ln>
          </c:spPr>
          <c:dPt>
            <c:idx val="0"/>
            <c:bubble3D val="0"/>
            <c:spPr>
              <a:solidFill>
                <a:srgbClr val="0072C6"/>
              </a:solidFill>
              <a:ln w="19050">
                <a:noFill/>
              </a:ln>
              <a:effectLst/>
            </c:spPr>
            <c:extLst>
              <c:ext xmlns:c16="http://schemas.microsoft.com/office/drawing/2014/chart" uri="{C3380CC4-5D6E-409C-BE32-E72D297353CC}">
                <c16:uniqueId val="{00000001-7476-423C-B187-B0D8934AD1F2}"/>
              </c:ext>
            </c:extLst>
          </c:dPt>
          <c:dPt>
            <c:idx val="1"/>
            <c:bubble3D val="0"/>
            <c:spPr>
              <a:solidFill>
                <a:srgbClr val="AABA0A"/>
              </a:solidFill>
              <a:ln w="19050">
                <a:noFill/>
              </a:ln>
              <a:effectLst/>
            </c:spPr>
            <c:extLst>
              <c:ext xmlns:c16="http://schemas.microsoft.com/office/drawing/2014/chart" uri="{C3380CC4-5D6E-409C-BE32-E72D297353CC}">
                <c16:uniqueId val="{00000003-7476-423C-B187-B0D8934AD1F2}"/>
              </c:ext>
            </c:extLst>
          </c:dPt>
          <c:dPt>
            <c:idx val="2"/>
            <c:bubble3D val="0"/>
            <c:spPr>
              <a:solidFill>
                <a:sysClr val="window" lastClr="FFFFFF"/>
              </a:solidFill>
              <a:ln w="3175">
                <a:solidFill>
                  <a:schemeClr val="tx1"/>
                </a:solidFill>
              </a:ln>
              <a:effectLst/>
            </c:spPr>
            <c:extLst>
              <c:ext xmlns:c16="http://schemas.microsoft.com/office/drawing/2014/chart" uri="{C3380CC4-5D6E-409C-BE32-E72D297353CC}">
                <c16:uniqueId val="{00000005-7476-423C-B187-B0D8934AD1F2}"/>
              </c:ext>
            </c:extLst>
          </c:dPt>
          <c:dPt>
            <c:idx val="3"/>
            <c:bubble3D val="0"/>
            <c:spPr>
              <a:solidFill>
                <a:schemeClr val="bg1">
                  <a:lumMod val="85000"/>
                </a:schemeClr>
              </a:solidFill>
              <a:ln w="19050">
                <a:noFill/>
              </a:ln>
              <a:effectLst/>
            </c:spPr>
            <c:extLst>
              <c:ext xmlns:c16="http://schemas.microsoft.com/office/drawing/2014/chart" uri="{C3380CC4-5D6E-409C-BE32-E72D297353CC}">
                <c16:uniqueId val="{00000007-7476-423C-B187-B0D8934AD1F2}"/>
              </c:ext>
            </c:extLst>
          </c:dPt>
          <c:dPt>
            <c:idx val="4"/>
            <c:bubble3D val="0"/>
            <c:spPr>
              <a:solidFill>
                <a:schemeClr val="tx1"/>
              </a:solidFill>
              <a:ln w="19050">
                <a:noFill/>
              </a:ln>
              <a:effectLst/>
            </c:spPr>
            <c:extLst>
              <c:ext xmlns:c16="http://schemas.microsoft.com/office/drawing/2014/chart" uri="{C3380CC4-5D6E-409C-BE32-E72D297353CC}">
                <c16:uniqueId val="{00000009-7476-423C-B187-B0D8934AD1F2}"/>
              </c:ext>
            </c:extLst>
          </c:dPt>
          <c:dPt>
            <c:idx val="5"/>
            <c:bubble3D val="0"/>
            <c:spPr>
              <a:pattFill prst="ltUpDiag">
                <a:fgClr>
                  <a:schemeClr val="tx1"/>
                </a:fgClr>
                <a:bgClr>
                  <a:schemeClr val="bg1"/>
                </a:bgClr>
              </a:pattFill>
              <a:ln w="19050">
                <a:noFill/>
              </a:ln>
              <a:effectLst/>
            </c:spPr>
            <c:extLst>
              <c:ext xmlns:c16="http://schemas.microsoft.com/office/drawing/2014/chart" uri="{C3380CC4-5D6E-409C-BE32-E72D297353CC}">
                <c16:uniqueId val="{0000000B-7476-423C-B187-B0D8934AD1F2}"/>
              </c:ext>
            </c:extLst>
          </c:dPt>
          <c:dPt>
            <c:idx val="6"/>
            <c:bubble3D val="0"/>
            <c:spPr>
              <a:pattFill prst="pct10">
                <a:fgClr>
                  <a:schemeClr val="accent1"/>
                </a:fgClr>
                <a:bgClr>
                  <a:schemeClr val="bg1"/>
                </a:bgClr>
              </a:pattFill>
              <a:ln w="3175">
                <a:solidFill>
                  <a:schemeClr val="tx1"/>
                </a:solidFill>
              </a:ln>
              <a:effectLst/>
            </c:spPr>
            <c:extLst>
              <c:ext xmlns:c16="http://schemas.microsoft.com/office/drawing/2014/chart" uri="{C3380CC4-5D6E-409C-BE32-E72D297353CC}">
                <c16:uniqueId val="{0000000D-7476-423C-B187-B0D8934AD1F2}"/>
              </c:ext>
            </c:extLst>
          </c:dPt>
          <c:dLbls>
            <c:dLbl>
              <c:idx val="0"/>
              <c:layout>
                <c:manualLayout>
                  <c:x val="-0.20457754627388972"/>
                  <c:y val="-0.13934820287902849"/>
                </c:manualLayout>
              </c:layout>
              <c:tx>
                <c:rich>
                  <a:bodyPr/>
                  <a:lstStyle/>
                  <a:p>
                    <a:fld id="{F0632E99-68AA-47C7-B6AB-0E51B6404E2C}" type="VALUE">
                      <a:rPr lang="en-US" baseline="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476-423C-B187-B0D8934AD1F2}"/>
                </c:ext>
              </c:extLst>
            </c:dLbl>
            <c:dLbl>
              <c:idx val="2"/>
              <c:layout>
                <c:manualLayout>
                  <c:x val="-1.5039290783516108E-2"/>
                  <c:y val="-1.26399959708860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476-423C-B187-B0D8934AD1F2}"/>
                </c:ext>
              </c:extLst>
            </c:dLbl>
            <c:dLbl>
              <c:idx val="3"/>
              <c:layout>
                <c:manualLayout>
                  <c:x val="6.4373765968075744E-2"/>
                  <c:y val="7.54388631423311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476-423C-B187-B0D8934AD1F2}"/>
                </c:ext>
              </c:extLst>
            </c:dLbl>
            <c:dLbl>
              <c:idx val="4"/>
              <c:layout>
                <c:manualLayout>
                  <c:x val="-2.2474645352110443E-2"/>
                  <c:y val="2.34731861567559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476-423C-B187-B0D8934AD1F2}"/>
                </c:ext>
              </c:extLst>
            </c:dLbl>
            <c:dLbl>
              <c:idx val="5"/>
              <c:layout>
                <c:manualLayout>
                  <c:x val="4.7447385049091059E-2"/>
                  <c:y val="0.108297213608969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476-423C-B187-B0D8934AD1F2}"/>
                </c:ext>
              </c:extLst>
            </c:dLbl>
            <c:dLbl>
              <c:idx val="6"/>
              <c:layout>
                <c:manualLayout>
                  <c:x val="6.4490983765917867E-3"/>
                  <c:y val="0"/>
                </c:manualLayout>
              </c:layout>
              <c:showLegendKey val="0"/>
              <c:showVal val="1"/>
              <c:showCatName val="0"/>
              <c:showSerName val="0"/>
              <c:showPercent val="0"/>
              <c:showBubbleSize val="0"/>
              <c:extLst>
                <c:ext xmlns:c15="http://schemas.microsoft.com/office/drawing/2012/chart" uri="{CE6537A1-D6FC-4f65-9D91-7224C49458BB}">
                  <c15:layout>
                    <c:manualLayout>
                      <c:w val="5.8179012345679008E-2"/>
                      <c:h val="8.0867346938775508E-2"/>
                    </c:manualLayout>
                  </c15:layout>
                </c:ext>
                <c:ext xmlns:c16="http://schemas.microsoft.com/office/drawing/2014/chart" uri="{C3380CC4-5D6E-409C-BE32-E72D297353CC}">
                  <c16:uniqueId val="{0000000D-7476-423C-B187-B0D8934AD1F2}"/>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ACS_2017_DP05_Race_Ethnicity_1y!$A$8:$A$14</c:f>
              <c:strCache>
                <c:ptCount val="7"/>
                <c:pt idx="0">
                  <c:v>White</c:v>
                </c:pt>
                <c:pt idx="1">
                  <c:v>Black</c:v>
                </c:pt>
                <c:pt idx="2">
                  <c:v>American Indian/Alaska Native</c:v>
                </c:pt>
                <c:pt idx="3">
                  <c:v>Asian</c:v>
                </c:pt>
                <c:pt idx="4">
                  <c:v>Native Hawaiian/Pacific Islander</c:v>
                </c:pt>
                <c:pt idx="5">
                  <c:v>Some Other Race</c:v>
                </c:pt>
                <c:pt idx="6">
                  <c:v>&gt; 1 Race</c:v>
                </c:pt>
              </c:strCache>
            </c:strRef>
          </c:cat>
          <c:val>
            <c:numRef>
              <c:f>ACS_2017_DP05_Race_Ethnicity_1y!$B$8:$B$14</c:f>
              <c:numCache>
                <c:formatCode>General</c:formatCode>
                <c:ptCount val="7"/>
                <c:pt idx="0">
                  <c:v>0.72299999999999998</c:v>
                </c:pt>
                <c:pt idx="1">
                  <c:v>0.127</c:v>
                </c:pt>
                <c:pt idx="2">
                  <c:v>8.0000000000000002E-3</c:v>
                </c:pt>
                <c:pt idx="3">
                  <c:v>5.6000000000000001E-2</c:v>
                </c:pt>
                <c:pt idx="4">
                  <c:v>2E-3</c:v>
                </c:pt>
                <c:pt idx="5">
                  <c:v>5.0999999999999997E-2</c:v>
                </c:pt>
                <c:pt idx="6">
                  <c:v>3.3000000000000002E-2</c:v>
                </c:pt>
              </c:numCache>
            </c:numRef>
          </c:val>
          <c:extLst>
            <c:ext xmlns:c16="http://schemas.microsoft.com/office/drawing/2014/chart" uri="{C3380CC4-5D6E-409C-BE32-E72D297353CC}">
              <c16:uniqueId val="{0000000E-7476-423C-B187-B0D8934AD1F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300804413337219"/>
          <c:y val="0.12998367754908943"/>
          <c:w val="0.35538701759502284"/>
          <c:h val="0.775326758442927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spPr>
            <a:solidFill>
              <a:srgbClr val="0072C6"/>
            </a:solidFill>
            <a:ln>
              <a:solidFill>
                <a:srgbClr val="0072C6"/>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ACSSPP1Y2017.S0201_data_with_ov!$A$1:$A$4</c:f>
              <c:strCache>
                <c:ptCount val="4"/>
                <c:pt idx="0">
                  <c:v>Native Hawaiian</c:v>
                </c:pt>
                <c:pt idx="1">
                  <c:v>Samoan</c:v>
                </c:pt>
                <c:pt idx="2">
                  <c:v>Guamanian or Chamorro</c:v>
                </c:pt>
                <c:pt idx="3">
                  <c:v>Tongan</c:v>
                </c:pt>
              </c:strCache>
            </c:strRef>
          </c:cat>
          <c:val>
            <c:numRef>
              <c:f>ACSSPP1Y2017.S0201_data_with_ov!$B$1:$B$4</c:f>
              <c:numCache>
                <c:formatCode>0.0%</c:formatCode>
                <c:ptCount val="4"/>
                <c:pt idx="0">
                  <c:v>0.02</c:v>
                </c:pt>
                <c:pt idx="1">
                  <c:v>7.2999999999999995E-2</c:v>
                </c:pt>
                <c:pt idx="2">
                  <c:v>4.3999999999999997E-2</c:v>
                </c:pt>
                <c:pt idx="3">
                  <c:v>0.127</c:v>
                </c:pt>
              </c:numCache>
            </c:numRef>
          </c:val>
          <c:extLst>
            <c:ext xmlns:c16="http://schemas.microsoft.com/office/drawing/2014/chart" uri="{C3380CC4-5D6E-409C-BE32-E72D297353CC}">
              <c16:uniqueId val="{00000000-7845-4E7D-8D84-216C502CFC57}"/>
            </c:ext>
          </c:extLst>
        </c:ser>
        <c:dLbls>
          <c:showLegendKey val="0"/>
          <c:showVal val="0"/>
          <c:showCatName val="0"/>
          <c:showSerName val="0"/>
          <c:showPercent val="0"/>
          <c:showBubbleSize val="0"/>
        </c:dLbls>
        <c:gapWidth val="182"/>
        <c:axId val="894496832"/>
        <c:axId val="1035716288"/>
      </c:barChart>
      <c:catAx>
        <c:axId val="894496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1035716288"/>
        <c:crosses val="autoZero"/>
        <c:auto val="1"/>
        <c:lblAlgn val="ctr"/>
        <c:lblOffset val="100"/>
        <c:noMultiLvlLbl val="0"/>
      </c:catAx>
      <c:valAx>
        <c:axId val="1035716288"/>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894496832"/>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21374064353067"/>
          <c:y val="9.2596470653934213E-2"/>
          <c:w val="0.83292675221152912"/>
          <c:h val="0.74432205282850283"/>
        </c:manualLayout>
      </c:layout>
      <c:barChart>
        <c:barDir val="bar"/>
        <c:grouping val="clustered"/>
        <c:varyColors val="0"/>
        <c:ser>
          <c:idx val="1"/>
          <c:order val="0"/>
          <c:tx>
            <c:strRef>
              <c:f>'Main series'!$Q$2</c:f>
              <c:strCache>
                <c:ptCount val="1"/>
                <c:pt idx="0">
                  <c:v>2060</c:v>
                </c:pt>
              </c:strCache>
            </c:strRef>
          </c:tx>
          <c:spPr>
            <a:solidFill>
              <a:srgbClr val="AABA0A"/>
            </a:solidFill>
            <a:ln>
              <a:noFill/>
            </a:ln>
            <a:effectLst/>
          </c:spPr>
          <c:invertIfNegative val="0"/>
          <c:dLbls>
            <c:dLbl>
              <c:idx val="3"/>
              <c:layout>
                <c:manualLayout>
                  <c:x val="5.7378502714748644E-3"/>
                  <c:y val="2.73223984935236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6E3-4D20-AC22-AE29F9AE90E5}"/>
                </c:ext>
              </c:extLst>
            </c:dLbl>
            <c:dLbl>
              <c:idx val="7"/>
              <c:layout>
                <c:manualLayout>
                  <c:x val="-2.6306260328570041E-3"/>
                  <c:y val="3.45884291059362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E3-4D20-AC22-AE29F9AE90E5}"/>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'Main series'!$M$4:$M$11</c:f>
              <c:strCache>
                <c:ptCount val="8"/>
                <c:pt idx="0">
                  <c:v>Hispanic</c:v>
                </c:pt>
                <c:pt idx="1">
                  <c:v>2+ Races</c:v>
                </c:pt>
                <c:pt idx="2">
                  <c:v>NHPI</c:v>
                </c:pt>
                <c:pt idx="3">
                  <c:v>AI/AN</c:v>
                </c:pt>
                <c:pt idx="4">
                  <c:v>Asian</c:v>
                </c:pt>
                <c:pt idx="5">
                  <c:v>Black</c:v>
                </c:pt>
                <c:pt idx="6">
                  <c:v>Minority</c:v>
                </c:pt>
                <c:pt idx="7">
                  <c:v>White</c:v>
                </c:pt>
              </c:strCache>
            </c:strRef>
          </c:cat>
          <c:val>
            <c:numRef>
              <c:f>'Main series'!$Q$4:$Q$11</c:f>
              <c:numCache>
                <c:formatCode>0.000</c:formatCode>
                <c:ptCount val="8"/>
                <c:pt idx="0">
                  <c:v>0.27495840369063718</c:v>
                </c:pt>
                <c:pt idx="1">
                  <c:v>6.2437729150545261E-2</c:v>
                </c:pt>
                <c:pt idx="2">
                  <c:v>2.7813282634869697E-3</c:v>
                </c:pt>
                <c:pt idx="3">
                  <c:v>1.3802805062264669E-2</c:v>
                </c:pt>
                <c:pt idx="4">
                  <c:v>9.1017422240242479E-2</c:v>
                </c:pt>
                <c:pt idx="5">
                  <c:v>0.15004338872091039</c:v>
                </c:pt>
                <c:pt idx="6">
                  <c:v>0.55705925836190895</c:v>
                </c:pt>
                <c:pt idx="7">
                  <c:v>0.44294074163809111</c:v>
                </c:pt>
              </c:numCache>
            </c:numRef>
          </c:val>
          <c:extLst>
            <c:ext xmlns:c16="http://schemas.microsoft.com/office/drawing/2014/chart" uri="{C3380CC4-5D6E-409C-BE32-E72D297353CC}">
              <c16:uniqueId val="{00000000-5B20-4A36-B702-64A68DD4D4BD}"/>
            </c:ext>
          </c:extLst>
        </c:ser>
        <c:ser>
          <c:idx val="0"/>
          <c:order val="1"/>
          <c:tx>
            <c:strRef>
              <c:f>'Main series'!$P$2</c:f>
              <c:strCache>
                <c:ptCount val="1"/>
                <c:pt idx="0">
                  <c:v>2016</c:v>
                </c:pt>
              </c:strCache>
            </c:strRef>
          </c:tx>
          <c:spPr>
            <a:solidFill>
              <a:srgbClr val="0072C6"/>
            </a:solidFill>
            <a:ln>
              <a:solidFill>
                <a:srgbClr val="0072C6"/>
              </a:solidFill>
            </a:ln>
            <a:effectLst/>
          </c:spPr>
          <c:invertIfNegative val="0"/>
          <c:dLbls>
            <c:dLbl>
              <c:idx val="0"/>
              <c:layout>
                <c:manualLayout>
                  <c:x val="-3.7389423544279187E-3"/>
                  <c:y val="-2.09666610822583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6E3-4D20-AC22-AE29F9AE90E5}"/>
                </c:ext>
              </c:extLst>
            </c:dLbl>
            <c:dLbl>
              <c:idx val="1"/>
              <c:layout>
                <c:manualLayout>
                  <c:x val="-7.3690094293768832E-3"/>
                  <c:y val="-8.923419147074701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6E3-4D20-AC22-AE29F9AE90E5}"/>
                </c:ext>
              </c:extLst>
            </c:dLbl>
            <c:dLbl>
              <c:idx val="2"/>
              <c:layout>
                <c:manualLayout>
                  <c:x val="3.2159521726450859E-3"/>
                  <c:y val="-1.27699130693769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6E3-4D20-AC22-AE29F9AE90E5}"/>
                </c:ext>
              </c:extLst>
            </c:dLbl>
            <c:dLbl>
              <c:idx val="3"/>
              <c:layout>
                <c:manualLayout>
                  <c:x val="7.1723128393435809E-3"/>
                  <c:y val="-1.36611992467623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6E3-4D20-AC22-AE29F9AE90E5}"/>
                </c:ext>
              </c:extLst>
            </c:dLbl>
            <c:dLbl>
              <c:idx val="4"/>
              <c:layout>
                <c:manualLayout>
                  <c:x val="-5.499659764751628E-3"/>
                  <c:y val="-1.91256678021630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6E3-4D20-AC22-AE29F9AE90E5}"/>
                </c:ext>
              </c:extLst>
            </c:dLbl>
            <c:dLbl>
              <c:idx val="5"/>
              <c:layout>
                <c:manualLayout>
                  <c:x val="-4.7176047438514911E-3"/>
                  <c:y val="-6.636836618826902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E3-4D20-AC22-AE29F9AE90E5}"/>
                </c:ext>
              </c:extLst>
            </c:dLbl>
            <c:dLbl>
              <c:idx val="6"/>
              <c:layout>
                <c:manualLayout>
                  <c:x val="-2.6306260328570041E-3"/>
                  <c:y val="-1.04833305411291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E3-4D20-AC22-AE29F9AE90E5}"/>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'Main series'!$M$4:$M$11</c:f>
              <c:strCache>
                <c:ptCount val="8"/>
                <c:pt idx="0">
                  <c:v>Hispanic</c:v>
                </c:pt>
                <c:pt idx="1">
                  <c:v>2+ Races</c:v>
                </c:pt>
                <c:pt idx="2">
                  <c:v>NHPI</c:v>
                </c:pt>
                <c:pt idx="3">
                  <c:v>AI/AN</c:v>
                </c:pt>
                <c:pt idx="4">
                  <c:v>Asian</c:v>
                </c:pt>
                <c:pt idx="5">
                  <c:v>Black</c:v>
                </c:pt>
                <c:pt idx="6">
                  <c:v>Minority</c:v>
                </c:pt>
                <c:pt idx="7">
                  <c:v>White</c:v>
                </c:pt>
              </c:strCache>
            </c:strRef>
          </c:cat>
          <c:val>
            <c:numRef>
              <c:f>'Main series'!$P$4:$P$11</c:f>
              <c:numCache>
                <c:formatCode>0.000</c:formatCode>
                <c:ptCount val="8"/>
                <c:pt idx="0">
                  <c:v>0.17785521527072862</c:v>
                </c:pt>
                <c:pt idx="1">
                  <c:v>2.6243470079968311E-2</c:v>
                </c:pt>
                <c:pt idx="2">
                  <c:v>2.3860513480725904E-3</c:v>
                </c:pt>
                <c:pt idx="3">
                  <c:v>1.2549206506399941E-2</c:v>
                </c:pt>
                <c:pt idx="4">
                  <c:v>5.6692703820157959E-2</c:v>
                </c:pt>
                <c:pt idx="5">
                  <c:v>0.13307729444678271</c:v>
                </c:pt>
                <c:pt idx="6">
                  <c:v>0.38733257408828697</c:v>
                </c:pt>
                <c:pt idx="7">
                  <c:v>0.61266742591171297</c:v>
                </c:pt>
              </c:numCache>
            </c:numRef>
          </c:val>
          <c:extLst>
            <c:ext xmlns:c16="http://schemas.microsoft.com/office/drawing/2014/chart" uri="{C3380CC4-5D6E-409C-BE32-E72D297353CC}">
              <c16:uniqueId val="{00000001-5B20-4A36-B702-64A68DD4D4BD}"/>
            </c:ext>
          </c:extLst>
        </c:ser>
        <c:dLbls>
          <c:showLegendKey val="0"/>
          <c:showVal val="0"/>
          <c:showCatName val="0"/>
          <c:showSerName val="0"/>
          <c:showPercent val="0"/>
          <c:showBubbleSize val="0"/>
        </c:dLbls>
        <c:gapWidth val="51"/>
        <c:axId val="347884031"/>
        <c:axId val="2045648063"/>
      </c:barChart>
      <c:catAx>
        <c:axId val="347884031"/>
        <c:scaling>
          <c:orientation val="minMax"/>
        </c:scaling>
        <c:delete val="0"/>
        <c:axPos val="l"/>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045648063"/>
        <c:crosses val="autoZero"/>
        <c:auto val="1"/>
        <c:lblAlgn val="ctr"/>
        <c:lblOffset val="100"/>
        <c:noMultiLvlLbl val="0"/>
      </c:catAx>
      <c:valAx>
        <c:axId val="2045648063"/>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b="1" dirty="0" smtClean="0"/>
                  <a:t>Percentage</a:t>
                </a:r>
                <a:r>
                  <a:rPr lang="en-US" b="1" baseline="0" dirty="0" smtClean="0"/>
                  <a:t> of U.S. Population</a:t>
                </a:r>
                <a:endParaRPr lang="en-US" dirty="0"/>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47884031"/>
        <c:crosses val="autoZero"/>
        <c:crossBetween val="between"/>
      </c:valAx>
      <c:spPr>
        <a:noFill/>
        <a:ln>
          <a:noFill/>
        </a:ln>
        <a:effectLst/>
      </c:spPr>
    </c:plotArea>
    <c:legend>
      <c:legendPos val="t"/>
      <c:layout>
        <c:manualLayout>
          <c:xMode val="edge"/>
          <c:yMode val="edge"/>
          <c:x val="0.33330186157285896"/>
          <c:y val="5.9101654846335696E-3"/>
          <c:w val="0.33185306697773892"/>
          <c:h val="7.486597420003350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0374612434725"/>
          <c:y val="0.11943173060814206"/>
          <c:w val="0.86978609966546994"/>
          <c:h val="0.76656324342435922"/>
        </c:manualLayout>
      </c:layout>
      <c:barChart>
        <c:barDir val="col"/>
        <c:grouping val="clustered"/>
        <c:varyColors val="0"/>
        <c:ser>
          <c:idx val="0"/>
          <c:order val="0"/>
          <c:tx>
            <c:strRef>
              <c:f>'Main series'!$A$4</c:f>
              <c:strCache>
                <c:ptCount val="1"/>
                <c:pt idx="0">
                  <c:v>Asian</c:v>
                </c:pt>
              </c:strCache>
            </c:strRef>
          </c:tx>
          <c:spPr>
            <a:solidFill>
              <a:srgbClr val="0072C6"/>
            </a:solidFill>
            <a:ln>
              <a:solidFill>
                <a:srgbClr val="0072C6"/>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'Main series'!$B$3:$G$3</c:f>
              <c:numCache>
                <c:formatCode>General</c:formatCode>
                <c:ptCount val="6"/>
                <c:pt idx="0">
                  <c:v>2016</c:v>
                </c:pt>
                <c:pt idx="1">
                  <c:v>2020</c:v>
                </c:pt>
                <c:pt idx="2">
                  <c:v>2030</c:v>
                </c:pt>
                <c:pt idx="3">
                  <c:v>2040</c:v>
                </c:pt>
                <c:pt idx="4">
                  <c:v>2050</c:v>
                </c:pt>
                <c:pt idx="5">
                  <c:v>2060</c:v>
                </c:pt>
              </c:numCache>
            </c:numRef>
          </c:cat>
          <c:val>
            <c:numRef>
              <c:f>'Main series'!$B$4:$G$4</c:f>
              <c:numCache>
                <c:formatCode>0.00%</c:formatCode>
                <c:ptCount val="6"/>
                <c:pt idx="0">
                  <c:v>4.3499999999999997E-2</c:v>
                </c:pt>
                <c:pt idx="1">
                  <c:v>4.6100000000000002E-2</c:v>
                </c:pt>
                <c:pt idx="2">
                  <c:v>5.2400000000000002E-2</c:v>
                </c:pt>
                <c:pt idx="3">
                  <c:v>6.3799999999999996E-2</c:v>
                </c:pt>
                <c:pt idx="4">
                  <c:v>7.5899999999999995E-2</c:v>
                </c:pt>
                <c:pt idx="5">
                  <c:v>8.5000000000000006E-2</c:v>
                </c:pt>
              </c:numCache>
            </c:numRef>
          </c:val>
          <c:extLst>
            <c:ext xmlns:c16="http://schemas.microsoft.com/office/drawing/2014/chart" uri="{C3380CC4-5D6E-409C-BE32-E72D297353CC}">
              <c16:uniqueId val="{00000000-11AA-4275-A2E1-A21B65584E3B}"/>
            </c:ext>
          </c:extLst>
        </c:ser>
        <c:ser>
          <c:idx val="1"/>
          <c:order val="1"/>
          <c:tx>
            <c:strRef>
              <c:f>'Main series'!$A$5</c:f>
              <c:strCache>
                <c:ptCount val="1"/>
                <c:pt idx="0">
                  <c:v>Native Hawaiian/Pacific Islander</c:v>
                </c:pt>
              </c:strCache>
            </c:strRef>
          </c:tx>
          <c:spPr>
            <a:solidFill>
              <a:srgbClr val="AABA0A"/>
            </a:solidFill>
            <a:ln>
              <a:solidFill>
                <a:srgbClr val="AABA0A"/>
              </a:solidFill>
            </a:ln>
            <a:effectLst/>
          </c:spPr>
          <c:invertIfNegative val="0"/>
          <c:dLbls>
            <c:dLbl>
              <c:idx val="0"/>
              <c:layout>
                <c:manualLayout>
                  <c:x val="1.281024712177111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1AA-4275-A2E1-A21B65584E3B}"/>
                </c:ext>
              </c:extLst>
            </c:dLbl>
            <c:dLbl>
              <c:idx val="1"/>
              <c:layout>
                <c:manualLayout>
                  <c:x val="1.1459926160199623E-2"/>
                  <c:y val="1.4186100880915764E-3"/>
                </c:manualLayout>
              </c:layout>
              <c:showLegendKey val="0"/>
              <c:showVal val="1"/>
              <c:showCatName val="0"/>
              <c:showSerName val="0"/>
              <c:showPercent val="0"/>
              <c:showBubbleSize val="0"/>
              <c:extLst>
                <c:ext xmlns:c15="http://schemas.microsoft.com/office/drawing/2012/chart" uri="{CE6537A1-D6FC-4f65-9D91-7224C49458BB}">
                  <c15:layout>
                    <c:manualLayout>
                      <c:w val="8.1411828970931188E-2"/>
                      <c:h val="5.310057519405819E-2"/>
                    </c:manualLayout>
                  </c15:layout>
                </c:ext>
                <c:ext xmlns:c16="http://schemas.microsoft.com/office/drawing/2014/chart" uri="{C3380CC4-5D6E-409C-BE32-E72D297353CC}">
                  <c16:uniqueId val="{00000002-11AA-4275-A2E1-A21B65584E3B}"/>
                </c:ext>
              </c:extLst>
            </c:dLbl>
            <c:dLbl>
              <c:idx val="2"/>
              <c:layout>
                <c:manualLayout>
                  <c:x val="1.0675205934809291E-2"/>
                  <c:y val="-1.381026105276745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1AA-4275-A2E1-A21B65584E3B}"/>
                </c:ext>
              </c:extLst>
            </c:dLbl>
            <c:dLbl>
              <c:idx val="3"/>
              <c:layout>
                <c:manualLayout>
                  <c:x val="1.2810247121771071E-2"/>
                  <c:y val="-1.381026105276745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1AA-4275-A2E1-A21B65584E3B}"/>
                </c:ext>
              </c:extLst>
            </c:dLbl>
            <c:dLbl>
              <c:idx val="4"/>
              <c:layout>
                <c:manualLayout>
                  <c:x val="1.7080329495694709E-2"/>
                  <c:y val="-1.381026105276745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1AA-4275-A2E1-A21B65584E3B}"/>
                </c:ext>
              </c:extLst>
            </c:dLbl>
            <c:dLbl>
              <c:idx val="5"/>
              <c:layout>
                <c:manualLayout>
                  <c:x val="1.7080329495694865E-2"/>
                  <c:y val="-1.381026105276745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1AA-4275-A2E1-A21B65584E3B}"/>
                </c:ext>
              </c:extLst>
            </c:dLbl>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'Main series'!$B$3:$G$3</c:f>
              <c:numCache>
                <c:formatCode>General</c:formatCode>
                <c:ptCount val="6"/>
                <c:pt idx="0">
                  <c:v>2016</c:v>
                </c:pt>
                <c:pt idx="1">
                  <c:v>2020</c:v>
                </c:pt>
                <c:pt idx="2">
                  <c:v>2030</c:v>
                </c:pt>
                <c:pt idx="3">
                  <c:v>2040</c:v>
                </c:pt>
                <c:pt idx="4">
                  <c:v>2050</c:v>
                </c:pt>
                <c:pt idx="5">
                  <c:v>2060</c:v>
                </c:pt>
              </c:numCache>
            </c:numRef>
          </c:cat>
          <c:val>
            <c:numRef>
              <c:f>'Main series'!$B$5:$G$5</c:f>
              <c:numCache>
                <c:formatCode>0.00%</c:formatCode>
                <c:ptCount val="6"/>
                <c:pt idx="0">
                  <c:v>1.1999999999999999E-3</c:v>
                </c:pt>
                <c:pt idx="1">
                  <c:v>1.5E-3</c:v>
                </c:pt>
                <c:pt idx="2">
                  <c:v>1.6999999999999999E-3</c:v>
                </c:pt>
                <c:pt idx="3">
                  <c:v>2.0999999999999999E-3</c:v>
                </c:pt>
                <c:pt idx="4">
                  <c:v>2.5999999999999999E-3</c:v>
                </c:pt>
                <c:pt idx="5">
                  <c:v>2.8999999999999998E-3</c:v>
                </c:pt>
              </c:numCache>
            </c:numRef>
          </c:val>
          <c:extLst>
            <c:ext xmlns:c16="http://schemas.microsoft.com/office/drawing/2014/chart" uri="{C3380CC4-5D6E-409C-BE32-E72D297353CC}">
              <c16:uniqueId val="{00000007-11AA-4275-A2E1-A21B65584E3B}"/>
            </c:ext>
          </c:extLst>
        </c:ser>
        <c:dLbls>
          <c:showLegendKey val="0"/>
          <c:showVal val="0"/>
          <c:showCatName val="0"/>
          <c:showSerName val="0"/>
          <c:showPercent val="0"/>
          <c:showBubbleSize val="0"/>
        </c:dLbls>
        <c:gapWidth val="91"/>
        <c:axId val="2010780768"/>
        <c:axId val="149135936"/>
      </c:barChart>
      <c:catAx>
        <c:axId val="2010780768"/>
        <c:scaling>
          <c:orientation val="minMax"/>
        </c:scaling>
        <c:delete val="0"/>
        <c:axPos val="b"/>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149135936"/>
        <c:crosses val="autoZero"/>
        <c:auto val="1"/>
        <c:lblAlgn val="ctr"/>
        <c:lblOffset val="100"/>
        <c:noMultiLvlLbl val="0"/>
      </c:catAx>
      <c:valAx>
        <c:axId val="149135936"/>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sz="1500" b="1" i="0" u="none" strike="noStrike" baseline="0" dirty="0">
                    <a:effectLst/>
                  </a:rPr>
                  <a:t>Percentage of </a:t>
                </a:r>
                <a:r>
                  <a:rPr lang="en-US" sz="1500" b="1" i="0" u="none" strike="noStrike" baseline="0" dirty="0" smtClean="0">
                    <a:effectLst/>
                  </a:rPr>
                  <a:t>U.S</a:t>
                </a:r>
                <a:r>
                  <a:rPr lang="en-US" sz="1500" b="1" i="0" u="none" strike="noStrike" baseline="0" dirty="0">
                    <a:effectLst/>
                  </a:rPr>
                  <a:t>. </a:t>
                </a:r>
                <a:r>
                  <a:rPr lang="en-US" sz="1500" b="1" i="0" u="none" strike="noStrike" baseline="0" dirty="0" smtClean="0">
                    <a:effectLst/>
                  </a:rPr>
                  <a:t>Population </a:t>
                </a:r>
                <a:r>
                  <a:rPr lang="en-US" sz="1500" b="1" i="0" u="none" strike="noStrike" baseline="0" dirty="0">
                    <a:effectLst/>
                  </a:rPr>
                  <a:t>Age 65+</a:t>
                </a:r>
                <a:endParaRPr lang="en-US" sz="1500" b="1" dirty="0"/>
              </a:p>
            </c:rich>
          </c:tx>
          <c:layout>
            <c:manualLayout>
              <c:xMode val="edge"/>
              <c:yMode val="edge"/>
              <c:x val="3.2382098563968668E-3"/>
              <c:y val="0.1476991120790752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010780768"/>
        <c:crosses val="autoZero"/>
        <c:crossBetween val="between"/>
      </c:valAx>
      <c:spPr>
        <a:noFill/>
        <a:ln>
          <a:noFill/>
        </a:ln>
        <a:effectLst/>
      </c:spPr>
    </c:plotArea>
    <c:legend>
      <c:legendPos val="b"/>
      <c:layout>
        <c:manualLayout>
          <c:xMode val="edge"/>
          <c:yMode val="edge"/>
          <c:x val="0.20334440784105745"/>
          <c:y val="2.316412576087569E-2"/>
          <c:w val="0.59331105682930807"/>
          <c:h val="7.187133523203216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ACSSPP1Y2017.S0201_data_with_ov!$S$28</c:f>
              <c:strCache>
                <c:ptCount val="1"/>
                <c:pt idx="0">
                  <c:v>Under 18</c:v>
                </c:pt>
              </c:strCache>
            </c:strRef>
          </c:tx>
          <c:spPr>
            <a:solidFill>
              <a:srgbClr val="0072C6"/>
            </a:solidFill>
            <a:ln>
              <a:solidFill>
                <a:srgbClr val="0072C6"/>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ACSSPP1Y2017.S0201_data_with_ov!$R$29:$R$38</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ACSSPP1Y2017.S0201_data_with_ov!$S$29:$S$38</c:f>
              <c:numCache>
                <c:formatCode>0.0%</c:formatCode>
                <c:ptCount val="10"/>
                <c:pt idx="0">
                  <c:v>0.22</c:v>
                </c:pt>
                <c:pt idx="1">
                  <c:v>0.249</c:v>
                </c:pt>
                <c:pt idx="2">
                  <c:v>0.252</c:v>
                </c:pt>
                <c:pt idx="3">
                  <c:v>0.24100000000000002</c:v>
                </c:pt>
                <c:pt idx="4">
                  <c:v>0.24200000000000002</c:v>
                </c:pt>
                <c:pt idx="5">
                  <c:v>0.24299999999999999</c:v>
                </c:pt>
                <c:pt idx="6">
                  <c:v>0.28000000000000003</c:v>
                </c:pt>
                <c:pt idx="7">
                  <c:v>0.29199999999999998</c:v>
                </c:pt>
                <c:pt idx="8">
                  <c:v>0.25799999999999995</c:v>
                </c:pt>
                <c:pt idx="9">
                  <c:v>0.36099999999999999</c:v>
                </c:pt>
              </c:numCache>
            </c:numRef>
          </c:val>
          <c:extLst>
            <c:ext xmlns:c16="http://schemas.microsoft.com/office/drawing/2014/chart" uri="{C3380CC4-5D6E-409C-BE32-E72D297353CC}">
              <c16:uniqueId val="{00000000-7C34-4DE7-9907-D974E2536912}"/>
            </c:ext>
          </c:extLst>
        </c:ser>
        <c:ser>
          <c:idx val="1"/>
          <c:order val="1"/>
          <c:tx>
            <c:strRef>
              <c:f>ACSSPP1Y2017.S0201_data_with_ov!$T$28</c:f>
              <c:strCache>
                <c:ptCount val="1"/>
                <c:pt idx="0">
                  <c:v>18 to 34</c:v>
                </c:pt>
              </c:strCache>
            </c:strRef>
          </c:tx>
          <c:spPr>
            <a:solidFill>
              <a:srgbClr val="AABA0A"/>
            </a:solidFill>
            <a:ln>
              <a:solidFill>
                <a:srgbClr val="AABA0A"/>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ACSSPP1Y2017.S0201_data_with_ov!$R$29:$R$38</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ACSSPP1Y2017.S0201_data_with_ov!$T$29:$T$38</c:f>
              <c:numCache>
                <c:formatCode>0.0%</c:formatCode>
                <c:ptCount val="10"/>
                <c:pt idx="0">
                  <c:v>0.27500000000000002</c:v>
                </c:pt>
                <c:pt idx="1">
                  <c:v>0.28900000000000003</c:v>
                </c:pt>
                <c:pt idx="2">
                  <c:v>0.24600000000000002</c:v>
                </c:pt>
                <c:pt idx="3">
                  <c:v>0.24299999999999997</c:v>
                </c:pt>
                <c:pt idx="4">
                  <c:v>0.25299999999999995</c:v>
                </c:pt>
                <c:pt idx="5">
                  <c:v>0.221</c:v>
                </c:pt>
                <c:pt idx="6">
                  <c:v>0.29499999999999998</c:v>
                </c:pt>
                <c:pt idx="7">
                  <c:v>0.28199999999999997</c:v>
                </c:pt>
                <c:pt idx="8">
                  <c:v>0.24600000000000002</c:v>
                </c:pt>
                <c:pt idx="9">
                  <c:v>0.38200000000000001</c:v>
                </c:pt>
              </c:numCache>
            </c:numRef>
          </c:val>
          <c:extLst>
            <c:ext xmlns:c16="http://schemas.microsoft.com/office/drawing/2014/chart" uri="{C3380CC4-5D6E-409C-BE32-E72D297353CC}">
              <c16:uniqueId val="{00000001-7C34-4DE7-9907-D974E2536912}"/>
            </c:ext>
          </c:extLst>
        </c:ser>
        <c:ser>
          <c:idx val="2"/>
          <c:order val="2"/>
          <c:tx>
            <c:strRef>
              <c:f>ACSSPP1Y2017.S0201_data_with_ov!$U$28</c:f>
              <c:strCache>
                <c:ptCount val="1"/>
                <c:pt idx="0">
                  <c:v>35 to 64</c:v>
                </c:pt>
              </c:strCache>
            </c:strRef>
          </c:tx>
          <c:spPr>
            <a:solidFill>
              <a:sysClr val="window" lastClr="FFFFFF"/>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ACSSPP1Y2017.S0201_data_with_ov!$R$29:$R$38</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ACSSPP1Y2017.S0201_data_with_ov!$U$29:$U$38</c:f>
              <c:numCache>
                <c:formatCode>0.0%</c:formatCode>
                <c:ptCount val="10"/>
                <c:pt idx="0">
                  <c:v>0.38</c:v>
                </c:pt>
                <c:pt idx="1">
                  <c:v>0.38300000000000006</c:v>
                </c:pt>
                <c:pt idx="2">
                  <c:v>0.38099999999999995</c:v>
                </c:pt>
                <c:pt idx="3">
                  <c:v>0.40399999999999997</c:v>
                </c:pt>
                <c:pt idx="4">
                  <c:v>0.39399999999999996</c:v>
                </c:pt>
                <c:pt idx="5">
                  <c:v>0.373</c:v>
                </c:pt>
                <c:pt idx="6">
                  <c:v>0.35</c:v>
                </c:pt>
                <c:pt idx="7">
                  <c:v>0.34499999999999997</c:v>
                </c:pt>
                <c:pt idx="8">
                  <c:v>0.38300000000000006</c:v>
                </c:pt>
                <c:pt idx="9">
                  <c:v>0.22400000000000003</c:v>
                </c:pt>
              </c:numCache>
            </c:numRef>
          </c:val>
          <c:extLst>
            <c:ext xmlns:c16="http://schemas.microsoft.com/office/drawing/2014/chart" uri="{C3380CC4-5D6E-409C-BE32-E72D297353CC}">
              <c16:uniqueId val="{00000002-7C34-4DE7-9907-D974E2536912}"/>
            </c:ext>
          </c:extLst>
        </c:ser>
        <c:ser>
          <c:idx val="3"/>
          <c:order val="3"/>
          <c:tx>
            <c:strRef>
              <c:f>ACSSPP1Y2017.S0201_data_with_ov!$V$28</c:f>
              <c:strCache>
                <c:ptCount val="1"/>
                <c:pt idx="0">
                  <c:v>65 and over</c:v>
                </c:pt>
              </c:strCache>
            </c:strRef>
          </c:tx>
          <c:spPr>
            <a:pattFill prst="pct10">
              <a:fgClr>
                <a:sysClr val="windowText" lastClr="000000"/>
              </a:fgClr>
              <a:bgClr>
                <a:sysClr val="window" lastClr="FFFFFF"/>
              </a:bgClr>
            </a:pattFill>
            <a:ln>
              <a:solidFill>
                <a:sysClr val="windowText" lastClr="000000"/>
              </a:solidFill>
            </a:ln>
            <a:effectLst/>
          </c:spPr>
          <c:invertIfNegative val="0"/>
          <c:dLbls>
            <c:dLbl>
              <c:idx val="9"/>
              <c:layout>
                <c:manualLayout>
                  <c:x val="1.4354066985645933E-2"/>
                  <c:y val="4.2681745273636939E-7"/>
                </c:manualLayout>
              </c:layout>
              <c:tx>
                <c:rich>
                  <a:bodyPr rot="0" spcFirstLastPara="1" vertOverflow="ellipsis" vert="horz" wrap="square" anchor="ctr" anchorCtr="1"/>
                  <a:lstStyle/>
                  <a:p>
                    <a:pPr>
                      <a:defRPr sz="1500" b="0" i="0" u="none" strike="noStrike" kern="1200" baseline="0">
                        <a:solidFill>
                          <a:schemeClr val="tx1"/>
                        </a:solidFill>
                        <a:latin typeface="Calibri" panose="020F0502020204030204" pitchFamily="34" charset="0"/>
                        <a:ea typeface="+mn-ea"/>
                        <a:cs typeface="+mn-cs"/>
                      </a:defRPr>
                    </a:pPr>
                    <a:fld id="{6014ABCE-C9EA-4054-A150-D99DF672E7F4}" type="VALUE">
                      <a:rPr lang="en-US" sz="1500" baseline="0"/>
                      <a:pPr>
                        <a:defRPr sz="1500"/>
                      </a:pPr>
                      <a:t>[VALUE]</a:t>
                    </a:fld>
                    <a:endParaRPr lang="en-US"/>
                  </a:p>
                </c:rich>
              </c:tx>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03F8-4BBD-A924-E4AA9F4CF935}"/>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ACSSPP1Y2017.S0201_data_with_ov!$R$29:$R$38</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ACSSPP1Y2017.S0201_data_with_ov!$V$29:$V$38</c:f>
              <c:numCache>
                <c:formatCode>0.0%</c:formatCode>
                <c:ptCount val="10"/>
                <c:pt idx="0">
                  <c:v>0.126</c:v>
                </c:pt>
                <c:pt idx="1">
                  <c:v>7.8E-2</c:v>
                </c:pt>
                <c:pt idx="2">
                  <c:v>0.12100000000000001</c:v>
                </c:pt>
                <c:pt idx="3">
                  <c:v>0.111</c:v>
                </c:pt>
                <c:pt idx="4">
                  <c:v>0.111</c:v>
                </c:pt>
                <c:pt idx="5">
                  <c:v>0.16200000000000003</c:v>
                </c:pt>
                <c:pt idx="6">
                  <c:v>7.5999999999999998E-2</c:v>
                </c:pt>
                <c:pt idx="7">
                  <c:v>0.08</c:v>
                </c:pt>
                <c:pt idx="8">
                  <c:v>0.113</c:v>
                </c:pt>
                <c:pt idx="9">
                  <c:v>3.0999999999999996E-2</c:v>
                </c:pt>
              </c:numCache>
            </c:numRef>
          </c:val>
          <c:extLst>
            <c:ext xmlns:c16="http://schemas.microsoft.com/office/drawing/2014/chart" uri="{C3380CC4-5D6E-409C-BE32-E72D297353CC}">
              <c16:uniqueId val="{00000003-7C34-4DE7-9907-D974E2536912}"/>
            </c:ext>
          </c:extLst>
        </c:ser>
        <c:dLbls>
          <c:showLegendKey val="0"/>
          <c:showVal val="0"/>
          <c:showCatName val="0"/>
          <c:showSerName val="0"/>
          <c:showPercent val="0"/>
          <c:showBubbleSize val="0"/>
        </c:dLbls>
        <c:gapWidth val="60"/>
        <c:overlap val="100"/>
        <c:axId val="702948656"/>
        <c:axId val="548106736"/>
      </c:barChart>
      <c:catAx>
        <c:axId val="702948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548106736"/>
        <c:crosses val="autoZero"/>
        <c:auto val="1"/>
        <c:lblAlgn val="ctr"/>
        <c:lblOffset val="100"/>
        <c:noMultiLvlLbl val="0"/>
      </c:catAx>
      <c:valAx>
        <c:axId val="548106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702948656"/>
        <c:crosses val="max"/>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91982599397297"/>
          <c:y val="0.12102973909193228"/>
          <c:w val="0.67637036769486381"/>
          <c:h val="0.77306592499009052"/>
        </c:manualLayout>
      </c:layout>
      <c:barChart>
        <c:barDir val="bar"/>
        <c:grouping val="percentStacked"/>
        <c:varyColors val="0"/>
        <c:ser>
          <c:idx val="0"/>
          <c:order val="0"/>
          <c:tx>
            <c:strRef>
              <c:f>ACSSPP1Y2017.S0201_data_with_ov!$B$1</c:f>
              <c:strCache>
                <c:ptCount val="1"/>
                <c:pt idx="0">
                  <c:v>&lt;18</c:v>
                </c:pt>
              </c:strCache>
            </c:strRef>
          </c:tx>
          <c:spPr>
            <a:solidFill>
              <a:srgbClr val="0072C6"/>
            </a:solidFill>
            <a:ln>
              <a:solidFill>
                <a:srgbClr val="0072C6"/>
              </a:solidFill>
            </a:ln>
            <a:effectLst/>
          </c:spPr>
          <c:invertIfNegative val="0"/>
          <c:dLbls>
            <c:dLbl>
              <c:idx val="0"/>
              <c:layout/>
              <c:tx>
                <c:rich>
                  <a:bodyPr/>
                  <a:lstStyle/>
                  <a:p>
                    <a:fld id="{1E2164FB-FC1B-4066-9BB7-05F69E45BC42}" type="VALUE">
                      <a:rPr lang="en-US" sz="1500" baseline="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B406-4D6A-949B-F99A024F09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ACSSPP1Y2017.S0201_data_with_ov!$B$2:$B$5</c:f>
              <c:numCache>
                <c:formatCode>0.0%</c:formatCode>
                <c:ptCount val="4"/>
                <c:pt idx="0">
                  <c:v>0.32900000000000001</c:v>
                </c:pt>
                <c:pt idx="1">
                  <c:v>0.38400000000000001</c:v>
                </c:pt>
                <c:pt idx="2">
                  <c:v>0.318</c:v>
                </c:pt>
                <c:pt idx="3">
                  <c:v>0.39600000000000002</c:v>
                </c:pt>
              </c:numCache>
            </c:numRef>
          </c:val>
          <c:extLst>
            <c:ext xmlns:c16="http://schemas.microsoft.com/office/drawing/2014/chart" uri="{C3380CC4-5D6E-409C-BE32-E72D297353CC}">
              <c16:uniqueId val="{00000001-B406-4D6A-949B-F99A024F09B9}"/>
            </c:ext>
          </c:extLst>
        </c:ser>
        <c:ser>
          <c:idx val="1"/>
          <c:order val="1"/>
          <c:tx>
            <c:strRef>
              <c:f>ACSSPP1Y2017.S0201_data_with_ov!$C$1</c:f>
              <c:strCache>
                <c:ptCount val="1"/>
                <c:pt idx="0">
                  <c:v>18-34</c:v>
                </c:pt>
              </c:strCache>
            </c:strRef>
          </c:tx>
          <c:spPr>
            <a:solidFill>
              <a:srgbClr val="AABA0A"/>
            </a:solidFill>
            <a:ln>
              <a:solidFill>
                <a:srgbClr val="AABA0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ACSSPP1Y2017.S0201_data_with_ov!$C$2:$C$5</c:f>
              <c:numCache>
                <c:formatCode>0.0%</c:formatCode>
                <c:ptCount val="4"/>
                <c:pt idx="0">
                  <c:v>0.26100000000000001</c:v>
                </c:pt>
                <c:pt idx="1">
                  <c:v>0.30599999999999999</c:v>
                </c:pt>
                <c:pt idx="2">
                  <c:v>0.29699999999999999</c:v>
                </c:pt>
                <c:pt idx="3">
                  <c:v>0.32300000000000001</c:v>
                </c:pt>
              </c:numCache>
            </c:numRef>
          </c:val>
          <c:extLst>
            <c:ext xmlns:c16="http://schemas.microsoft.com/office/drawing/2014/chart" uri="{C3380CC4-5D6E-409C-BE32-E72D297353CC}">
              <c16:uniqueId val="{00000002-B406-4D6A-949B-F99A024F09B9}"/>
            </c:ext>
          </c:extLst>
        </c:ser>
        <c:ser>
          <c:idx val="2"/>
          <c:order val="2"/>
          <c:tx>
            <c:strRef>
              <c:f>ACSSPP1Y2017.S0201_data_with_ov!$D$1</c:f>
              <c:strCache>
                <c:ptCount val="1"/>
                <c:pt idx="0">
                  <c:v>35-64</c:v>
                </c:pt>
              </c:strCache>
            </c:strRef>
          </c:tx>
          <c:spPr>
            <a:solidFill>
              <a:sysClr val="window" lastClr="FFFFFF"/>
            </a:solidFill>
            <a:ln>
              <a:solidFill>
                <a:srgbClr val="A6A6A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ACSSPP1Y2017.S0201_data_with_ov!$D$2:$D$5</c:f>
              <c:numCache>
                <c:formatCode>0.0%</c:formatCode>
                <c:ptCount val="4"/>
                <c:pt idx="0">
                  <c:v>0.32300000000000001</c:v>
                </c:pt>
                <c:pt idx="1">
                  <c:v>0.27400000000000002</c:v>
                </c:pt>
                <c:pt idx="2">
                  <c:v>0.313</c:v>
                </c:pt>
                <c:pt idx="3">
                  <c:v>0.222</c:v>
                </c:pt>
              </c:numCache>
            </c:numRef>
          </c:val>
          <c:extLst>
            <c:ext xmlns:c16="http://schemas.microsoft.com/office/drawing/2014/chart" uri="{C3380CC4-5D6E-409C-BE32-E72D297353CC}">
              <c16:uniqueId val="{00000003-B406-4D6A-949B-F99A024F09B9}"/>
            </c:ext>
          </c:extLst>
        </c:ser>
        <c:ser>
          <c:idx val="3"/>
          <c:order val="3"/>
          <c:tx>
            <c:strRef>
              <c:f>ACSSPP1Y2017.S0201_data_with_ov!$E$1</c:f>
              <c:strCache>
                <c:ptCount val="1"/>
                <c:pt idx="0">
                  <c:v>65+</c:v>
                </c:pt>
              </c:strCache>
            </c:strRef>
          </c:tx>
          <c:spPr>
            <a:pattFill prst="pct10">
              <a:fgClr>
                <a:sysClr val="windowText" lastClr="000000"/>
              </a:fgClr>
              <a:bgClr>
                <a:sysClr val="window" lastClr="FFFFFF"/>
              </a:bgClr>
            </a:pattFill>
            <a:ln>
              <a:solidFill>
                <a:sysClr val="windowText" lastClr="000000"/>
              </a:solidFill>
            </a:ln>
            <a:effectLst/>
          </c:spPr>
          <c:invertIfNegative val="0"/>
          <c:dLbls>
            <c:dLbl>
              <c:idx val="0"/>
              <c:layout>
                <c:manualLayout>
                  <c:x val="6.0458956391917775E-3"/>
                  <c:y val="8.4292618453255737E-7"/>
                </c:manualLayout>
              </c:layout>
              <c:tx>
                <c:rich>
                  <a:bodyPr/>
                  <a:lstStyle/>
                  <a:p>
                    <a:fld id="{6D82CADE-88FF-4072-BD59-16520755A366}" type="VALUE">
                      <a:rPr lang="en-US" sz="15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B406-4D6A-949B-F99A024F09B9}"/>
                </c:ext>
              </c:extLst>
            </c:dLbl>
            <c:dLbl>
              <c:idx val="1"/>
              <c:layout>
                <c:manualLayout>
                  <c:x val="9.103999614727059E-3"/>
                  <c:y val="-2.6752369781602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406-4D6A-949B-F99A024F09B9}"/>
                </c:ext>
              </c:extLst>
            </c:dLbl>
            <c:dLbl>
              <c:idx val="3"/>
              <c:layout>
                <c:manualLayout>
                  <c:x val="1.5290519877675841E-2"/>
                  <c:y val="2.1073154623126888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406-4D6A-949B-F99A024F09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ACSSPP1Y2017.S0201_data_with_ov!$E$2:$E$5</c:f>
              <c:numCache>
                <c:formatCode>0.0%</c:formatCode>
                <c:ptCount val="4"/>
                <c:pt idx="0">
                  <c:v>8.5999999999999993E-2</c:v>
                </c:pt>
                <c:pt idx="1">
                  <c:v>3.7999999999999999E-2</c:v>
                </c:pt>
                <c:pt idx="2">
                  <c:v>7.1999999999999995E-2</c:v>
                </c:pt>
                <c:pt idx="3">
                  <c:v>5.8999999999999997E-2</c:v>
                </c:pt>
              </c:numCache>
            </c:numRef>
          </c:val>
          <c:extLst>
            <c:ext xmlns:c16="http://schemas.microsoft.com/office/drawing/2014/chart" uri="{C3380CC4-5D6E-409C-BE32-E72D297353CC}">
              <c16:uniqueId val="{00000007-B406-4D6A-949B-F99A024F09B9}"/>
            </c:ext>
          </c:extLst>
        </c:ser>
        <c:dLbls>
          <c:showLegendKey val="0"/>
          <c:showVal val="0"/>
          <c:showCatName val="0"/>
          <c:showSerName val="0"/>
          <c:showPercent val="0"/>
          <c:showBubbleSize val="0"/>
        </c:dLbls>
        <c:gapWidth val="84"/>
        <c:overlap val="100"/>
        <c:axId val="673498624"/>
        <c:axId val="886971904"/>
      </c:barChart>
      <c:catAx>
        <c:axId val="673498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crossAx val="886971904"/>
        <c:crosses val="autoZero"/>
        <c:auto val="1"/>
        <c:lblAlgn val="ctr"/>
        <c:lblOffset val="100"/>
        <c:noMultiLvlLbl val="0"/>
      </c:catAx>
      <c:valAx>
        <c:axId val="88697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673498624"/>
        <c:crosses val="max"/>
        <c:crossBetween val="between"/>
      </c:valAx>
      <c:spPr>
        <a:noFill/>
        <a:ln>
          <a:noFill/>
        </a:ln>
        <a:effectLst/>
      </c:spPr>
    </c:plotArea>
    <c:legend>
      <c:legendPos val="t"/>
      <c:layout>
        <c:manualLayout>
          <c:xMode val="edge"/>
          <c:yMode val="edge"/>
          <c:x val="0.1110790317876932"/>
          <c:y val="1.6836199685282379E-2"/>
          <c:w val="0.78555798580732961"/>
          <c:h val="7.1089858907343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ysClr val="windowText" lastClr="000000"/>
          </a:solidFill>
          <a:latin typeface="Calibri" panose="020F050202020403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39484487515989E-2"/>
          <c:y val="0.11486585010207055"/>
          <c:w val="0.92773840769903759"/>
          <c:h val="0.66136628754738991"/>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640-4B35-B4D5-EB61C9883858}"/>
                </c:ext>
              </c:extLst>
            </c:dLbl>
            <c:dLbl>
              <c:idx val="3"/>
              <c:delete val="1"/>
              <c:extLst>
                <c:ext xmlns:c15="http://schemas.microsoft.com/office/drawing/2012/chart" uri="{CE6537A1-D6FC-4f65-9D91-7224C49458BB}"/>
                <c:ext xmlns:c16="http://schemas.microsoft.com/office/drawing/2014/chart" uri="{C3380CC4-5D6E-409C-BE32-E72D297353CC}">
                  <c16:uniqueId val="{00000001-1640-4B35-B4D5-EB61C9883858}"/>
                </c:ext>
              </c:extLst>
            </c:dLbl>
            <c:dLbl>
              <c:idx val="4"/>
              <c:delete val="1"/>
              <c:extLst>
                <c:ext xmlns:c15="http://schemas.microsoft.com/office/drawing/2012/chart" uri="{CE6537A1-D6FC-4f65-9D91-7224C49458BB}"/>
                <c:ext xmlns:c16="http://schemas.microsoft.com/office/drawing/2014/chart" uri="{C3380CC4-5D6E-409C-BE32-E72D297353CC}">
                  <c16:uniqueId val="{00000002-1640-4B35-B4D5-EB61C988385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Sheet1!$B$2:$G$2</c:f>
              <c:numCache>
                <c:formatCode>General</c:formatCode>
                <c:ptCount val="6"/>
                <c:pt idx="0">
                  <c:v>0</c:v>
                </c:pt>
                <c:pt idx="1">
                  <c:v>1</c:v>
                </c:pt>
                <c:pt idx="2">
                  <c:v>6</c:v>
                </c:pt>
                <c:pt idx="3">
                  <c:v>0</c:v>
                </c:pt>
                <c:pt idx="4">
                  <c:v>0</c:v>
                </c:pt>
                <c:pt idx="5">
                  <c:v>3</c:v>
                </c:pt>
              </c:numCache>
            </c:numRef>
          </c:val>
          <c:extLst>
            <c:ext xmlns:c16="http://schemas.microsoft.com/office/drawing/2014/chart" uri="{C3380CC4-5D6E-409C-BE32-E72D297353CC}">
              <c16:uniqueId val="{00000003-1640-4B35-B4D5-EB61C9883858}"/>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40-4B35-B4D5-EB61C988385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Sheet1!$B$3:$G$3</c:f>
              <c:numCache>
                <c:formatCode>General</c:formatCode>
                <c:ptCount val="6"/>
                <c:pt idx="0">
                  <c:v>1</c:v>
                </c:pt>
                <c:pt idx="1">
                  <c:v>11</c:v>
                </c:pt>
                <c:pt idx="2">
                  <c:v>6</c:v>
                </c:pt>
                <c:pt idx="3">
                  <c:v>6</c:v>
                </c:pt>
                <c:pt idx="4">
                  <c:v>4</c:v>
                </c:pt>
                <c:pt idx="5">
                  <c:v>2</c:v>
                </c:pt>
              </c:numCache>
            </c:numRef>
          </c:val>
          <c:extLst>
            <c:ext xmlns:c16="http://schemas.microsoft.com/office/drawing/2014/chart" uri="{C3380CC4-5D6E-409C-BE32-E72D297353CC}">
              <c16:uniqueId val="{00000005-1640-4B35-B4D5-EB61C9883858}"/>
            </c:ext>
          </c:extLst>
        </c:ser>
        <c:ser>
          <c:idx val="0"/>
          <c:order val="2"/>
          <c:tx>
            <c:strRef>
              <c:f>Sheet1!$A$4</c:f>
              <c:strCache>
                <c:ptCount val="1"/>
                <c:pt idx="0">
                  <c:v>Worse</c:v>
                </c:pt>
              </c:strCache>
            </c:strRef>
          </c:tx>
          <c:spPr>
            <a:solidFill>
              <a:srgbClr val="E5152F"/>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1640-4B35-B4D5-EB61C9883858}"/>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Sheet1!$B$4:$G$4</c:f>
              <c:numCache>
                <c:formatCode>General</c:formatCode>
                <c:ptCount val="6"/>
                <c:pt idx="0">
                  <c:v>19</c:v>
                </c:pt>
                <c:pt idx="1">
                  <c:v>9</c:v>
                </c:pt>
                <c:pt idx="2">
                  <c:v>7</c:v>
                </c:pt>
                <c:pt idx="3">
                  <c:v>5</c:v>
                </c:pt>
                <c:pt idx="4">
                  <c:v>0</c:v>
                </c:pt>
                <c:pt idx="5">
                  <c:v>15</c:v>
                </c:pt>
              </c:numCache>
            </c:numRef>
          </c:val>
          <c:extLst>
            <c:ext xmlns:c16="http://schemas.microsoft.com/office/drawing/2014/chart" uri="{C3380CC4-5D6E-409C-BE32-E72D297353CC}">
              <c16:uniqueId val="{00000007-1640-4B35-B4D5-EB61C9883858}"/>
            </c:ext>
          </c:extLst>
        </c:ser>
        <c:dLbls>
          <c:showLegendKey val="0"/>
          <c:showVal val="1"/>
          <c:showCatName val="0"/>
          <c:showSerName val="0"/>
          <c:showPercent val="0"/>
          <c:showBubbleSize val="0"/>
        </c:dLbls>
        <c:gapWidth val="150"/>
        <c:overlap val="100"/>
        <c:axId val="161301248"/>
        <c:axId val="161302784"/>
      </c:barChart>
      <c:catAx>
        <c:axId val="161301248"/>
        <c:scaling>
          <c:orientation val="minMax"/>
        </c:scaling>
        <c:delete val="0"/>
        <c:axPos val="b"/>
        <c:numFmt formatCode="General" sourceLinked="1"/>
        <c:majorTickMark val="out"/>
        <c:minorTickMark val="none"/>
        <c:tickLblPos val="nextTo"/>
        <c:txPr>
          <a:bodyPr rot="0" vert="horz"/>
          <a:lstStyle/>
          <a:p>
            <a:pPr>
              <a:defRPr/>
            </a:pPr>
            <a:endParaRPr lang="en-US"/>
          </a:p>
        </c:txPr>
        <c:crossAx val="161302784"/>
        <c:crosses val="autoZero"/>
        <c:auto val="1"/>
        <c:lblAlgn val="ctr"/>
        <c:lblOffset val="100"/>
        <c:tickLblSkip val="1"/>
        <c:tickMarkSkip val="1"/>
        <c:noMultiLvlLbl val="0"/>
      </c:catAx>
      <c:valAx>
        <c:axId val="161302784"/>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61301248"/>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ACSSPP1Y2017.S0201_data_with_ov!$C$83</c:f>
              <c:strCache>
                <c:ptCount val="1"/>
                <c:pt idx="0">
                  <c:v>No health insurance coverage</c:v>
                </c:pt>
              </c:strCache>
            </c:strRef>
          </c:tx>
          <c:spPr>
            <a:solidFill>
              <a:srgbClr val="0072C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ACSSPP1Y2017.S0201_data_with_ov!$A$84:$B$93</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ACSSPP1Y2017.S0201_data_with_ov!$C$84:$C$93</c:f>
              <c:numCache>
                <c:formatCode>0.0%</c:formatCode>
                <c:ptCount val="10"/>
                <c:pt idx="0">
                  <c:v>0.06</c:v>
                </c:pt>
                <c:pt idx="1">
                  <c:v>0.05</c:v>
                </c:pt>
                <c:pt idx="2">
                  <c:v>5.2999999999999999E-2</c:v>
                </c:pt>
                <c:pt idx="3">
                  <c:v>7.5999999999999998E-2</c:v>
                </c:pt>
                <c:pt idx="4">
                  <c:v>8.3000000000000004E-2</c:v>
                </c:pt>
                <c:pt idx="5">
                  <c:v>4.1000000000000002E-2</c:v>
                </c:pt>
                <c:pt idx="6">
                  <c:v>9.9000000000000005E-2</c:v>
                </c:pt>
                <c:pt idx="7">
                  <c:v>8.2000000000000003E-2</c:v>
                </c:pt>
                <c:pt idx="8">
                  <c:v>0.10299999999999999</c:v>
                </c:pt>
                <c:pt idx="9">
                  <c:v>6.8000000000000005E-2</c:v>
                </c:pt>
              </c:numCache>
            </c:numRef>
          </c:val>
          <c:extLst>
            <c:ext xmlns:c16="http://schemas.microsoft.com/office/drawing/2014/chart" uri="{C3380CC4-5D6E-409C-BE32-E72D297353CC}">
              <c16:uniqueId val="{00000000-F135-414A-B0BF-8B66D870BBCE}"/>
            </c:ext>
          </c:extLst>
        </c:ser>
        <c:dLbls>
          <c:showLegendKey val="0"/>
          <c:showVal val="0"/>
          <c:showCatName val="0"/>
          <c:showSerName val="0"/>
          <c:showPercent val="0"/>
          <c:showBubbleSize val="0"/>
        </c:dLbls>
        <c:gapWidth val="50"/>
        <c:overlap val="100"/>
        <c:axId val="876957088"/>
        <c:axId val="549286320"/>
      </c:barChart>
      <c:catAx>
        <c:axId val="876957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549286320"/>
        <c:crosses val="autoZero"/>
        <c:auto val="1"/>
        <c:lblAlgn val="ctr"/>
        <c:lblOffset val="100"/>
        <c:noMultiLvlLbl val="0"/>
      </c:catAx>
      <c:valAx>
        <c:axId val="549286320"/>
        <c:scaling>
          <c:orientation val="minMax"/>
          <c:max val="0.1400000000000000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876957088"/>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ACSSPP1Y2017.S0201_data_with_ov!$B$1</c:f>
              <c:strCache>
                <c:ptCount val="1"/>
                <c:pt idx="0">
                  <c:v>No health insurance coverage</c:v>
                </c:pt>
              </c:strCache>
            </c:strRef>
          </c:tx>
          <c:spPr>
            <a:solidFill>
              <a:srgbClr val="0072C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ACSSPP1Y2017.S0201_data_with_ov!$B$2:$B$5</c:f>
              <c:numCache>
                <c:formatCode>0.0%</c:formatCode>
                <c:ptCount val="4"/>
                <c:pt idx="0">
                  <c:v>5.5E-2</c:v>
                </c:pt>
                <c:pt idx="1">
                  <c:v>8.4000000000000005E-2</c:v>
                </c:pt>
                <c:pt idx="2">
                  <c:v>7.9000000000000001E-2</c:v>
                </c:pt>
                <c:pt idx="3">
                  <c:v>9.9000000000000005E-2</c:v>
                </c:pt>
              </c:numCache>
            </c:numRef>
          </c:val>
          <c:extLst>
            <c:ext xmlns:c16="http://schemas.microsoft.com/office/drawing/2014/chart" uri="{C3380CC4-5D6E-409C-BE32-E72D297353CC}">
              <c16:uniqueId val="{00000000-4183-457E-91CD-A90FE77CFA21}"/>
            </c:ext>
          </c:extLst>
        </c:ser>
        <c:dLbls>
          <c:showLegendKey val="0"/>
          <c:showVal val="0"/>
          <c:showCatName val="0"/>
          <c:showSerName val="0"/>
          <c:showPercent val="0"/>
          <c:showBubbleSize val="0"/>
        </c:dLbls>
        <c:gapWidth val="182"/>
        <c:axId val="879212560"/>
        <c:axId val="647728336"/>
      </c:barChart>
      <c:catAx>
        <c:axId val="879212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647728336"/>
        <c:crosses val="autoZero"/>
        <c:auto val="1"/>
        <c:lblAlgn val="ctr"/>
        <c:lblOffset val="100"/>
        <c:noMultiLvlLbl val="0"/>
      </c:catAx>
      <c:valAx>
        <c:axId val="647728336"/>
        <c:scaling>
          <c:orientation val="minMax"/>
          <c:max val="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8792125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2120637698065"/>
          <c:y val="0.12803675471417136"/>
          <c:w val="0.87913859725867605"/>
          <c:h val="0.72404762569572423"/>
        </c:manualLayout>
      </c:layout>
      <c:lineChart>
        <c:grouping val="standard"/>
        <c:varyColors val="0"/>
        <c:ser>
          <c:idx val="3"/>
          <c:order val="0"/>
          <c:tx>
            <c:strRef>
              <c:f>'#33'!$C$4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'#33'!$C$5:$C$19</c:f>
              <c:numCache>
                <c:formatCode>0.0</c:formatCode>
                <c:ptCount val="15"/>
                <c:pt idx="0">
                  <c:v>77.3</c:v>
                </c:pt>
                <c:pt idx="1">
                  <c:v>77.599999999999994</c:v>
                </c:pt>
                <c:pt idx="2">
                  <c:v>77.400000000000006</c:v>
                </c:pt>
                <c:pt idx="3">
                  <c:v>76.599999999999994</c:v>
                </c:pt>
                <c:pt idx="4">
                  <c:v>77.599999999999994</c:v>
                </c:pt>
                <c:pt idx="5">
                  <c:v>76.3</c:v>
                </c:pt>
                <c:pt idx="6">
                  <c:v>75.599999999999994</c:v>
                </c:pt>
                <c:pt idx="7">
                  <c:v>75.900000000000006</c:v>
                </c:pt>
                <c:pt idx="8">
                  <c:v>76.8</c:v>
                </c:pt>
                <c:pt idx="9">
                  <c:v>77.3</c:v>
                </c:pt>
                <c:pt idx="10">
                  <c:v>76.5</c:v>
                </c:pt>
                <c:pt idx="11">
                  <c:v>75.7</c:v>
                </c:pt>
                <c:pt idx="12">
                  <c:v>76.400000000000006</c:v>
                </c:pt>
                <c:pt idx="13">
                  <c:v>76.5</c:v>
                </c:pt>
                <c:pt idx="14">
                  <c:v>76.5</c:v>
                </c:pt>
              </c:numCache>
            </c:numRef>
          </c:val>
          <c:smooth val="0"/>
          <c:extLst>
            <c:ext xmlns:c16="http://schemas.microsoft.com/office/drawing/2014/chart" uri="{C3380CC4-5D6E-409C-BE32-E72D297353CC}">
              <c16:uniqueId val="{00000001-27C2-4107-B9D0-621286DBC3EB}"/>
            </c:ext>
          </c:extLst>
        </c:ser>
        <c:ser>
          <c:idx val="0"/>
          <c:order val="1"/>
          <c:tx>
            <c:strRef>
              <c:f>'#33'!$I$4</c:f>
              <c:strCache>
                <c:ptCount val="1"/>
                <c:pt idx="0">
                  <c:v>White</c:v>
                </c:pt>
              </c:strCache>
            </c:strRef>
          </c:tx>
          <c:spPr>
            <a:ln>
              <a:solidFill>
                <a:srgbClr val="0072C6"/>
              </a:solidFill>
            </a:ln>
          </c:spPr>
          <c:marker>
            <c:symbol val="square"/>
            <c:size val="7"/>
            <c:spPr>
              <a:solidFill>
                <a:srgbClr val="0072C6"/>
              </a:solidFill>
              <a:ln>
                <a:no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'#33'!$I$5:$I$19</c:f>
              <c:numCache>
                <c:formatCode>0.0</c:formatCode>
                <c:ptCount val="15"/>
                <c:pt idx="0">
                  <c:v>78.099999999999994</c:v>
                </c:pt>
                <c:pt idx="1">
                  <c:v>78.5</c:v>
                </c:pt>
                <c:pt idx="2">
                  <c:v>78.099999999999994</c:v>
                </c:pt>
                <c:pt idx="3">
                  <c:v>77.5</c:v>
                </c:pt>
                <c:pt idx="4">
                  <c:v>78.7</c:v>
                </c:pt>
                <c:pt idx="5">
                  <c:v>77.2</c:v>
                </c:pt>
                <c:pt idx="6">
                  <c:v>76.3</c:v>
                </c:pt>
                <c:pt idx="7">
                  <c:v>76.7</c:v>
                </c:pt>
                <c:pt idx="8">
                  <c:v>77.599999999999994</c:v>
                </c:pt>
                <c:pt idx="9">
                  <c:v>78.3</c:v>
                </c:pt>
                <c:pt idx="10">
                  <c:v>77.5</c:v>
                </c:pt>
                <c:pt idx="11">
                  <c:v>76.5</c:v>
                </c:pt>
                <c:pt idx="12">
                  <c:v>77.400000000000006</c:v>
                </c:pt>
                <c:pt idx="13">
                  <c:v>77.099999999999994</c:v>
                </c:pt>
                <c:pt idx="14">
                  <c:v>77.400000000000006</c:v>
                </c:pt>
              </c:numCache>
            </c:numRef>
          </c:val>
          <c:smooth val="0"/>
          <c:extLst>
            <c:ext xmlns:c16="http://schemas.microsoft.com/office/drawing/2014/chart" uri="{C3380CC4-5D6E-409C-BE32-E72D297353CC}">
              <c16:uniqueId val="{00000001-C42E-486D-8918-9361601CA584}"/>
            </c:ext>
          </c:extLst>
        </c:ser>
        <c:ser>
          <c:idx val="1"/>
          <c:order val="2"/>
          <c:tx>
            <c:strRef>
              <c:f>'#33'!$G$4</c:f>
              <c:strCache>
                <c:ptCount val="1"/>
                <c:pt idx="0">
                  <c:v>Black</c:v>
                </c:pt>
              </c:strCache>
            </c:strRef>
          </c:tx>
          <c:spPr>
            <a:ln>
              <a:solidFill>
                <a:srgbClr val="AABA0A"/>
              </a:solidFill>
            </a:ln>
          </c:spPr>
          <c:marker>
            <c:symbol val="triangle"/>
            <c:size val="8"/>
            <c:spPr>
              <a:solidFill>
                <a:srgbClr val="AABA0A"/>
              </a:solidFill>
              <a:ln>
                <a:no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'#33'!$G$5:$G$19</c:f>
              <c:numCache>
                <c:formatCode>0.0</c:formatCode>
                <c:ptCount val="15"/>
                <c:pt idx="0">
                  <c:v>74.900000000000006</c:v>
                </c:pt>
                <c:pt idx="1">
                  <c:v>73.400000000000006</c:v>
                </c:pt>
                <c:pt idx="2">
                  <c:v>73.3</c:v>
                </c:pt>
                <c:pt idx="3">
                  <c:v>71.900000000000006</c:v>
                </c:pt>
                <c:pt idx="4">
                  <c:v>75.400000000000006</c:v>
                </c:pt>
                <c:pt idx="5">
                  <c:v>73.3</c:v>
                </c:pt>
                <c:pt idx="6">
                  <c:v>72.2</c:v>
                </c:pt>
                <c:pt idx="7">
                  <c:v>72.7</c:v>
                </c:pt>
                <c:pt idx="8">
                  <c:v>72.8</c:v>
                </c:pt>
                <c:pt idx="9">
                  <c:v>73.099999999999994</c:v>
                </c:pt>
                <c:pt idx="10">
                  <c:v>72.900000000000006</c:v>
                </c:pt>
                <c:pt idx="11">
                  <c:v>72.2</c:v>
                </c:pt>
                <c:pt idx="12">
                  <c:v>71.5</c:v>
                </c:pt>
                <c:pt idx="13">
                  <c:v>72.8</c:v>
                </c:pt>
                <c:pt idx="14">
                  <c:v>72.400000000000006</c:v>
                </c:pt>
              </c:numCache>
            </c:numRef>
          </c:val>
          <c:smooth val="0"/>
          <c:extLst>
            <c:ext xmlns:c16="http://schemas.microsoft.com/office/drawing/2014/chart" uri="{C3380CC4-5D6E-409C-BE32-E72D297353CC}">
              <c16:uniqueId val="{00000002-28FF-4376-B068-C2B0B850C39E}"/>
            </c:ext>
          </c:extLst>
        </c:ser>
        <c:ser>
          <c:idx val="2"/>
          <c:order val="3"/>
          <c:tx>
            <c:strRef>
              <c:f>'#33'!$F$4</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'#33'!$F$5:$F$19</c:f>
              <c:numCache>
                <c:formatCode>0.0</c:formatCode>
                <c:ptCount val="15"/>
                <c:pt idx="0">
                  <c:v>69.3</c:v>
                </c:pt>
                <c:pt idx="1">
                  <c:v>71.3</c:v>
                </c:pt>
                <c:pt idx="2">
                  <c:v>75.2</c:v>
                </c:pt>
                <c:pt idx="3">
                  <c:v>70.2</c:v>
                </c:pt>
                <c:pt idx="4">
                  <c:v>64.7</c:v>
                </c:pt>
                <c:pt idx="5">
                  <c:v>69.400000000000006</c:v>
                </c:pt>
                <c:pt idx="6">
                  <c:v>71.7</c:v>
                </c:pt>
                <c:pt idx="7">
                  <c:v>68.400000000000006</c:v>
                </c:pt>
                <c:pt idx="8">
                  <c:v>72.2</c:v>
                </c:pt>
                <c:pt idx="9">
                  <c:v>70.5</c:v>
                </c:pt>
                <c:pt idx="10">
                  <c:v>69.900000000000006</c:v>
                </c:pt>
                <c:pt idx="11">
                  <c:v>69.8</c:v>
                </c:pt>
                <c:pt idx="12">
                  <c:v>71.7</c:v>
                </c:pt>
                <c:pt idx="13">
                  <c:v>74.2</c:v>
                </c:pt>
                <c:pt idx="14">
                  <c:v>71.8</c:v>
                </c:pt>
              </c:numCache>
            </c:numRef>
          </c:val>
          <c:smooth val="0"/>
          <c:extLst>
            <c:ext xmlns:c16="http://schemas.microsoft.com/office/drawing/2014/chart" uri="{C3380CC4-5D6E-409C-BE32-E72D297353CC}">
              <c16:uniqueId val="{00000003-2400-457C-B458-D10FEE20460D}"/>
            </c:ext>
          </c:extLst>
        </c:ser>
        <c:ser>
          <c:idx val="4"/>
          <c:order val="4"/>
          <c:tx>
            <c:strRef>
              <c:f>'#33'!$H$4</c:f>
              <c:strCache>
                <c:ptCount val="1"/>
                <c:pt idx="0">
                  <c:v>NHPI</c:v>
                </c:pt>
              </c:strCache>
            </c:strRef>
          </c:tx>
          <c:spPr>
            <a:ln>
              <a:solidFill>
                <a:srgbClr val="70AD47">
                  <a:lumMod val="75000"/>
                </a:srgbClr>
              </a:solidFill>
            </a:ln>
          </c:spPr>
          <c:marker>
            <c:spPr>
              <a:ln>
                <a:solidFill>
                  <a:srgbClr val="70AD47">
                    <a:lumMod val="75000"/>
                  </a:srgbClr>
                </a:solid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'#33'!$H$5:$H$19</c:f>
              <c:numCache>
                <c:formatCode>0.0</c:formatCode>
                <c:ptCount val="15"/>
                <c:pt idx="0">
                  <c:v>81</c:v>
                </c:pt>
                <c:pt idx="1">
                  <c:v>70.400000000000006</c:v>
                </c:pt>
                <c:pt idx="2">
                  <c:v>78.7</c:v>
                </c:pt>
                <c:pt idx="3">
                  <c:v>86</c:v>
                </c:pt>
                <c:pt idx="4">
                  <c:v>81.7</c:v>
                </c:pt>
                <c:pt idx="7">
                  <c:v>74.599999999999994</c:v>
                </c:pt>
                <c:pt idx="8">
                  <c:v>71.400000000000006</c:v>
                </c:pt>
                <c:pt idx="9">
                  <c:v>72.599999999999994</c:v>
                </c:pt>
                <c:pt idx="10">
                  <c:v>66</c:v>
                </c:pt>
              </c:numCache>
            </c:numRef>
          </c:val>
          <c:smooth val="0"/>
          <c:extLst>
            <c:ext xmlns:c16="http://schemas.microsoft.com/office/drawing/2014/chart" uri="{C3380CC4-5D6E-409C-BE32-E72D297353CC}">
              <c16:uniqueId val="{00000004-99C4-44BB-91A4-36C5A4582426}"/>
            </c:ext>
          </c:extLst>
        </c:ser>
        <c:ser>
          <c:idx val="5"/>
          <c:order val="5"/>
          <c:tx>
            <c:strRef>
              <c:f>'#33'!$E$4</c:f>
              <c:strCache>
                <c:ptCount val="1"/>
                <c:pt idx="0">
                  <c:v>AI/AN</c:v>
                </c:pt>
              </c:strCache>
            </c:strRef>
          </c:tx>
          <c:spPr>
            <a:ln w="25400">
              <a:solidFill>
                <a:srgbClr val="ED7D31"/>
              </a:solidFill>
            </a:ln>
          </c:spPr>
          <c:marker>
            <c:symbol val="x"/>
            <c:size val="7"/>
            <c:spPr>
              <a:noFill/>
              <a:ln>
                <a:solidFill>
                  <a:srgbClr val="ED7D31"/>
                </a:solidFill>
              </a:ln>
            </c:spPr>
          </c:marker>
          <c:cat>
            <c:numRef>
              <c:f>'#33'!$B$5:$B$19</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'#33'!$E$5:$E$19</c:f>
              <c:numCache>
                <c:formatCode>0.0</c:formatCode>
                <c:ptCount val="15"/>
                <c:pt idx="0">
                  <c:v>73.099999999999994</c:v>
                </c:pt>
                <c:pt idx="1">
                  <c:v>79</c:v>
                </c:pt>
                <c:pt idx="2">
                  <c:v>78.5</c:v>
                </c:pt>
                <c:pt idx="3">
                  <c:v>79.3</c:v>
                </c:pt>
                <c:pt idx="4">
                  <c:v>80.099999999999994</c:v>
                </c:pt>
                <c:pt idx="5">
                  <c:v>72</c:v>
                </c:pt>
                <c:pt idx="6">
                  <c:v>79.7</c:v>
                </c:pt>
                <c:pt idx="7">
                  <c:v>80.099999999999994</c:v>
                </c:pt>
                <c:pt idx="8">
                  <c:v>80.7</c:v>
                </c:pt>
                <c:pt idx="9">
                  <c:v>77.2</c:v>
                </c:pt>
                <c:pt idx="10">
                  <c:v>82.6</c:v>
                </c:pt>
                <c:pt idx="11">
                  <c:v>76.400000000000006</c:v>
                </c:pt>
                <c:pt idx="12">
                  <c:v>78.599999999999994</c:v>
                </c:pt>
                <c:pt idx="13">
                  <c:v>74.3</c:v>
                </c:pt>
                <c:pt idx="14">
                  <c:v>73.400000000000006</c:v>
                </c:pt>
              </c:numCache>
            </c:numRef>
          </c:val>
          <c:smooth val="0"/>
          <c:extLst>
            <c:ext xmlns:c16="http://schemas.microsoft.com/office/drawing/2014/chart" uri="{C3380CC4-5D6E-409C-BE32-E72D297353CC}">
              <c16:uniqueId val="{0000000E-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90000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dirty="0"/>
                  <a:t>Percent</a:t>
                </a:r>
              </a:p>
            </c:rich>
          </c:tx>
          <c:layout>
            <c:manualLayout>
              <c:xMode val="edge"/>
              <c:yMode val="edge"/>
              <c:x val="6.1728395061728392E-3"/>
              <c:y val="0.39448260456804601"/>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1266006521912"/>
          <c:y val="0.11030621172353455"/>
          <c:w val="0.8831028046210132"/>
          <c:h val="0.76246375453068371"/>
        </c:manualLayout>
      </c:layout>
      <c:lineChart>
        <c:grouping val="standard"/>
        <c:varyColors val="0"/>
        <c:ser>
          <c:idx val="3"/>
          <c:order val="0"/>
          <c:tx>
            <c:strRef>
              <c:f>dental_care!$C$4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dental_care!$B$5:$B$19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dental_care!$C$5:$C$19</c:f>
              <c:numCache>
                <c:formatCode>0.0</c:formatCode>
                <c:ptCount val="15"/>
                <c:pt idx="0">
                  <c:v>5.46</c:v>
                </c:pt>
                <c:pt idx="1">
                  <c:v>6.08</c:v>
                </c:pt>
                <c:pt idx="2">
                  <c:v>5.9</c:v>
                </c:pt>
                <c:pt idx="3">
                  <c:v>6.44</c:v>
                </c:pt>
                <c:pt idx="4">
                  <c:v>6.28</c:v>
                </c:pt>
                <c:pt idx="5">
                  <c:v>5.46</c:v>
                </c:pt>
                <c:pt idx="6">
                  <c:v>5.64</c:v>
                </c:pt>
                <c:pt idx="7">
                  <c:v>6.48</c:v>
                </c:pt>
                <c:pt idx="8">
                  <c:v>5.77</c:v>
                </c:pt>
                <c:pt idx="9">
                  <c:v>5.93</c:v>
                </c:pt>
                <c:pt idx="10">
                  <c:v>5.74</c:v>
                </c:pt>
                <c:pt idx="11">
                  <c:v>6.42</c:v>
                </c:pt>
                <c:pt idx="12">
                  <c:v>5.66</c:v>
                </c:pt>
                <c:pt idx="13">
                  <c:v>5.5</c:v>
                </c:pt>
                <c:pt idx="14">
                  <c:v>4.8499999999999996</c:v>
                </c:pt>
              </c:numCache>
            </c:numRef>
          </c:val>
          <c:smooth val="0"/>
          <c:extLst>
            <c:ext xmlns:c16="http://schemas.microsoft.com/office/drawing/2014/chart" uri="{C3380CC4-5D6E-409C-BE32-E72D297353CC}">
              <c16:uniqueId val="{00000001-27C2-4107-B9D0-621286DBC3EB}"/>
            </c:ext>
          </c:extLst>
        </c:ser>
        <c:ser>
          <c:idx val="0"/>
          <c:order val="1"/>
          <c:tx>
            <c:strRef>
              <c:f>dental_care!$H$4</c:f>
              <c:strCache>
                <c:ptCount val="1"/>
                <c:pt idx="0">
                  <c:v>White</c:v>
                </c:pt>
              </c:strCache>
            </c:strRef>
          </c:tx>
          <c:spPr>
            <a:ln>
              <a:solidFill>
                <a:srgbClr val="0072C6"/>
              </a:solidFill>
            </a:ln>
          </c:spPr>
          <c:marker>
            <c:symbol val="square"/>
            <c:size val="7"/>
            <c:spPr>
              <a:solidFill>
                <a:srgbClr val="0072C6"/>
              </a:solidFill>
              <a:ln>
                <a:noFill/>
              </a:ln>
            </c:spPr>
          </c:marker>
          <c:cat>
            <c:numRef>
              <c:f>dental_care!$B$5:$B$19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dental_care!$H$5:$H$19</c:f>
              <c:numCache>
                <c:formatCode>0.0</c:formatCode>
                <c:ptCount val="15"/>
                <c:pt idx="0">
                  <c:v>5.53</c:v>
                </c:pt>
                <c:pt idx="1">
                  <c:v>5.97</c:v>
                </c:pt>
                <c:pt idx="2">
                  <c:v>5.71</c:v>
                </c:pt>
                <c:pt idx="3">
                  <c:v>6.4</c:v>
                </c:pt>
                <c:pt idx="4">
                  <c:v>6.18</c:v>
                </c:pt>
                <c:pt idx="5">
                  <c:v>5.55</c:v>
                </c:pt>
                <c:pt idx="6">
                  <c:v>5.83</c:v>
                </c:pt>
                <c:pt idx="7">
                  <c:v>6.6</c:v>
                </c:pt>
                <c:pt idx="8">
                  <c:v>5.71</c:v>
                </c:pt>
                <c:pt idx="9">
                  <c:v>5.85</c:v>
                </c:pt>
                <c:pt idx="10">
                  <c:v>5.6</c:v>
                </c:pt>
                <c:pt idx="11">
                  <c:v>6.33</c:v>
                </c:pt>
                <c:pt idx="12">
                  <c:v>5.65</c:v>
                </c:pt>
                <c:pt idx="13">
                  <c:v>5.61</c:v>
                </c:pt>
                <c:pt idx="14">
                  <c:v>4.66</c:v>
                </c:pt>
              </c:numCache>
            </c:numRef>
          </c:val>
          <c:smooth val="0"/>
          <c:extLst>
            <c:ext xmlns:c16="http://schemas.microsoft.com/office/drawing/2014/chart" uri="{C3380CC4-5D6E-409C-BE32-E72D297353CC}">
              <c16:uniqueId val="{00000001-C42E-486D-8918-9361601CA584}"/>
            </c:ext>
          </c:extLst>
        </c:ser>
        <c:ser>
          <c:idx val="1"/>
          <c:order val="2"/>
          <c:tx>
            <c:strRef>
              <c:f>dental_care!$G$4</c:f>
              <c:strCache>
                <c:ptCount val="1"/>
                <c:pt idx="0">
                  <c:v>Black</c:v>
                </c:pt>
              </c:strCache>
            </c:strRef>
          </c:tx>
          <c:spPr>
            <a:ln>
              <a:solidFill>
                <a:srgbClr val="AABA0A"/>
              </a:solidFill>
            </a:ln>
          </c:spPr>
          <c:marker>
            <c:symbol val="triangle"/>
            <c:size val="8"/>
            <c:spPr>
              <a:solidFill>
                <a:srgbClr val="AABA0A"/>
              </a:solidFill>
              <a:ln>
                <a:noFill/>
              </a:ln>
            </c:spPr>
          </c:marker>
          <c:cat>
            <c:numRef>
              <c:f>dental_care!$B$5:$B$19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dental_care!$G$5:$G$19</c:f>
              <c:numCache>
                <c:formatCode>0.0</c:formatCode>
                <c:ptCount val="15"/>
                <c:pt idx="0">
                  <c:v>5.66</c:v>
                </c:pt>
                <c:pt idx="1">
                  <c:v>6.97</c:v>
                </c:pt>
                <c:pt idx="2">
                  <c:v>7.42</c:v>
                </c:pt>
                <c:pt idx="3">
                  <c:v>6.9</c:v>
                </c:pt>
                <c:pt idx="4">
                  <c:v>7.13</c:v>
                </c:pt>
                <c:pt idx="5">
                  <c:v>5.66</c:v>
                </c:pt>
                <c:pt idx="6">
                  <c:v>5.01</c:v>
                </c:pt>
                <c:pt idx="7">
                  <c:v>6.65</c:v>
                </c:pt>
                <c:pt idx="8">
                  <c:v>6.23</c:v>
                </c:pt>
                <c:pt idx="9">
                  <c:v>6.73</c:v>
                </c:pt>
                <c:pt idx="10">
                  <c:v>6.49</c:v>
                </c:pt>
                <c:pt idx="11">
                  <c:v>7.58</c:v>
                </c:pt>
                <c:pt idx="12">
                  <c:v>6.04</c:v>
                </c:pt>
                <c:pt idx="13">
                  <c:v>5.43</c:v>
                </c:pt>
                <c:pt idx="14">
                  <c:v>5.36</c:v>
                </c:pt>
              </c:numCache>
            </c:numRef>
          </c:val>
          <c:smooth val="0"/>
          <c:extLst>
            <c:ext xmlns:c16="http://schemas.microsoft.com/office/drawing/2014/chart" uri="{C3380CC4-5D6E-409C-BE32-E72D297353CC}">
              <c16:uniqueId val="{00000002-28FF-4376-B068-C2B0B850C39E}"/>
            </c:ext>
          </c:extLst>
        </c:ser>
        <c:ser>
          <c:idx val="2"/>
          <c:order val="3"/>
          <c:tx>
            <c:strRef>
              <c:f>dental_care!$F$4</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dental_care!$B$5:$B$19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dental_care!$F$5:$F$19</c:f>
              <c:numCache>
                <c:formatCode>0.0</c:formatCode>
                <c:ptCount val="15"/>
                <c:pt idx="0">
                  <c:v>2.9</c:v>
                </c:pt>
                <c:pt idx="1">
                  <c:v>3.65</c:v>
                </c:pt>
                <c:pt idx="2">
                  <c:v>3.3</c:v>
                </c:pt>
                <c:pt idx="3">
                  <c:v>4.2300000000000004</c:v>
                </c:pt>
                <c:pt idx="4">
                  <c:v>3.13</c:v>
                </c:pt>
                <c:pt idx="5">
                  <c:v>3.23</c:v>
                </c:pt>
                <c:pt idx="6">
                  <c:v>3.19</c:v>
                </c:pt>
                <c:pt idx="7">
                  <c:v>4.3600000000000003</c:v>
                </c:pt>
                <c:pt idx="8">
                  <c:v>5.09</c:v>
                </c:pt>
                <c:pt idx="9">
                  <c:v>4.47</c:v>
                </c:pt>
                <c:pt idx="10">
                  <c:v>4.9000000000000004</c:v>
                </c:pt>
                <c:pt idx="11">
                  <c:v>4.5599999999999996</c:v>
                </c:pt>
                <c:pt idx="12">
                  <c:v>4.1900000000000004</c:v>
                </c:pt>
                <c:pt idx="13">
                  <c:v>4.4400000000000004</c:v>
                </c:pt>
                <c:pt idx="14">
                  <c:v>3.85</c:v>
                </c:pt>
              </c:numCache>
            </c:numRef>
          </c:val>
          <c:smooth val="0"/>
          <c:extLst>
            <c:ext xmlns:c16="http://schemas.microsoft.com/office/drawing/2014/chart" uri="{C3380CC4-5D6E-409C-BE32-E72D297353CC}">
              <c16:uniqueId val="{00000003-2400-457C-B458-D10FEE20460D}"/>
            </c:ext>
          </c:extLst>
        </c:ser>
        <c:ser>
          <c:idx val="4"/>
          <c:order val="4"/>
          <c:tx>
            <c:strRef>
              <c:f>dental_care!$E$4</c:f>
              <c:strCache>
                <c:ptCount val="1"/>
                <c:pt idx="0">
                  <c:v>AI/AN</c:v>
                </c:pt>
              </c:strCache>
            </c:strRef>
          </c:tx>
          <c:spPr>
            <a:ln>
              <a:solidFill>
                <a:srgbClr val="70AD47">
                  <a:lumMod val="75000"/>
                </a:srgbClr>
              </a:solidFill>
            </a:ln>
          </c:spPr>
          <c:marker>
            <c:spPr>
              <a:ln>
                <a:solidFill>
                  <a:srgbClr val="70AD47">
                    <a:lumMod val="75000"/>
                  </a:srgbClr>
                </a:solidFill>
              </a:ln>
            </c:spPr>
          </c:marker>
          <c:cat>
            <c:numRef>
              <c:f>dental_care!$B$5:$B$19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dental_care!$E$5:$E$19</c:f>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90000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4.6053547283862253E-3"/>
              <c:y val="0.40827295676582093"/>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4125595411685"/>
          <c:y val="4.9229002624671919E-2"/>
          <c:w val="0.82605922523573438"/>
          <c:h val="0.82339547909772137"/>
        </c:manualLayout>
      </c:layout>
      <c:barChart>
        <c:barDir val="col"/>
        <c:grouping val="clustered"/>
        <c:varyColors val="0"/>
        <c:ser>
          <c:idx val="0"/>
          <c:order val="0"/>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cat>
            <c:strRef>
              <c:f>ACS_2017_DP05_Race_Ethnicity_1y!$A$2:$A$5</c:f>
              <c:strCache>
                <c:ptCount val="4"/>
                <c:pt idx="0">
                  <c:v>White</c:v>
                </c:pt>
                <c:pt idx="1">
                  <c:v>Black</c:v>
                </c:pt>
                <c:pt idx="2">
                  <c:v>Asian</c:v>
                </c:pt>
                <c:pt idx="3">
                  <c:v>Native Hawaiian/ Pacific Islander</c:v>
                </c:pt>
              </c:strCache>
            </c:strRef>
          </c:cat>
          <c:val>
            <c:numRef>
              <c:f>ACS_2017_DP05_Race_Ethnicity_1y!$B$2:$B$5</c:f>
              <c:numCache>
                <c:formatCode>General</c:formatCode>
                <c:ptCount val="4"/>
                <c:pt idx="0">
                  <c:v>16.2</c:v>
                </c:pt>
                <c:pt idx="1">
                  <c:v>3.1</c:v>
                </c:pt>
                <c:pt idx="2">
                  <c:v>1.2</c:v>
                </c:pt>
                <c:pt idx="3">
                  <c:v>10.1</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a:latin typeface="Calibri" panose="020F0502020204030204" pitchFamily="34" charset="0"/>
                <a:cs typeface="Calibri" panose="020F0502020204030204" pitchFamily="34" charset="0"/>
              </a:defRPr>
            </a:pPr>
            <a:endParaRPr lang="en-US"/>
          </a:p>
        </c:txPr>
        <c:crossAx val="155089920"/>
        <c:crosses val="autoZero"/>
        <c:auto val="1"/>
        <c:lblAlgn val="ctr"/>
        <c:lblOffset val="100"/>
        <c:noMultiLvlLbl val="0"/>
      </c:catAx>
      <c:valAx>
        <c:axId val="155089920"/>
        <c:scaling>
          <c:orientation val="minMax"/>
          <c:max val="20"/>
          <c:min val="0"/>
        </c:scaling>
        <c:delete val="0"/>
        <c:axPos val="l"/>
        <c:majorGridlines/>
        <c:title>
          <c:tx>
            <c:rich>
              <a:bodyPr rot="-5400000" vert="horz"/>
              <a:lstStyle/>
              <a:p>
                <a:pPr>
                  <a:defRPr sz="1600">
                    <a:latin typeface="Calibri" panose="020F0502020204030204" pitchFamily="34" charset="0"/>
                    <a:cs typeface="Calibri" panose="020F0502020204030204" pitchFamily="34" charset="0"/>
                  </a:defRPr>
                </a:pPr>
                <a:r>
                  <a:rPr lang="en-US" sz="1600" dirty="0" smtClean="0">
                    <a:latin typeface="Calibri" panose="020F0502020204030204" pitchFamily="34" charset="0"/>
                    <a:cs typeface="Calibri" panose="020F0502020204030204" pitchFamily="34" charset="0"/>
                  </a:rPr>
                  <a:t>Percentage With Hispanic Ethnicity</a:t>
                </a:r>
                <a:endParaRPr lang="en-US" sz="1600" dirty="0">
                  <a:latin typeface="Calibri" panose="020F0502020204030204" pitchFamily="34" charset="0"/>
                  <a:cs typeface="Calibri" panose="020F0502020204030204" pitchFamily="34" charset="0"/>
                </a:endParaRPr>
              </a:p>
            </c:rich>
          </c:tx>
          <c:layout>
            <c:manualLayout>
              <c:xMode val="edge"/>
              <c:yMode val="edge"/>
              <c:x val="2.374355983279868E-4"/>
              <c:y val="7.5370639811327952E-2"/>
            </c:manualLayout>
          </c:layout>
          <c:overlay val="0"/>
        </c:title>
        <c:numFmt formatCode="0" sourceLinked="0"/>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155088384"/>
        <c:crosses val="autoZero"/>
        <c:crossBetween val="between"/>
        <c:majorUnit val="5"/>
      </c:valAx>
    </c:plotArea>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clinic_visit!$C$3</c:f>
              <c:strCache>
                <c:ptCount val="1"/>
                <c:pt idx="0">
                  <c:v>Total</c:v>
                </c:pt>
              </c:strCache>
            </c:strRef>
          </c:tx>
          <c:spPr>
            <a:ln w="25400" cap="rnd">
              <a:solidFill>
                <a:sysClr val="windowText" lastClr="000000"/>
              </a:solidFill>
              <a:round/>
            </a:ln>
            <a:effectLst/>
          </c:spPr>
          <c:marker>
            <c:symbol val="circle"/>
            <c:size val="9"/>
            <c:spPr>
              <a:solidFill>
                <a:sysClr val="windowText" lastClr="000000"/>
              </a:solidFill>
              <a:ln w="9525">
                <a:solidFill>
                  <a:sysClr val="windowText" lastClr="000000"/>
                </a:solidFill>
                <a:round/>
              </a:ln>
              <a:effectLst/>
            </c:spPr>
          </c:marker>
          <c:cat>
            <c:numRef>
              <c:f>clinic_visit!$B$4:$B$12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clinic_visit!$C$4:$C$12</c:f>
              <c:numCache>
                <c:formatCode>0.0</c:formatCode>
                <c:ptCount val="9"/>
                <c:pt idx="0">
                  <c:v>9.23</c:v>
                </c:pt>
                <c:pt idx="1">
                  <c:v>8.6300000000000008</c:v>
                </c:pt>
                <c:pt idx="2">
                  <c:v>7.9</c:v>
                </c:pt>
                <c:pt idx="3">
                  <c:v>8.6999999999999993</c:v>
                </c:pt>
                <c:pt idx="4">
                  <c:v>7.94</c:v>
                </c:pt>
                <c:pt idx="5">
                  <c:v>8.2899999999999991</c:v>
                </c:pt>
                <c:pt idx="6">
                  <c:v>7.61</c:v>
                </c:pt>
                <c:pt idx="7">
                  <c:v>7.26</c:v>
                </c:pt>
                <c:pt idx="8">
                  <c:v>7.77</c:v>
                </c:pt>
              </c:numCache>
            </c:numRef>
          </c:val>
          <c:smooth val="0"/>
          <c:extLst>
            <c:ext xmlns:c16="http://schemas.microsoft.com/office/drawing/2014/chart" uri="{C3380CC4-5D6E-409C-BE32-E72D297353CC}">
              <c16:uniqueId val="{00000000-CE59-4CDD-B97C-32E66EBE89F7}"/>
            </c:ext>
          </c:extLst>
        </c:ser>
        <c:ser>
          <c:idx val="1"/>
          <c:order val="1"/>
          <c:tx>
            <c:strRef>
              <c:f>clinic_visit!$G$3</c:f>
              <c:strCache>
                <c:ptCount val="1"/>
                <c:pt idx="0">
                  <c:v>White</c:v>
                </c:pt>
              </c:strCache>
            </c:strRef>
          </c:tx>
          <c:spPr>
            <a:ln w="25400" cap="rnd">
              <a:solidFill>
                <a:srgbClr val="0072C6"/>
              </a:solidFill>
              <a:round/>
            </a:ln>
            <a:effectLst/>
          </c:spPr>
          <c:marker>
            <c:symbol val="square"/>
            <c:size val="9"/>
            <c:spPr>
              <a:solidFill>
                <a:srgbClr val="0072C6"/>
              </a:solidFill>
              <a:ln w="9525">
                <a:solidFill>
                  <a:srgbClr val="0072C6"/>
                </a:solidFill>
                <a:round/>
              </a:ln>
              <a:effectLst/>
            </c:spPr>
          </c:marker>
          <c:cat>
            <c:numRef>
              <c:f>clinic_visit!$B$4:$B$12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clinic_visit!$G$4:$G$12</c:f>
              <c:numCache>
                <c:formatCode>0.0</c:formatCode>
                <c:ptCount val="9"/>
                <c:pt idx="0">
                  <c:v>8.17</c:v>
                </c:pt>
                <c:pt idx="1">
                  <c:v>7.76</c:v>
                </c:pt>
                <c:pt idx="2">
                  <c:v>6.92</c:v>
                </c:pt>
                <c:pt idx="3">
                  <c:v>7.77</c:v>
                </c:pt>
                <c:pt idx="4">
                  <c:v>7.3</c:v>
                </c:pt>
                <c:pt idx="5">
                  <c:v>7.56</c:v>
                </c:pt>
                <c:pt idx="6">
                  <c:v>6.87</c:v>
                </c:pt>
                <c:pt idx="7">
                  <c:v>6.69</c:v>
                </c:pt>
                <c:pt idx="8">
                  <c:v>6.79</c:v>
                </c:pt>
              </c:numCache>
            </c:numRef>
          </c:val>
          <c:smooth val="0"/>
          <c:extLst>
            <c:ext xmlns:c16="http://schemas.microsoft.com/office/drawing/2014/chart" uri="{C3380CC4-5D6E-409C-BE32-E72D297353CC}">
              <c16:uniqueId val="{00000001-CE59-4CDD-B97C-32E66EBE89F7}"/>
            </c:ext>
          </c:extLst>
        </c:ser>
        <c:ser>
          <c:idx val="2"/>
          <c:order val="2"/>
          <c:tx>
            <c:strRef>
              <c:f>clinic_visit!$F$3</c:f>
              <c:strCache>
                <c:ptCount val="1"/>
                <c:pt idx="0">
                  <c:v>Black</c:v>
                </c:pt>
              </c:strCache>
            </c:strRef>
          </c:tx>
          <c:spPr>
            <a:ln w="25400" cap="rnd">
              <a:solidFill>
                <a:srgbClr val="AABA0A"/>
              </a:solidFill>
              <a:round/>
            </a:ln>
            <a:effectLst/>
          </c:spPr>
          <c:marker>
            <c:symbol val="triangle"/>
            <c:size val="9"/>
            <c:spPr>
              <a:solidFill>
                <a:srgbClr val="AABA0A"/>
              </a:solidFill>
              <a:ln w="9525">
                <a:solidFill>
                  <a:srgbClr val="AABA0A"/>
                </a:solidFill>
                <a:round/>
              </a:ln>
              <a:effectLst/>
            </c:spPr>
          </c:marker>
          <c:cat>
            <c:numRef>
              <c:f>clinic_visit!$B$4:$B$12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clinic_visit!$F$4:$F$12</c:f>
              <c:numCache>
                <c:formatCode>0.0</c:formatCode>
                <c:ptCount val="9"/>
                <c:pt idx="0">
                  <c:v>14.1</c:v>
                </c:pt>
                <c:pt idx="1">
                  <c:v>13.6</c:v>
                </c:pt>
                <c:pt idx="2">
                  <c:v>13.4</c:v>
                </c:pt>
                <c:pt idx="3">
                  <c:v>11.9</c:v>
                </c:pt>
                <c:pt idx="4">
                  <c:v>12</c:v>
                </c:pt>
                <c:pt idx="5">
                  <c:v>12.1</c:v>
                </c:pt>
                <c:pt idx="6">
                  <c:v>10.7</c:v>
                </c:pt>
                <c:pt idx="7">
                  <c:v>10.1</c:v>
                </c:pt>
                <c:pt idx="8">
                  <c:v>12.3</c:v>
                </c:pt>
              </c:numCache>
            </c:numRef>
          </c:val>
          <c:smooth val="0"/>
          <c:extLst>
            <c:ext xmlns:c16="http://schemas.microsoft.com/office/drawing/2014/chart" uri="{C3380CC4-5D6E-409C-BE32-E72D297353CC}">
              <c16:uniqueId val="{00000002-CE59-4CDD-B97C-32E66EBE89F7}"/>
            </c:ext>
          </c:extLst>
        </c:ser>
        <c:ser>
          <c:idx val="3"/>
          <c:order val="3"/>
          <c:tx>
            <c:strRef>
              <c:f>clinic_visit!$E$3</c:f>
              <c:strCache>
                <c:ptCount val="1"/>
                <c:pt idx="0">
                  <c:v>Asian</c:v>
                </c:pt>
              </c:strCache>
            </c:strRef>
          </c:tx>
          <c:spPr>
            <a:ln w="25400" cap="rnd">
              <a:solidFill>
                <a:srgbClr val="948A54"/>
              </a:solidFill>
              <a:round/>
            </a:ln>
            <a:effectLst/>
          </c:spPr>
          <c:marker>
            <c:symbol val="diamond"/>
            <c:size val="9"/>
            <c:spPr>
              <a:solidFill>
                <a:srgbClr val="948A54"/>
              </a:solidFill>
              <a:ln w="9525">
                <a:solidFill>
                  <a:srgbClr val="7BA8DF"/>
                </a:solidFill>
                <a:round/>
              </a:ln>
              <a:effectLst/>
            </c:spPr>
          </c:marker>
          <c:cat>
            <c:numRef>
              <c:f>clinic_visit!$B$4:$B$12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clinic_visit!$E$4:$E$12</c:f>
              <c:numCache>
                <c:formatCode>0.0</c:formatCode>
                <c:ptCount val="9"/>
                <c:pt idx="0">
                  <c:v>21.1</c:v>
                </c:pt>
                <c:pt idx="1">
                  <c:v>16.899999999999999</c:v>
                </c:pt>
                <c:pt idx="2">
                  <c:v>13.8</c:v>
                </c:pt>
                <c:pt idx="3">
                  <c:v>15.4</c:v>
                </c:pt>
                <c:pt idx="4">
                  <c:v>12.1</c:v>
                </c:pt>
                <c:pt idx="5">
                  <c:v>12.4</c:v>
                </c:pt>
                <c:pt idx="6">
                  <c:v>13.8</c:v>
                </c:pt>
                <c:pt idx="7">
                  <c:v>8.69</c:v>
                </c:pt>
                <c:pt idx="8">
                  <c:v>11.6</c:v>
                </c:pt>
              </c:numCache>
            </c:numRef>
          </c:val>
          <c:smooth val="0"/>
          <c:extLst>
            <c:ext xmlns:c16="http://schemas.microsoft.com/office/drawing/2014/chart" uri="{C3380CC4-5D6E-409C-BE32-E72D297353CC}">
              <c16:uniqueId val="{00000003-CE59-4CDD-B97C-32E66EBE89F7}"/>
            </c:ext>
          </c:extLst>
        </c:ser>
        <c:dLbls>
          <c:showLegendKey val="0"/>
          <c:showVal val="0"/>
          <c:showCatName val="0"/>
          <c:showSerName val="0"/>
          <c:showPercent val="0"/>
          <c:showBubbleSize val="0"/>
        </c:dLbls>
        <c:marker val="1"/>
        <c:smooth val="0"/>
        <c:axId val="987073200"/>
        <c:axId val="499728672"/>
      </c:lineChart>
      <c:catAx>
        <c:axId val="987073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ctr">
              <a:defRPr sz="1600" b="0" i="0" u="none" strike="noStrike" kern="1200" cap="all" spc="120" normalizeH="0" baseline="0">
                <a:solidFill>
                  <a:schemeClr val="tx1"/>
                </a:solidFill>
                <a:latin typeface="Calibri" panose="020F0502020204030204" pitchFamily="34" charset="0"/>
                <a:ea typeface="+mn-ea"/>
                <a:cs typeface="Calibri" panose="020F0502020204030204" pitchFamily="34" charset="0"/>
              </a:defRPr>
            </a:pPr>
            <a:endParaRPr lang="en-US"/>
          </a:p>
        </c:txPr>
        <c:crossAx val="499728672"/>
        <c:crosses val="autoZero"/>
        <c:auto val="1"/>
        <c:lblAlgn val="ctr"/>
        <c:lblOffset val="100"/>
        <c:noMultiLvlLbl val="0"/>
      </c:catAx>
      <c:valAx>
        <c:axId val="4997286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r>
                  <a:rPr lang="en-US" b="1" cap="none" baseline="0" dirty="0"/>
                  <a:t>Percent</a:t>
                </a:r>
              </a:p>
            </c:rich>
          </c:tx>
          <c:layout>
            <c:manualLayout>
              <c:xMode val="edge"/>
              <c:yMode val="edge"/>
              <c:x val="0"/>
              <c:y val="0.4354861566783319"/>
            </c:manualLayout>
          </c:layout>
          <c:overlay val="0"/>
          <c:spPr>
            <a:noFill/>
            <a:ln>
              <a:noFill/>
            </a:ln>
            <a:effectLst/>
          </c:spPr>
          <c:txPr>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lgn="ct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87073200"/>
        <c:crosses val="autoZero"/>
        <c:crossBetween val="between"/>
      </c:valAx>
      <c:spPr>
        <a:noFill/>
        <a:ln>
          <a:noFill/>
        </a:ln>
        <a:effectLst/>
      </c:spPr>
    </c:plotArea>
    <c:legend>
      <c:legendPos val="t"/>
      <c:layout>
        <c:manualLayout>
          <c:xMode val="edge"/>
          <c:yMode val="edge"/>
          <c:x val="0.11373068778334529"/>
          <c:y val="1.7361111111111112E-2"/>
          <c:w val="0.7851648870595721"/>
          <c:h val="7.33062664041994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2724798289102"/>
          <c:y val="0.10734859531447459"/>
          <c:w val="0.87832483297542352"/>
          <c:h val="0.72746549042480801"/>
        </c:manualLayout>
      </c:layout>
      <c:lineChart>
        <c:grouping val="standard"/>
        <c:varyColors val="0"/>
        <c:ser>
          <c:idx val="0"/>
          <c:order val="0"/>
          <c:tx>
            <c:strRef>
              <c:f>'#36'!$C$4</c:f>
              <c:strCache>
                <c:ptCount val="1"/>
                <c:pt idx="0">
                  <c:v>Total</c:v>
                </c:pt>
              </c:strCache>
            </c:strRef>
          </c:tx>
          <c:spPr>
            <a:ln w="25400" cap="rnd">
              <a:solidFill>
                <a:sysClr val="windowText" lastClr="000000"/>
              </a:solidFill>
              <a:round/>
            </a:ln>
            <a:effectLst/>
          </c:spPr>
          <c:marker>
            <c:symbol val="circle"/>
            <c:size val="9"/>
            <c:spPr>
              <a:solidFill>
                <a:sysClr val="windowText" lastClr="000000"/>
              </a:solidFill>
              <a:ln w="9525">
                <a:solidFill>
                  <a:sysClr val="windowText" lastClr="000000"/>
                </a:solidFill>
                <a:round/>
              </a:ln>
              <a:effectLst/>
            </c:spPr>
          </c:marker>
          <c:cat>
            <c:numRef>
              <c:f>'#36'!$B$5:$B$19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'#36'!$C$5:$C$19</c:f>
              <c:numCache>
                <c:formatCode>0.0</c:formatCode>
                <c:ptCount val="15"/>
                <c:pt idx="0">
                  <c:v>16.8</c:v>
                </c:pt>
                <c:pt idx="1">
                  <c:v>15.1</c:v>
                </c:pt>
                <c:pt idx="2">
                  <c:v>15.2</c:v>
                </c:pt>
                <c:pt idx="3">
                  <c:v>14.9</c:v>
                </c:pt>
                <c:pt idx="4">
                  <c:v>15.1</c:v>
                </c:pt>
                <c:pt idx="5">
                  <c:v>15.3</c:v>
                </c:pt>
                <c:pt idx="6">
                  <c:v>15.6</c:v>
                </c:pt>
                <c:pt idx="7">
                  <c:v>15.3</c:v>
                </c:pt>
                <c:pt idx="8">
                  <c:v>15</c:v>
                </c:pt>
                <c:pt idx="9">
                  <c:v>14.8</c:v>
                </c:pt>
                <c:pt idx="10">
                  <c:v>14.7</c:v>
                </c:pt>
                <c:pt idx="11">
                  <c:v>14.2</c:v>
                </c:pt>
                <c:pt idx="12">
                  <c:v>13.3</c:v>
                </c:pt>
                <c:pt idx="13">
                  <c:v>13.8</c:v>
                </c:pt>
                <c:pt idx="14">
                  <c:v>14</c:v>
                </c:pt>
              </c:numCache>
            </c:numRef>
          </c:val>
          <c:smooth val="0"/>
          <c:extLst>
            <c:ext xmlns:c16="http://schemas.microsoft.com/office/drawing/2014/chart" uri="{C3380CC4-5D6E-409C-BE32-E72D297353CC}">
              <c16:uniqueId val="{00000000-A008-49DA-A932-21ADA0B003B8}"/>
            </c:ext>
          </c:extLst>
        </c:ser>
        <c:ser>
          <c:idx val="1"/>
          <c:order val="1"/>
          <c:tx>
            <c:strRef>
              <c:f>'#36'!$G$4</c:f>
              <c:strCache>
                <c:ptCount val="1"/>
                <c:pt idx="0">
                  <c:v>White</c:v>
                </c:pt>
              </c:strCache>
            </c:strRef>
          </c:tx>
          <c:spPr>
            <a:ln w="25400" cap="rnd">
              <a:solidFill>
                <a:srgbClr val="0072C6"/>
              </a:solidFill>
              <a:round/>
            </a:ln>
            <a:effectLst/>
          </c:spPr>
          <c:marker>
            <c:symbol val="square"/>
            <c:size val="9"/>
            <c:spPr>
              <a:solidFill>
                <a:srgbClr val="0072C6"/>
              </a:solidFill>
              <a:ln w="9525">
                <a:solidFill>
                  <a:srgbClr val="0072C6"/>
                </a:solidFill>
                <a:round/>
              </a:ln>
              <a:effectLst/>
            </c:spPr>
          </c:marker>
          <c:cat>
            <c:numRef>
              <c:f>'#36'!$B$5:$B$19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'#36'!$G$5:$G$19</c:f>
              <c:numCache>
                <c:formatCode>0.0</c:formatCode>
                <c:ptCount val="15"/>
                <c:pt idx="0">
                  <c:v>15.8</c:v>
                </c:pt>
                <c:pt idx="1">
                  <c:v>14.2</c:v>
                </c:pt>
                <c:pt idx="2">
                  <c:v>14.3</c:v>
                </c:pt>
                <c:pt idx="3">
                  <c:v>13.3</c:v>
                </c:pt>
                <c:pt idx="4">
                  <c:v>13.7</c:v>
                </c:pt>
                <c:pt idx="5">
                  <c:v>14.3</c:v>
                </c:pt>
                <c:pt idx="6">
                  <c:v>14.4</c:v>
                </c:pt>
                <c:pt idx="7">
                  <c:v>14</c:v>
                </c:pt>
                <c:pt idx="8">
                  <c:v>14</c:v>
                </c:pt>
                <c:pt idx="9">
                  <c:v>13.6</c:v>
                </c:pt>
                <c:pt idx="10">
                  <c:v>13.6</c:v>
                </c:pt>
                <c:pt idx="11">
                  <c:v>13</c:v>
                </c:pt>
                <c:pt idx="12">
                  <c:v>12</c:v>
                </c:pt>
                <c:pt idx="13">
                  <c:v>12.6</c:v>
                </c:pt>
                <c:pt idx="14">
                  <c:v>12.6</c:v>
                </c:pt>
              </c:numCache>
            </c:numRef>
          </c:val>
          <c:smooth val="0"/>
          <c:extLst>
            <c:ext xmlns:c16="http://schemas.microsoft.com/office/drawing/2014/chart" uri="{C3380CC4-5D6E-409C-BE32-E72D297353CC}">
              <c16:uniqueId val="{00000001-A008-49DA-A932-21ADA0B003B8}"/>
            </c:ext>
          </c:extLst>
        </c:ser>
        <c:ser>
          <c:idx val="2"/>
          <c:order val="2"/>
          <c:tx>
            <c:strRef>
              <c:f>'#36'!$F$4</c:f>
              <c:strCache>
                <c:ptCount val="1"/>
                <c:pt idx="0">
                  <c:v>Black</c:v>
                </c:pt>
              </c:strCache>
            </c:strRef>
          </c:tx>
          <c:spPr>
            <a:ln w="25400" cap="rnd">
              <a:solidFill>
                <a:srgbClr val="AABA0A"/>
              </a:solidFill>
              <a:round/>
            </a:ln>
            <a:effectLst/>
          </c:spPr>
          <c:marker>
            <c:symbol val="triangle"/>
            <c:size val="9"/>
            <c:spPr>
              <a:solidFill>
                <a:srgbClr val="AABA0A"/>
              </a:solidFill>
              <a:ln w="9525">
                <a:solidFill>
                  <a:srgbClr val="AABA0A"/>
                </a:solidFill>
                <a:round/>
              </a:ln>
              <a:effectLst/>
            </c:spPr>
          </c:marker>
          <c:cat>
            <c:numRef>
              <c:f>'#36'!$B$5:$B$19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'#36'!$F$5:$F$19</c:f>
              <c:numCache>
                <c:formatCode>0.0</c:formatCode>
                <c:ptCount val="15"/>
                <c:pt idx="0">
                  <c:v>19.8</c:v>
                </c:pt>
                <c:pt idx="1">
                  <c:v>17.899999999999999</c:v>
                </c:pt>
                <c:pt idx="2">
                  <c:v>17.3</c:v>
                </c:pt>
                <c:pt idx="3">
                  <c:v>21.1</c:v>
                </c:pt>
                <c:pt idx="4">
                  <c:v>19.5</c:v>
                </c:pt>
                <c:pt idx="5">
                  <c:v>19.100000000000001</c:v>
                </c:pt>
                <c:pt idx="6">
                  <c:v>20.100000000000001</c:v>
                </c:pt>
                <c:pt idx="7">
                  <c:v>20.3</c:v>
                </c:pt>
                <c:pt idx="8">
                  <c:v>17</c:v>
                </c:pt>
                <c:pt idx="9">
                  <c:v>17.8</c:v>
                </c:pt>
                <c:pt idx="10">
                  <c:v>17.5</c:v>
                </c:pt>
                <c:pt idx="11">
                  <c:v>17.8</c:v>
                </c:pt>
                <c:pt idx="12">
                  <c:v>16.600000000000001</c:v>
                </c:pt>
                <c:pt idx="13">
                  <c:v>16.2</c:v>
                </c:pt>
                <c:pt idx="14">
                  <c:v>17.100000000000001</c:v>
                </c:pt>
              </c:numCache>
            </c:numRef>
          </c:val>
          <c:smooth val="0"/>
          <c:extLst>
            <c:ext xmlns:c16="http://schemas.microsoft.com/office/drawing/2014/chart" uri="{C3380CC4-5D6E-409C-BE32-E72D297353CC}">
              <c16:uniqueId val="{00000002-A008-49DA-A932-21ADA0B003B8}"/>
            </c:ext>
          </c:extLst>
        </c:ser>
        <c:ser>
          <c:idx val="3"/>
          <c:order val="3"/>
          <c:tx>
            <c:strRef>
              <c:f>'#36'!$E$4</c:f>
              <c:strCache>
                <c:ptCount val="1"/>
                <c:pt idx="0">
                  <c:v>Asian</c:v>
                </c:pt>
              </c:strCache>
            </c:strRef>
          </c:tx>
          <c:spPr>
            <a:ln w="25400" cap="rnd">
              <a:solidFill>
                <a:srgbClr val="948A54"/>
              </a:solidFill>
              <a:round/>
            </a:ln>
            <a:effectLst/>
          </c:spPr>
          <c:marker>
            <c:symbol val="diamond"/>
            <c:size val="9"/>
            <c:spPr>
              <a:solidFill>
                <a:srgbClr val="948A54"/>
              </a:solidFill>
              <a:ln w="9525">
                <a:noFill/>
                <a:round/>
              </a:ln>
              <a:effectLst/>
            </c:spPr>
          </c:marker>
          <c:cat>
            <c:numRef>
              <c:f>'#36'!$B$5:$B$19</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'#36'!$E$5:$E$19</c:f>
              <c:numCache>
                <c:formatCode>0.0</c:formatCode>
                <c:ptCount val="15"/>
                <c:pt idx="0">
                  <c:v>30.1</c:v>
                </c:pt>
                <c:pt idx="1">
                  <c:v>27.4</c:v>
                </c:pt>
                <c:pt idx="2">
                  <c:v>28.6</c:v>
                </c:pt>
                <c:pt idx="3">
                  <c:v>29.4</c:v>
                </c:pt>
                <c:pt idx="4">
                  <c:v>29.9</c:v>
                </c:pt>
                <c:pt idx="5">
                  <c:v>24.5</c:v>
                </c:pt>
                <c:pt idx="6">
                  <c:v>29.9</c:v>
                </c:pt>
                <c:pt idx="7">
                  <c:v>31.4</c:v>
                </c:pt>
                <c:pt idx="8">
                  <c:v>29.9</c:v>
                </c:pt>
                <c:pt idx="9">
                  <c:v>25.9</c:v>
                </c:pt>
                <c:pt idx="10">
                  <c:v>26.3</c:v>
                </c:pt>
                <c:pt idx="11">
                  <c:v>25.7</c:v>
                </c:pt>
                <c:pt idx="12">
                  <c:v>25.1</c:v>
                </c:pt>
                <c:pt idx="13">
                  <c:v>25.3</c:v>
                </c:pt>
                <c:pt idx="14">
                  <c:v>25.8</c:v>
                </c:pt>
              </c:numCache>
            </c:numRef>
          </c:val>
          <c:smooth val="0"/>
          <c:extLst>
            <c:ext xmlns:c16="http://schemas.microsoft.com/office/drawing/2014/chart" uri="{C3380CC4-5D6E-409C-BE32-E72D297353CC}">
              <c16:uniqueId val="{00000003-A008-49DA-A932-21ADA0B003B8}"/>
            </c:ext>
          </c:extLst>
        </c:ser>
        <c:dLbls>
          <c:showLegendKey val="0"/>
          <c:showVal val="0"/>
          <c:showCatName val="0"/>
          <c:showSerName val="0"/>
          <c:showPercent val="0"/>
          <c:showBubbleSize val="0"/>
        </c:dLbls>
        <c:marker val="1"/>
        <c:smooth val="0"/>
        <c:axId val="987073200"/>
        <c:axId val="499728672"/>
        <c:extLst>
          <c:ext xmlns:c15="http://schemas.microsoft.com/office/drawing/2012/chart" uri="{02D57815-91ED-43cb-92C2-25804820EDAC}">
            <c15:filteredLineSeries>
              <c15:ser>
                <c:idx val="4"/>
                <c:order val="4"/>
                <c:tx>
                  <c:strRef>
                    <c:extLst>
                      <c:ext uri="{02D57815-91ED-43cb-92C2-25804820EDAC}">
                        <c15:formulaRef>
                          <c15:sqref>'#36'!$D$4</c15:sqref>
                        </c15:formulaRef>
                      </c:ext>
                    </c:extLst>
                    <c:strCache>
                      <c:ptCount val="1"/>
                      <c:pt idx="0">
                        <c:v>Hispanic</c:v>
                      </c:pt>
                    </c:strCache>
                  </c:strRef>
                </c:tx>
                <c:spPr>
                  <a:ln w="25400" cap="rnd">
                    <a:solidFill>
                      <a:srgbClr val="A6A6A6"/>
                    </a:solidFill>
                    <a:round/>
                  </a:ln>
                  <a:effectLst/>
                </c:spPr>
                <c:marker>
                  <c:symbol val="star"/>
                  <c:size val="9"/>
                  <c:spPr>
                    <a:noFill/>
                    <a:ln w="9525">
                      <a:solidFill>
                        <a:srgbClr val="A6A6A6"/>
                      </a:solidFill>
                      <a:round/>
                    </a:ln>
                    <a:effectLst/>
                  </c:spPr>
                </c:marker>
                <c:cat>
                  <c:numRef>
                    <c:extLst>
                      <c:ext uri="{02D57815-91ED-43cb-92C2-25804820EDAC}">
                        <c15:formulaRef>
                          <c15:sqref>'#36'!$B$5:$B$19</c15:sqref>
                        </c15:formulaRef>
                      </c:ext>
                    </c:extLst>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extLst>
                      <c:ext uri="{02D57815-91ED-43cb-92C2-25804820EDAC}">
                        <c15:formulaRef>
                          <c15:sqref>'#36'!$D$5:$D$19</c15:sqref>
                        </c15:formulaRef>
                      </c:ext>
                    </c:extLst>
                    <c:numCache>
                      <c:formatCode>0.0</c:formatCode>
                      <c:ptCount val="15"/>
                      <c:pt idx="0">
                        <c:v>24.5</c:v>
                      </c:pt>
                      <c:pt idx="1">
                        <c:v>20.7</c:v>
                      </c:pt>
                      <c:pt idx="2">
                        <c:v>18.600000000000001</c:v>
                      </c:pt>
                      <c:pt idx="3">
                        <c:v>18.5</c:v>
                      </c:pt>
                      <c:pt idx="4">
                        <c:v>17.899999999999999</c:v>
                      </c:pt>
                      <c:pt idx="5">
                        <c:v>19.600000000000001</c:v>
                      </c:pt>
                      <c:pt idx="6">
                        <c:v>19.600000000000001</c:v>
                      </c:pt>
                      <c:pt idx="7">
                        <c:v>20.9</c:v>
                      </c:pt>
                      <c:pt idx="8">
                        <c:v>20.100000000000001</c:v>
                      </c:pt>
                      <c:pt idx="9">
                        <c:v>19.8</c:v>
                      </c:pt>
                      <c:pt idx="10">
                        <c:v>21.1</c:v>
                      </c:pt>
                      <c:pt idx="11">
                        <c:v>19.100000000000001</c:v>
                      </c:pt>
                      <c:pt idx="12">
                        <c:v>17.7</c:v>
                      </c:pt>
                      <c:pt idx="13">
                        <c:v>17</c:v>
                      </c:pt>
                      <c:pt idx="14">
                        <c:v>15.7</c:v>
                      </c:pt>
                    </c:numCache>
                  </c:numRef>
                </c:val>
                <c:smooth val="0"/>
                <c:extLst>
                  <c:ext xmlns:c16="http://schemas.microsoft.com/office/drawing/2014/chart" uri="{C3380CC4-5D6E-409C-BE32-E72D297353CC}">
                    <c16:uniqueId val="{00000004-A008-49DA-A932-21ADA0B003B8}"/>
                  </c:ext>
                </c:extLst>
              </c15:ser>
            </c15:filteredLineSeries>
          </c:ext>
        </c:extLst>
      </c:lineChart>
      <c:catAx>
        <c:axId val="987073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lgn="ctr">
              <a:defRPr sz="1600" b="0" i="0" u="none" strike="noStrike" kern="1200" cap="all" spc="120" normalizeH="0" baseline="0">
                <a:solidFill>
                  <a:schemeClr val="tx1"/>
                </a:solidFill>
                <a:latin typeface="Calibri" panose="020F0502020204030204" pitchFamily="34" charset="0"/>
                <a:ea typeface="+mn-ea"/>
                <a:cs typeface="Calibri" panose="020F0502020204030204" pitchFamily="34" charset="0"/>
              </a:defRPr>
            </a:pPr>
            <a:endParaRPr lang="en-US"/>
          </a:p>
        </c:txPr>
        <c:crossAx val="499728672"/>
        <c:crosses val="autoZero"/>
        <c:auto val="1"/>
        <c:lblAlgn val="ctr"/>
        <c:lblOffset val="100"/>
        <c:noMultiLvlLbl val="0"/>
      </c:catAx>
      <c:valAx>
        <c:axId val="499728672"/>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r>
                  <a:rPr lang="en-US" b="1" cap="none" baseline="0" dirty="0"/>
                  <a:t>Percent</a:t>
                </a:r>
              </a:p>
            </c:rich>
          </c:tx>
          <c:layout>
            <c:manualLayout>
              <c:xMode val="edge"/>
              <c:yMode val="edge"/>
              <c:x val="6.313131313131313E-3"/>
              <c:y val="0.38721042031204428"/>
            </c:manualLayout>
          </c:layout>
          <c:overlay val="0"/>
          <c:spPr>
            <a:noFill/>
            <a:ln>
              <a:noFill/>
            </a:ln>
            <a:effectLst/>
          </c:spPr>
          <c:txPr>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lgn="ct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87073200"/>
        <c:crosses val="autoZero"/>
        <c:crossBetween val="between"/>
      </c:valAx>
      <c:spPr>
        <a:noFill/>
        <a:ln>
          <a:noFill/>
        </a:ln>
        <a:effectLst/>
      </c:spPr>
    </c:plotArea>
    <c:legend>
      <c:legendPos val="t"/>
      <c:layout>
        <c:manualLayout>
          <c:xMode val="edge"/>
          <c:yMode val="edge"/>
          <c:x val="0.10268270798536548"/>
          <c:y val="1.7361111111111112E-2"/>
          <c:w val="0.79463458402926912"/>
          <c:h val="7.33062664041994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6236189226346696"/>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(n=190)</c:v>
                </c:pt>
                <c:pt idx="1">
                  <c:v>Asian (n=172)</c:v>
                </c:pt>
                <c:pt idx="2">
                  <c:v>AI/AN (n=106)</c:v>
                </c:pt>
                <c:pt idx="3">
                  <c:v>NHPI (n=57)</c:v>
                </c:pt>
                <c:pt idx="4">
                  <c:v>Hispanic, All Races (n=167)</c:v>
                </c:pt>
              </c:strCache>
            </c:strRef>
          </c:cat>
          <c:val>
            <c:numRef>
              <c:f>Sheet1!$B$2:$F$2</c:f>
              <c:numCache>
                <c:formatCode>General</c:formatCode>
                <c:ptCount val="5"/>
                <c:pt idx="0">
                  <c:v>28</c:v>
                </c:pt>
                <c:pt idx="1">
                  <c:v>48</c:v>
                </c:pt>
                <c:pt idx="2">
                  <c:v>14</c:v>
                </c:pt>
                <c:pt idx="3">
                  <c:v>8</c:v>
                </c:pt>
                <c:pt idx="4">
                  <c:v>39</c:v>
                </c:pt>
              </c:numCache>
            </c:numRef>
          </c:val>
          <c:extLst>
            <c:ext xmlns:c16="http://schemas.microsoft.com/office/drawing/2014/chart" uri="{C3380CC4-5D6E-409C-BE32-E72D297353CC}">
              <c16:uniqueId val="{00000000-FA7A-42CD-984F-2FA5F118C842}"/>
            </c:ext>
          </c:extLst>
        </c:ser>
        <c:ser>
          <c:idx val="1"/>
          <c:order val="1"/>
          <c:tx>
            <c:strRef>
              <c:f>Sheet1!$A$3</c:f>
              <c:strCache>
                <c:ptCount val="1"/>
                <c:pt idx="0">
                  <c:v>Same</c:v>
                </c:pt>
              </c:strCache>
            </c:strRef>
          </c:tx>
          <c:spPr>
            <a:solidFill>
              <a:srgbClr val="FAD201"/>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7A-42CD-984F-2FA5F118C842}"/>
                </c:ext>
              </c:extLst>
            </c:dLbl>
            <c:spPr>
              <a:noFill/>
              <a:ln>
                <a:noFill/>
              </a:ln>
              <a:effectLst/>
            </c:spPr>
            <c:txPr>
              <a:bodyPr wrap="square" lIns="38100" tIns="19050" rIns="38100" bIns="19050" anchor="ctr">
                <a:spAutoFit/>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Black (n=190)</c:v>
                </c:pt>
                <c:pt idx="1">
                  <c:v>Asian (n=172)</c:v>
                </c:pt>
                <c:pt idx="2">
                  <c:v>AI/AN (n=106)</c:v>
                </c:pt>
                <c:pt idx="3">
                  <c:v>NHPI (n=57)</c:v>
                </c:pt>
                <c:pt idx="4">
                  <c:v>Hispanic, All Races (n=167)</c:v>
                </c:pt>
              </c:strCache>
            </c:strRef>
          </c:cat>
          <c:val>
            <c:numRef>
              <c:f>Sheet1!$B$3:$F$3</c:f>
              <c:numCache>
                <c:formatCode>General</c:formatCode>
                <c:ptCount val="5"/>
                <c:pt idx="0">
                  <c:v>86</c:v>
                </c:pt>
                <c:pt idx="1">
                  <c:v>77</c:v>
                </c:pt>
                <c:pt idx="2">
                  <c:v>50</c:v>
                </c:pt>
                <c:pt idx="3">
                  <c:v>26</c:v>
                </c:pt>
                <c:pt idx="4">
                  <c:v>70</c:v>
                </c:pt>
              </c:numCache>
            </c:numRef>
          </c:val>
          <c:extLst>
            <c:ext xmlns:c16="http://schemas.microsoft.com/office/drawing/2014/chart" uri="{C3380CC4-5D6E-409C-BE32-E72D297353CC}">
              <c16:uniqueId val="{00000002-FA7A-42CD-984F-2FA5F118C842}"/>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(n=190)</c:v>
                </c:pt>
                <c:pt idx="1">
                  <c:v>Asian (n=172)</c:v>
                </c:pt>
                <c:pt idx="2">
                  <c:v>AI/AN (n=106)</c:v>
                </c:pt>
                <c:pt idx="3">
                  <c:v>NHPI (n=57)</c:v>
                </c:pt>
                <c:pt idx="4">
                  <c:v>Hispanic, All Races (n=167)</c:v>
                </c:pt>
              </c:strCache>
            </c:strRef>
          </c:cat>
          <c:val>
            <c:numRef>
              <c:f>Sheet1!$B$4:$F$4</c:f>
              <c:numCache>
                <c:formatCode>General</c:formatCode>
                <c:ptCount val="5"/>
                <c:pt idx="0">
                  <c:v>76</c:v>
                </c:pt>
                <c:pt idx="1">
                  <c:v>47</c:v>
                </c:pt>
                <c:pt idx="2">
                  <c:v>42</c:v>
                </c:pt>
                <c:pt idx="3">
                  <c:v>23</c:v>
                </c:pt>
                <c:pt idx="4">
                  <c:v>58</c:v>
                </c:pt>
              </c:numCache>
            </c:numRef>
          </c:val>
          <c:extLst>
            <c:ext xmlns:c16="http://schemas.microsoft.com/office/drawing/2014/chart" uri="{C3380CC4-5D6E-409C-BE32-E72D297353CC}">
              <c16:uniqueId val="{00000003-FA7A-42CD-984F-2FA5F118C842}"/>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latin typeface="Calibri" panose="020F0502020204030204" pitchFamily="34" charset="0"/>
                <a:cs typeface="Calibri" panose="020F0502020204030204" pitchFamily="34" charset="0"/>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latin typeface="Calibri" panose="020F0502020204030204" pitchFamily="34" charset="0"/>
                <a:cs typeface="Calibri" panose="020F0502020204030204" pitchFamily="34" charset="0"/>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32317488091766E-2"/>
          <c:y val="0.10906605424321958"/>
          <c:w val="0.88808313891319146"/>
          <c:h val="0.74592941507311583"/>
        </c:manualLayout>
      </c:layout>
      <c:lineChart>
        <c:grouping val="standard"/>
        <c:varyColors val="0"/>
        <c:ser>
          <c:idx val="3"/>
          <c:order val="0"/>
          <c:tx>
            <c:strRef>
              <c:f>' inappropriate prescription'!$C$6</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 inappropriate prescription'!$B$7:$B$21</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 inappropriate prescription'!$C$7:$C$21</c:f>
              <c:numCache>
                <c:formatCode>0.0</c:formatCode>
                <c:ptCount val="15"/>
                <c:pt idx="0">
                  <c:v>19.3</c:v>
                </c:pt>
                <c:pt idx="1">
                  <c:v>18.5</c:v>
                </c:pt>
                <c:pt idx="2">
                  <c:v>16.7</c:v>
                </c:pt>
                <c:pt idx="3">
                  <c:v>17.7</c:v>
                </c:pt>
                <c:pt idx="4">
                  <c:v>15.9</c:v>
                </c:pt>
                <c:pt idx="5">
                  <c:v>15.5</c:v>
                </c:pt>
                <c:pt idx="6">
                  <c:v>13.8</c:v>
                </c:pt>
                <c:pt idx="7">
                  <c:v>13.4</c:v>
                </c:pt>
                <c:pt idx="8">
                  <c:v>13.9</c:v>
                </c:pt>
                <c:pt idx="9">
                  <c:v>12.9</c:v>
                </c:pt>
                <c:pt idx="10">
                  <c:v>12.5</c:v>
                </c:pt>
                <c:pt idx="11">
                  <c:v>11.4</c:v>
                </c:pt>
                <c:pt idx="12">
                  <c:v>11.7</c:v>
                </c:pt>
                <c:pt idx="13">
                  <c:v>11.6</c:v>
                </c:pt>
                <c:pt idx="14">
                  <c:v>9.85</c:v>
                </c:pt>
              </c:numCache>
            </c:numRef>
          </c:val>
          <c:smooth val="0"/>
          <c:extLst>
            <c:ext xmlns:c16="http://schemas.microsoft.com/office/drawing/2014/chart" uri="{C3380CC4-5D6E-409C-BE32-E72D297353CC}">
              <c16:uniqueId val="{00000001-27C2-4107-B9D0-621286DBC3EB}"/>
            </c:ext>
          </c:extLst>
        </c:ser>
        <c:ser>
          <c:idx val="0"/>
          <c:order val="1"/>
          <c:tx>
            <c:strRef>
              <c:f>' inappropriate prescription'!$D$6</c:f>
              <c:strCache>
                <c:ptCount val="1"/>
                <c:pt idx="0">
                  <c:v>White</c:v>
                </c:pt>
              </c:strCache>
            </c:strRef>
          </c:tx>
          <c:spPr>
            <a:ln>
              <a:solidFill>
                <a:srgbClr val="0072C6"/>
              </a:solidFill>
            </a:ln>
          </c:spPr>
          <c:marker>
            <c:symbol val="square"/>
            <c:size val="7"/>
            <c:spPr>
              <a:solidFill>
                <a:srgbClr val="0072C6"/>
              </a:solidFill>
              <a:ln>
                <a:noFill/>
              </a:ln>
            </c:spPr>
          </c:marker>
          <c:cat>
            <c:numRef>
              <c:f>' inappropriate prescription'!$B$7:$B$21</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 inappropriate prescription'!$D$7:$D$21</c:f>
              <c:numCache>
                <c:formatCode>0.0</c:formatCode>
                <c:ptCount val="15"/>
                <c:pt idx="0">
                  <c:v>19.7</c:v>
                </c:pt>
                <c:pt idx="1">
                  <c:v>18.8</c:v>
                </c:pt>
                <c:pt idx="2">
                  <c:v>16.8</c:v>
                </c:pt>
                <c:pt idx="3">
                  <c:v>17.399999999999999</c:v>
                </c:pt>
                <c:pt idx="4">
                  <c:v>15.8</c:v>
                </c:pt>
                <c:pt idx="5">
                  <c:v>15.8</c:v>
                </c:pt>
                <c:pt idx="6">
                  <c:v>13.8</c:v>
                </c:pt>
                <c:pt idx="7">
                  <c:v>13.1</c:v>
                </c:pt>
                <c:pt idx="8">
                  <c:v>14.6</c:v>
                </c:pt>
                <c:pt idx="9">
                  <c:v>13.5</c:v>
                </c:pt>
                <c:pt idx="10">
                  <c:v>12.6</c:v>
                </c:pt>
                <c:pt idx="11">
                  <c:v>11.1</c:v>
                </c:pt>
                <c:pt idx="12">
                  <c:v>11.8</c:v>
                </c:pt>
                <c:pt idx="13">
                  <c:v>12.1</c:v>
                </c:pt>
                <c:pt idx="14">
                  <c:v>9.9499999999999993</c:v>
                </c:pt>
              </c:numCache>
            </c:numRef>
          </c:val>
          <c:smooth val="0"/>
          <c:extLst>
            <c:ext xmlns:c16="http://schemas.microsoft.com/office/drawing/2014/chart" uri="{C3380CC4-5D6E-409C-BE32-E72D297353CC}">
              <c16:uniqueId val="{00000001-C42E-486D-8918-9361601CA584}"/>
            </c:ext>
          </c:extLst>
        </c:ser>
        <c:ser>
          <c:idx val="1"/>
          <c:order val="2"/>
          <c:tx>
            <c:strRef>
              <c:f>' inappropriate prescription'!$E$6</c:f>
              <c:strCache>
                <c:ptCount val="1"/>
                <c:pt idx="0">
                  <c:v>Black</c:v>
                </c:pt>
              </c:strCache>
            </c:strRef>
          </c:tx>
          <c:spPr>
            <a:ln>
              <a:solidFill>
                <a:srgbClr val="AABA0A"/>
              </a:solidFill>
            </a:ln>
          </c:spPr>
          <c:marker>
            <c:symbol val="triangle"/>
            <c:size val="8"/>
            <c:spPr>
              <a:solidFill>
                <a:srgbClr val="AABA0A"/>
              </a:solidFill>
              <a:ln>
                <a:noFill/>
              </a:ln>
            </c:spPr>
          </c:marker>
          <c:cat>
            <c:numRef>
              <c:f>' inappropriate prescription'!$B$7:$B$21</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 inappropriate prescription'!$E$7:$E$21</c:f>
              <c:numCache>
                <c:formatCode>0.0</c:formatCode>
                <c:ptCount val="15"/>
                <c:pt idx="0">
                  <c:v>18.7</c:v>
                </c:pt>
                <c:pt idx="1">
                  <c:v>17.399999999999999</c:v>
                </c:pt>
                <c:pt idx="2">
                  <c:v>16.7</c:v>
                </c:pt>
                <c:pt idx="3">
                  <c:v>18.600000000000001</c:v>
                </c:pt>
                <c:pt idx="4">
                  <c:v>18</c:v>
                </c:pt>
                <c:pt idx="5">
                  <c:v>14.8</c:v>
                </c:pt>
                <c:pt idx="6">
                  <c:v>15</c:v>
                </c:pt>
                <c:pt idx="7">
                  <c:v>15.6</c:v>
                </c:pt>
                <c:pt idx="8">
                  <c:v>10.4</c:v>
                </c:pt>
                <c:pt idx="9">
                  <c:v>10.8</c:v>
                </c:pt>
                <c:pt idx="10">
                  <c:v>13.2</c:v>
                </c:pt>
                <c:pt idx="11">
                  <c:v>13.6</c:v>
                </c:pt>
                <c:pt idx="12">
                  <c:v>11.9</c:v>
                </c:pt>
                <c:pt idx="13">
                  <c:v>9.16</c:v>
                </c:pt>
                <c:pt idx="14">
                  <c:v>10.1</c:v>
                </c:pt>
              </c:numCache>
            </c:numRef>
          </c:val>
          <c:smooth val="0"/>
          <c:extLst>
            <c:ext xmlns:c16="http://schemas.microsoft.com/office/drawing/2014/chart" uri="{C3380CC4-5D6E-409C-BE32-E72D297353CC}">
              <c16:uniqueId val="{00000002-28FF-4376-B068-C2B0B850C39E}"/>
            </c:ext>
          </c:extLst>
        </c:ser>
        <c:ser>
          <c:idx val="2"/>
          <c:order val="3"/>
          <c:tx>
            <c:strRef>
              <c:f>' inappropriate prescription'!$F$6</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 inappropriate prescription'!$B$7:$B$21</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 inappropriate prescription'!$F$7:$F$21</c:f>
              <c:numCache>
                <c:formatCode>General</c:formatCode>
                <c:ptCount val="15"/>
                <c:pt idx="5" formatCode="0.0">
                  <c:v>9.42</c:v>
                </c:pt>
                <c:pt idx="6" formatCode="0.0">
                  <c:v>8.3000000000000007</c:v>
                </c:pt>
                <c:pt idx="7" formatCode="0.0">
                  <c:v>8.44</c:v>
                </c:pt>
                <c:pt idx="8" formatCode="0.0">
                  <c:v>7.58</c:v>
                </c:pt>
                <c:pt idx="9" formatCode="0.0">
                  <c:v>5.4</c:v>
                </c:pt>
                <c:pt idx="10" formatCode="0.0">
                  <c:v>6.79</c:v>
                </c:pt>
                <c:pt idx="11" formatCode="0.0">
                  <c:v>10.4</c:v>
                </c:pt>
                <c:pt idx="12" formatCode="0.0">
                  <c:v>8.58</c:v>
                </c:pt>
                <c:pt idx="13" formatCode="0.0">
                  <c:v>6.79</c:v>
                </c:pt>
                <c:pt idx="14" formatCode="0.0">
                  <c:v>5.63</c:v>
                </c:pt>
              </c:numCache>
            </c:numRef>
          </c:val>
          <c:smooth val="0"/>
          <c:extLst>
            <c:ext xmlns:c16="http://schemas.microsoft.com/office/drawing/2014/chart" uri="{C3380CC4-5D6E-409C-BE32-E72D297353CC}">
              <c16:uniqueId val="{00000003-2400-457C-B458-D10FEE20460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dirty="0" smtClean="0"/>
                  <a:t>Percent</a:t>
                </a:r>
                <a:endParaRPr lang="en-US" dirty="0"/>
              </a:p>
            </c:rich>
          </c:tx>
          <c:layout>
            <c:manualLayout>
              <c:xMode val="edge"/>
              <c:yMode val="edge"/>
              <c:x val="0"/>
              <c:y val="0.39504541099029294"/>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1018202585787887"/>
          <c:y val="3.968253968253968E-3"/>
          <c:w val="0.77809273840769899"/>
          <c:h val="6.8135753864100326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8235703491609"/>
          <c:y val="0.11030621172353455"/>
          <c:w val="0.8736331076513163"/>
          <c:h val="0.76246375453068371"/>
        </c:manualLayout>
      </c:layout>
      <c:lineChart>
        <c:grouping val="standard"/>
        <c:varyColors val="0"/>
        <c:ser>
          <c:idx val="3"/>
          <c:order val="0"/>
          <c:tx>
            <c:strRef>
              <c:f>'courtesy and respect'!$B$7</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respect'!$C$7:$H$7</c:f>
              <c:numCache>
                <c:formatCode>0.0</c:formatCode>
                <c:ptCount val="6"/>
                <c:pt idx="0">
                  <c:v>93.2</c:v>
                </c:pt>
                <c:pt idx="1">
                  <c:v>93.1</c:v>
                </c:pt>
                <c:pt idx="2">
                  <c:v>93.2</c:v>
                </c:pt>
                <c:pt idx="3">
                  <c:v>93.4</c:v>
                </c:pt>
                <c:pt idx="4">
                  <c:v>93.4</c:v>
                </c:pt>
                <c:pt idx="5">
                  <c:v>93.5</c:v>
                </c:pt>
              </c:numCache>
            </c:numRef>
          </c:val>
          <c:smooth val="0"/>
          <c:extLst>
            <c:ext xmlns:c16="http://schemas.microsoft.com/office/drawing/2014/chart" uri="{C3380CC4-5D6E-409C-BE32-E72D297353CC}">
              <c16:uniqueId val="{00000001-27C2-4107-B9D0-621286DBC3EB}"/>
            </c:ext>
          </c:extLst>
        </c:ser>
        <c:ser>
          <c:idx val="0"/>
          <c:order val="1"/>
          <c:tx>
            <c:strRef>
              <c:f>'courtesy and respect'!$B$13</c:f>
              <c:strCache>
                <c:ptCount val="1"/>
                <c:pt idx="0">
                  <c:v>White</c:v>
                </c:pt>
              </c:strCache>
            </c:strRef>
          </c:tx>
          <c:spPr>
            <a:ln>
              <a:solidFill>
                <a:srgbClr val="0072C6"/>
              </a:solidFill>
            </a:ln>
          </c:spPr>
          <c:marker>
            <c:symbol val="square"/>
            <c:size val="7"/>
            <c:spPr>
              <a:solidFill>
                <a:srgbClr val="0072C6"/>
              </a:solidFill>
              <a:ln>
                <a:no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respect'!$C$13:$H$13</c:f>
              <c:numCache>
                <c:formatCode>0.0</c:formatCode>
                <c:ptCount val="6"/>
                <c:pt idx="0">
                  <c:v>94</c:v>
                </c:pt>
                <c:pt idx="1">
                  <c:v>94.1</c:v>
                </c:pt>
                <c:pt idx="2">
                  <c:v>94.1</c:v>
                </c:pt>
                <c:pt idx="3">
                  <c:v>94.2</c:v>
                </c:pt>
                <c:pt idx="4">
                  <c:v>94.2</c:v>
                </c:pt>
                <c:pt idx="5">
                  <c:v>94.2</c:v>
                </c:pt>
              </c:numCache>
            </c:numRef>
          </c:val>
          <c:smooth val="0"/>
          <c:extLst>
            <c:ext xmlns:c16="http://schemas.microsoft.com/office/drawing/2014/chart" uri="{C3380CC4-5D6E-409C-BE32-E72D297353CC}">
              <c16:uniqueId val="{00000001-C42E-486D-8918-9361601CA584}"/>
            </c:ext>
          </c:extLst>
        </c:ser>
        <c:ser>
          <c:idx val="1"/>
          <c:order val="2"/>
          <c:tx>
            <c:strRef>
              <c:f>'courtesy and respect'!$B$11</c:f>
              <c:strCache>
                <c:ptCount val="1"/>
                <c:pt idx="0">
                  <c:v>Black</c:v>
                </c:pt>
              </c:strCache>
            </c:strRef>
          </c:tx>
          <c:spPr>
            <a:ln>
              <a:solidFill>
                <a:srgbClr val="AABA0A"/>
              </a:solidFill>
            </a:ln>
          </c:spPr>
          <c:marker>
            <c:symbol val="triangle"/>
            <c:size val="8"/>
            <c:spPr>
              <a:solidFill>
                <a:srgbClr val="AABA0A"/>
              </a:solidFill>
              <a:ln>
                <a:no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respect'!$C$11:$H$11</c:f>
              <c:numCache>
                <c:formatCode>0.0</c:formatCode>
                <c:ptCount val="6"/>
                <c:pt idx="0">
                  <c:v>93</c:v>
                </c:pt>
                <c:pt idx="1">
                  <c:v>93</c:v>
                </c:pt>
                <c:pt idx="2">
                  <c:v>92.9</c:v>
                </c:pt>
                <c:pt idx="3">
                  <c:v>92.9</c:v>
                </c:pt>
                <c:pt idx="4">
                  <c:v>92.8</c:v>
                </c:pt>
                <c:pt idx="5">
                  <c:v>92.8</c:v>
                </c:pt>
              </c:numCache>
            </c:numRef>
          </c:val>
          <c:smooth val="0"/>
          <c:extLst>
            <c:ext xmlns:c16="http://schemas.microsoft.com/office/drawing/2014/chart" uri="{C3380CC4-5D6E-409C-BE32-E72D297353CC}">
              <c16:uniqueId val="{00000002-28FF-4376-B068-C2B0B850C39E}"/>
            </c:ext>
          </c:extLst>
        </c:ser>
        <c:ser>
          <c:idx val="2"/>
          <c:order val="3"/>
          <c:tx>
            <c:strRef>
              <c:f>'courtesy and respect'!$B$10</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respect'!$C$10:$H$10</c:f>
              <c:numCache>
                <c:formatCode>0.0</c:formatCode>
                <c:ptCount val="6"/>
                <c:pt idx="0">
                  <c:v>83.4</c:v>
                </c:pt>
                <c:pt idx="1">
                  <c:v>83</c:v>
                </c:pt>
                <c:pt idx="2">
                  <c:v>83.8</c:v>
                </c:pt>
                <c:pt idx="3">
                  <c:v>84</c:v>
                </c:pt>
                <c:pt idx="4">
                  <c:v>84.7</c:v>
                </c:pt>
                <c:pt idx="5">
                  <c:v>84.3</c:v>
                </c:pt>
              </c:numCache>
            </c:numRef>
          </c:val>
          <c:smooth val="0"/>
          <c:extLst>
            <c:ext xmlns:c16="http://schemas.microsoft.com/office/drawing/2014/chart" uri="{C3380CC4-5D6E-409C-BE32-E72D297353CC}">
              <c16:uniqueId val="{00000003-2400-457C-B458-D10FEE20460D}"/>
            </c:ext>
          </c:extLst>
        </c:ser>
        <c:ser>
          <c:idx val="4"/>
          <c:order val="4"/>
          <c:tx>
            <c:strRef>
              <c:f>'courtesy and respect'!$B$12</c:f>
              <c:strCache>
                <c:ptCount val="1"/>
                <c:pt idx="0">
                  <c:v>NHPI</c:v>
                </c:pt>
              </c:strCache>
            </c:strRef>
          </c:tx>
          <c:spPr>
            <a:ln>
              <a:solidFill>
                <a:srgbClr val="70AD47">
                  <a:lumMod val="75000"/>
                </a:srgbClr>
              </a:solidFill>
            </a:ln>
          </c:spPr>
          <c:marker>
            <c:spPr>
              <a:ln>
                <a:solidFill>
                  <a:srgbClr val="70AD47">
                    <a:lumMod val="75000"/>
                  </a:srgbClr>
                </a:solid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respect'!$C$12:$H$12</c:f>
              <c:numCache>
                <c:formatCode>0.0</c:formatCode>
                <c:ptCount val="6"/>
                <c:pt idx="0">
                  <c:v>88.9</c:v>
                </c:pt>
                <c:pt idx="1">
                  <c:v>90.1</c:v>
                </c:pt>
                <c:pt idx="2">
                  <c:v>90.5</c:v>
                </c:pt>
                <c:pt idx="3">
                  <c:v>90.5</c:v>
                </c:pt>
                <c:pt idx="4">
                  <c:v>88.7</c:v>
                </c:pt>
                <c:pt idx="5">
                  <c:v>88.5</c:v>
                </c:pt>
              </c:numCache>
            </c:numRef>
          </c:val>
          <c:smooth val="0"/>
          <c:extLst>
            <c:ext xmlns:c16="http://schemas.microsoft.com/office/drawing/2014/chart" uri="{C3380CC4-5D6E-409C-BE32-E72D297353CC}">
              <c16:uniqueId val="{00000004-99C4-44BB-91A4-36C5A4582426}"/>
            </c:ext>
          </c:extLst>
        </c:ser>
        <c:ser>
          <c:idx val="5"/>
          <c:order val="5"/>
          <c:tx>
            <c:strRef>
              <c:f>'courtesy and respect'!$B$9</c:f>
              <c:strCache>
                <c:ptCount val="1"/>
                <c:pt idx="0">
                  <c:v>AI/AN</c:v>
                </c:pt>
              </c:strCache>
            </c:strRef>
          </c:tx>
          <c:spPr>
            <a:ln w="25400">
              <a:solidFill>
                <a:srgbClr val="ED7D31"/>
              </a:solidFill>
            </a:ln>
          </c:spPr>
          <c:marker>
            <c:symbol val="x"/>
            <c:size val="7"/>
            <c:spPr>
              <a:noFill/>
              <a:ln>
                <a:solidFill>
                  <a:srgbClr val="ED7D31"/>
                </a:solidFill>
              </a:ln>
            </c:spPr>
          </c:marker>
          <c:cat>
            <c:numRef>
              <c:f>'courtesy and respect'!$C$6:$H$6</c:f>
              <c:numCache>
                <c:formatCode>General</c:formatCode>
                <c:ptCount val="6"/>
                <c:pt idx="0">
                  <c:v>2012</c:v>
                </c:pt>
                <c:pt idx="1">
                  <c:v>2013</c:v>
                </c:pt>
                <c:pt idx="2">
                  <c:v>2014</c:v>
                </c:pt>
                <c:pt idx="3">
                  <c:v>2015</c:v>
                </c:pt>
                <c:pt idx="4">
                  <c:v>2016</c:v>
                </c:pt>
                <c:pt idx="5">
                  <c:v>2017</c:v>
                </c:pt>
              </c:numCache>
            </c:numRef>
          </c:cat>
          <c:val>
            <c:numRef>
              <c:f>'courtesy and respect'!$C$9:$H$9</c:f>
              <c:numCache>
                <c:formatCode>0.0</c:formatCode>
                <c:ptCount val="6"/>
                <c:pt idx="0">
                  <c:v>90.5</c:v>
                </c:pt>
                <c:pt idx="1">
                  <c:v>90.3</c:v>
                </c:pt>
                <c:pt idx="2">
                  <c:v>87.6</c:v>
                </c:pt>
                <c:pt idx="3">
                  <c:v>91.1</c:v>
                </c:pt>
                <c:pt idx="4">
                  <c:v>90.6</c:v>
                </c:pt>
                <c:pt idx="5">
                  <c:v>90.3</c:v>
                </c:pt>
              </c:numCache>
            </c:numRef>
          </c:val>
          <c:smooth val="0"/>
          <c:extLst>
            <c:ext xmlns:c16="http://schemas.microsoft.com/office/drawing/2014/chart" uri="{C3380CC4-5D6E-409C-BE32-E72D297353CC}">
              <c16:uniqueId val="{0000000E-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4.6053547283862253E-3"/>
              <c:y val="0.3995924012102654"/>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8235703491609"/>
          <c:y val="0.13056079578594343"/>
          <c:w val="0.8736331076513163"/>
          <c:h val="0.74220914442986285"/>
        </c:manualLayout>
      </c:layout>
      <c:lineChart>
        <c:grouping val="standard"/>
        <c:varyColors val="0"/>
        <c:ser>
          <c:idx val="3"/>
          <c:order val="0"/>
          <c:tx>
            <c:strRef>
              <c:f>Gently!$C$7</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Gently!$B$8:$B$13</c:f>
              <c:numCache>
                <c:formatCode>@</c:formatCode>
                <c:ptCount val="6"/>
                <c:pt idx="0">
                  <c:v>2012</c:v>
                </c:pt>
                <c:pt idx="1">
                  <c:v>2013</c:v>
                </c:pt>
                <c:pt idx="2">
                  <c:v>2014</c:v>
                </c:pt>
                <c:pt idx="3">
                  <c:v>2015</c:v>
                </c:pt>
                <c:pt idx="4">
                  <c:v>2016</c:v>
                </c:pt>
                <c:pt idx="5">
                  <c:v>2017</c:v>
                </c:pt>
              </c:numCache>
            </c:numRef>
          </c:cat>
          <c:val>
            <c:numRef>
              <c:f>Gently!$C$8:$C$13</c:f>
              <c:numCache>
                <c:formatCode>0.0</c:formatCode>
                <c:ptCount val="6"/>
                <c:pt idx="0">
                  <c:v>90</c:v>
                </c:pt>
                <c:pt idx="1">
                  <c:v>90</c:v>
                </c:pt>
                <c:pt idx="2">
                  <c:v>90.1</c:v>
                </c:pt>
                <c:pt idx="3">
                  <c:v>90.1</c:v>
                </c:pt>
                <c:pt idx="4">
                  <c:v>90.1</c:v>
                </c:pt>
                <c:pt idx="5">
                  <c:v>90.1</c:v>
                </c:pt>
              </c:numCache>
            </c:numRef>
          </c:val>
          <c:smooth val="0"/>
          <c:extLst>
            <c:ext xmlns:c16="http://schemas.microsoft.com/office/drawing/2014/chart" uri="{C3380CC4-5D6E-409C-BE32-E72D297353CC}">
              <c16:uniqueId val="{00000001-27C2-4107-B9D0-621286DBC3EB}"/>
            </c:ext>
          </c:extLst>
        </c:ser>
        <c:ser>
          <c:idx val="0"/>
          <c:order val="1"/>
          <c:tx>
            <c:strRef>
              <c:f>Gently!$I$7</c:f>
              <c:strCache>
                <c:ptCount val="1"/>
                <c:pt idx="0">
                  <c:v>White</c:v>
                </c:pt>
              </c:strCache>
            </c:strRef>
          </c:tx>
          <c:spPr>
            <a:ln>
              <a:solidFill>
                <a:srgbClr val="0072C6"/>
              </a:solidFill>
            </a:ln>
          </c:spPr>
          <c:marker>
            <c:symbol val="square"/>
            <c:size val="7"/>
            <c:spPr>
              <a:solidFill>
                <a:srgbClr val="0072C6"/>
              </a:solidFill>
              <a:ln>
                <a:noFill/>
              </a:ln>
            </c:spPr>
          </c:marker>
          <c:cat>
            <c:numRef>
              <c:f>Gently!$B$8:$B$13</c:f>
              <c:numCache>
                <c:formatCode>@</c:formatCode>
                <c:ptCount val="6"/>
                <c:pt idx="0">
                  <c:v>2012</c:v>
                </c:pt>
                <c:pt idx="1">
                  <c:v>2013</c:v>
                </c:pt>
                <c:pt idx="2">
                  <c:v>2014</c:v>
                </c:pt>
                <c:pt idx="3">
                  <c:v>2015</c:v>
                </c:pt>
                <c:pt idx="4">
                  <c:v>2016</c:v>
                </c:pt>
                <c:pt idx="5">
                  <c:v>2017</c:v>
                </c:pt>
              </c:numCache>
            </c:numRef>
          </c:cat>
          <c:val>
            <c:numRef>
              <c:f>Gently!$I$8:$I$13</c:f>
              <c:numCache>
                <c:formatCode>0.0</c:formatCode>
                <c:ptCount val="6"/>
                <c:pt idx="0">
                  <c:v>90.9</c:v>
                </c:pt>
                <c:pt idx="1">
                  <c:v>90.9</c:v>
                </c:pt>
                <c:pt idx="2">
                  <c:v>91</c:v>
                </c:pt>
                <c:pt idx="3">
                  <c:v>91</c:v>
                </c:pt>
                <c:pt idx="4">
                  <c:v>91</c:v>
                </c:pt>
                <c:pt idx="5">
                  <c:v>90.9</c:v>
                </c:pt>
              </c:numCache>
            </c:numRef>
          </c:val>
          <c:smooth val="0"/>
          <c:extLst>
            <c:ext xmlns:c16="http://schemas.microsoft.com/office/drawing/2014/chart" uri="{C3380CC4-5D6E-409C-BE32-E72D297353CC}">
              <c16:uniqueId val="{00000001-C42E-486D-8918-9361601CA584}"/>
            </c:ext>
          </c:extLst>
        </c:ser>
        <c:ser>
          <c:idx val="1"/>
          <c:order val="2"/>
          <c:tx>
            <c:strRef>
              <c:f>Gently!$G$7</c:f>
              <c:strCache>
                <c:ptCount val="1"/>
                <c:pt idx="0">
                  <c:v>Black</c:v>
                </c:pt>
              </c:strCache>
            </c:strRef>
          </c:tx>
          <c:spPr>
            <a:ln>
              <a:solidFill>
                <a:srgbClr val="AABA0A"/>
              </a:solidFill>
            </a:ln>
          </c:spPr>
          <c:marker>
            <c:symbol val="triangle"/>
            <c:size val="8"/>
            <c:spPr>
              <a:solidFill>
                <a:srgbClr val="AABA0A"/>
              </a:solidFill>
              <a:ln>
                <a:noFill/>
              </a:ln>
            </c:spPr>
          </c:marker>
          <c:cat>
            <c:numRef>
              <c:f>Gently!$B$8:$B$13</c:f>
              <c:numCache>
                <c:formatCode>@</c:formatCode>
                <c:ptCount val="6"/>
                <c:pt idx="0">
                  <c:v>2012</c:v>
                </c:pt>
                <c:pt idx="1">
                  <c:v>2013</c:v>
                </c:pt>
                <c:pt idx="2">
                  <c:v>2014</c:v>
                </c:pt>
                <c:pt idx="3">
                  <c:v>2015</c:v>
                </c:pt>
                <c:pt idx="4">
                  <c:v>2016</c:v>
                </c:pt>
                <c:pt idx="5">
                  <c:v>2017</c:v>
                </c:pt>
              </c:numCache>
            </c:numRef>
          </c:cat>
          <c:val>
            <c:numRef>
              <c:f>Gently!$G$8:$G$13</c:f>
              <c:numCache>
                <c:formatCode>0.0</c:formatCode>
                <c:ptCount val="6"/>
                <c:pt idx="0">
                  <c:v>89.7</c:v>
                </c:pt>
                <c:pt idx="1">
                  <c:v>89.6</c:v>
                </c:pt>
                <c:pt idx="2">
                  <c:v>89.6</c:v>
                </c:pt>
                <c:pt idx="3">
                  <c:v>89.4</c:v>
                </c:pt>
                <c:pt idx="4">
                  <c:v>89.2</c:v>
                </c:pt>
                <c:pt idx="5">
                  <c:v>89.3</c:v>
                </c:pt>
              </c:numCache>
            </c:numRef>
          </c:val>
          <c:smooth val="0"/>
          <c:extLst>
            <c:ext xmlns:c16="http://schemas.microsoft.com/office/drawing/2014/chart" uri="{C3380CC4-5D6E-409C-BE32-E72D297353CC}">
              <c16:uniqueId val="{00000002-28FF-4376-B068-C2B0B850C39E}"/>
            </c:ext>
          </c:extLst>
        </c:ser>
        <c:ser>
          <c:idx val="2"/>
          <c:order val="3"/>
          <c:tx>
            <c:strRef>
              <c:f>Gently!$F$7</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Gently!$B$8:$B$13</c:f>
              <c:numCache>
                <c:formatCode>@</c:formatCode>
                <c:ptCount val="6"/>
                <c:pt idx="0">
                  <c:v>2012</c:v>
                </c:pt>
                <c:pt idx="1">
                  <c:v>2013</c:v>
                </c:pt>
                <c:pt idx="2">
                  <c:v>2014</c:v>
                </c:pt>
                <c:pt idx="3">
                  <c:v>2015</c:v>
                </c:pt>
                <c:pt idx="4">
                  <c:v>2016</c:v>
                </c:pt>
                <c:pt idx="5">
                  <c:v>2017</c:v>
                </c:pt>
              </c:numCache>
            </c:numRef>
          </c:cat>
          <c:val>
            <c:numRef>
              <c:f>Gently!$F$8:$F$13</c:f>
              <c:numCache>
                <c:formatCode>0.0</c:formatCode>
                <c:ptCount val="6"/>
                <c:pt idx="0">
                  <c:v>78.400000000000006</c:v>
                </c:pt>
                <c:pt idx="1">
                  <c:v>78.400000000000006</c:v>
                </c:pt>
                <c:pt idx="2">
                  <c:v>78.8</c:v>
                </c:pt>
                <c:pt idx="3">
                  <c:v>79.400000000000006</c:v>
                </c:pt>
                <c:pt idx="4">
                  <c:v>79.900000000000006</c:v>
                </c:pt>
                <c:pt idx="5">
                  <c:v>79.599999999999994</c:v>
                </c:pt>
              </c:numCache>
            </c:numRef>
          </c:val>
          <c:smooth val="0"/>
          <c:extLst>
            <c:ext xmlns:c16="http://schemas.microsoft.com/office/drawing/2014/chart" uri="{C3380CC4-5D6E-409C-BE32-E72D297353CC}">
              <c16:uniqueId val="{00000003-2400-457C-B458-D10FEE20460D}"/>
            </c:ext>
          </c:extLst>
        </c:ser>
        <c:ser>
          <c:idx val="4"/>
          <c:order val="4"/>
          <c:tx>
            <c:strRef>
              <c:f>Gently!$H$7</c:f>
              <c:strCache>
                <c:ptCount val="1"/>
                <c:pt idx="0">
                  <c:v>NHPI</c:v>
                </c:pt>
              </c:strCache>
            </c:strRef>
          </c:tx>
          <c:spPr>
            <a:ln>
              <a:solidFill>
                <a:srgbClr val="70AD47">
                  <a:lumMod val="75000"/>
                </a:srgbClr>
              </a:solidFill>
            </a:ln>
          </c:spPr>
          <c:marker>
            <c:spPr>
              <a:ln>
                <a:solidFill>
                  <a:srgbClr val="70AD47">
                    <a:lumMod val="75000"/>
                  </a:srgbClr>
                </a:solidFill>
              </a:ln>
            </c:spPr>
          </c:marker>
          <c:cat>
            <c:numRef>
              <c:f>Gently!$B$8:$B$13</c:f>
              <c:numCache>
                <c:formatCode>@</c:formatCode>
                <c:ptCount val="6"/>
                <c:pt idx="0">
                  <c:v>2012</c:v>
                </c:pt>
                <c:pt idx="1">
                  <c:v>2013</c:v>
                </c:pt>
                <c:pt idx="2">
                  <c:v>2014</c:v>
                </c:pt>
                <c:pt idx="3">
                  <c:v>2015</c:v>
                </c:pt>
                <c:pt idx="4">
                  <c:v>2016</c:v>
                </c:pt>
                <c:pt idx="5">
                  <c:v>2017</c:v>
                </c:pt>
              </c:numCache>
            </c:numRef>
          </c:cat>
          <c:val>
            <c:numRef>
              <c:f>Gently!$H$8:$H$13</c:f>
              <c:numCache>
                <c:formatCode>0.0</c:formatCode>
                <c:ptCount val="6"/>
                <c:pt idx="0">
                  <c:v>85.9</c:v>
                </c:pt>
                <c:pt idx="1">
                  <c:v>86.2</c:v>
                </c:pt>
                <c:pt idx="2">
                  <c:v>87</c:v>
                </c:pt>
                <c:pt idx="3">
                  <c:v>85.8</c:v>
                </c:pt>
                <c:pt idx="4">
                  <c:v>84.2</c:v>
                </c:pt>
                <c:pt idx="5">
                  <c:v>84.4</c:v>
                </c:pt>
              </c:numCache>
            </c:numRef>
          </c:val>
          <c:smooth val="0"/>
          <c:extLst>
            <c:ext xmlns:c16="http://schemas.microsoft.com/office/drawing/2014/chart" uri="{C3380CC4-5D6E-409C-BE32-E72D297353CC}">
              <c16:uniqueId val="{00000004-99C4-44BB-91A4-36C5A4582426}"/>
            </c:ext>
          </c:extLst>
        </c:ser>
        <c:ser>
          <c:idx val="5"/>
          <c:order val="5"/>
          <c:tx>
            <c:strRef>
              <c:f>Gently!$E$7</c:f>
              <c:strCache>
                <c:ptCount val="1"/>
                <c:pt idx="0">
                  <c:v>AI/AN</c:v>
                </c:pt>
              </c:strCache>
            </c:strRef>
          </c:tx>
          <c:spPr>
            <a:ln w="25400">
              <a:solidFill>
                <a:srgbClr val="ED7D31"/>
              </a:solidFill>
            </a:ln>
          </c:spPr>
          <c:marker>
            <c:symbol val="x"/>
            <c:size val="7"/>
            <c:spPr>
              <a:noFill/>
              <a:ln>
                <a:solidFill>
                  <a:srgbClr val="ED7D31"/>
                </a:solidFill>
              </a:ln>
            </c:spPr>
          </c:marker>
          <c:cat>
            <c:numRef>
              <c:f>Gently!$B$8:$B$13</c:f>
              <c:numCache>
                <c:formatCode>@</c:formatCode>
                <c:ptCount val="6"/>
                <c:pt idx="0">
                  <c:v>2012</c:v>
                </c:pt>
                <c:pt idx="1">
                  <c:v>2013</c:v>
                </c:pt>
                <c:pt idx="2">
                  <c:v>2014</c:v>
                </c:pt>
                <c:pt idx="3">
                  <c:v>2015</c:v>
                </c:pt>
                <c:pt idx="4">
                  <c:v>2016</c:v>
                </c:pt>
                <c:pt idx="5">
                  <c:v>2017</c:v>
                </c:pt>
              </c:numCache>
            </c:numRef>
          </c:cat>
          <c:val>
            <c:numRef>
              <c:f>Gently!$E$8:$E$13</c:f>
              <c:numCache>
                <c:formatCode>0.0</c:formatCode>
                <c:ptCount val="6"/>
                <c:pt idx="0">
                  <c:v>87.3</c:v>
                </c:pt>
                <c:pt idx="1">
                  <c:v>87.2</c:v>
                </c:pt>
                <c:pt idx="2">
                  <c:v>84.2</c:v>
                </c:pt>
                <c:pt idx="3">
                  <c:v>87.5</c:v>
                </c:pt>
                <c:pt idx="4">
                  <c:v>87</c:v>
                </c:pt>
                <c:pt idx="5">
                  <c:v>86.9</c:v>
                </c:pt>
              </c:numCache>
            </c:numRef>
          </c:val>
          <c:smooth val="0"/>
          <c:extLst>
            <c:ext xmlns:c16="http://schemas.microsoft.com/office/drawing/2014/chart" uri="{C3380CC4-5D6E-409C-BE32-E72D297353CC}">
              <c16:uniqueId val="{0000000E-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0"/>
              <c:y val="0.42852758639545058"/>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2497812773404"/>
          <c:y val="4.2484689413823273E-2"/>
          <c:w val="0.86851329347720418"/>
          <c:h val="0.84274132400116653"/>
        </c:manualLayout>
      </c:layout>
      <c:barChart>
        <c:barDir val="col"/>
        <c:grouping val="clustered"/>
        <c:varyColors val="0"/>
        <c:ser>
          <c:idx val="0"/>
          <c:order val="0"/>
          <c:tx>
            <c:strRef>
              <c:f>SOC!$C$5</c:f>
              <c:strCache>
                <c:ptCount val="1"/>
                <c:pt idx="0">
                  <c:v>Current Rate</c:v>
                </c:pt>
              </c:strCache>
            </c:strRef>
          </c:tx>
          <c:spPr>
            <a:solidFill>
              <a:srgbClr val="0072C6"/>
            </a:solidFill>
            <a:ln>
              <a:noFill/>
            </a:ln>
            <a:effectLst/>
          </c:spPr>
          <c:invertIfNegative val="0"/>
          <c:cat>
            <c:strRef>
              <c:f>SOC!$B$6:$B$7</c:f>
              <c:strCache>
                <c:ptCount val="2"/>
                <c:pt idx="0">
                  <c:v>White</c:v>
                </c:pt>
                <c:pt idx="1">
                  <c:v>Asian</c:v>
                </c:pt>
              </c:strCache>
            </c:strRef>
          </c:cat>
          <c:val>
            <c:numRef>
              <c:f>SOC!$C$6:$C$7</c:f>
              <c:numCache>
                <c:formatCode>General</c:formatCode>
                <c:ptCount val="2"/>
                <c:pt idx="0">
                  <c:v>60.3</c:v>
                </c:pt>
                <c:pt idx="1">
                  <c:v>77.7</c:v>
                </c:pt>
              </c:numCache>
            </c:numRef>
          </c:val>
          <c:extLst>
            <c:ext xmlns:c16="http://schemas.microsoft.com/office/drawing/2014/chart" uri="{C3380CC4-5D6E-409C-BE32-E72D297353CC}">
              <c16:uniqueId val="{00000000-8EFE-46C0-A663-839B28026846}"/>
            </c:ext>
          </c:extLst>
        </c:ser>
        <c:dLbls>
          <c:showLegendKey val="0"/>
          <c:showVal val="0"/>
          <c:showCatName val="0"/>
          <c:showSerName val="0"/>
          <c:showPercent val="0"/>
          <c:showBubbleSize val="0"/>
        </c:dLbls>
        <c:gapWidth val="219"/>
        <c:overlap val="-27"/>
        <c:axId val="830777344"/>
        <c:axId val="975728592"/>
      </c:barChart>
      <c:catAx>
        <c:axId val="830777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75728592"/>
        <c:crosses val="autoZero"/>
        <c:auto val="1"/>
        <c:lblAlgn val="ctr"/>
        <c:lblOffset val="100"/>
        <c:noMultiLvlLbl val="0"/>
      </c:catAx>
      <c:valAx>
        <c:axId val="9757285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b="1" dirty="0" smtClean="0"/>
                  <a:t>Percent</a:t>
                </a:r>
                <a:endParaRPr lang="en-US" b="1" dirty="0"/>
              </a:p>
            </c:rich>
          </c:tx>
          <c:layout>
            <c:manualLayout>
              <c:xMode val="edge"/>
              <c:yMode val="edge"/>
              <c:x val="0"/>
              <c:y val="0.37884271410518128"/>
            </c:manualLayout>
          </c:layout>
          <c:overlay val="0"/>
          <c:spPr>
            <a:solidFill>
              <a:sysClr val="window" lastClr="FFFFFF"/>
            </a:solidFill>
            <a:ln>
              <a:noFill/>
            </a:ln>
            <a:effectLst/>
          </c:spPr>
          <c:txPr>
            <a:bodyPr rot="-5400000" spcFirstLastPara="1" vertOverflow="ellipsis" vert="horz" wrap="square" anchor="ctr" anchorCtr="1"/>
            <a:lstStyle/>
            <a:p>
              <a:pPr algn="ct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07773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USC!$C$5</c:f>
              <c:strCache>
                <c:ptCount val="1"/>
                <c:pt idx="0">
                  <c:v>Current Rate</c:v>
                </c:pt>
              </c:strCache>
            </c:strRef>
          </c:tx>
          <c:spPr>
            <a:solidFill>
              <a:srgbClr val="0072C6"/>
            </a:solidFill>
            <a:ln>
              <a:noFill/>
            </a:ln>
            <a:effectLst/>
          </c:spPr>
          <c:invertIfNegative val="0"/>
          <c:cat>
            <c:strRef>
              <c:f>USC!$B$6:$B$7</c:f>
              <c:strCache>
                <c:ptCount val="2"/>
                <c:pt idx="0">
                  <c:v>White</c:v>
                </c:pt>
                <c:pt idx="1">
                  <c:v>Asian</c:v>
                </c:pt>
              </c:strCache>
            </c:strRef>
          </c:cat>
          <c:val>
            <c:numRef>
              <c:f>USC!$C$6:$C$7</c:f>
              <c:numCache>
                <c:formatCode>General</c:formatCode>
                <c:ptCount val="2"/>
                <c:pt idx="0">
                  <c:v>95.9</c:v>
                </c:pt>
                <c:pt idx="1">
                  <c:v>89.2</c:v>
                </c:pt>
              </c:numCache>
            </c:numRef>
          </c:val>
          <c:extLst>
            <c:ext xmlns:c16="http://schemas.microsoft.com/office/drawing/2014/chart" uri="{C3380CC4-5D6E-409C-BE32-E72D297353CC}">
              <c16:uniqueId val="{00000000-8EFE-46C0-A663-839B28026846}"/>
            </c:ext>
          </c:extLst>
        </c:ser>
        <c:dLbls>
          <c:showLegendKey val="0"/>
          <c:showVal val="0"/>
          <c:showCatName val="0"/>
          <c:showSerName val="0"/>
          <c:showPercent val="0"/>
          <c:showBubbleSize val="0"/>
        </c:dLbls>
        <c:gapWidth val="219"/>
        <c:overlap val="-27"/>
        <c:axId val="830777344"/>
        <c:axId val="975728592"/>
      </c:barChart>
      <c:catAx>
        <c:axId val="830777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75728592"/>
        <c:crosses val="autoZero"/>
        <c:auto val="1"/>
        <c:lblAlgn val="ctr"/>
        <c:lblOffset val="100"/>
        <c:noMultiLvlLbl val="0"/>
      </c:catAx>
      <c:valAx>
        <c:axId val="9757285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600" b="1" i="0" u="none" strike="noStrike" kern="1200" baseline="0">
                    <a:solidFill>
                      <a:schemeClr val="tx1"/>
                    </a:solidFill>
                    <a:latin typeface="Calibri" panose="020F0502020204030204" pitchFamily="34" charset="0"/>
                    <a:ea typeface="+mn-ea"/>
                    <a:cs typeface="Calibri" panose="020F0502020204030204" pitchFamily="34" charset="0"/>
                  </a:defRPr>
                </a:pPr>
                <a:r>
                  <a:rPr lang="en-US" b="1" dirty="0"/>
                  <a:t>Percent</a:t>
                </a:r>
              </a:p>
            </c:rich>
          </c:tx>
          <c:layout>
            <c:manualLayout>
              <c:xMode val="edge"/>
              <c:yMode val="edge"/>
              <c:x val="0"/>
              <c:y val="0.38192913385826771"/>
            </c:manualLayout>
          </c:layout>
          <c:overlay val="0"/>
          <c:spPr>
            <a:solidFill>
              <a:sysClr val="window" lastClr="FFFFFF"/>
            </a:solidFill>
            <a:ln>
              <a:noFill/>
            </a:ln>
            <a:effectLst/>
          </c:spPr>
          <c:txPr>
            <a:bodyPr rot="-5400000" spcFirstLastPara="1" vertOverflow="ellipsis" vert="horz" wrap="square" anchor="ctr" anchorCtr="1"/>
            <a:lstStyle/>
            <a:p>
              <a:pPr algn="ct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3077734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3033683289591"/>
          <c:y val="0.13634783282298046"/>
          <c:w val="0.86258512785333652"/>
          <c:h val="0.76246375453068371"/>
        </c:manualLayout>
      </c:layout>
      <c:lineChart>
        <c:grouping val="standard"/>
        <c:varyColors val="0"/>
        <c:ser>
          <c:idx val="3"/>
          <c:order val="0"/>
          <c:tx>
            <c:strRef>
              <c:f>IV!$N$8</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IV!$M$9:$M$12</c:f>
              <c:numCache>
                <c:formatCode>@</c:formatCode>
                <c:ptCount val="4"/>
                <c:pt idx="0">
                  <c:v>2013</c:v>
                </c:pt>
                <c:pt idx="1">
                  <c:v>2014</c:v>
                </c:pt>
                <c:pt idx="2">
                  <c:v>2015</c:v>
                </c:pt>
                <c:pt idx="3">
                  <c:v>2016</c:v>
                </c:pt>
              </c:numCache>
            </c:numRef>
          </c:cat>
          <c:val>
            <c:numRef>
              <c:f>IV!$N$9:$N$12</c:f>
              <c:numCache>
                <c:formatCode>0.0</c:formatCode>
                <c:ptCount val="4"/>
                <c:pt idx="0">
                  <c:v>68.5</c:v>
                </c:pt>
                <c:pt idx="1">
                  <c:v>79.900000000000006</c:v>
                </c:pt>
                <c:pt idx="2">
                  <c:v>85.5</c:v>
                </c:pt>
                <c:pt idx="3">
                  <c:v>87.9</c:v>
                </c:pt>
              </c:numCache>
            </c:numRef>
          </c:val>
          <c:smooth val="0"/>
          <c:extLst>
            <c:ext xmlns:c16="http://schemas.microsoft.com/office/drawing/2014/chart" uri="{C3380CC4-5D6E-409C-BE32-E72D297353CC}">
              <c16:uniqueId val="{00000001-27C2-4107-B9D0-621286DBC3EB}"/>
            </c:ext>
          </c:extLst>
        </c:ser>
        <c:ser>
          <c:idx val="0"/>
          <c:order val="1"/>
          <c:tx>
            <c:strRef>
              <c:f>IV!$T$8</c:f>
              <c:strCache>
                <c:ptCount val="1"/>
                <c:pt idx="0">
                  <c:v>White</c:v>
                </c:pt>
              </c:strCache>
            </c:strRef>
          </c:tx>
          <c:spPr>
            <a:ln>
              <a:solidFill>
                <a:srgbClr val="0072C6"/>
              </a:solidFill>
            </a:ln>
          </c:spPr>
          <c:marker>
            <c:symbol val="square"/>
            <c:size val="7"/>
            <c:spPr>
              <a:solidFill>
                <a:srgbClr val="0072C6"/>
              </a:solidFill>
              <a:ln>
                <a:noFill/>
              </a:ln>
            </c:spPr>
          </c:marker>
          <c:cat>
            <c:numRef>
              <c:f>IV!$M$9:$M$12</c:f>
              <c:numCache>
                <c:formatCode>@</c:formatCode>
                <c:ptCount val="4"/>
                <c:pt idx="0">
                  <c:v>2013</c:v>
                </c:pt>
                <c:pt idx="1">
                  <c:v>2014</c:v>
                </c:pt>
                <c:pt idx="2">
                  <c:v>2015</c:v>
                </c:pt>
                <c:pt idx="3">
                  <c:v>2016</c:v>
                </c:pt>
              </c:numCache>
            </c:numRef>
          </c:cat>
          <c:val>
            <c:numRef>
              <c:f>IV!$T$9:$T$12</c:f>
              <c:numCache>
                <c:formatCode>0.0</c:formatCode>
                <c:ptCount val="4"/>
                <c:pt idx="0">
                  <c:v>69.2</c:v>
                </c:pt>
                <c:pt idx="1">
                  <c:v>80</c:v>
                </c:pt>
                <c:pt idx="2">
                  <c:v>86.2</c:v>
                </c:pt>
                <c:pt idx="3">
                  <c:v>88.5</c:v>
                </c:pt>
              </c:numCache>
            </c:numRef>
          </c:val>
          <c:smooth val="0"/>
          <c:extLst>
            <c:ext xmlns:c16="http://schemas.microsoft.com/office/drawing/2014/chart" uri="{C3380CC4-5D6E-409C-BE32-E72D297353CC}">
              <c16:uniqueId val="{00000001-C42E-486D-8918-9361601CA584}"/>
            </c:ext>
          </c:extLst>
        </c:ser>
        <c:ser>
          <c:idx val="1"/>
          <c:order val="2"/>
          <c:tx>
            <c:strRef>
              <c:f>IV!$R$8</c:f>
              <c:strCache>
                <c:ptCount val="1"/>
                <c:pt idx="0">
                  <c:v>Black</c:v>
                </c:pt>
              </c:strCache>
            </c:strRef>
          </c:tx>
          <c:spPr>
            <a:ln>
              <a:solidFill>
                <a:srgbClr val="AABA0A"/>
              </a:solidFill>
            </a:ln>
          </c:spPr>
          <c:marker>
            <c:symbol val="triangle"/>
            <c:size val="8"/>
            <c:spPr>
              <a:solidFill>
                <a:srgbClr val="AABA0A"/>
              </a:solidFill>
              <a:ln>
                <a:noFill/>
              </a:ln>
            </c:spPr>
          </c:marker>
          <c:cat>
            <c:numRef>
              <c:f>IV!$M$9:$M$12</c:f>
              <c:numCache>
                <c:formatCode>@</c:formatCode>
                <c:ptCount val="4"/>
                <c:pt idx="0">
                  <c:v>2013</c:v>
                </c:pt>
                <c:pt idx="1">
                  <c:v>2014</c:v>
                </c:pt>
                <c:pt idx="2">
                  <c:v>2015</c:v>
                </c:pt>
                <c:pt idx="3">
                  <c:v>2016</c:v>
                </c:pt>
              </c:numCache>
            </c:numRef>
          </c:cat>
          <c:val>
            <c:numRef>
              <c:f>IV!$R$9:$R$12</c:f>
              <c:numCache>
                <c:formatCode>0.0</c:formatCode>
                <c:ptCount val="4"/>
                <c:pt idx="0">
                  <c:v>63.6</c:v>
                </c:pt>
                <c:pt idx="1">
                  <c:v>77.7</c:v>
                </c:pt>
                <c:pt idx="2">
                  <c:v>84.5</c:v>
                </c:pt>
                <c:pt idx="3">
                  <c:v>88</c:v>
                </c:pt>
              </c:numCache>
            </c:numRef>
          </c:val>
          <c:smooth val="0"/>
          <c:extLst>
            <c:ext xmlns:c16="http://schemas.microsoft.com/office/drawing/2014/chart" uri="{C3380CC4-5D6E-409C-BE32-E72D297353CC}">
              <c16:uniqueId val="{00000002-28FF-4376-B068-C2B0B850C39E}"/>
            </c:ext>
          </c:extLst>
        </c:ser>
        <c:ser>
          <c:idx val="2"/>
          <c:order val="3"/>
          <c:tx>
            <c:strRef>
              <c:f>IV!$Q$8</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IV!$M$9:$M$12</c:f>
              <c:numCache>
                <c:formatCode>@</c:formatCode>
                <c:ptCount val="4"/>
                <c:pt idx="0">
                  <c:v>2013</c:v>
                </c:pt>
                <c:pt idx="1">
                  <c:v>2014</c:v>
                </c:pt>
                <c:pt idx="2">
                  <c:v>2015</c:v>
                </c:pt>
                <c:pt idx="3">
                  <c:v>2016</c:v>
                </c:pt>
              </c:numCache>
            </c:numRef>
          </c:cat>
          <c:val>
            <c:numRef>
              <c:f>IV!$Q$9:$Q$12</c:f>
              <c:numCache>
                <c:formatCode>0.0</c:formatCode>
                <c:ptCount val="4"/>
                <c:pt idx="0">
                  <c:v>75.3</c:v>
                </c:pt>
                <c:pt idx="1">
                  <c:v>85.7</c:v>
                </c:pt>
                <c:pt idx="2">
                  <c:v>92.6</c:v>
                </c:pt>
                <c:pt idx="3">
                  <c:v>92.3</c:v>
                </c:pt>
              </c:numCache>
            </c:numRef>
          </c:val>
          <c:smooth val="0"/>
          <c:extLst>
            <c:ext xmlns:c16="http://schemas.microsoft.com/office/drawing/2014/chart" uri="{C3380CC4-5D6E-409C-BE32-E72D297353CC}">
              <c16:uniqueId val="{00000003-2400-457C-B458-D10FEE20460D}"/>
            </c:ext>
          </c:extLst>
        </c:ser>
        <c:ser>
          <c:idx val="4"/>
          <c:order val="4"/>
          <c:tx>
            <c:strRef>
              <c:f>IV!$S$8</c:f>
              <c:strCache>
                <c:ptCount val="1"/>
                <c:pt idx="0">
                  <c:v>NHPI</c:v>
                </c:pt>
              </c:strCache>
            </c:strRef>
          </c:tx>
          <c:spPr>
            <a:ln>
              <a:solidFill>
                <a:srgbClr val="70AD47">
                  <a:lumMod val="75000"/>
                </a:srgbClr>
              </a:solidFill>
            </a:ln>
          </c:spPr>
          <c:marker>
            <c:spPr>
              <a:ln>
                <a:solidFill>
                  <a:srgbClr val="70AD47">
                    <a:lumMod val="75000"/>
                  </a:srgbClr>
                </a:solidFill>
              </a:ln>
            </c:spPr>
          </c:marker>
          <c:cat>
            <c:numRef>
              <c:f>IV!$M$9:$M$12</c:f>
              <c:numCache>
                <c:formatCode>@</c:formatCode>
                <c:ptCount val="4"/>
                <c:pt idx="0">
                  <c:v>2013</c:v>
                </c:pt>
                <c:pt idx="1">
                  <c:v>2014</c:v>
                </c:pt>
                <c:pt idx="2">
                  <c:v>2015</c:v>
                </c:pt>
                <c:pt idx="3">
                  <c:v>2016</c:v>
                </c:pt>
              </c:numCache>
            </c:numRef>
          </c:cat>
          <c:val>
            <c:numRef>
              <c:f>IV!$S$9:$S$12</c:f>
              <c:numCache>
                <c:formatCode>0.0</c:formatCode>
                <c:ptCount val="4"/>
                <c:pt idx="0">
                  <c:v>72.5</c:v>
                </c:pt>
                <c:pt idx="1">
                  <c:v>80.599999999999994</c:v>
                </c:pt>
                <c:pt idx="2">
                  <c:v>84</c:v>
                </c:pt>
                <c:pt idx="3">
                  <c:v>89</c:v>
                </c:pt>
              </c:numCache>
            </c:numRef>
          </c:val>
          <c:smooth val="0"/>
          <c:extLst>
            <c:ext xmlns:c16="http://schemas.microsoft.com/office/drawing/2014/chart" uri="{C3380CC4-5D6E-409C-BE32-E72D297353CC}">
              <c16:uniqueId val="{00000004-99C4-44BB-91A4-36C5A4582426}"/>
            </c:ext>
          </c:extLst>
        </c:ser>
        <c:ser>
          <c:idx val="5"/>
          <c:order val="5"/>
          <c:tx>
            <c:strRef>
              <c:f>IV!$P$8</c:f>
              <c:strCache>
                <c:ptCount val="1"/>
                <c:pt idx="0">
                  <c:v>AI/AN</c:v>
                </c:pt>
              </c:strCache>
            </c:strRef>
          </c:tx>
          <c:spPr>
            <a:ln w="25400">
              <a:solidFill>
                <a:srgbClr val="ED7D31"/>
              </a:solidFill>
            </a:ln>
          </c:spPr>
          <c:marker>
            <c:symbol val="x"/>
            <c:size val="7"/>
            <c:spPr>
              <a:noFill/>
              <a:ln>
                <a:solidFill>
                  <a:srgbClr val="ED7D31"/>
                </a:solidFill>
              </a:ln>
            </c:spPr>
          </c:marker>
          <c:cat>
            <c:numRef>
              <c:f>IV!$M$9:$M$12</c:f>
              <c:numCache>
                <c:formatCode>@</c:formatCode>
                <c:ptCount val="4"/>
                <c:pt idx="0">
                  <c:v>2013</c:v>
                </c:pt>
                <c:pt idx="1">
                  <c:v>2014</c:v>
                </c:pt>
                <c:pt idx="2">
                  <c:v>2015</c:v>
                </c:pt>
                <c:pt idx="3">
                  <c:v>2016</c:v>
                </c:pt>
              </c:numCache>
            </c:numRef>
          </c:cat>
          <c:val>
            <c:numRef>
              <c:f>IV!$P$9:$P$12</c:f>
              <c:numCache>
                <c:formatCode>0.0</c:formatCode>
                <c:ptCount val="4"/>
                <c:pt idx="0">
                  <c:v>62.9</c:v>
                </c:pt>
                <c:pt idx="1">
                  <c:v>75.8</c:v>
                </c:pt>
                <c:pt idx="2">
                  <c:v>70.400000000000006</c:v>
                </c:pt>
                <c:pt idx="3">
                  <c:v>80.3</c:v>
                </c:pt>
              </c:numCache>
            </c:numRef>
          </c:val>
          <c:smooth val="0"/>
          <c:extLst>
            <c:ext xmlns:c16="http://schemas.microsoft.com/office/drawing/2014/chart" uri="{C3380CC4-5D6E-409C-BE32-E72D297353CC}">
              <c16:uniqueId val="{0000000E-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4.6053547283862245E-3"/>
              <c:y val="0.4343146234324875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8235703491609"/>
          <c:y val="0.13614595413945349"/>
          <c:w val="0.8736331076513163"/>
          <c:h val="0.7366238377179597"/>
        </c:manualLayout>
      </c:layout>
      <c:lineChart>
        <c:grouping val="standard"/>
        <c:varyColors val="0"/>
        <c:ser>
          <c:idx val="3"/>
          <c:order val="0"/>
          <c:tx>
            <c:strRef>
              <c:f>HIV!$C$4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HIV!$B$5:$B$10</c:f>
              <c:numCache>
                <c:formatCode>@</c:formatCode>
                <c:ptCount val="6"/>
                <c:pt idx="0">
                  <c:v>2010</c:v>
                </c:pt>
                <c:pt idx="1">
                  <c:v>2011</c:v>
                </c:pt>
                <c:pt idx="2">
                  <c:v>2012</c:v>
                </c:pt>
                <c:pt idx="3">
                  <c:v>2013</c:v>
                </c:pt>
                <c:pt idx="4">
                  <c:v>2014</c:v>
                </c:pt>
                <c:pt idx="5">
                  <c:v>2015</c:v>
                </c:pt>
              </c:numCache>
            </c:numRef>
          </c:cat>
          <c:val>
            <c:numRef>
              <c:f>HIV!$C$5:$C$10</c:f>
              <c:numCache>
                <c:formatCode>0.0</c:formatCode>
                <c:ptCount val="6"/>
                <c:pt idx="0">
                  <c:v>83.1</c:v>
                </c:pt>
                <c:pt idx="1">
                  <c:v>83.6</c:v>
                </c:pt>
                <c:pt idx="2">
                  <c:v>84.1</c:v>
                </c:pt>
                <c:pt idx="3">
                  <c:v>84.6</c:v>
                </c:pt>
                <c:pt idx="4">
                  <c:v>85</c:v>
                </c:pt>
                <c:pt idx="5">
                  <c:v>85.5</c:v>
                </c:pt>
              </c:numCache>
            </c:numRef>
          </c:val>
          <c:smooth val="0"/>
          <c:extLst>
            <c:ext xmlns:c16="http://schemas.microsoft.com/office/drawing/2014/chart" uri="{C3380CC4-5D6E-409C-BE32-E72D297353CC}">
              <c16:uniqueId val="{00000001-27C2-4107-B9D0-621286DBC3EB}"/>
            </c:ext>
          </c:extLst>
        </c:ser>
        <c:ser>
          <c:idx val="0"/>
          <c:order val="1"/>
          <c:tx>
            <c:strRef>
              <c:f>HIV!$I$4</c:f>
              <c:strCache>
                <c:ptCount val="1"/>
                <c:pt idx="0">
                  <c:v>White</c:v>
                </c:pt>
              </c:strCache>
            </c:strRef>
          </c:tx>
          <c:spPr>
            <a:ln>
              <a:solidFill>
                <a:srgbClr val="0072C6"/>
              </a:solidFill>
            </a:ln>
          </c:spPr>
          <c:marker>
            <c:symbol val="square"/>
            <c:size val="7"/>
            <c:spPr>
              <a:solidFill>
                <a:srgbClr val="0072C6"/>
              </a:solidFill>
              <a:ln>
                <a:noFill/>
              </a:ln>
            </c:spPr>
          </c:marker>
          <c:cat>
            <c:numRef>
              <c:f>HIV!$B$5:$B$10</c:f>
              <c:numCache>
                <c:formatCode>@</c:formatCode>
                <c:ptCount val="6"/>
                <c:pt idx="0">
                  <c:v>2010</c:v>
                </c:pt>
                <c:pt idx="1">
                  <c:v>2011</c:v>
                </c:pt>
                <c:pt idx="2">
                  <c:v>2012</c:v>
                </c:pt>
                <c:pt idx="3">
                  <c:v>2013</c:v>
                </c:pt>
                <c:pt idx="4">
                  <c:v>2014</c:v>
                </c:pt>
                <c:pt idx="5">
                  <c:v>2015</c:v>
                </c:pt>
              </c:numCache>
            </c:numRef>
          </c:cat>
          <c:val>
            <c:numRef>
              <c:f>HIV!$I$5:$I$10</c:f>
              <c:numCache>
                <c:formatCode>0.0</c:formatCode>
                <c:ptCount val="6"/>
                <c:pt idx="0">
                  <c:v>86.4</c:v>
                </c:pt>
                <c:pt idx="1">
                  <c:v>86.8</c:v>
                </c:pt>
                <c:pt idx="2">
                  <c:v>87.1</c:v>
                </c:pt>
                <c:pt idx="3">
                  <c:v>87.5</c:v>
                </c:pt>
                <c:pt idx="4">
                  <c:v>87.9</c:v>
                </c:pt>
                <c:pt idx="5">
                  <c:v>88.1</c:v>
                </c:pt>
              </c:numCache>
            </c:numRef>
          </c:val>
          <c:smooth val="0"/>
          <c:extLst>
            <c:ext xmlns:c16="http://schemas.microsoft.com/office/drawing/2014/chart" uri="{C3380CC4-5D6E-409C-BE32-E72D297353CC}">
              <c16:uniqueId val="{00000001-C42E-486D-8918-9361601CA584}"/>
            </c:ext>
          </c:extLst>
        </c:ser>
        <c:ser>
          <c:idx val="1"/>
          <c:order val="2"/>
          <c:tx>
            <c:strRef>
              <c:f>HIV!$G$4</c:f>
              <c:strCache>
                <c:ptCount val="1"/>
                <c:pt idx="0">
                  <c:v>Black</c:v>
                </c:pt>
              </c:strCache>
            </c:strRef>
          </c:tx>
          <c:spPr>
            <a:ln>
              <a:solidFill>
                <a:srgbClr val="AABA0A"/>
              </a:solidFill>
            </a:ln>
          </c:spPr>
          <c:marker>
            <c:symbol val="triangle"/>
            <c:size val="8"/>
            <c:spPr>
              <a:solidFill>
                <a:srgbClr val="AABA0A"/>
              </a:solidFill>
              <a:ln>
                <a:noFill/>
              </a:ln>
            </c:spPr>
          </c:marker>
          <c:cat>
            <c:numRef>
              <c:f>HIV!$B$5:$B$10</c:f>
              <c:numCache>
                <c:formatCode>@</c:formatCode>
                <c:ptCount val="6"/>
                <c:pt idx="0">
                  <c:v>2010</c:v>
                </c:pt>
                <c:pt idx="1">
                  <c:v>2011</c:v>
                </c:pt>
                <c:pt idx="2">
                  <c:v>2012</c:v>
                </c:pt>
                <c:pt idx="3">
                  <c:v>2013</c:v>
                </c:pt>
                <c:pt idx="4">
                  <c:v>2014</c:v>
                </c:pt>
                <c:pt idx="5">
                  <c:v>2015</c:v>
                </c:pt>
              </c:numCache>
            </c:numRef>
          </c:cat>
          <c:val>
            <c:numRef>
              <c:f>HIV!$G$5:$G$10</c:f>
              <c:numCache>
                <c:formatCode>0.0</c:formatCode>
                <c:ptCount val="6"/>
                <c:pt idx="0">
                  <c:v>82</c:v>
                </c:pt>
                <c:pt idx="1">
                  <c:v>82.6</c:v>
                </c:pt>
                <c:pt idx="2">
                  <c:v>83.2</c:v>
                </c:pt>
                <c:pt idx="3">
                  <c:v>83.7</c:v>
                </c:pt>
                <c:pt idx="4">
                  <c:v>84.3</c:v>
                </c:pt>
                <c:pt idx="5">
                  <c:v>84.9</c:v>
                </c:pt>
              </c:numCache>
            </c:numRef>
          </c:val>
          <c:smooth val="0"/>
          <c:extLst>
            <c:ext xmlns:c16="http://schemas.microsoft.com/office/drawing/2014/chart" uri="{C3380CC4-5D6E-409C-BE32-E72D297353CC}">
              <c16:uniqueId val="{00000002-28FF-4376-B068-C2B0B850C39E}"/>
            </c:ext>
          </c:extLst>
        </c:ser>
        <c:ser>
          <c:idx val="2"/>
          <c:order val="3"/>
          <c:tx>
            <c:strRef>
              <c:f>HIV!$F$4</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HIV!$B$5:$B$10</c:f>
              <c:numCache>
                <c:formatCode>@</c:formatCode>
                <c:ptCount val="6"/>
                <c:pt idx="0">
                  <c:v>2010</c:v>
                </c:pt>
                <c:pt idx="1">
                  <c:v>2011</c:v>
                </c:pt>
                <c:pt idx="2">
                  <c:v>2012</c:v>
                </c:pt>
                <c:pt idx="3">
                  <c:v>2013</c:v>
                </c:pt>
                <c:pt idx="4">
                  <c:v>2014</c:v>
                </c:pt>
                <c:pt idx="5">
                  <c:v>2015</c:v>
                </c:pt>
              </c:numCache>
            </c:numRef>
          </c:cat>
          <c:val>
            <c:numRef>
              <c:f>HIV!$F$5:$F$10</c:f>
              <c:numCache>
                <c:formatCode>0.0</c:formatCode>
                <c:ptCount val="6"/>
                <c:pt idx="0">
                  <c:v>70.5</c:v>
                </c:pt>
                <c:pt idx="1">
                  <c:v>72</c:v>
                </c:pt>
                <c:pt idx="2">
                  <c:v>73.8</c:v>
                </c:pt>
                <c:pt idx="3">
                  <c:v>75.400000000000006</c:v>
                </c:pt>
                <c:pt idx="4">
                  <c:v>77.8</c:v>
                </c:pt>
                <c:pt idx="5">
                  <c:v>80.400000000000006</c:v>
                </c:pt>
              </c:numCache>
            </c:numRef>
          </c:val>
          <c:smooth val="0"/>
          <c:extLst>
            <c:ext xmlns:c16="http://schemas.microsoft.com/office/drawing/2014/chart" uri="{C3380CC4-5D6E-409C-BE32-E72D297353CC}">
              <c16:uniqueId val="{00000003-2400-457C-B458-D10FEE20460D}"/>
            </c:ext>
          </c:extLst>
        </c:ser>
        <c:ser>
          <c:idx val="4"/>
          <c:order val="4"/>
          <c:tx>
            <c:strRef>
              <c:f>HIV!$H$4</c:f>
              <c:strCache>
                <c:ptCount val="1"/>
                <c:pt idx="0">
                  <c:v>NHPI</c:v>
                </c:pt>
              </c:strCache>
            </c:strRef>
          </c:tx>
          <c:spPr>
            <a:ln>
              <a:solidFill>
                <a:srgbClr val="70AD47">
                  <a:lumMod val="75000"/>
                </a:srgbClr>
              </a:solidFill>
            </a:ln>
          </c:spPr>
          <c:marker>
            <c:spPr>
              <a:ln>
                <a:solidFill>
                  <a:srgbClr val="70AD47">
                    <a:lumMod val="75000"/>
                  </a:srgbClr>
                </a:solidFill>
              </a:ln>
            </c:spPr>
          </c:marker>
          <c:cat>
            <c:numRef>
              <c:f>HIV!$B$5:$B$10</c:f>
              <c:numCache>
                <c:formatCode>@</c:formatCode>
                <c:ptCount val="6"/>
                <c:pt idx="0">
                  <c:v>2010</c:v>
                </c:pt>
                <c:pt idx="1">
                  <c:v>2011</c:v>
                </c:pt>
                <c:pt idx="2">
                  <c:v>2012</c:v>
                </c:pt>
                <c:pt idx="3">
                  <c:v>2013</c:v>
                </c:pt>
                <c:pt idx="4">
                  <c:v>2014</c:v>
                </c:pt>
                <c:pt idx="5">
                  <c:v>2015</c:v>
                </c:pt>
              </c:numCache>
            </c:numRef>
          </c:cat>
          <c:val>
            <c:numRef>
              <c:f>HIV!$H$5:$H$10</c:f>
              <c:numCache>
                <c:formatCode>0.0</c:formatCode>
                <c:ptCount val="6"/>
                <c:pt idx="0">
                  <c:v>74</c:v>
                </c:pt>
                <c:pt idx="1">
                  <c:v>75.599999999999994</c:v>
                </c:pt>
                <c:pt idx="2">
                  <c:v>77.3</c:v>
                </c:pt>
                <c:pt idx="3">
                  <c:v>79.3</c:v>
                </c:pt>
                <c:pt idx="4">
                  <c:v>80.099999999999994</c:v>
                </c:pt>
                <c:pt idx="5">
                  <c:v>82.2</c:v>
                </c:pt>
              </c:numCache>
            </c:numRef>
          </c:val>
          <c:smooth val="0"/>
          <c:extLst>
            <c:ext xmlns:c16="http://schemas.microsoft.com/office/drawing/2014/chart" uri="{C3380CC4-5D6E-409C-BE32-E72D297353CC}">
              <c16:uniqueId val="{00000004-99C4-44BB-91A4-36C5A4582426}"/>
            </c:ext>
          </c:extLst>
        </c:ser>
        <c:ser>
          <c:idx val="5"/>
          <c:order val="5"/>
          <c:tx>
            <c:strRef>
              <c:f>HIV!$E$4</c:f>
              <c:strCache>
                <c:ptCount val="1"/>
                <c:pt idx="0">
                  <c:v>AI/AN</c:v>
                </c:pt>
              </c:strCache>
            </c:strRef>
          </c:tx>
          <c:spPr>
            <a:ln w="25400">
              <a:solidFill>
                <a:srgbClr val="ED7D31"/>
              </a:solidFill>
            </a:ln>
          </c:spPr>
          <c:marker>
            <c:symbol val="x"/>
            <c:size val="7"/>
            <c:spPr>
              <a:noFill/>
              <a:ln>
                <a:solidFill>
                  <a:srgbClr val="ED7D31"/>
                </a:solidFill>
              </a:ln>
            </c:spPr>
          </c:marker>
          <c:cat>
            <c:numRef>
              <c:f>HIV!$B$5:$B$10</c:f>
              <c:numCache>
                <c:formatCode>@</c:formatCode>
                <c:ptCount val="6"/>
                <c:pt idx="0">
                  <c:v>2010</c:v>
                </c:pt>
                <c:pt idx="1">
                  <c:v>2011</c:v>
                </c:pt>
                <c:pt idx="2">
                  <c:v>2012</c:v>
                </c:pt>
                <c:pt idx="3">
                  <c:v>2013</c:v>
                </c:pt>
                <c:pt idx="4">
                  <c:v>2014</c:v>
                </c:pt>
                <c:pt idx="5">
                  <c:v>2015</c:v>
                </c:pt>
              </c:numCache>
            </c:numRef>
          </c:cat>
          <c:val>
            <c:numRef>
              <c:f>HIV!$E$5:$E$10</c:f>
              <c:numCache>
                <c:formatCode>0.0</c:formatCode>
                <c:ptCount val="6"/>
                <c:pt idx="0">
                  <c:v>76.3</c:v>
                </c:pt>
                <c:pt idx="1">
                  <c:v>77.099999999999994</c:v>
                </c:pt>
                <c:pt idx="2">
                  <c:v>78.400000000000006</c:v>
                </c:pt>
                <c:pt idx="3">
                  <c:v>78.900000000000006</c:v>
                </c:pt>
                <c:pt idx="4">
                  <c:v>80.599999999999994</c:v>
                </c:pt>
                <c:pt idx="5">
                  <c:v>81.3</c:v>
                </c:pt>
              </c:numCache>
            </c:numRef>
          </c:val>
          <c:smooth val="0"/>
          <c:extLst>
            <c:ext xmlns:c16="http://schemas.microsoft.com/office/drawing/2014/chart" uri="{C3380CC4-5D6E-409C-BE32-E72D297353CC}">
              <c16:uniqueId val="{0000000E-E970-484C-9AF4-6EB20616BD2E}"/>
            </c:ext>
          </c:extLst>
        </c:ser>
        <c:ser>
          <c:idx val="6"/>
          <c:order val="6"/>
          <c:tx>
            <c:strRef>
              <c:f>HIV!$D$4</c:f>
              <c:strCache>
                <c:ptCount val="1"/>
                <c:pt idx="0">
                  <c:v>Hispanic</c:v>
                </c:pt>
              </c:strCache>
            </c:strRef>
          </c:tx>
          <c:spPr>
            <a:ln>
              <a:solidFill>
                <a:srgbClr val="7F7F7F"/>
              </a:solidFill>
            </a:ln>
          </c:spPr>
          <c:marker>
            <c:symbol val="plus"/>
            <c:size val="7"/>
            <c:spPr>
              <a:noFill/>
              <a:ln>
                <a:solidFill>
                  <a:sysClr val="window" lastClr="FFFFFF">
                    <a:lumMod val="50000"/>
                  </a:sysClr>
                </a:solidFill>
              </a:ln>
            </c:spPr>
          </c:marker>
          <c:cat>
            <c:numRef>
              <c:f>HIV!$B$5:$B$10</c:f>
              <c:numCache>
                <c:formatCode>@</c:formatCode>
                <c:ptCount val="6"/>
                <c:pt idx="0">
                  <c:v>2010</c:v>
                </c:pt>
                <c:pt idx="1">
                  <c:v>2011</c:v>
                </c:pt>
                <c:pt idx="2">
                  <c:v>2012</c:v>
                </c:pt>
                <c:pt idx="3">
                  <c:v>2013</c:v>
                </c:pt>
                <c:pt idx="4">
                  <c:v>2014</c:v>
                </c:pt>
                <c:pt idx="5">
                  <c:v>2015</c:v>
                </c:pt>
              </c:numCache>
            </c:numRef>
          </c:cat>
          <c:val>
            <c:numRef>
              <c:f>HIV!$D$5:$D$10</c:f>
              <c:numCache>
                <c:formatCode>0.0</c:formatCode>
                <c:ptCount val="6"/>
                <c:pt idx="0">
                  <c:v>80.900000000000006</c:v>
                </c:pt>
                <c:pt idx="1">
                  <c:v>81.5</c:v>
                </c:pt>
                <c:pt idx="2">
                  <c:v>82.1</c:v>
                </c:pt>
                <c:pt idx="3">
                  <c:v>82.5</c:v>
                </c:pt>
                <c:pt idx="4">
                  <c:v>83</c:v>
                </c:pt>
                <c:pt idx="5">
                  <c:v>83.5</c:v>
                </c:pt>
              </c:numCache>
            </c:numRef>
          </c:val>
          <c:smooth val="0"/>
          <c:extLst>
            <c:ext xmlns:c16="http://schemas.microsoft.com/office/drawing/2014/chart" uri="{C3380CC4-5D6E-409C-BE32-E72D297353CC}">
              <c16:uniqueId val="{0000000F-E970-484C-9AF4-6EB20616BD2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4.6053547283862245E-3"/>
              <c:y val="0.4096187104518911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21891707980947E-2"/>
          <c:y val="0.1837795751074594"/>
          <c:w val="0.92132815128878121"/>
          <c:h val="0.72186394541292431"/>
        </c:manualLayout>
      </c:layout>
      <c:barChart>
        <c:barDir val="col"/>
        <c:grouping val="percentStacked"/>
        <c:varyColors val="0"/>
        <c:ser>
          <c:idx val="1"/>
          <c:order val="0"/>
          <c:tx>
            <c:strRef>
              <c:f>ACSSPP1Y2017.S0201_data_with_ov!$A$2</c:f>
              <c:strCache>
                <c:ptCount val="1"/>
                <c:pt idx="0">
                  <c:v>Currently Married</c:v>
                </c:pt>
              </c:strCache>
            </c:strRef>
          </c:tx>
          <c:spPr>
            <a:solidFill>
              <a:srgbClr val="0072C6"/>
            </a:solidFill>
          </c:spPr>
          <c:invertIfNegative val="0"/>
          <c:dLbls>
            <c:spPr>
              <a:noFill/>
              <a:ln>
                <a:noFill/>
              </a:ln>
              <a:effectLst/>
            </c:spPr>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ACSSPP1Y2017.S0201_data_with_ov!$B$1:$D$1</c:f>
              <c:strCache>
                <c:ptCount val="3"/>
                <c:pt idx="0">
                  <c:v>U.S.</c:v>
                </c:pt>
                <c:pt idx="1">
                  <c:v>Asian</c:v>
                </c:pt>
                <c:pt idx="2">
                  <c:v>NHPI</c:v>
                </c:pt>
              </c:strCache>
            </c:strRef>
          </c:cat>
          <c:val>
            <c:numRef>
              <c:f>ACSSPP1Y2017.S0201_data_with_ov!$B$2:$D$2</c:f>
              <c:numCache>
                <c:formatCode>0.0</c:formatCode>
                <c:ptCount val="3"/>
                <c:pt idx="0">
                  <c:v>47.8</c:v>
                </c:pt>
                <c:pt idx="1">
                  <c:v>55.8</c:v>
                </c:pt>
                <c:pt idx="2">
                  <c:v>42.1</c:v>
                </c:pt>
              </c:numCache>
            </c:numRef>
          </c:val>
          <c:extLst>
            <c:ext xmlns:c16="http://schemas.microsoft.com/office/drawing/2014/chart" uri="{C3380CC4-5D6E-409C-BE32-E72D297353CC}">
              <c16:uniqueId val="{00000004-B646-4644-BFB5-6D167B2A11FD}"/>
            </c:ext>
          </c:extLst>
        </c:ser>
        <c:ser>
          <c:idx val="0"/>
          <c:order val="1"/>
          <c:tx>
            <c:strRef>
              <c:f>ACSSPP1Y2017.S0201_data_with_ov!$A$3</c:f>
              <c:strCache>
                <c:ptCount val="1"/>
                <c:pt idx="0">
                  <c:v>Never Married</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ACSSPP1Y2017.S0201_data_with_ov!$B$1:$D$1</c:f>
              <c:strCache>
                <c:ptCount val="3"/>
                <c:pt idx="0">
                  <c:v>U.S.</c:v>
                </c:pt>
                <c:pt idx="1">
                  <c:v>Asian</c:v>
                </c:pt>
                <c:pt idx="2">
                  <c:v>NHPI</c:v>
                </c:pt>
              </c:strCache>
            </c:strRef>
          </c:cat>
          <c:val>
            <c:numRef>
              <c:f>ACSSPP1Y2017.S0201_data_with_ov!$B$3:$D$3</c:f>
              <c:numCache>
                <c:formatCode>0.0</c:formatCode>
                <c:ptCount val="3"/>
                <c:pt idx="0">
                  <c:v>33.700000000000003</c:v>
                </c:pt>
                <c:pt idx="1">
                  <c:v>33.4</c:v>
                </c:pt>
                <c:pt idx="2">
                  <c:v>43.3</c:v>
                </c:pt>
              </c:numCache>
            </c:numRef>
          </c:val>
          <c:extLst>
            <c:ext xmlns:c16="http://schemas.microsoft.com/office/drawing/2014/chart" uri="{C3380CC4-5D6E-409C-BE32-E72D297353CC}">
              <c16:uniqueId val="{00000006-B646-4644-BFB5-6D167B2A11FD}"/>
            </c:ext>
          </c:extLst>
        </c:ser>
        <c:ser>
          <c:idx val="2"/>
          <c:order val="2"/>
          <c:tx>
            <c:strRef>
              <c:f>ACSSPP1Y2017.S0201_data_with_ov!$A$4</c:f>
              <c:strCache>
                <c:ptCount val="1"/>
                <c:pt idx="0">
                  <c:v>Other</c:v>
                </c:pt>
              </c:strCache>
            </c:strRef>
          </c:tx>
          <c:spPr>
            <a:solidFill>
              <a:sysClr val="window" lastClr="FFFFFF"/>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6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ACSSPP1Y2017.S0201_data_with_ov!$B$1:$D$1</c:f>
              <c:strCache>
                <c:ptCount val="3"/>
                <c:pt idx="0">
                  <c:v>U.S.</c:v>
                </c:pt>
                <c:pt idx="1">
                  <c:v>Asian</c:v>
                </c:pt>
                <c:pt idx="2">
                  <c:v>NHPI</c:v>
                </c:pt>
              </c:strCache>
            </c:strRef>
          </c:cat>
          <c:val>
            <c:numRef>
              <c:f>ACSSPP1Y2017.S0201_data_with_ov!$B$4:$D$4</c:f>
              <c:numCache>
                <c:formatCode>0.0</c:formatCode>
                <c:ptCount val="3"/>
                <c:pt idx="0">
                  <c:v>18.5</c:v>
                </c:pt>
                <c:pt idx="1">
                  <c:v>10.8</c:v>
                </c:pt>
                <c:pt idx="2">
                  <c:v>14.7</c:v>
                </c:pt>
              </c:numCache>
            </c:numRef>
          </c:val>
          <c:extLst>
            <c:ext xmlns:c16="http://schemas.microsoft.com/office/drawing/2014/chart" uri="{C3380CC4-5D6E-409C-BE32-E72D297353CC}">
              <c16:uniqueId val="{00000000-A907-4039-B5A1-BB86D0BFA7EC}"/>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3301376"/>
        <c:crosses val="autoZero"/>
        <c:crossBetween val="between"/>
        <c:majorUnit val="0.2"/>
      </c:valAx>
    </c:plotArea>
    <c:legend>
      <c:legendPos val="t"/>
      <c:layout>
        <c:manualLayout>
          <c:xMode val="edge"/>
          <c:yMode val="edge"/>
          <c:x val="0.16904971984884865"/>
          <c:y val="2.4012346262348626E-2"/>
          <c:w val="0.56060452512880332"/>
          <c:h val="7.6493495378295098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8235703491609"/>
          <c:y val="0.11030621172353455"/>
          <c:w val="0.88752199377855545"/>
          <c:h val="0.76246375453068371"/>
        </c:manualLayout>
      </c:layout>
      <c:lineChart>
        <c:grouping val="standard"/>
        <c:varyColors val="0"/>
        <c:ser>
          <c:idx val="3"/>
          <c:order val="0"/>
          <c:tx>
            <c:strRef>
              <c:f>suicide_deaths!$C$4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suicide_deaths!$B$5:$B$13</c:f>
              <c:numCache>
                <c:formatCode>@</c:formatCode>
                <c:ptCount val="9"/>
                <c:pt idx="0">
                  <c:v>2008</c:v>
                </c:pt>
                <c:pt idx="1">
                  <c:v>2009</c:v>
                </c:pt>
                <c:pt idx="2">
                  <c:v>2010</c:v>
                </c:pt>
                <c:pt idx="3">
                  <c:v>2011</c:v>
                </c:pt>
                <c:pt idx="4">
                  <c:v>2012</c:v>
                </c:pt>
                <c:pt idx="5">
                  <c:v>2013</c:v>
                </c:pt>
                <c:pt idx="6">
                  <c:v>2014</c:v>
                </c:pt>
                <c:pt idx="7">
                  <c:v>2015</c:v>
                </c:pt>
                <c:pt idx="8">
                  <c:v>2016</c:v>
                </c:pt>
              </c:numCache>
            </c:numRef>
          </c:cat>
          <c:val>
            <c:numRef>
              <c:f>suicide_deaths!$C$5:$C$13</c:f>
              <c:numCache>
                <c:formatCode>General</c:formatCode>
                <c:ptCount val="9"/>
                <c:pt idx="0">
                  <c:v>14</c:v>
                </c:pt>
                <c:pt idx="1">
                  <c:v>14.2</c:v>
                </c:pt>
                <c:pt idx="2">
                  <c:v>14.6</c:v>
                </c:pt>
                <c:pt idx="3">
                  <c:v>14.9</c:v>
                </c:pt>
                <c:pt idx="4">
                  <c:v>15.2</c:v>
                </c:pt>
                <c:pt idx="5">
                  <c:v>15.2</c:v>
                </c:pt>
                <c:pt idx="6">
                  <c:v>15.7</c:v>
                </c:pt>
                <c:pt idx="7">
                  <c:v>16</c:v>
                </c:pt>
                <c:pt idx="8">
                  <c:v>16.3</c:v>
                </c:pt>
              </c:numCache>
            </c:numRef>
          </c:val>
          <c:smooth val="0"/>
          <c:extLst>
            <c:ext xmlns:c16="http://schemas.microsoft.com/office/drawing/2014/chart" uri="{C3380CC4-5D6E-409C-BE32-E72D297353CC}">
              <c16:uniqueId val="{00000001-27C2-4107-B9D0-621286DBC3EB}"/>
            </c:ext>
          </c:extLst>
        </c:ser>
        <c:ser>
          <c:idx val="0"/>
          <c:order val="1"/>
          <c:tx>
            <c:strRef>
              <c:f>suicide_deaths!$H$4</c:f>
              <c:strCache>
                <c:ptCount val="1"/>
                <c:pt idx="0">
                  <c:v>White</c:v>
                </c:pt>
              </c:strCache>
            </c:strRef>
          </c:tx>
          <c:spPr>
            <a:ln>
              <a:solidFill>
                <a:srgbClr val="0072C6"/>
              </a:solidFill>
            </a:ln>
          </c:spPr>
          <c:marker>
            <c:symbol val="square"/>
            <c:size val="7"/>
            <c:spPr>
              <a:solidFill>
                <a:srgbClr val="0072C6"/>
              </a:solidFill>
              <a:ln>
                <a:noFill/>
              </a:ln>
            </c:spPr>
          </c:marker>
          <c:cat>
            <c:numRef>
              <c:f>suicide_deaths!$B$5:$B$13</c:f>
              <c:numCache>
                <c:formatCode>@</c:formatCode>
                <c:ptCount val="9"/>
                <c:pt idx="0">
                  <c:v>2008</c:v>
                </c:pt>
                <c:pt idx="1">
                  <c:v>2009</c:v>
                </c:pt>
                <c:pt idx="2">
                  <c:v>2010</c:v>
                </c:pt>
                <c:pt idx="3">
                  <c:v>2011</c:v>
                </c:pt>
                <c:pt idx="4">
                  <c:v>2012</c:v>
                </c:pt>
                <c:pt idx="5">
                  <c:v>2013</c:v>
                </c:pt>
                <c:pt idx="6">
                  <c:v>2014</c:v>
                </c:pt>
                <c:pt idx="7">
                  <c:v>2015</c:v>
                </c:pt>
                <c:pt idx="8">
                  <c:v>2016</c:v>
                </c:pt>
              </c:numCache>
            </c:numRef>
          </c:cat>
          <c:val>
            <c:numRef>
              <c:f>suicide_deaths!$H$5:$H$13</c:f>
              <c:numCache>
                <c:formatCode>General</c:formatCode>
                <c:ptCount val="9"/>
                <c:pt idx="0">
                  <c:v>15.7</c:v>
                </c:pt>
                <c:pt idx="1">
                  <c:v>15.9</c:v>
                </c:pt>
                <c:pt idx="2">
                  <c:v>16.399999999999999</c:v>
                </c:pt>
                <c:pt idx="3">
                  <c:v>16.8</c:v>
                </c:pt>
                <c:pt idx="4">
                  <c:v>17.100000000000001</c:v>
                </c:pt>
                <c:pt idx="5">
                  <c:v>17.2</c:v>
                </c:pt>
                <c:pt idx="6">
                  <c:v>17.7</c:v>
                </c:pt>
                <c:pt idx="7">
                  <c:v>18.2</c:v>
                </c:pt>
                <c:pt idx="8">
                  <c:v>18.399999999999999</c:v>
                </c:pt>
              </c:numCache>
            </c:numRef>
          </c:val>
          <c:smooth val="0"/>
          <c:extLst>
            <c:ext xmlns:c16="http://schemas.microsoft.com/office/drawing/2014/chart" uri="{C3380CC4-5D6E-409C-BE32-E72D297353CC}">
              <c16:uniqueId val="{00000001-C42E-486D-8918-9361601CA584}"/>
            </c:ext>
          </c:extLst>
        </c:ser>
        <c:ser>
          <c:idx val="1"/>
          <c:order val="2"/>
          <c:tx>
            <c:strRef>
              <c:f>suicide_deaths!$G$4</c:f>
              <c:strCache>
                <c:ptCount val="1"/>
                <c:pt idx="0">
                  <c:v>Black</c:v>
                </c:pt>
              </c:strCache>
            </c:strRef>
          </c:tx>
          <c:spPr>
            <a:ln>
              <a:solidFill>
                <a:srgbClr val="AABA0A"/>
              </a:solidFill>
            </a:ln>
          </c:spPr>
          <c:marker>
            <c:symbol val="triangle"/>
            <c:size val="8"/>
            <c:spPr>
              <a:solidFill>
                <a:srgbClr val="AABA0A"/>
              </a:solidFill>
              <a:ln>
                <a:noFill/>
              </a:ln>
            </c:spPr>
          </c:marker>
          <c:cat>
            <c:numRef>
              <c:f>suicide_deaths!$B$5:$B$13</c:f>
              <c:numCache>
                <c:formatCode>@</c:formatCode>
                <c:ptCount val="9"/>
                <c:pt idx="0">
                  <c:v>2008</c:v>
                </c:pt>
                <c:pt idx="1">
                  <c:v>2009</c:v>
                </c:pt>
                <c:pt idx="2">
                  <c:v>2010</c:v>
                </c:pt>
                <c:pt idx="3">
                  <c:v>2011</c:v>
                </c:pt>
                <c:pt idx="4">
                  <c:v>2012</c:v>
                </c:pt>
                <c:pt idx="5">
                  <c:v>2013</c:v>
                </c:pt>
                <c:pt idx="6">
                  <c:v>2014</c:v>
                </c:pt>
                <c:pt idx="7">
                  <c:v>2015</c:v>
                </c:pt>
                <c:pt idx="8">
                  <c:v>2016</c:v>
                </c:pt>
              </c:numCache>
            </c:numRef>
          </c:cat>
          <c:val>
            <c:numRef>
              <c:f>suicide_deaths!$G$5:$G$13</c:f>
              <c:numCache>
                <c:formatCode>General</c:formatCode>
                <c:ptCount val="9"/>
                <c:pt idx="0">
                  <c:v>6.3</c:v>
                </c:pt>
                <c:pt idx="1">
                  <c:v>6.2</c:v>
                </c:pt>
                <c:pt idx="2">
                  <c:v>6.2</c:v>
                </c:pt>
                <c:pt idx="3">
                  <c:v>6.4</c:v>
                </c:pt>
                <c:pt idx="4">
                  <c:v>6.7</c:v>
                </c:pt>
                <c:pt idx="5">
                  <c:v>6.5</c:v>
                </c:pt>
                <c:pt idx="6">
                  <c:v>6.6</c:v>
                </c:pt>
                <c:pt idx="7">
                  <c:v>6.8</c:v>
                </c:pt>
                <c:pt idx="8">
                  <c:v>7.3</c:v>
                </c:pt>
              </c:numCache>
            </c:numRef>
          </c:val>
          <c:smooth val="0"/>
          <c:extLst>
            <c:ext xmlns:c16="http://schemas.microsoft.com/office/drawing/2014/chart" uri="{C3380CC4-5D6E-409C-BE32-E72D297353CC}">
              <c16:uniqueId val="{00000002-28FF-4376-B068-C2B0B850C39E}"/>
            </c:ext>
          </c:extLst>
        </c:ser>
        <c:ser>
          <c:idx val="2"/>
          <c:order val="3"/>
          <c:tx>
            <c:strRef>
              <c:f>suicide_deaths!$F$4</c:f>
              <c:strCache>
                <c:ptCount val="1"/>
                <c:pt idx="0">
                  <c:v>API</c:v>
                </c:pt>
              </c:strCache>
            </c:strRef>
          </c:tx>
          <c:spPr>
            <a:ln>
              <a:solidFill>
                <a:srgbClr val="EEECE1">
                  <a:lumMod val="50000"/>
                </a:srgbClr>
              </a:solidFill>
            </a:ln>
          </c:spPr>
          <c:marker>
            <c:symbol val="diamond"/>
            <c:size val="9"/>
            <c:spPr>
              <a:solidFill>
                <a:srgbClr val="EEECE1">
                  <a:lumMod val="50000"/>
                </a:srgbClr>
              </a:solidFill>
              <a:ln>
                <a:noFill/>
              </a:ln>
            </c:spPr>
          </c:marker>
          <c:cat>
            <c:numRef>
              <c:f>suicide_deaths!$B$5:$B$13</c:f>
              <c:numCache>
                <c:formatCode>@</c:formatCode>
                <c:ptCount val="9"/>
                <c:pt idx="0">
                  <c:v>2008</c:v>
                </c:pt>
                <c:pt idx="1">
                  <c:v>2009</c:v>
                </c:pt>
                <c:pt idx="2">
                  <c:v>2010</c:v>
                </c:pt>
                <c:pt idx="3">
                  <c:v>2011</c:v>
                </c:pt>
                <c:pt idx="4">
                  <c:v>2012</c:v>
                </c:pt>
                <c:pt idx="5">
                  <c:v>2013</c:v>
                </c:pt>
                <c:pt idx="6">
                  <c:v>2014</c:v>
                </c:pt>
                <c:pt idx="7">
                  <c:v>2015</c:v>
                </c:pt>
                <c:pt idx="8">
                  <c:v>2016</c:v>
                </c:pt>
              </c:numCache>
            </c:numRef>
          </c:cat>
          <c:val>
            <c:numRef>
              <c:f>suicide_deaths!$F$5:$F$13</c:f>
              <c:numCache>
                <c:formatCode>General</c:formatCode>
                <c:ptCount val="9"/>
                <c:pt idx="0">
                  <c:v>6.7</c:v>
                </c:pt>
                <c:pt idx="1">
                  <c:v>7.1</c:v>
                </c:pt>
                <c:pt idx="2">
                  <c:v>7.6</c:v>
                </c:pt>
                <c:pt idx="3">
                  <c:v>7.2</c:v>
                </c:pt>
                <c:pt idx="4">
                  <c:v>7.6</c:v>
                </c:pt>
                <c:pt idx="5">
                  <c:v>7.1</c:v>
                </c:pt>
                <c:pt idx="6">
                  <c:v>7.3</c:v>
                </c:pt>
                <c:pt idx="7">
                  <c:v>7.8</c:v>
                </c:pt>
                <c:pt idx="8">
                  <c:v>8.1</c:v>
                </c:pt>
              </c:numCache>
            </c:numRef>
          </c:val>
          <c:smooth val="0"/>
          <c:extLst>
            <c:ext xmlns:c16="http://schemas.microsoft.com/office/drawing/2014/chart" uri="{C3380CC4-5D6E-409C-BE32-E72D297353CC}">
              <c16:uniqueId val="{00000003-2400-457C-B458-D10FEE20460D}"/>
            </c:ext>
          </c:extLst>
        </c:ser>
        <c:ser>
          <c:idx val="4"/>
          <c:order val="4"/>
          <c:tx>
            <c:strRef>
              <c:f>suicide_deaths!$E$4</c:f>
              <c:strCache>
                <c:ptCount val="1"/>
                <c:pt idx="0">
                  <c:v>AI/AN</c:v>
                </c:pt>
              </c:strCache>
            </c:strRef>
          </c:tx>
          <c:spPr>
            <a:ln>
              <a:solidFill>
                <a:srgbClr val="70AD47">
                  <a:lumMod val="75000"/>
                </a:srgbClr>
              </a:solidFill>
            </a:ln>
          </c:spPr>
          <c:marker>
            <c:spPr>
              <a:ln>
                <a:solidFill>
                  <a:srgbClr val="70AD47">
                    <a:lumMod val="75000"/>
                  </a:srgbClr>
                </a:solidFill>
              </a:ln>
            </c:spPr>
          </c:marker>
          <c:cat>
            <c:numRef>
              <c:f>suicide_deaths!$B$5:$B$13</c:f>
              <c:numCache>
                <c:formatCode>@</c:formatCode>
                <c:ptCount val="9"/>
                <c:pt idx="0">
                  <c:v>2008</c:v>
                </c:pt>
                <c:pt idx="1">
                  <c:v>2009</c:v>
                </c:pt>
                <c:pt idx="2">
                  <c:v>2010</c:v>
                </c:pt>
                <c:pt idx="3">
                  <c:v>2011</c:v>
                </c:pt>
                <c:pt idx="4">
                  <c:v>2012</c:v>
                </c:pt>
                <c:pt idx="5">
                  <c:v>2013</c:v>
                </c:pt>
                <c:pt idx="6">
                  <c:v>2014</c:v>
                </c:pt>
                <c:pt idx="7">
                  <c:v>2015</c:v>
                </c:pt>
                <c:pt idx="8">
                  <c:v>2016</c:v>
                </c:pt>
              </c:numCache>
            </c:numRef>
          </c:cat>
          <c:val>
            <c:numRef>
              <c:f>suicide_deaths!$E$5:$E$13</c:f>
              <c:numCache>
                <c:formatCode>General</c:formatCode>
                <c:ptCount val="9"/>
                <c:pt idx="0">
                  <c:v>12.2</c:v>
                </c:pt>
                <c:pt idx="1">
                  <c:v>12.1</c:v>
                </c:pt>
                <c:pt idx="2">
                  <c:v>13.1</c:v>
                </c:pt>
                <c:pt idx="3">
                  <c:v>12.8</c:v>
                </c:pt>
                <c:pt idx="4">
                  <c:v>13.1</c:v>
                </c:pt>
                <c:pt idx="5">
                  <c:v>14.1</c:v>
                </c:pt>
                <c:pt idx="6">
                  <c:v>13.2</c:v>
                </c:pt>
                <c:pt idx="7">
                  <c:v>15.3</c:v>
                </c:pt>
                <c:pt idx="8">
                  <c:v>16.399999999999999</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dirty="0" smtClean="0"/>
                  <a:t>Rate per 100,00 Population</a:t>
                </a:r>
                <a:endParaRPr lang="en-US" dirty="0"/>
              </a:p>
            </c:rich>
          </c:tx>
          <c:layout>
            <c:manualLayout>
              <c:xMode val="edge"/>
              <c:yMode val="edge"/>
              <c:x val="4.5703314863419844E-3"/>
              <c:y val="0.18755798693767928"/>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25522504131428"/>
          <c:y val="0.10524594147953728"/>
          <c:w val="0.88874477495868576"/>
          <c:h val="0.74602945465150194"/>
        </c:manualLayout>
      </c:layout>
      <c:barChart>
        <c:barDir val="col"/>
        <c:grouping val="clustered"/>
        <c:varyColors val="0"/>
        <c:ser>
          <c:idx val="0"/>
          <c:order val="0"/>
          <c:tx>
            <c:strRef>
              <c:f>'2016 Only'!$B$2</c:f>
              <c:strCache>
                <c:ptCount val="1"/>
                <c:pt idx="0">
                  <c:v>Male</c:v>
                </c:pt>
              </c:strCache>
            </c:strRef>
          </c:tx>
          <c:spPr>
            <a:solidFill>
              <a:srgbClr val="0072C6"/>
            </a:solidFill>
            <a:ln>
              <a:noFill/>
            </a:ln>
            <a:effectLst/>
          </c:spPr>
          <c:invertIfNegative val="0"/>
          <c:cat>
            <c:strRef>
              <c:f>'2016 Only'!$A$3:$A$7</c:f>
              <c:strCache>
                <c:ptCount val="5"/>
                <c:pt idx="0">
                  <c:v>Total</c:v>
                </c:pt>
                <c:pt idx="1">
                  <c:v>White</c:v>
                </c:pt>
                <c:pt idx="2">
                  <c:v>Black</c:v>
                </c:pt>
                <c:pt idx="3">
                  <c:v>API</c:v>
                </c:pt>
                <c:pt idx="4">
                  <c:v>AI/AN</c:v>
                </c:pt>
              </c:strCache>
            </c:strRef>
          </c:cat>
          <c:val>
            <c:numRef>
              <c:f>'2016 Only'!$B$3:$B$7</c:f>
              <c:numCache>
                <c:formatCode>0.0</c:formatCode>
                <c:ptCount val="5"/>
                <c:pt idx="0" formatCode="General">
                  <c:v>25.8</c:v>
                </c:pt>
                <c:pt idx="1">
                  <c:v>28.8</c:v>
                </c:pt>
                <c:pt idx="2">
                  <c:v>12.3</c:v>
                </c:pt>
                <c:pt idx="3">
                  <c:v>12.2</c:v>
                </c:pt>
                <c:pt idx="4">
                  <c:v>25</c:v>
                </c:pt>
              </c:numCache>
            </c:numRef>
          </c:val>
          <c:extLst>
            <c:ext xmlns:c16="http://schemas.microsoft.com/office/drawing/2014/chart" uri="{C3380CC4-5D6E-409C-BE32-E72D297353CC}">
              <c16:uniqueId val="{00000000-AE76-4C82-A373-E1CDD8CF6033}"/>
            </c:ext>
          </c:extLst>
        </c:ser>
        <c:ser>
          <c:idx val="1"/>
          <c:order val="1"/>
          <c:tx>
            <c:strRef>
              <c:f>'2016 Only'!$C$2</c:f>
              <c:strCache>
                <c:ptCount val="1"/>
                <c:pt idx="0">
                  <c:v>Female </c:v>
                </c:pt>
              </c:strCache>
            </c:strRef>
          </c:tx>
          <c:spPr>
            <a:solidFill>
              <a:srgbClr val="AABA0A"/>
            </a:solidFill>
            <a:ln>
              <a:noFill/>
            </a:ln>
            <a:effectLst/>
          </c:spPr>
          <c:invertIfNegative val="0"/>
          <c:cat>
            <c:strRef>
              <c:f>'2016 Only'!$A$3:$A$7</c:f>
              <c:strCache>
                <c:ptCount val="5"/>
                <c:pt idx="0">
                  <c:v>Total</c:v>
                </c:pt>
                <c:pt idx="1">
                  <c:v>White</c:v>
                </c:pt>
                <c:pt idx="2">
                  <c:v>Black</c:v>
                </c:pt>
                <c:pt idx="3">
                  <c:v>API</c:v>
                </c:pt>
                <c:pt idx="4">
                  <c:v>AI/AN</c:v>
                </c:pt>
              </c:strCache>
            </c:strRef>
          </c:cat>
          <c:val>
            <c:numRef>
              <c:f>'2016 Only'!$C$3:$C$7</c:f>
              <c:numCache>
                <c:formatCode>0.0</c:formatCode>
                <c:ptCount val="5"/>
                <c:pt idx="0" formatCode="General">
                  <c:v>7.3</c:v>
                </c:pt>
                <c:pt idx="1">
                  <c:v>8.3000000000000007</c:v>
                </c:pt>
                <c:pt idx="2">
                  <c:v>2.9</c:v>
                </c:pt>
                <c:pt idx="3">
                  <c:v>4.3</c:v>
                </c:pt>
                <c:pt idx="4">
                  <c:v>7.8</c:v>
                </c:pt>
              </c:numCache>
            </c:numRef>
          </c:val>
          <c:extLst>
            <c:ext xmlns:c16="http://schemas.microsoft.com/office/drawing/2014/chart" uri="{C3380CC4-5D6E-409C-BE32-E72D297353CC}">
              <c16:uniqueId val="{00000001-AE76-4C82-A373-E1CDD8CF6033}"/>
            </c:ext>
          </c:extLst>
        </c:ser>
        <c:dLbls>
          <c:showLegendKey val="0"/>
          <c:showVal val="0"/>
          <c:showCatName val="0"/>
          <c:showSerName val="0"/>
          <c:showPercent val="0"/>
          <c:showBubbleSize val="0"/>
        </c:dLbls>
        <c:gapWidth val="100"/>
        <c:overlap val="1"/>
        <c:axId val="653083488"/>
        <c:axId val="545394880"/>
      </c:barChart>
      <c:catAx>
        <c:axId val="6530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545394880"/>
        <c:crosses val="autoZero"/>
        <c:auto val="1"/>
        <c:lblAlgn val="ctr"/>
        <c:lblOffset val="100"/>
        <c:noMultiLvlLbl val="0"/>
      </c:catAx>
      <c:valAx>
        <c:axId val="54539488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r>
                  <a:rPr lang="en-US" b="1" dirty="0" smtClean="0"/>
                  <a:t>Rate per 100,000 Population</a:t>
                </a:r>
                <a:endParaRPr lang="en-US" b="1" dirty="0"/>
              </a:p>
            </c:rich>
          </c:tx>
          <c:layout>
            <c:manualLayout>
              <c:xMode val="edge"/>
              <c:yMode val="edge"/>
              <c:x val="3.0864197530864196E-3"/>
              <c:y val="0.1842944979099834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title>
        <c:numFmt formatCode="General" sourceLinked="0"/>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653083488"/>
        <c:crosses val="autoZero"/>
        <c:crossBetween val="between"/>
        <c:majorUnit val="10"/>
      </c:valAx>
      <c:spPr>
        <a:noFill/>
        <a:ln>
          <a:noFill/>
        </a:ln>
        <a:effectLst/>
      </c:spPr>
    </c:plotArea>
    <c:legend>
      <c:legendPos val="t"/>
      <c:layout>
        <c:manualLayout>
          <c:xMode val="edge"/>
          <c:yMode val="edge"/>
          <c:x val="0.1659298143287645"/>
          <c:y val="1.8518518518518517E-2"/>
          <c:w val="0.66659716146592785"/>
          <c:h val="5.967483231262758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8235703491609"/>
          <c:y val="0.11030621172353455"/>
          <c:w val="0.8736331076513163"/>
          <c:h val="0.76246375453068371"/>
        </c:manualLayout>
      </c:layout>
      <c:lineChart>
        <c:grouping val="standard"/>
        <c:varyColors val="0"/>
        <c:ser>
          <c:idx val="3"/>
          <c:order val="0"/>
          <c:tx>
            <c:strRef>
              <c:f>immunization!$C$4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immunization!$B$5:$B$8</c:f>
              <c:numCache>
                <c:formatCode>@</c:formatCode>
                <c:ptCount val="4"/>
                <c:pt idx="0">
                  <c:v>2012</c:v>
                </c:pt>
                <c:pt idx="1">
                  <c:v>2013</c:v>
                </c:pt>
                <c:pt idx="2">
                  <c:v>2014</c:v>
                </c:pt>
                <c:pt idx="3">
                  <c:v>2015</c:v>
                </c:pt>
              </c:numCache>
            </c:numRef>
          </c:cat>
          <c:val>
            <c:numRef>
              <c:f>immunization!$C$5:$C$8</c:f>
              <c:numCache>
                <c:formatCode>0.0</c:formatCode>
                <c:ptCount val="4"/>
                <c:pt idx="0">
                  <c:v>89</c:v>
                </c:pt>
                <c:pt idx="1">
                  <c:v>92.2</c:v>
                </c:pt>
                <c:pt idx="2">
                  <c:v>89.3</c:v>
                </c:pt>
                <c:pt idx="3">
                  <c:v>87.7</c:v>
                </c:pt>
              </c:numCache>
            </c:numRef>
          </c:val>
          <c:smooth val="0"/>
          <c:extLst>
            <c:ext xmlns:c16="http://schemas.microsoft.com/office/drawing/2014/chart" uri="{C3380CC4-5D6E-409C-BE32-E72D297353CC}">
              <c16:uniqueId val="{00000001-27C2-4107-B9D0-621286DBC3EB}"/>
            </c:ext>
          </c:extLst>
        </c:ser>
        <c:ser>
          <c:idx val="0"/>
          <c:order val="1"/>
          <c:tx>
            <c:strRef>
              <c:f>immunization!$H$4</c:f>
              <c:strCache>
                <c:ptCount val="1"/>
                <c:pt idx="0">
                  <c:v>White</c:v>
                </c:pt>
              </c:strCache>
            </c:strRef>
          </c:tx>
          <c:spPr>
            <a:ln>
              <a:solidFill>
                <a:srgbClr val="0072C6"/>
              </a:solidFill>
            </a:ln>
          </c:spPr>
          <c:marker>
            <c:symbol val="square"/>
            <c:size val="7"/>
            <c:spPr>
              <a:solidFill>
                <a:srgbClr val="0072C6"/>
              </a:solidFill>
              <a:ln>
                <a:noFill/>
              </a:ln>
            </c:spPr>
          </c:marker>
          <c:cat>
            <c:numRef>
              <c:f>immunization!$B$5:$B$8</c:f>
              <c:numCache>
                <c:formatCode>@</c:formatCode>
                <c:ptCount val="4"/>
                <c:pt idx="0">
                  <c:v>2012</c:v>
                </c:pt>
                <c:pt idx="1">
                  <c:v>2013</c:v>
                </c:pt>
                <c:pt idx="2">
                  <c:v>2014</c:v>
                </c:pt>
                <c:pt idx="3">
                  <c:v>2015</c:v>
                </c:pt>
              </c:numCache>
            </c:numRef>
          </c:cat>
          <c:val>
            <c:numRef>
              <c:f>immunization!$H$5:$H$8</c:f>
              <c:numCache>
                <c:formatCode>0.0</c:formatCode>
                <c:ptCount val="4"/>
                <c:pt idx="0">
                  <c:v>90</c:v>
                </c:pt>
                <c:pt idx="1">
                  <c:v>92.8</c:v>
                </c:pt>
                <c:pt idx="2">
                  <c:v>90</c:v>
                </c:pt>
                <c:pt idx="3">
                  <c:v>88.4</c:v>
                </c:pt>
              </c:numCache>
            </c:numRef>
          </c:val>
          <c:smooth val="0"/>
          <c:extLst>
            <c:ext xmlns:c16="http://schemas.microsoft.com/office/drawing/2014/chart" uri="{C3380CC4-5D6E-409C-BE32-E72D297353CC}">
              <c16:uniqueId val="{00000001-C42E-486D-8918-9361601CA584}"/>
            </c:ext>
          </c:extLst>
        </c:ser>
        <c:ser>
          <c:idx val="1"/>
          <c:order val="2"/>
          <c:tx>
            <c:strRef>
              <c:f>immunization!$G$4</c:f>
              <c:strCache>
                <c:ptCount val="1"/>
                <c:pt idx="0">
                  <c:v>Black</c:v>
                </c:pt>
              </c:strCache>
            </c:strRef>
          </c:tx>
          <c:spPr>
            <a:ln>
              <a:solidFill>
                <a:srgbClr val="AABA0A"/>
              </a:solidFill>
            </a:ln>
          </c:spPr>
          <c:marker>
            <c:symbol val="triangle"/>
            <c:size val="8"/>
            <c:spPr>
              <a:solidFill>
                <a:srgbClr val="AABA0A"/>
              </a:solidFill>
              <a:ln>
                <a:noFill/>
              </a:ln>
            </c:spPr>
          </c:marker>
          <c:cat>
            <c:numRef>
              <c:f>immunization!$B$5:$B$8</c:f>
              <c:numCache>
                <c:formatCode>@</c:formatCode>
                <c:ptCount val="4"/>
                <c:pt idx="0">
                  <c:v>2012</c:v>
                </c:pt>
                <c:pt idx="1">
                  <c:v>2013</c:v>
                </c:pt>
                <c:pt idx="2">
                  <c:v>2014</c:v>
                </c:pt>
                <c:pt idx="3">
                  <c:v>2015</c:v>
                </c:pt>
              </c:numCache>
            </c:numRef>
          </c:cat>
          <c:val>
            <c:numRef>
              <c:f>immunization!$G$5:$G$8</c:f>
              <c:numCache>
                <c:formatCode>0.0</c:formatCode>
                <c:ptCount val="4"/>
                <c:pt idx="0">
                  <c:v>86.1</c:v>
                </c:pt>
                <c:pt idx="1">
                  <c:v>90.3</c:v>
                </c:pt>
                <c:pt idx="2">
                  <c:v>85.7</c:v>
                </c:pt>
                <c:pt idx="3">
                  <c:v>81.8</c:v>
                </c:pt>
              </c:numCache>
            </c:numRef>
          </c:val>
          <c:smooth val="0"/>
          <c:extLst>
            <c:ext xmlns:c16="http://schemas.microsoft.com/office/drawing/2014/chart" uri="{C3380CC4-5D6E-409C-BE32-E72D297353CC}">
              <c16:uniqueId val="{00000002-28FF-4376-B068-C2B0B850C39E}"/>
            </c:ext>
          </c:extLst>
        </c:ser>
        <c:ser>
          <c:idx val="2"/>
          <c:order val="3"/>
          <c:tx>
            <c:strRef>
              <c:f>immunization!$F$4</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immunization!$B$5:$B$8</c:f>
              <c:numCache>
                <c:formatCode>@</c:formatCode>
                <c:ptCount val="4"/>
                <c:pt idx="0">
                  <c:v>2012</c:v>
                </c:pt>
                <c:pt idx="1">
                  <c:v>2013</c:v>
                </c:pt>
                <c:pt idx="2">
                  <c:v>2014</c:v>
                </c:pt>
                <c:pt idx="3">
                  <c:v>2015</c:v>
                </c:pt>
              </c:numCache>
            </c:numRef>
          </c:cat>
          <c:val>
            <c:numRef>
              <c:f>immunization!$F$5:$F$8</c:f>
              <c:numCache>
                <c:formatCode>0.0</c:formatCode>
                <c:ptCount val="4"/>
                <c:pt idx="0">
                  <c:v>85.7</c:v>
                </c:pt>
                <c:pt idx="1">
                  <c:v>90.5</c:v>
                </c:pt>
                <c:pt idx="2">
                  <c:v>91.2</c:v>
                </c:pt>
                <c:pt idx="3">
                  <c:v>94.9</c:v>
                </c:pt>
              </c:numCache>
            </c:numRef>
          </c:val>
          <c:smooth val="0"/>
          <c:extLst>
            <c:ext xmlns:c16="http://schemas.microsoft.com/office/drawing/2014/chart" uri="{C3380CC4-5D6E-409C-BE32-E72D297353CC}">
              <c16:uniqueId val="{00000003-2400-457C-B458-D10FEE20460D}"/>
            </c:ext>
          </c:extLst>
        </c:ser>
        <c:ser>
          <c:idx val="4"/>
          <c:order val="4"/>
          <c:tx>
            <c:strRef>
              <c:f>immunization!$E$4</c:f>
              <c:strCache>
                <c:ptCount val="1"/>
                <c:pt idx="0">
                  <c:v>AI/AN</c:v>
                </c:pt>
              </c:strCache>
            </c:strRef>
          </c:tx>
          <c:spPr>
            <a:ln>
              <a:solidFill>
                <a:srgbClr val="70AD47">
                  <a:lumMod val="75000"/>
                </a:srgbClr>
              </a:solidFill>
            </a:ln>
          </c:spPr>
          <c:marker>
            <c:spPr>
              <a:ln>
                <a:solidFill>
                  <a:srgbClr val="70AD47">
                    <a:lumMod val="75000"/>
                  </a:srgbClr>
                </a:solidFill>
              </a:ln>
            </c:spPr>
          </c:marker>
          <c:cat>
            <c:numRef>
              <c:f>immunization!$B$5:$B$8</c:f>
              <c:numCache>
                <c:formatCode>@</c:formatCode>
                <c:ptCount val="4"/>
                <c:pt idx="0">
                  <c:v>2012</c:v>
                </c:pt>
                <c:pt idx="1">
                  <c:v>2013</c:v>
                </c:pt>
                <c:pt idx="2">
                  <c:v>2014</c:v>
                </c:pt>
                <c:pt idx="3">
                  <c:v>2015</c:v>
                </c:pt>
              </c:numCache>
            </c:numRef>
          </c:cat>
          <c:val>
            <c:numRef>
              <c:f>immunization!$E$5:$E$8</c:f>
              <c:numCache>
                <c:formatCode>0.0</c:formatCode>
                <c:ptCount val="4"/>
                <c:pt idx="0">
                  <c:v>83.5</c:v>
                </c:pt>
                <c:pt idx="1">
                  <c:v>87.9</c:v>
                </c:pt>
                <c:pt idx="2">
                  <c:v>86.3</c:v>
                </c:pt>
                <c:pt idx="3">
                  <c:v>83.4</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4.6053547283862253E-3"/>
              <c:y val="0.40248591972878389"/>
            </c:manualLayout>
          </c:layout>
          <c:overlay val="0"/>
        </c:title>
        <c:numFmt formatCode="0" sourceLinked="0"/>
        <c:majorTickMark val="out"/>
        <c:minorTickMark val="none"/>
        <c:tickLblPos val="nextTo"/>
        <c:crossAx val="123682176"/>
        <c:crosses val="autoZero"/>
        <c:crossBetween val="between"/>
        <c:majorUnit val="5"/>
      </c:valAx>
      <c:spPr>
        <a:noFill/>
        <a:ln w="25400">
          <a:noFill/>
        </a:ln>
      </c:spPr>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20547005487951"/>
          <c:y val="0.11892269976669582"/>
          <c:w val="0.87832483297542363"/>
          <c:h val="0.70586062809857097"/>
        </c:manualLayout>
      </c:layout>
      <c:lineChart>
        <c:grouping val="standard"/>
        <c:varyColors val="0"/>
        <c:ser>
          <c:idx val="0"/>
          <c:order val="0"/>
          <c:tx>
            <c:strRef>
              <c:f>Obesity_advice!$B$3</c:f>
              <c:strCache>
                <c:ptCount val="1"/>
                <c:pt idx="0">
                  <c:v>Total</c:v>
                </c:pt>
              </c:strCache>
            </c:strRef>
          </c:tx>
          <c:spPr>
            <a:ln w="25400" cap="rnd">
              <a:solidFill>
                <a:sysClr val="windowText" lastClr="000000"/>
              </a:solidFill>
              <a:round/>
            </a:ln>
            <a:effectLst/>
          </c:spPr>
          <c:marker>
            <c:symbol val="circle"/>
            <c:size val="11"/>
            <c:spPr>
              <a:solidFill>
                <a:sysClr val="windowText" lastClr="000000"/>
              </a:solidFill>
              <a:ln w="9525">
                <a:solidFill>
                  <a:sysClr val="windowText" lastClr="000000"/>
                </a:solidFill>
                <a:round/>
              </a:ln>
              <a:effectLst/>
            </c:spPr>
          </c:marker>
          <c:cat>
            <c:numRef>
              <c:f>Obesity_advice!$A$4:$A$18</c:f>
              <c:numCache>
                <c:formatCode>General</c:formatCode>
                <c:ptCount val="15"/>
                <c:pt idx="0">
                  <c:v>2002</c:v>
                </c:pt>
                <c:pt idx="1">
                  <c:v>2003</c:v>
                </c:pt>
                <c:pt idx="2">
                  <c:v>2004</c:v>
                </c:pt>
                <c:pt idx="3">
                  <c:v>2005</c:v>
                </c:pt>
                <c:pt idx="4">
                  <c:v>2006</c:v>
                </c:pt>
                <c:pt idx="5">
                  <c:v>2007</c:v>
                </c:pt>
                <c:pt idx="6">
                  <c:v>2008</c:v>
                </c:pt>
                <c:pt idx="7" formatCode="@">
                  <c:v>2009</c:v>
                </c:pt>
                <c:pt idx="8" formatCode="@">
                  <c:v>2010</c:v>
                </c:pt>
                <c:pt idx="9" formatCode="@">
                  <c:v>2011</c:v>
                </c:pt>
                <c:pt idx="10" formatCode="@">
                  <c:v>2012</c:v>
                </c:pt>
                <c:pt idx="11" formatCode="@">
                  <c:v>2013</c:v>
                </c:pt>
                <c:pt idx="12" formatCode="@">
                  <c:v>2014</c:v>
                </c:pt>
                <c:pt idx="13" formatCode="@">
                  <c:v>2015</c:v>
                </c:pt>
                <c:pt idx="14" formatCode="@">
                  <c:v>2016</c:v>
                </c:pt>
              </c:numCache>
            </c:numRef>
          </c:cat>
          <c:val>
            <c:numRef>
              <c:f>Obesity_advice!$B$4:$B$18</c:f>
              <c:numCache>
                <c:formatCode>0.0</c:formatCode>
                <c:ptCount val="15"/>
                <c:pt idx="0">
                  <c:v>48</c:v>
                </c:pt>
                <c:pt idx="1">
                  <c:v>48.4</c:v>
                </c:pt>
                <c:pt idx="2">
                  <c:v>47.5</c:v>
                </c:pt>
                <c:pt idx="3">
                  <c:v>48.2</c:v>
                </c:pt>
                <c:pt idx="4">
                  <c:v>48.5</c:v>
                </c:pt>
                <c:pt idx="5">
                  <c:v>49.9</c:v>
                </c:pt>
                <c:pt idx="6">
                  <c:v>49.5</c:v>
                </c:pt>
                <c:pt idx="7">
                  <c:v>51.4</c:v>
                </c:pt>
                <c:pt idx="8">
                  <c:v>51.5</c:v>
                </c:pt>
                <c:pt idx="9">
                  <c:v>50.7</c:v>
                </c:pt>
                <c:pt idx="10">
                  <c:v>50.2</c:v>
                </c:pt>
                <c:pt idx="11">
                  <c:v>51.3</c:v>
                </c:pt>
                <c:pt idx="12">
                  <c:v>50.1</c:v>
                </c:pt>
                <c:pt idx="13">
                  <c:v>51.2</c:v>
                </c:pt>
                <c:pt idx="14">
                  <c:v>47.6</c:v>
                </c:pt>
              </c:numCache>
            </c:numRef>
          </c:val>
          <c:smooth val="0"/>
          <c:extLst>
            <c:ext xmlns:c16="http://schemas.microsoft.com/office/drawing/2014/chart" uri="{C3380CC4-5D6E-409C-BE32-E72D297353CC}">
              <c16:uniqueId val="{00000000-0398-4576-8116-0167913BC131}"/>
            </c:ext>
          </c:extLst>
        </c:ser>
        <c:ser>
          <c:idx val="1"/>
          <c:order val="1"/>
          <c:tx>
            <c:strRef>
              <c:f>Obesity_advice!$F$3</c:f>
              <c:strCache>
                <c:ptCount val="1"/>
                <c:pt idx="0">
                  <c:v>White</c:v>
                </c:pt>
              </c:strCache>
            </c:strRef>
          </c:tx>
          <c:spPr>
            <a:ln w="25400" cap="rnd">
              <a:solidFill>
                <a:srgbClr val="0072C6"/>
              </a:solidFill>
              <a:round/>
            </a:ln>
            <a:effectLst/>
          </c:spPr>
          <c:marker>
            <c:symbol val="square"/>
            <c:size val="9"/>
            <c:spPr>
              <a:solidFill>
                <a:srgbClr val="0072C6"/>
              </a:solidFill>
              <a:ln w="9525">
                <a:solidFill>
                  <a:srgbClr val="0072C6"/>
                </a:solidFill>
                <a:round/>
              </a:ln>
              <a:effectLst/>
            </c:spPr>
          </c:marker>
          <c:cat>
            <c:numRef>
              <c:f>Obesity_advice!$A$4:$A$18</c:f>
              <c:numCache>
                <c:formatCode>General</c:formatCode>
                <c:ptCount val="15"/>
                <c:pt idx="0">
                  <c:v>2002</c:v>
                </c:pt>
                <c:pt idx="1">
                  <c:v>2003</c:v>
                </c:pt>
                <c:pt idx="2">
                  <c:v>2004</c:v>
                </c:pt>
                <c:pt idx="3">
                  <c:v>2005</c:v>
                </c:pt>
                <c:pt idx="4">
                  <c:v>2006</c:v>
                </c:pt>
                <c:pt idx="5">
                  <c:v>2007</c:v>
                </c:pt>
                <c:pt idx="6">
                  <c:v>2008</c:v>
                </c:pt>
                <c:pt idx="7" formatCode="@">
                  <c:v>2009</c:v>
                </c:pt>
                <c:pt idx="8" formatCode="@">
                  <c:v>2010</c:v>
                </c:pt>
                <c:pt idx="9" formatCode="@">
                  <c:v>2011</c:v>
                </c:pt>
                <c:pt idx="10" formatCode="@">
                  <c:v>2012</c:v>
                </c:pt>
                <c:pt idx="11" formatCode="@">
                  <c:v>2013</c:v>
                </c:pt>
                <c:pt idx="12" formatCode="@">
                  <c:v>2014</c:v>
                </c:pt>
                <c:pt idx="13" formatCode="@">
                  <c:v>2015</c:v>
                </c:pt>
                <c:pt idx="14" formatCode="@">
                  <c:v>2016</c:v>
                </c:pt>
              </c:numCache>
            </c:numRef>
          </c:cat>
          <c:val>
            <c:numRef>
              <c:f>Obesity_advice!$F$4:$F$18</c:f>
              <c:numCache>
                <c:formatCode>0.0</c:formatCode>
                <c:ptCount val="15"/>
                <c:pt idx="0">
                  <c:v>47.8</c:v>
                </c:pt>
                <c:pt idx="1">
                  <c:v>48.6</c:v>
                </c:pt>
                <c:pt idx="2">
                  <c:v>48.3</c:v>
                </c:pt>
                <c:pt idx="3">
                  <c:v>48.7</c:v>
                </c:pt>
                <c:pt idx="4">
                  <c:v>48.9</c:v>
                </c:pt>
                <c:pt idx="5">
                  <c:v>49.4</c:v>
                </c:pt>
                <c:pt idx="6">
                  <c:v>49.4</c:v>
                </c:pt>
                <c:pt idx="7">
                  <c:v>51.1</c:v>
                </c:pt>
                <c:pt idx="8">
                  <c:v>50.5</c:v>
                </c:pt>
                <c:pt idx="9">
                  <c:v>50.6</c:v>
                </c:pt>
                <c:pt idx="10">
                  <c:v>49.4</c:v>
                </c:pt>
                <c:pt idx="11">
                  <c:v>51.4</c:v>
                </c:pt>
                <c:pt idx="12">
                  <c:v>50.3</c:v>
                </c:pt>
                <c:pt idx="13">
                  <c:v>51.5</c:v>
                </c:pt>
                <c:pt idx="14">
                  <c:v>47.8</c:v>
                </c:pt>
              </c:numCache>
            </c:numRef>
          </c:val>
          <c:smooth val="0"/>
          <c:extLst>
            <c:ext xmlns:c16="http://schemas.microsoft.com/office/drawing/2014/chart" uri="{C3380CC4-5D6E-409C-BE32-E72D297353CC}">
              <c16:uniqueId val="{00000001-0398-4576-8116-0167913BC131}"/>
            </c:ext>
          </c:extLst>
        </c:ser>
        <c:ser>
          <c:idx val="2"/>
          <c:order val="2"/>
          <c:tx>
            <c:strRef>
              <c:f>Obesity_advice!$E$3</c:f>
              <c:strCache>
                <c:ptCount val="1"/>
                <c:pt idx="0">
                  <c:v>Black</c:v>
                </c:pt>
              </c:strCache>
            </c:strRef>
          </c:tx>
          <c:spPr>
            <a:ln w="25400" cap="rnd">
              <a:solidFill>
                <a:srgbClr val="AABA0A"/>
              </a:solidFill>
              <a:round/>
            </a:ln>
            <a:effectLst/>
          </c:spPr>
          <c:marker>
            <c:symbol val="triangle"/>
            <c:size val="9"/>
            <c:spPr>
              <a:solidFill>
                <a:srgbClr val="AABA0A"/>
              </a:solidFill>
              <a:ln w="9525">
                <a:solidFill>
                  <a:srgbClr val="AABA0A"/>
                </a:solidFill>
                <a:round/>
              </a:ln>
              <a:effectLst/>
            </c:spPr>
          </c:marker>
          <c:cat>
            <c:numRef>
              <c:f>Obesity_advice!$A$4:$A$18</c:f>
              <c:numCache>
                <c:formatCode>General</c:formatCode>
                <c:ptCount val="15"/>
                <c:pt idx="0">
                  <c:v>2002</c:v>
                </c:pt>
                <c:pt idx="1">
                  <c:v>2003</c:v>
                </c:pt>
                <c:pt idx="2">
                  <c:v>2004</c:v>
                </c:pt>
                <c:pt idx="3">
                  <c:v>2005</c:v>
                </c:pt>
                <c:pt idx="4">
                  <c:v>2006</c:v>
                </c:pt>
                <c:pt idx="5">
                  <c:v>2007</c:v>
                </c:pt>
                <c:pt idx="6">
                  <c:v>2008</c:v>
                </c:pt>
                <c:pt idx="7" formatCode="@">
                  <c:v>2009</c:v>
                </c:pt>
                <c:pt idx="8" formatCode="@">
                  <c:v>2010</c:v>
                </c:pt>
                <c:pt idx="9" formatCode="@">
                  <c:v>2011</c:v>
                </c:pt>
                <c:pt idx="10" formatCode="@">
                  <c:v>2012</c:v>
                </c:pt>
                <c:pt idx="11" formatCode="@">
                  <c:v>2013</c:v>
                </c:pt>
                <c:pt idx="12" formatCode="@">
                  <c:v>2014</c:v>
                </c:pt>
                <c:pt idx="13" formatCode="@">
                  <c:v>2015</c:v>
                </c:pt>
                <c:pt idx="14" formatCode="@">
                  <c:v>2016</c:v>
                </c:pt>
              </c:numCache>
            </c:numRef>
          </c:cat>
          <c:val>
            <c:numRef>
              <c:f>Obesity_advice!$E$4:$E$18</c:f>
              <c:numCache>
                <c:formatCode>0.0</c:formatCode>
                <c:ptCount val="15"/>
                <c:pt idx="0">
                  <c:v>47.3</c:v>
                </c:pt>
                <c:pt idx="1">
                  <c:v>47.4</c:v>
                </c:pt>
                <c:pt idx="2">
                  <c:v>44.9</c:v>
                </c:pt>
                <c:pt idx="3">
                  <c:v>47.3</c:v>
                </c:pt>
                <c:pt idx="4">
                  <c:v>45.5</c:v>
                </c:pt>
                <c:pt idx="5">
                  <c:v>51.5</c:v>
                </c:pt>
                <c:pt idx="6">
                  <c:v>48.3</c:v>
                </c:pt>
                <c:pt idx="7">
                  <c:v>50.7</c:v>
                </c:pt>
                <c:pt idx="8">
                  <c:v>54.7</c:v>
                </c:pt>
                <c:pt idx="9">
                  <c:v>51.2</c:v>
                </c:pt>
                <c:pt idx="10">
                  <c:v>52.1</c:v>
                </c:pt>
                <c:pt idx="11">
                  <c:v>49.3</c:v>
                </c:pt>
                <c:pt idx="12">
                  <c:v>50.6</c:v>
                </c:pt>
                <c:pt idx="13">
                  <c:v>50.5</c:v>
                </c:pt>
                <c:pt idx="14">
                  <c:v>47.9</c:v>
                </c:pt>
              </c:numCache>
            </c:numRef>
          </c:val>
          <c:smooth val="0"/>
          <c:extLst>
            <c:ext xmlns:c16="http://schemas.microsoft.com/office/drawing/2014/chart" uri="{C3380CC4-5D6E-409C-BE32-E72D297353CC}">
              <c16:uniqueId val="{00000002-0398-4576-8116-0167913BC131}"/>
            </c:ext>
          </c:extLst>
        </c:ser>
        <c:ser>
          <c:idx val="3"/>
          <c:order val="3"/>
          <c:tx>
            <c:strRef>
              <c:f>Obesity_advice!$D$3</c:f>
              <c:strCache>
                <c:ptCount val="1"/>
                <c:pt idx="0">
                  <c:v>Asian</c:v>
                </c:pt>
              </c:strCache>
            </c:strRef>
          </c:tx>
          <c:spPr>
            <a:ln w="25400" cap="rnd">
              <a:solidFill>
                <a:srgbClr val="948A54"/>
              </a:solidFill>
              <a:round/>
            </a:ln>
            <a:effectLst/>
          </c:spPr>
          <c:marker>
            <c:symbol val="diamond"/>
            <c:size val="9"/>
            <c:spPr>
              <a:solidFill>
                <a:srgbClr val="948A54"/>
              </a:solidFill>
              <a:ln w="9525">
                <a:noFill/>
                <a:round/>
              </a:ln>
              <a:effectLst/>
            </c:spPr>
          </c:marker>
          <c:cat>
            <c:numRef>
              <c:f>Obesity_advice!$A$4:$A$18</c:f>
              <c:numCache>
                <c:formatCode>General</c:formatCode>
                <c:ptCount val="15"/>
                <c:pt idx="0">
                  <c:v>2002</c:v>
                </c:pt>
                <c:pt idx="1">
                  <c:v>2003</c:v>
                </c:pt>
                <c:pt idx="2">
                  <c:v>2004</c:v>
                </c:pt>
                <c:pt idx="3">
                  <c:v>2005</c:v>
                </c:pt>
                <c:pt idx="4">
                  <c:v>2006</c:v>
                </c:pt>
                <c:pt idx="5">
                  <c:v>2007</c:v>
                </c:pt>
                <c:pt idx="6">
                  <c:v>2008</c:v>
                </c:pt>
                <c:pt idx="7" formatCode="@">
                  <c:v>2009</c:v>
                </c:pt>
                <c:pt idx="8" formatCode="@">
                  <c:v>2010</c:v>
                </c:pt>
                <c:pt idx="9" formatCode="@">
                  <c:v>2011</c:v>
                </c:pt>
                <c:pt idx="10" formatCode="@">
                  <c:v>2012</c:v>
                </c:pt>
                <c:pt idx="11" formatCode="@">
                  <c:v>2013</c:v>
                </c:pt>
                <c:pt idx="12" formatCode="@">
                  <c:v>2014</c:v>
                </c:pt>
                <c:pt idx="13" formatCode="@">
                  <c:v>2015</c:v>
                </c:pt>
                <c:pt idx="14" formatCode="@">
                  <c:v>2016</c:v>
                </c:pt>
              </c:numCache>
            </c:numRef>
          </c:cat>
          <c:val>
            <c:numRef>
              <c:f>Obesity_advice!$D$4:$D$18</c:f>
              <c:numCache>
                <c:formatCode>General</c:formatCode>
                <c:ptCount val="15"/>
                <c:pt idx="6" formatCode="0.0">
                  <c:v>54.2</c:v>
                </c:pt>
                <c:pt idx="7" formatCode="0.0">
                  <c:v>63</c:v>
                </c:pt>
                <c:pt idx="8" formatCode="0.0">
                  <c:v>58.6</c:v>
                </c:pt>
                <c:pt idx="9" formatCode="0.0">
                  <c:v>56.5</c:v>
                </c:pt>
                <c:pt idx="10" formatCode="0.0">
                  <c:v>56.4</c:v>
                </c:pt>
                <c:pt idx="11" formatCode="0.0">
                  <c:v>54.5</c:v>
                </c:pt>
                <c:pt idx="12" formatCode="0.0">
                  <c:v>44.7</c:v>
                </c:pt>
                <c:pt idx="13" formatCode="0.0">
                  <c:v>48.5</c:v>
                </c:pt>
                <c:pt idx="14" formatCode="0.0">
                  <c:v>49</c:v>
                </c:pt>
              </c:numCache>
            </c:numRef>
          </c:val>
          <c:smooth val="0"/>
          <c:extLst>
            <c:ext xmlns:c16="http://schemas.microsoft.com/office/drawing/2014/chart" uri="{C3380CC4-5D6E-409C-BE32-E72D297353CC}">
              <c16:uniqueId val="{00000003-0398-4576-8116-0167913BC131}"/>
            </c:ext>
          </c:extLst>
        </c:ser>
        <c:dLbls>
          <c:showLegendKey val="0"/>
          <c:showVal val="0"/>
          <c:showCatName val="0"/>
          <c:showSerName val="0"/>
          <c:showPercent val="0"/>
          <c:showBubbleSize val="0"/>
        </c:dLbls>
        <c:marker val="1"/>
        <c:smooth val="0"/>
        <c:axId val="987073200"/>
        <c:axId val="499728672"/>
      </c:lineChart>
      <c:catAx>
        <c:axId val="9870732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1920000" spcFirstLastPara="1" vertOverflow="ellipsis" wrap="square" anchor="ctr" anchorCtr="1"/>
          <a:lstStyle/>
          <a:p>
            <a:pPr algn="ctr">
              <a:defRPr sz="1600" b="0" i="0" u="none" strike="noStrike" kern="1200" cap="all" spc="120" normalizeH="0" baseline="0">
                <a:solidFill>
                  <a:schemeClr val="tx1"/>
                </a:solidFill>
                <a:latin typeface="Calibri" panose="020F0502020204030204" pitchFamily="34" charset="0"/>
                <a:ea typeface="+mn-ea"/>
                <a:cs typeface="Calibri" panose="020F0502020204030204" pitchFamily="34" charset="0"/>
              </a:defRPr>
            </a:pPr>
            <a:endParaRPr lang="en-US"/>
          </a:p>
        </c:txPr>
        <c:crossAx val="499728672"/>
        <c:crosses val="autoZero"/>
        <c:auto val="1"/>
        <c:lblAlgn val="ctr"/>
        <c:lblOffset val="100"/>
        <c:noMultiLvlLbl val="0"/>
      </c:catAx>
      <c:valAx>
        <c:axId val="499728672"/>
        <c:scaling>
          <c:orientation val="minMax"/>
          <c:max val="75"/>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r>
                  <a:rPr lang="en-US" b="1" cap="none" baseline="0" dirty="0"/>
                  <a:t>Percent</a:t>
                </a:r>
              </a:p>
            </c:rich>
          </c:tx>
          <c:layout>
            <c:manualLayout>
              <c:xMode val="edge"/>
              <c:yMode val="edge"/>
              <c:x val="6.313131313131313E-3"/>
              <c:y val="0.38721042031204428"/>
            </c:manualLayout>
          </c:layout>
          <c:overlay val="0"/>
          <c:spPr>
            <a:noFill/>
            <a:ln>
              <a:noFill/>
            </a:ln>
            <a:effectLst/>
          </c:spPr>
          <c:txPr>
            <a:bodyPr rot="-5400000" spcFirstLastPara="1" vertOverflow="ellipsis" vert="horz" wrap="square" anchor="ctr" anchorCtr="1"/>
            <a:lstStyle/>
            <a:p>
              <a:pPr algn="ctr">
                <a:defRPr sz="1600" b="1" i="0" u="none" strike="noStrike" kern="1200" cap="none"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lgn="ct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87073200"/>
        <c:crosses val="autoZero"/>
        <c:crossBetween val="between"/>
      </c:valAx>
      <c:spPr>
        <a:noFill/>
        <a:ln>
          <a:noFill/>
        </a:ln>
        <a:effectLst/>
      </c:spPr>
    </c:plotArea>
    <c:legend>
      <c:legendPos val="t"/>
      <c:layout>
        <c:manualLayout>
          <c:xMode val="edge"/>
          <c:yMode val="edge"/>
          <c:x val="0.10268270798536548"/>
          <c:y val="1.7361111111111112E-2"/>
          <c:w val="0.79463458402926912"/>
          <c:h val="7.330626640419947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chart>
  <c:spPr>
    <a:noFill/>
    <a:ln>
      <a:noFill/>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432317488091766E-2"/>
          <c:y val="0.11030621172353455"/>
          <c:w val="0.89323004763293479"/>
          <c:h val="0.76246375453068371"/>
        </c:manualLayout>
      </c:layout>
      <c:lineChart>
        <c:grouping val="standard"/>
        <c:varyColors val="0"/>
        <c:ser>
          <c:idx val="3"/>
          <c:order val="0"/>
          <c:tx>
            <c:strRef>
              <c:f>income_expenditure!$C$3</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income_expenditure!$B$4:$B$18</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income_expenditure!$C$4:$C$18</c:f>
              <c:numCache>
                <c:formatCode>0.0</c:formatCode>
                <c:ptCount val="15"/>
                <c:pt idx="0">
                  <c:v>14.3</c:v>
                </c:pt>
                <c:pt idx="1">
                  <c:v>16</c:v>
                </c:pt>
                <c:pt idx="2">
                  <c:v>15.2</c:v>
                </c:pt>
                <c:pt idx="3">
                  <c:v>16.3</c:v>
                </c:pt>
                <c:pt idx="4">
                  <c:v>17.5</c:v>
                </c:pt>
                <c:pt idx="5">
                  <c:v>16.3</c:v>
                </c:pt>
                <c:pt idx="6">
                  <c:v>17.3</c:v>
                </c:pt>
                <c:pt idx="7">
                  <c:v>17.399999999999999</c:v>
                </c:pt>
                <c:pt idx="8">
                  <c:v>17.600000000000001</c:v>
                </c:pt>
                <c:pt idx="9">
                  <c:v>17.5</c:v>
                </c:pt>
                <c:pt idx="10">
                  <c:v>17.899999999999999</c:v>
                </c:pt>
                <c:pt idx="11">
                  <c:v>17.3</c:v>
                </c:pt>
                <c:pt idx="12">
                  <c:v>16.100000000000001</c:v>
                </c:pt>
                <c:pt idx="13">
                  <c:v>16.7</c:v>
                </c:pt>
                <c:pt idx="14">
                  <c:v>17.100000000000001</c:v>
                </c:pt>
              </c:numCache>
            </c:numRef>
          </c:val>
          <c:smooth val="0"/>
          <c:extLst>
            <c:ext xmlns:c16="http://schemas.microsoft.com/office/drawing/2014/chart" uri="{C3380CC4-5D6E-409C-BE32-E72D297353CC}">
              <c16:uniqueId val="{00000001-27C2-4107-B9D0-621286DBC3EB}"/>
            </c:ext>
          </c:extLst>
        </c:ser>
        <c:ser>
          <c:idx val="0"/>
          <c:order val="1"/>
          <c:tx>
            <c:strRef>
              <c:f>income_expenditure!$H$3</c:f>
              <c:strCache>
                <c:ptCount val="1"/>
                <c:pt idx="0">
                  <c:v>White</c:v>
                </c:pt>
              </c:strCache>
            </c:strRef>
          </c:tx>
          <c:spPr>
            <a:ln>
              <a:solidFill>
                <a:srgbClr val="0072C6"/>
              </a:solidFill>
            </a:ln>
          </c:spPr>
          <c:marker>
            <c:symbol val="square"/>
            <c:size val="7"/>
            <c:spPr>
              <a:solidFill>
                <a:srgbClr val="0072C6"/>
              </a:solidFill>
              <a:ln>
                <a:noFill/>
              </a:ln>
            </c:spPr>
          </c:marker>
          <c:cat>
            <c:numRef>
              <c:f>income_expenditure!$B$4:$B$18</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income_expenditure!$H$4:$H$18</c:f>
              <c:numCache>
                <c:formatCode>0.0</c:formatCode>
                <c:ptCount val="15"/>
                <c:pt idx="0">
                  <c:v>14.6</c:v>
                </c:pt>
                <c:pt idx="1">
                  <c:v>16.3</c:v>
                </c:pt>
                <c:pt idx="2">
                  <c:v>15</c:v>
                </c:pt>
                <c:pt idx="3">
                  <c:v>16.399999999999999</c:v>
                </c:pt>
                <c:pt idx="4">
                  <c:v>18</c:v>
                </c:pt>
                <c:pt idx="5">
                  <c:v>16.8</c:v>
                </c:pt>
                <c:pt idx="6">
                  <c:v>17.8</c:v>
                </c:pt>
                <c:pt idx="7">
                  <c:v>17.899999999999999</c:v>
                </c:pt>
                <c:pt idx="8">
                  <c:v>18.100000000000001</c:v>
                </c:pt>
                <c:pt idx="9">
                  <c:v>17.899999999999999</c:v>
                </c:pt>
                <c:pt idx="10">
                  <c:v>18.5</c:v>
                </c:pt>
                <c:pt idx="11">
                  <c:v>18.100000000000001</c:v>
                </c:pt>
                <c:pt idx="12">
                  <c:v>16.5</c:v>
                </c:pt>
                <c:pt idx="13">
                  <c:v>17.5</c:v>
                </c:pt>
                <c:pt idx="14">
                  <c:v>18.3</c:v>
                </c:pt>
              </c:numCache>
            </c:numRef>
          </c:val>
          <c:smooth val="0"/>
          <c:extLst>
            <c:ext xmlns:c16="http://schemas.microsoft.com/office/drawing/2014/chart" uri="{C3380CC4-5D6E-409C-BE32-E72D297353CC}">
              <c16:uniqueId val="{00000001-C42E-486D-8918-9361601CA584}"/>
            </c:ext>
          </c:extLst>
        </c:ser>
        <c:ser>
          <c:idx val="1"/>
          <c:order val="2"/>
          <c:tx>
            <c:strRef>
              <c:f>income_expenditure!$G$3</c:f>
              <c:strCache>
                <c:ptCount val="1"/>
                <c:pt idx="0">
                  <c:v>Black</c:v>
                </c:pt>
              </c:strCache>
            </c:strRef>
          </c:tx>
          <c:spPr>
            <a:ln>
              <a:solidFill>
                <a:srgbClr val="AABA0A"/>
              </a:solidFill>
            </a:ln>
          </c:spPr>
          <c:marker>
            <c:symbol val="triangle"/>
            <c:size val="8"/>
            <c:spPr>
              <a:solidFill>
                <a:srgbClr val="AABA0A"/>
              </a:solidFill>
              <a:ln>
                <a:noFill/>
              </a:ln>
            </c:spPr>
          </c:marker>
          <c:cat>
            <c:numRef>
              <c:f>income_expenditure!$B$4:$B$18</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income_expenditure!$G$4:$G$18</c:f>
              <c:numCache>
                <c:formatCode>0.0</c:formatCode>
                <c:ptCount val="15"/>
                <c:pt idx="0">
                  <c:v>13.1</c:v>
                </c:pt>
                <c:pt idx="1">
                  <c:v>15.2</c:v>
                </c:pt>
                <c:pt idx="2">
                  <c:v>15.9</c:v>
                </c:pt>
                <c:pt idx="3">
                  <c:v>15.8</c:v>
                </c:pt>
                <c:pt idx="4">
                  <c:v>15.7</c:v>
                </c:pt>
                <c:pt idx="5">
                  <c:v>14.3</c:v>
                </c:pt>
                <c:pt idx="6">
                  <c:v>14.7</c:v>
                </c:pt>
                <c:pt idx="7">
                  <c:v>14.7</c:v>
                </c:pt>
                <c:pt idx="8">
                  <c:v>14.9</c:v>
                </c:pt>
                <c:pt idx="9">
                  <c:v>15.3</c:v>
                </c:pt>
                <c:pt idx="10">
                  <c:v>15.2</c:v>
                </c:pt>
                <c:pt idx="11">
                  <c:v>14</c:v>
                </c:pt>
                <c:pt idx="12">
                  <c:v>14.7</c:v>
                </c:pt>
                <c:pt idx="13">
                  <c:v>13.7</c:v>
                </c:pt>
                <c:pt idx="14">
                  <c:v>12.5</c:v>
                </c:pt>
              </c:numCache>
            </c:numRef>
          </c:val>
          <c:smooth val="0"/>
          <c:extLst>
            <c:ext xmlns:c16="http://schemas.microsoft.com/office/drawing/2014/chart" uri="{C3380CC4-5D6E-409C-BE32-E72D297353CC}">
              <c16:uniqueId val="{00000002-28FF-4376-B068-C2B0B850C39E}"/>
            </c:ext>
          </c:extLst>
        </c:ser>
        <c:ser>
          <c:idx val="2"/>
          <c:order val="3"/>
          <c:tx>
            <c:strRef>
              <c:f>income_expenditure!$F$3</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income_expenditure!$B$4:$B$18</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income_expenditure!$F$4:$F$18</c:f>
              <c:numCache>
                <c:formatCode>0.0</c:formatCode>
                <c:ptCount val="15"/>
                <c:pt idx="0">
                  <c:v>11</c:v>
                </c:pt>
                <c:pt idx="1">
                  <c:v>11.2</c:v>
                </c:pt>
                <c:pt idx="2">
                  <c:v>16.2</c:v>
                </c:pt>
                <c:pt idx="3">
                  <c:v>12.5</c:v>
                </c:pt>
                <c:pt idx="4">
                  <c:v>12.7</c:v>
                </c:pt>
                <c:pt idx="5">
                  <c:v>16</c:v>
                </c:pt>
                <c:pt idx="6">
                  <c:v>14.7</c:v>
                </c:pt>
                <c:pt idx="7">
                  <c:v>15</c:v>
                </c:pt>
                <c:pt idx="8">
                  <c:v>16.5</c:v>
                </c:pt>
                <c:pt idx="9">
                  <c:v>16.2</c:v>
                </c:pt>
                <c:pt idx="10">
                  <c:v>15.9</c:v>
                </c:pt>
                <c:pt idx="11">
                  <c:v>16.600000000000001</c:v>
                </c:pt>
                <c:pt idx="12">
                  <c:v>14.7</c:v>
                </c:pt>
                <c:pt idx="13">
                  <c:v>12.3</c:v>
                </c:pt>
                <c:pt idx="14">
                  <c:v>15.8</c:v>
                </c:pt>
              </c:numCache>
            </c:numRef>
          </c:val>
          <c:smooth val="0"/>
          <c:extLst>
            <c:ext xmlns:c16="http://schemas.microsoft.com/office/drawing/2014/chart" uri="{C3380CC4-5D6E-409C-BE32-E72D297353CC}">
              <c16:uniqueId val="{00000003-2400-457C-B458-D10FEE20460D}"/>
            </c:ext>
          </c:extLst>
        </c:ser>
        <c:ser>
          <c:idx val="4"/>
          <c:order val="4"/>
          <c:tx>
            <c:strRef>
              <c:f>income_expenditure!$E$3</c:f>
              <c:strCache>
                <c:ptCount val="1"/>
                <c:pt idx="0">
                  <c:v>AI/AN</c:v>
                </c:pt>
              </c:strCache>
            </c:strRef>
          </c:tx>
          <c:spPr>
            <a:ln>
              <a:solidFill>
                <a:srgbClr val="70AD47">
                  <a:lumMod val="75000"/>
                </a:srgbClr>
              </a:solidFill>
            </a:ln>
          </c:spPr>
          <c:marker>
            <c:spPr>
              <a:ln>
                <a:solidFill>
                  <a:srgbClr val="70AD47">
                    <a:lumMod val="75000"/>
                  </a:srgbClr>
                </a:solidFill>
              </a:ln>
            </c:spPr>
          </c:marker>
          <c:cat>
            <c:numRef>
              <c:f>income_expenditure!$B$4:$B$18</c:f>
              <c:numCache>
                <c:formatCode>@</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income_expenditure!$E$4:$E$18</c:f>
              <c:numCache>
                <c:formatCode>0.0</c:formatCode>
                <c:ptCount val="15"/>
                <c:pt idx="0">
                  <c:v>20.6</c:v>
                </c:pt>
                <c:pt idx="1">
                  <c:v>20.8</c:v>
                </c:pt>
                <c:pt idx="2">
                  <c:v>10.6</c:v>
                </c:pt>
                <c:pt idx="3">
                  <c:v>18.8</c:v>
                </c:pt>
                <c:pt idx="4">
                  <c:v>24.5</c:v>
                </c:pt>
                <c:pt idx="5">
                  <c:v>9.9</c:v>
                </c:pt>
                <c:pt idx="6">
                  <c:v>16.3</c:v>
                </c:pt>
                <c:pt idx="7">
                  <c:v>20.6</c:v>
                </c:pt>
                <c:pt idx="8">
                  <c:v>15.8</c:v>
                </c:pt>
                <c:pt idx="9">
                  <c:v>14.9</c:v>
                </c:pt>
                <c:pt idx="10">
                  <c:v>19.100000000000001</c:v>
                </c:pt>
                <c:pt idx="11">
                  <c:v>13.5</c:v>
                </c:pt>
                <c:pt idx="12">
                  <c:v>15.4</c:v>
                </c:pt>
                <c:pt idx="13">
                  <c:v>16.8</c:v>
                </c:pt>
                <c:pt idx="14">
                  <c:v>15.3</c:v>
                </c:pt>
              </c:numCache>
            </c:numRef>
          </c:val>
          <c:smooth val="0"/>
          <c:extLst>
            <c:ext xmlns:c16="http://schemas.microsoft.com/office/drawing/2014/chart" uri="{C3380CC4-5D6E-409C-BE32-E72D297353CC}">
              <c16:uniqueId val="{00000004-99C4-44BB-91A4-36C5A458242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6.1728395061728392E-3"/>
              <c:y val="0.40301191044301288"/>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6868296555523152"/>
          <c:w val="0.92132815128878121"/>
          <c:h val="0.73715408535889537"/>
        </c:manualLayout>
      </c:layout>
      <c:barChart>
        <c:barDir val="col"/>
        <c:grouping val="percentStacked"/>
        <c:varyColors val="0"/>
        <c:ser>
          <c:idx val="2"/>
          <c:order val="0"/>
          <c:tx>
            <c:strRef>
              <c:f>ACSSPP1Y2017.S0201_data_with_ov!$A$2</c:f>
              <c:strCache>
                <c:ptCount val="1"/>
                <c:pt idx="0">
                  <c:v>&lt;High School</c:v>
                </c:pt>
              </c:strCache>
            </c:strRef>
          </c:tx>
          <c:spPr>
            <a:solidFill>
              <a:sysClr val="window" lastClr="FFFFFF"/>
            </a:solidFill>
            <a:ln>
              <a:solidFill>
                <a:sysClr val="windowText" lastClr="000000"/>
              </a:solidFill>
            </a:ln>
          </c:spPr>
          <c:invertIfNegative val="0"/>
          <c:dLbls>
            <c:spPr>
              <a:noFill/>
              <a:ln>
                <a:noFill/>
              </a:ln>
              <a:effectLst/>
            </c:spPr>
            <c:txPr>
              <a:bodyPr/>
              <a:lstStyle/>
              <a:p>
                <a:pPr>
                  <a:defRPr sz="1600">
                    <a:solidFill>
                      <a:schemeClr val="tx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ACSSPP1Y2017.S0201_data_with_ov!$B$1:$D$1</c:f>
              <c:strCache>
                <c:ptCount val="3"/>
                <c:pt idx="0">
                  <c:v>U.S.</c:v>
                </c:pt>
                <c:pt idx="1">
                  <c:v>Asian</c:v>
                </c:pt>
                <c:pt idx="2">
                  <c:v>NHPI</c:v>
                </c:pt>
              </c:strCache>
            </c:strRef>
          </c:cat>
          <c:val>
            <c:numRef>
              <c:f>ACSSPP1Y2017.S0201_data_with_ov!$B$2:$D$2</c:f>
              <c:numCache>
                <c:formatCode>0.0</c:formatCode>
                <c:ptCount val="3"/>
                <c:pt idx="0">
                  <c:v>12</c:v>
                </c:pt>
                <c:pt idx="1">
                  <c:v>12.5</c:v>
                </c:pt>
                <c:pt idx="2">
                  <c:v>10.6</c:v>
                </c:pt>
              </c:numCache>
            </c:numRef>
          </c:val>
          <c:extLst>
            <c:ext xmlns:c16="http://schemas.microsoft.com/office/drawing/2014/chart" uri="{C3380CC4-5D6E-409C-BE32-E72D297353CC}">
              <c16:uniqueId val="{00000001-2C7A-42FD-A464-CF206785CE6E}"/>
            </c:ext>
          </c:extLst>
        </c:ser>
        <c:ser>
          <c:idx val="1"/>
          <c:order val="1"/>
          <c:tx>
            <c:strRef>
              <c:f>ACSSPP1Y2017.S0201_data_with_ov!$A$3</c:f>
              <c:strCache>
                <c:ptCount val="1"/>
                <c:pt idx="0">
                  <c:v>High School Grad</c:v>
                </c:pt>
              </c:strCache>
            </c:strRef>
          </c:tx>
          <c:spPr>
            <a:solidFill>
              <a:srgbClr val="0072C6"/>
            </a:solidFill>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C7A-42FD-A464-CF206785CE6E}"/>
                </c:ext>
              </c:extLst>
            </c:dLbl>
            <c:spPr>
              <a:noFill/>
              <a:ln>
                <a:noFill/>
              </a:ln>
              <a:effectLst/>
            </c:spPr>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ACSSPP1Y2017.S0201_data_with_ov!$B$1:$D$1</c:f>
              <c:strCache>
                <c:ptCount val="3"/>
                <c:pt idx="0">
                  <c:v>U.S.</c:v>
                </c:pt>
                <c:pt idx="1">
                  <c:v>Asian</c:v>
                </c:pt>
                <c:pt idx="2">
                  <c:v>NHPI</c:v>
                </c:pt>
              </c:strCache>
            </c:strRef>
          </c:cat>
          <c:val>
            <c:numRef>
              <c:f>ACSSPP1Y2017.S0201_data_with_ov!$B$3:$D$3</c:f>
              <c:numCache>
                <c:formatCode>0.0</c:formatCode>
                <c:ptCount val="3"/>
                <c:pt idx="0">
                  <c:v>56</c:v>
                </c:pt>
                <c:pt idx="1">
                  <c:v>34.6</c:v>
                </c:pt>
                <c:pt idx="2">
                  <c:v>66.099999999999994</c:v>
                </c:pt>
              </c:numCache>
            </c:numRef>
          </c:val>
          <c:extLst>
            <c:ext xmlns:c16="http://schemas.microsoft.com/office/drawing/2014/chart" uri="{C3380CC4-5D6E-409C-BE32-E72D297353CC}">
              <c16:uniqueId val="{00000004-2C7A-42FD-A464-CF206785CE6E}"/>
            </c:ext>
          </c:extLst>
        </c:ser>
        <c:ser>
          <c:idx val="0"/>
          <c:order val="2"/>
          <c:tx>
            <c:strRef>
              <c:f>ACSSPP1Y2017.S0201_data_with_ov!$A$4</c:f>
              <c:strCache>
                <c:ptCount val="1"/>
                <c:pt idx="0">
                  <c:v>Bachelor's Degree</c:v>
                </c:pt>
              </c:strCache>
            </c:strRef>
          </c:tx>
          <c:spPr>
            <a:solidFill>
              <a:srgbClr val="AABA0A"/>
            </a:solidFill>
          </c:spPr>
          <c:invertIfNegative val="0"/>
          <c:dLbls>
            <c:spPr>
              <a:noFill/>
              <a:ln>
                <a:noFill/>
              </a:ln>
              <a:effectLst/>
            </c:spPr>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ACSSPP1Y2017.S0201_data_with_ov!$B$1:$D$1</c:f>
              <c:strCache>
                <c:ptCount val="3"/>
                <c:pt idx="0">
                  <c:v>U.S.</c:v>
                </c:pt>
                <c:pt idx="1">
                  <c:v>Asian</c:v>
                </c:pt>
                <c:pt idx="2">
                  <c:v>NHPI</c:v>
                </c:pt>
              </c:strCache>
            </c:strRef>
          </c:cat>
          <c:val>
            <c:numRef>
              <c:f>ACSSPP1Y2017.S0201_data_with_ov!$B$4:$D$4</c:f>
              <c:numCache>
                <c:formatCode>0.0</c:formatCode>
                <c:ptCount val="3"/>
                <c:pt idx="0">
                  <c:v>19.7</c:v>
                </c:pt>
                <c:pt idx="1">
                  <c:v>30</c:v>
                </c:pt>
                <c:pt idx="2">
                  <c:v>16.399999999999999</c:v>
                </c:pt>
              </c:numCache>
            </c:numRef>
          </c:val>
          <c:extLst>
            <c:ext xmlns:c16="http://schemas.microsoft.com/office/drawing/2014/chart" uri="{C3380CC4-5D6E-409C-BE32-E72D297353CC}">
              <c16:uniqueId val="{00000006-2C7A-42FD-A464-CF206785CE6E}"/>
            </c:ext>
          </c:extLst>
        </c:ser>
        <c:ser>
          <c:idx val="3"/>
          <c:order val="3"/>
          <c:tx>
            <c:strRef>
              <c:f>ACSSPP1Y2017.S0201_data_with_ov!$A$5</c:f>
              <c:strCache>
                <c:ptCount val="1"/>
                <c:pt idx="0">
                  <c:v>Graduate/Professional Degree</c:v>
                </c:pt>
              </c:strCache>
            </c:strRef>
          </c:tx>
          <c:spPr>
            <a:pattFill prst="pct10">
              <a:fgClr>
                <a:sysClr val="windowText" lastClr="000000"/>
              </a:fgClr>
              <a:bgClr>
                <a:sysClr val="window" lastClr="FFFFFF"/>
              </a:bgClr>
            </a:pattFill>
            <a:ln>
              <a:solidFill>
                <a:sysClr val="windowText" lastClr="000000"/>
              </a:solidFill>
            </a:ln>
          </c:spPr>
          <c:invertIfNegative val="0"/>
          <c:dLbls>
            <c:spPr>
              <a:noFill/>
              <a:ln>
                <a:noFill/>
              </a:ln>
              <a:effectLst/>
            </c:spPr>
            <c:txPr>
              <a:bodyPr wrap="square" lIns="38100" tIns="19050" rIns="38100" bIns="19050" anchor="ctr">
                <a:spAutoFit/>
              </a:bodyPr>
              <a:lstStyle/>
              <a:p>
                <a:pPr>
                  <a:defRPr sz="160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ACSSPP1Y2017.S0201_data_with_ov!$B$1:$D$1</c:f>
              <c:strCache>
                <c:ptCount val="3"/>
                <c:pt idx="0">
                  <c:v>U.S.</c:v>
                </c:pt>
                <c:pt idx="1">
                  <c:v>Asian</c:v>
                </c:pt>
                <c:pt idx="2">
                  <c:v>NHPI</c:v>
                </c:pt>
              </c:strCache>
            </c:strRef>
          </c:cat>
          <c:val>
            <c:numRef>
              <c:f>ACSSPP1Y2017.S0201_data_with_ov!$B$5:$D$5</c:f>
              <c:numCache>
                <c:formatCode>0.0</c:formatCode>
                <c:ptCount val="3"/>
                <c:pt idx="0">
                  <c:v>12.3</c:v>
                </c:pt>
                <c:pt idx="1">
                  <c:v>23</c:v>
                </c:pt>
                <c:pt idx="2">
                  <c:v>6.9</c:v>
                </c:pt>
              </c:numCache>
            </c:numRef>
          </c:val>
          <c:extLst>
            <c:ext xmlns:c16="http://schemas.microsoft.com/office/drawing/2014/chart" uri="{C3380CC4-5D6E-409C-BE32-E72D297353CC}">
              <c16:uniqueId val="{00000007-2C7A-42FD-A464-CF206785CE6E}"/>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53301376"/>
        <c:crosses val="autoZero"/>
        <c:crossBetween val="between"/>
        <c:majorUnit val="0.2"/>
      </c:valAx>
    </c:plotArea>
    <c:legend>
      <c:legendPos val="t"/>
      <c:layout>
        <c:manualLayout>
          <c:xMode val="edge"/>
          <c:yMode val="edge"/>
          <c:x val="0.10955404879945561"/>
          <c:y val="8.0516090380006854E-3"/>
          <c:w val="0.79240728589481868"/>
          <c:h val="0.13590308684240557"/>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7053076698747"/>
          <c:y val="5.9101654846335696E-3"/>
          <c:w val="0.74600539515893849"/>
          <c:h val="0.80580150220584124"/>
        </c:manualLayout>
      </c:layout>
      <c:barChart>
        <c:barDir val="bar"/>
        <c:grouping val="clustered"/>
        <c:varyColors val="0"/>
        <c:ser>
          <c:idx val="0"/>
          <c:order val="0"/>
          <c:spPr>
            <a:solidFill>
              <a:srgbClr val="0072C6"/>
            </a:solidFill>
            <a:ln>
              <a:solidFill>
                <a:srgbClr val="0072C6"/>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ACS_2017_B02018_B02019_1yr!$D$19:$D$28</c:f>
              <c:strCache>
                <c:ptCount val="10"/>
                <c:pt idx="0">
                  <c:v>Hmong (1.4%)</c:v>
                </c:pt>
                <c:pt idx="1">
                  <c:v>Thai (1.4%)</c:v>
                </c:pt>
                <c:pt idx="2">
                  <c:v>Cambodian (1.5%)</c:v>
                </c:pt>
                <c:pt idx="3">
                  <c:v>Pakistani (2.4%)</c:v>
                </c:pt>
                <c:pt idx="4">
                  <c:v>Japanese (6.5%)</c:v>
                </c:pt>
                <c:pt idx="5">
                  <c:v>Korean (8.4%)</c:v>
                </c:pt>
                <c:pt idx="6">
                  <c:v>Vietnamese (9.4%)</c:v>
                </c:pt>
                <c:pt idx="7">
                  <c:v>Filipino (18.0%)</c:v>
                </c:pt>
                <c:pt idx="8">
                  <c:v>Indian (19.6%)</c:v>
                </c:pt>
                <c:pt idx="9">
                  <c:v>Chinese* (22.4%)</c:v>
                </c:pt>
              </c:strCache>
            </c:strRef>
          </c:cat>
          <c:val>
            <c:numRef>
              <c:f>ACS_2017_B02018_B02019_1yr!$F$19:$F$28</c:f>
              <c:numCache>
                <c:formatCode>General</c:formatCode>
                <c:ptCount val="10"/>
                <c:pt idx="0">
                  <c:v>0.3</c:v>
                </c:pt>
                <c:pt idx="1">
                  <c:v>0.3</c:v>
                </c:pt>
                <c:pt idx="2">
                  <c:v>0.3</c:v>
                </c:pt>
                <c:pt idx="3">
                  <c:v>0.5</c:v>
                </c:pt>
                <c:pt idx="4">
                  <c:v>1.5</c:v>
                </c:pt>
                <c:pt idx="5">
                  <c:v>1.9</c:v>
                </c:pt>
                <c:pt idx="6">
                  <c:v>2.1</c:v>
                </c:pt>
                <c:pt idx="7">
                  <c:v>4</c:v>
                </c:pt>
                <c:pt idx="8">
                  <c:v>4.4000000000000004</c:v>
                </c:pt>
                <c:pt idx="9">
                  <c:v>5</c:v>
                </c:pt>
              </c:numCache>
            </c:numRef>
          </c:val>
          <c:extLst>
            <c:ext xmlns:c16="http://schemas.microsoft.com/office/drawing/2014/chart" uri="{C3380CC4-5D6E-409C-BE32-E72D297353CC}">
              <c16:uniqueId val="{00000000-3074-40E6-B184-AB7E23A3979D}"/>
            </c:ext>
          </c:extLst>
        </c:ser>
        <c:dLbls>
          <c:showLegendKey val="0"/>
          <c:showVal val="0"/>
          <c:showCatName val="0"/>
          <c:showSerName val="0"/>
          <c:showPercent val="0"/>
          <c:showBubbleSize val="0"/>
        </c:dLbls>
        <c:gapWidth val="59"/>
        <c:axId val="308622575"/>
        <c:axId val="339514031"/>
      </c:barChart>
      <c:catAx>
        <c:axId val="308622575"/>
        <c:scaling>
          <c:orientation val="minMax"/>
        </c:scaling>
        <c:delete val="0"/>
        <c:axPos val="l"/>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39514031"/>
        <c:crosses val="autoZero"/>
        <c:auto val="1"/>
        <c:lblAlgn val="ctr"/>
        <c:lblOffset val="100"/>
        <c:noMultiLvlLbl val="0"/>
      </c:catAx>
      <c:valAx>
        <c:axId val="3395140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dirty="0"/>
                  <a:t>Millions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0.0" sourceLinked="0"/>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086225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2C6"/>
            </a:solidFill>
            <a:ln>
              <a:solidFill>
                <a:srgbClr val="0072C6"/>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ACS_2017_B02018_B02019_1yr!$D$32:$D$37</c:f>
              <c:strCache>
                <c:ptCount val="6"/>
                <c:pt idx="0">
                  <c:v>Marshallese (2.4%)</c:v>
                </c:pt>
                <c:pt idx="1">
                  <c:v>Fijian (3.4%)</c:v>
                </c:pt>
                <c:pt idx="2">
                  <c:v>Tongan (4.9%)</c:v>
                </c:pt>
                <c:pt idx="3">
                  <c:v>Guamanian or Chamorro (10.7%)</c:v>
                </c:pt>
                <c:pt idx="4">
                  <c:v>Samoan (13.8%)</c:v>
                </c:pt>
                <c:pt idx="5">
                  <c:v>Native Hawaiian (41.9%)</c:v>
                </c:pt>
              </c:strCache>
            </c:strRef>
          </c:cat>
          <c:val>
            <c:numRef>
              <c:f>ACS_2017_B02018_B02019_1yr!$F$32:$F$37</c:f>
              <c:numCache>
                <c:formatCode>General</c:formatCode>
                <c:ptCount val="6"/>
                <c:pt idx="0">
                  <c:v>35</c:v>
                </c:pt>
                <c:pt idx="1">
                  <c:v>50</c:v>
                </c:pt>
                <c:pt idx="2">
                  <c:v>71.5</c:v>
                </c:pt>
                <c:pt idx="3">
                  <c:v>156.5</c:v>
                </c:pt>
                <c:pt idx="4">
                  <c:v>202.3</c:v>
                </c:pt>
                <c:pt idx="5">
                  <c:v>614.6</c:v>
                </c:pt>
              </c:numCache>
            </c:numRef>
          </c:val>
          <c:extLst>
            <c:ext xmlns:c16="http://schemas.microsoft.com/office/drawing/2014/chart" uri="{C3380CC4-5D6E-409C-BE32-E72D297353CC}">
              <c16:uniqueId val="{00000000-A295-431B-80B4-FFCCB369E7EA}"/>
            </c:ext>
          </c:extLst>
        </c:ser>
        <c:dLbls>
          <c:showLegendKey val="0"/>
          <c:showVal val="0"/>
          <c:showCatName val="0"/>
          <c:showSerName val="0"/>
          <c:showPercent val="0"/>
          <c:showBubbleSize val="0"/>
        </c:dLbls>
        <c:gapWidth val="123"/>
        <c:axId val="70145711"/>
        <c:axId val="344678751"/>
      </c:barChart>
      <c:catAx>
        <c:axId val="70145711"/>
        <c:scaling>
          <c:orientation val="minMax"/>
        </c:scaling>
        <c:delete val="0"/>
        <c:axPos val="l"/>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344678751"/>
        <c:crosses val="autoZero"/>
        <c:auto val="1"/>
        <c:lblAlgn val="ctr"/>
        <c:lblOffset val="100"/>
        <c:noMultiLvlLbl val="0"/>
      </c:catAx>
      <c:valAx>
        <c:axId val="3446787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r>
                  <a:rPr lang="en-US" dirty="0"/>
                  <a:t>Thousands</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title>
        <c:numFmt formatCode="General" sourceLinked="1"/>
        <c:majorTickMark val="out"/>
        <c:minorTickMark val="none"/>
        <c:tickLblPos val="nextTo"/>
        <c:spPr>
          <a:noFill/>
          <a:ln>
            <a:solidFill>
              <a:srgbClr val="D9D9D9"/>
            </a:solid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70145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0.13974783100029162"/>
          <c:w val="0.92132815128878121"/>
          <c:h val="0.76279345290172063"/>
        </c:manualLayout>
      </c:layout>
      <c:barChart>
        <c:barDir val="bar"/>
        <c:grouping val="stacked"/>
        <c:varyColors val="0"/>
        <c:ser>
          <c:idx val="5"/>
          <c:order val="0"/>
          <c:tx>
            <c:strRef>
              <c:f>Sheet1!$B$1</c:f>
              <c:strCache>
                <c:ptCount val="1"/>
                <c:pt idx="0">
                  <c:v>&lt;High Diploma</c:v>
                </c:pt>
              </c:strCache>
            </c:strRef>
          </c:tx>
          <c:spPr>
            <a:solidFill>
              <a:srgbClr val="0072C6"/>
            </a:solidFill>
          </c:spPr>
          <c:invertIfNegative val="0"/>
          <c:dLbls>
            <c:spPr>
              <a:noFill/>
              <a:ln>
                <a:noFill/>
              </a:ln>
              <a:effectLst/>
            </c:spPr>
            <c:txPr>
              <a:bodyPr wrap="square" lIns="38100" tIns="19050" rIns="38100" bIns="19050" anchor="ctr">
                <a:spAutoFit/>
              </a:bodyPr>
              <a:lstStyle/>
              <a:p>
                <a:pPr>
                  <a:defRPr sz="14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Hmong</c:v>
                </c:pt>
                <c:pt idx="1">
                  <c:v>Thai</c:v>
                </c:pt>
                <c:pt idx="2">
                  <c:v>Cambodian</c:v>
                </c:pt>
                <c:pt idx="3">
                  <c:v>Pakistani</c:v>
                </c:pt>
                <c:pt idx="4">
                  <c:v>Japanese</c:v>
                </c:pt>
                <c:pt idx="5">
                  <c:v>Korean</c:v>
                </c:pt>
                <c:pt idx="6">
                  <c:v>Vietnamese</c:v>
                </c:pt>
                <c:pt idx="7">
                  <c:v>Filipino</c:v>
                </c:pt>
                <c:pt idx="8">
                  <c:v>Indian</c:v>
                </c:pt>
                <c:pt idx="9">
                  <c:v>Chinese*</c:v>
                </c:pt>
              </c:strCache>
            </c:strRef>
          </c:cat>
          <c:val>
            <c:numRef>
              <c:f>Sheet1!$B$2:$B$11</c:f>
              <c:numCache>
                <c:formatCode>0.0%</c:formatCode>
                <c:ptCount val="10"/>
                <c:pt idx="0">
                  <c:v>0.23200000000000001</c:v>
                </c:pt>
                <c:pt idx="1">
                  <c:v>0.157</c:v>
                </c:pt>
                <c:pt idx="2">
                  <c:v>0.318</c:v>
                </c:pt>
                <c:pt idx="3">
                  <c:v>0.11600000000000001</c:v>
                </c:pt>
                <c:pt idx="4">
                  <c:v>4.2999999999999997E-2</c:v>
                </c:pt>
                <c:pt idx="5">
                  <c:v>7.0000000000000007E-2</c:v>
                </c:pt>
                <c:pt idx="6">
                  <c:v>0.252</c:v>
                </c:pt>
                <c:pt idx="7">
                  <c:v>6.3E-2</c:v>
                </c:pt>
                <c:pt idx="8">
                  <c:v>7.8E-2</c:v>
                </c:pt>
                <c:pt idx="9">
                  <c:v>0.16</c:v>
                </c:pt>
              </c:numCache>
            </c:numRef>
          </c:val>
          <c:extLst>
            <c:ext xmlns:c16="http://schemas.microsoft.com/office/drawing/2014/chart" uri="{C3380CC4-5D6E-409C-BE32-E72D297353CC}">
              <c16:uniqueId val="{00000016-82C0-4079-9A21-240D8F75B3C3}"/>
            </c:ext>
          </c:extLst>
        </c:ser>
        <c:ser>
          <c:idx val="4"/>
          <c:order val="1"/>
          <c:tx>
            <c:strRef>
              <c:f>Sheet1!$C$1</c:f>
              <c:strCache>
                <c:ptCount val="1"/>
                <c:pt idx="0">
                  <c:v>High School Grad</c:v>
                </c:pt>
              </c:strCache>
            </c:strRef>
          </c:tx>
          <c:spPr>
            <a:solidFill>
              <a:srgbClr val="AABA0A"/>
            </a:solidFill>
          </c:spPr>
          <c:invertIfNegative val="0"/>
          <c:dLbls>
            <c:spPr>
              <a:noFill/>
              <a:ln>
                <a:noFill/>
              </a:ln>
              <a:effectLst/>
            </c:spPr>
            <c:txPr>
              <a:bodyPr wrap="square" lIns="38100" tIns="19050" rIns="38100" bIns="19050" anchor="ctr">
                <a:spAutoFit/>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Hmong</c:v>
                </c:pt>
                <c:pt idx="1">
                  <c:v>Thai</c:v>
                </c:pt>
                <c:pt idx="2">
                  <c:v>Cambodian</c:v>
                </c:pt>
                <c:pt idx="3">
                  <c:v>Pakistani</c:v>
                </c:pt>
                <c:pt idx="4">
                  <c:v>Japanese</c:v>
                </c:pt>
                <c:pt idx="5">
                  <c:v>Korean</c:v>
                </c:pt>
                <c:pt idx="6">
                  <c:v>Vietnamese</c:v>
                </c:pt>
                <c:pt idx="7">
                  <c:v>Filipino</c:v>
                </c:pt>
                <c:pt idx="8">
                  <c:v>Indian</c:v>
                </c:pt>
                <c:pt idx="9">
                  <c:v>Chinese*</c:v>
                </c:pt>
              </c:strCache>
            </c:strRef>
          </c:cat>
          <c:val>
            <c:numRef>
              <c:f>Sheet1!$C$2:$C$11</c:f>
              <c:numCache>
                <c:formatCode>0.0%</c:formatCode>
                <c:ptCount val="10"/>
                <c:pt idx="0">
                  <c:v>0.52300000000000002</c:v>
                </c:pt>
                <c:pt idx="1">
                  <c:v>0.41499999999999998</c:v>
                </c:pt>
                <c:pt idx="2">
                  <c:v>0.48</c:v>
                </c:pt>
                <c:pt idx="3">
                  <c:v>0.30399999999999999</c:v>
                </c:pt>
                <c:pt idx="4">
                  <c:v>0.45100000000000001</c:v>
                </c:pt>
                <c:pt idx="5">
                  <c:v>0.379</c:v>
                </c:pt>
                <c:pt idx="6">
                  <c:v>0.436</c:v>
                </c:pt>
                <c:pt idx="7">
                  <c:v>0.46100000000000002</c:v>
                </c:pt>
                <c:pt idx="8">
                  <c:v>0.185</c:v>
                </c:pt>
                <c:pt idx="9">
                  <c:v>0.30199999999999999</c:v>
                </c:pt>
              </c:numCache>
            </c:numRef>
          </c:val>
          <c:extLst>
            <c:ext xmlns:c16="http://schemas.microsoft.com/office/drawing/2014/chart" uri="{C3380CC4-5D6E-409C-BE32-E72D297353CC}">
              <c16:uniqueId val="{00000015-82C0-4079-9A21-240D8F75B3C3}"/>
            </c:ext>
          </c:extLst>
        </c:ser>
        <c:ser>
          <c:idx val="3"/>
          <c:order val="2"/>
          <c:tx>
            <c:strRef>
              <c:f>Sheet1!$D$1</c:f>
              <c:strCache>
                <c:ptCount val="1"/>
                <c:pt idx="0">
                  <c:v>Bachelor's Degree</c:v>
                </c:pt>
              </c:strCache>
            </c:strRef>
          </c:tx>
          <c:spPr>
            <a:solidFill>
              <a:sysClr val="window" lastClr="FFFFFF"/>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Hmong</c:v>
                </c:pt>
                <c:pt idx="1">
                  <c:v>Thai</c:v>
                </c:pt>
                <c:pt idx="2">
                  <c:v>Cambodian</c:v>
                </c:pt>
                <c:pt idx="3">
                  <c:v>Pakistani</c:v>
                </c:pt>
                <c:pt idx="4">
                  <c:v>Japanese</c:v>
                </c:pt>
                <c:pt idx="5">
                  <c:v>Korean</c:v>
                </c:pt>
                <c:pt idx="6">
                  <c:v>Vietnamese</c:v>
                </c:pt>
                <c:pt idx="7">
                  <c:v>Filipino</c:v>
                </c:pt>
                <c:pt idx="8">
                  <c:v>Indian</c:v>
                </c:pt>
                <c:pt idx="9">
                  <c:v>Chinese*</c:v>
                </c:pt>
              </c:strCache>
            </c:strRef>
          </c:cat>
          <c:val>
            <c:numRef>
              <c:f>Sheet1!$D$2:$D$11</c:f>
              <c:numCache>
                <c:formatCode>0.0%</c:formatCode>
                <c:ptCount val="10"/>
                <c:pt idx="0">
                  <c:v>0.185</c:v>
                </c:pt>
                <c:pt idx="1">
                  <c:v>0.26500000000000001</c:v>
                </c:pt>
                <c:pt idx="2">
                  <c:v>0.14399999999999999</c:v>
                </c:pt>
                <c:pt idx="3">
                  <c:v>0.308</c:v>
                </c:pt>
                <c:pt idx="4">
                  <c:v>0.32900000000000001</c:v>
                </c:pt>
                <c:pt idx="5">
                  <c:v>0.34100000000000003</c:v>
                </c:pt>
                <c:pt idx="6">
                  <c:v>0.214</c:v>
                </c:pt>
                <c:pt idx="7">
                  <c:v>0.377</c:v>
                </c:pt>
                <c:pt idx="8">
                  <c:v>0.32100000000000001</c:v>
                </c:pt>
                <c:pt idx="9">
                  <c:v>0.27200000000000002</c:v>
                </c:pt>
              </c:numCache>
            </c:numRef>
          </c:val>
          <c:extLst>
            <c:ext xmlns:c16="http://schemas.microsoft.com/office/drawing/2014/chart" uri="{C3380CC4-5D6E-409C-BE32-E72D297353CC}">
              <c16:uniqueId val="{00000014-82C0-4079-9A21-240D8F75B3C3}"/>
            </c:ext>
          </c:extLst>
        </c:ser>
        <c:ser>
          <c:idx val="2"/>
          <c:order val="3"/>
          <c:tx>
            <c:strRef>
              <c:f>Sheet1!$E$1</c:f>
              <c:strCache>
                <c:ptCount val="1"/>
                <c:pt idx="0">
                  <c:v>Graduate/Professional Degree</c:v>
                </c:pt>
              </c:strCache>
            </c:strRef>
          </c:tx>
          <c:spPr>
            <a:pattFill prst="pct10">
              <a:fgClr>
                <a:sysClr val="windowText" lastClr="000000"/>
              </a:fgClr>
              <a:bgClr>
                <a:sysClr val="window" lastClr="FFFFFF"/>
              </a:bgClr>
            </a:pattFill>
            <a:ln>
              <a:solidFill>
                <a:sysClr val="windowText" lastClr="000000"/>
              </a:solidFill>
            </a:ln>
          </c:spPr>
          <c:invertIfNegative val="0"/>
          <c:dLbls>
            <c:spPr>
              <a:noFill/>
              <a:ln>
                <a:noFill/>
              </a:ln>
              <a:effectLst/>
            </c:spPr>
            <c:txPr>
              <a:bodyPr wrap="square" lIns="38100" tIns="19050" rIns="38100" bIns="19050" anchor="ctr">
                <a:spAutoFit/>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Hmong</c:v>
                </c:pt>
                <c:pt idx="1">
                  <c:v>Thai</c:v>
                </c:pt>
                <c:pt idx="2">
                  <c:v>Cambodian</c:v>
                </c:pt>
                <c:pt idx="3">
                  <c:v>Pakistani</c:v>
                </c:pt>
                <c:pt idx="4">
                  <c:v>Japanese</c:v>
                </c:pt>
                <c:pt idx="5">
                  <c:v>Korean</c:v>
                </c:pt>
                <c:pt idx="6">
                  <c:v>Vietnamese</c:v>
                </c:pt>
                <c:pt idx="7">
                  <c:v>Filipino</c:v>
                </c:pt>
                <c:pt idx="8">
                  <c:v>Indian</c:v>
                </c:pt>
                <c:pt idx="9">
                  <c:v>Chinese*</c:v>
                </c:pt>
              </c:strCache>
            </c:strRef>
          </c:cat>
          <c:val>
            <c:numRef>
              <c:f>Sheet1!$E$2:$E$11</c:f>
              <c:numCache>
                <c:formatCode>0.0%</c:formatCode>
                <c:ptCount val="10"/>
                <c:pt idx="0">
                  <c:v>0.06</c:v>
                </c:pt>
                <c:pt idx="1">
                  <c:v>0.16400000000000001</c:v>
                </c:pt>
                <c:pt idx="2">
                  <c:v>5.8000000000000003E-2</c:v>
                </c:pt>
                <c:pt idx="3">
                  <c:v>0.27300000000000002</c:v>
                </c:pt>
                <c:pt idx="4">
                  <c:v>0.17799999999999999</c:v>
                </c:pt>
                <c:pt idx="5">
                  <c:v>0.21</c:v>
                </c:pt>
                <c:pt idx="6">
                  <c:v>9.7000000000000003E-2</c:v>
                </c:pt>
                <c:pt idx="7">
                  <c:v>9.8000000000000004E-2</c:v>
                </c:pt>
                <c:pt idx="8">
                  <c:v>0.41599999999999998</c:v>
                </c:pt>
                <c:pt idx="9">
                  <c:v>0.26600000000000001</c:v>
                </c:pt>
              </c:numCache>
            </c:numRef>
          </c:val>
          <c:extLst>
            <c:ext xmlns:c16="http://schemas.microsoft.com/office/drawing/2014/chart" uri="{C3380CC4-5D6E-409C-BE32-E72D297353CC}">
              <c16:uniqueId val="{00000013-82C0-4079-9A21-240D8F75B3C3}"/>
            </c:ext>
          </c:extLst>
        </c:ser>
        <c:dLbls>
          <c:showLegendKey val="0"/>
          <c:showVal val="1"/>
          <c:showCatName val="0"/>
          <c:showSerName val="0"/>
          <c:showPercent val="0"/>
          <c:showBubbleSize val="0"/>
        </c:dLbls>
        <c:gapWidth val="40"/>
        <c:overlap val="100"/>
        <c:axId val="153301376"/>
        <c:axId val="153302912"/>
      </c:barChart>
      <c:catAx>
        <c:axId val="153301376"/>
        <c:scaling>
          <c:orientation val="minMax"/>
        </c:scaling>
        <c:delete val="0"/>
        <c:axPos val="l"/>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53302912"/>
        <c:crosses val="autoZero"/>
        <c:auto val="1"/>
        <c:lblAlgn val="ctr"/>
        <c:lblOffset val="100"/>
        <c:noMultiLvlLbl val="0"/>
      </c:catAx>
      <c:valAx>
        <c:axId val="153302912"/>
        <c:scaling>
          <c:orientation val="minMax"/>
          <c:max val="1"/>
        </c:scaling>
        <c:delete val="0"/>
        <c:axPos val="b"/>
        <c:majorGridlines/>
        <c:numFmt formatCode="0%" sourceLinked="0"/>
        <c:majorTickMark val="out"/>
        <c:minorTickMark val="none"/>
        <c:tickLblPos val="nextTo"/>
        <c:txPr>
          <a:bodyPr rot="0" vert="horz"/>
          <a:lstStyle/>
          <a:p>
            <a:pPr>
              <a:defRPr sz="1600">
                <a:latin typeface="Calibri" panose="020F0502020204030204" pitchFamily="34" charset="0"/>
              </a:defRPr>
            </a:pPr>
            <a:endParaRPr lang="en-US"/>
          </a:p>
        </c:txPr>
        <c:crossAx val="153301376"/>
        <c:crosses val="autoZero"/>
        <c:crossBetween val="between"/>
        <c:majorUnit val="0.1"/>
      </c:valAx>
    </c:plotArea>
    <c:legend>
      <c:legendPos val="t"/>
      <c:layout>
        <c:manualLayout>
          <c:xMode val="edge"/>
          <c:yMode val="edge"/>
          <c:x val="0.11086565568192866"/>
          <c:y val="0"/>
          <c:w val="0.77802323320696021"/>
          <c:h val="0.1222882946923301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46302583736665"/>
          <c:y val="0.17217820976808154"/>
          <c:w val="0.67637036769486381"/>
          <c:h val="0.73097547211241942"/>
        </c:manualLayout>
      </c:layout>
      <c:barChart>
        <c:barDir val="bar"/>
        <c:grouping val="percentStacked"/>
        <c:varyColors val="0"/>
        <c:ser>
          <c:idx val="0"/>
          <c:order val="0"/>
          <c:tx>
            <c:strRef>
              <c:f>ACSSPP1Y2017.S0201_data_with_ov!$B$1</c:f>
              <c:strCache>
                <c:ptCount val="1"/>
                <c:pt idx="0">
                  <c:v>&lt;High School</c:v>
                </c:pt>
              </c:strCache>
            </c:strRef>
          </c:tx>
          <c:spPr>
            <a:solidFill>
              <a:srgbClr val="0072C6"/>
            </a:solidFill>
            <a:ln>
              <a:solidFill>
                <a:srgbClr val="0072C6"/>
              </a:solidFill>
            </a:ln>
            <a:effectLst/>
          </c:spPr>
          <c:invertIfNegative val="0"/>
          <c:dLbls>
            <c:dLbl>
              <c:idx val="0"/>
              <c:layout/>
              <c:tx>
                <c:rich>
                  <a:bodyPr/>
                  <a:lstStyle/>
                  <a:p>
                    <a:fld id="{1E2164FB-FC1B-4066-9BB7-05F69E45BC42}" type="VALUE">
                      <a:rPr lang="en-US" sz="1500" baseline="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7E7-47EA-A2C8-2BF3BACC7A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ACSSPP1Y2017.S0201_data_with_ov!$B$2:$B$5</c:f>
              <c:numCache>
                <c:formatCode>0.0%</c:formatCode>
                <c:ptCount val="4"/>
                <c:pt idx="0">
                  <c:v>7.0000000000000007E-2</c:v>
                </c:pt>
                <c:pt idx="1">
                  <c:v>0.10199999999999999</c:v>
                </c:pt>
                <c:pt idx="2">
                  <c:v>8.1000000000000003E-2</c:v>
                </c:pt>
                <c:pt idx="3">
                  <c:v>0.11799999999999999</c:v>
                </c:pt>
              </c:numCache>
            </c:numRef>
          </c:val>
          <c:extLst>
            <c:ext xmlns:c16="http://schemas.microsoft.com/office/drawing/2014/chart" uri="{C3380CC4-5D6E-409C-BE32-E72D297353CC}">
              <c16:uniqueId val="{00000002-7D2B-4101-9EDC-B48709815FF0}"/>
            </c:ext>
          </c:extLst>
        </c:ser>
        <c:ser>
          <c:idx val="1"/>
          <c:order val="1"/>
          <c:tx>
            <c:strRef>
              <c:f>ACSSPP1Y2017.S0201_data_with_ov!$C$1</c:f>
              <c:strCache>
                <c:ptCount val="1"/>
                <c:pt idx="0">
                  <c:v>High School Grad</c:v>
                </c:pt>
              </c:strCache>
            </c:strRef>
          </c:tx>
          <c:spPr>
            <a:solidFill>
              <a:srgbClr val="AABA0A"/>
            </a:solidFill>
            <a:ln>
              <a:solidFill>
                <a:srgbClr val="AABA0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ACSSPP1Y2017.S0201_data_with_ov!$C$2:$C$5</c:f>
              <c:numCache>
                <c:formatCode>0.0%</c:formatCode>
                <c:ptCount val="4"/>
                <c:pt idx="0">
                  <c:v>0.70199999999999996</c:v>
                </c:pt>
                <c:pt idx="1">
                  <c:v>0.70899999999999996</c:v>
                </c:pt>
                <c:pt idx="2">
                  <c:v>0.66300000000000003</c:v>
                </c:pt>
                <c:pt idx="3">
                  <c:v>0.752</c:v>
                </c:pt>
              </c:numCache>
            </c:numRef>
          </c:val>
          <c:extLst>
            <c:ext xmlns:c16="http://schemas.microsoft.com/office/drawing/2014/chart" uri="{C3380CC4-5D6E-409C-BE32-E72D297353CC}">
              <c16:uniqueId val="{00000003-7D2B-4101-9EDC-B48709815FF0}"/>
            </c:ext>
          </c:extLst>
        </c:ser>
        <c:ser>
          <c:idx val="2"/>
          <c:order val="2"/>
          <c:tx>
            <c:strRef>
              <c:f>ACSSPP1Y2017.S0201_data_with_ov!$D$1</c:f>
              <c:strCache>
                <c:ptCount val="1"/>
                <c:pt idx="0">
                  <c:v>Bachelor's Degree</c:v>
                </c:pt>
              </c:strCache>
            </c:strRef>
          </c:tx>
          <c:spPr>
            <a:solidFill>
              <a:sysClr val="window" lastClr="FFFFFF"/>
            </a:solidFill>
            <a:ln>
              <a:solidFill>
                <a:srgbClr val="A6A6A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ACSSPP1Y2017.S0201_data_with_ov!$D$2:$D$5</c:f>
              <c:numCache>
                <c:formatCode>0.0%</c:formatCode>
                <c:ptCount val="4"/>
                <c:pt idx="0">
                  <c:v>0.159</c:v>
                </c:pt>
                <c:pt idx="1">
                  <c:v>0.14299999999999999</c:v>
                </c:pt>
                <c:pt idx="2">
                  <c:v>0.17899999999999999</c:v>
                </c:pt>
                <c:pt idx="3">
                  <c:v>9.9000000000000005E-2</c:v>
                </c:pt>
              </c:numCache>
            </c:numRef>
          </c:val>
          <c:extLst>
            <c:ext xmlns:c16="http://schemas.microsoft.com/office/drawing/2014/chart" uri="{C3380CC4-5D6E-409C-BE32-E72D297353CC}">
              <c16:uniqueId val="{00000004-7D2B-4101-9EDC-B48709815FF0}"/>
            </c:ext>
          </c:extLst>
        </c:ser>
        <c:ser>
          <c:idx val="3"/>
          <c:order val="3"/>
          <c:tx>
            <c:strRef>
              <c:f>ACSSPP1Y2017.S0201_data_with_ov!$E$1</c:f>
              <c:strCache>
                <c:ptCount val="1"/>
                <c:pt idx="0">
                  <c:v>Graduate/Professional Degree</c:v>
                </c:pt>
              </c:strCache>
            </c:strRef>
          </c:tx>
          <c:spPr>
            <a:pattFill prst="pct10">
              <a:fgClr>
                <a:sysClr val="windowText" lastClr="000000"/>
              </a:fgClr>
              <a:bgClr>
                <a:sysClr val="window" lastClr="FFFFFF"/>
              </a:bgClr>
            </a:pattFill>
            <a:ln>
              <a:solidFill>
                <a:sysClr val="windowText" lastClr="000000"/>
              </a:solidFill>
            </a:ln>
            <a:effectLst/>
          </c:spPr>
          <c:invertIfNegative val="0"/>
          <c:dLbls>
            <c:dLbl>
              <c:idx val="0"/>
              <c:layout>
                <c:manualLayout>
                  <c:x val="6.0458956391917775E-3"/>
                  <c:y val="8.4292618453255737E-7"/>
                </c:manualLayout>
              </c:layout>
              <c:tx>
                <c:rich>
                  <a:bodyPr/>
                  <a:lstStyle/>
                  <a:p>
                    <a:fld id="{6D82CADE-88FF-4072-BD59-16520755A366}" type="VALUE">
                      <a:rPr lang="en-US" sz="150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7D2B-4101-9EDC-B48709815FF0}"/>
                </c:ext>
              </c:extLst>
            </c:dLbl>
            <c:dLbl>
              <c:idx val="1"/>
              <c:layout>
                <c:manualLayout>
                  <c:x val="9.103999614727059E-3"/>
                  <c:y val="-2.67523697816020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D2B-4101-9EDC-B48709815FF0}"/>
                </c:ext>
              </c:extLst>
            </c:dLbl>
            <c:dLbl>
              <c:idx val="3"/>
              <c:layout>
                <c:manualLayout>
                  <c:x val="1.5290519877675841E-2"/>
                  <c:y val="2.1073154623126888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7E7-47EA-A2C8-2BF3BACC7AD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ACSSPP1Y2017.S0201_data_with_ov!$A$2:$A$5</c:f>
              <c:strCache>
                <c:ptCount val="4"/>
                <c:pt idx="0">
                  <c:v>Native Hawaiian</c:v>
                </c:pt>
                <c:pt idx="1">
                  <c:v>Samoan</c:v>
                </c:pt>
                <c:pt idx="2">
                  <c:v>Guamanian or Chamorro</c:v>
                </c:pt>
                <c:pt idx="3">
                  <c:v>Tongan</c:v>
                </c:pt>
              </c:strCache>
            </c:strRef>
          </c:cat>
          <c:val>
            <c:numRef>
              <c:f>ACSSPP1Y2017.S0201_data_with_ov!$E$2:$E$5</c:f>
              <c:numCache>
                <c:formatCode>0.0%</c:formatCode>
                <c:ptCount val="4"/>
                <c:pt idx="0">
                  <c:v>6.8000000000000005E-2</c:v>
                </c:pt>
                <c:pt idx="1">
                  <c:v>4.5999999999999999E-2</c:v>
                </c:pt>
                <c:pt idx="2">
                  <c:v>7.6999999999999999E-2</c:v>
                </c:pt>
                <c:pt idx="3">
                  <c:v>3.1E-2</c:v>
                </c:pt>
              </c:numCache>
            </c:numRef>
          </c:val>
          <c:extLst>
            <c:ext xmlns:c16="http://schemas.microsoft.com/office/drawing/2014/chart" uri="{C3380CC4-5D6E-409C-BE32-E72D297353CC}">
              <c16:uniqueId val="{00000009-7D2B-4101-9EDC-B48709815FF0}"/>
            </c:ext>
          </c:extLst>
        </c:ser>
        <c:dLbls>
          <c:showLegendKey val="0"/>
          <c:showVal val="0"/>
          <c:showCatName val="0"/>
          <c:showSerName val="0"/>
          <c:showPercent val="0"/>
          <c:showBubbleSize val="0"/>
        </c:dLbls>
        <c:gapWidth val="84"/>
        <c:overlap val="100"/>
        <c:axId val="673498624"/>
        <c:axId val="886971904"/>
      </c:barChart>
      <c:catAx>
        <c:axId val="673498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mn-cs"/>
              </a:defRPr>
            </a:pPr>
            <a:endParaRPr lang="en-US"/>
          </a:p>
        </c:txPr>
        <c:crossAx val="886971904"/>
        <c:crosses val="autoZero"/>
        <c:auto val="1"/>
        <c:lblAlgn val="ctr"/>
        <c:lblOffset val="100"/>
        <c:noMultiLvlLbl val="0"/>
      </c:catAx>
      <c:valAx>
        <c:axId val="88697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673498624"/>
        <c:crosses val="max"/>
        <c:crossBetween val="between"/>
      </c:valAx>
      <c:spPr>
        <a:noFill/>
        <a:ln>
          <a:noFill/>
        </a:ln>
        <a:effectLst/>
      </c:spPr>
    </c:plotArea>
    <c:legend>
      <c:legendPos val="t"/>
      <c:layout>
        <c:manualLayout>
          <c:xMode val="edge"/>
          <c:yMode val="edge"/>
          <c:x val="0.11422018348623855"/>
          <c:y val="1.6057743815345218E-2"/>
          <c:w val="0.77920489296636097"/>
          <c:h val="0.124004978322045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ysClr val="windowText" lastClr="000000"/>
          </a:solidFill>
          <a:latin typeface="Calibri" panose="020F050202020403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ACSSPP1Y2017.S0201_data_with_ov!$D$17</c:f>
              <c:strCache>
                <c:ptCount val="1"/>
                <c:pt idx="0">
                  <c:v>LEP*</c:v>
                </c:pt>
              </c:strCache>
            </c:strRef>
          </c:tx>
          <c:spPr>
            <a:solidFill>
              <a:srgbClr val="0072C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ACSSPP1Y2017.S0201_data_with_ov!$A$18:$A$27</c:f>
              <c:strCache>
                <c:ptCount val="10"/>
                <c:pt idx="0">
                  <c:v>Chinese*</c:v>
                </c:pt>
                <c:pt idx="1">
                  <c:v>Indian</c:v>
                </c:pt>
                <c:pt idx="2">
                  <c:v>Filipino</c:v>
                </c:pt>
                <c:pt idx="3">
                  <c:v>Vietnamese</c:v>
                </c:pt>
                <c:pt idx="4">
                  <c:v>Korean</c:v>
                </c:pt>
                <c:pt idx="5">
                  <c:v>Japanese</c:v>
                </c:pt>
                <c:pt idx="6">
                  <c:v>Pakistani</c:v>
                </c:pt>
                <c:pt idx="7">
                  <c:v>Cambodian</c:v>
                </c:pt>
                <c:pt idx="8">
                  <c:v>Thai</c:v>
                </c:pt>
                <c:pt idx="9">
                  <c:v>Hmong</c:v>
                </c:pt>
              </c:strCache>
            </c:strRef>
          </c:cat>
          <c:val>
            <c:numRef>
              <c:f>ACSSPP1Y2017.S0201_data_with_ov!$D$18:$D$27</c:f>
              <c:numCache>
                <c:formatCode>0.0%</c:formatCode>
                <c:ptCount val="10"/>
                <c:pt idx="0">
                  <c:v>0.39399999999999996</c:v>
                </c:pt>
                <c:pt idx="1">
                  <c:v>0.182</c:v>
                </c:pt>
                <c:pt idx="2">
                  <c:v>0.16200000000000001</c:v>
                </c:pt>
                <c:pt idx="3">
                  <c:v>0.45100000000000001</c:v>
                </c:pt>
                <c:pt idx="4">
                  <c:v>0.32400000000000001</c:v>
                </c:pt>
                <c:pt idx="5">
                  <c:v>0.13300000000000001</c:v>
                </c:pt>
                <c:pt idx="6">
                  <c:v>0.24299999999999999</c:v>
                </c:pt>
                <c:pt idx="7">
                  <c:v>0.35399999999999998</c:v>
                </c:pt>
                <c:pt idx="8">
                  <c:v>0.317</c:v>
                </c:pt>
                <c:pt idx="9">
                  <c:v>0.32100000000000001</c:v>
                </c:pt>
              </c:numCache>
            </c:numRef>
          </c:val>
          <c:extLst>
            <c:ext xmlns:c16="http://schemas.microsoft.com/office/drawing/2014/chart" uri="{C3380CC4-5D6E-409C-BE32-E72D297353CC}">
              <c16:uniqueId val="{00000000-A6C8-4C1A-8E09-540306375B9D}"/>
            </c:ext>
          </c:extLst>
        </c:ser>
        <c:dLbls>
          <c:showLegendKey val="0"/>
          <c:showVal val="0"/>
          <c:showCatName val="0"/>
          <c:showSerName val="0"/>
          <c:showPercent val="0"/>
          <c:showBubbleSize val="0"/>
        </c:dLbls>
        <c:gapWidth val="74"/>
        <c:axId val="822252496"/>
        <c:axId val="715740816"/>
      </c:barChart>
      <c:catAx>
        <c:axId val="822252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715740816"/>
        <c:crosses val="autoZero"/>
        <c:auto val="1"/>
        <c:lblAlgn val="ctr"/>
        <c:lblOffset val="100"/>
        <c:noMultiLvlLbl val="0"/>
      </c:catAx>
      <c:valAx>
        <c:axId val="715740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822252496"/>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aseline="0">
          <a:solidFill>
            <a:schemeClr val="tx1"/>
          </a:solidFill>
          <a:latin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0.20292</cdr:y>
    </cdr:to>
    <cdr:pic>
      <cdr:nvPicPr>
        <cdr:cNvPr id="2" name="chart" descr="Ethnic Makeup of the U.S. Population, 2017" title="Ethnic Makeup of the U.S. Population, 2017"/>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803387" cy="85351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0E40ABE-DCA6-4B7A-B1BC-961182C98C1E}" type="datetimeFigureOut">
              <a:rPr lang="en-US" smtClean="0"/>
              <a:pPr/>
              <a:t>5/20/2020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106A1E-4DC8-4B97-9735-D05403F9CA2D}" type="datetimeFigureOut">
              <a:rPr lang="en-US" smtClean="0"/>
              <a:t>5/20/2020</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7BA40C-25F7-4A81-B7B0-365A5351FE20}" type="slidenum">
              <a:rPr lang="en-US" smtClean="0"/>
              <a:t>‹#›</a:t>
            </a:fld>
            <a:endParaRPr lang="en-US" dirty="0"/>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ata.census.gov/cedsc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hrq.gov/research/findings/nhqrdr/chartbooks/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ensus.gov/programs-surveys/popproj/about.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ensus.gov/programs-surveys/popproj/about.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ahrq.gov/research/findings/nhqrdr/chartbooks/carecoordination/index.html"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hrq.gov/sites/default/files/wysiwyg/research/findings/nhqrdr/2018qdr-intro-method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283524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dirty="0"/>
          </a:p>
        </p:txBody>
      </p:sp>
    </p:spTree>
    <p:extLst>
      <p:ext uri="{BB962C8B-B14F-4D97-AF65-F5344CB8AC3E}">
        <p14:creationId xmlns:p14="http://schemas.microsoft.com/office/powerpoint/2010/main" val="184841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dirty="0"/>
          </a:p>
        </p:txBody>
      </p:sp>
    </p:spTree>
    <p:extLst>
      <p:ext uri="{BB962C8B-B14F-4D97-AF65-F5344CB8AC3E}">
        <p14:creationId xmlns:p14="http://schemas.microsoft.com/office/powerpoint/2010/main" val="78101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dirty="0"/>
          </a:p>
        </p:txBody>
      </p:sp>
    </p:spTree>
    <p:extLst>
      <p:ext uri="{BB962C8B-B14F-4D97-AF65-F5344CB8AC3E}">
        <p14:creationId xmlns:p14="http://schemas.microsoft.com/office/powerpoint/2010/main" val="3605555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25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Trends are based on regression analysis for measures with at least 4 time</a:t>
            </a:r>
            <a:r>
              <a:rPr lang="en-US" baseline="0" dirty="0">
                <a:latin typeface="Arial" panose="020B0604020202020204" pitchFamily="34" charset="0"/>
                <a:cs typeface="Arial" panose="020B0604020202020204" pitchFamily="34" charset="0"/>
              </a:rPr>
              <a:t> points. Change in disparities is also based on regression analysis.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14</a:t>
            </a:fld>
            <a:endParaRPr lang="en-US" dirty="0"/>
          </a:p>
        </p:txBody>
      </p:sp>
    </p:spTree>
    <p:extLst>
      <p:ext uri="{BB962C8B-B14F-4D97-AF65-F5344CB8AC3E}">
        <p14:creationId xmlns:p14="http://schemas.microsoft.com/office/powerpoint/2010/main" val="333079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12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cs typeface="Arial" panose="020B0604020202020204" pitchFamily="34" charset="0"/>
              </a:rPr>
              <a:t>In the American Community Survey (ACS), a person is counted as Asian alone if </a:t>
            </a:r>
            <a:r>
              <a:rPr lang="en-US" sz="1200" kern="1200" dirty="0" smtClean="0">
                <a:solidFill>
                  <a:schemeClr val="tx1"/>
                </a:solidFill>
                <a:effectLst/>
                <a:latin typeface="Arial" panose="020B0604020202020204" pitchFamily="34" charset="0"/>
                <a:cs typeface="Arial" panose="020B0604020202020204" pitchFamily="34" charset="0"/>
              </a:rPr>
              <a:t>he or she identifies </a:t>
            </a:r>
            <a:r>
              <a:rPr lang="en-US" sz="1200" kern="1200" dirty="0">
                <a:solidFill>
                  <a:schemeClr val="tx1"/>
                </a:solidFill>
                <a:effectLst/>
                <a:latin typeface="Arial" panose="020B0604020202020204" pitchFamily="34" charset="0"/>
                <a:cs typeface="Arial" panose="020B0604020202020204" pitchFamily="34" charset="0"/>
              </a:rPr>
              <a:t>with at least one of the Asian subpopulations </a:t>
            </a:r>
            <a:r>
              <a:rPr lang="en-US" sz="1200" kern="1200" dirty="0" smtClean="0">
                <a:solidFill>
                  <a:schemeClr val="tx1"/>
                </a:solidFill>
                <a:effectLst/>
                <a:latin typeface="Arial" panose="020B0604020202020204" pitchFamily="34" charset="0"/>
                <a:cs typeface="Arial" panose="020B0604020202020204" pitchFamily="34" charset="0"/>
              </a:rPr>
              <a:t>listed </a:t>
            </a:r>
            <a:r>
              <a:rPr lang="en-US" sz="1200" kern="1200" dirty="0">
                <a:solidFill>
                  <a:schemeClr val="tx1"/>
                </a:solidFill>
                <a:effectLst/>
                <a:latin typeface="Arial" panose="020B0604020202020204" pitchFamily="34" charset="0"/>
                <a:cs typeface="Arial" panose="020B0604020202020204" pitchFamily="34" charset="0"/>
              </a:rPr>
              <a:t>but </a:t>
            </a:r>
            <a:r>
              <a:rPr lang="en-US" sz="1200" kern="1200" dirty="0" smtClean="0">
                <a:solidFill>
                  <a:schemeClr val="tx1"/>
                </a:solidFill>
                <a:effectLst/>
                <a:latin typeface="Arial" panose="020B0604020202020204" pitchFamily="34" charset="0"/>
                <a:cs typeface="Arial" panose="020B0604020202020204" pitchFamily="34" charset="0"/>
              </a:rPr>
              <a:t>does </a:t>
            </a:r>
            <a:r>
              <a:rPr lang="en-US" sz="1200" kern="1200" dirty="0">
                <a:solidFill>
                  <a:schemeClr val="tx1"/>
                </a:solidFill>
                <a:effectLst/>
                <a:latin typeface="Arial" panose="020B0604020202020204" pitchFamily="34" charset="0"/>
                <a:cs typeface="Arial" panose="020B0604020202020204" pitchFamily="34" charset="0"/>
              </a:rPr>
              <a:t>not identify with any other major race </a:t>
            </a:r>
            <a:r>
              <a:rPr lang="en-US" sz="1200" kern="1200" dirty="0" smtClean="0">
                <a:solidFill>
                  <a:schemeClr val="tx1"/>
                </a:solidFill>
                <a:effectLst/>
                <a:latin typeface="Arial" panose="020B0604020202020204" pitchFamily="34" charset="0"/>
                <a:cs typeface="Arial" panose="020B0604020202020204" pitchFamily="34" charset="0"/>
              </a:rPr>
              <a:t>category, </a:t>
            </a:r>
            <a:r>
              <a:rPr lang="en-US" sz="1200" kern="1200" dirty="0">
                <a:solidFill>
                  <a:schemeClr val="tx1"/>
                </a:solidFill>
                <a:effectLst/>
                <a:latin typeface="Arial" panose="020B0604020202020204" pitchFamily="34" charset="0"/>
                <a:cs typeface="Arial" panose="020B0604020202020204" pitchFamily="34" charset="0"/>
              </a:rPr>
              <a:t>such as White. </a:t>
            </a:r>
            <a:r>
              <a:rPr lang="en-US" sz="1200" kern="1200" dirty="0" smtClean="0">
                <a:solidFill>
                  <a:schemeClr val="tx1"/>
                </a:solidFill>
                <a:effectLst/>
                <a:latin typeface="Arial" panose="020B0604020202020204" pitchFamily="34" charset="0"/>
                <a:cs typeface="Arial" panose="020B0604020202020204" pitchFamily="34" charset="0"/>
              </a:rPr>
              <a:t>People who identify </a:t>
            </a:r>
            <a:r>
              <a:rPr lang="en-US" sz="1200" kern="1200" dirty="0">
                <a:solidFill>
                  <a:schemeClr val="tx1"/>
                </a:solidFill>
                <a:effectLst/>
                <a:latin typeface="Arial" panose="020B0604020202020204" pitchFamily="34" charset="0"/>
                <a:cs typeface="Arial" panose="020B0604020202020204" pitchFamily="34" charset="0"/>
              </a:rPr>
              <a:t>as both Asian and </a:t>
            </a:r>
            <a:r>
              <a:rPr lang="en-US" sz="1200" kern="1200" dirty="0" smtClean="0">
                <a:solidFill>
                  <a:schemeClr val="tx1"/>
                </a:solidFill>
                <a:effectLst/>
                <a:latin typeface="Arial" panose="020B0604020202020204" pitchFamily="34" charset="0"/>
                <a:cs typeface="Arial" panose="020B0604020202020204" pitchFamily="34" charset="0"/>
              </a:rPr>
              <a:t>White are </a:t>
            </a:r>
            <a:r>
              <a:rPr lang="en-US" sz="1200" kern="1200" dirty="0">
                <a:solidFill>
                  <a:schemeClr val="tx1"/>
                </a:solidFill>
                <a:effectLst/>
                <a:latin typeface="Arial" panose="020B0604020202020204" pitchFamily="34" charset="0"/>
                <a:cs typeface="Arial" panose="020B0604020202020204" pitchFamily="34" charset="0"/>
              </a:rPr>
              <a:t>counted as Asian in combination with another race. The same is true for </a:t>
            </a:r>
            <a:r>
              <a:rPr lang="en-US" sz="1200" kern="1200" dirty="0" smtClean="0">
                <a:solidFill>
                  <a:schemeClr val="tx1"/>
                </a:solidFill>
                <a:effectLst/>
                <a:latin typeface="Arial" panose="020B0604020202020204" pitchFamily="34" charset="0"/>
                <a:cs typeface="Arial" panose="020B0604020202020204" pitchFamily="34" charset="0"/>
              </a:rPr>
              <a:t>people </a:t>
            </a:r>
            <a:r>
              <a:rPr lang="en-US" sz="1200" kern="1200" dirty="0">
                <a:solidFill>
                  <a:schemeClr val="tx1"/>
                </a:solidFill>
                <a:effectLst/>
                <a:latin typeface="Arial" panose="020B0604020202020204" pitchFamily="34" charset="0"/>
                <a:cs typeface="Arial" panose="020B0604020202020204" pitchFamily="34" charset="0"/>
              </a:rPr>
              <a:t>identifying with at least one NHPI subpopulation. </a:t>
            </a:r>
            <a:endParaRPr lang="en-US" sz="1200" kern="1200" dirty="0" smtClean="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In </a:t>
            </a:r>
            <a:r>
              <a:rPr lang="en-US" sz="1200" kern="1200" dirty="0">
                <a:solidFill>
                  <a:schemeClr val="tx1"/>
                </a:solidFill>
                <a:effectLst/>
                <a:latin typeface="Arial" panose="020B0604020202020204" pitchFamily="34" charset="0"/>
                <a:cs typeface="Arial" panose="020B0604020202020204" pitchFamily="34" charset="0"/>
              </a:rPr>
              <a:t>the 2017 ACS, 15.8% of </a:t>
            </a:r>
            <a:r>
              <a:rPr lang="en-US" sz="1200" kern="1200" dirty="0" smtClean="0">
                <a:solidFill>
                  <a:schemeClr val="tx1"/>
                </a:solidFill>
                <a:effectLst/>
                <a:latin typeface="Arial" panose="020B0604020202020204" pitchFamily="34" charset="0"/>
                <a:cs typeface="Arial" panose="020B0604020202020204" pitchFamily="34" charset="0"/>
              </a:rPr>
              <a:t>people </a:t>
            </a:r>
            <a:r>
              <a:rPr lang="en-US" sz="1200" kern="1200" dirty="0">
                <a:solidFill>
                  <a:schemeClr val="tx1"/>
                </a:solidFill>
                <a:effectLst/>
                <a:latin typeface="Arial" panose="020B0604020202020204" pitchFamily="34" charset="0"/>
                <a:cs typeface="Arial" panose="020B0604020202020204" pitchFamily="34" charset="0"/>
              </a:rPr>
              <a:t>identifying as Asian also identified with another race, and 56.8% of </a:t>
            </a:r>
            <a:r>
              <a:rPr lang="en-US" sz="1200" kern="1200" dirty="0" smtClean="0">
                <a:solidFill>
                  <a:schemeClr val="tx1"/>
                </a:solidFill>
                <a:effectLst/>
                <a:latin typeface="Arial" panose="020B0604020202020204" pitchFamily="34" charset="0"/>
                <a:cs typeface="Arial" panose="020B0604020202020204" pitchFamily="34" charset="0"/>
              </a:rPr>
              <a:t>people identifying </a:t>
            </a:r>
            <a:r>
              <a:rPr lang="en-US" sz="1200" kern="1200" dirty="0">
                <a:solidFill>
                  <a:schemeClr val="tx1"/>
                </a:solidFill>
                <a:effectLst/>
                <a:latin typeface="Arial" panose="020B0604020202020204" pitchFamily="34" charset="0"/>
                <a:cs typeface="Arial" panose="020B0604020202020204" pitchFamily="34" charset="0"/>
              </a:rPr>
              <a:t>as NHPI also identified with another race. </a:t>
            </a:r>
            <a:r>
              <a:rPr lang="en-US" sz="1200" kern="1200" dirty="0" smtClean="0">
                <a:solidFill>
                  <a:schemeClr val="tx1"/>
                </a:solidFill>
                <a:effectLst/>
                <a:latin typeface="Arial" panose="020B0604020202020204" pitchFamily="34" charset="0"/>
                <a:cs typeface="Arial" panose="020B0604020202020204" pitchFamily="34" charset="0"/>
              </a:rPr>
              <a:t>Data</a:t>
            </a:r>
            <a:r>
              <a:rPr lang="en-US" sz="1200" kern="1200" baseline="0" dirty="0" smtClean="0">
                <a:solidFill>
                  <a:schemeClr val="tx1"/>
                </a:solidFill>
                <a:effectLst/>
                <a:latin typeface="Arial" panose="020B0604020202020204" pitchFamily="34" charset="0"/>
                <a:cs typeface="Arial" panose="020B0604020202020204" pitchFamily="34" charset="0"/>
              </a:rPr>
              <a:t> are available in the </a:t>
            </a:r>
            <a:r>
              <a:rPr lang="en-US" sz="1200" kern="1200" dirty="0" smtClean="0">
                <a:solidFill>
                  <a:schemeClr val="tx1"/>
                </a:solidFill>
                <a:effectLst/>
                <a:latin typeface="Arial" panose="020B0604020202020204" pitchFamily="34" charset="0"/>
                <a:cs typeface="Arial" panose="020B0604020202020204" pitchFamily="34" charset="0"/>
              </a:rPr>
              <a:t>2017 </a:t>
            </a:r>
            <a:r>
              <a:rPr lang="en-US" sz="1200" b="0" strike="noStrike" kern="1200" dirty="0" smtClean="0">
                <a:solidFill>
                  <a:srgbClr val="FF0000"/>
                </a:solidFill>
                <a:effectLst/>
                <a:latin typeface="Arial" panose="020B0604020202020204" pitchFamily="34" charset="0"/>
                <a:cs typeface="Arial" panose="020B0604020202020204" pitchFamily="34" charset="0"/>
              </a:rPr>
              <a:t>ACS </a:t>
            </a:r>
            <a:r>
              <a:rPr lang="en-US" sz="1200" kern="1200" dirty="0" smtClean="0">
                <a:solidFill>
                  <a:schemeClr val="tx1"/>
                </a:solidFill>
                <a:effectLst/>
                <a:latin typeface="Arial" panose="020B0604020202020204" pitchFamily="34" charset="0"/>
                <a:cs typeface="Arial" panose="020B0604020202020204" pitchFamily="34" charset="0"/>
              </a:rPr>
              <a:t>1 Year Estimates – U.S. Census Bureau (</a:t>
            </a:r>
            <a:r>
              <a:rPr lang="en-US" dirty="0" smtClean="0">
                <a:hlinkClick r:id="rId3"/>
              </a:rPr>
              <a:t>https://data.census.gov/cedsci/</a:t>
            </a:r>
            <a:r>
              <a:rPr lang="en-US" sz="1200" kern="1200" dirty="0" smtClean="0">
                <a:solidFill>
                  <a:schemeClr val="tx1"/>
                </a:solidFill>
                <a:effectLst/>
                <a:latin typeface="Arial" panose="020B0604020202020204" pitchFamily="34" charset="0"/>
                <a:cs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17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70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People of any race may also claim Hispanic, </a:t>
            </a:r>
            <a:r>
              <a:rPr lang="en-US" dirty="0" smtClean="0">
                <a:latin typeface="Arial" panose="020B0604020202020204" pitchFamily="34" charset="0"/>
                <a:cs typeface="Arial" panose="020B0604020202020204" pitchFamily="34" charset="0"/>
              </a:rPr>
              <a:t>Latino, </a:t>
            </a:r>
            <a:r>
              <a:rPr lang="en-US" dirty="0">
                <a:latin typeface="Arial" panose="020B0604020202020204" pitchFamily="34" charset="0"/>
                <a:cs typeface="Arial" panose="020B0604020202020204" pitchFamily="34" charset="0"/>
              </a:rPr>
              <a:t>or Spanish origin or ethnicity.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62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301750"/>
            <a:ext cx="4187825" cy="3141663"/>
          </a:xfrm>
        </p:spPr>
      </p:sp>
      <p:sp>
        <p:nvSpPr>
          <p:cNvPr id="3" name="Notes Placeholder 2"/>
          <p:cNvSpPr>
            <a:spLocks noGrp="1"/>
          </p:cNvSpPr>
          <p:nvPr>
            <p:ph type="body" idx="1"/>
          </p:nvPr>
        </p:nvSpPr>
        <p:spPr>
          <a:xfrm>
            <a:off x="702310" y="4806950"/>
            <a:ext cx="5618480" cy="3338511"/>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03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514475"/>
            <a:ext cx="4187825" cy="3140075"/>
          </a:xfrm>
        </p:spPr>
      </p:sp>
      <p:sp>
        <p:nvSpPr>
          <p:cNvPr id="3" name="Notes Placeholder 2"/>
          <p:cNvSpPr>
            <a:spLocks noGrp="1"/>
          </p:cNvSpPr>
          <p:nvPr>
            <p:ph type="body" idx="1"/>
          </p:nvPr>
        </p:nvSpPr>
        <p:spPr>
          <a:xfrm>
            <a:off x="702310" y="4806950"/>
            <a:ext cx="5618480" cy="3338512"/>
          </a:xfrm>
        </p:spPr>
        <p:txBody>
          <a:bodyPr/>
          <a:lstStyle/>
          <a:p>
            <a:pPr marL="171450" marR="0" lvl="1" indent="-171450" algn="l" defTabSz="914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a complete list and links to National Healthcare Quality &amp; Disparities Report Chartbooks, go to </a:t>
            </a:r>
            <a:r>
              <a:rPr lang="en-US" dirty="0">
                <a:latin typeface="Arial" panose="020B0604020202020204" pitchFamily="34" charset="0"/>
                <a:cs typeface="Arial" panose="020B0604020202020204" pitchFamily="34" charset="0"/>
                <a:hlinkClick r:id="rId3"/>
              </a:rPr>
              <a:t>https://www.ahrq.gov/research/findings/nhqrdr/chartbooks/index.html</a:t>
            </a:r>
            <a:r>
              <a:rPr lang="en-US"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32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Asians and NHPIs have lower death rates for diabetes, heart disease, and cancer. </a:t>
            </a: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Social </a:t>
            </a:r>
            <a:r>
              <a:rPr lang="en-US" dirty="0">
                <a:latin typeface="Arial" panose="020B0604020202020204" pitchFamily="34" charset="0"/>
                <a:cs typeface="Arial" panose="020B0604020202020204" pitchFamily="34" charset="0"/>
              </a:rPr>
              <a:t>determinants of health are economic and physical conditions in the environments in which people are born, live, learn, work, play, worship, and age that affect a wide range of health, functioning, and quality-of-life outcomes and </a:t>
            </a:r>
            <a:r>
              <a:rPr lang="en-US" dirty="0" smtClean="0">
                <a:latin typeface="Arial" panose="020B0604020202020204" pitchFamily="34" charset="0"/>
                <a:cs typeface="Arial" panose="020B0604020202020204" pitchFamily="34" charset="0"/>
              </a:rPr>
              <a:t>risks (</a:t>
            </a:r>
            <a:r>
              <a:rPr lang="en-US" b="0" baseline="0" dirty="0" smtClean="0">
                <a:latin typeface="Arial" panose="020B0604020202020204" pitchFamily="34" charset="0"/>
                <a:cs typeface="Arial" panose="020B0604020202020204" pitchFamily="34" charset="0"/>
              </a:rPr>
              <a:t>Kelly, </a:t>
            </a:r>
            <a:r>
              <a:rPr lang="en-US" baseline="0" dirty="0" smtClean="0">
                <a:latin typeface="Arial" panose="020B0604020202020204" pitchFamily="34" charset="0"/>
                <a:cs typeface="Arial" panose="020B0604020202020204" pitchFamily="34" charset="0"/>
              </a:rPr>
              <a:t>2015)</a:t>
            </a:r>
            <a:r>
              <a:rPr lang="en-US" dirty="0" smtClean="0">
                <a:latin typeface="Arial" panose="020B0604020202020204" pitchFamily="34" charset="0"/>
                <a:cs typeface="Arial" panose="020B0604020202020204" pitchFamily="34" charset="0"/>
              </a:rPr>
              <a:t>.</a:t>
            </a:r>
            <a:endParaRPr lang="en-US" baseline="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baseline="0" dirty="0"/>
          </a:p>
          <a:p>
            <a:pPr marL="0" indent="0">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7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fastest </a:t>
            </a:r>
            <a:r>
              <a:rPr lang="en-US" dirty="0">
                <a:latin typeface="Arial" panose="020B0604020202020204" pitchFamily="34" charset="0"/>
                <a:cs typeface="Arial" panose="020B0604020202020204" pitchFamily="34" charset="0"/>
              </a:rPr>
              <a:t>growing </a:t>
            </a:r>
            <a:r>
              <a:rPr lang="en-US" dirty="0" smtClean="0">
                <a:latin typeface="Arial" panose="020B0604020202020204" pitchFamily="34" charset="0"/>
                <a:cs typeface="Arial" panose="020B0604020202020204" pitchFamily="34" charset="0"/>
              </a:rPr>
              <a:t>racial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ethnic </a:t>
            </a:r>
            <a:r>
              <a:rPr lang="en-US" dirty="0">
                <a:latin typeface="Arial" panose="020B0604020202020204" pitchFamily="34" charset="0"/>
                <a:cs typeface="Arial" panose="020B0604020202020204" pitchFamily="34" charset="0"/>
              </a:rPr>
              <a:t>group is </a:t>
            </a:r>
            <a:r>
              <a:rPr lang="en-US" dirty="0" smtClean="0">
                <a:latin typeface="Arial" panose="020B0604020202020204" pitchFamily="34" charset="0"/>
                <a:cs typeface="Arial" panose="020B0604020202020204" pitchFamily="34" charset="0"/>
              </a:rPr>
              <a:t>“Two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More Races,” </a:t>
            </a:r>
            <a:r>
              <a:rPr lang="en-US" dirty="0">
                <a:latin typeface="Arial" panose="020B0604020202020204" pitchFamily="34" charset="0"/>
                <a:cs typeface="Arial" panose="020B0604020202020204" pitchFamily="34" charset="0"/>
              </a:rPr>
              <a:t>driven by natural increase (the excess of births over deaths); next is </a:t>
            </a:r>
            <a:r>
              <a:rPr lang="en-US" dirty="0" smtClean="0">
                <a:latin typeface="Arial" panose="020B0604020202020204" pitchFamily="34" charset="0"/>
                <a:cs typeface="Arial" panose="020B0604020202020204" pitchFamily="34" charset="0"/>
              </a:rPr>
              <a:t>“Asian </a:t>
            </a:r>
            <a:r>
              <a:rPr lang="en-US" dirty="0">
                <a:latin typeface="Arial" panose="020B0604020202020204" pitchFamily="34" charset="0"/>
                <a:cs typeface="Arial" panose="020B0604020202020204" pitchFamily="34" charset="0"/>
              </a:rPr>
              <a:t>Alone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 international migration the primary driver. Third is </a:t>
            </a:r>
            <a:r>
              <a:rPr lang="en-US" dirty="0" smtClean="0">
                <a:latin typeface="Arial" panose="020B0604020202020204" pitchFamily="34" charset="0"/>
                <a:cs typeface="Arial" panose="020B0604020202020204" pitchFamily="34" charset="0"/>
              </a:rPr>
              <a:t>“Hispanic,” </a:t>
            </a:r>
            <a:r>
              <a:rPr lang="en-US" dirty="0">
                <a:latin typeface="Arial" panose="020B0604020202020204" pitchFamily="34" charset="0"/>
                <a:cs typeface="Arial" panose="020B0604020202020204" pitchFamily="34" charset="0"/>
              </a:rPr>
              <a:t>with natural increase the primary driver</a:t>
            </a:r>
            <a:r>
              <a:rPr lang="en-US" dirty="0" smtClean="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dirty="0"/>
          </a:p>
        </p:txBody>
      </p:sp>
    </p:spTree>
    <p:extLst>
      <p:ext uri="{BB962C8B-B14F-4D97-AF65-F5344CB8AC3E}">
        <p14:creationId xmlns:p14="http://schemas.microsoft.com/office/powerpoint/2010/main" val="75192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646170"/>
          </a:xfrm>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dirty="0"/>
          </a:p>
        </p:txBody>
      </p:sp>
    </p:spTree>
    <p:extLst>
      <p:ext uri="{BB962C8B-B14F-4D97-AF65-F5344CB8AC3E}">
        <p14:creationId xmlns:p14="http://schemas.microsoft.com/office/powerpoint/2010/main" val="3542768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5345430"/>
            <a:ext cx="6248400" cy="3646170"/>
          </a:xfrm>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23</a:t>
            </a:fld>
            <a:endParaRPr lang="en-US" dirty="0"/>
          </a:p>
        </p:txBody>
      </p:sp>
    </p:spTree>
    <p:extLst>
      <p:ext uri="{BB962C8B-B14F-4D97-AF65-F5344CB8AC3E}">
        <p14:creationId xmlns:p14="http://schemas.microsoft.com/office/powerpoint/2010/main" val="3309896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strike="noStrike" dirty="0" smtClean="0">
                <a:latin typeface="Arial" panose="020B0604020202020204" pitchFamily="34" charset="0"/>
                <a:cs typeface="Arial" panose="020B0604020202020204" pitchFamily="34" charset="0"/>
              </a:rPr>
              <a:t>Data</a:t>
            </a:r>
            <a:r>
              <a:rPr lang="en-US" sz="1200" b="0" strike="noStrike" baseline="0" dirty="0" smtClean="0">
                <a:latin typeface="Arial" panose="020B0604020202020204" pitchFamily="34" charset="0"/>
                <a:cs typeface="Arial" panose="020B0604020202020204" pitchFamily="34" charset="0"/>
              </a:rPr>
              <a:t> are from the </a:t>
            </a:r>
            <a:r>
              <a:rPr lang="en-US" sz="1200" dirty="0" smtClean="0">
                <a:latin typeface="Arial" panose="020B0604020202020204" pitchFamily="34" charset="0"/>
                <a:cs typeface="Arial" panose="020B0604020202020204" pitchFamily="34" charset="0"/>
              </a:rPr>
              <a:t>2017 </a:t>
            </a:r>
            <a:r>
              <a:rPr lang="en-US" sz="1200" dirty="0">
                <a:latin typeface="Arial" panose="020B0604020202020204" pitchFamily="34" charset="0"/>
                <a:cs typeface="Arial" panose="020B0604020202020204" pitchFamily="34" charset="0"/>
              </a:rPr>
              <a:t>American Community Survey </a:t>
            </a:r>
            <a:r>
              <a:rPr lang="en-US" sz="1200" dirty="0" smtClean="0">
                <a:latin typeface="Arial" panose="020B0604020202020204" pitchFamily="34" charset="0"/>
                <a:cs typeface="Arial" panose="020B0604020202020204" pitchFamily="34" charset="0"/>
              </a:rPr>
              <a:t>1 </a:t>
            </a:r>
            <a:r>
              <a:rPr lang="en-US" sz="1200" dirty="0">
                <a:latin typeface="Arial" panose="020B0604020202020204" pitchFamily="34" charset="0"/>
                <a:cs typeface="Arial" panose="020B0604020202020204" pitchFamily="34" charset="0"/>
              </a:rPr>
              <a:t>Year Estimates – U.S. Census </a:t>
            </a:r>
            <a:r>
              <a:rPr lang="en-US" sz="1200" dirty="0" smtClean="0">
                <a:latin typeface="Arial" panose="020B0604020202020204" pitchFamily="34" charset="0"/>
                <a:cs typeface="Arial" panose="020B0604020202020204" pitchFamily="34" charset="0"/>
              </a:rPr>
              <a:t>Bureau. </a:t>
            </a:r>
            <a:r>
              <a:rPr lang="en-US" sz="1200" dirty="0">
                <a:latin typeface="Arial" panose="020B0604020202020204" pitchFamily="34" charset="0"/>
                <a:cs typeface="Arial" panose="020B0604020202020204" pitchFamily="34" charset="0"/>
              </a:rPr>
              <a:t>Data include individuals reporting one race alone. Individuals reporting two or more races </a:t>
            </a:r>
            <a:r>
              <a:rPr lang="en-US" sz="1200" dirty="0" smtClean="0">
                <a:latin typeface="Arial" panose="020B0604020202020204" pitchFamily="34" charset="0"/>
                <a:cs typeface="Arial" panose="020B0604020202020204" pitchFamily="34" charset="0"/>
              </a:rPr>
              <a:t>make up </a:t>
            </a:r>
            <a:r>
              <a:rPr lang="en-US" sz="1200" dirty="0">
                <a:latin typeface="Arial" panose="020B0604020202020204" pitchFamily="34" charset="0"/>
                <a:cs typeface="Arial" panose="020B0604020202020204" pitchFamily="34" charset="0"/>
              </a:rPr>
              <a:t>3.3% of the total population.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dirty="0"/>
          </a:p>
        </p:txBody>
      </p:sp>
    </p:spTree>
    <p:extLst>
      <p:ext uri="{BB962C8B-B14F-4D97-AF65-F5344CB8AC3E}">
        <p14:creationId xmlns:p14="http://schemas.microsoft.com/office/powerpoint/2010/main" val="919884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dirty="0"/>
          </a:p>
        </p:txBody>
      </p:sp>
    </p:spTree>
    <p:extLst>
      <p:ext uri="{BB962C8B-B14F-4D97-AF65-F5344CB8AC3E}">
        <p14:creationId xmlns:p14="http://schemas.microsoft.com/office/powerpoint/2010/main" val="4123811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As of 2017, 55.8% of Asians and 42.1% of </a:t>
            </a:r>
            <a:r>
              <a:rPr lang="en-US" sz="1200" strike="noStrike" kern="1200" dirty="0" smtClean="0">
                <a:solidFill>
                  <a:schemeClr val="tx1"/>
                </a:solidFill>
                <a:effectLst/>
                <a:latin typeface="Arial" panose="020B0604020202020204" pitchFamily="34" charset="0"/>
                <a:ea typeface="+mn-ea"/>
                <a:cs typeface="Arial" panose="020B0604020202020204" pitchFamily="34" charset="0"/>
              </a:rPr>
              <a:t>NHPIs </a:t>
            </a:r>
            <a:r>
              <a:rPr lang="en-US" sz="1200" kern="1200" dirty="0" smtClean="0">
                <a:solidFill>
                  <a:schemeClr val="tx1"/>
                </a:solidFill>
                <a:effectLst/>
                <a:latin typeface="Arial" panose="020B0604020202020204" pitchFamily="34" charset="0"/>
                <a:ea typeface="+mn-ea"/>
                <a:cs typeface="Arial" panose="020B0604020202020204" pitchFamily="34" charset="0"/>
              </a:rPr>
              <a:t>reported </a:t>
            </a:r>
            <a:r>
              <a:rPr lang="en-US" sz="1200" kern="1200" dirty="0">
                <a:solidFill>
                  <a:schemeClr val="tx1"/>
                </a:solidFill>
                <a:effectLst/>
                <a:latin typeface="Arial" panose="020B0604020202020204" pitchFamily="34" charset="0"/>
                <a:ea typeface="+mn-ea"/>
                <a:cs typeface="Arial" panose="020B0604020202020204" pitchFamily="34" charset="0"/>
              </a:rPr>
              <a:t>being married, while 33.4% and 43.3%, respectively, reported never being married.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dirty="0"/>
          </a:p>
        </p:txBody>
      </p:sp>
    </p:spTree>
    <p:extLst>
      <p:ext uri="{BB962C8B-B14F-4D97-AF65-F5344CB8AC3E}">
        <p14:creationId xmlns:p14="http://schemas.microsoft.com/office/powerpoint/2010/main" val="2122138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For the U.S. population as a whole, 65.5% lived in family households and 34.5% in non-family households in 2017</a:t>
            </a:r>
            <a:r>
              <a:rPr lang="en-US" dirty="0" smtClean="0">
                <a:latin typeface="Arial" panose="020B0604020202020204" pitchFamily="34" charset="0"/>
                <a:cs typeface="Arial" panose="020B0604020202020204" pitchFamily="34" charset="0"/>
              </a:rPr>
              <a:t>. Data are from the</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2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2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one or more races.</a:t>
            </a:r>
          </a:p>
          <a:p>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27</a:t>
            </a:fld>
            <a:endParaRPr lang="en-US" dirty="0"/>
          </a:p>
        </p:txBody>
      </p:sp>
    </p:spTree>
    <p:extLst>
      <p:ext uri="{BB962C8B-B14F-4D97-AF65-F5344CB8AC3E}">
        <p14:creationId xmlns:p14="http://schemas.microsoft.com/office/powerpoint/2010/main" val="1028333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In 2017, 53% of Asians had a bachelor’s degree or higher (30.0% with bachelor’s degrees and 23.0% with graduate/professional degrees), 34.6% were high school </a:t>
            </a:r>
            <a:r>
              <a:rPr lang="en-US" sz="1200" kern="1200" dirty="0" smtClean="0">
                <a:solidFill>
                  <a:schemeClr val="tx1"/>
                </a:solidFill>
                <a:effectLst/>
                <a:latin typeface="Arial" panose="020B0604020202020204" pitchFamily="34" charset="0"/>
                <a:ea typeface="+mn-ea"/>
                <a:cs typeface="Arial" panose="020B0604020202020204" pitchFamily="34" charset="0"/>
              </a:rPr>
              <a:t>graduates, </a:t>
            </a:r>
            <a:r>
              <a:rPr lang="en-US" sz="1200" kern="1200" dirty="0">
                <a:solidFill>
                  <a:schemeClr val="tx1"/>
                </a:solidFill>
                <a:effectLst/>
                <a:latin typeface="Arial" panose="020B0604020202020204" pitchFamily="34" charset="0"/>
                <a:ea typeface="+mn-ea"/>
                <a:cs typeface="Arial" panose="020B0604020202020204" pitchFamily="34" charset="0"/>
              </a:rPr>
              <a:t>and 12.5% had less than a high school diploma. </a:t>
            </a: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By </a:t>
            </a:r>
            <a:r>
              <a:rPr lang="en-US" sz="1200" kern="1200" dirty="0">
                <a:solidFill>
                  <a:schemeClr val="tx1"/>
                </a:solidFill>
                <a:effectLst/>
                <a:latin typeface="Arial" panose="020B0604020202020204" pitchFamily="34" charset="0"/>
                <a:ea typeface="+mn-ea"/>
                <a:cs typeface="Arial" panose="020B0604020202020204" pitchFamily="34" charset="0"/>
              </a:rPr>
              <a:t>contrast, among the </a:t>
            </a:r>
            <a:r>
              <a:rPr lang="en-US" sz="1200" strike="noStrike" kern="1200" dirty="0" smtClean="0">
                <a:solidFill>
                  <a:schemeClr val="tx1"/>
                </a:solidFill>
                <a:effectLst/>
                <a:latin typeface="Arial" panose="020B0604020202020204" pitchFamily="34" charset="0"/>
                <a:ea typeface="+mn-ea"/>
                <a:cs typeface="Arial" panose="020B0604020202020204" pitchFamily="34" charset="0"/>
              </a:rPr>
              <a:t>NHPI </a:t>
            </a:r>
            <a:r>
              <a:rPr lang="en-US" sz="1200" kern="1200" dirty="0" smtClean="0">
                <a:solidFill>
                  <a:schemeClr val="tx1"/>
                </a:solidFill>
                <a:effectLst/>
                <a:latin typeface="Arial" panose="020B0604020202020204" pitchFamily="34" charset="0"/>
                <a:ea typeface="+mn-ea"/>
                <a:cs typeface="Arial" panose="020B0604020202020204" pitchFamily="34" charset="0"/>
              </a:rPr>
              <a:t>population </a:t>
            </a:r>
            <a:r>
              <a:rPr lang="en-US" sz="1200" kern="1200" dirty="0">
                <a:solidFill>
                  <a:schemeClr val="tx1"/>
                </a:solidFill>
                <a:effectLst/>
                <a:latin typeface="Arial" panose="020B0604020202020204" pitchFamily="34" charset="0"/>
                <a:ea typeface="+mn-ea"/>
                <a:cs typeface="Arial" panose="020B0604020202020204" pitchFamily="34" charset="0"/>
              </a:rPr>
              <a:t>in the same year, 23.3% had a </a:t>
            </a:r>
            <a:r>
              <a:rPr lang="en-US" sz="1200" kern="1200" dirty="0" smtClean="0">
                <a:solidFill>
                  <a:schemeClr val="tx1"/>
                </a:solidFill>
                <a:effectLst/>
                <a:latin typeface="Arial" panose="020B0604020202020204" pitchFamily="34" charset="0"/>
                <a:ea typeface="+mn-ea"/>
                <a:cs typeface="Arial" panose="020B0604020202020204" pitchFamily="34" charset="0"/>
              </a:rPr>
              <a:t>bachelor’s </a:t>
            </a:r>
            <a:r>
              <a:rPr lang="en-US" sz="1200" kern="1200" dirty="0">
                <a:solidFill>
                  <a:schemeClr val="tx1"/>
                </a:solidFill>
                <a:effectLst/>
                <a:latin typeface="Arial" panose="020B0604020202020204" pitchFamily="34" charset="0"/>
                <a:ea typeface="+mn-ea"/>
                <a:cs typeface="Arial" panose="020B0604020202020204" pitchFamily="34" charset="0"/>
              </a:rPr>
              <a:t>degree or higher (16.4% with bachelor’s degrees and 6.9% with graduate/professional degrees), 66.1% were high school </a:t>
            </a:r>
            <a:r>
              <a:rPr lang="en-US" sz="1200" kern="1200" dirty="0" smtClean="0">
                <a:solidFill>
                  <a:schemeClr val="tx1"/>
                </a:solidFill>
                <a:effectLst/>
                <a:latin typeface="Arial" panose="020B0604020202020204" pitchFamily="34" charset="0"/>
                <a:ea typeface="+mn-ea"/>
                <a:cs typeface="Arial" panose="020B0604020202020204" pitchFamily="34" charset="0"/>
              </a:rPr>
              <a:t>graduates, </a:t>
            </a:r>
            <a:r>
              <a:rPr lang="en-US" sz="1200" kern="1200" dirty="0">
                <a:solidFill>
                  <a:schemeClr val="tx1"/>
                </a:solidFill>
                <a:effectLst/>
                <a:latin typeface="Arial" panose="020B0604020202020204" pitchFamily="34" charset="0"/>
                <a:ea typeface="+mn-ea"/>
                <a:cs typeface="Arial" panose="020B0604020202020204" pitchFamily="34" charset="0"/>
              </a:rPr>
              <a:t>and 10.6% had less than a high school diploma.</a:t>
            </a:r>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9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more granular view may become possible given the evolution of data collection instruments to allow disaggregation into smaller subpopulations of Asians and </a:t>
            </a:r>
            <a:r>
              <a:rPr lang="en-US" dirty="0" smtClean="0">
                <a:latin typeface="Arial" panose="020B0604020202020204" pitchFamily="34" charset="0"/>
                <a:cs typeface="Arial" panose="020B0604020202020204" pitchFamily="34" charset="0"/>
              </a:rPr>
              <a:t>NHPIs: </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2011: The U.S. </a:t>
            </a:r>
            <a:r>
              <a:rPr lang="en-US" dirty="0" smtClean="0">
                <a:latin typeface="Arial" panose="020B0604020202020204" pitchFamily="34" charset="0"/>
                <a:cs typeface="Arial" panose="020B0604020202020204" pitchFamily="34" charset="0"/>
              </a:rPr>
              <a:t>Department of Health and Human Services (HHS) </a:t>
            </a:r>
            <a:r>
              <a:rPr lang="en-US" dirty="0">
                <a:latin typeface="Arial" panose="020B0604020202020204" pitchFamily="34" charset="0"/>
                <a:cs typeface="Arial" panose="020B0604020202020204" pitchFamily="34" charset="0"/>
              </a:rPr>
              <a:t>adopted data collection standards that included additional specificity for Asian and NHPI racial groups on population surveys. </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2012: The </a:t>
            </a:r>
            <a:r>
              <a:rPr lang="en-US" dirty="0" smtClean="0">
                <a:latin typeface="Arial" panose="020B0604020202020204" pitchFamily="34" charset="0"/>
                <a:cs typeface="Arial" panose="020B0604020202020204" pitchFamily="34" charset="0"/>
              </a:rPr>
              <a:t>Centers for Disease Control and Prevention and the Centers for Medicare &amp; Medicaid Services (CMS) </a:t>
            </a:r>
            <a:r>
              <a:rPr lang="en-US" dirty="0">
                <a:latin typeface="Arial" panose="020B0604020202020204" pitchFamily="34" charset="0"/>
                <a:cs typeface="Arial" panose="020B0604020202020204" pitchFamily="34" charset="0"/>
              </a:rPr>
              <a:t>began oversampling Asian subpopulations in some health surveys to provide additional granularity.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trike="noStrike" dirty="0" smtClean="0">
                <a:latin typeface="Arial" panose="020B0604020202020204" pitchFamily="34" charset="0"/>
                <a:cs typeface="Arial" panose="020B0604020202020204" pitchFamily="34" charset="0"/>
              </a:rPr>
              <a:t>The two represent distinct racial groups with very different </a:t>
            </a:r>
            <a:r>
              <a:rPr lang="en-US" b="0" strike="noStrike" dirty="0" smtClean="0">
                <a:latin typeface="Arial" panose="020B0604020202020204" pitchFamily="34" charset="0"/>
                <a:cs typeface="Arial" panose="020B0604020202020204" pitchFamily="34" charset="0"/>
              </a:rPr>
              <a:t>disease profiles, such as for cancer, </a:t>
            </a:r>
            <a:r>
              <a:rPr lang="en-US" strike="noStrike" dirty="0" smtClean="0">
                <a:latin typeface="Arial" panose="020B0604020202020204" pitchFamily="34" charset="0"/>
                <a:cs typeface="Arial" panose="020B0604020202020204" pitchFamily="34" charset="0"/>
              </a:rPr>
              <a:t>although demographic and health data are often available only in aggregate.</a:t>
            </a:r>
          </a:p>
          <a:p>
            <a:endParaRPr lang="en-US" strike="noStrike" dirty="0" smtClean="0"/>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1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514475"/>
            <a:ext cx="4187825" cy="3140075"/>
          </a:xfrm>
        </p:spPr>
      </p:sp>
      <p:sp>
        <p:nvSpPr>
          <p:cNvPr id="3" name="Notes Placeholder 2"/>
          <p:cNvSpPr>
            <a:spLocks noGrp="1"/>
          </p:cNvSpPr>
          <p:nvPr>
            <p:ph type="body" idx="1"/>
          </p:nvPr>
        </p:nvSpPr>
        <p:spPr>
          <a:xfrm>
            <a:off x="701040" y="4959350"/>
            <a:ext cx="5608320" cy="3639821"/>
          </a:xfrm>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Five of these priorities are covered in this chartbook. Care Coordination was addressed separately in the Chartbook on Care Coordination, available </a:t>
            </a:r>
            <a:r>
              <a:rPr lang="en-US" dirty="0" smtClean="0">
                <a:latin typeface="Arial" panose="020B0604020202020204" pitchFamily="34" charset="0"/>
                <a:cs typeface="Arial" panose="020B0604020202020204" pitchFamily="34" charset="0"/>
              </a:rPr>
              <a:t>at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4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1EB66-45C5-43A4-BD17-9490500721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583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01EB66-45C5-43A4-BD17-9490500721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107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dirty="0"/>
          </a:p>
        </p:txBody>
      </p:sp>
    </p:spTree>
    <p:extLst>
      <p:ext uri="{BB962C8B-B14F-4D97-AF65-F5344CB8AC3E}">
        <p14:creationId xmlns:p14="http://schemas.microsoft.com/office/powerpoint/2010/main" val="2914931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dirty="0"/>
          </a:p>
        </p:txBody>
      </p:sp>
    </p:spTree>
    <p:extLst>
      <p:ext uri="{BB962C8B-B14F-4D97-AF65-F5344CB8AC3E}">
        <p14:creationId xmlns:p14="http://schemas.microsoft.com/office/powerpoint/2010/main" val="2175524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34</a:t>
            </a:fld>
            <a:endParaRPr lang="en-US" dirty="0"/>
          </a:p>
        </p:txBody>
      </p:sp>
    </p:spTree>
    <p:extLst>
      <p:ext uri="{BB962C8B-B14F-4D97-AF65-F5344CB8AC3E}">
        <p14:creationId xmlns:p14="http://schemas.microsoft.com/office/powerpoint/2010/main" val="670434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dirty="0"/>
          </a:p>
        </p:txBody>
      </p:sp>
    </p:spTree>
    <p:extLst>
      <p:ext uri="{BB962C8B-B14F-4D97-AF65-F5344CB8AC3E}">
        <p14:creationId xmlns:p14="http://schemas.microsoft.com/office/powerpoint/2010/main" val="1626139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2017, nearly 9 million Asians and over 1.1 million Native Hawaiians and Pacific Islanders had been born in the U.S.  Over 12 million Asians and over 200,000 Native Hawaiians and Pacific Islanders were </a:t>
            </a:r>
            <a:r>
              <a:rPr lang="en-US" dirty="0" smtClean="0">
                <a:latin typeface="Arial" panose="020B0604020202020204" pitchFamily="34" charset="0"/>
                <a:cs typeface="Arial" panose="020B0604020202020204" pitchFamily="34" charset="0"/>
              </a:rPr>
              <a:t>foreign-born. Data</a:t>
            </a:r>
            <a:r>
              <a:rPr lang="en-US" baseline="0" dirty="0" smtClean="0">
                <a:latin typeface="Arial" panose="020B0604020202020204" pitchFamily="34" charset="0"/>
                <a:cs typeface="Arial" panose="020B0604020202020204" pitchFamily="34" charset="0"/>
              </a:rPr>
              <a:t> are from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2017 </a:t>
            </a:r>
            <a:r>
              <a:rPr kumimoji="0" lang="en-US" sz="1200" b="0" i="0" u="none" strike="noStrike" kern="1200" cap="none" spc="0" normalizeH="0" baseline="0" noProof="0" dirty="0">
                <a:ln>
                  <a:noFill/>
                </a:ln>
                <a:solidFill>
                  <a:prstClr val="black"/>
                </a:solidFill>
                <a:effectLst/>
                <a:uLnTx/>
                <a:uFillTx/>
                <a:latin typeface="Arial"/>
                <a:ea typeface="+mn-ea"/>
                <a:cs typeface="+mn-cs"/>
              </a:rPr>
              <a:t>American Community Survey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2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2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one or more races.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36</a:t>
            </a:fld>
            <a:endParaRPr lang="en-US" dirty="0"/>
          </a:p>
        </p:txBody>
      </p:sp>
    </p:spTree>
    <p:extLst>
      <p:ext uri="{BB962C8B-B14F-4D97-AF65-F5344CB8AC3E}">
        <p14:creationId xmlns:p14="http://schemas.microsoft.com/office/powerpoint/2010/main" val="663077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Population estimates for July 1, </a:t>
            </a:r>
            <a:r>
              <a:rPr lang="en-US" sz="1200" kern="1200" dirty="0" smtClean="0">
                <a:solidFill>
                  <a:schemeClr val="tx1"/>
                </a:solidFill>
                <a:effectLst/>
                <a:latin typeface="Arial" panose="020B0604020202020204" pitchFamily="34" charset="0"/>
                <a:ea typeface="+mn-ea"/>
                <a:cs typeface="Arial" panose="020B0604020202020204" pitchFamily="34" charset="0"/>
              </a:rPr>
              <a:t>2016, </a:t>
            </a:r>
            <a:r>
              <a:rPr lang="en-US" sz="1200" kern="1200" dirty="0">
                <a:solidFill>
                  <a:schemeClr val="tx1"/>
                </a:solidFill>
                <a:effectLst/>
                <a:latin typeface="Arial" panose="020B0604020202020204" pitchFamily="34" charset="0"/>
                <a:ea typeface="+mn-ea"/>
                <a:cs typeface="Arial" panose="020B0604020202020204" pitchFamily="34" charset="0"/>
              </a:rPr>
              <a:t>are based on the 2010 U.S. </a:t>
            </a:r>
            <a:r>
              <a:rPr lang="en-US" sz="1200" kern="1200" dirty="0" smtClean="0">
                <a:solidFill>
                  <a:schemeClr val="tx1"/>
                </a:solidFill>
                <a:effectLst/>
                <a:latin typeface="Arial" panose="020B0604020202020204" pitchFamily="34" charset="0"/>
                <a:ea typeface="+mn-ea"/>
                <a:cs typeface="Arial" panose="020B0604020202020204" pitchFamily="34" charset="0"/>
              </a:rPr>
              <a:t>Census. </a:t>
            </a:r>
            <a:r>
              <a:rPr lang="en-US" sz="1200" kern="1200" dirty="0">
                <a:solidFill>
                  <a:schemeClr val="tx1"/>
                </a:solidFill>
                <a:effectLst/>
                <a:latin typeface="Arial" panose="020B0604020202020204" pitchFamily="34" charset="0"/>
                <a:ea typeface="+mn-ea"/>
                <a:cs typeface="Arial" panose="020B0604020202020204" pitchFamily="34" charset="0"/>
              </a:rPr>
              <a:t>Population projections for 2017-2060 were developed using evidence-based assumptions regarding demographic trends. The 2016 population estimates are the baseline for the 2017-2060 population projections. (See </a:t>
            </a:r>
            <a:r>
              <a:rPr lang="en-US" sz="1200" u="sng" kern="1200" dirty="0">
                <a:solidFill>
                  <a:schemeClr val="tx1"/>
                </a:solidFill>
                <a:effectLst/>
                <a:latin typeface="Arial" panose="020B0604020202020204" pitchFamily="34" charset="0"/>
                <a:ea typeface="+mn-ea"/>
                <a:cs typeface="Arial" panose="020B0604020202020204" pitchFamily="34" charset="0"/>
                <a:hlinkClick r:id="rId3"/>
              </a:rPr>
              <a:t>https://www.census.gov/programs-surveys/popproj/about.html</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512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Population estimates for July 1, </a:t>
            </a:r>
            <a:r>
              <a:rPr lang="en-US" sz="1200" kern="1200" dirty="0" smtClean="0">
                <a:solidFill>
                  <a:schemeClr val="tx1"/>
                </a:solidFill>
                <a:effectLst/>
                <a:latin typeface="Arial" panose="020B0604020202020204" pitchFamily="34" charset="0"/>
                <a:ea typeface="+mn-ea"/>
                <a:cs typeface="Arial" panose="020B0604020202020204" pitchFamily="34" charset="0"/>
              </a:rPr>
              <a:t>2016, </a:t>
            </a:r>
            <a:r>
              <a:rPr lang="en-US" sz="1200" kern="1200" dirty="0">
                <a:solidFill>
                  <a:schemeClr val="tx1"/>
                </a:solidFill>
                <a:effectLst/>
                <a:latin typeface="Arial" panose="020B0604020202020204" pitchFamily="34" charset="0"/>
                <a:ea typeface="+mn-ea"/>
                <a:cs typeface="Arial" panose="020B0604020202020204" pitchFamily="34" charset="0"/>
              </a:rPr>
              <a:t>are based on the 2010 U.S. </a:t>
            </a:r>
            <a:r>
              <a:rPr lang="en-US" sz="1200" kern="1200" dirty="0" smtClean="0">
                <a:solidFill>
                  <a:schemeClr val="tx1"/>
                </a:solidFill>
                <a:effectLst/>
                <a:latin typeface="Arial" panose="020B0604020202020204" pitchFamily="34" charset="0"/>
                <a:ea typeface="+mn-ea"/>
                <a:cs typeface="Arial" panose="020B0604020202020204" pitchFamily="34" charset="0"/>
              </a:rPr>
              <a:t>Census. </a:t>
            </a:r>
            <a:r>
              <a:rPr lang="en-US" sz="1200" kern="1200" dirty="0">
                <a:solidFill>
                  <a:schemeClr val="tx1"/>
                </a:solidFill>
                <a:effectLst/>
                <a:latin typeface="Arial" panose="020B0604020202020204" pitchFamily="34" charset="0"/>
                <a:ea typeface="+mn-ea"/>
                <a:cs typeface="Arial" panose="020B0604020202020204" pitchFamily="34" charset="0"/>
              </a:rPr>
              <a:t>Population projections for 2017-2060 were developed using evidence-based assumptions regarding demographic trends. The 2016 population estimates are the baseline for the 2017-2060 population projections. (See </a:t>
            </a:r>
            <a:r>
              <a:rPr lang="en-US" sz="1200" u="sng" kern="1200" dirty="0">
                <a:solidFill>
                  <a:schemeClr val="tx1"/>
                </a:solidFill>
                <a:effectLst/>
                <a:latin typeface="Arial" panose="020B0604020202020204" pitchFamily="34" charset="0"/>
                <a:ea typeface="+mn-ea"/>
                <a:cs typeface="Arial" panose="020B0604020202020204" pitchFamily="34" charset="0"/>
                <a:hlinkClick r:id="rId3"/>
              </a:rPr>
              <a:t>https://www.census.gov/programs-surveys/popproj/about.html</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880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For more information, refer to</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2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200" b="0" i="0" u="none" strike="noStrike" kern="1200" cap="none" spc="0" normalizeH="0" baseline="0" noProof="0" dirty="0">
                <a:ln>
                  <a:noFill/>
                </a:ln>
                <a:solidFill>
                  <a:prstClr val="black"/>
                </a:solidFill>
                <a:effectLst/>
                <a:uLnTx/>
                <a:uFillTx/>
                <a:latin typeface="Arial"/>
                <a:ea typeface="+mn-ea"/>
                <a:cs typeface="+mn-cs"/>
              </a:rPr>
              <a:t>Data include individuals reporting Asian or NHPI race alone or in combination with one or more races.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dirty="0"/>
          </a:p>
        </p:txBody>
      </p:sp>
    </p:spTree>
    <p:extLst>
      <p:ext uri="{BB962C8B-B14F-4D97-AF65-F5344CB8AC3E}">
        <p14:creationId xmlns:p14="http://schemas.microsoft.com/office/powerpoint/2010/main" val="356926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157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53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626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6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819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For more information, refer to</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 </a:t>
            </a:r>
            <a:r>
              <a:rPr kumimoji="0" lang="en-US" sz="12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2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2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one or more races.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44</a:t>
            </a:fld>
            <a:endParaRPr lang="en-US" dirty="0"/>
          </a:p>
        </p:txBody>
      </p:sp>
    </p:spTree>
    <p:extLst>
      <p:ext uri="{BB962C8B-B14F-4D97-AF65-F5344CB8AC3E}">
        <p14:creationId xmlns:p14="http://schemas.microsoft.com/office/powerpoint/2010/main" val="4133580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Among these Asian subpopulations, the Japanese population is the oldest, with 53.5% age 35 </a:t>
            </a:r>
            <a:r>
              <a:rPr lang="en-US">
                <a:latin typeface="Arial" panose="020B0604020202020204" pitchFamily="34" charset="0"/>
                <a:cs typeface="Arial" panose="020B0604020202020204" pitchFamily="34" charset="0"/>
              </a:rPr>
              <a:t>and </a:t>
            </a:r>
            <a:r>
              <a:rPr lang="en-US" smtClean="0">
                <a:latin typeface="Arial" panose="020B0604020202020204" pitchFamily="34" charset="0"/>
                <a:cs typeface="Arial" panose="020B0604020202020204" pitchFamily="34" charset="0"/>
              </a:rPr>
              <a:t>over</a:t>
            </a:r>
            <a:r>
              <a:rPr lang="en-US" dirty="0">
                <a:latin typeface="Arial" panose="020B0604020202020204" pitchFamily="34" charset="0"/>
                <a:cs typeface="Arial" panose="020B0604020202020204" pitchFamily="34" charset="0"/>
              </a:rPr>
              <a:t>, and 16.2% age 65 and </a:t>
            </a:r>
            <a:r>
              <a:rPr lang="en-US" dirty="0" smtClean="0">
                <a:latin typeface="Arial" panose="020B0604020202020204" pitchFamily="34" charset="0"/>
                <a:cs typeface="Arial" panose="020B0604020202020204" pitchFamily="34" charset="0"/>
              </a:rPr>
              <a:t>over</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Hmong population is the youngest, with 74.3% under 35 and 36.1% under 18.</a:t>
            </a:r>
          </a:p>
        </p:txBody>
      </p:sp>
      <p:sp>
        <p:nvSpPr>
          <p:cNvPr id="4" name="Slide Number Placeholder 3"/>
          <p:cNvSpPr>
            <a:spLocks noGrp="1"/>
          </p:cNvSpPr>
          <p:nvPr>
            <p:ph type="sldNum" sz="quarter" idx="5"/>
          </p:nvPr>
        </p:nvSpPr>
        <p:spPr/>
        <p:txBody>
          <a:bodyPr/>
          <a:lstStyle/>
          <a:p>
            <a:fld id="{B17BA40C-25F7-4A81-B7B0-365A5351FE20}" type="slidenum">
              <a:rPr lang="en-US" smtClean="0"/>
              <a:t>45</a:t>
            </a:fld>
            <a:endParaRPr lang="en-US" dirty="0"/>
          </a:p>
        </p:txBody>
      </p:sp>
    </p:spTree>
    <p:extLst>
      <p:ext uri="{BB962C8B-B14F-4D97-AF65-F5344CB8AC3E}">
        <p14:creationId xmlns:p14="http://schemas.microsoft.com/office/powerpoint/2010/main" val="967585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46</a:t>
            </a:fld>
            <a:endParaRPr lang="en-US" dirty="0"/>
          </a:p>
        </p:txBody>
      </p:sp>
    </p:spTree>
    <p:extLst>
      <p:ext uri="{BB962C8B-B14F-4D97-AF65-F5344CB8AC3E}">
        <p14:creationId xmlns:p14="http://schemas.microsoft.com/office/powerpoint/2010/main" val="873972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1377950"/>
            <a:ext cx="4187825" cy="3141663"/>
          </a:xfrm>
        </p:spPr>
      </p:sp>
      <p:sp>
        <p:nvSpPr>
          <p:cNvPr id="3" name="Notes Placeholder 2"/>
          <p:cNvSpPr>
            <a:spLocks noGrp="1"/>
          </p:cNvSpPr>
          <p:nvPr>
            <p:ph type="body" idx="1"/>
          </p:nvPr>
        </p:nvSpPr>
        <p:spPr>
          <a:xfrm>
            <a:off x="702310" y="4995862"/>
            <a:ext cx="5618480" cy="3149599"/>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030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489075"/>
            <a:ext cx="4187825" cy="3140075"/>
          </a:xfrm>
        </p:spPr>
      </p:sp>
      <p:sp>
        <p:nvSpPr>
          <p:cNvPr id="3" name="Notes Placeholder 2"/>
          <p:cNvSpPr>
            <a:spLocks noGrp="1"/>
          </p:cNvSpPr>
          <p:nvPr>
            <p:ph type="body" idx="1"/>
          </p:nvPr>
        </p:nvSpPr>
        <p:spPr>
          <a:xfrm>
            <a:off x="702310" y="4806950"/>
            <a:ext cx="5618480" cy="3338512"/>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477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the most recent data year (2016 or 2017), findings show that many disparities persist in access to care.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49</a:t>
            </a:fld>
            <a:endParaRPr lang="en-US" dirty="0"/>
          </a:p>
        </p:txBody>
      </p:sp>
    </p:spTree>
    <p:extLst>
      <p:ext uri="{BB962C8B-B14F-4D97-AF65-F5344CB8AC3E}">
        <p14:creationId xmlns:p14="http://schemas.microsoft.com/office/powerpoint/2010/main" val="13868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dirty="0"/>
          </a:p>
        </p:txBody>
      </p:sp>
    </p:spTree>
    <p:extLst>
      <p:ext uri="{BB962C8B-B14F-4D97-AF65-F5344CB8AC3E}">
        <p14:creationId xmlns:p14="http://schemas.microsoft.com/office/powerpoint/2010/main" val="3845191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Compared with the total U.S. population in 2017, Asian and NHPI individuals were:</a:t>
            </a:r>
          </a:p>
          <a:p>
            <a:pPr marL="685800" lvl="1"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More likely or </a:t>
            </a:r>
            <a:r>
              <a:rPr lang="en-US" b="0" dirty="0" smtClean="0">
                <a:latin typeface="Arial" panose="020B0604020202020204" pitchFamily="34" charset="0"/>
                <a:cs typeface="Arial" panose="020B0604020202020204" pitchFamily="34" charset="0"/>
              </a:rPr>
              <a:t>as likely to </a:t>
            </a:r>
            <a:r>
              <a:rPr lang="en-US" dirty="0" smtClean="0">
                <a:latin typeface="Arial" panose="020B0604020202020204" pitchFamily="34" charset="0"/>
                <a:cs typeface="Arial" panose="020B0604020202020204" pitchFamily="34" charset="0"/>
              </a:rPr>
              <a:t>have private health insurance.</a:t>
            </a:r>
          </a:p>
          <a:p>
            <a:pPr marL="685800" lvl="1"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Less likely to have public coverage.</a:t>
            </a:r>
          </a:p>
          <a:p>
            <a:pPr marL="685800" lvl="1"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Less likely to be uninsured.</a:t>
            </a:r>
          </a:p>
          <a:p>
            <a:pPr marL="228600"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Compared with </a:t>
            </a:r>
            <a:r>
              <a:rPr lang="en-US" dirty="0">
                <a:latin typeface="Arial" panose="020B0604020202020204" pitchFamily="34" charset="0"/>
                <a:cs typeface="Arial" panose="020B0604020202020204" pitchFamily="34" charset="0"/>
              </a:rPr>
              <a:t>other </a:t>
            </a:r>
            <a:r>
              <a:rPr lang="en-US" dirty="0" smtClean="0">
                <a:latin typeface="Arial" panose="020B0604020202020204" pitchFamily="34" charset="0"/>
                <a:cs typeface="Arial" panose="020B0604020202020204" pitchFamily="34" charset="0"/>
              </a:rPr>
              <a:t>racial </a:t>
            </a:r>
            <a:r>
              <a:rPr lang="en-US" dirty="0">
                <a:latin typeface="Arial" panose="020B0604020202020204" pitchFamily="34" charset="0"/>
                <a:cs typeface="Arial" panose="020B0604020202020204" pitchFamily="34" charset="0"/>
              </a:rPr>
              <a:t>and ethnic groups, Asians were the most likely to have private health insurance, while Hispanics/Latinos (of any race) were least likely (49.0%). </a:t>
            </a:r>
            <a:endParaRPr lang="en-US" dirty="0" smtClean="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Conversely</a:t>
            </a:r>
            <a:r>
              <a:rPr lang="en-US" dirty="0">
                <a:latin typeface="Arial" panose="020B0604020202020204" pitchFamily="34" charset="0"/>
                <a:cs typeface="Arial" panose="020B0604020202020204" pitchFamily="34" charset="0"/>
              </a:rPr>
              <a:t>, Asians were the least likely to have public coverage, while Blacks or African Americans were the most likely (43.8%), followed closely by </a:t>
            </a:r>
            <a:r>
              <a:rPr lang="en-US" sz="1200" kern="1200" dirty="0">
                <a:solidFill>
                  <a:schemeClr val="tx1"/>
                </a:solidFill>
                <a:effectLst/>
                <a:latin typeface="Arial" panose="020B0604020202020204" pitchFamily="34" charset="0"/>
                <a:cs typeface="Arial" panose="020B0604020202020204" pitchFamily="34" charset="0"/>
              </a:rPr>
              <a:t>American Indians and Alaska Natives (43.2%). </a:t>
            </a:r>
            <a:endParaRPr lang="en-US" sz="1200" kern="1200" dirty="0" smtClean="0">
              <a:solidFill>
                <a:schemeClr val="tx1"/>
              </a:solidFill>
              <a:effectLst/>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kern="1200" dirty="0" smtClean="0">
                <a:solidFill>
                  <a:schemeClr val="tx1"/>
                </a:solidFill>
                <a:effectLst/>
                <a:latin typeface="Arial" panose="020B0604020202020204" pitchFamily="34" charset="0"/>
                <a:cs typeface="Arial" panose="020B0604020202020204" pitchFamily="34" charset="0"/>
              </a:rPr>
              <a:t>Hispanics </a:t>
            </a:r>
            <a:r>
              <a:rPr lang="en-US" sz="1200" kern="1200" dirty="0">
                <a:solidFill>
                  <a:schemeClr val="tx1"/>
                </a:solidFill>
                <a:effectLst/>
                <a:latin typeface="Arial" panose="020B0604020202020204" pitchFamily="34" charset="0"/>
                <a:cs typeface="Arial" panose="020B0604020202020204" pitchFamily="34" charset="0"/>
              </a:rPr>
              <a:t>were the most likely to be uninsured (17.8%), while Asians were the least likely</a:t>
            </a:r>
            <a:r>
              <a:rPr lang="en-US" sz="1200" kern="1200" dirty="0" smtClean="0">
                <a:solidFill>
                  <a:schemeClr val="tx1"/>
                </a:solidFill>
                <a:effectLst/>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79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 2017, over 8.0%</a:t>
            </a:r>
            <a:r>
              <a:rPr lang="en-US" baseline="0" dirty="0" smtClean="0">
                <a:latin typeface="Arial" panose="020B0604020202020204" pitchFamily="34" charset="0"/>
                <a:cs typeface="Arial" panose="020B0604020202020204" pitchFamily="34" charset="0"/>
              </a:rPr>
              <a:t> of Thais, </a:t>
            </a:r>
            <a:r>
              <a:rPr lang="en-US" dirty="0" smtClean="0">
                <a:latin typeface="Arial" panose="020B0604020202020204" pitchFamily="34" charset="0"/>
                <a:cs typeface="Arial" panose="020B0604020202020204" pitchFamily="34" charset="0"/>
              </a:rPr>
              <a:t>Pakistanis,</a:t>
            </a:r>
            <a:r>
              <a:rPr lang="en-US" baseline="0" dirty="0" smtClean="0">
                <a:latin typeface="Arial" panose="020B0604020202020204" pitchFamily="34" charset="0"/>
                <a:cs typeface="Arial" panose="020B0604020202020204" pitchFamily="34" charset="0"/>
              </a:rPr>
              <a:t> Koreans, and Cambodians were uninsured, the highest among Asian subpopulations.</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For individuals </a:t>
            </a:r>
            <a:r>
              <a:rPr lang="en-US" strike="noStrike" dirty="0" smtClean="0">
                <a:latin typeface="Arial" panose="020B0604020202020204" pitchFamily="34" charset="0"/>
                <a:cs typeface="Arial" panose="020B0604020202020204" pitchFamily="34" charset="0"/>
              </a:rPr>
              <a:t>with </a:t>
            </a:r>
            <a:r>
              <a:rPr lang="en-US" dirty="0" smtClean="0">
                <a:latin typeface="Arial" panose="020B0604020202020204" pitchFamily="34" charset="0"/>
                <a:cs typeface="Arial" panose="020B0604020202020204" pitchFamily="34" charset="0"/>
              </a:rPr>
              <a:t>health </a:t>
            </a:r>
            <a:r>
              <a:rPr lang="en-US" dirty="0">
                <a:latin typeface="Arial" panose="020B0604020202020204" pitchFamily="34" charset="0"/>
                <a:cs typeface="Arial" panose="020B0604020202020204" pitchFamily="34" charset="0"/>
              </a:rPr>
              <a:t>insurance coverage, the source varied considerably across groups. Among these Asian subpopulations, Japanese </a:t>
            </a:r>
            <a:r>
              <a:rPr lang="en-US" dirty="0" smtClean="0">
                <a:latin typeface="Arial" panose="020B0604020202020204" pitchFamily="34" charset="0"/>
                <a:cs typeface="Arial" panose="020B0604020202020204" pitchFamily="34" charset="0"/>
              </a:rPr>
              <a:t>people had </a:t>
            </a:r>
            <a:r>
              <a:rPr lang="en-US" dirty="0">
                <a:latin typeface="Arial" panose="020B0604020202020204" pitchFamily="34" charset="0"/>
                <a:cs typeface="Arial" panose="020B0604020202020204" pitchFamily="34" charset="0"/>
              </a:rPr>
              <a:t>the highest level of private health insurance (84%) and Hmong </a:t>
            </a:r>
            <a:r>
              <a:rPr lang="en-US" dirty="0" smtClean="0">
                <a:latin typeface="Arial" panose="020B0604020202020204" pitchFamily="34" charset="0"/>
                <a:cs typeface="Arial" panose="020B0604020202020204" pitchFamily="34" charset="0"/>
              </a:rPr>
              <a:t>people had </a:t>
            </a:r>
            <a:r>
              <a:rPr lang="en-US" dirty="0">
                <a:latin typeface="Arial" panose="020B0604020202020204" pitchFamily="34" charset="0"/>
                <a:cs typeface="Arial" panose="020B0604020202020204" pitchFamily="34" charset="0"/>
              </a:rPr>
              <a:t>the lowest level (58.1%).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Conversely</a:t>
            </a:r>
            <a:r>
              <a:rPr lang="en-US" dirty="0">
                <a:latin typeface="Arial" panose="020B0604020202020204" pitchFamily="34" charset="0"/>
                <a:cs typeface="Arial" panose="020B0604020202020204" pitchFamily="34" charset="0"/>
              </a:rPr>
              <a:t>, Hmong </a:t>
            </a:r>
            <a:r>
              <a:rPr lang="en-US" dirty="0" smtClean="0">
                <a:latin typeface="Arial" panose="020B0604020202020204" pitchFamily="34" charset="0"/>
                <a:cs typeface="Arial" panose="020B0604020202020204" pitchFamily="34" charset="0"/>
              </a:rPr>
              <a:t>people had </a:t>
            </a:r>
            <a:r>
              <a:rPr lang="en-US" dirty="0">
                <a:latin typeface="Arial" panose="020B0604020202020204" pitchFamily="34" charset="0"/>
                <a:cs typeface="Arial" panose="020B0604020202020204" pitchFamily="34" charset="0"/>
              </a:rPr>
              <a:t>the highest level of public health coverage (41.3%) and Indians had the lowest level (16.3%).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Variations among groups likely </a:t>
            </a:r>
            <a:r>
              <a:rPr lang="en-US" dirty="0">
                <a:latin typeface="Arial" panose="020B0604020202020204" pitchFamily="34" charset="0"/>
                <a:cs typeface="Arial" panose="020B0604020202020204" pitchFamily="34" charset="0"/>
              </a:rPr>
              <a:t>reflect historical differences across the groups in how long they have been settling in the </a:t>
            </a:r>
            <a:r>
              <a:rPr lang="en-US" dirty="0" smtClean="0">
                <a:latin typeface="Arial" panose="020B0604020202020204" pitchFamily="34" charset="0"/>
                <a:cs typeface="Arial" panose="020B0604020202020204" pitchFamily="34" charset="0"/>
              </a:rPr>
              <a:t>United States, </a:t>
            </a:r>
            <a:r>
              <a:rPr lang="en-US" dirty="0">
                <a:latin typeface="Arial" panose="020B0604020202020204" pitchFamily="34" charset="0"/>
                <a:cs typeface="Arial" panose="020B0604020202020204" pitchFamily="34" charset="0"/>
              </a:rPr>
              <a:t>the conditions under which they migrated, and their relationship to the labor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595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In 2017, among the NHPI subpopulations</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Tongans were most likely to be uninsured (9.9%) and Native Hawaiians were </a:t>
            </a:r>
            <a:r>
              <a:rPr lang="en-US" b="0" dirty="0" smtClean="0">
                <a:latin typeface="Arial" panose="020B0604020202020204" pitchFamily="34" charset="0"/>
                <a:cs typeface="Arial" panose="020B0604020202020204" pitchFamily="34" charset="0"/>
              </a:rPr>
              <a:t>the </a:t>
            </a:r>
            <a:r>
              <a:rPr lang="en-US" b="0" strike="noStrike" dirty="0" smtClean="0">
                <a:latin typeface="Arial" panose="020B0604020202020204" pitchFamily="34" charset="0"/>
                <a:cs typeface="Arial" panose="020B0604020202020204" pitchFamily="34" charset="0"/>
              </a:rPr>
              <a:t>least</a:t>
            </a:r>
            <a:r>
              <a:rPr lang="en-US" b="1" strike="noStrike"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likely </a:t>
            </a:r>
            <a:r>
              <a:rPr lang="en-US" baseline="0" dirty="0" smtClean="0">
                <a:latin typeface="Arial" panose="020B0604020202020204" pitchFamily="34" charset="0"/>
                <a:cs typeface="Arial" panose="020B0604020202020204" pitchFamily="34" charset="0"/>
              </a:rPr>
              <a:t>(5.5%).</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For individuals </a:t>
            </a:r>
            <a:r>
              <a:rPr lang="en-US" strike="noStrike" dirty="0" smtClean="0">
                <a:latin typeface="Arial" panose="020B0604020202020204" pitchFamily="34" charset="0"/>
                <a:cs typeface="Arial" panose="020B0604020202020204" pitchFamily="34" charset="0"/>
              </a:rPr>
              <a:t>with </a:t>
            </a:r>
            <a:r>
              <a:rPr lang="en-US" dirty="0" smtClean="0">
                <a:latin typeface="Arial" panose="020B0604020202020204" pitchFamily="34" charset="0"/>
                <a:cs typeface="Arial" panose="020B0604020202020204" pitchFamily="34" charset="0"/>
              </a:rPr>
              <a:t>health </a:t>
            </a:r>
            <a:r>
              <a:rPr lang="en-US" dirty="0">
                <a:latin typeface="Arial" panose="020B0604020202020204" pitchFamily="34" charset="0"/>
                <a:cs typeface="Arial" panose="020B0604020202020204" pitchFamily="34" charset="0"/>
              </a:rPr>
              <a:t>insurance coverage, the source varied less among these NHPI subpopulations than among the Asian subpopulations shown previously.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Guamanians/</a:t>
            </a:r>
            <a:r>
              <a:rPr lang="en-US" dirty="0" err="1" smtClean="0">
                <a:latin typeface="Arial" panose="020B0604020202020204" pitchFamily="34" charset="0"/>
                <a:cs typeface="Arial" panose="020B0604020202020204" pitchFamily="34" charset="0"/>
              </a:rPr>
              <a:t>Chamorros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were most likely to have private health insurance (71.1%) and Samoans were least likely (61.5%). </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Samoans </a:t>
            </a:r>
            <a:r>
              <a:rPr lang="en-US" dirty="0">
                <a:latin typeface="Arial" panose="020B0604020202020204" pitchFamily="34" charset="0"/>
                <a:cs typeface="Arial" panose="020B0604020202020204" pitchFamily="34" charset="0"/>
              </a:rPr>
              <a:t>were most likely to have public coverage (36.8%) and Guamanians/Chamorros were least likely to have public coverage (30.4%).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966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 </a:t>
            </a:r>
            <a:r>
              <a:rPr lang="en-US" sz="1200" kern="1200" dirty="0">
                <a:solidFill>
                  <a:schemeClr val="tx1"/>
                </a:solidFill>
                <a:effectLst/>
                <a:latin typeface="Arial" panose="020B0604020202020204" pitchFamily="34" charset="0"/>
                <a:cs typeface="Arial" panose="020B0604020202020204" pitchFamily="34" charset="0"/>
              </a:rPr>
              <a:t>Having adequate access to a primary care provider can significantly influence appropriate healthcare use and health outcomes. Lacking a usual source of care may have important implications for the appropriateness, quality, and continuity of care received and patient </a:t>
            </a:r>
            <a:r>
              <a:rPr lang="en-US" sz="1200" kern="1200" dirty="0" smtClean="0">
                <a:solidFill>
                  <a:schemeClr val="tx1"/>
                </a:solidFill>
                <a:effectLst/>
                <a:latin typeface="Arial" panose="020B0604020202020204" pitchFamily="34" charset="0"/>
                <a:cs typeface="Arial" panose="020B0604020202020204" pitchFamily="34" charset="0"/>
              </a:rPr>
              <a:t>outcomes (Roberts, 2002). The likelihood of having a usual source of healthcare may differ among Asian and NHPI subpopulations (Barnes, et al., 2008).</a:t>
            </a:r>
            <a:r>
              <a:rPr lang="en-US" dirty="0" smtClean="0">
                <a:latin typeface="Arial" panose="020B0604020202020204" pitchFamily="34" charset="0"/>
                <a:cs typeface="Arial" panose="020B0604020202020204" pitchFamily="34" charset="0"/>
              </a:rPr>
              <a:t> </a:t>
            </a:r>
            <a:endParaRPr lang="en-US" sz="1200" kern="1200" dirty="0">
              <a:solidFill>
                <a:schemeClr val="tx1"/>
              </a:solidFill>
              <a:effectLst/>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76.5% of people had a usual primary care provider.</a:t>
            </a: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Groups With </a:t>
            </a:r>
            <a:r>
              <a:rPr lang="en-US" b="1" dirty="0">
                <a:solidFill>
                  <a:schemeClr val="tx1"/>
                </a:solidFill>
                <a:latin typeface="Arial" panose="020B0604020202020204" pitchFamily="34" charset="0"/>
                <a:cs typeface="Arial" panose="020B0604020202020204" pitchFamily="34" charset="0"/>
              </a:rPr>
              <a:t>Disparities:</a:t>
            </a:r>
            <a:r>
              <a:rPr lang="en-US" b="0" dirty="0">
                <a:solidFill>
                  <a:schemeClr val="tx1"/>
                </a:solidFill>
                <a:latin typeface="Arial" panose="020B0604020202020204" pitchFamily="34" charset="0"/>
                <a:cs typeface="Arial" panose="020B0604020202020204" pitchFamily="34" charset="0"/>
              </a:rPr>
              <a:t> In 2002, the baseline year for this analysis:</a:t>
            </a:r>
          </a:p>
          <a:p>
            <a:pPr marL="632182" lvl="1" indent="-174982" defTabSz="933237">
              <a:buFont typeface="Arial" panose="020B0604020202020204" pitchFamily="34" charset="0"/>
              <a:buChar char="•"/>
              <a:defRPr/>
            </a:pPr>
            <a:r>
              <a:rPr lang="en-US" b="0" dirty="0">
                <a:solidFill>
                  <a:schemeClr val="tx1"/>
                </a:solidFill>
                <a:latin typeface="Arial" panose="020B0604020202020204" pitchFamily="34" charset="0"/>
                <a:cs typeface="Arial" panose="020B0604020202020204" pitchFamily="34" charset="0"/>
              </a:rPr>
              <a:t>Asians were less likely to have a usual primary care provider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(69.3% vs. 78.1%).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a:t>
            </a:r>
            <a:r>
              <a:rPr lang="en-US" b="0" baseline="0" dirty="0" smtClean="0">
                <a:solidFill>
                  <a:schemeClr val="tx1"/>
                </a:solidFill>
                <a:latin typeface="Arial" panose="020B0604020202020204" pitchFamily="34" charset="0"/>
                <a:cs typeface="Arial" panose="020B0604020202020204" pitchFamily="34" charset="0"/>
              </a:rPr>
              <a:t> (71.8% for Asians in 2016 vs. 77.4% for Whites).</a:t>
            </a:r>
            <a:endParaRPr lang="en-US" b="0" dirty="0">
              <a:solidFill>
                <a:schemeClr val="tx1"/>
              </a:solidFill>
              <a:latin typeface="Arial" panose="020B0604020202020204" pitchFamily="34" charset="0"/>
              <a:cs typeface="Arial" panose="020B0604020202020204" pitchFamily="34" charset="0"/>
            </a:endParaRPr>
          </a:p>
          <a:p>
            <a:pPr marL="632182" lvl="1" indent="-174982" defTabSz="933237">
              <a:buFont typeface="Arial" panose="020B0604020202020204" pitchFamily="34" charset="0"/>
              <a:buChar char="•"/>
              <a:defRPr/>
            </a:pPr>
            <a:r>
              <a:rPr lang="en-US" b="0" dirty="0">
                <a:solidFill>
                  <a:schemeClr val="tx1"/>
                </a:solidFill>
                <a:latin typeface="Arial" panose="020B0604020202020204" pitchFamily="34" charset="0"/>
                <a:cs typeface="Arial" panose="020B0604020202020204" pitchFamily="34" charset="0"/>
              </a:rPr>
              <a:t>Blacks were less likely to have a usual primary care provider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(74.9% vs. 78.1%).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(72.4% for Blacks in 2016 vs. 77.4% for Whites). </a:t>
            </a:r>
            <a:endParaRPr lang="en-US" b="0" dirty="0">
              <a:solidFill>
                <a:schemeClr val="tx1"/>
              </a:solidFill>
              <a:latin typeface="Arial" panose="020B0604020202020204" pitchFamily="34" charset="0"/>
              <a:cs typeface="Arial" panose="020B0604020202020204" pitchFamily="34" charset="0"/>
            </a:endParaRPr>
          </a:p>
          <a:p>
            <a:pPr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53</a:t>
            </a:fld>
            <a:endParaRPr lang="en-US" dirty="0"/>
          </a:p>
        </p:txBody>
      </p:sp>
    </p:spTree>
    <p:extLst>
      <p:ext uri="{BB962C8B-B14F-4D97-AF65-F5344CB8AC3E}">
        <p14:creationId xmlns:p14="http://schemas.microsoft.com/office/powerpoint/2010/main" val="3779187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Oral health is important </a:t>
            </a:r>
            <a:r>
              <a:rPr lang="en-US" b="0" baseline="0" dirty="0">
                <a:solidFill>
                  <a:schemeClr val="tx1"/>
                </a:solidFill>
                <a:latin typeface="Arial" panose="020B0604020202020204" pitchFamily="34" charset="0"/>
                <a:cs typeface="Arial" panose="020B0604020202020204" pitchFamily="34" charset="0"/>
              </a:rPr>
              <a:t>to an individual’s overall health and well-being. While advances in oral health have benefited </a:t>
            </a:r>
            <a:r>
              <a:rPr lang="en-US" b="0" baseline="0" dirty="0" smtClean="0">
                <a:solidFill>
                  <a:schemeClr val="tx1"/>
                </a:solidFill>
                <a:latin typeface="Arial" panose="020B0604020202020204" pitchFamily="34" charset="0"/>
                <a:cs typeface="Arial" panose="020B0604020202020204" pitchFamily="34" charset="0"/>
              </a:rPr>
              <a:t>m</a:t>
            </a:r>
            <a:r>
              <a:rPr lang="en-US" b="0" strike="noStrike" baseline="0" dirty="0" smtClean="0">
                <a:solidFill>
                  <a:schemeClr val="tx1"/>
                </a:solidFill>
                <a:latin typeface="Arial" panose="020B0604020202020204" pitchFamily="34" charset="0"/>
                <a:cs typeface="Arial" panose="020B0604020202020204" pitchFamily="34" charset="0"/>
              </a:rPr>
              <a:t>ost</a:t>
            </a:r>
            <a:r>
              <a:rPr lang="en-US" b="0" baseline="0" dirty="0" smtClean="0">
                <a:solidFill>
                  <a:schemeClr val="tx1"/>
                </a:solidFill>
                <a:latin typeface="Arial" panose="020B0604020202020204" pitchFamily="34" charset="0"/>
                <a:cs typeface="Arial" panose="020B0604020202020204" pitchFamily="34" charset="0"/>
              </a:rPr>
              <a:t> </a:t>
            </a:r>
            <a:r>
              <a:rPr lang="en-US" b="0" baseline="0" dirty="0">
                <a:solidFill>
                  <a:schemeClr val="tx1"/>
                </a:solidFill>
                <a:latin typeface="Arial" panose="020B0604020202020204" pitchFamily="34" charset="0"/>
                <a:cs typeface="Arial" panose="020B0604020202020204" pitchFamily="34" charset="0"/>
              </a:rPr>
              <a:t>Americans, s</a:t>
            </a:r>
            <a:r>
              <a:rPr lang="en-US" b="0" dirty="0">
                <a:solidFill>
                  <a:schemeClr val="tx1"/>
                </a:solidFill>
                <a:latin typeface="Arial" panose="020B0604020202020204" pitchFamily="34" charset="0"/>
                <a:cs typeface="Arial" panose="020B0604020202020204" pitchFamily="34" charset="0"/>
              </a:rPr>
              <a:t>ome </a:t>
            </a:r>
            <a:r>
              <a:rPr lang="en-US" b="0" dirty="0" smtClean="0">
                <a:solidFill>
                  <a:schemeClr val="tx1"/>
                </a:solidFill>
                <a:latin typeface="Arial" panose="020B0604020202020204" pitchFamily="34" charset="0"/>
                <a:cs typeface="Arial" panose="020B0604020202020204" pitchFamily="34" charset="0"/>
              </a:rPr>
              <a:t>cannot </a:t>
            </a:r>
            <a:r>
              <a:rPr lang="en-US" b="0" dirty="0">
                <a:solidFill>
                  <a:schemeClr val="tx1"/>
                </a:solidFill>
                <a:latin typeface="Arial" panose="020B0604020202020204" pitchFamily="34" charset="0"/>
                <a:cs typeface="Arial" panose="020B0604020202020204" pitchFamily="34" charset="0"/>
              </a:rPr>
              <a:t>afford all the care they need, resulting </a:t>
            </a:r>
            <a:r>
              <a:rPr lang="en-US" b="0" baseline="0" dirty="0">
                <a:solidFill>
                  <a:schemeClr val="tx1"/>
                </a:solidFill>
                <a:latin typeface="Arial" panose="020B0604020202020204" pitchFamily="34" charset="0"/>
                <a:cs typeface="Arial" panose="020B0604020202020204" pitchFamily="34" charset="0"/>
              </a:rPr>
              <a:t>in needless pain and suffering, complications that may devastate overall health and well-being, and social costs that diminish quality of </a:t>
            </a:r>
            <a:r>
              <a:rPr lang="en-US" b="0" baseline="0" dirty="0" smtClean="0">
                <a:solidFill>
                  <a:schemeClr val="tx1"/>
                </a:solidFill>
                <a:latin typeface="Arial" panose="020B0604020202020204" pitchFamily="34" charset="0"/>
                <a:cs typeface="Arial" panose="020B0604020202020204" pitchFamily="34" charset="0"/>
              </a:rPr>
              <a:t>life (</a:t>
            </a:r>
            <a:r>
              <a:rPr lang="en-US" sz="1200" dirty="0" smtClean="0">
                <a:latin typeface="Arial" panose="020B0604020202020204" pitchFamily="34" charset="0"/>
                <a:cs typeface="Arial" panose="020B0604020202020204" pitchFamily="34" charset="0"/>
              </a:rPr>
              <a:t>National Institute of Dental and Craniofacial Research, 2000)</a:t>
            </a:r>
            <a:r>
              <a:rPr lang="en-US" b="0" baseline="0" dirty="0" smtClean="0">
                <a:solidFill>
                  <a:schemeClr val="tx1"/>
                </a:solidFill>
                <a:latin typeface="Arial" panose="020B0604020202020204" pitchFamily="34" charset="0"/>
                <a:cs typeface="Arial" panose="020B0604020202020204" pitchFamily="34" charset="0"/>
              </a:rPr>
              <a:t>. </a:t>
            </a:r>
            <a:endParaRPr lang="en-US" b="0" baseline="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4.9% </a:t>
            </a:r>
            <a:r>
              <a:rPr lang="en-US" dirty="0">
                <a:latin typeface="Arial" panose="020B0604020202020204" pitchFamily="34" charset="0"/>
                <a:cs typeface="Arial" panose="020B0604020202020204" pitchFamily="34" charset="0"/>
              </a:rPr>
              <a:t>were unable to get or delayed in getting needed dental care in the last 12 months.</a:t>
            </a:r>
            <a:endParaRPr lang="en-US" b="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Trends: </a:t>
            </a:r>
            <a:endParaRPr lang="en-US" b="1" dirty="0">
              <a:solidFill>
                <a:schemeClr val="tx1"/>
              </a:solidFill>
              <a:latin typeface="Arial" panose="020B0604020202020204" pitchFamily="34" charset="0"/>
              <a:cs typeface="Arial" panose="020B0604020202020204" pitchFamily="34" charset="0"/>
            </a:endParaRPr>
          </a:p>
          <a:p>
            <a:pPr marL="628650" marR="0" lvl="1"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latin typeface="Arial" panose="020B0604020202020204" pitchFamily="34" charset="0"/>
                <a:cs typeface="Arial" panose="020B0604020202020204" pitchFamily="34" charset="0"/>
              </a:rPr>
              <a:t>The percentage of Asians unable to get or delayed in getting needed dental care in the last 12 months worsened between 2002 and 2016, increasing from 2.9% to 3.9%.</a:t>
            </a: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54</a:t>
            </a:fld>
            <a:endParaRPr lang="en-US" dirty="0"/>
          </a:p>
        </p:txBody>
      </p:sp>
    </p:spTree>
    <p:extLst>
      <p:ext uri="{BB962C8B-B14F-4D97-AF65-F5344CB8AC3E}">
        <p14:creationId xmlns:p14="http://schemas.microsoft.com/office/powerpoint/2010/main" val="28741304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Timely delivery</a:t>
            </a:r>
            <a:r>
              <a:rPr lang="en-US" b="0" baseline="0" dirty="0">
                <a:solidFill>
                  <a:schemeClr val="tx1"/>
                </a:solidFill>
                <a:latin typeface="Arial" panose="020B0604020202020204" pitchFamily="34" charset="0"/>
                <a:cs typeface="Arial" panose="020B0604020202020204" pitchFamily="34" charset="0"/>
              </a:rPr>
              <a:t> of appropriate care can help reduce mortality and morbidity for chronic </a:t>
            </a:r>
            <a:r>
              <a:rPr lang="en-US" b="0" baseline="0" dirty="0" smtClean="0">
                <a:solidFill>
                  <a:schemeClr val="tx1"/>
                </a:solidFill>
                <a:latin typeface="Arial" panose="020B0604020202020204" pitchFamily="34" charset="0"/>
                <a:cs typeface="Arial" panose="020B0604020202020204" pitchFamily="34" charset="0"/>
              </a:rPr>
              <a:t>conditions (Smart and Titus, 2011) </a:t>
            </a:r>
            <a:r>
              <a:rPr lang="en-US" b="0" baseline="0" dirty="0">
                <a:solidFill>
                  <a:schemeClr val="tx1"/>
                </a:solidFill>
                <a:latin typeface="Arial" panose="020B0604020202020204" pitchFamily="34" charset="0"/>
                <a:cs typeface="Arial" panose="020B0604020202020204" pitchFamily="34" charset="0"/>
              </a:rPr>
              <a:t>and is a measure of the healthcare system’s capacity to provide care quickly after a need is </a:t>
            </a:r>
            <a:r>
              <a:rPr lang="en-US" b="0" baseline="0" dirty="0" smtClean="0">
                <a:solidFill>
                  <a:schemeClr val="tx1"/>
                </a:solidFill>
                <a:latin typeface="Arial" panose="020B0604020202020204" pitchFamily="34" charset="0"/>
                <a:cs typeface="Arial" panose="020B0604020202020204" pitchFamily="34" charset="0"/>
              </a:rPr>
              <a:t>recognized (</a:t>
            </a:r>
            <a:r>
              <a:rPr lang="en-US" sz="1200" b="0" i="0" kern="1200" dirty="0" smtClean="0">
                <a:solidFill>
                  <a:schemeClr val="tx1"/>
                </a:solidFill>
                <a:effectLst/>
                <a:latin typeface="+mn-lt"/>
                <a:ea typeface="+mn-ea"/>
                <a:cs typeface="+mn-cs"/>
              </a:rPr>
              <a:t>Healthy People 2020). </a:t>
            </a:r>
            <a:endParaRPr lang="en-US" b="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7.8% of adults </a:t>
            </a:r>
            <a:r>
              <a:rPr lang="en-US" dirty="0">
                <a:latin typeface="Arial" panose="020B0604020202020204" pitchFamily="34" charset="0"/>
                <a:cs typeface="Arial" panose="020B0604020202020204" pitchFamily="34" charset="0"/>
              </a:rPr>
              <a:t>sometimes or never found it easy to get </a:t>
            </a:r>
            <a:r>
              <a:rPr lang="en-US" strike="sngStrike"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care, tests, or </a:t>
            </a:r>
            <a:r>
              <a:rPr lang="en-US" dirty="0" smtClean="0">
                <a:latin typeface="Arial" panose="020B0604020202020204" pitchFamily="34" charset="0"/>
                <a:cs typeface="Arial" panose="020B0604020202020204" pitchFamily="34" charset="0"/>
              </a:rPr>
              <a:t>treatment </a:t>
            </a:r>
            <a:r>
              <a:rPr lang="en-US" dirty="0">
                <a:latin typeface="Arial" panose="020B0604020202020204" pitchFamily="34" charset="0"/>
                <a:cs typeface="Arial" panose="020B0604020202020204" pitchFamily="34" charset="0"/>
              </a:rPr>
              <a:t>in the last 12 months.</a:t>
            </a: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Trend: </a:t>
            </a:r>
            <a:r>
              <a:rPr lang="en-US" b="0" dirty="0">
                <a:solidFill>
                  <a:schemeClr val="tx1"/>
                </a:solidFill>
                <a:latin typeface="Arial" panose="020B0604020202020204" pitchFamily="34" charset="0"/>
                <a:cs typeface="Arial" panose="020B0604020202020204" pitchFamily="34" charset="0"/>
              </a:rPr>
              <a:t>All groups </a:t>
            </a:r>
            <a:r>
              <a:rPr lang="en-US" b="0" dirty="0" smtClean="0">
                <a:solidFill>
                  <a:schemeClr val="tx1"/>
                </a:solidFill>
                <a:latin typeface="Arial" panose="020B0604020202020204" pitchFamily="34" charset="0"/>
                <a:cs typeface="Arial" panose="020B0604020202020204" pitchFamily="34" charset="0"/>
              </a:rPr>
              <a:t>improved </a:t>
            </a:r>
            <a:r>
              <a:rPr lang="en-US" b="0" dirty="0">
                <a:solidFill>
                  <a:schemeClr val="tx1"/>
                </a:solidFill>
                <a:latin typeface="Arial" panose="020B0604020202020204" pitchFamily="34" charset="0"/>
                <a:cs typeface="Arial" panose="020B0604020202020204" pitchFamily="34" charset="0"/>
              </a:rPr>
              <a:t>between </a:t>
            </a:r>
            <a:r>
              <a:rPr lang="en-US" b="0" dirty="0" smtClean="0">
                <a:solidFill>
                  <a:schemeClr val="tx1"/>
                </a:solidFill>
                <a:latin typeface="Arial" panose="020B0604020202020204" pitchFamily="34" charset="0"/>
                <a:cs typeface="Arial" panose="020B0604020202020204" pitchFamily="34" charset="0"/>
              </a:rPr>
              <a:t>2008 and 2016</a:t>
            </a:r>
            <a:r>
              <a:rPr lang="en-US" b="0" dirty="0">
                <a:solidFill>
                  <a:schemeClr val="tx1"/>
                </a:solidFill>
                <a:latin typeface="Arial" panose="020B0604020202020204" pitchFamily="34" charset="0"/>
                <a:cs typeface="Arial" panose="020B0604020202020204" pitchFamily="34" charset="0"/>
              </a:rPr>
              <a:t>.</a:t>
            </a: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Disparities:</a:t>
            </a:r>
            <a:r>
              <a:rPr lang="en-US" b="0" dirty="0" smtClean="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In 2008, the baseline year for this </a:t>
            </a:r>
            <a:r>
              <a:rPr lang="en-US" b="0" dirty="0" smtClean="0">
                <a:solidFill>
                  <a:schemeClr val="tx1"/>
                </a:solidFill>
                <a:latin typeface="Arial" panose="020B0604020202020204" pitchFamily="34" charset="0"/>
                <a:cs typeface="Arial" panose="020B0604020202020204" pitchFamily="34" charset="0"/>
              </a:rPr>
              <a:t>analysis: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The percentage of adults who had a doctor’s office or clinic visit in the last 12 months and needed care, tests, or treatment and sometimes or never found it easy to get the care, tests, or treatment was higher for Asians (21.1%) than for Whites (8.2%). This gap did not narrow over time (11.6% for Asians vs. 6.8% for Whites).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The percentage of adults who had a doctor’s office or clinic visit in the last 12 months and needed care, tests, or treatment and sometimes or never found it easy to get the care, tests, or treatment was higher for Blacks (14.1%) than for Whites (8.2%). This gap did not narrow over time (12.3% for Blacks vs. 6.8% for Whites).</a:t>
            </a:r>
          </a:p>
          <a:p>
            <a:pPr marL="171450" indent="-171450" defTabSz="933237">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55</a:t>
            </a:fld>
            <a:endParaRPr lang="en-US" dirty="0"/>
          </a:p>
        </p:txBody>
      </p:sp>
    </p:spTree>
    <p:extLst>
      <p:ext uri="{BB962C8B-B14F-4D97-AF65-F5344CB8AC3E}">
        <p14:creationId xmlns:p14="http://schemas.microsoft.com/office/powerpoint/2010/main" val="556361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smtClean="0">
                <a:solidFill>
                  <a:schemeClr val="tx1"/>
                </a:solidFill>
                <a:latin typeface="Arial" panose="020B0604020202020204" pitchFamily="34" charset="0"/>
                <a:cs typeface="Arial" panose="020B0604020202020204" pitchFamily="34" charset="0"/>
              </a:rPr>
              <a:t>Timely delivery</a:t>
            </a:r>
            <a:r>
              <a:rPr lang="en-US" b="0" baseline="0" dirty="0" smtClean="0">
                <a:solidFill>
                  <a:schemeClr val="tx1"/>
                </a:solidFill>
                <a:latin typeface="Arial" panose="020B0604020202020204" pitchFamily="34" charset="0"/>
                <a:cs typeface="Arial" panose="020B0604020202020204" pitchFamily="34" charset="0"/>
              </a:rPr>
              <a:t> of appropriate care can help reduce mortality and morbidity for chronic conditions (Smart and Titus, 2011) and is a measure of the healthcare system’s capacity to provide care quickly after a need is recognized (</a:t>
            </a:r>
            <a:r>
              <a:rPr lang="en-US" sz="1200" b="0" i="0" kern="1200" dirty="0" smtClean="0">
                <a:solidFill>
                  <a:schemeClr val="tx1"/>
                </a:solidFill>
                <a:effectLst/>
                <a:latin typeface="+mn-lt"/>
                <a:ea typeface="+mn-ea"/>
                <a:cs typeface="+mn-cs"/>
              </a:rPr>
              <a:t>Healthy People 2020). </a:t>
            </a:r>
            <a:endParaRPr lang="en-US" b="0" dirty="0" smtClean="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14% of adults </a:t>
            </a:r>
            <a:r>
              <a:rPr lang="en-US" dirty="0">
                <a:latin typeface="Arial" panose="020B0604020202020204" pitchFamily="34" charset="0"/>
                <a:cs typeface="Arial" panose="020B0604020202020204" pitchFamily="34" charset="0"/>
              </a:rPr>
              <a:t>sometimes or never got an appointment for routine healthcare as soon as they needed.</a:t>
            </a: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Trend: </a:t>
            </a:r>
            <a:r>
              <a:rPr lang="en-US" b="0" dirty="0">
                <a:solidFill>
                  <a:schemeClr val="tx1"/>
                </a:solidFill>
                <a:latin typeface="Arial" panose="020B0604020202020204" pitchFamily="34" charset="0"/>
                <a:cs typeface="Arial" panose="020B0604020202020204" pitchFamily="34" charset="0"/>
              </a:rPr>
              <a:t>All groups </a:t>
            </a:r>
            <a:r>
              <a:rPr lang="en-US" b="0" dirty="0" smtClean="0">
                <a:solidFill>
                  <a:schemeClr val="tx1"/>
                </a:solidFill>
                <a:latin typeface="Arial" panose="020B0604020202020204" pitchFamily="34" charset="0"/>
                <a:cs typeface="Arial" panose="020B0604020202020204" pitchFamily="34" charset="0"/>
              </a:rPr>
              <a:t>improved </a:t>
            </a:r>
            <a:r>
              <a:rPr lang="en-US" b="0" dirty="0">
                <a:solidFill>
                  <a:schemeClr val="tx1"/>
                </a:solidFill>
                <a:latin typeface="Arial" panose="020B0604020202020204" pitchFamily="34" charset="0"/>
                <a:cs typeface="Arial" panose="020B0604020202020204" pitchFamily="34" charset="0"/>
              </a:rPr>
              <a:t>between </a:t>
            </a:r>
            <a:r>
              <a:rPr lang="en-US" b="0" dirty="0" smtClean="0">
                <a:solidFill>
                  <a:schemeClr val="tx1"/>
                </a:solidFill>
                <a:latin typeface="Arial" panose="020B0604020202020204" pitchFamily="34" charset="0"/>
                <a:cs typeface="Arial" panose="020B0604020202020204" pitchFamily="34" charset="0"/>
              </a:rPr>
              <a:t>2002 and 2016</a:t>
            </a:r>
            <a:r>
              <a:rPr lang="en-US" b="0" dirty="0">
                <a:solidFill>
                  <a:schemeClr val="tx1"/>
                </a:solidFill>
                <a:latin typeface="Arial" panose="020B0604020202020204" pitchFamily="34" charset="0"/>
                <a:cs typeface="Arial" panose="020B0604020202020204" pitchFamily="34" charset="0"/>
              </a:rPr>
              <a:t>.</a:t>
            </a: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a:t>
            </a:r>
            <a:r>
              <a:rPr lang="en-US" b="0" dirty="0">
                <a:solidFill>
                  <a:schemeClr val="tx1"/>
                </a:solidFill>
                <a:latin typeface="Arial" panose="020B0604020202020204" pitchFamily="34" charset="0"/>
                <a:cs typeface="Arial" panose="020B0604020202020204" pitchFamily="34" charset="0"/>
              </a:rPr>
              <a:t> In 2002, the baseline year for this analysis, among adults who had any appointments for routine healthcare in the last 12 months:</a:t>
            </a:r>
          </a:p>
          <a:p>
            <a:pPr marL="632182" lvl="1" indent="-174982" defTabSz="933237">
              <a:buFont typeface="Arial" panose="020B0604020202020204" pitchFamily="34" charset="0"/>
              <a:buChar char="•"/>
              <a:defRPr/>
            </a:pPr>
            <a:r>
              <a:rPr lang="en-US" b="0" dirty="0">
                <a:solidFill>
                  <a:schemeClr val="tx1"/>
                </a:solidFill>
                <a:latin typeface="Arial" panose="020B0604020202020204" pitchFamily="34" charset="0"/>
                <a:cs typeface="Arial" panose="020B0604020202020204" pitchFamily="34" charset="0"/>
              </a:rPr>
              <a:t>Asians were more likely to answer that they sometimes or never got an appointment for routine care as soon as needed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(30.1% vs. 15.8%).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(25.8% for Asians in 2016 compared with 12.6% for</a:t>
            </a:r>
            <a:r>
              <a:rPr lang="en-US" b="0" baseline="0" dirty="0" smtClean="0">
                <a:solidFill>
                  <a:schemeClr val="tx1"/>
                </a:solidFill>
                <a:latin typeface="Arial" panose="020B0604020202020204" pitchFamily="34" charset="0"/>
                <a:cs typeface="Arial" panose="020B0604020202020204" pitchFamily="34" charset="0"/>
              </a:rPr>
              <a:t> Whites)</a:t>
            </a:r>
            <a:r>
              <a:rPr lang="en-US" b="0" dirty="0" smtClean="0">
                <a:solidFill>
                  <a:schemeClr val="tx1"/>
                </a:solidFill>
                <a:latin typeface="Arial" panose="020B0604020202020204" pitchFamily="34" charset="0"/>
                <a:cs typeface="Arial" panose="020B0604020202020204" pitchFamily="34" charset="0"/>
              </a:rPr>
              <a:t>. </a:t>
            </a:r>
            <a:endParaRPr lang="en-US" b="0" dirty="0">
              <a:solidFill>
                <a:schemeClr val="tx1"/>
              </a:solidFill>
              <a:latin typeface="Arial" panose="020B0604020202020204" pitchFamily="34" charset="0"/>
              <a:cs typeface="Arial" panose="020B0604020202020204" pitchFamily="34" charset="0"/>
            </a:endParaRP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latin typeface="Arial" panose="020B0604020202020204" pitchFamily="34" charset="0"/>
                <a:cs typeface="Arial" panose="020B0604020202020204" pitchFamily="34" charset="0"/>
              </a:rPr>
              <a:t>Blacks were more likely to answer that they sometimes or never got an appointment for routine care as soon as needed compared to Whites (19.8% vs. 15.8%). </a:t>
            </a:r>
            <a:r>
              <a:rPr lang="en-US" b="0" dirty="0" smtClean="0">
                <a:solidFill>
                  <a:schemeClr val="tx1"/>
                </a:solidFill>
                <a:latin typeface="Arial" panose="020B0604020202020204" pitchFamily="34" charset="0"/>
                <a:cs typeface="Arial" panose="020B0604020202020204" pitchFamily="34" charset="0"/>
              </a:rPr>
              <a:t>This gap did not narrow over time (17.1% for Blacks in 2016 compared with 12.6% for</a:t>
            </a:r>
            <a:r>
              <a:rPr lang="en-US" b="0" baseline="0" dirty="0" smtClean="0">
                <a:solidFill>
                  <a:schemeClr val="tx1"/>
                </a:solidFill>
                <a:latin typeface="Arial" panose="020B0604020202020204" pitchFamily="34" charset="0"/>
                <a:cs typeface="Arial" panose="020B0604020202020204" pitchFamily="34" charset="0"/>
              </a:rPr>
              <a:t> Whites)</a:t>
            </a:r>
            <a:r>
              <a:rPr lang="en-US" b="0" dirty="0" smtClean="0">
                <a:solidFill>
                  <a:schemeClr val="tx1"/>
                </a:solidFill>
                <a:latin typeface="Arial" panose="020B0604020202020204" pitchFamily="34" charset="0"/>
                <a:cs typeface="Arial" panose="020B0604020202020204" pitchFamily="34" charset="0"/>
              </a:rPr>
              <a:t>. </a:t>
            </a:r>
          </a:p>
          <a:p>
            <a:pPr marL="174982" indent="-174982" defTabSz="93323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56</a:t>
            </a:fld>
            <a:endParaRPr lang="en-US" dirty="0"/>
          </a:p>
        </p:txBody>
      </p:sp>
    </p:spTree>
    <p:extLst>
      <p:ext uri="{BB962C8B-B14F-4D97-AF65-F5344CB8AC3E}">
        <p14:creationId xmlns:p14="http://schemas.microsoft.com/office/powerpoint/2010/main" val="15236510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the most recent data year (2016 or 2017), findings show that many disparities persist. </a:t>
            </a:r>
          </a:p>
          <a:p>
            <a:pPr marL="171450" indent="-171450">
              <a:buFont typeface="Arial" panose="020B0604020202020204" pitchFamily="34" charset="0"/>
              <a:buChar char="•"/>
            </a:pPr>
            <a:r>
              <a:rPr lang="en-US" dirty="0" smtClean="0"/>
              <a:t>Asians performed better than Whites on 28% of quality measures and NHPIs Asians performed better than Whites on 14% of quality measures.</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57</a:t>
            </a:fld>
            <a:endParaRPr lang="en-US" dirty="0"/>
          </a:p>
        </p:txBody>
      </p:sp>
    </p:spTree>
    <p:extLst>
      <p:ext uri="{BB962C8B-B14F-4D97-AF65-F5344CB8AC3E}">
        <p14:creationId xmlns:p14="http://schemas.microsoft.com/office/powerpoint/2010/main" val="3074665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514475"/>
            <a:ext cx="4187825" cy="3140075"/>
          </a:xfrm>
        </p:spPr>
      </p:sp>
      <p:sp>
        <p:nvSpPr>
          <p:cNvPr id="3" name="Notes Placeholder 2"/>
          <p:cNvSpPr>
            <a:spLocks noGrp="1"/>
          </p:cNvSpPr>
          <p:nvPr>
            <p:ph type="body" idx="1"/>
          </p:nvPr>
        </p:nvSpPr>
        <p:spPr>
          <a:xfrm>
            <a:off x="702310" y="4806950"/>
            <a:ext cx="5618480" cy="3338512"/>
          </a:xfrm>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Patient Safety is the first</a:t>
            </a:r>
            <a:r>
              <a:rPr lang="en-US" sz="1200" kern="1200" baseline="0" dirty="0">
                <a:solidFill>
                  <a:schemeClr val="tx1"/>
                </a:solidFill>
                <a:effectLst/>
                <a:latin typeface="Arial" panose="020B0604020202020204" pitchFamily="34" charset="0"/>
                <a:ea typeface="+mn-ea"/>
                <a:cs typeface="Arial" panose="020B0604020202020204" pitchFamily="34" charset="0"/>
              </a:rPr>
              <a:t> of five healthcare priorities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covered </a:t>
            </a:r>
            <a:r>
              <a:rPr lang="en-US" sz="1200" kern="1200" baseline="0" dirty="0">
                <a:solidFill>
                  <a:schemeClr val="tx1"/>
                </a:solidFill>
                <a:effectLst/>
                <a:latin typeface="Arial" panose="020B0604020202020204" pitchFamily="34" charset="0"/>
                <a:ea typeface="+mn-ea"/>
                <a:cs typeface="Arial" panose="020B0604020202020204" pitchFamily="34" charset="0"/>
              </a:rPr>
              <a:t>by this chartbook. The other four priorities are Person- and Family-Centered Care, Effective Treatment, Healthy Living, and Care Affordability. A sixth priority, Care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Coordination, </a:t>
            </a:r>
            <a:r>
              <a:rPr lang="en-US" sz="1200" kern="1200" baseline="0" dirty="0">
                <a:solidFill>
                  <a:schemeClr val="tx1"/>
                </a:solidFill>
                <a:effectLst/>
                <a:latin typeface="Arial" panose="020B0604020202020204" pitchFamily="34" charset="0"/>
                <a:ea typeface="+mn-ea"/>
                <a:cs typeface="Arial" panose="020B0604020202020204" pitchFamily="34" charset="0"/>
              </a:rPr>
              <a:t>was addressed separately in the Chartbook on Care Coordination, available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sz="1200" kern="1200" baseline="0" dirty="0">
                <a:solidFill>
                  <a:schemeClr val="tx1"/>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561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latin typeface="Arial" panose="020B0604020202020204" pitchFamily="34" charset="0"/>
                <a:cs typeface="Arial" panose="020B0604020202020204" pitchFamily="34" charset="0"/>
              </a:rPr>
              <a:t>Some drugs </a:t>
            </a:r>
            <a:r>
              <a:rPr lang="en-US" b="0" dirty="0" smtClean="0">
                <a:latin typeface="Arial" panose="020B0604020202020204" pitchFamily="34" charset="0"/>
                <a:cs typeface="Arial" panose="020B0604020202020204" pitchFamily="34" charset="0"/>
              </a:rPr>
              <a:t>prescribed </a:t>
            </a:r>
            <a:r>
              <a:rPr lang="en-US" b="0" dirty="0">
                <a:latin typeface="Arial" panose="020B0604020202020204" pitchFamily="34" charset="0"/>
                <a:cs typeface="Arial" panose="020B0604020202020204" pitchFamily="34" charset="0"/>
              </a:rPr>
              <a:t>for older </a:t>
            </a:r>
            <a:r>
              <a:rPr lang="en-US" b="0" dirty="0" smtClean="0">
                <a:latin typeface="Arial" panose="020B0604020202020204" pitchFamily="34" charset="0"/>
                <a:cs typeface="Arial" panose="020B0604020202020204" pitchFamily="34" charset="0"/>
              </a:rPr>
              <a:t>adults are </a:t>
            </a:r>
            <a:r>
              <a:rPr lang="en-US" b="0" dirty="0">
                <a:latin typeface="Arial" panose="020B0604020202020204" pitchFamily="34" charset="0"/>
                <a:cs typeface="Arial" panose="020B0604020202020204" pitchFamily="34" charset="0"/>
              </a:rPr>
              <a:t>known to be potentially harmful for this age </a:t>
            </a:r>
            <a:r>
              <a:rPr lang="en-US" b="0" dirty="0" smtClean="0">
                <a:latin typeface="Arial" panose="020B0604020202020204" pitchFamily="34" charset="0"/>
                <a:cs typeface="Arial" panose="020B0604020202020204" pitchFamily="34" charset="0"/>
              </a:rPr>
              <a:t>group </a:t>
            </a:r>
            <a:r>
              <a:rPr lang="en-US" b="0" dirty="0">
                <a:latin typeface="Arial" panose="020B0604020202020204" pitchFamily="34" charset="0"/>
                <a:cs typeface="Arial" panose="020B0604020202020204" pitchFamily="34" charset="0"/>
              </a:rPr>
              <a:t>and can lead to adverse drug events that are both expensive and associated with poor health </a:t>
            </a:r>
            <a:r>
              <a:rPr lang="en-US" b="0" dirty="0" smtClean="0">
                <a:latin typeface="Arial" panose="020B0604020202020204" pitchFamily="34" charset="0"/>
                <a:cs typeface="Arial" panose="020B0604020202020204" pitchFamily="34" charset="0"/>
              </a:rPr>
              <a:t>outcomes (American Geriatrics Society, 2015).</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latin typeface="Arial" panose="020B0604020202020204" pitchFamily="34" charset="0"/>
                <a:cs typeface="Arial" panose="020B0604020202020204" pitchFamily="34" charset="0"/>
              </a:rPr>
              <a:t>Overall </a:t>
            </a:r>
            <a:r>
              <a:rPr lang="en-US" b="1" dirty="0">
                <a:latin typeface="Arial" panose="020B0604020202020204" pitchFamily="34" charset="0"/>
                <a:cs typeface="Arial" panose="020B0604020202020204" pitchFamily="34" charset="0"/>
              </a:rPr>
              <a:t>Rate:</a:t>
            </a:r>
            <a:r>
              <a:rPr lang="en-US" b="0" dirty="0">
                <a:latin typeface="Arial" panose="020B0604020202020204" pitchFamily="34" charset="0"/>
                <a:cs typeface="Arial" panose="020B0604020202020204" pitchFamily="34" charset="0"/>
              </a:rPr>
              <a:t> In 2016, 9.9% of adults age 65 and </a:t>
            </a:r>
            <a:r>
              <a:rPr lang="en-US" b="0" dirty="0" smtClean="0">
                <a:latin typeface="Arial" panose="020B0604020202020204" pitchFamily="34" charset="0"/>
                <a:cs typeface="Arial" panose="020B0604020202020204" pitchFamily="34" charset="0"/>
              </a:rPr>
              <a:t>over </a:t>
            </a:r>
            <a:r>
              <a:rPr lang="en-US" b="0" dirty="0">
                <a:latin typeface="Arial" panose="020B0604020202020204" pitchFamily="34" charset="0"/>
                <a:cs typeface="Arial" panose="020B0604020202020204" pitchFamily="34" charset="0"/>
              </a:rPr>
              <a:t>had received at least one of 33 potentially inappropriate medications during the calendar year.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Trends: </a:t>
            </a:r>
            <a:endParaRPr lang="en-US" b="1"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dirty="0" smtClean="0">
                <a:latin typeface="Arial" panose="020B0604020202020204" pitchFamily="34" charset="0"/>
                <a:cs typeface="Arial" panose="020B0604020202020204" pitchFamily="34" charset="0"/>
              </a:rPr>
              <a:t>From</a:t>
            </a:r>
            <a:r>
              <a:rPr lang="en-US" b="0" baseline="0" dirty="0" smtClean="0">
                <a:latin typeface="Arial" panose="020B0604020202020204" pitchFamily="34" charset="0"/>
                <a:cs typeface="Arial" panose="020B0604020202020204" pitchFamily="34" charset="0"/>
              </a:rPr>
              <a:t> 2007 to 2016, t</a:t>
            </a:r>
            <a:r>
              <a:rPr lang="en-US" b="0" dirty="0" smtClean="0">
                <a:latin typeface="Arial" panose="020B0604020202020204" pitchFamily="34" charset="0"/>
                <a:cs typeface="Arial" panose="020B0604020202020204" pitchFamily="34" charset="0"/>
              </a:rPr>
              <a:t>here </a:t>
            </a:r>
            <a:r>
              <a:rPr lang="en-US" b="0" dirty="0">
                <a:latin typeface="Arial" panose="020B0604020202020204" pitchFamily="34" charset="0"/>
                <a:cs typeface="Arial" panose="020B0604020202020204" pitchFamily="34" charset="0"/>
              </a:rPr>
              <a:t>was no </a:t>
            </a:r>
            <a:r>
              <a:rPr lang="en-US" b="0" dirty="0" smtClean="0">
                <a:latin typeface="Arial" panose="020B0604020202020204" pitchFamily="34" charset="0"/>
                <a:cs typeface="Arial" panose="020B0604020202020204" pitchFamily="34" charset="0"/>
              </a:rPr>
              <a:t>statistically significant </a:t>
            </a:r>
            <a:r>
              <a:rPr lang="en-US" b="0" dirty="0">
                <a:latin typeface="Arial" panose="020B0604020202020204" pitchFamily="34" charset="0"/>
                <a:cs typeface="Arial" panose="020B0604020202020204" pitchFamily="34" charset="0"/>
              </a:rPr>
              <a:t>change in </a:t>
            </a:r>
            <a:r>
              <a:rPr lang="en-US" b="0" dirty="0" smtClean="0">
                <a:latin typeface="Arial" panose="020B0604020202020204" pitchFamily="34" charset="0"/>
                <a:cs typeface="Arial" panose="020B0604020202020204" pitchFamily="34" charset="0"/>
              </a:rPr>
              <a:t>the percentage</a:t>
            </a:r>
            <a:r>
              <a:rPr lang="en-US" b="0" baseline="0" dirty="0" smtClean="0">
                <a:latin typeface="Arial" panose="020B0604020202020204" pitchFamily="34" charset="0"/>
                <a:cs typeface="Arial" panose="020B0604020202020204" pitchFamily="34" charset="0"/>
              </a:rPr>
              <a:t> of</a:t>
            </a:r>
            <a:r>
              <a:rPr lang="en-US" b="0" dirty="0" smtClean="0">
                <a:latin typeface="Arial" panose="020B0604020202020204" pitchFamily="34" charset="0"/>
                <a:cs typeface="Arial" panose="020B0604020202020204" pitchFamily="34" charset="0"/>
              </a:rPr>
              <a:t> older </a:t>
            </a:r>
            <a:r>
              <a:rPr lang="en-US" b="0" dirty="0" smtClean="0">
                <a:solidFill>
                  <a:srgbClr val="FF0000"/>
                </a:solidFill>
                <a:latin typeface="Arial" panose="020B0604020202020204" pitchFamily="34" charset="0"/>
                <a:cs typeface="Arial" panose="020B0604020202020204" pitchFamily="34" charset="0"/>
              </a:rPr>
              <a:t>Asian </a:t>
            </a:r>
            <a:r>
              <a:rPr lang="en-US" b="0" dirty="0" smtClean="0">
                <a:latin typeface="Arial" panose="020B0604020202020204" pitchFamily="34" charset="0"/>
                <a:cs typeface="Arial" panose="020B0604020202020204" pitchFamily="34" charset="0"/>
              </a:rPr>
              <a:t>adults who were prescribed potentially inappropriate medications. </a:t>
            </a:r>
            <a:r>
              <a:rPr lang="en-US" b="0" strike="sngStrike" dirty="0" smtClean="0">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b="0" dirty="0" smtClean="0">
                <a:latin typeface="Arial" panose="020B0604020202020204" pitchFamily="34" charset="0"/>
                <a:cs typeface="Arial" panose="020B0604020202020204" pitchFamily="34" charset="0"/>
              </a:rPr>
              <a:t>For </a:t>
            </a:r>
            <a:r>
              <a:rPr lang="en-US" b="0" dirty="0">
                <a:latin typeface="Arial" panose="020B0604020202020204" pitchFamily="34" charset="0"/>
                <a:cs typeface="Arial" panose="020B0604020202020204" pitchFamily="34" charset="0"/>
              </a:rPr>
              <a:t>all other groups, </a:t>
            </a:r>
            <a:r>
              <a:rPr lang="en-US" b="0" dirty="0" smtClean="0">
                <a:latin typeface="Arial" panose="020B0604020202020204" pitchFamily="34" charset="0"/>
                <a:cs typeface="Arial" panose="020B0604020202020204" pitchFamily="34" charset="0"/>
              </a:rPr>
              <a:t>the percentage decreased between </a:t>
            </a:r>
            <a:r>
              <a:rPr lang="en-US" b="0" dirty="0">
                <a:latin typeface="Arial" panose="020B0604020202020204" pitchFamily="34" charset="0"/>
                <a:cs typeface="Arial" panose="020B0604020202020204" pitchFamily="34" charset="0"/>
              </a:rPr>
              <a:t>2002 </a:t>
            </a:r>
            <a:r>
              <a:rPr lang="en-US" b="0" dirty="0" smtClean="0">
                <a:latin typeface="Arial" panose="020B0604020202020204" pitchFamily="34" charset="0"/>
                <a:cs typeface="Arial" panose="020B0604020202020204" pitchFamily="34" charset="0"/>
              </a:rPr>
              <a:t>and 2016.</a:t>
            </a:r>
            <a:endParaRPr lang="en-US" b="0" dirty="0">
              <a:latin typeface="Arial" panose="020B0604020202020204" pitchFamily="34" charset="0"/>
              <a:cs typeface="Arial" panose="020B0604020202020204" pitchFamily="34" charset="0"/>
            </a:endParaRPr>
          </a:p>
          <a:p>
            <a:pPr marL="171450" marR="0" lvl="0"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strike="noStrike" dirty="0" smtClean="0">
                <a:latin typeface="Arial" panose="020B0604020202020204" pitchFamily="34" charset="0"/>
                <a:cs typeface="Arial" panose="020B0604020202020204" pitchFamily="34" charset="0"/>
              </a:rPr>
              <a:t>Groups With Disparities:</a:t>
            </a:r>
            <a:r>
              <a:rPr lang="en-US" b="0" strike="noStrike" dirty="0" smtClean="0">
                <a:latin typeface="Arial" panose="020B0604020202020204" pitchFamily="34" charset="0"/>
                <a:cs typeface="Arial" panose="020B0604020202020204" pitchFamily="34" charset="0"/>
              </a:rPr>
              <a:t> </a:t>
            </a:r>
          </a:p>
          <a:p>
            <a:pPr marL="628650" marR="0" lvl="1" indent="-17145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dirty="0" smtClean="0">
                <a:latin typeface="Arial" panose="020B0604020202020204" pitchFamily="34" charset="0"/>
                <a:cs typeface="Arial" panose="020B0604020202020204" pitchFamily="34" charset="0"/>
              </a:rPr>
              <a:t>In 2016, Asians were less likely than Whites to have received any of the 33 potentially inappropriate medications (5.6% vs. 10.0%). </a:t>
            </a:r>
          </a:p>
          <a:p>
            <a:pPr marL="174982" indent="-174982">
              <a:buFont typeface="Arial" panose="020B0604020202020204" pitchFamily="34" charset="0"/>
              <a:buChar char="•"/>
            </a:pPr>
            <a:endParaRPr lang="en-US" b="0" strike="noStrike"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B17BA40C-25F7-4A81-B7B0-365A5351FE20}" type="slidenum">
              <a:rPr lang="en-US" smtClean="0"/>
              <a:t>59</a:t>
            </a:fld>
            <a:endParaRPr lang="en-US" dirty="0"/>
          </a:p>
        </p:txBody>
      </p:sp>
    </p:spTree>
    <p:extLst>
      <p:ext uri="{BB962C8B-B14F-4D97-AF65-F5344CB8AC3E}">
        <p14:creationId xmlns:p14="http://schemas.microsoft.com/office/powerpoint/2010/main" val="365753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dirty="0"/>
          </a:p>
        </p:txBody>
      </p:sp>
    </p:spTree>
    <p:extLst>
      <p:ext uri="{BB962C8B-B14F-4D97-AF65-F5344CB8AC3E}">
        <p14:creationId xmlns:p14="http://schemas.microsoft.com/office/powerpoint/2010/main" val="25415566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301750"/>
            <a:ext cx="4187825" cy="3141663"/>
          </a:xfrm>
        </p:spPr>
      </p:sp>
      <p:sp>
        <p:nvSpPr>
          <p:cNvPr id="3" name="Notes Placeholder 2"/>
          <p:cNvSpPr>
            <a:spLocks noGrp="1"/>
          </p:cNvSpPr>
          <p:nvPr>
            <p:ph type="body" idx="1"/>
          </p:nvPr>
        </p:nvSpPr>
        <p:spPr>
          <a:xfrm>
            <a:off x="702310" y="4654550"/>
            <a:ext cx="5618480" cy="3490912"/>
          </a:xfrm>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Person- and Family-Centered Care is one </a:t>
            </a:r>
            <a:r>
              <a:rPr lang="en-US" sz="1200" kern="1200" baseline="0" dirty="0">
                <a:solidFill>
                  <a:schemeClr val="tx1"/>
                </a:solidFill>
                <a:effectLst/>
                <a:latin typeface="Arial" panose="020B0604020202020204" pitchFamily="34" charset="0"/>
                <a:ea typeface="+mn-ea"/>
                <a:cs typeface="Arial" panose="020B0604020202020204" pitchFamily="34" charset="0"/>
              </a:rPr>
              <a:t>of five healthcare priorities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covered </a:t>
            </a:r>
            <a:r>
              <a:rPr lang="en-US" sz="1200" kern="1200" baseline="0" dirty="0">
                <a:solidFill>
                  <a:schemeClr val="tx1"/>
                </a:solidFill>
                <a:effectLst/>
                <a:latin typeface="Arial" panose="020B0604020202020204" pitchFamily="34" charset="0"/>
                <a:ea typeface="+mn-ea"/>
                <a:cs typeface="Arial" panose="020B0604020202020204" pitchFamily="34" charset="0"/>
              </a:rPr>
              <a:t>by this chartbook. The other four priorities are </a:t>
            </a:r>
            <a:r>
              <a:rPr lang="en-US" sz="1200" kern="1200" dirty="0">
                <a:solidFill>
                  <a:schemeClr val="tx1"/>
                </a:solidFill>
                <a:effectLst/>
                <a:latin typeface="Arial" panose="020B0604020202020204" pitchFamily="34" charset="0"/>
                <a:ea typeface="+mn-ea"/>
                <a:cs typeface="Arial" panose="020B0604020202020204" pitchFamily="34" charset="0"/>
              </a:rPr>
              <a:t>Patient Safety</a:t>
            </a:r>
            <a:r>
              <a:rPr lang="en-US" sz="1200" kern="1200" baseline="0" dirty="0">
                <a:solidFill>
                  <a:schemeClr val="tx1"/>
                </a:solidFill>
                <a:effectLst/>
                <a:latin typeface="Arial" panose="020B0604020202020204" pitchFamily="34" charset="0"/>
                <a:ea typeface="+mn-ea"/>
                <a:cs typeface="Arial" panose="020B0604020202020204" pitchFamily="34" charset="0"/>
              </a:rPr>
              <a:t>, Effective Treatment, Healthy Living, and Care Affordability. A sixth priority, Care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Coordination, </a:t>
            </a:r>
            <a:r>
              <a:rPr lang="en-US" sz="1200" kern="1200" baseline="0" dirty="0">
                <a:solidFill>
                  <a:schemeClr val="tx1"/>
                </a:solidFill>
                <a:effectLst/>
                <a:latin typeface="Arial" panose="020B0604020202020204" pitchFamily="34" charset="0"/>
                <a:ea typeface="+mn-ea"/>
                <a:cs typeface="Arial" panose="020B0604020202020204" pitchFamily="34" charset="0"/>
              </a:rPr>
              <a:t>was addressed separately in the Chartbook on Care Coordination, available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sz="1200" kern="1200" baseline="0" dirty="0">
                <a:solidFill>
                  <a:schemeClr val="tx1"/>
                </a:solidFill>
                <a:effectLst/>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2365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480004"/>
            <a:ext cx="6400800" cy="4136946"/>
          </a:xfrm>
        </p:spPr>
        <p:txBody>
          <a:bodyPr/>
          <a:lstStyle/>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Importance: </a:t>
            </a:r>
            <a:r>
              <a:rPr lang="en-US" sz="1100" b="0" dirty="0">
                <a:solidFill>
                  <a:schemeClr val="tx1"/>
                </a:solidFill>
                <a:latin typeface="Arial" panose="020B0604020202020204" pitchFamily="34" charset="0"/>
                <a:cs typeface="Arial" panose="020B0604020202020204" pitchFamily="34" charset="0"/>
              </a:rPr>
              <a:t>A person- and family-centered  approach to </a:t>
            </a:r>
            <a:r>
              <a:rPr lang="en-US" sz="1100" b="0" dirty="0" smtClean="0">
                <a:solidFill>
                  <a:schemeClr val="tx1"/>
                </a:solidFill>
                <a:latin typeface="Arial" panose="020B0604020202020204" pitchFamily="34" charset="0"/>
                <a:cs typeface="Arial" panose="020B0604020202020204" pitchFamily="34" charset="0"/>
              </a:rPr>
              <a:t>healthcare </a:t>
            </a:r>
            <a:r>
              <a:rPr lang="en-US" sz="1100" b="0" dirty="0">
                <a:solidFill>
                  <a:schemeClr val="tx1"/>
                </a:solidFill>
                <a:latin typeface="Arial" panose="020B0604020202020204" pitchFamily="34" charset="0"/>
                <a:cs typeface="Arial" panose="020B0604020202020204" pitchFamily="34" charset="0"/>
              </a:rPr>
              <a:t>is defined by the inclusion and participation of patients and their families in </a:t>
            </a:r>
            <a:r>
              <a:rPr lang="en-US" sz="1100" b="0" dirty="0" smtClean="0">
                <a:solidFill>
                  <a:schemeClr val="tx1"/>
                </a:solidFill>
                <a:latin typeface="Arial" panose="020B0604020202020204" pitchFamily="34" charset="0"/>
                <a:cs typeface="Arial" panose="020B0604020202020204" pitchFamily="34" charset="0"/>
              </a:rPr>
              <a:t>decision making </a:t>
            </a:r>
            <a:r>
              <a:rPr lang="en-US" sz="1100" b="0" dirty="0">
                <a:solidFill>
                  <a:schemeClr val="tx1"/>
                </a:solidFill>
                <a:latin typeface="Arial" panose="020B0604020202020204" pitchFamily="34" charset="0"/>
                <a:cs typeface="Arial" panose="020B0604020202020204" pitchFamily="34" charset="0"/>
              </a:rPr>
              <a:t>and treatment. A fundamental basis for inclusivity is treating patients with courtesy and respect. </a:t>
            </a:r>
            <a:r>
              <a:rPr lang="en-US" sz="1100" b="0" dirty="0">
                <a:latin typeface="Arial" panose="020B0604020202020204" pitchFamily="34" charset="0"/>
                <a:cs typeface="Arial" panose="020B0604020202020204" pitchFamily="34" charset="0"/>
              </a:rPr>
              <a:t>There is a positive association between being treated with courtesy, dignity, and respect and improved patient experiences with care and health </a:t>
            </a:r>
            <a:r>
              <a:rPr lang="en-US" sz="1100" b="0" dirty="0" smtClean="0">
                <a:latin typeface="Arial" panose="020B0604020202020204" pitchFamily="34" charset="0"/>
                <a:cs typeface="Arial" panose="020B0604020202020204" pitchFamily="34" charset="0"/>
              </a:rPr>
              <a:t>outcomes (Beach, 2005; Van de </a:t>
            </a:r>
            <a:r>
              <a:rPr lang="en-US" sz="1100" b="0" dirty="0" err="1" smtClean="0">
                <a:latin typeface="Arial" panose="020B0604020202020204" pitchFamily="34" charset="0"/>
                <a:cs typeface="Arial" panose="020B0604020202020204" pitchFamily="34" charset="0"/>
              </a:rPr>
              <a:t>Ven</a:t>
            </a:r>
            <a:r>
              <a:rPr lang="en-US" sz="1100" b="0" dirty="0" smtClean="0">
                <a:latin typeface="Arial" panose="020B0604020202020204" pitchFamily="34" charset="0"/>
                <a:cs typeface="Arial" panose="020B0604020202020204" pitchFamily="34" charset="0"/>
              </a:rPr>
              <a:t>, 2014).</a:t>
            </a:r>
            <a:endParaRPr lang="en-US" sz="1100" b="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sz="1100" b="1" dirty="0" smtClean="0">
                <a:solidFill>
                  <a:schemeClr val="tx1"/>
                </a:solidFill>
                <a:latin typeface="Arial" panose="020B0604020202020204" pitchFamily="34" charset="0"/>
                <a:cs typeface="Arial" panose="020B0604020202020204" pitchFamily="34" charset="0"/>
              </a:rPr>
              <a:t>Overall </a:t>
            </a:r>
            <a:r>
              <a:rPr lang="en-US" sz="1100" b="1" dirty="0">
                <a:solidFill>
                  <a:schemeClr val="tx1"/>
                </a:solidFill>
                <a:latin typeface="Arial" panose="020B0604020202020204" pitchFamily="34" charset="0"/>
                <a:cs typeface="Arial" panose="020B0604020202020204" pitchFamily="34" charset="0"/>
              </a:rPr>
              <a:t>Rate: </a:t>
            </a:r>
            <a:r>
              <a:rPr lang="en-US" sz="1100" b="0" dirty="0">
                <a:solidFill>
                  <a:schemeClr val="tx1"/>
                </a:solidFill>
                <a:latin typeface="Arial" panose="020B0604020202020204" pitchFamily="34" charset="0"/>
                <a:cs typeface="Arial" panose="020B0604020202020204" pitchFamily="34" charset="0"/>
              </a:rPr>
              <a:t>In 2017, 93.5% of adults </a:t>
            </a:r>
            <a:r>
              <a:rPr lang="en-US" sz="1100" dirty="0">
                <a:latin typeface="Arial" panose="020B0604020202020204" pitchFamily="34" charset="0"/>
                <a:cs typeface="Arial" panose="020B0604020202020204" pitchFamily="34" charset="0"/>
              </a:rPr>
              <a:t>reported that </a:t>
            </a:r>
            <a:r>
              <a:rPr lang="en-US" sz="1100" dirty="0" smtClean="0">
                <a:latin typeface="Arial" panose="020B0604020202020204" pitchFamily="34" charset="0"/>
                <a:cs typeface="Arial" panose="020B0604020202020204" pitchFamily="34" charset="0"/>
              </a:rPr>
              <a:t>home </a:t>
            </a:r>
            <a:r>
              <a:rPr lang="en-US" sz="1100" dirty="0">
                <a:latin typeface="Arial" panose="020B0604020202020204" pitchFamily="34" charset="0"/>
                <a:cs typeface="Arial" panose="020B0604020202020204" pitchFamily="34" charset="0"/>
              </a:rPr>
              <a:t>health providers always treated them with courtesy and respect in the last 2 months of care.</a:t>
            </a:r>
            <a:endParaRPr lang="en-US" sz="11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Trends: </a:t>
            </a:r>
            <a:r>
              <a:rPr lang="en-US" sz="1100" b="0" dirty="0">
                <a:solidFill>
                  <a:schemeClr val="tx1"/>
                </a:solidFill>
                <a:latin typeface="Arial" panose="020B0604020202020204" pitchFamily="34" charset="0"/>
                <a:cs typeface="Arial" panose="020B0604020202020204" pitchFamily="34" charset="0"/>
              </a:rPr>
              <a:t>From </a:t>
            </a:r>
            <a:r>
              <a:rPr lang="en-US" sz="1100" b="0" dirty="0" smtClean="0">
                <a:solidFill>
                  <a:schemeClr val="tx1"/>
                </a:solidFill>
                <a:latin typeface="Arial" panose="020B0604020202020204" pitchFamily="34" charset="0"/>
                <a:cs typeface="Arial" panose="020B0604020202020204" pitchFamily="34" charset="0"/>
              </a:rPr>
              <a:t>2012 to 2017</a:t>
            </a:r>
            <a:r>
              <a:rPr lang="en-US" sz="1100" b="0" dirty="0">
                <a:solidFill>
                  <a:schemeClr val="tx1"/>
                </a:solidFill>
                <a:latin typeface="Arial" panose="020B0604020202020204" pitchFamily="34" charset="0"/>
                <a:cs typeface="Arial" panose="020B0604020202020204" pitchFamily="34" charset="0"/>
              </a:rPr>
              <a:t>, adults who reported that home health providers always treated them with courtesy and respect in the last 2 months of care improved for Asians (83.4% to 84.3%) and overall (93.2% to 93.5%).</a:t>
            </a:r>
            <a:endParaRPr lang="en-US" sz="11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Groups </a:t>
            </a:r>
            <a:r>
              <a:rPr lang="en-US" sz="1100" b="1" dirty="0" smtClean="0">
                <a:solidFill>
                  <a:schemeClr val="tx1"/>
                </a:solidFill>
                <a:latin typeface="Arial" panose="020B0604020202020204" pitchFamily="34" charset="0"/>
                <a:cs typeface="Arial" panose="020B0604020202020204" pitchFamily="34" charset="0"/>
              </a:rPr>
              <a:t>With </a:t>
            </a:r>
            <a:r>
              <a:rPr lang="en-US" sz="1100" b="1" dirty="0">
                <a:solidFill>
                  <a:schemeClr val="tx1"/>
                </a:solidFill>
                <a:latin typeface="Arial" panose="020B0604020202020204" pitchFamily="34" charset="0"/>
                <a:cs typeface="Arial" panose="020B0604020202020204" pitchFamily="34" charset="0"/>
              </a:rPr>
              <a:t>Disparities: </a:t>
            </a:r>
            <a:r>
              <a:rPr lang="en-US" sz="1100" b="0" dirty="0">
                <a:solidFill>
                  <a:schemeClr val="tx1"/>
                </a:solidFill>
                <a:latin typeface="Arial" panose="020B0604020202020204" pitchFamily="34" charset="0"/>
                <a:cs typeface="Arial" panose="020B0604020202020204" pitchFamily="34" charset="0"/>
              </a:rPr>
              <a:t>In 2012, the baseline year for this analysis: </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solidFill>
                <a:latin typeface="Arial" panose="020B0604020202020204" pitchFamily="34" charset="0"/>
                <a:cs typeface="Arial" panose="020B0604020202020204" pitchFamily="34" charset="0"/>
              </a:rPr>
              <a:t>Asian adults were less likely to report that home health providers always treated them with courtesy and respect in the last 2 months of care compared </a:t>
            </a:r>
            <a:r>
              <a:rPr lang="en-US" sz="1100" b="0" dirty="0" smtClean="0">
                <a:solidFill>
                  <a:schemeClr val="tx1"/>
                </a:solidFill>
                <a:latin typeface="Arial" panose="020B0604020202020204" pitchFamily="34" charset="0"/>
                <a:cs typeface="Arial" panose="020B0604020202020204" pitchFamily="34" charset="0"/>
              </a:rPr>
              <a:t>with </a:t>
            </a:r>
            <a:r>
              <a:rPr lang="en-US" sz="1100" b="0" dirty="0">
                <a:solidFill>
                  <a:schemeClr val="tx1"/>
                </a:solidFill>
                <a:latin typeface="Arial" panose="020B0604020202020204" pitchFamily="34" charset="0"/>
                <a:cs typeface="Arial" panose="020B0604020202020204" pitchFamily="34" charset="0"/>
              </a:rPr>
              <a:t>White adults (83.4% vs. 94.0%). This gap </a:t>
            </a:r>
            <a:r>
              <a:rPr lang="en-US" sz="1100" b="0" dirty="0" smtClean="0">
                <a:solidFill>
                  <a:schemeClr val="tx1"/>
                </a:solidFill>
                <a:latin typeface="Arial" panose="020B0604020202020204" pitchFamily="34" charset="0"/>
                <a:cs typeface="Arial" panose="020B0604020202020204" pitchFamily="34" charset="0"/>
              </a:rPr>
              <a:t>did </a:t>
            </a:r>
            <a:r>
              <a:rPr lang="en-US" sz="1100" b="0" dirty="0">
                <a:solidFill>
                  <a:schemeClr val="tx1"/>
                </a:solidFill>
                <a:latin typeface="Arial" panose="020B0604020202020204" pitchFamily="34" charset="0"/>
                <a:cs typeface="Arial" panose="020B0604020202020204" pitchFamily="34" charset="0"/>
              </a:rPr>
              <a:t>not </a:t>
            </a:r>
            <a:r>
              <a:rPr lang="en-US" sz="1100" b="0" dirty="0" smtClean="0">
                <a:solidFill>
                  <a:schemeClr val="tx1"/>
                </a:solidFill>
                <a:latin typeface="Arial" panose="020B0604020202020204" pitchFamily="34" charset="0"/>
                <a:cs typeface="Arial" panose="020B0604020202020204" pitchFamily="34" charset="0"/>
              </a:rPr>
              <a:t>narrow </a:t>
            </a:r>
            <a:r>
              <a:rPr lang="en-US" sz="1100" b="0" dirty="0">
                <a:solidFill>
                  <a:schemeClr val="tx1"/>
                </a:solidFill>
                <a:latin typeface="Arial" panose="020B0604020202020204" pitchFamily="34" charset="0"/>
                <a:cs typeface="Arial" panose="020B0604020202020204" pitchFamily="34" charset="0"/>
              </a:rPr>
              <a:t>over </a:t>
            </a:r>
            <a:r>
              <a:rPr lang="en-US" sz="1100" b="0" dirty="0" smtClean="0">
                <a:solidFill>
                  <a:schemeClr val="tx1"/>
                </a:solidFill>
                <a:latin typeface="Arial" panose="020B0604020202020204" pitchFamily="34" charset="0"/>
                <a:cs typeface="Arial" panose="020B0604020202020204" pitchFamily="34" charset="0"/>
              </a:rPr>
              <a:t>time (</a:t>
            </a:r>
            <a:r>
              <a:rPr lang="en-US" sz="1100" dirty="0" smtClean="0">
                <a:latin typeface="Arial" panose="020B0604020202020204" pitchFamily="34" charset="0"/>
                <a:cs typeface="Arial" panose="020B0604020202020204" pitchFamily="34" charset="0"/>
              </a:rPr>
              <a:t>84.3% for Asians in 2017 vs. 94.2% for Whites).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Arial" panose="020B0604020202020204" pitchFamily="34" charset="0"/>
                <a:cs typeface="Arial" panose="020B0604020202020204" pitchFamily="34" charset="0"/>
              </a:rPr>
              <a:t>NHPI </a:t>
            </a:r>
            <a:r>
              <a:rPr lang="en-US" sz="1100" b="0" dirty="0">
                <a:solidFill>
                  <a:schemeClr val="tx1"/>
                </a:solidFill>
                <a:latin typeface="Arial" panose="020B0604020202020204" pitchFamily="34" charset="0"/>
                <a:cs typeface="Arial" panose="020B0604020202020204" pitchFamily="34" charset="0"/>
              </a:rPr>
              <a:t>adults were less likely to report that home health providers always treated them with courtesy and respect in the last 2 months of care compared </a:t>
            </a:r>
            <a:r>
              <a:rPr lang="en-US" sz="1100" b="0" dirty="0" smtClean="0">
                <a:solidFill>
                  <a:schemeClr val="tx1"/>
                </a:solidFill>
                <a:latin typeface="Arial" panose="020B0604020202020204" pitchFamily="34" charset="0"/>
                <a:cs typeface="Arial" panose="020B0604020202020204" pitchFamily="34" charset="0"/>
              </a:rPr>
              <a:t>with </a:t>
            </a:r>
            <a:r>
              <a:rPr lang="en-US" sz="1100" b="0" dirty="0">
                <a:solidFill>
                  <a:schemeClr val="tx1"/>
                </a:solidFill>
                <a:latin typeface="Arial" panose="020B0604020202020204" pitchFamily="34" charset="0"/>
                <a:cs typeface="Arial" panose="020B0604020202020204" pitchFamily="34" charset="0"/>
              </a:rPr>
              <a:t>White adults (88.9% vs. 94.0%). This gap </a:t>
            </a:r>
            <a:r>
              <a:rPr lang="en-US" sz="1100" b="0" dirty="0" smtClean="0">
                <a:solidFill>
                  <a:schemeClr val="tx1"/>
                </a:solidFill>
                <a:latin typeface="Arial" panose="020B0604020202020204" pitchFamily="34" charset="0"/>
                <a:cs typeface="Arial" panose="020B0604020202020204" pitchFamily="34" charset="0"/>
              </a:rPr>
              <a:t>did </a:t>
            </a:r>
            <a:r>
              <a:rPr lang="en-US" sz="1100" b="0" dirty="0">
                <a:solidFill>
                  <a:schemeClr val="tx1"/>
                </a:solidFill>
                <a:latin typeface="Arial" panose="020B0604020202020204" pitchFamily="34" charset="0"/>
                <a:cs typeface="Arial" panose="020B0604020202020204" pitchFamily="34" charset="0"/>
              </a:rPr>
              <a:t>not </a:t>
            </a:r>
            <a:r>
              <a:rPr lang="en-US" sz="1100" b="0" dirty="0" smtClean="0">
                <a:solidFill>
                  <a:schemeClr val="tx1"/>
                </a:solidFill>
                <a:latin typeface="Arial" panose="020B0604020202020204" pitchFamily="34" charset="0"/>
                <a:cs typeface="Arial" panose="020B0604020202020204" pitchFamily="34" charset="0"/>
              </a:rPr>
              <a:t>narrow </a:t>
            </a:r>
            <a:r>
              <a:rPr lang="en-US" sz="1100" b="0" dirty="0">
                <a:solidFill>
                  <a:schemeClr val="tx1"/>
                </a:solidFill>
                <a:latin typeface="Arial" panose="020B0604020202020204" pitchFamily="34" charset="0"/>
                <a:cs typeface="Arial" panose="020B0604020202020204" pitchFamily="34" charset="0"/>
              </a:rPr>
              <a:t>over </a:t>
            </a:r>
            <a:r>
              <a:rPr lang="en-US" sz="1100" b="0" dirty="0" smtClean="0">
                <a:solidFill>
                  <a:schemeClr val="tx1"/>
                </a:solidFill>
                <a:latin typeface="Arial" panose="020B0604020202020204" pitchFamily="34" charset="0"/>
                <a:cs typeface="Arial" panose="020B0604020202020204" pitchFamily="34" charset="0"/>
              </a:rPr>
              <a:t>time (88.5% for NHPIs in 2017 vs. 94.2% for Whites).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Arial" panose="020B0604020202020204" pitchFamily="34" charset="0"/>
                <a:cs typeface="Arial" panose="020B0604020202020204" pitchFamily="34" charset="0"/>
              </a:rPr>
              <a:t>American </a:t>
            </a:r>
            <a:r>
              <a:rPr lang="en-US" sz="1100" b="0" dirty="0">
                <a:solidFill>
                  <a:schemeClr val="tx1"/>
                </a:solidFill>
                <a:latin typeface="Arial" panose="020B0604020202020204" pitchFamily="34" charset="0"/>
                <a:cs typeface="Arial" panose="020B0604020202020204" pitchFamily="34" charset="0"/>
              </a:rPr>
              <a:t>Indian or Alaska Native </a:t>
            </a:r>
            <a:r>
              <a:rPr lang="en-US" sz="1100" b="0" dirty="0" smtClean="0">
                <a:solidFill>
                  <a:schemeClr val="tx1"/>
                </a:solidFill>
                <a:latin typeface="Arial" panose="020B0604020202020204" pitchFamily="34" charset="0"/>
                <a:cs typeface="Arial" panose="020B0604020202020204" pitchFamily="34" charset="0"/>
              </a:rPr>
              <a:t>(AI/AN) adults </a:t>
            </a:r>
            <a:r>
              <a:rPr lang="en-US" sz="1100" b="0" dirty="0">
                <a:solidFill>
                  <a:schemeClr val="tx1"/>
                </a:solidFill>
                <a:latin typeface="Arial" panose="020B0604020202020204" pitchFamily="34" charset="0"/>
                <a:cs typeface="Arial" panose="020B0604020202020204" pitchFamily="34" charset="0"/>
              </a:rPr>
              <a:t>were less likely to report that home health providers always treated them with courtesy and respect in the last 2 months of care compared </a:t>
            </a:r>
            <a:r>
              <a:rPr lang="en-US" sz="1100" b="0" dirty="0" smtClean="0">
                <a:solidFill>
                  <a:schemeClr val="tx1"/>
                </a:solidFill>
                <a:latin typeface="Arial" panose="020B0604020202020204" pitchFamily="34" charset="0"/>
                <a:cs typeface="Arial" panose="020B0604020202020204" pitchFamily="34" charset="0"/>
              </a:rPr>
              <a:t>with </a:t>
            </a:r>
            <a:r>
              <a:rPr lang="en-US" sz="1100" b="0" dirty="0">
                <a:solidFill>
                  <a:schemeClr val="tx1"/>
                </a:solidFill>
                <a:latin typeface="Arial" panose="020B0604020202020204" pitchFamily="34" charset="0"/>
                <a:cs typeface="Arial" panose="020B0604020202020204" pitchFamily="34" charset="0"/>
              </a:rPr>
              <a:t>White adults (90.5% vs. 94.0%). This gap </a:t>
            </a:r>
            <a:r>
              <a:rPr lang="en-US" sz="1100" b="0" dirty="0" smtClean="0">
                <a:solidFill>
                  <a:schemeClr val="tx1"/>
                </a:solidFill>
                <a:latin typeface="Arial" panose="020B0604020202020204" pitchFamily="34" charset="0"/>
                <a:cs typeface="Arial" panose="020B0604020202020204" pitchFamily="34" charset="0"/>
              </a:rPr>
              <a:t>did </a:t>
            </a:r>
            <a:r>
              <a:rPr lang="en-US" sz="1100" b="0" dirty="0">
                <a:solidFill>
                  <a:schemeClr val="tx1"/>
                </a:solidFill>
                <a:latin typeface="Arial" panose="020B0604020202020204" pitchFamily="34" charset="0"/>
                <a:cs typeface="Arial" panose="020B0604020202020204" pitchFamily="34" charset="0"/>
              </a:rPr>
              <a:t>not </a:t>
            </a:r>
            <a:r>
              <a:rPr lang="en-US" sz="1100" b="0" dirty="0" smtClean="0">
                <a:solidFill>
                  <a:schemeClr val="tx1"/>
                </a:solidFill>
                <a:latin typeface="Arial" panose="020B0604020202020204" pitchFamily="34" charset="0"/>
                <a:cs typeface="Arial" panose="020B0604020202020204" pitchFamily="34" charset="0"/>
              </a:rPr>
              <a:t>narrow </a:t>
            </a:r>
            <a:r>
              <a:rPr lang="en-US" sz="1100" b="0" dirty="0">
                <a:solidFill>
                  <a:schemeClr val="tx1"/>
                </a:solidFill>
                <a:latin typeface="Arial" panose="020B0604020202020204" pitchFamily="34" charset="0"/>
                <a:cs typeface="Arial" panose="020B0604020202020204" pitchFamily="34" charset="0"/>
              </a:rPr>
              <a:t>over </a:t>
            </a:r>
            <a:r>
              <a:rPr lang="en-US" sz="1100" b="0" dirty="0" smtClean="0">
                <a:solidFill>
                  <a:schemeClr val="tx1"/>
                </a:solidFill>
                <a:latin typeface="Arial" panose="020B0604020202020204" pitchFamily="34" charset="0"/>
                <a:cs typeface="Arial" panose="020B0604020202020204" pitchFamily="34" charset="0"/>
              </a:rPr>
              <a:t>time (90.3% for AI/ANs in 2017 vs. 94.2% for Whites).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solidFill>
                <a:latin typeface="Arial" panose="020B0604020202020204" pitchFamily="34" charset="0"/>
                <a:cs typeface="Arial" panose="020B0604020202020204" pitchFamily="34" charset="0"/>
              </a:rPr>
              <a:t>Black </a:t>
            </a:r>
            <a:r>
              <a:rPr lang="en-US" sz="1100" b="0" dirty="0">
                <a:solidFill>
                  <a:schemeClr val="tx1"/>
                </a:solidFill>
                <a:latin typeface="Arial" panose="020B0604020202020204" pitchFamily="34" charset="0"/>
                <a:cs typeface="Arial" panose="020B0604020202020204" pitchFamily="34" charset="0"/>
              </a:rPr>
              <a:t>adults were less likely </a:t>
            </a:r>
            <a:r>
              <a:rPr lang="en-US" sz="1100" b="0" dirty="0" smtClean="0">
                <a:solidFill>
                  <a:schemeClr val="tx1"/>
                </a:solidFill>
                <a:latin typeface="Arial" panose="020B0604020202020204" pitchFamily="34" charset="0"/>
                <a:cs typeface="Arial" panose="020B0604020202020204" pitchFamily="34" charset="0"/>
              </a:rPr>
              <a:t>to report </a:t>
            </a:r>
            <a:r>
              <a:rPr lang="en-US" sz="1100" b="0" dirty="0">
                <a:solidFill>
                  <a:schemeClr val="tx1"/>
                </a:solidFill>
                <a:latin typeface="Arial" panose="020B0604020202020204" pitchFamily="34" charset="0"/>
                <a:cs typeface="Arial" panose="020B0604020202020204" pitchFamily="34" charset="0"/>
              </a:rPr>
              <a:t>that home health providers always treated them with courtesy and respect in the last 2 months of care compared </a:t>
            </a:r>
            <a:r>
              <a:rPr lang="en-US" sz="1100" b="0" dirty="0" smtClean="0">
                <a:solidFill>
                  <a:schemeClr val="tx1"/>
                </a:solidFill>
                <a:latin typeface="Arial" panose="020B0604020202020204" pitchFamily="34" charset="0"/>
                <a:cs typeface="Arial" panose="020B0604020202020204" pitchFamily="34" charset="0"/>
              </a:rPr>
              <a:t>with </a:t>
            </a:r>
            <a:r>
              <a:rPr lang="en-US" sz="1100" b="0" dirty="0">
                <a:solidFill>
                  <a:schemeClr val="tx1"/>
                </a:solidFill>
                <a:latin typeface="Arial" panose="020B0604020202020204" pitchFamily="34" charset="0"/>
                <a:cs typeface="Arial" panose="020B0604020202020204" pitchFamily="34" charset="0"/>
              </a:rPr>
              <a:t>White adults (93.0% vs. 94.0%). This gap </a:t>
            </a:r>
            <a:r>
              <a:rPr lang="en-US" sz="1100" b="0" dirty="0" smtClean="0">
                <a:solidFill>
                  <a:schemeClr val="tx1"/>
                </a:solidFill>
                <a:latin typeface="Arial" panose="020B0604020202020204" pitchFamily="34" charset="0"/>
                <a:cs typeface="Arial" panose="020B0604020202020204" pitchFamily="34" charset="0"/>
              </a:rPr>
              <a:t>did </a:t>
            </a:r>
            <a:r>
              <a:rPr lang="en-US" sz="1100" b="0" dirty="0">
                <a:solidFill>
                  <a:schemeClr val="tx1"/>
                </a:solidFill>
                <a:latin typeface="Arial" panose="020B0604020202020204" pitchFamily="34" charset="0"/>
                <a:cs typeface="Arial" panose="020B0604020202020204" pitchFamily="34" charset="0"/>
              </a:rPr>
              <a:t>not </a:t>
            </a:r>
            <a:r>
              <a:rPr lang="en-US" sz="1100" b="0" dirty="0" smtClean="0">
                <a:solidFill>
                  <a:schemeClr val="tx1"/>
                </a:solidFill>
                <a:latin typeface="Arial" panose="020B0604020202020204" pitchFamily="34" charset="0"/>
                <a:cs typeface="Arial" panose="020B0604020202020204" pitchFamily="34" charset="0"/>
              </a:rPr>
              <a:t>narrow </a:t>
            </a:r>
            <a:r>
              <a:rPr lang="en-US" sz="1100" b="0" dirty="0">
                <a:solidFill>
                  <a:schemeClr val="tx1"/>
                </a:solidFill>
                <a:latin typeface="Arial" panose="020B0604020202020204" pitchFamily="34" charset="0"/>
                <a:cs typeface="Arial" panose="020B0604020202020204" pitchFamily="34" charset="0"/>
              </a:rPr>
              <a:t>over </a:t>
            </a:r>
            <a:r>
              <a:rPr lang="en-US" sz="1100" b="0" dirty="0" smtClean="0">
                <a:solidFill>
                  <a:schemeClr val="tx1"/>
                </a:solidFill>
                <a:latin typeface="Arial" panose="020B0604020202020204" pitchFamily="34" charset="0"/>
                <a:cs typeface="Arial" panose="020B0604020202020204" pitchFamily="34" charset="0"/>
              </a:rPr>
              <a:t>time (92.8% for Blacks in 2017 vs. 94.2% for Whites). </a:t>
            </a:r>
            <a:endParaRPr lang="en-US" sz="1100" b="0" dirty="0">
              <a:solidFill>
                <a:schemeClr val="tx1"/>
              </a:solidFill>
              <a:latin typeface="Arial" panose="020B0604020202020204" pitchFamily="34" charset="0"/>
              <a:cs typeface="Arial" panose="020B0604020202020204" pitchFamily="34" charset="0"/>
            </a:endParaRPr>
          </a:p>
          <a:p>
            <a:pPr marL="0" indent="0" defTabSz="933237">
              <a:buFont typeface="Arial" panose="020B0604020202020204" pitchFamily="34" charset="0"/>
              <a:buNone/>
              <a:defRPr/>
            </a:pPr>
            <a:endParaRPr lang="en-US" sz="1100" b="1" strike="sngStrike" dirty="0">
              <a:solidFill>
                <a:schemeClr val="tx1"/>
              </a:solidFill>
              <a:latin typeface="Arial" panose="020B0604020202020204" pitchFamily="34" charset="0"/>
              <a:cs typeface="Arial" panose="020B0604020202020204" pitchFamily="34" charset="0"/>
            </a:endParaRPr>
          </a:p>
          <a:p>
            <a:pPr defTabSz="933237">
              <a:defRPr/>
            </a:pPr>
            <a:endParaRPr lang="en-US" sz="1100" b="1" strike="sngStrike" dirty="0"/>
          </a:p>
        </p:txBody>
      </p:sp>
      <p:sp>
        <p:nvSpPr>
          <p:cNvPr id="4" name="Slide Number Placeholder 3"/>
          <p:cNvSpPr>
            <a:spLocks noGrp="1"/>
          </p:cNvSpPr>
          <p:nvPr>
            <p:ph type="sldNum" sz="quarter" idx="5"/>
          </p:nvPr>
        </p:nvSpPr>
        <p:spPr/>
        <p:txBody>
          <a:bodyPr/>
          <a:lstStyle/>
          <a:p>
            <a:fld id="{B17BA40C-25F7-4A81-B7B0-365A5351FE20}" type="slidenum">
              <a:rPr lang="en-US" smtClean="0"/>
              <a:t>61</a:t>
            </a:fld>
            <a:endParaRPr lang="en-US" dirty="0"/>
          </a:p>
        </p:txBody>
      </p:sp>
    </p:spTree>
    <p:extLst>
      <p:ext uri="{BB962C8B-B14F-4D97-AF65-F5344CB8AC3E}">
        <p14:creationId xmlns:p14="http://schemas.microsoft.com/office/powerpoint/2010/main" val="27519656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480004"/>
            <a:ext cx="6400800" cy="3984546"/>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latin typeface="Arial" panose="020B0604020202020204" pitchFamily="34" charset="0"/>
                <a:cs typeface="Arial" panose="020B0604020202020204" pitchFamily="34" charset="0"/>
              </a:rPr>
              <a:t>Importance: </a:t>
            </a:r>
            <a:r>
              <a:rPr lang="en-US" sz="1100" b="0" dirty="0">
                <a:solidFill>
                  <a:schemeClr val="tx1"/>
                </a:solidFill>
                <a:latin typeface="Arial" panose="020B0604020202020204" pitchFamily="34" charset="0"/>
                <a:cs typeface="Arial" panose="020B0604020202020204" pitchFamily="34" charset="0"/>
              </a:rPr>
              <a:t>A person- and family-centered  approach to healthcare is defined by the inclusion and participation of patients and their families in </a:t>
            </a:r>
            <a:r>
              <a:rPr lang="en-US" sz="1100" b="0" dirty="0" smtClean="0">
                <a:solidFill>
                  <a:schemeClr val="tx1"/>
                </a:solidFill>
                <a:latin typeface="Arial" panose="020B0604020202020204" pitchFamily="34" charset="0"/>
                <a:cs typeface="Arial" panose="020B0604020202020204" pitchFamily="34" charset="0"/>
              </a:rPr>
              <a:t>decision making </a:t>
            </a:r>
            <a:r>
              <a:rPr lang="en-US" sz="1100" b="0" dirty="0">
                <a:solidFill>
                  <a:schemeClr val="tx1"/>
                </a:solidFill>
                <a:latin typeface="Arial" panose="020B0604020202020204" pitchFamily="34" charset="0"/>
                <a:cs typeface="Arial" panose="020B0604020202020204" pitchFamily="34" charset="0"/>
              </a:rPr>
              <a:t>and treatment. A fundamental basis for inclusivity is treating patients with courtesy and respect. </a:t>
            </a:r>
            <a:r>
              <a:rPr lang="en-US" sz="1100" b="0" dirty="0">
                <a:latin typeface="Arial" panose="020B0604020202020204" pitchFamily="34" charset="0"/>
                <a:cs typeface="Arial" panose="020B0604020202020204" pitchFamily="34" charset="0"/>
              </a:rPr>
              <a:t>There is a positive association between being treated with courtesy, dignity, and respect and improved patient experiences with care and health </a:t>
            </a:r>
            <a:r>
              <a:rPr lang="en-US" sz="1100" b="0" dirty="0" smtClean="0">
                <a:latin typeface="Arial" panose="020B0604020202020204" pitchFamily="34" charset="0"/>
                <a:cs typeface="Arial" panose="020B0604020202020204" pitchFamily="34" charset="0"/>
              </a:rPr>
              <a:t>outcomes (Beach, 2005; Van de </a:t>
            </a:r>
            <a:r>
              <a:rPr lang="en-US" sz="1100" b="0" dirty="0" err="1" smtClean="0">
                <a:latin typeface="Arial" panose="020B0604020202020204" pitchFamily="34" charset="0"/>
                <a:cs typeface="Arial" panose="020B0604020202020204" pitchFamily="34" charset="0"/>
              </a:rPr>
              <a:t>Ven</a:t>
            </a:r>
            <a:r>
              <a:rPr lang="en-US" sz="1100" b="0" dirty="0" smtClean="0">
                <a:latin typeface="Arial" panose="020B0604020202020204" pitchFamily="34" charset="0"/>
                <a:cs typeface="Arial" panose="020B0604020202020204" pitchFamily="34" charset="0"/>
              </a:rPr>
              <a:t>, 2014).</a:t>
            </a:r>
            <a:endParaRPr 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smtClean="0">
                <a:solidFill>
                  <a:schemeClr val="tx1"/>
                </a:solidFill>
                <a:latin typeface="Arial" panose="020B0604020202020204" pitchFamily="34" charset="0"/>
                <a:cs typeface="Arial" panose="020B0604020202020204" pitchFamily="34" charset="0"/>
              </a:rPr>
              <a:t>Overall </a:t>
            </a:r>
            <a:r>
              <a:rPr lang="en-US" sz="1100" b="1" dirty="0">
                <a:solidFill>
                  <a:schemeClr val="tx1"/>
                </a:solidFill>
                <a:latin typeface="Arial" panose="020B0604020202020204" pitchFamily="34" charset="0"/>
                <a:cs typeface="Arial" panose="020B0604020202020204" pitchFamily="34" charset="0"/>
              </a:rPr>
              <a:t>Rate:</a:t>
            </a:r>
            <a:r>
              <a:rPr lang="en-US" sz="1100" b="0" dirty="0">
                <a:solidFill>
                  <a:schemeClr val="tx1"/>
                </a:solidFill>
                <a:latin typeface="Arial" panose="020B0604020202020204" pitchFamily="34" charset="0"/>
                <a:cs typeface="Arial" panose="020B0604020202020204" pitchFamily="34" charset="0"/>
              </a:rPr>
              <a:t> In 2017, 90.1% of adults </a:t>
            </a:r>
            <a:r>
              <a:rPr lang="en-US" sz="1100" dirty="0">
                <a:latin typeface="Arial" panose="020B0604020202020204" pitchFamily="34" charset="0"/>
                <a:cs typeface="Arial" panose="020B0604020202020204" pitchFamily="34" charset="0"/>
              </a:rPr>
              <a:t>reported that that home health providers always treated them as gently as possible in the last 2 months of care.</a:t>
            </a:r>
            <a:endParaRPr lang="en-US"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Trends: </a:t>
            </a:r>
            <a:r>
              <a:rPr lang="en-US" sz="1100" b="0" dirty="0">
                <a:solidFill>
                  <a:schemeClr val="tx1"/>
                </a:solidFill>
                <a:latin typeface="Arial" panose="020B0604020202020204" pitchFamily="34" charset="0"/>
                <a:cs typeface="Arial" panose="020B0604020202020204" pitchFamily="34" charset="0"/>
              </a:rPr>
              <a:t>Between 2012 and 2017, the </a:t>
            </a:r>
            <a:r>
              <a:rPr lang="en-US" sz="1100" b="0" dirty="0" smtClean="0">
                <a:solidFill>
                  <a:schemeClr val="tx1"/>
                </a:solidFill>
                <a:latin typeface="Arial" panose="020B0604020202020204" pitchFamily="34" charset="0"/>
                <a:cs typeface="Arial" panose="020B0604020202020204" pitchFamily="34" charset="0"/>
              </a:rPr>
              <a:t>percentage </a:t>
            </a:r>
            <a:r>
              <a:rPr lang="en-US" sz="1100" b="0" dirty="0">
                <a:solidFill>
                  <a:schemeClr val="tx1"/>
                </a:solidFill>
                <a:latin typeface="Arial" panose="020B0604020202020204" pitchFamily="34" charset="0"/>
                <a:cs typeface="Arial" panose="020B0604020202020204" pitchFamily="34" charset="0"/>
              </a:rPr>
              <a:t>of Asian adults who reported that home health providers always treated them as gently as possible in the last 2 months of care improved from 78.4% to 79.6%.</a:t>
            </a:r>
            <a:endParaRPr lang="en-US" sz="11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dirty="0">
                <a:solidFill>
                  <a:schemeClr val="tx1"/>
                </a:solidFill>
                <a:latin typeface="Arial" panose="020B0604020202020204" pitchFamily="34" charset="0"/>
                <a:cs typeface="Arial" panose="020B0604020202020204" pitchFamily="34" charset="0"/>
              </a:rPr>
              <a:t>Groups </a:t>
            </a:r>
            <a:r>
              <a:rPr lang="en-US" sz="1100" b="1" dirty="0" smtClean="0">
                <a:solidFill>
                  <a:schemeClr val="tx1"/>
                </a:solidFill>
                <a:latin typeface="Arial" panose="020B0604020202020204" pitchFamily="34" charset="0"/>
                <a:cs typeface="Arial" panose="020B0604020202020204" pitchFamily="34" charset="0"/>
              </a:rPr>
              <a:t>With </a:t>
            </a:r>
            <a:r>
              <a:rPr lang="en-US" sz="1100" b="1" dirty="0">
                <a:solidFill>
                  <a:schemeClr val="tx1"/>
                </a:solidFill>
                <a:latin typeface="Arial" panose="020B0604020202020204" pitchFamily="34" charset="0"/>
                <a:cs typeface="Arial" panose="020B0604020202020204" pitchFamily="34" charset="0"/>
              </a:rPr>
              <a:t>Disparities: </a:t>
            </a:r>
            <a:r>
              <a:rPr lang="en-US" sz="1100" b="0" dirty="0">
                <a:solidFill>
                  <a:schemeClr val="tx1"/>
                </a:solidFill>
                <a:latin typeface="Arial" panose="020B0604020202020204" pitchFamily="34" charset="0"/>
                <a:cs typeface="Arial" panose="020B0604020202020204" pitchFamily="34" charset="0"/>
              </a:rPr>
              <a:t>In 2012, the baseline year for this analysis: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Asians were less likely to report that home health providers always treated them as gently as possible in the last 2 months of care compared </a:t>
            </a:r>
            <a:r>
              <a:rPr lang="en-US" sz="1100" dirty="0" smtClean="0">
                <a:latin typeface="Arial" panose="020B0604020202020204" pitchFamily="34" charset="0"/>
                <a:cs typeface="Arial" panose="020B0604020202020204" pitchFamily="34" charset="0"/>
              </a:rPr>
              <a:t>with </a:t>
            </a:r>
            <a:r>
              <a:rPr lang="en-US" sz="1100" dirty="0">
                <a:latin typeface="Arial" panose="020B0604020202020204" pitchFamily="34" charset="0"/>
                <a:cs typeface="Arial" panose="020B0604020202020204" pitchFamily="34" charset="0"/>
              </a:rPr>
              <a:t>Whites (78.4% vs. 90.9%). This gap </a:t>
            </a:r>
            <a:r>
              <a:rPr lang="en-US" sz="1100" dirty="0" smtClean="0">
                <a:latin typeface="Arial" panose="020B0604020202020204" pitchFamily="34" charset="0"/>
                <a:cs typeface="Arial" panose="020B0604020202020204" pitchFamily="34" charset="0"/>
              </a:rPr>
              <a:t>did not narrow </a:t>
            </a:r>
            <a:r>
              <a:rPr lang="en-US" sz="1100" dirty="0">
                <a:latin typeface="Arial" panose="020B0604020202020204" pitchFamily="34" charset="0"/>
                <a:cs typeface="Arial" panose="020B0604020202020204" pitchFamily="34" charset="0"/>
              </a:rPr>
              <a:t>over </a:t>
            </a:r>
            <a:r>
              <a:rPr lang="en-US" sz="1100" dirty="0" smtClean="0">
                <a:latin typeface="Arial" panose="020B0604020202020204" pitchFamily="34" charset="0"/>
                <a:cs typeface="Arial" panose="020B0604020202020204" pitchFamily="34" charset="0"/>
              </a:rPr>
              <a:t>time (79.6% for Asians in 2017 vs. 90.9% for Whites).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NHPIs were </a:t>
            </a:r>
            <a:r>
              <a:rPr lang="en-US" sz="1100" dirty="0">
                <a:latin typeface="Arial" panose="020B0604020202020204" pitchFamily="34" charset="0"/>
                <a:cs typeface="Arial" panose="020B0604020202020204" pitchFamily="34" charset="0"/>
              </a:rPr>
              <a:t>less likely to report that home health providers always treated them as gently as possible in the last 2 months of care compared </a:t>
            </a:r>
            <a:r>
              <a:rPr lang="en-US" sz="1100" dirty="0" smtClean="0">
                <a:latin typeface="Arial" panose="020B0604020202020204" pitchFamily="34" charset="0"/>
                <a:cs typeface="Arial" panose="020B0604020202020204" pitchFamily="34" charset="0"/>
              </a:rPr>
              <a:t>with </a:t>
            </a:r>
            <a:r>
              <a:rPr lang="en-US" sz="1100" dirty="0">
                <a:latin typeface="Arial" panose="020B0604020202020204" pitchFamily="34" charset="0"/>
                <a:cs typeface="Arial" panose="020B0604020202020204" pitchFamily="34" charset="0"/>
              </a:rPr>
              <a:t>Whites (85.9% vs. 90.9%). This gap </a:t>
            </a:r>
            <a:r>
              <a:rPr lang="en-US" sz="1100" dirty="0" smtClean="0">
                <a:latin typeface="Arial" panose="020B0604020202020204" pitchFamily="34" charset="0"/>
                <a:cs typeface="Arial" panose="020B0604020202020204" pitchFamily="34" charset="0"/>
              </a:rPr>
              <a:t>did not narrow </a:t>
            </a:r>
            <a:r>
              <a:rPr lang="en-US" sz="1100" dirty="0">
                <a:latin typeface="Arial" panose="020B0604020202020204" pitchFamily="34" charset="0"/>
                <a:cs typeface="Arial" panose="020B0604020202020204" pitchFamily="34" charset="0"/>
              </a:rPr>
              <a:t>over </a:t>
            </a:r>
            <a:r>
              <a:rPr lang="en-US" sz="1100" dirty="0" smtClean="0">
                <a:latin typeface="Arial" panose="020B0604020202020204" pitchFamily="34" charset="0"/>
                <a:cs typeface="Arial" panose="020B0604020202020204" pitchFamily="34" charset="0"/>
              </a:rPr>
              <a:t>time (84.4% For NHPIs in 2017 vs. 90.9% for Whites).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AI/ANs </a:t>
            </a:r>
            <a:r>
              <a:rPr lang="en-US" sz="1100" dirty="0">
                <a:latin typeface="Arial" panose="020B0604020202020204" pitchFamily="34" charset="0"/>
                <a:cs typeface="Arial" panose="020B0604020202020204" pitchFamily="34" charset="0"/>
              </a:rPr>
              <a:t>were less likely to report that home health providers always treated them as gently as possible in the last 2 months of care compared </a:t>
            </a:r>
            <a:r>
              <a:rPr lang="en-US" sz="1100" dirty="0" smtClean="0">
                <a:latin typeface="Arial" panose="020B0604020202020204" pitchFamily="34" charset="0"/>
                <a:cs typeface="Arial" panose="020B0604020202020204" pitchFamily="34" charset="0"/>
              </a:rPr>
              <a:t>with </a:t>
            </a:r>
            <a:r>
              <a:rPr lang="en-US" sz="1100" dirty="0">
                <a:latin typeface="Arial" panose="020B0604020202020204" pitchFamily="34" charset="0"/>
                <a:cs typeface="Arial" panose="020B0604020202020204" pitchFamily="34" charset="0"/>
              </a:rPr>
              <a:t>Whites (87.3% vs. 90.9%). This gap </a:t>
            </a:r>
            <a:r>
              <a:rPr lang="en-US" sz="1100" dirty="0" smtClean="0">
                <a:latin typeface="Arial" panose="020B0604020202020204" pitchFamily="34" charset="0"/>
                <a:cs typeface="Arial" panose="020B0604020202020204" pitchFamily="34" charset="0"/>
              </a:rPr>
              <a:t>did </a:t>
            </a:r>
            <a:r>
              <a:rPr lang="en-US" sz="1100" dirty="0">
                <a:latin typeface="Arial" panose="020B0604020202020204" pitchFamily="34" charset="0"/>
                <a:cs typeface="Arial" panose="020B0604020202020204" pitchFamily="34" charset="0"/>
              </a:rPr>
              <a:t>not </a:t>
            </a:r>
            <a:r>
              <a:rPr lang="en-US" sz="1100" dirty="0" smtClean="0">
                <a:latin typeface="Arial" panose="020B0604020202020204" pitchFamily="34" charset="0"/>
                <a:cs typeface="Arial" panose="020B0604020202020204" pitchFamily="34" charset="0"/>
              </a:rPr>
              <a:t>narrow </a:t>
            </a:r>
            <a:r>
              <a:rPr lang="en-US" sz="1100" dirty="0">
                <a:latin typeface="Arial" panose="020B0604020202020204" pitchFamily="34" charset="0"/>
                <a:cs typeface="Arial" panose="020B0604020202020204" pitchFamily="34" charset="0"/>
              </a:rPr>
              <a:t>over </a:t>
            </a:r>
            <a:r>
              <a:rPr lang="en-US" sz="1100" dirty="0" smtClean="0">
                <a:latin typeface="Arial" panose="020B0604020202020204" pitchFamily="34" charset="0"/>
                <a:cs typeface="Arial" panose="020B0604020202020204" pitchFamily="34" charset="0"/>
              </a:rPr>
              <a:t>time (86.9% for AI/ANs</a:t>
            </a:r>
            <a:r>
              <a:rPr lang="en-US" sz="1100" baseline="0" dirty="0" smtClean="0">
                <a:latin typeface="Arial" panose="020B0604020202020204" pitchFamily="34" charset="0"/>
                <a:cs typeface="Arial" panose="020B0604020202020204" pitchFamily="34" charset="0"/>
              </a:rPr>
              <a:t> in 2017 </a:t>
            </a:r>
            <a:r>
              <a:rPr lang="en-US" sz="1100" dirty="0" smtClean="0">
                <a:latin typeface="Arial" panose="020B0604020202020204" pitchFamily="34" charset="0"/>
                <a:cs typeface="Arial" panose="020B0604020202020204" pitchFamily="34" charset="0"/>
              </a:rPr>
              <a:t>vs. 90.9% for Whites).</a:t>
            </a:r>
          </a:p>
          <a:p>
            <a:pPr marL="349250" marR="0" lvl="1" indent="-180975"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latin typeface="Arial" panose="020B0604020202020204" pitchFamily="34" charset="0"/>
                <a:cs typeface="Arial" panose="020B0604020202020204" pitchFamily="34" charset="0"/>
              </a:rPr>
              <a:t>Blacks </a:t>
            </a:r>
            <a:r>
              <a:rPr lang="en-US" sz="1100" dirty="0">
                <a:latin typeface="Arial" panose="020B0604020202020204" pitchFamily="34" charset="0"/>
                <a:cs typeface="Arial" panose="020B0604020202020204" pitchFamily="34" charset="0"/>
              </a:rPr>
              <a:t>were less likely to report that home health providers always treated them as gently as possible in the last 2 months of care compared </a:t>
            </a:r>
            <a:r>
              <a:rPr lang="en-US" sz="1100" dirty="0" smtClean="0">
                <a:latin typeface="Arial" panose="020B0604020202020204" pitchFamily="34" charset="0"/>
                <a:cs typeface="Arial" panose="020B0604020202020204" pitchFamily="34" charset="0"/>
              </a:rPr>
              <a:t>with </a:t>
            </a:r>
            <a:r>
              <a:rPr lang="en-US" sz="1100" dirty="0">
                <a:latin typeface="Arial" panose="020B0604020202020204" pitchFamily="34" charset="0"/>
                <a:cs typeface="Arial" panose="020B0604020202020204" pitchFamily="34" charset="0"/>
              </a:rPr>
              <a:t>Whites (89.7% vs. 90.9%). This gap </a:t>
            </a:r>
            <a:r>
              <a:rPr lang="en-US" sz="1100" dirty="0" smtClean="0">
                <a:latin typeface="Arial" panose="020B0604020202020204" pitchFamily="34" charset="0"/>
                <a:cs typeface="Arial" panose="020B0604020202020204" pitchFamily="34" charset="0"/>
              </a:rPr>
              <a:t>did </a:t>
            </a:r>
            <a:r>
              <a:rPr lang="en-US" sz="1100" dirty="0">
                <a:latin typeface="Arial" panose="020B0604020202020204" pitchFamily="34" charset="0"/>
                <a:cs typeface="Arial" panose="020B0604020202020204" pitchFamily="34" charset="0"/>
              </a:rPr>
              <a:t>not </a:t>
            </a:r>
            <a:r>
              <a:rPr lang="en-US" sz="1100" dirty="0" smtClean="0">
                <a:latin typeface="Arial" panose="020B0604020202020204" pitchFamily="34" charset="0"/>
                <a:cs typeface="Arial" panose="020B0604020202020204" pitchFamily="34" charset="0"/>
              </a:rPr>
              <a:t>narrow </a:t>
            </a:r>
            <a:r>
              <a:rPr lang="en-US" sz="1100" dirty="0">
                <a:latin typeface="Arial" panose="020B0604020202020204" pitchFamily="34" charset="0"/>
                <a:cs typeface="Arial" panose="020B0604020202020204" pitchFamily="34" charset="0"/>
              </a:rPr>
              <a:t>over </a:t>
            </a:r>
            <a:r>
              <a:rPr lang="en-US" sz="1100" dirty="0" smtClean="0">
                <a:latin typeface="Arial" panose="020B0604020202020204" pitchFamily="34" charset="0"/>
                <a:cs typeface="Arial" panose="020B0604020202020204" pitchFamily="34" charset="0"/>
              </a:rPr>
              <a:t>time (89.3% for Blacks in 2017 vs. 90.9% for Whites).</a:t>
            </a:r>
          </a:p>
          <a:p>
            <a:pPr marL="174982" indent="-174982" defTabSz="933237">
              <a:buFont typeface="Arial" panose="020B0604020202020204" pitchFamily="34" charset="0"/>
              <a:buChar char="•"/>
              <a:defRPr/>
            </a:pPr>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62</a:t>
            </a:fld>
            <a:endParaRPr lang="en-US" dirty="0"/>
          </a:p>
        </p:txBody>
      </p:sp>
    </p:spTree>
    <p:extLst>
      <p:ext uri="{BB962C8B-B14F-4D97-AF65-F5344CB8AC3E}">
        <p14:creationId xmlns:p14="http://schemas.microsoft.com/office/powerpoint/2010/main" val="42086660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Having adequate access to healthcare services and language-appropriate care can significantly influence healthcare utilization and health outcomes. </a:t>
            </a:r>
            <a:r>
              <a:rPr lang="en-US" b="0" dirty="0" smtClean="0">
                <a:solidFill>
                  <a:schemeClr val="tx1"/>
                </a:solidFill>
                <a:latin typeface="Arial" panose="020B0604020202020204" pitchFamily="34" charset="0"/>
                <a:cs typeface="Arial" panose="020B0604020202020204" pitchFamily="34" charset="0"/>
              </a:rPr>
              <a:t>People with </a:t>
            </a:r>
            <a:r>
              <a:rPr lang="en-US" b="0" dirty="0">
                <a:solidFill>
                  <a:schemeClr val="tx1"/>
                </a:solidFill>
                <a:latin typeface="Arial" panose="020B0604020202020204" pitchFamily="34" charset="0"/>
                <a:cs typeface="Arial" panose="020B0604020202020204" pitchFamily="34" charset="0"/>
              </a:rPr>
              <a:t>limited English proficiency (LEP) face additional communication challenges when interacting with the healthcare system that can contribute to fewer physician visits, less preventive care, reduced patient safety, and healthcare </a:t>
            </a:r>
            <a:r>
              <a:rPr lang="en-US" b="0" dirty="0" smtClean="0">
                <a:solidFill>
                  <a:schemeClr val="tx1"/>
                </a:solidFill>
                <a:latin typeface="Arial" panose="020B0604020202020204" pitchFamily="34" charset="0"/>
                <a:cs typeface="Arial" panose="020B0604020202020204" pitchFamily="34" charset="0"/>
              </a:rPr>
              <a:t>disparities (</a:t>
            </a:r>
            <a:r>
              <a:rPr lang="en-US" sz="1200" dirty="0" smtClean="0">
                <a:latin typeface="Arial" panose="020B0604020202020204" pitchFamily="34" charset="0"/>
                <a:cs typeface="Arial" panose="020B0604020202020204" pitchFamily="34" charset="0"/>
              </a:rPr>
              <a:t>Association of Asian Pacific Community Health Organizations, 2014; </a:t>
            </a:r>
            <a:r>
              <a:rPr lang="en-US" sz="1200" dirty="0" err="1" smtClean="0">
                <a:latin typeface="Arial" panose="020B0604020202020204" pitchFamily="34" charset="0"/>
                <a:cs typeface="Arial" panose="020B0604020202020204" pitchFamily="34" charset="0"/>
              </a:rPr>
              <a:t>Tsoh</a:t>
            </a:r>
            <a:r>
              <a:rPr lang="en-US" sz="1200" dirty="0" smtClean="0">
                <a:latin typeface="Arial" panose="020B0604020202020204" pitchFamily="34" charset="0"/>
                <a:cs typeface="Arial" panose="020B0604020202020204" pitchFamily="34" charset="0"/>
              </a:rPr>
              <a:t>, et al., 2016)</a:t>
            </a:r>
            <a:r>
              <a:rPr lang="en-US" b="0" dirty="0" smtClean="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a:t>
            </a:r>
            <a:r>
              <a:rPr lang="en-US" b="0" dirty="0">
                <a:solidFill>
                  <a:schemeClr val="tx1"/>
                </a:solidFill>
                <a:latin typeface="Arial" panose="020B0604020202020204" pitchFamily="34" charset="0"/>
                <a:cs typeface="Arial" panose="020B0604020202020204" pitchFamily="34" charset="0"/>
              </a:rPr>
              <a:t> In 2016, 62.9% of adults with </a:t>
            </a:r>
            <a:r>
              <a:rPr lang="en-US" b="0" strike="noStrike" dirty="0" smtClean="0">
                <a:solidFill>
                  <a:schemeClr val="tx1"/>
                </a:solidFill>
                <a:latin typeface="Arial" panose="020B0604020202020204" pitchFamily="34" charset="0"/>
                <a:cs typeface="Arial" panose="020B0604020202020204" pitchFamily="34" charset="0"/>
              </a:rPr>
              <a:t>LEP</a:t>
            </a:r>
            <a:r>
              <a:rPr lang="en-US" b="0" dirty="0" smtClean="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had a usual source of care.</a:t>
            </a: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 </a:t>
            </a:r>
            <a:r>
              <a:rPr lang="en-US" b="0" dirty="0">
                <a:solidFill>
                  <a:schemeClr val="tx1"/>
                </a:solidFill>
                <a:latin typeface="Arial" panose="020B0604020202020204" pitchFamily="34" charset="0"/>
                <a:cs typeface="Arial" panose="020B0604020202020204" pitchFamily="34" charset="0"/>
              </a:rPr>
              <a:t>In 2016, among adults with LEP, Asians were more likely to have a usual source of care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(77.7% </a:t>
            </a:r>
            <a:r>
              <a:rPr lang="en-US" b="0" dirty="0" smtClean="0">
                <a:solidFill>
                  <a:schemeClr val="tx1"/>
                </a:solidFill>
                <a:latin typeface="Arial" panose="020B0604020202020204" pitchFamily="34" charset="0"/>
                <a:cs typeface="Arial" panose="020B0604020202020204" pitchFamily="34" charset="0"/>
              </a:rPr>
              <a:t>vs. 60.3%).</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63</a:t>
            </a:fld>
            <a:endParaRPr lang="en-US" dirty="0"/>
          </a:p>
        </p:txBody>
      </p:sp>
    </p:spTree>
    <p:extLst>
      <p:ext uri="{BB962C8B-B14F-4D97-AF65-F5344CB8AC3E}">
        <p14:creationId xmlns:p14="http://schemas.microsoft.com/office/powerpoint/2010/main" val="17917993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a:t>
            </a:r>
            <a:r>
              <a:rPr lang="en-US" b="0" dirty="0">
                <a:solidFill>
                  <a:schemeClr val="tx1"/>
                </a:solidFill>
                <a:latin typeface="Arial" panose="020B0604020202020204" pitchFamily="34" charset="0"/>
                <a:cs typeface="Arial" panose="020B0604020202020204" pitchFamily="34" charset="0"/>
              </a:rPr>
              <a:t>: Having adequate access to healthcare services and language-appropriate care can significantly influence healthcare utilization and health outcomes. </a:t>
            </a:r>
            <a:r>
              <a:rPr lang="en-US" b="0" dirty="0" smtClean="0">
                <a:solidFill>
                  <a:schemeClr val="tx1"/>
                </a:solidFill>
                <a:latin typeface="Arial" panose="020B0604020202020204" pitchFamily="34" charset="0"/>
                <a:cs typeface="Arial" panose="020B0604020202020204" pitchFamily="34" charset="0"/>
              </a:rPr>
              <a:t>People with limited English proficiency face </a:t>
            </a:r>
            <a:r>
              <a:rPr lang="en-US" b="0" dirty="0">
                <a:solidFill>
                  <a:schemeClr val="tx1"/>
                </a:solidFill>
                <a:latin typeface="Arial" panose="020B0604020202020204" pitchFamily="34" charset="0"/>
                <a:cs typeface="Arial" panose="020B0604020202020204" pitchFamily="34" charset="0"/>
              </a:rPr>
              <a:t>additional communication challenges when interacting with the healthcare system that can contribute to fewer physician visits, less preventive care, reduced patient safety, and </a:t>
            </a:r>
            <a:r>
              <a:rPr lang="en-US" b="0" dirty="0" smtClean="0">
                <a:solidFill>
                  <a:schemeClr val="tx1"/>
                </a:solidFill>
                <a:latin typeface="Arial" panose="020B0604020202020204" pitchFamily="34" charset="0"/>
                <a:cs typeface="Arial" panose="020B0604020202020204" pitchFamily="34" charset="0"/>
              </a:rPr>
              <a:t>healthcare disparities (</a:t>
            </a:r>
            <a:r>
              <a:rPr lang="en-US" sz="1200" dirty="0" smtClean="0">
                <a:latin typeface="Arial" panose="020B0604020202020204" pitchFamily="34" charset="0"/>
                <a:cs typeface="Arial" panose="020B0604020202020204" pitchFamily="34" charset="0"/>
              </a:rPr>
              <a:t>Association of Asian Pacific Community Health Organizations, 2014; </a:t>
            </a:r>
            <a:r>
              <a:rPr lang="en-US" sz="1200" dirty="0" err="1" smtClean="0">
                <a:latin typeface="Arial" panose="020B0604020202020204" pitchFamily="34" charset="0"/>
                <a:cs typeface="Arial" panose="020B0604020202020204" pitchFamily="34" charset="0"/>
              </a:rPr>
              <a:t>Tsoh</a:t>
            </a:r>
            <a:r>
              <a:rPr lang="en-US" sz="1200" dirty="0" smtClean="0">
                <a:latin typeface="Arial" panose="020B0604020202020204" pitchFamily="34" charset="0"/>
                <a:cs typeface="Arial" panose="020B0604020202020204" pitchFamily="34" charset="0"/>
              </a:rPr>
              <a:t>, et al., 2016)</a:t>
            </a:r>
            <a:r>
              <a:rPr lang="en-US" b="0" dirty="0" smtClean="0">
                <a:solidFill>
                  <a:schemeClr val="tx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Rate:</a:t>
            </a:r>
            <a:r>
              <a:rPr lang="en-US" b="0" dirty="0" smtClean="0">
                <a:solidFill>
                  <a:schemeClr val="tx1"/>
                </a:solidFill>
                <a:latin typeface="Arial" panose="020B0604020202020204" pitchFamily="34" charset="0"/>
                <a:cs typeface="Arial" panose="020B0604020202020204" pitchFamily="34" charset="0"/>
              </a:rPr>
              <a:t> In 2016, 94.1% of adults with limited English proficiency and USC had language assistance.</a:t>
            </a: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Groups With </a:t>
            </a:r>
            <a:r>
              <a:rPr lang="en-US" b="1" dirty="0">
                <a:solidFill>
                  <a:schemeClr val="tx1"/>
                </a:solidFill>
                <a:latin typeface="Arial" panose="020B0604020202020204" pitchFamily="34" charset="0"/>
                <a:cs typeface="Arial" panose="020B0604020202020204" pitchFamily="34" charset="0"/>
              </a:rPr>
              <a:t>Disparities: </a:t>
            </a:r>
            <a:r>
              <a:rPr lang="en-US" b="0" dirty="0" smtClean="0">
                <a:solidFill>
                  <a:schemeClr val="tx1"/>
                </a:solidFill>
                <a:latin typeface="Arial" panose="020B0604020202020204" pitchFamily="34" charset="0"/>
                <a:cs typeface="Arial" panose="020B0604020202020204" pitchFamily="34" charset="0"/>
              </a:rPr>
              <a:t>In </a:t>
            </a:r>
            <a:r>
              <a:rPr lang="en-US" b="0" dirty="0">
                <a:solidFill>
                  <a:schemeClr val="tx1"/>
                </a:solidFill>
                <a:latin typeface="Arial" panose="020B0604020202020204" pitchFamily="34" charset="0"/>
                <a:cs typeface="Arial" panose="020B0604020202020204" pitchFamily="34" charset="0"/>
              </a:rPr>
              <a:t>2016, among adults </a:t>
            </a:r>
            <a:r>
              <a:rPr lang="en-US" b="0" dirty="0" smtClean="0">
                <a:solidFill>
                  <a:schemeClr val="tx1"/>
                </a:solidFill>
                <a:latin typeface="Arial" panose="020B0604020202020204" pitchFamily="34" charset="0"/>
                <a:cs typeface="Arial" panose="020B0604020202020204" pitchFamily="34" charset="0"/>
              </a:rPr>
              <a:t>with limited English proficiency and USC, </a:t>
            </a:r>
            <a:r>
              <a:rPr lang="en-US" b="0" dirty="0">
                <a:solidFill>
                  <a:schemeClr val="tx1"/>
                </a:solidFill>
                <a:latin typeface="Arial" panose="020B0604020202020204" pitchFamily="34" charset="0"/>
                <a:cs typeface="Arial" panose="020B0604020202020204" pitchFamily="34" charset="0"/>
              </a:rPr>
              <a:t>Asians were less likely to have language assistance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(89.2% vs. 95.9</a:t>
            </a:r>
            <a:r>
              <a:rPr lang="en-US" b="0" dirty="0" smtClean="0">
                <a:solidFill>
                  <a:schemeClr val="tx1"/>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64</a:t>
            </a:fld>
            <a:endParaRPr lang="en-US" dirty="0"/>
          </a:p>
        </p:txBody>
      </p:sp>
    </p:spTree>
    <p:extLst>
      <p:ext uri="{BB962C8B-B14F-4D97-AF65-F5344CB8AC3E}">
        <p14:creationId xmlns:p14="http://schemas.microsoft.com/office/powerpoint/2010/main" val="15899926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301750"/>
            <a:ext cx="4187825" cy="3140075"/>
          </a:xfrm>
        </p:spPr>
      </p:sp>
      <p:sp>
        <p:nvSpPr>
          <p:cNvPr id="3" name="Notes Placeholder 2"/>
          <p:cNvSpPr>
            <a:spLocks noGrp="1"/>
          </p:cNvSpPr>
          <p:nvPr>
            <p:ph type="body" idx="1"/>
          </p:nvPr>
        </p:nvSpPr>
        <p:spPr>
          <a:xfrm>
            <a:off x="702310" y="4654550"/>
            <a:ext cx="5618480" cy="3490912"/>
          </a:xfrm>
        </p:spPr>
        <p:txBody>
          <a:bodyPr/>
          <a:lstStyle/>
          <a:p>
            <a:pPr marL="171450" indent="-171450">
              <a:buFont typeface="Arial" panose="020B0604020202020204" pitchFamily="34" charset="0"/>
              <a:buChar char="•"/>
            </a:pPr>
            <a:r>
              <a:rPr lang="en-US" sz="1200" strike="noStrike" kern="1200" dirty="0" smtClean="0">
                <a:solidFill>
                  <a:schemeClr val="tx1"/>
                </a:solidFill>
                <a:effectLst/>
                <a:latin typeface="Arial" panose="020B0604020202020204" pitchFamily="34" charset="0"/>
                <a:ea typeface="+mn-ea"/>
                <a:cs typeface="Arial" panose="020B0604020202020204" pitchFamily="34" charset="0"/>
              </a:rPr>
              <a:t>Effective Treatment </a:t>
            </a:r>
            <a:r>
              <a:rPr lang="en-US" sz="1200" kern="1200" dirty="0" smtClean="0">
                <a:solidFill>
                  <a:schemeClr val="tx1"/>
                </a:solidFill>
                <a:effectLst/>
                <a:latin typeface="Arial" panose="020B0604020202020204" pitchFamily="34" charset="0"/>
                <a:ea typeface="+mn-ea"/>
                <a:cs typeface="Arial" panose="020B0604020202020204" pitchFamily="34" charset="0"/>
              </a:rPr>
              <a:t>is </a:t>
            </a:r>
            <a:r>
              <a:rPr lang="en-US" sz="1200" kern="1200" dirty="0">
                <a:solidFill>
                  <a:schemeClr val="tx1"/>
                </a:solidFill>
                <a:effectLst/>
                <a:latin typeface="Arial" panose="020B0604020202020204" pitchFamily="34" charset="0"/>
                <a:ea typeface="+mn-ea"/>
                <a:cs typeface="Arial" panose="020B0604020202020204" pitchFamily="34" charset="0"/>
              </a:rPr>
              <a:t>one of </a:t>
            </a:r>
            <a:r>
              <a:rPr lang="en-US" sz="1200" kern="1200" baseline="0" dirty="0">
                <a:solidFill>
                  <a:schemeClr val="tx1"/>
                </a:solidFill>
                <a:effectLst/>
                <a:latin typeface="Arial" panose="020B0604020202020204" pitchFamily="34" charset="0"/>
                <a:ea typeface="+mn-ea"/>
                <a:cs typeface="Arial" panose="020B0604020202020204" pitchFamily="34" charset="0"/>
              </a:rPr>
              <a:t>five healthcare priorities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covered </a:t>
            </a:r>
            <a:r>
              <a:rPr lang="en-US" sz="1200" kern="1200" baseline="0" dirty="0">
                <a:solidFill>
                  <a:schemeClr val="tx1"/>
                </a:solidFill>
                <a:effectLst/>
                <a:latin typeface="Arial" panose="020B0604020202020204" pitchFamily="34" charset="0"/>
                <a:ea typeface="+mn-ea"/>
                <a:cs typeface="Arial" panose="020B0604020202020204" pitchFamily="34" charset="0"/>
              </a:rPr>
              <a:t>by this chartbook. The other four priorities are </a:t>
            </a:r>
            <a:r>
              <a:rPr lang="en-US" sz="1200" kern="1200" dirty="0">
                <a:solidFill>
                  <a:schemeClr val="tx1"/>
                </a:solidFill>
                <a:effectLst/>
                <a:latin typeface="Arial" panose="020B0604020202020204" pitchFamily="34" charset="0"/>
                <a:ea typeface="+mn-ea"/>
                <a:cs typeface="Arial" panose="020B0604020202020204" pitchFamily="34" charset="0"/>
              </a:rPr>
              <a:t>Patient Safety, </a:t>
            </a:r>
            <a:r>
              <a:rPr lang="en-US" sz="1200" kern="1200" baseline="0" dirty="0">
                <a:solidFill>
                  <a:schemeClr val="tx1"/>
                </a:solidFill>
                <a:effectLst/>
                <a:latin typeface="Arial" panose="020B0604020202020204" pitchFamily="34" charset="0"/>
                <a:ea typeface="+mn-ea"/>
                <a:cs typeface="Arial" panose="020B0604020202020204" pitchFamily="34" charset="0"/>
              </a:rPr>
              <a:t>Person- and Family-Centered Care, Healthy Living, and Care Affordability. A sixth priority, Care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Coordination, </a:t>
            </a:r>
            <a:r>
              <a:rPr lang="en-US" sz="1200" kern="1200" baseline="0" dirty="0">
                <a:solidFill>
                  <a:schemeClr val="tx1"/>
                </a:solidFill>
                <a:effectLst/>
                <a:latin typeface="Arial" panose="020B0604020202020204" pitchFamily="34" charset="0"/>
                <a:ea typeface="+mn-ea"/>
                <a:cs typeface="Arial" panose="020B0604020202020204" pitchFamily="34" charset="0"/>
              </a:rPr>
              <a:t>was addressed separately in the Chartbook on Care Coordination, available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sz="1200" kern="1200" baseline="0" dirty="0">
                <a:solidFill>
                  <a:schemeClr val="tx1"/>
                </a:solidFill>
                <a:effectLst/>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867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984546"/>
          </a:xfrm>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a:t>
            </a:r>
            <a:r>
              <a:rPr lang="en-US" b="0" dirty="0">
                <a:solidFill>
                  <a:schemeClr val="tx1"/>
                </a:solidFill>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Cerebrovascular disease (stroke) is one of the leading causes of death and serious long-term disability in the United </a:t>
            </a:r>
            <a:r>
              <a:rPr lang="en-US" sz="1200" kern="1200" dirty="0" smtClean="0">
                <a:solidFill>
                  <a:schemeClr val="tx1"/>
                </a:solidFill>
                <a:effectLst/>
                <a:latin typeface="Arial" panose="020B0604020202020204" pitchFamily="34" charset="0"/>
                <a:cs typeface="Arial" panose="020B0604020202020204" pitchFamily="34" charset="0"/>
              </a:rPr>
              <a:t>States (</a:t>
            </a:r>
            <a:r>
              <a:rPr lang="en-US" dirty="0" err="1" smtClean="0"/>
              <a:t>Demaerschalk</a:t>
            </a:r>
            <a:r>
              <a:rPr lang="en-US" dirty="0" smtClean="0"/>
              <a:t>, et al., 2010)</a:t>
            </a:r>
            <a:r>
              <a:rPr lang="en-US" sz="1200" kern="1200" dirty="0" smtClean="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The appropriately timed administration of thrombolytic agents to carefully </a:t>
            </a:r>
            <a:r>
              <a:rPr lang="en-US" sz="1200" kern="1200" dirty="0" smtClean="0">
                <a:solidFill>
                  <a:schemeClr val="tx1"/>
                </a:solidFill>
                <a:effectLst/>
                <a:latin typeface="Arial" panose="020B0604020202020204" pitchFamily="34" charset="0"/>
                <a:cs typeface="Arial" panose="020B0604020202020204" pitchFamily="34" charset="0"/>
              </a:rPr>
              <a:t>screened </a:t>
            </a:r>
            <a:r>
              <a:rPr lang="en-US" sz="1200" kern="1200" dirty="0">
                <a:solidFill>
                  <a:schemeClr val="tx1"/>
                </a:solidFill>
                <a:effectLst/>
                <a:latin typeface="Arial" panose="020B0604020202020204" pitchFamily="34" charset="0"/>
                <a:cs typeface="Arial" panose="020B0604020202020204" pitchFamily="34" charset="0"/>
              </a:rPr>
              <a:t>eligible patients with acute ischemic stroke has been shown to save lives, improve outcomes, and lower </a:t>
            </a:r>
            <a:r>
              <a:rPr lang="en-US" sz="1200" kern="1200" dirty="0" smtClean="0">
                <a:solidFill>
                  <a:schemeClr val="tx1"/>
                </a:solidFill>
                <a:effectLst/>
                <a:latin typeface="Arial" panose="020B0604020202020204" pitchFamily="34" charset="0"/>
                <a:cs typeface="Arial" panose="020B0604020202020204" pitchFamily="34" charset="0"/>
              </a:rPr>
              <a:t>costs (Fagan, et al., 1998;</a:t>
            </a:r>
            <a:r>
              <a:rPr lang="en-US" sz="1200" kern="1200" baseline="0" dirty="0" smtClean="0">
                <a:solidFill>
                  <a:schemeClr val="tx1"/>
                </a:solidFill>
                <a:effectLst/>
                <a:latin typeface="Arial" panose="020B0604020202020204" pitchFamily="34" charset="0"/>
                <a:cs typeface="Arial" panose="020B0604020202020204" pitchFamily="34" charset="0"/>
              </a:rPr>
              <a:t> Johnston, 2010)</a:t>
            </a:r>
            <a:r>
              <a:rPr lang="en-US" b="0" u="none" baseline="0" dirty="0" smtClean="0">
                <a:latin typeface="Arial" panose="020B0604020202020204" pitchFamily="34" charset="0"/>
                <a:cs typeface="Arial" panose="020B0604020202020204" pitchFamily="34" charset="0"/>
              </a:rPr>
              <a:t>. Obesity-related stroke risk may differ among Asian and NHOPI subpopulations (</a:t>
            </a:r>
            <a:r>
              <a:rPr lang="en-US" dirty="0" err="1" smtClean="0">
                <a:latin typeface="Arial" panose="020B0604020202020204" pitchFamily="34" charset="0"/>
                <a:cs typeface="Arial" panose="020B0604020202020204" pitchFamily="34" charset="0"/>
              </a:rPr>
              <a:t>Ritenour</a:t>
            </a:r>
            <a:r>
              <a:rPr lang="en-US" dirty="0" smtClean="0">
                <a:latin typeface="Arial" panose="020B0604020202020204" pitchFamily="34" charset="0"/>
                <a:cs typeface="Arial" panose="020B0604020202020204" pitchFamily="34" charset="0"/>
              </a:rPr>
              <a:t>, et al., 2017). </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a:t>
            </a:r>
            <a:r>
              <a:rPr lang="en-US" b="0" dirty="0">
                <a:solidFill>
                  <a:schemeClr val="tx1"/>
                </a:solidFill>
                <a:latin typeface="Arial" panose="020B0604020202020204" pitchFamily="34" charset="0"/>
                <a:cs typeface="Arial" panose="020B0604020202020204" pitchFamily="34" charset="0"/>
              </a:rPr>
              <a:t> In 2016, 87.9% of adults who were acute stroke patients had </a:t>
            </a:r>
            <a:r>
              <a:rPr lang="en-US" dirty="0">
                <a:latin typeface="Arial" panose="020B0604020202020204" pitchFamily="34" charset="0"/>
                <a:cs typeface="Arial" panose="020B0604020202020204" pitchFamily="34" charset="0"/>
              </a:rPr>
              <a:t>IV thrombolytic therapy initiated at the hospital within 3 hours of time last known well.</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Trends: </a:t>
            </a:r>
            <a:r>
              <a:rPr lang="en-US" b="0" dirty="0">
                <a:solidFill>
                  <a:schemeClr val="tx1"/>
                </a:solidFill>
                <a:latin typeface="Arial" panose="020B0604020202020204" pitchFamily="34" charset="0"/>
                <a:cs typeface="Arial" panose="020B0604020202020204" pitchFamily="34" charset="0"/>
              </a:rPr>
              <a:t>All groups </a:t>
            </a:r>
            <a:r>
              <a:rPr lang="en-US" b="0" dirty="0" smtClean="0">
                <a:solidFill>
                  <a:schemeClr val="tx1"/>
                </a:solidFill>
                <a:latin typeface="Arial" panose="020B0604020202020204" pitchFamily="34" charset="0"/>
                <a:cs typeface="Arial" panose="020B0604020202020204" pitchFamily="34" charset="0"/>
              </a:rPr>
              <a:t>improved </a:t>
            </a:r>
            <a:r>
              <a:rPr lang="en-US" b="0" dirty="0">
                <a:solidFill>
                  <a:schemeClr val="tx1"/>
                </a:solidFill>
                <a:latin typeface="Arial" panose="020B0604020202020204" pitchFamily="34" charset="0"/>
                <a:cs typeface="Arial" panose="020B0604020202020204" pitchFamily="34" charset="0"/>
              </a:rPr>
              <a:t>between </a:t>
            </a:r>
            <a:r>
              <a:rPr lang="en-US" b="0" dirty="0" smtClean="0">
                <a:solidFill>
                  <a:schemeClr val="tx1"/>
                </a:solidFill>
                <a:latin typeface="Arial" panose="020B0604020202020204" pitchFamily="34" charset="0"/>
                <a:cs typeface="Arial" panose="020B0604020202020204" pitchFamily="34" charset="0"/>
              </a:rPr>
              <a:t>2013 </a:t>
            </a:r>
            <a:r>
              <a:rPr lang="en-US" b="0" dirty="0">
                <a:solidFill>
                  <a:schemeClr val="tx1"/>
                </a:solidFill>
                <a:latin typeface="Arial" panose="020B0604020202020204" pitchFamily="34" charset="0"/>
                <a:cs typeface="Arial" panose="020B0604020202020204" pitchFamily="34" charset="0"/>
              </a:rPr>
              <a:t>and 2016 </a:t>
            </a:r>
            <a:r>
              <a:rPr lang="en-US" b="0" strike="noStrike" dirty="0" smtClean="0">
                <a:solidFill>
                  <a:schemeClr val="tx1"/>
                </a:solidFill>
                <a:latin typeface="Arial" panose="020B0604020202020204" pitchFamily="34" charset="0"/>
                <a:cs typeface="Arial" panose="020B0604020202020204" pitchFamily="34" charset="0"/>
              </a:rPr>
              <a:t>except</a:t>
            </a:r>
            <a:r>
              <a:rPr lang="en-US" b="0" strike="noStrike" baseline="0" dirty="0" smtClean="0">
                <a:solidFill>
                  <a:schemeClr val="tx1"/>
                </a:solidFill>
                <a:latin typeface="Arial" panose="020B0604020202020204" pitchFamily="34" charset="0"/>
                <a:cs typeface="Arial" panose="020B0604020202020204" pitchFamily="34" charset="0"/>
              </a:rPr>
              <a:t> </a:t>
            </a:r>
            <a:r>
              <a:rPr lang="en-US" b="0" strike="noStrike" dirty="0" smtClean="0">
                <a:solidFill>
                  <a:schemeClr val="tx1"/>
                </a:solidFill>
                <a:latin typeface="Arial" panose="020B0604020202020204" pitchFamily="34" charset="0"/>
                <a:cs typeface="Arial" panose="020B0604020202020204" pitchFamily="34" charset="0"/>
              </a:rPr>
              <a:t>AI/ANs</a:t>
            </a:r>
            <a:r>
              <a:rPr lang="en-US" b="0" dirty="0" smtClean="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which did not change significantly </a:t>
            </a:r>
            <a:r>
              <a:rPr lang="en-US" b="0" dirty="0" smtClean="0">
                <a:solidFill>
                  <a:schemeClr val="tx1"/>
                </a:solidFill>
                <a:latin typeface="Arial" panose="020B0604020202020204" pitchFamily="34" charset="0"/>
                <a:cs typeface="Arial" panose="020B0604020202020204" pitchFamily="34" charset="0"/>
              </a:rPr>
              <a:t>during this time.</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 </a:t>
            </a:r>
            <a:endParaRPr lang="en-US" b="1" dirty="0" smtClean="0">
              <a:solidFill>
                <a:schemeClr val="tx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In 2016, </a:t>
            </a:r>
            <a:r>
              <a:rPr lang="en-US" dirty="0" smtClean="0">
                <a:latin typeface="Arial" panose="020B0604020202020204" pitchFamily="34" charset="0"/>
                <a:cs typeface="Arial" panose="020B0604020202020204" pitchFamily="34" charset="0"/>
              </a:rPr>
              <a:t>Asians were more likely to have IV thrombolytic therapy initiated at the hospital within 3 hours of time last known well compared with Whites (92.3% vs. 88.5%).</a:t>
            </a:r>
            <a:endParaRPr lang="en-US" b="0" dirty="0" smtClean="0">
              <a:solidFill>
                <a:schemeClr val="tx1"/>
              </a:solidFill>
              <a:latin typeface="Arial" panose="020B0604020202020204" pitchFamily="34" charset="0"/>
              <a:cs typeface="Arial" panose="020B0604020202020204" pitchFamily="34" charset="0"/>
            </a:endParaRP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AI/ANs were less likely to have IV thrombolytic therapy initiated at the hospital within 3 hours of time last known well compared with Whites (80.3% vs. 88.5%).</a:t>
            </a:r>
          </a:p>
          <a:p>
            <a:pPr marL="628650" lvl="1" indent="-171450">
              <a:buFont typeface="Arial" panose="020B0604020202020204" pitchFamily="34" charset="0"/>
              <a:buChar char="•"/>
            </a:pP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3237">
              <a:defRPr/>
            </a:pPr>
            <a:fld id="{B17BA40C-25F7-4A81-B7B0-365A5351FE20}" type="slidenum">
              <a:rPr lang="en-US">
                <a:solidFill>
                  <a:prstClr val="black"/>
                </a:solidFill>
                <a:latin typeface="Calibri" panose="020F0502020204030204"/>
              </a:rPr>
              <a:pPr defTabSz="933237">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538559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480004"/>
            <a:ext cx="6400800" cy="4362026"/>
          </a:xfrm>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a:t>
            </a:r>
            <a:r>
              <a:rPr lang="en-US" b="0" dirty="0">
                <a:solidFill>
                  <a:schemeClr val="tx1"/>
                </a:solidFill>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People with HIV need to know they are HIV positive </a:t>
            </a:r>
            <a:r>
              <a:rPr lang="en-US" sz="1200" kern="1200" dirty="0" smtClean="0">
                <a:solidFill>
                  <a:schemeClr val="tx1"/>
                </a:solidFill>
                <a:effectLst/>
                <a:latin typeface="Arial" panose="020B0604020202020204" pitchFamily="34" charset="0"/>
                <a:cs typeface="Arial" panose="020B0604020202020204" pitchFamily="34" charset="0"/>
              </a:rPr>
              <a:t>so </a:t>
            </a:r>
            <a:r>
              <a:rPr lang="en-US" sz="1200" kern="1200" dirty="0">
                <a:solidFill>
                  <a:schemeClr val="tx1"/>
                </a:solidFill>
                <a:effectLst/>
                <a:latin typeface="Arial" panose="020B0604020202020204" pitchFamily="34" charset="0"/>
                <a:cs typeface="Arial" panose="020B0604020202020204" pitchFamily="34" charset="0"/>
              </a:rPr>
              <a:t>they can take medicine to treat HIV. Taking HIV medicine as prescribed can make the level of virus in their body very low or even undetectable. A person with HIV who gets and stays virally suppressed or undetectable can stay healthy and has significantly low risk of transmitting HIV to HIV-negative partners through </a:t>
            </a:r>
            <a:r>
              <a:rPr lang="en-US" sz="1200" kern="1200" dirty="0" smtClean="0">
                <a:solidFill>
                  <a:schemeClr val="tx1"/>
                </a:solidFill>
                <a:effectLst/>
                <a:latin typeface="Arial" panose="020B0604020202020204" pitchFamily="34" charset="0"/>
                <a:cs typeface="Arial" panose="020B0604020202020204" pitchFamily="34" charset="0"/>
              </a:rPr>
              <a:t>sex (CDC, 2019a,</a:t>
            </a:r>
            <a:r>
              <a:rPr lang="en-US" sz="1200" kern="1200" baseline="0" dirty="0" smtClean="0">
                <a:solidFill>
                  <a:schemeClr val="tx1"/>
                </a:solidFill>
                <a:effectLst/>
                <a:latin typeface="Arial" panose="020B0604020202020204" pitchFamily="34" charset="0"/>
                <a:cs typeface="Arial" panose="020B0604020202020204" pitchFamily="34" charset="0"/>
              </a:rPr>
              <a:t> 2019b</a:t>
            </a:r>
            <a:r>
              <a:rPr lang="en-US" sz="1200" kern="1200" dirty="0" smtClean="0">
                <a:solidFill>
                  <a:schemeClr val="tx1"/>
                </a:solidFill>
                <a:effectLst/>
                <a:latin typeface="Arial" panose="020B0604020202020204" pitchFamily="34" charset="0"/>
                <a:cs typeface="Arial" panose="020B0604020202020204" pitchFamily="34" charset="0"/>
              </a:rPr>
              <a:t>).</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a:t>
            </a:r>
            <a:r>
              <a:rPr lang="en-US" b="0" dirty="0">
                <a:solidFill>
                  <a:schemeClr val="tx1"/>
                </a:solidFill>
                <a:latin typeface="Arial" panose="020B0604020202020204" pitchFamily="34" charset="0"/>
                <a:cs typeface="Arial" panose="020B0604020202020204" pitchFamily="34" charset="0"/>
              </a:rPr>
              <a:t> In 2015, 85.5% of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13 years and </a:t>
            </a:r>
            <a:r>
              <a:rPr lang="en-US" b="0" dirty="0" smtClean="0">
                <a:solidFill>
                  <a:schemeClr val="tx1"/>
                </a:solidFill>
                <a:latin typeface="Arial" panose="020B0604020202020204" pitchFamily="34" charset="0"/>
                <a:cs typeface="Arial" panose="020B0604020202020204" pitchFamily="34" charset="0"/>
              </a:rPr>
              <a:t>over </a:t>
            </a:r>
            <a:r>
              <a:rPr lang="en-US" b="0" dirty="0">
                <a:solidFill>
                  <a:schemeClr val="tx1"/>
                </a:solidFill>
                <a:latin typeface="Arial" panose="020B0604020202020204" pitchFamily="34" charset="0"/>
                <a:cs typeface="Arial" panose="020B0604020202020204" pitchFamily="34" charset="0"/>
              </a:rPr>
              <a:t>living with </a:t>
            </a:r>
            <a:r>
              <a:rPr lang="en-US" b="0" dirty="0" smtClean="0">
                <a:solidFill>
                  <a:schemeClr val="tx1"/>
                </a:solidFill>
                <a:latin typeface="Arial" panose="020B0604020202020204" pitchFamily="34" charset="0"/>
                <a:cs typeface="Arial" panose="020B0604020202020204" pitchFamily="34" charset="0"/>
              </a:rPr>
              <a:t>HIV knew </a:t>
            </a:r>
            <a:r>
              <a:rPr lang="en-US" b="0" dirty="0">
                <a:solidFill>
                  <a:schemeClr val="tx1"/>
                </a:solidFill>
                <a:latin typeface="Arial" panose="020B0604020202020204" pitchFamily="34" charset="0"/>
                <a:cs typeface="Arial" panose="020B0604020202020204" pitchFamily="34" charset="0"/>
              </a:rPr>
              <a:t>their serostatus.</a:t>
            </a: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Trend: </a:t>
            </a:r>
            <a:r>
              <a:rPr lang="en-US" b="0" dirty="0">
                <a:solidFill>
                  <a:schemeClr val="tx1"/>
                </a:solidFill>
                <a:latin typeface="Arial" panose="020B0604020202020204" pitchFamily="34" charset="0"/>
                <a:cs typeface="Arial" panose="020B0604020202020204" pitchFamily="34" charset="0"/>
              </a:rPr>
              <a:t>All groups </a:t>
            </a:r>
            <a:r>
              <a:rPr lang="en-US" b="0" dirty="0" smtClean="0">
                <a:solidFill>
                  <a:schemeClr val="tx1"/>
                </a:solidFill>
                <a:latin typeface="Arial" panose="020B0604020202020204" pitchFamily="34" charset="0"/>
                <a:cs typeface="Arial" panose="020B0604020202020204" pitchFamily="34" charset="0"/>
              </a:rPr>
              <a:t>improved </a:t>
            </a:r>
            <a:r>
              <a:rPr lang="en-US" b="0" dirty="0">
                <a:solidFill>
                  <a:schemeClr val="tx1"/>
                </a:solidFill>
                <a:latin typeface="Arial" panose="020B0604020202020204" pitchFamily="34" charset="0"/>
                <a:cs typeface="Arial" panose="020B0604020202020204" pitchFamily="34" charset="0"/>
              </a:rPr>
              <a:t>from 2010 to 2015. </a:t>
            </a:r>
            <a:endParaRPr lang="en-US" b="1"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a:t>
            </a:r>
            <a:r>
              <a:rPr lang="en-US" b="0" dirty="0">
                <a:solidFill>
                  <a:schemeClr val="tx1"/>
                </a:solidFill>
                <a:latin typeface="Arial" panose="020B0604020202020204" pitchFamily="34" charset="0"/>
                <a:cs typeface="Arial" panose="020B0604020202020204" pitchFamily="34" charset="0"/>
              </a:rPr>
              <a:t> </a:t>
            </a:r>
            <a:r>
              <a:rPr lang="en-US" b="0" dirty="0" smtClean="0">
                <a:solidFill>
                  <a:schemeClr val="tx1"/>
                </a:solidFill>
                <a:latin typeface="Arial" panose="020B0604020202020204" pitchFamily="34" charset="0"/>
                <a:cs typeface="Arial" panose="020B0604020202020204" pitchFamily="34" charset="0"/>
              </a:rPr>
              <a:t>In </a:t>
            </a:r>
            <a:r>
              <a:rPr lang="en-US" b="0" dirty="0">
                <a:solidFill>
                  <a:schemeClr val="tx1"/>
                </a:solidFill>
                <a:latin typeface="Arial" panose="020B0604020202020204" pitchFamily="34" charset="0"/>
                <a:cs typeface="Arial" panose="020B0604020202020204" pitchFamily="34" charset="0"/>
              </a:rPr>
              <a:t>2010, the baseline year for this analysis, among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13 years and over living with HIV:</a:t>
            </a:r>
          </a:p>
          <a:p>
            <a:pPr marL="396875"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latin typeface="Arial" panose="020B0604020202020204" pitchFamily="34" charset="0"/>
                <a:cs typeface="Arial" panose="020B0604020202020204" pitchFamily="34" charset="0"/>
              </a:rPr>
              <a:t>Asians were less likely to know their serostatus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(70.5% vs. 86.4%). This gap </a:t>
            </a:r>
            <a:r>
              <a:rPr lang="en-US" b="0" dirty="0" smtClean="0">
                <a:solidFill>
                  <a:schemeClr val="tx1"/>
                </a:solidFill>
                <a:latin typeface="Arial" panose="020B0604020202020204" pitchFamily="34" charset="0"/>
                <a:cs typeface="Arial" panose="020B0604020202020204" pitchFamily="34" charset="0"/>
              </a:rPr>
              <a:t>narrowed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(80.4% for Asians in 2015 vs. 88.1% for Whites).</a:t>
            </a:r>
          </a:p>
          <a:p>
            <a:pPr marL="396875"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NHPIs </a:t>
            </a:r>
            <a:r>
              <a:rPr lang="en-US" b="0" dirty="0">
                <a:solidFill>
                  <a:schemeClr val="tx1"/>
                </a:solidFill>
                <a:latin typeface="Arial" panose="020B0604020202020204" pitchFamily="34" charset="0"/>
                <a:cs typeface="Arial" panose="020B0604020202020204" pitchFamily="34" charset="0"/>
              </a:rPr>
              <a:t>were less likely to know their serostatus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(74.0% vs. 86.4%). This gap </a:t>
            </a:r>
            <a:r>
              <a:rPr lang="en-US" b="0" dirty="0" smtClean="0">
                <a:solidFill>
                  <a:schemeClr val="tx1"/>
                </a:solidFill>
                <a:latin typeface="Arial" panose="020B0604020202020204" pitchFamily="34" charset="0"/>
                <a:cs typeface="Arial" panose="020B0604020202020204" pitchFamily="34" charset="0"/>
              </a:rPr>
              <a:t>narrowed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(82.2% for NHPIs in 2015 vs. 88.1% for Whites).</a:t>
            </a:r>
          </a:p>
          <a:p>
            <a:pPr marL="396875"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AI/ANs </a:t>
            </a:r>
            <a:r>
              <a:rPr lang="en-US" b="0" dirty="0">
                <a:solidFill>
                  <a:schemeClr val="tx1"/>
                </a:solidFill>
                <a:latin typeface="Arial" panose="020B0604020202020204" pitchFamily="34" charset="0"/>
                <a:cs typeface="Arial" panose="020B0604020202020204" pitchFamily="34" charset="0"/>
              </a:rPr>
              <a:t>were less likely to know their serostatus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(76.3% vs. 86.4%).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(81.3% for AI/ANs in 2015 vs. 88.1% for Whites).</a:t>
            </a:r>
          </a:p>
          <a:p>
            <a:pPr marL="396875"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Blacks </a:t>
            </a:r>
            <a:r>
              <a:rPr lang="en-US" b="0" dirty="0">
                <a:solidFill>
                  <a:schemeClr val="tx1"/>
                </a:solidFill>
                <a:latin typeface="Arial" panose="020B0604020202020204" pitchFamily="34" charset="0"/>
                <a:cs typeface="Arial" panose="020B0604020202020204" pitchFamily="34" charset="0"/>
              </a:rPr>
              <a:t>were less likely to know their serostatus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(82.0% vs. 86.4%).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(84.9% for Blacks in 2015 vs. 88.1% for Blacks).</a:t>
            </a:r>
          </a:p>
          <a:p>
            <a:pPr marL="396875" marR="0" lvl="1" indent="-228600"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solidFill>
                  <a:schemeClr val="tx1"/>
                </a:solidFill>
                <a:latin typeface="Arial" panose="020B0604020202020204" pitchFamily="34" charset="0"/>
                <a:cs typeface="Arial" panose="020B0604020202020204" pitchFamily="34" charset="0"/>
              </a:rPr>
              <a:t>Hispanics </a:t>
            </a:r>
            <a:r>
              <a:rPr lang="en-US" b="0" dirty="0">
                <a:solidFill>
                  <a:schemeClr val="tx1"/>
                </a:solidFill>
                <a:latin typeface="Arial" panose="020B0604020202020204" pitchFamily="34" charset="0"/>
                <a:cs typeface="Arial" panose="020B0604020202020204" pitchFamily="34" charset="0"/>
              </a:rPr>
              <a:t>were less likely to know their serostatus compared </a:t>
            </a:r>
            <a:r>
              <a:rPr lang="en-US" b="0" dirty="0" smtClean="0">
                <a:solidFill>
                  <a:schemeClr val="tx1"/>
                </a:solidFill>
                <a:latin typeface="Arial" panose="020B0604020202020204" pitchFamily="34" charset="0"/>
                <a:cs typeface="Arial" panose="020B0604020202020204" pitchFamily="34" charset="0"/>
              </a:rPr>
              <a:t>with </a:t>
            </a:r>
            <a:r>
              <a:rPr lang="en-US" b="0" dirty="0">
                <a:solidFill>
                  <a:schemeClr val="tx1"/>
                </a:solidFill>
                <a:latin typeface="Arial" panose="020B0604020202020204" pitchFamily="34" charset="0"/>
                <a:cs typeface="Arial" panose="020B0604020202020204" pitchFamily="34" charset="0"/>
              </a:rPr>
              <a:t>Whites (80.9% vs. 86.4%). This gap </a:t>
            </a:r>
            <a:r>
              <a:rPr lang="en-US" b="0" dirty="0" smtClean="0">
                <a:solidFill>
                  <a:schemeClr val="tx1"/>
                </a:solidFill>
                <a:latin typeface="Arial" panose="020B0604020202020204" pitchFamily="34" charset="0"/>
                <a:cs typeface="Arial" panose="020B0604020202020204" pitchFamily="34" charset="0"/>
              </a:rPr>
              <a:t>did </a:t>
            </a:r>
            <a:r>
              <a:rPr lang="en-US" b="0" dirty="0">
                <a:solidFill>
                  <a:schemeClr val="tx1"/>
                </a:solidFill>
                <a:latin typeface="Arial" panose="020B0604020202020204" pitchFamily="34" charset="0"/>
                <a:cs typeface="Arial" panose="020B0604020202020204" pitchFamily="34" charset="0"/>
              </a:rPr>
              <a:t>not </a:t>
            </a:r>
            <a:r>
              <a:rPr lang="en-US" b="0" dirty="0" smtClean="0">
                <a:solidFill>
                  <a:schemeClr val="tx1"/>
                </a:solidFill>
                <a:latin typeface="Arial" panose="020B0604020202020204" pitchFamily="34" charset="0"/>
                <a:cs typeface="Arial" panose="020B0604020202020204" pitchFamily="34" charset="0"/>
              </a:rPr>
              <a:t>narrow </a:t>
            </a:r>
            <a:r>
              <a:rPr lang="en-US" b="0" dirty="0">
                <a:solidFill>
                  <a:schemeClr val="tx1"/>
                </a:solidFill>
                <a:latin typeface="Arial" panose="020B0604020202020204" pitchFamily="34" charset="0"/>
                <a:cs typeface="Arial" panose="020B0604020202020204" pitchFamily="34" charset="0"/>
              </a:rPr>
              <a:t>over </a:t>
            </a:r>
            <a:r>
              <a:rPr lang="en-US" b="0" dirty="0" smtClean="0">
                <a:solidFill>
                  <a:schemeClr val="tx1"/>
                </a:solidFill>
                <a:latin typeface="Arial" panose="020B0604020202020204" pitchFamily="34" charset="0"/>
                <a:cs typeface="Arial" panose="020B0604020202020204" pitchFamily="34" charset="0"/>
              </a:rPr>
              <a:t>time (83.5% for Hispanics in 2015 vs. 88.1% for Whites).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67</a:t>
            </a:fld>
            <a:endParaRPr lang="en-US" dirty="0"/>
          </a:p>
        </p:txBody>
      </p:sp>
    </p:spTree>
    <p:extLst>
      <p:ext uri="{BB962C8B-B14F-4D97-AF65-F5344CB8AC3E}">
        <p14:creationId xmlns:p14="http://schemas.microsoft.com/office/powerpoint/2010/main" val="3029239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The age-adjusted suicide rate in the United States in 2017 </a:t>
            </a:r>
            <a:r>
              <a:rPr lang="en-US" b="0" dirty="0" smtClean="0">
                <a:solidFill>
                  <a:schemeClr val="tx1"/>
                </a:solidFill>
                <a:latin typeface="Arial" panose="020B0604020202020204" pitchFamily="34" charset="0"/>
                <a:cs typeface="Arial" panose="020B0604020202020204" pitchFamily="34" charset="0"/>
              </a:rPr>
              <a:t>was increasing </a:t>
            </a:r>
            <a:r>
              <a:rPr lang="en-US" b="0" dirty="0">
                <a:solidFill>
                  <a:schemeClr val="tx1"/>
                </a:solidFill>
                <a:latin typeface="Arial" panose="020B0604020202020204" pitchFamily="34" charset="0"/>
                <a:cs typeface="Arial" panose="020B0604020202020204" pitchFamily="34" charset="0"/>
              </a:rPr>
              <a:t>and was 33% higher than the rate in </a:t>
            </a:r>
            <a:r>
              <a:rPr lang="en-US" b="0" dirty="0" smtClean="0">
                <a:solidFill>
                  <a:schemeClr val="tx1"/>
                </a:solidFill>
                <a:latin typeface="Arial" panose="020B0604020202020204" pitchFamily="34" charset="0"/>
                <a:cs typeface="Arial" panose="020B0604020202020204" pitchFamily="34" charset="0"/>
              </a:rPr>
              <a:t>1999 (Curtin and </a:t>
            </a:r>
            <a:r>
              <a:rPr lang="en-US" b="0" dirty="0" err="1" smtClean="0">
                <a:solidFill>
                  <a:schemeClr val="tx1"/>
                </a:solidFill>
                <a:latin typeface="Arial" panose="020B0604020202020204" pitchFamily="34" charset="0"/>
                <a:cs typeface="Arial" panose="020B0604020202020204" pitchFamily="34" charset="0"/>
              </a:rPr>
              <a:t>Hedegaard</a:t>
            </a:r>
            <a:r>
              <a:rPr lang="en-US" b="0" dirty="0" smtClean="0">
                <a:solidFill>
                  <a:schemeClr val="tx1"/>
                </a:solidFill>
                <a:latin typeface="Arial" panose="020B0604020202020204" pitchFamily="34" charset="0"/>
                <a:cs typeface="Arial" panose="020B0604020202020204" pitchFamily="34" charset="0"/>
              </a:rPr>
              <a:t>, 2019). </a:t>
            </a:r>
            <a:r>
              <a:rPr lang="en-US" b="0" dirty="0">
                <a:solidFill>
                  <a:schemeClr val="tx1"/>
                </a:solidFill>
                <a:latin typeface="Arial" panose="020B0604020202020204" pitchFamily="34" charset="0"/>
                <a:cs typeface="Arial" panose="020B0604020202020204" pitchFamily="34" charset="0"/>
              </a:rPr>
              <a:t>In 2017, suicide was the leading cause of death for Asian Americans </a:t>
            </a:r>
            <a:r>
              <a:rPr lang="en-US" b="0" dirty="0" smtClean="0">
                <a:solidFill>
                  <a:schemeClr val="tx1"/>
                </a:solidFill>
                <a:latin typeface="Arial" panose="020B0604020202020204" pitchFamily="34" charset="0"/>
                <a:cs typeface="Arial" panose="020B0604020202020204" pitchFamily="34" charset="0"/>
              </a:rPr>
              <a:t>ages </a:t>
            </a:r>
            <a:r>
              <a:rPr lang="en-US" b="0" dirty="0">
                <a:solidFill>
                  <a:schemeClr val="tx1"/>
                </a:solidFill>
                <a:latin typeface="Arial" panose="020B0604020202020204" pitchFamily="34" charset="0"/>
                <a:cs typeface="Arial" panose="020B0604020202020204" pitchFamily="34" charset="0"/>
              </a:rPr>
              <a:t>15 to </a:t>
            </a:r>
            <a:r>
              <a:rPr lang="en-US" b="0" dirty="0" smtClean="0">
                <a:solidFill>
                  <a:schemeClr val="tx1"/>
                </a:solidFill>
                <a:latin typeface="Arial" panose="020B0604020202020204" pitchFamily="34" charset="0"/>
                <a:cs typeface="Arial" panose="020B0604020202020204" pitchFamily="34" charset="0"/>
              </a:rPr>
              <a:t>24 (Office of Minority Health, 2019) </a:t>
            </a:r>
            <a:r>
              <a:rPr lang="en-US" b="0" dirty="0">
                <a:solidFill>
                  <a:schemeClr val="tx1"/>
                </a:solidFill>
                <a:latin typeface="Arial" panose="020B0604020202020204" pitchFamily="34" charset="0"/>
                <a:cs typeface="Arial" panose="020B0604020202020204" pitchFamily="34" charset="0"/>
              </a:rPr>
              <a:t>and the second leading cause for those </a:t>
            </a:r>
            <a:r>
              <a:rPr lang="en-US" b="0" dirty="0" smtClean="0">
                <a:solidFill>
                  <a:schemeClr val="tx1"/>
                </a:solidFill>
                <a:latin typeface="Arial" panose="020B0604020202020204" pitchFamily="34" charset="0"/>
                <a:cs typeface="Arial" panose="020B0604020202020204" pitchFamily="34" charset="0"/>
              </a:rPr>
              <a:t>ages </a:t>
            </a:r>
            <a:r>
              <a:rPr lang="en-US" b="0" dirty="0">
                <a:solidFill>
                  <a:schemeClr val="tx1"/>
                </a:solidFill>
                <a:latin typeface="Arial" panose="020B0604020202020204" pitchFamily="34" charset="0"/>
                <a:cs typeface="Arial" panose="020B0604020202020204" pitchFamily="34" charset="0"/>
              </a:rPr>
              <a:t>25 to </a:t>
            </a:r>
            <a:r>
              <a:rPr lang="en-US" b="0" dirty="0" smtClean="0">
                <a:solidFill>
                  <a:schemeClr val="tx1"/>
                </a:solidFill>
                <a:latin typeface="Arial" panose="020B0604020202020204" pitchFamily="34" charset="0"/>
                <a:cs typeface="Arial" panose="020B0604020202020204" pitchFamily="34" charset="0"/>
              </a:rPr>
              <a:t>34 (CDC, 2017). </a:t>
            </a:r>
            <a:r>
              <a:rPr lang="en-US" b="0" dirty="0">
                <a:solidFill>
                  <a:schemeClr val="tx1"/>
                </a:solidFill>
                <a:latin typeface="Arial" panose="020B0604020202020204" pitchFamily="34" charset="0"/>
                <a:cs typeface="Arial" panose="020B0604020202020204" pitchFamily="34" charset="0"/>
              </a:rPr>
              <a:t>Among the Asian and Pacific Islander population, </a:t>
            </a:r>
            <a:r>
              <a:rPr lang="en-US" b="0" dirty="0" smtClean="0">
                <a:solidFill>
                  <a:schemeClr val="tx1"/>
                </a:solidFill>
                <a:latin typeface="Arial" panose="020B0604020202020204" pitchFamily="34" charset="0"/>
                <a:cs typeface="Arial" panose="020B0604020202020204" pitchFamily="34" charset="0"/>
              </a:rPr>
              <a:t>complex </a:t>
            </a:r>
            <a:r>
              <a:rPr lang="en-US" b="0" dirty="0">
                <a:solidFill>
                  <a:schemeClr val="tx1"/>
                </a:solidFill>
                <a:latin typeface="Arial" panose="020B0604020202020204" pitchFamily="34" charset="0"/>
                <a:cs typeface="Arial" panose="020B0604020202020204" pitchFamily="34" charset="0"/>
              </a:rPr>
              <a:t>interactions between social environments, developmental contexts, and acculturation </a:t>
            </a:r>
            <a:r>
              <a:rPr lang="en-US" b="0" dirty="0" smtClean="0">
                <a:solidFill>
                  <a:schemeClr val="tx1"/>
                </a:solidFill>
                <a:latin typeface="Arial" panose="020B0604020202020204" pitchFamily="34" charset="0"/>
                <a:cs typeface="Arial" panose="020B0604020202020204" pitchFamily="34" charset="0"/>
              </a:rPr>
              <a:t>serve </a:t>
            </a:r>
            <a:r>
              <a:rPr lang="en-US" b="0" dirty="0">
                <a:solidFill>
                  <a:schemeClr val="tx1"/>
                </a:solidFill>
                <a:latin typeface="Arial" panose="020B0604020202020204" pitchFamily="34" charset="0"/>
                <a:cs typeface="Arial" panose="020B0604020202020204" pitchFamily="34" charset="0"/>
              </a:rPr>
              <a:t>as both risk and protective factors for the manifestation of depression and </a:t>
            </a:r>
            <a:r>
              <a:rPr lang="en-US" b="0" dirty="0" smtClean="0">
                <a:solidFill>
                  <a:schemeClr val="tx1"/>
                </a:solidFill>
                <a:latin typeface="Arial" panose="020B0604020202020204" pitchFamily="34" charset="0"/>
                <a:cs typeface="Arial" panose="020B0604020202020204" pitchFamily="34" charset="0"/>
              </a:rPr>
              <a:t>suicide (SAMHSA, 2016; Wyatt,</a:t>
            </a:r>
            <a:r>
              <a:rPr lang="en-US" b="0" baseline="0" dirty="0" smtClean="0">
                <a:solidFill>
                  <a:schemeClr val="tx1"/>
                </a:solidFill>
                <a:latin typeface="Arial" panose="020B0604020202020204" pitchFamily="34" charset="0"/>
                <a:cs typeface="Arial" panose="020B0604020202020204" pitchFamily="34" charset="0"/>
              </a:rPr>
              <a:t> et al., 2015)</a:t>
            </a:r>
            <a:r>
              <a:rPr lang="en-US" b="0" dirty="0" smtClean="0">
                <a:solidFill>
                  <a:schemeClr val="tx1"/>
                </a:solidFill>
                <a:latin typeface="Arial" panose="020B0604020202020204" pitchFamily="34" charset="0"/>
                <a:cs typeface="Arial" panose="020B0604020202020204" pitchFamily="34" charset="0"/>
              </a:rPr>
              <a:t>.</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a:t>
            </a:r>
            <a:r>
              <a:rPr lang="en-US" b="0" dirty="0">
                <a:solidFill>
                  <a:schemeClr val="tx1"/>
                </a:solidFill>
                <a:latin typeface="Arial" panose="020B0604020202020204" pitchFamily="34" charset="0"/>
                <a:cs typeface="Arial" panose="020B0604020202020204" pitchFamily="34" charset="0"/>
              </a:rPr>
              <a:t> In 2016, 16.3 per 100,000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12 and over </a:t>
            </a:r>
            <a:r>
              <a:rPr lang="en-US" b="0" dirty="0" smtClean="0">
                <a:solidFill>
                  <a:schemeClr val="tx1"/>
                </a:solidFill>
                <a:latin typeface="Arial" panose="020B0604020202020204" pitchFamily="34" charset="0"/>
                <a:cs typeface="Arial" panose="020B0604020202020204" pitchFamily="34" charset="0"/>
              </a:rPr>
              <a:t>died by </a:t>
            </a:r>
            <a:r>
              <a:rPr lang="en-US" b="0" dirty="0">
                <a:solidFill>
                  <a:schemeClr val="tx1"/>
                </a:solidFill>
                <a:latin typeface="Arial" panose="020B0604020202020204" pitchFamily="34" charset="0"/>
                <a:cs typeface="Arial" panose="020B0604020202020204" pitchFamily="34" charset="0"/>
              </a:rPr>
              <a:t>suicide.</a:t>
            </a: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Trends: </a:t>
            </a:r>
            <a:r>
              <a:rPr lang="en-US" b="0" dirty="0">
                <a:solidFill>
                  <a:schemeClr val="tx1"/>
                </a:solidFill>
                <a:latin typeface="Arial" panose="020B0604020202020204" pitchFamily="34" charset="0"/>
                <a:cs typeface="Arial" panose="020B0604020202020204" pitchFamily="34" charset="0"/>
              </a:rPr>
              <a:t>Suicide deaths per 100,000 population for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12 and over increased for all groups between 2008 and 2016.</a:t>
            </a:r>
          </a:p>
          <a:p>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68</a:t>
            </a:fld>
            <a:endParaRPr lang="en-US" dirty="0"/>
          </a:p>
        </p:txBody>
      </p:sp>
    </p:spTree>
    <p:extLst>
      <p:ext uri="{BB962C8B-B14F-4D97-AF65-F5344CB8AC3E}">
        <p14:creationId xmlns:p14="http://schemas.microsoft.com/office/powerpoint/2010/main" val="34521158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 </a:t>
            </a:r>
            <a:r>
              <a:rPr lang="en-US" b="0" dirty="0" smtClean="0">
                <a:solidFill>
                  <a:schemeClr val="tx1"/>
                </a:solidFill>
                <a:latin typeface="Arial" panose="020B0604020202020204" pitchFamily="34" charset="0"/>
                <a:cs typeface="Arial" panose="020B0604020202020204" pitchFamily="34" charset="0"/>
              </a:rPr>
              <a:t>The age-adjusted suicide rate in the United States in 2017 was 33% higher than the rate in 1999. Suicide </a:t>
            </a:r>
            <a:r>
              <a:rPr lang="en-US" b="0" dirty="0">
                <a:solidFill>
                  <a:schemeClr val="tx1"/>
                </a:solidFill>
                <a:latin typeface="Arial" panose="020B0604020202020204" pitchFamily="34" charset="0"/>
                <a:cs typeface="Arial" panose="020B0604020202020204" pitchFamily="34" charset="0"/>
              </a:rPr>
              <a:t>rates are typically higher among males than </a:t>
            </a:r>
            <a:r>
              <a:rPr lang="en-US" b="0" dirty="0" smtClean="0">
                <a:solidFill>
                  <a:schemeClr val="tx1"/>
                </a:solidFill>
                <a:latin typeface="Arial" panose="020B0604020202020204" pitchFamily="34" charset="0"/>
                <a:cs typeface="Arial" panose="020B0604020202020204" pitchFamily="34" charset="0"/>
              </a:rPr>
              <a:t>females (Curtin and </a:t>
            </a:r>
            <a:r>
              <a:rPr lang="en-US" b="0" dirty="0" err="1" smtClean="0">
                <a:solidFill>
                  <a:schemeClr val="tx1"/>
                </a:solidFill>
                <a:latin typeface="Arial" panose="020B0604020202020204" pitchFamily="34" charset="0"/>
                <a:cs typeface="Arial" panose="020B0604020202020204" pitchFamily="34" charset="0"/>
              </a:rPr>
              <a:t>Hedegaard</a:t>
            </a:r>
            <a:r>
              <a:rPr lang="en-US" b="0" dirty="0" smtClean="0">
                <a:solidFill>
                  <a:schemeClr val="tx1"/>
                </a:solidFill>
                <a:latin typeface="Arial" panose="020B0604020202020204" pitchFamily="34" charset="0"/>
                <a:cs typeface="Arial" panose="020B0604020202020204" pitchFamily="34" charset="0"/>
              </a:rPr>
              <a:t>, 2019; SAMHSA, 2016).</a:t>
            </a:r>
            <a:endParaRPr lang="en-US"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a:t>
            </a:r>
            <a:r>
              <a:rPr lang="en-US" b="0" dirty="0">
                <a:solidFill>
                  <a:schemeClr val="tx1"/>
                </a:solidFill>
                <a:latin typeface="Arial" panose="020B0604020202020204" pitchFamily="34" charset="0"/>
                <a:cs typeface="Arial" panose="020B0604020202020204" pitchFamily="34" charset="0"/>
              </a:rPr>
              <a:t> In 2016, 16.3 per 100,000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12 and over </a:t>
            </a:r>
            <a:r>
              <a:rPr lang="en-US" b="0" dirty="0" smtClean="0">
                <a:solidFill>
                  <a:schemeClr val="tx1"/>
                </a:solidFill>
                <a:latin typeface="Arial" panose="020B0604020202020204" pitchFamily="34" charset="0"/>
                <a:cs typeface="Arial" panose="020B0604020202020204" pitchFamily="34" charset="0"/>
              </a:rPr>
              <a:t>died by suicide</a:t>
            </a:r>
            <a:r>
              <a:rPr lang="en-US" b="0" dirty="0">
                <a:solidFill>
                  <a:schemeClr val="tx1"/>
                </a:solidFill>
                <a:latin typeface="Arial" panose="020B0604020202020204" pitchFamily="34" charset="0"/>
                <a:cs typeface="Arial" panose="020B0604020202020204" pitchFamily="34" charset="0"/>
              </a:rPr>
              <a:t>.</a:t>
            </a:r>
          </a:p>
          <a:p>
            <a:pPr marL="171450" indent="-171450" defTabSz="933237">
              <a:buFont typeface="Arial" panose="020B0604020202020204" pitchFamily="34" charset="0"/>
              <a:buChar char="•"/>
              <a:defRP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a:t>
            </a:r>
            <a:r>
              <a:rPr lang="en-US" b="0" dirty="0">
                <a:solidFill>
                  <a:schemeClr val="tx1"/>
                </a:solidFill>
                <a:latin typeface="Arial" panose="020B0604020202020204" pitchFamily="34" charset="0"/>
                <a:cs typeface="Arial" panose="020B0604020202020204" pitchFamily="34" charset="0"/>
              </a:rPr>
              <a:t> In </a:t>
            </a:r>
            <a:r>
              <a:rPr lang="en-US" b="0" dirty="0" smtClean="0">
                <a:solidFill>
                  <a:schemeClr val="tx1"/>
                </a:solidFill>
                <a:latin typeface="Arial" panose="020B0604020202020204" pitchFamily="34" charset="0"/>
                <a:cs typeface="Arial" panose="020B0604020202020204" pitchFamily="34" charset="0"/>
              </a:rPr>
              <a:t>2016, </a:t>
            </a:r>
            <a:r>
              <a:rPr lang="en-US" b="0" dirty="0">
                <a:solidFill>
                  <a:schemeClr val="tx1"/>
                </a:solidFill>
                <a:latin typeface="Arial" panose="020B0604020202020204" pitchFamily="34" charset="0"/>
                <a:cs typeface="Arial" panose="020B0604020202020204" pitchFamily="34" charset="0"/>
              </a:rPr>
              <a:t>among </a:t>
            </a:r>
            <a:r>
              <a:rPr lang="en-US" b="0" dirty="0" smtClean="0">
                <a:solidFill>
                  <a:schemeClr val="tx1"/>
                </a:solidFill>
                <a:latin typeface="Arial" panose="020B0604020202020204" pitchFamily="34" charset="0"/>
                <a:cs typeface="Arial" panose="020B0604020202020204" pitchFamily="34" charset="0"/>
              </a:rPr>
              <a:t>people </a:t>
            </a:r>
            <a:r>
              <a:rPr lang="en-US" b="0" dirty="0">
                <a:solidFill>
                  <a:schemeClr val="tx1"/>
                </a:solidFill>
                <a:latin typeface="Arial" panose="020B0604020202020204" pitchFamily="34" charset="0"/>
                <a:cs typeface="Arial" panose="020B0604020202020204" pitchFamily="34" charset="0"/>
              </a:rPr>
              <a:t>age 12 and </a:t>
            </a:r>
            <a:r>
              <a:rPr lang="en-US" b="0" dirty="0" smtClean="0">
                <a:solidFill>
                  <a:schemeClr val="tx1"/>
                </a:solidFill>
                <a:latin typeface="Arial" panose="020B0604020202020204" pitchFamily="34" charset="0"/>
                <a:cs typeface="Arial" panose="020B0604020202020204" pitchFamily="34" charset="0"/>
              </a:rPr>
              <a:t>over: </a:t>
            </a:r>
            <a:endParaRPr lang="en-US" b="0" dirty="0">
              <a:solidFill>
                <a:schemeClr val="tx1"/>
              </a:solidFill>
              <a:latin typeface="Arial" panose="020B0604020202020204" pitchFamily="34" charset="0"/>
              <a:cs typeface="Arial" panose="020B0604020202020204" pitchFamily="34" charset="0"/>
            </a:endParaRPr>
          </a:p>
          <a:p>
            <a:pPr marL="632182" lvl="1" indent="-174982" defTabSz="933237">
              <a:buFont typeface="Arial" panose="020B0604020202020204" pitchFamily="34" charset="0"/>
              <a:buChar char="•"/>
              <a:defRPr/>
            </a:pPr>
            <a:r>
              <a:rPr lang="en-US" dirty="0" smtClean="0">
                <a:latin typeface="Arial" panose="020B0604020202020204" pitchFamily="34" charset="0"/>
                <a:cs typeface="Arial" panose="020B0604020202020204" pitchFamily="34" charset="0"/>
              </a:rPr>
              <a:t>Overall and </a:t>
            </a:r>
            <a:r>
              <a:rPr lang="en-US" dirty="0">
                <a:latin typeface="Arial" panose="020B0604020202020204" pitchFamily="34" charset="0"/>
                <a:cs typeface="Arial" panose="020B0604020202020204" pitchFamily="34" charset="0"/>
              </a:rPr>
              <a:t>across </a:t>
            </a:r>
            <a:r>
              <a:rPr lang="en-US" dirty="0" smtClean="0">
                <a:latin typeface="Arial" panose="020B0604020202020204" pitchFamily="34" charset="0"/>
                <a:cs typeface="Arial" panose="020B0604020202020204" pitchFamily="34" charset="0"/>
              </a:rPr>
              <a:t>all </a:t>
            </a:r>
            <a:r>
              <a:rPr lang="en-US" b="0" dirty="0" smtClean="0">
                <a:latin typeface="Arial" panose="020B0604020202020204" pitchFamily="34" charset="0"/>
                <a:cs typeface="Arial" panose="020B0604020202020204" pitchFamily="34" charset="0"/>
              </a:rPr>
              <a:t>racial </a:t>
            </a:r>
            <a:r>
              <a:rPr lang="en-US" dirty="0" smtClean="0">
                <a:latin typeface="Arial" panose="020B0604020202020204" pitchFamily="34" charset="0"/>
                <a:cs typeface="Arial" panose="020B0604020202020204" pitchFamily="34" charset="0"/>
              </a:rPr>
              <a:t>groups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males </a:t>
            </a:r>
            <a:r>
              <a:rPr lang="en-US" dirty="0">
                <a:latin typeface="Arial" panose="020B0604020202020204" pitchFamily="34" charset="0"/>
                <a:cs typeface="Arial" panose="020B0604020202020204" pitchFamily="34" charset="0"/>
              </a:rPr>
              <a:t>were significantly </a:t>
            </a:r>
            <a:r>
              <a:rPr lang="en-US" dirty="0" smtClean="0">
                <a:latin typeface="Arial" panose="020B0604020202020204" pitchFamily="34" charset="0"/>
                <a:cs typeface="Arial" panose="020B0604020202020204" pitchFamily="34" charset="0"/>
              </a:rPr>
              <a:t>more </a:t>
            </a:r>
            <a:r>
              <a:rPr lang="en-US" dirty="0">
                <a:latin typeface="Arial" panose="020B0604020202020204" pitchFamily="34" charset="0"/>
                <a:cs typeface="Arial" panose="020B0604020202020204" pitchFamily="34" charset="0"/>
              </a:rPr>
              <a:t>likely to die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suicide than </a:t>
            </a:r>
            <a:r>
              <a:rPr lang="en-US" dirty="0" smtClean="0">
                <a:latin typeface="Arial" panose="020B0604020202020204" pitchFamily="34" charset="0"/>
                <a:cs typeface="Arial" panose="020B0604020202020204" pitchFamily="34" charset="0"/>
              </a:rPr>
              <a:t>females</a:t>
            </a:r>
            <a:r>
              <a:rPr lang="en-US" dirty="0">
                <a:latin typeface="Arial" panose="020B0604020202020204" pitchFamily="34" charset="0"/>
                <a:cs typeface="Arial" panose="020B0604020202020204" pitchFamily="34" charset="0"/>
              </a:rPr>
              <a:t>. (Other results reported below were not tested for statistical significance.)</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Overall, the suicide rate </a:t>
            </a:r>
            <a:r>
              <a:rPr lang="en-US" dirty="0" smtClean="0">
                <a:latin typeface="Arial" panose="020B0604020202020204" pitchFamily="34" charset="0"/>
                <a:cs typeface="Arial" panose="020B0604020202020204" pitchFamily="34" charset="0"/>
              </a:rPr>
              <a:t>was 25.8 </a:t>
            </a:r>
            <a:r>
              <a:rPr lang="en-US" dirty="0">
                <a:latin typeface="Arial" panose="020B0604020202020204" pitchFamily="34" charset="0"/>
                <a:cs typeface="Arial" panose="020B0604020202020204" pitchFamily="34" charset="0"/>
              </a:rPr>
              <a:t>per 100,000 for </a:t>
            </a:r>
            <a:r>
              <a:rPr lang="en-US" dirty="0" smtClean="0">
                <a:latin typeface="Arial" panose="020B0604020202020204" pitchFamily="34" charset="0"/>
                <a:cs typeface="Arial" panose="020B0604020202020204" pitchFamily="34" charset="0"/>
              </a:rPr>
              <a:t>males and </a:t>
            </a:r>
            <a:r>
              <a:rPr lang="en-US" strike="noStrike" dirty="0" smtClean="0">
                <a:latin typeface="Arial" panose="020B0604020202020204" pitchFamily="34" charset="0"/>
                <a:cs typeface="Arial" panose="020B0604020202020204" pitchFamily="34" charset="0"/>
              </a:rPr>
              <a:t>7.3 per 100,000 for females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ratio of male to female suicides was largest </a:t>
            </a:r>
            <a:r>
              <a:rPr lang="en-US" dirty="0" smtClean="0">
                <a:latin typeface="Arial" panose="020B0604020202020204" pitchFamily="34" charset="0"/>
                <a:cs typeface="Arial" panose="020B0604020202020204" pitchFamily="34" charset="0"/>
              </a:rPr>
              <a:t>among Blacks (4.2:1) and </a:t>
            </a:r>
            <a:r>
              <a:rPr lang="en-US" dirty="0">
                <a:latin typeface="Arial" panose="020B0604020202020204" pitchFamily="34" charset="0"/>
                <a:cs typeface="Arial" panose="020B0604020202020204" pitchFamily="34" charset="0"/>
              </a:rPr>
              <a:t>lowest among Asians/Pacific Islanders (2.8:1)</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Among males, Whites were the most likely to die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suicide (28.8 per 100,000), while Asians/Pacific Islanders were the least likely (12.2 per 100,000).</a:t>
            </a:r>
          </a:p>
          <a:p>
            <a:pPr marL="632182"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Among females, Whites were the most likely to die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suicide (8.3 per 100,000) and Blacks were the least likely (2.9 per 100,000).</a:t>
            </a:r>
          </a:p>
          <a:p>
            <a:pPr marL="174982" indent="-174982" defTabSz="933237">
              <a:buFont typeface="Arial" panose="020B0604020202020204" pitchFamily="34" charset="0"/>
              <a:buChar char="•"/>
              <a:defRPr/>
            </a:pPr>
            <a:endParaRPr lang="en-US"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73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These terms are based on the U.S. Census definitions for defining racial groups. Prior to 1997, the U.S. Census </a:t>
            </a:r>
            <a:r>
              <a:rPr lang="en-US" b="0" dirty="0" smtClean="0">
                <a:latin typeface="Arial" panose="020B0604020202020204" pitchFamily="34" charset="0"/>
                <a:cs typeface="Arial" panose="020B0604020202020204" pitchFamily="34" charset="0"/>
              </a:rPr>
              <a:t>Bureau recognized </a:t>
            </a:r>
            <a:r>
              <a:rPr lang="en-US" b="0" dirty="0">
                <a:latin typeface="Arial" panose="020B0604020202020204" pitchFamily="34" charset="0"/>
                <a:cs typeface="Arial" panose="020B0604020202020204" pitchFamily="34" charset="0"/>
              </a:rPr>
              <a:t>a single race called Asian or Pacific Islander and abbreviated API. Beginning in 1997, the </a:t>
            </a:r>
            <a:r>
              <a:rPr lang="en-US" b="0" dirty="0" smtClean="0">
                <a:latin typeface="Arial" panose="020B0604020202020204" pitchFamily="34" charset="0"/>
                <a:cs typeface="Arial" panose="020B0604020202020204" pitchFamily="34" charset="0"/>
              </a:rPr>
              <a:t>Office of Management and Budget (OMB) </a:t>
            </a:r>
            <a:r>
              <a:rPr lang="en-US" b="0" dirty="0">
                <a:latin typeface="Arial" panose="020B0604020202020204" pitchFamily="34" charset="0"/>
                <a:cs typeface="Arial" panose="020B0604020202020204" pitchFamily="34" charset="0"/>
              </a:rPr>
              <a:t>and U.S. Census </a:t>
            </a:r>
            <a:r>
              <a:rPr lang="en-US" b="0" dirty="0" smtClean="0">
                <a:latin typeface="Arial" panose="020B0604020202020204" pitchFamily="34" charset="0"/>
                <a:cs typeface="Arial" panose="020B0604020202020204" pitchFamily="34" charset="0"/>
              </a:rPr>
              <a:t>Bureau separated </a:t>
            </a:r>
            <a:r>
              <a:rPr lang="en-US" b="0" dirty="0">
                <a:latin typeface="Arial" panose="020B0604020202020204" pitchFamily="34" charset="0"/>
                <a:cs typeface="Arial" panose="020B0604020202020204" pitchFamily="34" charset="0"/>
              </a:rPr>
              <a:t>Asians from Native Hawaiians and Pacific Islanders into two </a:t>
            </a:r>
            <a:r>
              <a:rPr lang="en-US" b="0" dirty="0" smtClean="0">
                <a:latin typeface="Arial" panose="020B0604020202020204" pitchFamily="34" charset="0"/>
                <a:cs typeface="Arial" panose="020B0604020202020204" pitchFamily="34" charset="0"/>
              </a:rPr>
              <a:t>separate racial groups.</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11554093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163638"/>
            <a:ext cx="4187825" cy="3140075"/>
          </a:xfrm>
        </p:spPr>
      </p:sp>
      <p:sp>
        <p:nvSpPr>
          <p:cNvPr id="3" name="Notes Placeholder 2"/>
          <p:cNvSpPr>
            <a:spLocks noGrp="1"/>
          </p:cNvSpPr>
          <p:nvPr>
            <p:ph type="body" idx="1"/>
          </p:nvPr>
        </p:nvSpPr>
        <p:spPr>
          <a:xfrm>
            <a:off x="702310" y="4654550"/>
            <a:ext cx="5618480" cy="3490912"/>
          </a:xfrm>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Healthy Living is one </a:t>
            </a:r>
            <a:r>
              <a:rPr lang="en-US" sz="1200" kern="1200" baseline="0" dirty="0">
                <a:solidFill>
                  <a:schemeClr val="tx1"/>
                </a:solidFill>
                <a:effectLst/>
                <a:latin typeface="Arial" panose="020B0604020202020204" pitchFamily="34" charset="0"/>
                <a:ea typeface="+mn-ea"/>
                <a:cs typeface="Arial" panose="020B0604020202020204" pitchFamily="34" charset="0"/>
              </a:rPr>
              <a:t>of five healthcare priorities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covered </a:t>
            </a:r>
            <a:r>
              <a:rPr lang="en-US" sz="1200" kern="1200" baseline="0" dirty="0">
                <a:solidFill>
                  <a:schemeClr val="tx1"/>
                </a:solidFill>
                <a:effectLst/>
                <a:latin typeface="Arial" panose="020B0604020202020204" pitchFamily="34" charset="0"/>
                <a:ea typeface="+mn-ea"/>
                <a:cs typeface="Arial" panose="020B0604020202020204" pitchFamily="34" charset="0"/>
              </a:rPr>
              <a:t>by this chartbook. The other four priorities are </a:t>
            </a:r>
            <a:r>
              <a:rPr lang="en-US" sz="1200" kern="1200" dirty="0">
                <a:solidFill>
                  <a:schemeClr val="tx1"/>
                </a:solidFill>
                <a:effectLst/>
                <a:latin typeface="Arial" panose="020B0604020202020204" pitchFamily="34" charset="0"/>
                <a:ea typeface="+mn-ea"/>
                <a:cs typeface="Arial" panose="020B0604020202020204" pitchFamily="34" charset="0"/>
              </a:rPr>
              <a:t>Patient Safety, </a:t>
            </a:r>
            <a:r>
              <a:rPr lang="en-US" sz="1200" kern="1200" baseline="0" dirty="0">
                <a:solidFill>
                  <a:schemeClr val="tx1"/>
                </a:solidFill>
                <a:effectLst/>
                <a:latin typeface="Arial" panose="020B0604020202020204" pitchFamily="34" charset="0"/>
                <a:ea typeface="+mn-ea"/>
                <a:cs typeface="Arial" panose="020B0604020202020204" pitchFamily="34" charset="0"/>
              </a:rPr>
              <a:t>Person- and Family-Centered Care, Effective Treatment, and Care Affordability. A sixth priority, Care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Coordination, </a:t>
            </a:r>
            <a:r>
              <a:rPr lang="en-US" sz="1200" kern="1200" baseline="0" dirty="0">
                <a:solidFill>
                  <a:schemeClr val="tx1"/>
                </a:solidFill>
                <a:effectLst/>
                <a:latin typeface="Arial" panose="020B0604020202020204" pitchFamily="34" charset="0"/>
                <a:ea typeface="+mn-ea"/>
                <a:cs typeface="Arial" panose="020B0604020202020204" pitchFamily="34" charset="0"/>
              </a:rPr>
              <a:t>was addressed separately in the Chartbook on Care Coordination, available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sz="1200" kern="1200" baseline="0" dirty="0">
                <a:solidFill>
                  <a:schemeClr val="tx1"/>
                </a:solidFill>
                <a:effectLst/>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392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chemeClr val="tx1"/>
                </a:solidFill>
                <a:latin typeface="Arial" panose="020B0604020202020204" pitchFamily="34" charset="0"/>
                <a:cs typeface="Arial" panose="020B0604020202020204" pitchFamily="34" charset="0"/>
              </a:rPr>
              <a:t>Importance: </a:t>
            </a:r>
            <a:r>
              <a:rPr lang="en-US" b="0" dirty="0" smtClean="0">
                <a:solidFill>
                  <a:schemeClr val="tx1"/>
                </a:solidFill>
                <a:latin typeface="Arial" panose="020B0604020202020204" pitchFamily="34" charset="0"/>
                <a:cs typeface="Arial" panose="020B0604020202020204" pitchFamily="34" charset="0"/>
              </a:rPr>
              <a:t>Pneumococcal disease is caused by bacteria and can result in a range of ailments, from mild ear infection to meningitis, sepsis, and fatal pneumonia (NIAID, 2014). Adults over age 65 and individuals of any age with chronic illness are at increased risk for pneumococcal disease and death. The best way to prevent pneumococcal disease is by getting vaccinated (CDC, 2019c). Immunization rates may differ among Asian and NHPI subpopulations (Barnes, et al., 2008).</a:t>
            </a: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2015, 87.7% of </a:t>
            </a:r>
            <a:r>
              <a:rPr lang="en-US" b="0" dirty="0" smtClean="0">
                <a:solidFill>
                  <a:schemeClr val="tx1"/>
                </a:solidFill>
                <a:latin typeface="Arial" panose="020B0604020202020204" pitchFamily="34" charset="0"/>
                <a:cs typeface="Arial" panose="020B0604020202020204" pitchFamily="34" charset="0"/>
              </a:rPr>
              <a:t>hospital </a:t>
            </a:r>
            <a:r>
              <a:rPr lang="en-US" b="0" dirty="0">
                <a:solidFill>
                  <a:schemeClr val="tx1"/>
                </a:solidFill>
                <a:latin typeface="Arial" panose="020B0604020202020204" pitchFamily="34" charset="0"/>
                <a:cs typeface="Arial" panose="020B0604020202020204" pitchFamily="34" charset="0"/>
              </a:rPr>
              <a:t>patients </a:t>
            </a:r>
            <a:r>
              <a:rPr lang="en-US" b="0" dirty="0" smtClean="0">
                <a:solidFill>
                  <a:schemeClr val="tx1"/>
                </a:solidFill>
                <a:latin typeface="Arial" panose="020B0604020202020204" pitchFamily="34" charset="0"/>
                <a:cs typeface="Arial" panose="020B0604020202020204" pitchFamily="34" charset="0"/>
              </a:rPr>
              <a:t>age 65 </a:t>
            </a:r>
            <a:r>
              <a:rPr lang="en-US" b="0" dirty="0">
                <a:solidFill>
                  <a:schemeClr val="tx1"/>
                </a:solidFill>
                <a:latin typeface="Arial" panose="020B0604020202020204" pitchFamily="34" charset="0"/>
                <a:cs typeface="Arial" panose="020B0604020202020204" pitchFamily="34" charset="0"/>
              </a:rPr>
              <a:t>years </a:t>
            </a:r>
            <a:r>
              <a:rPr lang="en-US" b="0" dirty="0" smtClean="0">
                <a:solidFill>
                  <a:schemeClr val="tx1"/>
                </a:solidFill>
                <a:latin typeface="Arial" panose="020B0604020202020204" pitchFamily="34" charset="0"/>
                <a:cs typeface="Arial" panose="020B0604020202020204" pitchFamily="34" charset="0"/>
              </a:rPr>
              <a:t>and over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ages 5-64 years</a:t>
            </a:r>
            <a:r>
              <a:rPr lang="en-US" baseline="0" dirty="0" smtClean="0">
                <a:latin typeface="Arial" panose="020B0604020202020204" pitchFamily="34" charset="0"/>
                <a:cs typeface="Arial" panose="020B0604020202020204" pitchFamily="34" charset="0"/>
              </a:rPr>
              <a:t> </a:t>
            </a:r>
            <a:r>
              <a:rPr lang="en-US" strike="noStrike" dirty="0" smtClean="0">
                <a:latin typeface="Arial" panose="020B0604020202020204" pitchFamily="34" charset="0"/>
                <a:cs typeface="Arial" panose="020B0604020202020204" pitchFamily="34" charset="0"/>
              </a:rPr>
              <a:t>with</a:t>
            </a:r>
            <a:r>
              <a:rPr lang="en-US" strike="noStrike"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high-risk </a:t>
            </a:r>
            <a:r>
              <a:rPr lang="en-US" dirty="0">
                <a:latin typeface="Arial" panose="020B0604020202020204" pitchFamily="34" charset="0"/>
                <a:cs typeface="Arial" panose="020B0604020202020204" pitchFamily="34" charset="0"/>
              </a:rPr>
              <a:t>condition </a:t>
            </a:r>
            <a:r>
              <a:rPr lang="en-US" dirty="0" smtClean="0">
                <a:latin typeface="Arial" panose="020B0604020202020204" pitchFamily="34" charset="0"/>
                <a:cs typeface="Arial" panose="020B0604020202020204" pitchFamily="34" charset="0"/>
              </a:rPr>
              <a:t>received </a:t>
            </a:r>
            <a:r>
              <a:rPr lang="en-US" dirty="0">
                <a:latin typeface="Arial" panose="020B0604020202020204" pitchFamily="34" charset="0"/>
                <a:cs typeface="Arial" panose="020B0604020202020204" pitchFamily="34" charset="0"/>
              </a:rPr>
              <a:t>pneumococcal immunization.</a:t>
            </a: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Trend: </a:t>
            </a:r>
            <a:r>
              <a:rPr lang="en-US" b="0" dirty="0">
                <a:solidFill>
                  <a:schemeClr val="tx1"/>
                </a:solidFill>
                <a:latin typeface="Arial" panose="020B0604020202020204" pitchFamily="34" charset="0"/>
                <a:cs typeface="Arial" panose="020B0604020202020204" pitchFamily="34" charset="0"/>
              </a:rPr>
              <a:t>The </a:t>
            </a:r>
            <a:r>
              <a:rPr lang="en-US" b="0" strike="noStrike" dirty="0" smtClean="0">
                <a:solidFill>
                  <a:schemeClr val="tx1"/>
                </a:solidFill>
                <a:latin typeface="Arial" panose="020B0604020202020204" pitchFamily="34" charset="0"/>
                <a:cs typeface="Arial" panose="020B0604020202020204" pitchFamily="34" charset="0"/>
              </a:rPr>
              <a:t>percentage</a:t>
            </a:r>
            <a:r>
              <a:rPr lang="en-US" b="0" dirty="0" smtClean="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of Asian hospital patients </a:t>
            </a:r>
            <a:r>
              <a:rPr lang="en-US" b="0" dirty="0" smtClean="0">
                <a:solidFill>
                  <a:schemeClr val="tx1"/>
                </a:solidFill>
                <a:latin typeface="Arial" panose="020B0604020202020204" pitchFamily="34" charset="0"/>
                <a:cs typeface="Arial" panose="020B0604020202020204" pitchFamily="34" charset="0"/>
              </a:rPr>
              <a:t>age 65 </a:t>
            </a:r>
            <a:r>
              <a:rPr lang="en-US" b="0" dirty="0">
                <a:solidFill>
                  <a:schemeClr val="tx1"/>
                </a:solidFill>
                <a:latin typeface="Arial" panose="020B0604020202020204" pitchFamily="34" charset="0"/>
                <a:cs typeface="Arial" panose="020B0604020202020204" pitchFamily="34" charset="0"/>
              </a:rPr>
              <a:t>years </a:t>
            </a:r>
            <a:r>
              <a:rPr lang="en-US" b="0" dirty="0" smtClean="0">
                <a:solidFill>
                  <a:schemeClr val="tx1"/>
                </a:solidFill>
                <a:latin typeface="Arial" panose="020B0604020202020204" pitchFamily="34" charset="0"/>
                <a:cs typeface="Arial" panose="020B0604020202020204" pitchFamily="34" charset="0"/>
              </a:rPr>
              <a:t>and over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ages 5-64 </a:t>
            </a:r>
            <a:r>
              <a:rPr lang="en-US" dirty="0">
                <a:latin typeface="Arial" panose="020B0604020202020204" pitchFamily="34" charset="0"/>
                <a:cs typeface="Arial" panose="020B0604020202020204" pitchFamily="34" charset="0"/>
              </a:rPr>
              <a:t>years </a:t>
            </a:r>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high-risk </a:t>
            </a:r>
            <a:r>
              <a:rPr lang="en-US" dirty="0">
                <a:latin typeface="Arial" panose="020B0604020202020204" pitchFamily="34" charset="0"/>
                <a:cs typeface="Arial" panose="020B0604020202020204" pitchFamily="34" charset="0"/>
              </a:rPr>
              <a:t>condition who </a:t>
            </a:r>
            <a:r>
              <a:rPr lang="en-US" dirty="0" smtClean="0">
                <a:latin typeface="Arial" panose="020B0604020202020204" pitchFamily="34" charset="0"/>
                <a:cs typeface="Arial" panose="020B0604020202020204" pitchFamily="34" charset="0"/>
              </a:rPr>
              <a:t>received </a:t>
            </a:r>
            <a:r>
              <a:rPr lang="en-US" dirty="0">
                <a:latin typeface="Arial" panose="020B0604020202020204" pitchFamily="34" charset="0"/>
                <a:cs typeface="Arial" panose="020B0604020202020204" pitchFamily="34" charset="0"/>
              </a:rPr>
              <a:t>a pneumococcal immunization increased from 85.7% in 2012 to 94.9% in 2015. No other group experienced a </a:t>
            </a:r>
            <a:r>
              <a:rPr lang="en-US" b="0" dirty="0" smtClean="0">
                <a:latin typeface="Arial" panose="020B0604020202020204" pitchFamily="34" charset="0"/>
                <a:cs typeface="Arial" panose="020B0604020202020204" pitchFamily="34" charset="0"/>
              </a:rPr>
              <a:t>statistically </a:t>
            </a:r>
            <a:r>
              <a:rPr lang="en-US" dirty="0" smtClean="0">
                <a:latin typeface="Arial" panose="020B0604020202020204" pitchFamily="34" charset="0"/>
                <a:cs typeface="Arial" panose="020B0604020202020204" pitchFamily="34" charset="0"/>
              </a:rPr>
              <a:t>significant </a:t>
            </a:r>
            <a:r>
              <a:rPr lang="en-US" dirty="0">
                <a:latin typeface="Arial" panose="020B0604020202020204" pitchFamily="34" charset="0"/>
                <a:cs typeface="Arial" panose="020B0604020202020204" pitchFamily="34" charset="0"/>
              </a:rPr>
              <a:t>change over this period</a:t>
            </a:r>
            <a:r>
              <a:rPr lang="en-US" sz="12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Groups </a:t>
            </a:r>
            <a:r>
              <a:rPr lang="en-US" b="1" dirty="0" smtClean="0">
                <a:solidFill>
                  <a:schemeClr val="tx1"/>
                </a:solidFill>
                <a:latin typeface="Arial" panose="020B0604020202020204" pitchFamily="34" charset="0"/>
                <a:cs typeface="Arial" panose="020B0604020202020204" pitchFamily="34" charset="0"/>
              </a:rPr>
              <a:t>With </a:t>
            </a:r>
            <a:r>
              <a:rPr lang="en-US" b="1" dirty="0">
                <a:solidFill>
                  <a:schemeClr val="tx1"/>
                </a:solidFill>
                <a:latin typeface="Arial" panose="020B0604020202020204" pitchFamily="34" charset="0"/>
                <a:cs typeface="Arial" panose="020B0604020202020204" pitchFamily="34" charset="0"/>
              </a:rPr>
              <a:t>Disparities: </a:t>
            </a:r>
            <a:r>
              <a:rPr lang="en-US" b="0" dirty="0">
                <a:solidFill>
                  <a:schemeClr val="tx1"/>
                </a:solidFill>
                <a:latin typeface="Arial" panose="020B0604020202020204" pitchFamily="34" charset="0"/>
                <a:cs typeface="Arial" panose="020B0604020202020204" pitchFamily="34" charset="0"/>
              </a:rPr>
              <a:t>In 2012, the baseline year for this analysis, among hospital patients </a:t>
            </a:r>
            <a:r>
              <a:rPr lang="en-US" b="0" dirty="0" smtClean="0">
                <a:solidFill>
                  <a:schemeClr val="tx1"/>
                </a:solidFill>
                <a:latin typeface="Arial" panose="020B0604020202020204" pitchFamily="34" charset="0"/>
                <a:cs typeface="Arial" panose="020B0604020202020204" pitchFamily="34" charset="0"/>
              </a:rPr>
              <a:t>age 65 years and over and ages 5-64 </a:t>
            </a:r>
            <a:r>
              <a:rPr lang="en-US" b="0" dirty="0" smtClean="0">
                <a:latin typeface="Arial" panose="020B0604020202020204" pitchFamily="34" charset="0"/>
                <a:cs typeface="Arial" panose="020B0604020202020204" pitchFamily="34" charset="0"/>
              </a:rPr>
              <a:t>with a high-risk </a:t>
            </a:r>
            <a:r>
              <a:rPr lang="en-US" b="0" dirty="0">
                <a:latin typeface="Arial" panose="020B0604020202020204" pitchFamily="34" charset="0"/>
                <a:cs typeface="Arial" panose="020B0604020202020204" pitchFamily="34" charset="0"/>
              </a:rPr>
              <a:t>condition:</a:t>
            </a:r>
            <a:endParaRPr lang="en-US" b="0" dirty="0">
              <a:solidFill>
                <a:schemeClr val="tx1"/>
              </a:solidFill>
              <a:latin typeface="Arial" panose="020B0604020202020204" pitchFamily="34" charset="0"/>
              <a:cs typeface="Arial" panose="020B0604020202020204" pitchFamily="34" charset="0"/>
            </a:endParaRP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chemeClr val="tx1"/>
                </a:solidFill>
                <a:latin typeface="Arial" panose="020B0604020202020204" pitchFamily="34" charset="0"/>
                <a:cs typeface="Arial" panose="020B0604020202020204" pitchFamily="34" charset="0"/>
              </a:rPr>
              <a:t>Asians were less likely to </a:t>
            </a:r>
            <a:r>
              <a:rPr lang="en-US" b="0" dirty="0" smtClean="0">
                <a:solidFill>
                  <a:schemeClr val="tx1"/>
                </a:solidFill>
                <a:latin typeface="Arial" panose="020B0604020202020204" pitchFamily="34" charset="0"/>
                <a:cs typeface="Arial" panose="020B0604020202020204" pitchFamily="34" charset="0"/>
              </a:rPr>
              <a:t>receive </a:t>
            </a:r>
            <a:r>
              <a:rPr lang="en-US" b="0" dirty="0">
                <a:solidFill>
                  <a:schemeClr val="tx1"/>
                </a:solidFill>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pneumococcal immunization compared </a:t>
            </a:r>
            <a:r>
              <a:rPr lang="en-US" b="0" dirty="0" smtClean="0">
                <a:latin typeface="Arial" panose="020B0604020202020204" pitchFamily="34" charset="0"/>
                <a:cs typeface="Arial" panose="020B0604020202020204" pitchFamily="34" charset="0"/>
              </a:rPr>
              <a:t>with </a:t>
            </a:r>
            <a:r>
              <a:rPr lang="en-US" b="0" dirty="0">
                <a:latin typeface="Arial" panose="020B0604020202020204" pitchFamily="34" charset="0"/>
                <a:cs typeface="Arial" panose="020B0604020202020204" pitchFamily="34" charset="0"/>
              </a:rPr>
              <a:t>Whites (85.7% vs. 90.0%). </a:t>
            </a:r>
            <a:r>
              <a:rPr lang="en-US" b="0" strike="noStrike" dirty="0" smtClean="0">
                <a:latin typeface="Arial" panose="020B0604020202020204" pitchFamily="34" charset="0"/>
                <a:cs typeface="Arial" panose="020B0604020202020204" pitchFamily="34" charset="0"/>
              </a:rPr>
              <a:t>By 2015, Asians</a:t>
            </a:r>
            <a:r>
              <a:rPr lang="en-US" b="0" strike="noStrike" baseline="0" dirty="0" smtClean="0">
                <a:latin typeface="Arial" panose="020B0604020202020204" pitchFamily="34" charset="0"/>
                <a:cs typeface="Arial" panose="020B0604020202020204" pitchFamily="34" charset="0"/>
              </a:rPr>
              <a:t> were more likely than Whites to receive pneumococcal immunization (94.9% vs. 88.4%).</a:t>
            </a:r>
            <a:endParaRPr lang="en-US" b="0" strike="sngStrike" dirty="0">
              <a:latin typeface="Arial" panose="020B0604020202020204" pitchFamily="34" charset="0"/>
              <a:cs typeface="Arial" panose="020B0604020202020204" pitchFamily="34" charset="0"/>
            </a:endParaRPr>
          </a:p>
          <a:p>
            <a:pPr marL="632182" lvl="1" indent="-174982" defTabSz="933237">
              <a:buFont typeface="Arial" panose="020B0604020202020204" pitchFamily="34" charset="0"/>
              <a:buChar char="•"/>
              <a:defRPr/>
            </a:pPr>
            <a:r>
              <a:rPr lang="en-US" b="0" dirty="0">
                <a:solidFill>
                  <a:schemeClr val="tx1"/>
                </a:solidFill>
                <a:latin typeface="Arial" panose="020B0604020202020204" pitchFamily="34" charset="0"/>
                <a:cs typeface="Arial" panose="020B0604020202020204" pitchFamily="34" charset="0"/>
              </a:rPr>
              <a:t>American Indians/Alaska Natives were less likely to </a:t>
            </a:r>
            <a:r>
              <a:rPr lang="en-US" b="0" dirty="0" smtClean="0">
                <a:solidFill>
                  <a:schemeClr val="tx1"/>
                </a:solidFill>
                <a:latin typeface="Arial" panose="020B0604020202020204" pitchFamily="34" charset="0"/>
                <a:cs typeface="Arial" panose="020B0604020202020204" pitchFamily="34" charset="0"/>
              </a:rPr>
              <a:t>receive the </a:t>
            </a:r>
            <a:r>
              <a:rPr lang="en-US" b="0" dirty="0">
                <a:latin typeface="Arial" panose="020B0604020202020204" pitchFamily="34" charset="0"/>
                <a:cs typeface="Arial" panose="020B0604020202020204" pitchFamily="34" charset="0"/>
              </a:rPr>
              <a:t>pneumococcal immunization compared </a:t>
            </a:r>
            <a:r>
              <a:rPr lang="en-US" b="0" dirty="0" smtClean="0">
                <a:latin typeface="Arial" panose="020B0604020202020204" pitchFamily="34" charset="0"/>
                <a:cs typeface="Arial" panose="020B0604020202020204" pitchFamily="34" charset="0"/>
              </a:rPr>
              <a:t>with </a:t>
            </a:r>
            <a:r>
              <a:rPr lang="en-US" b="0" dirty="0">
                <a:latin typeface="Arial" panose="020B0604020202020204" pitchFamily="34" charset="0"/>
                <a:cs typeface="Arial" panose="020B0604020202020204" pitchFamily="34" charset="0"/>
              </a:rPr>
              <a:t>Whites (83.5% vs. 90.0%). This gap </a:t>
            </a:r>
            <a:r>
              <a:rPr lang="en-US" b="0" dirty="0" smtClean="0">
                <a:latin typeface="Arial" panose="020B0604020202020204" pitchFamily="34" charset="0"/>
                <a:cs typeface="Arial" panose="020B0604020202020204" pitchFamily="34" charset="0"/>
              </a:rPr>
              <a:t>did not narrow </a:t>
            </a:r>
            <a:r>
              <a:rPr lang="en-US" b="0" dirty="0">
                <a:latin typeface="Arial" panose="020B0604020202020204" pitchFamily="34" charset="0"/>
                <a:cs typeface="Arial" panose="020B0604020202020204" pitchFamily="34" charset="0"/>
              </a:rPr>
              <a:t>over </a:t>
            </a:r>
            <a:r>
              <a:rPr lang="en-US" b="0" dirty="0" smtClean="0">
                <a:latin typeface="Arial" panose="020B0604020202020204" pitchFamily="34" charset="0"/>
                <a:cs typeface="Arial" panose="020B0604020202020204" pitchFamily="34" charset="0"/>
              </a:rPr>
              <a:t>time (83.4% for AI/ANs in 2015 vs.</a:t>
            </a:r>
            <a:r>
              <a:rPr lang="en-US" b="0" baseline="0" dirty="0" smtClean="0">
                <a:latin typeface="Arial" panose="020B0604020202020204" pitchFamily="34" charset="0"/>
                <a:cs typeface="Arial" panose="020B0604020202020204" pitchFamily="34" charset="0"/>
              </a:rPr>
              <a:t> 88.4% for Whites)</a:t>
            </a:r>
            <a:r>
              <a:rPr lang="en-US" b="0" dirty="0" smtClean="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a:p>
            <a:pPr marL="632182" lvl="1" indent="-174982" defTabSz="933237">
              <a:buFont typeface="Arial" panose="020B0604020202020204" pitchFamily="34" charset="0"/>
              <a:buChar char="•"/>
              <a:defRPr/>
            </a:pPr>
            <a:r>
              <a:rPr lang="en-US" b="0" dirty="0">
                <a:latin typeface="Arial" panose="020B0604020202020204" pitchFamily="34" charset="0"/>
                <a:cs typeface="Arial" panose="020B0604020202020204" pitchFamily="34" charset="0"/>
              </a:rPr>
              <a:t>Blacks </a:t>
            </a:r>
            <a:r>
              <a:rPr lang="en-US" b="0" dirty="0">
                <a:solidFill>
                  <a:schemeClr val="tx1"/>
                </a:solidFill>
                <a:latin typeface="Arial" panose="020B0604020202020204" pitchFamily="34" charset="0"/>
                <a:cs typeface="Arial" panose="020B0604020202020204" pitchFamily="34" charset="0"/>
              </a:rPr>
              <a:t>were less likely to </a:t>
            </a:r>
            <a:r>
              <a:rPr lang="en-US" b="0" dirty="0" smtClean="0">
                <a:solidFill>
                  <a:schemeClr val="tx1"/>
                </a:solidFill>
                <a:latin typeface="Arial" panose="020B0604020202020204" pitchFamily="34" charset="0"/>
                <a:cs typeface="Arial" panose="020B0604020202020204" pitchFamily="34" charset="0"/>
              </a:rPr>
              <a:t>receive the </a:t>
            </a:r>
            <a:r>
              <a:rPr lang="en-US" b="0" dirty="0">
                <a:latin typeface="Arial" panose="020B0604020202020204" pitchFamily="34" charset="0"/>
                <a:cs typeface="Arial" panose="020B0604020202020204" pitchFamily="34" charset="0"/>
              </a:rPr>
              <a:t>pneumococcal immunization compared </a:t>
            </a:r>
            <a:r>
              <a:rPr lang="en-US" b="0" dirty="0" smtClean="0">
                <a:latin typeface="Arial" panose="020B0604020202020204" pitchFamily="34" charset="0"/>
                <a:cs typeface="Arial" panose="020B0604020202020204" pitchFamily="34" charset="0"/>
              </a:rPr>
              <a:t>with </a:t>
            </a:r>
            <a:r>
              <a:rPr lang="en-US" b="0" dirty="0">
                <a:latin typeface="Arial" panose="020B0604020202020204" pitchFamily="34" charset="0"/>
                <a:cs typeface="Arial" panose="020B0604020202020204" pitchFamily="34" charset="0"/>
              </a:rPr>
              <a:t>Whites (86.1% vs. 90.0%). This gap </a:t>
            </a:r>
            <a:r>
              <a:rPr lang="en-US" b="0" dirty="0" smtClean="0">
                <a:latin typeface="Arial" panose="020B0604020202020204" pitchFamily="34" charset="0"/>
                <a:cs typeface="Arial" panose="020B0604020202020204" pitchFamily="34" charset="0"/>
              </a:rPr>
              <a:t>did not narrow over time (81.8% for Blacks in 2015 vs. 88.4% for Whites).</a:t>
            </a:r>
          </a:p>
          <a:p>
            <a:pPr marL="632182" marR="0" lvl="1"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dirty="0" smtClean="0">
                <a:latin typeface="Arial" panose="020B0604020202020204" pitchFamily="34" charset="0"/>
                <a:cs typeface="Arial" panose="020B0604020202020204" pitchFamily="34" charset="0"/>
              </a:rPr>
              <a:t>In 2015, Native Hawaiians/Pacific Islanders </a:t>
            </a:r>
            <a:r>
              <a:rPr lang="en-US" b="0" strike="noStrike" dirty="0" smtClean="0">
                <a:solidFill>
                  <a:schemeClr val="tx1"/>
                </a:solidFill>
                <a:latin typeface="Arial" panose="020B0604020202020204" pitchFamily="34" charset="0"/>
                <a:cs typeface="Arial" panose="020B0604020202020204" pitchFamily="34" charset="0"/>
              </a:rPr>
              <a:t>were more likely to receive the </a:t>
            </a:r>
            <a:r>
              <a:rPr lang="en-US" b="0" strike="noStrike" dirty="0" smtClean="0">
                <a:latin typeface="Arial" panose="020B0604020202020204" pitchFamily="34" charset="0"/>
                <a:cs typeface="Arial" panose="020B0604020202020204" pitchFamily="34" charset="0"/>
              </a:rPr>
              <a:t>pneumococcal immunization compared with Whites (95.6% vs. 88.4%).</a:t>
            </a:r>
          </a:p>
          <a:p>
            <a:pPr marL="632182" lvl="1" indent="-174982" defTabSz="933237">
              <a:buFont typeface="Arial" panose="020B0604020202020204" pitchFamily="34" charset="0"/>
              <a:buChar char="•"/>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71</a:t>
            </a:fld>
            <a:endParaRPr lang="en-US" dirty="0"/>
          </a:p>
        </p:txBody>
      </p:sp>
    </p:spTree>
    <p:extLst>
      <p:ext uri="{BB962C8B-B14F-4D97-AF65-F5344CB8AC3E}">
        <p14:creationId xmlns:p14="http://schemas.microsoft.com/office/powerpoint/2010/main" val="2251578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Obesity increases the risks for numerous diseases and detrimental health conditions, such </a:t>
            </a:r>
            <a:r>
              <a:rPr lang="en-US" b="0" dirty="0" smtClean="0">
                <a:solidFill>
                  <a:schemeClr val="tx1"/>
                </a:solidFill>
                <a:latin typeface="Arial" panose="020B0604020202020204" pitchFamily="34" charset="0"/>
                <a:cs typeface="Arial" panose="020B0604020202020204" pitchFamily="34" charset="0"/>
              </a:rPr>
              <a:t>as </a:t>
            </a:r>
            <a:r>
              <a:rPr lang="en-US" b="0" dirty="0">
                <a:solidFill>
                  <a:schemeClr val="tx1"/>
                </a:solidFill>
                <a:latin typeface="Arial" panose="020B0604020202020204" pitchFamily="34" charset="0"/>
                <a:cs typeface="Arial" panose="020B0604020202020204" pitchFamily="34" charset="0"/>
              </a:rPr>
              <a:t>hypertension, diabetes, coronary heart disease, stroke, sleep apnea, and depression. </a:t>
            </a:r>
            <a:r>
              <a:rPr lang="en-US" b="0" dirty="0" smtClean="0">
                <a:solidFill>
                  <a:schemeClr val="tx1"/>
                </a:solidFill>
                <a:latin typeface="Arial" panose="020B0604020202020204" pitchFamily="34" charset="0"/>
                <a:cs typeface="Arial" panose="020B0604020202020204" pitchFamily="34" charset="0"/>
              </a:rPr>
              <a:t>In addition, </a:t>
            </a:r>
            <a:r>
              <a:rPr lang="en-US" b="0" dirty="0">
                <a:solidFill>
                  <a:schemeClr val="tx1"/>
                </a:solidFill>
                <a:latin typeface="Arial" panose="020B0604020202020204" pitchFamily="34" charset="0"/>
                <a:cs typeface="Arial" panose="020B0604020202020204" pitchFamily="34" charset="0"/>
              </a:rPr>
              <a:t>obesity increases individual risk for mortality, particularly from cardiovascular disease and </a:t>
            </a:r>
            <a:r>
              <a:rPr lang="en-US" b="0" dirty="0" smtClean="0">
                <a:solidFill>
                  <a:schemeClr val="tx1"/>
                </a:solidFill>
                <a:latin typeface="Arial" panose="020B0604020202020204" pitchFamily="34" charset="0"/>
                <a:cs typeface="Arial" panose="020B0604020202020204" pitchFamily="34" charset="0"/>
              </a:rPr>
              <a:t>cancer (Jensen, et al., 2014). </a:t>
            </a:r>
            <a:r>
              <a:rPr lang="en-US" b="0" u="none" baseline="0" dirty="0" smtClean="0">
                <a:latin typeface="Arial" panose="020B0604020202020204" pitchFamily="34" charset="0"/>
                <a:cs typeface="Arial" panose="020B0604020202020204" pitchFamily="34" charset="0"/>
              </a:rPr>
              <a:t>Obesity and related risks may differ among Asian and NHOPI subpopulations (</a:t>
            </a:r>
            <a:r>
              <a:rPr lang="en-US" b="0" u="none" baseline="0" dirty="0" err="1" smtClean="0">
                <a:latin typeface="Arial" panose="020B0604020202020204" pitchFamily="34" charset="0"/>
                <a:cs typeface="Arial" panose="020B0604020202020204" pitchFamily="34" charset="0"/>
              </a:rPr>
              <a:t>Ritenour</a:t>
            </a:r>
            <a:r>
              <a:rPr lang="en-US" b="0" u="none" baseline="0" dirty="0" smtClean="0">
                <a:latin typeface="Arial" panose="020B0604020202020204" pitchFamily="34" charset="0"/>
                <a:cs typeface="Arial" panose="020B0604020202020204" pitchFamily="34" charset="0"/>
              </a:rPr>
              <a:t>, et al., 2017; </a:t>
            </a:r>
            <a:r>
              <a:rPr lang="en-US" sz="1200" dirty="0" smtClean="0">
                <a:latin typeface="Arial" panose="020B0604020202020204" pitchFamily="34" charset="0"/>
                <a:cs typeface="Arial" panose="020B0604020202020204" pitchFamily="34" charset="0"/>
              </a:rPr>
              <a:t>King, et al., 2012). </a:t>
            </a:r>
            <a:endParaRPr lang="en-US" b="0" dirty="0" smtClean="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47.6% of adults with obesity </a:t>
            </a:r>
            <a:r>
              <a:rPr lang="en-US" dirty="0">
                <a:latin typeface="Arial" panose="020B0604020202020204" pitchFamily="34" charset="0"/>
                <a:cs typeface="Arial" panose="020B0604020202020204" pitchFamily="34" charset="0"/>
              </a:rPr>
              <a:t>received advice from a health professional about eating fewer high-fat or high-cholesterol foods.</a:t>
            </a: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Trends: </a:t>
            </a:r>
            <a:endParaRPr lang="en-US" b="0" dirty="0">
              <a:solidFill>
                <a:schemeClr val="tx1"/>
              </a:solidFill>
              <a:latin typeface="Arial" panose="020B0604020202020204" pitchFamily="34" charset="0"/>
              <a:cs typeface="Arial" panose="020B0604020202020204" pitchFamily="34" charset="0"/>
            </a:endParaRPr>
          </a:p>
          <a:p>
            <a:pPr marL="632182" lvl="1" indent="-174982">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percentage of Asian adults with obesity who </a:t>
            </a:r>
            <a:r>
              <a:rPr lang="en-US" dirty="0">
                <a:latin typeface="Arial" panose="020B0604020202020204" pitchFamily="34" charset="0"/>
                <a:cs typeface="Arial" panose="020B0604020202020204" pitchFamily="34" charset="0"/>
              </a:rPr>
              <a:t>ever received advice from a health professional about eating fewer high-fat or high-cholesterol foods </a:t>
            </a:r>
            <a:r>
              <a:rPr lang="en-US" dirty="0" smtClean="0">
                <a:latin typeface="Arial" panose="020B0604020202020204" pitchFamily="34" charset="0"/>
                <a:cs typeface="Arial" panose="020B0604020202020204" pitchFamily="34" charset="0"/>
              </a:rPr>
              <a:t>decreased from </a:t>
            </a:r>
            <a:r>
              <a:rPr lang="en-US" dirty="0">
                <a:latin typeface="Arial" panose="020B0604020202020204" pitchFamily="34" charset="0"/>
                <a:cs typeface="Arial" panose="020B0604020202020204" pitchFamily="34" charset="0"/>
              </a:rPr>
              <a:t>54.2% to 49.0% between 2008 and 2016.</a:t>
            </a:r>
          </a:p>
          <a:p>
            <a:pPr marL="174982" indent="-174982">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72</a:t>
            </a:fld>
            <a:endParaRPr lang="en-US" dirty="0"/>
          </a:p>
        </p:txBody>
      </p:sp>
    </p:spTree>
    <p:extLst>
      <p:ext uri="{BB962C8B-B14F-4D97-AF65-F5344CB8AC3E}">
        <p14:creationId xmlns:p14="http://schemas.microsoft.com/office/powerpoint/2010/main" val="8566532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395413"/>
            <a:ext cx="4187825" cy="3140075"/>
          </a:xfrm>
        </p:spPr>
      </p:sp>
      <p:sp>
        <p:nvSpPr>
          <p:cNvPr id="3" name="Notes Placeholder 2"/>
          <p:cNvSpPr>
            <a:spLocks noGrp="1"/>
          </p:cNvSpPr>
          <p:nvPr>
            <p:ph type="body" idx="1"/>
          </p:nvPr>
        </p:nvSpPr>
        <p:spPr>
          <a:xfrm>
            <a:off x="702310" y="4883151"/>
            <a:ext cx="5618480" cy="3262312"/>
          </a:xfrm>
        </p:spPr>
        <p: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Care Affordability is one</a:t>
            </a:r>
            <a:r>
              <a:rPr lang="en-US" sz="1200" kern="1200" baseline="0" dirty="0">
                <a:solidFill>
                  <a:schemeClr val="tx1"/>
                </a:solidFill>
                <a:effectLst/>
                <a:latin typeface="Arial" panose="020B0604020202020204" pitchFamily="34" charset="0"/>
                <a:ea typeface="+mn-ea"/>
                <a:cs typeface="Arial" panose="020B0604020202020204" pitchFamily="34" charset="0"/>
              </a:rPr>
              <a:t> of five healthcare priorities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covered </a:t>
            </a:r>
            <a:r>
              <a:rPr lang="en-US" sz="1200" kern="1200" baseline="0" dirty="0">
                <a:solidFill>
                  <a:schemeClr val="tx1"/>
                </a:solidFill>
                <a:effectLst/>
                <a:latin typeface="Arial" panose="020B0604020202020204" pitchFamily="34" charset="0"/>
                <a:ea typeface="+mn-ea"/>
                <a:cs typeface="Arial" panose="020B0604020202020204" pitchFamily="34" charset="0"/>
              </a:rPr>
              <a:t>by this chartbook. The other four priorities are </a:t>
            </a:r>
            <a:r>
              <a:rPr lang="en-US" sz="1200" kern="1200" dirty="0">
                <a:solidFill>
                  <a:schemeClr val="tx1"/>
                </a:solidFill>
                <a:effectLst/>
                <a:latin typeface="Arial" panose="020B0604020202020204" pitchFamily="34" charset="0"/>
                <a:ea typeface="+mn-ea"/>
                <a:cs typeface="Arial" panose="020B0604020202020204" pitchFamily="34" charset="0"/>
              </a:rPr>
              <a:t>Patient Safety, </a:t>
            </a:r>
            <a:r>
              <a:rPr lang="en-US" sz="1200" kern="1200" baseline="0" dirty="0">
                <a:solidFill>
                  <a:schemeClr val="tx1"/>
                </a:solidFill>
                <a:effectLst/>
                <a:latin typeface="Arial" panose="020B0604020202020204" pitchFamily="34" charset="0"/>
                <a:ea typeface="+mn-ea"/>
                <a:cs typeface="Arial" panose="020B0604020202020204" pitchFamily="34" charset="0"/>
              </a:rPr>
              <a:t>Person- and Family-Centered Care, Effective Treatment, and Healthy Living. A sixth priority, Care Coordination was addressed separately in the Chartbook on Care Coordination, available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://www.ahrq.gov/research/findings/nhqrdr/chartbooks/carecoordination/index.html</a:t>
            </a:r>
            <a:r>
              <a:rPr lang="en-US" sz="1200" kern="1200" baseline="0" dirty="0">
                <a:solidFill>
                  <a:schemeClr val="tx1"/>
                </a:solidFill>
                <a:effectLst/>
                <a:latin typeface="Arial" panose="020B0604020202020204" pitchFamily="34" charset="0"/>
                <a:cs typeface="Arial" panose="020B0604020202020204" pitchFamily="34" charset="0"/>
              </a:rPr>
              <a:t>. </a:t>
            </a:r>
            <a:endParaRPr lang="en-US"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E7EC0-D47B-461F-A069-1AF30F543F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356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Importance: </a:t>
            </a:r>
            <a:r>
              <a:rPr lang="en-US" b="0" dirty="0">
                <a:solidFill>
                  <a:schemeClr val="tx1"/>
                </a:solidFill>
                <a:latin typeface="Arial" panose="020B0604020202020204" pitchFamily="34" charset="0"/>
                <a:cs typeface="Arial" panose="020B0604020202020204" pitchFamily="34" charset="0"/>
              </a:rPr>
              <a:t>Healthcare costs can represent a significant financial burden on patients and their families. Even with commercial insurance, Medicare or Medicaid coverage, patients still face out-of-pocket costs for premiums, deductibles, </a:t>
            </a:r>
            <a:r>
              <a:rPr lang="en-US" b="0" dirty="0" smtClean="0">
                <a:solidFill>
                  <a:schemeClr val="tx1"/>
                </a:solidFill>
                <a:latin typeface="Arial" panose="020B0604020202020204" pitchFamily="34" charset="0"/>
                <a:cs typeface="Arial" panose="020B0604020202020204" pitchFamily="34" charset="0"/>
              </a:rPr>
              <a:t>cost sharing</a:t>
            </a:r>
            <a:r>
              <a:rPr lang="en-US" b="0" dirty="0">
                <a:solidFill>
                  <a:schemeClr val="tx1"/>
                </a:solidFill>
                <a:latin typeface="Arial" panose="020B0604020202020204" pitchFamily="34" charset="0"/>
                <a:cs typeface="Arial" panose="020B0604020202020204" pitchFamily="34" charset="0"/>
              </a:rPr>
              <a:t>, and costs for </a:t>
            </a:r>
            <a:r>
              <a:rPr lang="en-US" b="0" dirty="0" err="1" smtClean="0">
                <a:solidFill>
                  <a:schemeClr val="tx1"/>
                </a:solidFill>
                <a:latin typeface="Arial" panose="020B0604020202020204" pitchFamily="34" charset="0"/>
                <a:cs typeface="Arial" panose="020B0604020202020204" pitchFamily="34" charset="0"/>
              </a:rPr>
              <a:t>noncovered</a:t>
            </a:r>
            <a:r>
              <a:rPr lang="en-US" b="0" dirty="0" smtClean="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services. These healthcare costs can pose a challenge, particularly for individuals with modest incomes and those with significant medical needs.</a:t>
            </a:r>
            <a:endParaRPr lang="en-US" b="1"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Overall </a:t>
            </a:r>
            <a:r>
              <a:rPr lang="en-US" b="1" dirty="0">
                <a:solidFill>
                  <a:schemeClr val="tx1"/>
                </a:solidFill>
                <a:latin typeface="Arial" panose="020B0604020202020204" pitchFamily="34" charset="0"/>
                <a:cs typeface="Arial" panose="020B0604020202020204" pitchFamily="34" charset="0"/>
              </a:rPr>
              <a:t>Rate: </a:t>
            </a:r>
            <a:r>
              <a:rPr lang="en-US" b="0" dirty="0">
                <a:solidFill>
                  <a:schemeClr val="tx1"/>
                </a:solidFill>
                <a:latin typeface="Arial" panose="020B0604020202020204" pitchFamily="34" charset="0"/>
                <a:cs typeface="Arial" panose="020B0604020202020204" pitchFamily="34" charset="0"/>
              </a:rPr>
              <a:t>In 2016, 17.1% of the population </a:t>
            </a:r>
            <a:r>
              <a:rPr lang="en-US" dirty="0">
                <a:latin typeface="Arial" panose="020B0604020202020204" pitchFamily="34" charset="0"/>
                <a:cs typeface="Arial" panose="020B0604020202020204" pitchFamily="34" charset="0"/>
              </a:rPr>
              <a:t>under age 65 family's health insurance premium and out-of-pocket medical expenditures were more than 10% of total family income.</a:t>
            </a:r>
            <a:endParaRPr lang="en-US" b="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1" dirty="0" smtClean="0">
                <a:solidFill>
                  <a:schemeClr val="tx1"/>
                </a:solidFill>
                <a:latin typeface="Arial" panose="020B0604020202020204" pitchFamily="34" charset="0"/>
                <a:cs typeface="Arial" panose="020B0604020202020204" pitchFamily="34" charset="0"/>
              </a:rPr>
              <a:t>Trends: </a:t>
            </a:r>
          </a:p>
          <a:p>
            <a:pPr marL="628650" lvl="1" indent="-171450" defTabSz="933237">
              <a:buFont typeface="Arial" panose="020B0604020202020204" pitchFamily="34" charset="0"/>
              <a:buChar char="•"/>
              <a:defRPr/>
            </a:pPr>
            <a:r>
              <a:rPr lang="en-US" b="0" dirty="0" smtClean="0">
                <a:solidFill>
                  <a:schemeClr val="tx1"/>
                </a:solidFill>
                <a:latin typeface="Arial" panose="020B0604020202020204" pitchFamily="34" charset="0"/>
                <a:cs typeface="Arial" panose="020B0604020202020204" pitchFamily="34" charset="0"/>
              </a:rPr>
              <a:t>Between </a:t>
            </a:r>
            <a:r>
              <a:rPr lang="en-US" b="0" dirty="0">
                <a:solidFill>
                  <a:schemeClr val="tx1"/>
                </a:solidFill>
                <a:latin typeface="Arial" panose="020B0604020202020204" pitchFamily="34" charset="0"/>
                <a:cs typeface="Arial" panose="020B0604020202020204" pitchFamily="34" charset="0"/>
              </a:rPr>
              <a:t>2002 </a:t>
            </a:r>
            <a:r>
              <a:rPr lang="en-US" b="0" dirty="0" smtClean="0">
                <a:solidFill>
                  <a:schemeClr val="tx1"/>
                </a:solidFill>
                <a:latin typeface="Arial" panose="020B0604020202020204" pitchFamily="34" charset="0"/>
                <a:cs typeface="Arial" panose="020B0604020202020204" pitchFamily="34" charset="0"/>
              </a:rPr>
              <a:t>and </a:t>
            </a:r>
            <a:r>
              <a:rPr lang="en-US" b="0" dirty="0">
                <a:solidFill>
                  <a:schemeClr val="tx1"/>
                </a:solidFill>
                <a:latin typeface="Arial" panose="020B0604020202020204" pitchFamily="34" charset="0"/>
                <a:cs typeface="Arial" panose="020B0604020202020204" pitchFamily="34" charset="0"/>
              </a:rPr>
              <a:t>2016, </a:t>
            </a:r>
            <a:r>
              <a:rPr lang="en-US" b="0" dirty="0" smtClean="0">
                <a:solidFill>
                  <a:schemeClr val="tx1"/>
                </a:solidFill>
                <a:latin typeface="Arial" panose="020B0604020202020204" pitchFamily="34" charset="0"/>
                <a:cs typeface="Arial" panose="020B0604020202020204" pitchFamily="34" charset="0"/>
              </a:rPr>
              <a:t>the percentage of people </a:t>
            </a:r>
            <a:r>
              <a:rPr lang="en-US" b="0" dirty="0" smtClean="0">
                <a:latin typeface="Arial" panose="020B0604020202020204" pitchFamily="34" charset="0"/>
                <a:cs typeface="Arial" panose="020B0604020202020204" pitchFamily="34" charset="0"/>
              </a:rPr>
              <a:t>under age 65 whose family's health insurance premium and out-of-pocket medical expenditures were more than 10% of total family income </a:t>
            </a:r>
            <a:r>
              <a:rPr lang="en-US" b="0" dirty="0" smtClean="0">
                <a:solidFill>
                  <a:schemeClr val="tx1"/>
                </a:solidFill>
                <a:latin typeface="Arial" panose="020B0604020202020204" pitchFamily="34" charset="0"/>
                <a:cs typeface="Arial" panose="020B0604020202020204" pitchFamily="34" charset="0"/>
              </a:rPr>
              <a:t>increased for </a:t>
            </a:r>
            <a:r>
              <a:rPr lang="en-US" b="0" dirty="0">
                <a:solidFill>
                  <a:schemeClr val="tx1"/>
                </a:solidFill>
                <a:latin typeface="Arial" panose="020B0604020202020204" pitchFamily="34" charset="0"/>
                <a:cs typeface="Arial" panose="020B0604020202020204" pitchFamily="34" charset="0"/>
              </a:rPr>
              <a:t>Asians </a:t>
            </a:r>
            <a:r>
              <a:rPr lang="en-US" b="0" dirty="0" smtClean="0">
                <a:solidFill>
                  <a:schemeClr val="tx1"/>
                </a:solidFill>
                <a:latin typeface="Arial" panose="020B0604020202020204" pitchFamily="34" charset="0"/>
                <a:cs typeface="Arial" panose="020B0604020202020204" pitchFamily="34" charset="0"/>
              </a:rPr>
              <a:t>(from 11.0</a:t>
            </a:r>
            <a:r>
              <a:rPr lang="en-US" b="0" dirty="0">
                <a:solidFill>
                  <a:schemeClr val="tx1"/>
                </a:solidFill>
                <a:latin typeface="Arial" panose="020B0604020202020204" pitchFamily="34" charset="0"/>
                <a:cs typeface="Arial" panose="020B0604020202020204" pitchFamily="34" charset="0"/>
              </a:rPr>
              <a:t>% to 15.8%) and Whites </a:t>
            </a:r>
            <a:r>
              <a:rPr lang="en-US" b="0" dirty="0" smtClean="0">
                <a:solidFill>
                  <a:schemeClr val="tx1"/>
                </a:solidFill>
                <a:latin typeface="Arial" panose="020B0604020202020204" pitchFamily="34" charset="0"/>
                <a:cs typeface="Arial" panose="020B0604020202020204" pitchFamily="34" charset="0"/>
              </a:rPr>
              <a:t>(from 14.6</a:t>
            </a:r>
            <a:r>
              <a:rPr lang="en-US" b="0" dirty="0">
                <a:solidFill>
                  <a:schemeClr val="tx1"/>
                </a:solidFill>
                <a:latin typeface="Arial" panose="020B0604020202020204" pitchFamily="34" charset="0"/>
                <a:cs typeface="Arial" panose="020B0604020202020204" pitchFamily="34" charset="0"/>
              </a:rPr>
              <a:t>% to 18.3</a:t>
            </a:r>
            <a:r>
              <a:rPr lang="en-US" b="0" dirty="0" smtClean="0">
                <a:solidFill>
                  <a:schemeClr val="tx1"/>
                </a:solidFill>
                <a:latin typeface="Arial" panose="020B0604020202020204" pitchFamily="34" charset="0"/>
                <a:cs typeface="Arial" panose="020B0604020202020204" pitchFamily="34" charset="0"/>
              </a:rPr>
              <a:t>%)</a:t>
            </a:r>
            <a:r>
              <a:rPr lang="en-US" b="0" dirty="0" smtClean="0">
                <a:latin typeface="Arial" panose="020B0604020202020204" pitchFamily="34" charset="0"/>
                <a:cs typeface="Arial" panose="020B0604020202020204" pitchFamily="34" charset="0"/>
              </a:rPr>
              <a:t>. </a:t>
            </a:r>
          </a:p>
          <a:p>
            <a:pPr marL="628650" lvl="1" indent="-171450" defTabSz="933237">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There </a:t>
            </a:r>
            <a:r>
              <a:rPr lang="en-US" b="0" dirty="0">
                <a:latin typeface="Arial" panose="020B0604020202020204" pitchFamily="34" charset="0"/>
                <a:cs typeface="Arial" panose="020B0604020202020204" pitchFamily="34" charset="0"/>
              </a:rPr>
              <a:t>was no </a:t>
            </a:r>
            <a:r>
              <a:rPr lang="en-US" b="0" dirty="0" smtClean="0">
                <a:latin typeface="Arial" panose="020B0604020202020204" pitchFamily="34" charset="0"/>
                <a:cs typeface="Arial" panose="020B0604020202020204" pitchFamily="34" charset="0"/>
              </a:rPr>
              <a:t>statistically significant </a:t>
            </a:r>
            <a:r>
              <a:rPr lang="en-US" b="0" dirty="0">
                <a:latin typeface="Arial" panose="020B0604020202020204" pitchFamily="34" charset="0"/>
                <a:cs typeface="Arial" panose="020B0604020202020204" pitchFamily="34" charset="0"/>
              </a:rPr>
              <a:t>change in the overall trend or the trend for other groups included in the analysis. </a:t>
            </a:r>
            <a:endParaRPr lang="en-US" b="0" dirty="0">
              <a:solidFill>
                <a:schemeClr val="tx1"/>
              </a:solidFill>
              <a:latin typeface="Arial" panose="020B0604020202020204" pitchFamily="34" charset="0"/>
              <a:cs typeface="Arial" panose="020B0604020202020204" pitchFamily="34" charset="0"/>
            </a:endParaRPr>
          </a:p>
          <a:p>
            <a:pPr marL="171450" indent="-171450" defTabSz="933237">
              <a:buFont typeface="Arial" panose="020B0604020202020204" pitchFamily="34" charset="0"/>
              <a:buChar char="•"/>
              <a:defRPr/>
            </a:pPr>
            <a:r>
              <a:rPr lang="en-US" b="0" dirty="0" smtClean="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Groups With Disparities:</a:t>
            </a:r>
          </a:p>
          <a:p>
            <a:pPr marL="690509" lvl="1" indent="-233309" defTabSz="933237">
              <a:buFont typeface="Arial" panose="020B0604020202020204" pitchFamily="34" charset="0"/>
              <a:buChar char="•"/>
              <a:defRPr/>
            </a:pPr>
            <a:r>
              <a:rPr lang="en-US" b="0" dirty="0" smtClean="0">
                <a:solidFill>
                  <a:schemeClr val="tx1"/>
                </a:solidFill>
                <a:latin typeface="Arial" panose="020B0604020202020204" pitchFamily="34" charset="0"/>
                <a:cs typeface="Arial" panose="020B0604020202020204" pitchFamily="34" charset="0"/>
              </a:rPr>
              <a:t>Blacks under age 65 were less likely to spend more than 10% of total family income on their family’s health insurance premiums and out-of-pocket medical expenditures compared with Whites (12.5% vs. 18.3%).</a:t>
            </a:r>
          </a:p>
          <a:p>
            <a:endParaRPr lang="en-US" b="0" dirty="0">
              <a:solidFill>
                <a:schemeClr val="tx1"/>
              </a:solidFill>
              <a:latin typeface="Arial" panose="020B0604020202020204" pitchFamily="34" charset="0"/>
              <a:cs typeface="Arial" panose="020B0604020202020204" pitchFamily="34" charset="0"/>
            </a:endParaRPr>
          </a:p>
          <a:p>
            <a:pPr marL="174982" indent="-174982">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74</a:t>
            </a:fld>
            <a:endParaRPr lang="en-US" dirty="0"/>
          </a:p>
        </p:txBody>
      </p:sp>
    </p:spTree>
    <p:extLst>
      <p:ext uri="{BB962C8B-B14F-4D97-AF65-F5344CB8AC3E}">
        <p14:creationId xmlns:p14="http://schemas.microsoft.com/office/powerpoint/2010/main" val="29692367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75</a:t>
            </a:fld>
            <a:endParaRPr lang="en-US" dirty="0"/>
          </a:p>
        </p:txBody>
      </p:sp>
    </p:spTree>
    <p:extLst>
      <p:ext uri="{BB962C8B-B14F-4D97-AF65-F5344CB8AC3E}">
        <p14:creationId xmlns:p14="http://schemas.microsoft.com/office/powerpoint/2010/main" val="1931152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76</a:t>
            </a:fld>
            <a:endParaRPr lang="en-US" dirty="0"/>
          </a:p>
        </p:txBody>
      </p:sp>
    </p:spTree>
    <p:extLst>
      <p:ext uri="{BB962C8B-B14F-4D97-AF65-F5344CB8AC3E}">
        <p14:creationId xmlns:p14="http://schemas.microsoft.com/office/powerpoint/2010/main" val="2893738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77</a:t>
            </a:fld>
            <a:endParaRPr lang="en-US" dirty="0"/>
          </a:p>
        </p:txBody>
      </p:sp>
    </p:spTree>
    <p:extLst>
      <p:ext uri="{BB962C8B-B14F-4D97-AF65-F5344CB8AC3E}">
        <p14:creationId xmlns:p14="http://schemas.microsoft.com/office/powerpoint/2010/main" val="24408873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78</a:t>
            </a:fld>
            <a:endParaRPr lang="en-US" dirty="0"/>
          </a:p>
        </p:txBody>
      </p:sp>
    </p:spTree>
    <p:extLst>
      <p:ext uri="{BB962C8B-B14F-4D97-AF65-F5344CB8AC3E}">
        <p14:creationId xmlns:p14="http://schemas.microsoft.com/office/powerpoint/2010/main" val="3879704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79</a:t>
            </a:fld>
            <a:endParaRPr lang="en-US" dirty="0"/>
          </a:p>
        </p:txBody>
      </p:sp>
    </p:spTree>
    <p:extLst>
      <p:ext uri="{BB962C8B-B14F-4D97-AF65-F5344CB8AC3E}">
        <p14:creationId xmlns:p14="http://schemas.microsoft.com/office/powerpoint/2010/main" val="77847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When the comparison group is defined as Hispanic or non-Hispanic, the reference group is non-Hispanic White. Otherwise, the reference group is White without respect to Hispanic ethnicity.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AHRQ </a:t>
            </a:r>
            <a:r>
              <a:rPr lang="en-US" sz="1200" kern="1200" dirty="0">
                <a:solidFill>
                  <a:schemeClr val="tx1"/>
                </a:solidFill>
                <a:effectLst/>
                <a:latin typeface="Arial" panose="020B0604020202020204" pitchFamily="34" charset="0"/>
                <a:cs typeface="Arial" panose="020B0604020202020204" pitchFamily="34" charset="0"/>
              </a:rPr>
              <a:t>identifies meaningful differences between </a:t>
            </a:r>
            <a:r>
              <a:rPr lang="en-US" sz="1200" kern="1200" dirty="0" smtClean="0">
                <a:solidFill>
                  <a:schemeClr val="tx1"/>
                </a:solidFill>
                <a:effectLst/>
                <a:latin typeface="Arial" panose="020B0604020202020204" pitchFamily="34" charset="0"/>
                <a:cs typeface="Arial" panose="020B0604020202020204" pitchFamily="34" charset="0"/>
              </a:rPr>
              <a:t>groups </a:t>
            </a:r>
            <a:r>
              <a:rPr lang="en-US" sz="1200" kern="1200" dirty="0">
                <a:solidFill>
                  <a:schemeClr val="tx1"/>
                </a:solidFill>
                <a:effectLst/>
                <a:latin typeface="Arial" panose="020B0604020202020204" pitchFamily="34" charset="0"/>
                <a:cs typeface="Arial" panose="020B0604020202020204" pitchFamily="34" charset="0"/>
              </a:rPr>
              <a:t>based on two criteria: </a:t>
            </a:r>
            <a:endParaRPr lang="en-US" sz="1200" kern="1200" dirty="0" smtClean="0">
              <a:solidFill>
                <a:schemeClr val="tx1"/>
              </a:solidFill>
              <a:effectLst/>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cs typeface="Arial" panose="020B0604020202020204" pitchFamily="34" charset="0"/>
              </a:rPr>
              <a:t>First</a:t>
            </a:r>
            <a:r>
              <a:rPr lang="en-US" sz="1200" kern="1200" dirty="0">
                <a:solidFill>
                  <a:schemeClr val="tx1"/>
                </a:solidFill>
                <a:effectLst/>
                <a:latin typeface="Arial" panose="020B0604020202020204" pitchFamily="34" charset="0"/>
                <a:cs typeface="Arial" panose="020B0604020202020204" pitchFamily="34" charset="0"/>
              </a:rPr>
              <a:t>, a statistical test of the absolute difference in rates must be significant at the p &lt; </a:t>
            </a:r>
            <a:r>
              <a:rPr lang="en-US" sz="1200" kern="1200" dirty="0" smtClean="0">
                <a:solidFill>
                  <a:schemeClr val="tx1"/>
                </a:solidFill>
                <a:effectLst/>
                <a:latin typeface="Arial" panose="020B0604020202020204" pitchFamily="34" charset="0"/>
                <a:cs typeface="Arial" panose="020B0604020202020204" pitchFamily="34" charset="0"/>
              </a:rPr>
              <a:t>0.05 </a:t>
            </a:r>
            <a:r>
              <a:rPr lang="en-US" sz="1200" kern="1200" dirty="0">
                <a:solidFill>
                  <a:schemeClr val="tx1"/>
                </a:solidFill>
                <a:effectLst/>
                <a:latin typeface="Arial" panose="020B0604020202020204" pitchFamily="34" charset="0"/>
                <a:cs typeface="Arial" panose="020B0604020202020204" pitchFamily="34" charset="0"/>
              </a:rPr>
              <a:t>level in a two-tailed test. </a:t>
            </a:r>
            <a:endParaRPr lang="en-US" sz="1200" kern="1200" dirty="0" smtClean="0">
              <a:solidFill>
                <a:schemeClr val="tx1"/>
              </a:solidFill>
              <a:effectLst/>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Arial" panose="020B0604020202020204" pitchFamily="34" charset="0"/>
                <a:cs typeface="Arial" panose="020B0604020202020204" pitchFamily="34" charset="0"/>
              </a:rPr>
              <a:t>Second</a:t>
            </a:r>
            <a:r>
              <a:rPr lang="en-US" sz="1200" b="0" kern="1200" dirty="0">
                <a:solidFill>
                  <a:schemeClr val="tx1"/>
                </a:solidFill>
                <a:effectLst/>
                <a:latin typeface="Arial" panose="020B0604020202020204" pitchFamily="34" charset="0"/>
                <a:cs typeface="Arial" panose="020B0604020202020204" pitchFamily="34" charset="0"/>
              </a:rPr>
              <a:t>, the relative difference between the </a:t>
            </a:r>
            <a:r>
              <a:rPr lang="en-US" sz="1200" b="0" kern="1200" dirty="0" smtClean="0">
                <a:solidFill>
                  <a:schemeClr val="tx1"/>
                </a:solidFill>
                <a:effectLst/>
                <a:latin typeface="Arial" panose="020B0604020202020204" pitchFamily="34" charset="0"/>
                <a:cs typeface="Arial" panose="020B0604020202020204" pitchFamily="34" charset="0"/>
              </a:rPr>
              <a:t>comparison </a:t>
            </a:r>
            <a:r>
              <a:rPr lang="en-US" sz="1200" b="0" kern="1200" dirty="0">
                <a:solidFill>
                  <a:schemeClr val="tx1"/>
                </a:solidFill>
                <a:effectLst/>
                <a:latin typeface="Arial" panose="020B0604020202020204" pitchFamily="34" charset="0"/>
                <a:cs typeface="Arial" panose="020B0604020202020204" pitchFamily="34" charset="0"/>
              </a:rPr>
              <a:t>group and the </a:t>
            </a:r>
            <a:r>
              <a:rPr lang="en-US" sz="1200" b="0" kern="1200" dirty="0" smtClean="0">
                <a:solidFill>
                  <a:schemeClr val="tx1"/>
                </a:solidFill>
                <a:effectLst/>
                <a:latin typeface="Arial" panose="020B0604020202020204" pitchFamily="34" charset="0"/>
                <a:cs typeface="Arial" panose="020B0604020202020204" pitchFamily="34" charset="0"/>
              </a:rPr>
              <a:t>reference group </a:t>
            </a:r>
            <a:r>
              <a:rPr lang="en-US" sz="1200" b="0" kern="1200" dirty="0">
                <a:solidFill>
                  <a:schemeClr val="tx1"/>
                </a:solidFill>
                <a:effectLst/>
                <a:latin typeface="Arial" panose="020B0604020202020204" pitchFamily="34" charset="0"/>
                <a:cs typeface="Arial" panose="020B0604020202020204" pitchFamily="34" charset="0"/>
              </a:rPr>
              <a:t>must be at least 10 percent. </a:t>
            </a:r>
            <a:r>
              <a:rPr lang="en-US" sz="1200" b="0" kern="1200" dirty="0" smtClean="0">
                <a:solidFill>
                  <a:schemeClr val="tx1"/>
                </a:solidFill>
                <a:effectLst/>
                <a:latin typeface="Arial" panose="020B0604020202020204" pitchFamily="34" charset="0"/>
                <a:cs typeface="Arial" panose="020B0604020202020204" pitchFamily="34" charset="0"/>
              </a:rPr>
              <a:t>For example, if </a:t>
            </a:r>
            <a:r>
              <a:rPr lang="en-US" sz="1200" b="0" kern="1200" dirty="0">
                <a:solidFill>
                  <a:schemeClr val="tx1"/>
                </a:solidFill>
                <a:effectLst/>
                <a:latin typeface="Arial" panose="020B0604020202020204" pitchFamily="34" charset="0"/>
                <a:cs typeface="Arial" panose="020B0604020202020204" pitchFamily="34" charset="0"/>
              </a:rPr>
              <a:t>the </a:t>
            </a:r>
            <a:r>
              <a:rPr lang="en-US" sz="1200" b="0" kern="1200" dirty="0" smtClean="0">
                <a:solidFill>
                  <a:schemeClr val="tx1"/>
                </a:solidFill>
                <a:effectLst/>
                <a:latin typeface="Arial" panose="020B0604020202020204" pitchFamily="34" charset="0"/>
                <a:cs typeface="Arial" panose="020B0604020202020204" pitchFamily="34" charset="0"/>
              </a:rPr>
              <a:t>comparison </a:t>
            </a:r>
            <a:r>
              <a:rPr lang="en-US" sz="1200" b="0" kern="1200" dirty="0">
                <a:solidFill>
                  <a:schemeClr val="tx1"/>
                </a:solidFill>
                <a:effectLst/>
                <a:latin typeface="Arial" panose="020B0604020202020204" pitchFamily="34" charset="0"/>
                <a:cs typeface="Arial" panose="020B0604020202020204" pitchFamily="34" charset="0"/>
              </a:rPr>
              <a:t>group had a </a:t>
            </a:r>
            <a:r>
              <a:rPr lang="en-US" sz="1200" b="0" kern="1200" dirty="0" smtClean="0">
                <a:solidFill>
                  <a:schemeClr val="tx1"/>
                </a:solidFill>
                <a:effectLst/>
                <a:latin typeface="Arial" panose="020B0604020202020204" pitchFamily="34" charset="0"/>
                <a:cs typeface="Arial" panose="020B0604020202020204" pitchFamily="34" charset="0"/>
              </a:rPr>
              <a:t>22% </a:t>
            </a:r>
            <a:r>
              <a:rPr lang="en-US" sz="1200" b="0" kern="1200" dirty="0">
                <a:solidFill>
                  <a:schemeClr val="tx1"/>
                </a:solidFill>
                <a:effectLst/>
                <a:latin typeface="Arial" panose="020B0604020202020204" pitchFamily="34" charset="0"/>
                <a:cs typeface="Arial" panose="020B0604020202020204" pitchFamily="34" charset="0"/>
              </a:rPr>
              <a:t>rate and the </a:t>
            </a:r>
            <a:r>
              <a:rPr lang="en-US" sz="1200" b="0" kern="1200" dirty="0" smtClean="0">
                <a:solidFill>
                  <a:schemeClr val="tx1"/>
                </a:solidFill>
                <a:effectLst/>
                <a:latin typeface="Arial" panose="020B0604020202020204" pitchFamily="34" charset="0"/>
                <a:cs typeface="Arial" panose="020B0604020202020204" pitchFamily="34" charset="0"/>
              </a:rPr>
              <a:t>reference </a:t>
            </a:r>
            <a:r>
              <a:rPr lang="en-US" sz="1200" b="0" kern="1200" dirty="0">
                <a:solidFill>
                  <a:schemeClr val="tx1"/>
                </a:solidFill>
                <a:effectLst/>
                <a:latin typeface="Arial" panose="020B0604020202020204" pitchFamily="34" charset="0"/>
                <a:cs typeface="Arial" panose="020B0604020202020204" pitchFamily="34" charset="0"/>
              </a:rPr>
              <a:t>group had a </a:t>
            </a:r>
            <a:r>
              <a:rPr lang="en-US" sz="1200" b="0" kern="1200" dirty="0" smtClean="0">
                <a:solidFill>
                  <a:schemeClr val="tx1"/>
                </a:solidFill>
                <a:effectLst/>
                <a:latin typeface="Arial" panose="020B0604020202020204" pitchFamily="34" charset="0"/>
                <a:cs typeface="Arial" panose="020B0604020202020204" pitchFamily="34" charset="0"/>
              </a:rPr>
              <a:t>20% </a:t>
            </a:r>
            <a:r>
              <a:rPr lang="en-US" sz="1200" b="0" kern="1200" dirty="0">
                <a:solidFill>
                  <a:schemeClr val="tx1"/>
                </a:solidFill>
                <a:effectLst/>
                <a:latin typeface="Arial" panose="020B0604020202020204" pitchFamily="34" charset="0"/>
                <a:cs typeface="Arial" panose="020B0604020202020204" pitchFamily="34" charset="0"/>
              </a:rPr>
              <a:t>rate, the relative difference would be </a:t>
            </a:r>
            <a:r>
              <a:rPr lang="en-US" sz="1200" b="0" kern="1200" dirty="0" smtClean="0">
                <a:solidFill>
                  <a:schemeClr val="tx1"/>
                </a:solidFill>
                <a:effectLst/>
                <a:latin typeface="Arial" panose="020B0604020202020204" pitchFamily="34" charset="0"/>
                <a:cs typeface="Arial" panose="020B0604020202020204" pitchFamily="34" charset="0"/>
              </a:rPr>
              <a:t>([22% </a:t>
            </a:r>
            <a:r>
              <a:rPr lang="en-US" sz="1200" b="0" kern="1200" dirty="0">
                <a:solidFill>
                  <a:schemeClr val="tx1"/>
                </a:solidFill>
                <a:effectLst/>
                <a:latin typeface="Arial" panose="020B0604020202020204" pitchFamily="34" charset="0"/>
                <a:cs typeface="Arial" panose="020B0604020202020204" pitchFamily="34" charset="0"/>
              </a:rPr>
              <a:t>- </a:t>
            </a:r>
            <a:r>
              <a:rPr lang="en-US" sz="1200" b="0" kern="1200" dirty="0" smtClean="0">
                <a:solidFill>
                  <a:schemeClr val="tx1"/>
                </a:solidFill>
                <a:effectLst/>
                <a:latin typeface="Arial" panose="020B0604020202020204" pitchFamily="34" charset="0"/>
                <a:cs typeface="Arial" panose="020B0604020202020204" pitchFamily="34" charset="0"/>
              </a:rPr>
              <a:t>20%]/20%) * 100 </a:t>
            </a:r>
            <a:r>
              <a:rPr lang="en-US" sz="1200" b="0" kern="1200" dirty="0">
                <a:solidFill>
                  <a:schemeClr val="tx1"/>
                </a:solidFill>
                <a:effectLst/>
                <a:latin typeface="Arial" panose="020B0604020202020204" pitchFamily="34" charset="0"/>
                <a:cs typeface="Arial" panose="020B0604020202020204" pitchFamily="34" charset="0"/>
              </a:rPr>
              <a:t>= </a:t>
            </a:r>
            <a:r>
              <a:rPr lang="en-US" sz="1200" b="0" kern="1200" dirty="0" smtClean="0">
                <a:solidFill>
                  <a:schemeClr val="tx1"/>
                </a:solidFill>
                <a:effectLst/>
                <a:latin typeface="Arial" panose="020B0604020202020204" pitchFamily="34" charset="0"/>
                <a:cs typeface="Arial" panose="020B0604020202020204" pitchFamily="34" charset="0"/>
              </a:rPr>
              <a:t>10%. </a:t>
            </a:r>
            <a:r>
              <a:rPr lang="en-US" sz="1200" b="0" kern="1200" dirty="0">
                <a:solidFill>
                  <a:schemeClr val="tx1"/>
                </a:solidFill>
                <a:effectLst/>
                <a:latin typeface="Arial" panose="020B0604020202020204" pitchFamily="34" charset="0"/>
                <a:cs typeface="Arial" panose="020B0604020202020204" pitchFamily="34" charset="0"/>
              </a:rPr>
              <a:t>For further information on the QDR methodology, see National Healthcare Quality and Disparities Report introduction and methods. Rockville, MD: Agency for Healthcare Research and Quality; September 2019. AHRQ Publication No. </a:t>
            </a:r>
            <a:r>
              <a:rPr lang="en-US" sz="1200" b="0" kern="1200" dirty="0" smtClean="0">
                <a:solidFill>
                  <a:schemeClr val="tx1"/>
                </a:solidFill>
                <a:effectLst/>
                <a:latin typeface="Arial" panose="020B0604020202020204" pitchFamily="34" charset="0"/>
                <a:cs typeface="Arial" panose="020B0604020202020204" pitchFamily="34" charset="0"/>
              </a:rPr>
              <a:t>19-0070-EF. </a:t>
            </a:r>
            <a:r>
              <a:rPr lang="en-US" sz="1200" b="0" u="sng" kern="1200" dirty="0" smtClean="0">
                <a:solidFill>
                  <a:schemeClr val="tx1"/>
                </a:solidFill>
                <a:effectLst/>
                <a:latin typeface="Arial" panose="020B0604020202020204" pitchFamily="34" charset="0"/>
                <a:cs typeface="Arial" panose="020B0604020202020204" pitchFamily="34" charset="0"/>
                <a:hlinkClick r:id="rId3"/>
              </a:rPr>
              <a:t>https</a:t>
            </a:r>
            <a:r>
              <a:rPr lang="en-US" sz="1200" b="0" u="sng" kern="1200" dirty="0">
                <a:solidFill>
                  <a:schemeClr val="tx1"/>
                </a:solidFill>
                <a:effectLst/>
                <a:latin typeface="Arial" panose="020B0604020202020204" pitchFamily="34" charset="0"/>
                <a:cs typeface="Arial" panose="020B0604020202020204" pitchFamily="34" charset="0"/>
                <a:hlinkClick r:id="rId3"/>
              </a:rPr>
              <a:t>://www.ahrq.gov/sites/default/files/wysiwyg/research/findings/nhqrdr/2018qdr-intro-methods.pdf</a:t>
            </a:r>
            <a:r>
              <a:rPr lang="en-US" sz="1200" b="0" u="none" kern="1200" dirty="0">
                <a:solidFill>
                  <a:schemeClr val="tx1"/>
                </a:solidFill>
                <a:effectLst/>
                <a:latin typeface="Arial" panose="020B0604020202020204" pitchFamily="34" charset="0"/>
                <a:cs typeface="Arial" panose="020B0604020202020204" pitchFamily="34" charset="0"/>
              </a:rPr>
              <a:t>.</a:t>
            </a:r>
            <a:endParaRPr lang="en-US" b="0" u="none" dirty="0">
              <a:solidFill>
                <a:schemeClr val="tx1"/>
              </a:solidFill>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384151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Grouping all Asian adults into a single category ignores important differences that exist among subpopulations. For example, there is wide variation in income/poverty levels, educational attainment, and time since coming to the </a:t>
            </a:r>
            <a:r>
              <a:rPr lang="en-US" b="0" dirty="0" smtClean="0">
                <a:latin typeface="Arial" panose="020B0604020202020204" pitchFamily="34" charset="0"/>
                <a:cs typeface="Arial" panose="020B0604020202020204" pitchFamily="34" charset="0"/>
              </a:rPr>
              <a:t>United States. </a:t>
            </a:r>
            <a:r>
              <a:rPr lang="en-US" dirty="0" smtClean="0">
                <a:latin typeface="Arial" panose="020B0604020202020204" pitchFamily="34" charset="0"/>
                <a:cs typeface="Arial" panose="020B0604020202020204" pitchFamily="34" charset="0"/>
              </a:rPr>
              <a:t>The Resources slide at the end provides </a:t>
            </a:r>
            <a:r>
              <a:rPr lang="en-US" dirty="0">
                <a:latin typeface="Arial" panose="020B0604020202020204" pitchFamily="34" charset="0"/>
                <a:cs typeface="Arial" panose="020B0604020202020204" pitchFamily="34" charset="0"/>
              </a:rPr>
              <a:t>resources for improving culturally appropriate care.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596C6-1807-4ED1-A2A6-17F710C0A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14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48991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27531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8444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137317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717942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104743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219244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32677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981325"/>
            <a:ext cx="7772400" cy="1362075"/>
          </a:xfrm>
        </p:spPr>
        <p:txBody>
          <a:bodyPr anchor="t">
            <a:normAutofit/>
          </a:bodyPr>
          <a:lstStyle>
            <a:lvl1pPr algn="ctr">
              <a:defRPr sz="2800" b="1" cap="none">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343400"/>
            <a:ext cx="7772400" cy="1500187"/>
          </a:xfrm>
        </p:spPr>
        <p:txBody>
          <a:bodyPr anchor="b">
            <a:normAutofit/>
          </a:bodyPr>
          <a:lstStyle>
            <a:lvl1pPr marL="0" indent="0" algn="ctr">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extLst>
      <p:ext uri="{BB962C8B-B14F-4D97-AF65-F5344CB8AC3E}">
        <p14:creationId xmlns:p14="http://schemas.microsoft.com/office/powerpoint/2010/main" val="18050572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914400" rtl="0" eaLnBrk="1" latinLnBrk="0" hangingPunct="1">
        <a:spcBef>
          <a:spcPct val="0"/>
        </a:spcBef>
        <a:buNone/>
        <a:defRPr sz="32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info.gov/content/pkg/PLAW-106publ129/html/PLAW-106publ129.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sites/default/files/wysiwyg/research/findings/nhqrdr/2018qdr-intro-method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ata.census.gov/cedsci/table?q=United%20Stat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hrq.gov/research/findings/nhqrdr/chartbooks/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ensus.gov/data/tables/2017/demo/popproj/2017-summary-table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ensus.gov/data/tables/2017/demo/popproj/2017-summary-table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info.gov/content/pkg/PLAW-106publ129/html/PLAW-106publ129.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ensus.gov/quickfacts/fact/note/US/INC11021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ensus.gov/quickfacts/fact/note/US/INC110218"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ncbi.nlm.nih.gov/pmc/articles/PMC3571677/"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HospitalQualityInits/HospitalProcessOfCareMeasures.html"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7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cdc.gov/nchs/data/hus/hus16.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thinkculturalhealth.hhs.gov/clas" TargetMode="External"/><Relationship Id="rId5" Type="http://schemas.openxmlformats.org/officeDocument/2006/relationships/hyperlink" Target="https://www.cms.gov/About-CMS/Agency-Information/OMH/Downloads/ANHOPI-HOS-Baseline-Cohort-Report.pdf" TargetMode="External"/><Relationship Id="rId4" Type="http://schemas.openxmlformats.org/officeDocument/2006/relationships/hyperlink" Target="https://www.cdc.gov/nchs/data/hus/hus15.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ebappa.cdc.gov/sasweb/ncipc/leadcause.html" TargetMode="External"/><Relationship Id="rId13" Type="http://schemas.openxmlformats.org/officeDocument/2006/relationships/hyperlink" Target="https://www.ncbi.nlm.nih.gov/pubmed/20645669" TargetMode="External"/><Relationship Id="rId3" Type="http://schemas.openxmlformats.org/officeDocument/2006/relationships/hyperlink" Target="https://www.ncbi.nlm.nih.gov/pubmed/26446832" TargetMode="External"/><Relationship Id="rId7" Type="http://schemas.openxmlformats.org/officeDocument/2006/relationships/hyperlink" Target="https://www.ncbi.nlm.nih.gov/pmc/articles/PMC1466898/" TargetMode="External"/><Relationship Id="rId12" Type="http://schemas.openxmlformats.org/officeDocument/2006/relationships/hyperlink" Target="https://www.cdc.gov/nchs/data/hestat/suicide/rates_1999_2017.htm"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www.cdc.gov/nchs/data/ad/ad394.pdf" TargetMode="External"/><Relationship Id="rId11" Type="http://schemas.openxmlformats.org/officeDocument/2006/relationships/hyperlink" Target="https://www.cdc.gov/pneumonia/prevention.html" TargetMode="External"/><Relationship Id="rId5" Type="http://schemas.openxmlformats.org/officeDocument/2006/relationships/hyperlink" Target="http://files.kff.org/attachment/Chartpack-Key-Facts-on-Health-and-Health-Care-by-Race-and-Ethnicity" TargetMode="External"/><Relationship Id="rId10" Type="http://schemas.openxmlformats.org/officeDocument/2006/relationships/hyperlink" Target="https://www.cdc.gov/hiv/group/racialethnic/nhopi/index.html" TargetMode="External"/><Relationship Id="rId4" Type="http://schemas.openxmlformats.org/officeDocument/2006/relationships/hyperlink" Target="https://www.aapcho.org/wp/wp-content/uploads/2014/08/AANHOPI-LEP-Fact-Sheet_2014_final.pdf" TargetMode="External"/><Relationship Id="rId9" Type="http://schemas.openxmlformats.org/officeDocument/2006/relationships/hyperlink" Target="https://www.cdc.gov/hiv/group/racialethnic/asians/index.html"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nidcr.nih.gov/sites/default/files/2017-10/hck1ocv.@www.surgeon.fullrpt.pdf" TargetMode="External"/><Relationship Id="rId3" Type="http://schemas.openxmlformats.org/officeDocument/2006/relationships/hyperlink" Target="https://www.ncbi.nlm.nih.gov/pubmed/9566367" TargetMode="External"/><Relationship Id="rId7" Type="http://schemas.openxmlformats.org/officeDocument/2006/relationships/hyperlink" Target="https://www.ncbi.nlm.nih.gov/pmc/articles/PMC3329823/"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cbcbraintrust-kelly.house.gov/media-center/kelly-report" TargetMode="External"/><Relationship Id="rId11" Type="http://schemas.openxmlformats.org/officeDocument/2006/relationships/hyperlink" Target="https://minorityhealth.hhs.gov/omh/browse.aspx?lvl=4&amp;lvlid=54" TargetMode="External"/><Relationship Id="rId5" Type="http://schemas.openxmlformats.org/officeDocument/2006/relationships/hyperlink" Target="https://www.ncbi.nlm.nih.gov/pmc/articles/PMC2955402/" TargetMode="External"/><Relationship Id="rId10" Type="http://schemas.openxmlformats.org/officeDocument/2006/relationships/hyperlink" Target="http://federalregister.gov/a/97-28653" TargetMode="External"/><Relationship Id="rId4" Type="http://schemas.openxmlformats.org/officeDocument/2006/relationships/hyperlink" Target="https://www.ncbi.nlm.nih.gov/pmc/articles/PMC5819889/" TargetMode="External"/><Relationship Id="rId9" Type="http://schemas.openxmlformats.org/officeDocument/2006/relationships/hyperlink" Target="http://www.healthypeople.gov/2020/topics-objectives/topic/Access-to-Health-Service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census.gov/library/publications/2020/demo/p25-1144.html" TargetMode="External"/><Relationship Id="rId3" Type="http://schemas.openxmlformats.org/officeDocument/2006/relationships/hyperlink" Target="https://www.hosonline.org/globalassets/hos-online/publications/cms-omh-data-highlight-vol10-aug-2017.pdf" TargetMode="External"/><Relationship Id="rId7" Type="http://schemas.openxmlformats.org/officeDocument/2006/relationships/hyperlink" Target="https://www.ncbi.nlm.nih.gov/pmc/articles/PMC4930414/"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store.samhsa.gov/product/A-Snapshot-of-Behavioral-Health-Issues-for-Asian-American-Native-Hawaiian-Pacific-Islander-Boys-and-Men-Jumpstarting-an-Overdue-Conversation/SMA16-4959" TargetMode="External"/><Relationship Id="rId5" Type="http://schemas.openxmlformats.org/officeDocument/2006/relationships/hyperlink" Target="https://www.ncbi.nlm.nih.gov/pubmed/22017785" TargetMode="External"/><Relationship Id="rId10" Type="http://schemas.openxmlformats.org/officeDocument/2006/relationships/hyperlink" Target="https://www.ncbi.nlm.nih.gov/pmc/articles/PMC4530970/" TargetMode="External"/><Relationship Id="rId4" Type="http://schemas.openxmlformats.org/officeDocument/2006/relationships/hyperlink" Target="https://www.meps.ahrq.gov/data_files/publications/cb14/cb14.pdf" TargetMode="External"/><Relationship Id="rId9" Type="http://schemas.openxmlformats.org/officeDocument/2006/relationships/hyperlink" Target="https://pxjournal.org/journal/vol1/iss1/17/"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Chartbook</a:t>
            </a:r>
            <a:r>
              <a:rPr lang="en-US" dirty="0" smtClean="0"/>
              <a:t> on Healthcare for Asians and </a:t>
            </a:r>
          </a:p>
          <a:p>
            <a:r>
              <a:rPr lang="en-US" dirty="0" smtClean="0"/>
              <a:t>Native Hawaiians/Pacific Islanders</a:t>
            </a:r>
          </a:p>
          <a:p>
            <a:r>
              <a:rPr lang="en-US" dirty="0" smtClean="0"/>
              <a:t>May 2020</a:t>
            </a:r>
            <a:endParaRPr lang="en-US" dirty="0"/>
          </a:p>
        </p:txBody>
      </p:sp>
      <p:sp>
        <p:nvSpPr>
          <p:cNvPr id="4" name="TextBox 3">
            <a:extLst>
              <a:ext uri="{FF2B5EF4-FFF2-40B4-BE49-F238E27FC236}">
                <a16:creationId xmlns:a16="http://schemas.microsoft.com/office/drawing/2014/main" id="{0C4DC282-1358-4E3C-B81B-6D6E583A4CAE}"/>
              </a:ext>
            </a:extLst>
          </p:cNvPr>
          <p:cNvSpPr txBox="1"/>
          <p:nvPr/>
        </p:nvSpPr>
        <p:spPr>
          <a:xfrm>
            <a:off x="609600" y="6253163"/>
            <a:ext cx="8229600" cy="307777"/>
          </a:xfrm>
          <a:prstGeom prst="rect">
            <a:avLst/>
          </a:prstGeom>
          <a:noFill/>
        </p:spPr>
        <p:txBody>
          <a:bodyPr wrap="square" rtlCol="0">
            <a:spAutoFit/>
          </a:bodyPr>
          <a:lstStyle/>
          <a:p>
            <a:r>
              <a:rPr lang="en-US" sz="1400" dirty="0"/>
              <a:t>This presentation contains notes. Select View, then Notes page to read them.</a:t>
            </a:r>
          </a:p>
        </p:txBody>
      </p:sp>
    </p:spTree>
    <p:extLst>
      <p:ext uri="{BB962C8B-B14F-4D97-AF65-F5344CB8AC3E}">
        <p14:creationId xmlns:p14="http://schemas.microsoft.com/office/powerpoint/2010/main" val="87751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01AFC1-DCED-4C9A-B7FB-4B8CCA592779}"/>
              </a:ext>
            </a:extLst>
          </p:cNvPr>
          <p:cNvSpPr>
            <a:spLocks noGrp="1"/>
          </p:cNvSpPr>
          <p:nvPr>
            <p:ph type="title"/>
          </p:nvPr>
        </p:nvSpPr>
        <p:spPr/>
        <p:txBody>
          <a:bodyPr>
            <a:noAutofit/>
          </a:bodyPr>
          <a:lstStyle/>
          <a:p>
            <a:r>
              <a:rPr lang="en-US" dirty="0"/>
              <a:t>National Healthcare Quality and Disparities Report </a:t>
            </a:r>
            <a:r>
              <a:rPr lang="en-US" dirty="0" err="1" smtClean="0"/>
              <a:t>Chartbook</a:t>
            </a:r>
            <a:r>
              <a:rPr lang="en-US" dirty="0" smtClean="0"/>
              <a:t> </a:t>
            </a:r>
            <a:r>
              <a:rPr lang="en-US" dirty="0"/>
              <a:t>on </a:t>
            </a:r>
            <a:r>
              <a:rPr lang="en-US" dirty="0" smtClean="0"/>
              <a:t>HealthCare </a:t>
            </a:r>
            <a:r>
              <a:rPr lang="en-US" dirty="0"/>
              <a:t>for </a:t>
            </a:r>
            <a:r>
              <a:rPr lang="en-US" dirty="0" smtClean="0"/>
              <a:t>Asians </a:t>
            </a:r>
            <a:r>
              <a:rPr lang="en-US" dirty="0"/>
              <a:t>and </a:t>
            </a:r>
            <a:r>
              <a:rPr lang="en-US" dirty="0" smtClean="0"/>
              <a:t>Native Hawaiians/Pacific Islanders</a:t>
            </a:r>
            <a:endParaRPr lang="en-US" dirty="0"/>
          </a:p>
        </p:txBody>
      </p:sp>
      <p:sp>
        <p:nvSpPr>
          <p:cNvPr id="8" name="Text Placeholder 7">
            <a:extLst>
              <a:ext uri="{FF2B5EF4-FFF2-40B4-BE49-F238E27FC236}">
                <a16:creationId xmlns:a16="http://schemas.microsoft.com/office/drawing/2014/main" id="{98D9DEB3-8611-4447-A0E1-2A1DE568A697}"/>
              </a:ext>
            </a:extLst>
          </p:cNvPr>
          <p:cNvSpPr>
            <a:spLocks noGrp="1"/>
          </p:cNvSpPr>
          <p:nvPr>
            <p:ph type="body" idx="1"/>
          </p:nvPr>
        </p:nvSpPr>
        <p:spPr/>
        <p:txBody>
          <a:bodyPr>
            <a:normAutofit/>
          </a:bodyPr>
          <a:lstStyle/>
          <a:p>
            <a:r>
              <a:rPr lang="en-US" sz="2800" dirty="0"/>
              <a:t>Part 1: Overviews </a:t>
            </a:r>
            <a:r>
              <a:rPr lang="en-US" sz="2800" dirty="0" smtClean="0"/>
              <a:t>of the </a:t>
            </a:r>
            <a:r>
              <a:rPr lang="en-US" sz="2800" dirty="0"/>
              <a:t>Report and the Asian and NHPI Populations</a:t>
            </a:r>
          </a:p>
        </p:txBody>
      </p:sp>
      <p:sp>
        <p:nvSpPr>
          <p:cNvPr id="4" name="Slide Number Placeholder 3">
            <a:extLst>
              <a:ext uri="{FF2B5EF4-FFF2-40B4-BE49-F238E27FC236}">
                <a16:creationId xmlns:a16="http://schemas.microsoft.com/office/drawing/2014/main" id="{62A82A3B-1E40-4CD3-A413-1434FBAAF09C}"/>
              </a:ext>
            </a:extLst>
          </p:cNvPr>
          <p:cNvSpPr>
            <a:spLocks noGrp="1"/>
          </p:cNvSpPr>
          <p:nvPr>
            <p:ph type="sldNum" sz="quarter" idx="10"/>
          </p:nvPr>
        </p:nvSpPr>
        <p:spPr/>
        <p:txBody>
          <a:bodyPr/>
          <a:lstStyle/>
          <a:p>
            <a:fld id="{85F5B7A5-34A7-4AB0-A34F-A4DF2002FA98}" type="slidenum">
              <a:rPr lang="en-US" smtClean="0"/>
              <a:t>10</a:t>
            </a:fld>
            <a:endParaRPr lang="en-US" dirty="0"/>
          </a:p>
        </p:txBody>
      </p:sp>
    </p:spTree>
    <p:extLst>
      <p:ext uri="{BB962C8B-B14F-4D97-AF65-F5344CB8AC3E}">
        <p14:creationId xmlns:p14="http://schemas.microsoft.com/office/powerpoint/2010/main" val="1068126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2E73C-5A78-454C-BE5A-E4A931764915}"/>
              </a:ext>
            </a:extLst>
          </p:cNvPr>
          <p:cNvSpPr>
            <a:spLocks noGrp="1"/>
          </p:cNvSpPr>
          <p:nvPr>
            <p:ph type="title"/>
          </p:nvPr>
        </p:nvSpPr>
        <p:spPr/>
        <p:txBody>
          <a:bodyPr>
            <a:normAutofit fontScale="90000"/>
          </a:bodyPr>
          <a:lstStyle/>
          <a:p>
            <a:pPr algn="l"/>
            <a:r>
              <a:rPr lang="en-US" dirty="0" smtClean="0"/>
              <a:t>Quality and Disparities Report</a:t>
            </a:r>
            <a:endParaRPr lang="en-US" dirty="0"/>
          </a:p>
        </p:txBody>
      </p:sp>
      <p:sp>
        <p:nvSpPr>
          <p:cNvPr id="6" name="Content Placeholder 5">
            <a:extLst>
              <a:ext uri="{FF2B5EF4-FFF2-40B4-BE49-F238E27FC236}">
                <a16:creationId xmlns:a16="http://schemas.microsoft.com/office/drawing/2014/main" id="{3B6BFF59-2F95-46F4-9519-2068619D6ADB}"/>
              </a:ext>
            </a:extLst>
          </p:cNvPr>
          <p:cNvSpPr>
            <a:spLocks noGrp="1"/>
          </p:cNvSpPr>
          <p:nvPr>
            <p:ph idx="1"/>
          </p:nvPr>
        </p:nvSpPr>
        <p:spPr/>
        <p:txBody>
          <a:bodyPr>
            <a:normAutofit fontScale="85000" lnSpcReduction="10000"/>
          </a:bodyPr>
          <a:lstStyle/>
          <a:p>
            <a:r>
              <a:rPr lang="en-US" dirty="0" smtClean="0"/>
              <a:t>Annual report to Congress mandated in the Healthcare Research and Quality Act of 1999 (</a:t>
            </a:r>
            <a:r>
              <a:rPr lang="en-US" dirty="0" smtClean="0">
                <a:hlinkClick r:id="rId3"/>
              </a:rPr>
              <a:t>P.L. 106-129</a:t>
            </a:r>
            <a:r>
              <a:rPr lang="en-US" dirty="0" smtClean="0"/>
              <a:t>)</a:t>
            </a:r>
          </a:p>
          <a:p>
            <a:r>
              <a:rPr lang="en-US" dirty="0" smtClean="0"/>
              <a:t>Provides a comprehensive overview of:</a:t>
            </a:r>
          </a:p>
          <a:p>
            <a:pPr lvl="1"/>
            <a:r>
              <a:rPr lang="en-US" dirty="0" smtClean="0"/>
              <a:t>Quality of healthcare received by the general U.S. population</a:t>
            </a:r>
          </a:p>
          <a:p>
            <a:pPr lvl="1"/>
            <a:r>
              <a:rPr lang="en-US" dirty="0" smtClean="0"/>
              <a:t>Disparities in care experienced by different racial, ethnic, and socioeconomic groups</a:t>
            </a:r>
          </a:p>
          <a:p>
            <a:r>
              <a:rPr lang="en-US" dirty="0" smtClean="0"/>
              <a:t>Assesses the performance of our healthcare system and identifies areas of strength and weaknesses along themes including:</a:t>
            </a:r>
          </a:p>
          <a:p>
            <a:pPr lvl="1"/>
            <a:r>
              <a:rPr lang="en-US" dirty="0" smtClean="0"/>
              <a:t>Access to Care</a:t>
            </a:r>
          </a:p>
          <a:p>
            <a:pPr lvl="1"/>
            <a:r>
              <a:rPr lang="en-US" dirty="0" smtClean="0"/>
              <a:t>Quality of Care</a:t>
            </a:r>
          </a:p>
          <a:p>
            <a:pPr lvl="1"/>
            <a:r>
              <a:rPr lang="en-US" smtClean="0"/>
              <a:t>QDR Priorities</a:t>
            </a:r>
            <a:endParaRPr lang="en-US" dirty="0"/>
          </a:p>
        </p:txBody>
      </p:sp>
      <p:sp>
        <p:nvSpPr>
          <p:cNvPr id="4" name="Slide Number Placeholder 3">
            <a:extLst>
              <a:ext uri="{FF2B5EF4-FFF2-40B4-BE49-F238E27FC236}">
                <a16:creationId xmlns:a16="http://schemas.microsoft.com/office/drawing/2014/main" id="{6DA0B48D-963A-413F-B5A1-C10C231E137D}"/>
              </a:ext>
            </a:extLst>
          </p:cNvPr>
          <p:cNvSpPr>
            <a:spLocks noGrp="1"/>
          </p:cNvSpPr>
          <p:nvPr>
            <p:ph type="sldNum" sz="quarter" idx="10"/>
          </p:nvPr>
        </p:nvSpPr>
        <p:spPr/>
        <p:txBody>
          <a:bodyPr/>
          <a:lstStyle/>
          <a:p>
            <a:fld id="{85F5B7A5-34A7-4AB0-A34F-A4DF2002FA98}" type="slidenum">
              <a:rPr lang="en-US" smtClean="0"/>
              <a:pPr/>
              <a:t>11</a:t>
            </a:fld>
            <a:endParaRPr lang="en-US" dirty="0"/>
          </a:p>
        </p:txBody>
      </p:sp>
    </p:spTree>
    <p:extLst>
      <p:ext uri="{BB962C8B-B14F-4D97-AF65-F5344CB8AC3E}">
        <p14:creationId xmlns:p14="http://schemas.microsoft.com/office/powerpoint/2010/main" val="1552869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EBAE-1EFF-46FA-AA82-CBF7943389E7}"/>
              </a:ext>
            </a:extLst>
          </p:cNvPr>
          <p:cNvSpPr>
            <a:spLocks noGrp="1"/>
          </p:cNvSpPr>
          <p:nvPr>
            <p:ph type="title"/>
          </p:nvPr>
        </p:nvSpPr>
        <p:spPr/>
        <p:txBody>
          <a:bodyPr>
            <a:noAutofit/>
          </a:bodyPr>
          <a:lstStyle/>
          <a:p>
            <a:pPr algn="l"/>
            <a:r>
              <a:rPr lang="en-US" sz="2800" dirty="0" smtClean="0"/>
              <a:t>Quality and Disparities Report, cont’d.</a:t>
            </a:r>
            <a:endParaRPr lang="en-US" sz="2800" dirty="0"/>
          </a:p>
        </p:txBody>
      </p:sp>
      <p:sp>
        <p:nvSpPr>
          <p:cNvPr id="3" name="Content Placeholder 2">
            <a:extLst>
              <a:ext uri="{FF2B5EF4-FFF2-40B4-BE49-F238E27FC236}">
                <a16:creationId xmlns:a16="http://schemas.microsoft.com/office/drawing/2014/main" id="{0D783031-AF65-491F-9D4D-2513E1E5F9A8}"/>
              </a:ext>
            </a:extLst>
          </p:cNvPr>
          <p:cNvSpPr>
            <a:spLocks noGrp="1"/>
          </p:cNvSpPr>
          <p:nvPr>
            <p:ph idx="1"/>
          </p:nvPr>
        </p:nvSpPr>
        <p:spPr/>
        <p:txBody>
          <a:bodyPr/>
          <a:lstStyle/>
          <a:p>
            <a:r>
              <a:rPr lang="en-US" dirty="0" smtClean="0"/>
              <a:t>Based on more than 260 measures of quality and disparities covering a broad array of healthcare services and settings</a:t>
            </a:r>
          </a:p>
          <a:p>
            <a:r>
              <a:rPr lang="en-US" dirty="0" smtClean="0"/>
              <a:t>Clinical quality measure data generally available through 2016; more recent data used as available </a:t>
            </a:r>
          </a:p>
          <a:p>
            <a:r>
              <a:rPr lang="en-US" dirty="0" smtClean="0"/>
              <a:t>Produced with the help of an Interagency Work Group led by AHRQ and submitted on behalf of the Secretary of Health and Human Services</a:t>
            </a:r>
            <a:endParaRPr lang="en-US" dirty="0"/>
          </a:p>
        </p:txBody>
      </p:sp>
      <p:sp>
        <p:nvSpPr>
          <p:cNvPr id="4" name="Slide Number Placeholder 3">
            <a:extLst>
              <a:ext uri="{FF2B5EF4-FFF2-40B4-BE49-F238E27FC236}">
                <a16:creationId xmlns:a16="http://schemas.microsoft.com/office/drawing/2014/main" id="{B2A914B2-A003-42EC-83E4-081A90DBC5F5}"/>
              </a:ext>
            </a:extLst>
          </p:cNvPr>
          <p:cNvSpPr>
            <a:spLocks noGrp="1"/>
          </p:cNvSpPr>
          <p:nvPr>
            <p:ph type="sldNum" sz="quarter" idx="10"/>
          </p:nvPr>
        </p:nvSpPr>
        <p:spPr/>
        <p:txBody>
          <a:bodyPr/>
          <a:lstStyle/>
          <a:p>
            <a:fld id="{85F5B7A5-34A7-4AB0-A34F-A4DF2002FA98}" type="slidenum">
              <a:rPr lang="en-US" smtClean="0"/>
              <a:pPr/>
              <a:t>12</a:t>
            </a:fld>
            <a:endParaRPr lang="en-US" dirty="0"/>
          </a:p>
        </p:txBody>
      </p:sp>
    </p:spTree>
    <p:extLst>
      <p:ext uri="{BB962C8B-B14F-4D97-AF65-F5344CB8AC3E}">
        <p14:creationId xmlns:p14="http://schemas.microsoft.com/office/powerpoint/2010/main" val="2078321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366C-B125-4006-B088-16BD5CFFB8F7}"/>
              </a:ext>
            </a:extLst>
          </p:cNvPr>
          <p:cNvSpPr>
            <a:spLocks noGrp="1"/>
          </p:cNvSpPr>
          <p:nvPr>
            <p:ph type="title"/>
          </p:nvPr>
        </p:nvSpPr>
        <p:spPr>
          <a:xfrm>
            <a:off x="1257300" y="136525"/>
            <a:ext cx="6629400" cy="930275"/>
          </a:xfrm>
        </p:spPr>
        <p:txBody>
          <a:bodyPr>
            <a:normAutofit fontScale="90000"/>
          </a:bodyPr>
          <a:lstStyle/>
          <a:p>
            <a:pPr algn="l"/>
            <a:r>
              <a:rPr lang="en-US" dirty="0"/>
              <a:t>Chartbook on Healthcare for Asians and </a:t>
            </a:r>
            <a:r>
              <a:rPr lang="en-US" dirty="0" smtClean="0"/>
              <a:t>NHPIs</a:t>
            </a:r>
            <a:endParaRPr lang="en-US" dirty="0"/>
          </a:p>
        </p:txBody>
      </p:sp>
      <p:sp>
        <p:nvSpPr>
          <p:cNvPr id="3" name="Content Placeholder 2">
            <a:extLst>
              <a:ext uri="{FF2B5EF4-FFF2-40B4-BE49-F238E27FC236}">
                <a16:creationId xmlns:a16="http://schemas.microsoft.com/office/drawing/2014/main" id="{CC4278A9-C4D8-4D62-A69E-93F24A5D15BF}"/>
              </a:ext>
            </a:extLst>
          </p:cNvPr>
          <p:cNvSpPr>
            <a:spLocks noGrp="1"/>
          </p:cNvSpPr>
          <p:nvPr>
            <p:ph idx="1"/>
          </p:nvPr>
        </p:nvSpPr>
        <p:spPr/>
        <p:txBody>
          <a:bodyPr>
            <a:normAutofit fontScale="92500"/>
          </a:bodyPr>
          <a:lstStyle/>
          <a:p>
            <a:r>
              <a:rPr lang="en-US" dirty="0" smtClean="0"/>
              <a:t>Organizes </a:t>
            </a:r>
            <a:r>
              <a:rPr lang="en-US" dirty="0"/>
              <a:t>QDR measures by access to care and quality of care </a:t>
            </a:r>
            <a:r>
              <a:rPr lang="en-US" dirty="0" smtClean="0"/>
              <a:t>priorities.</a:t>
            </a:r>
            <a:endParaRPr lang="en-US" strike="sngStrike" dirty="0">
              <a:solidFill>
                <a:srgbClr val="FF0000"/>
              </a:solidFill>
            </a:endParaRPr>
          </a:p>
          <a:p>
            <a:r>
              <a:rPr lang="en-US" dirty="0"/>
              <a:t>Methodology:</a:t>
            </a:r>
          </a:p>
          <a:p>
            <a:pPr lvl="1"/>
            <a:r>
              <a:rPr lang="en-US" dirty="0"/>
              <a:t>The QDR Introduction and Methods contains information about methods used in the </a:t>
            </a:r>
            <a:r>
              <a:rPr lang="en-US" dirty="0" err="1" smtClean="0"/>
              <a:t>chartbook</a:t>
            </a:r>
            <a:r>
              <a:rPr lang="en-US" dirty="0" smtClean="0"/>
              <a:t> </a:t>
            </a:r>
            <a:r>
              <a:rPr lang="en-US" dirty="0"/>
              <a:t>and is available at </a:t>
            </a:r>
            <a:r>
              <a:rPr lang="en-US" dirty="0" smtClean="0">
                <a:hlinkClick r:id="rId3" tooltip="QDR Introduction and Methods "/>
              </a:rPr>
              <a:t>https://www.ahrq.gov/sites/default/files/wysiwyg/research/findings/nhqrdr/2018qdr-intro-methods.pdf</a:t>
            </a:r>
            <a:r>
              <a:rPr lang="en-US" dirty="0" smtClean="0"/>
              <a:t>.</a:t>
            </a:r>
            <a:endParaRPr lang="en-US" strike="sngStrike" dirty="0">
              <a:solidFill>
                <a:srgbClr val="FF0000"/>
              </a:solidFill>
            </a:endParaRPr>
          </a:p>
          <a:p>
            <a:r>
              <a:rPr lang="en-US" dirty="0"/>
              <a:t>Data:</a:t>
            </a:r>
          </a:p>
          <a:p>
            <a:pPr lvl="1"/>
            <a:r>
              <a:rPr lang="en-US" dirty="0"/>
              <a:t>A data query tool available at  </a:t>
            </a:r>
            <a:r>
              <a:rPr lang="en-US" dirty="0">
                <a:hlinkClick r:id="rId4" tooltip="data query tool "/>
              </a:rPr>
              <a:t>http://nhqrnet.ahrq.gov/inhqrdr/data/query</a:t>
            </a:r>
            <a:r>
              <a:rPr lang="en-US" dirty="0"/>
              <a:t> provides access to all data </a:t>
            </a:r>
            <a:r>
              <a:rPr lang="en-US" dirty="0" smtClean="0"/>
              <a:t>tables.</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BBF3AE4A-CAB9-40C0-8CA5-5B6DB5063F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63138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B695-47C3-4294-9043-D92BF44595A9}"/>
              </a:ext>
            </a:extLst>
          </p:cNvPr>
          <p:cNvSpPr>
            <a:spLocks noGrp="1"/>
          </p:cNvSpPr>
          <p:nvPr>
            <p:ph type="title"/>
          </p:nvPr>
        </p:nvSpPr>
        <p:spPr/>
        <p:txBody>
          <a:bodyPr>
            <a:normAutofit/>
          </a:bodyPr>
          <a:lstStyle/>
          <a:p>
            <a:pPr algn="l"/>
            <a:r>
              <a:rPr lang="en-US" sz="2800" dirty="0" smtClean="0"/>
              <a:t>Key Metrics Used in the </a:t>
            </a:r>
            <a:r>
              <a:rPr lang="en-US" sz="2800" dirty="0" err="1" smtClean="0"/>
              <a:t>Chartbook</a:t>
            </a:r>
            <a:endParaRPr lang="en-US" sz="2800" dirty="0"/>
          </a:p>
        </p:txBody>
      </p:sp>
      <p:sp>
        <p:nvSpPr>
          <p:cNvPr id="3" name="Content Placeholder 2">
            <a:extLst>
              <a:ext uri="{FF2B5EF4-FFF2-40B4-BE49-F238E27FC236}">
                <a16:creationId xmlns:a16="http://schemas.microsoft.com/office/drawing/2014/main" id="{B832A47B-6C8F-4665-BD9B-44672B04E846}"/>
              </a:ext>
            </a:extLst>
          </p:cNvPr>
          <p:cNvSpPr>
            <a:spLocks noGrp="1"/>
          </p:cNvSpPr>
          <p:nvPr>
            <p:ph idx="1"/>
          </p:nvPr>
        </p:nvSpPr>
        <p:spPr/>
        <p:txBody>
          <a:bodyPr/>
          <a:lstStyle/>
          <a:p>
            <a:r>
              <a:rPr lang="en-US" dirty="0" smtClean="0"/>
              <a:t>Trends: Assess the rate of change over time (typically 2002-2016) for a population</a:t>
            </a:r>
          </a:p>
          <a:p>
            <a:r>
              <a:rPr lang="en-US" dirty="0" smtClean="0"/>
              <a:t>Disparities: Assess whether measure estimates for two populations differ at the most recent time point</a:t>
            </a:r>
          </a:p>
          <a:p>
            <a:r>
              <a:rPr lang="en-US" dirty="0" smtClean="0"/>
              <a:t>Change in Disparities: Assesses whether the rates of change over time for two populations differ</a:t>
            </a:r>
            <a:endParaRPr lang="en-US" dirty="0"/>
          </a:p>
        </p:txBody>
      </p:sp>
      <p:sp>
        <p:nvSpPr>
          <p:cNvPr id="4" name="Slide Number Placeholder 3">
            <a:extLst>
              <a:ext uri="{FF2B5EF4-FFF2-40B4-BE49-F238E27FC236}">
                <a16:creationId xmlns:a16="http://schemas.microsoft.com/office/drawing/2014/main" id="{7A14F211-9220-4DBB-8F82-81925D64EC25}"/>
              </a:ext>
            </a:extLst>
          </p:cNvPr>
          <p:cNvSpPr>
            <a:spLocks noGrp="1"/>
          </p:cNvSpPr>
          <p:nvPr>
            <p:ph type="sldNum" sz="quarter" idx="10"/>
          </p:nvPr>
        </p:nvSpPr>
        <p:spPr/>
        <p:txBody>
          <a:bodyPr/>
          <a:lstStyle/>
          <a:p>
            <a:fld id="{85F5B7A5-34A7-4AB0-A34F-A4DF2002FA98}" type="slidenum">
              <a:rPr lang="en-US" smtClean="0"/>
              <a:pPr/>
              <a:t>14</a:t>
            </a:fld>
            <a:endParaRPr lang="en-US" dirty="0"/>
          </a:p>
        </p:txBody>
      </p:sp>
    </p:spTree>
    <p:extLst>
      <p:ext uri="{BB962C8B-B14F-4D97-AF65-F5344CB8AC3E}">
        <p14:creationId xmlns:p14="http://schemas.microsoft.com/office/powerpoint/2010/main" val="287309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3601-9C5C-4AB6-8A4E-8E85567218C6}"/>
              </a:ext>
            </a:extLst>
          </p:cNvPr>
          <p:cNvSpPr>
            <a:spLocks noGrp="1"/>
          </p:cNvSpPr>
          <p:nvPr>
            <p:ph type="title"/>
          </p:nvPr>
        </p:nvSpPr>
        <p:spPr>
          <a:xfrm>
            <a:off x="1257300" y="136525"/>
            <a:ext cx="6629400" cy="928687"/>
          </a:xfrm>
        </p:spPr>
        <p:txBody>
          <a:bodyPr>
            <a:normAutofit fontScale="90000"/>
          </a:bodyPr>
          <a:lstStyle/>
          <a:p>
            <a:pPr algn="l"/>
            <a:r>
              <a:rPr lang="en-US" dirty="0" smtClean="0"/>
              <a:t>Data </a:t>
            </a:r>
            <a:r>
              <a:rPr lang="en-US" dirty="0"/>
              <a:t>Collection </a:t>
            </a:r>
            <a:r>
              <a:rPr lang="en-US" dirty="0" smtClean="0"/>
              <a:t>Standards </a:t>
            </a:r>
            <a:r>
              <a:rPr lang="en-US" dirty="0"/>
              <a:t>for Race, 2011</a:t>
            </a:r>
          </a:p>
        </p:txBody>
      </p:sp>
      <p:sp>
        <p:nvSpPr>
          <p:cNvPr id="3" name="Content Placeholder 2">
            <a:extLst>
              <a:ext uri="{FF2B5EF4-FFF2-40B4-BE49-F238E27FC236}">
                <a16:creationId xmlns:a16="http://schemas.microsoft.com/office/drawing/2014/main" id="{D317E862-7C65-42E7-9CEB-C495B70EBF7F}"/>
              </a:ext>
            </a:extLst>
          </p:cNvPr>
          <p:cNvSpPr>
            <a:spLocks noGrp="1"/>
          </p:cNvSpPr>
          <p:nvPr>
            <p:ph idx="1"/>
          </p:nvPr>
        </p:nvSpPr>
        <p:spPr>
          <a:xfrm>
            <a:off x="457200" y="1447800"/>
            <a:ext cx="8229600" cy="4525963"/>
          </a:xfrm>
        </p:spPr>
        <p:txBody>
          <a:bodyPr>
            <a:normAutofit/>
          </a:bodyPr>
          <a:lstStyle/>
          <a:p>
            <a:r>
              <a:rPr lang="en-US" dirty="0"/>
              <a:t>The Office of Management and Budget </a:t>
            </a:r>
            <a:r>
              <a:rPr lang="en-US" dirty="0" smtClean="0"/>
              <a:t>(OMB) standard </a:t>
            </a:r>
            <a:r>
              <a:rPr lang="en-US" dirty="0"/>
              <a:t>permits selection of one or more among 14 racial </a:t>
            </a:r>
            <a:r>
              <a:rPr lang="en-US" dirty="0" smtClean="0"/>
              <a:t>categories:</a:t>
            </a:r>
          </a:p>
          <a:p>
            <a:pPr lvl="1"/>
            <a:r>
              <a:rPr lang="en-US" dirty="0" smtClean="0"/>
              <a:t>The </a:t>
            </a:r>
            <a:r>
              <a:rPr lang="en-US" dirty="0"/>
              <a:t>first three </a:t>
            </a:r>
            <a:r>
              <a:rPr lang="en-US" dirty="0" smtClean="0"/>
              <a:t>(White, Black </a:t>
            </a:r>
            <a:r>
              <a:rPr lang="en-US" dirty="0"/>
              <a:t>or African </a:t>
            </a:r>
            <a:r>
              <a:rPr lang="en-US" dirty="0" smtClean="0"/>
              <a:t>American, American </a:t>
            </a:r>
            <a:r>
              <a:rPr lang="en-US" dirty="0"/>
              <a:t>Indian or Alaska </a:t>
            </a:r>
            <a:r>
              <a:rPr lang="en-US" dirty="0" smtClean="0"/>
              <a:t>Native) are </a:t>
            </a:r>
            <a:r>
              <a:rPr lang="en-US" dirty="0"/>
              <a:t>not </a:t>
            </a:r>
            <a:r>
              <a:rPr lang="en-US" dirty="0" smtClean="0"/>
              <a:t>subdivided.</a:t>
            </a:r>
          </a:p>
          <a:p>
            <a:pPr lvl="1"/>
            <a:r>
              <a:rPr lang="en-US" dirty="0" smtClean="0"/>
              <a:t>Asian has 7 subcategories.</a:t>
            </a:r>
          </a:p>
          <a:p>
            <a:pPr lvl="1"/>
            <a:r>
              <a:rPr lang="en-US" dirty="0" smtClean="0"/>
              <a:t>Native Hawaiian and Pacific Islander has 4 subcategories. </a:t>
            </a:r>
            <a:endParaRPr lang="en-US" dirty="0"/>
          </a:p>
          <a:p>
            <a:pPr marL="685800" lvl="2" indent="0">
              <a:buNone/>
            </a:pPr>
            <a:endParaRPr lang="en-US" dirty="0"/>
          </a:p>
        </p:txBody>
      </p:sp>
      <p:sp>
        <p:nvSpPr>
          <p:cNvPr id="4" name="Slide Number Placeholder 3">
            <a:extLst>
              <a:ext uri="{FF2B5EF4-FFF2-40B4-BE49-F238E27FC236}">
                <a16:creationId xmlns:a16="http://schemas.microsoft.com/office/drawing/2014/main" id="{6073FCB5-966B-4422-B72D-D4AE5F9BF2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6774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C5CF-19EC-4C6A-8D45-68ECA3FC7CFC}"/>
              </a:ext>
            </a:extLst>
          </p:cNvPr>
          <p:cNvSpPr>
            <a:spLocks noGrp="1"/>
          </p:cNvSpPr>
          <p:nvPr>
            <p:ph type="title"/>
          </p:nvPr>
        </p:nvSpPr>
        <p:spPr/>
        <p:txBody>
          <a:bodyPr>
            <a:normAutofit fontScale="90000"/>
          </a:bodyPr>
          <a:lstStyle/>
          <a:p>
            <a:pPr algn="l"/>
            <a:r>
              <a:rPr lang="en-US" dirty="0" smtClean="0"/>
              <a:t>Data </a:t>
            </a:r>
            <a:r>
              <a:rPr lang="en-US" dirty="0"/>
              <a:t>Collection Standards for Race 2011, </a:t>
            </a:r>
            <a:r>
              <a:rPr lang="en-US" dirty="0" smtClean="0"/>
              <a:t>cont’d.</a:t>
            </a:r>
            <a:endParaRPr lang="en-US" dirty="0"/>
          </a:p>
        </p:txBody>
      </p:sp>
      <p:sp>
        <p:nvSpPr>
          <p:cNvPr id="5" name="Content Placeholder 4">
            <a:extLst>
              <a:ext uri="{FF2B5EF4-FFF2-40B4-BE49-F238E27FC236}">
                <a16:creationId xmlns:a16="http://schemas.microsoft.com/office/drawing/2014/main" id="{8603B609-DB48-4976-ADD7-2EA27F04084E}"/>
              </a:ext>
            </a:extLst>
          </p:cNvPr>
          <p:cNvSpPr>
            <a:spLocks noGrp="1"/>
          </p:cNvSpPr>
          <p:nvPr>
            <p:ph sz="half" idx="1"/>
          </p:nvPr>
        </p:nvSpPr>
        <p:spPr/>
        <p:txBody>
          <a:bodyPr/>
          <a:lstStyle/>
          <a:p>
            <a:r>
              <a:rPr lang="en-US" sz="2400" dirty="0"/>
              <a:t>Asian </a:t>
            </a:r>
            <a:r>
              <a:rPr lang="en-US" sz="2400" dirty="0" smtClean="0"/>
              <a:t>subpopulations:</a:t>
            </a:r>
            <a:endParaRPr lang="en-US" sz="2400" dirty="0"/>
          </a:p>
          <a:p>
            <a:pPr lvl="1"/>
            <a:r>
              <a:rPr lang="en-US" sz="2000" dirty="0" smtClean="0"/>
              <a:t>Asian </a:t>
            </a:r>
            <a:r>
              <a:rPr lang="en-US" sz="2000" dirty="0"/>
              <a:t>Indian</a:t>
            </a:r>
          </a:p>
          <a:p>
            <a:pPr lvl="1"/>
            <a:r>
              <a:rPr lang="en-US" sz="2000" dirty="0" smtClean="0"/>
              <a:t>Chinese</a:t>
            </a:r>
            <a:endParaRPr lang="en-US" sz="2000" dirty="0"/>
          </a:p>
          <a:p>
            <a:pPr lvl="1"/>
            <a:r>
              <a:rPr lang="en-US" sz="2000" dirty="0" smtClean="0"/>
              <a:t>Filipino</a:t>
            </a:r>
            <a:endParaRPr lang="en-US" sz="2000" dirty="0"/>
          </a:p>
          <a:p>
            <a:pPr lvl="1"/>
            <a:r>
              <a:rPr lang="en-US" sz="2000" dirty="0" smtClean="0"/>
              <a:t>Japanese</a:t>
            </a:r>
            <a:endParaRPr lang="en-US" sz="2000" dirty="0"/>
          </a:p>
          <a:p>
            <a:pPr lvl="1"/>
            <a:r>
              <a:rPr lang="en-US" sz="2000" dirty="0" smtClean="0"/>
              <a:t>Korean</a:t>
            </a:r>
            <a:endParaRPr lang="en-US" sz="2000" dirty="0"/>
          </a:p>
          <a:p>
            <a:pPr lvl="1"/>
            <a:r>
              <a:rPr lang="en-US" sz="2000" dirty="0" smtClean="0"/>
              <a:t>Vietnamese</a:t>
            </a:r>
            <a:endParaRPr lang="en-US" sz="2000" dirty="0"/>
          </a:p>
          <a:p>
            <a:pPr lvl="1"/>
            <a:r>
              <a:rPr lang="en-US" sz="2000" dirty="0" smtClean="0"/>
              <a:t>Other </a:t>
            </a:r>
            <a:r>
              <a:rPr lang="en-US" sz="2000" dirty="0"/>
              <a:t>Asian</a:t>
            </a:r>
            <a:endParaRPr lang="en-US" dirty="0"/>
          </a:p>
        </p:txBody>
      </p:sp>
      <p:sp>
        <p:nvSpPr>
          <p:cNvPr id="6" name="Content Placeholder 5">
            <a:extLst>
              <a:ext uri="{FF2B5EF4-FFF2-40B4-BE49-F238E27FC236}">
                <a16:creationId xmlns:a16="http://schemas.microsoft.com/office/drawing/2014/main" id="{606A6A24-6B30-44C2-9F50-95933BA50234}"/>
              </a:ext>
            </a:extLst>
          </p:cNvPr>
          <p:cNvSpPr>
            <a:spLocks noGrp="1"/>
          </p:cNvSpPr>
          <p:nvPr>
            <p:ph sz="half" idx="2"/>
          </p:nvPr>
        </p:nvSpPr>
        <p:spPr/>
        <p:txBody>
          <a:bodyPr/>
          <a:lstStyle/>
          <a:p>
            <a:r>
              <a:rPr lang="en-US" sz="2400" dirty="0"/>
              <a:t>NHPI </a:t>
            </a:r>
            <a:r>
              <a:rPr lang="en-US" sz="2400" dirty="0" smtClean="0"/>
              <a:t>subpopulations:</a:t>
            </a:r>
            <a:endParaRPr lang="en-US" sz="2400" dirty="0"/>
          </a:p>
          <a:p>
            <a:pPr lvl="1"/>
            <a:r>
              <a:rPr lang="en-US" sz="2000" dirty="0" smtClean="0"/>
              <a:t>Native </a:t>
            </a:r>
            <a:r>
              <a:rPr lang="en-US" sz="2000" dirty="0"/>
              <a:t>Hawaiian</a:t>
            </a:r>
          </a:p>
          <a:p>
            <a:pPr lvl="1"/>
            <a:r>
              <a:rPr lang="en-US" sz="2000" dirty="0" smtClean="0"/>
              <a:t>Guamanian or Chamorro</a:t>
            </a:r>
            <a:endParaRPr lang="en-US" sz="2000" dirty="0"/>
          </a:p>
          <a:p>
            <a:pPr lvl="1"/>
            <a:r>
              <a:rPr lang="en-US" sz="2000" dirty="0" smtClean="0"/>
              <a:t>Samoan</a:t>
            </a:r>
            <a:endParaRPr lang="en-US" sz="2000" dirty="0"/>
          </a:p>
          <a:p>
            <a:pPr lvl="1"/>
            <a:r>
              <a:rPr lang="en-US" sz="2000" dirty="0" smtClean="0"/>
              <a:t>Other </a:t>
            </a:r>
            <a:r>
              <a:rPr lang="en-US" sz="2000" dirty="0"/>
              <a:t>Pacific </a:t>
            </a:r>
            <a:r>
              <a:rPr lang="en-US" sz="2000" dirty="0" smtClean="0"/>
              <a:t>Islander</a:t>
            </a:r>
            <a:endParaRPr lang="en-US" sz="2000" dirty="0"/>
          </a:p>
        </p:txBody>
      </p:sp>
      <p:sp>
        <p:nvSpPr>
          <p:cNvPr id="4" name="Slide Number Placeholder 3">
            <a:extLst>
              <a:ext uri="{FF2B5EF4-FFF2-40B4-BE49-F238E27FC236}">
                <a16:creationId xmlns:a16="http://schemas.microsoft.com/office/drawing/2014/main" id="{4A82AE6C-4DFC-44FB-BCB3-315250360B5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882697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Racial Makeup of the U.S. Population, 2017" title="Racial Makeup of the U.S. Population, 2017">
            <a:extLst>
              <a:ext uri="{FF2B5EF4-FFF2-40B4-BE49-F238E27FC236}">
                <a16:creationId xmlns:a16="http://schemas.microsoft.com/office/drawing/2014/main" id="{A7BBE964-1E06-4008-A9BB-0A070704AD82}"/>
              </a:ext>
            </a:extLst>
          </p:cNvPr>
          <p:cNvSpPr>
            <a:spLocks noGrp="1"/>
          </p:cNvSpPr>
          <p:nvPr>
            <p:ph type="title"/>
          </p:nvPr>
        </p:nvSpPr>
        <p:spPr/>
        <p:txBody>
          <a:bodyPr>
            <a:normAutofit fontScale="90000"/>
          </a:bodyPr>
          <a:lstStyle/>
          <a:p>
            <a:pPr algn="l"/>
            <a:r>
              <a:rPr lang="en-US" dirty="0" smtClean="0"/>
              <a:t>Racial Makeup of the U.S. Population, 2017</a:t>
            </a:r>
            <a:endParaRPr lang="en-US" dirty="0"/>
          </a:p>
        </p:txBody>
      </p:sp>
      <p:sp>
        <p:nvSpPr>
          <p:cNvPr id="4" name="Slide Number Placeholder 3">
            <a:extLst>
              <a:ext uri="{FF2B5EF4-FFF2-40B4-BE49-F238E27FC236}">
                <a16:creationId xmlns:a16="http://schemas.microsoft.com/office/drawing/2014/main" id="{126BC37B-BBCE-4BF7-AA2F-776FE31212CB}"/>
              </a:ext>
            </a:extLst>
          </p:cNvPr>
          <p:cNvSpPr>
            <a:spLocks noGrp="1"/>
          </p:cNvSpPr>
          <p:nvPr>
            <p:ph type="sldNum" sz="quarter" idx="10"/>
          </p:nvPr>
        </p:nvSpPr>
        <p:spPr/>
        <p:txBody>
          <a:bodyPr/>
          <a:lstStyle/>
          <a:p>
            <a:pPr lvl="0"/>
            <a:fld id="{85F5B7A5-34A7-4AB0-A34F-A4DF2002FA98}" type="slidenum">
              <a:rPr lang="en-US" noProof="0" smtClean="0"/>
              <a:pPr lvl="0"/>
              <a:t>17</a:t>
            </a:fld>
            <a:endParaRPr lang="en-US" noProof="0" dirty="0"/>
          </a:p>
        </p:txBody>
      </p:sp>
      <p:sp>
        <p:nvSpPr>
          <p:cNvPr id="6" name="TextBox 5">
            <a:extLst>
              <a:ext uri="{FF2B5EF4-FFF2-40B4-BE49-F238E27FC236}">
                <a16:creationId xmlns:a16="http://schemas.microsoft.com/office/drawing/2014/main" id="{91B3001C-0E99-4BBE-AD3C-D13943015A83}"/>
              </a:ext>
            </a:extLst>
          </p:cNvPr>
          <p:cNvSpPr txBox="1"/>
          <p:nvPr/>
        </p:nvSpPr>
        <p:spPr>
          <a:xfrm>
            <a:off x="457200" y="5943600"/>
            <a:ext cx="8229600" cy="553998"/>
          </a:xfrm>
          <a:prstGeom prst="rect">
            <a:avLst/>
          </a:prstGeom>
          <a:noFill/>
        </p:spPr>
        <p:txBody>
          <a:bodyPr wrap="square" rtlCol="0">
            <a:spAutoFit/>
          </a:bodyPr>
          <a:lstStyle/>
          <a:p>
            <a:pPr>
              <a:defRPr/>
            </a:pPr>
            <a:r>
              <a:rPr kumimoji="0" lang="en-US" sz="1000" b="1" u="none" strike="noStrike" kern="1200" cap="none" spc="0" normalizeH="0" baseline="0" noProof="0" dirty="0">
                <a:ln>
                  <a:noFill/>
                </a:ln>
                <a:effectLst/>
                <a:uLnTx/>
                <a:uFillTx/>
                <a:latin typeface="Arial" panose="020B0604020202020204" pitchFamily="34" charset="0"/>
              </a:rPr>
              <a:t>Source:</a:t>
            </a:r>
            <a:r>
              <a:rPr kumimoji="0" lang="en-US" sz="1000" u="none" strike="noStrike" kern="1200" cap="none" spc="0" normalizeH="0" baseline="0" noProof="0" dirty="0">
                <a:ln>
                  <a:noFill/>
                </a:ln>
                <a:effectLst/>
                <a:uLnTx/>
                <a:uFillTx/>
                <a:latin typeface="Arial" panose="020B0604020202020204" pitchFamily="34" charset="0"/>
              </a:rPr>
              <a:t> 2017 American Community Survey </a:t>
            </a:r>
            <a:r>
              <a:rPr kumimoji="0" lang="en-US" sz="1000" u="none" strike="noStrike" kern="1200" cap="none" spc="0" normalizeH="0" baseline="0" noProof="0" dirty="0" smtClean="0">
                <a:ln>
                  <a:noFill/>
                </a:ln>
                <a:effectLst/>
                <a:uLnTx/>
                <a:uFillTx/>
                <a:latin typeface="Arial" panose="020B0604020202020204" pitchFamily="34" charset="0"/>
              </a:rPr>
              <a:t>1 </a:t>
            </a:r>
            <a:r>
              <a:rPr kumimoji="0" lang="en-US" sz="1000" u="none" strike="noStrike" kern="1200" cap="none" spc="0" normalizeH="0" baseline="0" noProof="0" dirty="0">
                <a:ln>
                  <a:noFill/>
                </a:ln>
                <a:effectLst/>
                <a:uLnTx/>
                <a:uFillTx/>
                <a:latin typeface="Arial" panose="020B0604020202020204" pitchFamily="34" charset="0"/>
              </a:rPr>
              <a:t>Year Estimates </a:t>
            </a:r>
            <a:r>
              <a:rPr lang="en-US" sz="1000" dirty="0">
                <a:latin typeface="Arial" panose="020B0604020202020204" pitchFamily="34" charset="0"/>
              </a:rPr>
              <a:t>– </a:t>
            </a:r>
            <a:r>
              <a:rPr kumimoji="0" lang="en-US" sz="1000" u="none" strike="noStrike" kern="1200" cap="none" spc="0" normalizeH="0" baseline="0" noProof="0" dirty="0">
                <a:ln>
                  <a:noFill/>
                </a:ln>
                <a:effectLst/>
                <a:uLnTx/>
                <a:uFillTx/>
                <a:latin typeface="Arial" panose="020B0604020202020204" pitchFamily="34" charset="0"/>
              </a:rPr>
              <a:t>U.S. Census Bureau</a:t>
            </a:r>
            <a:r>
              <a:rPr lang="en-US" sz="1000" dirty="0">
                <a:latin typeface="Arial" panose="020B0604020202020204" pitchFamily="34" charset="0"/>
              </a:rPr>
              <a:t> (</a:t>
            </a:r>
            <a:r>
              <a:rPr lang="en-US" sz="1000" dirty="0">
                <a:latin typeface="Arial" panose="020B0604020202020204" pitchFamily="34" charset="0"/>
                <a:hlinkClick r:id="rId3" tooltip="2017 American Community Survey 1 Year Estimates – U.S. Census Bureau "/>
              </a:rPr>
              <a:t>https://data.census.gov/cedsci/table?q=United States</a:t>
            </a:r>
            <a:r>
              <a:rPr lang="en-US" sz="1000" dirty="0" smtClean="0">
                <a:latin typeface="Arial" panose="020B0604020202020204" pitchFamily="34" charset="0"/>
              </a:rPr>
              <a:t>), </a:t>
            </a:r>
            <a:r>
              <a:rPr lang="en-US" sz="1000" dirty="0">
                <a:latin typeface="Arial" panose="020B0604020202020204" pitchFamily="34" charset="0"/>
              </a:rPr>
              <a:t>Table DP05.</a:t>
            </a:r>
          </a:p>
          <a:p>
            <a:pPr lvl="0">
              <a:defRPr/>
            </a:pPr>
            <a:r>
              <a:rPr kumimoji="0" lang="en-US" sz="1000" b="1" u="none" strike="noStrike" kern="1200" cap="none" spc="0" normalizeH="0" baseline="0" noProof="0" dirty="0">
                <a:ln>
                  <a:noFill/>
                </a:ln>
                <a:effectLst/>
                <a:uLnTx/>
                <a:uFillTx/>
                <a:latin typeface="Arial" panose="020B0604020202020204" pitchFamily="34" charset="0"/>
              </a:rPr>
              <a:t>Note: </a:t>
            </a:r>
            <a:r>
              <a:rPr kumimoji="0" lang="en-US" sz="1000" u="none" strike="noStrike" kern="1200" cap="none" spc="0" normalizeH="0" baseline="0" noProof="0" dirty="0">
                <a:ln>
                  <a:noFill/>
                </a:ln>
                <a:effectLst/>
                <a:uLnTx/>
                <a:uFillTx/>
                <a:latin typeface="Arial" panose="020B0604020202020204" pitchFamily="34" charset="0"/>
              </a:rPr>
              <a:t>All race categories exclude </a:t>
            </a:r>
            <a:r>
              <a:rPr kumimoji="0" lang="en-US" sz="1000" u="none" strike="noStrike" kern="1200" cap="none" spc="0" normalizeH="0" baseline="0" noProof="0" dirty="0" smtClean="0">
                <a:ln>
                  <a:noFill/>
                </a:ln>
                <a:effectLst/>
                <a:uLnTx/>
                <a:uFillTx/>
                <a:latin typeface="Arial" panose="020B0604020202020204" pitchFamily="34" charset="0"/>
              </a:rPr>
              <a:t>people </a:t>
            </a:r>
            <a:r>
              <a:rPr kumimoji="0" lang="en-US" sz="1000" u="none" strike="noStrike" kern="1200" cap="none" spc="0" normalizeH="0" baseline="0" noProof="0" dirty="0">
                <a:ln>
                  <a:noFill/>
                </a:ln>
                <a:effectLst/>
                <a:uLnTx/>
                <a:uFillTx/>
                <a:latin typeface="Arial" panose="020B0604020202020204" pitchFamily="34" charset="0"/>
              </a:rPr>
              <a:t>reporting two or more races except the </a:t>
            </a:r>
            <a:r>
              <a:rPr kumimoji="0" lang="en-US" sz="1000" u="none" strike="noStrike" kern="1200" cap="none" spc="0" normalizeH="0" baseline="0" noProof="0" dirty="0" smtClean="0">
                <a:ln>
                  <a:noFill/>
                </a:ln>
                <a:effectLst/>
                <a:uLnTx/>
                <a:uFillTx/>
                <a:latin typeface="Arial" panose="020B0604020202020204" pitchFamily="34" charset="0"/>
              </a:rPr>
              <a:t>“&gt;1 </a:t>
            </a:r>
            <a:r>
              <a:rPr kumimoji="0" lang="en-US" sz="1000" u="none" strike="noStrike" kern="1200" cap="none" spc="0" normalizeH="0" baseline="0" noProof="0" dirty="0">
                <a:ln>
                  <a:noFill/>
                </a:ln>
                <a:effectLst/>
                <a:uLnTx/>
                <a:uFillTx/>
                <a:latin typeface="Arial" panose="020B0604020202020204" pitchFamily="34" charset="0"/>
              </a:rPr>
              <a:t>Race” category.</a:t>
            </a:r>
          </a:p>
        </p:txBody>
      </p:sp>
      <p:graphicFrame>
        <p:nvGraphicFramePr>
          <p:cNvPr id="7" name="Chart 6" descr="Racial Makeup of the U.S. Population, 2017" title="Racial Makeup of the U.S. Population, 2017">
            <a:extLst>
              <a:ext uri="{FF2B5EF4-FFF2-40B4-BE49-F238E27FC236}">
                <a16:creationId xmlns:a16="http://schemas.microsoft.com/office/drawing/2014/main" id="{2455EFC7-ECEC-42CD-9BDA-2F5FEF9E6F4D}"/>
              </a:ext>
            </a:extLst>
          </p:cNvPr>
          <p:cNvGraphicFramePr>
            <a:graphicFrameLocks/>
          </p:cNvGraphicFramePr>
          <p:nvPr>
            <p:extLst>
              <p:ext uri="{D42A27DB-BD31-4B8C-83A1-F6EECF244321}">
                <p14:modId xmlns:p14="http://schemas.microsoft.com/office/powerpoint/2010/main" val="3906576186"/>
              </p:ext>
            </p:extLst>
          </p:nvPr>
        </p:nvGraphicFramePr>
        <p:xfrm>
          <a:off x="431202" y="1256665"/>
          <a:ext cx="8229600" cy="448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9645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Percentage with Hispanic Ethnicity: White  16%; Black 3%; Asian 1%; Native Hawaiian/Pacific Islander 10%." title="Ethnic Makeup of the U.S. Population, 2017">
            <a:extLst>
              <a:ext uri="{FF2B5EF4-FFF2-40B4-BE49-F238E27FC236}">
                <a16:creationId xmlns:a16="http://schemas.microsoft.com/office/drawing/2014/main" id="{A7BBE964-1E06-4008-A9BB-0A070704AD82}"/>
              </a:ext>
            </a:extLst>
          </p:cNvPr>
          <p:cNvSpPr>
            <a:spLocks noGrp="1"/>
          </p:cNvSpPr>
          <p:nvPr>
            <p:ph type="title"/>
          </p:nvPr>
        </p:nvSpPr>
        <p:spPr/>
        <p:txBody>
          <a:bodyPr>
            <a:normAutofit fontScale="90000"/>
          </a:bodyPr>
          <a:lstStyle/>
          <a:p>
            <a:pPr algn="l"/>
            <a:r>
              <a:rPr lang="en-US" dirty="0" smtClean="0"/>
              <a:t>Ethnic </a:t>
            </a:r>
            <a:r>
              <a:rPr lang="en-US" dirty="0"/>
              <a:t>Makeup of the U.S. Population, 2017</a:t>
            </a:r>
          </a:p>
        </p:txBody>
      </p:sp>
      <p:sp>
        <p:nvSpPr>
          <p:cNvPr id="4" name="Slide Number Placeholder 3">
            <a:extLst>
              <a:ext uri="{FF2B5EF4-FFF2-40B4-BE49-F238E27FC236}">
                <a16:creationId xmlns:a16="http://schemas.microsoft.com/office/drawing/2014/main" id="{126BC37B-BBCE-4BF7-AA2F-776FE31212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6" name="TextBox 5">
            <a:extLst>
              <a:ext uri="{FF2B5EF4-FFF2-40B4-BE49-F238E27FC236}">
                <a16:creationId xmlns:a16="http://schemas.microsoft.com/office/drawing/2014/main" id="{91B3001C-0E99-4BBE-AD3C-D13943015A83}"/>
              </a:ext>
            </a:extLst>
          </p:cNvPr>
          <p:cNvSpPr txBox="1"/>
          <p:nvPr/>
        </p:nvSpPr>
        <p:spPr>
          <a:xfrm>
            <a:off x="457200" y="5577840"/>
            <a:ext cx="8229600" cy="246221"/>
          </a:xfrm>
          <a:prstGeom prst="rect">
            <a:avLst/>
          </a:prstGeom>
          <a:noFill/>
        </p:spPr>
        <p:txBody>
          <a:bodyPr wrap="square" rtlCol="0">
            <a:spAutoFit/>
          </a:bodyPr>
          <a:lstStyle/>
          <a:p>
            <a:pPr>
              <a:defRPr/>
            </a:pPr>
            <a:r>
              <a:rPr kumimoji="0" lang="en-US" sz="1000" b="1" u="none" strike="noStrike" kern="1200" cap="none" spc="0" normalizeH="0" baseline="0" noProof="0" dirty="0">
                <a:ln>
                  <a:noFill/>
                </a:ln>
                <a:effectLst/>
                <a:uLnTx/>
                <a:uFillTx/>
                <a:latin typeface="Arial" panose="020B0604020202020204" pitchFamily="34" charset="0"/>
              </a:rPr>
              <a:t>Source: </a:t>
            </a:r>
            <a:r>
              <a:rPr kumimoji="0" lang="en-US" sz="1000" u="none" strike="noStrike" kern="1200" cap="none" spc="0" normalizeH="0" baseline="0" noProof="0" dirty="0">
                <a:ln>
                  <a:noFill/>
                </a:ln>
                <a:effectLst/>
                <a:uLnTx/>
                <a:uFillTx/>
                <a:latin typeface="Arial" panose="020B0604020202020204" pitchFamily="34" charset="0"/>
              </a:rPr>
              <a:t>2017 American Community Survey </a:t>
            </a:r>
            <a:r>
              <a:rPr kumimoji="0" lang="en-US" sz="1000" u="none" strike="noStrike" kern="1200" cap="none" spc="0" normalizeH="0" baseline="0" noProof="0" dirty="0" smtClean="0">
                <a:ln>
                  <a:noFill/>
                </a:ln>
                <a:effectLst/>
                <a:uLnTx/>
                <a:uFillTx/>
                <a:latin typeface="Arial" panose="020B0604020202020204" pitchFamily="34" charset="0"/>
              </a:rPr>
              <a:t>1 </a:t>
            </a:r>
            <a:r>
              <a:rPr kumimoji="0" lang="en-US" sz="1000" u="none" strike="noStrike" kern="1200" cap="none" spc="0" normalizeH="0" baseline="0" noProof="0" dirty="0">
                <a:ln>
                  <a:noFill/>
                </a:ln>
                <a:effectLst/>
                <a:uLnTx/>
                <a:uFillTx/>
                <a:latin typeface="Arial" panose="020B0604020202020204" pitchFamily="34" charset="0"/>
              </a:rPr>
              <a:t>Year Estimates </a:t>
            </a:r>
            <a:r>
              <a:rPr lang="en-US" sz="1000" dirty="0">
                <a:latin typeface="Arial" panose="020B0604020202020204" pitchFamily="34" charset="0"/>
              </a:rPr>
              <a:t>– </a:t>
            </a:r>
            <a:r>
              <a:rPr kumimoji="0" lang="en-US" sz="1000" u="none" strike="noStrike" kern="1200" cap="none" spc="0" normalizeH="0" baseline="0" noProof="0" dirty="0">
                <a:ln>
                  <a:noFill/>
                </a:ln>
                <a:effectLst/>
                <a:uLnTx/>
                <a:uFillTx/>
                <a:latin typeface="Arial" panose="020B0604020202020204" pitchFamily="34" charset="0"/>
              </a:rPr>
              <a:t>U.S. Census </a:t>
            </a:r>
            <a:r>
              <a:rPr kumimoji="0" lang="en-US" sz="1000" u="none" strike="noStrike" kern="1200" cap="none" spc="0" normalizeH="0" baseline="0" noProof="0" dirty="0" smtClean="0">
                <a:ln>
                  <a:noFill/>
                </a:ln>
                <a:effectLst/>
                <a:uLnTx/>
                <a:uFillTx/>
                <a:latin typeface="Arial" panose="020B0604020202020204" pitchFamily="34" charset="0"/>
              </a:rPr>
              <a:t>Bureau</a:t>
            </a:r>
            <a:r>
              <a:rPr lang="en-US" sz="1000" dirty="0" smtClean="0">
                <a:latin typeface="Arial" panose="020B0604020202020204" pitchFamily="34" charset="0"/>
              </a:rPr>
              <a:t>.</a:t>
            </a:r>
            <a:endParaRPr kumimoji="0" lang="en-US" sz="1000" u="none" strike="noStrike" kern="1200" cap="none" spc="0" normalizeH="0" baseline="0" noProof="0" dirty="0">
              <a:ln>
                <a:noFill/>
              </a:ln>
              <a:effectLst/>
              <a:uLnTx/>
              <a:uFillTx/>
              <a:latin typeface="Arial" panose="020B0604020202020204" pitchFamily="34" charset="0"/>
            </a:endParaRPr>
          </a:p>
        </p:txBody>
      </p:sp>
      <p:graphicFrame>
        <p:nvGraphicFramePr>
          <p:cNvPr id="10" name="Chart 9" descr="Ethnic Makeup of the U.S. Population, 2017" title="Ethnic Makeup of the U.S. Population, 2017">
            <a:extLst>
              <a:ext uri="{FF2B5EF4-FFF2-40B4-BE49-F238E27FC236}">
                <a16:creationId xmlns:a16="http://schemas.microsoft.com/office/drawing/2014/main" id="{29A2B900-B2B2-41CB-B0BE-F8E45D73DFD7}"/>
              </a:ext>
            </a:extLst>
          </p:cNvPr>
          <p:cNvGraphicFramePr>
            <a:graphicFrameLocks/>
          </p:cNvGraphicFramePr>
          <p:nvPr>
            <p:extLst>
              <p:ext uri="{D42A27DB-BD31-4B8C-83A1-F6EECF244321}">
                <p14:modId xmlns:p14="http://schemas.microsoft.com/office/powerpoint/2010/main" val="1874560210"/>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81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National </a:t>
            </a:r>
            <a:r>
              <a:rPr lang="en-US" sz="2800" dirty="0"/>
              <a:t>Healthcare Quality and Disparities Report </a:t>
            </a:r>
            <a:r>
              <a:rPr lang="en-US" sz="2800" dirty="0" err="1" smtClean="0"/>
              <a:t>Chartbook</a:t>
            </a:r>
            <a:r>
              <a:rPr lang="en-US" sz="2800" dirty="0" smtClean="0"/>
              <a:t> </a:t>
            </a:r>
            <a:r>
              <a:rPr lang="en-US" sz="2800" dirty="0"/>
              <a:t>on Healthcare for Asians and </a:t>
            </a:r>
            <a:r>
              <a:rPr lang="en-US" sz="2800" dirty="0" smtClean="0"/>
              <a:t>Native Hawaiians/Pacific Islanders</a:t>
            </a:r>
            <a:endParaRPr lang="en-US" sz="2800" cap="none" dirty="0"/>
          </a:p>
        </p:txBody>
      </p:sp>
      <p:sp>
        <p:nvSpPr>
          <p:cNvPr id="4" name="Text Placeholder 3"/>
          <p:cNvSpPr>
            <a:spLocks noGrp="1"/>
          </p:cNvSpPr>
          <p:nvPr>
            <p:ph type="body" idx="1"/>
          </p:nvPr>
        </p:nvSpPr>
        <p:spPr/>
        <p:txBody>
          <a:bodyPr>
            <a:normAutofit/>
          </a:bodyPr>
          <a:lstStyle/>
          <a:p>
            <a:r>
              <a:rPr lang="en-US" sz="2800" dirty="0"/>
              <a:t>Part 2: Demographics of Asians and NHPIs</a:t>
            </a:r>
          </a:p>
        </p:txBody>
      </p:sp>
      <p:sp>
        <p:nvSpPr>
          <p:cNvPr id="3" name="Slide Number Placeholder 2">
            <a:extLst>
              <a:ext uri="{FF2B5EF4-FFF2-40B4-BE49-F238E27FC236}">
                <a16:creationId xmlns:a16="http://schemas.microsoft.com/office/drawing/2014/main" id="{5AC06085-FA12-477F-99A8-A8CDEB722825}"/>
              </a:ext>
            </a:extLst>
          </p:cNvPr>
          <p:cNvSpPr>
            <a:spLocks noGrp="1"/>
          </p:cNvSpPr>
          <p:nvPr>
            <p:ph type="sldNum" sz="quarter" idx="10"/>
          </p:nvPr>
        </p:nvSpPr>
        <p:spPr/>
        <p:txBody>
          <a:bodyPr/>
          <a:lstStyle/>
          <a:p>
            <a:fld id="{85F5B7A5-34A7-4AB0-A34F-A4DF2002FA98}" type="slidenum">
              <a:rPr lang="en-US" smtClean="0"/>
              <a:t>19</a:t>
            </a:fld>
            <a:endParaRPr lang="en-US" dirty="0"/>
          </a:p>
        </p:txBody>
      </p:sp>
    </p:spTree>
    <p:extLst>
      <p:ext uri="{BB962C8B-B14F-4D97-AF65-F5344CB8AC3E}">
        <p14:creationId xmlns:p14="http://schemas.microsoft.com/office/powerpoint/2010/main" val="283609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National Healthcare Quality and Disparities Report </a:t>
            </a:r>
            <a:r>
              <a:rPr lang="en-US" dirty="0" err="1" smtClean="0"/>
              <a:t>Chartbooks</a:t>
            </a:r>
            <a:endParaRPr lang="en-US" dirty="0"/>
          </a:p>
        </p:txBody>
      </p:sp>
      <p:sp>
        <p:nvSpPr>
          <p:cNvPr id="3" name="Content Placeholder 2"/>
          <p:cNvSpPr>
            <a:spLocks noGrp="1"/>
          </p:cNvSpPr>
          <p:nvPr>
            <p:ph idx="1"/>
          </p:nvPr>
        </p:nvSpPr>
        <p:spPr/>
        <p:txBody>
          <a:bodyPr>
            <a:normAutofit lnSpcReduction="10000"/>
          </a:bodyPr>
          <a:lstStyle/>
          <a:p>
            <a:r>
              <a:rPr lang="en-US" dirty="0" smtClean="0"/>
              <a:t>The National Healthcare Quality and Disparities Report  (QDR) is supported by a series of related </a:t>
            </a:r>
            <a:r>
              <a:rPr lang="en-US" dirty="0" err="1" smtClean="0"/>
              <a:t>chartbooks</a:t>
            </a:r>
            <a:r>
              <a:rPr lang="en-US" dirty="0" smtClean="0"/>
              <a:t> that:</a:t>
            </a:r>
          </a:p>
          <a:p>
            <a:pPr lvl="1"/>
            <a:r>
              <a:rPr lang="en-US" dirty="0" smtClean="0"/>
              <a:t>Present information on individual measures. </a:t>
            </a:r>
          </a:p>
          <a:p>
            <a:pPr lvl="1"/>
            <a:r>
              <a:rPr lang="en-US" dirty="0" smtClean="0"/>
              <a:t>Are posted on the Web (</a:t>
            </a:r>
            <a:r>
              <a:rPr lang="en-US" dirty="0" smtClean="0">
                <a:hlinkClick r:id="rId3" tooltip="National Healthcare Quality and Disparities Reports"/>
              </a:rPr>
              <a:t>https://www.ahrq.gov/research/findings/nhqrdr/chartbooks/index.html</a:t>
            </a:r>
            <a:r>
              <a:rPr lang="en-US" dirty="0" smtClean="0"/>
              <a:t>).</a:t>
            </a:r>
          </a:p>
          <a:p>
            <a:r>
              <a:rPr lang="en-US" dirty="0" err="1" smtClean="0"/>
              <a:t>Chartbooks</a:t>
            </a:r>
            <a:r>
              <a:rPr lang="en-US" dirty="0" smtClean="0"/>
              <a:t> cover different topics, such as:</a:t>
            </a:r>
          </a:p>
          <a:p>
            <a:pPr lvl="1"/>
            <a:r>
              <a:rPr lang="en-US" dirty="0" smtClean="0"/>
              <a:t>Access to care.</a:t>
            </a:r>
          </a:p>
          <a:p>
            <a:pPr lvl="1"/>
            <a:r>
              <a:rPr lang="en-US" dirty="0" smtClean="0"/>
              <a:t>Healthcare priority areas.</a:t>
            </a:r>
          </a:p>
          <a:p>
            <a:pPr lvl="1"/>
            <a:r>
              <a:rPr lang="en-US" dirty="0" smtClean="0"/>
              <a:t>Priority populations.</a:t>
            </a:r>
            <a:endParaRPr lang="en-US" dirty="0"/>
          </a:p>
        </p:txBody>
      </p:sp>
      <p:sp>
        <p:nvSpPr>
          <p:cNvPr id="4" name="Slide Number Placeholder 3">
            <a:extLst>
              <a:ext uri="{FF2B5EF4-FFF2-40B4-BE49-F238E27FC236}">
                <a16:creationId xmlns:a16="http://schemas.microsoft.com/office/drawing/2014/main" id="{46FD7326-0834-40A2-827F-70CBBF060CFB}"/>
              </a:ext>
            </a:extLst>
          </p:cNvPr>
          <p:cNvSpPr>
            <a:spLocks noGrp="1"/>
          </p:cNvSpPr>
          <p:nvPr>
            <p:ph type="sldNum" sz="quarter" idx="10"/>
          </p:nvPr>
        </p:nvSpPr>
        <p:spPr/>
        <p:txBody>
          <a:bodyPr/>
          <a:lstStyle/>
          <a:p>
            <a:fld id="{85F5B7A5-34A7-4AB0-A34F-A4DF2002FA98}" type="slidenum">
              <a:rPr lang="en-US" smtClean="0"/>
              <a:pPr/>
              <a:t>2</a:t>
            </a:fld>
            <a:endParaRPr lang="en-US" dirty="0"/>
          </a:p>
        </p:txBody>
      </p:sp>
    </p:spTree>
    <p:extLst>
      <p:ext uri="{BB962C8B-B14F-4D97-AF65-F5344CB8AC3E}">
        <p14:creationId xmlns:p14="http://schemas.microsoft.com/office/powerpoint/2010/main" val="3169971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t>Health of the Asian and NHPI Populations in the United States</a:t>
            </a:r>
          </a:p>
        </p:txBody>
      </p:sp>
      <p:sp>
        <p:nvSpPr>
          <p:cNvPr id="3" name="Content Placeholder 2"/>
          <p:cNvSpPr>
            <a:spLocks noGrp="1"/>
          </p:cNvSpPr>
          <p:nvPr>
            <p:ph idx="1"/>
          </p:nvPr>
        </p:nvSpPr>
        <p:spPr/>
        <p:txBody>
          <a:bodyPr>
            <a:normAutofit fontScale="92500" lnSpcReduction="10000"/>
          </a:bodyPr>
          <a:lstStyle/>
          <a:p>
            <a:r>
              <a:rPr lang="en-US" dirty="0"/>
              <a:t>Asians and </a:t>
            </a:r>
            <a:r>
              <a:rPr lang="en-US" dirty="0" smtClean="0"/>
              <a:t>NHPIs </a:t>
            </a:r>
            <a:r>
              <a:rPr lang="en-US" dirty="0"/>
              <a:t>have lower rates of </a:t>
            </a:r>
            <a:r>
              <a:rPr lang="en-US" dirty="0" smtClean="0"/>
              <a:t>mortality </a:t>
            </a:r>
            <a:r>
              <a:rPr lang="en-US" dirty="0"/>
              <a:t>than </a:t>
            </a:r>
            <a:r>
              <a:rPr lang="en-US" dirty="0" smtClean="0"/>
              <a:t>other </a:t>
            </a:r>
            <a:r>
              <a:rPr lang="en-US" dirty="0"/>
              <a:t>racial </a:t>
            </a:r>
            <a:r>
              <a:rPr lang="en-US" dirty="0" smtClean="0"/>
              <a:t>and ethnic groups </a:t>
            </a:r>
            <a:r>
              <a:rPr lang="en-US" dirty="0"/>
              <a:t>for </a:t>
            </a:r>
            <a:r>
              <a:rPr lang="en-US" dirty="0" smtClean="0"/>
              <a:t>several top causes </a:t>
            </a:r>
            <a:r>
              <a:rPr lang="en-US" dirty="0"/>
              <a:t>of death in the </a:t>
            </a:r>
            <a:r>
              <a:rPr lang="en-US" dirty="0" smtClean="0"/>
              <a:t>United States (</a:t>
            </a:r>
            <a:r>
              <a:rPr lang="en-US" dirty="0" err="1" smtClean="0"/>
              <a:t>Artiga</a:t>
            </a:r>
            <a:r>
              <a:rPr lang="en-US" dirty="0" smtClean="0"/>
              <a:t>, et al., 2016).</a:t>
            </a:r>
            <a:r>
              <a:rPr lang="en-US" dirty="0"/>
              <a:t>  </a:t>
            </a:r>
          </a:p>
          <a:p>
            <a:r>
              <a:rPr lang="en-US" dirty="0" smtClean="0"/>
              <a:t>Health </a:t>
            </a:r>
            <a:r>
              <a:rPr lang="en-US" dirty="0"/>
              <a:t>of </a:t>
            </a:r>
            <a:r>
              <a:rPr lang="en-US" dirty="0" smtClean="0"/>
              <a:t>Asians </a:t>
            </a:r>
            <a:r>
              <a:rPr lang="en-US" dirty="0"/>
              <a:t>and </a:t>
            </a:r>
            <a:r>
              <a:rPr lang="en-US" dirty="0" smtClean="0"/>
              <a:t>NHPIs</a:t>
            </a:r>
            <a:r>
              <a:rPr lang="en-US" dirty="0" smtClean="0">
                <a:solidFill>
                  <a:srgbClr val="0070C0"/>
                </a:solidFill>
              </a:rPr>
              <a:t> </a:t>
            </a:r>
            <a:r>
              <a:rPr lang="en-US" dirty="0" smtClean="0"/>
              <a:t>is </a:t>
            </a:r>
            <a:r>
              <a:rPr lang="en-US" dirty="0"/>
              <a:t>influenced by various social determinants, such </a:t>
            </a:r>
            <a:r>
              <a:rPr lang="en-US" dirty="0" smtClean="0"/>
              <a:t>as:</a:t>
            </a:r>
          </a:p>
          <a:p>
            <a:pPr lvl="1"/>
            <a:r>
              <a:rPr lang="en-US" dirty="0" smtClean="0"/>
              <a:t>Socioeconomic status, </a:t>
            </a:r>
          </a:p>
          <a:p>
            <a:pPr lvl="1"/>
            <a:r>
              <a:rPr lang="en-US" dirty="0" smtClean="0"/>
              <a:t>Educational attainment, </a:t>
            </a:r>
          </a:p>
          <a:p>
            <a:pPr lvl="1"/>
            <a:r>
              <a:rPr lang="en-US" dirty="0" smtClean="0"/>
              <a:t>Time </a:t>
            </a:r>
            <a:r>
              <a:rPr lang="en-US" dirty="0"/>
              <a:t>in the </a:t>
            </a:r>
            <a:r>
              <a:rPr lang="en-US" dirty="0" smtClean="0"/>
              <a:t>United States,</a:t>
            </a:r>
            <a:r>
              <a:rPr lang="en-US" strike="sngStrike" dirty="0" smtClean="0">
                <a:solidFill>
                  <a:srgbClr val="FF0000"/>
                </a:solidFill>
              </a:rPr>
              <a:t> </a:t>
            </a:r>
          </a:p>
          <a:p>
            <a:pPr lvl="1"/>
            <a:r>
              <a:rPr lang="en-US" dirty="0" smtClean="0"/>
              <a:t>English proficiency,</a:t>
            </a:r>
            <a:r>
              <a:rPr lang="en-US" strike="sngStrike" dirty="0" smtClean="0">
                <a:solidFill>
                  <a:srgbClr val="FF0000"/>
                </a:solidFill>
              </a:rPr>
              <a:t> </a:t>
            </a:r>
          </a:p>
          <a:p>
            <a:pPr lvl="1"/>
            <a:r>
              <a:rPr lang="en-US" dirty="0" smtClean="0"/>
              <a:t>Household size, </a:t>
            </a:r>
            <a:r>
              <a:rPr lang="en-US" dirty="0"/>
              <a:t>and </a:t>
            </a:r>
            <a:endParaRPr lang="en-US" dirty="0" smtClean="0"/>
          </a:p>
          <a:p>
            <a:pPr lvl="1"/>
            <a:r>
              <a:rPr lang="en-US" dirty="0" smtClean="0"/>
              <a:t>Other </a:t>
            </a:r>
            <a:r>
              <a:rPr lang="en-US" dirty="0"/>
              <a:t>cultural </a:t>
            </a:r>
            <a:r>
              <a:rPr lang="en-US" dirty="0" smtClean="0"/>
              <a:t>characteristics.</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CC6F044E-CDF7-48FE-B15A-6C77DC7D975B}"/>
              </a:ext>
            </a:extLst>
          </p:cNvPr>
          <p:cNvSpPr>
            <a:spLocks noGrp="1"/>
          </p:cNvSpPr>
          <p:nvPr>
            <p:ph type="sldNum" sz="quarter" idx="10"/>
          </p:nvPr>
        </p:nvSpPr>
        <p:spPr/>
        <p:txBody>
          <a:bodyPr/>
          <a:lstStyle/>
          <a:p>
            <a:fld id="{85F5B7A5-34A7-4AB0-A34F-A4DF2002FA98}" type="slidenum">
              <a:rPr lang="en-US" smtClean="0"/>
              <a:t>20</a:t>
            </a:fld>
            <a:endParaRPr lang="en-US" dirty="0"/>
          </a:p>
        </p:txBody>
      </p:sp>
    </p:spTree>
    <p:extLst>
      <p:ext uri="{BB962C8B-B14F-4D97-AF65-F5344CB8AC3E}">
        <p14:creationId xmlns:p14="http://schemas.microsoft.com/office/powerpoint/2010/main" val="55424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A983-F1A7-4F9E-B7A8-DDEEE2AADFA1}"/>
              </a:ext>
            </a:extLst>
          </p:cNvPr>
          <p:cNvSpPr>
            <a:spLocks noGrp="1"/>
          </p:cNvSpPr>
          <p:nvPr>
            <p:ph type="title"/>
          </p:nvPr>
        </p:nvSpPr>
        <p:spPr/>
        <p:txBody>
          <a:bodyPr>
            <a:normAutofit fontScale="90000"/>
          </a:bodyPr>
          <a:lstStyle/>
          <a:p>
            <a:pPr algn="l"/>
            <a:r>
              <a:rPr lang="en-US" dirty="0" smtClean="0"/>
              <a:t>Growth Rate of Asian and NHPI Populations</a:t>
            </a:r>
            <a:endParaRPr lang="en-US" dirty="0"/>
          </a:p>
        </p:txBody>
      </p:sp>
      <p:sp>
        <p:nvSpPr>
          <p:cNvPr id="3" name="Content Placeholder 2">
            <a:extLst>
              <a:ext uri="{FF2B5EF4-FFF2-40B4-BE49-F238E27FC236}">
                <a16:creationId xmlns:a16="http://schemas.microsoft.com/office/drawing/2014/main" id="{FFA57ECD-627E-4235-9D2B-04E7C8B494D6}"/>
              </a:ext>
            </a:extLst>
          </p:cNvPr>
          <p:cNvSpPr>
            <a:spLocks noGrp="1"/>
          </p:cNvSpPr>
          <p:nvPr>
            <p:ph idx="1"/>
          </p:nvPr>
        </p:nvSpPr>
        <p:spPr/>
        <p:txBody>
          <a:bodyPr/>
          <a:lstStyle/>
          <a:p>
            <a:r>
              <a:rPr lang="en-US" dirty="0" smtClean="0"/>
              <a:t>Asians are projected to be the second fastest growing racial/ethnic group in the United States in the next few decades:</a:t>
            </a:r>
          </a:p>
          <a:p>
            <a:pPr lvl="1"/>
            <a:r>
              <a:rPr lang="en-US" dirty="0" smtClean="0"/>
              <a:t>Rapid growth in the Asian population is driven by immigration rather than births.</a:t>
            </a:r>
          </a:p>
          <a:p>
            <a:pPr lvl="1"/>
            <a:r>
              <a:rPr lang="en-US" dirty="0" smtClean="0"/>
              <a:t>NHPIs are also among the fastest growing racial groups (Census Bureau, 2019).</a:t>
            </a:r>
            <a:endParaRPr lang="en-US" dirty="0"/>
          </a:p>
        </p:txBody>
      </p:sp>
      <p:sp>
        <p:nvSpPr>
          <p:cNvPr id="4" name="Slide Number Placeholder 3">
            <a:extLst>
              <a:ext uri="{FF2B5EF4-FFF2-40B4-BE49-F238E27FC236}">
                <a16:creationId xmlns:a16="http://schemas.microsoft.com/office/drawing/2014/main" id="{54E46D41-9896-43E6-9812-F324E7E8B5AA}"/>
              </a:ext>
            </a:extLst>
          </p:cNvPr>
          <p:cNvSpPr>
            <a:spLocks noGrp="1"/>
          </p:cNvSpPr>
          <p:nvPr>
            <p:ph type="sldNum" sz="quarter" idx="10"/>
          </p:nvPr>
        </p:nvSpPr>
        <p:spPr/>
        <p:txBody>
          <a:bodyPr/>
          <a:lstStyle/>
          <a:p>
            <a:fld id="{85F5B7A5-34A7-4AB0-A34F-A4DF2002FA98}" type="slidenum">
              <a:rPr lang="en-US" smtClean="0"/>
              <a:pPr/>
              <a:t>21</a:t>
            </a:fld>
            <a:endParaRPr lang="en-US" dirty="0"/>
          </a:p>
        </p:txBody>
      </p:sp>
    </p:spTree>
    <p:extLst>
      <p:ext uri="{BB962C8B-B14F-4D97-AF65-F5344CB8AC3E}">
        <p14:creationId xmlns:p14="http://schemas.microsoft.com/office/powerpoint/2010/main" val="3284046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ographic Distribution of the U.S. Asian Population, 2017" title="Geographic Distribution of the U.S. Asian Population, 2017">
            <a:extLst>
              <a:ext uri="{FF2B5EF4-FFF2-40B4-BE49-F238E27FC236}">
                <a16:creationId xmlns:a16="http://schemas.microsoft.com/office/drawing/2014/main" id="{0E7E2194-F93C-4634-A92C-E1DF2DEC972F}"/>
              </a:ext>
            </a:extLst>
          </p:cNvPr>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l="-1010"/>
          <a:stretch/>
        </p:blipFill>
        <p:spPr>
          <a:xfrm>
            <a:off x="690363" y="1188720"/>
            <a:ext cx="7802023" cy="5176134"/>
          </a:xfrm>
          <a:prstGeom prst="rect">
            <a:avLst/>
          </a:prstGeom>
        </p:spPr>
      </p:pic>
      <p:sp>
        <p:nvSpPr>
          <p:cNvPr id="4" name="Title 3" descr="Map of United States shows Geographic Distribution of the U.S. Asian Population, 2017" title="Geographic Distribution of the U.S. Asian Population, 2017"/>
          <p:cNvSpPr>
            <a:spLocks noGrp="1"/>
          </p:cNvSpPr>
          <p:nvPr>
            <p:ph type="title"/>
          </p:nvPr>
        </p:nvSpPr>
        <p:spPr>
          <a:xfrm>
            <a:off x="1257300" y="136525"/>
            <a:ext cx="6629400" cy="930275"/>
          </a:xfrm>
        </p:spPr>
        <p:txBody>
          <a:bodyPr>
            <a:normAutofit fontScale="90000"/>
          </a:bodyPr>
          <a:lstStyle/>
          <a:p>
            <a:pPr algn="l"/>
            <a:r>
              <a:rPr lang="en-US" dirty="0" smtClean="0"/>
              <a:t>Geographic</a:t>
            </a:r>
            <a:r>
              <a:rPr lang="en-US" dirty="0" smtClean="0">
                <a:solidFill>
                  <a:srgbClr val="7BA8DF"/>
                </a:solidFill>
              </a:rPr>
              <a:t> </a:t>
            </a:r>
            <a:r>
              <a:rPr lang="en-US" dirty="0" smtClean="0"/>
              <a:t>Distribution </a:t>
            </a:r>
            <a:r>
              <a:rPr lang="en-US" dirty="0"/>
              <a:t>of the U.S. Asian Population, 2017</a:t>
            </a:r>
          </a:p>
        </p:txBody>
      </p:sp>
      <p:sp>
        <p:nvSpPr>
          <p:cNvPr id="3" name="TextBox 2"/>
          <p:cNvSpPr txBox="1"/>
          <p:nvPr/>
        </p:nvSpPr>
        <p:spPr>
          <a:xfrm>
            <a:off x="457200" y="6261913"/>
            <a:ext cx="8229600" cy="553998"/>
          </a:xfrm>
          <a:prstGeom prst="rect">
            <a:avLst/>
          </a:prstGeom>
          <a:noFill/>
        </p:spPr>
        <p:txBody>
          <a:bodyPr wrap="square" lIns="0" rIns="0" rtlCol="0">
            <a:spAutoFit/>
          </a:bodyPr>
          <a:lstStyle/>
          <a:p>
            <a:r>
              <a:rPr lang="en-US" sz="1000" b="1" dirty="0" smtClean="0"/>
              <a:t>Source: </a:t>
            </a:r>
            <a:r>
              <a:rPr lang="en-US" sz="1000" dirty="0"/>
              <a:t>U.S. Census Bureau, 2013-2017 American Community Survey 5-Year </a:t>
            </a:r>
            <a:r>
              <a:rPr lang="en-US" sz="1000" dirty="0" smtClean="0"/>
              <a:t>Estimates, </a:t>
            </a:r>
            <a:r>
              <a:rPr lang="en-US" sz="1000" dirty="0"/>
              <a:t>Table B02001. </a:t>
            </a:r>
            <a:endParaRPr lang="en-US" sz="1000" dirty="0" smtClean="0"/>
          </a:p>
          <a:p>
            <a:r>
              <a:rPr lang="en-US" sz="1000" b="1" dirty="0" smtClean="0"/>
              <a:t>Note: </a:t>
            </a:r>
            <a:r>
              <a:rPr lang="en-US" sz="1000" dirty="0" smtClean="0"/>
              <a:t>Data </a:t>
            </a:r>
            <a:r>
              <a:rPr lang="en-US" sz="1000" dirty="0"/>
              <a:t>include individuals reporting one race alone, not in combination with any other race.</a:t>
            </a:r>
          </a:p>
          <a:p>
            <a:endParaRPr lang="en-US" sz="1000" dirty="0"/>
          </a:p>
        </p:txBody>
      </p:sp>
      <p:sp>
        <p:nvSpPr>
          <p:cNvPr id="2" name="Slide Number Placeholder 1">
            <a:extLst>
              <a:ext uri="{FF2B5EF4-FFF2-40B4-BE49-F238E27FC236}">
                <a16:creationId xmlns:a16="http://schemas.microsoft.com/office/drawing/2014/main" id="{34475C03-D17E-4A9F-B530-33503D33960F}"/>
              </a:ext>
            </a:extLst>
          </p:cNvPr>
          <p:cNvSpPr>
            <a:spLocks noGrp="1"/>
          </p:cNvSpPr>
          <p:nvPr>
            <p:ph type="sldNum" sz="quarter" idx="10"/>
          </p:nvPr>
        </p:nvSpPr>
        <p:spPr/>
        <p:txBody>
          <a:bodyPr/>
          <a:lstStyle/>
          <a:p>
            <a:fld id="{85F5B7A5-34A7-4AB0-A34F-A4DF2002FA98}" type="slidenum">
              <a:rPr lang="en-US" smtClean="0"/>
              <a:t>22</a:t>
            </a:fld>
            <a:endParaRPr lang="en-US" dirty="0"/>
          </a:p>
        </p:txBody>
      </p:sp>
    </p:spTree>
    <p:extLst>
      <p:ext uri="{BB962C8B-B14F-4D97-AF65-F5344CB8AC3E}">
        <p14:creationId xmlns:p14="http://schemas.microsoft.com/office/powerpoint/2010/main" val="1806062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ographic Distribution of the U.S. NHPI Population, 2017" title="Geographic Distribution of the U.S. NHPI Population, 2017">
            <a:extLst>
              <a:ext uri="{FF2B5EF4-FFF2-40B4-BE49-F238E27FC236}">
                <a16:creationId xmlns:a16="http://schemas.microsoft.com/office/drawing/2014/main" id="{A2CFF3A9-42C9-4564-AC17-D0653BCE0CF1}"/>
              </a:ext>
            </a:extLst>
          </p:cNvPr>
          <p:cNvPicPr>
            <a:picLocks noChangeAspect="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11" r="-1"/>
          <a:stretch/>
        </p:blipFill>
        <p:spPr>
          <a:xfrm>
            <a:off x="731520" y="1188720"/>
            <a:ext cx="7680960" cy="5146780"/>
          </a:xfrm>
          <a:prstGeom prst="rect">
            <a:avLst/>
          </a:prstGeom>
        </p:spPr>
      </p:pic>
      <p:sp>
        <p:nvSpPr>
          <p:cNvPr id="4" name="Title 3" descr="Geographic Distribution of the U.S. NHPI Population, 2017" title="Geographic Distribution of the U.S. NHPI Population, 2017"/>
          <p:cNvSpPr>
            <a:spLocks noGrp="1"/>
          </p:cNvSpPr>
          <p:nvPr>
            <p:ph type="title"/>
          </p:nvPr>
        </p:nvSpPr>
        <p:spPr>
          <a:xfrm>
            <a:off x="1257300" y="136525"/>
            <a:ext cx="6629400" cy="930275"/>
          </a:xfrm>
        </p:spPr>
        <p:txBody>
          <a:bodyPr>
            <a:normAutofit fontScale="90000"/>
          </a:bodyPr>
          <a:lstStyle/>
          <a:p>
            <a:pPr algn="l"/>
            <a:r>
              <a:rPr lang="en-US" dirty="0" smtClean="0"/>
              <a:t>Geographic Distribution </a:t>
            </a:r>
            <a:r>
              <a:rPr lang="en-US" dirty="0"/>
              <a:t>of the U.S. NHPI Population, 2017</a:t>
            </a:r>
          </a:p>
        </p:txBody>
      </p:sp>
      <p:sp>
        <p:nvSpPr>
          <p:cNvPr id="3" name="TextBox 2"/>
          <p:cNvSpPr txBox="1"/>
          <p:nvPr/>
        </p:nvSpPr>
        <p:spPr>
          <a:xfrm>
            <a:off x="457198" y="6261913"/>
            <a:ext cx="8229600" cy="553998"/>
          </a:xfrm>
          <a:prstGeom prst="rect">
            <a:avLst/>
          </a:prstGeom>
          <a:noFill/>
        </p:spPr>
        <p:txBody>
          <a:bodyPr wrap="square" lIns="0" rIns="0" rtlCol="0">
            <a:spAutoFit/>
          </a:bodyPr>
          <a:lstStyle/>
          <a:p>
            <a:r>
              <a:rPr lang="en-US" sz="1000" b="1" dirty="0"/>
              <a:t>Source: </a:t>
            </a:r>
            <a:r>
              <a:rPr lang="en-US" sz="1000" dirty="0"/>
              <a:t>U.S. Census Bureau, 2013-2017 American Community Survey 5-Year </a:t>
            </a:r>
            <a:r>
              <a:rPr lang="en-US" sz="1000" dirty="0" smtClean="0"/>
              <a:t>Estimates, </a:t>
            </a:r>
            <a:r>
              <a:rPr lang="en-US" sz="1000" dirty="0"/>
              <a:t>Table B02001. </a:t>
            </a:r>
            <a:endParaRPr lang="en-US" sz="1000" dirty="0" smtClean="0"/>
          </a:p>
          <a:p>
            <a:r>
              <a:rPr lang="en-US" sz="1000" b="1" dirty="0" smtClean="0"/>
              <a:t>Note: </a:t>
            </a:r>
            <a:r>
              <a:rPr lang="en-US" sz="1000" dirty="0" smtClean="0"/>
              <a:t>Data </a:t>
            </a:r>
            <a:r>
              <a:rPr lang="en-US" sz="1000" dirty="0"/>
              <a:t>include individuals reporting one race alone, not in combination with any other race. </a:t>
            </a:r>
          </a:p>
          <a:p>
            <a:endParaRPr lang="en-US" sz="1000" dirty="0"/>
          </a:p>
        </p:txBody>
      </p:sp>
      <p:sp>
        <p:nvSpPr>
          <p:cNvPr id="2" name="Slide Number Placeholder 1">
            <a:extLst>
              <a:ext uri="{FF2B5EF4-FFF2-40B4-BE49-F238E27FC236}">
                <a16:creationId xmlns:a16="http://schemas.microsoft.com/office/drawing/2014/main" id="{34475C03-D17E-4A9F-B530-33503D33960F}"/>
              </a:ext>
            </a:extLst>
          </p:cNvPr>
          <p:cNvSpPr>
            <a:spLocks noGrp="1"/>
          </p:cNvSpPr>
          <p:nvPr>
            <p:ph type="sldNum" sz="quarter" idx="10"/>
          </p:nvPr>
        </p:nvSpPr>
        <p:spPr>
          <a:xfrm>
            <a:off x="6477000" y="6356350"/>
            <a:ext cx="2057400" cy="365125"/>
          </a:xfrm>
        </p:spPr>
        <p:txBody>
          <a:bodyPr/>
          <a:lstStyle/>
          <a:p>
            <a:fld id="{85F5B7A5-34A7-4AB0-A34F-A4DF2002FA98}" type="slidenum">
              <a:rPr lang="en-US" smtClean="0"/>
              <a:t>23</a:t>
            </a:fld>
            <a:endParaRPr lang="en-US" dirty="0"/>
          </a:p>
        </p:txBody>
      </p:sp>
    </p:spTree>
    <p:extLst>
      <p:ext uri="{BB962C8B-B14F-4D97-AF65-F5344CB8AC3E}">
        <p14:creationId xmlns:p14="http://schemas.microsoft.com/office/powerpoint/2010/main" val="3749150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B5D9-0E23-488E-B96F-36F2C32D10D9}"/>
              </a:ext>
            </a:extLst>
          </p:cNvPr>
          <p:cNvSpPr>
            <a:spLocks noGrp="1"/>
          </p:cNvSpPr>
          <p:nvPr>
            <p:ph type="title"/>
          </p:nvPr>
        </p:nvSpPr>
        <p:spPr/>
        <p:txBody>
          <a:bodyPr>
            <a:normAutofit fontScale="90000"/>
          </a:bodyPr>
          <a:lstStyle/>
          <a:p>
            <a:pPr algn="l"/>
            <a:r>
              <a:rPr lang="en-US" dirty="0"/>
              <a:t>Geographic </a:t>
            </a:r>
            <a:r>
              <a:rPr lang="en-US" dirty="0" smtClean="0"/>
              <a:t>Distribution of Asian and NHPI Populations</a:t>
            </a:r>
            <a:endParaRPr lang="en-US" dirty="0"/>
          </a:p>
        </p:txBody>
      </p:sp>
      <p:sp>
        <p:nvSpPr>
          <p:cNvPr id="3" name="Content Placeholder 2">
            <a:extLst>
              <a:ext uri="{FF2B5EF4-FFF2-40B4-BE49-F238E27FC236}">
                <a16:creationId xmlns:a16="http://schemas.microsoft.com/office/drawing/2014/main" id="{C1CB1774-8B10-4F3D-9BF9-645588DE4B37}"/>
              </a:ext>
            </a:extLst>
          </p:cNvPr>
          <p:cNvSpPr>
            <a:spLocks noGrp="1"/>
          </p:cNvSpPr>
          <p:nvPr>
            <p:ph idx="1"/>
          </p:nvPr>
        </p:nvSpPr>
        <p:spPr>
          <a:xfrm>
            <a:off x="457200" y="1413321"/>
            <a:ext cx="8229600" cy="4525963"/>
          </a:xfrm>
        </p:spPr>
        <p:txBody>
          <a:bodyPr>
            <a:normAutofit fontScale="92500" lnSpcReduction="10000"/>
          </a:bodyPr>
          <a:lstStyle/>
          <a:p>
            <a:r>
              <a:rPr lang="en-US" dirty="0"/>
              <a:t>Ten </a:t>
            </a:r>
            <a:r>
              <a:rPr lang="en-US" dirty="0" smtClean="0"/>
              <a:t>States </a:t>
            </a:r>
            <a:r>
              <a:rPr lang="en-US" dirty="0"/>
              <a:t>are home to 72.3% of Asian and NHPI </a:t>
            </a:r>
            <a:r>
              <a:rPr lang="en-US" dirty="0" smtClean="0"/>
              <a:t>populations: </a:t>
            </a:r>
            <a:endParaRPr lang="en-US" dirty="0"/>
          </a:p>
          <a:p>
            <a:pPr lvl="1"/>
            <a:r>
              <a:rPr lang="en-US" dirty="0"/>
              <a:t>California (31.4%)</a:t>
            </a:r>
          </a:p>
          <a:p>
            <a:pPr lvl="1"/>
            <a:r>
              <a:rPr lang="en-US" dirty="0"/>
              <a:t>New York (9.3%)</a:t>
            </a:r>
          </a:p>
          <a:p>
            <a:pPr lvl="1"/>
            <a:r>
              <a:rPr lang="en-US" dirty="0"/>
              <a:t>Texas (7.4%)</a:t>
            </a:r>
          </a:p>
          <a:p>
            <a:pPr lvl="1"/>
            <a:r>
              <a:rPr lang="en-US" dirty="0"/>
              <a:t>New Jersey (4.7%)</a:t>
            </a:r>
          </a:p>
          <a:p>
            <a:pPr lvl="1"/>
            <a:r>
              <a:rPr lang="en-US" dirty="0"/>
              <a:t>Illinois (3.7%)</a:t>
            </a:r>
          </a:p>
          <a:p>
            <a:pPr lvl="1"/>
            <a:r>
              <a:rPr lang="en-US" dirty="0"/>
              <a:t>Hawaii (3.7%)</a:t>
            </a:r>
          </a:p>
          <a:p>
            <a:pPr lvl="1"/>
            <a:r>
              <a:rPr lang="en-US" dirty="0"/>
              <a:t>Washington (3.6%)</a:t>
            </a:r>
          </a:p>
          <a:p>
            <a:pPr lvl="1"/>
            <a:r>
              <a:rPr lang="en-US" dirty="0"/>
              <a:t>Florida (3.2%)</a:t>
            </a:r>
          </a:p>
          <a:p>
            <a:pPr lvl="1"/>
            <a:r>
              <a:rPr lang="en-US" dirty="0"/>
              <a:t>Virginia (2.9%)</a:t>
            </a:r>
          </a:p>
          <a:p>
            <a:pPr lvl="1"/>
            <a:r>
              <a:rPr lang="en-US" dirty="0"/>
              <a:t>Massachusetts (2.4%)</a:t>
            </a:r>
          </a:p>
        </p:txBody>
      </p:sp>
      <p:sp>
        <p:nvSpPr>
          <p:cNvPr id="4" name="Slide Number Placeholder 3">
            <a:extLst>
              <a:ext uri="{FF2B5EF4-FFF2-40B4-BE49-F238E27FC236}">
                <a16:creationId xmlns:a16="http://schemas.microsoft.com/office/drawing/2014/main" id="{04BD15C1-D3BE-4B1D-B5D5-FD1BAF004BCA}"/>
              </a:ext>
            </a:extLst>
          </p:cNvPr>
          <p:cNvSpPr>
            <a:spLocks noGrp="1"/>
          </p:cNvSpPr>
          <p:nvPr>
            <p:ph type="sldNum" sz="quarter" idx="10"/>
          </p:nvPr>
        </p:nvSpPr>
        <p:spPr/>
        <p:txBody>
          <a:bodyPr/>
          <a:lstStyle/>
          <a:p>
            <a:fld id="{85F5B7A5-34A7-4AB0-A34F-A4DF2002FA98}" type="slidenum">
              <a:rPr lang="en-US" smtClean="0"/>
              <a:t>24</a:t>
            </a:fld>
            <a:endParaRPr lang="en-US" dirty="0"/>
          </a:p>
        </p:txBody>
      </p:sp>
    </p:spTree>
    <p:extLst>
      <p:ext uri="{BB962C8B-B14F-4D97-AF65-F5344CB8AC3E}">
        <p14:creationId xmlns:p14="http://schemas.microsoft.com/office/powerpoint/2010/main" val="3153900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ian and NHPI Populations Compared, 2017" title="Table">
            <a:extLst>
              <a:ext uri="{FF2B5EF4-FFF2-40B4-BE49-F238E27FC236}">
                <a16:creationId xmlns:a16="http://schemas.microsoft.com/office/drawing/2014/main" id="{D86408CC-3F22-4723-AFDD-FDB28688C222}"/>
              </a:ext>
            </a:extLst>
          </p:cNvPr>
          <p:cNvSpPr>
            <a:spLocks noGrp="1"/>
          </p:cNvSpPr>
          <p:nvPr>
            <p:ph type="title"/>
          </p:nvPr>
        </p:nvSpPr>
        <p:spPr>
          <a:xfrm>
            <a:off x="1257300" y="136525"/>
            <a:ext cx="6629400" cy="930275"/>
          </a:xfrm>
        </p:spPr>
        <p:txBody>
          <a:bodyPr>
            <a:normAutofit fontScale="90000"/>
          </a:bodyPr>
          <a:lstStyle/>
          <a:p>
            <a:pPr algn="l"/>
            <a:r>
              <a:rPr lang="en-US" dirty="0" smtClean="0"/>
              <a:t>Asian and NHPI Populations Compared, 2017</a:t>
            </a:r>
            <a:endParaRPr lang="en-US" dirty="0"/>
          </a:p>
        </p:txBody>
      </p:sp>
      <p:graphicFrame>
        <p:nvGraphicFramePr>
          <p:cNvPr id="5" name="Content Placeholder 4" title="Table">
            <a:extLst>
              <a:ext uri="{FF2B5EF4-FFF2-40B4-BE49-F238E27FC236}">
                <a16:creationId xmlns:a16="http://schemas.microsoft.com/office/drawing/2014/main" id="{2DBCA609-795A-4B3C-A735-244013C30839}"/>
              </a:ext>
            </a:extLst>
          </p:cNvPr>
          <p:cNvGraphicFramePr>
            <a:graphicFrameLocks noGrp="1"/>
          </p:cNvGraphicFramePr>
          <p:nvPr>
            <p:ph idx="1"/>
            <p:extLst>
              <p:ext uri="{D42A27DB-BD31-4B8C-83A1-F6EECF244321}">
                <p14:modId xmlns:p14="http://schemas.microsoft.com/office/powerpoint/2010/main" val="2879584893"/>
              </p:ext>
            </p:extLst>
          </p:nvPr>
        </p:nvGraphicFramePr>
        <p:xfrm>
          <a:off x="457200" y="1655839"/>
          <a:ext cx="8229600" cy="3718280"/>
        </p:xfrm>
        <a:graphic>
          <a:graphicData uri="http://schemas.openxmlformats.org/drawingml/2006/table">
            <a:tbl>
              <a:tblPr firstRow="1">
                <a:tableStyleId>{5940675A-B579-460E-94D1-54222C63F5DA}</a:tableStyleId>
              </a:tblPr>
              <a:tblGrid>
                <a:gridCol w="3810000">
                  <a:extLst>
                    <a:ext uri="{9D8B030D-6E8A-4147-A177-3AD203B41FA5}">
                      <a16:colId xmlns:a16="http://schemas.microsoft.com/office/drawing/2014/main" val="1932623124"/>
                    </a:ext>
                  </a:extLst>
                </a:gridCol>
                <a:gridCol w="2209800">
                  <a:extLst>
                    <a:ext uri="{9D8B030D-6E8A-4147-A177-3AD203B41FA5}">
                      <a16:colId xmlns:a16="http://schemas.microsoft.com/office/drawing/2014/main" val="3714734520"/>
                    </a:ext>
                  </a:extLst>
                </a:gridCol>
                <a:gridCol w="2209800">
                  <a:extLst>
                    <a:ext uri="{9D8B030D-6E8A-4147-A177-3AD203B41FA5}">
                      <a16:colId xmlns:a16="http://schemas.microsoft.com/office/drawing/2014/main" val="2630842699"/>
                    </a:ext>
                  </a:extLst>
                </a:gridCol>
              </a:tblGrid>
              <a:tr h="365720">
                <a:tc>
                  <a:txBody>
                    <a:bodyPr/>
                    <a:lstStyle/>
                    <a:p>
                      <a:pPr algn="ctr"/>
                      <a:endParaRPr lang="en-US" sz="1600" b="1" i="0" baseline="0" dirty="0">
                        <a:solidFill>
                          <a:schemeClr val="bg1"/>
                        </a:solidFill>
                        <a:latin typeface="Arial" panose="020B0604020202020204" pitchFamily="34" charset="0"/>
                      </a:endParaRPr>
                    </a:p>
                  </a:txBody>
                  <a:tcPr>
                    <a:solidFill>
                      <a:srgbClr val="0072C6"/>
                    </a:solidFill>
                  </a:tcPr>
                </a:tc>
                <a:tc>
                  <a:txBody>
                    <a:bodyPr/>
                    <a:lstStyle/>
                    <a:p>
                      <a:pPr algn="ctr"/>
                      <a:r>
                        <a:rPr lang="en-US" sz="1600" b="1" baseline="0" dirty="0">
                          <a:solidFill>
                            <a:schemeClr val="bg1"/>
                          </a:solidFill>
                        </a:rPr>
                        <a:t>Asian</a:t>
                      </a:r>
                      <a:endParaRPr lang="en-US" sz="1600" b="1" i="0" baseline="0" dirty="0">
                        <a:solidFill>
                          <a:schemeClr val="bg1"/>
                        </a:solidFill>
                        <a:latin typeface="Arial" panose="020B0604020202020204" pitchFamily="34" charset="0"/>
                      </a:endParaRPr>
                    </a:p>
                  </a:txBody>
                  <a:tcPr>
                    <a:solidFill>
                      <a:srgbClr val="0072C6"/>
                    </a:solidFill>
                  </a:tcPr>
                </a:tc>
                <a:tc>
                  <a:txBody>
                    <a:bodyPr/>
                    <a:lstStyle/>
                    <a:p>
                      <a:pPr algn="ctr"/>
                      <a:r>
                        <a:rPr lang="en-US" sz="1600" b="1" baseline="0" dirty="0">
                          <a:solidFill>
                            <a:schemeClr val="bg1"/>
                          </a:solidFill>
                        </a:rPr>
                        <a:t>NHPI</a:t>
                      </a:r>
                      <a:endParaRPr lang="en-US" sz="1600" b="1" i="0" baseline="0" dirty="0">
                        <a:solidFill>
                          <a:schemeClr val="bg1"/>
                        </a:solidFill>
                        <a:latin typeface="Arial" panose="020B0604020202020204" pitchFamily="34" charset="0"/>
                      </a:endParaRPr>
                    </a:p>
                  </a:txBody>
                  <a:tcPr>
                    <a:solidFill>
                      <a:srgbClr val="0072C6"/>
                    </a:solidFill>
                  </a:tcPr>
                </a:tc>
                <a:extLst>
                  <a:ext uri="{0D108BD9-81ED-4DB2-BD59-A6C34878D82A}">
                    <a16:rowId xmlns:a16="http://schemas.microsoft.com/office/drawing/2014/main" val="4149979145"/>
                  </a:ext>
                </a:extLst>
              </a:tr>
              <a:tr h="365720">
                <a:tc>
                  <a:txBody>
                    <a:bodyPr/>
                    <a:lstStyle/>
                    <a:p>
                      <a:r>
                        <a:rPr lang="en-US" sz="1600" baseline="0" dirty="0"/>
                        <a:t>Population</a:t>
                      </a:r>
                      <a:endParaRPr lang="en-US" sz="1600" b="0" i="0" baseline="0" dirty="0">
                        <a:solidFill>
                          <a:schemeClr val="tx1"/>
                        </a:solidFill>
                        <a:latin typeface="Arial" panose="020B0604020202020204" pitchFamily="34" charset="0"/>
                      </a:endParaRPr>
                    </a:p>
                  </a:txBody>
                  <a:tcPr/>
                </a:tc>
                <a:tc>
                  <a:txBody>
                    <a:bodyPr/>
                    <a:lstStyle/>
                    <a:p>
                      <a:r>
                        <a:rPr lang="en-US" sz="1600" baseline="0" dirty="0"/>
                        <a:t>21.6 million</a:t>
                      </a:r>
                      <a:endParaRPr lang="en-US" sz="1600" b="0" i="0" baseline="0" dirty="0">
                        <a:solidFill>
                          <a:schemeClr val="tx1"/>
                        </a:solidFill>
                        <a:latin typeface="Arial" panose="020B0604020202020204" pitchFamily="34" charset="0"/>
                      </a:endParaRPr>
                    </a:p>
                  </a:txBody>
                  <a:tcPr/>
                </a:tc>
                <a:tc>
                  <a:txBody>
                    <a:bodyPr/>
                    <a:lstStyle/>
                    <a:p>
                      <a:r>
                        <a:rPr lang="en-US" sz="1600" baseline="0" dirty="0"/>
                        <a:t>1.4 million</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2711762277"/>
                  </a:ext>
                </a:extLst>
              </a:tr>
              <a:tr h="365720">
                <a:tc>
                  <a:txBody>
                    <a:bodyPr/>
                    <a:lstStyle/>
                    <a:p>
                      <a:r>
                        <a:rPr lang="en-US" sz="1600" baseline="0" dirty="0"/>
                        <a:t>     Male</a:t>
                      </a:r>
                      <a:endParaRPr lang="en-US" sz="1600" b="0" i="0" baseline="0" dirty="0">
                        <a:solidFill>
                          <a:schemeClr val="tx1"/>
                        </a:solidFill>
                        <a:latin typeface="Arial" panose="020B0604020202020204" pitchFamily="34" charset="0"/>
                      </a:endParaRPr>
                    </a:p>
                  </a:txBody>
                  <a:tcPr/>
                </a:tc>
                <a:tc>
                  <a:txBody>
                    <a:bodyPr/>
                    <a:lstStyle/>
                    <a:p>
                      <a:r>
                        <a:rPr lang="en-US" sz="1600" baseline="0" dirty="0"/>
                        <a:t>47.8%</a:t>
                      </a:r>
                      <a:endParaRPr lang="en-US" sz="1600" b="0" i="0" baseline="0" dirty="0">
                        <a:solidFill>
                          <a:schemeClr val="tx1"/>
                        </a:solidFill>
                        <a:latin typeface="Arial" panose="020B0604020202020204" pitchFamily="34" charset="0"/>
                      </a:endParaRPr>
                    </a:p>
                  </a:txBody>
                  <a:tcPr/>
                </a:tc>
                <a:tc>
                  <a:txBody>
                    <a:bodyPr/>
                    <a:lstStyle/>
                    <a:p>
                      <a:r>
                        <a:rPr lang="en-US" sz="1600" baseline="0" dirty="0"/>
                        <a:t>50.2%</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310795127"/>
                  </a:ext>
                </a:extLst>
              </a:tr>
              <a:tr h="365720">
                <a:tc>
                  <a:txBody>
                    <a:bodyPr/>
                    <a:lstStyle/>
                    <a:p>
                      <a:r>
                        <a:rPr lang="en-US" sz="1600" baseline="0" dirty="0"/>
                        <a:t>     Female</a:t>
                      </a:r>
                      <a:endParaRPr lang="en-US" sz="1600" b="0" i="0" baseline="0" dirty="0">
                        <a:solidFill>
                          <a:schemeClr val="tx1"/>
                        </a:solidFill>
                        <a:latin typeface="Arial" panose="020B0604020202020204" pitchFamily="34" charset="0"/>
                      </a:endParaRPr>
                    </a:p>
                  </a:txBody>
                  <a:tcPr/>
                </a:tc>
                <a:tc>
                  <a:txBody>
                    <a:bodyPr/>
                    <a:lstStyle/>
                    <a:p>
                      <a:r>
                        <a:rPr lang="en-US" sz="1600" baseline="0" dirty="0"/>
                        <a:t>52.2%</a:t>
                      </a:r>
                      <a:endParaRPr lang="en-US" sz="1600" b="0" i="0" baseline="0" dirty="0">
                        <a:solidFill>
                          <a:schemeClr val="tx1"/>
                        </a:solidFill>
                        <a:latin typeface="Arial" panose="020B0604020202020204" pitchFamily="34" charset="0"/>
                      </a:endParaRPr>
                    </a:p>
                  </a:txBody>
                  <a:tcPr/>
                </a:tc>
                <a:tc>
                  <a:txBody>
                    <a:bodyPr/>
                    <a:lstStyle/>
                    <a:p>
                      <a:r>
                        <a:rPr lang="en-US" sz="1600" baseline="0" dirty="0"/>
                        <a:t>49.8%</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1630231727"/>
                  </a:ext>
                </a:extLst>
              </a:tr>
              <a:tr h="365720">
                <a:tc>
                  <a:txBody>
                    <a:bodyPr/>
                    <a:lstStyle/>
                    <a:p>
                      <a:r>
                        <a:rPr lang="en-US" sz="1600" baseline="0" dirty="0" smtClean="0"/>
                        <a:t>Percentage </a:t>
                      </a:r>
                      <a:r>
                        <a:rPr lang="en-US" sz="1600" baseline="0" dirty="0"/>
                        <a:t>of Total U.S. Population</a:t>
                      </a:r>
                      <a:endParaRPr lang="en-US" sz="1600" b="0" i="0" baseline="0" dirty="0">
                        <a:solidFill>
                          <a:schemeClr val="tx1"/>
                        </a:solidFill>
                        <a:latin typeface="Arial" panose="020B0604020202020204" pitchFamily="34" charset="0"/>
                      </a:endParaRPr>
                    </a:p>
                  </a:txBody>
                  <a:tcPr/>
                </a:tc>
                <a:tc>
                  <a:txBody>
                    <a:bodyPr/>
                    <a:lstStyle/>
                    <a:p>
                      <a:r>
                        <a:rPr lang="en-US" sz="1600" baseline="0" dirty="0"/>
                        <a:t>6.6%</a:t>
                      </a:r>
                      <a:endParaRPr lang="en-US" sz="1600" b="0" i="0" baseline="0" dirty="0">
                        <a:solidFill>
                          <a:schemeClr val="tx1"/>
                        </a:solidFill>
                        <a:latin typeface="Arial" panose="020B0604020202020204" pitchFamily="34" charset="0"/>
                      </a:endParaRPr>
                    </a:p>
                  </a:txBody>
                  <a:tcPr/>
                </a:tc>
                <a:tc>
                  <a:txBody>
                    <a:bodyPr/>
                    <a:lstStyle/>
                    <a:p>
                      <a:r>
                        <a:rPr lang="en-US" sz="1600" baseline="0" dirty="0"/>
                        <a:t>0.4%</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83695222"/>
                  </a:ext>
                </a:extLst>
              </a:tr>
              <a:tr h="365720">
                <a:tc>
                  <a:txBody>
                    <a:bodyPr/>
                    <a:lstStyle/>
                    <a:p>
                      <a:r>
                        <a:rPr lang="en-US" sz="1600" baseline="0" dirty="0"/>
                        <a:t>     </a:t>
                      </a:r>
                      <a:r>
                        <a:rPr lang="en-US" sz="1600" baseline="0" dirty="0" smtClean="0"/>
                        <a:t>U.S. born </a:t>
                      </a:r>
                      <a:endParaRPr lang="en-US" sz="1600" b="0" i="0" baseline="0" dirty="0">
                        <a:solidFill>
                          <a:schemeClr val="tx1"/>
                        </a:solidFill>
                        <a:latin typeface="Arial" panose="020B0604020202020204" pitchFamily="34" charset="0"/>
                      </a:endParaRPr>
                    </a:p>
                  </a:txBody>
                  <a:tcPr/>
                </a:tc>
                <a:tc>
                  <a:txBody>
                    <a:bodyPr/>
                    <a:lstStyle/>
                    <a:p>
                      <a:r>
                        <a:rPr lang="en-US" sz="1600" baseline="0" dirty="0"/>
                        <a:t>9.1 million (41.9%)</a:t>
                      </a:r>
                      <a:endParaRPr lang="en-US" sz="1600" b="0" i="0" baseline="0" dirty="0">
                        <a:solidFill>
                          <a:schemeClr val="tx1"/>
                        </a:solidFill>
                        <a:latin typeface="Arial" panose="020B0604020202020204" pitchFamily="34" charset="0"/>
                      </a:endParaRPr>
                    </a:p>
                  </a:txBody>
                  <a:tcPr/>
                </a:tc>
                <a:tc>
                  <a:txBody>
                    <a:bodyPr/>
                    <a:lstStyle/>
                    <a:p>
                      <a:r>
                        <a:rPr lang="en-US" sz="1600" baseline="0" dirty="0"/>
                        <a:t>1.2 million (84.3%)</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4153965444"/>
                  </a:ext>
                </a:extLst>
              </a:tr>
              <a:tr h="365720">
                <a:tc>
                  <a:txBody>
                    <a:bodyPr/>
                    <a:lstStyle/>
                    <a:p>
                      <a:r>
                        <a:rPr lang="en-US" sz="1600" baseline="0" dirty="0"/>
                        <a:t>     </a:t>
                      </a:r>
                      <a:r>
                        <a:rPr lang="en-US" sz="1600" baseline="0" dirty="0" smtClean="0"/>
                        <a:t>Foreign born</a:t>
                      </a:r>
                      <a:endParaRPr lang="en-US" sz="1600" b="0" i="0" baseline="0" dirty="0">
                        <a:solidFill>
                          <a:schemeClr val="tx1"/>
                        </a:solidFill>
                        <a:latin typeface="Arial" panose="020B0604020202020204" pitchFamily="34" charset="0"/>
                      </a:endParaRPr>
                    </a:p>
                  </a:txBody>
                  <a:tcPr/>
                </a:tc>
                <a:tc>
                  <a:txBody>
                    <a:bodyPr/>
                    <a:lstStyle/>
                    <a:p>
                      <a:r>
                        <a:rPr lang="en-US" sz="1600" baseline="0" dirty="0"/>
                        <a:t>12.6 million (58.1%)</a:t>
                      </a:r>
                      <a:endParaRPr lang="en-US" sz="1600" b="0" i="0" baseline="0" dirty="0">
                        <a:solidFill>
                          <a:schemeClr val="tx1"/>
                        </a:solidFill>
                        <a:latin typeface="Arial" panose="020B0604020202020204" pitchFamily="34" charset="0"/>
                      </a:endParaRPr>
                    </a:p>
                  </a:txBody>
                  <a:tcPr/>
                </a:tc>
                <a:tc>
                  <a:txBody>
                    <a:bodyPr/>
                    <a:lstStyle/>
                    <a:p>
                      <a:r>
                        <a:rPr lang="en-US" sz="1600" baseline="0" dirty="0"/>
                        <a:t>0.2 million (15.7%)</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2853339255"/>
                  </a:ext>
                </a:extLst>
              </a:tr>
              <a:tr h="365720">
                <a:tc>
                  <a:txBody>
                    <a:bodyPr/>
                    <a:lstStyle/>
                    <a:p>
                      <a:r>
                        <a:rPr lang="en-US" sz="1600" baseline="0" dirty="0" smtClean="0"/>
                        <a:t>U.S.-Born Group as </a:t>
                      </a:r>
                      <a:r>
                        <a:rPr lang="en-US" sz="1600" baseline="0" dirty="0"/>
                        <a:t>a Percentage of Total U.S. Population* </a:t>
                      </a:r>
                      <a:endParaRPr lang="en-US" sz="1600" b="0" i="0" baseline="0" dirty="0">
                        <a:solidFill>
                          <a:schemeClr val="tx1"/>
                        </a:solidFill>
                        <a:latin typeface="Arial" panose="020B0604020202020204" pitchFamily="34" charset="0"/>
                      </a:endParaRPr>
                    </a:p>
                  </a:txBody>
                  <a:tcPr/>
                </a:tc>
                <a:tc>
                  <a:txBody>
                    <a:bodyPr/>
                    <a:lstStyle/>
                    <a:p>
                      <a:r>
                        <a:rPr lang="en-US" sz="1600" baseline="0" dirty="0"/>
                        <a:t>2.8%</a:t>
                      </a:r>
                      <a:endParaRPr lang="en-US" sz="1600" b="0" i="0" baseline="0" dirty="0">
                        <a:solidFill>
                          <a:schemeClr val="tx1"/>
                        </a:solidFill>
                        <a:latin typeface="Arial" panose="020B0604020202020204" pitchFamily="34" charset="0"/>
                      </a:endParaRPr>
                    </a:p>
                  </a:txBody>
                  <a:tcPr/>
                </a:tc>
                <a:tc>
                  <a:txBody>
                    <a:bodyPr/>
                    <a:lstStyle/>
                    <a:p>
                      <a:r>
                        <a:rPr lang="en-US" sz="1600" baseline="0" dirty="0"/>
                        <a:t>0.4%</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1747883514"/>
                  </a:ext>
                </a:extLst>
              </a:tr>
              <a:tr h="365720">
                <a:tc>
                  <a:txBody>
                    <a:bodyPr/>
                    <a:lstStyle/>
                    <a:p>
                      <a:r>
                        <a:rPr lang="en-US" sz="1600" baseline="0" dirty="0" smtClean="0"/>
                        <a:t>Foreign-Born Group as a Percentage </a:t>
                      </a:r>
                      <a:r>
                        <a:rPr lang="en-US" sz="1600" baseline="0" dirty="0"/>
                        <a:t>of Total U.S. Population*</a:t>
                      </a:r>
                      <a:endParaRPr lang="en-US" sz="1600" b="0" i="0" baseline="0" dirty="0">
                        <a:solidFill>
                          <a:schemeClr val="tx1"/>
                        </a:solidFill>
                        <a:latin typeface="Arial" panose="020B0604020202020204" pitchFamily="34" charset="0"/>
                      </a:endParaRPr>
                    </a:p>
                  </a:txBody>
                  <a:tcPr/>
                </a:tc>
                <a:tc>
                  <a:txBody>
                    <a:bodyPr/>
                    <a:lstStyle/>
                    <a:p>
                      <a:r>
                        <a:rPr lang="en-US" sz="1600" baseline="0" dirty="0"/>
                        <a:t>3.9%</a:t>
                      </a:r>
                      <a:endParaRPr lang="en-US" sz="1600" b="0" i="0" baseline="0" dirty="0">
                        <a:solidFill>
                          <a:schemeClr val="tx1"/>
                        </a:solidFill>
                        <a:latin typeface="Arial" panose="020B0604020202020204" pitchFamily="34" charset="0"/>
                      </a:endParaRPr>
                    </a:p>
                  </a:txBody>
                  <a:tcPr/>
                </a:tc>
                <a:tc>
                  <a:txBody>
                    <a:bodyPr/>
                    <a:lstStyle/>
                    <a:p>
                      <a:r>
                        <a:rPr lang="en-US" sz="1600" baseline="0" dirty="0"/>
                        <a:t>0.1%</a:t>
                      </a:r>
                      <a:endParaRPr lang="en-US" sz="1600" b="0" i="0" baseline="0" dirty="0">
                        <a:solidFill>
                          <a:schemeClr val="tx1"/>
                        </a:solidFill>
                        <a:latin typeface="Arial" panose="020B0604020202020204" pitchFamily="34" charset="0"/>
                      </a:endParaRPr>
                    </a:p>
                  </a:txBody>
                  <a:tcPr/>
                </a:tc>
                <a:extLst>
                  <a:ext uri="{0D108BD9-81ED-4DB2-BD59-A6C34878D82A}">
                    <a16:rowId xmlns:a16="http://schemas.microsoft.com/office/drawing/2014/main" val="2490731717"/>
                  </a:ext>
                </a:extLst>
              </a:tr>
            </a:tbl>
          </a:graphicData>
        </a:graphic>
      </p:graphicFrame>
      <p:sp>
        <p:nvSpPr>
          <p:cNvPr id="4" name="Slide Number Placeholder 3">
            <a:extLst>
              <a:ext uri="{FF2B5EF4-FFF2-40B4-BE49-F238E27FC236}">
                <a16:creationId xmlns:a16="http://schemas.microsoft.com/office/drawing/2014/main" id="{DEB3B8EE-F00B-446D-B634-CF854BCFC731}"/>
              </a:ext>
            </a:extLst>
          </p:cNvPr>
          <p:cNvSpPr>
            <a:spLocks noGrp="1"/>
          </p:cNvSpPr>
          <p:nvPr>
            <p:ph type="sldNum" sz="quarter" idx="10"/>
          </p:nvPr>
        </p:nvSpPr>
        <p:spPr/>
        <p:txBody>
          <a:bodyPr/>
          <a:lstStyle/>
          <a:p>
            <a:fld id="{85F5B7A5-34A7-4AB0-A34F-A4DF2002FA98}" type="slidenum">
              <a:rPr lang="en-US" smtClean="0"/>
              <a:t>25</a:t>
            </a:fld>
            <a:endParaRPr lang="en-US" dirty="0"/>
          </a:p>
        </p:txBody>
      </p:sp>
      <p:sp>
        <p:nvSpPr>
          <p:cNvPr id="3" name="TextBox 2">
            <a:extLst>
              <a:ext uri="{FF2B5EF4-FFF2-40B4-BE49-F238E27FC236}">
                <a16:creationId xmlns:a16="http://schemas.microsoft.com/office/drawing/2014/main" id="{EB799CA6-CBB0-4741-B5E0-9425ED22E977}"/>
              </a:ext>
            </a:extLst>
          </p:cNvPr>
          <p:cNvSpPr txBox="1"/>
          <p:nvPr/>
        </p:nvSpPr>
        <p:spPr>
          <a:xfrm>
            <a:off x="457200" y="5465567"/>
            <a:ext cx="8229600" cy="707886"/>
          </a:xfrm>
          <a:prstGeom prst="rect">
            <a:avLst/>
          </a:prstGeom>
          <a:noFill/>
        </p:spPr>
        <p:txBody>
          <a:bodyPr wrap="square" rtlCol="0">
            <a:spAutoFit/>
          </a:bodyPr>
          <a:lstStyle/>
          <a:p>
            <a:r>
              <a:rPr lang="en-US" sz="1000" dirty="0" smtClean="0"/>
              <a:t>* </a:t>
            </a:r>
            <a:r>
              <a:rPr lang="en-US" sz="1000" spc="10" dirty="0" smtClean="0"/>
              <a:t>U.S.-Born Group and Foreign-Born </a:t>
            </a:r>
            <a:r>
              <a:rPr lang="en-US" sz="1000" spc="10" dirty="0"/>
              <a:t>Group </a:t>
            </a:r>
            <a:r>
              <a:rPr lang="en-US" sz="1000" spc="10" dirty="0" smtClean="0"/>
              <a:t>percentages may </a:t>
            </a:r>
            <a:r>
              <a:rPr lang="en-US" sz="1000" spc="10" dirty="0"/>
              <a:t>not </a:t>
            </a:r>
            <a:r>
              <a:rPr lang="en-US" sz="1000" spc="10" dirty="0" smtClean="0"/>
              <a:t>add to Percentage </a:t>
            </a:r>
            <a:r>
              <a:rPr lang="en-US" sz="1000" spc="10" dirty="0"/>
              <a:t>of Total </a:t>
            </a:r>
            <a:r>
              <a:rPr lang="en-US" sz="1000" spc="10" dirty="0" smtClean="0"/>
              <a:t>U.S. Population U.S. born </a:t>
            </a:r>
            <a:r>
              <a:rPr lang="en-US" sz="1000" spc="10" dirty="0"/>
              <a:t>or </a:t>
            </a:r>
            <a:r>
              <a:rPr lang="en-US" sz="1000" spc="10" dirty="0" smtClean="0"/>
              <a:t>foreign born due </a:t>
            </a:r>
            <a:r>
              <a:rPr lang="en-US" sz="1000" spc="10" dirty="0"/>
              <a:t>to rounding.</a:t>
            </a:r>
          </a:p>
          <a:p>
            <a:r>
              <a:rPr lang="en-US" sz="1000" b="1" dirty="0" smtClean="0"/>
              <a:t>Source</a:t>
            </a:r>
            <a:r>
              <a:rPr lang="en-US" sz="1000" b="1" dirty="0"/>
              <a:t>:</a:t>
            </a:r>
            <a:r>
              <a:rPr lang="en-US" sz="1000" dirty="0"/>
              <a:t> 2017 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smtClean="0"/>
              <a:t>Data </a:t>
            </a:r>
            <a:r>
              <a:rPr lang="en-US" sz="1000" dirty="0"/>
              <a:t>include individuals reporting one race alone or in combination with one or more races. Total U.S. population in 2017: 325.7 million. </a:t>
            </a:r>
          </a:p>
        </p:txBody>
      </p:sp>
    </p:spTree>
    <p:extLst>
      <p:ext uri="{BB962C8B-B14F-4D97-AF65-F5344CB8AC3E}">
        <p14:creationId xmlns:p14="http://schemas.microsoft.com/office/powerpoint/2010/main" val="143505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rital Status of the Population Age 15 Years and Over, 2017" title="Marital Status of the Population Age 15 Years and Over, 2017">
            <a:extLst>
              <a:ext uri="{FF2B5EF4-FFF2-40B4-BE49-F238E27FC236}">
                <a16:creationId xmlns:a16="http://schemas.microsoft.com/office/drawing/2014/main" id="{BC32052F-3C14-4AC9-A2F6-54952E6CBFB6}"/>
              </a:ext>
            </a:extLst>
          </p:cNvPr>
          <p:cNvSpPr>
            <a:spLocks noGrp="1"/>
          </p:cNvSpPr>
          <p:nvPr>
            <p:ph type="title"/>
          </p:nvPr>
        </p:nvSpPr>
        <p:spPr>
          <a:xfrm>
            <a:off x="1257300" y="136525"/>
            <a:ext cx="6629400" cy="914550"/>
          </a:xfrm>
        </p:spPr>
        <p:txBody>
          <a:bodyPr>
            <a:normAutofit fontScale="90000"/>
          </a:bodyPr>
          <a:lstStyle/>
          <a:p>
            <a:pPr algn="l"/>
            <a:r>
              <a:rPr lang="en-US" dirty="0"/>
              <a:t>Marital Status of the Population </a:t>
            </a:r>
            <a:r>
              <a:rPr lang="en-US" dirty="0" smtClean="0"/>
              <a:t>Age 15 Years </a:t>
            </a:r>
            <a:r>
              <a:rPr lang="en-US" dirty="0"/>
              <a:t>and Over, 2017</a:t>
            </a:r>
          </a:p>
        </p:txBody>
      </p:sp>
      <p:sp>
        <p:nvSpPr>
          <p:cNvPr id="4" name="Slide Number Placeholder 3">
            <a:extLst>
              <a:ext uri="{FF2B5EF4-FFF2-40B4-BE49-F238E27FC236}">
                <a16:creationId xmlns:a16="http://schemas.microsoft.com/office/drawing/2014/main" id="{9101FF98-178A-49E4-904E-328A84761660}"/>
              </a:ext>
            </a:extLst>
          </p:cNvPr>
          <p:cNvSpPr>
            <a:spLocks noGrp="1"/>
          </p:cNvSpPr>
          <p:nvPr>
            <p:ph type="sldNum" sz="quarter" idx="10"/>
          </p:nvPr>
        </p:nvSpPr>
        <p:spPr>
          <a:xfrm>
            <a:off x="6457950" y="6356350"/>
            <a:ext cx="2057400" cy="365125"/>
          </a:xfrm>
        </p:spPr>
        <p:txBody>
          <a:bodyPr/>
          <a:lstStyle/>
          <a:p>
            <a:fld id="{85F5B7A5-34A7-4AB0-A34F-A4DF2002FA98}" type="slidenum">
              <a:rPr lang="en-US" smtClean="0"/>
              <a:t>26</a:t>
            </a:fld>
            <a:endParaRPr lang="en-US" dirty="0"/>
          </a:p>
        </p:txBody>
      </p:sp>
      <p:sp>
        <p:nvSpPr>
          <p:cNvPr id="5" name="Rectangle 4">
            <a:extLst>
              <a:ext uri="{FF2B5EF4-FFF2-40B4-BE49-F238E27FC236}">
                <a16:creationId xmlns:a16="http://schemas.microsoft.com/office/drawing/2014/main" id="{E8277C53-998B-4549-839E-92A6D9DF204B}"/>
              </a:ext>
            </a:extLst>
          </p:cNvPr>
          <p:cNvSpPr/>
          <p:nvPr/>
        </p:nvSpPr>
        <p:spPr>
          <a:xfrm>
            <a:off x="457200" y="5669280"/>
            <a:ext cx="8229600" cy="553998"/>
          </a:xfrm>
          <a:prstGeom prst="rect">
            <a:avLst/>
          </a:prstGeom>
        </p:spPr>
        <p:txBody>
          <a:bodyPr wrap="square">
            <a:spAutoFit/>
          </a:bodyPr>
          <a:lstStyle/>
          <a:p>
            <a:r>
              <a:rPr lang="en-US" sz="1000" b="1" dirty="0">
                <a:latin typeface="Arial" panose="020B0604020202020204" pitchFamily="34" charset="0"/>
                <a:ea typeface="Calibri" panose="020F0502020204030204" pitchFamily="34" charset="0"/>
                <a:cs typeface="Arial" panose="020B0604020202020204" pitchFamily="34" charset="0"/>
              </a:rPr>
              <a:t>Source:</a:t>
            </a:r>
            <a:r>
              <a:rPr lang="en-US" sz="1000" dirty="0">
                <a:latin typeface="Arial" panose="020B0604020202020204" pitchFamily="34" charset="0"/>
                <a:ea typeface="Calibri" panose="020F0502020204030204" pitchFamily="34" charset="0"/>
                <a:cs typeface="Arial" panose="020B0604020202020204" pitchFamily="34" charset="0"/>
              </a:rPr>
              <a:t> 2017 American Community Survey </a:t>
            </a:r>
            <a:r>
              <a:rPr lang="en-US" sz="1000" dirty="0" smtClean="0">
                <a:latin typeface="Arial" panose="020B0604020202020204" pitchFamily="34" charset="0"/>
                <a:ea typeface="Calibri" panose="020F0502020204030204" pitchFamily="34" charset="0"/>
                <a:cs typeface="Arial" panose="020B0604020202020204" pitchFamily="34" charset="0"/>
              </a:rPr>
              <a:t>1 </a:t>
            </a:r>
            <a:r>
              <a:rPr lang="en-US" sz="1000" dirty="0">
                <a:latin typeface="Arial" panose="020B0604020202020204" pitchFamily="34" charset="0"/>
                <a:ea typeface="Calibri" panose="020F0502020204030204" pitchFamily="34" charset="0"/>
                <a:cs typeface="Arial" panose="020B0604020202020204" pitchFamily="34" charset="0"/>
              </a:rPr>
              <a:t>Year Estimates – U.S. Census </a:t>
            </a:r>
            <a:r>
              <a:rPr lang="en-US" sz="1000" dirty="0" smtClean="0">
                <a:latin typeface="Arial" panose="020B0604020202020204" pitchFamily="34" charset="0"/>
                <a:ea typeface="Calibri" panose="020F0502020204030204" pitchFamily="34" charset="0"/>
                <a:cs typeface="Arial" panose="020B0604020202020204" pitchFamily="34" charset="0"/>
              </a:rPr>
              <a:t>Bureau. </a:t>
            </a:r>
            <a:endParaRPr lang="en-US" sz="1000" dirty="0">
              <a:latin typeface="Arial" panose="020B0604020202020204" pitchFamily="34" charset="0"/>
              <a:ea typeface="Calibri" panose="020F0502020204030204" pitchFamily="34" charset="0"/>
              <a:cs typeface="Arial" panose="020B0604020202020204" pitchFamily="34" charset="0"/>
            </a:endParaRPr>
          </a:p>
          <a:p>
            <a:r>
              <a:rPr lang="en-US" sz="1000" b="1" dirty="0">
                <a:latin typeface="Arial" panose="020B0604020202020204" pitchFamily="34" charset="0"/>
                <a:ea typeface="Calibri" panose="020F0502020204030204" pitchFamily="34" charset="0"/>
                <a:cs typeface="Arial" panose="020B0604020202020204" pitchFamily="34" charset="0"/>
              </a:rPr>
              <a:t>Note: </a:t>
            </a:r>
            <a:r>
              <a:rPr lang="en-US" sz="1000" dirty="0">
                <a:latin typeface="Arial" panose="020B0604020202020204" pitchFamily="34" charset="0"/>
                <a:ea typeface="Calibri" panose="020F0502020204030204" pitchFamily="34" charset="0"/>
                <a:cs typeface="Arial" panose="020B0604020202020204" pitchFamily="34" charset="0"/>
              </a:rPr>
              <a:t>Data include individuals reporting one race alone or in combination with one or more races. Other includes Widowed, Divorced, and Separated.</a:t>
            </a:r>
          </a:p>
        </p:txBody>
      </p:sp>
      <p:graphicFrame>
        <p:nvGraphicFramePr>
          <p:cNvPr id="9" name="Chart 8" descr="Marital Status of the Population Age 15 Years and Over, 2017" title="Marital Status of the Population Age 15 Years and Over, 2017">
            <a:extLst>
              <a:ext uri="{FF2B5EF4-FFF2-40B4-BE49-F238E27FC236}">
                <a16:creationId xmlns:a16="http://schemas.microsoft.com/office/drawing/2014/main" id="{F410E910-A40C-4FE5-9BCE-F231F2AF0A96}"/>
              </a:ext>
            </a:extLst>
          </p:cNvPr>
          <p:cNvGraphicFramePr>
            <a:graphicFrameLocks/>
          </p:cNvGraphicFramePr>
          <p:nvPr>
            <p:extLst>
              <p:ext uri="{D42A27DB-BD31-4B8C-83A1-F6EECF244321}">
                <p14:modId xmlns:p14="http://schemas.microsoft.com/office/powerpoint/2010/main" val="2281921786"/>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633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4F44-3E0F-46D0-9473-4A3244FC566C}"/>
              </a:ext>
            </a:extLst>
          </p:cNvPr>
          <p:cNvSpPr>
            <a:spLocks noGrp="1"/>
          </p:cNvSpPr>
          <p:nvPr>
            <p:ph type="title"/>
          </p:nvPr>
        </p:nvSpPr>
        <p:spPr/>
        <p:txBody>
          <a:bodyPr>
            <a:normAutofit fontScale="90000"/>
          </a:bodyPr>
          <a:lstStyle/>
          <a:p>
            <a:pPr algn="l"/>
            <a:r>
              <a:rPr lang="en-US" dirty="0"/>
              <a:t>Households by Type, 2017</a:t>
            </a:r>
          </a:p>
        </p:txBody>
      </p:sp>
      <p:sp>
        <p:nvSpPr>
          <p:cNvPr id="3" name="Content Placeholder 2">
            <a:extLst>
              <a:ext uri="{FF2B5EF4-FFF2-40B4-BE49-F238E27FC236}">
                <a16:creationId xmlns:a16="http://schemas.microsoft.com/office/drawing/2014/main" id="{131F7F56-49F3-4D13-8512-70918969BC78}"/>
              </a:ext>
            </a:extLst>
          </p:cNvPr>
          <p:cNvSpPr>
            <a:spLocks noGrp="1"/>
          </p:cNvSpPr>
          <p:nvPr>
            <p:ph idx="1"/>
          </p:nvPr>
        </p:nvSpPr>
        <p:spPr/>
        <p:txBody>
          <a:bodyPr>
            <a:normAutofit/>
          </a:bodyPr>
          <a:lstStyle/>
          <a:p>
            <a:r>
              <a:rPr lang="en-US" dirty="0"/>
              <a:t>Among both the Asian and NHPI populations in 2017, approximately three-quarters (72.7% and 71.2%, respectively) lived in a family </a:t>
            </a:r>
            <a:r>
              <a:rPr lang="en-US" dirty="0" smtClean="0"/>
              <a:t>household.</a:t>
            </a:r>
          </a:p>
          <a:p>
            <a:r>
              <a:rPr lang="en-US" dirty="0" smtClean="0"/>
              <a:t>In 2017, </a:t>
            </a:r>
            <a:r>
              <a:rPr lang="en-US" dirty="0"/>
              <a:t>approximately one-quarter </a:t>
            </a:r>
            <a:r>
              <a:rPr lang="en-US" dirty="0" smtClean="0"/>
              <a:t>of Asians and NHPIs (27.3</a:t>
            </a:r>
            <a:r>
              <a:rPr lang="en-US" dirty="0"/>
              <a:t>% and 28.8%, respectively) lived in a non-family household. </a:t>
            </a:r>
          </a:p>
          <a:p>
            <a:r>
              <a:rPr lang="en-US" dirty="0"/>
              <a:t>The average household size in 2017 was 3.04 for Asians and 3.23 for NHPIs, compared </a:t>
            </a:r>
            <a:r>
              <a:rPr lang="en-US" dirty="0" smtClean="0"/>
              <a:t>with 2.65 </a:t>
            </a:r>
            <a:r>
              <a:rPr lang="en-US" dirty="0"/>
              <a:t>for the U.S. population as a whole.</a:t>
            </a:r>
          </a:p>
        </p:txBody>
      </p:sp>
      <p:sp>
        <p:nvSpPr>
          <p:cNvPr id="4" name="Slide Number Placeholder 3">
            <a:extLst>
              <a:ext uri="{FF2B5EF4-FFF2-40B4-BE49-F238E27FC236}">
                <a16:creationId xmlns:a16="http://schemas.microsoft.com/office/drawing/2014/main" id="{B66F9BC4-E9B6-441A-8A93-7AF6C938BB73}"/>
              </a:ext>
            </a:extLst>
          </p:cNvPr>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3411740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ucational Attainment of the Population Age 25 Years and Over, 2017" title="Tab;e">
            <a:extLst>
              <a:ext uri="{FF2B5EF4-FFF2-40B4-BE49-F238E27FC236}">
                <a16:creationId xmlns:a16="http://schemas.microsoft.com/office/drawing/2014/main" id="{CC8AE3FA-9849-464B-B0DC-55FEED3324FB}"/>
              </a:ext>
            </a:extLst>
          </p:cNvPr>
          <p:cNvSpPr>
            <a:spLocks noGrp="1"/>
          </p:cNvSpPr>
          <p:nvPr>
            <p:ph type="title"/>
          </p:nvPr>
        </p:nvSpPr>
        <p:spPr/>
        <p:txBody>
          <a:bodyPr>
            <a:noAutofit/>
          </a:bodyPr>
          <a:lstStyle/>
          <a:p>
            <a:pPr algn="l"/>
            <a:r>
              <a:rPr lang="en-US" sz="2600" dirty="0" smtClean="0"/>
              <a:t>Educational Attainment of the Population Age 25 Years and Over, 2017</a:t>
            </a:r>
            <a:endParaRPr lang="en-US" sz="2600" dirty="0"/>
          </a:p>
        </p:txBody>
      </p:sp>
      <p:graphicFrame>
        <p:nvGraphicFramePr>
          <p:cNvPr id="8" name="Content Placeholder 7" title="Table">
            <a:extLst>
              <a:ext uri="{FF2B5EF4-FFF2-40B4-BE49-F238E27FC236}">
                <a16:creationId xmlns:a16="http://schemas.microsoft.com/office/drawing/2014/main" id="{902CD083-BF47-4802-BD7B-2BBCC745C35F}"/>
              </a:ext>
            </a:extLst>
          </p:cNvPr>
          <p:cNvGraphicFramePr>
            <a:graphicFrameLocks noGrp="1"/>
          </p:cNvGraphicFramePr>
          <p:nvPr>
            <p:ph idx="1"/>
            <p:extLst>
              <p:ext uri="{D42A27DB-BD31-4B8C-83A1-F6EECF244321}">
                <p14:modId xmlns:p14="http://schemas.microsoft.com/office/powerpoint/2010/main" val="1775109064"/>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47915DB-1D71-434F-B552-01779D80C001}"/>
              </a:ext>
            </a:extLst>
          </p:cNvPr>
          <p:cNvSpPr>
            <a:spLocks noGrp="1"/>
          </p:cNvSpPr>
          <p:nvPr>
            <p:ph type="sldNum" sz="quarter" idx="10"/>
          </p:nvPr>
        </p:nvSpPr>
        <p:spPr/>
        <p:txBody>
          <a:bodyPr/>
          <a:lstStyle/>
          <a:p>
            <a:pPr lvl="0"/>
            <a:fld id="{85F5B7A5-34A7-4AB0-A34F-A4DF2002FA98}" type="slidenum">
              <a:rPr lang="en-US" noProof="0" smtClean="0"/>
              <a:pPr lvl="0"/>
              <a:t>28</a:t>
            </a:fld>
            <a:endParaRPr lang="en-US" noProof="0" dirty="0"/>
          </a:p>
        </p:txBody>
      </p:sp>
      <p:sp>
        <p:nvSpPr>
          <p:cNvPr id="3" name="Rectangle 2">
            <a:extLst>
              <a:ext uri="{FF2B5EF4-FFF2-40B4-BE49-F238E27FC236}">
                <a16:creationId xmlns:a16="http://schemas.microsoft.com/office/drawing/2014/main" id="{33A60A8D-3163-478B-81B3-E0C0C7C2EA25}"/>
              </a:ext>
            </a:extLst>
          </p:cNvPr>
          <p:cNvSpPr/>
          <p:nvPr/>
        </p:nvSpPr>
        <p:spPr>
          <a:xfrm>
            <a:off x="457200" y="5669280"/>
            <a:ext cx="8229600" cy="553998"/>
          </a:xfrm>
          <a:prstGeom prst="rect">
            <a:avLst/>
          </a:prstGeom>
        </p:spPr>
        <p:txBody>
          <a:bodyPr wrap="square">
            <a:spAutoFit/>
          </a:bodyPr>
          <a:lstStyle/>
          <a:p>
            <a:pPr lvl="0">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Source: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2017 American Community Survey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Year Estimates – U.S. Census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Bureau. </a:t>
            </a:r>
          </a:p>
          <a:p>
            <a:pPr>
              <a:defRPr/>
            </a:pPr>
            <a:r>
              <a:rPr lang="en-US" sz="1000" b="1" dirty="0">
                <a:solidFill>
                  <a:prstClr val="black"/>
                </a:solidFill>
                <a:latin typeface="Arial" panose="020B0604020202020204" pitchFamily="34" charset="0"/>
                <a:ea typeface="Calibri" panose="020F0502020204030204" pitchFamily="34" charset="0"/>
                <a:cs typeface="Arial" panose="020B0604020202020204" pitchFamily="34" charset="0"/>
              </a:rPr>
              <a:t>Note: </a:t>
            </a:r>
            <a:r>
              <a:rPr lang="en-US" sz="1000" dirty="0">
                <a:solidFill>
                  <a:prstClr val="black"/>
                </a:solidFill>
                <a:latin typeface="Arial" panose="020B0604020202020204" pitchFamily="34" charset="0"/>
                <a:ea typeface="Calibri" panose="020F0502020204030204" pitchFamily="34" charset="0"/>
                <a:cs typeface="Arial" panose="020B0604020202020204" pitchFamily="34" charset="0"/>
              </a:rPr>
              <a:t>High school graduate includes equivalency and some college or associate’s </a:t>
            </a:r>
            <a:r>
              <a:rPr lang="en-US"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degree. </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Data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include individuals reporting one race alone or in combination with one or more races</a:t>
            </a:r>
            <a:r>
              <a:rPr kumimoji="0" lang="en-US" sz="1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3530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B6B2-B197-48D6-82AA-041DAF774741}"/>
              </a:ext>
            </a:extLst>
          </p:cNvPr>
          <p:cNvSpPr>
            <a:spLocks noGrp="1"/>
          </p:cNvSpPr>
          <p:nvPr>
            <p:ph type="title"/>
          </p:nvPr>
        </p:nvSpPr>
        <p:spPr/>
        <p:txBody>
          <a:bodyPr>
            <a:noAutofit/>
          </a:bodyPr>
          <a:lstStyle/>
          <a:p>
            <a:pPr algn="l"/>
            <a:r>
              <a:rPr lang="en-US" sz="2800" spc="-10" dirty="0" smtClean="0"/>
              <a:t>Disaggregation of </a:t>
            </a:r>
            <a:r>
              <a:rPr lang="en-US" sz="2800" spc="-10" dirty="0"/>
              <a:t>Subpopulation Data</a:t>
            </a:r>
          </a:p>
        </p:txBody>
      </p:sp>
      <p:sp>
        <p:nvSpPr>
          <p:cNvPr id="3" name="Content Placeholder 2">
            <a:extLst>
              <a:ext uri="{FF2B5EF4-FFF2-40B4-BE49-F238E27FC236}">
                <a16:creationId xmlns:a16="http://schemas.microsoft.com/office/drawing/2014/main" id="{AC43B9CA-7820-4460-8242-2BB0DDA2BDFE}"/>
              </a:ext>
            </a:extLst>
          </p:cNvPr>
          <p:cNvSpPr>
            <a:spLocks noGrp="1"/>
          </p:cNvSpPr>
          <p:nvPr>
            <p:ph idx="1"/>
          </p:nvPr>
        </p:nvSpPr>
        <p:spPr>
          <a:xfrm>
            <a:off x="457200" y="1387908"/>
            <a:ext cx="8229600" cy="4525963"/>
          </a:xfrm>
        </p:spPr>
        <p:txBody>
          <a:bodyPr>
            <a:normAutofit/>
          </a:bodyPr>
          <a:lstStyle/>
          <a:p>
            <a:r>
              <a:rPr lang="en-US" dirty="0"/>
              <a:t>This </a:t>
            </a:r>
            <a:r>
              <a:rPr lang="en-US" dirty="0" err="1" smtClean="0"/>
              <a:t>chartbook</a:t>
            </a:r>
            <a:r>
              <a:rPr lang="en-US" dirty="0" smtClean="0"/>
              <a:t> </a:t>
            </a:r>
            <a:r>
              <a:rPr lang="en-US" dirty="0"/>
              <a:t>does not </a:t>
            </a:r>
            <a:r>
              <a:rPr lang="en-US" dirty="0" smtClean="0"/>
              <a:t>include </a:t>
            </a:r>
            <a:r>
              <a:rPr lang="en-US" dirty="0"/>
              <a:t>health and disparity data broken down by subpopulations because quality data </a:t>
            </a:r>
            <a:r>
              <a:rPr lang="en-US" dirty="0" smtClean="0"/>
              <a:t>are </a:t>
            </a:r>
            <a:r>
              <a:rPr lang="en-US" dirty="0"/>
              <a:t>not yet </a:t>
            </a:r>
            <a:r>
              <a:rPr lang="en-US" dirty="0" smtClean="0"/>
              <a:t>available.</a:t>
            </a:r>
            <a:endParaRPr lang="en-US" dirty="0"/>
          </a:p>
          <a:p>
            <a:r>
              <a:rPr lang="en-US" dirty="0" smtClean="0"/>
              <a:t>This </a:t>
            </a:r>
            <a:r>
              <a:rPr lang="en-US" dirty="0" err="1" smtClean="0"/>
              <a:t>chartbook</a:t>
            </a:r>
            <a:r>
              <a:rPr lang="en-US" dirty="0" smtClean="0"/>
              <a:t> does</a:t>
            </a:r>
            <a:r>
              <a:rPr lang="en-US" dirty="0" smtClean="0">
                <a:solidFill>
                  <a:srgbClr val="0070C0"/>
                </a:solidFill>
              </a:rPr>
              <a:t> </a:t>
            </a:r>
            <a:r>
              <a:rPr lang="en-US" dirty="0" smtClean="0"/>
              <a:t>include </a:t>
            </a:r>
            <a:r>
              <a:rPr lang="en-US" dirty="0"/>
              <a:t>select demographic data for subpopulations to illustrate: </a:t>
            </a:r>
          </a:p>
          <a:p>
            <a:pPr lvl="1"/>
            <a:r>
              <a:rPr lang="en-US" dirty="0" smtClean="0"/>
              <a:t>The </a:t>
            </a:r>
            <a:r>
              <a:rPr lang="en-US" dirty="0"/>
              <a:t>wide range of variability among </a:t>
            </a:r>
            <a:r>
              <a:rPr lang="en-US" dirty="0" smtClean="0"/>
              <a:t>subpopulations. </a:t>
            </a:r>
            <a:endParaRPr lang="en-US" dirty="0"/>
          </a:p>
          <a:p>
            <a:pPr lvl="1"/>
            <a:r>
              <a:rPr lang="en-US" dirty="0" smtClean="0"/>
              <a:t>The </a:t>
            </a:r>
            <a:r>
              <a:rPr lang="en-US" dirty="0"/>
              <a:t>importance of collecting data at a more granular </a:t>
            </a:r>
            <a:r>
              <a:rPr lang="en-US" dirty="0" smtClean="0"/>
              <a:t>level.</a:t>
            </a:r>
            <a:endParaRPr lang="en-US" strike="sngStrike" dirty="0">
              <a:solidFill>
                <a:srgbClr val="FF0000"/>
              </a:solidFill>
            </a:endParaRPr>
          </a:p>
        </p:txBody>
      </p:sp>
      <p:sp>
        <p:nvSpPr>
          <p:cNvPr id="4" name="Slide Number Placeholder 3">
            <a:extLst>
              <a:ext uri="{FF2B5EF4-FFF2-40B4-BE49-F238E27FC236}">
                <a16:creationId xmlns:a16="http://schemas.microsoft.com/office/drawing/2014/main" id="{1FF3C10D-5DB5-4370-96F1-DA97594465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48977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QDR Healthcare Priority Areas</a:t>
            </a:r>
            <a:endParaRPr lang="en-US" dirty="0"/>
          </a:p>
        </p:txBody>
      </p:sp>
      <p:sp>
        <p:nvSpPr>
          <p:cNvPr id="3" name="Content Placeholder 2"/>
          <p:cNvSpPr>
            <a:spLocks noGrp="1"/>
          </p:cNvSpPr>
          <p:nvPr>
            <p:ph idx="1"/>
          </p:nvPr>
        </p:nvSpPr>
        <p:spPr>
          <a:xfrm>
            <a:off x="457200" y="1646237"/>
            <a:ext cx="8229600" cy="4983163"/>
          </a:xfrm>
        </p:spPr>
        <p:txBody>
          <a:bodyPr>
            <a:normAutofit fontScale="85000" lnSpcReduction="20000"/>
          </a:bodyPr>
          <a:lstStyle/>
          <a:p>
            <a:r>
              <a:rPr lang="en-US" dirty="0" smtClean="0"/>
              <a:t>Patient Safety: Making care safer by reducing harm caused in the delivery of care</a:t>
            </a:r>
          </a:p>
          <a:p>
            <a:r>
              <a:rPr lang="en-US" dirty="0" smtClean="0"/>
              <a:t>Patient- and Family-Centered Care: Ensuring that each person and family is engaged as partners in their care</a:t>
            </a:r>
          </a:p>
          <a:p>
            <a:r>
              <a:rPr lang="en-US" dirty="0" smtClean="0"/>
              <a:t>Care Coordination: Promoting effective communication and coordination of care</a:t>
            </a:r>
          </a:p>
          <a:p>
            <a:r>
              <a:rPr lang="en-US" dirty="0" smtClean="0"/>
              <a:t>Effective Treatment: Promoting the most effective prevention and treatment practices for the leading causes of mortality, starting with cardiovascular disease</a:t>
            </a:r>
          </a:p>
          <a:p>
            <a:r>
              <a:rPr lang="en-US" dirty="0" smtClean="0"/>
              <a:t>Healthy Living: Working with communities to promote wide use of best practices to enable healthy living</a:t>
            </a:r>
          </a:p>
          <a:p>
            <a:r>
              <a:rPr lang="en-US" dirty="0" smtClean="0"/>
              <a:t>Care Affordability: Making quality care more affordable for individuals, families, employers, and governments by developing and spreading new healthcare delivery models</a:t>
            </a:r>
            <a:endParaRPr lang="en-US" dirty="0"/>
          </a:p>
        </p:txBody>
      </p:sp>
      <p:sp>
        <p:nvSpPr>
          <p:cNvPr id="4" name="Slide Number Placeholder 3">
            <a:extLst>
              <a:ext uri="{FF2B5EF4-FFF2-40B4-BE49-F238E27FC236}">
                <a16:creationId xmlns:a16="http://schemas.microsoft.com/office/drawing/2014/main" id="{01AEE40C-1F44-46E5-956D-32E7DB6CCDF3}"/>
              </a:ext>
            </a:extLst>
          </p:cNvPr>
          <p:cNvSpPr>
            <a:spLocks noGrp="1"/>
          </p:cNvSpPr>
          <p:nvPr>
            <p:ph type="sldNum" sz="quarter" idx="10"/>
          </p:nvPr>
        </p:nvSpPr>
        <p:spPr/>
        <p:txBody>
          <a:bodyPr/>
          <a:lstStyle/>
          <a:p>
            <a:fld id="{85F5B7A5-34A7-4AB0-A34F-A4DF2002FA98}" type="slidenum">
              <a:rPr lang="en-US" smtClean="0"/>
              <a:pPr/>
              <a:t>3</a:t>
            </a:fld>
            <a:endParaRPr lang="en-US" dirty="0"/>
          </a:p>
        </p:txBody>
      </p:sp>
    </p:spTree>
    <p:extLst>
      <p:ext uri="{BB962C8B-B14F-4D97-AF65-F5344CB8AC3E}">
        <p14:creationId xmlns:p14="http://schemas.microsoft.com/office/powerpoint/2010/main" val="603635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n Largest Asian Subpopulations, United States, 2017" title="Ten Largest Asian Subpopulations, United States, 2017"/>
          <p:cNvSpPr>
            <a:spLocks noGrp="1"/>
          </p:cNvSpPr>
          <p:nvPr>
            <p:ph type="title"/>
          </p:nvPr>
        </p:nvSpPr>
        <p:spPr/>
        <p:txBody>
          <a:bodyPr>
            <a:noAutofit/>
          </a:bodyPr>
          <a:lstStyle/>
          <a:p>
            <a:pPr algn="l"/>
            <a:r>
              <a:rPr lang="en-US" sz="2800" dirty="0" smtClean="0"/>
              <a:t>Ten Largest Asian Subpopulations, United States, 2017</a:t>
            </a:r>
            <a:endParaRPr lang="en-US" sz="2800" dirty="0"/>
          </a:p>
        </p:txBody>
      </p:sp>
      <p:sp>
        <p:nvSpPr>
          <p:cNvPr id="3" name="Slide Number Placeholder 2">
            <a:extLst>
              <a:ext uri="{FF2B5EF4-FFF2-40B4-BE49-F238E27FC236}">
                <a16:creationId xmlns:a16="http://schemas.microsoft.com/office/drawing/2014/main" id="{8F3315F4-0FD8-4420-A2D2-7C6F6AE31A3E}"/>
              </a:ext>
            </a:extLst>
          </p:cNvPr>
          <p:cNvSpPr>
            <a:spLocks noGrp="1"/>
          </p:cNvSpPr>
          <p:nvPr>
            <p:ph type="sldNum" sz="quarter" idx="10"/>
          </p:nvPr>
        </p:nvSpPr>
        <p:spPr/>
        <p:txBody>
          <a:bodyPr/>
          <a:lstStyle/>
          <a:p>
            <a:pPr lvl="0"/>
            <a:fld id="{85F5B7A5-34A7-4AB0-A34F-A4DF2002FA98}" type="slidenum">
              <a:rPr lang="en-US" noProof="0" smtClean="0"/>
              <a:pPr lvl="0"/>
              <a:t>30</a:t>
            </a:fld>
            <a:endParaRPr lang="en-US" noProof="0" dirty="0"/>
          </a:p>
        </p:txBody>
      </p:sp>
      <p:sp>
        <p:nvSpPr>
          <p:cNvPr id="5" name="TextBox 4"/>
          <p:cNvSpPr txBox="1"/>
          <p:nvPr/>
        </p:nvSpPr>
        <p:spPr>
          <a:xfrm>
            <a:off x="457200" y="5577840"/>
            <a:ext cx="8229600" cy="861774"/>
          </a:xfrm>
          <a:prstGeom prst="rect">
            <a:avLst/>
          </a:prstGeom>
          <a:noFill/>
        </p:spPr>
        <p:txBody>
          <a:bodyPr wrap="square" rtlCol="0">
            <a:spAutoFit/>
          </a:bodyPr>
          <a:lstStyle/>
          <a:p>
            <a:pPr lvl="0">
              <a:defRPr/>
            </a:pPr>
            <a:r>
              <a:rPr lang="en-US" sz="1000" dirty="0" smtClean="0"/>
              <a:t>*</a:t>
            </a:r>
            <a:r>
              <a:rPr lang="en-US" sz="1000" dirty="0" smtClean="0">
                <a:solidFill>
                  <a:srgbClr val="FF0000"/>
                </a:solidFill>
              </a:rPr>
              <a:t> </a:t>
            </a:r>
            <a:r>
              <a:rPr lang="en-US" sz="1000" dirty="0" smtClean="0"/>
              <a:t>E</a:t>
            </a:r>
            <a:r>
              <a:rPr lang="en-US" sz="1000" dirty="0" smtClean="0">
                <a:solidFill>
                  <a:prstClr val="black"/>
                </a:solidFill>
              </a:rPr>
              <a:t>xcluding </a:t>
            </a:r>
            <a:r>
              <a:rPr lang="en-US" sz="1000" dirty="0">
                <a:solidFill>
                  <a:prstClr val="black"/>
                </a:solidFill>
              </a:rPr>
              <a:t>Taiwanese</a:t>
            </a:r>
            <a:r>
              <a:rPr lang="en-US" sz="1000" dirty="0" smtClean="0">
                <a:solidFill>
                  <a:prstClr val="black"/>
                </a:solidFill>
              </a:rPr>
              <a:t>.</a:t>
            </a:r>
          </a:p>
          <a:p>
            <a:pPr lvl="0">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 </a:t>
            </a:r>
            <a:r>
              <a:rPr lang="en-US" sz="1000" dirty="0" smtClean="0">
                <a:solidFill>
                  <a:prstClr val="black"/>
                </a:solidFill>
              </a:rPr>
              <a:t>2017 </a:t>
            </a:r>
            <a:r>
              <a:rPr kumimoji="0" lang="en-US" sz="1000" b="0" i="0" u="none" strike="noStrike" kern="1200" cap="none" spc="0" normalizeH="0" baseline="0" noProof="0" dirty="0">
                <a:ln>
                  <a:noFill/>
                </a:ln>
                <a:solidFill>
                  <a:prstClr val="black"/>
                </a:solidFill>
                <a:effectLst/>
                <a:uLnTx/>
                <a:uFillTx/>
                <a:latin typeface="Arial"/>
                <a:ea typeface="+mn-ea"/>
                <a:cs typeface="+mn-cs"/>
              </a:rPr>
              <a:t>American Community Survey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0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0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another race. Individuals reporting two or more races comprise 3.3 percent of the total population. Percentages represent each subpopulation as a percentage of the sum of all subpopulations. Because people may have identified with two or more subpopulations, the sum of subpopulations may exceed the total Asian population. </a:t>
            </a:r>
          </a:p>
        </p:txBody>
      </p:sp>
      <p:graphicFrame>
        <p:nvGraphicFramePr>
          <p:cNvPr id="6" name="Chart 5" descr="Ten Largest Asian Subpopulations, United States, 2017" title="Ten Largest Asian Subpopulations, United States, 2017">
            <a:extLst>
              <a:ext uri="{FF2B5EF4-FFF2-40B4-BE49-F238E27FC236}">
                <a16:creationId xmlns:a16="http://schemas.microsoft.com/office/drawing/2014/main" id="{22C7025C-A19E-47E0-A5E6-131CD8B96B8D}"/>
              </a:ext>
            </a:extLst>
          </p:cNvPr>
          <p:cNvGraphicFramePr>
            <a:graphicFrameLocks/>
          </p:cNvGraphicFramePr>
          <p:nvPr>
            <p:extLst>
              <p:ext uri="{D42A27DB-BD31-4B8C-83A1-F6EECF244321}">
                <p14:modId xmlns:p14="http://schemas.microsoft.com/office/powerpoint/2010/main" val="1894041676"/>
              </p:ext>
            </p:extLst>
          </p:nvPr>
        </p:nvGraphicFramePr>
        <p:xfrm>
          <a:off x="457200" y="128016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8937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ix Largest NHPI  Subpopulations, United States, 2017" title="Six Largest NHPI  Subpopulations, United States, 2017"/>
          <p:cNvSpPr>
            <a:spLocks noGrp="1"/>
          </p:cNvSpPr>
          <p:nvPr>
            <p:ph type="title"/>
          </p:nvPr>
        </p:nvSpPr>
        <p:spPr/>
        <p:txBody>
          <a:bodyPr>
            <a:noAutofit/>
          </a:bodyPr>
          <a:lstStyle/>
          <a:p>
            <a:pPr algn="l"/>
            <a:r>
              <a:rPr lang="en-US" sz="2800" dirty="0" smtClean="0"/>
              <a:t>Six Largest NHPI  Subpopulations, United States, 2017</a:t>
            </a:r>
            <a:endParaRPr lang="en-US" sz="2800" dirty="0"/>
          </a:p>
        </p:txBody>
      </p:sp>
      <p:sp>
        <p:nvSpPr>
          <p:cNvPr id="3" name="Slide Number Placeholder 2">
            <a:extLst>
              <a:ext uri="{FF2B5EF4-FFF2-40B4-BE49-F238E27FC236}">
                <a16:creationId xmlns:a16="http://schemas.microsoft.com/office/drawing/2014/main" id="{19E894C6-8220-449A-B0FC-3F445285D817}"/>
              </a:ext>
            </a:extLst>
          </p:cNvPr>
          <p:cNvSpPr>
            <a:spLocks noGrp="1"/>
          </p:cNvSpPr>
          <p:nvPr>
            <p:ph type="sldNum" sz="quarter" idx="10"/>
          </p:nvPr>
        </p:nvSpPr>
        <p:spPr/>
        <p:txBody>
          <a:bodyPr/>
          <a:lstStyle/>
          <a:p>
            <a:pPr lvl="0"/>
            <a:fld id="{85F5B7A5-34A7-4AB0-A34F-A4DF2002FA98}" type="slidenum">
              <a:rPr lang="en-US" noProof="0" smtClean="0"/>
              <a:pPr lvl="0"/>
              <a:t>31</a:t>
            </a:fld>
            <a:endParaRPr lang="en-US" noProof="0" dirty="0"/>
          </a:p>
        </p:txBody>
      </p:sp>
      <p:graphicFrame>
        <p:nvGraphicFramePr>
          <p:cNvPr id="7" name="Chart 6" descr="Six Largest NHPI  Subpopulations, United States, 2017" title="Six Largest NHPI  Subpopulations, United States, 2017">
            <a:extLst>
              <a:ext uri="{FF2B5EF4-FFF2-40B4-BE49-F238E27FC236}">
                <a16:creationId xmlns:a16="http://schemas.microsoft.com/office/drawing/2014/main" id="{3817A1D4-881A-4414-8139-3A13DE361F41}"/>
              </a:ext>
            </a:extLst>
          </p:cNvPr>
          <p:cNvGraphicFramePr>
            <a:graphicFrameLocks/>
          </p:cNvGraphicFramePr>
          <p:nvPr>
            <p:extLst>
              <p:ext uri="{D42A27DB-BD31-4B8C-83A1-F6EECF244321}">
                <p14:modId xmlns:p14="http://schemas.microsoft.com/office/powerpoint/2010/main" val="2156405091"/>
              </p:ext>
            </p:extLst>
          </p:nvPr>
        </p:nvGraphicFramePr>
        <p:xfrm>
          <a:off x="457200" y="1364972"/>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57200" y="5486400"/>
            <a:ext cx="8229600" cy="707886"/>
          </a:xfrm>
          <a:prstGeom prst="rect">
            <a:avLst/>
          </a:prstGeom>
        </p:spPr>
        <p:txBody>
          <a:bodyPr>
            <a:spAutoFit/>
          </a:bodyPr>
          <a:lstStyle/>
          <a:p>
            <a:pPr lvl="0">
              <a:defRPr/>
            </a:pPr>
            <a:r>
              <a:rPr lang="en-US" sz="1000" b="1" dirty="0">
                <a:solidFill>
                  <a:prstClr val="black"/>
                </a:solidFill>
              </a:rPr>
              <a:t>Source:</a:t>
            </a:r>
            <a:r>
              <a:rPr lang="en-US" sz="1000" dirty="0">
                <a:solidFill>
                  <a:prstClr val="black"/>
                </a:solidFill>
              </a:rPr>
              <a:t> 2017 American Community Survey </a:t>
            </a:r>
            <a:r>
              <a:rPr lang="en-US" sz="1000" dirty="0" smtClean="0">
                <a:solidFill>
                  <a:prstClr val="black"/>
                </a:solidFill>
              </a:rPr>
              <a:t>1 </a:t>
            </a:r>
            <a:r>
              <a:rPr lang="en-US" sz="1000" dirty="0">
                <a:solidFill>
                  <a:prstClr val="black"/>
                </a:solidFill>
              </a:rPr>
              <a:t>Year Estimates – U.S. Census </a:t>
            </a:r>
            <a:r>
              <a:rPr lang="en-US" sz="1000" dirty="0" smtClean="0">
                <a:solidFill>
                  <a:prstClr val="black"/>
                </a:solidFill>
              </a:rPr>
              <a:t>Bureau. </a:t>
            </a:r>
            <a:endParaRPr lang="en-US" sz="1000" dirty="0">
              <a:solidFill>
                <a:prstClr val="black"/>
              </a:solidFill>
            </a:endParaRPr>
          </a:p>
          <a:p>
            <a:pPr>
              <a:defRPr/>
            </a:pPr>
            <a:r>
              <a:rPr lang="en-US" sz="1000" b="1" dirty="0" smtClean="0">
                <a:solidFill>
                  <a:prstClr val="black"/>
                </a:solidFill>
              </a:rPr>
              <a:t>Note: </a:t>
            </a:r>
            <a:r>
              <a:rPr lang="en-US" sz="1000" dirty="0" smtClean="0">
                <a:solidFill>
                  <a:prstClr val="black"/>
                </a:solidFill>
              </a:rPr>
              <a:t>Data include individuals reporting one race alone or in combination with another race. Individuals reporting two or more races make up 3.3 percent of the total population. Percentages represent each subpopulation as a percentage of the sum of all subpopulations. Because people may have identified with two or more subpopulations, the sum of subpopulations may exceed the total NHPI population. </a:t>
            </a:r>
            <a:endParaRPr lang="en-US" sz="1000" dirty="0">
              <a:solidFill>
                <a:prstClr val="black"/>
              </a:solidFill>
            </a:endParaRPr>
          </a:p>
        </p:txBody>
      </p:sp>
    </p:spTree>
    <p:extLst>
      <p:ext uri="{BB962C8B-B14F-4D97-AF65-F5344CB8AC3E}">
        <p14:creationId xmlns:p14="http://schemas.microsoft.com/office/powerpoint/2010/main" val="587757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22AA-ED9B-448D-B7B2-6C7B75117C40}"/>
              </a:ext>
            </a:extLst>
          </p:cNvPr>
          <p:cNvSpPr>
            <a:spLocks noGrp="1"/>
          </p:cNvSpPr>
          <p:nvPr>
            <p:ph type="title"/>
          </p:nvPr>
        </p:nvSpPr>
        <p:spPr>
          <a:xfrm>
            <a:off x="1257300" y="136525"/>
            <a:ext cx="6629400" cy="930275"/>
          </a:xfrm>
        </p:spPr>
        <p:txBody>
          <a:bodyPr>
            <a:noAutofit/>
          </a:bodyPr>
          <a:lstStyle/>
          <a:p>
            <a:pPr algn="l"/>
            <a:r>
              <a:rPr lang="en-US" sz="2200" dirty="0"/>
              <a:t>Educational Attainment of Asian Subpopulations </a:t>
            </a:r>
            <a:r>
              <a:rPr lang="en-US" sz="2200" dirty="0" smtClean="0"/>
              <a:t>Age</a:t>
            </a:r>
            <a:r>
              <a:rPr lang="en-US" sz="2200" dirty="0" smtClean="0">
                <a:solidFill>
                  <a:srgbClr val="7BA8DF"/>
                </a:solidFill>
              </a:rPr>
              <a:t> </a:t>
            </a:r>
            <a:r>
              <a:rPr lang="en-US" sz="2200" dirty="0" smtClean="0"/>
              <a:t>25 </a:t>
            </a:r>
            <a:r>
              <a:rPr lang="en-US" sz="2200" dirty="0"/>
              <a:t>Years and Over, 2017</a:t>
            </a:r>
          </a:p>
        </p:txBody>
      </p:sp>
      <p:sp>
        <p:nvSpPr>
          <p:cNvPr id="4" name="Slide Number Placeholder 3">
            <a:extLst>
              <a:ext uri="{FF2B5EF4-FFF2-40B4-BE49-F238E27FC236}">
                <a16:creationId xmlns:a16="http://schemas.microsoft.com/office/drawing/2014/main" id="{1C43EB83-9CBE-4310-A727-1E4F032AE07B}"/>
              </a:ext>
            </a:extLst>
          </p:cNvPr>
          <p:cNvSpPr>
            <a:spLocks noGrp="1"/>
          </p:cNvSpPr>
          <p:nvPr>
            <p:ph type="sldNum" sz="quarter" idx="10"/>
          </p:nvPr>
        </p:nvSpPr>
        <p:spPr/>
        <p:txBody>
          <a:bodyPr/>
          <a:lstStyle/>
          <a:p>
            <a:fld id="{85F5B7A5-34A7-4AB0-A34F-A4DF2002FA98}" type="slidenum">
              <a:rPr lang="en-US" smtClean="0"/>
              <a:t>32</a:t>
            </a:fld>
            <a:endParaRPr lang="en-US" dirty="0"/>
          </a:p>
        </p:txBody>
      </p:sp>
      <p:sp>
        <p:nvSpPr>
          <p:cNvPr id="7" name="Rectangle 6">
            <a:extLst>
              <a:ext uri="{FF2B5EF4-FFF2-40B4-BE49-F238E27FC236}">
                <a16:creationId xmlns:a16="http://schemas.microsoft.com/office/drawing/2014/main" id="{6509557C-B131-4949-AC95-A2CE9CD1C366}"/>
              </a:ext>
            </a:extLst>
          </p:cNvPr>
          <p:cNvSpPr/>
          <p:nvPr/>
        </p:nvSpPr>
        <p:spPr>
          <a:xfrm>
            <a:off x="457200" y="5852160"/>
            <a:ext cx="8229600" cy="553998"/>
          </a:xfrm>
          <a:prstGeom prst="rect">
            <a:avLst/>
          </a:prstGeom>
        </p:spPr>
        <p:txBody>
          <a:bodyPr wrap="square">
            <a:spAutoFit/>
          </a:bodyPr>
          <a:lstStyle/>
          <a:p>
            <a:r>
              <a:rPr lang="en-US" sz="1000" dirty="0" smtClean="0"/>
              <a:t>*</a:t>
            </a:r>
            <a:r>
              <a:rPr lang="en-US" sz="1000" dirty="0" smtClean="0">
                <a:solidFill>
                  <a:srgbClr val="FF0000"/>
                </a:solidFill>
              </a:rPr>
              <a:t> </a:t>
            </a:r>
            <a:r>
              <a:rPr lang="en-US" sz="1000" dirty="0"/>
              <a:t>E</a:t>
            </a:r>
            <a:r>
              <a:rPr lang="en-US" sz="1000" dirty="0">
                <a:solidFill>
                  <a:prstClr val="black"/>
                </a:solidFill>
              </a:rPr>
              <a:t>xcluding Taiwanese.</a:t>
            </a:r>
          </a:p>
          <a:p>
            <a:r>
              <a:rPr lang="en-US" sz="1000" b="1" dirty="0" smtClean="0"/>
              <a:t>Source:</a:t>
            </a:r>
            <a:r>
              <a:rPr lang="en-US" sz="1000" dirty="0" smtClean="0"/>
              <a:t> </a:t>
            </a:r>
            <a:r>
              <a:rPr lang="en-US" sz="1000" dirty="0"/>
              <a:t>2017 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smtClean="0"/>
              <a:t>Data </a:t>
            </a:r>
            <a:r>
              <a:rPr lang="en-US" sz="1000" dirty="0"/>
              <a:t>include individuals reporting one race alone or in combination with one or more races. </a:t>
            </a:r>
          </a:p>
        </p:txBody>
      </p:sp>
      <p:graphicFrame>
        <p:nvGraphicFramePr>
          <p:cNvPr id="6" name="Chart 5" descr="Educational Attainment of Asian Subpopulations Age 25 Years and Over, 2017" title="Educational Attainment of Asian Subpopulations Age 25 Years and Over, 2017"/>
          <p:cNvGraphicFramePr/>
          <p:nvPr>
            <p:extLst>
              <p:ext uri="{D42A27DB-BD31-4B8C-83A1-F6EECF244321}">
                <p14:modId xmlns:p14="http://schemas.microsoft.com/office/powerpoint/2010/main" val="4027889966"/>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304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ducational Attainment of NHPI Subpopulations Age 25 Years and Over, 2017" title="Table">
            <a:extLst>
              <a:ext uri="{FF2B5EF4-FFF2-40B4-BE49-F238E27FC236}">
                <a16:creationId xmlns:a16="http://schemas.microsoft.com/office/drawing/2014/main" id="{C58DE635-CD74-4BB0-8977-EBE04C7E4EFB}"/>
              </a:ext>
            </a:extLst>
          </p:cNvPr>
          <p:cNvSpPr>
            <a:spLocks noGrp="1"/>
          </p:cNvSpPr>
          <p:nvPr>
            <p:ph type="title"/>
          </p:nvPr>
        </p:nvSpPr>
        <p:spPr>
          <a:xfrm>
            <a:off x="1257300" y="178485"/>
            <a:ext cx="6591300" cy="888315"/>
          </a:xfrm>
        </p:spPr>
        <p:txBody>
          <a:bodyPr>
            <a:noAutofit/>
          </a:bodyPr>
          <a:lstStyle/>
          <a:p>
            <a:pPr algn="l"/>
            <a:r>
              <a:rPr lang="en-US" sz="2200" dirty="0"/>
              <a:t>Educational Attainment of NHPI Subpopulations </a:t>
            </a:r>
            <a:r>
              <a:rPr lang="en-US" sz="2200" dirty="0" smtClean="0"/>
              <a:t>Age</a:t>
            </a:r>
            <a:r>
              <a:rPr lang="en-US" sz="2200" dirty="0" smtClean="0">
                <a:solidFill>
                  <a:srgbClr val="7BA8DF"/>
                </a:solidFill>
              </a:rPr>
              <a:t> </a:t>
            </a:r>
            <a:r>
              <a:rPr lang="en-US" sz="2200" dirty="0" smtClean="0"/>
              <a:t>25 </a:t>
            </a:r>
            <a:r>
              <a:rPr lang="en-US" sz="2200" dirty="0"/>
              <a:t>Years and Over, 2017</a:t>
            </a:r>
          </a:p>
        </p:txBody>
      </p:sp>
      <p:sp>
        <p:nvSpPr>
          <p:cNvPr id="4" name="Slide Number Placeholder 3">
            <a:extLst>
              <a:ext uri="{FF2B5EF4-FFF2-40B4-BE49-F238E27FC236}">
                <a16:creationId xmlns:a16="http://schemas.microsoft.com/office/drawing/2014/main" id="{C178D714-01A2-4590-9845-D122953D4D7F}"/>
              </a:ext>
            </a:extLst>
          </p:cNvPr>
          <p:cNvSpPr>
            <a:spLocks noGrp="1"/>
          </p:cNvSpPr>
          <p:nvPr>
            <p:ph type="sldNum" sz="quarter" idx="10"/>
          </p:nvPr>
        </p:nvSpPr>
        <p:spPr/>
        <p:txBody>
          <a:bodyPr/>
          <a:lstStyle/>
          <a:p>
            <a:fld id="{85F5B7A5-34A7-4AB0-A34F-A4DF2002FA98}" type="slidenum">
              <a:rPr lang="en-US" smtClean="0"/>
              <a:t>33</a:t>
            </a:fld>
            <a:endParaRPr lang="en-US" dirty="0"/>
          </a:p>
        </p:txBody>
      </p:sp>
      <p:sp>
        <p:nvSpPr>
          <p:cNvPr id="6" name="Rectangle 5">
            <a:extLst>
              <a:ext uri="{FF2B5EF4-FFF2-40B4-BE49-F238E27FC236}">
                <a16:creationId xmlns:a16="http://schemas.microsoft.com/office/drawing/2014/main" id="{28052089-532A-4E5C-8104-C649C15049A1}"/>
              </a:ext>
            </a:extLst>
          </p:cNvPr>
          <p:cNvSpPr/>
          <p:nvPr/>
        </p:nvSpPr>
        <p:spPr>
          <a:xfrm>
            <a:off x="457200" y="5760720"/>
            <a:ext cx="8134350" cy="553998"/>
          </a:xfrm>
          <a:prstGeom prst="rect">
            <a:avLst/>
          </a:prstGeom>
        </p:spPr>
        <p:txBody>
          <a:bodyPr wrap="square">
            <a:spAutoFit/>
          </a:bodyPr>
          <a:lstStyle/>
          <a:p>
            <a:r>
              <a:rPr lang="en-US" sz="1000" b="1" dirty="0" smtClean="0"/>
              <a:t>Source: </a:t>
            </a:r>
            <a:r>
              <a:rPr lang="en-US" sz="1000" dirty="0" smtClean="0"/>
              <a:t>2017 </a:t>
            </a:r>
            <a:r>
              <a:rPr lang="en-US" sz="1000" dirty="0"/>
              <a:t>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a:t>Data include individuals reporting one race alone or in combination with one or more </a:t>
            </a:r>
            <a:r>
              <a:rPr lang="en-US" sz="1000" dirty="0" smtClean="0"/>
              <a:t>races. </a:t>
            </a:r>
            <a:r>
              <a:rPr lang="en-US" sz="1000" dirty="0" smtClean="0">
                <a:latin typeface="Arial" panose="020B0604020202020204" pitchFamily="34" charset="0"/>
                <a:cs typeface="Arial" panose="020B0604020202020204" pitchFamily="34" charset="0"/>
              </a:rPr>
              <a:t>Data </a:t>
            </a:r>
            <a:r>
              <a:rPr lang="en-US" sz="1000" dirty="0">
                <a:latin typeface="Arial" panose="020B0604020202020204" pitchFamily="34" charset="0"/>
                <a:cs typeface="Arial" panose="020B0604020202020204" pitchFamily="34" charset="0"/>
              </a:rPr>
              <a:t>are not available for Fijian and Marshallese subpopulations </a:t>
            </a:r>
            <a:r>
              <a:rPr lang="en-US" sz="1000" dirty="0" smtClean="0">
                <a:latin typeface="Arial" panose="020B0604020202020204" pitchFamily="34" charset="0"/>
                <a:cs typeface="Arial" panose="020B0604020202020204" pitchFamily="34" charset="0"/>
              </a:rPr>
              <a:t>due </a:t>
            </a:r>
            <a:r>
              <a:rPr lang="en-US" sz="1000" dirty="0">
                <a:latin typeface="Arial" panose="020B0604020202020204" pitchFamily="34" charset="0"/>
                <a:cs typeface="Arial" panose="020B0604020202020204" pitchFamily="34" charset="0"/>
              </a:rPr>
              <a:t>to low data reliability</a:t>
            </a:r>
            <a:r>
              <a:rPr lang="en-US" sz="1000" dirty="0" smtClean="0">
                <a:latin typeface="Arial" panose="020B0604020202020204" pitchFamily="34" charset="0"/>
                <a:cs typeface="Arial" panose="020B0604020202020204" pitchFamily="34" charset="0"/>
              </a:rPr>
              <a:t>.</a:t>
            </a:r>
            <a:endParaRPr lang="en-US" sz="1000" b="1" dirty="0"/>
          </a:p>
        </p:txBody>
      </p:sp>
      <p:graphicFrame>
        <p:nvGraphicFramePr>
          <p:cNvPr id="11" name="Content Placeholder 10" descr="Asian Subpopulations Age 5 Years and Over With Limited English Proficiency, 2017" title="Table">
            <a:extLst>
              <a:ext uri="{FF2B5EF4-FFF2-40B4-BE49-F238E27FC236}">
                <a16:creationId xmlns:a16="http://schemas.microsoft.com/office/drawing/2014/main" id="{84145FEE-26A8-42A7-AA5F-4CA22EF40269}"/>
              </a:ext>
            </a:extLst>
          </p:cNvPr>
          <p:cNvGraphicFramePr>
            <a:graphicFrameLocks noGrp="1"/>
          </p:cNvGraphicFramePr>
          <p:nvPr>
            <p:ph idx="1"/>
            <p:extLst>
              <p:ext uri="{D42A27DB-BD31-4B8C-83A1-F6EECF244321}">
                <p14:modId xmlns:p14="http://schemas.microsoft.com/office/powerpoint/2010/main" val="2728221619"/>
              </p:ext>
            </p:extLst>
          </p:nvPr>
        </p:nvGraphicFramePr>
        <p:xfrm>
          <a:off x="457200" y="1280160"/>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5620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ian Subpopulations Age 5 Years and Over With Limited English Proficiency, 2017" title="Table">
            <a:extLst>
              <a:ext uri="{FF2B5EF4-FFF2-40B4-BE49-F238E27FC236}">
                <a16:creationId xmlns:a16="http://schemas.microsoft.com/office/drawing/2014/main" id="{ADD022AA-ED9B-448D-B7B2-6C7B75117C40}"/>
              </a:ext>
            </a:extLst>
          </p:cNvPr>
          <p:cNvSpPr>
            <a:spLocks noGrp="1"/>
          </p:cNvSpPr>
          <p:nvPr>
            <p:ph type="title"/>
          </p:nvPr>
        </p:nvSpPr>
        <p:spPr>
          <a:xfrm>
            <a:off x="1257300" y="178485"/>
            <a:ext cx="6515100" cy="888315"/>
          </a:xfrm>
        </p:spPr>
        <p:txBody>
          <a:bodyPr>
            <a:noAutofit/>
          </a:bodyPr>
          <a:lstStyle/>
          <a:p>
            <a:pPr algn="l"/>
            <a:r>
              <a:rPr lang="en-US" sz="2400" spc="-10" dirty="0" smtClean="0"/>
              <a:t>Asian </a:t>
            </a:r>
            <a:r>
              <a:rPr lang="en-US" sz="2400" spc="-10" dirty="0"/>
              <a:t>Subpopulations </a:t>
            </a:r>
            <a:r>
              <a:rPr lang="en-US" sz="2400" spc="-10" dirty="0" smtClean="0"/>
              <a:t>Age</a:t>
            </a:r>
            <a:r>
              <a:rPr lang="en-US" sz="2400" spc="-10" dirty="0" smtClean="0">
                <a:solidFill>
                  <a:srgbClr val="7BA8DF"/>
                </a:solidFill>
              </a:rPr>
              <a:t> </a:t>
            </a:r>
            <a:r>
              <a:rPr lang="en-US" sz="2400" spc="-10" dirty="0" smtClean="0"/>
              <a:t>5 </a:t>
            </a:r>
            <a:r>
              <a:rPr lang="en-US" sz="2400" spc="-10" dirty="0"/>
              <a:t>Years and Over </a:t>
            </a:r>
            <a:r>
              <a:rPr lang="en-US" sz="2400" spc="-10" dirty="0" smtClean="0"/>
              <a:t>With Limited </a:t>
            </a:r>
            <a:r>
              <a:rPr lang="en-US" sz="2400" spc="-10" dirty="0"/>
              <a:t>English Proficiency, 2017</a:t>
            </a:r>
          </a:p>
        </p:txBody>
      </p:sp>
      <p:sp>
        <p:nvSpPr>
          <p:cNvPr id="4" name="Slide Number Placeholder 3">
            <a:extLst>
              <a:ext uri="{FF2B5EF4-FFF2-40B4-BE49-F238E27FC236}">
                <a16:creationId xmlns:a16="http://schemas.microsoft.com/office/drawing/2014/main" id="{1C43EB83-9CBE-4310-A727-1E4F032AE07B}"/>
              </a:ext>
            </a:extLst>
          </p:cNvPr>
          <p:cNvSpPr>
            <a:spLocks noGrp="1"/>
          </p:cNvSpPr>
          <p:nvPr>
            <p:ph type="sldNum" sz="quarter" idx="10"/>
          </p:nvPr>
        </p:nvSpPr>
        <p:spPr/>
        <p:txBody>
          <a:bodyPr/>
          <a:lstStyle/>
          <a:p>
            <a:fld id="{85F5B7A5-34A7-4AB0-A34F-A4DF2002FA98}" type="slidenum">
              <a:rPr lang="en-US" smtClean="0"/>
              <a:t>34</a:t>
            </a:fld>
            <a:endParaRPr lang="en-US" dirty="0"/>
          </a:p>
        </p:txBody>
      </p:sp>
      <p:sp>
        <p:nvSpPr>
          <p:cNvPr id="7" name="Rectangle 6">
            <a:extLst>
              <a:ext uri="{FF2B5EF4-FFF2-40B4-BE49-F238E27FC236}">
                <a16:creationId xmlns:a16="http://schemas.microsoft.com/office/drawing/2014/main" id="{6509557C-B131-4949-AC95-A2CE9CD1C366}"/>
              </a:ext>
            </a:extLst>
          </p:cNvPr>
          <p:cNvSpPr/>
          <p:nvPr/>
        </p:nvSpPr>
        <p:spPr>
          <a:xfrm>
            <a:off x="457200" y="5577840"/>
            <a:ext cx="8229600" cy="707886"/>
          </a:xfrm>
          <a:prstGeom prst="rect">
            <a:avLst/>
          </a:prstGeom>
        </p:spPr>
        <p:txBody>
          <a:bodyPr wrap="square">
            <a:spAutoFit/>
          </a:bodyPr>
          <a:lstStyle/>
          <a:p>
            <a:r>
              <a:rPr lang="en-US" sz="1000" dirty="0" smtClean="0"/>
              <a:t>* Excluding </a:t>
            </a:r>
            <a:r>
              <a:rPr lang="en-US" sz="1000" dirty="0"/>
              <a:t>Taiwanese.</a:t>
            </a:r>
          </a:p>
          <a:p>
            <a:r>
              <a:rPr lang="en-US" sz="1000" b="1" dirty="0" smtClean="0"/>
              <a:t>Source:</a:t>
            </a:r>
            <a:r>
              <a:rPr lang="en-US" sz="1000" dirty="0" smtClean="0"/>
              <a:t> </a:t>
            </a:r>
            <a:r>
              <a:rPr lang="en-US" sz="1000" dirty="0"/>
              <a:t>2017 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smtClean="0"/>
              <a:t>Data </a:t>
            </a:r>
            <a:r>
              <a:rPr lang="en-US" sz="1000" dirty="0"/>
              <a:t>include individuals reporting one race alone or in combination with one or more </a:t>
            </a:r>
            <a:r>
              <a:rPr lang="en-US" sz="1000" dirty="0" smtClean="0"/>
              <a:t>races. Limited English proficiency is defined as people </a:t>
            </a:r>
            <a:r>
              <a:rPr lang="en-US" sz="1000" dirty="0" smtClean="0">
                <a:latin typeface="Arial" panose="020B0604020202020204" pitchFamily="34" charset="0"/>
                <a:cs typeface="Arial" panose="020B0604020202020204" pitchFamily="34" charset="0"/>
              </a:rPr>
              <a:t>who </a:t>
            </a:r>
            <a:r>
              <a:rPr lang="en-US" sz="1000" dirty="0">
                <a:latin typeface="Arial" panose="020B0604020202020204" pitchFamily="34" charset="0"/>
                <a:cs typeface="Arial" panose="020B0604020202020204" pitchFamily="34" charset="0"/>
              </a:rPr>
              <a:t>speak English less than “Very well.” Those who speak only English at home are not asked to rate their English proficiency</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8" name="Content Placeholder 7" descr="Asian Subpopulations Age 5 Years and Over With Limited English Proficiency, 2017" title="Table">
            <a:extLst>
              <a:ext uri="{FF2B5EF4-FFF2-40B4-BE49-F238E27FC236}">
                <a16:creationId xmlns:a16="http://schemas.microsoft.com/office/drawing/2014/main" id="{9D35A9CD-1E5C-41F7-AD4F-2F336AA8716B}"/>
              </a:ext>
            </a:extLst>
          </p:cNvPr>
          <p:cNvGraphicFramePr>
            <a:graphicFrameLocks noGrp="1"/>
          </p:cNvGraphicFramePr>
          <p:nvPr>
            <p:ph idx="1"/>
            <p:extLst>
              <p:ext uri="{D42A27DB-BD31-4B8C-83A1-F6EECF244321}">
                <p14:modId xmlns:p14="http://schemas.microsoft.com/office/powerpoint/2010/main" val="95043978"/>
              </p:ext>
            </p:extLst>
          </p:nvPr>
        </p:nvGraphicFramePr>
        <p:xfrm>
          <a:off x="457200" y="118872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6680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E635-CD74-4BB0-8977-EBE04C7E4EFB}"/>
              </a:ext>
            </a:extLst>
          </p:cNvPr>
          <p:cNvSpPr>
            <a:spLocks noGrp="1"/>
          </p:cNvSpPr>
          <p:nvPr>
            <p:ph type="title"/>
          </p:nvPr>
        </p:nvSpPr>
        <p:spPr>
          <a:xfrm>
            <a:off x="1257300" y="178485"/>
            <a:ext cx="6515100" cy="888315"/>
          </a:xfrm>
        </p:spPr>
        <p:txBody>
          <a:bodyPr>
            <a:noAutofit/>
          </a:bodyPr>
          <a:lstStyle/>
          <a:p>
            <a:pPr algn="l"/>
            <a:r>
              <a:rPr lang="en-US" sz="2400" dirty="0" smtClean="0"/>
              <a:t>NHPI </a:t>
            </a:r>
            <a:r>
              <a:rPr lang="en-US" sz="2400" dirty="0"/>
              <a:t>Subpopulations </a:t>
            </a:r>
            <a:r>
              <a:rPr lang="en-US" sz="2400" dirty="0" smtClean="0"/>
              <a:t>Age 5 </a:t>
            </a:r>
            <a:r>
              <a:rPr lang="en-US" sz="2400" dirty="0"/>
              <a:t>Years and Over </a:t>
            </a:r>
            <a:r>
              <a:rPr lang="en-US" sz="2400" dirty="0" smtClean="0"/>
              <a:t>With </a:t>
            </a:r>
            <a:r>
              <a:rPr lang="en-US" sz="2400" dirty="0"/>
              <a:t>Limited English Proficiency, 2017</a:t>
            </a:r>
          </a:p>
        </p:txBody>
      </p:sp>
      <p:sp>
        <p:nvSpPr>
          <p:cNvPr id="4" name="Slide Number Placeholder 3">
            <a:extLst>
              <a:ext uri="{FF2B5EF4-FFF2-40B4-BE49-F238E27FC236}">
                <a16:creationId xmlns:a16="http://schemas.microsoft.com/office/drawing/2014/main" id="{C178D714-01A2-4590-9845-D122953D4D7F}"/>
              </a:ext>
            </a:extLst>
          </p:cNvPr>
          <p:cNvSpPr>
            <a:spLocks noGrp="1"/>
          </p:cNvSpPr>
          <p:nvPr>
            <p:ph type="sldNum" sz="quarter" idx="10"/>
          </p:nvPr>
        </p:nvSpPr>
        <p:spPr/>
        <p:txBody>
          <a:bodyPr/>
          <a:lstStyle/>
          <a:p>
            <a:fld id="{85F5B7A5-34A7-4AB0-A34F-A4DF2002FA98}" type="slidenum">
              <a:rPr lang="en-US" smtClean="0"/>
              <a:t>35</a:t>
            </a:fld>
            <a:endParaRPr lang="en-US" dirty="0"/>
          </a:p>
        </p:txBody>
      </p:sp>
      <p:sp>
        <p:nvSpPr>
          <p:cNvPr id="6" name="Rectangle 5">
            <a:extLst>
              <a:ext uri="{FF2B5EF4-FFF2-40B4-BE49-F238E27FC236}">
                <a16:creationId xmlns:a16="http://schemas.microsoft.com/office/drawing/2014/main" id="{B9DBA220-01AE-45F0-9CD3-46310FFDC924}"/>
              </a:ext>
            </a:extLst>
          </p:cNvPr>
          <p:cNvSpPr/>
          <p:nvPr/>
        </p:nvSpPr>
        <p:spPr>
          <a:xfrm>
            <a:off x="457200" y="5577840"/>
            <a:ext cx="8229600" cy="707886"/>
          </a:xfrm>
          <a:prstGeom prst="rect">
            <a:avLst/>
          </a:prstGeom>
        </p:spPr>
        <p:txBody>
          <a:bodyPr wrap="square">
            <a:spAutoFit/>
          </a:bodyPr>
          <a:lstStyle/>
          <a:p>
            <a:r>
              <a:rPr lang="en-US" sz="1000" b="1" dirty="0" smtClean="0"/>
              <a:t>Source:</a:t>
            </a:r>
            <a:r>
              <a:rPr lang="en-US" sz="1000" dirty="0" smtClean="0"/>
              <a:t> </a:t>
            </a:r>
            <a:r>
              <a:rPr lang="en-US" sz="1000" dirty="0"/>
              <a:t>2017 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smtClean="0"/>
              <a:t>Data </a:t>
            </a:r>
            <a:r>
              <a:rPr lang="en-US" sz="1000" dirty="0"/>
              <a:t>include individuals reporting one race alone or in combination with one or more races. Limited English proficiency is defined as people </a:t>
            </a:r>
            <a:r>
              <a:rPr lang="en-US" sz="1000" dirty="0">
                <a:latin typeface="Arial" panose="020B0604020202020204" pitchFamily="34" charset="0"/>
                <a:cs typeface="Arial" panose="020B0604020202020204" pitchFamily="34" charset="0"/>
              </a:rPr>
              <a:t>who speak English less than “Very well.” Those who speak only English at home are not asked to rate their English proficiency</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Data are not available for Fijian and Marshallese </a:t>
            </a:r>
            <a:r>
              <a:rPr lang="en-US" sz="1000" dirty="0" smtClean="0">
                <a:latin typeface="Arial" panose="020B0604020202020204" pitchFamily="34" charset="0"/>
                <a:cs typeface="Arial" panose="020B0604020202020204" pitchFamily="34" charset="0"/>
              </a:rPr>
              <a:t>populations </a:t>
            </a:r>
            <a:r>
              <a:rPr lang="en-US" sz="1000" dirty="0">
                <a:latin typeface="Arial" panose="020B0604020202020204" pitchFamily="34" charset="0"/>
                <a:cs typeface="Arial" panose="020B0604020202020204" pitchFamily="34" charset="0"/>
              </a:rPr>
              <a:t>due to low data reliability</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8" name="Chart 7" descr="NHPI Subpopulations Age 5 Years and Over With Limited English Proficiency, 2017" title="NHPI Subpopulations Age 5 Years and Over With Limited English Proficiency, 2017">
            <a:extLst>
              <a:ext uri="{FF2B5EF4-FFF2-40B4-BE49-F238E27FC236}">
                <a16:creationId xmlns:a16="http://schemas.microsoft.com/office/drawing/2014/main" id="{0D72C227-63D2-437C-A499-9AC9B51A65A8}"/>
              </a:ext>
            </a:extLst>
          </p:cNvPr>
          <p:cNvGraphicFramePr>
            <a:graphicFrameLocks/>
          </p:cNvGraphicFramePr>
          <p:nvPr>
            <p:extLst>
              <p:ext uri="{D42A27DB-BD31-4B8C-83A1-F6EECF244321}">
                <p14:modId xmlns:p14="http://schemas.microsoft.com/office/powerpoint/2010/main" val="2291248827"/>
              </p:ext>
            </p:extLst>
          </p:nvPr>
        </p:nvGraphicFramePr>
        <p:xfrm>
          <a:off x="457200" y="1282503"/>
          <a:ext cx="82296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2674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D3B9-4277-4B42-88ED-A679F4945283}"/>
              </a:ext>
            </a:extLst>
          </p:cNvPr>
          <p:cNvSpPr>
            <a:spLocks noGrp="1"/>
          </p:cNvSpPr>
          <p:nvPr>
            <p:ph type="title"/>
          </p:nvPr>
        </p:nvSpPr>
        <p:spPr/>
        <p:txBody>
          <a:bodyPr>
            <a:noAutofit/>
          </a:bodyPr>
          <a:lstStyle/>
          <a:p>
            <a:pPr algn="l"/>
            <a:r>
              <a:rPr lang="en-US" sz="2800" dirty="0" smtClean="0"/>
              <a:t>Year of Entry of the Foreign-Born Asian and NHPI Population, 2017</a:t>
            </a:r>
            <a:endParaRPr lang="en-US" sz="2800" dirty="0"/>
          </a:p>
        </p:txBody>
      </p:sp>
      <p:sp>
        <p:nvSpPr>
          <p:cNvPr id="3" name="Content Placeholder 2">
            <a:extLst>
              <a:ext uri="{FF2B5EF4-FFF2-40B4-BE49-F238E27FC236}">
                <a16:creationId xmlns:a16="http://schemas.microsoft.com/office/drawing/2014/main" id="{24AFC372-3B1F-44A8-96D4-0B195AE17524}"/>
              </a:ext>
            </a:extLst>
          </p:cNvPr>
          <p:cNvSpPr>
            <a:spLocks noGrp="1"/>
          </p:cNvSpPr>
          <p:nvPr>
            <p:ph idx="1"/>
          </p:nvPr>
        </p:nvSpPr>
        <p:spPr/>
        <p:txBody>
          <a:bodyPr/>
          <a:lstStyle/>
          <a:p>
            <a:r>
              <a:rPr lang="en-US" dirty="0" smtClean="0"/>
              <a:t>As of 2017, 58.1% of Asians and 15.7% of NHPIs were foreign born.</a:t>
            </a:r>
          </a:p>
          <a:p>
            <a:pPr lvl="1"/>
            <a:r>
              <a:rPr lang="en-US" dirty="0" smtClean="0"/>
              <a:t>Almost half of the foreign-born Asian population (48.9%) had arrived in the United States before 2000 while more than one quarter (27.1%) had arrived in 2010 or later. </a:t>
            </a:r>
          </a:p>
          <a:p>
            <a:pPr lvl="1"/>
            <a:r>
              <a:rPr lang="en-US" dirty="0" smtClean="0"/>
              <a:t>Similarly, among foreign-born NHPIs as of the same year, 49.3% had arrived in the United States before 2000 and 23.8% had arrived in 2010 or later.</a:t>
            </a:r>
            <a:endParaRPr lang="en-US" dirty="0"/>
          </a:p>
        </p:txBody>
      </p:sp>
      <p:sp>
        <p:nvSpPr>
          <p:cNvPr id="4" name="Slide Number Placeholder 3">
            <a:extLst>
              <a:ext uri="{FF2B5EF4-FFF2-40B4-BE49-F238E27FC236}">
                <a16:creationId xmlns:a16="http://schemas.microsoft.com/office/drawing/2014/main" id="{F7AE959D-890A-4360-9810-A91D4B9B7F84}"/>
              </a:ext>
            </a:extLst>
          </p:cNvPr>
          <p:cNvSpPr>
            <a:spLocks noGrp="1"/>
          </p:cNvSpPr>
          <p:nvPr>
            <p:ph type="sldNum" sz="quarter" idx="10"/>
          </p:nvPr>
        </p:nvSpPr>
        <p:spPr/>
        <p:txBody>
          <a:bodyPr/>
          <a:lstStyle/>
          <a:p>
            <a:fld id="{85F5B7A5-34A7-4AB0-A34F-A4DF2002FA98}" type="slidenum">
              <a:rPr lang="en-US" smtClean="0"/>
              <a:pPr/>
              <a:t>36</a:t>
            </a:fld>
            <a:endParaRPr lang="en-US" dirty="0"/>
          </a:p>
        </p:txBody>
      </p:sp>
    </p:spTree>
    <p:extLst>
      <p:ext uri="{BB962C8B-B14F-4D97-AF65-F5344CB8AC3E}">
        <p14:creationId xmlns:p14="http://schemas.microsoft.com/office/powerpoint/2010/main" val="3904248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jected Growth of the U.S. Resident Population Between 2016 and 2060, by Race" title="Projected Growth of the U.S. Resident Population Between 2016 and 2060, by Race"/>
          <p:cNvSpPr>
            <a:spLocks noGrp="1"/>
          </p:cNvSpPr>
          <p:nvPr>
            <p:ph type="title"/>
          </p:nvPr>
        </p:nvSpPr>
        <p:spPr>
          <a:xfrm>
            <a:off x="1257300" y="136525"/>
            <a:ext cx="6629400" cy="939969"/>
          </a:xfrm>
        </p:spPr>
        <p:txBody>
          <a:bodyPr>
            <a:noAutofit/>
          </a:bodyPr>
          <a:lstStyle/>
          <a:p>
            <a:pPr algn="l"/>
            <a:r>
              <a:rPr lang="en-US" sz="2400" dirty="0"/>
              <a:t>Projected Growth of the U.S. Resident Population Between 2016 and </a:t>
            </a:r>
            <a:r>
              <a:rPr lang="en-US" sz="2400" dirty="0" smtClean="0"/>
              <a:t>2060, </a:t>
            </a:r>
            <a:r>
              <a:rPr lang="en-US" sz="2400" dirty="0"/>
              <a:t>by Race</a:t>
            </a:r>
          </a:p>
        </p:txBody>
      </p:sp>
      <p:sp>
        <p:nvSpPr>
          <p:cNvPr id="3" name="TextBox 2"/>
          <p:cNvSpPr txBox="1"/>
          <p:nvPr/>
        </p:nvSpPr>
        <p:spPr>
          <a:xfrm>
            <a:off x="457200" y="5577840"/>
            <a:ext cx="8229600" cy="1015663"/>
          </a:xfrm>
          <a:prstGeom prst="rect">
            <a:avLst/>
          </a:prstGeom>
          <a:noFill/>
        </p:spPr>
        <p:txBody>
          <a:bodyPr wrap="square" rtlCol="0">
            <a:spAutoFit/>
          </a:bodyPr>
          <a:lstStyle/>
          <a:p>
            <a:pPr>
              <a:defRPr/>
            </a:pPr>
            <a:r>
              <a:rPr lang="en-US" sz="1000" b="1" dirty="0" smtClean="0">
                <a:solidFill>
                  <a:prstClr val="black"/>
                </a:solidFill>
              </a:rPr>
              <a:t>Key</a:t>
            </a:r>
            <a:r>
              <a:rPr lang="en-US" sz="1000" b="1" dirty="0">
                <a:solidFill>
                  <a:prstClr val="black"/>
                </a:solidFill>
              </a:rPr>
              <a:t>: </a:t>
            </a:r>
            <a:r>
              <a:rPr lang="en-US" sz="1000" dirty="0">
                <a:solidFill>
                  <a:prstClr val="black"/>
                </a:solidFill>
              </a:rPr>
              <a:t>AI/AN = American </a:t>
            </a:r>
            <a:r>
              <a:rPr lang="en-US" sz="1000" dirty="0" smtClean="0">
                <a:solidFill>
                  <a:prstClr val="black"/>
                </a:solidFill>
              </a:rPr>
              <a:t>Indian or </a:t>
            </a:r>
            <a:r>
              <a:rPr lang="en-US" sz="1000" dirty="0">
                <a:solidFill>
                  <a:prstClr val="black"/>
                </a:solidFill>
              </a:rPr>
              <a:t>Alaska Native; NHPI = Native </a:t>
            </a:r>
            <a:r>
              <a:rPr lang="en-US" sz="1000" dirty="0" smtClean="0">
                <a:solidFill>
                  <a:prstClr val="black"/>
                </a:solidFill>
              </a:rPr>
              <a:t>Hawaiian/Pacific Islander.</a:t>
            </a:r>
            <a:endParaRPr lang="en-US" sz="1000" b="1" dirty="0">
              <a:solidFill>
                <a:prstClr val="black"/>
              </a:solidFill>
            </a:endParaRPr>
          </a:p>
          <a:p>
            <a:pPr>
              <a:defRPr/>
            </a:pPr>
            <a:r>
              <a:rPr lang="en-US" sz="1000" b="1" dirty="0" smtClean="0">
                <a:solidFill>
                  <a:prstClr val="black"/>
                </a:solidFill>
              </a:rPr>
              <a:t>Source</a:t>
            </a:r>
            <a:r>
              <a:rPr lang="en-US" sz="1000" b="1" dirty="0">
                <a:solidFill>
                  <a:prstClr val="black"/>
                </a:solidFill>
              </a:rPr>
              <a:t>:</a:t>
            </a:r>
            <a:r>
              <a:rPr lang="en-US" sz="1000" dirty="0">
                <a:solidFill>
                  <a:prstClr val="black"/>
                </a:solidFill>
              </a:rPr>
              <a:t> U.S. Census Bureau</a:t>
            </a:r>
            <a:r>
              <a:rPr lang="en-US" sz="1000" dirty="0" smtClean="0">
                <a:solidFill>
                  <a:prstClr val="black"/>
                </a:solidFill>
              </a:rPr>
              <a:t>., Population Division. </a:t>
            </a:r>
            <a:r>
              <a:rPr lang="en-US" sz="1000" dirty="0">
                <a:solidFill>
                  <a:prstClr val="black"/>
                </a:solidFill>
              </a:rPr>
              <a:t>Projected Race and Hispanic Origin: Main Projections Series for the United States, 2017 to 2060. </a:t>
            </a:r>
            <a:r>
              <a:rPr lang="en-US" sz="1000" dirty="0" smtClean="0">
                <a:solidFill>
                  <a:prstClr val="black"/>
                </a:solidFill>
                <a:hlinkClick r:id="rId3" tooltip=": U.S. Census Bureau., Population Division. Projected Race and Hispanic Origin: Main Projections Series for the United States, 2017 to 2060"/>
              </a:rPr>
              <a:t>https</a:t>
            </a:r>
            <a:r>
              <a:rPr lang="en-US" sz="1000" dirty="0">
                <a:solidFill>
                  <a:prstClr val="black"/>
                </a:solidFill>
                <a:hlinkClick r:id="rId3" tooltip=": U.S. Census Bureau., Population Division. Projected Race and Hispanic Origin: Main Projections Series for the United States, 2017 to 2060"/>
              </a:rPr>
              <a:t>://</a:t>
            </a:r>
            <a:r>
              <a:rPr lang="en-US" sz="1000" dirty="0" smtClean="0">
                <a:solidFill>
                  <a:prstClr val="black"/>
                </a:solidFill>
                <a:hlinkClick r:id="rId3" tooltip=": U.S. Census Bureau., Population Division. Projected Race and Hispanic Origin: Main Projections Series for the United States, 2017 to 2060"/>
              </a:rPr>
              <a:t>www.census.gov/data/tables/2017/demo/popproj/2017-summary-tables.html</a:t>
            </a:r>
            <a:r>
              <a:rPr lang="en-US" sz="1000" dirty="0" smtClean="0">
                <a:solidFill>
                  <a:prstClr val="black"/>
                </a:solidFill>
              </a:rPr>
              <a:t>. </a:t>
            </a:r>
            <a:endParaRPr lang="en-US" sz="1000" dirty="0">
              <a:solidFill>
                <a:prstClr val="black"/>
              </a:solidFill>
            </a:endParaRPr>
          </a:p>
          <a:p>
            <a:pPr>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Note</a:t>
            </a:r>
            <a:r>
              <a:rPr kumimoji="0" lang="en-US" sz="1000" b="1" i="0" u="none" strike="noStrike" kern="1200" cap="none" spc="0" normalizeH="0" baseline="0" noProof="0" dirty="0">
                <a:ln>
                  <a:noFill/>
                </a:ln>
                <a:solidFill>
                  <a:prstClr val="black"/>
                </a:solidFill>
                <a:effectLst/>
                <a:uLnTx/>
                <a:uFillTx/>
                <a:latin typeface="Arial"/>
                <a:ea typeface="+mn-ea"/>
                <a:cs typeface="+mn-cs"/>
              </a:rPr>
              <a:t>:</a:t>
            </a:r>
            <a:r>
              <a:rPr kumimoji="0" lang="en-US" sz="1000" b="0" i="0" u="none" strike="noStrike" kern="1200" cap="none" spc="0" normalizeH="0" baseline="0" noProof="0" dirty="0">
                <a:ln>
                  <a:noFill/>
                </a:ln>
                <a:solidFill>
                  <a:prstClr val="black"/>
                </a:solidFill>
                <a:effectLst/>
                <a:uLnTx/>
                <a:uFillTx/>
                <a:latin typeface="Arial"/>
                <a:ea typeface="+mn-ea"/>
                <a:cs typeface="+mn-cs"/>
              </a:rPr>
              <a:t> Categories are not mutually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exclusive;</a:t>
            </a:r>
            <a:r>
              <a:rPr kumimoji="0" lang="en-US" sz="1000" b="0" i="0" u="none" strike="noStrike" kern="1200" cap="none" spc="0" normalizeH="0" noProof="0" dirty="0" smtClean="0">
                <a:ln>
                  <a:noFill/>
                </a:ln>
                <a:solidFill>
                  <a:prstClr val="black"/>
                </a:solidFill>
                <a:effectLst/>
                <a:uLnTx/>
                <a:uFillTx/>
                <a:latin typeface="Arial"/>
                <a:ea typeface="+mn-ea"/>
                <a:cs typeface="+mn-cs"/>
              </a:rPr>
              <a:t>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therefore, </a:t>
            </a:r>
            <a:r>
              <a:rPr kumimoji="0" lang="en-US" sz="1000" b="0" i="0" u="none" strike="noStrike" kern="1200" cap="none" spc="0" normalizeH="0" baseline="0" noProof="0" dirty="0">
                <a:ln>
                  <a:noFill/>
                </a:ln>
                <a:solidFill>
                  <a:prstClr val="black"/>
                </a:solidFill>
                <a:effectLst/>
                <a:uLnTx/>
                <a:uFillTx/>
                <a:latin typeface="Arial"/>
                <a:ea typeface="+mn-ea"/>
                <a:cs typeface="+mn-cs"/>
              </a:rPr>
              <a:t>percentages may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add </a:t>
            </a:r>
            <a:r>
              <a:rPr kumimoji="0" lang="en-US" sz="1000" b="0" i="0" u="none" strike="noStrike" kern="1200" cap="none" spc="0" normalizeH="0" baseline="0" noProof="0" dirty="0">
                <a:ln>
                  <a:noFill/>
                </a:ln>
                <a:solidFill>
                  <a:prstClr val="black"/>
                </a:solidFill>
                <a:effectLst/>
                <a:uLnTx/>
                <a:uFillTx/>
                <a:latin typeface="Arial"/>
                <a:ea typeface="+mn-ea"/>
                <a:cs typeface="+mn-cs"/>
              </a:rPr>
              <a:t>to more than 100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percent. Racial </a:t>
            </a:r>
            <a:r>
              <a:rPr kumimoji="0" lang="en-US" sz="1000" b="0" i="0" u="none" strike="noStrike" kern="1200" cap="none" spc="0" normalizeH="0" baseline="0" noProof="0" dirty="0">
                <a:ln>
                  <a:noFill/>
                </a:ln>
                <a:solidFill>
                  <a:prstClr val="black"/>
                </a:solidFill>
                <a:effectLst/>
                <a:uLnTx/>
                <a:uFillTx/>
                <a:latin typeface="Arial"/>
                <a:ea typeface="+mn-ea"/>
                <a:cs typeface="+mn-cs"/>
              </a:rPr>
              <a:t>categories other than 2+ Races exclude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people </a:t>
            </a:r>
            <a:r>
              <a:rPr kumimoji="0" lang="en-US" sz="1000" b="0" i="0" u="none" strike="noStrike" kern="1200" cap="none" spc="0" normalizeH="0" baseline="0" noProof="0" dirty="0">
                <a:ln>
                  <a:noFill/>
                </a:ln>
                <a:solidFill>
                  <a:prstClr val="black"/>
                </a:solidFill>
                <a:effectLst/>
                <a:uLnTx/>
                <a:uFillTx/>
                <a:latin typeface="Arial"/>
                <a:ea typeface="+mn-ea"/>
                <a:cs typeface="+mn-cs"/>
              </a:rPr>
              <a:t>reporting two or more races. Whites are non-Hispanic only; all other categories may include Hispanics. </a:t>
            </a:r>
            <a:br>
              <a:rPr kumimoji="0" lang="en-US" sz="1000" b="0" i="0" u="none" strike="noStrike" kern="1200" cap="none" spc="0" normalizeH="0" baseline="0" noProof="0" dirty="0">
                <a:ln>
                  <a:noFill/>
                </a:ln>
                <a:solidFill>
                  <a:prstClr val="black"/>
                </a:solidFill>
                <a:effectLst/>
                <a:uLnTx/>
                <a:uFillTx/>
                <a:latin typeface="Arial"/>
                <a:ea typeface="+mn-ea"/>
                <a:cs typeface="+mn-cs"/>
              </a:rPr>
            </a:br>
            <a:r>
              <a:rPr kumimoji="0" lang="en-US" sz="1000" b="0" i="0" u="none" strike="noStrike" kern="1200" cap="none" spc="0" normalizeH="0" baseline="0" noProof="0" dirty="0">
                <a:ln>
                  <a:noFill/>
                </a:ln>
                <a:solidFill>
                  <a:prstClr val="black"/>
                </a:solidFill>
                <a:effectLst/>
                <a:uLnTx/>
                <a:uFillTx/>
                <a:latin typeface="Arial"/>
                <a:ea typeface="+mn-ea"/>
                <a:cs typeface="+mn-cs"/>
              </a:rPr>
              <a:t>Minority includes all groups other than the non-Hispanic White population</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C07BF1A5-AE75-4F9E-A852-62F9CF1FFA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9" name="Chart 8" descr="Projected Growth of the U.S. Resident Population Between 2016 and 2060, by Race" title="Projected Growth of the U.S. Resident Population Between 2016 and 2060, by Race">
            <a:extLst>
              <a:ext uri="{FF2B5EF4-FFF2-40B4-BE49-F238E27FC236}">
                <a16:creationId xmlns:a16="http://schemas.microsoft.com/office/drawing/2014/main" id="{FC4BB7D6-42C3-4126-848F-ED36FB3EAF8A}"/>
              </a:ext>
            </a:extLst>
          </p:cNvPr>
          <p:cNvGraphicFramePr>
            <a:graphicFrameLocks/>
          </p:cNvGraphicFramePr>
          <p:nvPr>
            <p:extLst>
              <p:ext uri="{D42A27DB-BD31-4B8C-83A1-F6EECF244321}">
                <p14:modId xmlns:p14="http://schemas.microsoft.com/office/powerpoint/2010/main" val="997813429"/>
              </p:ext>
            </p:extLst>
          </p:nvPr>
        </p:nvGraphicFramePr>
        <p:xfrm>
          <a:off x="457200" y="1280160"/>
          <a:ext cx="8229600"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7944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2000" dirty="0" smtClean="0"/>
              <a:t>Projected Growth of Asians and NHPIs as Share of U.S. Population Age 65+ Between 2016 and 2060</a:t>
            </a:r>
            <a:endParaRPr lang="en-US" sz="2000" dirty="0"/>
          </a:p>
        </p:txBody>
      </p:sp>
      <p:sp>
        <p:nvSpPr>
          <p:cNvPr id="2" name="Slide Number Placeholder 1">
            <a:extLst>
              <a:ext uri="{FF2B5EF4-FFF2-40B4-BE49-F238E27FC236}">
                <a16:creationId xmlns:a16="http://schemas.microsoft.com/office/drawing/2014/main" id="{98A24AC7-FB4C-4A55-AAF5-441E9EA87CCA}"/>
              </a:ext>
            </a:extLst>
          </p:cNvPr>
          <p:cNvSpPr>
            <a:spLocks noGrp="1"/>
          </p:cNvSpPr>
          <p:nvPr>
            <p:ph type="sldNum" sz="quarter" idx="10"/>
          </p:nvPr>
        </p:nvSpPr>
        <p:spPr/>
        <p:txBody>
          <a:bodyPr/>
          <a:lstStyle/>
          <a:p>
            <a:pPr lvl="0"/>
            <a:fld id="{85F5B7A5-34A7-4AB0-A34F-A4DF2002FA98}" type="slidenum">
              <a:rPr lang="en-US" noProof="0" smtClean="0"/>
              <a:pPr lvl="0"/>
              <a:t>38</a:t>
            </a:fld>
            <a:endParaRPr lang="en-US" noProof="0" dirty="0"/>
          </a:p>
        </p:txBody>
      </p:sp>
      <p:sp>
        <p:nvSpPr>
          <p:cNvPr id="7" name="TextBox 6"/>
          <p:cNvSpPr txBox="1"/>
          <p:nvPr/>
        </p:nvSpPr>
        <p:spPr>
          <a:xfrm>
            <a:off x="457200" y="5760720"/>
            <a:ext cx="8229600" cy="553998"/>
          </a:xfrm>
          <a:prstGeom prst="rect">
            <a:avLst/>
          </a:prstGeom>
          <a:noFill/>
        </p:spPr>
        <p:txBody>
          <a:bodyPr wrap="square" rtlCol="0">
            <a:spAutoFit/>
          </a:bodyPr>
          <a:lstStyle/>
          <a:p>
            <a:pPr lvl="0">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U.S. Census </a:t>
            </a:r>
            <a:r>
              <a:rPr lang="en-US" sz="1000" dirty="0" smtClean="0">
                <a:solidFill>
                  <a:prstClr val="black"/>
                </a:solidFill>
              </a:rPr>
              <a:t>Bureau, Population Division. </a:t>
            </a:r>
            <a:r>
              <a:rPr kumimoji="0" lang="en-US" sz="1000" b="0" i="0" u="none" strike="noStrike" kern="1200" cap="none" spc="0" normalizeH="0" baseline="0" noProof="0" dirty="0">
                <a:ln>
                  <a:noFill/>
                </a:ln>
                <a:solidFill>
                  <a:prstClr val="black"/>
                </a:solidFill>
                <a:effectLst/>
                <a:uLnTx/>
                <a:uFillTx/>
                <a:latin typeface="Arial"/>
                <a:ea typeface="+mn-ea"/>
                <a:cs typeface="+mn-cs"/>
              </a:rPr>
              <a:t>Race and Hispanic Origin by Selected Age Groups: Main Projections Series for the United States, 2017 to 2060. </a:t>
            </a:r>
            <a:r>
              <a:rPr kumimoji="0" lang="en-US" sz="1000" b="0" i="0" u="none" strike="noStrike" kern="1200" cap="none" spc="0" normalizeH="0" baseline="0" noProof="0" dirty="0" smtClean="0">
                <a:ln>
                  <a:noFill/>
                </a:ln>
                <a:solidFill>
                  <a:prstClr val="black"/>
                </a:solidFill>
                <a:effectLst/>
                <a:uLnTx/>
                <a:uFillTx/>
                <a:latin typeface="Arial"/>
                <a:ea typeface="+mn-ea"/>
                <a:cs typeface="+mn-cs"/>
                <a:hlinkClick r:id="rId3" tooltip="U.S. Census Bureau, Population Division. Race and Hispanic Origin by Selected Age Groups: Main Projections Series for the United States, 2017 to 2060"/>
              </a:rPr>
              <a:t>https</a:t>
            </a:r>
            <a:r>
              <a:rPr kumimoji="0" lang="en-US" sz="1000" b="0" i="0" u="none" strike="noStrike" kern="1200" cap="none" spc="0" normalizeH="0" baseline="0" noProof="0" dirty="0">
                <a:ln>
                  <a:noFill/>
                </a:ln>
                <a:solidFill>
                  <a:prstClr val="black"/>
                </a:solidFill>
                <a:effectLst/>
                <a:uLnTx/>
                <a:uFillTx/>
                <a:latin typeface="Arial"/>
                <a:ea typeface="+mn-ea"/>
                <a:cs typeface="+mn-cs"/>
                <a:hlinkClick r:id="rId3" tooltip="U.S. Census Bureau, Population Division. Race and Hispanic Origin by Selected Age Groups: Main Projections Series for the United States, 2017 to 2060"/>
              </a:rPr>
              <a:t>://www.census.gov/data/tables/2017/demo/popproj/2017-summary-tables.html</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kumimoji="0" lang="en-US" sz="1000" b="1" i="0" u="none" strike="noStrike" kern="1200" cap="none" spc="0" normalizeH="0" baseline="0" noProof="0" dirty="0" smtClean="0">
                <a:ln>
                  <a:noFill/>
                </a:ln>
                <a:solidFill>
                  <a:prstClr val="black"/>
                </a:solidFill>
                <a:effectLst/>
                <a:uLnTx/>
                <a:uFillTx/>
                <a:latin typeface="Arial"/>
                <a:ea typeface="+mn-ea"/>
                <a:cs typeface="+mn-cs"/>
              </a:rPr>
              <a:t>Note: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Excludes people </a:t>
            </a:r>
            <a:r>
              <a:rPr kumimoji="0" lang="en-US" sz="1000" b="0" i="0" u="none" strike="noStrike" kern="1200" cap="none" spc="0" normalizeH="0" baseline="0" noProof="0" dirty="0">
                <a:ln>
                  <a:noFill/>
                </a:ln>
                <a:solidFill>
                  <a:prstClr val="black"/>
                </a:solidFill>
                <a:effectLst/>
                <a:uLnTx/>
                <a:uFillTx/>
                <a:latin typeface="Arial"/>
                <a:ea typeface="+mn-ea"/>
                <a:cs typeface="+mn-cs"/>
              </a:rPr>
              <a:t>reporting two or more races; does not exclude Hispanics</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Chart 7" descr="Projected Growth of Asians and NHPIs as Share of U.S. Population Age 65+ Between 2016 and 2060" title="Projected Growth of Asians and NHPIs as Share of U.S. Population Age 65+ Between 2016 and 2060">
            <a:extLst>
              <a:ext uri="{FF2B5EF4-FFF2-40B4-BE49-F238E27FC236}">
                <a16:creationId xmlns:a16="http://schemas.microsoft.com/office/drawing/2014/main" id="{181AB8B3-92D6-4595-850E-0A550C4CD431}"/>
              </a:ext>
            </a:extLst>
          </p:cNvPr>
          <p:cNvGraphicFramePr>
            <a:graphicFrameLocks/>
          </p:cNvGraphicFramePr>
          <p:nvPr>
            <p:extLst>
              <p:ext uri="{D42A27DB-BD31-4B8C-83A1-F6EECF244321}">
                <p14:modId xmlns:p14="http://schemas.microsoft.com/office/powerpoint/2010/main" val="1625103482"/>
              </p:ext>
            </p:extLst>
          </p:nvPr>
        </p:nvGraphicFramePr>
        <p:xfrm>
          <a:off x="650080" y="1190625"/>
          <a:ext cx="7843840" cy="4476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534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7A00-D986-4AB9-BA44-7F6D5B84E46A}"/>
              </a:ext>
            </a:extLst>
          </p:cNvPr>
          <p:cNvSpPr>
            <a:spLocks noGrp="1"/>
          </p:cNvSpPr>
          <p:nvPr>
            <p:ph type="title"/>
          </p:nvPr>
        </p:nvSpPr>
        <p:spPr/>
        <p:txBody>
          <a:bodyPr>
            <a:noAutofit/>
          </a:bodyPr>
          <a:lstStyle/>
          <a:p>
            <a:pPr algn="l"/>
            <a:r>
              <a:rPr lang="en-US" sz="2400" dirty="0" smtClean="0"/>
              <a:t>Labor Force and Employment Status of Civilian Population 16 Years and Over, 2017	</a:t>
            </a:r>
            <a:endParaRPr lang="en-US" sz="2400" dirty="0"/>
          </a:p>
        </p:txBody>
      </p:sp>
      <p:sp>
        <p:nvSpPr>
          <p:cNvPr id="3" name="Content Placeholder 2">
            <a:extLst>
              <a:ext uri="{FF2B5EF4-FFF2-40B4-BE49-F238E27FC236}">
                <a16:creationId xmlns:a16="http://schemas.microsoft.com/office/drawing/2014/main" id="{E9792C43-0730-42FF-A997-9AA85AD55562}"/>
              </a:ext>
            </a:extLst>
          </p:cNvPr>
          <p:cNvSpPr>
            <a:spLocks noGrp="1"/>
          </p:cNvSpPr>
          <p:nvPr>
            <p:ph idx="1"/>
          </p:nvPr>
        </p:nvSpPr>
        <p:spPr/>
        <p:txBody>
          <a:bodyPr/>
          <a:lstStyle/>
          <a:p>
            <a:r>
              <a:rPr lang="en-US" dirty="0" smtClean="0"/>
              <a:t>In 2017, over 65% of both the Asian and NHPI populations were in the civilian labor force; only 1.1% or less of either population was in the military.</a:t>
            </a:r>
          </a:p>
          <a:p>
            <a:r>
              <a:rPr lang="en-US" dirty="0" smtClean="0"/>
              <a:t>Males made up a slight majority over females in the civilian labor force among both populations (5.8 million vs. 5.3 million for Asians; 356,000 vs. 321,000 for NHPIs).</a:t>
            </a:r>
            <a:endParaRPr lang="en-US" dirty="0"/>
          </a:p>
        </p:txBody>
      </p:sp>
      <p:sp>
        <p:nvSpPr>
          <p:cNvPr id="4" name="Slide Number Placeholder 3">
            <a:extLst>
              <a:ext uri="{FF2B5EF4-FFF2-40B4-BE49-F238E27FC236}">
                <a16:creationId xmlns:a16="http://schemas.microsoft.com/office/drawing/2014/main" id="{0FAD03EF-070B-4A99-8E63-B2EF5A9920BB}"/>
              </a:ext>
            </a:extLst>
          </p:cNvPr>
          <p:cNvSpPr>
            <a:spLocks noGrp="1"/>
          </p:cNvSpPr>
          <p:nvPr>
            <p:ph type="sldNum" sz="quarter" idx="10"/>
          </p:nvPr>
        </p:nvSpPr>
        <p:spPr/>
        <p:txBody>
          <a:bodyPr/>
          <a:lstStyle/>
          <a:p>
            <a:fld id="{85F5B7A5-34A7-4AB0-A34F-A4DF2002FA98}" type="slidenum">
              <a:rPr lang="en-US" smtClean="0"/>
              <a:pPr/>
              <a:t>39</a:t>
            </a:fld>
            <a:endParaRPr lang="en-US" dirty="0"/>
          </a:p>
        </p:txBody>
      </p:sp>
    </p:spTree>
    <p:extLst>
      <p:ext uri="{BB962C8B-B14F-4D97-AF65-F5344CB8AC3E}">
        <p14:creationId xmlns:p14="http://schemas.microsoft.com/office/powerpoint/2010/main" val="1463247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Other </a:t>
            </a:r>
            <a:r>
              <a:rPr lang="en-US" dirty="0" err="1" smtClean="0"/>
              <a:t>Chartbooks</a:t>
            </a:r>
            <a:r>
              <a:rPr lang="en-US" dirty="0" smtClean="0"/>
              <a:t> About AHRQ’s Priority Populations</a:t>
            </a:r>
            <a:endParaRPr lang="en-US" dirty="0"/>
          </a:p>
        </p:txBody>
      </p:sp>
      <p:sp>
        <p:nvSpPr>
          <p:cNvPr id="3" name="Content Placeholder 2"/>
          <p:cNvSpPr>
            <a:spLocks noGrp="1"/>
          </p:cNvSpPr>
          <p:nvPr>
            <p:ph idx="1"/>
          </p:nvPr>
        </p:nvSpPr>
        <p:spPr/>
        <p:txBody>
          <a:bodyPr/>
          <a:lstStyle/>
          <a:p>
            <a:r>
              <a:rPr lang="en-US" dirty="0" smtClean="0"/>
              <a:t>AHRQ’s priority populations, specified in the Healthcare Research and Quality Act of 1999 (</a:t>
            </a:r>
            <a:r>
              <a:rPr lang="en-US" dirty="0" smtClean="0">
                <a:hlinkClick r:id="rId3"/>
              </a:rPr>
              <a:t>Public Law 106-129</a:t>
            </a:r>
            <a:r>
              <a:rPr lang="en-US" dirty="0" smtClean="0"/>
              <a:t>).</a:t>
            </a:r>
          </a:p>
          <a:p>
            <a:r>
              <a:rPr lang="en-US" dirty="0" smtClean="0"/>
              <a:t>Existing </a:t>
            </a:r>
            <a:r>
              <a:rPr lang="en-US" dirty="0" err="1" smtClean="0"/>
              <a:t>chartbooks</a:t>
            </a:r>
            <a:r>
              <a:rPr lang="en-US" dirty="0" smtClean="0"/>
              <a:t> for priority populations include:</a:t>
            </a:r>
          </a:p>
          <a:p>
            <a:pPr lvl="1"/>
            <a:r>
              <a:rPr lang="en-US" dirty="0" smtClean="0"/>
              <a:t>Rural Healthcare. </a:t>
            </a:r>
          </a:p>
          <a:p>
            <a:pPr lvl="1"/>
            <a:r>
              <a:rPr lang="en-US" dirty="0" smtClean="0"/>
              <a:t>Healthcare for Blacks.</a:t>
            </a:r>
          </a:p>
          <a:p>
            <a:pPr lvl="1"/>
            <a:r>
              <a:rPr lang="en-US" dirty="0" smtClean="0"/>
              <a:t>Women’s Healthcare.</a:t>
            </a:r>
          </a:p>
          <a:p>
            <a:pPr lvl="1"/>
            <a:r>
              <a:rPr lang="en-US" dirty="0" smtClean="0"/>
              <a:t>Hispanic Healthcare.</a:t>
            </a:r>
            <a:endParaRPr lang="en-US" dirty="0"/>
          </a:p>
        </p:txBody>
      </p:sp>
      <p:sp>
        <p:nvSpPr>
          <p:cNvPr id="4" name="Slide Number Placeholder 3">
            <a:extLst>
              <a:ext uri="{FF2B5EF4-FFF2-40B4-BE49-F238E27FC236}">
                <a16:creationId xmlns:a16="http://schemas.microsoft.com/office/drawing/2014/main" id="{389A4D1F-86B9-4FEB-9498-C3481F3438D2}"/>
              </a:ext>
            </a:extLst>
          </p:cNvPr>
          <p:cNvSpPr>
            <a:spLocks noGrp="1"/>
          </p:cNvSpPr>
          <p:nvPr>
            <p:ph type="sldNum" sz="quarter" idx="10"/>
          </p:nvPr>
        </p:nvSpPr>
        <p:spPr/>
        <p:txBody>
          <a:bodyPr/>
          <a:lstStyle/>
          <a:p>
            <a:fld id="{85F5B7A5-34A7-4AB0-A34F-A4DF2002FA98}" type="slidenum">
              <a:rPr lang="en-US" smtClean="0"/>
              <a:pPr/>
              <a:t>4</a:t>
            </a:fld>
            <a:endParaRPr lang="en-US" dirty="0"/>
          </a:p>
        </p:txBody>
      </p:sp>
    </p:spTree>
    <p:extLst>
      <p:ext uri="{BB962C8B-B14F-4D97-AF65-F5344CB8AC3E}">
        <p14:creationId xmlns:p14="http://schemas.microsoft.com/office/powerpoint/2010/main" val="2671492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ccupation of the Asian Civilian Employed Population 16 Years and Over, 2017" title="Table">
            <a:extLst>
              <a:ext uri="{FF2B5EF4-FFF2-40B4-BE49-F238E27FC236}">
                <a16:creationId xmlns:a16="http://schemas.microsoft.com/office/drawing/2014/main" id="{D86408CC-3F22-4723-AFDD-FDB28688C222}"/>
              </a:ext>
            </a:extLst>
          </p:cNvPr>
          <p:cNvSpPr>
            <a:spLocks noGrp="1"/>
          </p:cNvSpPr>
          <p:nvPr>
            <p:ph type="title"/>
          </p:nvPr>
        </p:nvSpPr>
        <p:spPr/>
        <p:txBody>
          <a:bodyPr>
            <a:noAutofit/>
          </a:bodyPr>
          <a:lstStyle/>
          <a:p>
            <a:pPr algn="l"/>
            <a:r>
              <a:rPr lang="en-US" sz="2400" dirty="0" smtClean="0"/>
              <a:t>Occupation of the Asian Civilian Employed Population 16 Years and Over, 2017</a:t>
            </a:r>
            <a:endParaRPr lang="en-US" sz="2400" dirty="0"/>
          </a:p>
        </p:txBody>
      </p:sp>
      <p:graphicFrame>
        <p:nvGraphicFramePr>
          <p:cNvPr id="5" name="Content Placeholder 4" descr="Table" title="Table">
            <a:extLst>
              <a:ext uri="{FF2B5EF4-FFF2-40B4-BE49-F238E27FC236}">
                <a16:creationId xmlns:a16="http://schemas.microsoft.com/office/drawing/2014/main" id="{2DBCA609-795A-4B3C-A735-244013C30839}"/>
              </a:ext>
            </a:extLst>
          </p:cNvPr>
          <p:cNvGraphicFramePr>
            <a:graphicFrameLocks noGrp="1"/>
          </p:cNvGraphicFramePr>
          <p:nvPr>
            <p:ph idx="1"/>
            <p:extLst>
              <p:ext uri="{D42A27DB-BD31-4B8C-83A1-F6EECF244321}">
                <p14:modId xmlns:p14="http://schemas.microsoft.com/office/powerpoint/2010/main" val="1843468354"/>
              </p:ext>
            </p:extLst>
          </p:nvPr>
        </p:nvGraphicFramePr>
        <p:xfrm>
          <a:off x="457200" y="1646238"/>
          <a:ext cx="8229600" cy="3840480"/>
        </p:xfrm>
        <a:graphic>
          <a:graphicData uri="http://schemas.openxmlformats.org/drawingml/2006/table">
            <a:tbl>
              <a:tblPr firstRow="1">
                <a:tableStyleId>{6E25E649-3F16-4E02-A733-19D2CDBF48F0}</a:tableStyleId>
              </a:tblPr>
              <a:tblGrid>
                <a:gridCol w="5208598">
                  <a:extLst>
                    <a:ext uri="{9D8B030D-6E8A-4147-A177-3AD203B41FA5}">
                      <a16:colId xmlns:a16="http://schemas.microsoft.com/office/drawing/2014/main" val="1932623124"/>
                    </a:ext>
                  </a:extLst>
                </a:gridCol>
                <a:gridCol w="3021002">
                  <a:extLst>
                    <a:ext uri="{9D8B030D-6E8A-4147-A177-3AD203B41FA5}">
                      <a16:colId xmlns:a16="http://schemas.microsoft.com/office/drawing/2014/main" val="3714734520"/>
                    </a:ext>
                  </a:extLst>
                </a:gridCol>
              </a:tblGrid>
              <a:tr h="365720">
                <a:tc>
                  <a:txBody>
                    <a:bodyPr/>
                    <a:lstStyle/>
                    <a:p>
                      <a:pPr algn="ctr"/>
                      <a:r>
                        <a:rPr lang="en-US" sz="2400" b="1" i="0" kern="1200" baseline="0" dirty="0">
                          <a:solidFill>
                            <a:schemeClr val="bg1"/>
                          </a:solidFill>
                          <a:latin typeface="Arial" panose="020B0604020202020204" pitchFamily="34" charset="0"/>
                          <a:ea typeface="+mn-ea"/>
                          <a:cs typeface="Arial" panose="020B0604020202020204" pitchFamily="34" charset="0"/>
                        </a:rPr>
                        <a:t>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400" b="1" i="0" baseline="0" dirty="0" smtClean="0">
                          <a:solidFill>
                            <a:schemeClr val="bg1"/>
                          </a:solidFill>
                          <a:latin typeface="Arial" panose="020B0604020202020204" pitchFamily="34" charset="0"/>
                          <a:cs typeface="Arial" panose="020B0604020202020204" pitchFamily="34" charset="0"/>
                        </a:rPr>
                        <a:t>Percentage</a:t>
                      </a:r>
                      <a:endParaRPr lang="en-US" sz="2400" b="1" i="0" baseline="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extLst>
                  <a:ext uri="{0D108BD9-81ED-4DB2-BD59-A6C34878D82A}">
                    <a16:rowId xmlns:a16="http://schemas.microsoft.com/office/drawing/2014/main" val="4149979145"/>
                  </a:ext>
                </a:extLst>
              </a:tr>
              <a:tr h="365720">
                <a:tc>
                  <a:txBody>
                    <a:bodyPr/>
                    <a:lstStyle/>
                    <a:p>
                      <a:r>
                        <a:rPr lang="en-US" sz="2400" dirty="0">
                          <a:latin typeface="Arial" panose="020B0604020202020204" pitchFamily="34" charset="0"/>
                          <a:cs typeface="Arial" panose="020B0604020202020204" pitchFamily="34" charset="0"/>
                        </a:rPr>
                        <a:t>Management, business, sciences, </a:t>
                      </a:r>
                      <a:r>
                        <a:rPr lang="en-US" sz="2400" dirty="0" smtClean="0">
                          <a:solidFill>
                            <a:schemeClr val="tx1"/>
                          </a:solidFill>
                          <a:latin typeface="Arial" panose="020B0604020202020204" pitchFamily="34" charset="0"/>
                          <a:cs typeface="Arial" panose="020B0604020202020204" pitchFamily="34" charset="0"/>
                        </a:rPr>
                        <a:t>and</a:t>
                      </a:r>
                      <a:r>
                        <a:rPr lang="en-US" sz="2400" dirty="0" smtClean="0">
                          <a:solidFill>
                            <a:srgbClr val="0070C0"/>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arts</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1762277"/>
                  </a:ext>
                </a:extLst>
              </a:tr>
              <a:tr h="365720">
                <a:tc>
                  <a:txBody>
                    <a:bodyPr/>
                    <a:lstStyle/>
                    <a:p>
                      <a:r>
                        <a:rPr lang="en-US" sz="2400" dirty="0">
                          <a:latin typeface="Arial" panose="020B0604020202020204" pitchFamily="34" charset="0"/>
                          <a:cs typeface="Arial" panose="020B0604020202020204" pitchFamily="34" charset="0"/>
                        </a:rPr>
                        <a:t>Service occupations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795127"/>
                  </a:ext>
                </a:extLst>
              </a:tr>
              <a:tr h="365720">
                <a:tc>
                  <a:txBody>
                    <a:bodyPr/>
                    <a:lstStyle/>
                    <a:p>
                      <a:r>
                        <a:rPr lang="en-US" sz="2400" dirty="0">
                          <a:latin typeface="Arial" panose="020B0604020202020204" pitchFamily="34" charset="0"/>
                          <a:cs typeface="Arial" panose="020B0604020202020204" pitchFamily="34" charset="0"/>
                        </a:rPr>
                        <a:t>Sales and office occupations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231727"/>
                  </a:ext>
                </a:extLst>
              </a:tr>
              <a:tr h="365720">
                <a:tc>
                  <a:txBody>
                    <a:bodyPr/>
                    <a:lstStyle/>
                    <a:p>
                      <a:r>
                        <a:rPr lang="en-US" sz="2400" dirty="0">
                          <a:latin typeface="Arial" panose="020B0604020202020204" pitchFamily="34" charset="0"/>
                          <a:cs typeface="Arial" panose="020B0604020202020204" pitchFamily="34" charset="0"/>
                        </a:rPr>
                        <a:t>Natural resources, construction, and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5222"/>
                  </a:ext>
                </a:extLst>
              </a:tr>
              <a:tr h="365720">
                <a:tc>
                  <a:txBody>
                    <a:bodyPr/>
                    <a:lstStyle/>
                    <a:p>
                      <a:r>
                        <a:rPr lang="en-US" sz="2400" dirty="0">
                          <a:latin typeface="Arial" panose="020B0604020202020204" pitchFamily="34" charset="0"/>
                          <a:cs typeface="Arial" panose="020B0604020202020204" pitchFamily="34" charset="0"/>
                        </a:rPr>
                        <a:t>Production, transportation, and material moving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65444"/>
                  </a:ext>
                </a:extLst>
              </a:tr>
            </a:tbl>
          </a:graphicData>
        </a:graphic>
      </p:graphicFrame>
      <p:sp>
        <p:nvSpPr>
          <p:cNvPr id="4" name="Slide Number Placeholder 3">
            <a:extLst>
              <a:ext uri="{FF2B5EF4-FFF2-40B4-BE49-F238E27FC236}">
                <a16:creationId xmlns:a16="http://schemas.microsoft.com/office/drawing/2014/main" id="{DEB3B8EE-F00B-446D-B634-CF854BCFC731}"/>
              </a:ext>
            </a:extLst>
          </p:cNvPr>
          <p:cNvSpPr>
            <a:spLocks noGrp="1"/>
          </p:cNvSpPr>
          <p:nvPr>
            <p:ph type="sldNum" sz="quarter" idx="10"/>
          </p:nvPr>
        </p:nvSpPr>
        <p:spPr/>
        <p:txBody>
          <a:bodyPr/>
          <a:lstStyle/>
          <a:p>
            <a:pPr lvl="0"/>
            <a:fld id="{85F5B7A5-34A7-4AB0-A34F-A4DF2002FA98}" type="slidenum">
              <a:rPr lang="en-US" noProof="0" smtClean="0"/>
              <a:pPr lvl="0"/>
              <a:t>40</a:t>
            </a:fld>
            <a:endParaRPr lang="en-US" noProof="0" dirty="0"/>
          </a:p>
        </p:txBody>
      </p:sp>
      <p:sp>
        <p:nvSpPr>
          <p:cNvPr id="3" name="TextBox 2">
            <a:extLst>
              <a:ext uri="{FF2B5EF4-FFF2-40B4-BE49-F238E27FC236}">
                <a16:creationId xmlns:a16="http://schemas.microsoft.com/office/drawing/2014/main" id="{EB799CA6-CBB0-4741-B5E0-9425ED22E977}"/>
              </a:ext>
            </a:extLst>
          </p:cNvPr>
          <p:cNvSpPr txBox="1"/>
          <p:nvPr/>
        </p:nvSpPr>
        <p:spPr>
          <a:xfrm>
            <a:off x="457200" y="566928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smtClean="0">
                <a:ln>
                  <a:noFill/>
                </a:ln>
                <a:effectLst/>
                <a:uLnTx/>
                <a:uFillTx/>
                <a:latin typeface="Arial"/>
                <a:ea typeface="+mn-ea"/>
                <a:cs typeface="+mn-cs"/>
              </a:rPr>
              <a:t>Source:</a:t>
            </a:r>
            <a:r>
              <a:rPr kumimoji="0" lang="en-US" sz="1000" b="0" i="0" u="none" strike="noStrike" kern="1200" cap="none" spc="0" normalizeH="0" noProof="0" dirty="0" smtClean="0">
                <a:ln>
                  <a:noFill/>
                </a:ln>
                <a:effectLst/>
                <a:uLnTx/>
                <a:uFillTx/>
                <a:latin typeface="Arial"/>
                <a:ea typeface="+mn-ea"/>
                <a:cs typeface="+mn-cs"/>
              </a:rPr>
              <a:t> </a:t>
            </a:r>
            <a:r>
              <a:rPr kumimoji="0" lang="en-US" sz="1000" b="0" i="0" u="none" strike="noStrike" kern="1200" cap="none" spc="0" normalizeH="0" noProof="0" dirty="0">
                <a:ln>
                  <a:noFill/>
                </a:ln>
                <a:effectLst/>
                <a:uLnTx/>
                <a:uFillTx/>
                <a:latin typeface="Arial"/>
                <a:ea typeface="+mn-ea"/>
                <a:cs typeface="+mn-cs"/>
              </a:rPr>
              <a:t>2017 American Community Survey </a:t>
            </a:r>
            <a:r>
              <a:rPr kumimoji="0" lang="en-US" sz="1000" b="0" i="0" u="none" strike="noStrike" kern="1200" cap="none" spc="0" normalizeH="0" noProof="0" dirty="0" smtClean="0">
                <a:ln>
                  <a:noFill/>
                </a:ln>
                <a:effectLst/>
                <a:uLnTx/>
                <a:uFillTx/>
                <a:latin typeface="Arial"/>
                <a:ea typeface="+mn-ea"/>
                <a:cs typeface="+mn-cs"/>
              </a:rPr>
              <a:t>1 </a:t>
            </a:r>
            <a:r>
              <a:rPr kumimoji="0" lang="en-US" sz="1000" b="0" i="0" u="none" strike="noStrike" kern="1200" cap="none" spc="0" normalizeH="0" noProof="0" dirty="0">
                <a:ln>
                  <a:noFill/>
                </a:ln>
                <a:effectLst/>
                <a:uLnTx/>
                <a:uFillTx/>
                <a:latin typeface="Arial"/>
                <a:ea typeface="+mn-ea"/>
                <a:cs typeface="+mn-cs"/>
              </a:rPr>
              <a:t>Year Estimates – U.S. Census </a:t>
            </a:r>
            <a:r>
              <a:rPr kumimoji="0" lang="en-US" sz="1000" b="0" i="0" u="none" strike="noStrike" kern="1200" cap="none" spc="0" normalizeH="0" noProof="0" dirty="0" smtClean="0">
                <a:ln>
                  <a:noFill/>
                </a:ln>
                <a:effectLst/>
                <a:uLnTx/>
                <a:uFillTx/>
                <a:latin typeface="Arial"/>
                <a:ea typeface="+mn-ea"/>
                <a:cs typeface="+mn-cs"/>
              </a:rPr>
              <a:t>Bureau.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a:rPr>
              <a:t>Note: </a:t>
            </a:r>
            <a:r>
              <a:rPr kumimoji="0" lang="en-US" sz="1000" b="0" i="0" u="none" strike="noStrike" kern="1200" cap="none" spc="0" normalizeH="0" noProof="0" dirty="0" smtClean="0">
                <a:ln>
                  <a:noFill/>
                </a:ln>
                <a:effectLst/>
                <a:uLnTx/>
                <a:uFillTx/>
                <a:latin typeface="Arial"/>
                <a:ea typeface="+mn-ea"/>
                <a:cs typeface="+mn-cs"/>
              </a:rPr>
              <a:t>Data </a:t>
            </a:r>
            <a:r>
              <a:rPr kumimoji="0" lang="en-US" sz="1000" b="0" i="0" u="none" strike="noStrike" kern="1200" cap="none" spc="0" normalizeH="0" noProof="0" dirty="0">
                <a:ln>
                  <a:noFill/>
                </a:ln>
                <a:effectLst/>
                <a:uLnTx/>
                <a:uFillTx/>
                <a:latin typeface="Arial"/>
                <a:ea typeface="+mn-ea"/>
                <a:cs typeface="+mn-cs"/>
              </a:rPr>
              <a:t>include individuals reporting one race alone or in combination with one or more races</a:t>
            </a:r>
            <a:r>
              <a:rPr kumimoji="0" lang="en-US" sz="1000" b="0" i="0" u="none" strike="noStrike" kern="1200" cap="none" spc="0" normalizeH="0" noProof="0" dirty="0" smtClean="0">
                <a:ln>
                  <a:noFill/>
                </a:ln>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1611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ccupation of the NHPI Civilian Employed Population 16 Years and Over, 2017" title="Table">
            <a:extLst>
              <a:ext uri="{FF2B5EF4-FFF2-40B4-BE49-F238E27FC236}">
                <a16:creationId xmlns:a16="http://schemas.microsoft.com/office/drawing/2014/main" id="{D86408CC-3F22-4723-AFDD-FDB28688C222}"/>
              </a:ext>
            </a:extLst>
          </p:cNvPr>
          <p:cNvSpPr>
            <a:spLocks noGrp="1"/>
          </p:cNvSpPr>
          <p:nvPr>
            <p:ph type="title"/>
          </p:nvPr>
        </p:nvSpPr>
        <p:spPr/>
        <p:txBody>
          <a:bodyPr>
            <a:noAutofit/>
          </a:bodyPr>
          <a:lstStyle/>
          <a:p>
            <a:pPr algn="l"/>
            <a:r>
              <a:rPr lang="en-US" sz="2400" dirty="0" smtClean="0"/>
              <a:t>Occupation of the NHPI Civilian Employed Population 16 Years and Over, 2017</a:t>
            </a:r>
            <a:endParaRPr lang="en-US" sz="2400" dirty="0"/>
          </a:p>
        </p:txBody>
      </p:sp>
      <p:graphicFrame>
        <p:nvGraphicFramePr>
          <p:cNvPr id="5" name="Content Placeholder 4" descr="Table" title="Table">
            <a:extLst>
              <a:ext uri="{FF2B5EF4-FFF2-40B4-BE49-F238E27FC236}">
                <a16:creationId xmlns:a16="http://schemas.microsoft.com/office/drawing/2014/main" id="{2DBCA609-795A-4B3C-A735-244013C30839}"/>
              </a:ext>
            </a:extLst>
          </p:cNvPr>
          <p:cNvGraphicFramePr>
            <a:graphicFrameLocks noGrp="1"/>
          </p:cNvGraphicFramePr>
          <p:nvPr>
            <p:ph idx="1"/>
            <p:extLst>
              <p:ext uri="{D42A27DB-BD31-4B8C-83A1-F6EECF244321}">
                <p14:modId xmlns:p14="http://schemas.microsoft.com/office/powerpoint/2010/main" val="2895418960"/>
              </p:ext>
            </p:extLst>
          </p:nvPr>
        </p:nvGraphicFramePr>
        <p:xfrm>
          <a:off x="457200" y="1646238"/>
          <a:ext cx="8229600" cy="3840480"/>
        </p:xfrm>
        <a:graphic>
          <a:graphicData uri="http://schemas.openxmlformats.org/drawingml/2006/table">
            <a:tbl>
              <a:tblPr firstRow="1">
                <a:tableStyleId>{6E25E649-3F16-4E02-A733-19D2CDBF48F0}</a:tableStyleId>
              </a:tblPr>
              <a:tblGrid>
                <a:gridCol w="5208598">
                  <a:extLst>
                    <a:ext uri="{9D8B030D-6E8A-4147-A177-3AD203B41FA5}">
                      <a16:colId xmlns:a16="http://schemas.microsoft.com/office/drawing/2014/main" val="1932623124"/>
                    </a:ext>
                  </a:extLst>
                </a:gridCol>
                <a:gridCol w="3021002">
                  <a:extLst>
                    <a:ext uri="{9D8B030D-6E8A-4147-A177-3AD203B41FA5}">
                      <a16:colId xmlns:a16="http://schemas.microsoft.com/office/drawing/2014/main" val="2630842699"/>
                    </a:ext>
                  </a:extLst>
                </a:gridCol>
              </a:tblGrid>
              <a:tr h="365720">
                <a:tc>
                  <a:txBody>
                    <a:bodyPr/>
                    <a:lstStyle/>
                    <a:p>
                      <a:pPr algn="ctr"/>
                      <a:r>
                        <a:rPr lang="en-US" sz="2400" b="1" i="0" kern="1200" baseline="0" dirty="0">
                          <a:solidFill>
                            <a:schemeClr val="bg1"/>
                          </a:solidFill>
                          <a:latin typeface="Arial" panose="020B0604020202020204" pitchFamily="34" charset="0"/>
                          <a:ea typeface="+mn-ea"/>
                          <a:cs typeface="Arial" panose="020B0604020202020204" pitchFamily="34" charset="0"/>
                        </a:rPr>
                        <a:t>Sector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400" b="1" i="0" baseline="0" dirty="0" smtClean="0">
                          <a:solidFill>
                            <a:schemeClr val="bg1"/>
                          </a:solidFill>
                          <a:latin typeface="Arial" panose="020B0604020202020204" pitchFamily="34" charset="0"/>
                          <a:cs typeface="Arial" panose="020B0604020202020204" pitchFamily="34" charset="0"/>
                        </a:rPr>
                        <a:t>Percentage</a:t>
                      </a:r>
                      <a:endParaRPr lang="en-US" sz="2400" b="1" i="0" baseline="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extLst>
                  <a:ext uri="{0D108BD9-81ED-4DB2-BD59-A6C34878D82A}">
                    <a16:rowId xmlns:a16="http://schemas.microsoft.com/office/drawing/2014/main" val="4149979145"/>
                  </a:ext>
                </a:extLst>
              </a:tr>
              <a:tr h="365720">
                <a:tc>
                  <a:txBody>
                    <a:bodyPr/>
                    <a:lstStyle/>
                    <a:p>
                      <a:r>
                        <a:rPr lang="en-US" sz="2400" dirty="0">
                          <a:latin typeface="Arial" panose="020B0604020202020204" pitchFamily="34" charset="0"/>
                          <a:cs typeface="Arial" panose="020B0604020202020204" pitchFamily="34" charset="0"/>
                        </a:rPr>
                        <a:t>Management, business, sciences, </a:t>
                      </a:r>
                      <a:r>
                        <a:rPr lang="en-US" sz="2400" dirty="0" smtClean="0">
                          <a:solidFill>
                            <a:schemeClr val="tx1"/>
                          </a:solidFill>
                          <a:latin typeface="Arial" panose="020B0604020202020204" pitchFamily="34" charset="0"/>
                          <a:cs typeface="Arial" panose="020B0604020202020204" pitchFamily="34" charset="0"/>
                        </a:rPr>
                        <a:t>and</a:t>
                      </a:r>
                      <a:r>
                        <a:rPr lang="en-US" sz="2400" dirty="0" smtClean="0">
                          <a:solidFill>
                            <a:srgbClr val="0070C0"/>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arts</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29.6%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1762277"/>
                  </a:ext>
                </a:extLst>
              </a:tr>
              <a:tr h="365720">
                <a:tc>
                  <a:txBody>
                    <a:bodyPr/>
                    <a:lstStyle/>
                    <a:p>
                      <a:r>
                        <a:rPr lang="en-US" sz="2400" dirty="0">
                          <a:latin typeface="Arial" panose="020B0604020202020204" pitchFamily="34" charset="0"/>
                          <a:cs typeface="Arial" panose="020B0604020202020204" pitchFamily="34" charset="0"/>
                        </a:rPr>
                        <a:t>Service occupations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795127"/>
                  </a:ext>
                </a:extLst>
              </a:tr>
              <a:tr h="365720">
                <a:tc>
                  <a:txBody>
                    <a:bodyPr/>
                    <a:lstStyle/>
                    <a:p>
                      <a:r>
                        <a:rPr lang="en-US" sz="2400" dirty="0">
                          <a:latin typeface="Arial" panose="020B0604020202020204" pitchFamily="34" charset="0"/>
                          <a:cs typeface="Arial" panose="020B0604020202020204" pitchFamily="34" charset="0"/>
                        </a:rPr>
                        <a:t>Sales and office occupations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231727"/>
                  </a:ext>
                </a:extLst>
              </a:tr>
              <a:tr h="365720">
                <a:tc>
                  <a:txBody>
                    <a:bodyPr/>
                    <a:lstStyle/>
                    <a:p>
                      <a:r>
                        <a:rPr lang="en-US" sz="2400" dirty="0">
                          <a:latin typeface="Arial" panose="020B0604020202020204" pitchFamily="34" charset="0"/>
                          <a:cs typeface="Arial" panose="020B0604020202020204" pitchFamily="34" charset="0"/>
                        </a:rPr>
                        <a:t>Natural resources, construction, and 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5222"/>
                  </a:ext>
                </a:extLst>
              </a:tr>
              <a:tr h="365720">
                <a:tc>
                  <a:txBody>
                    <a:bodyPr/>
                    <a:lstStyle/>
                    <a:p>
                      <a:r>
                        <a:rPr lang="en-US" sz="2400" dirty="0">
                          <a:latin typeface="Arial" panose="020B0604020202020204" pitchFamily="34" charset="0"/>
                          <a:cs typeface="Arial" panose="020B0604020202020204" pitchFamily="34" charset="0"/>
                        </a:rPr>
                        <a:t>Production, transportation, and material moving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Arial" panose="020B0604020202020204" pitchFamily="34" charset="0"/>
                          <a:cs typeface="Arial" panose="020B0604020202020204" pitchFamily="34" charset="0"/>
                        </a:rPr>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65444"/>
                  </a:ext>
                </a:extLst>
              </a:tr>
            </a:tbl>
          </a:graphicData>
        </a:graphic>
      </p:graphicFrame>
      <p:sp>
        <p:nvSpPr>
          <p:cNvPr id="4" name="Slide Number Placeholder 3">
            <a:extLst>
              <a:ext uri="{FF2B5EF4-FFF2-40B4-BE49-F238E27FC236}">
                <a16:creationId xmlns:a16="http://schemas.microsoft.com/office/drawing/2014/main" id="{DEB3B8EE-F00B-446D-B634-CF854BCFC731}"/>
              </a:ext>
            </a:extLst>
          </p:cNvPr>
          <p:cNvSpPr>
            <a:spLocks noGrp="1"/>
          </p:cNvSpPr>
          <p:nvPr>
            <p:ph type="sldNum" sz="quarter" idx="10"/>
          </p:nvPr>
        </p:nvSpPr>
        <p:spPr/>
        <p:txBody>
          <a:bodyPr/>
          <a:lstStyle/>
          <a:p>
            <a:pPr lvl="0"/>
            <a:fld id="{85F5B7A5-34A7-4AB0-A34F-A4DF2002FA98}" type="slidenum">
              <a:rPr lang="en-US" noProof="0" smtClean="0"/>
              <a:pPr lvl="0"/>
              <a:t>41</a:t>
            </a:fld>
            <a:endParaRPr lang="en-US" noProof="0" dirty="0"/>
          </a:p>
        </p:txBody>
      </p:sp>
      <p:sp>
        <p:nvSpPr>
          <p:cNvPr id="3" name="TextBox 2">
            <a:extLst>
              <a:ext uri="{FF2B5EF4-FFF2-40B4-BE49-F238E27FC236}">
                <a16:creationId xmlns:a16="http://schemas.microsoft.com/office/drawing/2014/main" id="{EB799CA6-CBB0-4741-B5E0-9425ED22E977}"/>
              </a:ext>
            </a:extLst>
          </p:cNvPr>
          <p:cNvSpPr txBox="1"/>
          <p:nvPr/>
        </p:nvSpPr>
        <p:spPr>
          <a:xfrm>
            <a:off x="457200" y="5669280"/>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noProof="0" dirty="0" smtClean="0">
                <a:ln>
                  <a:noFill/>
                </a:ln>
                <a:effectLst/>
                <a:uLnTx/>
                <a:uFillTx/>
                <a:latin typeface="Arial"/>
                <a:ea typeface="+mn-ea"/>
                <a:cs typeface="+mn-cs"/>
              </a:rPr>
              <a:t>Source:</a:t>
            </a:r>
            <a:r>
              <a:rPr kumimoji="0" lang="en-US" sz="1000" b="0" i="0" u="none" strike="noStrike" kern="1200" cap="none" spc="0" normalizeH="0" noProof="0" dirty="0" smtClean="0">
                <a:ln>
                  <a:noFill/>
                </a:ln>
                <a:effectLst/>
                <a:uLnTx/>
                <a:uFillTx/>
                <a:latin typeface="Arial"/>
                <a:ea typeface="+mn-ea"/>
                <a:cs typeface="+mn-cs"/>
              </a:rPr>
              <a:t> </a:t>
            </a:r>
            <a:r>
              <a:rPr kumimoji="0" lang="en-US" sz="1000" b="0" i="0" u="none" strike="noStrike" kern="1200" cap="none" spc="0" normalizeH="0" noProof="0" dirty="0">
                <a:ln>
                  <a:noFill/>
                </a:ln>
                <a:effectLst/>
                <a:uLnTx/>
                <a:uFillTx/>
                <a:latin typeface="Arial"/>
                <a:ea typeface="+mn-ea"/>
                <a:cs typeface="+mn-cs"/>
              </a:rPr>
              <a:t>2017 American Community Survey </a:t>
            </a:r>
            <a:r>
              <a:rPr kumimoji="0" lang="en-US" sz="1000" b="0" i="0" u="none" strike="noStrike" kern="1200" cap="none" spc="0" normalizeH="0" noProof="0" dirty="0" smtClean="0">
                <a:ln>
                  <a:noFill/>
                </a:ln>
                <a:effectLst/>
                <a:uLnTx/>
                <a:uFillTx/>
                <a:latin typeface="Arial"/>
                <a:ea typeface="+mn-ea"/>
                <a:cs typeface="+mn-cs"/>
              </a:rPr>
              <a:t>1 </a:t>
            </a:r>
            <a:r>
              <a:rPr kumimoji="0" lang="en-US" sz="1000" b="0" i="0" u="none" strike="noStrike" kern="1200" cap="none" spc="0" normalizeH="0" noProof="0" dirty="0">
                <a:ln>
                  <a:noFill/>
                </a:ln>
                <a:effectLst/>
                <a:uLnTx/>
                <a:uFillTx/>
                <a:latin typeface="Arial"/>
                <a:ea typeface="+mn-ea"/>
                <a:cs typeface="+mn-cs"/>
              </a:rPr>
              <a:t>Year Estimates – U.S. Census </a:t>
            </a:r>
            <a:r>
              <a:rPr kumimoji="0" lang="en-US" sz="1000" b="0" i="0" u="none" strike="noStrike" kern="1200" cap="none" spc="0" normalizeH="0" noProof="0" dirty="0" smtClean="0">
                <a:ln>
                  <a:noFill/>
                </a:ln>
                <a:effectLst/>
                <a:uLnTx/>
                <a:uFillTx/>
                <a:latin typeface="Arial"/>
                <a:ea typeface="+mn-ea"/>
                <a:cs typeface="+mn-cs"/>
              </a:rPr>
              <a:t>Bureau.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a:rPr>
              <a:t>Note: </a:t>
            </a:r>
            <a:r>
              <a:rPr kumimoji="0" lang="en-US" sz="1000" b="0" i="0" u="none" strike="noStrike" kern="1200" cap="none" spc="0" normalizeH="0" noProof="0" dirty="0" smtClean="0">
                <a:ln>
                  <a:noFill/>
                </a:ln>
                <a:effectLst/>
                <a:uLnTx/>
                <a:uFillTx/>
                <a:latin typeface="Arial"/>
                <a:ea typeface="+mn-ea"/>
                <a:cs typeface="+mn-cs"/>
              </a:rPr>
              <a:t>Data </a:t>
            </a:r>
            <a:r>
              <a:rPr kumimoji="0" lang="en-US" sz="1000" b="0" i="0" u="none" strike="noStrike" kern="1200" cap="none" spc="0" normalizeH="0" noProof="0" dirty="0">
                <a:ln>
                  <a:noFill/>
                </a:ln>
                <a:effectLst/>
                <a:uLnTx/>
                <a:uFillTx/>
                <a:latin typeface="Arial"/>
                <a:ea typeface="+mn-ea"/>
                <a:cs typeface="+mn-cs"/>
              </a:rPr>
              <a:t>include individuals reporting one race alone or in combination with one or more races</a:t>
            </a:r>
            <a:r>
              <a:rPr kumimoji="0" lang="en-US" sz="1000" b="0" i="0" u="none" strike="noStrike" kern="1200" cap="none" spc="0" normalizeH="0" noProof="0" dirty="0" smtClean="0">
                <a:ln>
                  <a:noFill/>
                </a:ln>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5406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come and Poverty Status, Asian Households, Families, and Individuals, 2017" title="Table">
            <a:extLst>
              <a:ext uri="{FF2B5EF4-FFF2-40B4-BE49-F238E27FC236}">
                <a16:creationId xmlns:a16="http://schemas.microsoft.com/office/drawing/2014/main" id="{D86408CC-3F22-4723-AFDD-FDB28688C222}"/>
              </a:ext>
            </a:extLst>
          </p:cNvPr>
          <p:cNvSpPr>
            <a:spLocks noGrp="1"/>
          </p:cNvSpPr>
          <p:nvPr>
            <p:ph type="title"/>
          </p:nvPr>
        </p:nvSpPr>
        <p:spPr>
          <a:xfrm>
            <a:off x="1257300" y="304800"/>
            <a:ext cx="6591300" cy="617884"/>
          </a:xfrm>
        </p:spPr>
        <p:txBody>
          <a:bodyPr>
            <a:noAutofit/>
          </a:bodyPr>
          <a:lstStyle/>
          <a:p>
            <a:pPr algn="l"/>
            <a:r>
              <a:rPr lang="en-US" sz="2400" dirty="0" smtClean="0"/>
              <a:t>Income and Poverty Status, Asian Households, Families, and Individuals, 2017</a:t>
            </a:r>
            <a:endParaRPr lang="en-US" sz="2400" dirty="0"/>
          </a:p>
        </p:txBody>
      </p:sp>
      <p:graphicFrame>
        <p:nvGraphicFramePr>
          <p:cNvPr id="5" name="Content Placeholder 4" descr="Table" title="Table">
            <a:extLst>
              <a:ext uri="{FF2B5EF4-FFF2-40B4-BE49-F238E27FC236}">
                <a16:creationId xmlns:a16="http://schemas.microsoft.com/office/drawing/2014/main" id="{2DBCA609-795A-4B3C-A735-244013C30839}"/>
              </a:ext>
            </a:extLst>
          </p:cNvPr>
          <p:cNvGraphicFramePr>
            <a:graphicFrameLocks noGrp="1"/>
          </p:cNvGraphicFramePr>
          <p:nvPr>
            <p:ph idx="1"/>
            <p:extLst>
              <p:ext uri="{D42A27DB-BD31-4B8C-83A1-F6EECF244321}">
                <p14:modId xmlns:p14="http://schemas.microsoft.com/office/powerpoint/2010/main" val="1886117785"/>
              </p:ext>
            </p:extLst>
          </p:nvPr>
        </p:nvGraphicFramePr>
        <p:xfrm>
          <a:off x="457200" y="1646238"/>
          <a:ext cx="8229600" cy="3657600"/>
        </p:xfrm>
        <a:graphic>
          <a:graphicData uri="http://schemas.openxmlformats.org/drawingml/2006/table">
            <a:tbl>
              <a:tblPr firstRow="1">
                <a:tableStyleId>{6E25E649-3F16-4E02-A733-19D2CDBF48F0}</a:tableStyleId>
              </a:tblPr>
              <a:tblGrid>
                <a:gridCol w="5208608">
                  <a:extLst>
                    <a:ext uri="{9D8B030D-6E8A-4147-A177-3AD203B41FA5}">
                      <a16:colId xmlns:a16="http://schemas.microsoft.com/office/drawing/2014/main" val="1932623124"/>
                    </a:ext>
                  </a:extLst>
                </a:gridCol>
                <a:gridCol w="3020992">
                  <a:extLst>
                    <a:ext uri="{9D8B030D-6E8A-4147-A177-3AD203B41FA5}">
                      <a16:colId xmlns:a16="http://schemas.microsoft.com/office/drawing/2014/main" val="3714734520"/>
                    </a:ext>
                  </a:extLst>
                </a:gridCol>
              </a:tblGrid>
              <a:tr h="391475">
                <a:tc>
                  <a:txBody>
                    <a:bodyPr/>
                    <a:lstStyle/>
                    <a:p>
                      <a:pPr algn="ctr"/>
                      <a:r>
                        <a:rPr lang="en-US" sz="2400" b="1" i="0" baseline="0" dirty="0" smtClean="0">
                          <a:solidFill>
                            <a:schemeClr val="bg1"/>
                          </a:solidFill>
                          <a:latin typeface="+mn-lt"/>
                        </a:rPr>
                        <a:t>Income and Poverty Status</a:t>
                      </a:r>
                      <a:endParaRPr lang="en-US" sz="2400" b="1" i="0" baseline="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400" b="1" i="0" baseline="0" dirty="0" smtClean="0">
                          <a:solidFill>
                            <a:schemeClr val="bg1"/>
                          </a:solidFill>
                          <a:latin typeface="+mn-lt"/>
                        </a:rPr>
                        <a:t>Number</a:t>
                      </a:r>
                      <a:endParaRPr lang="en-US" sz="2400" b="1" i="0" baseline="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extLst>
                  <a:ext uri="{0D108BD9-81ED-4DB2-BD59-A6C34878D82A}">
                    <a16:rowId xmlns:a16="http://schemas.microsoft.com/office/drawing/2014/main" val="4149979145"/>
                  </a:ext>
                </a:extLst>
              </a:tr>
              <a:tr h="391475">
                <a:tc>
                  <a:txBody>
                    <a:bodyPr/>
                    <a:lstStyle/>
                    <a:p>
                      <a:r>
                        <a:rPr lang="en-US" sz="2400" b="0" i="0" baseline="0" dirty="0">
                          <a:solidFill>
                            <a:schemeClr val="tx1"/>
                          </a:solidFill>
                          <a:latin typeface="+mn-lt"/>
                        </a:rPr>
                        <a:t>Median household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$82,180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1762277"/>
                  </a:ext>
                </a:extLst>
              </a:tr>
              <a:tr h="391475">
                <a:tc>
                  <a:txBody>
                    <a:bodyPr/>
                    <a:lstStyle/>
                    <a:p>
                      <a:r>
                        <a:rPr lang="en-US" sz="2400" b="0" i="0" baseline="0" dirty="0">
                          <a:solidFill>
                            <a:schemeClr val="tx1"/>
                          </a:solidFill>
                          <a:latin typeface="+mn-lt"/>
                        </a:rPr>
                        <a:t>Median family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$95,689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795127"/>
                  </a:ext>
                </a:extLst>
              </a:tr>
              <a:tr h="391475">
                <a:tc>
                  <a:txBody>
                    <a:bodyPr/>
                    <a:lstStyle/>
                    <a:p>
                      <a:r>
                        <a:rPr lang="en-US" sz="2400" b="0" i="0" baseline="0" dirty="0">
                          <a:solidFill>
                            <a:schemeClr val="tx1"/>
                          </a:solidFill>
                          <a:latin typeface="+mn-lt"/>
                        </a:rPr>
                        <a:t>Median 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400" b="0" i="0"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231727"/>
                  </a:ext>
                </a:extLst>
              </a:tr>
              <a:tr h="391475">
                <a:tc>
                  <a:txBody>
                    <a:bodyPr/>
                    <a:lstStyle/>
                    <a:p>
                      <a:r>
                        <a:rPr lang="en-US" sz="2400" b="0" i="0" baseline="0" dirty="0">
                          <a:solidFill>
                            <a:schemeClr val="tx1"/>
                          </a:solidFill>
                          <a:latin typeface="+mn-lt"/>
                        </a:rPr>
                        <a:t>     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mn-lt"/>
                        </a:rPr>
                        <a:t>$64,883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5222"/>
                  </a:ext>
                </a:extLst>
              </a:tr>
              <a:tr h="391475">
                <a:tc>
                  <a:txBody>
                    <a:bodyPr/>
                    <a:lstStyle/>
                    <a:p>
                      <a:r>
                        <a:rPr lang="en-US" sz="2400" b="0" i="0" baseline="0" dirty="0">
                          <a:solidFill>
                            <a:schemeClr val="tx1"/>
                          </a:solidFill>
                          <a:latin typeface="+mn-lt"/>
                        </a:rPr>
                        <a:t>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$51,428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65444"/>
                  </a:ext>
                </a:extLst>
              </a:tr>
              <a:tr h="391475">
                <a:tc>
                  <a:txBody>
                    <a:bodyPr/>
                    <a:lstStyle/>
                    <a:p>
                      <a:r>
                        <a:rPr lang="en-US" sz="2400" b="0" i="0" baseline="0" dirty="0">
                          <a:solidFill>
                            <a:schemeClr val="tx1"/>
                          </a:solidFill>
                          <a:latin typeface="+mn-lt"/>
                        </a:rPr>
                        <a:t>Families living in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339255"/>
                  </a:ext>
                </a:extLst>
              </a:tr>
              <a:tr h="391475">
                <a:tc>
                  <a:txBody>
                    <a:bodyPr/>
                    <a:lstStyle/>
                    <a:p>
                      <a:r>
                        <a:rPr lang="en-US" sz="2400" b="0" i="0" baseline="0" dirty="0">
                          <a:solidFill>
                            <a:schemeClr val="tx1"/>
                          </a:solidFill>
                          <a:latin typeface="+mn-lt"/>
                        </a:rPr>
                        <a:t>Individuals living in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305353"/>
                  </a:ext>
                </a:extLst>
              </a:tr>
            </a:tbl>
          </a:graphicData>
        </a:graphic>
      </p:graphicFrame>
      <p:sp>
        <p:nvSpPr>
          <p:cNvPr id="4" name="Slide Number Placeholder 3">
            <a:extLst>
              <a:ext uri="{FF2B5EF4-FFF2-40B4-BE49-F238E27FC236}">
                <a16:creationId xmlns:a16="http://schemas.microsoft.com/office/drawing/2014/main" id="{DEB3B8EE-F00B-446D-B634-CF854BCFC731}"/>
              </a:ext>
            </a:extLst>
          </p:cNvPr>
          <p:cNvSpPr>
            <a:spLocks noGrp="1"/>
          </p:cNvSpPr>
          <p:nvPr>
            <p:ph type="sldNum" sz="quarter" idx="10"/>
          </p:nvPr>
        </p:nvSpPr>
        <p:spPr/>
        <p:txBody>
          <a:bodyPr/>
          <a:lstStyle/>
          <a:p>
            <a:pPr lvl="0"/>
            <a:fld id="{85F5B7A5-34A7-4AB0-A34F-A4DF2002FA98}" type="slidenum">
              <a:rPr lang="en-US" noProof="0" smtClean="0"/>
              <a:pPr lvl="0"/>
              <a:t>42</a:t>
            </a:fld>
            <a:endParaRPr lang="en-US" noProof="0" dirty="0"/>
          </a:p>
        </p:txBody>
      </p:sp>
      <p:sp>
        <p:nvSpPr>
          <p:cNvPr id="3" name="TextBox 2">
            <a:extLst>
              <a:ext uri="{FF2B5EF4-FFF2-40B4-BE49-F238E27FC236}">
                <a16:creationId xmlns:a16="http://schemas.microsoft.com/office/drawing/2014/main" id="{EB799CA6-CBB0-4741-B5E0-9425ED22E977}"/>
              </a:ext>
            </a:extLst>
          </p:cNvPr>
          <p:cNvSpPr txBox="1"/>
          <p:nvPr/>
        </p:nvSpPr>
        <p:spPr>
          <a:xfrm>
            <a:off x="457200" y="548640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0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0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one or more races. Median earnings are reported for full-time year-round workers only</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a:t>
            </a:r>
          </a:p>
          <a:p>
            <a:pPr lvl="0">
              <a:defRPr/>
            </a:pPr>
            <a:r>
              <a:rPr lang="en-US" sz="1000" b="1" dirty="0">
                <a:solidFill>
                  <a:prstClr val="black"/>
                </a:solidFill>
              </a:rPr>
              <a:t>Note: </a:t>
            </a:r>
            <a:r>
              <a:rPr lang="en-US" sz="1000" dirty="0" smtClean="0">
                <a:solidFill>
                  <a:prstClr val="black"/>
                </a:solidFill>
              </a:rPr>
              <a:t>Median household income is defined by the Census Bureau at </a:t>
            </a:r>
            <a:r>
              <a:rPr lang="en-US" sz="1000" dirty="0" smtClean="0">
                <a:solidFill>
                  <a:prstClr val="black"/>
                </a:solidFill>
                <a:hlinkClick r:id="rId3" tooltip="Median household income defined by the Census Bureau "/>
              </a:rPr>
              <a:t>https</a:t>
            </a:r>
            <a:r>
              <a:rPr lang="en-US" sz="1000" dirty="0">
                <a:solidFill>
                  <a:prstClr val="black"/>
                </a:solidFill>
                <a:hlinkClick r:id="rId3" tooltip="Median household income defined by the Census Bureau "/>
              </a:rPr>
              <a:t>://</a:t>
            </a:r>
            <a:r>
              <a:rPr lang="en-US" sz="1000" dirty="0" smtClean="0">
                <a:solidFill>
                  <a:prstClr val="black"/>
                </a:solidFill>
                <a:hlinkClick r:id="rId3" tooltip="Median household income defined by the Census Bureau "/>
              </a:rPr>
              <a:t>www.census.gov/quickfacts/fact/note/US/INC110218</a:t>
            </a:r>
            <a:r>
              <a:rPr lang="en-US" sz="1000" dirty="0" smtClean="0">
                <a:solidFill>
                  <a:prstClr val="black"/>
                </a:solidFill>
              </a:rPr>
              <a:t>. </a:t>
            </a:r>
            <a:endParaRPr kumimoji="0" lang="en-US" sz="180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809620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08CC-3F22-4723-AFDD-FDB28688C222}"/>
              </a:ext>
            </a:extLst>
          </p:cNvPr>
          <p:cNvSpPr>
            <a:spLocks noGrp="1"/>
          </p:cNvSpPr>
          <p:nvPr>
            <p:ph type="title"/>
          </p:nvPr>
        </p:nvSpPr>
        <p:spPr/>
        <p:txBody>
          <a:bodyPr>
            <a:noAutofit/>
          </a:bodyPr>
          <a:lstStyle/>
          <a:p>
            <a:pPr algn="l"/>
            <a:r>
              <a:rPr lang="en-US" sz="2400" dirty="0" smtClean="0"/>
              <a:t>Income and Poverty Status, NHPI Households, Families, and Individuals, 2017</a:t>
            </a:r>
            <a:endParaRPr lang="en-US" sz="2400" dirty="0"/>
          </a:p>
        </p:txBody>
      </p:sp>
      <p:graphicFrame>
        <p:nvGraphicFramePr>
          <p:cNvPr id="5" name="Content Placeholder 4" descr="Table" title="Table">
            <a:extLst>
              <a:ext uri="{FF2B5EF4-FFF2-40B4-BE49-F238E27FC236}">
                <a16:creationId xmlns:a16="http://schemas.microsoft.com/office/drawing/2014/main" id="{2DBCA609-795A-4B3C-A735-244013C30839}"/>
              </a:ext>
            </a:extLst>
          </p:cNvPr>
          <p:cNvGraphicFramePr>
            <a:graphicFrameLocks noGrp="1"/>
          </p:cNvGraphicFramePr>
          <p:nvPr>
            <p:ph idx="1"/>
            <p:extLst>
              <p:ext uri="{D42A27DB-BD31-4B8C-83A1-F6EECF244321}">
                <p14:modId xmlns:p14="http://schemas.microsoft.com/office/powerpoint/2010/main" val="3751312070"/>
              </p:ext>
            </p:extLst>
          </p:nvPr>
        </p:nvGraphicFramePr>
        <p:xfrm>
          <a:off x="457200" y="1646238"/>
          <a:ext cx="8229600" cy="3657600"/>
        </p:xfrm>
        <a:graphic>
          <a:graphicData uri="http://schemas.openxmlformats.org/drawingml/2006/table">
            <a:tbl>
              <a:tblPr firstRow="1">
                <a:tableStyleId>{6E25E649-3F16-4E02-A733-19D2CDBF48F0}</a:tableStyleId>
              </a:tblPr>
              <a:tblGrid>
                <a:gridCol w="5208598">
                  <a:extLst>
                    <a:ext uri="{9D8B030D-6E8A-4147-A177-3AD203B41FA5}">
                      <a16:colId xmlns:a16="http://schemas.microsoft.com/office/drawing/2014/main" val="1932623124"/>
                    </a:ext>
                  </a:extLst>
                </a:gridCol>
                <a:gridCol w="3021002">
                  <a:extLst>
                    <a:ext uri="{9D8B030D-6E8A-4147-A177-3AD203B41FA5}">
                      <a16:colId xmlns:a16="http://schemas.microsoft.com/office/drawing/2014/main" val="2630842699"/>
                    </a:ext>
                  </a:extLst>
                </a:gridCol>
              </a:tblGrid>
              <a:tr h="391475">
                <a:tc>
                  <a:txBody>
                    <a:bodyPr/>
                    <a:lstStyle/>
                    <a:p>
                      <a:pPr algn="ctr"/>
                      <a:r>
                        <a:rPr lang="en-US" sz="2400" b="1" i="0" baseline="0" dirty="0" smtClean="0">
                          <a:solidFill>
                            <a:schemeClr val="bg1"/>
                          </a:solidFill>
                          <a:latin typeface="+mn-lt"/>
                        </a:rPr>
                        <a:t>Income and Poverty Status</a:t>
                      </a:r>
                      <a:endParaRPr lang="en-US" sz="2400" b="1" i="0" baseline="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400" b="1" i="0" baseline="0" dirty="0" smtClean="0">
                          <a:solidFill>
                            <a:schemeClr val="bg1"/>
                          </a:solidFill>
                          <a:latin typeface="+mn-lt"/>
                        </a:rPr>
                        <a:t>Number</a:t>
                      </a:r>
                      <a:endParaRPr lang="en-US" sz="2400" b="1" i="0" baseline="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extLst>
                  <a:ext uri="{0D108BD9-81ED-4DB2-BD59-A6C34878D82A}">
                    <a16:rowId xmlns:a16="http://schemas.microsoft.com/office/drawing/2014/main" val="4149979145"/>
                  </a:ext>
                </a:extLst>
              </a:tr>
              <a:tr h="391475">
                <a:tc>
                  <a:txBody>
                    <a:bodyPr/>
                    <a:lstStyle/>
                    <a:p>
                      <a:r>
                        <a:rPr lang="en-US" sz="2400" b="0" i="0" baseline="0" dirty="0">
                          <a:solidFill>
                            <a:schemeClr val="tx1"/>
                          </a:solidFill>
                          <a:latin typeface="+mn-lt"/>
                        </a:rPr>
                        <a:t>Median household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$64,308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1762277"/>
                  </a:ext>
                </a:extLst>
              </a:tr>
              <a:tr h="391475">
                <a:tc>
                  <a:txBody>
                    <a:bodyPr/>
                    <a:lstStyle/>
                    <a:p>
                      <a:r>
                        <a:rPr lang="en-US" sz="2400" b="0" i="0" baseline="0" dirty="0">
                          <a:solidFill>
                            <a:schemeClr val="tx1"/>
                          </a:solidFill>
                          <a:latin typeface="+mn-lt"/>
                        </a:rPr>
                        <a:t>Median family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$71,783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795127"/>
                  </a:ext>
                </a:extLst>
              </a:tr>
              <a:tr h="391475">
                <a:tc>
                  <a:txBody>
                    <a:bodyPr/>
                    <a:lstStyle/>
                    <a:p>
                      <a:r>
                        <a:rPr lang="en-US" sz="2400" b="0" i="0" baseline="0" dirty="0">
                          <a:solidFill>
                            <a:schemeClr val="tx1"/>
                          </a:solidFill>
                          <a:latin typeface="+mn-lt"/>
                        </a:rPr>
                        <a:t>Median 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400" b="0" i="0"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231727"/>
                  </a:ext>
                </a:extLst>
              </a:tr>
              <a:tr h="391475">
                <a:tc>
                  <a:txBody>
                    <a:bodyPr/>
                    <a:lstStyle/>
                    <a:p>
                      <a:r>
                        <a:rPr lang="en-US" sz="2400" b="0" i="0" baseline="0" dirty="0">
                          <a:solidFill>
                            <a:schemeClr val="tx1"/>
                          </a:solidFill>
                          <a:latin typeface="+mn-lt"/>
                        </a:rPr>
                        <a:t>     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dirty="0">
                          <a:latin typeface="+mn-lt"/>
                        </a:rPr>
                        <a:t>$46,511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695222"/>
                  </a:ext>
                </a:extLst>
              </a:tr>
              <a:tr h="391475">
                <a:tc>
                  <a:txBody>
                    <a:bodyPr/>
                    <a:lstStyle/>
                    <a:p>
                      <a:r>
                        <a:rPr lang="en-US" sz="2400" b="0" i="0" baseline="0" dirty="0">
                          <a:solidFill>
                            <a:schemeClr val="tx1"/>
                          </a:solidFill>
                          <a:latin typeface="+mn-lt"/>
                        </a:rPr>
                        <a:t>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$39,085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65444"/>
                  </a:ext>
                </a:extLst>
              </a:tr>
              <a:tr h="391475">
                <a:tc>
                  <a:txBody>
                    <a:bodyPr/>
                    <a:lstStyle/>
                    <a:p>
                      <a:r>
                        <a:rPr lang="en-US" sz="2400" b="0" i="0" baseline="0" dirty="0">
                          <a:solidFill>
                            <a:schemeClr val="tx1"/>
                          </a:solidFill>
                          <a:latin typeface="+mn-lt"/>
                        </a:rPr>
                        <a:t>Families living in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339255"/>
                  </a:ext>
                </a:extLst>
              </a:tr>
              <a:tr h="391475">
                <a:tc>
                  <a:txBody>
                    <a:bodyPr/>
                    <a:lstStyle/>
                    <a:p>
                      <a:r>
                        <a:rPr lang="en-US" sz="2400" b="0" i="0" baseline="0" dirty="0">
                          <a:solidFill>
                            <a:schemeClr val="tx1"/>
                          </a:solidFill>
                          <a:latin typeface="+mn-lt"/>
                        </a:rPr>
                        <a:t>Individuals living in poverty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400" b="0" i="0" baseline="0" dirty="0">
                          <a:solidFill>
                            <a:schemeClr val="tx1"/>
                          </a:solidFill>
                          <a:latin typeface="+mn-lt"/>
                        </a:rPr>
                        <a:t>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5305353"/>
                  </a:ext>
                </a:extLst>
              </a:tr>
            </a:tbl>
          </a:graphicData>
        </a:graphic>
      </p:graphicFrame>
      <p:sp>
        <p:nvSpPr>
          <p:cNvPr id="4" name="Slide Number Placeholder 3">
            <a:extLst>
              <a:ext uri="{FF2B5EF4-FFF2-40B4-BE49-F238E27FC236}">
                <a16:creationId xmlns:a16="http://schemas.microsoft.com/office/drawing/2014/main" id="{DEB3B8EE-F00B-446D-B634-CF854BCFC731}"/>
              </a:ext>
            </a:extLst>
          </p:cNvPr>
          <p:cNvSpPr>
            <a:spLocks noGrp="1"/>
          </p:cNvSpPr>
          <p:nvPr>
            <p:ph type="sldNum" sz="quarter" idx="10"/>
          </p:nvPr>
        </p:nvSpPr>
        <p:spPr/>
        <p:txBody>
          <a:bodyPr/>
          <a:lstStyle/>
          <a:p>
            <a:pPr lvl="0"/>
            <a:fld id="{85F5B7A5-34A7-4AB0-A34F-A4DF2002FA98}" type="slidenum">
              <a:rPr lang="en-US" noProof="0" smtClean="0"/>
              <a:pPr lvl="0"/>
              <a:t>43</a:t>
            </a:fld>
            <a:endParaRPr lang="en-US" noProof="0" dirty="0"/>
          </a:p>
        </p:txBody>
      </p:sp>
      <p:sp>
        <p:nvSpPr>
          <p:cNvPr id="3" name="TextBox 2">
            <a:extLst>
              <a:ext uri="{FF2B5EF4-FFF2-40B4-BE49-F238E27FC236}">
                <a16:creationId xmlns:a16="http://schemas.microsoft.com/office/drawing/2014/main" id="{EB799CA6-CBB0-4741-B5E0-9425ED22E977}"/>
              </a:ext>
            </a:extLst>
          </p:cNvPr>
          <p:cNvSpPr txBox="1"/>
          <p:nvPr/>
        </p:nvSpPr>
        <p:spPr>
          <a:xfrm>
            <a:off x="457200" y="5486400"/>
            <a:ext cx="82296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0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Bureau. </a:t>
            </a:r>
            <a:r>
              <a:rPr kumimoji="0" lang="en-US" sz="1000" b="0" i="0" u="none" strike="noStrike" kern="1200" cap="none" spc="0" normalizeH="0" baseline="0" noProof="0" dirty="0">
                <a:ln>
                  <a:noFill/>
                </a:ln>
                <a:solidFill>
                  <a:prstClr val="black"/>
                </a:solidFill>
                <a:effectLst/>
                <a:uLnTx/>
                <a:uFillTx/>
                <a:latin typeface="Arial"/>
                <a:ea typeface="+mn-ea"/>
                <a:cs typeface="+mn-cs"/>
              </a:rPr>
              <a:t>Data include individuals reporting one race alone or in combination with one or more races. Median earnings are reported for full-time year-round workers only</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a:t>
            </a:r>
          </a:p>
          <a:p>
            <a:pPr>
              <a:defRPr/>
            </a:pPr>
            <a:r>
              <a:rPr lang="en-US" sz="1000" b="1" dirty="0">
                <a:solidFill>
                  <a:prstClr val="black"/>
                </a:solidFill>
              </a:rPr>
              <a:t>Note: </a:t>
            </a:r>
            <a:r>
              <a:rPr lang="en-US" sz="1000" dirty="0">
                <a:solidFill>
                  <a:prstClr val="black"/>
                </a:solidFill>
              </a:rPr>
              <a:t>Median household income is defined by the Census Bureau at </a:t>
            </a:r>
            <a:r>
              <a:rPr lang="en-US" sz="1000" dirty="0">
                <a:solidFill>
                  <a:prstClr val="black"/>
                </a:solidFill>
                <a:hlinkClick r:id="rId3" tooltip="Median household income defined by the Census Bureau "/>
              </a:rPr>
              <a:t>https://www.census.gov/quickfacts/fact/note/US/INC110218</a:t>
            </a:r>
            <a:r>
              <a:rPr lang="en-US" sz="1000" dirty="0">
                <a:solidFill>
                  <a:prstClr val="black"/>
                </a:solidFill>
              </a:rPr>
              <a: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97317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A956-C3E6-4E04-B7E9-1AD4F72DFD61}"/>
              </a:ext>
            </a:extLst>
          </p:cNvPr>
          <p:cNvSpPr>
            <a:spLocks noGrp="1"/>
          </p:cNvSpPr>
          <p:nvPr>
            <p:ph type="title"/>
          </p:nvPr>
        </p:nvSpPr>
        <p:spPr/>
        <p:txBody>
          <a:bodyPr>
            <a:noAutofit/>
          </a:bodyPr>
          <a:lstStyle/>
          <a:p>
            <a:pPr algn="l"/>
            <a:r>
              <a:rPr lang="en-US" sz="2800" dirty="0" smtClean="0"/>
              <a:t>Largest Age Groups in the Asian and NHPI Population, 2017</a:t>
            </a:r>
            <a:endParaRPr lang="en-US" sz="2800" dirty="0"/>
          </a:p>
        </p:txBody>
      </p:sp>
      <p:sp>
        <p:nvSpPr>
          <p:cNvPr id="3" name="Content Placeholder 2">
            <a:extLst>
              <a:ext uri="{FF2B5EF4-FFF2-40B4-BE49-F238E27FC236}">
                <a16:creationId xmlns:a16="http://schemas.microsoft.com/office/drawing/2014/main" id="{A54015C9-A47F-4E8A-8F51-E014376654CA}"/>
              </a:ext>
            </a:extLst>
          </p:cNvPr>
          <p:cNvSpPr>
            <a:spLocks noGrp="1"/>
          </p:cNvSpPr>
          <p:nvPr>
            <p:ph idx="1"/>
          </p:nvPr>
        </p:nvSpPr>
        <p:spPr/>
        <p:txBody>
          <a:bodyPr/>
          <a:lstStyle/>
          <a:p>
            <a:r>
              <a:rPr lang="en-US" dirty="0" smtClean="0"/>
              <a:t>The largest age group among Asians and NHPIs in 2017 was individuals ages 35-64.</a:t>
            </a:r>
          </a:p>
          <a:p>
            <a:r>
              <a:rPr lang="en-US" dirty="0" smtClean="0"/>
              <a:t>The next largest age group for both populations was individuals ages 18-34.</a:t>
            </a:r>
          </a:p>
          <a:p>
            <a:r>
              <a:rPr lang="en-US" dirty="0" smtClean="0"/>
              <a:t>The median age was 34.6 years old for Asians and 28.7 years old for NHPIs.</a:t>
            </a:r>
            <a:endParaRPr lang="en-US" dirty="0"/>
          </a:p>
        </p:txBody>
      </p:sp>
      <p:sp>
        <p:nvSpPr>
          <p:cNvPr id="4" name="Slide Number Placeholder 3">
            <a:extLst>
              <a:ext uri="{FF2B5EF4-FFF2-40B4-BE49-F238E27FC236}">
                <a16:creationId xmlns:a16="http://schemas.microsoft.com/office/drawing/2014/main" id="{9B3AE12C-1867-436E-B844-9F6E0AA5C72B}"/>
              </a:ext>
            </a:extLst>
          </p:cNvPr>
          <p:cNvSpPr>
            <a:spLocks noGrp="1"/>
          </p:cNvSpPr>
          <p:nvPr>
            <p:ph type="sldNum" sz="quarter" idx="10"/>
          </p:nvPr>
        </p:nvSpPr>
        <p:spPr/>
        <p:txBody>
          <a:bodyPr/>
          <a:lstStyle/>
          <a:p>
            <a:fld id="{85F5B7A5-34A7-4AB0-A34F-A4DF2002FA98}" type="slidenum">
              <a:rPr lang="en-US" smtClean="0"/>
              <a:pPr/>
              <a:t>44</a:t>
            </a:fld>
            <a:endParaRPr lang="en-US" dirty="0"/>
          </a:p>
        </p:txBody>
      </p:sp>
    </p:spTree>
    <p:extLst>
      <p:ext uri="{BB962C8B-B14F-4D97-AF65-F5344CB8AC3E}">
        <p14:creationId xmlns:p14="http://schemas.microsoft.com/office/powerpoint/2010/main" val="1312600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ge Distribution Among Asian Subpopulations, 2017" title="Age Distribution Among Asian Subpopulations, 2017">
            <a:extLst>
              <a:ext uri="{FF2B5EF4-FFF2-40B4-BE49-F238E27FC236}">
                <a16:creationId xmlns:a16="http://schemas.microsoft.com/office/drawing/2014/main" id="{A51BEB6B-9584-4645-86C8-64B5A2F1077F}"/>
              </a:ext>
            </a:extLst>
          </p:cNvPr>
          <p:cNvSpPr>
            <a:spLocks noGrp="1"/>
          </p:cNvSpPr>
          <p:nvPr>
            <p:ph type="title"/>
          </p:nvPr>
        </p:nvSpPr>
        <p:spPr>
          <a:xfrm>
            <a:off x="1257300" y="136525"/>
            <a:ext cx="6629400" cy="854075"/>
          </a:xfrm>
        </p:spPr>
        <p:txBody>
          <a:bodyPr wrap="none">
            <a:noAutofit/>
          </a:bodyPr>
          <a:lstStyle/>
          <a:p>
            <a:pPr algn="l"/>
            <a:r>
              <a:rPr lang="en-US" sz="2800" dirty="0"/>
              <a:t>Age Distribution Among Asian Subpopulations, 2017</a:t>
            </a:r>
          </a:p>
        </p:txBody>
      </p:sp>
      <p:sp>
        <p:nvSpPr>
          <p:cNvPr id="4" name="Slide Number Placeholder 3">
            <a:extLst>
              <a:ext uri="{FF2B5EF4-FFF2-40B4-BE49-F238E27FC236}">
                <a16:creationId xmlns:a16="http://schemas.microsoft.com/office/drawing/2014/main" id="{EDCF893C-36C2-4741-944E-9C355A90E495}"/>
              </a:ext>
            </a:extLst>
          </p:cNvPr>
          <p:cNvSpPr>
            <a:spLocks noGrp="1"/>
          </p:cNvSpPr>
          <p:nvPr>
            <p:ph type="sldNum" sz="quarter" idx="10"/>
          </p:nvPr>
        </p:nvSpPr>
        <p:spPr/>
        <p:txBody>
          <a:bodyPr/>
          <a:lstStyle/>
          <a:p>
            <a:fld id="{85F5B7A5-34A7-4AB0-A34F-A4DF2002FA98}" type="slidenum">
              <a:rPr lang="en-US" smtClean="0"/>
              <a:t>45</a:t>
            </a:fld>
            <a:endParaRPr lang="en-US" dirty="0"/>
          </a:p>
        </p:txBody>
      </p:sp>
      <p:sp>
        <p:nvSpPr>
          <p:cNvPr id="8" name="Rectangle 7">
            <a:extLst>
              <a:ext uri="{FF2B5EF4-FFF2-40B4-BE49-F238E27FC236}">
                <a16:creationId xmlns:a16="http://schemas.microsoft.com/office/drawing/2014/main" id="{2D2BD2FA-98E0-4DD1-BC46-4C559667DAF5}"/>
              </a:ext>
            </a:extLst>
          </p:cNvPr>
          <p:cNvSpPr/>
          <p:nvPr/>
        </p:nvSpPr>
        <p:spPr>
          <a:xfrm>
            <a:off x="504825" y="6033184"/>
            <a:ext cx="8134350" cy="553998"/>
          </a:xfrm>
          <a:prstGeom prst="rect">
            <a:avLst/>
          </a:prstGeom>
        </p:spPr>
        <p:txBody>
          <a:bodyPr wrap="square">
            <a:spAutoFit/>
          </a:bodyPr>
          <a:lstStyle/>
          <a:p>
            <a:r>
              <a:rPr lang="en-US" sz="1000" dirty="0" smtClean="0"/>
              <a:t>* Excluding </a:t>
            </a:r>
            <a:r>
              <a:rPr lang="en-US" sz="1000" dirty="0"/>
              <a:t>Taiwanese.</a:t>
            </a:r>
          </a:p>
          <a:p>
            <a:r>
              <a:rPr lang="en-US" sz="1000" b="1" dirty="0" smtClean="0"/>
              <a:t>Source</a:t>
            </a:r>
            <a:r>
              <a:rPr lang="en-US" sz="1000" dirty="0"/>
              <a:t>: 2017 American Community Survey </a:t>
            </a:r>
            <a:r>
              <a:rPr lang="en-US" sz="1000" dirty="0" smtClean="0"/>
              <a:t>1 </a:t>
            </a:r>
            <a:r>
              <a:rPr lang="en-US" sz="1000" dirty="0"/>
              <a:t>Year Estimates – U.S. Census </a:t>
            </a:r>
            <a:r>
              <a:rPr lang="en-US" sz="1000" dirty="0" smtClean="0"/>
              <a:t>Bureau. </a:t>
            </a:r>
            <a:r>
              <a:rPr lang="en-US" sz="1000" dirty="0"/>
              <a:t>Data include individuals reporting one race alone or in combination with one or more races. </a:t>
            </a:r>
          </a:p>
        </p:txBody>
      </p:sp>
      <p:graphicFrame>
        <p:nvGraphicFramePr>
          <p:cNvPr id="10" name="Chart 9" descr="Age Distribution Among Asian Subpopulations, 2017" title="Age Distribution Among Asian Subpopulations, 2017">
            <a:extLst>
              <a:ext uri="{FF2B5EF4-FFF2-40B4-BE49-F238E27FC236}">
                <a16:creationId xmlns:a16="http://schemas.microsoft.com/office/drawing/2014/main" id="{80B48EDD-49FE-486A-AC2A-39DA45F54552}"/>
              </a:ext>
            </a:extLst>
          </p:cNvPr>
          <p:cNvGraphicFramePr>
            <a:graphicFrameLocks/>
          </p:cNvGraphicFramePr>
          <p:nvPr>
            <p:extLst>
              <p:ext uri="{D42A27DB-BD31-4B8C-83A1-F6EECF244321}">
                <p14:modId xmlns:p14="http://schemas.microsoft.com/office/powerpoint/2010/main" val="2993779210"/>
              </p:ext>
            </p:extLst>
          </p:nvPr>
        </p:nvGraphicFramePr>
        <p:xfrm>
          <a:off x="590550" y="1245850"/>
          <a:ext cx="7962900" cy="4685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843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7C1C-8CFC-4DAD-8CE8-8CF6E077DADB}"/>
              </a:ext>
            </a:extLst>
          </p:cNvPr>
          <p:cNvSpPr>
            <a:spLocks noGrp="1"/>
          </p:cNvSpPr>
          <p:nvPr>
            <p:ph type="title"/>
          </p:nvPr>
        </p:nvSpPr>
        <p:spPr>
          <a:xfrm>
            <a:off x="1219200" y="304800"/>
            <a:ext cx="6629400" cy="617884"/>
          </a:xfrm>
        </p:spPr>
        <p:txBody>
          <a:bodyPr>
            <a:noAutofit/>
          </a:bodyPr>
          <a:lstStyle/>
          <a:p>
            <a:pPr algn="l"/>
            <a:r>
              <a:rPr lang="en-US" sz="2800" dirty="0"/>
              <a:t>Age Distribution Among NHPI Subpopulations, 2017</a:t>
            </a:r>
          </a:p>
        </p:txBody>
      </p:sp>
      <p:sp>
        <p:nvSpPr>
          <p:cNvPr id="4" name="Slide Number Placeholder 3">
            <a:extLst>
              <a:ext uri="{FF2B5EF4-FFF2-40B4-BE49-F238E27FC236}">
                <a16:creationId xmlns:a16="http://schemas.microsoft.com/office/drawing/2014/main" id="{E82732F2-8952-4895-BC97-F787E5A9A5E8}"/>
              </a:ext>
            </a:extLst>
          </p:cNvPr>
          <p:cNvSpPr>
            <a:spLocks noGrp="1"/>
          </p:cNvSpPr>
          <p:nvPr>
            <p:ph type="sldNum" sz="quarter" idx="10"/>
          </p:nvPr>
        </p:nvSpPr>
        <p:spPr/>
        <p:txBody>
          <a:bodyPr/>
          <a:lstStyle/>
          <a:p>
            <a:fld id="{85F5B7A5-34A7-4AB0-A34F-A4DF2002FA98}" type="slidenum">
              <a:rPr lang="en-US" smtClean="0"/>
              <a:t>46</a:t>
            </a:fld>
            <a:endParaRPr lang="en-US" dirty="0"/>
          </a:p>
        </p:txBody>
      </p:sp>
      <p:sp>
        <p:nvSpPr>
          <p:cNvPr id="11" name="Rectangle 10">
            <a:extLst>
              <a:ext uri="{FF2B5EF4-FFF2-40B4-BE49-F238E27FC236}">
                <a16:creationId xmlns:a16="http://schemas.microsoft.com/office/drawing/2014/main" id="{D1B9D574-FD94-4CD9-86B5-791279F5BE4E}"/>
              </a:ext>
            </a:extLst>
          </p:cNvPr>
          <p:cNvSpPr/>
          <p:nvPr/>
        </p:nvSpPr>
        <p:spPr>
          <a:xfrm>
            <a:off x="457200" y="5852160"/>
            <a:ext cx="8229600" cy="553998"/>
          </a:xfrm>
          <a:prstGeom prst="rect">
            <a:avLst/>
          </a:prstGeom>
        </p:spPr>
        <p:txBody>
          <a:bodyPr wrap="square">
            <a:spAutoFit/>
          </a:bodyPr>
          <a:lstStyle/>
          <a:p>
            <a:r>
              <a:rPr lang="en-US" sz="1000" b="1" dirty="0" smtClean="0"/>
              <a:t>Source:</a:t>
            </a:r>
            <a:r>
              <a:rPr lang="en-US" sz="1000" dirty="0" smtClean="0"/>
              <a:t> </a:t>
            </a:r>
            <a:r>
              <a:rPr lang="en-US" sz="1000" dirty="0"/>
              <a:t>2017 American Community Survey </a:t>
            </a:r>
            <a:r>
              <a:rPr lang="en-US" sz="1000" dirty="0" smtClean="0"/>
              <a:t>1 </a:t>
            </a:r>
            <a:r>
              <a:rPr lang="en-US" sz="1000" dirty="0"/>
              <a:t>Year Estimates – U.S. Census </a:t>
            </a:r>
            <a:r>
              <a:rPr lang="en-US" sz="1000" dirty="0" smtClean="0"/>
              <a:t>Bureau. </a:t>
            </a:r>
          </a:p>
          <a:p>
            <a:r>
              <a:rPr lang="en-US" sz="1000" b="1" dirty="0" smtClean="0"/>
              <a:t>Note: </a:t>
            </a:r>
            <a:r>
              <a:rPr lang="en-US" sz="1000" dirty="0" smtClean="0"/>
              <a:t>Data </a:t>
            </a:r>
            <a:r>
              <a:rPr lang="en-US" sz="1000" dirty="0"/>
              <a:t>include individuals reporting one race alone or in combination with one or more races</a:t>
            </a:r>
            <a:r>
              <a:rPr lang="en-US" sz="1000" dirty="0" smtClean="0"/>
              <a:t>. </a:t>
            </a:r>
            <a:r>
              <a:rPr lang="en-US" sz="1000" dirty="0">
                <a:latin typeface="Arial" panose="020B0604020202020204" pitchFamily="34" charset="0"/>
                <a:cs typeface="Arial" panose="020B0604020202020204" pitchFamily="34" charset="0"/>
              </a:rPr>
              <a:t>Data are not available for Fijian and Marshallese populations </a:t>
            </a:r>
            <a:r>
              <a:rPr lang="en-US" sz="1000" dirty="0" smtClean="0">
                <a:latin typeface="Arial" panose="020B0604020202020204" pitchFamily="34" charset="0"/>
                <a:cs typeface="Arial" panose="020B0604020202020204" pitchFamily="34" charset="0"/>
              </a:rPr>
              <a:t>due </a:t>
            </a:r>
            <a:r>
              <a:rPr lang="en-US" sz="1000" dirty="0">
                <a:latin typeface="Arial" panose="020B0604020202020204" pitchFamily="34" charset="0"/>
                <a:cs typeface="Arial" panose="020B0604020202020204" pitchFamily="34" charset="0"/>
              </a:rPr>
              <a:t>to low data reliability</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8" name="Content Placeholder 10" descr="Table" title="Table">
            <a:extLst>
              <a:ext uri="{FF2B5EF4-FFF2-40B4-BE49-F238E27FC236}">
                <a16:creationId xmlns:a16="http://schemas.microsoft.com/office/drawing/2014/main" id="{84145FEE-26A8-42A7-AA5F-4CA22EF40269}"/>
              </a:ext>
            </a:extLst>
          </p:cNvPr>
          <p:cNvGraphicFramePr>
            <a:graphicFrameLocks noGrp="1"/>
          </p:cNvGraphicFramePr>
          <p:nvPr>
            <p:ph idx="1"/>
            <p:extLst>
              <p:ext uri="{D42A27DB-BD31-4B8C-83A1-F6EECF244321}">
                <p14:modId xmlns:p14="http://schemas.microsoft.com/office/powerpoint/2010/main" val="1404619130"/>
              </p:ext>
            </p:extLst>
          </p:nvPr>
        </p:nvGraphicFramePr>
        <p:xfrm>
          <a:off x="457200" y="1280160"/>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4072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 Chartbook on Healthcare for Asians and Native Hawaiians/Pacific Islanders</a:t>
            </a:r>
            <a:endParaRPr lang="en-US" dirty="0"/>
          </a:p>
        </p:txBody>
      </p:sp>
      <p:sp>
        <p:nvSpPr>
          <p:cNvPr id="5" name="Content Placeholder 4"/>
          <p:cNvSpPr>
            <a:spLocks noGrp="1"/>
          </p:cNvSpPr>
          <p:nvPr>
            <p:ph type="body" idx="1"/>
          </p:nvPr>
        </p:nvSpPr>
        <p:spPr/>
        <p:txBody>
          <a:bodyPr/>
          <a:lstStyle/>
          <a:p>
            <a:r>
              <a:rPr lang="en-US" dirty="0" smtClean="0"/>
              <a:t>Part 3: Healthcare Access and Priority Areas</a:t>
            </a:r>
            <a:br>
              <a:rPr lang="en-US" dirty="0" smtClean="0"/>
            </a:br>
            <a:endParaRPr lang="en-US" dirty="0"/>
          </a:p>
        </p:txBody>
      </p:sp>
      <p:sp>
        <p:nvSpPr>
          <p:cNvPr id="3" name="Slide Number Placeholder 2">
            <a:extLst>
              <a:ext uri="{FF2B5EF4-FFF2-40B4-BE49-F238E27FC236}">
                <a16:creationId xmlns:a16="http://schemas.microsoft.com/office/drawing/2014/main" id="{3C73C23C-64D2-49A8-ABB6-A191BCBF9B76}"/>
              </a:ext>
            </a:extLst>
          </p:cNvPr>
          <p:cNvSpPr>
            <a:spLocks noGrp="1"/>
          </p:cNvSpPr>
          <p:nvPr>
            <p:ph type="sldNum" sz="quarter" idx="10"/>
          </p:nvPr>
        </p:nvSpPr>
        <p:spPr/>
        <p:txBody>
          <a:bodyPr/>
          <a:lstStyle/>
          <a:p>
            <a:fld id="{85F5B7A5-34A7-4AB0-A34F-A4DF2002FA98}" type="slidenum">
              <a:rPr lang="en-US" smtClean="0"/>
              <a:pPr/>
              <a:t>47</a:t>
            </a:fld>
            <a:endParaRPr lang="en-US" dirty="0"/>
          </a:p>
        </p:txBody>
      </p:sp>
    </p:spTree>
    <p:extLst>
      <p:ext uri="{BB962C8B-B14F-4D97-AF65-F5344CB8AC3E}">
        <p14:creationId xmlns:p14="http://schemas.microsoft.com/office/powerpoint/2010/main" val="2147053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ACCESS TO CARE</a:t>
            </a:r>
            <a:endParaRPr lang="en-US" dirty="0"/>
          </a:p>
        </p:txBody>
      </p:sp>
      <p:sp>
        <p:nvSpPr>
          <p:cNvPr id="5" name="Text Placeholder 4"/>
          <p:cNvSpPr>
            <a:spLocks noGrp="1"/>
          </p:cNvSpPr>
          <p:nvPr>
            <p:ph type="body" idx="1"/>
          </p:nvPr>
        </p:nvSpPr>
        <p:spPr/>
        <p:txBody>
          <a:bodyPr/>
          <a:lstStyle/>
          <a:p>
            <a:r>
              <a:rPr lang="en-US" dirty="0" smtClean="0"/>
              <a:t>Asians and Native Hawaiians/Pacific Islanders</a:t>
            </a:r>
            <a:endParaRPr lang="en-US" dirty="0"/>
          </a:p>
        </p:txBody>
      </p:sp>
      <p:sp>
        <p:nvSpPr>
          <p:cNvPr id="3" name="Slide Number Placeholder 2">
            <a:extLst>
              <a:ext uri="{FF2B5EF4-FFF2-40B4-BE49-F238E27FC236}">
                <a16:creationId xmlns:a16="http://schemas.microsoft.com/office/drawing/2014/main" id="{222605FA-ECF6-454F-8B5B-B56BA0E24D5D}"/>
              </a:ext>
            </a:extLst>
          </p:cNvPr>
          <p:cNvSpPr>
            <a:spLocks noGrp="1"/>
          </p:cNvSpPr>
          <p:nvPr>
            <p:ph type="sldNum" sz="quarter" idx="10"/>
          </p:nvPr>
        </p:nvSpPr>
        <p:spPr/>
        <p:txBody>
          <a:bodyPr/>
          <a:lstStyle/>
          <a:p>
            <a:fld id="{85F5B7A5-34A7-4AB0-A34F-A4DF2002FA98}" type="slidenum">
              <a:rPr lang="en-US" smtClean="0"/>
              <a:pPr/>
              <a:t>48</a:t>
            </a:fld>
            <a:endParaRPr lang="en-US" dirty="0"/>
          </a:p>
        </p:txBody>
      </p:sp>
    </p:spTree>
    <p:extLst>
      <p:ext uri="{BB962C8B-B14F-4D97-AF65-F5344CB8AC3E}">
        <p14:creationId xmlns:p14="http://schemas.microsoft.com/office/powerpoint/2010/main" val="4148402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629400" cy="1143000"/>
          </a:xfrm>
        </p:spPr>
        <p:txBody>
          <a:bodyPr>
            <a:noAutofit/>
          </a:bodyPr>
          <a:lstStyle/>
          <a:p>
            <a:pPr algn="l">
              <a:defRPr/>
            </a:pPr>
            <a:r>
              <a:rPr lang="en-US" sz="1800" dirty="0" smtClean="0"/>
              <a:t>Disparities in Access: Number </a:t>
            </a:r>
            <a:r>
              <a:rPr lang="en-US" sz="1800" dirty="0"/>
              <a:t>and Percentage of Access Measures for Which Selected Groups Experienced Disparities in </a:t>
            </a:r>
            <a:r>
              <a:rPr lang="en-US" sz="1800" dirty="0" smtClean="0"/>
              <a:t>Access, 2016, 2017</a:t>
            </a:r>
            <a:endParaRPr lang="en-US" sz="1800" dirty="0"/>
          </a:p>
        </p:txBody>
      </p:sp>
      <p:sp>
        <p:nvSpPr>
          <p:cNvPr id="4" name="Slide Number Placeholder 3"/>
          <p:cNvSpPr>
            <a:spLocks noGrp="1"/>
          </p:cNvSpPr>
          <p:nvPr>
            <p:ph type="sldNum" sz="quarter" idx="10"/>
          </p:nvPr>
        </p:nvSpPr>
        <p:spPr/>
        <p:txBody>
          <a:bodyPr/>
          <a:lstStyle/>
          <a:p>
            <a:fld id="{85F5B7A5-34A7-4AB0-A34F-A4DF2002FA98}" type="slidenum">
              <a:rPr lang="en-US" smtClean="0"/>
              <a:t>49</a:t>
            </a:fld>
            <a:endParaRPr lang="en-US" dirty="0"/>
          </a:p>
        </p:txBody>
      </p:sp>
      <p:graphicFrame>
        <p:nvGraphicFramePr>
          <p:cNvPr id="5" name="Content Placeholder 3" descr="Stacked columns showing number of access measures &#10;Poor vs. High Income (n=20), 1 same, 19 worse&#10;Black vs. White (n=21), 1 better, 11 same, 9 worse&#10;Asian vs. White (n=19), 6 better, 6 same, 7 worse&#10;AI/AN vs. White (n=11), 6 same, 5 worse&#10;NHPI vs. White (n=4), 4 same&#10;Hispanic vs. Non-Hispanic White (n=20), 3 better, 2 same, 15 worse&#10;"/>
          <p:cNvGraphicFramePr>
            <a:graphicFrameLocks noGrp="1"/>
          </p:cNvGraphicFramePr>
          <p:nvPr>
            <p:ph idx="1"/>
            <p:extLst>
              <p:ext uri="{D42A27DB-BD31-4B8C-83A1-F6EECF244321}">
                <p14:modId xmlns:p14="http://schemas.microsoft.com/office/powerpoint/2010/main" val="2485905471"/>
              </p:ext>
            </p:extLst>
          </p:nvPr>
        </p:nvGraphicFramePr>
        <p:xfrm>
          <a:off x="457200" y="13716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760720"/>
            <a:ext cx="8229600" cy="553998"/>
          </a:xfrm>
          <a:prstGeom prst="rect">
            <a:avLst/>
          </a:prstGeom>
          <a:noFill/>
        </p:spPr>
        <p:txBody>
          <a:bodyPr wrap="square" rtlCol="0">
            <a:spAutoFit/>
          </a:bodyPr>
          <a:lstStyle/>
          <a:p>
            <a:r>
              <a:rPr lang="en-US" sz="1000" b="1" dirty="0"/>
              <a:t>Key: </a:t>
            </a:r>
            <a:r>
              <a:rPr lang="en-US" sz="1000" dirty="0"/>
              <a:t>n = number of measures; AI/AN = American Indian or Alaska Native; NHPI = Native Hawaiian/Pacific Islander.</a:t>
            </a:r>
          </a:p>
          <a:p>
            <a:r>
              <a:rPr lang="en-US" sz="1000" b="1" dirty="0"/>
              <a:t>Note:</a:t>
            </a:r>
            <a:r>
              <a:rPr lang="en-US" sz="1000" dirty="0"/>
              <a:t> The measures represented in this chart are available in Appendix A. The number of measures is based on the measures that have data for each population group</a:t>
            </a:r>
            <a:r>
              <a:rPr lang="en-US" sz="1000" dirty="0" smtClean="0"/>
              <a:t>.</a:t>
            </a:r>
            <a:endParaRPr lang="en-US" sz="1000" dirty="0"/>
          </a:p>
        </p:txBody>
      </p:sp>
    </p:spTree>
    <p:extLst>
      <p:ext uri="{BB962C8B-B14F-4D97-AF65-F5344CB8AC3E}">
        <p14:creationId xmlns:p14="http://schemas.microsoft.com/office/powerpoint/2010/main" val="402609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43FB0-928A-4AE4-BFD0-EB99CF8A2799}"/>
              </a:ext>
            </a:extLst>
          </p:cNvPr>
          <p:cNvSpPr>
            <a:spLocks noGrp="1"/>
          </p:cNvSpPr>
          <p:nvPr>
            <p:ph type="title"/>
          </p:nvPr>
        </p:nvSpPr>
        <p:spPr>
          <a:xfrm>
            <a:off x="1257300" y="0"/>
            <a:ext cx="5981700" cy="1143000"/>
          </a:xfrm>
        </p:spPr>
        <p:txBody>
          <a:bodyPr>
            <a:noAutofit/>
          </a:bodyPr>
          <a:lstStyle/>
          <a:p>
            <a:pPr algn="l"/>
            <a:r>
              <a:rPr lang="en-US" sz="2400" dirty="0" smtClean="0"/>
              <a:t>Goals of the </a:t>
            </a:r>
            <a:r>
              <a:rPr lang="en-US" sz="2400" dirty="0" err="1" smtClean="0"/>
              <a:t>Chartbook</a:t>
            </a:r>
            <a:r>
              <a:rPr lang="en-US" sz="2400" dirty="0" smtClean="0"/>
              <a:t> on Healthcare for Asians and Native Hawaiians/</a:t>
            </a:r>
            <a:br>
              <a:rPr lang="en-US" sz="2400" dirty="0" smtClean="0"/>
            </a:br>
            <a:r>
              <a:rPr lang="en-US" sz="2400" dirty="0" smtClean="0"/>
              <a:t>Pacific Islanders</a:t>
            </a:r>
            <a:endParaRPr lang="en-US" sz="2400" dirty="0"/>
          </a:p>
        </p:txBody>
      </p:sp>
      <p:sp>
        <p:nvSpPr>
          <p:cNvPr id="6" name="Content Placeholder 5">
            <a:extLst>
              <a:ext uri="{FF2B5EF4-FFF2-40B4-BE49-F238E27FC236}">
                <a16:creationId xmlns:a16="http://schemas.microsoft.com/office/drawing/2014/main" id="{EAECED2E-15E7-4754-B45C-07F64B7FE0DC}"/>
              </a:ext>
            </a:extLst>
          </p:cNvPr>
          <p:cNvSpPr>
            <a:spLocks noGrp="1"/>
          </p:cNvSpPr>
          <p:nvPr>
            <p:ph idx="1"/>
          </p:nvPr>
        </p:nvSpPr>
        <p:spPr/>
        <p:txBody>
          <a:bodyPr/>
          <a:lstStyle/>
          <a:p>
            <a:r>
              <a:rPr lang="en-US" dirty="0" smtClean="0"/>
              <a:t>Presents select demographics for Asians and Native Hawaiians/Pacific Islanders (NHPIs) </a:t>
            </a:r>
          </a:p>
          <a:p>
            <a:r>
              <a:rPr lang="en-US" dirty="0" smtClean="0"/>
              <a:t>Summarizes trends in healthcare and disparities by race</a:t>
            </a:r>
            <a:endParaRPr lang="en-US" dirty="0"/>
          </a:p>
        </p:txBody>
      </p:sp>
      <p:sp>
        <p:nvSpPr>
          <p:cNvPr id="4" name="Slide Number Placeholder 3">
            <a:extLst>
              <a:ext uri="{FF2B5EF4-FFF2-40B4-BE49-F238E27FC236}">
                <a16:creationId xmlns:a16="http://schemas.microsoft.com/office/drawing/2014/main" id="{60108303-4AAF-4A96-A1BD-42E195A4D62B}"/>
              </a:ext>
            </a:extLst>
          </p:cNvPr>
          <p:cNvSpPr>
            <a:spLocks noGrp="1"/>
          </p:cNvSpPr>
          <p:nvPr>
            <p:ph type="sldNum" sz="quarter" idx="10"/>
          </p:nvPr>
        </p:nvSpPr>
        <p:spPr/>
        <p:txBody>
          <a:bodyPr/>
          <a:lstStyle/>
          <a:p>
            <a:fld id="{85F5B7A5-34A7-4AB0-A34F-A4DF2002FA98}" type="slidenum">
              <a:rPr lang="en-US" smtClean="0"/>
              <a:pPr/>
              <a:t>5</a:t>
            </a:fld>
            <a:endParaRPr lang="en-US" dirty="0"/>
          </a:p>
        </p:txBody>
      </p:sp>
    </p:spTree>
    <p:extLst>
      <p:ext uri="{BB962C8B-B14F-4D97-AF65-F5344CB8AC3E}">
        <p14:creationId xmlns:p14="http://schemas.microsoft.com/office/powerpoint/2010/main" val="2177852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467B-D607-4876-860C-26E938FD912C}"/>
              </a:ext>
            </a:extLst>
          </p:cNvPr>
          <p:cNvSpPr>
            <a:spLocks noGrp="1"/>
          </p:cNvSpPr>
          <p:nvPr>
            <p:ph type="title"/>
          </p:nvPr>
        </p:nvSpPr>
        <p:spPr/>
        <p:txBody>
          <a:bodyPr>
            <a:normAutofit fontScale="90000"/>
          </a:bodyPr>
          <a:lstStyle/>
          <a:p>
            <a:pPr algn="l"/>
            <a:r>
              <a:rPr lang="en-US" dirty="0"/>
              <a:t>Health Insurance Status, 2017</a:t>
            </a:r>
          </a:p>
        </p:txBody>
      </p:sp>
      <p:sp>
        <p:nvSpPr>
          <p:cNvPr id="4" name="Slide Number Placeholder 3">
            <a:extLst>
              <a:ext uri="{FF2B5EF4-FFF2-40B4-BE49-F238E27FC236}">
                <a16:creationId xmlns:a16="http://schemas.microsoft.com/office/drawing/2014/main" id="{F81295F7-608C-48D2-99FF-3410E70460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5" name="Table 4" descr="Health Insurance Status, 2017" title="Table">
            <a:extLst>
              <a:ext uri="{FF2B5EF4-FFF2-40B4-BE49-F238E27FC236}">
                <a16:creationId xmlns:a16="http://schemas.microsoft.com/office/drawing/2014/main" id="{F4F1B03E-D167-45F2-B72A-2450AC9113DC}"/>
              </a:ext>
            </a:extLst>
          </p:cNvPr>
          <p:cNvGraphicFramePr>
            <a:graphicFrameLocks noGrp="1"/>
          </p:cNvGraphicFramePr>
          <p:nvPr>
            <p:extLst>
              <p:ext uri="{D42A27DB-BD31-4B8C-83A1-F6EECF244321}">
                <p14:modId xmlns:p14="http://schemas.microsoft.com/office/powerpoint/2010/main" val="790109602"/>
              </p:ext>
            </p:extLst>
          </p:nvPr>
        </p:nvGraphicFramePr>
        <p:xfrm>
          <a:off x="457200" y="1645920"/>
          <a:ext cx="8229600" cy="2415540"/>
        </p:xfrm>
        <a:graphic>
          <a:graphicData uri="http://schemas.openxmlformats.org/drawingml/2006/table">
            <a:tbl>
              <a:tblPr firstRow="1">
                <a:tableStyleId>{6E25E649-3F16-4E02-A733-19D2CDBF48F0}</a:tableStyleId>
              </a:tblPr>
              <a:tblGrid>
                <a:gridCol w="4480572">
                  <a:extLst>
                    <a:ext uri="{9D8B030D-6E8A-4147-A177-3AD203B41FA5}">
                      <a16:colId xmlns:a16="http://schemas.microsoft.com/office/drawing/2014/main" val="1896591572"/>
                    </a:ext>
                  </a:extLst>
                </a:gridCol>
                <a:gridCol w="1280156">
                  <a:extLst>
                    <a:ext uri="{9D8B030D-6E8A-4147-A177-3AD203B41FA5}">
                      <a16:colId xmlns:a16="http://schemas.microsoft.com/office/drawing/2014/main" val="4045650622"/>
                    </a:ext>
                  </a:extLst>
                </a:gridCol>
                <a:gridCol w="1280156">
                  <a:extLst>
                    <a:ext uri="{9D8B030D-6E8A-4147-A177-3AD203B41FA5}">
                      <a16:colId xmlns:a16="http://schemas.microsoft.com/office/drawing/2014/main" val="149215221"/>
                    </a:ext>
                  </a:extLst>
                </a:gridCol>
                <a:gridCol w="1188716">
                  <a:extLst>
                    <a:ext uri="{9D8B030D-6E8A-4147-A177-3AD203B41FA5}">
                      <a16:colId xmlns:a16="http://schemas.microsoft.com/office/drawing/2014/main" val="3041195679"/>
                    </a:ext>
                  </a:extLst>
                </a:gridCol>
              </a:tblGrid>
              <a:tr h="571500">
                <a:tc>
                  <a:txBody>
                    <a:bodyPr/>
                    <a:lstStyle/>
                    <a:p>
                      <a:pPr algn="ctr"/>
                      <a:r>
                        <a:rPr lang="en-US" sz="2000" b="1" i="0" kern="1200" baseline="0" dirty="0">
                          <a:solidFill>
                            <a:schemeClr val="bg1"/>
                          </a:solidFill>
                          <a:latin typeface="Arial" panose="020B0604020202020204" pitchFamily="34" charset="0"/>
                          <a:ea typeface="+mn-ea"/>
                          <a:cs typeface="Arial" panose="020B0604020202020204" pitchFamily="34" charset="0"/>
                        </a:rPr>
                        <a:t>Health Insurance Status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000" b="1" i="0" baseline="0" dirty="0" smtClean="0">
                          <a:solidFill>
                            <a:schemeClr val="bg1"/>
                          </a:solidFill>
                          <a:latin typeface="Arial" panose="020B0604020202020204" pitchFamily="34" charset="0"/>
                          <a:cs typeface="Arial" panose="020B0604020202020204" pitchFamily="34" charset="0"/>
                        </a:rPr>
                        <a:t>United States</a:t>
                      </a:r>
                      <a:endParaRPr lang="en-US" sz="2000" b="1" i="0" baseline="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000" b="1" i="0" baseline="0" dirty="0">
                          <a:solidFill>
                            <a:schemeClr val="bg1"/>
                          </a:solidFill>
                          <a:latin typeface="Arial" panose="020B0604020202020204" pitchFamily="34" charset="0"/>
                          <a:cs typeface="Arial" panose="020B0604020202020204" pitchFamily="34" charset="0"/>
                        </a:rPr>
                        <a:t>Asian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tc>
                  <a:txBody>
                    <a:bodyPr/>
                    <a:lstStyle/>
                    <a:p>
                      <a:pPr algn="ctr"/>
                      <a:r>
                        <a:rPr lang="en-US" sz="2000" b="1" i="0" baseline="0" dirty="0">
                          <a:solidFill>
                            <a:schemeClr val="bg1"/>
                          </a:solidFill>
                          <a:latin typeface="Arial" panose="020B0604020202020204" pitchFamily="34" charset="0"/>
                          <a:cs typeface="Arial" panose="020B0604020202020204" pitchFamily="34" charset="0"/>
                        </a:rPr>
                        <a:t>NHPI</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6"/>
                    </a:solidFill>
                  </a:tcPr>
                </a:tc>
                <a:extLst>
                  <a:ext uri="{0D108BD9-81ED-4DB2-BD59-A6C34878D82A}">
                    <a16:rowId xmlns:a16="http://schemas.microsoft.com/office/drawing/2014/main" val="3855867379"/>
                  </a:ext>
                </a:extLst>
              </a:tr>
              <a:tr h="571500">
                <a:tc>
                  <a:txBody>
                    <a:bodyPr/>
                    <a:lstStyle/>
                    <a:p>
                      <a:r>
                        <a:rPr lang="en-US" sz="2000" dirty="0">
                          <a:latin typeface="Arial" panose="020B0604020202020204" pitchFamily="34" charset="0"/>
                          <a:cs typeface="Arial" panose="020B0604020202020204" pitchFamily="34" charset="0"/>
                        </a:rPr>
                        <a:t>Private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67.6%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74.3%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8081513"/>
                  </a:ext>
                </a:extLst>
              </a:tr>
              <a:tr h="571500">
                <a:tc>
                  <a:txBody>
                    <a:bodyPr/>
                    <a:lstStyle/>
                    <a:p>
                      <a:r>
                        <a:rPr lang="en-US" sz="2000" dirty="0">
                          <a:latin typeface="Arial" panose="020B0604020202020204" pitchFamily="34" charset="0"/>
                          <a:cs typeface="Arial" panose="020B0604020202020204" pitchFamily="34" charset="0"/>
                        </a:rPr>
                        <a:t>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25.7%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3967"/>
                  </a:ext>
                </a:extLst>
              </a:tr>
              <a:tr h="571500">
                <a:tc>
                  <a:txBody>
                    <a:bodyPr/>
                    <a:lstStyle/>
                    <a:p>
                      <a:r>
                        <a:rPr lang="en-US" sz="2000" dirty="0">
                          <a:latin typeface="Arial" panose="020B0604020202020204" pitchFamily="34" charset="0"/>
                          <a:cs typeface="Arial" panose="020B0604020202020204" pitchFamily="34" charset="0"/>
                        </a:rPr>
                        <a:t>Uninsured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latin typeface="Arial" panose="020B0604020202020204" pitchFamily="34" charset="0"/>
                          <a:cs typeface="Arial" panose="020B0604020202020204" pitchFamily="34" charset="0"/>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6493154"/>
                  </a:ext>
                </a:extLst>
              </a:tr>
            </a:tbl>
          </a:graphicData>
        </a:graphic>
      </p:graphicFrame>
      <p:sp>
        <p:nvSpPr>
          <p:cNvPr id="6" name="TextBox 5">
            <a:extLst>
              <a:ext uri="{FF2B5EF4-FFF2-40B4-BE49-F238E27FC236}">
                <a16:creationId xmlns:a16="http://schemas.microsoft.com/office/drawing/2014/main" id="{3DFC8A30-CFB9-445E-A3E2-F54B5DA75A41}"/>
              </a:ext>
            </a:extLst>
          </p:cNvPr>
          <p:cNvSpPr txBox="1"/>
          <p:nvPr/>
        </p:nvSpPr>
        <p:spPr>
          <a:xfrm>
            <a:off x="457199" y="4297680"/>
            <a:ext cx="8229600" cy="707886"/>
          </a:xfrm>
          <a:prstGeom prst="rect">
            <a:avLst/>
          </a:prstGeom>
          <a:noFill/>
        </p:spPr>
        <p:txBody>
          <a:bodyPr wrap="square" rtlCol="0">
            <a:spAutoFit/>
          </a:bodyPr>
          <a:lstStyle/>
          <a:p>
            <a:r>
              <a:rPr lang="en-US" sz="1000" b="1" dirty="0" smtClean="0">
                <a:solidFill>
                  <a:prstClr val="black"/>
                </a:solidFill>
                <a:latin typeface="Arial" panose="020B0604020202020204" pitchFamily="34" charset="0"/>
                <a:cs typeface="Arial" panose="020B0604020202020204" pitchFamily="34" charset="0"/>
              </a:rPr>
              <a:t>Source:</a:t>
            </a:r>
            <a:r>
              <a:rPr lang="en-US" sz="1000" dirty="0" smtClean="0">
                <a:solidFill>
                  <a:prstClr val="black"/>
                </a:solidFill>
                <a:latin typeface="Arial" panose="020B0604020202020204" pitchFamily="34" charset="0"/>
                <a:cs typeface="Arial" panose="020B0604020202020204" pitchFamily="34" charset="0"/>
              </a:rPr>
              <a:t> </a:t>
            </a:r>
            <a:r>
              <a:rPr lang="en-US" sz="1000" dirty="0">
                <a:solidFill>
                  <a:prstClr val="black"/>
                </a:solidFill>
                <a:latin typeface="Arial" panose="020B0604020202020204" pitchFamily="34" charset="0"/>
                <a:cs typeface="Arial" panose="020B0604020202020204" pitchFamily="34" charset="0"/>
              </a:rPr>
              <a:t>2017 American Community Survey </a:t>
            </a:r>
            <a:r>
              <a:rPr lang="en-US" sz="1000" dirty="0" smtClean="0">
                <a:solidFill>
                  <a:prstClr val="black"/>
                </a:solidFill>
                <a:latin typeface="Arial" panose="020B0604020202020204" pitchFamily="34" charset="0"/>
                <a:cs typeface="Arial" panose="020B0604020202020204" pitchFamily="34" charset="0"/>
              </a:rPr>
              <a:t>1 </a:t>
            </a:r>
            <a:r>
              <a:rPr lang="en-US" sz="1000" dirty="0">
                <a:solidFill>
                  <a:prstClr val="black"/>
                </a:solidFill>
                <a:latin typeface="Arial" panose="020B0604020202020204" pitchFamily="34" charset="0"/>
                <a:cs typeface="Arial" panose="020B0604020202020204" pitchFamily="34" charset="0"/>
              </a:rPr>
              <a:t>Year Estimates – </a:t>
            </a:r>
            <a:r>
              <a:rPr lang="en-US" sz="1000" dirty="0" smtClean="0">
                <a:solidFill>
                  <a:prstClr val="black"/>
                </a:solidFill>
                <a:latin typeface="Arial" panose="020B0604020202020204" pitchFamily="34" charset="0"/>
                <a:cs typeface="Arial" panose="020B0604020202020204" pitchFamily="34" charset="0"/>
              </a:rPr>
              <a:t>U.S</a:t>
            </a:r>
            <a:r>
              <a:rPr lang="en-US" sz="1000" dirty="0">
                <a:solidFill>
                  <a:prstClr val="black"/>
                </a:solidFill>
                <a:latin typeface="Arial" panose="020B0604020202020204" pitchFamily="34" charset="0"/>
                <a:cs typeface="Arial" panose="020B0604020202020204" pitchFamily="34" charset="0"/>
              </a:rPr>
              <a:t>. Census </a:t>
            </a:r>
            <a:r>
              <a:rPr lang="en-US" sz="1000" dirty="0" smtClean="0">
                <a:solidFill>
                  <a:prstClr val="black"/>
                </a:solidFill>
                <a:latin typeface="Arial" panose="020B0604020202020204" pitchFamily="34" charset="0"/>
                <a:cs typeface="Arial" panose="020B0604020202020204" pitchFamily="34" charset="0"/>
              </a:rPr>
              <a:t>Bureau. </a:t>
            </a:r>
          </a:p>
          <a:p>
            <a:r>
              <a:rPr lang="en-US" sz="1000" b="1" dirty="0" smtClean="0">
                <a:solidFill>
                  <a:prstClr val="black"/>
                </a:solidFill>
                <a:latin typeface="Arial" panose="020B0604020202020204" pitchFamily="34" charset="0"/>
                <a:cs typeface="Arial" panose="020B0604020202020204" pitchFamily="34" charset="0"/>
              </a:rPr>
              <a:t>Note: </a:t>
            </a:r>
            <a:r>
              <a:rPr lang="en-US" sz="1000" dirty="0" smtClean="0">
                <a:solidFill>
                  <a:prstClr val="black"/>
                </a:solidFill>
                <a:latin typeface="Arial" panose="020B0604020202020204" pitchFamily="34" charset="0"/>
                <a:cs typeface="Arial" panose="020B0604020202020204" pitchFamily="34" charset="0"/>
              </a:rPr>
              <a:t>Includes </a:t>
            </a:r>
            <a:r>
              <a:rPr lang="en-US" sz="1000" dirty="0">
                <a:solidFill>
                  <a:prstClr val="black"/>
                </a:solidFill>
                <a:latin typeface="Arial" panose="020B0604020202020204" pitchFamily="34" charset="0"/>
                <a:cs typeface="Arial" panose="020B0604020202020204" pitchFamily="34" charset="0"/>
              </a:rPr>
              <a:t>all individuals in the </a:t>
            </a:r>
            <a:r>
              <a:rPr lang="en-US" sz="1000" dirty="0">
                <a:latin typeface="Arial" panose="020B0604020202020204" pitchFamily="34" charset="0"/>
                <a:cs typeface="Arial" panose="020B0604020202020204" pitchFamily="34" charset="0"/>
              </a:rPr>
              <a:t>civilian noninstitutionalized population. </a:t>
            </a:r>
            <a:r>
              <a:rPr lang="en-US" sz="1000" dirty="0">
                <a:solidFill>
                  <a:prstClr val="black"/>
                </a:solidFill>
                <a:latin typeface="Arial" panose="020B0604020202020204" pitchFamily="34" charset="0"/>
                <a:cs typeface="Arial" panose="020B0604020202020204" pitchFamily="34" charset="0"/>
              </a:rPr>
              <a:t>All race categories include individuals reporting one race alone or in combination with one or more races. Hispanics/Latinos may include individuals of any race. Totals exceed 100 percent because individuals may have both private and public coverage</a:t>
            </a:r>
            <a:r>
              <a:rPr lang="en-US" sz="1000" dirty="0" smtClean="0">
                <a:solidFill>
                  <a:prstClr val="black"/>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813415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467B-D607-4876-860C-26E938FD912C}"/>
              </a:ext>
            </a:extLst>
          </p:cNvPr>
          <p:cNvSpPr>
            <a:spLocks noGrp="1"/>
          </p:cNvSpPr>
          <p:nvPr>
            <p:ph type="title"/>
          </p:nvPr>
        </p:nvSpPr>
        <p:spPr/>
        <p:txBody>
          <a:bodyPr>
            <a:noAutofit/>
          </a:bodyPr>
          <a:lstStyle/>
          <a:p>
            <a:pPr algn="l"/>
            <a:r>
              <a:rPr lang="en-US" sz="2000" dirty="0"/>
              <a:t>Individuals </a:t>
            </a:r>
            <a:r>
              <a:rPr lang="en-US" sz="2000" dirty="0" smtClean="0"/>
              <a:t>with no health insurance coverage, </a:t>
            </a:r>
            <a:r>
              <a:rPr lang="en-US" sz="2000" dirty="0"/>
              <a:t>Asian </a:t>
            </a:r>
            <a:r>
              <a:rPr lang="en-US" sz="2000" dirty="0" smtClean="0"/>
              <a:t>subpopulations</a:t>
            </a:r>
            <a:r>
              <a:rPr lang="en-US" sz="2000" dirty="0"/>
              <a:t>, 2017</a:t>
            </a:r>
          </a:p>
        </p:txBody>
      </p:sp>
      <p:sp>
        <p:nvSpPr>
          <p:cNvPr id="4" name="Slide Number Placeholder 3">
            <a:extLst>
              <a:ext uri="{FF2B5EF4-FFF2-40B4-BE49-F238E27FC236}">
                <a16:creationId xmlns:a16="http://schemas.microsoft.com/office/drawing/2014/main" id="{F81295F7-608C-48D2-99FF-3410E70460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9" name="Rectangle 8">
            <a:extLst>
              <a:ext uri="{FF2B5EF4-FFF2-40B4-BE49-F238E27FC236}">
                <a16:creationId xmlns:a16="http://schemas.microsoft.com/office/drawing/2014/main" id="{4EABEEDA-FD21-4A22-8E40-F658906D9FDD}"/>
              </a:ext>
            </a:extLst>
          </p:cNvPr>
          <p:cNvSpPr/>
          <p:nvPr/>
        </p:nvSpPr>
        <p:spPr>
          <a:xfrm>
            <a:off x="457200" y="5669280"/>
            <a:ext cx="8229600" cy="707886"/>
          </a:xfrm>
          <a:prstGeom prst="rect">
            <a:avLst/>
          </a:prstGeom>
        </p:spPr>
        <p:txBody>
          <a:bodyPr wrap="square">
            <a:spAutoFit/>
          </a:bodyPr>
          <a:lstStyle/>
          <a:p>
            <a:pPr lvl="0">
              <a:defRPr/>
            </a:pPr>
            <a:r>
              <a:rPr lang="en-US" sz="1000" dirty="0" smtClean="0">
                <a:solidFill>
                  <a:prstClr val="black"/>
                </a:solidFill>
              </a:rPr>
              <a:t>* Excluding Taiwanese.</a:t>
            </a:r>
          </a:p>
          <a:p>
            <a:pPr lvl="0">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2017 American Community Survey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0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Bureau. </a:t>
            </a:r>
          </a:p>
          <a:p>
            <a:pPr>
              <a:defRPr/>
            </a:pPr>
            <a:r>
              <a:rPr lang="en-US" sz="1000" b="1" dirty="0" smtClean="0">
                <a:solidFill>
                  <a:prstClr val="black"/>
                </a:solidFill>
                <a:latin typeface="Arial"/>
              </a:rPr>
              <a:t>Note: </a:t>
            </a:r>
            <a:r>
              <a:rPr lang="en-US" sz="1000" dirty="0">
                <a:latin typeface="Arial" panose="020B0604020202020204" pitchFamily="34" charset="0"/>
                <a:cs typeface="Arial" panose="020B0604020202020204" pitchFamily="34" charset="0"/>
              </a:rPr>
              <a:t>Data include civilian </a:t>
            </a:r>
            <a:r>
              <a:rPr lang="en-US" sz="1000" dirty="0" smtClean="0">
                <a:latin typeface="Arial" panose="020B0604020202020204" pitchFamily="34" charset="0"/>
                <a:cs typeface="Arial" panose="020B0604020202020204" pitchFamily="34" charset="0"/>
              </a:rPr>
              <a:t>noninstitutionalized </a:t>
            </a:r>
            <a:r>
              <a:rPr lang="en-US" sz="1000" dirty="0">
                <a:latin typeface="Arial" panose="020B0604020202020204" pitchFamily="34" charset="0"/>
                <a:cs typeface="Arial" panose="020B0604020202020204" pitchFamily="34" charset="0"/>
              </a:rPr>
              <a:t>population, all </a:t>
            </a:r>
            <a:r>
              <a:rPr lang="en-US" sz="1000" dirty="0" smtClean="0">
                <a:latin typeface="Arial" panose="020B0604020202020204" pitchFamily="34" charset="0"/>
                <a:cs typeface="Arial" panose="020B0604020202020204" pitchFamily="34" charset="0"/>
              </a:rPr>
              <a:t>ages.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Data also include </a:t>
            </a:r>
            <a:r>
              <a:rPr kumimoji="0" lang="en-US" sz="1000" b="0" i="0" u="none" strike="noStrike" kern="1200" cap="none" spc="0" normalizeH="0" baseline="0" noProof="0" dirty="0">
                <a:ln>
                  <a:noFill/>
                </a:ln>
                <a:solidFill>
                  <a:prstClr val="black"/>
                </a:solidFill>
                <a:effectLst/>
                <a:uLnTx/>
                <a:uFillTx/>
                <a:latin typeface="Arial"/>
                <a:ea typeface="+mn-ea"/>
                <a:cs typeface="+mn-cs"/>
              </a:rPr>
              <a:t>individuals reporting one race alone or in combination with one or more races. </a:t>
            </a:r>
          </a:p>
        </p:txBody>
      </p:sp>
      <p:graphicFrame>
        <p:nvGraphicFramePr>
          <p:cNvPr id="10" name="Chart 9" descr="Individuals with no health insurance coverage, Asian subpopulations, 2017" title="Individuals with no health insurance coverage, Asian subpopulations, 2017">
            <a:extLst>
              <a:ext uri="{FF2B5EF4-FFF2-40B4-BE49-F238E27FC236}">
                <a16:creationId xmlns:a16="http://schemas.microsoft.com/office/drawing/2014/main" id="{FB7F3203-1C8D-414D-9C81-188385C5E40C}"/>
              </a:ext>
            </a:extLst>
          </p:cNvPr>
          <p:cNvGraphicFramePr>
            <a:graphicFrameLocks/>
          </p:cNvGraphicFramePr>
          <p:nvPr>
            <p:extLst>
              <p:ext uri="{D42A27DB-BD31-4B8C-83A1-F6EECF244321}">
                <p14:modId xmlns:p14="http://schemas.microsoft.com/office/powerpoint/2010/main" val="3948771379"/>
              </p:ext>
            </p:extLst>
          </p:nvPr>
        </p:nvGraphicFramePr>
        <p:xfrm>
          <a:off x="457200" y="1245851"/>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8184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dividuals with no health insurance coverage, NHPI subpopulations, 2017" title="Individuals with no health insurance coverage, NHPI subpopulations, 2017">
            <a:extLst>
              <a:ext uri="{FF2B5EF4-FFF2-40B4-BE49-F238E27FC236}">
                <a16:creationId xmlns:a16="http://schemas.microsoft.com/office/drawing/2014/main" id="{31B8467B-D607-4876-860C-26E938FD912C}"/>
              </a:ext>
            </a:extLst>
          </p:cNvPr>
          <p:cNvSpPr>
            <a:spLocks noGrp="1"/>
          </p:cNvSpPr>
          <p:nvPr>
            <p:ph type="title"/>
          </p:nvPr>
        </p:nvSpPr>
        <p:spPr/>
        <p:txBody>
          <a:bodyPr>
            <a:noAutofit/>
          </a:bodyPr>
          <a:lstStyle/>
          <a:p>
            <a:pPr algn="l"/>
            <a:r>
              <a:rPr lang="en-US" sz="2000" dirty="0"/>
              <a:t>I</a:t>
            </a:r>
            <a:r>
              <a:rPr lang="en-US" sz="2000" dirty="0" smtClean="0"/>
              <a:t>ndividuals with no health insurance coverage, </a:t>
            </a:r>
            <a:r>
              <a:rPr lang="en-US" sz="2000" dirty="0"/>
              <a:t>NHPI </a:t>
            </a:r>
            <a:r>
              <a:rPr lang="en-US" sz="2000" dirty="0" smtClean="0"/>
              <a:t>subpopulations, </a:t>
            </a:r>
            <a:r>
              <a:rPr lang="en-US" sz="2000" dirty="0"/>
              <a:t>2017</a:t>
            </a:r>
          </a:p>
        </p:txBody>
      </p:sp>
      <p:sp>
        <p:nvSpPr>
          <p:cNvPr id="4" name="Slide Number Placeholder 3">
            <a:extLst>
              <a:ext uri="{FF2B5EF4-FFF2-40B4-BE49-F238E27FC236}">
                <a16:creationId xmlns:a16="http://schemas.microsoft.com/office/drawing/2014/main" id="{F81295F7-608C-48D2-99FF-3410E70460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graphicFrame>
        <p:nvGraphicFramePr>
          <p:cNvPr id="8" name="Chart 7" descr="Individuals with no health insurance coverage, NHPI subpopulations, 2017" title="Individuals with no health insurance coverage, NHPI subpopulations, 2017">
            <a:extLst>
              <a:ext uri="{FF2B5EF4-FFF2-40B4-BE49-F238E27FC236}">
                <a16:creationId xmlns:a16="http://schemas.microsoft.com/office/drawing/2014/main" id="{EC092A7A-2279-43C4-9154-823CE7790F9C}"/>
              </a:ext>
            </a:extLst>
          </p:cNvPr>
          <p:cNvGraphicFramePr>
            <a:graphicFrameLocks/>
          </p:cNvGraphicFramePr>
          <p:nvPr>
            <p:extLst>
              <p:ext uri="{D42A27DB-BD31-4B8C-83A1-F6EECF244321}">
                <p14:modId xmlns:p14="http://schemas.microsoft.com/office/powerpoint/2010/main" val="3899660932"/>
              </p:ext>
            </p:extLst>
          </p:nvPr>
        </p:nvGraphicFramePr>
        <p:xfrm>
          <a:off x="622235" y="1280160"/>
          <a:ext cx="7899530" cy="446246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10FE1CA-B9C6-417F-BE2D-9D6CC3B6E0F6}"/>
              </a:ext>
            </a:extLst>
          </p:cNvPr>
          <p:cNvSpPr/>
          <p:nvPr/>
        </p:nvSpPr>
        <p:spPr>
          <a:xfrm>
            <a:off x="457200" y="5760720"/>
            <a:ext cx="82296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mn-cs"/>
              </a:rPr>
              <a:t>Source</a:t>
            </a:r>
            <a:r>
              <a:rPr kumimoji="0" lang="en-US" sz="1000" b="0" i="0" u="none" strike="noStrike" kern="1200" cap="none" spc="0" normalizeH="0" baseline="0" noProof="0" dirty="0">
                <a:ln>
                  <a:noFill/>
                </a:ln>
                <a:solidFill>
                  <a:prstClr val="black"/>
                </a:solidFill>
                <a:effectLst/>
                <a:uLnTx/>
                <a:uFillTx/>
                <a:latin typeface="Arial"/>
                <a:ea typeface="+mn-ea"/>
                <a:cs typeface="+mn-cs"/>
              </a:rPr>
              <a:t>: 2017 American Community Survey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1 </a:t>
            </a:r>
            <a:r>
              <a:rPr kumimoji="0" lang="en-US" sz="1000" b="0" i="0" u="none" strike="noStrike" kern="1200" cap="none" spc="0" normalizeH="0" baseline="0" noProof="0" dirty="0">
                <a:ln>
                  <a:noFill/>
                </a:ln>
                <a:solidFill>
                  <a:prstClr val="black"/>
                </a:solidFill>
                <a:effectLst/>
                <a:uLnTx/>
                <a:uFillTx/>
                <a:latin typeface="Arial"/>
                <a:ea typeface="+mn-ea"/>
                <a:cs typeface="+mn-cs"/>
              </a:rPr>
              <a:t>Year Estimates – U.S. Census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Bureau. </a:t>
            </a:r>
          </a:p>
          <a:p>
            <a:pPr>
              <a:defRPr/>
            </a:pPr>
            <a:r>
              <a:rPr lang="en-US" sz="1000" b="1" dirty="0" smtClean="0">
                <a:solidFill>
                  <a:prstClr val="black"/>
                </a:solidFill>
                <a:latin typeface="Arial"/>
              </a:rPr>
              <a:t>Note: </a:t>
            </a:r>
            <a:r>
              <a:rPr lang="en-US" sz="1000" dirty="0">
                <a:latin typeface="Arial" panose="020B0604020202020204" pitchFamily="34" charset="0"/>
                <a:cs typeface="Arial" panose="020B0604020202020204" pitchFamily="34" charset="0"/>
              </a:rPr>
              <a:t>Data include civilian </a:t>
            </a:r>
            <a:r>
              <a:rPr lang="en-US" sz="1000" dirty="0" smtClean="0">
                <a:latin typeface="Arial" panose="020B0604020202020204" pitchFamily="34" charset="0"/>
                <a:cs typeface="Arial" panose="020B0604020202020204" pitchFamily="34" charset="0"/>
              </a:rPr>
              <a:t>noninstitutionalized </a:t>
            </a:r>
            <a:r>
              <a:rPr lang="en-US" sz="1000" dirty="0">
                <a:latin typeface="Arial" panose="020B0604020202020204" pitchFamily="34" charset="0"/>
                <a:cs typeface="Arial" panose="020B0604020202020204" pitchFamily="34" charset="0"/>
              </a:rPr>
              <a:t>population, all </a:t>
            </a:r>
            <a:r>
              <a:rPr lang="en-US" sz="1000" dirty="0" smtClean="0">
                <a:latin typeface="Arial" panose="020B0604020202020204" pitchFamily="34" charset="0"/>
                <a:cs typeface="Arial" panose="020B0604020202020204" pitchFamily="34" charset="0"/>
              </a:rPr>
              <a:t>ages.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Data also include </a:t>
            </a:r>
            <a:r>
              <a:rPr kumimoji="0" lang="en-US" sz="1000" b="0" i="0" u="none" strike="noStrike" kern="1200" cap="none" spc="0" normalizeH="0" baseline="0" noProof="0" dirty="0">
                <a:ln>
                  <a:noFill/>
                </a:ln>
                <a:solidFill>
                  <a:prstClr val="black"/>
                </a:solidFill>
                <a:effectLst/>
                <a:uLnTx/>
                <a:uFillTx/>
                <a:latin typeface="Arial"/>
                <a:ea typeface="+mn-ea"/>
                <a:cs typeface="+mn-cs"/>
              </a:rPr>
              <a:t>individuals reporting one race alone or in combination with one or more races.</a:t>
            </a:r>
          </a:p>
        </p:txBody>
      </p:sp>
    </p:spTree>
    <p:extLst>
      <p:ext uri="{BB962C8B-B14F-4D97-AF65-F5344CB8AC3E}">
        <p14:creationId xmlns:p14="http://schemas.microsoft.com/office/powerpoint/2010/main" val="2327825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C02-27CA-4935-A211-1D7C1162B23B}"/>
              </a:ext>
            </a:extLst>
          </p:cNvPr>
          <p:cNvSpPr>
            <a:spLocks noGrp="1"/>
          </p:cNvSpPr>
          <p:nvPr>
            <p:ph type="title"/>
          </p:nvPr>
        </p:nvSpPr>
        <p:spPr/>
        <p:txBody>
          <a:bodyPr>
            <a:noAutofit/>
          </a:bodyPr>
          <a:lstStyle/>
          <a:p>
            <a:pPr algn="l"/>
            <a:r>
              <a:rPr lang="en-US" sz="2000" dirty="0" smtClean="0"/>
              <a:t>People with a usual primary care provider, by race, 2002-2016</a:t>
            </a:r>
            <a:endParaRPr lang="en-US" sz="2000" dirty="0"/>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p:txBody>
          <a:bodyPr/>
          <a:lstStyle/>
          <a:p>
            <a:fld id="{85F5B7A5-34A7-4AB0-A34F-A4DF2002FA98}" type="slidenum">
              <a:rPr lang="en-US" smtClean="0"/>
              <a:pPr/>
              <a:t>53</a:t>
            </a:fld>
            <a:endParaRPr lang="en-US" dirty="0"/>
          </a:p>
        </p:txBody>
      </p:sp>
      <p:sp>
        <p:nvSpPr>
          <p:cNvPr id="7" name="TextBox 6">
            <a:extLst>
              <a:ext uri="{FF2B5EF4-FFF2-40B4-BE49-F238E27FC236}">
                <a16:creationId xmlns:a16="http://schemas.microsoft.com/office/drawing/2014/main" id="{73CB7DC1-3CBF-4B5F-8875-6523B3C50353}"/>
              </a:ext>
            </a:extLst>
          </p:cNvPr>
          <p:cNvSpPr txBox="1"/>
          <p:nvPr/>
        </p:nvSpPr>
        <p:spPr>
          <a:xfrm>
            <a:off x="457200" y="5303520"/>
            <a:ext cx="8229600" cy="1169551"/>
          </a:xfrm>
          <a:prstGeom prst="rect">
            <a:avLst/>
          </a:prstGeom>
          <a:noFill/>
        </p:spPr>
        <p:txBody>
          <a:bodyPr wrap="square" rtlCol="0">
            <a:spAutoFit/>
          </a:bodyPr>
          <a:lstStyle/>
          <a:p>
            <a:r>
              <a:rPr lang="en-US" sz="1000" b="1" dirty="0">
                <a:latin typeface="Arial" panose="020B0604020202020204" pitchFamily="34" charset="0"/>
              </a:rPr>
              <a:t>Key: </a:t>
            </a:r>
            <a:r>
              <a:rPr lang="en-US" sz="1000" dirty="0" smtClean="0">
                <a:latin typeface="Arial" panose="020B0604020202020204" pitchFamily="34" charset="0"/>
              </a:rPr>
              <a:t>AI/AN = </a:t>
            </a:r>
            <a:r>
              <a:rPr lang="en-US" sz="1000" dirty="0">
                <a:latin typeface="Arial" panose="020B0604020202020204" pitchFamily="34" charset="0"/>
              </a:rPr>
              <a:t>American Indian or Alaska </a:t>
            </a:r>
            <a:r>
              <a:rPr lang="en-US" sz="1000" dirty="0" smtClean="0">
                <a:latin typeface="Arial" panose="020B0604020202020204" pitchFamily="34" charset="0"/>
              </a:rPr>
              <a:t>Native.</a:t>
            </a:r>
            <a:endParaRPr lang="en-US" sz="1000" dirty="0"/>
          </a:p>
          <a:p>
            <a:r>
              <a:rPr lang="en-US" sz="1000" b="1" dirty="0" smtClean="0"/>
              <a:t>Source</a:t>
            </a:r>
            <a:r>
              <a:rPr lang="en-US" sz="1000" b="1" dirty="0"/>
              <a:t>:</a:t>
            </a:r>
            <a:r>
              <a:rPr lang="en-US" sz="1000" dirty="0"/>
              <a:t> Agency for Healthcare Research and </a:t>
            </a:r>
            <a:r>
              <a:rPr lang="en-US" sz="1000" dirty="0" smtClean="0"/>
              <a:t>Quality, </a:t>
            </a:r>
            <a:r>
              <a:rPr lang="en-US" sz="1000" dirty="0"/>
              <a:t>Medical Expenditure Panel </a:t>
            </a:r>
            <a:r>
              <a:rPr lang="en-US" sz="1000" dirty="0" smtClean="0"/>
              <a:t>Survey, 2002-2016. </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a:t>
            </a:r>
            <a:r>
              <a:rPr lang="en-US" sz="1000" dirty="0" smtClean="0">
                <a:latin typeface="Arial" panose="020B0604020202020204" pitchFamily="34" charset="0"/>
                <a:cs typeface="Arial" panose="020B0604020202020204" pitchFamily="34" charset="0"/>
              </a:rPr>
              <a:t>population.</a:t>
            </a:r>
          </a:p>
          <a:p>
            <a:r>
              <a:rPr lang="en-US" sz="1000" b="1" dirty="0" smtClean="0"/>
              <a:t>Note: </a:t>
            </a:r>
            <a:r>
              <a:rPr lang="en-US" sz="1000" dirty="0" smtClean="0"/>
              <a:t>Hispanics may be included in any racial group. </a:t>
            </a:r>
            <a:r>
              <a:rPr lang="en-US" sz="1000" dirty="0">
                <a:latin typeface="Arial" panose="020B0604020202020204" pitchFamily="34" charset="0"/>
                <a:cs typeface="Arial" panose="020B0604020202020204" pitchFamily="34" charset="0"/>
              </a:rPr>
              <a:t>A person is determined to have had a primary care provider if his or her usual source of care setting was either a physician's office or a hospital setting (other than an emergency room), and he or she reported going to this usual source of care for new health problems, preventive health services, and referrals. Trends could not be calculated for NHPI adults because data </a:t>
            </a:r>
            <a:r>
              <a:rPr lang="en-US" sz="1000" dirty="0" smtClean="0">
                <a:latin typeface="Arial" panose="020B0604020202020204" pitchFamily="34" charset="0"/>
                <a:cs typeface="Arial" panose="020B0604020202020204" pitchFamily="34" charset="0"/>
              </a:rPr>
              <a:t>for 2007, 2008, and 2013-2016 did </a:t>
            </a:r>
            <a:r>
              <a:rPr lang="en-US" sz="1000" dirty="0">
                <a:latin typeface="Arial" panose="020B0604020202020204" pitchFamily="34" charset="0"/>
                <a:cs typeface="Arial" panose="020B0604020202020204" pitchFamily="34" charset="0"/>
              </a:rPr>
              <a:t>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a:t>
            </a:r>
            <a:endParaRPr lang="en-US" sz="1000" dirty="0"/>
          </a:p>
        </p:txBody>
      </p:sp>
      <p:graphicFrame>
        <p:nvGraphicFramePr>
          <p:cNvPr id="9" name="Chart 8" descr="People with a usual primary care provider, by race, 2002-2016" title="People with a usual primary care provider, by race, 2002-2016">
            <a:extLst>
              <a:ext uri="{FF2B5EF4-FFF2-40B4-BE49-F238E27FC236}">
                <a16:creationId xmlns:a16="http://schemas.microsoft.com/office/drawing/2014/main" id="{BE0890FE-55AA-4D99-B773-CDB0FA3CF91B}"/>
              </a:ext>
            </a:extLst>
          </p:cNvPr>
          <p:cNvGraphicFramePr>
            <a:graphicFrameLocks/>
          </p:cNvGraphicFramePr>
          <p:nvPr>
            <p:extLst>
              <p:ext uri="{D42A27DB-BD31-4B8C-83A1-F6EECF244321}">
                <p14:modId xmlns:p14="http://schemas.microsoft.com/office/powerpoint/2010/main" val="1410215665"/>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7093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C02-27CA-4935-A211-1D7C1162B23B}"/>
              </a:ext>
            </a:extLst>
          </p:cNvPr>
          <p:cNvSpPr>
            <a:spLocks noGrp="1"/>
          </p:cNvSpPr>
          <p:nvPr>
            <p:ph type="title"/>
          </p:nvPr>
        </p:nvSpPr>
        <p:spPr>
          <a:xfrm>
            <a:off x="1257300" y="136525"/>
            <a:ext cx="6629400" cy="875835"/>
          </a:xfrm>
        </p:spPr>
        <p:txBody>
          <a:bodyPr>
            <a:noAutofit/>
          </a:bodyPr>
          <a:lstStyle/>
          <a:p>
            <a:pPr algn="l"/>
            <a:r>
              <a:rPr lang="en-US" sz="2000" dirty="0"/>
              <a:t>People who were unable to get or delayed in getting needed dental care in the last 12 months, by </a:t>
            </a:r>
            <a:r>
              <a:rPr lang="en-US" sz="2000" dirty="0" smtClean="0"/>
              <a:t>race, </a:t>
            </a:r>
            <a:r>
              <a:rPr lang="en-US" sz="2000" dirty="0"/>
              <a:t>2002-2016</a:t>
            </a:r>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p:txBody>
          <a:bodyPr/>
          <a:lstStyle/>
          <a:p>
            <a:fld id="{85F5B7A5-34A7-4AB0-A34F-A4DF2002FA98}" type="slidenum">
              <a:rPr lang="en-US" smtClean="0"/>
              <a:t>54</a:t>
            </a:fld>
            <a:endParaRPr lang="en-US" dirty="0"/>
          </a:p>
        </p:txBody>
      </p:sp>
      <p:sp>
        <p:nvSpPr>
          <p:cNvPr id="7" name="TextBox 6">
            <a:extLst>
              <a:ext uri="{FF2B5EF4-FFF2-40B4-BE49-F238E27FC236}">
                <a16:creationId xmlns:a16="http://schemas.microsoft.com/office/drawing/2014/main" id="{EDE28CFA-E9D3-4D35-902A-F8CD8001D95B}"/>
              </a:ext>
            </a:extLst>
          </p:cNvPr>
          <p:cNvSpPr txBox="1"/>
          <p:nvPr/>
        </p:nvSpPr>
        <p:spPr>
          <a:xfrm>
            <a:off x="457200" y="5760720"/>
            <a:ext cx="8229600" cy="861774"/>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2002-2016. </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population.</a:t>
            </a:r>
          </a:p>
          <a:p>
            <a:r>
              <a:rPr lang="en-US" sz="1000" b="1" dirty="0" smtClean="0"/>
              <a:t>Note</a:t>
            </a:r>
            <a:r>
              <a:rPr lang="en-US" sz="1000" b="1" dirty="0"/>
              <a:t>: </a:t>
            </a:r>
            <a:r>
              <a:rPr lang="en-US" sz="1000" dirty="0">
                <a:cs typeface="Arial" panose="020B0604020202020204" pitchFamily="34" charset="0"/>
              </a:rPr>
              <a:t>For this measure, lower percentages are better.</a:t>
            </a:r>
            <a:r>
              <a:rPr lang="en-US" sz="1000" dirty="0"/>
              <a:t> </a:t>
            </a:r>
            <a:r>
              <a:rPr lang="en-US" sz="1000" dirty="0" smtClean="0"/>
              <a:t>Data</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for NHPI adults </a:t>
            </a:r>
            <a:r>
              <a:rPr lang="en-US" sz="1000" dirty="0" smtClean="0">
                <a:latin typeface="Arial" panose="020B0604020202020204" pitchFamily="34" charset="0"/>
                <a:cs typeface="Arial" panose="020B0604020202020204" pitchFamily="34" charset="0"/>
              </a:rPr>
              <a:t>did </a:t>
            </a:r>
            <a:r>
              <a:rPr lang="en-US" sz="1000" dirty="0">
                <a:latin typeface="Arial" panose="020B0604020202020204" pitchFamily="34" charset="0"/>
                <a:cs typeface="Arial" panose="020B0604020202020204" pitchFamily="34" charset="0"/>
              </a:rPr>
              <a:t>not meet the criteria for statistical reliability, data quality, and confidentiality.</a:t>
            </a:r>
          </a:p>
          <a:p>
            <a:endParaRPr lang="en-US" sz="1000" dirty="0"/>
          </a:p>
        </p:txBody>
      </p:sp>
      <p:graphicFrame>
        <p:nvGraphicFramePr>
          <p:cNvPr id="6" name="Chart 5" descr="People who were unable to get or delayed in getting needed dental care in the last 12 months, by race, 2002-2016" title="People who were unable to get or delayed in getting needed dental care in the last 12 months, by race, 2002-2016">
            <a:extLst>
              <a:ext uri="{FF2B5EF4-FFF2-40B4-BE49-F238E27FC236}">
                <a16:creationId xmlns:a16="http://schemas.microsoft.com/office/drawing/2014/main" id="{200BEA71-081D-4BF9-BE3B-3948F245AEB6}"/>
              </a:ext>
            </a:extLst>
          </p:cNvPr>
          <p:cNvGraphicFramePr>
            <a:graphicFrameLocks/>
          </p:cNvGraphicFramePr>
          <p:nvPr>
            <p:extLst>
              <p:ext uri="{D42A27DB-BD31-4B8C-83A1-F6EECF244321}">
                <p14:modId xmlns:p14="http://schemas.microsoft.com/office/powerpoint/2010/main" val="3196546058"/>
              </p:ext>
            </p:extLst>
          </p:nvPr>
        </p:nvGraphicFramePr>
        <p:xfrm>
          <a:off x="548640" y="1234440"/>
          <a:ext cx="80467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335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C02-27CA-4935-A211-1D7C1162B23B}"/>
              </a:ext>
            </a:extLst>
          </p:cNvPr>
          <p:cNvSpPr>
            <a:spLocks noGrp="1"/>
          </p:cNvSpPr>
          <p:nvPr>
            <p:ph type="title"/>
          </p:nvPr>
        </p:nvSpPr>
        <p:spPr>
          <a:xfrm>
            <a:off x="1257300" y="0"/>
            <a:ext cx="6629400" cy="1143000"/>
          </a:xfrm>
        </p:spPr>
        <p:txBody>
          <a:bodyPr>
            <a:noAutofit/>
          </a:bodyPr>
          <a:lstStyle/>
          <a:p>
            <a:pPr algn="l"/>
            <a:r>
              <a:rPr lang="en-US" sz="1800" dirty="0"/>
              <a:t>Adults who had a doctor's office or clinic visit in the last 12 months and needed care, tests, or treatment who sometimes or never found it easy to get the care, tests, or treatment, by </a:t>
            </a:r>
            <a:r>
              <a:rPr lang="en-US" sz="1800" dirty="0" smtClean="0"/>
              <a:t>race, </a:t>
            </a:r>
            <a:r>
              <a:rPr lang="en-US" sz="1800" dirty="0"/>
              <a:t>2008-2016</a:t>
            </a:r>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p:txBody>
          <a:bodyPr/>
          <a:lstStyle/>
          <a:p>
            <a:fld id="{85F5B7A5-34A7-4AB0-A34F-A4DF2002FA98}" type="slidenum">
              <a:rPr lang="en-US" smtClean="0"/>
              <a:t>55</a:t>
            </a:fld>
            <a:endParaRPr lang="en-US" dirty="0"/>
          </a:p>
        </p:txBody>
      </p:sp>
      <p:sp>
        <p:nvSpPr>
          <p:cNvPr id="7" name="TextBox 6">
            <a:extLst>
              <a:ext uri="{FF2B5EF4-FFF2-40B4-BE49-F238E27FC236}">
                <a16:creationId xmlns:a16="http://schemas.microsoft.com/office/drawing/2014/main" id="{C0F9859C-538D-4E2B-93DE-ABACA40FAE86}"/>
              </a:ext>
            </a:extLst>
          </p:cNvPr>
          <p:cNvSpPr txBox="1"/>
          <p:nvPr/>
        </p:nvSpPr>
        <p:spPr>
          <a:xfrm>
            <a:off x="457200" y="5760720"/>
            <a:ext cx="8229600" cy="707886"/>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a:t>
            </a:r>
            <a:r>
              <a:rPr lang="en-US" sz="1000" dirty="0" smtClean="0">
                <a:latin typeface="Arial" panose="020B0604020202020204" pitchFamily="34" charset="0"/>
                <a:cs typeface="Arial" panose="020B0604020202020204" pitchFamily="34" charset="0"/>
              </a:rPr>
              <a:t>Self-Administered Questionnaire, </a:t>
            </a:r>
            <a:r>
              <a:rPr lang="en-US" sz="1000" dirty="0" smtClean="0"/>
              <a:t>2008-2016.</a:t>
            </a: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U.S. civilian noninstitutionalized adults age 18 and over who needed care, tests, or treatment in the last 12 months.</a:t>
            </a:r>
            <a:r>
              <a:rPr lang="en-US" sz="1000" dirty="0" smtClean="0"/>
              <a:t> </a:t>
            </a:r>
          </a:p>
          <a:p>
            <a:r>
              <a:rPr lang="en-US" sz="1000" b="1" dirty="0" smtClean="0"/>
              <a:t>Note</a:t>
            </a:r>
            <a:r>
              <a:rPr lang="en-US" sz="1000" b="1" dirty="0"/>
              <a:t>: </a:t>
            </a:r>
            <a:r>
              <a:rPr lang="en-US" sz="1000" dirty="0">
                <a:cs typeface="Arial" panose="020B0604020202020204" pitchFamily="34" charset="0"/>
              </a:rPr>
              <a:t>For this measure, lower percentages are better.</a:t>
            </a:r>
            <a:r>
              <a:rPr lang="en-US" sz="1000" dirty="0"/>
              <a:t> </a:t>
            </a:r>
            <a:r>
              <a:rPr lang="en-US" sz="1000" dirty="0" smtClean="0">
                <a:latin typeface="Arial" panose="020B0604020202020204" pitchFamily="34" charset="0"/>
                <a:cs typeface="Arial" panose="020B0604020202020204" pitchFamily="34" charset="0"/>
              </a:rPr>
              <a:t>Disparities </a:t>
            </a:r>
            <a:r>
              <a:rPr lang="en-US" sz="1000" dirty="0">
                <a:latin typeface="Arial" panose="020B0604020202020204" pitchFamily="34" charset="0"/>
                <a:cs typeface="Arial" panose="020B0604020202020204" pitchFamily="34" charset="0"/>
              </a:rPr>
              <a:t>could not be calculated for NHPI adults because data did 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a:t>
            </a:r>
            <a:r>
              <a:rPr lang="en-US" sz="1000" dirty="0" smtClean="0">
                <a:latin typeface="Arial" panose="020B0604020202020204" pitchFamily="34" charset="0"/>
                <a:cs typeface="Arial" panose="020B0604020202020204" pitchFamily="34" charset="0"/>
              </a:rPr>
              <a:t>.</a:t>
            </a:r>
            <a:endParaRPr lang="en-US" sz="1000" strike="sngStrike" dirty="0">
              <a:solidFill>
                <a:srgbClr val="FF0000"/>
              </a:solidFill>
            </a:endParaRPr>
          </a:p>
        </p:txBody>
      </p:sp>
      <p:graphicFrame>
        <p:nvGraphicFramePr>
          <p:cNvPr id="9" name="Chart 8" descr="People who were unable to get or delayed in getting needed dental care in the last 12 months, by race, 2002-2016" title="People who were unable to get or delayed in getting needed dental care in the last 12 months, by race, 2002-2016">
            <a:extLst>
              <a:ext uri="{FF2B5EF4-FFF2-40B4-BE49-F238E27FC236}">
                <a16:creationId xmlns:a16="http://schemas.microsoft.com/office/drawing/2014/main" id="{10F14F17-3362-4630-B1E6-0A3FBCCF68DF}"/>
              </a:ext>
            </a:extLst>
          </p:cNvPr>
          <p:cNvGraphicFramePr>
            <a:graphicFrameLocks/>
          </p:cNvGraphicFramePr>
          <p:nvPr>
            <p:extLst>
              <p:ext uri="{D42A27DB-BD31-4B8C-83A1-F6EECF244321}">
                <p14:modId xmlns:p14="http://schemas.microsoft.com/office/powerpoint/2010/main" val="1453315444"/>
              </p:ext>
            </p:extLst>
          </p:nvPr>
        </p:nvGraphicFramePr>
        <p:xfrm>
          <a:off x="580913" y="1295400"/>
          <a:ext cx="80467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4819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C02-27CA-4935-A211-1D7C1162B23B}"/>
              </a:ext>
            </a:extLst>
          </p:cNvPr>
          <p:cNvSpPr>
            <a:spLocks noGrp="1"/>
          </p:cNvSpPr>
          <p:nvPr>
            <p:ph type="title"/>
          </p:nvPr>
        </p:nvSpPr>
        <p:spPr>
          <a:xfrm>
            <a:off x="1257300" y="0"/>
            <a:ext cx="6515100" cy="1142999"/>
          </a:xfrm>
        </p:spPr>
        <p:txBody>
          <a:bodyPr>
            <a:noAutofit/>
          </a:bodyPr>
          <a:lstStyle/>
          <a:p>
            <a:pPr algn="l"/>
            <a:r>
              <a:rPr lang="en-US" sz="1800" dirty="0"/>
              <a:t>Adults who had any appointments for routine healthcare in the last 12 months who sometimes or never got an appointment for routine care as soon as needed, by </a:t>
            </a:r>
            <a:r>
              <a:rPr lang="en-US" sz="1800" dirty="0" smtClean="0"/>
              <a:t>race, </a:t>
            </a:r>
            <a:r>
              <a:rPr lang="en-US" sz="1800" dirty="0"/>
              <a:t>2002-2016</a:t>
            </a:r>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p:txBody>
          <a:bodyPr/>
          <a:lstStyle/>
          <a:p>
            <a:fld id="{85F5B7A5-34A7-4AB0-A34F-A4DF2002FA98}" type="slidenum">
              <a:rPr lang="en-US" smtClean="0"/>
              <a:t>56</a:t>
            </a:fld>
            <a:endParaRPr lang="en-US" dirty="0"/>
          </a:p>
        </p:txBody>
      </p:sp>
      <p:sp>
        <p:nvSpPr>
          <p:cNvPr id="8" name="TextBox 7">
            <a:extLst>
              <a:ext uri="{FF2B5EF4-FFF2-40B4-BE49-F238E27FC236}">
                <a16:creationId xmlns:a16="http://schemas.microsoft.com/office/drawing/2014/main" id="{27037F70-D95B-4A75-98A6-3D242D1BCCB7}"/>
              </a:ext>
            </a:extLst>
          </p:cNvPr>
          <p:cNvSpPr txBox="1"/>
          <p:nvPr/>
        </p:nvSpPr>
        <p:spPr>
          <a:xfrm>
            <a:off x="457200" y="5486400"/>
            <a:ext cx="8229600" cy="1015663"/>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a:t>
            </a:r>
            <a:r>
              <a:rPr lang="en-US" sz="1000" dirty="0" smtClean="0">
                <a:latin typeface="Arial" panose="020B0604020202020204" pitchFamily="34" charset="0"/>
                <a:cs typeface="Arial" panose="020B0604020202020204" pitchFamily="34" charset="0"/>
              </a:rPr>
              <a:t>Self-Administered Questionnaire, 2002-2016</a:t>
            </a:r>
            <a:r>
              <a:rPr lang="en-US" sz="1000" dirty="0" smtClean="0"/>
              <a:t>.</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population age 18 and over who made an appointment for regular or routine healthcare in the past 12 months and had a valid response to the question, "In the last 12 months, how often did you get an appointment for regular or routine healthcare as soon as you wanted?"</a:t>
            </a:r>
            <a:r>
              <a:rPr lang="en-US" sz="1000" dirty="0" smtClean="0"/>
              <a:t> </a:t>
            </a:r>
            <a:endParaRPr lang="en-US" sz="1000" dirty="0"/>
          </a:p>
          <a:p>
            <a:r>
              <a:rPr lang="en-US" sz="1000" b="1" dirty="0"/>
              <a:t>Note: </a:t>
            </a:r>
            <a:r>
              <a:rPr lang="en-US" sz="1000" dirty="0">
                <a:cs typeface="Arial" panose="020B0604020202020204" pitchFamily="34" charset="0"/>
              </a:rPr>
              <a:t>For this measure, lower percentages are better.</a:t>
            </a:r>
            <a:r>
              <a:rPr lang="en-US" sz="1000" dirty="0"/>
              <a:t> </a:t>
            </a:r>
            <a:r>
              <a:rPr lang="en-US" sz="1000" dirty="0" smtClean="0">
                <a:latin typeface="Arial" panose="020B0604020202020204" pitchFamily="34" charset="0"/>
                <a:cs typeface="Arial" panose="020B0604020202020204" pitchFamily="34" charset="0"/>
              </a:rPr>
              <a:t>Disparities </a:t>
            </a:r>
            <a:r>
              <a:rPr lang="en-US" sz="1000" dirty="0">
                <a:latin typeface="Arial" panose="020B0604020202020204" pitchFamily="34" charset="0"/>
                <a:cs typeface="Arial" panose="020B0604020202020204" pitchFamily="34" charset="0"/>
              </a:rPr>
              <a:t>could not be calculated for NHPI adults because data did not meet the criteria for statistical reliability, data quality and confidentiality.</a:t>
            </a:r>
            <a:endParaRPr lang="en-US" sz="1000" strike="sngStrike" dirty="0">
              <a:solidFill>
                <a:srgbClr val="FF0000"/>
              </a:solidFill>
            </a:endParaRPr>
          </a:p>
        </p:txBody>
      </p:sp>
      <p:graphicFrame>
        <p:nvGraphicFramePr>
          <p:cNvPr id="9" name="Chart 8" descr="Adults who had any appointments for routine healthcare in the last 12 months who sometimes or never got an appointment for routine care as soon as needed, by race, 2002-2016" title="Adults who had any appointments for routine healthcare in the last 12 months who sometimes or never got an appointment for routine care as soon as needed, by race, 2002-2016">
            <a:extLst>
              <a:ext uri="{FF2B5EF4-FFF2-40B4-BE49-F238E27FC236}">
                <a16:creationId xmlns:a16="http://schemas.microsoft.com/office/drawing/2014/main" id="{90B7D3FB-4844-46A7-B293-F2D8BBC736D0}"/>
              </a:ext>
            </a:extLst>
          </p:cNvPr>
          <p:cNvGraphicFramePr>
            <a:graphicFrameLocks/>
          </p:cNvGraphicFramePr>
          <p:nvPr>
            <p:extLst>
              <p:ext uri="{D42A27DB-BD31-4B8C-83A1-F6EECF244321}">
                <p14:modId xmlns:p14="http://schemas.microsoft.com/office/powerpoint/2010/main" val="4194794060"/>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081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066800"/>
          </a:xfrm>
        </p:spPr>
        <p:txBody>
          <a:bodyPr>
            <a:noAutofit/>
          </a:bodyPr>
          <a:lstStyle/>
          <a:p>
            <a:pPr algn="l"/>
            <a:r>
              <a:rPr lang="en-US" sz="2000" dirty="0"/>
              <a:t>DISPARITIES IN </a:t>
            </a:r>
            <a:r>
              <a:rPr lang="en-US" sz="2000" dirty="0" smtClean="0"/>
              <a:t>QUALITY: </a:t>
            </a:r>
            <a:r>
              <a:rPr lang="en-US" sz="2000" dirty="0"/>
              <a:t>Number and Percentage of Quality Measures for Which Selected Groups Experienced Disparities in Quality of </a:t>
            </a:r>
            <a:r>
              <a:rPr lang="en-US" sz="2000" dirty="0" smtClean="0"/>
              <a:t>Care</a:t>
            </a:r>
            <a:endParaRPr lang="en-US" sz="2000" dirty="0"/>
          </a:p>
        </p:txBody>
      </p:sp>
      <p:sp>
        <p:nvSpPr>
          <p:cNvPr id="4" name="Slide Number Placeholder 3"/>
          <p:cNvSpPr>
            <a:spLocks noGrp="1"/>
          </p:cNvSpPr>
          <p:nvPr>
            <p:ph type="sldNum" sz="quarter" idx="10"/>
          </p:nvPr>
        </p:nvSpPr>
        <p:spPr/>
        <p:txBody>
          <a:bodyPr/>
          <a:lstStyle/>
          <a:p>
            <a:fld id="{85F5B7A5-34A7-4AB0-A34F-A4DF2002FA98}" type="slidenum">
              <a:rPr lang="en-US" smtClean="0"/>
              <a:t>57</a:t>
            </a:fld>
            <a:endParaRPr lang="en-US" dirty="0"/>
          </a:p>
        </p:txBody>
      </p:sp>
      <p:graphicFrame>
        <p:nvGraphicFramePr>
          <p:cNvPr id="5" name="Content Placeholder 5" descr="Stacked bar chart showing number of quality measures&#10;Black (n=190), Better, 28, Same, 86, Worse, 76&#10;Asian (n=172), Better, 48, Same, 77, Worse, 47&#10;AI/AN (n=106), Better, 14, Same, 50, Worse, 42&#10;NHPI (n=57), Better, 8, Same, 26, Worse, 23&#10;Hispanic, All Races (n=167), Better, 39, Same, 70, Worse, 58&#10;&#10;"/>
          <p:cNvGraphicFramePr>
            <a:graphicFrameLocks noGrp="1"/>
          </p:cNvGraphicFramePr>
          <p:nvPr>
            <p:ph idx="1"/>
            <p:extLst>
              <p:ext uri="{D42A27DB-BD31-4B8C-83A1-F6EECF244321}">
                <p14:modId xmlns:p14="http://schemas.microsoft.com/office/powerpoint/2010/main" val="823915912"/>
              </p:ext>
            </p:extLst>
          </p:nvPr>
        </p:nvGraphicFramePr>
        <p:xfrm>
          <a:off x="459889" y="144780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760720"/>
            <a:ext cx="8229600" cy="553998"/>
          </a:xfrm>
          <a:prstGeom prst="rect">
            <a:avLst/>
          </a:prstGeom>
          <a:noFill/>
        </p:spPr>
        <p:txBody>
          <a:bodyPr wrap="square" rtlCol="0">
            <a:spAutoFit/>
          </a:bodyPr>
          <a:lstStyle/>
          <a:p>
            <a:r>
              <a:rPr lang="en-US" sz="1000" b="1" dirty="0"/>
              <a:t>Key:</a:t>
            </a:r>
            <a:r>
              <a:rPr lang="en-US" sz="1000" dirty="0"/>
              <a:t> n = number of measures; NHPI = Native Hawaiian/Pacific Islander; AI/AN = American Indian or Alaska Native.</a:t>
            </a:r>
          </a:p>
          <a:p>
            <a:r>
              <a:rPr lang="en-US" sz="1000" b="1" dirty="0"/>
              <a:t>Note</a:t>
            </a:r>
            <a:r>
              <a:rPr lang="en-US" sz="1000" dirty="0"/>
              <a:t>: The most recent data years are used for this analysis. Different data sources have different data years for most recent data year. For example, the most recent data year from NIDDK USRDS is 2013 and from AHRQ HCUP is 2016.</a:t>
            </a:r>
          </a:p>
        </p:txBody>
      </p:sp>
    </p:spTree>
    <p:extLst>
      <p:ext uri="{BB962C8B-B14F-4D97-AF65-F5344CB8AC3E}">
        <p14:creationId xmlns:p14="http://schemas.microsoft.com/office/powerpoint/2010/main" val="760088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PRIORITY AREA: PATIENT SAFETY</a:t>
            </a:r>
            <a:endParaRPr lang="en-US" dirty="0"/>
          </a:p>
        </p:txBody>
      </p:sp>
      <p:sp>
        <p:nvSpPr>
          <p:cNvPr id="2" name="Text Placeholder 1"/>
          <p:cNvSpPr>
            <a:spLocks noGrp="1"/>
          </p:cNvSpPr>
          <p:nvPr>
            <p:ph type="body" idx="1"/>
          </p:nvPr>
        </p:nvSpPr>
        <p:spPr/>
        <p:txBody>
          <a:bodyPr/>
          <a:lstStyle/>
          <a:p>
            <a:r>
              <a:rPr lang="en-US" dirty="0" smtClean="0"/>
              <a:t>Asians and Native Hawaiians/Pacific Islanders </a:t>
            </a:r>
            <a:endParaRPr lang="en-US" dirty="0"/>
          </a:p>
        </p:txBody>
      </p:sp>
      <p:sp>
        <p:nvSpPr>
          <p:cNvPr id="3" name="Slide Number Placeholder 2">
            <a:extLst>
              <a:ext uri="{FF2B5EF4-FFF2-40B4-BE49-F238E27FC236}">
                <a16:creationId xmlns:a16="http://schemas.microsoft.com/office/drawing/2014/main" id="{C240D3BF-83F5-4F64-9B7B-D622FDB3911A}"/>
              </a:ext>
            </a:extLst>
          </p:cNvPr>
          <p:cNvSpPr>
            <a:spLocks noGrp="1"/>
          </p:cNvSpPr>
          <p:nvPr>
            <p:ph type="sldNum" sz="quarter" idx="10"/>
          </p:nvPr>
        </p:nvSpPr>
        <p:spPr/>
        <p:txBody>
          <a:bodyPr/>
          <a:lstStyle/>
          <a:p>
            <a:fld id="{85F5B7A5-34A7-4AB0-A34F-A4DF2002FA98}" type="slidenum">
              <a:rPr lang="en-US" smtClean="0"/>
              <a:pPr/>
              <a:t>58</a:t>
            </a:fld>
            <a:endParaRPr lang="en-US" dirty="0"/>
          </a:p>
        </p:txBody>
      </p:sp>
    </p:spTree>
    <p:extLst>
      <p:ext uri="{BB962C8B-B14F-4D97-AF65-F5344CB8AC3E}">
        <p14:creationId xmlns:p14="http://schemas.microsoft.com/office/powerpoint/2010/main" val="574765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ults age 65 and over who received in the calendar year at least 1 of 33 potentially inappropriate prescription medications for older adults, by race, 2002-2016" title="Adults age 65 and over who received in the calendar year at least 1 of 33 potentially inappropriate prescription medications for older adults, by race, 2002-2016">
            <a:extLst>
              <a:ext uri="{FF2B5EF4-FFF2-40B4-BE49-F238E27FC236}">
                <a16:creationId xmlns:a16="http://schemas.microsoft.com/office/drawing/2014/main" id="{5DCEBC02-27CA-4935-A211-1D7C1162B23B}"/>
              </a:ext>
            </a:extLst>
          </p:cNvPr>
          <p:cNvSpPr>
            <a:spLocks noGrp="1"/>
          </p:cNvSpPr>
          <p:nvPr>
            <p:ph type="title"/>
          </p:nvPr>
        </p:nvSpPr>
        <p:spPr>
          <a:xfrm>
            <a:off x="1257300" y="0"/>
            <a:ext cx="6210300" cy="1146497"/>
          </a:xfrm>
        </p:spPr>
        <p:txBody>
          <a:bodyPr>
            <a:noAutofit/>
          </a:bodyPr>
          <a:lstStyle/>
          <a:p>
            <a:pPr algn="l"/>
            <a:r>
              <a:rPr lang="en-US" sz="1800" dirty="0"/>
              <a:t>Adults age 65 and over who received in the calendar year at least 1 of 33 potentially inappropriate prescription medications for older adults, by </a:t>
            </a:r>
            <a:r>
              <a:rPr lang="en-US" sz="1800" dirty="0" smtClean="0"/>
              <a:t>race, </a:t>
            </a:r>
            <a:r>
              <a:rPr lang="en-US" sz="1800" dirty="0"/>
              <a:t>2002-2016</a:t>
            </a:r>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a:xfrm>
            <a:off x="6457950" y="6356350"/>
            <a:ext cx="2057400" cy="365125"/>
          </a:xfrm>
        </p:spPr>
        <p:txBody>
          <a:bodyPr/>
          <a:lstStyle/>
          <a:p>
            <a:fld id="{85F5B7A5-34A7-4AB0-A34F-A4DF2002FA98}" type="slidenum">
              <a:rPr lang="en-US" smtClean="0"/>
              <a:t>59</a:t>
            </a:fld>
            <a:endParaRPr lang="en-US" dirty="0"/>
          </a:p>
        </p:txBody>
      </p:sp>
      <p:sp>
        <p:nvSpPr>
          <p:cNvPr id="7" name="TextBox 6">
            <a:extLst>
              <a:ext uri="{FF2B5EF4-FFF2-40B4-BE49-F238E27FC236}">
                <a16:creationId xmlns:a16="http://schemas.microsoft.com/office/drawing/2014/main" id="{DE8DA5DA-E160-4F90-9F55-A1F64D54EDA2}"/>
              </a:ext>
            </a:extLst>
          </p:cNvPr>
          <p:cNvSpPr txBox="1"/>
          <p:nvPr/>
        </p:nvSpPr>
        <p:spPr>
          <a:xfrm>
            <a:off x="548640" y="5212080"/>
            <a:ext cx="8229600" cy="1169551"/>
          </a:xfrm>
          <a:prstGeom prst="rect">
            <a:avLst/>
          </a:prstGeom>
          <a:noFill/>
        </p:spPr>
        <p:txBody>
          <a:bodyPr wrap="square" rtlCol="0">
            <a:spAutoFit/>
          </a:bodyPr>
          <a:lstStyle/>
          <a:p>
            <a:r>
              <a:rPr lang="en-US" sz="1000" b="1" dirty="0"/>
              <a:t>Source: </a:t>
            </a:r>
            <a:r>
              <a:rPr lang="en-US" sz="1000" dirty="0"/>
              <a:t>Agency for Healthcare Research and </a:t>
            </a:r>
            <a:r>
              <a:rPr lang="en-US" sz="1000" dirty="0" smtClean="0"/>
              <a:t>Quality, </a:t>
            </a:r>
            <a:r>
              <a:rPr lang="en-US" sz="1000" dirty="0"/>
              <a:t>Medical Expenditure Panel </a:t>
            </a:r>
            <a:r>
              <a:rPr lang="en-US" sz="1000" dirty="0" smtClean="0"/>
              <a:t>Survey, 2002-2016. </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population age 65 and over.</a:t>
            </a:r>
          </a:p>
          <a:p>
            <a:pPr lvl="0">
              <a:defRPr/>
            </a:pPr>
            <a:r>
              <a:rPr lang="en-US" sz="1000" b="1" dirty="0" smtClean="0"/>
              <a:t>Note</a:t>
            </a:r>
            <a:r>
              <a:rPr lang="en-US" sz="1000" b="1" dirty="0"/>
              <a:t>: </a:t>
            </a:r>
            <a:r>
              <a:rPr lang="en-US" sz="1000" dirty="0">
                <a:cs typeface="Arial" panose="020B0604020202020204" pitchFamily="34" charset="0"/>
              </a:rPr>
              <a:t>For this measure, lower percentages are better.</a:t>
            </a:r>
            <a:r>
              <a:rPr lang="en-US" sz="1000" dirty="0"/>
              <a:t> Data for Asians prior to 2007 </a:t>
            </a:r>
            <a:r>
              <a:rPr lang="en-US" sz="1000" dirty="0" smtClean="0"/>
              <a:t>and data for NHPIs do </a:t>
            </a:r>
            <a:r>
              <a:rPr lang="en-US" sz="1000" dirty="0"/>
              <a:t>not meet criteria for statistical reliability, data quality, </a:t>
            </a:r>
            <a:r>
              <a:rPr lang="en-US" sz="1000" dirty="0" smtClean="0"/>
              <a:t>and </a:t>
            </a:r>
            <a:r>
              <a:rPr lang="en-US" sz="1000" dirty="0"/>
              <a:t>confidentiality. </a:t>
            </a:r>
            <a:r>
              <a:rPr lang="en-US" sz="1000" dirty="0" smtClean="0">
                <a:latin typeface="Arial" panose="020B0604020202020204" pitchFamily="34" charset="0"/>
                <a:cs typeface="Arial" panose="020B0604020202020204" pitchFamily="34" charset="0"/>
              </a:rPr>
              <a:t>Prescription </a:t>
            </a:r>
            <a:r>
              <a:rPr lang="en-US" sz="1000" dirty="0">
                <a:latin typeface="Arial" panose="020B0604020202020204" pitchFamily="34" charset="0"/>
                <a:cs typeface="Arial" panose="020B0604020202020204" pitchFamily="34" charset="0"/>
              </a:rPr>
              <a:t>medications received include all prescribed medications initially purchased or otherwise obtained during the calendar year, as well as any </a:t>
            </a:r>
            <a:r>
              <a:rPr lang="en-US" sz="1000" dirty="0" smtClean="0">
                <a:latin typeface="Arial" panose="020B0604020202020204" pitchFamily="34" charset="0"/>
                <a:cs typeface="Arial" panose="020B0604020202020204" pitchFamily="34" charset="0"/>
              </a:rPr>
              <a:t>refills. For more information on </a:t>
            </a:r>
            <a:r>
              <a:rPr lang="en-US" sz="1000" dirty="0">
                <a:latin typeface="Arial" panose="020B0604020202020204" pitchFamily="34" charset="0"/>
                <a:cs typeface="Arial" panose="020B0604020202020204" pitchFamily="34" charset="0"/>
              </a:rPr>
              <a:t>inappropriate medications, refer to the American Geriatrics Society 2012 BEERS Criteria Update Expert Panel: American Geriatrics Society Updated Beers Criteria for Potentially Inappropriate Medication Use in Older Adults. J Am </a:t>
            </a:r>
            <a:r>
              <a:rPr lang="en-US" sz="1000" dirty="0" err="1">
                <a:latin typeface="Arial" panose="020B0604020202020204" pitchFamily="34" charset="0"/>
                <a:cs typeface="Arial" panose="020B0604020202020204" pitchFamily="34" charset="0"/>
              </a:rPr>
              <a:t>Geriatr</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Soc</a:t>
            </a:r>
            <a:r>
              <a:rPr lang="en-US" sz="1000" dirty="0">
                <a:latin typeface="Arial" panose="020B0604020202020204" pitchFamily="34" charset="0"/>
                <a:cs typeface="Arial" panose="020B0604020202020204" pitchFamily="34" charset="0"/>
              </a:rPr>
              <a:t> 2012 Apr;60(4):</a:t>
            </a:r>
            <a:r>
              <a:rPr lang="en-US" sz="1000" dirty="0" smtClean="0">
                <a:latin typeface="Arial" panose="020B0604020202020204" pitchFamily="34" charset="0"/>
                <a:cs typeface="Arial" panose="020B0604020202020204" pitchFamily="34" charset="0"/>
              </a:rPr>
              <a:t>616-31. </a:t>
            </a:r>
            <a:r>
              <a:rPr lang="en-US" sz="1000" dirty="0" smtClean="0">
                <a:latin typeface="Arial" panose="020B0604020202020204" pitchFamily="34" charset="0"/>
                <a:cs typeface="Arial" panose="020B0604020202020204" pitchFamily="34" charset="0"/>
                <a:hlinkClick r:id="rId3" tooltip="American Geriatrics Society Updated Beers Criteria for Potentially Inappropriate Medication Use in Older Adults"/>
              </a:rPr>
              <a:t>https</a:t>
            </a:r>
            <a:r>
              <a:rPr lang="en-US" sz="1000" dirty="0">
                <a:latin typeface="Arial" panose="020B0604020202020204" pitchFamily="34" charset="0"/>
                <a:cs typeface="Arial" panose="020B0604020202020204" pitchFamily="34" charset="0"/>
                <a:hlinkClick r:id="rId3" tooltip="American Geriatrics Society Updated Beers Criteria for Potentially Inappropriate Medication Use in Older Adults"/>
              </a:rPr>
              <a:t>://www.ncbi.nlm.nih.gov/pmc/articles/PMC3571677</a:t>
            </a:r>
            <a:r>
              <a:rPr lang="en-US" sz="1000" dirty="0" smtClean="0">
                <a:latin typeface="Arial" panose="020B0604020202020204" pitchFamily="34" charset="0"/>
                <a:cs typeface="Arial" panose="020B0604020202020204" pitchFamily="34" charset="0"/>
                <a:hlinkClick r:id="rId3" tooltip="American Geriatrics Society Updated Beers Criteria for Potentially Inappropriate Medication Use in Older Adults"/>
              </a:rPr>
              <a:t>/</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graphicFrame>
        <p:nvGraphicFramePr>
          <p:cNvPr id="6" name="Chart 5" descr="Adults age 65 and over who received in the calendar year at least 1 of 33 potentially inappropriate prescription medications for older adults, by race, 2002-2016" title="Adults age 65 and over who received in the calendar year at least 1 of 33 potentially inappropriate prescription medications for older adults, by race, 2002-2016">
            <a:extLst>
              <a:ext uri="{FF2B5EF4-FFF2-40B4-BE49-F238E27FC236}">
                <a16:creationId xmlns:a16="http://schemas.microsoft.com/office/drawing/2014/main" id="{5FF5F3CC-A386-4B8C-8CEF-F0D0A143C1B5}"/>
              </a:ext>
            </a:extLst>
          </p:cNvPr>
          <p:cNvGraphicFramePr>
            <a:graphicFrameLocks/>
          </p:cNvGraphicFramePr>
          <p:nvPr>
            <p:extLst>
              <p:ext uri="{D42A27DB-BD31-4B8C-83A1-F6EECF244321}">
                <p14:modId xmlns:p14="http://schemas.microsoft.com/office/powerpoint/2010/main" val="3010550537"/>
              </p:ext>
            </p:extLst>
          </p:nvPr>
        </p:nvGraphicFramePr>
        <p:xfrm>
          <a:off x="457200" y="1329060"/>
          <a:ext cx="8229600" cy="384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661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87B4-1455-4400-9B4F-105170177D98}"/>
              </a:ext>
            </a:extLst>
          </p:cNvPr>
          <p:cNvSpPr>
            <a:spLocks noGrp="1"/>
          </p:cNvSpPr>
          <p:nvPr>
            <p:ph type="title"/>
          </p:nvPr>
        </p:nvSpPr>
        <p:spPr/>
        <p:txBody>
          <a:bodyPr>
            <a:normAutofit fontScale="90000"/>
          </a:bodyPr>
          <a:lstStyle/>
          <a:p>
            <a:pPr algn="l"/>
            <a:r>
              <a:rPr lang="en-US" dirty="0" smtClean="0"/>
              <a:t>Organization of the </a:t>
            </a:r>
            <a:r>
              <a:rPr lang="en-US" dirty="0" err="1" smtClean="0"/>
              <a:t>Chartbook</a:t>
            </a:r>
            <a:r>
              <a:rPr lang="en-US" dirty="0" smtClean="0"/>
              <a:t> on Healthcare for Asians and NHPIs</a:t>
            </a:r>
            <a:endParaRPr lang="en-US" dirty="0"/>
          </a:p>
        </p:txBody>
      </p:sp>
      <p:sp>
        <p:nvSpPr>
          <p:cNvPr id="3" name="Content Placeholder 2">
            <a:extLst>
              <a:ext uri="{FF2B5EF4-FFF2-40B4-BE49-F238E27FC236}">
                <a16:creationId xmlns:a16="http://schemas.microsoft.com/office/drawing/2014/main" id="{49D08665-FA41-4DA8-A3D7-91F2989CED66}"/>
              </a:ext>
            </a:extLst>
          </p:cNvPr>
          <p:cNvSpPr>
            <a:spLocks noGrp="1"/>
          </p:cNvSpPr>
          <p:nvPr>
            <p:ph idx="1"/>
          </p:nvPr>
        </p:nvSpPr>
        <p:spPr/>
        <p:txBody>
          <a:bodyPr/>
          <a:lstStyle/>
          <a:p>
            <a:r>
              <a:rPr lang="en-US" dirty="0" smtClean="0"/>
              <a:t>Organized into three parts:</a:t>
            </a:r>
          </a:p>
          <a:p>
            <a:pPr lvl="1"/>
            <a:r>
              <a:rPr lang="en-US" dirty="0" smtClean="0"/>
              <a:t>Overview </a:t>
            </a:r>
          </a:p>
          <a:p>
            <a:pPr lvl="1"/>
            <a:r>
              <a:rPr lang="en-US" dirty="0" smtClean="0"/>
              <a:t>Demographics of the Asian and NHPI populations</a:t>
            </a:r>
          </a:p>
          <a:p>
            <a:pPr lvl="1"/>
            <a:r>
              <a:rPr lang="en-US" dirty="0" smtClean="0"/>
              <a:t>Summary of trends in healthcare for Asian and NHPI populations related to access to healthcare, quality of care, and patient experience of care</a:t>
            </a:r>
            <a:endParaRPr lang="en-US" dirty="0"/>
          </a:p>
        </p:txBody>
      </p:sp>
      <p:sp>
        <p:nvSpPr>
          <p:cNvPr id="4" name="Slide Number Placeholder 3">
            <a:extLst>
              <a:ext uri="{FF2B5EF4-FFF2-40B4-BE49-F238E27FC236}">
                <a16:creationId xmlns:a16="http://schemas.microsoft.com/office/drawing/2014/main" id="{3C6C518F-A7B7-44F3-B85A-5DED8EA6B4B5}"/>
              </a:ext>
            </a:extLst>
          </p:cNvPr>
          <p:cNvSpPr>
            <a:spLocks noGrp="1"/>
          </p:cNvSpPr>
          <p:nvPr>
            <p:ph type="sldNum" sz="quarter" idx="10"/>
          </p:nvPr>
        </p:nvSpPr>
        <p:spPr/>
        <p:txBody>
          <a:bodyPr/>
          <a:lstStyle/>
          <a:p>
            <a:fld id="{85F5B7A5-34A7-4AB0-A34F-A4DF2002FA98}" type="slidenum">
              <a:rPr lang="en-US" smtClean="0"/>
              <a:pPr/>
              <a:t>6</a:t>
            </a:fld>
            <a:endParaRPr lang="en-US" dirty="0"/>
          </a:p>
        </p:txBody>
      </p:sp>
    </p:spTree>
    <p:extLst>
      <p:ext uri="{BB962C8B-B14F-4D97-AF65-F5344CB8AC3E}">
        <p14:creationId xmlns:p14="http://schemas.microsoft.com/office/powerpoint/2010/main" val="1363124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PRIORITY AREA: PERSON- AND FAMILY-CENTERED CARE</a:t>
            </a:r>
            <a:endParaRPr lang="en-US" dirty="0"/>
          </a:p>
        </p:txBody>
      </p:sp>
      <p:sp>
        <p:nvSpPr>
          <p:cNvPr id="2" name="Text Placeholder 1"/>
          <p:cNvSpPr>
            <a:spLocks noGrp="1"/>
          </p:cNvSpPr>
          <p:nvPr>
            <p:ph type="body" idx="1"/>
          </p:nvPr>
        </p:nvSpPr>
        <p:spPr/>
        <p:txBody>
          <a:bodyPr/>
          <a:lstStyle/>
          <a:p>
            <a:r>
              <a:rPr lang="en-US" dirty="0" smtClean="0"/>
              <a:t>Asians and Native Hawaiians/Pacific Islanders </a:t>
            </a:r>
            <a:endParaRPr lang="en-US" dirty="0"/>
          </a:p>
        </p:txBody>
      </p:sp>
      <p:sp>
        <p:nvSpPr>
          <p:cNvPr id="3" name="Slide Number Placeholder 2">
            <a:extLst>
              <a:ext uri="{FF2B5EF4-FFF2-40B4-BE49-F238E27FC236}">
                <a16:creationId xmlns:a16="http://schemas.microsoft.com/office/drawing/2014/main" id="{EDFF21D1-F071-481E-9FB8-02FD07C269BA}"/>
              </a:ext>
            </a:extLst>
          </p:cNvPr>
          <p:cNvSpPr>
            <a:spLocks noGrp="1"/>
          </p:cNvSpPr>
          <p:nvPr>
            <p:ph type="sldNum" sz="quarter" idx="10"/>
          </p:nvPr>
        </p:nvSpPr>
        <p:spPr/>
        <p:txBody>
          <a:bodyPr/>
          <a:lstStyle/>
          <a:p>
            <a:fld id="{85F5B7A5-34A7-4AB0-A34F-A4DF2002FA98}" type="slidenum">
              <a:rPr lang="en-US" smtClean="0"/>
              <a:pPr/>
              <a:t>60</a:t>
            </a:fld>
            <a:endParaRPr lang="en-US" dirty="0"/>
          </a:p>
        </p:txBody>
      </p:sp>
    </p:spTree>
    <p:extLst>
      <p:ext uri="{BB962C8B-B14F-4D97-AF65-F5344CB8AC3E}">
        <p14:creationId xmlns:p14="http://schemas.microsoft.com/office/powerpoint/2010/main" val="1554462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B596-7A8D-4945-9090-865C574DC927}"/>
              </a:ext>
            </a:extLst>
          </p:cNvPr>
          <p:cNvSpPr>
            <a:spLocks noGrp="1"/>
          </p:cNvSpPr>
          <p:nvPr>
            <p:ph type="title"/>
          </p:nvPr>
        </p:nvSpPr>
        <p:spPr>
          <a:xfrm>
            <a:off x="1249610" y="136524"/>
            <a:ext cx="6629400" cy="884555"/>
          </a:xfrm>
        </p:spPr>
        <p:txBody>
          <a:bodyPr>
            <a:noAutofit/>
          </a:bodyPr>
          <a:lstStyle/>
          <a:p>
            <a:pPr algn="l"/>
            <a:r>
              <a:rPr lang="en-US" sz="1900" dirty="0"/>
              <a:t>Adults who reported that home health providers always treated them with courtesy and respect in the last 2 months of care, by </a:t>
            </a:r>
            <a:r>
              <a:rPr lang="en-US" sz="1900" dirty="0" smtClean="0"/>
              <a:t>race, </a:t>
            </a:r>
            <a:r>
              <a:rPr lang="en-US" sz="1900" dirty="0"/>
              <a:t>2012-2017</a:t>
            </a:r>
          </a:p>
        </p:txBody>
      </p:sp>
      <p:sp>
        <p:nvSpPr>
          <p:cNvPr id="4" name="Slide Number Placeholder 3">
            <a:extLst>
              <a:ext uri="{FF2B5EF4-FFF2-40B4-BE49-F238E27FC236}">
                <a16:creationId xmlns:a16="http://schemas.microsoft.com/office/drawing/2014/main" id="{B1E5395B-ABE3-4136-A79A-CABB6B8CCAD7}"/>
              </a:ext>
            </a:extLst>
          </p:cNvPr>
          <p:cNvSpPr>
            <a:spLocks noGrp="1"/>
          </p:cNvSpPr>
          <p:nvPr>
            <p:ph type="sldNum" sz="quarter" idx="10"/>
          </p:nvPr>
        </p:nvSpPr>
        <p:spPr>
          <a:xfrm>
            <a:off x="6457950" y="6356350"/>
            <a:ext cx="2057400" cy="365125"/>
          </a:xfrm>
        </p:spPr>
        <p:txBody>
          <a:bodyPr/>
          <a:lstStyle/>
          <a:p>
            <a:fld id="{85F5B7A5-34A7-4AB0-A34F-A4DF2002FA98}" type="slidenum">
              <a:rPr lang="en-US" smtClean="0"/>
              <a:t>61</a:t>
            </a:fld>
            <a:endParaRPr lang="en-US" dirty="0"/>
          </a:p>
        </p:txBody>
      </p:sp>
      <p:sp>
        <p:nvSpPr>
          <p:cNvPr id="8" name="TextBox 7">
            <a:extLst>
              <a:ext uri="{FF2B5EF4-FFF2-40B4-BE49-F238E27FC236}">
                <a16:creationId xmlns:a16="http://schemas.microsoft.com/office/drawing/2014/main" id="{7D551C35-19C2-4988-AAC1-59C82912D6D6}"/>
              </a:ext>
            </a:extLst>
          </p:cNvPr>
          <p:cNvSpPr txBox="1"/>
          <p:nvPr/>
        </p:nvSpPr>
        <p:spPr>
          <a:xfrm>
            <a:off x="457200" y="5577840"/>
            <a:ext cx="8229600" cy="707886"/>
          </a:xfrm>
          <a:prstGeom prst="rect">
            <a:avLst/>
          </a:prstGeom>
          <a:noFill/>
        </p:spPr>
        <p:txBody>
          <a:bodyPr wrap="square" rtlCol="0">
            <a:spAutoFit/>
          </a:bodyPr>
          <a:lstStyle/>
          <a:p>
            <a:r>
              <a:rPr lang="en-US" sz="1000" b="1" dirty="0">
                <a:latin typeface="Arial" panose="020B0604020202020204" pitchFamily="34" charset="0"/>
              </a:rPr>
              <a:t>Key: </a:t>
            </a:r>
            <a:r>
              <a:rPr lang="en-US" sz="1000" dirty="0" smtClean="0">
                <a:latin typeface="Arial" panose="020B0604020202020204" pitchFamily="34" charset="0"/>
              </a:rPr>
              <a:t>AI/AN = </a:t>
            </a:r>
            <a:r>
              <a:rPr lang="en-US" sz="1000" dirty="0">
                <a:latin typeface="Arial" panose="020B0604020202020204" pitchFamily="34" charset="0"/>
              </a:rPr>
              <a:t>American Indian or Alaska Native; </a:t>
            </a:r>
            <a:r>
              <a:rPr lang="en-US" sz="1000" dirty="0" smtClean="0">
                <a:latin typeface="Arial" panose="020B0604020202020204" pitchFamily="34" charset="0"/>
              </a:rPr>
              <a:t>NHPI = </a:t>
            </a:r>
            <a:r>
              <a:rPr lang="en-US" sz="1000" dirty="0">
                <a:latin typeface="Arial" panose="020B0604020202020204" pitchFamily="34" charset="0"/>
              </a:rPr>
              <a:t>Native Hawaiian and Pacific Islander</a:t>
            </a:r>
          </a:p>
          <a:p>
            <a:r>
              <a:rPr lang="en-US" sz="1000" b="1" dirty="0" smtClean="0"/>
              <a:t>Source</a:t>
            </a:r>
            <a:r>
              <a:rPr lang="en-US" sz="1000" b="1" dirty="0"/>
              <a:t>:</a:t>
            </a:r>
            <a:r>
              <a:rPr lang="en-US" sz="1000" dirty="0"/>
              <a:t> Centers for Medicare &amp; Medicaid </a:t>
            </a:r>
            <a:r>
              <a:rPr lang="en-US" sz="1000" dirty="0" smtClean="0"/>
              <a:t>Services, </a:t>
            </a:r>
            <a:r>
              <a:rPr lang="en-US" sz="1000" dirty="0"/>
              <a:t>Home Health Consumer Assessment of Healthcare Providers and </a:t>
            </a:r>
            <a:r>
              <a:rPr lang="en-US" sz="1000" dirty="0" smtClean="0"/>
              <a:t>Systems, 2012-2017.</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Adult home health patients age 18 and over who provided a valid response to the question, "In the last 2 months of care, how often did home health providers from this agency treat you with courtesy and respect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excluding </a:t>
            </a:r>
            <a:r>
              <a:rPr lang="en-US" sz="1000" dirty="0" err="1" smtClean="0">
                <a:latin typeface="Arial" panose="020B0604020202020204" pitchFamily="34" charset="0"/>
                <a:cs typeface="Arial" panose="020B0604020202020204" pitchFamily="34" charset="0"/>
              </a:rPr>
              <a:t>nonrespondents</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graphicFrame>
        <p:nvGraphicFramePr>
          <p:cNvPr id="30" name="Chart 29" descr="Adults who reported that home health providers always treated them with courtesy and respect in the last 2 months of care, by race, 2012-2017" title="Adults who reported that home health providers always treated them with courtesy and respect in the last 2 months of care, by race, 2012-2017">
            <a:extLst>
              <a:ext uri="{FF2B5EF4-FFF2-40B4-BE49-F238E27FC236}">
                <a16:creationId xmlns:a16="http://schemas.microsoft.com/office/drawing/2014/main" id="{6886D06E-9536-440F-887B-588602F986D9}"/>
              </a:ext>
            </a:extLst>
          </p:cNvPr>
          <p:cNvGraphicFramePr>
            <a:graphicFrameLocks/>
          </p:cNvGraphicFramePr>
          <p:nvPr>
            <p:extLst>
              <p:ext uri="{D42A27DB-BD31-4B8C-83A1-F6EECF244321}">
                <p14:modId xmlns:p14="http://schemas.microsoft.com/office/powerpoint/2010/main" val="1528836996"/>
              </p:ext>
            </p:extLst>
          </p:nvPr>
        </p:nvGraphicFramePr>
        <p:xfrm>
          <a:off x="457200" y="14478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26847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EE7-075A-42F4-BE74-E0B19D4ED904}"/>
              </a:ext>
            </a:extLst>
          </p:cNvPr>
          <p:cNvSpPr>
            <a:spLocks noGrp="1"/>
          </p:cNvSpPr>
          <p:nvPr>
            <p:ph type="title"/>
          </p:nvPr>
        </p:nvSpPr>
        <p:spPr>
          <a:xfrm>
            <a:off x="1257300" y="136524"/>
            <a:ext cx="6629400" cy="923723"/>
          </a:xfrm>
        </p:spPr>
        <p:txBody>
          <a:bodyPr>
            <a:noAutofit/>
          </a:bodyPr>
          <a:lstStyle/>
          <a:p>
            <a:pPr algn="l"/>
            <a:r>
              <a:rPr lang="en-US" sz="2000" dirty="0"/>
              <a:t>Adults who reported that home health providers always treated them as gently as possible in the last 2 months of care, by </a:t>
            </a:r>
            <a:r>
              <a:rPr lang="en-US" sz="2000" dirty="0" smtClean="0"/>
              <a:t>race, </a:t>
            </a:r>
            <a:r>
              <a:rPr lang="en-US" sz="2000" dirty="0"/>
              <a:t>2012-2017</a:t>
            </a:r>
          </a:p>
        </p:txBody>
      </p:sp>
      <p:sp>
        <p:nvSpPr>
          <p:cNvPr id="4" name="Slide Number Placeholder 3">
            <a:extLst>
              <a:ext uri="{FF2B5EF4-FFF2-40B4-BE49-F238E27FC236}">
                <a16:creationId xmlns:a16="http://schemas.microsoft.com/office/drawing/2014/main" id="{FEC11802-4897-46DD-B4CF-4895770D4639}"/>
              </a:ext>
            </a:extLst>
          </p:cNvPr>
          <p:cNvSpPr>
            <a:spLocks noGrp="1"/>
          </p:cNvSpPr>
          <p:nvPr>
            <p:ph type="sldNum" sz="quarter" idx="10"/>
          </p:nvPr>
        </p:nvSpPr>
        <p:spPr/>
        <p:txBody>
          <a:bodyPr/>
          <a:lstStyle/>
          <a:p>
            <a:fld id="{85F5B7A5-34A7-4AB0-A34F-A4DF2002FA98}" type="slidenum">
              <a:rPr lang="en-US" smtClean="0"/>
              <a:t>62</a:t>
            </a:fld>
            <a:endParaRPr lang="en-US" dirty="0"/>
          </a:p>
        </p:txBody>
      </p:sp>
      <p:sp>
        <p:nvSpPr>
          <p:cNvPr id="7" name="TextBox 6">
            <a:extLst>
              <a:ext uri="{FF2B5EF4-FFF2-40B4-BE49-F238E27FC236}">
                <a16:creationId xmlns:a16="http://schemas.microsoft.com/office/drawing/2014/main" id="{65BA56FF-E037-47FD-92DA-9717E7F6882D}"/>
              </a:ext>
            </a:extLst>
          </p:cNvPr>
          <p:cNvSpPr txBox="1"/>
          <p:nvPr/>
        </p:nvSpPr>
        <p:spPr>
          <a:xfrm>
            <a:off x="457200" y="5577840"/>
            <a:ext cx="8229600" cy="707886"/>
          </a:xfrm>
          <a:prstGeom prst="rect">
            <a:avLst/>
          </a:prstGeom>
          <a:noFill/>
        </p:spPr>
        <p:txBody>
          <a:bodyPr wrap="square" rtlCol="0">
            <a:spAutoFit/>
          </a:bodyPr>
          <a:lstStyle/>
          <a:p>
            <a:r>
              <a:rPr lang="en-US" sz="1000" b="1" dirty="0" smtClean="0">
                <a:latin typeface="Arial" panose="020B0604020202020204" pitchFamily="34" charset="0"/>
              </a:rPr>
              <a:t>Key</a:t>
            </a:r>
            <a:r>
              <a:rPr lang="en-US" sz="1000" b="1" dirty="0">
                <a:latin typeface="Arial" panose="020B0604020202020204" pitchFamily="34" charset="0"/>
              </a:rPr>
              <a:t>: </a:t>
            </a:r>
            <a:r>
              <a:rPr lang="en-US" sz="1000" dirty="0" smtClean="0">
                <a:latin typeface="Arial" panose="020B0604020202020204" pitchFamily="34" charset="0"/>
              </a:rPr>
              <a:t>AI/AN = </a:t>
            </a:r>
            <a:r>
              <a:rPr lang="en-US" sz="1000" dirty="0">
                <a:latin typeface="Arial" panose="020B0604020202020204" pitchFamily="34" charset="0"/>
              </a:rPr>
              <a:t>American Indian or Alaska Native; </a:t>
            </a:r>
            <a:r>
              <a:rPr lang="en-US" sz="1000" dirty="0" smtClean="0">
                <a:latin typeface="Arial" panose="020B0604020202020204" pitchFamily="34" charset="0"/>
              </a:rPr>
              <a:t>NHPI = </a:t>
            </a:r>
            <a:r>
              <a:rPr lang="en-US" sz="1000" dirty="0">
                <a:latin typeface="Arial" panose="020B0604020202020204" pitchFamily="34" charset="0"/>
              </a:rPr>
              <a:t>Native </a:t>
            </a:r>
            <a:r>
              <a:rPr lang="en-US" sz="1000" dirty="0" smtClean="0">
                <a:latin typeface="Arial" panose="020B0604020202020204" pitchFamily="34" charset="0"/>
              </a:rPr>
              <a:t>Hawaiian/Pacific Islander.</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Adult home health patients age 18 and over who provided a valid response to the question, "In the last 2 months of care, how often did home health providers from this agency treat you as gently as possible</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excluding </a:t>
            </a:r>
            <a:r>
              <a:rPr lang="en-US" sz="1000" dirty="0" err="1" smtClean="0">
                <a:latin typeface="Arial" panose="020B0604020202020204" pitchFamily="34" charset="0"/>
                <a:cs typeface="Arial" panose="020B0604020202020204" pitchFamily="34" charset="0"/>
              </a:rPr>
              <a:t>nonrespondents</a:t>
            </a:r>
            <a:r>
              <a:rPr lang="en-US" sz="1000" dirty="0">
                <a:latin typeface="Arial" panose="020B0604020202020204" pitchFamily="34" charset="0"/>
                <a:cs typeface="Arial" panose="020B0604020202020204" pitchFamily="34" charset="0"/>
              </a:rPr>
              <a:t>.</a:t>
            </a:r>
          </a:p>
          <a:p>
            <a:r>
              <a:rPr lang="en-US" sz="1000" b="1" dirty="0" smtClean="0"/>
              <a:t>Source</a:t>
            </a:r>
            <a:r>
              <a:rPr lang="en-US" sz="1000" b="1" dirty="0"/>
              <a:t>: </a:t>
            </a:r>
            <a:r>
              <a:rPr lang="en-US" sz="1000" dirty="0">
                <a:latin typeface="Arial" panose="020B0604020202020204" pitchFamily="34" charset="0"/>
              </a:rPr>
              <a:t>Centers for Medicare &amp; Medicaid </a:t>
            </a:r>
            <a:r>
              <a:rPr lang="en-US" sz="1000" dirty="0" smtClean="0">
                <a:latin typeface="Arial" panose="020B0604020202020204" pitchFamily="34" charset="0"/>
              </a:rPr>
              <a:t>Services, </a:t>
            </a:r>
            <a:r>
              <a:rPr lang="en-US" sz="1000" dirty="0">
                <a:latin typeface="Arial" panose="020B0604020202020204" pitchFamily="34" charset="0"/>
              </a:rPr>
              <a:t>Home Health Consumer Assessment of Healthcare Providers and </a:t>
            </a:r>
            <a:r>
              <a:rPr lang="en-US" sz="1000" dirty="0" smtClean="0">
                <a:latin typeface="Arial" panose="020B0604020202020204" pitchFamily="34" charset="0"/>
              </a:rPr>
              <a:t>Systems, 2012-2017.</a:t>
            </a:r>
            <a:endParaRPr lang="en-US" sz="1000" dirty="0"/>
          </a:p>
        </p:txBody>
      </p:sp>
      <p:graphicFrame>
        <p:nvGraphicFramePr>
          <p:cNvPr id="10" name="Chart 9" descr="Adults who reported that home health providers always treated them as gently as possible in the last 2 months of care, by race, 2012-2017" title="Adults who reported that home health providers always treated them as gently as possible in the last 2 months of care, by race, 2012-2017">
            <a:extLst>
              <a:ext uri="{FF2B5EF4-FFF2-40B4-BE49-F238E27FC236}">
                <a16:creationId xmlns:a16="http://schemas.microsoft.com/office/drawing/2014/main" id="{EF85DC77-96B8-42BF-A17A-8F07582383F7}"/>
              </a:ext>
            </a:extLst>
          </p:cNvPr>
          <p:cNvGraphicFramePr>
            <a:graphicFrameLocks/>
          </p:cNvGraphicFramePr>
          <p:nvPr>
            <p:extLst>
              <p:ext uri="{D42A27DB-BD31-4B8C-83A1-F6EECF244321}">
                <p14:modId xmlns:p14="http://schemas.microsoft.com/office/powerpoint/2010/main" val="3061043493"/>
              </p:ext>
            </p:extLst>
          </p:nvPr>
        </p:nvGraphicFramePr>
        <p:xfrm>
          <a:off x="548640" y="1259344"/>
          <a:ext cx="80467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246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EE7-075A-42F4-BE74-E0B19D4ED904}"/>
              </a:ext>
            </a:extLst>
          </p:cNvPr>
          <p:cNvSpPr>
            <a:spLocks noGrp="1"/>
          </p:cNvSpPr>
          <p:nvPr>
            <p:ph type="title"/>
          </p:nvPr>
        </p:nvSpPr>
        <p:spPr>
          <a:xfrm>
            <a:off x="1257300" y="228600"/>
            <a:ext cx="6629400" cy="617884"/>
          </a:xfrm>
        </p:spPr>
        <p:txBody>
          <a:bodyPr>
            <a:noAutofit/>
          </a:bodyPr>
          <a:lstStyle/>
          <a:p>
            <a:pPr algn="l"/>
            <a:r>
              <a:rPr lang="en-US" sz="2000" dirty="0"/>
              <a:t>Adults with l</a:t>
            </a:r>
            <a:r>
              <a:rPr lang="en-US" sz="2000" dirty="0" smtClean="0"/>
              <a:t>imited </a:t>
            </a:r>
            <a:r>
              <a:rPr lang="en-US" sz="2000" dirty="0"/>
              <a:t>English proficiency who had a usual source of </a:t>
            </a:r>
            <a:r>
              <a:rPr lang="en-US" sz="2000" dirty="0" smtClean="0"/>
              <a:t>care, </a:t>
            </a:r>
            <a:r>
              <a:rPr lang="en-US" sz="2000" dirty="0"/>
              <a:t>by race, 2016</a:t>
            </a:r>
          </a:p>
        </p:txBody>
      </p:sp>
      <p:sp>
        <p:nvSpPr>
          <p:cNvPr id="4" name="Slide Number Placeholder 3">
            <a:extLst>
              <a:ext uri="{FF2B5EF4-FFF2-40B4-BE49-F238E27FC236}">
                <a16:creationId xmlns:a16="http://schemas.microsoft.com/office/drawing/2014/main" id="{FEC11802-4897-46DD-B4CF-4895770D4639}"/>
              </a:ext>
            </a:extLst>
          </p:cNvPr>
          <p:cNvSpPr>
            <a:spLocks noGrp="1"/>
          </p:cNvSpPr>
          <p:nvPr>
            <p:ph type="sldNum" sz="quarter" idx="10"/>
          </p:nvPr>
        </p:nvSpPr>
        <p:spPr/>
        <p:txBody>
          <a:bodyPr/>
          <a:lstStyle/>
          <a:p>
            <a:fld id="{85F5B7A5-34A7-4AB0-A34F-A4DF2002FA98}" type="slidenum">
              <a:rPr lang="en-US" smtClean="0"/>
              <a:t>63</a:t>
            </a:fld>
            <a:endParaRPr lang="en-US" dirty="0"/>
          </a:p>
        </p:txBody>
      </p:sp>
      <p:sp>
        <p:nvSpPr>
          <p:cNvPr id="8" name="TextBox 7">
            <a:extLst>
              <a:ext uri="{FF2B5EF4-FFF2-40B4-BE49-F238E27FC236}">
                <a16:creationId xmlns:a16="http://schemas.microsoft.com/office/drawing/2014/main" id="{F1F1DF56-2028-42CC-9635-937F9A0A674A}"/>
              </a:ext>
            </a:extLst>
          </p:cNvPr>
          <p:cNvSpPr txBox="1"/>
          <p:nvPr/>
        </p:nvSpPr>
        <p:spPr>
          <a:xfrm>
            <a:off x="457200" y="5486400"/>
            <a:ext cx="8229600" cy="861774"/>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2016.</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adults age 18 and over.</a:t>
            </a:r>
          </a:p>
          <a:p>
            <a:r>
              <a:rPr lang="en-US" sz="1000" b="1" dirty="0" smtClean="0"/>
              <a:t>Note: </a:t>
            </a:r>
            <a:r>
              <a:rPr lang="en-US" sz="1000" dirty="0">
                <a:latin typeface="Arial" panose="020B0604020202020204" pitchFamily="34" charset="0"/>
                <a:cs typeface="Arial" panose="020B0604020202020204" pitchFamily="34" charset="0"/>
              </a:rPr>
              <a:t>Data did 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 for any groups other than Whites and Asians. </a:t>
            </a:r>
            <a:r>
              <a:rPr lang="en-US" sz="1000" dirty="0">
                <a:solidFill>
                  <a:prstClr val="black"/>
                </a:solidFill>
                <a:latin typeface="Arial" panose="020B0604020202020204" pitchFamily="34" charset="0"/>
                <a:cs typeface="Arial" panose="020B0604020202020204" pitchFamily="34" charset="0"/>
              </a:rPr>
              <a:t>The source </a:t>
            </a:r>
            <a:r>
              <a:rPr lang="en-US" sz="1000" dirty="0" smtClean="0">
                <a:solidFill>
                  <a:prstClr val="black"/>
                </a:solidFill>
                <a:latin typeface="Arial" panose="020B0604020202020204" pitchFamily="34" charset="0"/>
                <a:cs typeface="Arial" panose="020B0604020202020204" pitchFamily="34" charset="0"/>
              </a:rPr>
              <a:t>could </a:t>
            </a:r>
            <a:r>
              <a:rPr lang="en-US" sz="1000" dirty="0">
                <a:solidFill>
                  <a:prstClr val="black"/>
                </a:solidFill>
                <a:latin typeface="Arial" panose="020B0604020202020204" pitchFamily="34" charset="0"/>
                <a:cs typeface="Arial" panose="020B0604020202020204" pitchFamily="34" charset="0"/>
              </a:rPr>
              <a:t>not be disaggregated for Asian and NHPI subpopulations and thus does not reflect the variance among subpopulations that has been observed in rates of LEP</a:t>
            </a:r>
            <a:r>
              <a:rPr lang="en-US" sz="1000" dirty="0" smtClean="0">
                <a:solidFill>
                  <a:prstClr val="black"/>
                </a:solidFill>
                <a:latin typeface="Arial" panose="020B0604020202020204" pitchFamily="34" charset="0"/>
                <a:cs typeface="Arial" panose="020B0604020202020204" pitchFamily="34" charset="0"/>
              </a:rPr>
              <a:t>.</a:t>
            </a:r>
            <a:endParaRPr lang="en-US" sz="1000" dirty="0"/>
          </a:p>
        </p:txBody>
      </p:sp>
      <p:graphicFrame>
        <p:nvGraphicFramePr>
          <p:cNvPr id="9" name="Chart 8" descr="Adults with limited English proficiency who had a usual source of care, by race, 2016" title="Adults with limited English proficiency who had a usual source of care, by race, 2016">
            <a:extLst>
              <a:ext uri="{FF2B5EF4-FFF2-40B4-BE49-F238E27FC236}">
                <a16:creationId xmlns:a16="http://schemas.microsoft.com/office/drawing/2014/main" id="{BB38F311-4C41-4E3E-9FCB-02013190EC07}"/>
              </a:ext>
            </a:extLst>
          </p:cNvPr>
          <p:cNvGraphicFramePr>
            <a:graphicFrameLocks/>
          </p:cNvGraphicFramePr>
          <p:nvPr>
            <p:extLst>
              <p:ext uri="{D42A27DB-BD31-4B8C-83A1-F6EECF244321}">
                <p14:modId xmlns:p14="http://schemas.microsoft.com/office/powerpoint/2010/main" val="3714947188"/>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0377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EE7-075A-42F4-BE74-E0B19D4ED904}"/>
              </a:ext>
            </a:extLst>
          </p:cNvPr>
          <p:cNvSpPr>
            <a:spLocks noGrp="1"/>
          </p:cNvSpPr>
          <p:nvPr>
            <p:ph type="title"/>
          </p:nvPr>
        </p:nvSpPr>
        <p:spPr>
          <a:xfrm>
            <a:off x="1257300" y="1"/>
            <a:ext cx="6629400" cy="1188720"/>
          </a:xfrm>
        </p:spPr>
        <p:txBody>
          <a:bodyPr>
            <a:noAutofit/>
          </a:bodyPr>
          <a:lstStyle/>
          <a:p>
            <a:pPr algn="l"/>
            <a:r>
              <a:rPr lang="en-US" sz="2000" dirty="0"/>
              <a:t>Adults with limited English proficiency and usual source of care (USC) </a:t>
            </a:r>
            <a:r>
              <a:rPr lang="en-US" sz="2000" dirty="0" smtClean="0"/>
              <a:t>whose</a:t>
            </a:r>
            <a:r>
              <a:rPr lang="en-US" sz="2000" dirty="0" smtClean="0">
                <a:solidFill>
                  <a:srgbClr val="FF0000"/>
                </a:solidFill>
              </a:rPr>
              <a:t> </a:t>
            </a:r>
            <a:r>
              <a:rPr lang="en-US" sz="2000" dirty="0"/>
              <a:t>USC had language assistance, by race, 2016</a:t>
            </a:r>
          </a:p>
        </p:txBody>
      </p:sp>
      <p:sp>
        <p:nvSpPr>
          <p:cNvPr id="4" name="Slide Number Placeholder 3">
            <a:extLst>
              <a:ext uri="{FF2B5EF4-FFF2-40B4-BE49-F238E27FC236}">
                <a16:creationId xmlns:a16="http://schemas.microsoft.com/office/drawing/2014/main" id="{FEC11802-4897-46DD-B4CF-4895770D4639}"/>
              </a:ext>
            </a:extLst>
          </p:cNvPr>
          <p:cNvSpPr>
            <a:spLocks noGrp="1"/>
          </p:cNvSpPr>
          <p:nvPr>
            <p:ph type="sldNum" sz="quarter" idx="10"/>
          </p:nvPr>
        </p:nvSpPr>
        <p:spPr/>
        <p:txBody>
          <a:bodyPr/>
          <a:lstStyle/>
          <a:p>
            <a:fld id="{85F5B7A5-34A7-4AB0-A34F-A4DF2002FA98}" type="slidenum">
              <a:rPr lang="en-US" smtClean="0"/>
              <a:t>64</a:t>
            </a:fld>
            <a:endParaRPr lang="en-US" dirty="0"/>
          </a:p>
        </p:txBody>
      </p:sp>
      <p:sp>
        <p:nvSpPr>
          <p:cNvPr id="7" name="TextBox 6">
            <a:extLst>
              <a:ext uri="{FF2B5EF4-FFF2-40B4-BE49-F238E27FC236}">
                <a16:creationId xmlns:a16="http://schemas.microsoft.com/office/drawing/2014/main" id="{34B38396-435A-402F-8F84-2B0C9A8F2D19}"/>
              </a:ext>
            </a:extLst>
          </p:cNvPr>
          <p:cNvSpPr txBox="1"/>
          <p:nvPr/>
        </p:nvSpPr>
        <p:spPr>
          <a:xfrm>
            <a:off x="457200" y="5486400"/>
            <a:ext cx="8229600" cy="861774"/>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2016. </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adults age 18 and over with limited English proficiency and a usual source of care.</a:t>
            </a:r>
          </a:p>
          <a:p>
            <a:r>
              <a:rPr lang="en-US" sz="1000" b="1" dirty="0" smtClean="0"/>
              <a:t>Note: </a:t>
            </a:r>
            <a:r>
              <a:rPr lang="en-US" sz="1000" dirty="0">
                <a:latin typeface="Arial" panose="020B0604020202020204" pitchFamily="34" charset="0"/>
                <a:cs typeface="Arial" panose="020B0604020202020204" pitchFamily="34" charset="0"/>
              </a:rPr>
              <a:t>Data did 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 for any groups other than Whites and Asians. The source </a:t>
            </a:r>
            <a:r>
              <a:rPr lang="en-US" sz="1000" dirty="0" smtClean="0">
                <a:latin typeface="Arial" panose="020B0604020202020204" pitchFamily="34" charset="0"/>
                <a:cs typeface="Arial" panose="020B0604020202020204" pitchFamily="34" charset="0"/>
              </a:rPr>
              <a:t>data </a:t>
            </a:r>
            <a:r>
              <a:rPr lang="en-US" sz="1000" dirty="0">
                <a:latin typeface="Arial" panose="020B0604020202020204" pitchFamily="34" charset="0"/>
                <a:cs typeface="Arial" panose="020B0604020202020204" pitchFamily="34" charset="0"/>
              </a:rPr>
              <a:t>could not be disaggregated for Asian and NHPI subpopulations and thus does not reflect the variance among subpopulations that has been observed in rates of LEP</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8" name="Chart 7" descr="Adults with limited English proficiency and usual source of care (USC) whose USC had language assistance, by race, 2016" title="Adults with limited English proficiency and usual source of care (USC) whose USC had language assistance, by race, 2016">
            <a:extLst>
              <a:ext uri="{FF2B5EF4-FFF2-40B4-BE49-F238E27FC236}">
                <a16:creationId xmlns:a16="http://schemas.microsoft.com/office/drawing/2014/main" id="{D62AEE9D-4AD4-408C-86F3-A15FCA754465}"/>
              </a:ext>
            </a:extLst>
          </p:cNvPr>
          <p:cNvGraphicFramePr>
            <a:graphicFrameLocks/>
          </p:cNvGraphicFramePr>
          <p:nvPr>
            <p:extLst>
              <p:ext uri="{D42A27DB-BD31-4B8C-83A1-F6EECF244321}">
                <p14:modId xmlns:p14="http://schemas.microsoft.com/office/powerpoint/2010/main" val="3525858590"/>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7902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PRIORITY AREA: EFFECTIVE TREATMENT</a:t>
            </a:r>
            <a:endParaRPr lang="en-US" dirty="0"/>
          </a:p>
        </p:txBody>
      </p:sp>
      <p:sp>
        <p:nvSpPr>
          <p:cNvPr id="2" name="Text Placeholder 1"/>
          <p:cNvSpPr>
            <a:spLocks noGrp="1"/>
          </p:cNvSpPr>
          <p:nvPr>
            <p:ph type="body" idx="1"/>
          </p:nvPr>
        </p:nvSpPr>
        <p:spPr/>
        <p:txBody>
          <a:bodyPr/>
          <a:lstStyle/>
          <a:p>
            <a:r>
              <a:rPr lang="en-US" dirty="0" smtClean="0"/>
              <a:t>Asians and Native Hawaiians/Pacific Islanders</a:t>
            </a:r>
            <a:endParaRPr lang="en-US" dirty="0"/>
          </a:p>
        </p:txBody>
      </p:sp>
      <p:sp>
        <p:nvSpPr>
          <p:cNvPr id="3" name="Slide Number Placeholder 2">
            <a:extLst>
              <a:ext uri="{FF2B5EF4-FFF2-40B4-BE49-F238E27FC236}">
                <a16:creationId xmlns:a16="http://schemas.microsoft.com/office/drawing/2014/main" id="{F09CB704-6A39-4F45-BD7D-80AFB61B3306}"/>
              </a:ext>
            </a:extLst>
          </p:cNvPr>
          <p:cNvSpPr>
            <a:spLocks noGrp="1"/>
          </p:cNvSpPr>
          <p:nvPr>
            <p:ph type="sldNum" sz="quarter" idx="10"/>
          </p:nvPr>
        </p:nvSpPr>
        <p:spPr/>
        <p:txBody>
          <a:bodyPr/>
          <a:lstStyle/>
          <a:p>
            <a:fld id="{85F5B7A5-34A7-4AB0-A34F-A4DF2002FA98}" type="slidenum">
              <a:rPr lang="en-US" smtClean="0"/>
              <a:pPr/>
              <a:t>65</a:t>
            </a:fld>
            <a:endParaRPr lang="en-US" dirty="0"/>
          </a:p>
        </p:txBody>
      </p:sp>
    </p:spTree>
    <p:extLst>
      <p:ext uri="{BB962C8B-B14F-4D97-AF65-F5344CB8AC3E}">
        <p14:creationId xmlns:p14="http://schemas.microsoft.com/office/powerpoint/2010/main" val="30382436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0EE7-075A-42F4-BE74-E0B19D4ED904}"/>
              </a:ext>
            </a:extLst>
          </p:cNvPr>
          <p:cNvSpPr>
            <a:spLocks noGrp="1"/>
          </p:cNvSpPr>
          <p:nvPr>
            <p:ph type="title"/>
          </p:nvPr>
        </p:nvSpPr>
        <p:spPr>
          <a:xfrm>
            <a:off x="1257300" y="136524"/>
            <a:ext cx="6629400" cy="854075"/>
          </a:xfrm>
        </p:spPr>
        <p:txBody>
          <a:bodyPr>
            <a:noAutofit/>
          </a:bodyPr>
          <a:lstStyle/>
          <a:p>
            <a:pPr algn="l"/>
            <a:r>
              <a:rPr lang="en-US" sz="1900" dirty="0"/>
              <a:t>Acute stroke patients for whom IV thrombolytic therapy was initiated at hospital within 3 hours of time last known well, by race, 2013-2016</a:t>
            </a:r>
          </a:p>
        </p:txBody>
      </p:sp>
      <p:sp>
        <p:nvSpPr>
          <p:cNvPr id="4" name="Slide Number Placeholder 3">
            <a:extLst>
              <a:ext uri="{FF2B5EF4-FFF2-40B4-BE49-F238E27FC236}">
                <a16:creationId xmlns:a16="http://schemas.microsoft.com/office/drawing/2014/main" id="{FEC11802-4897-46DD-B4CF-4895770D463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7" name="TextBox 6">
            <a:extLst>
              <a:ext uri="{FF2B5EF4-FFF2-40B4-BE49-F238E27FC236}">
                <a16:creationId xmlns:a16="http://schemas.microsoft.com/office/drawing/2014/main" id="{2BC85236-2FEC-4180-A1F2-38676ACFE6BD}"/>
              </a:ext>
            </a:extLst>
          </p:cNvPr>
          <p:cNvSpPr txBox="1"/>
          <p:nvPr/>
        </p:nvSpPr>
        <p:spPr>
          <a:xfrm>
            <a:off x="457200" y="5486400"/>
            <a:ext cx="8229600" cy="977191"/>
          </a:xfrm>
          <a:prstGeom prst="rect">
            <a:avLst/>
          </a:prstGeom>
          <a:noFill/>
        </p:spPr>
        <p:txBody>
          <a:bodyPr wrap="square" rtlCol="0">
            <a:spAutoFit/>
          </a:bodyPr>
          <a:lstStyle/>
          <a:p>
            <a:pPr>
              <a:lnSpc>
                <a:spcPct val="115000"/>
              </a:lnSpc>
              <a:defRPr/>
            </a:pPr>
            <a:r>
              <a:rPr lang="en-US" sz="1000" b="1" dirty="0">
                <a:solidFill>
                  <a:prstClr val="black"/>
                </a:solidFill>
                <a:latin typeface="Arial" panose="020B0604020202020204" pitchFamily="34" charset="0"/>
              </a:rPr>
              <a:t>Key: </a:t>
            </a:r>
            <a:r>
              <a:rPr lang="en-US" sz="1000" dirty="0" smtClean="0">
                <a:solidFill>
                  <a:prstClr val="black"/>
                </a:solidFill>
                <a:latin typeface="Arial" panose="020B0604020202020204" pitchFamily="34" charset="0"/>
              </a:rPr>
              <a:t>AI/AN = </a:t>
            </a:r>
            <a:r>
              <a:rPr lang="en-US" sz="1000" dirty="0">
                <a:solidFill>
                  <a:prstClr val="black"/>
                </a:solidFill>
                <a:latin typeface="Arial" panose="020B0604020202020204" pitchFamily="34" charset="0"/>
              </a:rPr>
              <a:t>American Indian or Alaska Native; </a:t>
            </a:r>
            <a:r>
              <a:rPr lang="en-US" sz="1000" dirty="0" smtClean="0">
                <a:solidFill>
                  <a:prstClr val="black"/>
                </a:solidFill>
                <a:latin typeface="Arial" panose="020B0604020202020204" pitchFamily="34" charset="0"/>
              </a:rPr>
              <a:t>NHPI = </a:t>
            </a:r>
            <a:r>
              <a:rPr lang="en-US" sz="1000" dirty="0">
                <a:solidFill>
                  <a:prstClr val="black"/>
                </a:solidFill>
                <a:latin typeface="Arial" panose="020B0604020202020204" pitchFamily="34" charset="0"/>
              </a:rPr>
              <a:t>Native Hawaiian and Pacific </a:t>
            </a:r>
            <a:r>
              <a:rPr lang="en-US" sz="1000" dirty="0" smtClean="0">
                <a:solidFill>
                  <a:prstClr val="black"/>
                </a:solidFill>
                <a:latin typeface="Arial" panose="020B0604020202020204" pitchFamily="34" charset="0"/>
              </a:rPr>
              <a:t>Islander.</a:t>
            </a:r>
          </a:p>
          <a:p>
            <a:pPr>
              <a:lnSpc>
                <a:spcPct val="115000"/>
              </a:lnSpc>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a:t>
            </a:r>
            <a:r>
              <a:rPr kumimoji="0" lang="en-US" sz="1000" b="1" i="0" u="none" strike="noStrike" kern="1200" cap="none" spc="0" normalizeH="0" baseline="0" noProof="0" dirty="0">
                <a:ln>
                  <a:noFill/>
                </a:ln>
                <a:solidFill>
                  <a:prstClr val="black"/>
                </a:solidFill>
                <a:effectLst/>
                <a:uLnTx/>
                <a:uFillTx/>
                <a:latin typeface="Arial"/>
                <a:ea typeface="+mn-ea"/>
                <a:cs typeface="+mn-cs"/>
              </a:rPr>
              <a:t>: </a:t>
            </a:r>
            <a:r>
              <a:rPr lang="en-US" sz="1000" dirty="0">
                <a:solidFill>
                  <a:prstClr val="black"/>
                </a:solidFill>
                <a:latin typeface="Arial" panose="020B0604020202020204" pitchFamily="34" charset="0"/>
              </a:rPr>
              <a:t>Centers for Medicare &amp; Medicaid </a:t>
            </a:r>
            <a:r>
              <a:rPr lang="en-US" sz="1000" dirty="0" smtClean="0">
                <a:solidFill>
                  <a:prstClr val="black"/>
                </a:solidFill>
                <a:latin typeface="Arial" panose="020B0604020202020204" pitchFamily="34" charset="0"/>
              </a:rPr>
              <a:t>Services, </a:t>
            </a:r>
            <a:r>
              <a:rPr lang="en-US" sz="1000" dirty="0">
                <a:solidFill>
                  <a:prstClr val="black"/>
                </a:solidFill>
                <a:latin typeface="Arial" panose="020B0604020202020204" pitchFamily="34" charset="0"/>
              </a:rPr>
              <a:t>Quality Improvement </a:t>
            </a:r>
            <a:r>
              <a:rPr lang="en-US" sz="1000" dirty="0" smtClean="0">
                <a:solidFill>
                  <a:prstClr val="black"/>
                </a:solidFill>
                <a:latin typeface="Arial" panose="020B0604020202020204" pitchFamily="34" charset="0"/>
              </a:rPr>
              <a:t>Organization Program, Clinical </a:t>
            </a:r>
            <a:r>
              <a:rPr lang="en-US" sz="1000" dirty="0">
                <a:solidFill>
                  <a:prstClr val="black"/>
                </a:solidFill>
                <a:latin typeface="Arial" panose="020B0604020202020204" pitchFamily="34" charset="0"/>
              </a:rPr>
              <a:t>Data </a:t>
            </a:r>
            <a:r>
              <a:rPr lang="en-US" sz="1000" dirty="0" smtClean="0">
                <a:solidFill>
                  <a:prstClr val="black"/>
                </a:solidFill>
                <a:latin typeface="Arial" panose="020B0604020202020204" pitchFamily="34" charset="0"/>
              </a:rPr>
              <a:t>Warehouse </a:t>
            </a:r>
            <a:r>
              <a:rPr lang="en-US" sz="1000" dirty="0">
                <a:solidFill>
                  <a:prstClr val="black"/>
                </a:solidFill>
                <a:latin typeface="Arial" panose="020B0604020202020204" pitchFamily="34" charset="0"/>
              </a:rPr>
              <a:t>for Hospital Inpatient Quality </a:t>
            </a:r>
            <a:r>
              <a:rPr lang="en-US" sz="1000" dirty="0" smtClean="0">
                <a:solidFill>
                  <a:prstClr val="black"/>
                </a:solidFill>
                <a:latin typeface="Arial" panose="020B0604020202020204" pitchFamily="34" charset="0"/>
              </a:rPr>
              <a:t>Reporting Program, 2013-2016.</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All Patients </a:t>
            </a:r>
            <a:r>
              <a:rPr lang="en-US" sz="1000" dirty="0" smtClean="0">
                <a:latin typeface="Arial" panose="020B0604020202020204" pitchFamily="34" charset="0"/>
                <a:cs typeface="Arial" panose="020B0604020202020204" pitchFamily="34" charset="0"/>
              </a:rPr>
              <a:t>age </a:t>
            </a:r>
            <a:r>
              <a:rPr lang="en-US" sz="1000" dirty="0">
                <a:latin typeface="Arial" panose="020B0604020202020204" pitchFamily="34" charset="0"/>
                <a:cs typeface="Arial" panose="020B0604020202020204" pitchFamily="34" charset="0"/>
              </a:rPr>
              <a:t>18 years and </a:t>
            </a:r>
            <a:r>
              <a:rPr lang="en-US" sz="1000" dirty="0" smtClean="0">
                <a:latin typeface="Arial" panose="020B0604020202020204" pitchFamily="34" charset="0"/>
                <a:cs typeface="Arial" panose="020B0604020202020204" pitchFamily="34" charset="0"/>
              </a:rPr>
              <a:t>over </a:t>
            </a:r>
            <a:r>
              <a:rPr lang="en-US" sz="1000" dirty="0">
                <a:latin typeface="Arial" panose="020B0604020202020204" pitchFamily="34" charset="0"/>
                <a:cs typeface="Arial" panose="020B0604020202020204" pitchFamily="34" charset="0"/>
              </a:rPr>
              <a:t>with a diagnosis of acute stroke whose time of arrival is within 3 hours (less than or equal to 180 minutes) of time last </a:t>
            </a:r>
            <a:r>
              <a:rPr lang="en-US" sz="1000" dirty="0" smtClean="0">
                <a:latin typeface="Arial" panose="020B0604020202020204" pitchFamily="34" charset="0"/>
                <a:cs typeface="Arial" panose="020B0604020202020204" pitchFamily="34" charset="0"/>
              </a:rPr>
              <a:t>known well.</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Chart 7" descr="Acute stroke patients for whom IV thrombolytic therapy was initiated at hospital within 3 hours of time last known well, by race, 2013-2016" title="Acute stroke patients for whom IV thrombolytic therapy was initiated at hospital within 3 hours of time last known well, by race, 2013-2016">
            <a:extLst>
              <a:ext uri="{FF2B5EF4-FFF2-40B4-BE49-F238E27FC236}">
                <a16:creationId xmlns:a16="http://schemas.microsoft.com/office/drawing/2014/main" id="{08BD4BBF-CC35-4DF0-808C-A75D7E52A3ED}"/>
              </a:ext>
            </a:extLst>
          </p:cNvPr>
          <p:cNvGraphicFramePr>
            <a:graphicFrameLocks/>
          </p:cNvGraphicFramePr>
          <p:nvPr>
            <p:extLst>
              <p:ext uri="{D42A27DB-BD31-4B8C-83A1-F6EECF244321}">
                <p14:modId xmlns:p14="http://schemas.microsoft.com/office/powerpoint/2010/main" val="1917402516"/>
              </p:ext>
            </p:extLst>
          </p:nvPr>
        </p:nvGraphicFramePr>
        <p:xfrm>
          <a:off x="548640" y="1371600"/>
          <a:ext cx="8229600" cy="4023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5218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6525"/>
            <a:ext cx="6629400" cy="960755"/>
          </a:xfrm>
        </p:spPr>
        <p:txBody>
          <a:bodyPr>
            <a:noAutofit/>
          </a:bodyPr>
          <a:lstStyle/>
          <a:p>
            <a:pPr algn="l"/>
            <a:r>
              <a:rPr lang="en-US" sz="2000" dirty="0" smtClean="0"/>
              <a:t>People </a:t>
            </a:r>
            <a:r>
              <a:rPr lang="en-US" sz="2000" dirty="0"/>
              <a:t>age 13 and over living with HIV who know their serostatus, by race/ethnicity, 2010-2015</a:t>
            </a:r>
          </a:p>
        </p:txBody>
      </p:sp>
      <p:sp>
        <p:nvSpPr>
          <p:cNvPr id="4" name="Slide Number Placeholder 3"/>
          <p:cNvSpPr>
            <a:spLocks noGrp="1"/>
          </p:cNvSpPr>
          <p:nvPr>
            <p:ph type="sldNum" sz="quarter" idx="10"/>
          </p:nvPr>
        </p:nvSpPr>
        <p:spPr/>
        <p:txBody>
          <a:bodyPr/>
          <a:lstStyle/>
          <a:p>
            <a:fld id="{85F5B7A5-34A7-4AB0-A34F-A4DF2002FA98}" type="slidenum">
              <a:rPr lang="en-US" smtClean="0"/>
              <a:t>67</a:t>
            </a:fld>
            <a:endParaRPr lang="en-US" dirty="0"/>
          </a:p>
        </p:txBody>
      </p:sp>
      <p:sp>
        <p:nvSpPr>
          <p:cNvPr id="7" name="TextBox 6">
            <a:extLst>
              <a:ext uri="{FF2B5EF4-FFF2-40B4-BE49-F238E27FC236}">
                <a16:creationId xmlns:a16="http://schemas.microsoft.com/office/drawing/2014/main" id="{8221C0AE-B486-4EC8-B327-86CA4D244526}"/>
              </a:ext>
            </a:extLst>
          </p:cNvPr>
          <p:cNvSpPr txBox="1"/>
          <p:nvPr/>
        </p:nvSpPr>
        <p:spPr>
          <a:xfrm>
            <a:off x="457200" y="5303520"/>
            <a:ext cx="8229600" cy="1323439"/>
          </a:xfrm>
          <a:prstGeom prst="rect">
            <a:avLst/>
          </a:prstGeom>
          <a:noFill/>
        </p:spPr>
        <p:txBody>
          <a:bodyPr wrap="square" rtlCol="0">
            <a:spAutoFit/>
          </a:bodyPr>
          <a:lstStyle/>
          <a:p>
            <a:r>
              <a:rPr lang="en-US" sz="1000" b="1" dirty="0">
                <a:latin typeface="Arial" panose="020B0604020202020204" pitchFamily="34" charset="0"/>
              </a:rPr>
              <a:t>Key: </a:t>
            </a:r>
            <a:r>
              <a:rPr lang="en-US" sz="1000" dirty="0" smtClean="0">
                <a:latin typeface="Arial" panose="020B0604020202020204" pitchFamily="34" charset="0"/>
              </a:rPr>
              <a:t>AI/AN = </a:t>
            </a:r>
            <a:r>
              <a:rPr lang="en-US" sz="1000" dirty="0">
                <a:latin typeface="Arial" panose="020B0604020202020204" pitchFamily="34" charset="0"/>
              </a:rPr>
              <a:t>American Indian or Alaska Native; </a:t>
            </a:r>
            <a:r>
              <a:rPr lang="en-US" sz="1000" dirty="0" smtClean="0">
                <a:latin typeface="Arial" panose="020B0604020202020204" pitchFamily="34" charset="0"/>
              </a:rPr>
              <a:t>NHPI = </a:t>
            </a:r>
            <a:r>
              <a:rPr lang="en-US" sz="1000" dirty="0">
                <a:latin typeface="Arial" panose="020B0604020202020204" pitchFamily="34" charset="0"/>
              </a:rPr>
              <a:t>Native </a:t>
            </a:r>
            <a:r>
              <a:rPr lang="en-US" sz="1000" dirty="0" smtClean="0">
                <a:latin typeface="Arial" panose="020B0604020202020204" pitchFamily="34" charset="0"/>
              </a:rPr>
              <a:t>Hawaiian/Pacific Islander.</a:t>
            </a:r>
            <a:endParaRPr lang="en-US" sz="1000" dirty="0"/>
          </a:p>
          <a:p>
            <a:r>
              <a:rPr lang="en-US" sz="1000" b="1" dirty="0" smtClean="0"/>
              <a:t>Source</a:t>
            </a:r>
            <a:r>
              <a:rPr lang="en-US" sz="1000" b="1" dirty="0"/>
              <a:t>:</a:t>
            </a:r>
            <a:r>
              <a:rPr lang="en-US" sz="1000" dirty="0"/>
              <a:t> Centers for Disease Control and </a:t>
            </a:r>
            <a:r>
              <a:rPr lang="en-US" sz="1000" dirty="0" smtClean="0"/>
              <a:t>Prevention, </a:t>
            </a:r>
            <a:r>
              <a:rPr lang="en-US" sz="1000" dirty="0">
                <a:latin typeface="Arial" panose="020B0604020202020204" pitchFamily="34" charset="0"/>
              </a:rPr>
              <a:t>National Center for HIV, Viral Hepatitis, STD, and TB </a:t>
            </a:r>
            <a:r>
              <a:rPr lang="en-US" sz="1000" dirty="0" smtClean="0">
                <a:latin typeface="Arial" panose="020B0604020202020204" pitchFamily="34" charset="0"/>
              </a:rPr>
              <a:t>Prevention, </a:t>
            </a:r>
            <a:r>
              <a:rPr lang="en-US" sz="1000" dirty="0">
                <a:latin typeface="Arial" panose="020B0604020202020204" pitchFamily="34" charset="0"/>
              </a:rPr>
              <a:t>Division of HIV/AIDS </a:t>
            </a:r>
            <a:r>
              <a:rPr lang="en-US" sz="1000" dirty="0" smtClean="0">
                <a:latin typeface="Arial" panose="020B0604020202020204" pitchFamily="34" charset="0"/>
              </a:rPr>
              <a:t>Prevention, </a:t>
            </a:r>
            <a:r>
              <a:rPr lang="en-US" sz="1000" dirty="0">
                <a:latin typeface="Arial" panose="020B0604020202020204" pitchFamily="34" charset="0"/>
              </a:rPr>
              <a:t>National HIV/AIDS Surveillance </a:t>
            </a:r>
            <a:r>
              <a:rPr lang="en-US" sz="1000" dirty="0" smtClean="0">
                <a:latin typeface="Arial" panose="020B0604020202020204" pitchFamily="34" charset="0"/>
              </a:rPr>
              <a:t>System, 2010-2015.</a:t>
            </a:r>
            <a:endParaRPr lang="en-US" sz="1000" dirty="0">
              <a:latin typeface="Arial" panose="020B0604020202020204" pitchFamily="34" charset="0"/>
            </a:endParaRP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Adolescents and adults age 13 and over.</a:t>
            </a:r>
          </a:p>
          <a:p>
            <a:r>
              <a:rPr lang="en-US" sz="1000" b="1" dirty="0" smtClean="0"/>
              <a:t>Note</a:t>
            </a:r>
            <a:r>
              <a:rPr lang="en-US" sz="1000" b="1" dirty="0"/>
              <a:t>: </a:t>
            </a:r>
            <a:r>
              <a:rPr lang="en-US" sz="1000" dirty="0" smtClean="0"/>
              <a:t>White</a:t>
            </a:r>
            <a:r>
              <a:rPr lang="en-US" sz="1000" dirty="0"/>
              <a:t>, Black, Asian, NHPI, and AI/AN are non-Hispanic. Hispanic includes all races. </a:t>
            </a:r>
            <a:r>
              <a:rPr lang="en-US" sz="1000" dirty="0">
                <a:latin typeface="Arial" panose="020B0604020202020204" pitchFamily="34" charset="0"/>
                <a:cs typeface="Arial" panose="020B0604020202020204" pitchFamily="34" charset="0"/>
              </a:rPr>
              <a:t>For </a:t>
            </a:r>
            <a:r>
              <a:rPr lang="en-US" sz="1000" dirty="0" smtClean="0">
                <a:latin typeface="Arial" panose="020B0604020202020204" pitchFamily="34" charset="0"/>
                <a:cs typeface="Arial" panose="020B0604020202020204" pitchFamily="34" charset="0"/>
              </a:rPr>
              <a:t>more information on Asians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NHPIs </a:t>
            </a:r>
            <a:r>
              <a:rPr lang="en-US" sz="1000" dirty="0">
                <a:latin typeface="Arial" panose="020B0604020202020204" pitchFamily="34" charset="0"/>
                <a:cs typeface="Arial" panose="020B0604020202020204" pitchFamily="34" charset="0"/>
              </a:rPr>
              <a:t>and HIV, </a:t>
            </a:r>
            <a:r>
              <a:rPr lang="en-US" sz="1000" dirty="0" smtClean="0">
                <a:latin typeface="Arial" panose="020B0604020202020204" pitchFamily="34" charset="0"/>
                <a:cs typeface="Arial" panose="020B0604020202020204" pitchFamily="34" charset="0"/>
              </a:rPr>
              <a:t>see, for example, </a:t>
            </a:r>
            <a:r>
              <a:rPr lang="en-US" sz="1000" dirty="0">
                <a:latin typeface="Arial" panose="020B0604020202020204" pitchFamily="34" charset="0"/>
                <a:cs typeface="Arial" panose="020B0604020202020204" pitchFamily="34" charset="0"/>
              </a:rPr>
              <a:t>Substance Abuse and Mental Health Services Administration, A Snapshot of Behavioral Health Issues for Asian American/Native Hawaiian/Pacific Islander Boys and Men: Jumpstarting an Overdue </a:t>
            </a:r>
            <a:r>
              <a:rPr lang="en-US" sz="1000" dirty="0" smtClean="0">
                <a:latin typeface="Arial" panose="020B0604020202020204" pitchFamily="34" charset="0"/>
                <a:cs typeface="Arial" panose="020B0604020202020204" pitchFamily="34" charset="0"/>
              </a:rPr>
              <a:t>Conversation. Rockville</a:t>
            </a:r>
            <a:r>
              <a:rPr lang="en-US" sz="1000" dirty="0">
                <a:latin typeface="Arial" panose="020B0604020202020204" pitchFamily="34" charset="0"/>
                <a:cs typeface="Arial" panose="020B0604020202020204" pitchFamily="34" charset="0"/>
              </a:rPr>
              <a:t>, MD: Substance Abuse and Mental Health Services </a:t>
            </a:r>
            <a:r>
              <a:rPr lang="en-US" sz="1000" dirty="0" smtClean="0">
                <a:latin typeface="Arial" panose="020B0604020202020204" pitchFamily="34" charset="0"/>
                <a:cs typeface="Arial" panose="020B0604020202020204" pitchFamily="34" charset="0"/>
              </a:rPr>
              <a:t>Administration; 2016. HHS </a:t>
            </a:r>
            <a:r>
              <a:rPr lang="en-US" sz="1000" dirty="0">
                <a:latin typeface="Arial" panose="020B0604020202020204" pitchFamily="34" charset="0"/>
                <a:cs typeface="Arial" panose="020B0604020202020204" pitchFamily="34" charset="0"/>
              </a:rPr>
              <a:t>Publication No. (SMA) 16-4959. </a:t>
            </a:r>
            <a:endParaRPr lang="en-US" sz="1000" dirty="0"/>
          </a:p>
        </p:txBody>
      </p:sp>
      <p:graphicFrame>
        <p:nvGraphicFramePr>
          <p:cNvPr id="9" name="Chart 8" descr="People age 13 and over living with HIV who know their serostatus, by race/ethnicity, 2010-2015" title="People age 13 and over living with HIV who know their serostatus, by race/ethnicity, 2010-2015">
            <a:extLst>
              <a:ext uri="{FF2B5EF4-FFF2-40B4-BE49-F238E27FC236}">
                <a16:creationId xmlns:a16="http://schemas.microsoft.com/office/drawing/2014/main" id="{8858B4A0-3458-4F5B-9DC4-0FDC706D8FEE}"/>
              </a:ext>
            </a:extLst>
          </p:cNvPr>
          <p:cNvGraphicFramePr>
            <a:graphicFrameLocks/>
          </p:cNvGraphicFramePr>
          <p:nvPr>
            <p:extLst>
              <p:ext uri="{D42A27DB-BD31-4B8C-83A1-F6EECF244321}">
                <p14:modId xmlns:p14="http://schemas.microsoft.com/office/powerpoint/2010/main" val="4182630062"/>
              </p:ext>
            </p:extLst>
          </p:nvPr>
        </p:nvGraphicFramePr>
        <p:xfrm>
          <a:off x="548640" y="1371600"/>
          <a:ext cx="804672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11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362700" cy="1142999"/>
          </a:xfrm>
        </p:spPr>
        <p:txBody>
          <a:bodyPr>
            <a:noAutofit/>
          </a:bodyPr>
          <a:lstStyle/>
          <a:p>
            <a:pPr algn="l"/>
            <a:r>
              <a:rPr lang="en-US" sz="2000" dirty="0"/>
              <a:t>Suicide deaths among </a:t>
            </a:r>
            <a:r>
              <a:rPr lang="en-US" sz="2000" dirty="0" smtClean="0"/>
              <a:t>people age </a:t>
            </a:r>
            <a:r>
              <a:rPr lang="en-US" sz="2000" dirty="0"/>
              <a:t>12 and over per 100,000 population, by </a:t>
            </a:r>
            <a:r>
              <a:rPr lang="en-US" sz="2000" dirty="0" smtClean="0"/>
              <a:t>race, </a:t>
            </a:r>
            <a:r>
              <a:rPr lang="en-US" sz="2000" dirty="0"/>
              <a:t>2008-2016</a:t>
            </a:r>
          </a:p>
        </p:txBody>
      </p:sp>
      <p:sp>
        <p:nvSpPr>
          <p:cNvPr id="4" name="Slide Number Placeholder 3"/>
          <p:cNvSpPr>
            <a:spLocks noGrp="1"/>
          </p:cNvSpPr>
          <p:nvPr>
            <p:ph type="sldNum" sz="quarter" idx="10"/>
          </p:nvPr>
        </p:nvSpPr>
        <p:spPr/>
        <p:txBody>
          <a:bodyPr/>
          <a:lstStyle/>
          <a:p>
            <a:fld id="{85F5B7A5-34A7-4AB0-A34F-A4DF2002FA98}" type="slidenum">
              <a:rPr lang="en-US" smtClean="0"/>
              <a:t>68</a:t>
            </a:fld>
            <a:endParaRPr lang="en-US" dirty="0"/>
          </a:p>
        </p:txBody>
      </p:sp>
      <p:sp>
        <p:nvSpPr>
          <p:cNvPr id="8" name="TextBox 7">
            <a:extLst>
              <a:ext uri="{FF2B5EF4-FFF2-40B4-BE49-F238E27FC236}">
                <a16:creationId xmlns:a16="http://schemas.microsoft.com/office/drawing/2014/main" id="{6B15F3A6-D1C9-4C64-B94C-864376436A91}"/>
              </a:ext>
            </a:extLst>
          </p:cNvPr>
          <p:cNvSpPr txBox="1"/>
          <p:nvPr/>
        </p:nvSpPr>
        <p:spPr>
          <a:xfrm>
            <a:off x="457200" y="5212080"/>
            <a:ext cx="8229600" cy="1323439"/>
          </a:xfrm>
          <a:prstGeom prst="rect">
            <a:avLst/>
          </a:prstGeom>
          <a:noFill/>
        </p:spPr>
        <p:txBody>
          <a:bodyPr wrap="square" rtlCol="0">
            <a:spAutoFit/>
          </a:bodyPr>
          <a:lstStyle/>
          <a:p>
            <a:r>
              <a:rPr lang="en-US" sz="1000" b="1" dirty="0" smtClean="0"/>
              <a:t>Key</a:t>
            </a:r>
            <a:r>
              <a:rPr lang="en-US" sz="1000" b="1" dirty="0"/>
              <a:t>: </a:t>
            </a:r>
            <a:r>
              <a:rPr lang="en-US" sz="1000" dirty="0" smtClean="0">
                <a:solidFill>
                  <a:prstClr val="black"/>
                </a:solidFill>
              </a:rPr>
              <a:t>API = Asian/Pacific </a:t>
            </a:r>
            <a:r>
              <a:rPr lang="en-US" sz="1000" dirty="0">
                <a:solidFill>
                  <a:prstClr val="black"/>
                </a:solidFill>
              </a:rPr>
              <a:t>Islander; </a:t>
            </a:r>
            <a:r>
              <a:rPr lang="en-US" sz="1000" dirty="0" smtClean="0"/>
              <a:t>AI/AN = </a:t>
            </a:r>
            <a:r>
              <a:rPr lang="en-US" sz="1000" dirty="0"/>
              <a:t>American Indian or Alaska </a:t>
            </a:r>
            <a:r>
              <a:rPr lang="en-US" sz="1000" dirty="0" smtClean="0"/>
              <a:t>Native.</a:t>
            </a:r>
            <a:endParaRPr lang="en-US" sz="1000" b="1" dirty="0" smtClean="0"/>
          </a:p>
          <a:p>
            <a:r>
              <a:rPr lang="en-US" sz="1000" b="1" dirty="0" smtClean="0"/>
              <a:t>Source</a:t>
            </a:r>
            <a:r>
              <a:rPr lang="en-US" sz="1000" b="1" dirty="0"/>
              <a:t>:</a:t>
            </a:r>
            <a:r>
              <a:rPr lang="en-US" sz="1000" dirty="0"/>
              <a:t> </a:t>
            </a:r>
            <a:r>
              <a:rPr lang="en-US" sz="1000" dirty="0" smtClean="0"/>
              <a:t>Centers </a:t>
            </a:r>
            <a:r>
              <a:rPr lang="en-US" sz="1000" dirty="0"/>
              <a:t>for Disease Control and </a:t>
            </a:r>
            <a:r>
              <a:rPr lang="en-US" sz="1000" dirty="0" smtClean="0"/>
              <a:t>Prevention, </a:t>
            </a:r>
            <a:r>
              <a:rPr lang="en-US" sz="1000" dirty="0"/>
              <a:t>National Center for Health </a:t>
            </a:r>
            <a:r>
              <a:rPr lang="en-US" sz="1000" dirty="0" smtClean="0"/>
              <a:t>Statistics, </a:t>
            </a:r>
            <a:r>
              <a:rPr lang="en-US" sz="1000" dirty="0"/>
              <a:t>National Vital Statistics </a:t>
            </a:r>
            <a:r>
              <a:rPr lang="en-US" sz="1000" dirty="0" smtClean="0"/>
              <a:t>System—Mortality, </a:t>
            </a:r>
          </a:p>
          <a:p>
            <a:r>
              <a:rPr lang="en-US" sz="1000" dirty="0" smtClean="0"/>
              <a:t>2008-2016.</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resident population age 12 and over.</a:t>
            </a:r>
          </a:p>
          <a:p>
            <a:pPr defTabSz="933237">
              <a:defRPr/>
            </a:pPr>
            <a:r>
              <a:rPr lang="en-US" sz="1000" b="1" dirty="0" smtClean="0"/>
              <a:t>Note</a:t>
            </a:r>
            <a:r>
              <a:rPr lang="en-US" sz="1000" b="1" dirty="0"/>
              <a:t>: </a:t>
            </a:r>
            <a:r>
              <a:rPr lang="en-US" sz="1000" dirty="0">
                <a:cs typeface="Arial" panose="020B0604020202020204" pitchFamily="34" charset="0"/>
              </a:rPr>
              <a:t>For this measure, lower rates are better.</a:t>
            </a:r>
            <a:r>
              <a:rPr lang="en-US" sz="1000" dirty="0"/>
              <a:t> </a:t>
            </a:r>
            <a:r>
              <a:rPr lang="en-US" sz="1000" dirty="0" smtClean="0">
                <a:latin typeface="Arial" panose="020B0604020202020204" pitchFamily="34" charset="0"/>
                <a:cs typeface="Arial" panose="020B0604020202020204" pitchFamily="34" charset="0"/>
              </a:rPr>
              <a:t>Suicides </a:t>
            </a:r>
            <a:r>
              <a:rPr lang="en-US" sz="1000" dirty="0">
                <a:latin typeface="Arial" panose="020B0604020202020204" pitchFamily="34" charset="0"/>
                <a:cs typeface="Arial" panose="020B0604020202020204" pitchFamily="34" charset="0"/>
              </a:rPr>
              <a:t>may be undercounted because of difficulty in the determination of suicidal intent by the coroner or medical examiner. </a:t>
            </a:r>
            <a:r>
              <a:rPr lang="en-US" sz="1000" dirty="0" smtClean="0">
                <a:latin typeface="Arial" panose="020B0604020202020204" pitchFamily="34" charset="0"/>
                <a:cs typeface="Arial" panose="020B0604020202020204" pitchFamily="34" charset="0"/>
              </a:rPr>
              <a:t>Estimates </a:t>
            </a:r>
            <a:r>
              <a:rPr lang="en-US" sz="1000" dirty="0">
                <a:latin typeface="Arial" panose="020B0604020202020204" pitchFamily="34" charset="0"/>
                <a:cs typeface="Arial" panose="020B0604020202020204" pitchFamily="34" charset="0"/>
              </a:rPr>
              <a:t>are age adjusted to the 2000 U.S. standard population. Individuals for whom age is not reported are not included in the age adjustment calculations and are excluded from </a:t>
            </a:r>
            <a:r>
              <a:rPr lang="en-US" sz="1000" dirty="0" smtClean="0">
                <a:latin typeface="Arial" panose="020B0604020202020204" pitchFamily="34" charset="0"/>
                <a:cs typeface="Arial" panose="020B0604020202020204" pitchFamily="34" charset="0"/>
              </a:rPr>
              <a:t>numerators. This </a:t>
            </a:r>
            <a:r>
              <a:rPr lang="en-US" sz="1000" dirty="0">
                <a:latin typeface="Arial" panose="020B0604020202020204" pitchFamily="34" charset="0"/>
                <a:cs typeface="Arial" panose="020B0604020202020204" pitchFamily="34" charset="0"/>
              </a:rPr>
              <a:t>data source combined data for Asian and NHPI into a single category, API</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12" name="Chart 11" descr="Suicide deaths among people age 12 and over per 100,000 population, by race, 2008-2016" title="Suicide deaths among people age 12 and over per 100,000 population, by race, 2008-2016">
            <a:extLst>
              <a:ext uri="{FF2B5EF4-FFF2-40B4-BE49-F238E27FC236}">
                <a16:creationId xmlns:a16="http://schemas.microsoft.com/office/drawing/2014/main" id="{F4DFE901-4CCF-467A-8A14-7CFAD8F886E4}"/>
              </a:ext>
            </a:extLst>
          </p:cNvPr>
          <p:cNvGraphicFramePr>
            <a:graphicFrameLocks/>
          </p:cNvGraphicFramePr>
          <p:nvPr>
            <p:extLst>
              <p:ext uri="{D42A27DB-BD31-4B8C-83A1-F6EECF244321}">
                <p14:modId xmlns:p14="http://schemas.microsoft.com/office/powerpoint/2010/main" val="1846122452"/>
              </p:ext>
            </p:extLst>
          </p:nvPr>
        </p:nvGraphicFramePr>
        <p:xfrm>
          <a:off x="457200" y="128016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2780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
            <a:ext cx="6629400" cy="1185644"/>
          </a:xfrm>
        </p:spPr>
        <p:txBody>
          <a:bodyPr>
            <a:noAutofit/>
          </a:bodyPr>
          <a:lstStyle/>
          <a:p>
            <a:pPr algn="l"/>
            <a:r>
              <a:rPr lang="en-US" sz="2000" dirty="0"/>
              <a:t>Suicide deaths among </a:t>
            </a:r>
            <a:r>
              <a:rPr lang="en-US" sz="2000" dirty="0" smtClean="0"/>
              <a:t>people age </a:t>
            </a:r>
            <a:r>
              <a:rPr lang="en-US" sz="2000" dirty="0"/>
              <a:t>12 and over per 100,000 population, by </a:t>
            </a:r>
            <a:r>
              <a:rPr lang="en-US" sz="2000" dirty="0" smtClean="0"/>
              <a:t>race </a:t>
            </a:r>
            <a:r>
              <a:rPr lang="en-US" sz="2000" dirty="0"/>
              <a:t>and </a:t>
            </a:r>
            <a:r>
              <a:rPr lang="en-US" sz="2000" dirty="0" smtClean="0"/>
              <a:t>sex, </a:t>
            </a:r>
            <a:r>
              <a:rPr lang="en-US" sz="2000" dirty="0"/>
              <a:t>2016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TextBox 7">
            <a:extLst>
              <a:ext uri="{FF2B5EF4-FFF2-40B4-BE49-F238E27FC236}">
                <a16:creationId xmlns:a16="http://schemas.microsoft.com/office/drawing/2014/main" id="{6B15F3A6-D1C9-4C64-B94C-864376436A91}"/>
              </a:ext>
            </a:extLst>
          </p:cNvPr>
          <p:cNvSpPr txBox="1"/>
          <p:nvPr/>
        </p:nvSpPr>
        <p:spPr>
          <a:xfrm>
            <a:off x="457200" y="5303520"/>
            <a:ext cx="8229600" cy="1169551"/>
          </a:xfrm>
          <a:prstGeom prst="rect">
            <a:avLst/>
          </a:prstGeom>
          <a:noFill/>
        </p:spPr>
        <p:txBody>
          <a:bodyPr wrap="square" rtlCol="0">
            <a:spAutoFit/>
          </a:bodyPr>
          <a:lstStyle/>
          <a:p>
            <a:pPr>
              <a:defRPr/>
            </a:pPr>
            <a:r>
              <a:rPr lang="en-US" sz="1000" b="1" dirty="0">
                <a:solidFill>
                  <a:prstClr val="black"/>
                </a:solidFill>
              </a:rPr>
              <a:t>Key: </a:t>
            </a:r>
            <a:r>
              <a:rPr lang="en-US" sz="1000" dirty="0" smtClean="0">
                <a:solidFill>
                  <a:prstClr val="black"/>
                </a:solidFill>
              </a:rPr>
              <a:t>API = </a:t>
            </a:r>
            <a:r>
              <a:rPr lang="en-US" sz="1000" dirty="0">
                <a:solidFill>
                  <a:prstClr val="black"/>
                </a:solidFill>
              </a:rPr>
              <a:t>Asian or Pacific Islander; </a:t>
            </a:r>
            <a:r>
              <a:rPr lang="en-US" sz="1000" dirty="0" smtClean="0">
                <a:solidFill>
                  <a:prstClr val="black"/>
                </a:solidFill>
              </a:rPr>
              <a:t>AI/AN = </a:t>
            </a:r>
            <a:r>
              <a:rPr lang="en-US" sz="1000" dirty="0">
                <a:solidFill>
                  <a:prstClr val="black"/>
                </a:solidFill>
              </a:rPr>
              <a:t>American Indian or Alaska </a:t>
            </a:r>
            <a:r>
              <a:rPr lang="en-US" sz="1000" dirty="0" smtClean="0">
                <a:solidFill>
                  <a:prstClr val="black"/>
                </a:solidFill>
              </a:rPr>
              <a:t>Native.</a:t>
            </a:r>
            <a:endParaRPr lang="en-US" sz="1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Source</a:t>
            </a:r>
            <a:r>
              <a:rPr kumimoji="0" lang="en-US" sz="1000" b="1" i="0" u="none" strike="noStrike" kern="1200" cap="none" spc="0" normalizeH="0" baseline="0" noProof="0" dirty="0">
                <a:ln>
                  <a:noFill/>
                </a:ln>
                <a:solidFill>
                  <a:prstClr val="black"/>
                </a:solidFill>
                <a:effectLst/>
                <a:uLnTx/>
                <a:uFillTx/>
                <a:latin typeface="Arial"/>
                <a:ea typeface="+mn-ea"/>
                <a:cs typeface="+mn-cs"/>
              </a:rPr>
              <a:t>:</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Centers </a:t>
            </a:r>
            <a:r>
              <a:rPr kumimoji="0" lang="en-US" sz="1000" b="0" i="0" u="none" strike="noStrike" kern="1200" cap="none" spc="0" normalizeH="0" baseline="0" noProof="0" dirty="0">
                <a:ln>
                  <a:noFill/>
                </a:ln>
                <a:solidFill>
                  <a:prstClr val="black"/>
                </a:solidFill>
                <a:effectLst/>
                <a:uLnTx/>
                <a:uFillTx/>
                <a:latin typeface="Arial"/>
                <a:ea typeface="+mn-ea"/>
                <a:cs typeface="+mn-cs"/>
              </a:rPr>
              <a:t>for Disease Control and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Prevention, </a:t>
            </a:r>
            <a:r>
              <a:rPr kumimoji="0" lang="en-US" sz="1000" b="0" i="0" u="none" strike="noStrike" kern="1200" cap="none" spc="0" normalizeH="0" baseline="0" noProof="0" dirty="0">
                <a:ln>
                  <a:noFill/>
                </a:ln>
                <a:solidFill>
                  <a:prstClr val="black"/>
                </a:solidFill>
                <a:effectLst/>
                <a:uLnTx/>
                <a:uFillTx/>
                <a:latin typeface="Arial"/>
                <a:ea typeface="+mn-ea"/>
                <a:cs typeface="+mn-cs"/>
              </a:rPr>
              <a:t>National Center for Health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Statistics, </a:t>
            </a:r>
            <a:r>
              <a:rPr kumimoji="0" lang="en-US" sz="1000" b="0" i="0" u="none" strike="noStrike" kern="1200" cap="none" spc="0" normalizeH="0" baseline="0" noProof="0" dirty="0">
                <a:ln>
                  <a:noFill/>
                </a:ln>
                <a:solidFill>
                  <a:prstClr val="black"/>
                </a:solidFill>
                <a:effectLst/>
                <a:uLnTx/>
                <a:uFillTx/>
                <a:latin typeface="Arial"/>
                <a:ea typeface="+mn-ea"/>
                <a:cs typeface="+mn-cs"/>
              </a:rPr>
              <a:t>National Vital Statistics </a:t>
            </a:r>
            <a:r>
              <a:rPr kumimoji="0" lang="en-US" sz="1000" b="0" i="0" u="none" strike="noStrike" kern="1200" cap="none" spc="0" normalizeH="0" baseline="0" noProof="0" dirty="0" smtClean="0">
                <a:ln>
                  <a:noFill/>
                </a:ln>
                <a:solidFill>
                  <a:prstClr val="black"/>
                </a:solidFill>
                <a:effectLst/>
                <a:uLnTx/>
                <a:uFillTx/>
                <a:latin typeface="Arial"/>
                <a:ea typeface="+mn-ea"/>
                <a:cs typeface="+mn-cs"/>
              </a:rPr>
              <a:t>System—Mortality, 2016.</a:t>
            </a:r>
          </a:p>
          <a:p>
            <a:pPr>
              <a:defRPr/>
            </a:pPr>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resident population age 12 and over.</a:t>
            </a:r>
          </a:p>
          <a:p>
            <a:pPr defTabSz="933237">
              <a:defRPr/>
            </a:pPr>
            <a:r>
              <a:rPr kumimoji="0" lang="en-US" sz="1000" b="1" i="0" u="none" strike="noStrike" kern="1200" cap="none" spc="0" normalizeH="0" baseline="0" noProof="0" dirty="0" smtClean="0">
                <a:ln>
                  <a:noFill/>
                </a:ln>
                <a:solidFill>
                  <a:prstClr val="black"/>
                </a:solidFill>
                <a:effectLst/>
                <a:uLnTx/>
                <a:uFillTx/>
                <a:latin typeface="Arial"/>
                <a:ea typeface="+mn-ea"/>
                <a:cs typeface="+mn-cs"/>
              </a:rPr>
              <a:t>Note</a:t>
            </a:r>
            <a:r>
              <a:rPr kumimoji="0" lang="en-US" sz="1000" b="1" i="0" u="none" strike="noStrike" kern="1200" cap="none" spc="0" normalizeH="0" baseline="0" noProof="0" dirty="0">
                <a:ln>
                  <a:noFill/>
                </a:ln>
                <a:solidFill>
                  <a:prstClr val="black"/>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For this measure, lower rates are better.</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r>
              <a:rPr lang="en-US" sz="1000" dirty="0" smtClean="0">
                <a:latin typeface="Arial" panose="020B0604020202020204" pitchFamily="34" charset="0"/>
                <a:cs typeface="Arial" panose="020B0604020202020204" pitchFamily="34" charset="0"/>
              </a:rPr>
              <a:t>Suicides </a:t>
            </a:r>
            <a:r>
              <a:rPr lang="en-US" sz="1000" dirty="0">
                <a:latin typeface="Arial" panose="020B0604020202020204" pitchFamily="34" charset="0"/>
                <a:cs typeface="Arial" panose="020B0604020202020204" pitchFamily="34" charset="0"/>
              </a:rPr>
              <a:t>may be undercounted because of difficulty in the determination of suicidal intent by the coroner or medical examiner. </a:t>
            </a:r>
            <a:r>
              <a:rPr lang="en-US" sz="1000" dirty="0" smtClean="0">
                <a:latin typeface="Arial" panose="020B0604020202020204" pitchFamily="34" charset="0"/>
                <a:cs typeface="Arial" panose="020B0604020202020204" pitchFamily="34" charset="0"/>
              </a:rPr>
              <a:t>Estimates </a:t>
            </a:r>
            <a:r>
              <a:rPr lang="en-US" sz="1000" dirty="0">
                <a:latin typeface="Arial" panose="020B0604020202020204" pitchFamily="34" charset="0"/>
                <a:cs typeface="Arial" panose="020B0604020202020204" pitchFamily="34" charset="0"/>
              </a:rPr>
              <a:t>are age adjusted to the 2000 U.S. standard population. Individuals for whom age is not reported are not included in the age adjustment calculations and are excluded from </a:t>
            </a:r>
            <a:r>
              <a:rPr lang="en-US" sz="1000" dirty="0" smtClean="0">
                <a:latin typeface="Arial" panose="020B0604020202020204" pitchFamily="34" charset="0"/>
                <a:cs typeface="Arial" panose="020B0604020202020204" pitchFamily="34" charset="0"/>
              </a:rPr>
              <a:t>numerators. This </a:t>
            </a:r>
            <a:r>
              <a:rPr lang="en-US" sz="1000" dirty="0">
                <a:latin typeface="Arial" panose="020B0604020202020204" pitchFamily="34" charset="0"/>
                <a:cs typeface="Arial" panose="020B0604020202020204" pitchFamily="34" charset="0"/>
              </a:rPr>
              <a:t>data source combined data for Asian and NHPI into a single category, Asian/Pacific </a:t>
            </a:r>
            <a:r>
              <a:rPr lang="en-US" sz="1000" dirty="0" smtClean="0">
                <a:latin typeface="Arial" panose="020B0604020202020204" pitchFamily="34" charset="0"/>
                <a:cs typeface="Arial" panose="020B0604020202020204" pitchFamily="34" charset="0"/>
              </a:rPr>
              <a:t>Islander.</a:t>
            </a:r>
            <a:endParaRPr kumimoji="0" lang="en-US" sz="1000" b="0" i="0" u="none" strike="sngStrike" kern="1200" cap="none" spc="0" normalizeH="0" baseline="0" noProof="0" dirty="0">
              <a:ln>
                <a:noFill/>
              </a:ln>
              <a:solidFill>
                <a:srgbClr val="FF0000"/>
              </a:solidFill>
              <a:effectLst/>
              <a:uLnTx/>
              <a:uFillTx/>
              <a:latin typeface="Arial"/>
              <a:ea typeface="+mn-ea"/>
              <a:cs typeface="+mn-cs"/>
            </a:endParaRPr>
          </a:p>
        </p:txBody>
      </p:sp>
      <p:graphicFrame>
        <p:nvGraphicFramePr>
          <p:cNvPr id="12" name="Chart 11" descr="Suicide deaths among people age 12 and over per 100,000 population, by race and sex, 2016" title="Suicide deaths among people age 12 and over per 100,000 population, by race and sex, 2016">
            <a:extLst>
              <a:ext uri="{FF2B5EF4-FFF2-40B4-BE49-F238E27FC236}">
                <a16:creationId xmlns:a16="http://schemas.microsoft.com/office/drawing/2014/main" id="{8F91BAF5-A064-44B6-AF6E-3AB5372AC46E}"/>
              </a:ext>
            </a:extLst>
          </p:cNvPr>
          <p:cNvGraphicFramePr>
            <a:graphicFrameLocks/>
          </p:cNvGraphicFramePr>
          <p:nvPr>
            <p:extLst>
              <p:ext uri="{D42A27DB-BD31-4B8C-83A1-F6EECF244321}">
                <p14:modId xmlns:p14="http://schemas.microsoft.com/office/powerpoint/2010/main" val="3543545417"/>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07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87F9-A454-4866-A562-E117DCB49FC1}"/>
              </a:ext>
            </a:extLst>
          </p:cNvPr>
          <p:cNvSpPr>
            <a:spLocks noGrp="1"/>
          </p:cNvSpPr>
          <p:nvPr>
            <p:ph type="title"/>
          </p:nvPr>
        </p:nvSpPr>
        <p:spPr/>
        <p:txBody>
          <a:bodyPr>
            <a:normAutofit fontScale="90000"/>
          </a:bodyPr>
          <a:lstStyle/>
          <a:p>
            <a:pPr algn="l"/>
            <a:r>
              <a:rPr lang="en-US" dirty="0" smtClean="0"/>
              <a:t>Terminology: Race</a:t>
            </a:r>
            <a:endParaRPr lang="en-US" dirty="0"/>
          </a:p>
        </p:txBody>
      </p:sp>
      <p:sp>
        <p:nvSpPr>
          <p:cNvPr id="3" name="Content Placeholder 2">
            <a:extLst>
              <a:ext uri="{FF2B5EF4-FFF2-40B4-BE49-F238E27FC236}">
                <a16:creationId xmlns:a16="http://schemas.microsoft.com/office/drawing/2014/main" id="{E1BC3051-46A3-44D9-83E8-551CA657498B}"/>
              </a:ext>
            </a:extLst>
          </p:cNvPr>
          <p:cNvSpPr>
            <a:spLocks noGrp="1"/>
          </p:cNvSpPr>
          <p:nvPr>
            <p:ph idx="1"/>
          </p:nvPr>
        </p:nvSpPr>
        <p:spPr/>
        <p:txBody>
          <a:bodyPr/>
          <a:lstStyle/>
          <a:p>
            <a:r>
              <a:rPr lang="en-US" dirty="0" smtClean="0"/>
              <a:t>In referring to racial groups in this </a:t>
            </a:r>
            <a:r>
              <a:rPr lang="en-US" dirty="0" err="1" smtClean="0"/>
              <a:t>chartbook</a:t>
            </a:r>
            <a:r>
              <a:rPr lang="en-US" dirty="0" smtClean="0"/>
              <a:t>:</a:t>
            </a:r>
          </a:p>
          <a:p>
            <a:pPr lvl="1"/>
            <a:r>
              <a:rPr lang="en-US" dirty="0" smtClean="0"/>
              <a:t>Asian refers to Asians residing in the United States, whether they were born in the United States or foreign born (OMB, 1997). </a:t>
            </a:r>
          </a:p>
          <a:p>
            <a:pPr lvl="1"/>
            <a:r>
              <a:rPr lang="en-US" dirty="0" smtClean="0"/>
              <a:t>NHPI refers to people residing in the United States with origins in any of the original peoples of Hawaii, Guam, Samoa, or the Pacific Islands (OMB, 1997).</a:t>
            </a:r>
            <a:endParaRPr lang="en-US" dirty="0"/>
          </a:p>
        </p:txBody>
      </p:sp>
      <p:sp>
        <p:nvSpPr>
          <p:cNvPr id="4" name="Slide Number Placeholder 3">
            <a:extLst>
              <a:ext uri="{FF2B5EF4-FFF2-40B4-BE49-F238E27FC236}">
                <a16:creationId xmlns:a16="http://schemas.microsoft.com/office/drawing/2014/main" id="{F486DAF2-A738-465B-8179-2270B0DD0A34}"/>
              </a:ext>
            </a:extLst>
          </p:cNvPr>
          <p:cNvSpPr>
            <a:spLocks noGrp="1"/>
          </p:cNvSpPr>
          <p:nvPr>
            <p:ph type="sldNum" sz="quarter" idx="10"/>
          </p:nvPr>
        </p:nvSpPr>
        <p:spPr/>
        <p:txBody>
          <a:bodyPr/>
          <a:lstStyle/>
          <a:p>
            <a:fld id="{85F5B7A5-34A7-4AB0-A34F-A4DF2002FA98}" type="slidenum">
              <a:rPr lang="en-US" smtClean="0"/>
              <a:pPr/>
              <a:t>7</a:t>
            </a:fld>
            <a:endParaRPr lang="en-US" dirty="0"/>
          </a:p>
        </p:txBody>
      </p:sp>
    </p:spTree>
    <p:extLst>
      <p:ext uri="{BB962C8B-B14F-4D97-AF65-F5344CB8AC3E}">
        <p14:creationId xmlns:p14="http://schemas.microsoft.com/office/powerpoint/2010/main" val="35481427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PRIORITY AREA: HEALTHY LIVING</a:t>
            </a:r>
            <a:endParaRPr lang="en-US" dirty="0"/>
          </a:p>
        </p:txBody>
      </p:sp>
      <p:sp>
        <p:nvSpPr>
          <p:cNvPr id="2" name="Text Placeholder 1"/>
          <p:cNvSpPr>
            <a:spLocks noGrp="1"/>
          </p:cNvSpPr>
          <p:nvPr>
            <p:ph type="body" idx="1"/>
          </p:nvPr>
        </p:nvSpPr>
        <p:spPr/>
        <p:txBody>
          <a:bodyPr/>
          <a:lstStyle/>
          <a:p>
            <a:r>
              <a:rPr lang="en-US" dirty="0" smtClean="0"/>
              <a:t>Asians and Native Hawaiians/Pacific Islanders</a:t>
            </a:r>
            <a:endParaRPr lang="en-US" dirty="0"/>
          </a:p>
        </p:txBody>
      </p:sp>
      <p:sp>
        <p:nvSpPr>
          <p:cNvPr id="3" name="Slide Number Placeholder 2">
            <a:extLst>
              <a:ext uri="{FF2B5EF4-FFF2-40B4-BE49-F238E27FC236}">
                <a16:creationId xmlns:a16="http://schemas.microsoft.com/office/drawing/2014/main" id="{3FDFE229-59F0-4090-9B84-BCEE50DA2498}"/>
              </a:ext>
            </a:extLst>
          </p:cNvPr>
          <p:cNvSpPr>
            <a:spLocks noGrp="1"/>
          </p:cNvSpPr>
          <p:nvPr>
            <p:ph type="sldNum" sz="quarter" idx="10"/>
          </p:nvPr>
        </p:nvSpPr>
        <p:spPr/>
        <p:txBody>
          <a:bodyPr/>
          <a:lstStyle/>
          <a:p>
            <a:fld id="{85F5B7A5-34A7-4AB0-A34F-A4DF2002FA98}" type="slidenum">
              <a:rPr lang="en-US" smtClean="0"/>
              <a:pPr/>
              <a:t>70</a:t>
            </a:fld>
            <a:endParaRPr lang="en-US" dirty="0"/>
          </a:p>
        </p:txBody>
      </p:sp>
    </p:spTree>
    <p:extLst>
      <p:ext uri="{BB962C8B-B14F-4D97-AF65-F5344CB8AC3E}">
        <p14:creationId xmlns:p14="http://schemas.microsoft.com/office/powerpoint/2010/main" val="878526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65201"/>
            <a:ext cx="6629400" cy="825399"/>
          </a:xfrm>
        </p:spPr>
        <p:txBody>
          <a:bodyPr>
            <a:noAutofit/>
          </a:bodyPr>
          <a:lstStyle/>
          <a:p>
            <a:pPr algn="l"/>
            <a:r>
              <a:rPr lang="en-US" sz="2000" dirty="0"/>
              <a:t>Hospital patients who received pneumococcal immunization, by race, 2012-2015</a:t>
            </a:r>
          </a:p>
        </p:txBody>
      </p:sp>
      <p:sp>
        <p:nvSpPr>
          <p:cNvPr id="4" name="Slide Number Placeholder 3"/>
          <p:cNvSpPr>
            <a:spLocks noGrp="1"/>
          </p:cNvSpPr>
          <p:nvPr>
            <p:ph type="sldNum" sz="quarter" idx="10"/>
          </p:nvPr>
        </p:nvSpPr>
        <p:spPr/>
        <p:txBody>
          <a:bodyPr/>
          <a:lstStyle/>
          <a:p>
            <a:fld id="{85F5B7A5-34A7-4AB0-A34F-A4DF2002FA98}" type="slidenum">
              <a:rPr lang="en-US" smtClean="0"/>
              <a:t>71</a:t>
            </a:fld>
            <a:endParaRPr lang="en-US" dirty="0"/>
          </a:p>
        </p:txBody>
      </p:sp>
      <p:sp>
        <p:nvSpPr>
          <p:cNvPr id="8" name="TextBox 7">
            <a:extLst>
              <a:ext uri="{FF2B5EF4-FFF2-40B4-BE49-F238E27FC236}">
                <a16:creationId xmlns:a16="http://schemas.microsoft.com/office/drawing/2014/main" id="{6B010B2F-22C2-4872-A827-F40B4CCFC8A0}"/>
              </a:ext>
            </a:extLst>
          </p:cNvPr>
          <p:cNvSpPr txBox="1"/>
          <p:nvPr/>
        </p:nvSpPr>
        <p:spPr>
          <a:xfrm>
            <a:off x="457200" y="5303520"/>
            <a:ext cx="8382000" cy="1169551"/>
          </a:xfrm>
          <a:prstGeom prst="rect">
            <a:avLst/>
          </a:prstGeom>
          <a:noFill/>
        </p:spPr>
        <p:txBody>
          <a:bodyPr wrap="square" rtlCol="0">
            <a:spAutoFit/>
          </a:bodyPr>
          <a:lstStyle/>
          <a:p>
            <a:r>
              <a:rPr lang="en-US" sz="1000" b="1" dirty="0"/>
              <a:t>Key: </a:t>
            </a:r>
            <a:r>
              <a:rPr lang="en-US" sz="1000" dirty="0" smtClean="0"/>
              <a:t>AI/AN = </a:t>
            </a:r>
            <a:r>
              <a:rPr lang="en-US" sz="1000" dirty="0"/>
              <a:t>American Indian or Alaska </a:t>
            </a:r>
            <a:r>
              <a:rPr lang="en-US" sz="1000" dirty="0" smtClean="0"/>
              <a:t>Native</a:t>
            </a:r>
            <a:r>
              <a:rPr lang="en-US" sz="1000" dirty="0" smtClean="0">
                <a:latin typeface="Arial" panose="020B0604020202020204" pitchFamily="34" charset="0"/>
              </a:rPr>
              <a:t>.</a:t>
            </a:r>
            <a:endParaRPr lang="en-US" sz="1000" strike="sngStrike" dirty="0">
              <a:solidFill>
                <a:srgbClr val="FF0000"/>
              </a:solidFill>
            </a:endParaRPr>
          </a:p>
          <a:p>
            <a:r>
              <a:rPr lang="en-US" sz="1000" b="1" dirty="0" smtClean="0"/>
              <a:t>Source</a:t>
            </a:r>
            <a:r>
              <a:rPr lang="en-US" sz="1000" b="1" dirty="0"/>
              <a:t>:</a:t>
            </a:r>
            <a:r>
              <a:rPr lang="en-US" sz="1000" dirty="0"/>
              <a:t> Centers for Medicare &amp; Medicaid </a:t>
            </a:r>
            <a:r>
              <a:rPr lang="en-US" sz="1000" dirty="0" smtClean="0"/>
              <a:t>Services, </a:t>
            </a:r>
            <a:r>
              <a:rPr lang="en-US" sz="1000" dirty="0"/>
              <a:t>Quality Improvement </a:t>
            </a:r>
            <a:r>
              <a:rPr lang="en-US" sz="1000" dirty="0" smtClean="0"/>
              <a:t>Organization </a:t>
            </a:r>
            <a:r>
              <a:rPr lang="en-US" sz="1000" dirty="0"/>
              <a:t>Clinical Data </a:t>
            </a:r>
            <a:r>
              <a:rPr lang="en-US" sz="1000" dirty="0" smtClean="0"/>
              <a:t>Warehouse </a:t>
            </a:r>
            <a:r>
              <a:rPr lang="en-US" sz="1000" dirty="0"/>
              <a:t>for Hospital Inpatient Quality </a:t>
            </a:r>
            <a:r>
              <a:rPr lang="en-US" sz="1000" dirty="0" smtClean="0"/>
              <a:t>Reporting Program.</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Discharged hospital patients </a:t>
            </a:r>
            <a:r>
              <a:rPr lang="en-US" sz="1000" dirty="0" smtClean="0">
                <a:latin typeface="Arial" panose="020B0604020202020204" pitchFamily="34" charset="0"/>
                <a:cs typeface="Arial" panose="020B0604020202020204" pitchFamily="34" charset="0"/>
              </a:rPr>
              <a:t>age 65 </a:t>
            </a:r>
            <a:r>
              <a:rPr lang="en-US" sz="1000" dirty="0">
                <a:latin typeface="Arial" panose="020B0604020202020204" pitchFamily="34" charset="0"/>
                <a:cs typeface="Arial" panose="020B0604020202020204" pitchFamily="34" charset="0"/>
              </a:rPr>
              <a:t>years </a:t>
            </a:r>
            <a:r>
              <a:rPr lang="en-US" sz="1000" dirty="0" smtClean="0">
                <a:latin typeface="Arial" panose="020B0604020202020204" pitchFamily="34" charset="0"/>
                <a:cs typeface="Arial" panose="020B0604020202020204" pitchFamily="34" charset="0"/>
              </a:rPr>
              <a:t>and over </a:t>
            </a:r>
            <a:r>
              <a:rPr lang="en-US" sz="1000" dirty="0">
                <a:latin typeface="Arial" panose="020B0604020202020204" pitchFamily="34" charset="0"/>
                <a:cs typeface="Arial" panose="020B0604020202020204" pitchFamily="34" charset="0"/>
              </a:rPr>
              <a:t>and </a:t>
            </a:r>
            <a:r>
              <a:rPr lang="en-US" sz="1000" dirty="0" smtClean="0">
                <a:latin typeface="Arial" panose="020B0604020202020204" pitchFamily="34" charset="0"/>
                <a:cs typeface="Arial" panose="020B0604020202020204" pitchFamily="34" charset="0"/>
              </a:rPr>
              <a:t>ages 5-64 years with</a:t>
            </a:r>
            <a:r>
              <a:rPr lang="en-US" sz="1000" dirty="0" smtClean="0">
                <a:solidFill>
                  <a:srgbClr val="FF0000"/>
                </a:solidFill>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 high-risk </a:t>
            </a:r>
            <a:r>
              <a:rPr lang="en-US" sz="1000" dirty="0">
                <a:latin typeface="Arial" panose="020B0604020202020204" pitchFamily="34" charset="0"/>
                <a:cs typeface="Arial" panose="020B0604020202020204" pitchFamily="34" charset="0"/>
              </a:rPr>
              <a:t>condition.</a:t>
            </a:r>
          </a:p>
          <a:p>
            <a:r>
              <a:rPr lang="en-US" sz="1000" b="1" dirty="0" smtClean="0"/>
              <a:t>Note</a:t>
            </a:r>
            <a:r>
              <a:rPr lang="en-US" sz="1000" b="1" dirty="0"/>
              <a:t>: </a:t>
            </a:r>
            <a:r>
              <a:rPr lang="en-US" sz="1000" dirty="0">
                <a:latin typeface="Arial" panose="020B0604020202020204" pitchFamily="34" charset="0"/>
                <a:cs typeface="Arial" panose="020B0604020202020204" pitchFamily="34" charset="0"/>
              </a:rPr>
              <a:t>NHPI is excluded from this analysis because data were only available for </a:t>
            </a:r>
            <a:r>
              <a:rPr lang="en-US" sz="1000" dirty="0" smtClean="0">
                <a:latin typeface="Arial" panose="020B0604020202020204" pitchFamily="34" charset="0"/>
                <a:cs typeface="Arial" panose="020B0604020202020204" pitchFamily="34" charset="0"/>
              </a:rPr>
              <a:t>2013-2015</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4 years </a:t>
            </a:r>
            <a:r>
              <a:rPr lang="en-US" sz="1000" dirty="0">
                <a:latin typeface="Arial" panose="020B0604020202020204" pitchFamily="34" charset="0"/>
                <a:cs typeface="Arial" panose="020B0604020202020204" pitchFamily="34" charset="0"/>
              </a:rPr>
              <a:t>of data are required for inclusion </a:t>
            </a: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in </a:t>
            </a:r>
            <a:r>
              <a:rPr lang="en-US" sz="1000" dirty="0">
                <a:latin typeface="Arial" panose="020B0604020202020204" pitchFamily="34" charset="0"/>
                <a:cs typeface="Arial" panose="020B0604020202020204" pitchFamily="34" charset="0"/>
              </a:rPr>
              <a:t>trend analyses. Estimates are calculated using hospital-level scores. Further information on this and other immunization measures is available at </a:t>
            </a:r>
            <a:r>
              <a:rPr lang="en-US" sz="1000" dirty="0">
                <a:latin typeface="Arial" panose="020B0604020202020204" pitchFamily="34" charset="0"/>
                <a:cs typeface="Arial" panose="020B0604020202020204" pitchFamily="34" charset="0"/>
                <a:hlinkClick r:id="rId3" tooltip="NHPI immunization measures"/>
              </a:rPr>
              <a:t>https://</a:t>
            </a:r>
            <a:r>
              <a:rPr lang="en-US" sz="1000" dirty="0" smtClean="0">
                <a:latin typeface="Arial" panose="020B0604020202020204" pitchFamily="34" charset="0"/>
                <a:cs typeface="Arial" panose="020B0604020202020204" pitchFamily="34" charset="0"/>
                <a:hlinkClick r:id="rId3" tooltip="NHPI immunization measures"/>
              </a:rPr>
              <a:t>www.cms.gov/Medicare/Quality-Initiatives-Patient-Assessment-Instruments/HospitalQualityInits/HospitalProcessOfCareMeasures.html</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7" name="Chart 6" descr="Hospital patients who received pneumococcal immunization, by race, 2012-2015" title="Hospital patients who received pneumococcal immunization, by race, 2012-2015">
            <a:extLst>
              <a:ext uri="{FF2B5EF4-FFF2-40B4-BE49-F238E27FC236}">
                <a16:creationId xmlns:a16="http://schemas.microsoft.com/office/drawing/2014/main" id="{06EDB3CA-A7B3-42A2-801D-C0E262CD494F}"/>
              </a:ext>
            </a:extLst>
          </p:cNvPr>
          <p:cNvGraphicFramePr>
            <a:graphicFrameLocks/>
          </p:cNvGraphicFramePr>
          <p:nvPr>
            <p:extLst>
              <p:ext uri="{D42A27DB-BD31-4B8C-83A1-F6EECF244321}">
                <p14:modId xmlns:p14="http://schemas.microsoft.com/office/powerpoint/2010/main" val="2759212133"/>
              </p:ext>
            </p:extLst>
          </p:nvPr>
        </p:nvGraphicFramePr>
        <p:xfrm>
          <a:off x="457200" y="1280160"/>
          <a:ext cx="8229600"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54815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
            <a:ext cx="6629400" cy="1066800"/>
          </a:xfrm>
        </p:spPr>
        <p:txBody>
          <a:bodyPr>
            <a:noAutofit/>
          </a:bodyPr>
          <a:lstStyle/>
          <a:p>
            <a:pPr algn="l"/>
            <a:r>
              <a:rPr lang="en-US" sz="1900" dirty="0"/>
              <a:t>Adults with obesity who ever received advice from a health professional about eating fewer high-fat or </a:t>
            </a:r>
            <a:r>
              <a:rPr lang="en-US" sz="1900" dirty="0" smtClean="0"/>
              <a:t/>
            </a:r>
            <a:br>
              <a:rPr lang="en-US" sz="1900" dirty="0" smtClean="0"/>
            </a:br>
            <a:r>
              <a:rPr lang="en-US" sz="1900" dirty="0" smtClean="0"/>
              <a:t>high-cholesterol </a:t>
            </a:r>
            <a:r>
              <a:rPr lang="en-US" sz="1900" dirty="0"/>
              <a:t>foods, by </a:t>
            </a:r>
            <a:r>
              <a:rPr lang="en-US" sz="1900" dirty="0" smtClean="0"/>
              <a:t>race, 2002-2016</a:t>
            </a:r>
            <a:endParaRPr lang="en-US" sz="1900" dirty="0"/>
          </a:p>
        </p:txBody>
      </p:sp>
      <p:sp>
        <p:nvSpPr>
          <p:cNvPr id="4" name="Slide Number Placeholder 3"/>
          <p:cNvSpPr>
            <a:spLocks noGrp="1"/>
          </p:cNvSpPr>
          <p:nvPr>
            <p:ph type="sldNum" sz="quarter" idx="10"/>
          </p:nvPr>
        </p:nvSpPr>
        <p:spPr/>
        <p:txBody>
          <a:bodyPr/>
          <a:lstStyle/>
          <a:p>
            <a:fld id="{85F5B7A5-34A7-4AB0-A34F-A4DF2002FA98}" type="slidenum">
              <a:rPr lang="en-US" smtClean="0"/>
              <a:t>72</a:t>
            </a:fld>
            <a:endParaRPr lang="en-US" dirty="0"/>
          </a:p>
        </p:txBody>
      </p:sp>
      <p:sp>
        <p:nvSpPr>
          <p:cNvPr id="7" name="TextBox 6">
            <a:extLst>
              <a:ext uri="{FF2B5EF4-FFF2-40B4-BE49-F238E27FC236}">
                <a16:creationId xmlns:a16="http://schemas.microsoft.com/office/drawing/2014/main" id="{34AEFF8F-F60D-4876-8F55-CA00F6221E54}"/>
              </a:ext>
            </a:extLst>
          </p:cNvPr>
          <p:cNvSpPr txBox="1"/>
          <p:nvPr/>
        </p:nvSpPr>
        <p:spPr>
          <a:xfrm>
            <a:off x="457200" y="5303520"/>
            <a:ext cx="8229600" cy="1169551"/>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a:t>
            </a:r>
            <a:r>
              <a:rPr lang="en-US" sz="1000" dirty="0"/>
              <a:t>Medical Expenditure Panel </a:t>
            </a:r>
            <a:r>
              <a:rPr lang="en-US" sz="1000" dirty="0" smtClean="0"/>
              <a:t>Survey, 2002-2016. </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U.S. civilian noninstitutionalized population age 18 and over with a body mass index (BMI) of 30 or greater, excluding pregnant </a:t>
            </a:r>
            <a:r>
              <a:rPr lang="en-US" sz="1000" dirty="0" smtClean="0">
                <a:latin typeface="Arial" panose="020B0604020202020204" pitchFamily="34" charset="0"/>
                <a:cs typeface="Arial" panose="020B0604020202020204" pitchFamily="34" charset="0"/>
              </a:rPr>
              <a:t>women.</a:t>
            </a:r>
            <a:endParaRPr lang="en-US" sz="1000" dirty="0"/>
          </a:p>
          <a:p>
            <a:r>
              <a:rPr lang="en-US" sz="1000" b="1" dirty="0"/>
              <a:t>Note: </a:t>
            </a:r>
            <a:r>
              <a:rPr lang="en-US" sz="1000" dirty="0" smtClean="0"/>
              <a:t>Data </a:t>
            </a:r>
            <a:r>
              <a:rPr lang="en-US" sz="1000" dirty="0"/>
              <a:t>for Asians </a:t>
            </a:r>
            <a:r>
              <a:rPr lang="en-US" sz="1000" dirty="0" smtClean="0"/>
              <a:t>before 2008 </a:t>
            </a:r>
            <a:r>
              <a:rPr lang="en-US" sz="1000" dirty="0"/>
              <a:t>do not meet criteria for statistical reliability, data quality, </a:t>
            </a:r>
            <a:r>
              <a:rPr lang="en-US" sz="1000" dirty="0" smtClean="0"/>
              <a:t>and confidentiality.</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BMI </a:t>
            </a:r>
            <a:r>
              <a:rPr lang="en-US" sz="1000" dirty="0">
                <a:latin typeface="Arial" panose="020B0604020202020204" pitchFamily="34" charset="0"/>
                <a:cs typeface="Arial" panose="020B0604020202020204" pitchFamily="34" charset="0"/>
              </a:rPr>
              <a:t>is based on reported height and weight. Estimates are </a:t>
            </a:r>
            <a:r>
              <a:rPr lang="en-US" sz="1000" dirty="0" smtClean="0">
                <a:latin typeface="Arial" panose="020B0604020202020204" pitchFamily="34" charset="0"/>
                <a:cs typeface="Arial" panose="020B0604020202020204" pitchFamily="34" charset="0"/>
              </a:rPr>
              <a:t>age adjusted </a:t>
            </a:r>
            <a:r>
              <a:rPr lang="en-US" sz="1000" dirty="0">
                <a:latin typeface="Arial" panose="020B0604020202020204" pitchFamily="34" charset="0"/>
                <a:cs typeface="Arial" panose="020B0604020202020204" pitchFamily="34" charset="0"/>
              </a:rPr>
              <a:t>to the 2000 U.S. standard population using three age groups: 18-44, 45-64, and 65 and over. </a:t>
            </a:r>
            <a:r>
              <a:rPr lang="en-US" sz="1000" dirty="0" err="1" smtClean="0">
                <a:latin typeface="Arial" panose="020B0604020202020204" pitchFamily="34" charset="0"/>
                <a:cs typeface="Arial" panose="020B0604020202020204" pitchFamily="34" charset="0"/>
              </a:rPr>
              <a:t>Nonrespondents</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and "Don't Know" responses were excluded from the analysis. Data were not included for NHPI adults because they did 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a:t>
            </a:r>
            <a:r>
              <a:rPr lang="en-US" sz="1000" dirty="0" smtClean="0">
                <a:latin typeface="Arial" panose="020B0604020202020204" pitchFamily="34" charset="0"/>
                <a:cs typeface="Arial" panose="020B0604020202020204" pitchFamily="34" charset="0"/>
              </a:rPr>
              <a:t>.</a:t>
            </a:r>
            <a:endParaRPr lang="en-US" sz="1000" dirty="0"/>
          </a:p>
        </p:txBody>
      </p:sp>
      <p:graphicFrame>
        <p:nvGraphicFramePr>
          <p:cNvPr id="6" name="Chart 5" descr="Hospital patients who received pneumococcal immunization, by race, 2012-2015" title="Hospital patients who received pneumococcal immunization, by race, 2012-2015">
            <a:extLst>
              <a:ext uri="{FF2B5EF4-FFF2-40B4-BE49-F238E27FC236}">
                <a16:creationId xmlns:a16="http://schemas.microsoft.com/office/drawing/2014/main" id="{45BF1C0C-E51F-43F7-A536-88F9420C0F1F}"/>
              </a:ext>
            </a:extLst>
          </p:cNvPr>
          <p:cNvGraphicFramePr>
            <a:graphicFrameLocks/>
          </p:cNvGraphicFramePr>
          <p:nvPr>
            <p:extLst>
              <p:ext uri="{D42A27DB-BD31-4B8C-83A1-F6EECF244321}">
                <p14:modId xmlns:p14="http://schemas.microsoft.com/office/powerpoint/2010/main" val="347316730"/>
              </p:ext>
            </p:extLst>
          </p:nvPr>
        </p:nvGraphicFramePr>
        <p:xfrm>
          <a:off x="548640" y="1234440"/>
          <a:ext cx="8229600" cy="4023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8372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PRIORITY AREA: AFFORDABLE CARE</a:t>
            </a:r>
            <a:endParaRPr lang="en-US" dirty="0"/>
          </a:p>
        </p:txBody>
      </p:sp>
      <p:sp>
        <p:nvSpPr>
          <p:cNvPr id="2" name="Text Placeholder 1"/>
          <p:cNvSpPr>
            <a:spLocks noGrp="1"/>
          </p:cNvSpPr>
          <p:nvPr>
            <p:ph type="body" idx="1"/>
          </p:nvPr>
        </p:nvSpPr>
        <p:spPr/>
        <p:txBody>
          <a:bodyPr/>
          <a:lstStyle/>
          <a:p>
            <a:r>
              <a:rPr lang="en-US" dirty="0" smtClean="0"/>
              <a:t>Asians and Native Hawaiians/Pacific Islanders</a:t>
            </a:r>
            <a:endParaRPr lang="en-US" dirty="0"/>
          </a:p>
        </p:txBody>
      </p:sp>
      <p:sp>
        <p:nvSpPr>
          <p:cNvPr id="3" name="Slide Number Placeholder 2">
            <a:extLst>
              <a:ext uri="{FF2B5EF4-FFF2-40B4-BE49-F238E27FC236}">
                <a16:creationId xmlns:a16="http://schemas.microsoft.com/office/drawing/2014/main" id="{472330AA-99CE-4C14-8907-ABD76C1641FE}"/>
              </a:ext>
            </a:extLst>
          </p:cNvPr>
          <p:cNvSpPr>
            <a:spLocks noGrp="1"/>
          </p:cNvSpPr>
          <p:nvPr>
            <p:ph type="sldNum" sz="quarter" idx="10"/>
          </p:nvPr>
        </p:nvSpPr>
        <p:spPr/>
        <p:txBody>
          <a:bodyPr/>
          <a:lstStyle/>
          <a:p>
            <a:fld id="{85F5B7A5-34A7-4AB0-A34F-A4DF2002FA98}" type="slidenum">
              <a:rPr lang="en-US" smtClean="0"/>
              <a:pPr/>
              <a:t>73</a:t>
            </a:fld>
            <a:endParaRPr lang="en-US" dirty="0"/>
          </a:p>
        </p:txBody>
      </p:sp>
    </p:spTree>
    <p:extLst>
      <p:ext uri="{BB962C8B-B14F-4D97-AF65-F5344CB8AC3E}">
        <p14:creationId xmlns:p14="http://schemas.microsoft.com/office/powerpoint/2010/main" val="42749192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BC02-27CA-4935-A211-1D7C1162B23B}"/>
              </a:ext>
            </a:extLst>
          </p:cNvPr>
          <p:cNvSpPr>
            <a:spLocks noGrp="1"/>
          </p:cNvSpPr>
          <p:nvPr>
            <p:ph type="title"/>
          </p:nvPr>
        </p:nvSpPr>
        <p:spPr>
          <a:xfrm>
            <a:off x="1257300" y="136525"/>
            <a:ext cx="6629400" cy="854075"/>
          </a:xfrm>
        </p:spPr>
        <p:txBody>
          <a:bodyPr>
            <a:noAutofit/>
          </a:bodyPr>
          <a:lstStyle/>
          <a:p>
            <a:pPr algn="l"/>
            <a:r>
              <a:rPr lang="en-US" sz="1800" dirty="0"/>
              <a:t>People under age 65 whose family's health insurance premium and out-of-pocket medical expenditures were more than 10% of total family income, by </a:t>
            </a:r>
            <a:r>
              <a:rPr lang="en-US" sz="1800" dirty="0" smtClean="0"/>
              <a:t>race, </a:t>
            </a:r>
            <a:r>
              <a:rPr lang="en-US" sz="1800" dirty="0"/>
              <a:t>2002-2016 </a:t>
            </a:r>
          </a:p>
        </p:txBody>
      </p:sp>
      <p:sp>
        <p:nvSpPr>
          <p:cNvPr id="4" name="Slide Number Placeholder 3">
            <a:extLst>
              <a:ext uri="{FF2B5EF4-FFF2-40B4-BE49-F238E27FC236}">
                <a16:creationId xmlns:a16="http://schemas.microsoft.com/office/drawing/2014/main" id="{ADABCC81-D07D-48A3-9630-C86F5D8C3436}"/>
              </a:ext>
            </a:extLst>
          </p:cNvPr>
          <p:cNvSpPr>
            <a:spLocks noGrp="1"/>
          </p:cNvSpPr>
          <p:nvPr>
            <p:ph type="sldNum" sz="quarter" idx="10"/>
          </p:nvPr>
        </p:nvSpPr>
        <p:spPr/>
        <p:txBody>
          <a:bodyPr/>
          <a:lstStyle/>
          <a:p>
            <a:fld id="{85F5B7A5-34A7-4AB0-A34F-A4DF2002FA98}" type="slidenum">
              <a:rPr lang="en-US" smtClean="0"/>
              <a:t>74</a:t>
            </a:fld>
            <a:endParaRPr lang="en-US" dirty="0"/>
          </a:p>
        </p:txBody>
      </p:sp>
      <p:sp>
        <p:nvSpPr>
          <p:cNvPr id="7" name="TextBox 6">
            <a:extLst>
              <a:ext uri="{FF2B5EF4-FFF2-40B4-BE49-F238E27FC236}">
                <a16:creationId xmlns:a16="http://schemas.microsoft.com/office/drawing/2014/main" id="{1FE6EF3F-B2C3-4C6B-A248-969637A098F2}"/>
              </a:ext>
            </a:extLst>
          </p:cNvPr>
          <p:cNvSpPr txBox="1"/>
          <p:nvPr/>
        </p:nvSpPr>
        <p:spPr>
          <a:xfrm>
            <a:off x="457200" y="5120640"/>
            <a:ext cx="8229600" cy="1323439"/>
          </a:xfrm>
          <a:prstGeom prst="rect">
            <a:avLst/>
          </a:prstGeom>
          <a:noFill/>
        </p:spPr>
        <p:txBody>
          <a:bodyPr wrap="square" rtlCol="0">
            <a:spAutoFit/>
          </a:bodyPr>
          <a:lstStyle/>
          <a:p>
            <a:r>
              <a:rPr lang="en-US" sz="1000" b="1" dirty="0"/>
              <a:t>Key: </a:t>
            </a:r>
            <a:r>
              <a:rPr lang="en-US" sz="1000" dirty="0" smtClean="0"/>
              <a:t>AI/AN = </a:t>
            </a:r>
            <a:r>
              <a:rPr lang="en-US" sz="1000" dirty="0"/>
              <a:t>American Indian or Alaska </a:t>
            </a:r>
            <a:r>
              <a:rPr lang="en-US" sz="1000" dirty="0" smtClean="0"/>
              <a:t>Native.</a:t>
            </a:r>
            <a:endParaRPr lang="en-US" sz="1000" dirty="0"/>
          </a:p>
          <a:p>
            <a:r>
              <a:rPr lang="en-US" sz="1000" b="1" dirty="0" smtClean="0"/>
              <a:t>Source</a:t>
            </a:r>
            <a:r>
              <a:rPr lang="en-US" sz="1000" b="1" dirty="0"/>
              <a:t>:</a:t>
            </a:r>
            <a:r>
              <a:rPr lang="en-US" sz="1000" dirty="0"/>
              <a:t> Agency for Healthcare Research and </a:t>
            </a:r>
            <a:r>
              <a:rPr lang="en-US" sz="1000" dirty="0" smtClean="0"/>
              <a:t>Quality, </a:t>
            </a:r>
            <a:r>
              <a:rPr lang="en-US" sz="1000" dirty="0"/>
              <a:t>Medical Expenditure Panel </a:t>
            </a:r>
            <a:r>
              <a:rPr lang="en-US" sz="1000" dirty="0" smtClean="0"/>
              <a:t>Survey, 2002-2016. </a:t>
            </a:r>
            <a:endParaRPr lang="en-US" sz="1000" dirty="0"/>
          </a:p>
          <a:p>
            <a:r>
              <a:rPr lang="en-US" sz="1000" b="1" dirty="0" smtClean="0">
                <a:latin typeface="Arial" panose="020B0604020202020204" pitchFamily="34" charset="0"/>
                <a:cs typeface="Arial" panose="020B0604020202020204" pitchFamily="34" charset="0"/>
              </a:rPr>
              <a:t>Denominator</a:t>
            </a: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U.S. civilian noninstitutionalized population under age 65.</a:t>
            </a:r>
          </a:p>
          <a:p>
            <a:r>
              <a:rPr lang="en-US" sz="1000" b="1" dirty="0" smtClean="0"/>
              <a:t>Note</a:t>
            </a:r>
            <a:r>
              <a:rPr lang="en-US" sz="1000" b="1" dirty="0"/>
              <a:t>: </a:t>
            </a:r>
            <a:r>
              <a:rPr lang="en-US" sz="1000" dirty="0">
                <a:cs typeface="Arial" panose="020B0604020202020204" pitchFamily="34" charset="0"/>
              </a:rPr>
              <a:t>For this measure, lower percentages are better.</a:t>
            </a:r>
            <a:r>
              <a:rPr lang="en-US" sz="1000" dirty="0"/>
              <a:t> </a:t>
            </a:r>
            <a:r>
              <a:rPr lang="en-US" sz="1000" dirty="0" smtClean="0">
                <a:latin typeface="Arial" panose="020B0604020202020204" pitchFamily="34" charset="0"/>
                <a:cs typeface="Arial" panose="020B0604020202020204" pitchFamily="34" charset="0"/>
              </a:rPr>
              <a:t>Health </a:t>
            </a:r>
            <a:r>
              <a:rPr lang="en-US" sz="1000" dirty="0">
                <a:latin typeface="Arial" panose="020B0604020202020204" pitchFamily="34" charset="0"/>
                <a:cs typeface="Arial" panose="020B0604020202020204" pitchFamily="34" charset="0"/>
              </a:rPr>
              <a:t>insurance premium is </a:t>
            </a:r>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sum of insurance premiums (imputed) and Medicare Part B expenditures. </a:t>
            </a:r>
            <a:r>
              <a:rPr lang="en-US" sz="1000" dirty="0" smtClean="0">
                <a:latin typeface="Arial" panose="020B0604020202020204" pitchFamily="34" charset="0"/>
                <a:cs typeface="Arial" panose="020B0604020202020204" pitchFamily="34" charset="0"/>
              </a:rPr>
              <a:t>Total </a:t>
            </a:r>
            <a:r>
              <a:rPr lang="en-US" sz="1000" dirty="0">
                <a:latin typeface="Arial" panose="020B0604020202020204" pitchFamily="34" charset="0"/>
                <a:cs typeface="Arial" panose="020B0604020202020204" pitchFamily="34" charset="0"/>
              </a:rPr>
              <a:t>family income is the sum of person-level pretax total income, refund income, and </a:t>
            </a:r>
            <a:r>
              <a:rPr lang="en-US" sz="1000" dirty="0" smtClean="0">
                <a:latin typeface="Arial" panose="020B0604020202020204" pitchFamily="34" charset="0"/>
                <a:cs typeface="Arial" panose="020B0604020202020204" pitchFamily="34" charset="0"/>
              </a:rPr>
              <a:t>sales </a:t>
            </a:r>
            <a:r>
              <a:rPr lang="en-US" sz="1000" dirty="0">
                <a:latin typeface="Arial" panose="020B0604020202020204" pitchFamily="34" charset="0"/>
                <a:cs typeface="Arial" panose="020B0604020202020204" pitchFamily="34" charset="0"/>
              </a:rPr>
              <a:t>income. </a:t>
            </a:r>
            <a:r>
              <a:rPr lang="en-US" sz="1000" dirty="0" smtClean="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Family" is defined in terms of health insurance eligibility units (HIEUs), which are composed of individuals who could be covered as a family under most private health insurance plans. For income, insurance, expenditures, and premiums, a family is defined in terms of </a:t>
            </a:r>
            <a:r>
              <a:rPr lang="en-US" sz="1000" dirty="0" smtClean="0">
                <a:latin typeface="Arial" panose="020B0604020202020204" pitchFamily="34" charset="0"/>
                <a:cs typeface="Arial" panose="020B0604020202020204" pitchFamily="34" charset="0"/>
              </a:rPr>
              <a:t>HIEUs. Trends </a:t>
            </a:r>
            <a:r>
              <a:rPr lang="en-US" sz="1000" dirty="0">
                <a:latin typeface="Arial" panose="020B0604020202020204" pitchFamily="34" charset="0"/>
                <a:cs typeface="Arial" panose="020B0604020202020204" pitchFamily="34" charset="0"/>
              </a:rPr>
              <a:t>could not be calculated for NHPI adults because data did not meet the criteria for statistical reliability, data </a:t>
            </a:r>
            <a:r>
              <a:rPr lang="en-US" sz="1000" dirty="0" smtClean="0">
                <a:latin typeface="Arial" panose="020B0604020202020204" pitchFamily="34" charset="0"/>
                <a:cs typeface="Arial" panose="020B0604020202020204" pitchFamily="34" charset="0"/>
              </a:rPr>
              <a:t>quality, </a:t>
            </a:r>
            <a:r>
              <a:rPr lang="en-US" sz="1000" dirty="0">
                <a:latin typeface="Arial" panose="020B0604020202020204" pitchFamily="34" charset="0"/>
                <a:cs typeface="Arial" panose="020B0604020202020204" pitchFamily="34" charset="0"/>
              </a:rPr>
              <a:t>and confidentiality.</a:t>
            </a:r>
            <a:endParaRPr lang="en-US" sz="1000" strike="sngStrike" dirty="0">
              <a:solidFill>
                <a:srgbClr val="FF0000"/>
              </a:solidFill>
            </a:endParaRPr>
          </a:p>
        </p:txBody>
      </p:sp>
      <p:graphicFrame>
        <p:nvGraphicFramePr>
          <p:cNvPr id="9" name="Chart 8" descr="People under age 65 whose family's health insurance premium and out-of-pocket medical expenditures were more than 10% of total family income, by race, 2002-2016 " title="People under age 65 whose family's health insurance premium and out-of-pocket medical expenditures were more than 10% of total family income, by race, 2002-2016 ">
            <a:extLst>
              <a:ext uri="{FF2B5EF4-FFF2-40B4-BE49-F238E27FC236}">
                <a16:creationId xmlns:a16="http://schemas.microsoft.com/office/drawing/2014/main" id="{2DA01021-4758-4A15-85D8-75FAEA9BB7F9}"/>
              </a:ext>
            </a:extLst>
          </p:cNvPr>
          <p:cNvGraphicFramePr>
            <a:graphicFrameLocks/>
          </p:cNvGraphicFramePr>
          <p:nvPr>
            <p:extLst>
              <p:ext uri="{D42A27DB-BD31-4B8C-83A1-F6EECF244321}">
                <p14:modId xmlns:p14="http://schemas.microsoft.com/office/powerpoint/2010/main" val="2729670013"/>
              </p:ext>
            </p:extLst>
          </p:nvPr>
        </p:nvGraphicFramePr>
        <p:xfrm>
          <a:off x="457200" y="1280160"/>
          <a:ext cx="8229600" cy="384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75054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5736-A904-4233-A01D-11B39A967384}"/>
              </a:ext>
            </a:extLst>
          </p:cNvPr>
          <p:cNvSpPr>
            <a:spLocks noGrp="1"/>
          </p:cNvSpPr>
          <p:nvPr>
            <p:ph type="title"/>
          </p:nvPr>
        </p:nvSpPr>
        <p:spPr/>
        <p:txBody>
          <a:bodyPr>
            <a:normAutofit fontScale="90000"/>
          </a:bodyPr>
          <a:lstStyle/>
          <a:p>
            <a:r>
              <a:rPr lang="en-US" smtClean="0"/>
              <a:t>Resources</a:t>
            </a:r>
            <a:endParaRPr lang="en-US" dirty="0"/>
          </a:p>
        </p:txBody>
      </p:sp>
      <p:sp>
        <p:nvSpPr>
          <p:cNvPr id="3" name="Content Placeholder 2">
            <a:extLst>
              <a:ext uri="{FF2B5EF4-FFF2-40B4-BE49-F238E27FC236}">
                <a16:creationId xmlns:a16="http://schemas.microsoft.com/office/drawing/2014/main" id="{F84F2774-37A1-49F5-B1AE-609A1A43E93F}"/>
              </a:ext>
            </a:extLst>
          </p:cNvPr>
          <p:cNvSpPr>
            <a:spLocks noGrp="1"/>
          </p:cNvSpPr>
          <p:nvPr>
            <p:ph idx="1"/>
          </p:nvPr>
        </p:nvSpPr>
        <p:spPr>
          <a:xfrm>
            <a:off x="457200" y="1646237"/>
            <a:ext cx="8229600" cy="4710113"/>
          </a:xfrm>
        </p:spPr>
        <p:txBody>
          <a:bodyPr>
            <a:normAutofit fontScale="62500" lnSpcReduction="20000"/>
          </a:bodyPr>
          <a:lstStyle/>
          <a:p>
            <a:pPr>
              <a:lnSpc>
                <a:spcPct val="120000"/>
              </a:lnSpc>
              <a:spcBef>
                <a:spcPts val="0"/>
              </a:spcBef>
            </a:pPr>
            <a:r>
              <a:rPr lang="en-US" dirty="0" smtClean="0"/>
              <a:t>Health, United States, 2016 With </a:t>
            </a:r>
            <a:r>
              <a:rPr lang="en-US" dirty="0" err="1" smtClean="0"/>
              <a:t>Chartbook</a:t>
            </a:r>
            <a:r>
              <a:rPr lang="en-US" dirty="0" smtClean="0"/>
              <a:t> on Long-Term Trends in Health. Hyattsville, MD: National Center for Health Statistics; 2017. </a:t>
            </a:r>
            <a:r>
              <a:rPr lang="en-US" dirty="0" smtClean="0">
                <a:hlinkClick r:id="rId3" tooltip="National Center for Health Statistics"/>
              </a:rPr>
              <a:t>https://www.cdc.gov/nchs/data/hus/hus16.pdf</a:t>
            </a:r>
            <a:r>
              <a:rPr lang="en-US" dirty="0" smtClean="0"/>
              <a:t>. Accessed May 15, 2020.</a:t>
            </a:r>
          </a:p>
          <a:p>
            <a:pPr>
              <a:lnSpc>
                <a:spcPct val="120000"/>
              </a:lnSpc>
              <a:spcBef>
                <a:spcPts val="0"/>
              </a:spcBef>
            </a:pPr>
            <a:r>
              <a:rPr lang="en-US" dirty="0" smtClean="0"/>
              <a:t>Health, United States, 2015 With Special Feature on Racial and Ethnic Health Disparities. Hyattsville, MD: National Center for Health Statistics; 2016. </a:t>
            </a:r>
            <a:r>
              <a:rPr lang="en-US" dirty="0" smtClean="0">
                <a:hlinkClick r:id="rId4" tooltip="National Center for Health Statistics"/>
              </a:rPr>
              <a:t>https://www.cdc.gov/nchs/data/hus/hus15.pdf</a:t>
            </a:r>
            <a:r>
              <a:rPr lang="en-US" dirty="0" smtClean="0"/>
              <a:t>. Accessed May 15, 2020. </a:t>
            </a:r>
          </a:p>
          <a:p>
            <a:pPr>
              <a:lnSpc>
                <a:spcPct val="120000"/>
              </a:lnSpc>
              <a:spcBef>
                <a:spcPts val="0"/>
              </a:spcBef>
            </a:pPr>
            <a:r>
              <a:rPr lang="en-US" dirty="0" smtClean="0"/>
              <a:t>Office of Minority Health and HSAG. Understanding the Health Needs of Diverse Groups of Asian and Native Hawaiian or Pacific Islander Medicare Beneficiaries. Baltimore, MD: CMS; 2017. </a:t>
            </a:r>
            <a:r>
              <a:rPr lang="en-US" dirty="0" smtClean="0">
                <a:hlinkClick r:id="rId5"/>
              </a:rPr>
              <a:t>https://www.cms.gov/About-CMS/Agency-Information/OMH/Downloads/ANHOPI-HOS-Baseline-Cohort-Report.pdf</a:t>
            </a:r>
            <a:r>
              <a:rPr lang="en-US" dirty="0" smtClean="0"/>
              <a:t>. Accessed May 15, 2020.</a:t>
            </a:r>
          </a:p>
          <a:p>
            <a:pPr>
              <a:lnSpc>
                <a:spcPct val="120000"/>
              </a:lnSpc>
              <a:spcBef>
                <a:spcPts val="0"/>
              </a:spcBef>
            </a:pPr>
            <a:r>
              <a:rPr lang="en-US" dirty="0" smtClean="0"/>
              <a:t>Think Cultural Health. National CLAS Standards. </a:t>
            </a:r>
            <a:r>
              <a:rPr lang="en-US" dirty="0" smtClean="0">
                <a:hlinkClick r:id="rId6"/>
              </a:rPr>
              <a:t>https://thinkculturalhealth.hhs.gov/clas</a:t>
            </a:r>
            <a:r>
              <a:rPr lang="en-US" dirty="0" smtClean="0"/>
              <a:t>. Accessed May 15, 2020.</a:t>
            </a:r>
          </a:p>
          <a:p>
            <a:pPr>
              <a:lnSpc>
                <a:spcPct val="120000"/>
              </a:lnSpc>
              <a:spcBef>
                <a:spcPts val="0"/>
              </a:spcBef>
            </a:pPr>
            <a:endParaRPr lang="en-US" dirty="0" smtClean="0"/>
          </a:p>
        </p:txBody>
      </p:sp>
      <p:sp>
        <p:nvSpPr>
          <p:cNvPr id="4" name="Slide Number Placeholder 3">
            <a:extLst>
              <a:ext uri="{FF2B5EF4-FFF2-40B4-BE49-F238E27FC236}">
                <a16:creationId xmlns:a16="http://schemas.microsoft.com/office/drawing/2014/main" id="{91FC0454-93BF-4FBE-8D4F-9EF10F616351}"/>
              </a:ext>
            </a:extLst>
          </p:cNvPr>
          <p:cNvSpPr>
            <a:spLocks noGrp="1"/>
          </p:cNvSpPr>
          <p:nvPr>
            <p:ph type="sldNum" sz="quarter" idx="10"/>
          </p:nvPr>
        </p:nvSpPr>
        <p:spPr/>
        <p:txBody>
          <a:bodyPr/>
          <a:lstStyle/>
          <a:p>
            <a:fld id="{85F5B7A5-34A7-4AB0-A34F-A4DF2002FA98}" type="slidenum">
              <a:rPr lang="en-US" smtClean="0"/>
              <a:pPr/>
              <a:t>75</a:t>
            </a:fld>
            <a:endParaRPr lang="en-US" dirty="0"/>
          </a:p>
        </p:txBody>
      </p:sp>
    </p:spTree>
    <p:extLst>
      <p:ext uri="{BB962C8B-B14F-4D97-AF65-F5344CB8AC3E}">
        <p14:creationId xmlns:p14="http://schemas.microsoft.com/office/powerpoint/2010/main" val="38683920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5F63-2268-4B35-B70A-FDC50F95DAFA}"/>
              </a:ext>
            </a:extLst>
          </p:cNvPr>
          <p:cNvSpPr>
            <a:spLocks noGrp="1"/>
          </p:cNvSpPr>
          <p:nvPr>
            <p:ph type="title"/>
          </p:nvPr>
        </p:nvSpPr>
        <p:spPr/>
        <p:txBody>
          <a:bodyPr>
            <a:normAutofit fontScale="90000"/>
          </a:bodyPr>
          <a:lstStyle/>
          <a:p>
            <a:pPr algn="l"/>
            <a:r>
              <a:rPr lang="en-US" dirty="0" smtClean="0"/>
              <a:t>References</a:t>
            </a:r>
            <a:endParaRPr lang="en-US" dirty="0"/>
          </a:p>
        </p:txBody>
      </p:sp>
      <p:sp>
        <p:nvSpPr>
          <p:cNvPr id="3" name="Content Placeholder 2">
            <a:extLst>
              <a:ext uri="{FF2B5EF4-FFF2-40B4-BE49-F238E27FC236}">
                <a16:creationId xmlns:a16="http://schemas.microsoft.com/office/drawing/2014/main" id="{D31831B0-AAD6-434F-8B17-A34661656D47}"/>
              </a:ext>
            </a:extLst>
          </p:cNvPr>
          <p:cNvSpPr>
            <a:spLocks noGrp="1"/>
          </p:cNvSpPr>
          <p:nvPr>
            <p:ph idx="1"/>
          </p:nvPr>
        </p:nvSpPr>
        <p:spPr>
          <a:xfrm>
            <a:off x="457200" y="1280159"/>
            <a:ext cx="8229600" cy="5196841"/>
          </a:xfrm>
        </p:spPr>
        <p:txBody>
          <a:bodyPr>
            <a:noAutofit/>
          </a:bodyPr>
          <a:lstStyle/>
          <a:p>
            <a:pPr marL="225425" indent="-225425">
              <a:spcBef>
                <a:spcPts val="0"/>
              </a:spcBef>
            </a:pPr>
            <a:r>
              <a:rPr lang="en-US" sz="1200" dirty="0" smtClean="0"/>
              <a:t>American Geriatrics Society 2015 Beers Criteria Update Expert Panel. American Geriatrics Society 2015 Updated Beers Criteria for Potentially Inappropriate Medication Use in Older Adults. J Am </a:t>
            </a:r>
            <a:r>
              <a:rPr lang="en-US" sz="1200" dirty="0" err="1" smtClean="0"/>
              <a:t>Geriatr</a:t>
            </a:r>
            <a:r>
              <a:rPr lang="en-US" sz="1200" dirty="0" smtClean="0"/>
              <a:t> </a:t>
            </a:r>
            <a:r>
              <a:rPr lang="en-US" sz="1200" dirty="0" err="1" smtClean="0"/>
              <a:t>Soc</a:t>
            </a:r>
            <a:r>
              <a:rPr lang="en-US" sz="1200" dirty="0" smtClean="0"/>
              <a:t> 2015 Nov;63(11):2227-46. </a:t>
            </a:r>
            <a:r>
              <a:rPr lang="en-US" sz="1200" dirty="0">
                <a:hlinkClick r:id="rId3"/>
              </a:rPr>
              <a:t>https://</a:t>
            </a:r>
            <a:r>
              <a:rPr lang="en-US" sz="1200" dirty="0" smtClean="0">
                <a:hlinkClick r:id="rId3"/>
              </a:rPr>
              <a:t>www.ncbi.nlm.nih.gov/pubmed/26446832</a:t>
            </a:r>
            <a:r>
              <a:rPr lang="en-US" sz="1200" dirty="0" smtClean="0"/>
              <a:t>. Accessed May 15, 2020. </a:t>
            </a:r>
          </a:p>
          <a:p>
            <a:pPr marL="225425" indent="-225425">
              <a:spcBef>
                <a:spcPts val="0"/>
              </a:spcBef>
            </a:pPr>
            <a:r>
              <a:rPr lang="en-US" sz="1200" dirty="0" smtClean="0"/>
              <a:t>Association of Asian Pacific Community Health Organizations. 2014 Fact Sheet: Limited English Proficiency (LEP) of Asian Americans, Native Hawaiians, and Other Pacific Islanders (AA&amp;NHOPIs). </a:t>
            </a:r>
            <a:r>
              <a:rPr lang="en-US" sz="1200" dirty="0" smtClean="0">
                <a:hlinkClick r:id="rId4"/>
              </a:rPr>
              <a:t>https://www.aapcho.org/wp/wp-content/uploads/2014/08/AANHOPI-LEP-Fact-Sheet_2014_final.pdf</a:t>
            </a:r>
            <a:r>
              <a:rPr lang="en-US" sz="1200" dirty="0" smtClean="0"/>
              <a:t>. Accessed May 15, 2020.  </a:t>
            </a:r>
          </a:p>
          <a:p>
            <a:pPr marL="225425" indent="-225425">
              <a:spcBef>
                <a:spcPts val="0"/>
              </a:spcBef>
            </a:pPr>
            <a:r>
              <a:rPr lang="en-US" sz="1200" dirty="0" err="1" smtClean="0"/>
              <a:t>Artiga</a:t>
            </a:r>
            <a:r>
              <a:rPr lang="en-US" sz="1200" dirty="0" smtClean="0"/>
              <a:t> S, </a:t>
            </a:r>
            <a:r>
              <a:rPr lang="en-US" sz="1200" dirty="0" err="1" smtClean="0"/>
              <a:t>Foutz</a:t>
            </a:r>
            <a:r>
              <a:rPr lang="en-US" sz="1200" dirty="0" smtClean="0"/>
              <a:t> J, </a:t>
            </a:r>
            <a:r>
              <a:rPr lang="en-US" sz="1200" dirty="0" err="1" smtClean="0"/>
              <a:t>Cornachione</a:t>
            </a:r>
            <a:r>
              <a:rPr lang="en-US" sz="1200" dirty="0" smtClean="0"/>
              <a:t> E, Garfield R. Key Facts on Health and Health Care by Race and Ethnicity. Menlo Park, CA: Henry J. Kaiser Family Foundation; June 2016. </a:t>
            </a:r>
            <a:r>
              <a:rPr lang="en-US" sz="1200" dirty="0" smtClean="0">
                <a:hlinkClick r:id="rId5"/>
              </a:rPr>
              <a:t>http://files.kff.org/attachment/Chartpack-Key-Facts-on-Health-and-Health-Care-by-Race-and-Ethnicity</a:t>
            </a:r>
            <a:r>
              <a:rPr lang="en-US" sz="1200" dirty="0" smtClean="0"/>
              <a:t>. Accessed May 15, 2020.</a:t>
            </a:r>
          </a:p>
          <a:p>
            <a:pPr marL="225425" indent="-225425">
              <a:spcBef>
                <a:spcPts val="0"/>
              </a:spcBef>
            </a:pPr>
            <a:r>
              <a:rPr lang="en-US" sz="1200" dirty="0"/>
              <a:t>Barnes PM, Adams PF, Powell-</a:t>
            </a:r>
            <a:r>
              <a:rPr lang="en-US" sz="1200" dirty="0" err="1"/>
              <a:t>Griner</a:t>
            </a:r>
            <a:r>
              <a:rPr lang="en-US" sz="1200" dirty="0"/>
              <a:t> E. Health Characteristics of the Asian Adult Population: United States, 2004-2006. </a:t>
            </a:r>
            <a:r>
              <a:rPr lang="en-US" sz="1200" dirty="0" err="1"/>
              <a:t>Adv</a:t>
            </a:r>
            <a:r>
              <a:rPr lang="en-US" sz="1200" dirty="0"/>
              <a:t> Data. 2008 Jan 22;(394):1-22. </a:t>
            </a:r>
            <a:r>
              <a:rPr lang="en-US" sz="1200" dirty="0">
                <a:hlinkClick r:id="rId6"/>
              </a:rPr>
              <a:t>https://www.cdc.gov/nchs/data/ad/ad394.pdf</a:t>
            </a:r>
            <a:r>
              <a:rPr lang="en-US" sz="1200" dirty="0"/>
              <a:t>. Accessed May 15, 2020.</a:t>
            </a:r>
          </a:p>
          <a:p>
            <a:pPr marL="225425" indent="-225425">
              <a:spcBef>
                <a:spcPts val="0"/>
              </a:spcBef>
            </a:pPr>
            <a:r>
              <a:rPr lang="en-US" sz="1200" dirty="0" smtClean="0">
                <a:solidFill>
                  <a:srgbClr val="303030"/>
                </a:solidFill>
              </a:rPr>
              <a:t>Beach </a:t>
            </a:r>
            <a:r>
              <a:rPr lang="en-US" sz="1200" dirty="0">
                <a:solidFill>
                  <a:srgbClr val="303030"/>
                </a:solidFill>
              </a:rPr>
              <a:t>MC, </a:t>
            </a:r>
            <a:r>
              <a:rPr lang="en-US" sz="1200" dirty="0" err="1">
                <a:solidFill>
                  <a:srgbClr val="303030"/>
                </a:solidFill>
              </a:rPr>
              <a:t>Sugarman</a:t>
            </a:r>
            <a:r>
              <a:rPr lang="en-US" sz="1200" dirty="0">
                <a:solidFill>
                  <a:srgbClr val="303030"/>
                </a:solidFill>
              </a:rPr>
              <a:t> J, Johnson RL, </a:t>
            </a:r>
            <a:r>
              <a:rPr lang="en-US" sz="1200" dirty="0" err="1">
                <a:solidFill>
                  <a:srgbClr val="303030"/>
                </a:solidFill>
              </a:rPr>
              <a:t>Arbelaez</a:t>
            </a:r>
            <a:r>
              <a:rPr lang="en-US" sz="1200" dirty="0">
                <a:solidFill>
                  <a:srgbClr val="303030"/>
                </a:solidFill>
              </a:rPr>
              <a:t> JJ, Duggan PS, Cooper LA. Do patients treated with dignity report higher satisfaction, adherence, and receipt of preventive care? </a:t>
            </a:r>
            <a:r>
              <a:rPr lang="en-US" sz="1200" dirty="0" smtClean="0"/>
              <a:t>Ann Fam Med. 2005;3:331-8. </a:t>
            </a:r>
            <a:r>
              <a:rPr lang="en-US" sz="1200" dirty="0">
                <a:hlinkClick r:id="rId7"/>
              </a:rPr>
              <a:t>https://www.ncbi.nlm.nih.gov/pmc/articles/PMC1466898</a:t>
            </a:r>
            <a:r>
              <a:rPr lang="en-US" sz="1200" dirty="0" smtClean="0">
                <a:hlinkClick r:id="rId7"/>
              </a:rPr>
              <a:t>/</a:t>
            </a:r>
            <a:r>
              <a:rPr lang="en-US" sz="1200" dirty="0" smtClean="0"/>
              <a:t>. Accessed May 15, 2020.  </a:t>
            </a:r>
          </a:p>
          <a:p>
            <a:pPr marL="225425" indent="-225425">
              <a:spcBef>
                <a:spcPts val="0"/>
              </a:spcBef>
            </a:pPr>
            <a:r>
              <a:rPr lang="en-US" sz="1200" dirty="0" smtClean="0"/>
              <a:t>Centers </a:t>
            </a:r>
            <a:r>
              <a:rPr lang="en-US" sz="1200" dirty="0"/>
              <a:t>for Disease Control and </a:t>
            </a:r>
            <a:r>
              <a:rPr lang="en-US" sz="1200" dirty="0" smtClean="0"/>
              <a:t>Prevention (CDC). </a:t>
            </a:r>
            <a:r>
              <a:rPr lang="en-US" sz="1200" dirty="0"/>
              <a:t>10 Leading Causes of Death, United </a:t>
            </a:r>
            <a:r>
              <a:rPr lang="en-US" sz="1200" dirty="0" smtClean="0"/>
              <a:t>States, 2017</a:t>
            </a:r>
            <a:r>
              <a:rPr lang="en-US" sz="1200" dirty="0"/>
              <a:t>, Asian/Pac Islander, Non-Hispanic, Both Sexes. WISQARS Leading Cause of Death Reports. </a:t>
            </a:r>
            <a:r>
              <a:rPr lang="en-US" sz="1200" dirty="0">
                <a:hlinkClick r:id="rId8"/>
              </a:rPr>
              <a:t>https://</a:t>
            </a:r>
            <a:r>
              <a:rPr lang="en-US" sz="1200" dirty="0" smtClean="0">
                <a:hlinkClick r:id="rId8"/>
              </a:rPr>
              <a:t>webappa.cdc.gov/sasweb/ncipc/leadcause.html</a:t>
            </a:r>
            <a:r>
              <a:rPr lang="en-US" sz="1200" dirty="0" smtClean="0"/>
              <a:t>. Accessed May 15, 2020.</a:t>
            </a:r>
            <a:endParaRPr lang="en-US" sz="1200" dirty="0"/>
          </a:p>
          <a:p>
            <a:pPr marL="225425" indent="-225425">
              <a:spcBef>
                <a:spcPts val="0"/>
              </a:spcBef>
            </a:pPr>
            <a:r>
              <a:rPr lang="en-US" sz="1200" dirty="0" smtClean="0"/>
              <a:t>CDC. HIV and Asians. </a:t>
            </a:r>
            <a:r>
              <a:rPr lang="en-US" sz="1200" dirty="0" smtClean="0">
                <a:hlinkClick r:id="rId9"/>
              </a:rPr>
              <a:t>https://www.cdc.gov/hiv/group/racialethnic/asians/index.html</a:t>
            </a:r>
            <a:r>
              <a:rPr lang="en-US" sz="1200" dirty="0" smtClean="0"/>
              <a:t>. Last reviewed November 2019a. Accessed  May 15, 2020.</a:t>
            </a:r>
          </a:p>
          <a:p>
            <a:pPr marL="225425" indent="-225425">
              <a:spcBef>
                <a:spcPts val="0"/>
              </a:spcBef>
            </a:pPr>
            <a:r>
              <a:rPr lang="en-US" sz="1200" spc="-10" dirty="0"/>
              <a:t>CDC. HIV and Native Hawaiians and Other Pacific </a:t>
            </a:r>
            <a:r>
              <a:rPr lang="en-US" sz="1200" spc="-10" dirty="0" smtClean="0"/>
              <a:t>Islanders. </a:t>
            </a:r>
            <a:r>
              <a:rPr lang="en-US" sz="1200" spc="-10" dirty="0" smtClean="0">
                <a:hlinkClick r:id="rId10"/>
              </a:rPr>
              <a:t>https</a:t>
            </a:r>
            <a:r>
              <a:rPr lang="en-US" sz="1200" spc="-10" dirty="0">
                <a:hlinkClick r:id="rId10"/>
              </a:rPr>
              <a:t>://</a:t>
            </a:r>
            <a:r>
              <a:rPr lang="en-US" sz="1200" spc="-10" dirty="0" smtClean="0">
                <a:hlinkClick r:id="rId10"/>
              </a:rPr>
              <a:t>www.cdc.gov/hiv/group/racialethnic/nhopi/index.html</a:t>
            </a:r>
            <a:r>
              <a:rPr lang="en-US" sz="1200" spc="-10" dirty="0" smtClean="0"/>
              <a:t>. </a:t>
            </a:r>
            <a:r>
              <a:rPr lang="en-US" sz="1200" spc="-10" dirty="0"/>
              <a:t>Last reviewed November 2019b. Accessed May 15, 2020.</a:t>
            </a:r>
          </a:p>
          <a:p>
            <a:pPr marL="225425" indent="-225425">
              <a:spcBef>
                <a:spcPts val="0"/>
              </a:spcBef>
            </a:pPr>
            <a:r>
              <a:rPr lang="en-US" sz="1200" dirty="0"/>
              <a:t>CDC. Pneumonia Can Be Prevented—Vaccines Can Help. November 2019c. </a:t>
            </a:r>
            <a:r>
              <a:rPr lang="en-US" sz="1200" dirty="0">
                <a:hlinkClick r:id="rId11"/>
              </a:rPr>
              <a:t>https://www.cdc.gov/pneumonia/prevention.html</a:t>
            </a:r>
            <a:r>
              <a:rPr lang="en-US" sz="1200" dirty="0"/>
              <a:t>. Accessed May 15, 2020.</a:t>
            </a:r>
          </a:p>
          <a:p>
            <a:pPr marL="225425" indent="-225425">
              <a:spcBef>
                <a:spcPts val="0"/>
              </a:spcBef>
            </a:pPr>
            <a:r>
              <a:rPr lang="en-US" sz="1200" dirty="0"/>
              <a:t>Curtin SC, </a:t>
            </a:r>
            <a:r>
              <a:rPr lang="en-US" sz="1200" dirty="0" err="1"/>
              <a:t>Hedegaard</a:t>
            </a:r>
            <a:r>
              <a:rPr lang="en-US" sz="1200" dirty="0"/>
              <a:t> H. Suicide Rates for Females and Males by Race and Ethnicity: United States, 1999 and 2017. NCHS Health E-Stat. 2019.</a:t>
            </a:r>
            <a:r>
              <a:rPr lang="en-US" sz="1200" dirty="0">
                <a:hlinkClick r:id="rId12"/>
              </a:rPr>
              <a:t> https://www.cdc.gov/nchs/data/hestat/suicide/rates_1999_2017.htm</a:t>
            </a:r>
            <a:r>
              <a:rPr lang="en-US" sz="1200" dirty="0"/>
              <a:t>. Accessed May 15, 2020.</a:t>
            </a:r>
          </a:p>
          <a:p>
            <a:pPr marL="225425" indent="-225425">
              <a:spcBef>
                <a:spcPts val="0"/>
              </a:spcBef>
            </a:pPr>
            <a:r>
              <a:rPr lang="en-US" sz="1200" dirty="0" err="1"/>
              <a:t>Demaerschalk</a:t>
            </a:r>
            <a:r>
              <a:rPr lang="en-US" sz="1200" dirty="0"/>
              <a:t> BM, Hwang HM, Leung G. Cost analysis review of stroke centers, </a:t>
            </a:r>
            <a:r>
              <a:rPr lang="en-US" sz="1200" dirty="0" err="1"/>
              <a:t>telestroke</a:t>
            </a:r>
            <a:r>
              <a:rPr lang="en-US" sz="1200" dirty="0"/>
              <a:t>, and </a:t>
            </a:r>
            <a:r>
              <a:rPr lang="en-US" sz="1200" dirty="0" err="1"/>
              <a:t>rtPA</a:t>
            </a:r>
            <a:r>
              <a:rPr lang="en-US" sz="1200" dirty="0"/>
              <a:t>. Am J </a:t>
            </a:r>
            <a:r>
              <a:rPr lang="en-US" sz="1200" dirty="0" err="1"/>
              <a:t>Manag</a:t>
            </a:r>
            <a:r>
              <a:rPr lang="en-US" sz="1200" dirty="0"/>
              <a:t> Care. 2010 Jul;16(7):537-44. </a:t>
            </a:r>
            <a:r>
              <a:rPr lang="en-US" sz="1200" dirty="0">
                <a:hlinkClick r:id="rId13"/>
              </a:rPr>
              <a:t>https://www.ncbi.nlm.nih.gov/pubmed/20645669</a:t>
            </a:r>
            <a:r>
              <a:rPr lang="en-US" sz="1200" dirty="0"/>
              <a:t>. Accessed May 15, 2020. </a:t>
            </a:r>
          </a:p>
          <a:p>
            <a:pPr>
              <a:spcBef>
                <a:spcPts val="0"/>
              </a:spcBef>
            </a:pPr>
            <a:endParaRPr lang="en-US" sz="1200" dirty="0" smtClean="0"/>
          </a:p>
          <a:p>
            <a:pPr>
              <a:spcBef>
                <a:spcPts val="0"/>
              </a:spcBef>
            </a:pPr>
            <a:endParaRPr lang="en-US" sz="1200" dirty="0"/>
          </a:p>
        </p:txBody>
      </p:sp>
      <p:sp>
        <p:nvSpPr>
          <p:cNvPr id="4" name="Slide Number Placeholder 3">
            <a:extLst>
              <a:ext uri="{FF2B5EF4-FFF2-40B4-BE49-F238E27FC236}">
                <a16:creationId xmlns:a16="http://schemas.microsoft.com/office/drawing/2014/main" id="{B2BE61EC-142D-4998-83B7-D75848059E63}"/>
              </a:ext>
            </a:extLst>
          </p:cNvPr>
          <p:cNvSpPr>
            <a:spLocks noGrp="1"/>
          </p:cNvSpPr>
          <p:nvPr>
            <p:ph type="sldNum" sz="quarter" idx="10"/>
          </p:nvPr>
        </p:nvSpPr>
        <p:spPr/>
        <p:txBody>
          <a:bodyPr/>
          <a:lstStyle/>
          <a:p>
            <a:fld id="{85F5B7A5-34A7-4AB0-A34F-A4DF2002FA98}" type="slidenum">
              <a:rPr lang="en-US" smtClean="0"/>
              <a:pPr/>
              <a:t>76</a:t>
            </a:fld>
            <a:endParaRPr lang="en-US" dirty="0"/>
          </a:p>
        </p:txBody>
      </p:sp>
    </p:spTree>
    <p:extLst>
      <p:ext uri="{BB962C8B-B14F-4D97-AF65-F5344CB8AC3E}">
        <p14:creationId xmlns:p14="http://schemas.microsoft.com/office/powerpoint/2010/main" val="3884622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6E64-D0D9-4BEE-B2B3-9ABF765D34C1}"/>
              </a:ext>
            </a:extLst>
          </p:cNvPr>
          <p:cNvSpPr>
            <a:spLocks noGrp="1"/>
          </p:cNvSpPr>
          <p:nvPr>
            <p:ph type="title"/>
          </p:nvPr>
        </p:nvSpPr>
        <p:spPr/>
        <p:txBody>
          <a:bodyPr>
            <a:normAutofit fontScale="90000"/>
          </a:bodyPr>
          <a:lstStyle/>
          <a:p>
            <a:pPr algn="l"/>
            <a:r>
              <a:rPr lang="en-US" dirty="0" smtClean="0"/>
              <a:t>References, cont’d.</a:t>
            </a:r>
            <a:endParaRPr lang="en-US" dirty="0"/>
          </a:p>
        </p:txBody>
      </p:sp>
      <p:sp>
        <p:nvSpPr>
          <p:cNvPr id="3" name="Content Placeholder 2">
            <a:extLst>
              <a:ext uri="{FF2B5EF4-FFF2-40B4-BE49-F238E27FC236}">
                <a16:creationId xmlns:a16="http://schemas.microsoft.com/office/drawing/2014/main" id="{8D037343-EB8F-4265-9F02-2AD591E2696A}"/>
              </a:ext>
            </a:extLst>
          </p:cNvPr>
          <p:cNvSpPr>
            <a:spLocks noGrp="1"/>
          </p:cNvSpPr>
          <p:nvPr>
            <p:ph idx="1"/>
          </p:nvPr>
        </p:nvSpPr>
        <p:spPr>
          <a:xfrm>
            <a:off x="457200" y="1280160"/>
            <a:ext cx="8229600" cy="5076190"/>
          </a:xfrm>
        </p:spPr>
        <p:txBody>
          <a:bodyPr>
            <a:noAutofit/>
          </a:bodyPr>
          <a:lstStyle/>
          <a:p>
            <a:pPr marL="228600" indent="-228600">
              <a:spcBef>
                <a:spcPts val="0"/>
              </a:spcBef>
            </a:pPr>
            <a:r>
              <a:rPr lang="en-US" sz="1200" dirty="0" smtClean="0"/>
              <a:t>Fagan </a:t>
            </a:r>
            <a:r>
              <a:rPr lang="en-US" sz="1200" dirty="0"/>
              <a:t>SC, Morgenstern LB, </a:t>
            </a:r>
            <a:r>
              <a:rPr lang="en-US" sz="1200" dirty="0" err="1"/>
              <a:t>Petitta</a:t>
            </a:r>
            <a:r>
              <a:rPr lang="en-US" sz="1200" dirty="0"/>
              <a:t> A, </a:t>
            </a:r>
            <a:r>
              <a:rPr lang="en-US" sz="1200" dirty="0">
                <a:solidFill>
                  <a:srgbClr val="000000"/>
                </a:solidFill>
              </a:rPr>
              <a:t> </a:t>
            </a:r>
            <a:r>
              <a:rPr lang="en-US" sz="1200" dirty="0"/>
              <a:t>Ward RE, Tilley BC, </a:t>
            </a:r>
            <a:r>
              <a:rPr lang="en-US" sz="1200" dirty="0" err="1"/>
              <a:t>Marler</a:t>
            </a:r>
            <a:r>
              <a:rPr lang="en-US" sz="1200" dirty="0"/>
              <a:t> JR, Levine SR, Broderick JP, Kwiatkowski TG, Frankel M, </a:t>
            </a:r>
            <a:r>
              <a:rPr lang="en-US" sz="1200" dirty="0" err="1"/>
              <a:t>Brott</a:t>
            </a:r>
            <a:r>
              <a:rPr lang="en-US" sz="1200" dirty="0"/>
              <a:t> TG, Walker </a:t>
            </a:r>
            <a:r>
              <a:rPr lang="en-US" sz="1200" dirty="0" smtClean="0"/>
              <a:t>M. </a:t>
            </a:r>
            <a:r>
              <a:rPr lang="en-US" sz="1200" dirty="0"/>
              <a:t>Cost-effectiveness of tissue plasminogen activator for acute ischemic stroke. NINDS </a:t>
            </a:r>
            <a:r>
              <a:rPr lang="en-US" sz="1200" dirty="0" err="1"/>
              <a:t>rt</a:t>
            </a:r>
            <a:r>
              <a:rPr lang="en-US" sz="1200" dirty="0"/>
              <a:t>-PA Stroke Study Group. Neurology 1998;50:883-90. </a:t>
            </a:r>
            <a:r>
              <a:rPr lang="en-US" sz="1200" dirty="0">
                <a:hlinkClick r:id="rId3"/>
              </a:rPr>
              <a:t>https://</a:t>
            </a:r>
            <a:r>
              <a:rPr lang="en-US" sz="1200" dirty="0" smtClean="0">
                <a:hlinkClick r:id="rId3"/>
              </a:rPr>
              <a:t>www.ncbi.nlm.nih.gov/pubmed/9566367</a:t>
            </a:r>
            <a:r>
              <a:rPr lang="en-US" sz="1200" dirty="0" smtClean="0"/>
              <a:t>. </a:t>
            </a:r>
            <a:r>
              <a:rPr lang="en-US" sz="1200" dirty="0"/>
              <a:t>Accessed </a:t>
            </a:r>
            <a:r>
              <a:rPr lang="en-US" sz="1200" dirty="0" smtClean="0"/>
              <a:t>May 15</a:t>
            </a:r>
            <a:r>
              <a:rPr lang="en-US" sz="1200" dirty="0"/>
              <a:t>, </a:t>
            </a:r>
            <a:r>
              <a:rPr lang="en-US" sz="1200" dirty="0" smtClean="0"/>
              <a:t>2020. </a:t>
            </a:r>
            <a:endParaRPr lang="en-US" sz="1200" dirty="0"/>
          </a:p>
          <a:p>
            <a:pPr marL="228600" indent="-228600">
              <a:spcBef>
                <a:spcPts val="0"/>
              </a:spcBef>
            </a:pPr>
            <a:r>
              <a:rPr lang="en-US" sz="1200" dirty="0" smtClean="0"/>
              <a:t>Jensen </a:t>
            </a:r>
            <a:r>
              <a:rPr lang="en-US" sz="1200" dirty="0"/>
              <a:t>MD, Ryan DH, </a:t>
            </a:r>
            <a:r>
              <a:rPr lang="en-US" sz="1200" dirty="0" err="1"/>
              <a:t>Apovian</a:t>
            </a:r>
            <a:r>
              <a:rPr lang="en-US" sz="1200" dirty="0"/>
              <a:t> CM, </a:t>
            </a:r>
            <a:r>
              <a:rPr lang="en-US" sz="1200" dirty="0" smtClean="0"/>
              <a:t>et al.; </a:t>
            </a:r>
            <a:r>
              <a:rPr lang="en-US" sz="1200" dirty="0"/>
              <a:t>American College of Cardiology/American Heart Association Task Force on Practice Guidelines; Obesity Society. 2013 AHA/ACC/TOS guideline for the management of overweight and obesity in adults: a report of the American College of Cardiology/American Heart Association Task Force on Practice Guidelines and The Obesity Society. Circulation. 2014 Jun 24;129(25 </a:t>
            </a:r>
            <a:r>
              <a:rPr lang="en-US" sz="1200" dirty="0" err="1"/>
              <a:t>Suppl</a:t>
            </a:r>
            <a:r>
              <a:rPr lang="en-US" sz="1200" dirty="0"/>
              <a:t> 2):S102-38. </a:t>
            </a:r>
            <a:r>
              <a:rPr lang="en-US" sz="1200" dirty="0">
                <a:hlinkClick r:id="rId4"/>
              </a:rPr>
              <a:t>https://www.ncbi.nlm.nih.gov/pmc/articles/PMC5819889</a:t>
            </a:r>
            <a:r>
              <a:rPr lang="en-US" sz="1200" dirty="0" smtClean="0">
                <a:hlinkClick r:id="rId4"/>
              </a:rPr>
              <a:t>/</a:t>
            </a:r>
            <a:r>
              <a:rPr lang="en-US" sz="1200" dirty="0" smtClean="0"/>
              <a:t>. Accessed May 15, 2020.</a:t>
            </a:r>
            <a:endParaRPr lang="en-US" sz="1200" dirty="0"/>
          </a:p>
          <a:p>
            <a:pPr marL="228600" indent="-228600">
              <a:spcBef>
                <a:spcPts val="0"/>
              </a:spcBef>
            </a:pPr>
            <a:r>
              <a:rPr lang="en-US" sz="1200" dirty="0"/>
              <a:t>Johnston S. The economic case for new stroke </a:t>
            </a:r>
            <a:r>
              <a:rPr lang="en-US" sz="1200" dirty="0" err="1"/>
              <a:t>thrombolytics</a:t>
            </a:r>
            <a:r>
              <a:rPr lang="en-US" sz="1200" dirty="0"/>
              <a:t>. </a:t>
            </a:r>
            <a:r>
              <a:rPr lang="en-US" sz="1200" dirty="0" smtClean="0"/>
              <a:t>Stroke. </a:t>
            </a:r>
            <a:r>
              <a:rPr lang="en-US" sz="1200" dirty="0"/>
              <a:t>2010 Oct;41(10 </a:t>
            </a:r>
            <a:r>
              <a:rPr lang="en-US" sz="1200" dirty="0" err="1"/>
              <a:t>Suppl</a:t>
            </a:r>
            <a:r>
              <a:rPr lang="en-US" sz="1200" dirty="0"/>
              <a:t>):S59- S62. </a:t>
            </a:r>
            <a:r>
              <a:rPr lang="en-US" sz="1200" dirty="0">
                <a:hlinkClick r:id="rId5"/>
              </a:rPr>
              <a:t>https://www.ncbi.nlm.nih.gov/pmc/articles/PMC2955402</a:t>
            </a:r>
            <a:r>
              <a:rPr lang="en-US" sz="1200" dirty="0" smtClean="0">
                <a:hlinkClick r:id="rId5"/>
              </a:rPr>
              <a:t>/</a:t>
            </a:r>
            <a:r>
              <a:rPr lang="en-US" sz="1200" dirty="0" smtClean="0"/>
              <a:t>. </a:t>
            </a:r>
            <a:r>
              <a:rPr lang="en-US" sz="1200" dirty="0"/>
              <a:t>Accessed </a:t>
            </a:r>
            <a:r>
              <a:rPr lang="en-US" sz="1200" dirty="0" smtClean="0"/>
              <a:t>May 15</a:t>
            </a:r>
            <a:r>
              <a:rPr lang="en-US" sz="1200" dirty="0"/>
              <a:t>, </a:t>
            </a:r>
            <a:r>
              <a:rPr lang="en-US" sz="1200" dirty="0" smtClean="0"/>
              <a:t>2020.</a:t>
            </a:r>
          </a:p>
          <a:p>
            <a:pPr marL="228600" indent="-228600">
              <a:spcBef>
                <a:spcPts val="0"/>
              </a:spcBef>
            </a:pPr>
            <a:r>
              <a:rPr lang="en-US" sz="1200" dirty="0"/>
              <a:t>Kelly RL. 2015 Kelly Report: Health Disparities in America. </a:t>
            </a:r>
            <a:r>
              <a:rPr lang="en-US" sz="1200" dirty="0">
                <a:hlinkClick r:id="rId6"/>
              </a:rPr>
              <a:t>https://cbcbraintrust-kelly.house.gov/media-center/kelly-report</a:t>
            </a:r>
            <a:r>
              <a:rPr lang="en-US" sz="1200" dirty="0"/>
              <a:t>. Accessed May 15, 2020.</a:t>
            </a:r>
          </a:p>
          <a:p>
            <a:pPr marL="228600" indent="-228600">
              <a:spcBef>
                <a:spcPts val="0"/>
              </a:spcBef>
            </a:pPr>
            <a:r>
              <a:rPr lang="en-US" sz="1200" dirty="0"/>
              <a:t>King GL, McNeely MJ, Mau MLM. Understanding and Addressing Unique Needs of Diabetes in Asian Americans, Native Hawaiians, and Pacific Islanders. Diabetes Care 2012 May;35:1181-88. </a:t>
            </a:r>
            <a:r>
              <a:rPr lang="en-US" sz="1200" dirty="0">
                <a:hlinkClick r:id="rId7"/>
              </a:rPr>
              <a:t>https://www.ncbi.nlm.nih.gov/pmc/articles/PMC3329823/</a:t>
            </a:r>
            <a:r>
              <a:rPr lang="en-US" sz="1200" dirty="0"/>
              <a:t>. Accessed May 15, 2020. </a:t>
            </a:r>
          </a:p>
          <a:p>
            <a:pPr marL="228600" indent="-228600">
              <a:spcBef>
                <a:spcPts val="0"/>
              </a:spcBef>
            </a:pPr>
            <a:r>
              <a:rPr lang="en-US" sz="1200" dirty="0"/>
              <a:t>National Institute of Allergy and Infectious Diseases. Pneumococcal Disease. 2014.</a:t>
            </a:r>
          </a:p>
          <a:p>
            <a:pPr marL="228600" indent="-228600">
              <a:spcBef>
                <a:spcPts val="0"/>
              </a:spcBef>
            </a:pPr>
            <a:r>
              <a:rPr lang="en-US" sz="1200" dirty="0"/>
              <a:t>National Institute of Dental and Craniofacial Research, National Institutes of Health. Oral Health in America: A Report of the Surgeon General. Rockville, MD: U.S. Department of Health and Human Services; 2000. </a:t>
            </a:r>
            <a:r>
              <a:rPr lang="en-US" sz="1200" dirty="0">
                <a:hlinkClick r:id="rId8"/>
              </a:rPr>
              <a:t>https://www.nidcr.nih.gov/sites/default/files/2017-10/hck1ocv.%40www.surgeon.fullrpt.pdf</a:t>
            </a:r>
            <a:r>
              <a:rPr lang="en-US" sz="1200" dirty="0"/>
              <a:t>. Accessed May 15, 2020</a:t>
            </a:r>
            <a:r>
              <a:rPr lang="en-US" sz="1200" dirty="0" smtClean="0"/>
              <a:t>.</a:t>
            </a:r>
          </a:p>
          <a:p>
            <a:pPr marL="228600" indent="-228600">
              <a:spcBef>
                <a:spcPts val="0"/>
              </a:spcBef>
            </a:pPr>
            <a:r>
              <a:rPr lang="en-US" sz="1200" dirty="0"/>
              <a:t>Office of Disease Prevention and Health Promotion. Healthy People 2020. Access to Health Services. Washington, DC: U.S. Department of Health and Human Services. </a:t>
            </a:r>
            <a:r>
              <a:rPr lang="en-US" sz="1200" dirty="0">
                <a:hlinkClick r:id="rId9"/>
              </a:rPr>
              <a:t>http://www.healthypeople.gov/2020/topics-objectives/topic/Access-to-Health-Services</a:t>
            </a:r>
            <a:r>
              <a:rPr lang="en-US" sz="1200" dirty="0"/>
              <a:t>. Accessed May 15, 2020.  </a:t>
            </a:r>
            <a:endParaRPr lang="en-US" sz="1200" dirty="0" smtClean="0"/>
          </a:p>
          <a:p>
            <a:pPr marL="228600" indent="-228600">
              <a:spcBef>
                <a:spcPts val="0"/>
              </a:spcBef>
            </a:pPr>
            <a:r>
              <a:rPr lang="en-US" sz="1200" dirty="0"/>
              <a:t>Office of Management and Budget. Revisions to the standards for the classification of federal data on race and ethnicity. 62 Federal Register 58782; 30 Oct 1997. </a:t>
            </a:r>
            <a:r>
              <a:rPr lang="en-US" sz="1200" dirty="0">
                <a:hlinkClick r:id="rId10"/>
              </a:rPr>
              <a:t>http://federalregister.gov/a/97-28653</a:t>
            </a:r>
            <a:r>
              <a:rPr lang="en-US" sz="1200" dirty="0"/>
              <a:t>. Accessed May 15, 2020</a:t>
            </a:r>
            <a:r>
              <a:rPr lang="en-US" sz="1200" dirty="0" smtClean="0"/>
              <a:t>.</a:t>
            </a:r>
          </a:p>
          <a:p>
            <a:pPr marL="228600" indent="-228600">
              <a:spcBef>
                <a:spcPts val="0"/>
              </a:spcBef>
            </a:pPr>
            <a:r>
              <a:rPr lang="en-US" sz="1200" dirty="0"/>
              <a:t>Office of Minority Health. Mental and Behavioral Health - Asian Americans. 2019. </a:t>
            </a:r>
            <a:r>
              <a:rPr lang="en-US" sz="1200" dirty="0">
                <a:hlinkClick r:id="rId11"/>
              </a:rPr>
              <a:t>https://minorityhealth.hhs.gov/omh/browse.aspx?lvl=4&amp;lvlid=54</a:t>
            </a:r>
            <a:r>
              <a:rPr lang="en-US" sz="1200" dirty="0"/>
              <a:t>. Accessed May 15, 2020.</a:t>
            </a:r>
          </a:p>
          <a:p>
            <a:pPr>
              <a:spcBef>
                <a:spcPts val="0"/>
              </a:spcBef>
            </a:pPr>
            <a:endParaRPr lang="en-US" sz="1200" dirty="0"/>
          </a:p>
          <a:p>
            <a:pPr>
              <a:spcBef>
                <a:spcPts val="0"/>
              </a:spcBef>
            </a:pPr>
            <a:endParaRPr lang="en-US" sz="1200" dirty="0"/>
          </a:p>
          <a:p>
            <a:pPr>
              <a:spcBef>
                <a:spcPts val="0"/>
              </a:spcBef>
            </a:pPr>
            <a:endParaRPr lang="en-US" sz="1200" dirty="0"/>
          </a:p>
          <a:p>
            <a:pPr>
              <a:spcBef>
                <a:spcPts val="0"/>
              </a:spcBef>
            </a:pPr>
            <a:endParaRPr lang="en-US" sz="1200" dirty="0" smtClean="0"/>
          </a:p>
        </p:txBody>
      </p:sp>
      <p:sp>
        <p:nvSpPr>
          <p:cNvPr id="4" name="Slide Number Placeholder 3">
            <a:extLst>
              <a:ext uri="{FF2B5EF4-FFF2-40B4-BE49-F238E27FC236}">
                <a16:creationId xmlns:a16="http://schemas.microsoft.com/office/drawing/2014/main" id="{0B83242E-875D-481A-99EF-2B440872A488}"/>
              </a:ext>
            </a:extLst>
          </p:cNvPr>
          <p:cNvSpPr>
            <a:spLocks noGrp="1"/>
          </p:cNvSpPr>
          <p:nvPr>
            <p:ph type="sldNum" sz="quarter" idx="10"/>
          </p:nvPr>
        </p:nvSpPr>
        <p:spPr/>
        <p:txBody>
          <a:bodyPr/>
          <a:lstStyle/>
          <a:p>
            <a:fld id="{85F5B7A5-34A7-4AB0-A34F-A4DF2002FA98}" type="slidenum">
              <a:rPr lang="en-US" smtClean="0"/>
              <a:pPr/>
              <a:t>77</a:t>
            </a:fld>
            <a:endParaRPr lang="en-US" dirty="0"/>
          </a:p>
        </p:txBody>
      </p:sp>
    </p:spTree>
    <p:extLst>
      <p:ext uri="{BB962C8B-B14F-4D97-AF65-F5344CB8AC3E}">
        <p14:creationId xmlns:p14="http://schemas.microsoft.com/office/powerpoint/2010/main" val="11237943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C02C-745F-451A-89C3-2C208DE31503}"/>
              </a:ext>
            </a:extLst>
          </p:cNvPr>
          <p:cNvSpPr>
            <a:spLocks noGrp="1"/>
          </p:cNvSpPr>
          <p:nvPr>
            <p:ph type="title"/>
          </p:nvPr>
        </p:nvSpPr>
        <p:spPr/>
        <p:txBody>
          <a:bodyPr>
            <a:normAutofit fontScale="90000"/>
          </a:bodyPr>
          <a:lstStyle/>
          <a:p>
            <a:pPr algn="l"/>
            <a:r>
              <a:rPr lang="en-US" dirty="0" smtClean="0"/>
              <a:t>References, cont’d.</a:t>
            </a:r>
            <a:endParaRPr lang="en-US" dirty="0"/>
          </a:p>
        </p:txBody>
      </p:sp>
      <p:sp>
        <p:nvSpPr>
          <p:cNvPr id="3" name="Content Placeholder 2">
            <a:extLst>
              <a:ext uri="{FF2B5EF4-FFF2-40B4-BE49-F238E27FC236}">
                <a16:creationId xmlns:a16="http://schemas.microsoft.com/office/drawing/2014/main" id="{BA46D7F8-76BE-40BD-84DD-908F3C18D290}"/>
              </a:ext>
            </a:extLst>
          </p:cNvPr>
          <p:cNvSpPr>
            <a:spLocks noGrp="1"/>
          </p:cNvSpPr>
          <p:nvPr>
            <p:ph idx="1"/>
          </p:nvPr>
        </p:nvSpPr>
        <p:spPr>
          <a:xfrm>
            <a:off x="457200" y="1280158"/>
            <a:ext cx="8229600" cy="5196841"/>
          </a:xfrm>
        </p:spPr>
        <p:txBody>
          <a:bodyPr>
            <a:noAutofit/>
          </a:bodyPr>
          <a:lstStyle/>
          <a:p>
            <a:pPr marL="225425" indent="-225425">
              <a:spcBef>
                <a:spcPts val="0"/>
              </a:spcBef>
            </a:pPr>
            <a:r>
              <a:rPr lang="en-US" sz="1200" dirty="0" err="1" smtClean="0"/>
              <a:t>Ritenour</a:t>
            </a:r>
            <a:r>
              <a:rPr lang="en-US" sz="1200" dirty="0" smtClean="0"/>
              <a:t> </a:t>
            </a:r>
            <a:r>
              <a:rPr lang="en-US" sz="1200" dirty="0"/>
              <a:t>D, Rodriguez J, Wilson-Frederick S, Giordano L, </a:t>
            </a:r>
            <a:r>
              <a:rPr lang="en-US" sz="1200" dirty="0" err="1"/>
              <a:t>Gualtieri</a:t>
            </a:r>
            <a:r>
              <a:rPr lang="en-US" sz="1200" dirty="0"/>
              <a:t> B. Understanding the Health Needs of Diverse Groups of Asian and Native Hawaiian or Other Pacific Islander Medicare Beneficiaries. CMS OMH Data Highlight No. 10; August 2017.  </a:t>
            </a:r>
            <a:r>
              <a:rPr lang="en-US" sz="1200" dirty="0">
                <a:hlinkClick r:id="rId3"/>
              </a:rPr>
              <a:t>https://www.hosonline.org/globalassets/hos-online/publications/cms-omh-data-highlight-vol10-aug-2017.pdf</a:t>
            </a:r>
            <a:r>
              <a:rPr lang="en-US" sz="1200" dirty="0"/>
              <a:t>. Accessed May 15, 2020</a:t>
            </a:r>
            <a:r>
              <a:rPr lang="en-US" sz="1200" dirty="0" smtClean="0"/>
              <a:t>.</a:t>
            </a:r>
          </a:p>
          <a:p>
            <a:pPr marL="225425" indent="-225425">
              <a:spcBef>
                <a:spcPts val="0"/>
              </a:spcBef>
            </a:pPr>
            <a:r>
              <a:rPr lang="en-US" sz="1200" dirty="0"/>
              <a:t>Roberts M. Racial and Ethnic Differences in Health Insurance Coverage and Usual Source of Health Care, 2002. MEPS </a:t>
            </a:r>
            <a:r>
              <a:rPr lang="en-US" sz="1200" dirty="0" err="1"/>
              <a:t>Chartbook</a:t>
            </a:r>
            <a:r>
              <a:rPr lang="en-US" sz="1200" dirty="0"/>
              <a:t> No. 14. Rockville, MD: Agency for Healthcare Research and Quality; 2006. AHRQ Pub. No. 06-0004. </a:t>
            </a:r>
            <a:r>
              <a:rPr lang="en-US" sz="1200" dirty="0">
                <a:hlinkClick r:id="rId4"/>
              </a:rPr>
              <a:t>https://www.meps.ahrq.gov/data_files/publications/cb14/cb14.pdf</a:t>
            </a:r>
            <a:r>
              <a:rPr lang="en-US" sz="1200" dirty="0"/>
              <a:t>. Accessed May 15, 2020.</a:t>
            </a:r>
          </a:p>
          <a:p>
            <a:pPr marL="225425" indent="-225425">
              <a:spcBef>
                <a:spcPts val="0"/>
              </a:spcBef>
            </a:pPr>
            <a:r>
              <a:rPr lang="en-US" sz="1200" dirty="0"/>
              <a:t>Smart NA, Titus TT. Outcomes of early versus late nephrology referral in chronic kidney disease: a systematic review. Am J Med. 2011 Nov;124(11):1073-80e2. </a:t>
            </a:r>
            <a:r>
              <a:rPr lang="en-US" sz="1200" dirty="0">
                <a:hlinkClick r:id="rId5"/>
              </a:rPr>
              <a:t>https://www.ncbi.nlm.nih.gov/pubmed/22017785</a:t>
            </a:r>
            <a:r>
              <a:rPr lang="en-US" sz="1200" dirty="0"/>
              <a:t>. Accessed May 15, 2020. </a:t>
            </a:r>
          </a:p>
          <a:p>
            <a:pPr marL="225425" indent="-225425">
              <a:spcBef>
                <a:spcPts val="0"/>
              </a:spcBef>
            </a:pPr>
            <a:r>
              <a:rPr lang="en-US" sz="1200" dirty="0"/>
              <a:t>A Snapshot of Behavioral Health Issues for Asian American/Native Hawaiian/Pacific Islander Boys and Men: Jumpstarting an Overdue Conversation. Rockville, MD: Substance Abuse and Mental Health Services Administration; 2016. HHS Publication No. (SMA) 16-4959. </a:t>
            </a:r>
            <a:r>
              <a:rPr lang="en-US" sz="1200" dirty="0">
                <a:hlinkClick r:id="rId6"/>
              </a:rPr>
              <a:t>https://store.samhsa.gov/product/A-Snapshot-of-Behavioral-Health-Issues-for-Asian-American-Native-Hawaiian-Pacific-Islander-Boys-and-Men-Jumpstarting-an-Overdue-Conversation/SMA16-4959</a:t>
            </a:r>
            <a:r>
              <a:rPr lang="en-US" sz="1200" dirty="0"/>
              <a:t>. Accessed May 15, 2020.</a:t>
            </a:r>
          </a:p>
          <a:p>
            <a:pPr marL="225425" indent="-225425">
              <a:spcBef>
                <a:spcPts val="0"/>
              </a:spcBef>
            </a:pPr>
            <a:r>
              <a:rPr lang="en-US" sz="1200" dirty="0" err="1"/>
              <a:t>Tsoh</a:t>
            </a:r>
            <a:r>
              <a:rPr lang="en-US" sz="1200" dirty="0"/>
              <a:t> JY, </a:t>
            </a:r>
            <a:r>
              <a:rPr lang="en-US" sz="1200" dirty="0" err="1"/>
              <a:t>Sentell</a:t>
            </a:r>
            <a:r>
              <a:rPr lang="en-US" sz="1200" dirty="0"/>
              <a:t> T, </a:t>
            </a:r>
            <a:r>
              <a:rPr lang="en-US" sz="1200" dirty="0" err="1"/>
              <a:t>Gildengorin</a:t>
            </a:r>
            <a:r>
              <a:rPr lang="en-US" sz="1200" dirty="0"/>
              <a:t> G, et al. Healthcare communication barriers and self-rated health in older Chinese American immigrants. J Community Health. 2016 Aug;41(4):741-52. </a:t>
            </a:r>
            <a:r>
              <a:rPr lang="en-US" sz="1200" dirty="0">
                <a:hlinkClick r:id="rId7"/>
              </a:rPr>
              <a:t>https://www.ncbi.nlm.nih.gov/pmc/articles/PMC4930414/</a:t>
            </a:r>
            <a:r>
              <a:rPr lang="en-US" sz="1200" dirty="0"/>
              <a:t>. Accessed May 15, 2020. </a:t>
            </a:r>
            <a:endParaRPr lang="en-US" sz="1200" dirty="0" smtClean="0"/>
          </a:p>
          <a:p>
            <a:pPr marL="225425" indent="-225425">
              <a:spcBef>
                <a:spcPts val="0"/>
              </a:spcBef>
            </a:pPr>
            <a:r>
              <a:rPr lang="en-US" sz="1200" spc="-20" dirty="0">
                <a:latin typeface="Roboto"/>
              </a:rPr>
              <a:t>Vespa J, Armstrong DM, Medina L.</a:t>
            </a:r>
            <a:r>
              <a:rPr lang="en-US" sz="1200" cap="all" spc="-20" dirty="0">
                <a:solidFill>
                  <a:srgbClr val="4B636E"/>
                </a:solidFill>
                <a:latin typeface="Roboto"/>
              </a:rPr>
              <a:t> </a:t>
            </a:r>
            <a:r>
              <a:rPr lang="en-US" sz="1200" spc="-20" dirty="0"/>
              <a:t>Demographic Turning Points for the United States: Population Projections From 2020 to 2060. Suitland, MD: U.S. Census Bureau; 2019. </a:t>
            </a:r>
            <a:r>
              <a:rPr lang="en-US" sz="1200" spc="-20" dirty="0">
                <a:latin typeface="Roboto"/>
              </a:rPr>
              <a:t>Report Number </a:t>
            </a:r>
            <a:r>
              <a:rPr lang="en-US" sz="1200" cap="all" spc="-20" dirty="0">
                <a:latin typeface="Roboto"/>
              </a:rPr>
              <a:t>P25-1144. </a:t>
            </a:r>
            <a:r>
              <a:rPr lang="en-US" sz="1200" spc="-20" dirty="0">
                <a:hlinkClick r:id="rId8"/>
              </a:rPr>
              <a:t>https://www.census.gov/library/publications/2020/demo/p25-1144.html</a:t>
            </a:r>
            <a:r>
              <a:rPr lang="en-US" sz="1200" spc="-20" dirty="0"/>
              <a:t>. Accessed May 15, 2020.</a:t>
            </a:r>
          </a:p>
          <a:p>
            <a:pPr marL="225425" indent="-225425">
              <a:spcBef>
                <a:spcPts val="0"/>
              </a:spcBef>
            </a:pPr>
            <a:r>
              <a:rPr lang="en-US" sz="1200" dirty="0"/>
              <a:t>Van de </a:t>
            </a:r>
            <a:r>
              <a:rPr lang="en-US" sz="1200" dirty="0" err="1"/>
              <a:t>Ven</a:t>
            </a:r>
            <a:r>
              <a:rPr lang="en-US" sz="1200" dirty="0"/>
              <a:t>, AH. What matters most to patients? Participative provider care and staff courtesy. Patient Experience Journal 2014;1(1):Article 17. </a:t>
            </a:r>
            <a:r>
              <a:rPr lang="en-US" sz="1200" dirty="0">
                <a:hlinkClick r:id="rId9"/>
              </a:rPr>
              <a:t>https://pxjournal.org/journal/vol1/iss1/17/</a:t>
            </a:r>
            <a:r>
              <a:rPr lang="en-US" sz="1200" dirty="0"/>
              <a:t>. Accessed May 15, 2020.</a:t>
            </a:r>
          </a:p>
          <a:p>
            <a:pPr marL="225425" indent="-225425">
              <a:spcBef>
                <a:spcPts val="0"/>
              </a:spcBef>
            </a:pPr>
            <a:r>
              <a:rPr lang="en-US" sz="1200" dirty="0"/>
              <a:t>Wyatt LC, Ung T, Park R, Kwon SC, Trinh-</a:t>
            </a:r>
            <a:r>
              <a:rPr lang="en-US" sz="1200" dirty="0" err="1"/>
              <a:t>Shevrin</a:t>
            </a:r>
            <a:r>
              <a:rPr lang="en-US" sz="1200" dirty="0"/>
              <a:t> C. Risk factors of suicide and depression among Asian American, Native Hawaiian, and Pacific Islander youth: a systematic literature review. J Health Care Poor Underserved. 2015 May;26(2 </a:t>
            </a:r>
            <a:r>
              <a:rPr lang="en-US" sz="1200" dirty="0" err="1"/>
              <a:t>Suppl</a:t>
            </a:r>
            <a:r>
              <a:rPr lang="en-US" sz="1200" dirty="0"/>
              <a:t>):191-237. </a:t>
            </a:r>
            <a:r>
              <a:rPr lang="en-US" sz="1200" dirty="0">
                <a:hlinkClick r:id="rId10"/>
              </a:rPr>
              <a:t>https://www.ncbi.nlm.nih.gov/pmc/articles/PMC4530970/</a:t>
            </a:r>
            <a:r>
              <a:rPr lang="en-US" sz="1200" dirty="0"/>
              <a:t>. Accessed May 15, 2020.</a:t>
            </a:r>
          </a:p>
          <a:p>
            <a:pPr marL="225425" indent="-225425">
              <a:spcBef>
                <a:spcPts val="0"/>
              </a:spcBef>
            </a:pPr>
            <a:endParaRPr lang="en-US" sz="1200" dirty="0"/>
          </a:p>
          <a:p>
            <a:pPr>
              <a:spcBef>
                <a:spcPts val="0"/>
              </a:spcBef>
            </a:pPr>
            <a:endParaRPr lang="en-US" sz="1200" dirty="0" smtClean="0"/>
          </a:p>
          <a:p>
            <a:pPr>
              <a:spcBef>
                <a:spcPts val="0"/>
              </a:spcBef>
            </a:pPr>
            <a:endParaRPr lang="en-US" sz="1200" dirty="0"/>
          </a:p>
        </p:txBody>
      </p:sp>
      <p:sp>
        <p:nvSpPr>
          <p:cNvPr id="4" name="Slide Number Placeholder 3">
            <a:extLst>
              <a:ext uri="{FF2B5EF4-FFF2-40B4-BE49-F238E27FC236}">
                <a16:creationId xmlns:a16="http://schemas.microsoft.com/office/drawing/2014/main" id="{E0EED68B-E5DB-47CF-BD22-711242B6A156}"/>
              </a:ext>
            </a:extLst>
          </p:cNvPr>
          <p:cNvSpPr>
            <a:spLocks noGrp="1"/>
          </p:cNvSpPr>
          <p:nvPr>
            <p:ph type="sldNum" sz="quarter" idx="10"/>
          </p:nvPr>
        </p:nvSpPr>
        <p:spPr>
          <a:xfrm>
            <a:off x="6400800" y="6217919"/>
            <a:ext cx="2057400" cy="365125"/>
          </a:xfrm>
        </p:spPr>
        <p:txBody>
          <a:bodyPr/>
          <a:lstStyle/>
          <a:p>
            <a:fld id="{85F5B7A5-34A7-4AB0-A34F-A4DF2002FA98}" type="slidenum">
              <a:rPr lang="en-US" smtClean="0"/>
              <a:pPr/>
              <a:t>78</a:t>
            </a:fld>
            <a:endParaRPr lang="en-US" dirty="0"/>
          </a:p>
        </p:txBody>
      </p:sp>
    </p:spTree>
    <p:extLst>
      <p:ext uri="{BB962C8B-B14F-4D97-AF65-F5344CB8AC3E}">
        <p14:creationId xmlns:p14="http://schemas.microsoft.com/office/powerpoint/2010/main" val="16662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C02C-745F-451A-89C3-2C208DE31503}"/>
              </a:ext>
            </a:extLst>
          </p:cNvPr>
          <p:cNvSpPr>
            <a:spLocks noGrp="1"/>
          </p:cNvSpPr>
          <p:nvPr>
            <p:ph type="title"/>
          </p:nvPr>
        </p:nvSpPr>
        <p:spPr/>
        <p:txBody>
          <a:bodyPr>
            <a:normAutofit fontScale="90000"/>
          </a:bodyPr>
          <a:lstStyle/>
          <a:p>
            <a:pPr algn="l"/>
            <a:r>
              <a:rPr lang="en-US" dirty="0" smtClean="0"/>
              <a:t>References, cont’d.</a:t>
            </a:r>
            <a:endParaRPr lang="en-US" dirty="0"/>
          </a:p>
        </p:txBody>
      </p:sp>
      <p:sp>
        <p:nvSpPr>
          <p:cNvPr id="3" name="Content Placeholder 2">
            <a:extLst>
              <a:ext uri="{FF2B5EF4-FFF2-40B4-BE49-F238E27FC236}">
                <a16:creationId xmlns:a16="http://schemas.microsoft.com/office/drawing/2014/main" id="{BA46D7F8-76BE-40BD-84DD-908F3C18D290}"/>
              </a:ext>
            </a:extLst>
          </p:cNvPr>
          <p:cNvSpPr>
            <a:spLocks noGrp="1"/>
          </p:cNvSpPr>
          <p:nvPr>
            <p:ph idx="1"/>
          </p:nvPr>
        </p:nvSpPr>
        <p:spPr>
          <a:xfrm>
            <a:off x="457200" y="1280160"/>
            <a:ext cx="8229600" cy="4892040"/>
          </a:xfrm>
        </p:spPr>
        <p:txBody>
          <a:bodyPr>
            <a:noAutofit/>
          </a:bodyPr>
          <a:lstStyle/>
          <a:p>
            <a:pPr>
              <a:spcBef>
                <a:spcPts val="0"/>
              </a:spcBef>
            </a:pPr>
            <a:endParaRPr lang="en-US" sz="1200" dirty="0"/>
          </a:p>
        </p:txBody>
      </p:sp>
      <p:sp>
        <p:nvSpPr>
          <p:cNvPr id="4" name="Slide Number Placeholder 3">
            <a:extLst>
              <a:ext uri="{FF2B5EF4-FFF2-40B4-BE49-F238E27FC236}">
                <a16:creationId xmlns:a16="http://schemas.microsoft.com/office/drawing/2014/main" id="{E0EED68B-E5DB-47CF-BD22-711242B6A156}"/>
              </a:ext>
            </a:extLst>
          </p:cNvPr>
          <p:cNvSpPr>
            <a:spLocks noGrp="1"/>
          </p:cNvSpPr>
          <p:nvPr>
            <p:ph type="sldNum" sz="quarter" idx="10"/>
          </p:nvPr>
        </p:nvSpPr>
        <p:spPr/>
        <p:txBody>
          <a:bodyPr/>
          <a:lstStyle/>
          <a:p>
            <a:fld id="{85F5B7A5-34A7-4AB0-A34F-A4DF2002FA98}" type="slidenum">
              <a:rPr lang="en-US" smtClean="0"/>
              <a:pPr/>
              <a:t>79</a:t>
            </a:fld>
            <a:endParaRPr lang="en-US" dirty="0"/>
          </a:p>
        </p:txBody>
      </p:sp>
    </p:spTree>
    <p:extLst>
      <p:ext uri="{BB962C8B-B14F-4D97-AF65-F5344CB8AC3E}">
        <p14:creationId xmlns:p14="http://schemas.microsoft.com/office/powerpoint/2010/main" val="1550668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3411-8CAD-4EBE-ADF6-22C0645DE132}"/>
              </a:ext>
            </a:extLst>
          </p:cNvPr>
          <p:cNvSpPr>
            <a:spLocks noGrp="1"/>
          </p:cNvSpPr>
          <p:nvPr>
            <p:ph type="title"/>
          </p:nvPr>
        </p:nvSpPr>
        <p:spPr/>
        <p:txBody>
          <a:bodyPr>
            <a:normAutofit fontScale="90000"/>
          </a:bodyPr>
          <a:lstStyle/>
          <a:p>
            <a:pPr algn="l"/>
            <a:r>
              <a:rPr lang="en-US" dirty="0"/>
              <a:t>Terminology: Disparities</a:t>
            </a:r>
          </a:p>
        </p:txBody>
      </p:sp>
      <p:sp>
        <p:nvSpPr>
          <p:cNvPr id="3" name="Content Placeholder 2">
            <a:extLst>
              <a:ext uri="{FF2B5EF4-FFF2-40B4-BE49-F238E27FC236}">
                <a16:creationId xmlns:a16="http://schemas.microsoft.com/office/drawing/2014/main" id="{C3733531-B461-4989-9C22-4A484C3BEB30}"/>
              </a:ext>
            </a:extLst>
          </p:cNvPr>
          <p:cNvSpPr>
            <a:spLocks noGrp="1"/>
          </p:cNvSpPr>
          <p:nvPr>
            <p:ph idx="1"/>
          </p:nvPr>
        </p:nvSpPr>
        <p:spPr/>
        <p:txBody>
          <a:bodyPr>
            <a:normAutofit/>
          </a:bodyPr>
          <a:lstStyle/>
          <a:p>
            <a:r>
              <a:rPr lang="en-US" dirty="0"/>
              <a:t>In the </a:t>
            </a:r>
            <a:r>
              <a:rPr lang="en-US" dirty="0" smtClean="0"/>
              <a:t>QDR, </a:t>
            </a:r>
            <a:r>
              <a:rPr lang="en-US" dirty="0"/>
              <a:t>a disparity is a statistically significant difference that is also a relative difference of at least 10 percent.  </a:t>
            </a:r>
          </a:p>
          <a:p>
            <a:r>
              <a:rPr lang="en-US" dirty="0"/>
              <a:t>Disparities are identified in this </a:t>
            </a:r>
            <a:r>
              <a:rPr lang="en-US" dirty="0" err="1" smtClean="0"/>
              <a:t>chartbook</a:t>
            </a:r>
            <a:r>
              <a:rPr lang="en-US" dirty="0" smtClean="0"/>
              <a:t> </a:t>
            </a:r>
            <a:r>
              <a:rPr lang="en-US" dirty="0"/>
              <a:t>by comparing the Asian or NHPI group </a:t>
            </a:r>
            <a:r>
              <a:rPr lang="en-US" dirty="0" smtClean="0"/>
              <a:t>with </a:t>
            </a:r>
            <a:r>
              <a:rPr lang="en-US" dirty="0"/>
              <a:t>the reference group, which in this </a:t>
            </a:r>
            <a:r>
              <a:rPr lang="en-US" dirty="0" err="1" smtClean="0"/>
              <a:t>chartbook</a:t>
            </a:r>
            <a:r>
              <a:rPr lang="en-US" dirty="0" smtClean="0"/>
              <a:t> </a:t>
            </a:r>
            <a:r>
              <a:rPr lang="en-US" dirty="0"/>
              <a:t>is the White group. </a:t>
            </a:r>
          </a:p>
        </p:txBody>
      </p:sp>
      <p:sp>
        <p:nvSpPr>
          <p:cNvPr id="4" name="Slide Number Placeholder 3">
            <a:extLst>
              <a:ext uri="{FF2B5EF4-FFF2-40B4-BE49-F238E27FC236}">
                <a16:creationId xmlns:a16="http://schemas.microsoft.com/office/drawing/2014/main" id="{7ABB3220-FE5E-4196-83B4-C58DA5758C57}"/>
              </a:ext>
            </a:extLst>
          </p:cNvPr>
          <p:cNvSpPr>
            <a:spLocks noGrp="1"/>
          </p:cNvSpPr>
          <p:nvPr>
            <p:ph type="sldNum" sz="quarter" idx="10"/>
          </p:nvPr>
        </p:nvSpPr>
        <p:spPr/>
        <p:txBody>
          <a:bodyPr/>
          <a:lstStyle/>
          <a:p>
            <a:fld id="{85F5B7A5-34A7-4AB0-A34F-A4DF2002FA98}" type="slidenum">
              <a:rPr lang="en-US" smtClean="0"/>
              <a:t>8</a:t>
            </a:fld>
            <a:endParaRPr lang="en-US" dirty="0"/>
          </a:p>
        </p:txBody>
      </p:sp>
    </p:spTree>
    <p:extLst>
      <p:ext uri="{BB962C8B-B14F-4D97-AF65-F5344CB8AC3E}">
        <p14:creationId xmlns:p14="http://schemas.microsoft.com/office/powerpoint/2010/main" val="2998992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Key Findings of the </a:t>
            </a:r>
            <a:r>
              <a:rPr lang="en-US" sz="2800" dirty="0" err="1" smtClean="0"/>
              <a:t>Chartbook</a:t>
            </a:r>
            <a:r>
              <a:rPr lang="en-US" sz="2800" dirty="0" smtClean="0"/>
              <a:t> on Healthcare for Asians and NHPIs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Asian and NHPI populations continue to be among the higher performing groups on patient safety measures.</a:t>
            </a:r>
          </a:p>
          <a:p>
            <a:pPr lvl="1"/>
            <a:r>
              <a:rPr lang="en-US" dirty="0" smtClean="0"/>
              <a:t>As more specific data from subpopulations of both groups become available, important differences in measure performance may emerge.</a:t>
            </a:r>
          </a:p>
          <a:p>
            <a:r>
              <a:rPr lang="en-US" dirty="0" smtClean="0"/>
              <a:t>Asian and NHPI populations experience disparities in several areas related to person- and family-centered care, access to care, experience with home healthcare, and language assistance. </a:t>
            </a:r>
          </a:p>
          <a:p>
            <a:r>
              <a:rPr lang="en-US" dirty="0" smtClean="0"/>
              <a:t>Asian and NHPI populations with HIV were less likely than Whites to know their </a:t>
            </a:r>
            <a:r>
              <a:rPr lang="en-US" dirty="0" err="1" smtClean="0"/>
              <a:t>serostatus</a:t>
            </a:r>
            <a:r>
              <a:rPr lang="en-US" dirty="0" smtClean="0"/>
              <a:t>.</a:t>
            </a:r>
            <a:endParaRPr lang="en-US" dirty="0"/>
          </a:p>
        </p:txBody>
      </p:sp>
      <p:sp>
        <p:nvSpPr>
          <p:cNvPr id="4" name="Slide Number Placeholder 3">
            <a:extLst>
              <a:ext uri="{FF2B5EF4-FFF2-40B4-BE49-F238E27FC236}">
                <a16:creationId xmlns:a16="http://schemas.microsoft.com/office/drawing/2014/main" id="{4005477B-B823-4BD4-8FFA-15E0E9CAFCE5}"/>
              </a:ext>
            </a:extLst>
          </p:cNvPr>
          <p:cNvSpPr>
            <a:spLocks noGrp="1"/>
          </p:cNvSpPr>
          <p:nvPr>
            <p:ph type="sldNum" sz="quarter" idx="10"/>
          </p:nvPr>
        </p:nvSpPr>
        <p:spPr/>
        <p:txBody>
          <a:bodyPr/>
          <a:lstStyle/>
          <a:p>
            <a:fld id="{85F5B7A5-34A7-4AB0-A34F-A4DF2002FA98}" type="slidenum">
              <a:rPr lang="en-US" smtClean="0"/>
              <a:pPr/>
              <a:t>9</a:t>
            </a:fld>
            <a:endParaRPr lang="en-US" dirty="0"/>
          </a:p>
        </p:txBody>
      </p:sp>
    </p:spTree>
    <p:extLst>
      <p:ext uri="{BB962C8B-B14F-4D97-AF65-F5344CB8AC3E}">
        <p14:creationId xmlns:p14="http://schemas.microsoft.com/office/powerpoint/2010/main" val="4159127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n NHPI Template 2019" id="{AE96AB80-212F-4222-A06C-EF80B0AF34F2}" vid="{918CD221-78B5-4679-918A-D02B3551FA0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ian NHPI Template 2019" id="{AE96AB80-212F-4222-A06C-EF80B0AF34F2}" vid="{8051C49C-5101-41CF-B8B8-675D549ABAE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2.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42A41A-D2EC-4387-A3D7-1BDDEC0CF04C}">
  <ds:schemaRefs>
    <ds:schemaRef ds:uri="http://purl.org/dc/elements/1.1/"/>
    <ds:schemaRef ds:uri="http://schemas.microsoft.com/office/2006/metadata/properties"/>
    <ds:schemaRef ds:uri="http://schemas.microsoft.com/office/2006/documentManagement/types"/>
    <ds:schemaRef ds:uri="http://schemas.microsoft.com/sharepoint/v3"/>
    <ds:schemaRef ds:uri="a8f12d5d-e9b2-448e-8eb7-60c9384bbf01"/>
    <ds:schemaRef ds:uri="http://purl.org/dc/terms/"/>
    <ds:schemaRef ds:uri="a0cb785d-7160-4b74-9d38-f0a6b70d7cb5"/>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Asian NHPI Template 2019</Template>
  <TotalTime>19585</TotalTime>
  <Words>11751</Words>
  <Application>Microsoft Office PowerPoint</Application>
  <PresentationFormat>On-screen Show (4:3)</PresentationFormat>
  <Paragraphs>800</Paragraphs>
  <Slides>79</Slides>
  <Notes>79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79</vt:i4>
      </vt:variant>
    </vt:vector>
  </HeadingPairs>
  <TitlesOfParts>
    <vt:vector size="85" baseType="lpstr">
      <vt:lpstr>Arial</vt:lpstr>
      <vt:lpstr>Calibri</vt:lpstr>
      <vt:lpstr>Roboto</vt:lpstr>
      <vt:lpstr>Office Theme</vt:lpstr>
      <vt:lpstr>Custom Design</vt:lpstr>
      <vt:lpstr>1_Office Theme</vt:lpstr>
      <vt:lpstr>National Healthcare Quality and Disparities Report</vt:lpstr>
      <vt:lpstr>National Healthcare Quality and Disparities Report Chartbooks</vt:lpstr>
      <vt:lpstr>QDR Healthcare Priority Areas</vt:lpstr>
      <vt:lpstr>Other Chartbooks About AHRQ’s Priority Populations</vt:lpstr>
      <vt:lpstr>Goals of the Chartbook on Healthcare for Asians and Native Hawaiians/ Pacific Islanders</vt:lpstr>
      <vt:lpstr>Organization of the Chartbook on Healthcare for Asians and NHPIs</vt:lpstr>
      <vt:lpstr>Terminology: Race</vt:lpstr>
      <vt:lpstr>Terminology: Disparities</vt:lpstr>
      <vt:lpstr>Key Findings of the Chartbook on Healthcare for Asians and NHPIs</vt:lpstr>
      <vt:lpstr>National Healthcare Quality and Disparities Report Chartbook on HealthCare for Asians and Native Hawaiians/Pacific Islanders</vt:lpstr>
      <vt:lpstr>Quality and Disparities Report</vt:lpstr>
      <vt:lpstr>Quality and Disparities Report, cont’d.</vt:lpstr>
      <vt:lpstr>Chartbook on Healthcare for Asians and NHPIs</vt:lpstr>
      <vt:lpstr>Key Metrics Used in the Chartbook</vt:lpstr>
      <vt:lpstr>Data Collection Standards for Race, 2011</vt:lpstr>
      <vt:lpstr>Data Collection Standards for Race 2011, cont’d.</vt:lpstr>
      <vt:lpstr>Racial Makeup of the U.S. Population, 2017</vt:lpstr>
      <vt:lpstr>Ethnic Makeup of the U.S. Population, 2017</vt:lpstr>
      <vt:lpstr>National Healthcare Quality and Disparities Report Chartbook on Healthcare for Asians and Native Hawaiians/Pacific Islanders</vt:lpstr>
      <vt:lpstr>Health of the Asian and NHPI Populations in the United States</vt:lpstr>
      <vt:lpstr>Growth Rate of Asian and NHPI Populations</vt:lpstr>
      <vt:lpstr>Geographic Distribution of the U.S. Asian Population, 2017</vt:lpstr>
      <vt:lpstr>Geographic Distribution of the U.S. NHPI Population, 2017</vt:lpstr>
      <vt:lpstr>Geographic Distribution of Asian and NHPI Populations</vt:lpstr>
      <vt:lpstr>Asian and NHPI Populations Compared, 2017</vt:lpstr>
      <vt:lpstr>Marital Status of the Population Age 15 Years and Over, 2017</vt:lpstr>
      <vt:lpstr>Households by Type, 2017</vt:lpstr>
      <vt:lpstr>Educational Attainment of the Population Age 25 Years and Over, 2017</vt:lpstr>
      <vt:lpstr>Disaggregation of Subpopulation Data</vt:lpstr>
      <vt:lpstr>Ten Largest Asian Subpopulations, United States, 2017</vt:lpstr>
      <vt:lpstr>Six Largest NHPI  Subpopulations, United States, 2017</vt:lpstr>
      <vt:lpstr>Educational Attainment of Asian Subpopulations Age 25 Years and Over, 2017</vt:lpstr>
      <vt:lpstr>Educational Attainment of NHPI Subpopulations Age 25 Years and Over, 2017</vt:lpstr>
      <vt:lpstr>Asian Subpopulations Age 5 Years and Over With Limited English Proficiency, 2017</vt:lpstr>
      <vt:lpstr>NHPI Subpopulations Age 5 Years and Over With Limited English Proficiency, 2017</vt:lpstr>
      <vt:lpstr>Year of Entry of the Foreign-Born Asian and NHPI Population, 2017</vt:lpstr>
      <vt:lpstr>Projected Growth of the U.S. Resident Population Between 2016 and 2060, by Race</vt:lpstr>
      <vt:lpstr>Projected Growth of Asians and NHPIs as Share of U.S. Population Age 65+ Between 2016 and 2060</vt:lpstr>
      <vt:lpstr>Labor Force and Employment Status of Civilian Population 16 Years and Over, 2017 </vt:lpstr>
      <vt:lpstr>Occupation of the Asian Civilian Employed Population 16 Years and Over, 2017</vt:lpstr>
      <vt:lpstr>Occupation of the NHPI Civilian Employed Population 16 Years and Over, 2017</vt:lpstr>
      <vt:lpstr>Income and Poverty Status, Asian Households, Families, and Individuals, 2017</vt:lpstr>
      <vt:lpstr>Income and Poverty Status, NHPI Households, Families, and Individuals, 2017</vt:lpstr>
      <vt:lpstr>Largest Age Groups in the Asian and NHPI Population, 2017</vt:lpstr>
      <vt:lpstr>Age Distribution Among Asian Subpopulations, 2017</vt:lpstr>
      <vt:lpstr>Age Distribution Among NHPI Subpopulations, 2017</vt:lpstr>
      <vt:lpstr>National Healthcare Quality and Disparities Report Chartbook on Healthcare for Asians and Native Hawaiians/Pacific Islanders</vt:lpstr>
      <vt:lpstr>ACCESS TO CARE</vt:lpstr>
      <vt:lpstr>Disparities in Access: Number and Percentage of Access Measures for Which Selected Groups Experienced Disparities in Access, 2016, 2017</vt:lpstr>
      <vt:lpstr>Health Insurance Status, 2017</vt:lpstr>
      <vt:lpstr>Individuals with no health insurance coverage, Asian subpopulations, 2017</vt:lpstr>
      <vt:lpstr>Individuals with no health insurance coverage, NHPI subpopulations, 2017</vt:lpstr>
      <vt:lpstr>People with a usual primary care provider, by race, 2002-2016</vt:lpstr>
      <vt:lpstr>People who were unable to get or delayed in getting needed dental care in the last 12 months, by race, 2002-2016</vt:lpstr>
      <vt:lpstr>Adults who had a doctor's office or clinic visit in the last 12 months and needed care, tests, or treatment who sometimes or never found it easy to get the care, tests, or treatment, by race, 2008-2016</vt:lpstr>
      <vt:lpstr>Adults who had any appointments for routine healthcare in the last 12 months who sometimes or never got an appointment for routine care as soon as needed, by race, 2002-2016</vt:lpstr>
      <vt:lpstr>DISPARITIES IN QUALITY: Number and Percentage of Quality Measures for Which Selected Groups Experienced Disparities in Quality of Care</vt:lpstr>
      <vt:lpstr>PRIORITY AREA: PATIENT SAFETY</vt:lpstr>
      <vt:lpstr>Adults age 65 and over who received in the calendar year at least 1 of 33 potentially inappropriate prescription medications for older adults, by race, 2002-2016</vt:lpstr>
      <vt:lpstr>PRIORITY AREA: PERSON- AND FAMILY-CENTERED CARE</vt:lpstr>
      <vt:lpstr>Adults who reported that home health providers always treated them with courtesy and respect in the last 2 months of care, by race, 2012-2017</vt:lpstr>
      <vt:lpstr>Adults who reported that home health providers always treated them as gently as possible in the last 2 months of care, by race, 2012-2017</vt:lpstr>
      <vt:lpstr>Adults with limited English proficiency who had a usual source of care, by race, 2016</vt:lpstr>
      <vt:lpstr>Adults with limited English proficiency and usual source of care (USC) whose USC had language assistance, by race, 2016</vt:lpstr>
      <vt:lpstr>PRIORITY AREA: EFFECTIVE TREATMENT</vt:lpstr>
      <vt:lpstr>Acute stroke patients for whom IV thrombolytic therapy was initiated at hospital within 3 hours of time last known well, by race, 2013-2016</vt:lpstr>
      <vt:lpstr>People age 13 and over living with HIV who know their serostatus, by race/ethnicity, 2010-2015</vt:lpstr>
      <vt:lpstr>Suicide deaths among people age 12 and over per 100,000 population, by race, 2008-2016</vt:lpstr>
      <vt:lpstr>Suicide deaths among people age 12 and over per 100,000 population, by race and sex, 2016</vt:lpstr>
      <vt:lpstr>PRIORITY AREA: HEALTHY LIVING</vt:lpstr>
      <vt:lpstr>Hospital patients who received pneumococcal immunization, by race, 2012-2015</vt:lpstr>
      <vt:lpstr>Adults with obesity who ever received advice from a health professional about eating fewer high-fat or  high-cholesterol foods, by race, 2002-2016</vt:lpstr>
      <vt:lpstr>PRIORITY AREA: AFFORDABLE CARE</vt:lpstr>
      <vt:lpstr>People under age 65 whose family's health insurance premium and out-of-pocket medical expenditures were more than 10% of total family income, by race, 2002-2016 </vt:lpstr>
      <vt:lpstr>Resources</vt:lpstr>
      <vt:lpstr>References</vt:lpstr>
      <vt:lpstr>References, cont’d.</vt:lpstr>
      <vt:lpstr>References, cont’d.</vt:lpstr>
      <vt:lpstr>References, cont’d.</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Healthcare Quality and Disparities Report</dc:title>
  <dc:subject>National Healthcare Quality and Disparities Report</dc:subject>
  <dc:creator>"Agency for Healthcare Research and Quality (AHRQ)"</dc:creator>
  <cp:keywords>QDR; Hispanics</cp:keywords>
  <cp:lastModifiedBy>Ramage, Kathryn (AHRQ/OC) (CTR)</cp:lastModifiedBy>
  <cp:revision>1415</cp:revision>
  <cp:lastPrinted>2020-02-19T17:37:02Z</cp:lastPrinted>
  <dcterms:created xsi:type="dcterms:W3CDTF">2019-08-05T23:40:19Z</dcterms:created>
  <dcterms:modified xsi:type="dcterms:W3CDTF">2020-05-20T18:09:30Z</dcterms:modified>
  <cp:category>Quality; Disparities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