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notesSlides/notesSlide15.xml" ContentType="application/vnd.openxmlformats-officedocument.presentationml.notesSl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notesSlides/notesSlide16.xml" ContentType="application/vnd.openxmlformats-officedocument.presentationml.notesSlide+xml"/>
  <Override PartName="/ppt/charts/chart5.xml" ContentType="application/vnd.openxmlformats-officedocument.drawingml.chart+xml"/>
  <Override PartName="/ppt/theme/themeOverride5.xml" ContentType="application/vnd.openxmlformats-officedocument.themeOverride+xml"/>
  <Override PartName="/ppt/charts/chart6.xml" ContentType="application/vnd.openxmlformats-officedocument.drawingml.chart+xml"/>
  <Override PartName="/ppt/theme/themeOverride6.xml" ContentType="application/vnd.openxmlformats-officedocument.themeOverr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7.xml" ContentType="application/vnd.openxmlformats-officedocument.drawingml.chart+xml"/>
  <Override PartName="/ppt/theme/themeOverride7.xml" ContentType="application/vnd.openxmlformats-officedocument.themeOverride+xml"/>
  <Override PartName="/ppt/charts/chart8.xml" ContentType="application/vnd.openxmlformats-officedocument.drawingml.chart+xml"/>
  <Override PartName="/ppt/theme/themeOverride8.xml" ContentType="application/vnd.openxmlformats-officedocument.themeOverride+xml"/>
  <Override PartName="/ppt/drawings/drawing1.xml" ContentType="application/vnd.openxmlformats-officedocument.drawingml.chartshapes+xml"/>
  <Override PartName="/ppt/notesSlides/notesSlide19.xml" ContentType="application/vnd.openxmlformats-officedocument.presentationml.notesSlide+xml"/>
  <Override PartName="/ppt/charts/chart9.xml" ContentType="application/vnd.openxmlformats-officedocument.drawingml.chart+xml"/>
  <Override PartName="/ppt/theme/themeOverride9.xml" ContentType="application/vnd.openxmlformats-officedocument.themeOverr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0.xml" ContentType="application/vnd.openxmlformats-officedocument.drawingml.chart+xml"/>
  <Override PartName="/ppt/theme/themeOverride10.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6"/>
  </p:notesMasterIdLst>
  <p:handoutMasterIdLst>
    <p:handoutMasterId r:id="rId27"/>
  </p:handoutMasterIdLst>
  <p:sldIdLst>
    <p:sldId id="256" r:id="rId3"/>
    <p:sldId id="286" r:id="rId4"/>
    <p:sldId id="287" r:id="rId5"/>
    <p:sldId id="289" r:id="rId6"/>
    <p:sldId id="278" r:id="rId7"/>
    <p:sldId id="277" r:id="rId8"/>
    <p:sldId id="276" r:id="rId9"/>
    <p:sldId id="279" r:id="rId10"/>
    <p:sldId id="288" r:id="rId11"/>
    <p:sldId id="290" r:id="rId12"/>
    <p:sldId id="296" r:id="rId13"/>
    <p:sldId id="292" r:id="rId14"/>
    <p:sldId id="297" r:id="rId15"/>
    <p:sldId id="274" r:id="rId16"/>
    <p:sldId id="267" r:id="rId17"/>
    <p:sldId id="257" r:id="rId18"/>
    <p:sldId id="258" r:id="rId19"/>
    <p:sldId id="295" r:id="rId20"/>
    <p:sldId id="273" r:id="rId21"/>
    <p:sldId id="263" r:id="rId22"/>
    <p:sldId id="264" r:id="rId23"/>
    <p:sldId id="280" r:id="rId24"/>
    <p:sldId id="294"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HHS" initials="DMB" lastIdx="18" clrIdx="0"/>
  <p:cmAuthor id="1" name="Windows User" initials="WU" lastIdx="19" clrIdx="1"/>
  <p:cmAuthor id="2" name="Doreen Bonnett" initials="DMB" lastIdx="1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2F2F2"/>
    <a:srgbClr val="D9DDC3"/>
    <a:srgbClr val="83D081"/>
    <a:srgbClr val="C4BD97"/>
    <a:srgbClr val="0072C6"/>
    <a:srgbClr val="AABA0A"/>
    <a:srgbClr val="D9D9D9"/>
    <a:srgbClr val="DBEEF4"/>
    <a:srgbClr val="D7E4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70743" autoAdjust="0"/>
  </p:normalViewPr>
  <p:slideViewPr>
    <p:cSldViewPr>
      <p:cViewPr>
        <p:scale>
          <a:sx n="82" d="100"/>
          <a:sy n="82" d="100"/>
        </p:scale>
        <p:origin x="-312"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90" d="100"/>
          <a:sy n="90" d="100"/>
        </p:scale>
        <p:origin x="-726" y="3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2" Type="http://schemas.openxmlformats.org/officeDocument/2006/relationships/package" Target="../embeddings/Microsoft_Excel_Worksheet10.xlsx"/><Relationship Id="rId1" Type="http://schemas.openxmlformats.org/officeDocument/2006/relationships/themeOverride" Target="../theme/themeOverride10.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7.xlsx"/><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8.xlsx"/><Relationship Id="rId1" Type="http://schemas.openxmlformats.org/officeDocument/2006/relationships/themeOverride" Target="../theme/themeOverride8.xml"/></Relationships>
</file>

<file path=ppt/charts/_rels/chart9.xml.rels><?xml version="1.0" encoding="UTF-8" standalone="yes"?>
<Relationships xmlns="http://schemas.openxmlformats.org/package/2006/relationships"><Relationship Id="rId2" Type="http://schemas.openxmlformats.org/officeDocument/2006/relationships/package" Target="../embeddings/Microsoft_Excel_Worksheet9.xlsx"/><Relationship Id="rId1" Type="http://schemas.openxmlformats.org/officeDocument/2006/relationships/themeOverride" Target="../theme/themeOverrid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8581413434431804"/>
          <c:y val="0.20010377175075339"/>
          <c:w val="0.79633347914843977"/>
          <c:h val="0.64669461456206867"/>
        </c:manualLayout>
      </c:layout>
      <c:lineChart>
        <c:grouping val="standard"/>
        <c:varyColors val="0"/>
        <c:ser>
          <c:idx val="3"/>
          <c:order val="0"/>
          <c:tx>
            <c:strRef>
              <c:f>Sheet1!$A$6</c:f>
              <c:strCache>
                <c:ptCount val="1"/>
                <c:pt idx="0">
                  <c:v>Total</c:v>
                </c:pt>
              </c:strCache>
            </c:strRef>
          </c:tx>
          <c:spPr>
            <a:ln w="25400">
              <a:solidFill>
                <a:sysClr val="windowText" lastClr="000000"/>
              </a:solidFill>
            </a:ln>
          </c:spPr>
          <c:marker>
            <c:symbol val="circle"/>
            <c:size val="7"/>
            <c:spPr>
              <a:solidFill>
                <a:sysClr val="windowText" lastClr="000000"/>
              </a:solidFill>
              <a:ln>
                <a:noFill/>
              </a:ln>
            </c:spPr>
          </c:marker>
          <c:cat>
            <c:numRef>
              <c:f>Sheet1!$B$1:$L$1</c:f>
              <c:numCache>
                <c:formatCode>General</c:formatCode>
                <c:ptCount val="8"/>
                <c:pt idx="0">
                  <c:v>2006</c:v>
                </c:pt>
                <c:pt idx="1">
                  <c:v>2007</c:v>
                </c:pt>
                <c:pt idx="2">
                  <c:v>2008</c:v>
                </c:pt>
                <c:pt idx="3">
                  <c:v>2009</c:v>
                </c:pt>
                <c:pt idx="4">
                  <c:v>2010</c:v>
                </c:pt>
                <c:pt idx="5">
                  <c:v>2011</c:v>
                </c:pt>
                <c:pt idx="6">
                  <c:v>2012</c:v>
                </c:pt>
                <c:pt idx="7">
                  <c:v>2013</c:v>
                </c:pt>
              </c:numCache>
            </c:numRef>
          </c:cat>
          <c:val>
            <c:numRef>
              <c:f>Sheet1!$B$6:$L$6</c:f>
              <c:numCache>
                <c:formatCode>General</c:formatCode>
                <c:ptCount val="8"/>
                <c:pt idx="0">
                  <c:v>17.5</c:v>
                </c:pt>
                <c:pt idx="1">
                  <c:v>16.3</c:v>
                </c:pt>
                <c:pt idx="2">
                  <c:v>17.3</c:v>
                </c:pt>
                <c:pt idx="3">
                  <c:v>17.399999999999999</c:v>
                </c:pt>
                <c:pt idx="4">
                  <c:v>17.600000000000001</c:v>
                </c:pt>
                <c:pt idx="5">
                  <c:v>17.5</c:v>
                </c:pt>
                <c:pt idx="6">
                  <c:v>17.899999999999999</c:v>
                </c:pt>
                <c:pt idx="7" formatCode="0.0">
                  <c:v>17.3</c:v>
                </c:pt>
              </c:numCache>
            </c:numRef>
          </c:val>
          <c:smooth val="0"/>
        </c:ser>
        <c:ser>
          <c:idx val="0"/>
          <c:order val="1"/>
          <c:tx>
            <c:strRef>
              <c:f>Sheet1!$A$5</c:f>
              <c:strCache>
                <c:ptCount val="1"/>
                <c:pt idx="0">
                  <c:v>Poor</c:v>
                </c:pt>
              </c:strCache>
            </c:strRef>
          </c:tx>
          <c:spPr>
            <a:ln w="25400">
              <a:solidFill>
                <a:srgbClr val="0072C6"/>
              </a:solidFill>
            </a:ln>
          </c:spPr>
          <c:marker>
            <c:symbol val="square"/>
            <c:size val="7"/>
            <c:spPr>
              <a:solidFill>
                <a:srgbClr val="0072C6"/>
              </a:solidFill>
              <a:ln>
                <a:noFill/>
              </a:ln>
            </c:spPr>
          </c:marker>
          <c:cat>
            <c:numRef>
              <c:f>Sheet1!$B$1:$L$1</c:f>
              <c:numCache>
                <c:formatCode>General</c:formatCode>
                <c:ptCount val="8"/>
                <c:pt idx="0">
                  <c:v>2006</c:v>
                </c:pt>
                <c:pt idx="1">
                  <c:v>2007</c:v>
                </c:pt>
                <c:pt idx="2">
                  <c:v>2008</c:v>
                </c:pt>
                <c:pt idx="3">
                  <c:v>2009</c:v>
                </c:pt>
                <c:pt idx="4">
                  <c:v>2010</c:v>
                </c:pt>
                <c:pt idx="5">
                  <c:v>2011</c:v>
                </c:pt>
                <c:pt idx="6">
                  <c:v>2012</c:v>
                </c:pt>
                <c:pt idx="7">
                  <c:v>2013</c:v>
                </c:pt>
              </c:numCache>
            </c:numRef>
          </c:cat>
          <c:val>
            <c:numRef>
              <c:f>Sheet1!$B$5:$L$5</c:f>
              <c:numCache>
                <c:formatCode>General</c:formatCode>
                <c:ptCount val="8"/>
                <c:pt idx="0">
                  <c:v>33.9</c:v>
                </c:pt>
                <c:pt idx="1">
                  <c:v>29.6</c:v>
                </c:pt>
                <c:pt idx="2">
                  <c:v>29.1</c:v>
                </c:pt>
                <c:pt idx="3">
                  <c:v>29.2</c:v>
                </c:pt>
                <c:pt idx="4">
                  <c:v>26.3</c:v>
                </c:pt>
                <c:pt idx="5">
                  <c:v>26.6</c:v>
                </c:pt>
                <c:pt idx="6" formatCode="0.0">
                  <c:v>28.118309</c:v>
                </c:pt>
                <c:pt idx="7" formatCode="0.0">
                  <c:v>24.3</c:v>
                </c:pt>
              </c:numCache>
            </c:numRef>
          </c:val>
          <c:smooth val="0"/>
        </c:ser>
        <c:ser>
          <c:idx val="2"/>
          <c:order val="2"/>
          <c:tx>
            <c:strRef>
              <c:f>Sheet1!$A$4</c:f>
              <c:strCache>
                <c:ptCount val="1"/>
                <c:pt idx="0">
                  <c:v>Low Income</c:v>
                </c:pt>
              </c:strCache>
            </c:strRef>
          </c:tx>
          <c:spPr>
            <a:ln w="25400">
              <a:solidFill>
                <a:srgbClr val="AABA0A"/>
              </a:solidFill>
            </a:ln>
          </c:spPr>
          <c:marker>
            <c:symbol val="triangle"/>
            <c:size val="9"/>
            <c:spPr>
              <a:solidFill>
                <a:srgbClr val="AABA0A"/>
              </a:solidFill>
              <a:ln>
                <a:noFill/>
              </a:ln>
            </c:spPr>
          </c:marker>
          <c:cat>
            <c:numRef>
              <c:f>Sheet1!$B$1:$L$1</c:f>
              <c:numCache>
                <c:formatCode>General</c:formatCode>
                <c:ptCount val="8"/>
                <c:pt idx="0">
                  <c:v>2006</c:v>
                </c:pt>
                <c:pt idx="1">
                  <c:v>2007</c:v>
                </c:pt>
                <c:pt idx="2">
                  <c:v>2008</c:v>
                </c:pt>
                <c:pt idx="3">
                  <c:v>2009</c:v>
                </c:pt>
                <c:pt idx="4">
                  <c:v>2010</c:v>
                </c:pt>
                <c:pt idx="5">
                  <c:v>2011</c:v>
                </c:pt>
                <c:pt idx="6">
                  <c:v>2012</c:v>
                </c:pt>
                <c:pt idx="7">
                  <c:v>2013</c:v>
                </c:pt>
              </c:numCache>
            </c:numRef>
          </c:cat>
          <c:val>
            <c:numRef>
              <c:f>Sheet1!$B$4:$L$4</c:f>
              <c:numCache>
                <c:formatCode>General</c:formatCode>
                <c:ptCount val="8"/>
                <c:pt idx="0">
                  <c:v>23.6</c:v>
                </c:pt>
                <c:pt idx="1">
                  <c:v>23.6</c:v>
                </c:pt>
                <c:pt idx="2">
                  <c:v>25.3</c:v>
                </c:pt>
                <c:pt idx="3">
                  <c:v>25.1</c:v>
                </c:pt>
                <c:pt idx="4">
                  <c:v>23.9</c:v>
                </c:pt>
                <c:pt idx="5">
                  <c:v>25.3</c:v>
                </c:pt>
                <c:pt idx="6">
                  <c:v>23.1</c:v>
                </c:pt>
                <c:pt idx="7" formatCode="0.0">
                  <c:v>21.3</c:v>
                </c:pt>
              </c:numCache>
            </c:numRef>
          </c:val>
          <c:smooth val="0"/>
        </c:ser>
        <c:ser>
          <c:idx val="1"/>
          <c:order val="3"/>
          <c:tx>
            <c:strRef>
              <c:f>Sheet1!$A$3</c:f>
              <c:strCache>
                <c:ptCount val="1"/>
                <c:pt idx="0">
                  <c:v>Middle Income</c:v>
                </c:pt>
              </c:strCache>
            </c:strRef>
          </c:tx>
          <c:spPr>
            <a:ln w="34925">
              <a:solidFill>
                <a:srgbClr val="7BA8DF"/>
              </a:solidFill>
            </a:ln>
          </c:spPr>
          <c:marker>
            <c:symbol val="diamond"/>
            <c:size val="9"/>
            <c:spPr>
              <a:solidFill>
                <a:srgbClr val="7BA8DF"/>
              </a:solidFill>
              <a:ln>
                <a:noFill/>
              </a:ln>
            </c:spPr>
          </c:marker>
          <c:cat>
            <c:numRef>
              <c:f>Sheet1!$B$1:$L$1</c:f>
              <c:numCache>
                <c:formatCode>General</c:formatCode>
                <c:ptCount val="8"/>
                <c:pt idx="0">
                  <c:v>2006</c:v>
                </c:pt>
                <c:pt idx="1">
                  <c:v>2007</c:v>
                </c:pt>
                <c:pt idx="2">
                  <c:v>2008</c:v>
                </c:pt>
                <c:pt idx="3">
                  <c:v>2009</c:v>
                </c:pt>
                <c:pt idx="4">
                  <c:v>2010</c:v>
                </c:pt>
                <c:pt idx="5">
                  <c:v>2011</c:v>
                </c:pt>
                <c:pt idx="6">
                  <c:v>2012</c:v>
                </c:pt>
                <c:pt idx="7">
                  <c:v>2013</c:v>
                </c:pt>
              </c:numCache>
            </c:numRef>
          </c:cat>
          <c:val>
            <c:numRef>
              <c:f>Sheet1!$B$3:$L$3</c:f>
              <c:numCache>
                <c:formatCode>General</c:formatCode>
                <c:ptCount val="8"/>
                <c:pt idx="0">
                  <c:v>18.8</c:v>
                </c:pt>
                <c:pt idx="1">
                  <c:v>18.7</c:v>
                </c:pt>
                <c:pt idx="2">
                  <c:v>20.2</c:v>
                </c:pt>
                <c:pt idx="3">
                  <c:v>19.100000000000001</c:v>
                </c:pt>
                <c:pt idx="4">
                  <c:v>20.5</c:v>
                </c:pt>
                <c:pt idx="5">
                  <c:v>19.2</c:v>
                </c:pt>
                <c:pt idx="6">
                  <c:v>20.7</c:v>
                </c:pt>
                <c:pt idx="7" formatCode="0.0">
                  <c:v>20.2</c:v>
                </c:pt>
              </c:numCache>
            </c:numRef>
          </c:val>
          <c:smooth val="0"/>
        </c:ser>
        <c:ser>
          <c:idx val="4"/>
          <c:order val="4"/>
          <c:tx>
            <c:strRef>
              <c:f>Sheet1!$A$2</c:f>
              <c:strCache>
                <c:ptCount val="1"/>
                <c:pt idx="0">
                  <c:v>High Income</c:v>
                </c:pt>
              </c:strCache>
            </c:strRef>
          </c:tx>
          <c:spPr>
            <a:ln>
              <a:solidFill>
                <a:sysClr val="window" lastClr="FFFFFF">
                  <a:lumMod val="65000"/>
                </a:sysClr>
              </a:solidFill>
            </a:ln>
          </c:spPr>
          <c:marker>
            <c:symbol val="star"/>
            <c:size val="7"/>
            <c:spPr>
              <a:noFill/>
              <a:ln>
                <a:solidFill>
                  <a:sysClr val="window" lastClr="FFFFFF">
                    <a:lumMod val="65000"/>
                  </a:sysClr>
                </a:solidFill>
              </a:ln>
            </c:spPr>
          </c:marker>
          <c:cat>
            <c:numRef>
              <c:f>Sheet1!$B$1:$L$1</c:f>
              <c:numCache>
                <c:formatCode>General</c:formatCode>
                <c:ptCount val="8"/>
                <c:pt idx="0">
                  <c:v>2006</c:v>
                </c:pt>
                <c:pt idx="1">
                  <c:v>2007</c:v>
                </c:pt>
                <c:pt idx="2">
                  <c:v>2008</c:v>
                </c:pt>
                <c:pt idx="3">
                  <c:v>2009</c:v>
                </c:pt>
                <c:pt idx="4">
                  <c:v>2010</c:v>
                </c:pt>
                <c:pt idx="5">
                  <c:v>2011</c:v>
                </c:pt>
                <c:pt idx="6">
                  <c:v>2012</c:v>
                </c:pt>
                <c:pt idx="7">
                  <c:v>2013</c:v>
                </c:pt>
              </c:numCache>
            </c:numRef>
          </c:cat>
          <c:val>
            <c:numRef>
              <c:f>Sheet1!$B$2:$L$2</c:f>
              <c:numCache>
                <c:formatCode>General</c:formatCode>
                <c:ptCount val="8"/>
                <c:pt idx="0">
                  <c:v>8.1999999999999993</c:v>
                </c:pt>
                <c:pt idx="1">
                  <c:v>6.7</c:v>
                </c:pt>
                <c:pt idx="2">
                  <c:v>6.7</c:v>
                </c:pt>
                <c:pt idx="3">
                  <c:v>7.3</c:v>
                </c:pt>
                <c:pt idx="4">
                  <c:v>8.1999999999999993</c:v>
                </c:pt>
                <c:pt idx="5">
                  <c:v>7.6</c:v>
                </c:pt>
                <c:pt idx="6">
                  <c:v>8.3000000000000007</c:v>
                </c:pt>
                <c:pt idx="7" formatCode="0.0">
                  <c:v>9.8000000000000007</c:v>
                </c:pt>
              </c:numCache>
            </c:numRef>
          </c:val>
          <c:smooth val="0"/>
        </c:ser>
        <c:dLbls>
          <c:showLegendKey val="0"/>
          <c:showVal val="0"/>
          <c:showCatName val="0"/>
          <c:showSerName val="0"/>
          <c:showPercent val="0"/>
          <c:showBubbleSize val="0"/>
        </c:dLbls>
        <c:marker val="1"/>
        <c:smooth val="0"/>
        <c:axId val="55669888"/>
        <c:axId val="55671808"/>
      </c:lineChart>
      <c:catAx>
        <c:axId val="55669888"/>
        <c:scaling>
          <c:orientation val="minMax"/>
        </c:scaling>
        <c:delete val="0"/>
        <c:axPos val="b"/>
        <c:numFmt formatCode="General" sourceLinked="1"/>
        <c:majorTickMark val="out"/>
        <c:minorTickMark val="none"/>
        <c:tickLblPos val="nextTo"/>
        <c:txPr>
          <a:bodyPr rot="-2280000"/>
          <a:lstStyle/>
          <a:p>
            <a:pPr>
              <a:defRPr sz="1600" b="0" baseline="0">
                <a:latin typeface="Calibri" panose="020F0502020204030204" pitchFamily="34" charset="0"/>
              </a:defRPr>
            </a:pPr>
            <a:endParaRPr lang="en-US"/>
          </a:p>
        </c:txPr>
        <c:crossAx val="55671808"/>
        <c:crosses val="autoZero"/>
        <c:auto val="1"/>
        <c:lblAlgn val="ctr"/>
        <c:lblOffset val="100"/>
        <c:noMultiLvlLbl val="0"/>
      </c:catAx>
      <c:valAx>
        <c:axId val="55671808"/>
        <c:scaling>
          <c:orientation val="minMax"/>
          <c:max val="50"/>
          <c:min val="0"/>
        </c:scaling>
        <c:delete val="0"/>
        <c:axPos val="l"/>
        <c:majorGridlines/>
        <c:title>
          <c:tx>
            <c:rich>
              <a:bodyPr rot="-5400000" vert="horz"/>
              <a:lstStyle/>
              <a:p>
                <a:pPr>
                  <a:defRPr sz="1600" baseline="0">
                    <a:latin typeface="Calibri" panose="020F0502020204030204" pitchFamily="34" charset="0"/>
                  </a:defRPr>
                </a:pPr>
                <a:r>
                  <a:rPr lang="en-US" dirty="0" smtClean="0"/>
                  <a:t>Percent</a:t>
                </a:r>
                <a:endParaRPr lang="en-US" dirty="0"/>
              </a:p>
            </c:rich>
          </c:tx>
          <c:layout>
            <c:manualLayout>
              <c:xMode val="edge"/>
              <c:yMode val="edge"/>
              <c:x val="0"/>
              <c:y val="0.42759113444152819"/>
            </c:manualLayout>
          </c:layout>
          <c:overlay val="0"/>
        </c:title>
        <c:numFmt formatCode="0" sourceLinked="0"/>
        <c:majorTickMark val="out"/>
        <c:minorTickMark val="none"/>
        <c:tickLblPos val="nextTo"/>
        <c:txPr>
          <a:bodyPr/>
          <a:lstStyle/>
          <a:p>
            <a:pPr>
              <a:defRPr sz="1600" b="0" baseline="0">
                <a:latin typeface="Calibri" panose="020F0502020204030204" pitchFamily="34" charset="0"/>
              </a:defRPr>
            </a:pPr>
            <a:endParaRPr lang="en-US"/>
          </a:p>
        </c:txPr>
        <c:crossAx val="55669888"/>
        <c:crosses val="autoZero"/>
        <c:crossBetween val="between"/>
        <c:majorUnit val="10"/>
      </c:valAx>
    </c:plotArea>
    <c:legend>
      <c:legendPos val="t"/>
      <c:layout>
        <c:manualLayout>
          <c:xMode val="edge"/>
          <c:yMode val="edge"/>
          <c:x val="8.19954797317002E-3"/>
          <c:y val="1.1675185338674747E-3"/>
          <c:w val="0.99127867697093419"/>
          <c:h val="0.16130674637892486"/>
        </c:manualLayout>
      </c:layout>
      <c:overlay val="0"/>
      <c:txPr>
        <a:bodyPr/>
        <a:lstStyle/>
        <a:p>
          <a:pPr>
            <a:defRPr sz="1600" b="0" baseline="0">
              <a:latin typeface="Calibri" panose="020F0502020204030204" pitchFamily="34" charset="0"/>
            </a:defRPr>
          </a:pPr>
          <a:endParaRPr lang="en-US"/>
        </a:p>
      </c:txPr>
    </c:legend>
    <c:plotVisOnly val="1"/>
    <c:dispBlanksAs val="gap"/>
    <c:showDLblsOverMax val="0"/>
  </c:chart>
  <c:spPr>
    <a:ln>
      <a:noFill/>
    </a:ln>
  </c:sp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4775590551181103"/>
          <c:y val="0.18605675742377922"/>
          <c:w val="0.84226341498979307"/>
          <c:h val="0.71398992877316936"/>
        </c:manualLayout>
      </c:layout>
      <c:barChart>
        <c:barDir val="col"/>
        <c:grouping val="stacked"/>
        <c:varyColors val="0"/>
        <c:ser>
          <c:idx val="5"/>
          <c:order val="0"/>
          <c:tx>
            <c:strRef>
              <c:f>Sheet1!$A$2</c:f>
              <c:strCache>
                <c:ptCount val="1"/>
                <c:pt idx="0">
                  <c:v>Hospital </c:v>
                </c:pt>
              </c:strCache>
            </c:strRef>
          </c:tx>
          <c:spPr>
            <a:pattFill prst="lgConfetti">
              <a:fgClr>
                <a:srgbClr val="AABA0A"/>
              </a:fgClr>
              <a:bgClr>
                <a:sysClr val="window" lastClr="FFFFFF"/>
              </a:bgClr>
            </a:pattFill>
            <a:ln>
              <a:noFill/>
            </a:ln>
          </c:spPr>
          <c:invertIfNegative val="0"/>
          <c:cat>
            <c:strRef>
              <c:f>Sheet1!$B$1:$M$1</c:f>
              <c:strCache>
                <c:ptCount val="12"/>
                <c:pt idx="0">
                  <c:v>2003</c:v>
                </c:pt>
                <c:pt idx="1">
                  <c:v>2004</c:v>
                </c:pt>
                <c:pt idx="2">
                  <c:v>2005</c:v>
                </c:pt>
                <c:pt idx="3">
                  <c:v>2006</c:v>
                </c:pt>
                <c:pt idx="4">
                  <c:v>2007</c:v>
                </c:pt>
                <c:pt idx="5">
                  <c:v>2008</c:v>
                </c:pt>
                <c:pt idx="6">
                  <c:v>2009</c:v>
                </c:pt>
                <c:pt idx="7">
                  <c:v>2010</c:v>
                </c:pt>
                <c:pt idx="8">
                  <c:v>2011</c:v>
                </c:pt>
                <c:pt idx="9">
                  <c:v>2012</c:v>
                </c:pt>
                <c:pt idx="10">
                  <c:v>2013</c:v>
                </c:pt>
                <c:pt idx="11">
                  <c:v>2014</c:v>
                </c:pt>
              </c:strCache>
            </c:strRef>
          </c:cat>
          <c:val>
            <c:numRef>
              <c:f>Sheet1!$B$2:$M$2</c:f>
              <c:numCache>
                <c:formatCode>_(* #,##0_);_(* \(#,##0\);_(* "-"??_);_(@_)</c:formatCode>
                <c:ptCount val="12"/>
                <c:pt idx="0">
                  <c:v>2262.7586206896553</c:v>
                </c:pt>
                <c:pt idx="1">
                  <c:v>2294.880546075085</c:v>
                </c:pt>
                <c:pt idx="2">
                  <c:v>2363.3898305084745</c:v>
                </c:pt>
                <c:pt idx="3">
                  <c:v>2398.9932885906037</c:v>
                </c:pt>
                <c:pt idx="4">
                  <c:v>2439.5348837209303</c:v>
                </c:pt>
                <c:pt idx="5">
                  <c:v>2465.1315789473683</c:v>
                </c:pt>
                <c:pt idx="6">
                  <c:v>2542.8104575163402</c:v>
                </c:pt>
                <c:pt idx="7">
                  <c:v>2569.57928802589</c:v>
                </c:pt>
                <c:pt idx="8">
                  <c:v>2608.3601286173634</c:v>
                </c:pt>
                <c:pt idx="9">
                  <c:v>2667.197452229299</c:v>
                </c:pt>
                <c:pt idx="10">
                  <c:v>2682.911392405063</c:v>
                </c:pt>
                <c:pt idx="11">
                  <c:v>2738.6792452830186</c:v>
                </c:pt>
              </c:numCache>
            </c:numRef>
          </c:val>
        </c:ser>
        <c:ser>
          <c:idx val="4"/>
          <c:order val="1"/>
          <c:tx>
            <c:strRef>
              <c:f>Sheet1!$A$3</c:f>
              <c:strCache>
                <c:ptCount val="1"/>
                <c:pt idx="0">
                  <c:v>Physician and Clinical </c:v>
                </c:pt>
              </c:strCache>
            </c:strRef>
          </c:tx>
          <c:spPr>
            <a:solidFill>
              <a:srgbClr val="AABA0A"/>
            </a:solidFill>
          </c:spPr>
          <c:invertIfNegative val="0"/>
          <c:cat>
            <c:strRef>
              <c:f>Sheet1!$B$1:$M$1</c:f>
              <c:strCache>
                <c:ptCount val="12"/>
                <c:pt idx="0">
                  <c:v>2003</c:v>
                </c:pt>
                <c:pt idx="1">
                  <c:v>2004</c:v>
                </c:pt>
                <c:pt idx="2">
                  <c:v>2005</c:v>
                </c:pt>
                <c:pt idx="3">
                  <c:v>2006</c:v>
                </c:pt>
                <c:pt idx="4">
                  <c:v>2007</c:v>
                </c:pt>
                <c:pt idx="5">
                  <c:v>2008</c:v>
                </c:pt>
                <c:pt idx="6">
                  <c:v>2009</c:v>
                </c:pt>
                <c:pt idx="7">
                  <c:v>2010</c:v>
                </c:pt>
                <c:pt idx="8">
                  <c:v>2011</c:v>
                </c:pt>
                <c:pt idx="9">
                  <c:v>2012</c:v>
                </c:pt>
                <c:pt idx="10">
                  <c:v>2013</c:v>
                </c:pt>
                <c:pt idx="11">
                  <c:v>2014</c:v>
                </c:pt>
              </c:strCache>
            </c:strRef>
          </c:cat>
          <c:val>
            <c:numRef>
              <c:f>Sheet1!$B$3:$M$3</c:f>
              <c:numCache>
                <c:formatCode>_(* #,##0_);_(* \(#,##0\);_(* "-"??_);_(@_)</c:formatCode>
                <c:ptCount val="12"/>
                <c:pt idx="0">
                  <c:v>1420.6896551724137</c:v>
                </c:pt>
                <c:pt idx="1">
                  <c:v>1473.7201365187714</c:v>
                </c:pt>
                <c:pt idx="2">
                  <c:v>1522.7118644067796</c:v>
                </c:pt>
                <c:pt idx="3">
                  <c:v>1572.1476510067114</c:v>
                </c:pt>
                <c:pt idx="4">
                  <c:v>1575.0830564784053</c:v>
                </c:pt>
                <c:pt idx="5">
                  <c:v>1628.2894736842106</c:v>
                </c:pt>
                <c:pt idx="6">
                  <c:v>1635.6209150326797</c:v>
                </c:pt>
                <c:pt idx="7">
                  <c:v>1633.9805825242718</c:v>
                </c:pt>
                <c:pt idx="8">
                  <c:v>1677.170418006431</c:v>
                </c:pt>
                <c:pt idx="9">
                  <c:v>1709.2356687898091</c:v>
                </c:pt>
                <c:pt idx="10">
                  <c:v>1738.9240506329113</c:v>
                </c:pt>
                <c:pt idx="11">
                  <c:v>1798.74213836478</c:v>
                </c:pt>
              </c:numCache>
            </c:numRef>
          </c:val>
        </c:ser>
        <c:ser>
          <c:idx val="3"/>
          <c:order val="2"/>
          <c:tx>
            <c:strRef>
              <c:f>Sheet1!$A$4</c:f>
              <c:strCache>
                <c:ptCount val="1"/>
                <c:pt idx="0">
                  <c:v>Prescription Drug </c:v>
                </c:pt>
              </c:strCache>
            </c:strRef>
          </c:tx>
          <c:spPr>
            <a:solidFill>
              <a:srgbClr val="D9DDC3"/>
            </a:solidFill>
          </c:spPr>
          <c:invertIfNegative val="0"/>
          <c:cat>
            <c:strRef>
              <c:f>Sheet1!$B$1:$M$1</c:f>
              <c:strCache>
                <c:ptCount val="12"/>
                <c:pt idx="0">
                  <c:v>2003</c:v>
                </c:pt>
                <c:pt idx="1">
                  <c:v>2004</c:v>
                </c:pt>
                <c:pt idx="2">
                  <c:v>2005</c:v>
                </c:pt>
                <c:pt idx="3">
                  <c:v>2006</c:v>
                </c:pt>
                <c:pt idx="4">
                  <c:v>2007</c:v>
                </c:pt>
                <c:pt idx="5">
                  <c:v>2008</c:v>
                </c:pt>
                <c:pt idx="6">
                  <c:v>2009</c:v>
                </c:pt>
                <c:pt idx="7">
                  <c:v>2010</c:v>
                </c:pt>
                <c:pt idx="8">
                  <c:v>2011</c:v>
                </c:pt>
                <c:pt idx="9">
                  <c:v>2012</c:v>
                </c:pt>
                <c:pt idx="10">
                  <c:v>2013</c:v>
                </c:pt>
                <c:pt idx="11">
                  <c:v>2014</c:v>
                </c:pt>
              </c:strCache>
            </c:strRef>
          </c:cat>
          <c:val>
            <c:numRef>
              <c:f>Sheet1!$B$4:$M$4</c:f>
              <c:numCache>
                <c:formatCode>_(* #,##0_);_(* \(#,##0\);_(* "-"??_);_(@_)</c:formatCode>
                <c:ptCount val="12"/>
                <c:pt idx="0">
                  <c:v>724.82758620689651</c:v>
                </c:pt>
                <c:pt idx="1">
                  <c:v>757.67918088737201</c:v>
                </c:pt>
                <c:pt idx="2">
                  <c:v>773.55932203389818</c:v>
                </c:pt>
                <c:pt idx="3">
                  <c:v>808.05369127516781</c:v>
                </c:pt>
                <c:pt idx="4">
                  <c:v>829.23588039867116</c:v>
                </c:pt>
                <c:pt idx="5">
                  <c:v>821.0526315789474</c:v>
                </c:pt>
                <c:pt idx="6">
                  <c:v>825.81699346405219</c:v>
                </c:pt>
                <c:pt idx="7">
                  <c:v>785.11326860841427</c:v>
                </c:pt>
                <c:pt idx="8">
                  <c:v>765.27331189710617</c:v>
                </c:pt>
                <c:pt idx="9">
                  <c:v>745.22292993630572</c:v>
                </c:pt>
                <c:pt idx="10">
                  <c:v>740.82278481012656</c:v>
                </c:pt>
                <c:pt idx="11">
                  <c:v>797.79874213836479</c:v>
                </c:pt>
              </c:numCache>
            </c:numRef>
          </c:val>
        </c:ser>
        <c:ser>
          <c:idx val="2"/>
          <c:order val="3"/>
          <c:tx>
            <c:strRef>
              <c:f>Sheet1!$A$5</c:f>
              <c:strCache>
                <c:ptCount val="1"/>
                <c:pt idx="0">
                  <c:v>Nursing Care Facilities</c:v>
                </c:pt>
              </c:strCache>
            </c:strRef>
          </c:tx>
          <c:spPr>
            <a:pattFill prst="pct50">
              <a:fgClr>
                <a:sysClr val="windowText" lastClr="000000"/>
              </a:fgClr>
              <a:bgClr>
                <a:sysClr val="window" lastClr="FFFFFF"/>
              </a:bgClr>
            </a:pattFill>
          </c:spPr>
          <c:invertIfNegative val="0"/>
          <c:cat>
            <c:strRef>
              <c:f>Sheet1!$B$1:$M$1</c:f>
              <c:strCache>
                <c:ptCount val="12"/>
                <c:pt idx="0">
                  <c:v>2003</c:v>
                </c:pt>
                <c:pt idx="1">
                  <c:v>2004</c:v>
                </c:pt>
                <c:pt idx="2">
                  <c:v>2005</c:v>
                </c:pt>
                <c:pt idx="3">
                  <c:v>2006</c:v>
                </c:pt>
                <c:pt idx="4">
                  <c:v>2007</c:v>
                </c:pt>
                <c:pt idx="5">
                  <c:v>2008</c:v>
                </c:pt>
                <c:pt idx="6">
                  <c:v>2009</c:v>
                </c:pt>
                <c:pt idx="7">
                  <c:v>2010</c:v>
                </c:pt>
                <c:pt idx="8">
                  <c:v>2011</c:v>
                </c:pt>
                <c:pt idx="9">
                  <c:v>2012</c:v>
                </c:pt>
                <c:pt idx="10">
                  <c:v>2013</c:v>
                </c:pt>
                <c:pt idx="11">
                  <c:v>2014</c:v>
                </c:pt>
              </c:strCache>
            </c:strRef>
          </c:cat>
          <c:val>
            <c:numRef>
              <c:f>Sheet1!$B$5:$M$5</c:f>
              <c:numCache>
                <c:formatCode>_(* #,##0_);_(* \(#,##0\);_(* "-"??_);_(@_)</c:formatCode>
                <c:ptCount val="12"/>
                <c:pt idx="0">
                  <c:v>432.41379310344831</c:v>
                </c:pt>
                <c:pt idx="1">
                  <c:v>432.0819112627986</c:v>
                </c:pt>
                <c:pt idx="2">
                  <c:v>439.6610169491525</c:v>
                </c:pt>
                <c:pt idx="3">
                  <c:v>440.93959731543623</c:v>
                </c:pt>
                <c:pt idx="4">
                  <c:v>450.83056478405314</c:v>
                </c:pt>
                <c:pt idx="5">
                  <c:v>447.03947368421052</c:v>
                </c:pt>
                <c:pt idx="6">
                  <c:v>447.38562091503269</c:v>
                </c:pt>
                <c:pt idx="7">
                  <c:v>446.92556634304202</c:v>
                </c:pt>
                <c:pt idx="8">
                  <c:v>451.76848874598068</c:v>
                </c:pt>
                <c:pt idx="9">
                  <c:v>445.85987261146499</c:v>
                </c:pt>
                <c:pt idx="10">
                  <c:v>445.25316455696202</c:v>
                </c:pt>
                <c:pt idx="11">
                  <c:v>453.14465408805029</c:v>
                </c:pt>
              </c:numCache>
            </c:numRef>
          </c:val>
        </c:ser>
        <c:ser>
          <c:idx val="1"/>
          <c:order val="4"/>
          <c:tx>
            <c:strRef>
              <c:f>Sheet1!$A$6</c:f>
              <c:strCache>
                <c:ptCount val="1"/>
                <c:pt idx="0">
                  <c:v>Net Cost of Health Insurance</c:v>
                </c:pt>
              </c:strCache>
            </c:strRef>
          </c:tx>
          <c:spPr>
            <a:pattFill prst="ltUpDiag">
              <a:fgClr>
                <a:srgbClr val="0072C6"/>
              </a:fgClr>
              <a:bgClr>
                <a:sysClr val="window" lastClr="FFFFFF"/>
              </a:bgClr>
            </a:pattFill>
          </c:spPr>
          <c:invertIfNegative val="0"/>
          <c:cat>
            <c:strRef>
              <c:f>Sheet1!$B$1:$M$1</c:f>
              <c:strCache>
                <c:ptCount val="12"/>
                <c:pt idx="0">
                  <c:v>2003</c:v>
                </c:pt>
                <c:pt idx="1">
                  <c:v>2004</c:v>
                </c:pt>
                <c:pt idx="2">
                  <c:v>2005</c:v>
                </c:pt>
                <c:pt idx="3">
                  <c:v>2006</c:v>
                </c:pt>
                <c:pt idx="4">
                  <c:v>2007</c:v>
                </c:pt>
                <c:pt idx="5">
                  <c:v>2008</c:v>
                </c:pt>
                <c:pt idx="6">
                  <c:v>2009</c:v>
                </c:pt>
                <c:pt idx="7">
                  <c:v>2010</c:v>
                </c:pt>
                <c:pt idx="8">
                  <c:v>2011</c:v>
                </c:pt>
                <c:pt idx="9">
                  <c:v>2012</c:v>
                </c:pt>
                <c:pt idx="10">
                  <c:v>2013</c:v>
                </c:pt>
                <c:pt idx="11">
                  <c:v>2014</c:v>
                </c:pt>
              </c:strCache>
            </c:strRef>
          </c:cat>
          <c:val>
            <c:numRef>
              <c:f>Sheet1!$B$6:$M$6</c:f>
              <c:numCache>
                <c:formatCode>_(* #,##0_);_(* \(#,##0\);_(* "-"??_);_(@_)</c:formatCode>
                <c:ptCount val="12"/>
                <c:pt idx="0">
                  <c:v>420.34482758620692</c:v>
                </c:pt>
                <c:pt idx="1">
                  <c:v>434.12969283276453</c:v>
                </c:pt>
                <c:pt idx="2">
                  <c:v>427.79661016949154</c:v>
                </c:pt>
                <c:pt idx="3">
                  <c:v>450.3355704697986</c:v>
                </c:pt>
                <c:pt idx="4">
                  <c:v>449.83388704318941</c:v>
                </c:pt>
                <c:pt idx="5">
                  <c:v>467.10526315789474</c:v>
                </c:pt>
                <c:pt idx="6">
                  <c:v>450.65359477124184</c:v>
                </c:pt>
                <c:pt idx="7">
                  <c:v>460.19417475728153</c:v>
                </c:pt>
                <c:pt idx="8">
                  <c:v>442.12218649517689</c:v>
                </c:pt>
                <c:pt idx="9">
                  <c:v>450.31847133757964</c:v>
                </c:pt>
                <c:pt idx="10">
                  <c:v>479.43037974683546</c:v>
                </c:pt>
                <c:pt idx="11">
                  <c:v>496.85534591194971</c:v>
                </c:pt>
              </c:numCache>
            </c:numRef>
          </c:val>
        </c:ser>
        <c:ser>
          <c:idx val="0"/>
          <c:order val="5"/>
          <c:tx>
            <c:strRef>
              <c:f>Sheet1!$A$7</c:f>
              <c:strCache>
                <c:ptCount val="1"/>
                <c:pt idx="0">
                  <c:v>Other </c:v>
                </c:pt>
              </c:strCache>
            </c:strRef>
          </c:tx>
          <c:spPr>
            <a:solidFill>
              <a:srgbClr val="0072C6"/>
            </a:solidFill>
          </c:spPr>
          <c:invertIfNegative val="0"/>
          <c:cat>
            <c:strRef>
              <c:f>Sheet1!$B$1:$M$1</c:f>
              <c:strCache>
                <c:ptCount val="12"/>
                <c:pt idx="0">
                  <c:v>2003</c:v>
                </c:pt>
                <c:pt idx="1">
                  <c:v>2004</c:v>
                </c:pt>
                <c:pt idx="2">
                  <c:v>2005</c:v>
                </c:pt>
                <c:pt idx="3">
                  <c:v>2006</c:v>
                </c:pt>
                <c:pt idx="4">
                  <c:v>2007</c:v>
                </c:pt>
                <c:pt idx="5">
                  <c:v>2008</c:v>
                </c:pt>
                <c:pt idx="6">
                  <c:v>2009</c:v>
                </c:pt>
                <c:pt idx="7">
                  <c:v>2010</c:v>
                </c:pt>
                <c:pt idx="8">
                  <c:v>2011</c:v>
                </c:pt>
                <c:pt idx="9">
                  <c:v>2012</c:v>
                </c:pt>
                <c:pt idx="10">
                  <c:v>2013</c:v>
                </c:pt>
                <c:pt idx="11">
                  <c:v>2014</c:v>
                </c:pt>
              </c:strCache>
            </c:strRef>
          </c:cat>
          <c:val>
            <c:numRef>
              <c:f>Sheet1!$B$7:$M$7</c:f>
              <c:numCache>
                <c:formatCode>_(* #,##0_);_(* \(#,##0\);_(* "-"??_);_(@_)</c:formatCode>
                <c:ptCount val="12"/>
                <c:pt idx="0">
                  <c:v>2010.344827586207</c:v>
                </c:pt>
                <c:pt idx="1">
                  <c:v>2065.18771331058</c:v>
                </c:pt>
                <c:pt idx="2">
                  <c:v>2117.6271186440677</c:v>
                </c:pt>
                <c:pt idx="3">
                  <c:v>2141.2751677852352</c:v>
                </c:pt>
                <c:pt idx="4">
                  <c:v>2225.5813953488373</c:v>
                </c:pt>
                <c:pt idx="5">
                  <c:v>2264.144736842105</c:v>
                </c:pt>
                <c:pt idx="6">
                  <c:v>2256.2091503267975</c:v>
                </c:pt>
                <c:pt idx="7">
                  <c:v>2287.7022653721683</c:v>
                </c:pt>
                <c:pt idx="8">
                  <c:v>2307.3954983922831</c:v>
                </c:pt>
                <c:pt idx="9">
                  <c:v>2328.0254777070068</c:v>
                </c:pt>
                <c:pt idx="10">
                  <c:v>2335.7594936708861</c:v>
                </c:pt>
                <c:pt idx="11">
                  <c:v>2367.2955974842766</c:v>
                </c:pt>
              </c:numCache>
            </c:numRef>
          </c:val>
        </c:ser>
        <c:dLbls>
          <c:showLegendKey val="0"/>
          <c:showVal val="0"/>
          <c:showCatName val="0"/>
          <c:showSerName val="0"/>
          <c:showPercent val="0"/>
          <c:showBubbleSize val="0"/>
        </c:dLbls>
        <c:gapWidth val="150"/>
        <c:overlap val="100"/>
        <c:axId val="65016576"/>
        <c:axId val="65018112"/>
      </c:barChart>
      <c:catAx>
        <c:axId val="65016576"/>
        <c:scaling>
          <c:orientation val="minMax"/>
        </c:scaling>
        <c:delete val="0"/>
        <c:axPos val="b"/>
        <c:majorTickMark val="out"/>
        <c:minorTickMark val="none"/>
        <c:tickLblPos val="nextTo"/>
        <c:txPr>
          <a:bodyPr/>
          <a:lstStyle/>
          <a:p>
            <a:pPr>
              <a:defRPr sz="1600">
                <a:latin typeface="Calibri" panose="020F0502020204030204" pitchFamily="34" charset="0"/>
              </a:defRPr>
            </a:pPr>
            <a:endParaRPr lang="en-US"/>
          </a:p>
        </c:txPr>
        <c:crossAx val="65018112"/>
        <c:crosses val="autoZero"/>
        <c:auto val="1"/>
        <c:lblAlgn val="ctr"/>
        <c:lblOffset val="100"/>
        <c:noMultiLvlLbl val="0"/>
      </c:catAx>
      <c:valAx>
        <c:axId val="65018112"/>
        <c:scaling>
          <c:orientation val="minMax"/>
        </c:scaling>
        <c:delete val="0"/>
        <c:axPos val="l"/>
        <c:majorGridlines/>
        <c:title>
          <c:tx>
            <c:rich>
              <a:bodyPr rot="-5400000" vert="horz"/>
              <a:lstStyle/>
              <a:p>
                <a:pPr>
                  <a:defRPr sz="1600">
                    <a:latin typeface="Calibri" panose="020F0502020204030204" pitchFamily="34" charset="0"/>
                  </a:defRPr>
                </a:pPr>
                <a:r>
                  <a:rPr lang="en-US" sz="1600" dirty="0" smtClean="0">
                    <a:latin typeface="Calibri" panose="020F0502020204030204" pitchFamily="34" charset="0"/>
                  </a:rPr>
                  <a:t>2009 $ Per Capita</a:t>
                </a:r>
                <a:endParaRPr lang="en-US" sz="1600" dirty="0">
                  <a:latin typeface="Calibri" panose="020F0502020204030204" pitchFamily="34" charset="0"/>
                </a:endParaRPr>
              </a:p>
            </c:rich>
          </c:tx>
          <c:layout/>
          <c:overlay val="0"/>
        </c:title>
        <c:numFmt formatCode="&quot;$&quot;#,##0" sourceLinked="0"/>
        <c:majorTickMark val="out"/>
        <c:minorTickMark val="none"/>
        <c:tickLblPos val="nextTo"/>
        <c:txPr>
          <a:bodyPr/>
          <a:lstStyle/>
          <a:p>
            <a:pPr>
              <a:defRPr sz="1600">
                <a:latin typeface="Calibri" panose="020F0502020204030204" pitchFamily="34" charset="0"/>
              </a:defRPr>
            </a:pPr>
            <a:endParaRPr lang="en-US"/>
          </a:p>
        </c:txPr>
        <c:crossAx val="65016576"/>
        <c:crosses val="autoZero"/>
        <c:crossBetween val="between"/>
        <c:majorUnit val="2000"/>
      </c:valAx>
    </c:plotArea>
    <c:legend>
      <c:legendPos val="t"/>
      <c:layout>
        <c:manualLayout>
          <c:xMode val="edge"/>
          <c:yMode val="edge"/>
          <c:x val="2.6407844852726743E-2"/>
          <c:y val="1.6836195965366927E-2"/>
          <c:w val="0.96261640905997858"/>
          <c:h val="0.12441374355026764"/>
        </c:manualLayout>
      </c:layout>
      <c:overlay val="0"/>
      <c:txPr>
        <a:bodyPr/>
        <a:lstStyle/>
        <a:p>
          <a:pPr>
            <a:defRPr sz="1600">
              <a:latin typeface="Calibri" panose="020F0502020204030204" pitchFamily="34" charset="0"/>
            </a:defRPr>
          </a:pPr>
          <a:endParaRPr lang="en-US"/>
        </a:p>
      </c:txPr>
    </c:legend>
    <c:plotVisOnly val="1"/>
    <c:dispBlanksAs val="gap"/>
    <c:showDLblsOverMax val="0"/>
  </c:chart>
  <c:spPr>
    <a:ln>
      <a:noFill/>
    </a:ln>
  </c:spPr>
  <c:txPr>
    <a:bodyPr/>
    <a:lstStyle/>
    <a:p>
      <a:pPr>
        <a:defRPr sz="1800"/>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9400602702439973"/>
          <c:y val="0.20010377175075339"/>
          <c:w val="0.78917152717021488"/>
          <c:h val="0.64669461456206867"/>
        </c:manualLayout>
      </c:layout>
      <c:lineChart>
        <c:grouping val="standard"/>
        <c:varyColors val="0"/>
        <c:ser>
          <c:idx val="3"/>
          <c:order val="0"/>
          <c:tx>
            <c:strRef>
              <c:f>Sheet1!$A$2</c:f>
              <c:strCache>
                <c:ptCount val="1"/>
                <c:pt idx="0">
                  <c:v>0-1 Conditions</c:v>
                </c:pt>
              </c:strCache>
            </c:strRef>
          </c:tx>
          <c:spPr>
            <a:ln w="25400">
              <a:solidFill>
                <a:sysClr val="windowText" lastClr="000000"/>
              </a:solidFill>
            </a:ln>
          </c:spPr>
          <c:marker>
            <c:symbol val="circle"/>
            <c:size val="7"/>
            <c:spPr>
              <a:solidFill>
                <a:sysClr val="windowText" lastClr="000000"/>
              </a:solidFill>
              <a:ln>
                <a:noFill/>
              </a:ln>
            </c:spPr>
          </c:marker>
          <c:cat>
            <c:strRef>
              <c:f>Sheet1!$B$1:$I$1</c:f>
              <c:strCache>
                <c:ptCount val="8"/>
                <c:pt idx="0">
                  <c:v>2006</c:v>
                </c:pt>
                <c:pt idx="1">
                  <c:v>2007</c:v>
                </c:pt>
                <c:pt idx="2">
                  <c:v>2008</c:v>
                </c:pt>
                <c:pt idx="3">
                  <c:v>2009</c:v>
                </c:pt>
                <c:pt idx="4">
                  <c:v>2010</c:v>
                </c:pt>
                <c:pt idx="5">
                  <c:v>2011</c:v>
                </c:pt>
                <c:pt idx="6">
                  <c:v>2012</c:v>
                </c:pt>
                <c:pt idx="7">
                  <c:v>2013</c:v>
                </c:pt>
              </c:strCache>
            </c:strRef>
          </c:cat>
          <c:val>
            <c:numRef>
              <c:f>Sheet1!$B$2:$I$2</c:f>
              <c:numCache>
                <c:formatCode>0.0</c:formatCode>
                <c:ptCount val="8"/>
                <c:pt idx="0">
                  <c:v>15.4</c:v>
                </c:pt>
                <c:pt idx="1">
                  <c:v>14.2</c:v>
                </c:pt>
                <c:pt idx="2">
                  <c:v>14.7</c:v>
                </c:pt>
                <c:pt idx="3">
                  <c:v>15.6</c:v>
                </c:pt>
                <c:pt idx="4">
                  <c:v>15.8</c:v>
                </c:pt>
                <c:pt idx="5">
                  <c:v>15.3</c:v>
                </c:pt>
                <c:pt idx="6">
                  <c:v>15.4</c:v>
                </c:pt>
                <c:pt idx="7">
                  <c:v>14.9</c:v>
                </c:pt>
              </c:numCache>
            </c:numRef>
          </c:val>
          <c:smooth val="0"/>
        </c:ser>
        <c:ser>
          <c:idx val="0"/>
          <c:order val="1"/>
          <c:tx>
            <c:strRef>
              <c:f>Sheet1!$A$3</c:f>
              <c:strCache>
                <c:ptCount val="1"/>
                <c:pt idx="0">
                  <c:v>2-3 Conditions</c:v>
                </c:pt>
              </c:strCache>
            </c:strRef>
          </c:tx>
          <c:spPr>
            <a:ln w="25400">
              <a:solidFill>
                <a:srgbClr val="0072C6"/>
              </a:solidFill>
            </a:ln>
          </c:spPr>
          <c:marker>
            <c:symbol val="square"/>
            <c:size val="7"/>
            <c:spPr>
              <a:solidFill>
                <a:srgbClr val="0072C6"/>
              </a:solidFill>
              <a:ln>
                <a:noFill/>
              </a:ln>
            </c:spPr>
          </c:marker>
          <c:cat>
            <c:strRef>
              <c:f>Sheet1!$B$1:$I$1</c:f>
              <c:strCache>
                <c:ptCount val="8"/>
                <c:pt idx="0">
                  <c:v>2006</c:v>
                </c:pt>
                <c:pt idx="1">
                  <c:v>2007</c:v>
                </c:pt>
                <c:pt idx="2">
                  <c:v>2008</c:v>
                </c:pt>
                <c:pt idx="3">
                  <c:v>2009</c:v>
                </c:pt>
                <c:pt idx="4">
                  <c:v>2010</c:v>
                </c:pt>
                <c:pt idx="5">
                  <c:v>2011</c:v>
                </c:pt>
                <c:pt idx="6">
                  <c:v>2012</c:v>
                </c:pt>
                <c:pt idx="7">
                  <c:v>2013</c:v>
                </c:pt>
              </c:strCache>
            </c:strRef>
          </c:cat>
          <c:val>
            <c:numRef>
              <c:f>Sheet1!$B$3:$I$3</c:f>
              <c:numCache>
                <c:formatCode>0.0</c:formatCode>
                <c:ptCount val="8"/>
                <c:pt idx="0">
                  <c:v>30</c:v>
                </c:pt>
                <c:pt idx="1">
                  <c:v>27.9</c:v>
                </c:pt>
                <c:pt idx="2">
                  <c:v>27.2</c:v>
                </c:pt>
                <c:pt idx="3">
                  <c:v>25.1</c:v>
                </c:pt>
                <c:pt idx="4">
                  <c:v>26.9</c:v>
                </c:pt>
                <c:pt idx="5">
                  <c:v>26.3</c:v>
                </c:pt>
                <c:pt idx="6">
                  <c:v>29</c:v>
                </c:pt>
                <c:pt idx="7">
                  <c:v>28.2</c:v>
                </c:pt>
              </c:numCache>
            </c:numRef>
          </c:val>
          <c:smooth val="0"/>
        </c:ser>
        <c:ser>
          <c:idx val="2"/>
          <c:order val="2"/>
          <c:tx>
            <c:strRef>
              <c:f>Sheet1!$A$4</c:f>
              <c:strCache>
                <c:ptCount val="1"/>
                <c:pt idx="0">
                  <c:v>4+ Conditions</c:v>
                </c:pt>
              </c:strCache>
            </c:strRef>
          </c:tx>
          <c:spPr>
            <a:ln w="25400">
              <a:solidFill>
                <a:srgbClr val="AABA0A"/>
              </a:solidFill>
            </a:ln>
          </c:spPr>
          <c:marker>
            <c:symbol val="triangle"/>
            <c:size val="9"/>
            <c:spPr>
              <a:solidFill>
                <a:srgbClr val="AABA0A"/>
              </a:solidFill>
              <a:ln>
                <a:noFill/>
              </a:ln>
            </c:spPr>
          </c:marker>
          <c:cat>
            <c:strRef>
              <c:f>Sheet1!$B$1:$I$1</c:f>
              <c:strCache>
                <c:ptCount val="8"/>
                <c:pt idx="0">
                  <c:v>2006</c:v>
                </c:pt>
                <c:pt idx="1">
                  <c:v>2007</c:v>
                </c:pt>
                <c:pt idx="2">
                  <c:v>2008</c:v>
                </c:pt>
                <c:pt idx="3">
                  <c:v>2009</c:v>
                </c:pt>
                <c:pt idx="4">
                  <c:v>2010</c:v>
                </c:pt>
                <c:pt idx="5">
                  <c:v>2011</c:v>
                </c:pt>
                <c:pt idx="6">
                  <c:v>2012</c:v>
                </c:pt>
                <c:pt idx="7">
                  <c:v>2013</c:v>
                </c:pt>
              </c:strCache>
            </c:strRef>
          </c:cat>
          <c:val>
            <c:numRef>
              <c:f>Sheet1!$B$4:$I$4</c:f>
              <c:numCache>
                <c:formatCode>0.0</c:formatCode>
                <c:ptCount val="8"/>
                <c:pt idx="0">
                  <c:v>48.3</c:v>
                </c:pt>
                <c:pt idx="1">
                  <c:v>43.4</c:v>
                </c:pt>
                <c:pt idx="2">
                  <c:v>38.700000000000003</c:v>
                </c:pt>
                <c:pt idx="3">
                  <c:v>38.4</c:v>
                </c:pt>
                <c:pt idx="4">
                  <c:v>35.1</c:v>
                </c:pt>
                <c:pt idx="5">
                  <c:v>37.700000000000003</c:v>
                </c:pt>
                <c:pt idx="6">
                  <c:v>36</c:v>
                </c:pt>
                <c:pt idx="7">
                  <c:v>37.700000000000003</c:v>
                </c:pt>
              </c:numCache>
            </c:numRef>
          </c:val>
          <c:smooth val="0"/>
        </c:ser>
        <c:dLbls>
          <c:showLegendKey val="0"/>
          <c:showVal val="0"/>
          <c:showCatName val="0"/>
          <c:showSerName val="0"/>
          <c:showPercent val="0"/>
          <c:showBubbleSize val="0"/>
        </c:dLbls>
        <c:marker val="1"/>
        <c:smooth val="0"/>
        <c:axId val="56848768"/>
        <c:axId val="56850688"/>
      </c:lineChart>
      <c:catAx>
        <c:axId val="56848768"/>
        <c:scaling>
          <c:orientation val="minMax"/>
        </c:scaling>
        <c:delete val="0"/>
        <c:axPos val="b"/>
        <c:numFmt formatCode="General" sourceLinked="1"/>
        <c:majorTickMark val="out"/>
        <c:minorTickMark val="none"/>
        <c:tickLblPos val="nextTo"/>
        <c:txPr>
          <a:bodyPr rot="-2280000"/>
          <a:lstStyle/>
          <a:p>
            <a:pPr>
              <a:defRPr sz="1600" b="0" baseline="0">
                <a:latin typeface="Calibri" panose="020F0502020204030204" pitchFamily="34" charset="0"/>
              </a:defRPr>
            </a:pPr>
            <a:endParaRPr lang="en-US"/>
          </a:p>
        </c:txPr>
        <c:crossAx val="56850688"/>
        <c:crosses val="autoZero"/>
        <c:auto val="1"/>
        <c:lblAlgn val="ctr"/>
        <c:lblOffset val="100"/>
        <c:noMultiLvlLbl val="0"/>
      </c:catAx>
      <c:valAx>
        <c:axId val="56850688"/>
        <c:scaling>
          <c:orientation val="minMax"/>
          <c:max val="50"/>
          <c:min val="0"/>
        </c:scaling>
        <c:delete val="0"/>
        <c:axPos val="l"/>
        <c:majorGridlines/>
        <c:title>
          <c:tx>
            <c:rich>
              <a:bodyPr rot="-5400000" vert="horz"/>
              <a:lstStyle/>
              <a:p>
                <a:pPr>
                  <a:defRPr sz="1600" baseline="0">
                    <a:latin typeface="Calibri" panose="020F0502020204030204" pitchFamily="34" charset="0"/>
                  </a:defRPr>
                </a:pPr>
                <a:r>
                  <a:rPr lang="en-US" dirty="0" smtClean="0"/>
                  <a:t>Percent</a:t>
                </a:r>
                <a:endParaRPr lang="en-US" dirty="0"/>
              </a:p>
            </c:rich>
          </c:tx>
          <c:layout>
            <c:manualLayout>
              <c:xMode val="edge"/>
              <c:yMode val="edge"/>
              <c:x val="0"/>
              <c:y val="0.42450471468844175"/>
            </c:manualLayout>
          </c:layout>
          <c:overlay val="0"/>
        </c:title>
        <c:numFmt formatCode="0" sourceLinked="0"/>
        <c:majorTickMark val="out"/>
        <c:minorTickMark val="none"/>
        <c:tickLblPos val="nextTo"/>
        <c:txPr>
          <a:bodyPr/>
          <a:lstStyle/>
          <a:p>
            <a:pPr>
              <a:defRPr sz="1600" b="0" baseline="0">
                <a:latin typeface="Calibri" panose="020F0502020204030204" pitchFamily="34" charset="0"/>
              </a:defRPr>
            </a:pPr>
            <a:endParaRPr lang="en-US"/>
          </a:p>
        </c:txPr>
        <c:crossAx val="56848768"/>
        <c:crosses val="autoZero"/>
        <c:crossBetween val="between"/>
        <c:majorUnit val="10"/>
      </c:valAx>
    </c:plotArea>
    <c:legend>
      <c:legendPos val="t"/>
      <c:layout>
        <c:manualLayout>
          <c:xMode val="edge"/>
          <c:yMode val="edge"/>
          <c:x val="8.19954797317002E-3"/>
          <c:y val="3.2031690483134055E-2"/>
          <c:w val="0.99127867697093419"/>
          <c:h val="0.11192403032954214"/>
        </c:manualLayout>
      </c:layout>
      <c:overlay val="0"/>
      <c:txPr>
        <a:bodyPr/>
        <a:lstStyle/>
        <a:p>
          <a:pPr>
            <a:defRPr sz="1600" b="0" baseline="0">
              <a:latin typeface="Calibri" panose="020F0502020204030204" pitchFamily="34" charset="0"/>
            </a:defRPr>
          </a:pPr>
          <a:endParaRPr lang="en-US"/>
        </a:p>
      </c:txPr>
    </c:legend>
    <c:plotVisOnly val="1"/>
    <c:dispBlanksAs val="gap"/>
    <c:showDLblsOverMax val="0"/>
  </c:chart>
  <c:spPr>
    <a:ln>
      <a:noFill/>
    </a:ln>
  </c:sp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8610114707883738"/>
          <c:y val="0.1658381938368815"/>
          <c:w val="0.80462258189948477"/>
          <c:h val="0.66521313308058716"/>
        </c:manualLayout>
      </c:layout>
      <c:lineChart>
        <c:grouping val="standard"/>
        <c:varyColors val="0"/>
        <c:ser>
          <c:idx val="3"/>
          <c:order val="0"/>
          <c:tx>
            <c:strRef>
              <c:f>Sheet1!$A$5</c:f>
              <c:strCache>
                <c:ptCount val="1"/>
                <c:pt idx="0">
                  <c:v>Total</c:v>
                </c:pt>
              </c:strCache>
            </c:strRef>
          </c:tx>
          <c:spPr>
            <a:ln w="25400">
              <a:solidFill>
                <a:sysClr val="windowText" lastClr="000000"/>
              </a:solidFill>
            </a:ln>
          </c:spPr>
          <c:marker>
            <c:symbol val="circle"/>
            <c:size val="7"/>
            <c:spPr>
              <a:solidFill>
                <a:sysClr val="windowText" lastClr="000000"/>
              </a:solidFill>
              <a:ln>
                <a:noFill/>
              </a:ln>
            </c:spPr>
          </c:marker>
          <c:cat>
            <c:numRef>
              <c:f>Sheet1!$B$1:$M$1</c:f>
              <c:numCache>
                <c:formatCode>General</c:formatCod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numCache>
            </c:numRef>
          </c:cat>
          <c:val>
            <c:numRef>
              <c:f>Sheet1!$B$5:$M$5</c:f>
              <c:numCache>
                <c:formatCode>0.0</c:formatCode>
                <c:ptCount val="12"/>
                <c:pt idx="0">
                  <c:v>15.6</c:v>
                </c:pt>
                <c:pt idx="1">
                  <c:v>16.3</c:v>
                </c:pt>
                <c:pt idx="2">
                  <c:v>14.8</c:v>
                </c:pt>
                <c:pt idx="3">
                  <c:v>16</c:v>
                </c:pt>
                <c:pt idx="4">
                  <c:v>17</c:v>
                </c:pt>
                <c:pt idx="5">
                  <c:v>18</c:v>
                </c:pt>
                <c:pt idx="6">
                  <c:v>17.600000000000001</c:v>
                </c:pt>
                <c:pt idx="7">
                  <c:v>21.1</c:v>
                </c:pt>
                <c:pt idx="8">
                  <c:v>21.2</c:v>
                </c:pt>
                <c:pt idx="9">
                  <c:v>19.899999999999999</c:v>
                </c:pt>
                <c:pt idx="10">
                  <c:v>20.2</c:v>
                </c:pt>
                <c:pt idx="11">
                  <c:v>24</c:v>
                </c:pt>
              </c:numCache>
            </c:numRef>
          </c:val>
          <c:smooth val="0"/>
        </c:ser>
        <c:ser>
          <c:idx val="0"/>
          <c:order val="1"/>
          <c:tx>
            <c:strRef>
              <c:f>Sheet1!$A$4</c:f>
              <c:strCache>
                <c:ptCount val="1"/>
                <c:pt idx="0">
                  <c:v>Any Private</c:v>
                </c:pt>
              </c:strCache>
            </c:strRef>
          </c:tx>
          <c:spPr>
            <a:ln w="25400">
              <a:solidFill>
                <a:srgbClr val="0072C6"/>
              </a:solidFill>
            </a:ln>
          </c:spPr>
          <c:marker>
            <c:symbol val="square"/>
            <c:size val="7"/>
            <c:spPr>
              <a:solidFill>
                <a:srgbClr val="0072C6"/>
              </a:solidFill>
              <a:ln>
                <a:noFill/>
              </a:ln>
            </c:spPr>
          </c:marker>
          <c:cat>
            <c:numRef>
              <c:f>Sheet1!$B$1:$M$1</c:f>
              <c:numCache>
                <c:formatCode>General</c:formatCod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numCache>
            </c:numRef>
          </c:cat>
          <c:val>
            <c:numRef>
              <c:f>Sheet1!$B$4:$M$4</c:f>
              <c:numCache>
                <c:formatCode>0.0</c:formatCode>
                <c:ptCount val="12"/>
                <c:pt idx="0">
                  <c:v>8.9</c:v>
                </c:pt>
                <c:pt idx="1">
                  <c:v>9.3000000000000007</c:v>
                </c:pt>
                <c:pt idx="2">
                  <c:v>6.9</c:v>
                </c:pt>
                <c:pt idx="3">
                  <c:v>7.2</c:v>
                </c:pt>
                <c:pt idx="4">
                  <c:v>7.5</c:v>
                </c:pt>
                <c:pt idx="5">
                  <c:v>8.3000000000000007</c:v>
                </c:pt>
                <c:pt idx="6">
                  <c:v>8.5</c:v>
                </c:pt>
                <c:pt idx="7">
                  <c:v>8.8000000000000007</c:v>
                </c:pt>
                <c:pt idx="8">
                  <c:v>8.1</c:v>
                </c:pt>
                <c:pt idx="9">
                  <c:v>7.4</c:v>
                </c:pt>
                <c:pt idx="10">
                  <c:v>7.3</c:v>
                </c:pt>
                <c:pt idx="11">
                  <c:v>9.6999999999999993</c:v>
                </c:pt>
              </c:numCache>
            </c:numRef>
          </c:val>
          <c:smooth val="0"/>
        </c:ser>
        <c:ser>
          <c:idx val="2"/>
          <c:order val="2"/>
          <c:tx>
            <c:strRef>
              <c:f>Sheet1!$A$3</c:f>
              <c:strCache>
                <c:ptCount val="1"/>
                <c:pt idx="0">
                  <c:v>Public Only</c:v>
                </c:pt>
              </c:strCache>
            </c:strRef>
          </c:tx>
          <c:spPr>
            <a:ln w="25400">
              <a:solidFill>
                <a:srgbClr val="AABA0A"/>
              </a:solidFill>
            </a:ln>
          </c:spPr>
          <c:marker>
            <c:symbol val="triangle"/>
            <c:size val="9"/>
            <c:spPr>
              <a:solidFill>
                <a:srgbClr val="AABA0A"/>
              </a:solidFill>
              <a:ln>
                <a:noFill/>
              </a:ln>
            </c:spPr>
          </c:marker>
          <c:cat>
            <c:numRef>
              <c:f>Sheet1!$B$1:$M$1</c:f>
              <c:numCache>
                <c:formatCode>General</c:formatCod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numCache>
            </c:numRef>
          </c:cat>
          <c:val>
            <c:numRef>
              <c:f>Sheet1!$B$3:$M$3</c:f>
              <c:numCache>
                <c:formatCode>0.0</c:formatCode>
                <c:ptCount val="12"/>
                <c:pt idx="0">
                  <c:v>18.5</c:v>
                </c:pt>
                <c:pt idx="1">
                  <c:v>19.899999999999999</c:v>
                </c:pt>
                <c:pt idx="2">
                  <c:v>17.3</c:v>
                </c:pt>
                <c:pt idx="3">
                  <c:v>21</c:v>
                </c:pt>
                <c:pt idx="4">
                  <c:v>21.4</c:v>
                </c:pt>
                <c:pt idx="5">
                  <c:v>23.6</c:v>
                </c:pt>
                <c:pt idx="6">
                  <c:v>21.5</c:v>
                </c:pt>
                <c:pt idx="7">
                  <c:v>24.7</c:v>
                </c:pt>
                <c:pt idx="8">
                  <c:v>20</c:v>
                </c:pt>
                <c:pt idx="9">
                  <c:v>18.399999999999999</c:v>
                </c:pt>
                <c:pt idx="10">
                  <c:v>20.6</c:v>
                </c:pt>
                <c:pt idx="11">
                  <c:v>22.8</c:v>
                </c:pt>
              </c:numCache>
            </c:numRef>
          </c:val>
          <c:smooth val="0"/>
        </c:ser>
        <c:ser>
          <c:idx val="1"/>
          <c:order val="3"/>
          <c:tx>
            <c:strRef>
              <c:f>Sheet1!$A$2</c:f>
              <c:strCache>
                <c:ptCount val="1"/>
                <c:pt idx="0">
                  <c:v>Uninsured</c:v>
                </c:pt>
              </c:strCache>
            </c:strRef>
          </c:tx>
          <c:spPr>
            <a:ln w="34925">
              <a:solidFill>
                <a:srgbClr val="7BA8DF"/>
              </a:solidFill>
            </a:ln>
          </c:spPr>
          <c:marker>
            <c:symbol val="diamond"/>
            <c:size val="9"/>
            <c:spPr>
              <a:solidFill>
                <a:srgbClr val="7BA8DF"/>
              </a:solidFill>
              <a:ln>
                <a:noFill/>
              </a:ln>
            </c:spPr>
          </c:marker>
          <c:cat>
            <c:numRef>
              <c:f>Sheet1!$B$1:$M$1</c:f>
              <c:numCache>
                <c:formatCode>General</c:formatCod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numCache>
            </c:numRef>
          </c:cat>
          <c:val>
            <c:numRef>
              <c:f>Sheet1!$B$2:$M$2</c:f>
              <c:numCache>
                <c:formatCode>0.0</c:formatCode>
                <c:ptCount val="12"/>
                <c:pt idx="0">
                  <c:v>28</c:v>
                </c:pt>
                <c:pt idx="1">
                  <c:v>27</c:v>
                </c:pt>
                <c:pt idx="2">
                  <c:v>28.3</c:v>
                </c:pt>
                <c:pt idx="3">
                  <c:v>30.7</c:v>
                </c:pt>
                <c:pt idx="4">
                  <c:v>31.9</c:v>
                </c:pt>
                <c:pt idx="5">
                  <c:v>32.200000000000003</c:v>
                </c:pt>
                <c:pt idx="6">
                  <c:v>31.7</c:v>
                </c:pt>
                <c:pt idx="7">
                  <c:v>38.700000000000003</c:v>
                </c:pt>
                <c:pt idx="8">
                  <c:v>41.4</c:v>
                </c:pt>
                <c:pt idx="9">
                  <c:v>40.5</c:v>
                </c:pt>
                <c:pt idx="10">
                  <c:v>40.799999999999997</c:v>
                </c:pt>
                <c:pt idx="11">
                  <c:v>47.2</c:v>
                </c:pt>
              </c:numCache>
            </c:numRef>
          </c:val>
          <c:smooth val="0"/>
        </c:ser>
        <c:dLbls>
          <c:showLegendKey val="0"/>
          <c:showVal val="0"/>
          <c:showCatName val="0"/>
          <c:showSerName val="0"/>
          <c:showPercent val="0"/>
          <c:showBubbleSize val="0"/>
        </c:dLbls>
        <c:marker val="1"/>
        <c:smooth val="0"/>
        <c:axId val="54006528"/>
        <c:axId val="54008448"/>
      </c:lineChart>
      <c:catAx>
        <c:axId val="54006528"/>
        <c:scaling>
          <c:orientation val="minMax"/>
        </c:scaling>
        <c:delete val="0"/>
        <c:axPos val="b"/>
        <c:numFmt formatCode="General" sourceLinked="1"/>
        <c:majorTickMark val="out"/>
        <c:minorTickMark val="none"/>
        <c:tickLblPos val="nextTo"/>
        <c:txPr>
          <a:bodyPr rot="-3060000"/>
          <a:lstStyle/>
          <a:p>
            <a:pPr>
              <a:defRPr sz="1400" b="0" baseline="0">
                <a:latin typeface="Calibri" panose="020F0502020204030204" pitchFamily="34" charset="0"/>
              </a:defRPr>
            </a:pPr>
            <a:endParaRPr lang="en-US"/>
          </a:p>
        </c:txPr>
        <c:crossAx val="54008448"/>
        <c:crosses val="autoZero"/>
        <c:auto val="1"/>
        <c:lblAlgn val="ctr"/>
        <c:lblOffset val="100"/>
        <c:noMultiLvlLbl val="0"/>
      </c:catAx>
      <c:valAx>
        <c:axId val="54008448"/>
        <c:scaling>
          <c:orientation val="minMax"/>
          <c:max val="50"/>
          <c:min val="0"/>
        </c:scaling>
        <c:delete val="0"/>
        <c:axPos val="l"/>
        <c:majorGridlines/>
        <c:title>
          <c:tx>
            <c:rich>
              <a:bodyPr rot="-5400000" vert="horz"/>
              <a:lstStyle/>
              <a:p>
                <a:pPr>
                  <a:defRPr sz="1600" baseline="0">
                    <a:latin typeface="Calibri" panose="020F0502020204030204" pitchFamily="34" charset="0"/>
                  </a:defRPr>
                </a:pPr>
                <a:r>
                  <a:rPr lang="en-US" dirty="0" smtClean="0"/>
                  <a:t>Percent</a:t>
                </a:r>
                <a:endParaRPr lang="en-US" dirty="0"/>
              </a:p>
            </c:rich>
          </c:tx>
          <c:layout>
            <c:manualLayout>
              <c:xMode val="edge"/>
              <c:yMode val="edge"/>
              <c:x val="0"/>
              <c:y val="0.40900967240206088"/>
            </c:manualLayout>
          </c:layout>
          <c:overlay val="0"/>
        </c:title>
        <c:numFmt formatCode="0" sourceLinked="0"/>
        <c:majorTickMark val="out"/>
        <c:minorTickMark val="none"/>
        <c:tickLblPos val="nextTo"/>
        <c:txPr>
          <a:bodyPr/>
          <a:lstStyle/>
          <a:p>
            <a:pPr>
              <a:defRPr sz="1600" b="0" baseline="0">
                <a:latin typeface="Calibri" panose="020F0502020204030204" pitchFamily="34" charset="0"/>
              </a:defRPr>
            </a:pPr>
            <a:endParaRPr lang="en-US"/>
          </a:p>
        </c:txPr>
        <c:crossAx val="54006528"/>
        <c:crosses val="autoZero"/>
        <c:crossBetween val="between"/>
        <c:majorUnit val="10"/>
      </c:valAx>
    </c:plotArea>
    <c:legend>
      <c:legendPos val="t"/>
      <c:layout>
        <c:manualLayout>
          <c:xMode val="edge"/>
          <c:yMode val="edge"/>
          <c:x val="6.8544438410715905E-2"/>
          <c:y val="1.1675185338674747E-3"/>
          <c:w val="0.82748551905149803"/>
          <c:h val="0.11312090452979091"/>
        </c:manualLayout>
      </c:layout>
      <c:overlay val="0"/>
      <c:txPr>
        <a:bodyPr/>
        <a:lstStyle/>
        <a:p>
          <a:pPr>
            <a:defRPr sz="1600" b="0" baseline="0">
              <a:latin typeface="Calibri" panose="020F0502020204030204" pitchFamily="34" charset="0"/>
            </a:defRPr>
          </a:pPr>
          <a:endParaRPr lang="en-US"/>
        </a:p>
      </c:txPr>
    </c:legend>
    <c:plotVisOnly val="1"/>
    <c:dispBlanksAs val="gap"/>
    <c:showDLblsOverMax val="0"/>
  </c:chart>
  <c:spPr>
    <a:ln>
      <a:noFill/>
    </a:ln>
  </c:sp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7861159716146593"/>
          <c:y val="0.16431491202488577"/>
          <c:w val="0.80352021969476028"/>
          <c:h val="0.66593151550500629"/>
        </c:manualLayout>
      </c:layout>
      <c:lineChart>
        <c:grouping val="standard"/>
        <c:varyColors val="0"/>
        <c:ser>
          <c:idx val="3"/>
          <c:order val="0"/>
          <c:tx>
            <c:strRef>
              <c:f>Sheet1!$A$2</c:f>
              <c:strCache>
                <c:ptCount val="1"/>
                <c:pt idx="0">
                  <c:v> White</c:v>
                </c:pt>
              </c:strCache>
            </c:strRef>
          </c:tx>
          <c:spPr>
            <a:ln w="25400">
              <a:solidFill>
                <a:sysClr val="windowText" lastClr="000000"/>
              </a:solidFill>
            </a:ln>
          </c:spPr>
          <c:marker>
            <c:symbol val="circle"/>
            <c:size val="7"/>
            <c:spPr>
              <a:solidFill>
                <a:sysClr val="windowText" lastClr="000000"/>
              </a:solidFill>
              <a:ln>
                <a:noFill/>
              </a:ln>
            </c:spPr>
          </c:marker>
          <c:cat>
            <c:numRef>
              <c:f>Sheet1!$B$1:$M$1</c:f>
              <c:numCache>
                <c:formatCode>General</c:formatCod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numCache>
            </c:numRef>
          </c:cat>
          <c:val>
            <c:numRef>
              <c:f>Sheet1!$B$2:$M$2</c:f>
              <c:numCache>
                <c:formatCode>0.0</c:formatCode>
                <c:ptCount val="12"/>
                <c:pt idx="0">
                  <c:v>12.8</c:v>
                </c:pt>
                <c:pt idx="1">
                  <c:v>14.8</c:v>
                </c:pt>
                <c:pt idx="2">
                  <c:v>11.6</c:v>
                </c:pt>
                <c:pt idx="3">
                  <c:v>13</c:v>
                </c:pt>
                <c:pt idx="4">
                  <c:v>15.1</c:v>
                </c:pt>
                <c:pt idx="5">
                  <c:v>15.6</c:v>
                </c:pt>
                <c:pt idx="6">
                  <c:v>14</c:v>
                </c:pt>
                <c:pt idx="7">
                  <c:v>17.3</c:v>
                </c:pt>
                <c:pt idx="8">
                  <c:v>18</c:v>
                </c:pt>
                <c:pt idx="9">
                  <c:v>15.4</c:v>
                </c:pt>
                <c:pt idx="10">
                  <c:v>16</c:v>
                </c:pt>
                <c:pt idx="11">
                  <c:v>19.600000000000001</c:v>
                </c:pt>
              </c:numCache>
            </c:numRef>
          </c:val>
          <c:smooth val="0"/>
        </c:ser>
        <c:ser>
          <c:idx val="0"/>
          <c:order val="1"/>
          <c:tx>
            <c:strRef>
              <c:f>Sheet1!$A$3</c:f>
              <c:strCache>
                <c:ptCount val="1"/>
                <c:pt idx="0">
                  <c:v>Black</c:v>
                </c:pt>
              </c:strCache>
            </c:strRef>
          </c:tx>
          <c:spPr>
            <a:ln w="25400">
              <a:solidFill>
                <a:srgbClr val="0072C6"/>
              </a:solidFill>
            </a:ln>
          </c:spPr>
          <c:marker>
            <c:symbol val="square"/>
            <c:size val="7"/>
            <c:spPr>
              <a:solidFill>
                <a:srgbClr val="0072C6"/>
              </a:solidFill>
              <a:ln>
                <a:noFill/>
              </a:ln>
            </c:spPr>
          </c:marker>
          <c:cat>
            <c:numRef>
              <c:f>Sheet1!$B$1:$M$1</c:f>
              <c:numCache>
                <c:formatCode>General</c:formatCod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numCache>
            </c:numRef>
          </c:cat>
          <c:val>
            <c:numRef>
              <c:f>Sheet1!$B$3:$M$3</c:f>
              <c:numCache>
                <c:formatCode>0.0</c:formatCode>
                <c:ptCount val="12"/>
                <c:pt idx="0">
                  <c:v>13.1</c:v>
                </c:pt>
                <c:pt idx="1">
                  <c:v>15.8</c:v>
                </c:pt>
                <c:pt idx="2">
                  <c:v>14.8</c:v>
                </c:pt>
                <c:pt idx="3">
                  <c:v>12.9</c:v>
                </c:pt>
                <c:pt idx="4">
                  <c:v>14.8</c:v>
                </c:pt>
                <c:pt idx="5">
                  <c:v>14.3</c:v>
                </c:pt>
                <c:pt idx="6">
                  <c:v>17</c:v>
                </c:pt>
                <c:pt idx="7">
                  <c:v>18.600000000000001</c:v>
                </c:pt>
                <c:pt idx="8">
                  <c:v>18.7</c:v>
                </c:pt>
                <c:pt idx="9">
                  <c:v>20</c:v>
                </c:pt>
                <c:pt idx="10">
                  <c:v>21.6</c:v>
                </c:pt>
                <c:pt idx="11">
                  <c:v>26</c:v>
                </c:pt>
              </c:numCache>
            </c:numRef>
          </c:val>
          <c:smooth val="0"/>
        </c:ser>
        <c:ser>
          <c:idx val="2"/>
          <c:order val="2"/>
          <c:tx>
            <c:strRef>
              <c:f>Sheet1!$A$4</c:f>
              <c:strCache>
                <c:ptCount val="1"/>
                <c:pt idx="0">
                  <c:v>Hispanic</c:v>
                </c:pt>
              </c:strCache>
            </c:strRef>
          </c:tx>
          <c:spPr>
            <a:ln w="25400">
              <a:solidFill>
                <a:srgbClr val="AABA0A"/>
              </a:solidFill>
            </a:ln>
          </c:spPr>
          <c:marker>
            <c:symbol val="triangle"/>
            <c:size val="9"/>
            <c:spPr>
              <a:solidFill>
                <a:srgbClr val="AABA0A"/>
              </a:solidFill>
              <a:ln>
                <a:noFill/>
              </a:ln>
            </c:spPr>
          </c:marker>
          <c:cat>
            <c:numRef>
              <c:f>Sheet1!$B$1:$M$1</c:f>
              <c:numCache>
                <c:formatCode>General</c:formatCod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numCache>
            </c:numRef>
          </c:cat>
          <c:val>
            <c:numRef>
              <c:f>Sheet1!$B$4:$M$4</c:f>
              <c:numCache>
                <c:formatCode>0.0</c:formatCode>
                <c:ptCount val="12"/>
                <c:pt idx="0">
                  <c:v>23</c:v>
                </c:pt>
                <c:pt idx="1">
                  <c:v>19.8</c:v>
                </c:pt>
                <c:pt idx="2">
                  <c:v>22.1</c:v>
                </c:pt>
                <c:pt idx="3">
                  <c:v>23.6</c:v>
                </c:pt>
                <c:pt idx="4">
                  <c:v>24.6</c:v>
                </c:pt>
                <c:pt idx="5">
                  <c:v>27</c:v>
                </c:pt>
                <c:pt idx="6">
                  <c:v>27.9</c:v>
                </c:pt>
                <c:pt idx="7">
                  <c:v>33</c:v>
                </c:pt>
                <c:pt idx="8">
                  <c:v>30.6</c:v>
                </c:pt>
                <c:pt idx="9">
                  <c:v>29.5</c:v>
                </c:pt>
                <c:pt idx="10">
                  <c:v>30.6</c:v>
                </c:pt>
                <c:pt idx="11">
                  <c:v>34.4</c:v>
                </c:pt>
              </c:numCache>
            </c:numRef>
          </c:val>
          <c:smooth val="0"/>
        </c:ser>
        <c:dLbls>
          <c:showLegendKey val="0"/>
          <c:showVal val="0"/>
          <c:showCatName val="0"/>
          <c:showSerName val="0"/>
          <c:showPercent val="0"/>
          <c:showBubbleSize val="0"/>
        </c:dLbls>
        <c:marker val="1"/>
        <c:smooth val="0"/>
        <c:axId val="54059008"/>
        <c:axId val="54060928"/>
      </c:lineChart>
      <c:catAx>
        <c:axId val="54059008"/>
        <c:scaling>
          <c:orientation val="minMax"/>
        </c:scaling>
        <c:delete val="0"/>
        <c:axPos val="b"/>
        <c:numFmt formatCode="General" sourceLinked="1"/>
        <c:majorTickMark val="out"/>
        <c:minorTickMark val="none"/>
        <c:tickLblPos val="nextTo"/>
        <c:txPr>
          <a:bodyPr rot="-3060000"/>
          <a:lstStyle/>
          <a:p>
            <a:pPr>
              <a:defRPr sz="1400" b="0" baseline="0">
                <a:latin typeface="Calibri" panose="020F0502020204030204" pitchFamily="34" charset="0"/>
              </a:defRPr>
            </a:pPr>
            <a:endParaRPr lang="en-US"/>
          </a:p>
        </c:txPr>
        <c:crossAx val="54060928"/>
        <c:crosses val="autoZero"/>
        <c:auto val="1"/>
        <c:lblAlgn val="ctr"/>
        <c:lblOffset val="100"/>
        <c:noMultiLvlLbl val="0"/>
      </c:catAx>
      <c:valAx>
        <c:axId val="54060928"/>
        <c:scaling>
          <c:orientation val="minMax"/>
          <c:max val="50"/>
          <c:min val="0"/>
        </c:scaling>
        <c:delete val="0"/>
        <c:axPos val="l"/>
        <c:majorGridlines/>
        <c:title>
          <c:tx>
            <c:rich>
              <a:bodyPr rot="-5400000" vert="horz"/>
              <a:lstStyle/>
              <a:p>
                <a:pPr>
                  <a:defRPr sz="1600" baseline="0">
                    <a:latin typeface="Calibri" panose="020F0502020204030204" pitchFamily="34" charset="0"/>
                  </a:defRPr>
                </a:pPr>
                <a:r>
                  <a:rPr lang="en-US" dirty="0" smtClean="0"/>
                  <a:t>Percent</a:t>
                </a:r>
                <a:endParaRPr lang="en-US" dirty="0"/>
              </a:p>
            </c:rich>
          </c:tx>
          <c:layout>
            <c:manualLayout>
              <c:xMode val="edge"/>
              <c:yMode val="edge"/>
              <c:x val="0"/>
              <c:y val="0.40600199280645471"/>
            </c:manualLayout>
          </c:layout>
          <c:overlay val="0"/>
        </c:title>
        <c:numFmt formatCode="0" sourceLinked="0"/>
        <c:majorTickMark val="out"/>
        <c:minorTickMark val="none"/>
        <c:tickLblPos val="nextTo"/>
        <c:txPr>
          <a:bodyPr/>
          <a:lstStyle/>
          <a:p>
            <a:pPr>
              <a:defRPr sz="1600" b="0" baseline="0">
                <a:latin typeface="Calibri" panose="020F0502020204030204" pitchFamily="34" charset="0"/>
              </a:defRPr>
            </a:pPr>
            <a:endParaRPr lang="en-US"/>
          </a:p>
        </c:txPr>
        <c:crossAx val="54059008"/>
        <c:crosses val="autoZero"/>
        <c:crossBetween val="between"/>
        <c:majorUnit val="10"/>
      </c:valAx>
    </c:plotArea>
    <c:legend>
      <c:legendPos val="t"/>
      <c:layout>
        <c:manualLayout>
          <c:xMode val="edge"/>
          <c:yMode val="edge"/>
          <c:x val="1.8518518518518517E-2"/>
          <c:y val="1.1675185338674747E-3"/>
          <c:w val="0.96296296296296291"/>
          <c:h val="0.10151630410605456"/>
        </c:manualLayout>
      </c:layout>
      <c:overlay val="0"/>
      <c:txPr>
        <a:bodyPr/>
        <a:lstStyle/>
        <a:p>
          <a:pPr>
            <a:defRPr sz="1600" b="0" baseline="0">
              <a:latin typeface="Calibri" panose="020F0502020204030204" pitchFamily="34" charset="0"/>
            </a:defRPr>
          </a:pPr>
          <a:endParaRPr lang="en-US"/>
        </a:p>
      </c:txPr>
    </c:legend>
    <c:plotVisOnly val="1"/>
    <c:dispBlanksAs val="gap"/>
    <c:showDLblsOverMax val="0"/>
  </c:chart>
  <c:spPr>
    <a:ln>
      <a:noFill/>
    </a:ln>
  </c:sp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853719439146774"/>
          <c:y val="0.16255662486633615"/>
          <c:w val="0.81299344324313694"/>
          <c:h val="0.6470618256051327"/>
        </c:manualLayout>
      </c:layout>
      <c:lineChart>
        <c:grouping val="standard"/>
        <c:varyColors val="0"/>
        <c:ser>
          <c:idx val="3"/>
          <c:order val="0"/>
          <c:tx>
            <c:strRef>
              <c:f>Sheet1!$A$2</c:f>
              <c:strCache>
                <c:ptCount val="1"/>
                <c:pt idx="0">
                  <c:v>Total</c:v>
                </c:pt>
              </c:strCache>
            </c:strRef>
          </c:tx>
          <c:spPr>
            <a:ln w="25400">
              <a:solidFill>
                <a:sysClr val="windowText" lastClr="000000"/>
              </a:solidFill>
            </a:ln>
          </c:spPr>
          <c:marker>
            <c:symbol val="circle"/>
            <c:size val="7"/>
            <c:spPr>
              <a:solidFill>
                <a:sysClr val="windowText" lastClr="000000"/>
              </a:solidFill>
              <a:ln>
                <a:noFill/>
              </a:ln>
            </c:spPr>
          </c:marker>
          <c:cat>
            <c:strRef>
              <c:f>Sheet1!$B$1:$F$1</c:f>
              <c:strCache>
                <c:ptCount val="5"/>
                <c:pt idx="0">
                  <c:v>2011</c:v>
                </c:pt>
                <c:pt idx="1">
                  <c:v>2012</c:v>
                </c:pt>
                <c:pt idx="2">
                  <c:v>2013</c:v>
                </c:pt>
                <c:pt idx="3">
                  <c:v>2014</c:v>
                </c:pt>
                <c:pt idx="4">
                  <c:v>2015 Q1-2</c:v>
                </c:pt>
              </c:strCache>
            </c:strRef>
          </c:cat>
          <c:val>
            <c:numRef>
              <c:f>Sheet1!$B$2:$F$2</c:f>
              <c:numCache>
                <c:formatCode>General</c:formatCode>
                <c:ptCount val="5"/>
                <c:pt idx="0">
                  <c:v>21.3</c:v>
                </c:pt>
                <c:pt idx="1">
                  <c:v>20.399999999999999</c:v>
                </c:pt>
                <c:pt idx="2">
                  <c:v>19.399999999999999</c:v>
                </c:pt>
                <c:pt idx="3">
                  <c:v>17.899999999999999</c:v>
                </c:pt>
                <c:pt idx="4">
                  <c:v>16.5</c:v>
                </c:pt>
              </c:numCache>
            </c:numRef>
          </c:val>
          <c:smooth val="0"/>
        </c:ser>
        <c:ser>
          <c:idx val="0"/>
          <c:order val="1"/>
          <c:tx>
            <c:strRef>
              <c:f>Sheet1!$A$3</c:f>
              <c:strCache>
                <c:ptCount val="1"/>
                <c:pt idx="0">
                  <c:v>Poor</c:v>
                </c:pt>
              </c:strCache>
            </c:strRef>
          </c:tx>
          <c:spPr>
            <a:ln w="25400">
              <a:solidFill>
                <a:srgbClr val="0072C6"/>
              </a:solidFill>
            </a:ln>
          </c:spPr>
          <c:marker>
            <c:symbol val="square"/>
            <c:size val="7"/>
            <c:spPr>
              <a:solidFill>
                <a:srgbClr val="0072C6"/>
              </a:solidFill>
              <a:ln>
                <a:noFill/>
              </a:ln>
            </c:spPr>
          </c:marker>
          <c:cat>
            <c:strRef>
              <c:f>Sheet1!$B$1:$F$1</c:f>
              <c:strCache>
                <c:ptCount val="5"/>
                <c:pt idx="0">
                  <c:v>2011</c:v>
                </c:pt>
                <c:pt idx="1">
                  <c:v>2012</c:v>
                </c:pt>
                <c:pt idx="2">
                  <c:v>2013</c:v>
                </c:pt>
                <c:pt idx="3">
                  <c:v>2014</c:v>
                </c:pt>
                <c:pt idx="4">
                  <c:v>2015 Q1-2</c:v>
                </c:pt>
              </c:strCache>
            </c:strRef>
          </c:cat>
          <c:val>
            <c:numRef>
              <c:f>Sheet1!$B$3:$F$3</c:f>
              <c:numCache>
                <c:formatCode>General</c:formatCode>
                <c:ptCount val="5"/>
                <c:pt idx="0">
                  <c:v>32.1</c:v>
                </c:pt>
                <c:pt idx="1">
                  <c:v>31</c:v>
                </c:pt>
                <c:pt idx="2">
                  <c:v>29.3</c:v>
                </c:pt>
                <c:pt idx="3">
                  <c:v>27.3</c:v>
                </c:pt>
                <c:pt idx="4">
                  <c:v>24.5</c:v>
                </c:pt>
              </c:numCache>
            </c:numRef>
          </c:val>
          <c:smooth val="0"/>
        </c:ser>
        <c:ser>
          <c:idx val="2"/>
          <c:order val="2"/>
          <c:tx>
            <c:strRef>
              <c:f>Sheet1!$A$4</c:f>
              <c:strCache>
                <c:ptCount val="1"/>
                <c:pt idx="0">
                  <c:v>Near Poor</c:v>
                </c:pt>
              </c:strCache>
            </c:strRef>
          </c:tx>
          <c:spPr>
            <a:ln w="25400">
              <a:solidFill>
                <a:srgbClr val="AABA0A"/>
              </a:solidFill>
            </a:ln>
          </c:spPr>
          <c:marker>
            <c:symbol val="triangle"/>
            <c:size val="9"/>
            <c:spPr>
              <a:solidFill>
                <a:srgbClr val="AABA0A"/>
              </a:solidFill>
              <a:ln>
                <a:noFill/>
              </a:ln>
            </c:spPr>
          </c:marker>
          <c:cat>
            <c:strRef>
              <c:f>Sheet1!$B$1:$F$1</c:f>
              <c:strCache>
                <c:ptCount val="5"/>
                <c:pt idx="0">
                  <c:v>2011</c:v>
                </c:pt>
                <c:pt idx="1">
                  <c:v>2012</c:v>
                </c:pt>
                <c:pt idx="2">
                  <c:v>2013</c:v>
                </c:pt>
                <c:pt idx="3">
                  <c:v>2014</c:v>
                </c:pt>
                <c:pt idx="4">
                  <c:v>2015 Q1-2</c:v>
                </c:pt>
              </c:strCache>
            </c:strRef>
          </c:cat>
          <c:val>
            <c:numRef>
              <c:f>Sheet1!$B$4:$F$4</c:f>
              <c:numCache>
                <c:formatCode>General</c:formatCode>
                <c:ptCount val="5"/>
                <c:pt idx="0">
                  <c:v>34.6</c:v>
                </c:pt>
                <c:pt idx="1">
                  <c:v>33.9</c:v>
                </c:pt>
                <c:pt idx="2">
                  <c:v>32.9</c:v>
                </c:pt>
                <c:pt idx="3">
                  <c:v>28.4</c:v>
                </c:pt>
                <c:pt idx="4">
                  <c:v>27.1</c:v>
                </c:pt>
              </c:numCache>
            </c:numRef>
          </c:val>
          <c:smooth val="0"/>
        </c:ser>
        <c:ser>
          <c:idx val="1"/>
          <c:order val="3"/>
          <c:tx>
            <c:strRef>
              <c:f>Sheet1!$A$5</c:f>
              <c:strCache>
                <c:ptCount val="1"/>
                <c:pt idx="0">
                  <c:v>Not Poor</c:v>
                </c:pt>
              </c:strCache>
            </c:strRef>
          </c:tx>
          <c:spPr>
            <a:ln w="34925">
              <a:solidFill>
                <a:srgbClr val="7BA8DF"/>
              </a:solidFill>
            </a:ln>
          </c:spPr>
          <c:marker>
            <c:symbol val="diamond"/>
            <c:size val="9"/>
            <c:spPr>
              <a:solidFill>
                <a:srgbClr val="7BA8DF"/>
              </a:solidFill>
              <a:ln>
                <a:noFill/>
              </a:ln>
            </c:spPr>
          </c:marker>
          <c:cat>
            <c:strRef>
              <c:f>Sheet1!$B$1:$F$1</c:f>
              <c:strCache>
                <c:ptCount val="5"/>
                <c:pt idx="0">
                  <c:v>2011</c:v>
                </c:pt>
                <c:pt idx="1">
                  <c:v>2012</c:v>
                </c:pt>
                <c:pt idx="2">
                  <c:v>2013</c:v>
                </c:pt>
                <c:pt idx="3">
                  <c:v>2014</c:v>
                </c:pt>
                <c:pt idx="4">
                  <c:v>2015 Q1-2</c:v>
                </c:pt>
              </c:strCache>
            </c:strRef>
          </c:cat>
          <c:val>
            <c:numRef>
              <c:f>Sheet1!$B$5:$F$5</c:f>
              <c:numCache>
                <c:formatCode>General</c:formatCode>
                <c:ptCount val="5"/>
                <c:pt idx="0">
                  <c:v>15.2</c:v>
                </c:pt>
                <c:pt idx="1">
                  <c:v>14</c:v>
                </c:pt>
                <c:pt idx="2">
                  <c:v>13.8</c:v>
                </c:pt>
                <c:pt idx="3">
                  <c:v>12.8</c:v>
                </c:pt>
                <c:pt idx="4">
                  <c:v>12.2</c:v>
                </c:pt>
              </c:numCache>
            </c:numRef>
          </c:val>
          <c:smooth val="0"/>
        </c:ser>
        <c:dLbls>
          <c:showLegendKey val="0"/>
          <c:showVal val="0"/>
          <c:showCatName val="0"/>
          <c:showSerName val="0"/>
          <c:showPercent val="0"/>
          <c:showBubbleSize val="0"/>
        </c:dLbls>
        <c:marker val="1"/>
        <c:smooth val="0"/>
        <c:axId val="64516096"/>
        <c:axId val="64518016"/>
      </c:lineChart>
      <c:catAx>
        <c:axId val="64516096"/>
        <c:scaling>
          <c:orientation val="minMax"/>
        </c:scaling>
        <c:delete val="0"/>
        <c:axPos val="b"/>
        <c:numFmt formatCode="General" sourceLinked="1"/>
        <c:majorTickMark val="out"/>
        <c:minorTickMark val="none"/>
        <c:tickLblPos val="nextTo"/>
        <c:txPr>
          <a:bodyPr rot="-1320000"/>
          <a:lstStyle/>
          <a:p>
            <a:pPr>
              <a:defRPr sz="1600" b="0" baseline="0">
                <a:latin typeface="Calibri" panose="020F0502020204030204" pitchFamily="34" charset="0"/>
              </a:defRPr>
            </a:pPr>
            <a:endParaRPr lang="en-US"/>
          </a:p>
        </c:txPr>
        <c:crossAx val="64518016"/>
        <c:crosses val="autoZero"/>
        <c:auto val="1"/>
        <c:lblAlgn val="ctr"/>
        <c:lblOffset val="100"/>
        <c:noMultiLvlLbl val="0"/>
      </c:catAx>
      <c:valAx>
        <c:axId val="64518016"/>
        <c:scaling>
          <c:orientation val="minMax"/>
          <c:max val="50"/>
          <c:min val="0"/>
        </c:scaling>
        <c:delete val="0"/>
        <c:axPos val="l"/>
        <c:majorGridlines/>
        <c:title>
          <c:tx>
            <c:rich>
              <a:bodyPr rot="-5400000" vert="horz"/>
              <a:lstStyle/>
              <a:p>
                <a:pPr>
                  <a:defRPr sz="1600" baseline="0">
                    <a:latin typeface="Calibri" panose="020F0502020204030204" pitchFamily="34" charset="0"/>
                  </a:defRPr>
                </a:pPr>
                <a:r>
                  <a:rPr lang="en-US" sz="1600"/>
                  <a:t>Percent</a:t>
                </a:r>
              </a:p>
            </c:rich>
          </c:tx>
          <c:layout>
            <c:manualLayout>
              <c:xMode val="edge"/>
              <c:yMode val="edge"/>
              <c:x val="9.7324211321338032E-4"/>
              <c:y val="0.39598040690773528"/>
            </c:manualLayout>
          </c:layout>
          <c:overlay val="0"/>
        </c:title>
        <c:numFmt formatCode="0" sourceLinked="0"/>
        <c:majorTickMark val="out"/>
        <c:minorTickMark val="none"/>
        <c:tickLblPos val="nextTo"/>
        <c:txPr>
          <a:bodyPr/>
          <a:lstStyle/>
          <a:p>
            <a:pPr>
              <a:defRPr sz="1600" b="0" baseline="0">
                <a:latin typeface="Calibri" panose="020F0502020204030204" pitchFamily="34" charset="0"/>
              </a:defRPr>
            </a:pPr>
            <a:endParaRPr lang="en-US"/>
          </a:p>
        </c:txPr>
        <c:crossAx val="64516096"/>
        <c:crosses val="autoZero"/>
        <c:crossBetween val="between"/>
        <c:majorUnit val="10"/>
      </c:valAx>
    </c:plotArea>
    <c:legend>
      <c:legendPos val="t"/>
      <c:layout>
        <c:manualLayout>
          <c:xMode val="edge"/>
          <c:yMode val="edge"/>
          <c:x val="0.11005152133761058"/>
          <c:y val="1.1675185338674747E-3"/>
          <c:w val="0.77831583552056005"/>
          <c:h val="0.12612885194906193"/>
        </c:manualLayout>
      </c:layout>
      <c:overlay val="0"/>
      <c:txPr>
        <a:bodyPr/>
        <a:lstStyle/>
        <a:p>
          <a:pPr>
            <a:defRPr sz="1600" b="0" baseline="0">
              <a:latin typeface="Calibri" panose="020F0502020204030204" pitchFamily="34" charset="0"/>
            </a:defRPr>
          </a:pPr>
          <a:endParaRPr lang="en-US"/>
        </a:p>
      </c:txPr>
    </c:legend>
    <c:plotVisOnly val="1"/>
    <c:dispBlanksAs val="gap"/>
    <c:showDLblsOverMax val="0"/>
  </c:chart>
  <c:spPr>
    <a:ln>
      <a:noFill/>
    </a:ln>
  </c:sp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7943139554364215"/>
          <c:y val="0.16144138232720909"/>
          <c:w val="0.80569493171602213"/>
          <c:h val="0.65068435889958198"/>
        </c:manualLayout>
      </c:layout>
      <c:lineChart>
        <c:grouping val="standard"/>
        <c:varyColors val="0"/>
        <c:ser>
          <c:idx val="3"/>
          <c:order val="0"/>
          <c:tx>
            <c:strRef>
              <c:f>Sheet1!$A$3</c:f>
              <c:strCache>
                <c:ptCount val="1"/>
                <c:pt idx="0">
                  <c:v>White</c:v>
                </c:pt>
              </c:strCache>
            </c:strRef>
          </c:tx>
          <c:spPr>
            <a:ln w="25400">
              <a:solidFill>
                <a:sysClr val="windowText" lastClr="000000"/>
              </a:solidFill>
            </a:ln>
          </c:spPr>
          <c:marker>
            <c:symbol val="circle"/>
            <c:size val="7"/>
            <c:spPr>
              <a:solidFill>
                <a:sysClr val="windowText" lastClr="000000"/>
              </a:solidFill>
              <a:ln>
                <a:noFill/>
              </a:ln>
            </c:spPr>
          </c:marker>
          <c:cat>
            <c:strRef>
              <c:f>Sheet1!$B$1:$F$1</c:f>
              <c:strCache>
                <c:ptCount val="5"/>
                <c:pt idx="0">
                  <c:v>2011</c:v>
                </c:pt>
                <c:pt idx="1">
                  <c:v>2012</c:v>
                </c:pt>
                <c:pt idx="2">
                  <c:v>2013</c:v>
                </c:pt>
                <c:pt idx="3">
                  <c:v>2014</c:v>
                </c:pt>
                <c:pt idx="4">
                  <c:v>2015 Q1-2</c:v>
                </c:pt>
              </c:strCache>
            </c:strRef>
          </c:cat>
          <c:val>
            <c:numRef>
              <c:f>Sheet1!$B$3:$F$3</c:f>
              <c:numCache>
                <c:formatCode>General</c:formatCode>
                <c:ptCount val="5"/>
                <c:pt idx="0">
                  <c:v>19.8</c:v>
                </c:pt>
                <c:pt idx="1">
                  <c:v>18.899999999999999</c:v>
                </c:pt>
                <c:pt idx="2">
                  <c:v>17.8</c:v>
                </c:pt>
                <c:pt idx="3">
                  <c:v>16.3</c:v>
                </c:pt>
                <c:pt idx="4">
                  <c:v>14.7</c:v>
                </c:pt>
              </c:numCache>
            </c:numRef>
          </c:val>
          <c:smooth val="0"/>
        </c:ser>
        <c:ser>
          <c:idx val="0"/>
          <c:order val="1"/>
          <c:tx>
            <c:strRef>
              <c:f>Sheet1!$A$4</c:f>
              <c:strCache>
                <c:ptCount val="1"/>
                <c:pt idx="0">
                  <c:v>Black</c:v>
                </c:pt>
              </c:strCache>
            </c:strRef>
          </c:tx>
          <c:spPr>
            <a:ln w="25400">
              <a:solidFill>
                <a:srgbClr val="0072C6"/>
              </a:solidFill>
            </a:ln>
          </c:spPr>
          <c:marker>
            <c:symbol val="square"/>
            <c:size val="7"/>
            <c:spPr>
              <a:solidFill>
                <a:srgbClr val="0072C6"/>
              </a:solidFill>
              <a:ln>
                <a:noFill/>
              </a:ln>
            </c:spPr>
          </c:marker>
          <c:cat>
            <c:strRef>
              <c:f>Sheet1!$B$1:$F$1</c:f>
              <c:strCache>
                <c:ptCount val="5"/>
                <c:pt idx="0">
                  <c:v>2011</c:v>
                </c:pt>
                <c:pt idx="1">
                  <c:v>2012</c:v>
                </c:pt>
                <c:pt idx="2">
                  <c:v>2013</c:v>
                </c:pt>
                <c:pt idx="3">
                  <c:v>2014</c:v>
                </c:pt>
                <c:pt idx="4">
                  <c:v>2015 Q1-2</c:v>
                </c:pt>
              </c:strCache>
            </c:strRef>
          </c:cat>
          <c:val>
            <c:numRef>
              <c:f>Sheet1!$B$4:$F$4</c:f>
              <c:numCache>
                <c:formatCode>General</c:formatCode>
                <c:ptCount val="5"/>
                <c:pt idx="0">
                  <c:v>27.3</c:v>
                </c:pt>
                <c:pt idx="1">
                  <c:v>27.5</c:v>
                </c:pt>
                <c:pt idx="2">
                  <c:v>26</c:v>
                </c:pt>
                <c:pt idx="3">
                  <c:v>24.1</c:v>
                </c:pt>
                <c:pt idx="4">
                  <c:v>23.1</c:v>
                </c:pt>
              </c:numCache>
            </c:numRef>
          </c:val>
          <c:smooth val="0"/>
        </c:ser>
        <c:ser>
          <c:idx val="2"/>
          <c:order val="2"/>
          <c:tx>
            <c:strRef>
              <c:f>Sheet1!$A$5</c:f>
              <c:strCache>
                <c:ptCount val="1"/>
                <c:pt idx="0">
                  <c:v>Asian</c:v>
                </c:pt>
              </c:strCache>
            </c:strRef>
          </c:tx>
          <c:spPr>
            <a:ln w="25400">
              <a:solidFill>
                <a:srgbClr val="AABA0A"/>
              </a:solidFill>
            </a:ln>
          </c:spPr>
          <c:marker>
            <c:symbol val="triangle"/>
            <c:size val="9"/>
            <c:spPr>
              <a:solidFill>
                <a:srgbClr val="AABA0A"/>
              </a:solidFill>
              <a:ln>
                <a:noFill/>
              </a:ln>
            </c:spPr>
          </c:marker>
          <c:cat>
            <c:strRef>
              <c:f>Sheet1!$B$1:$F$1</c:f>
              <c:strCache>
                <c:ptCount val="5"/>
                <c:pt idx="0">
                  <c:v>2011</c:v>
                </c:pt>
                <c:pt idx="1">
                  <c:v>2012</c:v>
                </c:pt>
                <c:pt idx="2">
                  <c:v>2013</c:v>
                </c:pt>
                <c:pt idx="3">
                  <c:v>2014</c:v>
                </c:pt>
                <c:pt idx="4">
                  <c:v>2015 Q1-2</c:v>
                </c:pt>
              </c:strCache>
            </c:strRef>
          </c:cat>
          <c:val>
            <c:numRef>
              <c:f>Sheet1!$B$5:$F$5</c:f>
              <c:numCache>
                <c:formatCode>General</c:formatCode>
                <c:ptCount val="5"/>
                <c:pt idx="0">
                  <c:v>11</c:v>
                </c:pt>
                <c:pt idx="1">
                  <c:v>8.8000000000000007</c:v>
                </c:pt>
                <c:pt idx="2">
                  <c:v>8.8000000000000007</c:v>
                </c:pt>
                <c:pt idx="3">
                  <c:v>8.6</c:v>
                </c:pt>
                <c:pt idx="4">
                  <c:v>6.7</c:v>
                </c:pt>
              </c:numCache>
            </c:numRef>
          </c:val>
          <c:smooth val="0"/>
        </c:ser>
        <c:ser>
          <c:idx val="1"/>
          <c:order val="3"/>
          <c:tx>
            <c:strRef>
              <c:f>Sheet1!$A$6</c:f>
              <c:strCache>
                <c:ptCount val="1"/>
                <c:pt idx="0">
                  <c:v>Hispanic</c:v>
                </c:pt>
              </c:strCache>
            </c:strRef>
          </c:tx>
          <c:spPr>
            <a:ln w="34925">
              <a:solidFill>
                <a:srgbClr val="7BA8DF"/>
              </a:solidFill>
            </a:ln>
          </c:spPr>
          <c:marker>
            <c:symbol val="diamond"/>
            <c:size val="9"/>
            <c:spPr>
              <a:solidFill>
                <a:srgbClr val="7BA8DF"/>
              </a:solidFill>
              <a:ln>
                <a:noFill/>
              </a:ln>
            </c:spPr>
          </c:marker>
          <c:cat>
            <c:strRef>
              <c:f>Sheet1!$B$1:$F$1</c:f>
              <c:strCache>
                <c:ptCount val="5"/>
                <c:pt idx="0">
                  <c:v>2011</c:v>
                </c:pt>
                <c:pt idx="1">
                  <c:v>2012</c:v>
                </c:pt>
                <c:pt idx="2">
                  <c:v>2013</c:v>
                </c:pt>
                <c:pt idx="3">
                  <c:v>2014</c:v>
                </c:pt>
                <c:pt idx="4">
                  <c:v>2015 Q1-2</c:v>
                </c:pt>
              </c:strCache>
            </c:strRef>
          </c:cat>
          <c:val>
            <c:numRef>
              <c:f>Sheet1!$B$6:$F$6</c:f>
              <c:numCache>
                <c:formatCode>General</c:formatCode>
                <c:ptCount val="5"/>
                <c:pt idx="0">
                  <c:v>24.3</c:v>
                </c:pt>
                <c:pt idx="1">
                  <c:v>22.9</c:v>
                </c:pt>
                <c:pt idx="2">
                  <c:v>22.6</c:v>
                </c:pt>
                <c:pt idx="3">
                  <c:v>20.7</c:v>
                </c:pt>
                <c:pt idx="4">
                  <c:v>20</c:v>
                </c:pt>
              </c:numCache>
            </c:numRef>
          </c:val>
          <c:smooth val="0"/>
        </c:ser>
        <c:dLbls>
          <c:showLegendKey val="0"/>
          <c:showVal val="0"/>
          <c:showCatName val="0"/>
          <c:showSerName val="0"/>
          <c:showPercent val="0"/>
          <c:showBubbleSize val="0"/>
        </c:dLbls>
        <c:marker val="1"/>
        <c:smooth val="0"/>
        <c:axId val="64548864"/>
        <c:axId val="64550784"/>
      </c:lineChart>
      <c:catAx>
        <c:axId val="64548864"/>
        <c:scaling>
          <c:orientation val="minMax"/>
        </c:scaling>
        <c:delete val="0"/>
        <c:axPos val="b"/>
        <c:numFmt formatCode="General" sourceLinked="1"/>
        <c:majorTickMark val="out"/>
        <c:minorTickMark val="none"/>
        <c:tickLblPos val="nextTo"/>
        <c:txPr>
          <a:bodyPr rot="-1320000"/>
          <a:lstStyle/>
          <a:p>
            <a:pPr>
              <a:defRPr sz="1600" b="0" baseline="0">
                <a:latin typeface="Calibri" panose="020F0502020204030204" pitchFamily="34" charset="0"/>
              </a:defRPr>
            </a:pPr>
            <a:endParaRPr lang="en-US"/>
          </a:p>
        </c:txPr>
        <c:crossAx val="64550784"/>
        <c:crosses val="autoZero"/>
        <c:auto val="1"/>
        <c:lblAlgn val="ctr"/>
        <c:lblOffset val="100"/>
        <c:noMultiLvlLbl val="0"/>
      </c:catAx>
      <c:valAx>
        <c:axId val="64550784"/>
        <c:scaling>
          <c:orientation val="minMax"/>
          <c:max val="50"/>
          <c:min val="0"/>
        </c:scaling>
        <c:delete val="0"/>
        <c:axPos val="l"/>
        <c:majorGridlines/>
        <c:title>
          <c:tx>
            <c:rich>
              <a:bodyPr rot="-5400000" vert="horz"/>
              <a:lstStyle/>
              <a:p>
                <a:pPr>
                  <a:defRPr sz="1600" baseline="0">
                    <a:latin typeface="Calibri" panose="020F0502020204030204" pitchFamily="34" charset="0"/>
                  </a:defRPr>
                </a:pPr>
                <a:r>
                  <a:rPr lang="en-US" sz="1600"/>
                  <a:t>Percent</a:t>
                </a:r>
              </a:p>
            </c:rich>
          </c:tx>
          <c:layout>
            <c:manualLayout>
              <c:xMode val="edge"/>
              <c:yMode val="edge"/>
              <c:x val="1.1110965782048664E-3"/>
              <c:y val="0.38324957787919822"/>
            </c:manualLayout>
          </c:layout>
          <c:overlay val="0"/>
        </c:title>
        <c:numFmt formatCode="0" sourceLinked="0"/>
        <c:majorTickMark val="out"/>
        <c:minorTickMark val="none"/>
        <c:tickLblPos val="nextTo"/>
        <c:txPr>
          <a:bodyPr/>
          <a:lstStyle/>
          <a:p>
            <a:pPr>
              <a:defRPr sz="1600" b="0" baseline="0">
                <a:latin typeface="Calibri" panose="020F0502020204030204" pitchFamily="34" charset="0"/>
              </a:defRPr>
            </a:pPr>
            <a:endParaRPr lang="en-US"/>
          </a:p>
        </c:txPr>
        <c:crossAx val="64548864"/>
        <c:crosses val="autoZero"/>
        <c:crossBetween val="between"/>
        <c:majorUnit val="10"/>
      </c:valAx>
    </c:plotArea>
    <c:legend>
      <c:legendPos val="t"/>
      <c:layout>
        <c:manualLayout>
          <c:xMode val="edge"/>
          <c:yMode val="edge"/>
          <c:x val="0.11005152133761058"/>
          <c:y val="1.1675185338674747E-3"/>
          <c:w val="0.77522941576747362"/>
          <c:h val="0.12496743462622729"/>
        </c:manualLayout>
      </c:layout>
      <c:overlay val="0"/>
      <c:txPr>
        <a:bodyPr/>
        <a:lstStyle/>
        <a:p>
          <a:pPr>
            <a:defRPr sz="1600" b="0" baseline="0">
              <a:latin typeface="Calibri" panose="020F0502020204030204" pitchFamily="34" charset="0"/>
            </a:defRPr>
          </a:pPr>
          <a:endParaRPr lang="en-US"/>
        </a:p>
      </c:txPr>
    </c:legend>
    <c:plotVisOnly val="1"/>
    <c:dispBlanksAs val="gap"/>
    <c:showDLblsOverMax val="0"/>
  </c:chart>
  <c:spPr>
    <a:ln>
      <a:noFill/>
    </a:ln>
  </c:sp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939588801399825"/>
          <c:y val="0.16306673471371635"/>
          <c:w val="0.79233328472829789"/>
          <c:h val="0.66521313308058716"/>
        </c:manualLayout>
      </c:layout>
      <c:lineChart>
        <c:grouping val="standard"/>
        <c:varyColors val="0"/>
        <c:ser>
          <c:idx val="3"/>
          <c:order val="0"/>
          <c:tx>
            <c:strRef>
              <c:f>Sheet1!$B$1</c:f>
              <c:strCache>
                <c:ptCount val="1"/>
                <c:pt idx="0">
                  <c:v>Total</c:v>
                </c:pt>
              </c:strCache>
            </c:strRef>
          </c:tx>
          <c:spPr>
            <a:ln w="25400">
              <a:solidFill>
                <a:sysClr val="windowText" lastClr="000000"/>
              </a:solidFill>
            </a:ln>
          </c:spPr>
          <c:marker>
            <c:symbol val="circle"/>
            <c:size val="7"/>
            <c:spPr>
              <a:solidFill>
                <a:sysClr val="windowText" lastClr="000000"/>
              </a:solidFill>
              <a:ln>
                <a:noFill/>
              </a:ln>
            </c:spPr>
          </c:marker>
          <c:cat>
            <c:numRef>
              <c:f>Sheet1!$A$2:$A$14</c:f>
              <c:numCache>
                <c:formatCode>General</c:formatCode>
                <c:ptCount val="13"/>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numCache>
            </c:numRef>
          </c:cat>
          <c:val>
            <c:numRef>
              <c:f>Sheet1!$B$2:$B$14</c:f>
              <c:numCache>
                <c:formatCode>0.0</c:formatCode>
                <c:ptCount val="13"/>
                <c:pt idx="0">
                  <c:v>332.714</c:v>
                </c:pt>
                <c:pt idx="1">
                  <c:v>326.71499999999997</c:v>
                </c:pt>
                <c:pt idx="2">
                  <c:v>318.08999999999997</c:v>
                </c:pt>
                <c:pt idx="3">
                  <c:v>309.49400000000003</c:v>
                </c:pt>
                <c:pt idx="4">
                  <c:v>304.822</c:v>
                </c:pt>
                <c:pt idx="5">
                  <c:v>303.584</c:v>
                </c:pt>
                <c:pt idx="6">
                  <c:v>295.20999999999998</c:v>
                </c:pt>
                <c:pt idx="7">
                  <c:v>296.65499999999997</c:v>
                </c:pt>
                <c:pt idx="8">
                  <c:v>292.42899999999997</c:v>
                </c:pt>
                <c:pt idx="9">
                  <c:v>300.79000000000002</c:v>
                </c:pt>
                <c:pt idx="10">
                  <c:v>307.38099999999997</c:v>
                </c:pt>
                <c:pt idx="11">
                  <c:v>313.56299999999999</c:v>
                </c:pt>
                <c:pt idx="12">
                  <c:v>338.39800000000002</c:v>
                </c:pt>
              </c:numCache>
            </c:numRef>
          </c:val>
          <c:smooth val="0"/>
        </c:ser>
        <c:ser>
          <c:idx val="0"/>
          <c:order val="1"/>
          <c:tx>
            <c:strRef>
              <c:f>Sheet1!$C$1</c:f>
              <c:strCache>
                <c:ptCount val="1"/>
                <c:pt idx="0">
                  <c:v>White</c:v>
                </c:pt>
              </c:strCache>
            </c:strRef>
          </c:tx>
          <c:spPr>
            <a:ln w="25400">
              <a:solidFill>
                <a:srgbClr val="0072C6"/>
              </a:solidFill>
            </a:ln>
          </c:spPr>
          <c:marker>
            <c:symbol val="square"/>
            <c:size val="7"/>
            <c:spPr>
              <a:solidFill>
                <a:srgbClr val="0072C6"/>
              </a:solidFill>
              <a:ln>
                <a:noFill/>
              </a:ln>
            </c:spPr>
          </c:marker>
          <c:cat>
            <c:numRef>
              <c:f>Sheet1!$A$2:$A$14</c:f>
              <c:numCache>
                <c:formatCode>General</c:formatCode>
                <c:ptCount val="13"/>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numCache>
            </c:numRef>
          </c:cat>
          <c:val>
            <c:numRef>
              <c:f>Sheet1!$C$2:$C$14</c:f>
              <c:numCache>
                <c:formatCode>0.0</c:formatCode>
                <c:ptCount val="13"/>
                <c:pt idx="0">
                  <c:v>323.79599999999999</c:v>
                </c:pt>
                <c:pt idx="1">
                  <c:v>322.399</c:v>
                </c:pt>
                <c:pt idx="2">
                  <c:v>313.96300000000002</c:v>
                </c:pt>
                <c:pt idx="3">
                  <c:v>306.77800000000002</c:v>
                </c:pt>
                <c:pt idx="4">
                  <c:v>301.33800000000002</c:v>
                </c:pt>
                <c:pt idx="5">
                  <c:v>298.07400000000001</c:v>
                </c:pt>
                <c:pt idx="6">
                  <c:v>289.75400000000002</c:v>
                </c:pt>
                <c:pt idx="7">
                  <c:v>294.416</c:v>
                </c:pt>
                <c:pt idx="8">
                  <c:v>292.767</c:v>
                </c:pt>
                <c:pt idx="9">
                  <c:v>302.64499999999998</c:v>
                </c:pt>
                <c:pt idx="10">
                  <c:v>311.435</c:v>
                </c:pt>
                <c:pt idx="11">
                  <c:v>319.108</c:v>
                </c:pt>
                <c:pt idx="12">
                  <c:v>344.39</c:v>
                </c:pt>
              </c:numCache>
            </c:numRef>
          </c:val>
          <c:smooth val="0"/>
        </c:ser>
        <c:ser>
          <c:idx val="2"/>
          <c:order val="2"/>
          <c:tx>
            <c:strRef>
              <c:f>Sheet1!$D$1</c:f>
              <c:strCache>
                <c:ptCount val="1"/>
                <c:pt idx="0">
                  <c:v>Black</c:v>
                </c:pt>
              </c:strCache>
            </c:strRef>
          </c:tx>
          <c:spPr>
            <a:ln w="25400">
              <a:solidFill>
                <a:srgbClr val="AABA0A"/>
              </a:solidFill>
            </a:ln>
          </c:spPr>
          <c:marker>
            <c:symbol val="triangle"/>
            <c:size val="9"/>
            <c:spPr>
              <a:solidFill>
                <a:srgbClr val="AABA0A"/>
              </a:solidFill>
              <a:ln>
                <a:noFill/>
              </a:ln>
            </c:spPr>
          </c:marker>
          <c:cat>
            <c:numRef>
              <c:f>Sheet1!$A$2:$A$14</c:f>
              <c:numCache>
                <c:formatCode>General</c:formatCode>
                <c:ptCount val="13"/>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numCache>
            </c:numRef>
          </c:cat>
          <c:val>
            <c:numRef>
              <c:f>Sheet1!$D$2:$D$14</c:f>
              <c:numCache>
                <c:formatCode>0.0</c:formatCode>
                <c:ptCount val="13"/>
                <c:pt idx="0">
                  <c:v>378.46600000000001</c:v>
                </c:pt>
                <c:pt idx="1">
                  <c:v>364.12299999999999</c:v>
                </c:pt>
                <c:pt idx="2">
                  <c:v>353.44</c:v>
                </c:pt>
                <c:pt idx="3">
                  <c:v>327.82499999999999</c:v>
                </c:pt>
                <c:pt idx="4">
                  <c:v>335.53399999999999</c:v>
                </c:pt>
                <c:pt idx="5">
                  <c:v>342.65100000000001</c:v>
                </c:pt>
                <c:pt idx="6">
                  <c:v>321.67500000000001</c:v>
                </c:pt>
                <c:pt idx="7">
                  <c:v>316.12900000000002</c:v>
                </c:pt>
                <c:pt idx="8">
                  <c:v>309.62599999999998</c:v>
                </c:pt>
                <c:pt idx="9">
                  <c:v>320.44900000000001</c:v>
                </c:pt>
                <c:pt idx="10">
                  <c:v>324.88600000000002</c:v>
                </c:pt>
                <c:pt idx="11">
                  <c:v>316.05700000000002</c:v>
                </c:pt>
                <c:pt idx="12">
                  <c:v>345.25599999999997</c:v>
                </c:pt>
              </c:numCache>
            </c:numRef>
          </c:val>
          <c:smooth val="0"/>
        </c:ser>
        <c:ser>
          <c:idx val="1"/>
          <c:order val="3"/>
          <c:tx>
            <c:strRef>
              <c:f>Sheet1!$E$1</c:f>
              <c:strCache>
                <c:ptCount val="1"/>
                <c:pt idx="0">
                  <c:v>Hispanic</c:v>
                </c:pt>
              </c:strCache>
            </c:strRef>
          </c:tx>
          <c:spPr>
            <a:ln w="34925">
              <a:solidFill>
                <a:srgbClr val="7BA8DF"/>
              </a:solidFill>
            </a:ln>
          </c:spPr>
          <c:marker>
            <c:symbol val="diamond"/>
            <c:size val="9"/>
            <c:spPr>
              <a:solidFill>
                <a:srgbClr val="7BA8DF"/>
              </a:solidFill>
              <a:ln>
                <a:noFill/>
              </a:ln>
            </c:spPr>
          </c:marker>
          <c:cat>
            <c:numRef>
              <c:f>Sheet1!$A$2:$A$14</c:f>
              <c:numCache>
                <c:formatCode>General</c:formatCode>
                <c:ptCount val="13"/>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numCache>
            </c:numRef>
          </c:cat>
          <c:val>
            <c:numRef>
              <c:f>Sheet1!$E$2:$E$14</c:f>
              <c:numCache>
                <c:formatCode>0.0</c:formatCode>
                <c:ptCount val="13"/>
                <c:pt idx="0">
                  <c:v>334.66300000000001</c:v>
                </c:pt>
                <c:pt idx="1">
                  <c:v>319.74099999999999</c:v>
                </c:pt>
                <c:pt idx="2">
                  <c:v>306.91399999999999</c:v>
                </c:pt>
                <c:pt idx="3">
                  <c:v>304.49099999999999</c:v>
                </c:pt>
                <c:pt idx="4">
                  <c:v>296.68799999999999</c:v>
                </c:pt>
                <c:pt idx="5">
                  <c:v>297.96100000000001</c:v>
                </c:pt>
                <c:pt idx="6">
                  <c:v>287.86900000000003</c:v>
                </c:pt>
                <c:pt idx="7">
                  <c:v>283.81599999999997</c:v>
                </c:pt>
                <c:pt idx="8">
                  <c:v>269.39999999999998</c:v>
                </c:pt>
                <c:pt idx="9">
                  <c:v>273.18400000000003</c:v>
                </c:pt>
                <c:pt idx="10">
                  <c:v>273.43299999999999</c:v>
                </c:pt>
                <c:pt idx="11">
                  <c:v>283.904</c:v>
                </c:pt>
                <c:pt idx="12">
                  <c:v>309.98599999999999</c:v>
                </c:pt>
              </c:numCache>
            </c:numRef>
          </c:val>
          <c:smooth val="0"/>
        </c:ser>
        <c:ser>
          <c:idx val="4"/>
          <c:order val="4"/>
          <c:tx>
            <c:strRef>
              <c:f>Sheet1!$F$1</c:f>
              <c:strCache>
                <c:ptCount val="1"/>
                <c:pt idx="0">
                  <c:v>API</c:v>
                </c:pt>
              </c:strCache>
            </c:strRef>
          </c:tx>
          <c:spPr>
            <a:ln>
              <a:solidFill>
                <a:sysClr val="window" lastClr="FFFFFF">
                  <a:lumMod val="65000"/>
                </a:sysClr>
              </a:solidFill>
            </a:ln>
          </c:spPr>
          <c:marker>
            <c:symbol val="star"/>
            <c:size val="7"/>
            <c:spPr>
              <a:noFill/>
              <a:ln>
                <a:solidFill>
                  <a:sysClr val="window" lastClr="FFFFFF">
                    <a:lumMod val="65000"/>
                  </a:sysClr>
                </a:solidFill>
              </a:ln>
            </c:spPr>
          </c:marker>
          <c:cat>
            <c:numRef>
              <c:f>Sheet1!$A$2:$A$14</c:f>
              <c:numCache>
                <c:formatCode>General</c:formatCode>
                <c:ptCount val="13"/>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numCache>
            </c:numRef>
          </c:cat>
          <c:val>
            <c:numRef>
              <c:f>Sheet1!$F$2:$F$14</c:f>
              <c:numCache>
                <c:formatCode>0.0</c:formatCode>
                <c:ptCount val="13"/>
                <c:pt idx="0">
                  <c:v>331.10500000000002</c:v>
                </c:pt>
                <c:pt idx="1">
                  <c:v>289.34699999999998</c:v>
                </c:pt>
                <c:pt idx="2">
                  <c:v>287.19</c:v>
                </c:pt>
                <c:pt idx="3">
                  <c:v>284.00599999999997</c:v>
                </c:pt>
                <c:pt idx="4">
                  <c:v>284.29399999999998</c:v>
                </c:pt>
                <c:pt idx="5">
                  <c:v>284.17700000000002</c:v>
                </c:pt>
                <c:pt idx="6">
                  <c:v>281.38799999999998</c:v>
                </c:pt>
                <c:pt idx="7">
                  <c:v>275.13499999999999</c:v>
                </c:pt>
                <c:pt idx="8">
                  <c:v>271.92</c:v>
                </c:pt>
                <c:pt idx="9">
                  <c:v>299.27</c:v>
                </c:pt>
                <c:pt idx="10">
                  <c:v>298.66800000000001</c:v>
                </c:pt>
                <c:pt idx="11">
                  <c:v>317.63299999999998</c:v>
                </c:pt>
                <c:pt idx="12">
                  <c:v>335.786</c:v>
                </c:pt>
              </c:numCache>
            </c:numRef>
          </c:val>
          <c:smooth val="0"/>
        </c:ser>
        <c:dLbls>
          <c:showLegendKey val="0"/>
          <c:showVal val="0"/>
          <c:showCatName val="0"/>
          <c:showSerName val="0"/>
          <c:showPercent val="0"/>
          <c:showBubbleSize val="0"/>
        </c:dLbls>
        <c:marker val="1"/>
        <c:smooth val="0"/>
        <c:axId val="64656896"/>
        <c:axId val="64658816"/>
      </c:lineChart>
      <c:catAx>
        <c:axId val="64656896"/>
        <c:scaling>
          <c:orientation val="minMax"/>
        </c:scaling>
        <c:delete val="0"/>
        <c:axPos val="b"/>
        <c:numFmt formatCode="General" sourceLinked="1"/>
        <c:majorTickMark val="out"/>
        <c:minorTickMark val="none"/>
        <c:tickLblPos val="nextTo"/>
        <c:txPr>
          <a:bodyPr rot="-3660000" vert="horz"/>
          <a:lstStyle/>
          <a:p>
            <a:pPr>
              <a:defRPr sz="1400" b="0" baseline="0">
                <a:latin typeface="Calibri" panose="020F0502020204030204" pitchFamily="34" charset="0"/>
              </a:defRPr>
            </a:pPr>
            <a:endParaRPr lang="en-US"/>
          </a:p>
        </c:txPr>
        <c:crossAx val="64658816"/>
        <c:crosses val="autoZero"/>
        <c:auto val="1"/>
        <c:lblAlgn val="ctr"/>
        <c:lblOffset val="100"/>
        <c:noMultiLvlLbl val="0"/>
      </c:catAx>
      <c:valAx>
        <c:axId val="64658816"/>
        <c:scaling>
          <c:orientation val="minMax"/>
          <c:max val="500"/>
          <c:min val="0"/>
        </c:scaling>
        <c:delete val="0"/>
        <c:axPos val="l"/>
        <c:majorGridlines/>
        <c:title>
          <c:tx>
            <c:rich>
              <a:bodyPr rot="-5400000" vert="horz"/>
              <a:lstStyle/>
              <a:p>
                <a:pPr>
                  <a:defRPr sz="1600" baseline="0">
                    <a:latin typeface="Calibri" panose="020F0502020204030204" pitchFamily="34" charset="0"/>
                  </a:defRPr>
                </a:pPr>
                <a:r>
                  <a:rPr lang="en-US" dirty="0" smtClean="0"/>
                  <a:t>Rate per 1,000 Admissions</a:t>
                </a:r>
                <a:endParaRPr lang="en-US" dirty="0"/>
              </a:p>
            </c:rich>
          </c:tx>
          <c:layout>
            <c:manualLayout>
              <c:xMode val="edge"/>
              <c:yMode val="edge"/>
              <c:x val="0"/>
              <c:y val="0.23024691358024688"/>
            </c:manualLayout>
          </c:layout>
          <c:overlay val="0"/>
        </c:title>
        <c:numFmt formatCode="0" sourceLinked="0"/>
        <c:majorTickMark val="out"/>
        <c:minorTickMark val="none"/>
        <c:tickLblPos val="nextTo"/>
        <c:txPr>
          <a:bodyPr/>
          <a:lstStyle/>
          <a:p>
            <a:pPr>
              <a:defRPr sz="1600" b="0" baseline="0">
                <a:latin typeface="Calibri" panose="020F0502020204030204" pitchFamily="34" charset="0"/>
              </a:defRPr>
            </a:pPr>
            <a:endParaRPr lang="en-US"/>
          </a:p>
        </c:txPr>
        <c:crossAx val="64656896"/>
        <c:crosses val="autoZero"/>
        <c:crossBetween val="between"/>
        <c:majorUnit val="100"/>
      </c:valAx>
    </c:plotArea>
    <c:legend>
      <c:legendPos val="t"/>
      <c:layout>
        <c:manualLayout>
          <c:xMode val="edge"/>
          <c:yMode val="edge"/>
          <c:x val="6.8544438410715905E-2"/>
          <c:y val="1.1675185338674747E-3"/>
          <c:w val="0.82748551905149803"/>
          <c:h val="0.11312090452979091"/>
        </c:manualLayout>
      </c:layout>
      <c:overlay val="0"/>
      <c:txPr>
        <a:bodyPr/>
        <a:lstStyle/>
        <a:p>
          <a:pPr>
            <a:defRPr sz="1600" b="0" baseline="0">
              <a:latin typeface="Calibri" panose="020F0502020204030204" pitchFamily="34" charset="0"/>
            </a:defRPr>
          </a:pPr>
          <a:endParaRPr lang="en-US"/>
        </a:p>
      </c:txPr>
    </c:legend>
    <c:plotVisOnly val="1"/>
    <c:dispBlanksAs val="gap"/>
    <c:showDLblsOverMax val="0"/>
  </c:chart>
  <c:spPr>
    <a:ln>
      <a:noFill/>
    </a:ln>
  </c:sp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0500291630212891"/>
          <c:y val="0.16306673471371635"/>
          <c:w val="0.78756999125109362"/>
          <c:h val="0.66521313308058716"/>
        </c:manualLayout>
      </c:layout>
      <c:lineChart>
        <c:grouping val="standard"/>
        <c:varyColors val="0"/>
        <c:ser>
          <c:idx val="3"/>
          <c:order val="0"/>
          <c:tx>
            <c:strRef>
              <c:f>Sheet1!$A$2</c:f>
              <c:strCache>
                <c:ptCount val="1"/>
                <c:pt idx="0">
                  <c:v>Private Insurance</c:v>
                </c:pt>
              </c:strCache>
            </c:strRef>
          </c:tx>
          <c:spPr>
            <a:ln w="25400">
              <a:solidFill>
                <a:sysClr val="windowText" lastClr="000000"/>
              </a:solidFill>
            </a:ln>
          </c:spPr>
          <c:marker>
            <c:symbol val="circle"/>
            <c:size val="7"/>
            <c:spPr>
              <a:solidFill>
                <a:sysClr val="windowText" lastClr="000000"/>
              </a:solidFill>
              <a:ln>
                <a:noFill/>
              </a:ln>
            </c:spPr>
          </c:marker>
          <c:cat>
            <c:numRef>
              <c:f>Sheet1!$B$1:$N$1</c:f>
              <c:numCache>
                <c:formatCode>General</c:formatCode>
                <c:ptCount val="13"/>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numCache>
            </c:numRef>
          </c:cat>
          <c:val>
            <c:numRef>
              <c:f>Sheet1!$B$2:$N$2</c:f>
              <c:numCache>
                <c:formatCode>0.0</c:formatCode>
                <c:ptCount val="13"/>
                <c:pt idx="0">
                  <c:v>309.71199999999999</c:v>
                </c:pt>
                <c:pt idx="1">
                  <c:v>305.61200000000002</c:v>
                </c:pt>
                <c:pt idx="2">
                  <c:v>304.99200000000002</c:v>
                </c:pt>
                <c:pt idx="3">
                  <c:v>298.00799999999998</c:v>
                </c:pt>
                <c:pt idx="4">
                  <c:v>288.76799999999997</c:v>
                </c:pt>
                <c:pt idx="5">
                  <c:v>284.96199999999999</c:v>
                </c:pt>
                <c:pt idx="6">
                  <c:v>281.92099999999999</c:v>
                </c:pt>
                <c:pt idx="7">
                  <c:v>274.30099999999999</c:v>
                </c:pt>
                <c:pt idx="8">
                  <c:v>280.34399999999999</c:v>
                </c:pt>
                <c:pt idx="9">
                  <c:v>288.834</c:v>
                </c:pt>
                <c:pt idx="10">
                  <c:v>290.54700000000003</c:v>
                </c:pt>
                <c:pt idx="11">
                  <c:v>309.89691492377364</c:v>
                </c:pt>
                <c:pt idx="12">
                  <c:v>336.73212396335822</c:v>
                </c:pt>
              </c:numCache>
            </c:numRef>
          </c:val>
          <c:smooth val="0"/>
        </c:ser>
        <c:ser>
          <c:idx val="0"/>
          <c:order val="1"/>
          <c:tx>
            <c:strRef>
              <c:f>Sheet1!$A$3</c:f>
              <c:strCache>
                <c:ptCount val="1"/>
                <c:pt idx="0">
                  <c:v>Medicare</c:v>
                </c:pt>
              </c:strCache>
            </c:strRef>
          </c:tx>
          <c:spPr>
            <a:ln w="25400">
              <a:solidFill>
                <a:srgbClr val="0072C6"/>
              </a:solidFill>
            </a:ln>
          </c:spPr>
          <c:marker>
            <c:symbol val="square"/>
            <c:size val="7"/>
            <c:spPr>
              <a:solidFill>
                <a:srgbClr val="0072C6"/>
              </a:solidFill>
              <a:ln>
                <a:noFill/>
              </a:ln>
            </c:spPr>
          </c:marker>
          <c:cat>
            <c:numRef>
              <c:f>Sheet1!$B$1:$N$1</c:f>
              <c:numCache>
                <c:formatCode>General</c:formatCode>
                <c:ptCount val="13"/>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numCache>
            </c:numRef>
          </c:cat>
          <c:val>
            <c:numRef>
              <c:f>Sheet1!$B$3:$N$3</c:f>
              <c:numCache>
                <c:formatCode>0.0</c:formatCode>
                <c:ptCount val="13"/>
                <c:pt idx="0">
                  <c:v>394.19099999999997</c:v>
                </c:pt>
                <c:pt idx="1">
                  <c:v>361.721</c:v>
                </c:pt>
                <c:pt idx="2">
                  <c:v>395.88600000000002</c:v>
                </c:pt>
                <c:pt idx="3">
                  <c:v>384.28899999999999</c:v>
                </c:pt>
                <c:pt idx="4">
                  <c:v>346.95600000000002</c:v>
                </c:pt>
                <c:pt idx="5">
                  <c:v>364.48700000000002</c:v>
                </c:pt>
                <c:pt idx="6">
                  <c:v>330.97</c:v>
                </c:pt>
                <c:pt idx="7">
                  <c:v>299.267</c:v>
                </c:pt>
                <c:pt idx="8">
                  <c:v>322.76</c:v>
                </c:pt>
                <c:pt idx="9">
                  <c:v>352.28</c:v>
                </c:pt>
                <c:pt idx="10">
                  <c:v>303.84300000000002</c:v>
                </c:pt>
                <c:pt idx="11">
                  <c:v>351.40216033291489</c:v>
                </c:pt>
                <c:pt idx="12">
                  <c:v>333.40245238196212</c:v>
                </c:pt>
              </c:numCache>
            </c:numRef>
          </c:val>
          <c:smooth val="0"/>
        </c:ser>
        <c:ser>
          <c:idx val="2"/>
          <c:order val="2"/>
          <c:tx>
            <c:strRef>
              <c:f>Sheet1!$A$4</c:f>
              <c:strCache>
                <c:ptCount val="1"/>
                <c:pt idx="0">
                  <c:v>Medicaid</c:v>
                </c:pt>
              </c:strCache>
            </c:strRef>
          </c:tx>
          <c:spPr>
            <a:ln w="25400">
              <a:solidFill>
                <a:srgbClr val="AABA0A"/>
              </a:solidFill>
            </a:ln>
          </c:spPr>
          <c:marker>
            <c:symbol val="triangle"/>
            <c:size val="9"/>
            <c:spPr>
              <a:solidFill>
                <a:srgbClr val="AABA0A"/>
              </a:solidFill>
              <a:ln>
                <a:noFill/>
              </a:ln>
            </c:spPr>
          </c:marker>
          <c:cat>
            <c:numRef>
              <c:f>Sheet1!$B$1:$N$1</c:f>
              <c:numCache>
                <c:formatCode>General</c:formatCode>
                <c:ptCount val="13"/>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numCache>
            </c:numRef>
          </c:cat>
          <c:val>
            <c:numRef>
              <c:f>Sheet1!$B$4:$N$4</c:f>
              <c:numCache>
                <c:formatCode>0.0</c:formatCode>
                <c:ptCount val="13"/>
                <c:pt idx="0">
                  <c:v>348.721</c:v>
                </c:pt>
                <c:pt idx="1">
                  <c:v>347.803</c:v>
                </c:pt>
                <c:pt idx="2">
                  <c:v>354.221</c:v>
                </c:pt>
                <c:pt idx="3">
                  <c:v>344.17500000000001</c:v>
                </c:pt>
                <c:pt idx="4">
                  <c:v>316.495</c:v>
                </c:pt>
                <c:pt idx="5">
                  <c:v>314.55900000000003</c:v>
                </c:pt>
                <c:pt idx="6">
                  <c:v>314.90300000000002</c:v>
                </c:pt>
                <c:pt idx="7">
                  <c:v>308.863</c:v>
                </c:pt>
                <c:pt idx="8">
                  <c:v>277.42599999999999</c:v>
                </c:pt>
                <c:pt idx="9">
                  <c:v>310.60399999999998</c:v>
                </c:pt>
                <c:pt idx="10">
                  <c:v>284.65499999999997</c:v>
                </c:pt>
                <c:pt idx="11">
                  <c:v>302.45063650576742</c:v>
                </c:pt>
                <c:pt idx="12">
                  <c:v>312.06140560425115</c:v>
                </c:pt>
              </c:numCache>
            </c:numRef>
          </c:val>
          <c:smooth val="0"/>
        </c:ser>
        <c:ser>
          <c:idx val="1"/>
          <c:order val="3"/>
          <c:tx>
            <c:strRef>
              <c:f>Sheet1!$A$5</c:f>
              <c:strCache>
                <c:ptCount val="1"/>
                <c:pt idx="0">
                  <c:v>Uninsured</c:v>
                </c:pt>
              </c:strCache>
            </c:strRef>
          </c:tx>
          <c:spPr>
            <a:ln w="34925">
              <a:solidFill>
                <a:srgbClr val="7BA8DF"/>
              </a:solidFill>
            </a:ln>
          </c:spPr>
          <c:marker>
            <c:symbol val="diamond"/>
            <c:size val="9"/>
            <c:spPr>
              <a:solidFill>
                <a:srgbClr val="7BA8DF"/>
              </a:solidFill>
              <a:ln>
                <a:noFill/>
              </a:ln>
            </c:spPr>
          </c:marker>
          <c:cat>
            <c:numRef>
              <c:f>Sheet1!$B$1:$N$1</c:f>
              <c:numCache>
                <c:formatCode>General</c:formatCode>
                <c:ptCount val="13"/>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numCache>
            </c:numRef>
          </c:cat>
          <c:val>
            <c:numRef>
              <c:f>Sheet1!$B$5:$N$5</c:f>
              <c:numCache>
                <c:formatCode>0.0</c:formatCode>
                <c:ptCount val="13"/>
                <c:pt idx="0">
                  <c:v>352.00900000000001</c:v>
                </c:pt>
                <c:pt idx="1">
                  <c:v>349.85599999999999</c:v>
                </c:pt>
                <c:pt idx="2">
                  <c:v>346.84899999999999</c:v>
                </c:pt>
                <c:pt idx="3">
                  <c:v>340.91800000000001</c:v>
                </c:pt>
                <c:pt idx="4">
                  <c:v>348.96199999999999</c:v>
                </c:pt>
                <c:pt idx="5">
                  <c:v>348.40699999999998</c:v>
                </c:pt>
                <c:pt idx="6">
                  <c:v>309.661</c:v>
                </c:pt>
                <c:pt idx="7">
                  <c:v>321.64800000000002</c:v>
                </c:pt>
                <c:pt idx="8">
                  <c:v>308.51799999999997</c:v>
                </c:pt>
                <c:pt idx="9">
                  <c:v>350.45499999999998</c:v>
                </c:pt>
                <c:pt idx="10">
                  <c:v>317.13299999999998</c:v>
                </c:pt>
                <c:pt idx="11">
                  <c:v>330.3753502658505</c:v>
                </c:pt>
                <c:pt idx="12">
                  <c:v>351.54353894007306</c:v>
                </c:pt>
              </c:numCache>
            </c:numRef>
          </c:val>
          <c:smooth val="0"/>
        </c:ser>
        <c:dLbls>
          <c:showLegendKey val="0"/>
          <c:showVal val="0"/>
          <c:showCatName val="0"/>
          <c:showSerName val="0"/>
          <c:showPercent val="0"/>
          <c:showBubbleSize val="0"/>
        </c:dLbls>
        <c:marker val="1"/>
        <c:smooth val="0"/>
        <c:axId val="64742912"/>
        <c:axId val="64744832"/>
      </c:lineChart>
      <c:catAx>
        <c:axId val="64742912"/>
        <c:scaling>
          <c:orientation val="minMax"/>
        </c:scaling>
        <c:delete val="0"/>
        <c:axPos val="b"/>
        <c:numFmt formatCode="General" sourceLinked="1"/>
        <c:majorTickMark val="out"/>
        <c:minorTickMark val="none"/>
        <c:tickLblPos val="nextTo"/>
        <c:txPr>
          <a:bodyPr rot="-3660000"/>
          <a:lstStyle/>
          <a:p>
            <a:pPr>
              <a:defRPr sz="1400" b="0" baseline="0">
                <a:latin typeface="Calibri" panose="020F0502020204030204" pitchFamily="34" charset="0"/>
              </a:defRPr>
            </a:pPr>
            <a:endParaRPr lang="en-US"/>
          </a:p>
        </c:txPr>
        <c:crossAx val="64744832"/>
        <c:crosses val="autoZero"/>
        <c:auto val="1"/>
        <c:lblAlgn val="ctr"/>
        <c:lblOffset val="100"/>
        <c:noMultiLvlLbl val="0"/>
      </c:catAx>
      <c:valAx>
        <c:axId val="64744832"/>
        <c:scaling>
          <c:orientation val="minMax"/>
          <c:max val="500"/>
          <c:min val="0"/>
        </c:scaling>
        <c:delete val="0"/>
        <c:axPos val="l"/>
        <c:majorGridlines/>
        <c:title>
          <c:tx>
            <c:rich>
              <a:bodyPr rot="-5400000" vert="horz"/>
              <a:lstStyle/>
              <a:p>
                <a:pPr>
                  <a:defRPr sz="1600" baseline="0">
                    <a:latin typeface="Calibri" panose="020F0502020204030204" pitchFamily="34" charset="0"/>
                  </a:defRPr>
                </a:pPr>
                <a:r>
                  <a:rPr lang="en-US" dirty="0" smtClean="0"/>
                  <a:t>Rate per 1,000 Admissions</a:t>
                </a:r>
                <a:endParaRPr lang="en-US" dirty="0"/>
              </a:p>
            </c:rich>
          </c:tx>
          <c:layout>
            <c:manualLayout>
              <c:xMode val="edge"/>
              <c:yMode val="edge"/>
              <c:x val="0"/>
              <c:y val="0.23333333333333331"/>
            </c:manualLayout>
          </c:layout>
          <c:overlay val="0"/>
        </c:title>
        <c:numFmt formatCode="0" sourceLinked="0"/>
        <c:majorTickMark val="out"/>
        <c:minorTickMark val="none"/>
        <c:tickLblPos val="nextTo"/>
        <c:txPr>
          <a:bodyPr/>
          <a:lstStyle/>
          <a:p>
            <a:pPr>
              <a:defRPr sz="1600" b="0" baseline="0">
                <a:latin typeface="Calibri" panose="020F0502020204030204" pitchFamily="34" charset="0"/>
              </a:defRPr>
            </a:pPr>
            <a:endParaRPr lang="en-US"/>
          </a:p>
        </c:txPr>
        <c:crossAx val="64742912"/>
        <c:crosses val="autoZero"/>
        <c:crossBetween val="between"/>
        <c:majorUnit val="100"/>
      </c:valAx>
    </c:plotArea>
    <c:legend>
      <c:legendPos val="t"/>
      <c:layout>
        <c:manualLayout>
          <c:xMode val="edge"/>
          <c:yMode val="edge"/>
          <c:x val="8.19954797317002E-3"/>
          <c:y val="0"/>
          <c:w val="0.99127867697093419"/>
          <c:h val="0.11192403032954214"/>
        </c:manualLayout>
      </c:layout>
      <c:overlay val="0"/>
      <c:txPr>
        <a:bodyPr/>
        <a:lstStyle/>
        <a:p>
          <a:pPr>
            <a:defRPr sz="1600" b="0" baseline="0">
              <a:latin typeface="Calibri" panose="020F0502020204030204" pitchFamily="34" charset="0"/>
            </a:defRPr>
          </a:pPr>
          <a:endParaRPr lang="en-US"/>
        </a:p>
      </c:txPr>
    </c:legend>
    <c:plotVisOnly val="1"/>
    <c:dispBlanksAs val="gap"/>
    <c:showDLblsOverMax val="0"/>
  </c:chart>
  <c:spPr>
    <a:ln>
      <a:noFill/>
    </a:ln>
  </c:spPr>
  <c:externalData r:id="rId2">
    <c:autoUpdate val="0"/>
  </c:externalData>
  <c:userShapes r:id="rId3"/>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12814717604744"/>
          <c:y val="0.12793258481578693"/>
          <c:w val="0.8886932536210751"/>
          <c:h val="0.61139059006513075"/>
        </c:manualLayout>
      </c:layout>
      <c:barChart>
        <c:barDir val="col"/>
        <c:grouping val="clustered"/>
        <c:varyColors val="0"/>
        <c:ser>
          <c:idx val="0"/>
          <c:order val="0"/>
          <c:tx>
            <c:strRef>
              <c:f>Sheet1!$B$1</c:f>
              <c:strCache>
                <c:ptCount val="1"/>
                <c:pt idx="0">
                  <c:v>40-54</c:v>
                </c:pt>
              </c:strCache>
            </c:strRef>
          </c:tx>
          <c:spPr>
            <a:solidFill>
              <a:srgbClr val="0072C6"/>
            </a:solidFill>
          </c:spPr>
          <c:invertIfNegative val="0"/>
          <c:dPt>
            <c:idx val="0"/>
            <c:invertIfNegative val="0"/>
            <c:bubble3D val="0"/>
          </c:dPt>
          <c:dPt>
            <c:idx val="1"/>
            <c:invertIfNegative val="0"/>
            <c:bubble3D val="0"/>
          </c:dPt>
          <c:dPt>
            <c:idx val="2"/>
            <c:invertIfNegative val="0"/>
            <c:bubble3D val="0"/>
          </c:dPt>
          <c:dPt>
            <c:idx val="3"/>
            <c:invertIfNegative val="0"/>
            <c:bubble3D val="0"/>
          </c:dPt>
          <c:cat>
            <c:strRef>
              <c:f>Sheet1!$A$2:$A$11</c:f>
              <c:strCache>
                <c:ptCount val="10"/>
                <c:pt idx="0">
                  <c:v>Total</c:v>
                </c:pt>
                <c:pt idx="2">
                  <c:v>White</c:v>
                </c:pt>
                <c:pt idx="3">
                  <c:v>Black</c:v>
                </c:pt>
                <c:pt idx="4">
                  <c:v>Asian</c:v>
                </c:pt>
                <c:pt idx="5">
                  <c:v>AI/AN</c:v>
                </c:pt>
                <c:pt idx="7">
                  <c:v>&lt;High School</c:v>
                </c:pt>
                <c:pt idx="8">
                  <c:v>High School Grad</c:v>
                </c:pt>
                <c:pt idx="9">
                  <c:v>Any College</c:v>
                </c:pt>
              </c:strCache>
            </c:strRef>
          </c:cat>
          <c:val>
            <c:numRef>
              <c:f>Sheet1!$B$2:$B$11</c:f>
              <c:numCache>
                <c:formatCode>General</c:formatCode>
                <c:ptCount val="10"/>
                <c:pt idx="0" formatCode="0.0">
                  <c:v>11.3832</c:v>
                </c:pt>
                <c:pt idx="2" formatCode="0.0">
                  <c:v>11.2822</c:v>
                </c:pt>
                <c:pt idx="3" formatCode="0.0">
                  <c:v>15.454800000000001</c:v>
                </c:pt>
                <c:pt idx="4" formatCode="0.0">
                  <c:v>5.5380000000000003</c:v>
                </c:pt>
                <c:pt idx="5" formatCode="0.0">
                  <c:v>7.6460999999999997</c:v>
                </c:pt>
                <c:pt idx="6" formatCode="0.0">
                  <c:v>0</c:v>
                </c:pt>
                <c:pt idx="7" formatCode="0.0">
                  <c:v>6.7393000000000001</c:v>
                </c:pt>
                <c:pt idx="8" formatCode="0.0">
                  <c:v>10.421099999999999</c:v>
                </c:pt>
                <c:pt idx="9" formatCode="0.0">
                  <c:v>13.3552</c:v>
                </c:pt>
              </c:numCache>
            </c:numRef>
          </c:val>
        </c:ser>
        <c:ser>
          <c:idx val="1"/>
          <c:order val="1"/>
          <c:tx>
            <c:strRef>
              <c:f>Sheet1!$C$1</c:f>
              <c:strCache>
                <c:ptCount val="1"/>
                <c:pt idx="0">
                  <c:v>55-74</c:v>
                </c:pt>
              </c:strCache>
            </c:strRef>
          </c:tx>
          <c:spPr>
            <a:solidFill>
              <a:srgbClr val="AABA0A"/>
            </a:solidFill>
          </c:spPr>
          <c:invertIfNegative val="0"/>
          <c:cat>
            <c:strRef>
              <c:f>Sheet1!$A$2:$A$11</c:f>
              <c:strCache>
                <c:ptCount val="10"/>
                <c:pt idx="0">
                  <c:v>Total</c:v>
                </c:pt>
                <c:pt idx="2">
                  <c:v>White</c:v>
                </c:pt>
                <c:pt idx="3">
                  <c:v>Black</c:v>
                </c:pt>
                <c:pt idx="4">
                  <c:v>Asian</c:v>
                </c:pt>
                <c:pt idx="5">
                  <c:v>AI/AN</c:v>
                </c:pt>
                <c:pt idx="7">
                  <c:v>&lt;High School</c:v>
                </c:pt>
                <c:pt idx="8">
                  <c:v>High School Grad</c:v>
                </c:pt>
                <c:pt idx="9">
                  <c:v>Any College</c:v>
                </c:pt>
              </c:strCache>
            </c:strRef>
          </c:cat>
          <c:val>
            <c:numRef>
              <c:f>Sheet1!$C$2:$C$11</c:f>
              <c:numCache>
                <c:formatCode>General</c:formatCode>
                <c:ptCount val="10"/>
                <c:pt idx="0" formatCode="0.0">
                  <c:v>29.994599999999998</c:v>
                </c:pt>
                <c:pt idx="2" formatCode="0.0">
                  <c:v>31.814599999999999</c:v>
                </c:pt>
                <c:pt idx="3" formatCode="0.0">
                  <c:v>25.384</c:v>
                </c:pt>
                <c:pt idx="4" formatCode="0.0">
                  <c:v>17.3673</c:v>
                </c:pt>
                <c:pt idx="5" formatCode="0.0">
                  <c:v>18.359400000000001</c:v>
                </c:pt>
                <c:pt idx="7" formatCode="0.0">
                  <c:v>18.457100000000001</c:v>
                </c:pt>
                <c:pt idx="8" formatCode="0.0">
                  <c:v>26.974399999999999</c:v>
                </c:pt>
                <c:pt idx="9" formatCode="0.0">
                  <c:v>34.701700000000002</c:v>
                </c:pt>
              </c:numCache>
            </c:numRef>
          </c:val>
        </c:ser>
        <c:ser>
          <c:idx val="2"/>
          <c:order val="2"/>
          <c:tx>
            <c:strRef>
              <c:f>Sheet1!$D$1</c:f>
              <c:strCache>
                <c:ptCount val="1"/>
                <c:pt idx="0">
                  <c:v>75+</c:v>
                </c:pt>
              </c:strCache>
            </c:strRef>
          </c:tx>
          <c:spPr>
            <a:solidFill>
              <a:sysClr val="window" lastClr="FFFFFF"/>
            </a:solidFill>
            <a:ln>
              <a:solidFill>
                <a:sysClr val="windowText" lastClr="000000"/>
              </a:solidFill>
            </a:ln>
          </c:spPr>
          <c:invertIfNegative val="0"/>
          <c:cat>
            <c:strRef>
              <c:f>Sheet1!$A$2:$A$11</c:f>
              <c:strCache>
                <c:ptCount val="10"/>
                <c:pt idx="0">
                  <c:v>Total</c:v>
                </c:pt>
                <c:pt idx="2">
                  <c:v>White</c:v>
                </c:pt>
                <c:pt idx="3">
                  <c:v>Black</c:v>
                </c:pt>
                <c:pt idx="4">
                  <c:v>Asian</c:v>
                </c:pt>
                <c:pt idx="5">
                  <c:v>AI/AN</c:v>
                </c:pt>
                <c:pt idx="7">
                  <c:v>&lt;High School</c:v>
                </c:pt>
                <c:pt idx="8">
                  <c:v>High School Grad</c:v>
                </c:pt>
                <c:pt idx="9">
                  <c:v>Any College</c:v>
                </c:pt>
              </c:strCache>
            </c:strRef>
          </c:cat>
          <c:val>
            <c:numRef>
              <c:f>Sheet1!$D$2:$D$11</c:f>
              <c:numCache>
                <c:formatCode>General</c:formatCode>
                <c:ptCount val="10"/>
                <c:pt idx="0" formatCode="0.0">
                  <c:v>28.027000000000001</c:v>
                </c:pt>
                <c:pt idx="2" formatCode="0.0">
                  <c:v>29.0289</c:v>
                </c:pt>
                <c:pt idx="3" formatCode="0.0">
                  <c:v>24.662700000000001</c:v>
                </c:pt>
                <c:pt idx="4" formatCode="0.0">
                  <c:v>23.266200000000001</c:v>
                </c:pt>
                <c:pt idx="5" formatCode="0.0">
                  <c:v>16.670999999999999</c:v>
                </c:pt>
                <c:pt idx="7" formatCode="0.0">
                  <c:v>18.0212</c:v>
                </c:pt>
                <c:pt idx="8" formatCode="0.0">
                  <c:v>26.6815</c:v>
                </c:pt>
                <c:pt idx="9" formatCode="0.0">
                  <c:v>32.829599999999999</c:v>
                </c:pt>
              </c:numCache>
            </c:numRef>
          </c:val>
        </c:ser>
        <c:dLbls>
          <c:showLegendKey val="0"/>
          <c:showVal val="0"/>
          <c:showCatName val="0"/>
          <c:showSerName val="0"/>
          <c:showPercent val="0"/>
          <c:showBubbleSize val="0"/>
        </c:dLbls>
        <c:gapWidth val="150"/>
        <c:axId val="64824832"/>
        <c:axId val="64826368"/>
      </c:barChart>
      <c:catAx>
        <c:axId val="64824832"/>
        <c:scaling>
          <c:orientation val="minMax"/>
        </c:scaling>
        <c:delete val="0"/>
        <c:axPos val="b"/>
        <c:minorGridlines>
          <c:spPr>
            <a:ln>
              <a:noFill/>
            </a:ln>
          </c:spPr>
        </c:minorGridlines>
        <c:numFmt formatCode="General" sourceLinked="1"/>
        <c:majorTickMark val="out"/>
        <c:minorTickMark val="none"/>
        <c:tickLblPos val="nextTo"/>
        <c:txPr>
          <a:bodyPr rot="0"/>
          <a:lstStyle/>
          <a:p>
            <a:pPr>
              <a:defRPr sz="1600" b="0">
                <a:solidFill>
                  <a:schemeClr val="tx1"/>
                </a:solidFill>
                <a:latin typeface="Calibri" panose="020F0502020204030204" pitchFamily="34" charset="0"/>
              </a:defRPr>
            </a:pPr>
            <a:endParaRPr lang="en-US"/>
          </a:p>
        </c:txPr>
        <c:crossAx val="64826368"/>
        <c:crosses val="autoZero"/>
        <c:auto val="1"/>
        <c:lblAlgn val="ctr"/>
        <c:lblOffset val="100"/>
        <c:noMultiLvlLbl val="0"/>
      </c:catAx>
      <c:valAx>
        <c:axId val="64826368"/>
        <c:scaling>
          <c:orientation val="minMax"/>
          <c:max val="50"/>
          <c:min val="0"/>
        </c:scaling>
        <c:delete val="0"/>
        <c:axPos val="l"/>
        <c:majorGridlines/>
        <c:title>
          <c:tx>
            <c:rich>
              <a:bodyPr rot="-5400000" vert="horz"/>
              <a:lstStyle/>
              <a:p>
                <a:pPr>
                  <a:defRPr sz="1600">
                    <a:latin typeface="Calibri" panose="020F0502020204030204" pitchFamily="34" charset="0"/>
                  </a:defRPr>
                </a:pPr>
                <a:r>
                  <a:rPr lang="en-US" dirty="0" smtClean="0"/>
                  <a:t>Percent</a:t>
                </a:r>
                <a:endParaRPr lang="en-US" dirty="0"/>
              </a:p>
            </c:rich>
          </c:tx>
          <c:layout>
            <c:manualLayout>
              <c:xMode val="edge"/>
              <c:yMode val="edge"/>
              <c:x val="0"/>
              <c:y val="0.3497936716243803"/>
            </c:manualLayout>
          </c:layout>
          <c:overlay val="0"/>
        </c:title>
        <c:numFmt formatCode="0" sourceLinked="0"/>
        <c:majorTickMark val="out"/>
        <c:minorTickMark val="none"/>
        <c:tickLblPos val="nextTo"/>
        <c:txPr>
          <a:bodyPr/>
          <a:lstStyle/>
          <a:p>
            <a:pPr>
              <a:defRPr sz="1600">
                <a:latin typeface="Calibri" panose="020F0502020204030204" pitchFamily="34" charset="0"/>
              </a:defRPr>
            </a:pPr>
            <a:endParaRPr lang="en-US"/>
          </a:p>
        </c:txPr>
        <c:crossAx val="64824832"/>
        <c:crosses val="autoZero"/>
        <c:crossBetween val="between"/>
        <c:majorUnit val="10"/>
      </c:valAx>
    </c:plotArea>
    <c:legend>
      <c:legendPos val="t"/>
      <c:layout>
        <c:manualLayout>
          <c:xMode val="edge"/>
          <c:yMode val="edge"/>
          <c:x val="1.3278166618061632E-2"/>
          <c:y val="1.8517060367454078E-3"/>
          <c:w val="0.98672183338193842"/>
          <c:h val="8.5813891319140662E-2"/>
        </c:manualLayout>
      </c:layout>
      <c:overlay val="0"/>
      <c:txPr>
        <a:bodyPr/>
        <a:lstStyle/>
        <a:p>
          <a:pPr>
            <a:defRPr sz="1600">
              <a:latin typeface="Calibri" panose="020F0502020204030204" pitchFamily="34" charset="0"/>
            </a:defRPr>
          </a:pPr>
          <a:endParaRPr lang="en-US"/>
        </a:p>
      </c:txPr>
    </c:legend>
    <c:plotVisOnly val="1"/>
    <c:dispBlanksAs val="gap"/>
    <c:showDLblsOverMax val="0"/>
  </c:chart>
  <c:spPr>
    <a:ln>
      <a:noFill/>
    </a:ln>
  </c:spPr>
  <c:externalData r:id="rId2">
    <c:autoUpdate val="0"/>
  </c:externalData>
</c:chartSpace>
</file>

<file path=ppt/drawings/drawing1.xml><?xml version="1.0" encoding="utf-8"?>
<c:userShapes xmlns:c="http://schemas.openxmlformats.org/drawingml/2006/chart">
  <cdr:relSizeAnchor xmlns:cdr="http://schemas.openxmlformats.org/drawingml/2006/chartDrawing">
    <cdr:from>
      <cdr:x>0.20434</cdr:x>
      <cdr:y>0.51143</cdr:y>
    </cdr:from>
    <cdr:to>
      <cdr:x>0.98212</cdr:x>
      <cdr:y>0.51481</cdr:y>
    </cdr:to>
    <cdr:cxnSp macro="">
      <cdr:nvCxnSpPr>
        <cdr:cNvPr id="2" name="Straight Connector 1"/>
        <cdr:cNvCxnSpPr/>
      </cdr:nvCxnSpPr>
      <cdr:spPr>
        <a:xfrm xmlns:a="http://schemas.openxmlformats.org/drawingml/2006/main">
          <a:off x="840815" y="2104433"/>
          <a:ext cx="3200400" cy="13927"/>
        </a:xfrm>
        <a:prstGeom xmlns:a="http://schemas.openxmlformats.org/drawingml/2006/main" prst="line">
          <a:avLst/>
        </a:prstGeom>
        <a:ln xmlns:a="http://schemas.openxmlformats.org/drawingml/2006/main" w="25400">
          <a:solidFill>
            <a:srgbClr val="FF0000"/>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B0E40ABE-DCA6-4B7A-B1BC-961182C98C1E}" type="datetimeFigureOut">
              <a:rPr lang="en-US" smtClean="0"/>
              <a:pPr/>
              <a:t>7/29/2016</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A63DE9D1-BBA0-4F2C-9FA0-7B37DDC69B66}" type="slidenum">
              <a:rPr lang="en-US" smtClean="0"/>
              <a:pPr/>
              <a:t>‹#›</a:t>
            </a:fld>
            <a:endParaRPr lang="en-US"/>
          </a:p>
        </p:txBody>
      </p:sp>
    </p:spTree>
    <p:extLst>
      <p:ext uri="{BB962C8B-B14F-4D97-AF65-F5344CB8AC3E}">
        <p14:creationId xmlns:p14="http://schemas.microsoft.com/office/powerpoint/2010/main" val="22367640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1829A28-233F-427B-8129-2365D32DCE31}" type="datetimeFigureOut">
              <a:rPr lang="en-US" smtClean="0"/>
              <a:t>7/29/2016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E70E7EC0-D47B-461F-A069-1AF30F543FB1}" type="slidenum">
              <a:rPr lang="en-US" smtClean="0"/>
              <a:t>‹#›</a:t>
            </a:fld>
            <a:endParaRPr lang="en-US"/>
          </a:p>
        </p:txBody>
      </p:sp>
    </p:spTree>
    <p:extLst>
      <p:ext uri="{BB962C8B-B14F-4D97-AF65-F5344CB8AC3E}">
        <p14:creationId xmlns:p14="http://schemas.microsoft.com/office/powerpoint/2010/main" val="5103962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www.ahrq.gov/workingforquality/index.html"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ahrq.gov/workingforquality/index.html"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ahrq.gov/sites/default/files/wysiwyg/research/findings/nhqrdr/chartbooks/2015qdr_intro.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4188" y="696913"/>
            <a:ext cx="6042025" cy="4532312"/>
          </a:xfrm>
        </p:spPr>
      </p:sp>
      <p:sp>
        <p:nvSpPr>
          <p:cNvPr id="3" name="Notes Placeholder 2"/>
          <p:cNvSpPr>
            <a:spLocks noGrp="1"/>
          </p:cNvSpPr>
          <p:nvPr>
            <p:ph type="body" idx="1"/>
          </p:nvPr>
        </p:nvSpPr>
        <p:spPr>
          <a:xfrm>
            <a:off x="685800" y="5410200"/>
            <a:ext cx="5608320" cy="3649980"/>
          </a:xfrm>
        </p:spPr>
        <p:txBody>
          <a:bodyPr/>
          <a:lstStyle/>
          <a:p>
            <a:endParaRPr lang="en-US" dirty="0"/>
          </a:p>
        </p:txBody>
      </p:sp>
      <p:sp>
        <p:nvSpPr>
          <p:cNvPr id="4" name="Slide Number Placeholder 3"/>
          <p:cNvSpPr>
            <a:spLocks noGrp="1"/>
          </p:cNvSpPr>
          <p:nvPr>
            <p:ph type="sldNum" sz="quarter" idx="10"/>
          </p:nvPr>
        </p:nvSpPr>
        <p:spPr/>
        <p:txBody>
          <a:bodyPr/>
          <a:lstStyle/>
          <a:p>
            <a:fld id="{E70E7EC0-D47B-461F-A069-1AF30F543FB1}" type="slidenum">
              <a:rPr lang="en-US" smtClean="0"/>
              <a:t>1</a:t>
            </a:fld>
            <a:endParaRPr lang="en-US"/>
          </a:p>
        </p:txBody>
      </p:sp>
    </p:spTree>
    <p:extLst>
      <p:ext uri="{BB962C8B-B14F-4D97-AF65-F5344CB8AC3E}">
        <p14:creationId xmlns:p14="http://schemas.microsoft.com/office/powerpoint/2010/main" val="23830306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0E7EC0-D47B-461F-A069-1AF30F543FB1}" type="slidenum">
              <a:rPr lang="en-US" smtClean="0"/>
              <a:t>10</a:t>
            </a:fld>
            <a:endParaRPr lang="en-US"/>
          </a:p>
        </p:txBody>
      </p:sp>
    </p:spTree>
    <p:extLst>
      <p:ext uri="{BB962C8B-B14F-4D97-AF65-F5344CB8AC3E}">
        <p14:creationId xmlns:p14="http://schemas.microsoft.com/office/powerpoint/2010/main" val="462098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70E7EC0-D47B-461F-A069-1AF30F543FB1}" type="slidenum">
              <a:rPr lang="en-US" smtClean="0"/>
              <a:t>11</a:t>
            </a:fld>
            <a:endParaRPr lang="en-US"/>
          </a:p>
        </p:txBody>
      </p:sp>
    </p:spTree>
    <p:extLst>
      <p:ext uri="{BB962C8B-B14F-4D97-AF65-F5344CB8AC3E}">
        <p14:creationId xmlns:p14="http://schemas.microsoft.com/office/powerpoint/2010/main" val="462098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4188" y="696913"/>
            <a:ext cx="6042025" cy="4532312"/>
          </a:xfrm>
        </p:spPr>
      </p:sp>
      <p:sp>
        <p:nvSpPr>
          <p:cNvPr id="3" name="Notes Placeholder 2"/>
          <p:cNvSpPr>
            <a:spLocks noGrp="1"/>
          </p:cNvSpPr>
          <p:nvPr>
            <p:ph type="body" idx="1"/>
          </p:nvPr>
        </p:nvSpPr>
        <p:spPr>
          <a:xfrm>
            <a:off x="701040" y="5562600"/>
            <a:ext cx="5608320" cy="3036570"/>
          </a:xfrm>
        </p:spPr>
        <p:txBody>
          <a:bodyPr/>
          <a:lstStyle/>
          <a:p>
            <a:pPr marL="171450" indent="-171450">
              <a:buFont typeface="Arial" panose="020B0604020202020204" pitchFamily="34" charset="0"/>
              <a:buChar char="•"/>
            </a:pPr>
            <a:r>
              <a:rPr lang="en-US" b="0" dirty="0" smtClean="0"/>
              <a:t>One approach to containing the growth of health care costs and thus making health care more affordable is to improve the efficiency of the health care delivery system by reducing </a:t>
            </a:r>
            <a:r>
              <a:rPr lang="en-US" b="0" baseline="0" dirty="0" smtClean="0"/>
              <a:t>use of unneeded services, often referred to as overuse</a:t>
            </a:r>
            <a:r>
              <a:rPr lang="en-US" b="0" dirty="0" smtClean="0"/>
              <a:t>.</a:t>
            </a:r>
          </a:p>
          <a:p>
            <a:pPr marL="171450" indent="-171450">
              <a:buFont typeface="Arial" panose="020B0604020202020204" pitchFamily="34" charset="0"/>
              <a:buChar char="•"/>
            </a:pPr>
            <a:r>
              <a:rPr lang="en-US" b="0" dirty="0" smtClean="0"/>
              <a:t>As noted in the </a:t>
            </a:r>
            <a:r>
              <a:rPr lang="en-US" b="0" i="1" dirty="0" smtClean="0"/>
              <a:t>National Strategy for Quality Improvement in Health Care</a:t>
            </a:r>
            <a:r>
              <a:rPr lang="en-US" b="0" i="0" dirty="0" smtClean="0"/>
              <a:t> (</a:t>
            </a:r>
            <a:r>
              <a:rPr lang="en-US" b="0" i="0" dirty="0" smtClean="0">
                <a:hlinkClick r:id="rId3"/>
              </a:rPr>
              <a:t>http://www.ahrq.gov/workingforquality/index.html</a:t>
            </a:r>
            <a:r>
              <a:rPr lang="en-US" b="0" i="0" dirty="0" smtClean="0"/>
              <a:t>)</a:t>
            </a:r>
            <a:r>
              <a:rPr lang="en-US" b="0" dirty="0" smtClean="0"/>
              <a:t>, "Achieving optimal results every time requires an unyielding focus on eliminating patient harms from health care, reducing waste, and applying creativity and innovation to how care is delivered."</a:t>
            </a:r>
          </a:p>
          <a:p>
            <a:pPr marL="171450" indent="-171450">
              <a:buFont typeface="Arial" panose="020B0604020202020204" pitchFamily="34" charset="0"/>
              <a:buChar char="•"/>
            </a:pPr>
            <a:endParaRPr lang="en-US" b="1" dirty="0"/>
          </a:p>
        </p:txBody>
      </p:sp>
      <p:sp>
        <p:nvSpPr>
          <p:cNvPr id="4" name="Slide Number Placeholder 3"/>
          <p:cNvSpPr>
            <a:spLocks noGrp="1"/>
          </p:cNvSpPr>
          <p:nvPr>
            <p:ph type="sldNum" sz="quarter" idx="10"/>
          </p:nvPr>
        </p:nvSpPr>
        <p:spPr/>
        <p:txBody>
          <a:bodyPr/>
          <a:lstStyle/>
          <a:p>
            <a:fld id="{E70E7EC0-D47B-461F-A069-1AF30F543FB1}" type="slidenum">
              <a:rPr lang="en-US" smtClean="0"/>
              <a:t>14</a:t>
            </a:fld>
            <a:endParaRPr lang="en-US"/>
          </a:p>
        </p:txBody>
      </p:sp>
    </p:spTree>
    <p:extLst>
      <p:ext uri="{BB962C8B-B14F-4D97-AF65-F5344CB8AC3E}">
        <p14:creationId xmlns:p14="http://schemas.microsoft.com/office/powerpoint/2010/main" val="30935220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4188" y="696913"/>
            <a:ext cx="6042025" cy="4532312"/>
          </a:xfrm>
        </p:spPr>
      </p:sp>
      <p:sp>
        <p:nvSpPr>
          <p:cNvPr id="3" name="Notes Placeholder 2"/>
          <p:cNvSpPr>
            <a:spLocks noGrp="1"/>
          </p:cNvSpPr>
          <p:nvPr>
            <p:ph type="body" idx="1"/>
          </p:nvPr>
        </p:nvSpPr>
        <p:spPr>
          <a:xfrm>
            <a:off x="701040" y="5257800"/>
            <a:ext cx="5608320" cy="3341370"/>
          </a:xfrm>
        </p:spPr>
        <p:txBody>
          <a:bodyPr/>
          <a:lstStyle/>
          <a:p>
            <a:pPr marL="171450" indent="-171450">
              <a:buFont typeface="Arial" panose="020B0604020202020204" pitchFamily="34" charset="0"/>
              <a:buChar char="•"/>
            </a:pPr>
            <a:r>
              <a:rPr lang="en-US" dirty="0" smtClean="0"/>
              <a:t>High health care costs can prevent some patients from receiving the care that they need.</a:t>
            </a:r>
            <a:endParaRPr lang="en-US" dirty="0"/>
          </a:p>
        </p:txBody>
      </p:sp>
      <p:sp>
        <p:nvSpPr>
          <p:cNvPr id="4" name="Slide Number Placeholder 3"/>
          <p:cNvSpPr>
            <a:spLocks noGrp="1"/>
          </p:cNvSpPr>
          <p:nvPr>
            <p:ph type="sldNum" sz="quarter" idx="10"/>
          </p:nvPr>
        </p:nvSpPr>
        <p:spPr/>
        <p:txBody>
          <a:bodyPr/>
          <a:lstStyle/>
          <a:p>
            <a:fld id="{E70E7EC0-D47B-461F-A069-1AF30F543FB1}" type="slidenum">
              <a:rPr lang="en-US" smtClean="0"/>
              <a:t>15</a:t>
            </a:fld>
            <a:endParaRPr lang="en-US"/>
          </a:p>
        </p:txBody>
      </p:sp>
    </p:spTree>
    <p:extLst>
      <p:ext uri="{BB962C8B-B14F-4D97-AF65-F5344CB8AC3E}">
        <p14:creationId xmlns:p14="http://schemas.microsoft.com/office/powerpoint/2010/main" val="22989318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4188" y="696913"/>
            <a:ext cx="6042025" cy="4532312"/>
          </a:xfrm>
        </p:spPr>
      </p:sp>
      <p:sp>
        <p:nvSpPr>
          <p:cNvPr id="3" name="Notes Placeholder 2"/>
          <p:cNvSpPr>
            <a:spLocks noGrp="1"/>
          </p:cNvSpPr>
          <p:nvPr>
            <p:ph type="body" idx="1"/>
          </p:nvPr>
        </p:nvSpPr>
        <p:spPr>
          <a:xfrm>
            <a:off x="457200" y="5267960"/>
            <a:ext cx="6096000" cy="3799840"/>
          </a:xfrm>
        </p:spPr>
        <p:txBody>
          <a:bodyPr/>
          <a:lstStyle/>
          <a:p>
            <a:pPr marL="171450" indent="-171450">
              <a:buFont typeface="Arial" panose="020B0604020202020204" pitchFamily="34" charset="0"/>
              <a:buChar char="•"/>
            </a:pPr>
            <a:r>
              <a:rPr lang="en-US" b="1" dirty="0" smtClean="0"/>
              <a:t>Importance: </a:t>
            </a:r>
            <a:r>
              <a:rPr lang="en-US" dirty="0" smtClean="0"/>
              <a:t>Health care expenses that exceed 10% of family income are a marker of financial burden for families.</a:t>
            </a:r>
          </a:p>
          <a:p>
            <a:pPr marL="171450" indent="-171450">
              <a:buFont typeface="Arial" panose="020B0604020202020204" pitchFamily="34" charset="0"/>
              <a:buChar char="•"/>
            </a:pPr>
            <a:r>
              <a:rPr lang="en-US" b="1" dirty="0" smtClean="0"/>
              <a:t>Overall Percentage:</a:t>
            </a:r>
            <a:r>
              <a:rPr lang="en-US" dirty="0" smtClean="0"/>
              <a:t> In 2013, 17.3% of people under age 65 had health insurance premium and out-of-pocket medical expenses that were more than 10% of total family income.</a:t>
            </a:r>
          </a:p>
          <a:p>
            <a:pPr marL="171450" indent="-171450">
              <a:buFont typeface="Arial" panose="020B0604020202020204" pitchFamily="34" charset="0"/>
              <a:buChar char="•"/>
            </a:pPr>
            <a:r>
              <a:rPr lang="en-US" b="1" dirty="0" smtClean="0"/>
              <a:t>Trends:</a:t>
            </a:r>
          </a:p>
          <a:p>
            <a:pPr marL="631908" lvl="1" indent="-174708">
              <a:buFont typeface="Arial" panose="020B0604020202020204" pitchFamily="34" charset="0"/>
              <a:buChar char="•"/>
            </a:pPr>
            <a:r>
              <a:rPr lang="en-US" dirty="0" smtClean="0"/>
              <a:t>From 2006 to 2013, there were no statistically significant changes in the overall percentage.</a:t>
            </a:r>
          </a:p>
          <a:p>
            <a:pPr marL="631908" lvl="1" indent="-174708">
              <a:buFont typeface="Arial" panose="020B0604020202020204" pitchFamily="34" charset="0"/>
              <a:buChar char="•"/>
            </a:pPr>
            <a:r>
              <a:rPr lang="en-US" dirty="0" smtClean="0"/>
              <a:t>Among  people with 4 or more chronic conditions and poor people, the percentage </a:t>
            </a:r>
            <a:r>
              <a:rPr lang="en-US" dirty="0" smtClean="0"/>
              <a:t>improved</a:t>
            </a:r>
            <a:r>
              <a:rPr lang="en-US" b="0" dirty="0" smtClean="0"/>
              <a:t>.</a:t>
            </a:r>
            <a:endParaRPr lang="en-US" b="0" dirty="0" smtClean="0"/>
          </a:p>
          <a:p>
            <a:pPr marL="631908" lvl="1" indent="-174708">
              <a:buFont typeface="Arial" panose="020B0604020202020204" pitchFamily="34" charset="0"/>
              <a:buChar char="•"/>
            </a:pPr>
            <a:r>
              <a:rPr lang="en-US" dirty="0" smtClean="0"/>
              <a:t>Among high-income and middle-income people, the percentage </a:t>
            </a:r>
            <a:r>
              <a:rPr lang="en-US" dirty="0" smtClean="0"/>
              <a:t>worsened</a:t>
            </a:r>
            <a:r>
              <a:rPr lang="en-US" b="0" dirty="0" smtClean="0"/>
              <a:t>.</a:t>
            </a:r>
            <a:endParaRPr lang="en-US" b="0" dirty="0" smtClean="0"/>
          </a:p>
          <a:p>
            <a:pPr marL="171450" indent="-171450">
              <a:buFont typeface="Arial" panose="020B0604020202020204" pitchFamily="34" charset="0"/>
              <a:buChar char="•"/>
            </a:pPr>
            <a:r>
              <a:rPr lang="en-US" b="1" dirty="0" smtClean="0"/>
              <a:t>Groups With Disparities:</a:t>
            </a:r>
            <a:r>
              <a:rPr lang="en-US" dirty="0" smtClean="0"/>
              <a:t> </a:t>
            </a:r>
          </a:p>
          <a:p>
            <a:pPr marL="631908" lvl="1" indent="-174708">
              <a:buFont typeface="Arial" panose="020B0604020202020204" pitchFamily="34" charset="0"/>
              <a:buChar char="•"/>
            </a:pPr>
            <a:r>
              <a:rPr lang="en-US" b="0" dirty="0" smtClean="0"/>
              <a:t>In all</a:t>
            </a:r>
            <a:r>
              <a:rPr lang="en-US" b="0" baseline="0" dirty="0" smtClean="0"/>
              <a:t> years, the percentage of adults under age 65 whose family’s health insurance premium and out-of-pocket medical expenses were more than 10% of total family income was higher among those with 2-3 and 4+ chronic conditions compared with those with 0-1 chronic conditions. The gap between people with 4+ chronic conditions and 0-1 conditions narrowed over time.</a:t>
            </a:r>
            <a:endParaRPr lang="en-US" b="0" dirty="0" smtClean="0"/>
          </a:p>
          <a:p>
            <a:pPr marL="631908" lvl="1" indent="-174708">
              <a:buFont typeface="Arial" panose="020B0604020202020204" pitchFamily="34" charset="0"/>
              <a:buChar char="•"/>
            </a:pPr>
            <a:r>
              <a:rPr lang="en-US" b="0" dirty="0" smtClean="0"/>
              <a:t>In all years, the percentage was about 3 times as high for poor individuals and low-income individuals and more than twice as high for middle-income individuals compared with high-income individuals.  The gaps between poor and high-income people and between low-income and high-income people were narrowing over time.</a:t>
            </a:r>
            <a:endParaRPr lang="en-US" b="0" dirty="0"/>
          </a:p>
        </p:txBody>
      </p:sp>
      <p:sp>
        <p:nvSpPr>
          <p:cNvPr id="4" name="Slide Number Placeholder 3"/>
          <p:cNvSpPr>
            <a:spLocks noGrp="1"/>
          </p:cNvSpPr>
          <p:nvPr>
            <p:ph type="sldNum" sz="quarter" idx="10"/>
          </p:nvPr>
        </p:nvSpPr>
        <p:spPr/>
        <p:txBody>
          <a:bodyPr/>
          <a:lstStyle/>
          <a:p>
            <a:fld id="{E70E7EC0-D47B-461F-A069-1AF30F543FB1}" type="slidenum">
              <a:rPr lang="en-US" smtClean="0"/>
              <a:t>16</a:t>
            </a:fld>
            <a:endParaRPr lang="en-US"/>
          </a:p>
        </p:txBody>
      </p:sp>
    </p:spTree>
    <p:extLst>
      <p:ext uri="{BB962C8B-B14F-4D97-AF65-F5344CB8AC3E}">
        <p14:creationId xmlns:p14="http://schemas.microsoft.com/office/powerpoint/2010/main" val="24075674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4188" y="696913"/>
            <a:ext cx="6042025" cy="4532312"/>
          </a:xfrm>
        </p:spPr>
      </p:sp>
      <p:sp>
        <p:nvSpPr>
          <p:cNvPr id="3" name="Notes Placeholder 2"/>
          <p:cNvSpPr>
            <a:spLocks noGrp="1"/>
          </p:cNvSpPr>
          <p:nvPr>
            <p:ph type="body" idx="1"/>
          </p:nvPr>
        </p:nvSpPr>
        <p:spPr>
          <a:xfrm>
            <a:off x="701040" y="5267960"/>
            <a:ext cx="5608320" cy="3799840"/>
          </a:xfrm>
        </p:spPr>
        <p:txBody>
          <a:bodyPr/>
          <a:lstStyle/>
          <a:p>
            <a:pPr marL="171450" lvl="0" indent="-171450">
              <a:buFont typeface="Arial" panose="020B0604020202020204" pitchFamily="34" charset="0"/>
              <a:buChar char="•"/>
            </a:pPr>
            <a:r>
              <a:rPr lang="en-US" b="1" dirty="0"/>
              <a:t>Importance:</a:t>
            </a:r>
            <a:r>
              <a:rPr lang="en-US" dirty="0"/>
              <a:t> </a:t>
            </a:r>
            <a:r>
              <a:rPr lang="en-US" dirty="0" smtClean="0"/>
              <a:t>High-quality </a:t>
            </a:r>
            <a:r>
              <a:rPr lang="en-US" dirty="0"/>
              <a:t>health care is facilitated by having a regular provider, but some Americans may not be able to afford one</a:t>
            </a:r>
            <a:r>
              <a:rPr lang="en-US" dirty="0" smtClean="0"/>
              <a:t>.</a:t>
            </a:r>
          </a:p>
          <a:p>
            <a:pPr marL="171450" indent="-171450">
              <a:buFont typeface="Arial" panose="020B0604020202020204" pitchFamily="34" charset="0"/>
              <a:buChar char="•"/>
            </a:pPr>
            <a:r>
              <a:rPr lang="en-US" b="1" dirty="0"/>
              <a:t>Overall </a:t>
            </a:r>
            <a:r>
              <a:rPr lang="en-US" b="1" dirty="0" smtClean="0"/>
              <a:t>Percentage:</a:t>
            </a:r>
            <a:r>
              <a:rPr lang="en-US" dirty="0" smtClean="0"/>
              <a:t> </a:t>
            </a:r>
            <a:r>
              <a:rPr lang="en-US" dirty="0"/>
              <a:t>In </a:t>
            </a:r>
            <a:r>
              <a:rPr lang="en-US" dirty="0" smtClean="0"/>
              <a:t>2013, 24.0% </a:t>
            </a:r>
            <a:r>
              <a:rPr lang="en-US" dirty="0"/>
              <a:t>of people </a:t>
            </a:r>
            <a:r>
              <a:rPr lang="en-US" dirty="0" smtClean="0"/>
              <a:t>without a usual source of care indicated a financial or insurance reason for not having a source of care.</a:t>
            </a:r>
          </a:p>
          <a:p>
            <a:pPr marL="171450" indent="-171450">
              <a:buFont typeface="Arial" panose="020B0604020202020204" pitchFamily="34" charset="0"/>
              <a:buChar char="•"/>
            </a:pPr>
            <a:r>
              <a:rPr lang="en-US" b="1" dirty="0" smtClean="0"/>
              <a:t>Trends:</a:t>
            </a:r>
            <a:endParaRPr lang="en-US" b="1" dirty="0"/>
          </a:p>
          <a:p>
            <a:pPr marL="631908" lvl="1" indent="-174708">
              <a:buFont typeface="Arial" panose="020B0604020202020204" pitchFamily="34" charset="0"/>
              <a:buChar char="•"/>
            </a:pPr>
            <a:r>
              <a:rPr lang="en-US" dirty="0" smtClean="0"/>
              <a:t>The </a:t>
            </a:r>
            <a:r>
              <a:rPr lang="en-US" dirty="0"/>
              <a:t>overall </a:t>
            </a:r>
            <a:r>
              <a:rPr lang="en-US" dirty="0" smtClean="0"/>
              <a:t>percentage </a:t>
            </a:r>
            <a:r>
              <a:rPr lang="en-US" dirty="0"/>
              <a:t>worsened </a:t>
            </a:r>
            <a:r>
              <a:rPr lang="en-US" dirty="0" smtClean="0"/>
              <a:t>from 2002 to 2013.</a:t>
            </a:r>
          </a:p>
          <a:p>
            <a:pPr marL="631908" lvl="1" indent="-174708">
              <a:buFont typeface="Arial" panose="020B0604020202020204" pitchFamily="34" charset="0"/>
              <a:buChar char="•"/>
            </a:pPr>
            <a:r>
              <a:rPr lang="en-US" dirty="0" smtClean="0"/>
              <a:t>The percentage worsened among uninsured people and among Whites, Blacks, and Hispanics.</a:t>
            </a:r>
          </a:p>
          <a:p>
            <a:pPr marL="171450" indent="-171450">
              <a:buFont typeface="Arial" panose="020B0604020202020204" pitchFamily="34" charset="0"/>
              <a:buChar char="•"/>
            </a:pPr>
            <a:r>
              <a:rPr lang="en-US" dirty="0" smtClean="0"/>
              <a:t> </a:t>
            </a:r>
            <a:r>
              <a:rPr lang="en-US" b="1" dirty="0"/>
              <a:t>Groups </a:t>
            </a:r>
            <a:r>
              <a:rPr lang="en-US" b="1" dirty="0" smtClean="0"/>
              <a:t>With </a:t>
            </a:r>
            <a:r>
              <a:rPr lang="en-US" b="1" dirty="0"/>
              <a:t>Disparities</a:t>
            </a:r>
            <a:r>
              <a:rPr lang="en-US" b="1" dirty="0" smtClean="0"/>
              <a:t>:</a:t>
            </a:r>
            <a:r>
              <a:rPr lang="en-US" dirty="0" smtClean="0"/>
              <a:t> </a:t>
            </a:r>
          </a:p>
          <a:p>
            <a:pPr marL="628650" lvl="1" indent="-171450">
              <a:buFont typeface="Arial" panose="020B0604020202020204" pitchFamily="34" charset="0"/>
              <a:buChar char="•"/>
            </a:pPr>
            <a:r>
              <a:rPr lang="en-US" dirty="0" smtClean="0"/>
              <a:t>In all years, the percentage of </a:t>
            </a:r>
            <a:r>
              <a:rPr lang="en-US" dirty="0"/>
              <a:t>people without a usual source of </a:t>
            </a:r>
            <a:r>
              <a:rPr lang="en-US" dirty="0" smtClean="0"/>
              <a:t>care who </a:t>
            </a:r>
            <a:r>
              <a:rPr lang="en-US" dirty="0"/>
              <a:t>indicated a financial or insurance reason for not having a source of </a:t>
            </a:r>
            <a:r>
              <a:rPr lang="en-US" dirty="0" smtClean="0"/>
              <a:t>care was higher: </a:t>
            </a:r>
          </a:p>
          <a:p>
            <a:pPr marL="1089108" lvl="2" indent="-174708">
              <a:buFont typeface="Arial" panose="020B0604020202020204" pitchFamily="34" charset="0"/>
              <a:buChar char="•"/>
            </a:pPr>
            <a:r>
              <a:rPr lang="en-US" dirty="0"/>
              <a:t>A</a:t>
            </a:r>
            <a:r>
              <a:rPr lang="en-US" dirty="0" smtClean="0"/>
              <a:t>mong uninsured people and people with public insurance compared with people with any private insurance. The gap between uninsured people and people with any private insurance was growing larger over time.</a:t>
            </a:r>
          </a:p>
          <a:p>
            <a:pPr marL="1089108" lvl="2" indent="-174708">
              <a:buFont typeface="Arial" panose="020B0604020202020204" pitchFamily="34" charset="0"/>
              <a:buChar char="•"/>
            </a:pPr>
            <a:r>
              <a:rPr lang="en-US" dirty="0"/>
              <a:t>A</a:t>
            </a:r>
            <a:r>
              <a:rPr lang="en-US" dirty="0" smtClean="0"/>
              <a:t>mong Hispanics compared with Whites.</a:t>
            </a:r>
          </a:p>
          <a:p>
            <a:pPr marL="631908" lvl="1" indent="-174708">
              <a:buFont typeface="Arial" panose="020B0604020202020204" pitchFamily="34" charset="0"/>
              <a:buChar char="•"/>
            </a:pPr>
            <a:r>
              <a:rPr lang="en-US" b="0" dirty="0" smtClean="0"/>
              <a:t>From 2011 to</a:t>
            </a:r>
            <a:r>
              <a:rPr lang="en-US" b="0" baseline="0" dirty="0" smtClean="0"/>
              <a:t> 2013</a:t>
            </a:r>
            <a:r>
              <a:rPr lang="en-US" b="0" dirty="0" smtClean="0"/>
              <a:t>, </a:t>
            </a:r>
            <a:r>
              <a:rPr lang="en-US" dirty="0"/>
              <a:t>the percentage of people without a usual source of care who indicated a financial or insurance reason for not having a source of care was </a:t>
            </a:r>
            <a:r>
              <a:rPr lang="en-US" dirty="0" smtClean="0"/>
              <a:t>higher among Blacks compared with Whites. This represents a new disparity that is growing larger over time.</a:t>
            </a:r>
            <a:endParaRPr lang="en-US" dirty="0"/>
          </a:p>
          <a:p>
            <a:pPr marL="174708" indent="-174708">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E70E7EC0-D47B-461F-A069-1AF30F543FB1}" type="slidenum">
              <a:rPr lang="en-US" smtClean="0"/>
              <a:t>17</a:t>
            </a:fld>
            <a:endParaRPr lang="en-US"/>
          </a:p>
        </p:txBody>
      </p:sp>
    </p:spTree>
    <p:extLst>
      <p:ext uri="{BB962C8B-B14F-4D97-AF65-F5344CB8AC3E}">
        <p14:creationId xmlns:p14="http://schemas.microsoft.com/office/powerpoint/2010/main" val="24075674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b="1" kern="1200" dirty="0" smtClean="0">
                <a:solidFill>
                  <a:schemeClr val="tx1"/>
                </a:solidFill>
                <a:effectLst/>
                <a:latin typeface="+mn-lt"/>
                <a:ea typeface="+mn-ea"/>
                <a:cs typeface="+mn-cs"/>
              </a:rPr>
              <a:t>Trends: </a:t>
            </a:r>
            <a:r>
              <a:rPr lang="en-US" sz="1200" kern="1200" dirty="0" smtClean="0">
                <a:solidFill>
                  <a:schemeClr val="tx1"/>
                </a:solidFill>
                <a:effectLst/>
                <a:latin typeface="+mn-lt"/>
                <a:ea typeface="+mn-ea"/>
                <a:cs typeface="+mn-cs"/>
              </a:rPr>
              <a:t>From 2011 to the first half of 2015, the percentage of people under age 65 in families having problems paying medical bills </a:t>
            </a:r>
            <a:r>
              <a:rPr lang="en-US" sz="1200" kern="1200" dirty="0" smtClean="0">
                <a:solidFill>
                  <a:schemeClr val="tx1"/>
                </a:solidFill>
                <a:effectLst/>
                <a:latin typeface="+mn-lt"/>
                <a:ea typeface="+mn-ea"/>
                <a:cs typeface="+mn-cs"/>
              </a:rPr>
              <a:t>improved </a:t>
            </a:r>
            <a:r>
              <a:rPr lang="en-US" sz="1200" kern="1200" dirty="0" smtClean="0">
                <a:solidFill>
                  <a:schemeClr val="tx1"/>
                </a:solidFill>
                <a:effectLst/>
                <a:latin typeface="+mn-lt"/>
                <a:ea typeface="+mn-ea"/>
                <a:cs typeface="+mn-cs"/>
              </a:rPr>
              <a:t>overall and for all poverty status and racial/ethnic groups.</a:t>
            </a:r>
          </a:p>
          <a:p>
            <a:pPr marL="171450" lvl="0" indent="-171450">
              <a:buFont typeface="Arial" panose="020B0604020202020204" pitchFamily="34" charset="0"/>
              <a:buChar char="•"/>
            </a:pPr>
            <a:r>
              <a:rPr lang="en-US" sz="1200" b="1" kern="1200" dirty="0" smtClean="0">
                <a:solidFill>
                  <a:schemeClr val="tx1"/>
                </a:solidFill>
                <a:effectLst/>
                <a:latin typeface="+mn-lt"/>
                <a:ea typeface="+mn-ea"/>
                <a:cs typeface="+mn-cs"/>
              </a:rPr>
              <a:t>Groups With Disparities:</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In all years, people in poor and near-poor families were more likely to have problems paying medical bills than people in families that were not poor. The gaps between people in poor and not poor families and between near-poor and not poor families have narrowed over time.</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In all years, compared with Whites, Blacks and Hispanics were more likely to have problems paying medical bills while Asians were less likely to have problems. None of these gaps were changing over time.</a:t>
            </a:r>
          </a:p>
          <a:p>
            <a:pPr lvl="1"/>
            <a:endParaRPr lang="en-US" dirty="0"/>
          </a:p>
        </p:txBody>
      </p:sp>
      <p:sp>
        <p:nvSpPr>
          <p:cNvPr id="4" name="Slide Number Placeholder 3"/>
          <p:cNvSpPr>
            <a:spLocks noGrp="1"/>
          </p:cNvSpPr>
          <p:nvPr>
            <p:ph type="sldNum" sz="quarter" idx="10"/>
          </p:nvPr>
        </p:nvSpPr>
        <p:spPr/>
        <p:txBody>
          <a:bodyPr/>
          <a:lstStyle/>
          <a:p>
            <a:fld id="{E70E7EC0-D47B-461F-A069-1AF30F543FB1}" type="slidenum">
              <a:rPr lang="en-US" smtClean="0"/>
              <a:t>18</a:t>
            </a:fld>
            <a:endParaRPr lang="en-US"/>
          </a:p>
        </p:txBody>
      </p:sp>
    </p:spTree>
    <p:extLst>
      <p:ext uri="{BB962C8B-B14F-4D97-AF65-F5344CB8AC3E}">
        <p14:creationId xmlns:p14="http://schemas.microsoft.com/office/powerpoint/2010/main" val="26319906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4188" y="696913"/>
            <a:ext cx="6042025" cy="4532312"/>
          </a:xfrm>
        </p:spPr>
      </p:sp>
      <p:sp>
        <p:nvSpPr>
          <p:cNvPr id="3" name="Notes Placeholder 2"/>
          <p:cNvSpPr>
            <a:spLocks noGrp="1"/>
          </p:cNvSpPr>
          <p:nvPr>
            <p:ph type="body" idx="1"/>
          </p:nvPr>
        </p:nvSpPr>
        <p:spPr>
          <a:xfrm>
            <a:off x="701040" y="5257800"/>
            <a:ext cx="5608320" cy="3341370"/>
          </a:xfrm>
        </p:spPr>
        <p:txBody>
          <a:bodyPr/>
          <a:lstStyle/>
          <a:p>
            <a:pPr marL="171450" indent="-171450">
              <a:buFont typeface="Arial" panose="020B0604020202020204" pitchFamily="34" charset="0"/>
              <a:buChar char="•"/>
            </a:pPr>
            <a:r>
              <a:rPr lang="en-US" dirty="0" smtClean="0"/>
              <a:t>Inefficient care includes delayed care that is more costly and care with </a:t>
            </a:r>
            <a:r>
              <a:rPr lang="en-US" b="0" dirty="0" smtClean="0"/>
              <a:t>risks</a:t>
            </a:r>
            <a:r>
              <a:rPr lang="en-US" dirty="0" smtClean="0"/>
              <a:t> that exceed benefits. </a:t>
            </a:r>
            <a:r>
              <a:rPr lang="en-US" b="0" dirty="0" smtClean="0"/>
              <a:t>This inefficiency can raise health care costs and make it harder for people to afford care.</a:t>
            </a:r>
            <a:endParaRPr lang="en-US" b="0" dirty="0"/>
          </a:p>
        </p:txBody>
      </p:sp>
      <p:sp>
        <p:nvSpPr>
          <p:cNvPr id="4" name="Slide Number Placeholder 3"/>
          <p:cNvSpPr>
            <a:spLocks noGrp="1"/>
          </p:cNvSpPr>
          <p:nvPr>
            <p:ph type="sldNum" sz="quarter" idx="10"/>
          </p:nvPr>
        </p:nvSpPr>
        <p:spPr/>
        <p:txBody>
          <a:bodyPr/>
          <a:lstStyle/>
          <a:p>
            <a:fld id="{E70E7EC0-D47B-461F-A069-1AF30F543FB1}" type="slidenum">
              <a:rPr lang="en-US" smtClean="0"/>
              <a:t>19</a:t>
            </a:fld>
            <a:endParaRPr lang="en-US"/>
          </a:p>
        </p:txBody>
      </p:sp>
    </p:spTree>
    <p:extLst>
      <p:ext uri="{BB962C8B-B14F-4D97-AF65-F5344CB8AC3E}">
        <p14:creationId xmlns:p14="http://schemas.microsoft.com/office/powerpoint/2010/main" val="22989318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4188" y="696913"/>
            <a:ext cx="6042025" cy="4532312"/>
          </a:xfrm>
        </p:spPr>
      </p:sp>
      <p:sp>
        <p:nvSpPr>
          <p:cNvPr id="3" name="Notes Placeholder 2"/>
          <p:cNvSpPr>
            <a:spLocks noGrp="1"/>
          </p:cNvSpPr>
          <p:nvPr>
            <p:ph type="body" idx="1"/>
          </p:nvPr>
        </p:nvSpPr>
        <p:spPr>
          <a:xfrm>
            <a:off x="701040" y="5267960"/>
            <a:ext cx="5608320" cy="3331210"/>
          </a:xfrm>
        </p:spPr>
        <p:txBody>
          <a:bodyPr/>
          <a:lstStyle/>
          <a:p>
            <a:pPr marL="174708" indent="-174708">
              <a:buFont typeface="Arial" panose="020B0604020202020204" pitchFamily="34" charset="0"/>
              <a:buChar char="•"/>
            </a:pPr>
            <a:r>
              <a:rPr lang="en-US" b="1" dirty="0"/>
              <a:t>Importance:</a:t>
            </a:r>
            <a:r>
              <a:rPr lang="en-US" dirty="0"/>
              <a:t> Timely </a:t>
            </a:r>
            <a:r>
              <a:rPr lang="en-US" dirty="0" smtClean="0"/>
              <a:t>assessment of abdominal pain and diagnosis of appendicitis reduces rates of perforated</a:t>
            </a:r>
            <a:r>
              <a:rPr lang="en-US" baseline="0" dirty="0" smtClean="0"/>
              <a:t> </a:t>
            </a:r>
            <a:r>
              <a:rPr lang="en-US" dirty="0" smtClean="0"/>
              <a:t>appendix.</a:t>
            </a:r>
          </a:p>
          <a:p>
            <a:pPr marL="174708" indent="-174708">
              <a:buFont typeface="Arial" panose="020B0604020202020204" pitchFamily="34" charset="0"/>
              <a:buChar char="•"/>
            </a:pPr>
            <a:r>
              <a:rPr lang="en-US" b="1" dirty="0"/>
              <a:t>Overall Rate:</a:t>
            </a:r>
            <a:r>
              <a:rPr lang="en-US" dirty="0"/>
              <a:t> In </a:t>
            </a:r>
            <a:r>
              <a:rPr lang="en-US" dirty="0" smtClean="0"/>
              <a:t>2013, there were 338 perforated appendixes for every 1,000 adult admissions with appendicitis.</a:t>
            </a:r>
          </a:p>
          <a:p>
            <a:pPr marL="174708" indent="-174708">
              <a:buFont typeface="Arial" panose="020B0604020202020204" pitchFamily="34" charset="0"/>
              <a:buChar char="•"/>
            </a:pPr>
            <a:r>
              <a:rPr lang="en-US" b="1" dirty="0" smtClean="0"/>
              <a:t>Trends:</a:t>
            </a:r>
            <a:endParaRPr lang="en-US" b="1" dirty="0"/>
          </a:p>
          <a:p>
            <a:pPr marL="631908" lvl="1" indent="-174708">
              <a:buFont typeface="Arial" panose="020B0604020202020204" pitchFamily="34" charset="0"/>
              <a:buChar char="•"/>
            </a:pPr>
            <a:r>
              <a:rPr lang="en-US" dirty="0"/>
              <a:t>From </a:t>
            </a:r>
            <a:r>
              <a:rPr lang="en-US" dirty="0" smtClean="0"/>
              <a:t>2001 </a:t>
            </a:r>
            <a:r>
              <a:rPr lang="en-US" dirty="0"/>
              <a:t>to </a:t>
            </a:r>
            <a:r>
              <a:rPr lang="en-US" dirty="0" smtClean="0"/>
              <a:t>2013, there were no statistically significant changes in the </a:t>
            </a:r>
            <a:r>
              <a:rPr lang="en-US" dirty="0"/>
              <a:t>overall </a:t>
            </a:r>
            <a:r>
              <a:rPr lang="en-US" dirty="0" smtClean="0"/>
              <a:t>rate.</a:t>
            </a:r>
            <a:endParaRPr lang="en-US" dirty="0"/>
          </a:p>
          <a:p>
            <a:pPr marL="631908" lvl="1" indent="-174708">
              <a:buFont typeface="Arial" panose="020B0604020202020204" pitchFamily="34" charset="0"/>
              <a:buChar char="•"/>
            </a:pPr>
            <a:r>
              <a:rPr lang="en-US" dirty="0"/>
              <a:t>The rate </a:t>
            </a:r>
            <a:r>
              <a:rPr lang="en-US" dirty="0" smtClean="0"/>
              <a:t>improved </a:t>
            </a:r>
            <a:r>
              <a:rPr lang="en-US" dirty="0"/>
              <a:t>among </a:t>
            </a:r>
            <a:r>
              <a:rPr lang="en-US" dirty="0" smtClean="0"/>
              <a:t>Blacks and Hispanics and among people with Medicare and Medicaid.</a:t>
            </a:r>
          </a:p>
          <a:p>
            <a:pPr marL="174708" indent="-174708">
              <a:buFont typeface="Arial" panose="020B0604020202020204" pitchFamily="34" charset="0"/>
              <a:buChar char="•"/>
            </a:pPr>
            <a:r>
              <a:rPr lang="en-US" b="1" dirty="0" smtClean="0"/>
              <a:t>Groups With Disparities: </a:t>
            </a:r>
          </a:p>
          <a:p>
            <a:pPr marL="631908" lvl="1" indent="-174708">
              <a:buFont typeface="Arial" panose="020B0604020202020204" pitchFamily="34" charset="0"/>
              <a:buChar char="•"/>
            </a:pPr>
            <a:r>
              <a:rPr lang="en-US" dirty="0" smtClean="0"/>
              <a:t>Until 2007, Blacks tended to have higher rates than Whites, and people with Medicare, Medicaid, or no insurance tended to have higher rates than people with private insurance. </a:t>
            </a:r>
          </a:p>
          <a:p>
            <a:pPr marL="631908" lvl="1" indent="-174708">
              <a:buFont typeface="Arial" panose="020B0604020202020204" pitchFamily="34" charset="0"/>
              <a:buChar char="•"/>
            </a:pPr>
            <a:r>
              <a:rPr lang="en-US" dirty="0" smtClean="0"/>
              <a:t>Since 2007, only the gap between uninsured and privately insured people has persisted.</a:t>
            </a:r>
          </a:p>
          <a:p>
            <a:pPr marL="631908" lvl="1" indent="-174708">
              <a:buFont typeface="Arial" panose="020B0604020202020204" pitchFamily="34" charset="0"/>
              <a:buChar char="•"/>
            </a:pPr>
            <a:r>
              <a:rPr lang="en-US" b="0" dirty="0" smtClean="0"/>
              <a:t>The disparities</a:t>
            </a:r>
            <a:r>
              <a:rPr lang="en-US" b="0" baseline="0" dirty="0" smtClean="0"/>
              <a:t> between Blacks and Whites and between people with Medicaid and those with private insurance were eliminated.</a:t>
            </a:r>
            <a:endParaRPr lang="en-US" b="0" dirty="0" smtClean="0"/>
          </a:p>
          <a:p>
            <a:pPr marL="174708" indent="-174708">
              <a:buFont typeface="Arial" panose="020B0604020202020204" pitchFamily="34" charset="0"/>
              <a:buChar char="•"/>
            </a:pPr>
            <a:r>
              <a:rPr lang="en-US" b="1" dirty="0" smtClean="0"/>
              <a:t>Achievable Benchmark:</a:t>
            </a:r>
          </a:p>
          <a:p>
            <a:pPr marL="631908" lvl="1" indent="-174708">
              <a:buFont typeface="Arial" panose="020B0604020202020204" pitchFamily="34" charset="0"/>
              <a:buChar char="•"/>
            </a:pPr>
            <a:r>
              <a:rPr lang="en-US" dirty="0" smtClean="0"/>
              <a:t>In </a:t>
            </a:r>
            <a:r>
              <a:rPr lang="en-US" dirty="0"/>
              <a:t>2008, the top </a:t>
            </a:r>
            <a:r>
              <a:rPr lang="en-US" dirty="0" smtClean="0"/>
              <a:t>4 </a:t>
            </a:r>
            <a:r>
              <a:rPr lang="en-US" dirty="0"/>
              <a:t>State </a:t>
            </a:r>
            <a:r>
              <a:rPr lang="en-US" dirty="0" smtClean="0"/>
              <a:t>achievable </a:t>
            </a:r>
            <a:r>
              <a:rPr lang="en-US" dirty="0"/>
              <a:t>benchmark for </a:t>
            </a:r>
            <a:r>
              <a:rPr lang="en-US" dirty="0" smtClean="0"/>
              <a:t>perforated</a:t>
            </a:r>
            <a:r>
              <a:rPr lang="en-US" baseline="0" dirty="0" smtClean="0"/>
              <a:t> </a:t>
            </a:r>
            <a:r>
              <a:rPr lang="en-US" dirty="0" smtClean="0"/>
              <a:t>appendix per 1,000 admissions with appendicitis was 232. The States that contributed to the achievable benchmark were Connecticut, Hawaii, Massachusetts, and New Jersey. </a:t>
            </a:r>
          </a:p>
          <a:p>
            <a:pPr marL="631908" lvl="1" indent="-174708">
              <a:buFont typeface="Arial" panose="020B0604020202020204" pitchFamily="34" charset="0"/>
              <a:buChar char="•"/>
            </a:pPr>
            <a:r>
              <a:rPr lang="en-US" dirty="0" smtClean="0"/>
              <a:t>No group had</a:t>
            </a:r>
            <a:r>
              <a:rPr lang="en-US" b="1" baseline="0" dirty="0" smtClean="0"/>
              <a:t> </a:t>
            </a:r>
            <a:r>
              <a:rPr lang="en-US" dirty="0" smtClean="0"/>
              <a:t>reached the benchmark by 2013.</a:t>
            </a:r>
            <a:endParaRPr lang="en-US" dirty="0"/>
          </a:p>
        </p:txBody>
      </p:sp>
      <p:sp>
        <p:nvSpPr>
          <p:cNvPr id="4" name="Slide Number Placeholder 3"/>
          <p:cNvSpPr>
            <a:spLocks noGrp="1"/>
          </p:cNvSpPr>
          <p:nvPr>
            <p:ph type="sldNum" sz="quarter" idx="10"/>
          </p:nvPr>
        </p:nvSpPr>
        <p:spPr/>
        <p:txBody>
          <a:bodyPr/>
          <a:lstStyle/>
          <a:p>
            <a:fld id="{E70E7EC0-D47B-461F-A069-1AF30F543FB1}" type="slidenum">
              <a:rPr lang="en-US" smtClean="0"/>
              <a:t>20</a:t>
            </a:fld>
            <a:endParaRPr lang="en-US" dirty="0"/>
          </a:p>
        </p:txBody>
      </p:sp>
    </p:spTree>
    <p:extLst>
      <p:ext uri="{BB962C8B-B14F-4D97-AF65-F5344CB8AC3E}">
        <p14:creationId xmlns:p14="http://schemas.microsoft.com/office/powerpoint/2010/main" val="24075674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4188" y="696913"/>
            <a:ext cx="6042025" cy="4532312"/>
          </a:xfrm>
        </p:spPr>
      </p:sp>
      <p:sp>
        <p:nvSpPr>
          <p:cNvPr id="3" name="Notes Placeholder 2"/>
          <p:cNvSpPr>
            <a:spLocks noGrp="1"/>
          </p:cNvSpPr>
          <p:nvPr>
            <p:ph type="body" idx="1"/>
          </p:nvPr>
        </p:nvSpPr>
        <p:spPr>
          <a:xfrm>
            <a:off x="701040" y="5257800"/>
            <a:ext cx="5608320" cy="3341370"/>
          </a:xfrm>
        </p:spPr>
        <p:txBody>
          <a:bodyPr/>
          <a:lstStyle/>
          <a:p>
            <a:pPr marL="171450" indent="-171450">
              <a:buFont typeface="Arial" panose="020B0604020202020204" pitchFamily="34" charset="0"/>
              <a:buChar char="•"/>
            </a:pPr>
            <a:r>
              <a:rPr lang="en-US" b="1" dirty="0" smtClean="0"/>
              <a:t>Importance:</a:t>
            </a:r>
            <a:r>
              <a:rPr lang="en-US" dirty="0" smtClean="0"/>
              <a:t> </a:t>
            </a:r>
            <a:r>
              <a:rPr lang="en-US" dirty="0"/>
              <a:t>Finding </a:t>
            </a:r>
            <a:r>
              <a:rPr lang="en-US" dirty="0" smtClean="0"/>
              <a:t>more harm than benefit, in 2008, the U.S. Preventive Services Task Force recommended against screening men age 75 and over with prostate-specific antigen (PSA) tests. In 2012, this recommendation was extended to all men. </a:t>
            </a:r>
          </a:p>
          <a:p>
            <a:pPr marL="171450" indent="-171450">
              <a:buFont typeface="Arial" panose="020B0604020202020204" pitchFamily="34" charset="0"/>
              <a:buChar char="•"/>
            </a:pPr>
            <a:r>
              <a:rPr lang="en-US" b="1" dirty="0"/>
              <a:t>O</a:t>
            </a:r>
            <a:r>
              <a:rPr lang="en-US" b="1" dirty="0" smtClean="0"/>
              <a:t>verall Rate:</a:t>
            </a:r>
            <a:r>
              <a:rPr lang="en-US" dirty="0" smtClean="0"/>
              <a:t> </a:t>
            </a:r>
            <a:r>
              <a:rPr lang="en-US" b="0" dirty="0"/>
              <a:t>In </a:t>
            </a:r>
            <a:r>
              <a:rPr lang="en-US" b="0" dirty="0" smtClean="0"/>
              <a:t>2014, 21.1%</a:t>
            </a:r>
            <a:r>
              <a:rPr lang="en-US" b="0" baseline="0" dirty="0" smtClean="0"/>
              <a:t> of </a:t>
            </a:r>
            <a:r>
              <a:rPr lang="en-US" b="0" dirty="0" smtClean="0"/>
              <a:t>men age 40 and over reported a PSA test in the past year (data not shown).</a:t>
            </a:r>
          </a:p>
          <a:p>
            <a:pPr marL="171450" indent="-171450">
              <a:buFont typeface="Arial" panose="020B0604020202020204" pitchFamily="34" charset="0"/>
              <a:buChar char="•"/>
            </a:pPr>
            <a:r>
              <a:rPr lang="en-US" b="1" dirty="0"/>
              <a:t>Groups </a:t>
            </a:r>
            <a:r>
              <a:rPr lang="en-US" b="1" dirty="0" smtClean="0"/>
              <a:t>With Disparities:</a:t>
            </a:r>
          </a:p>
          <a:p>
            <a:pPr marL="628650" lvl="1" indent="-171450">
              <a:buFont typeface="Arial" panose="020B0604020202020204" pitchFamily="34" charset="0"/>
              <a:buChar char="•"/>
            </a:pPr>
            <a:r>
              <a:rPr lang="en-US" dirty="0" smtClean="0"/>
              <a:t>In</a:t>
            </a:r>
            <a:r>
              <a:rPr lang="en-US" baseline="0" dirty="0" smtClean="0"/>
              <a:t> 2014, men ages 40-54 were less likely to receive a PSA test in the past year compared with those ages 55-74 and 75 and over.</a:t>
            </a:r>
            <a:endParaRPr lang="en-US" dirty="0" smtClean="0"/>
          </a:p>
          <a:p>
            <a:pPr marL="628650" lvl="1" indent="-171450">
              <a:buFont typeface="Arial" panose="020B0604020202020204" pitchFamily="34" charset="0"/>
              <a:buChar char="•"/>
            </a:pPr>
            <a:r>
              <a:rPr lang="en-US" dirty="0" smtClean="0"/>
              <a:t>Among </a:t>
            </a:r>
            <a:r>
              <a:rPr lang="en-US" dirty="0"/>
              <a:t>men ages </a:t>
            </a:r>
            <a:r>
              <a:rPr lang="en-US" dirty="0" smtClean="0"/>
              <a:t>40-54</a:t>
            </a:r>
            <a:r>
              <a:rPr lang="en-US" dirty="0"/>
              <a:t>, </a:t>
            </a:r>
            <a:r>
              <a:rPr lang="en-US" dirty="0" smtClean="0"/>
              <a:t>Asians</a:t>
            </a:r>
            <a:r>
              <a:rPr lang="en-US" baseline="0" dirty="0" smtClean="0"/>
              <a:t> </a:t>
            </a:r>
            <a:r>
              <a:rPr lang="en-US" dirty="0" smtClean="0"/>
              <a:t>were </a:t>
            </a:r>
            <a:r>
              <a:rPr lang="en-US" dirty="0"/>
              <a:t>less likely than Whites to receive PSA </a:t>
            </a:r>
            <a:r>
              <a:rPr lang="en-US" dirty="0" smtClean="0"/>
              <a:t>testing and Blacks</a:t>
            </a:r>
            <a:r>
              <a:rPr lang="en-US" baseline="0" dirty="0" smtClean="0"/>
              <a:t> were more likely to receive the test</a:t>
            </a:r>
            <a:r>
              <a:rPr lang="en-US" dirty="0" smtClean="0"/>
              <a:t>.</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Among men ages 55-74, Blacks, Asians, and American Indians and Alaska</a:t>
            </a:r>
            <a:r>
              <a:rPr lang="en-US" baseline="0" dirty="0" smtClean="0"/>
              <a:t> Natives (AI/ANs) </a:t>
            </a:r>
            <a:r>
              <a:rPr lang="en-US" dirty="0" smtClean="0"/>
              <a:t>were less likely than Whites to receive PSA testing.</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Among men age 75 and over, AI/ANs were less likely than Whites to receive PSA testing.</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Across all age groups, men with less than a high school education and</a:t>
            </a:r>
            <a:r>
              <a:rPr lang="en-US" baseline="0" dirty="0" smtClean="0"/>
              <a:t> those with a high school education</a:t>
            </a:r>
            <a:r>
              <a:rPr lang="en-US" dirty="0" smtClean="0"/>
              <a:t> were less likely than men with any college to receive PSA testing.</a:t>
            </a:r>
          </a:p>
        </p:txBody>
      </p:sp>
      <p:sp>
        <p:nvSpPr>
          <p:cNvPr id="4" name="Slide Number Placeholder 3"/>
          <p:cNvSpPr>
            <a:spLocks noGrp="1"/>
          </p:cNvSpPr>
          <p:nvPr>
            <p:ph type="sldNum" sz="quarter" idx="10"/>
          </p:nvPr>
        </p:nvSpPr>
        <p:spPr/>
        <p:txBody>
          <a:bodyPr/>
          <a:lstStyle/>
          <a:p>
            <a:fld id="{E70E7EC0-D47B-461F-A069-1AF30F543FB1}" type="slidenum">
              <a:rPr lang="en-US" smtClean="0"/>
              <a:t>21</a:t>
            </a:fld>
            <a:endParaRPr lang="en-US"/>
          </a:p>
        </p:txBody>
      </p:sp>
    </p:spTree>
    <p:extLst>
      <p:ext uri="{BB962C8B-B14F-4D97-AF65-F5344CB8AC3E}">
        <p14:creationId xmlns:p14="http://schemas.microsoft.com/office/powerpoint/2010/main" val="25730627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0E7EC0-D47B-461F-A069-1AF30F543FB1}" type="slidenum">
              <a:rPr lang="en-US" smtClean="0"/>
              <a:t>2</a:t>
            </a:fld>
            <a:endParaRPr lang="en-US"/>
          </a:p>
        </p:txBody>
      </p:sp>
    </p:spTree>
    <p:extLst>
      <p:ext uri="{BB962C8B-B14F-4D97-AF65-F5344CB8AC3E}">
        <p14:creationId xmlns:p14="http://schemas.microsoft.com/office/powerpoint/2010/main" val="29247649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70E7EC0-D47B-461F-A069-1AF30F543FB1}" type="slidenum">
              <a:rPr lang="en-US" smtClean="0"/>
              <a:t>22</a:t>
            </a:fld>
            <a:endParaRPr lang="en-US"/>
          </a:p>
        </p:txBody>
      </p:sp>
    </p:spTree>
    <p:extLst>
      <p:ext uri="{BB962C8B-B14F-4D97-AF65-F5344CB8AC3E}">
        <p14:creationId xmlns:p14="http://schemas.microsoft.com/office/powerpoint/2010/main" val="15064588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4188" y="696913"/>
            <a:ext cx="6042025" cy="4532312"/>
          </a:xfrm>
        </p:spPr>
      </p:sp>
      <p:sp>
        <p:nvSpPr>
          <p:cNvPr id="3" name="Notes Placeholder 2"/>
          <p:cNvSpPr>
            <a:spLocks noGrp="1"/>
          </p:cNvSpPr>
          <p:nvPr>
            <p:ph type="body" idx="1"/>
          </p:nvPr>
        </p:nvSpPr>
        <p:spPr>
          <a:xfrm>
            <a:off x="701040" y="5267960"/>
            <a:ext cx="5608320" cy="3331210"/>
          </a:xfrm>
        </p:spPr>
        <p:txBody>
          <a:bodyPr/>
          <a:lstStyle/>
          <a:p>
            <a:pPr marL="174708" marR="0" indent="-17470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dirty="0" smtClean="0"/>
              <a:t>Importance:</a:t>
            </a:r>
            <a:r>
              <a:rPr lang="en-US" dirty="0" smtClean="0"/>
              <a:t> Increases in national expenditures on  health care can affect costs for consumers.</a:t>
            </a:r>
          </a:p>
          <a:p>
            <a:pPr marL="174708" marR="0" indent="-17470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dirty="0" smtClean="0"/>
              <a:t>Trends: </a:t>
            </a:r>
            <a:endParaRPr lang="en-US" dirty="0" smtClean="0"/>
          </a:p>
          <a:p>
            <a:pPr marL="631908" marR="0" lvl="1" indent="-17470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dirty="0" smtClean="0"/>
              <a:t>Total </a:t>
            </a:r>
            <a:r>
              <a:rPr lang="en-US" b="0" dirty="0"/>
              <a:t>per capita national health expenditures in 2009 dollars rose from $</a:t>
            </a:r>
            <a:r>
              <a:rPr lang="en-US" b="0" dirty="0" smtClean="0"/>
              <a:t>7,271 </a:t>
            </a:r>
            <a:r>
              <a:rPr lang="en-US" b="0" dirty="0"/>
              <a:t>in 2003 to $</a:t>
            </a:r>
            <a:r>
              <a:rPr lang="en-US" b="0" dirty="0" smtClean="0"/>
              <a:t>8,653 </a:t>
            </a:r>
            <a:r>
              <a:rPr lang="en-US" b="0" dirty="0"/>
              <a:t>in </a:t>
            </a:r>
            <a:r>
              <a:rPr lang="en-US" b="0" dirty="0" smtClean="0"/>
              <a:t>2014.</a:t>
            </a:r>
            <a:endParaRPr lang="en-US" b="0" dirty="0"/>
          </a:p>
          <a:p>
            <a:pPr marL="628650" lvl="1" indent="-171450">
              <a:buFont typeface="Arial" panose="020B0604020202020204" pitchFamily="34" charset="0"/>
              <a:buChar char="•"/>
            </a:pPr>
            <a:r>
              <a:rPr lang="en-US" b="0" dirty="0"/>
              <a:t>Expenditures on hospitals and physicians rose </a:t>
            </a:r>
            <a:r>
              <a:rPr lang="en-US" b="0" dirty="0" smtClean="0"/>
              <a:t>an average of </a:t>
            </a:r>
            <a:r>
              <a:rPr lang="en-US" b="0" dirty="0"/>
              <a:t>2% per year while expenditures on prescription drugs changed little.</a:t>
            </a:r>
          </a:p>
          <a:p>
            <a:pPr marL="631908" lvl="1" indent="-174708">
              <a:buFont typeface="Arial" panose="020B0604020202020204" pitchFamily="34" charset="0"/>
              <a:buChar char="•"/>
            </a:pPr>
            <a:r>
              <a:rPr lang="en-US" b="0" dirty="0" smtClean="0"/>
              <a:t>The five largest components of national health expenditures were hospital, physician and clinical, prescription drug, and nursing </a:t>
            </a:r>
            <a:r>
              <a:rPr lang="en-US" b="0" smtClean="0"/>
              <a:t>care facilities, </a:t>
            </a:r>
            <a:r>
              <a:rPr lang="en-US" b="0" dirty="0" smtClean="0"/>
              <a:t>along with net cost of health insurance (revenues</a:t>
            </a:r>
            <a:r>
              <a:rPr lang="en-US" b="0" baseline="0" dirty="0" smtClean="0"/>
              <a:t> minus expenses</a:t>
            </a:r>
            <a:r>
              <a:rPr lang="en-US" b="0" dirty="0" smtClean="0"/>
              <a:t>).</a:t>
            </a:r>
          </a:p>
        </p:txBody>
      </p:sp>
      <p:sp>
        <p:nvSpPr>
          <p:cNvPr id="4" name="Slide Number Placeholder 3"/>
          <p:cNvSpPr>
            <a:spLocks noGrp="1"/>
          </p:cNvSpPr>
          <p:nvPr>
            <p:ph type="sldNum" sz="quarter" idx="10"/>
          </p:nvPr>
        </p:nvSpPr>
        <p:spPr/>
        <p:txBody>
          <a:bodyPr/>
          <a:lstStyle/>
          <a:p>
            <a:fld id="{E70E7EC0-D47B-461F-A069-1AF30F543FB1}" type="slidenum">
              <a:rPr lang="en-US" smtClean="0"/>
              <a:t>23</a:t>
            </a:fld>
            <a:endParaRPr lang="en-US"/>
          </a:p>
        </p:txBody>
      </p:sp>
    </p:spTree>
    <p:extLst>
      <p:ext uri="{BB962C8B-B14F-4D97-AF65-F5344CB8AC3E}">
        <p14:creationId xmlns:p14="http://schemas.microsoft.com/office/powerpoint/2010/main" val="9280600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0E7EC0-D47B-461F-A069-1AF30F543FB1}" type="slidenum">
              <a:rPr lang="en-US" smtClean="0"/>
              <a:t>3</a:t>
            </a:fld>
            <a:endParaRPr lang="en-US"/>
          </a:p>
        </p:txBody>
      </p:sp>
    </p:spTree>
    <p:extLst>
      <p:ext uri="{BB962C8B-B14F-4D97-AF65-F5344CB8AC3E}">
        <p14:creationId xmlns:p14="http://schemas.microsoft.com/office/powerpoint/2010/main" val="16787438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49275" y="696913"/>
            <a:ext cx="5973763" cy="4479925"/>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0" dirty="0" smtClean="0"/>
              <a:t>Improvements in access were led by sustained reductions in the number of Americans without health insurance and increases in the number of Americans with a usual source of medical care.</a:t>
            </a:r>
          </a:p>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dirty="0" smtClean="0"/>
              <a:t>Care Affordability measures are limited for summarizing performance and disparities. </a:t>
            </a:r>
          </a:p>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dirty="0" smtClean="0"/>
              <a:t>Disparities in access tend to be more common than disparities in quality.</a:t>
            </a:r>
          </a:p>
          <a:p>
            <a:endParaRPr lang="en-US" dirty="0"/>
          </a:p>
        </p:txBody>
      </p:sp>
      <p:sp>
        <p:nvSpPr>
          <p:cNvPr id="4" name="Slide Number Placeholder 3"/>
          <p:cNvSpPr>
            <a:spLocks noGrp="1"/>
          </p:cNvSpPr>
          <p:nvPr>
            <p:ph type="sldNum" sz="quarter" idx="10"/>
          </p:nvPr>
        </p:nvSpPr>
        <p:spPr/>
        <p:txBody>
          <a:bodyPr/>
          <a:lstStyle/>
          <a:p>
            <a:fld id="{C0F596C6-1807-4ED1-A2A6-17F710C0A291}" type="slidenum">
              <a:rPr lang="en-US" smtClean="0"/>
              <a:pPr/>
              <a:t>4</a:t>
            </a:fld>
            <a:endParaRPr lang="en-US"/>
          </a:p>
        </p:txBody>
      </p:sp>
    </p:spTree>
    <p:extLst>
      <p:ext uri="{BB962C8B-B14F-4D97-AF65-F5344CB8AC3E}">
        <p14:creationId xmlns:p14="http://schemas.microsoft.com/office/powerpoint/2010/main" val="41566752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4188" y="696913"/>
            <a:ext cx="6048375" cy="4535487"/>
          </a:xfrm>
        </p:spPr>
      </p:sp>
      <p:sp>
        <p:nvSpPr>
          <p:cNvPr id="3" name="Notes Placeholder 2"/>
          <p:cNvSpPr>
            <a:spLocks noGrp="1"/>
          </p:cNvSpPr>
          <p:nvPr>
            <p:ph type="body" idx="1"/>
          </p:nvPr>
        </p:nvSpPr>
        <p:spPr>
          <a:xfrm>
            <a:off x="701040" y="5257800"/>
            <a:ext cx="5608320" cy="3341370"/>
          </a:xfrm>
        </p:spPr>
        <p:txBody>
          <a:bodyPr/>
          <a:lstStyle/>
          <a:p>
            <a:pPr marL="171450" indent="-171450">
              <a:buFont typeface="Arial" panose="020B0604020202020204" pitchFamily="34" charset="0"/>
              <a:buChar char="•"/>
            </a:pPr>
            <a:r>
              <a:rPr lang="en-US" dirty="0" smtClean="0"/>
              <a:t>Care Affordability is one of the six national priorities identified by the National </a:t>
            </a:r>
            <a:r>
              <a:rPr lang="en-US" dirty="0"/>
              <a:t>Quality Strategy (</a:t>
            </a:r>
            <a:r>
              <a:rPr lang="en-US" dirty="0">
                <a:hlinkClick r:id="rId3"/>
              </a:rPr>
              <a:t>http://</a:t>
            </a:r>
            <a:r>
              <a:rPr lang="en-US" dirty="0" smtClean="0">
                <a:hlinkClick r:id="rId3"/>
              </a:rPr>
              <a:t>www.ahrq.gov/workingforquality/index.html</a:t>
            </a:r>
            <a:r>
              <a:rPr lang="en-US" dirty="0" smtClean="0"/>
              <a:t>). </a:t>
            </a:r>
            <a:endParaRPr lang="en-US" dirty="0"/>
          </a:p>
        </p:txBody>
      </p:sp>
      <p:sp>
        <p:nvSpPr>
          <p:cNvPr id="4" name="Slide Number Placeholder 3"/>
          <p:cNvSpPr>
            <a:spLocks noGrp="1"/>
          </p:cNvSpPr>
          <p:nvPr>
            <p:ph type="sldNum" sz="quarter" idx="10"/>
          </p:nvPr>
        </p:nvSpPr>
        <p:spPr/>
        <p:txBody>
          <a:bodyPr/>
          <a:lstStyle/>
          <a:p>
            <a:fld id="{E70E7EC0-D47B-461F-A069-1AF30F543FB1}" type="slidenum">
              <a:rPr lang="en-US" smtClean="0"/>
              <a:t>5</a:t>
            </a:fld>
            <a:endParaRPr lang="en-US"/>
          </a:p>
        </p:txBody>
      </p:sp>
    </p:spTree>
    <p:extLst>
      <p:ext uri="{BB962C8B-B14F-4D97-AF65-F5344CB8AC3E}">
        <p14:creationId xmlns:p14="http://schemas.microsoft.com/office/powerpoint/2010/main" val="9090433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4188" y="696913"/>
            <a:ext cx="6048375" cy="4535487"/>
          </a:xfrm>
        </p:spPr>
      </p:sp>
      <p:sp>
        <p:nvSpPr>
          <p:cNvPr id="3" name="Notes Placeholder 2"/>
          <p:cNvSpPr>
            <a:spLocks noGrp="1"/>
          </p:cNvSpPr>
          <p:nvPr>
            <p:ph type="body" idx="1"/>
          </p:nvPr>
        </p:nvSpPr>
        <p:spPr>
          <a:xfrm>
            <a:off x="701040" y="5257800"/>
            <a:ext cx="5608320" cy="3341370"/>
          </a:xfrm>
        </p:spPr>
        <p:txBody>
          <a:bodyPr/>
          <a:lstStyle/>
          <a:p>
            <a:pPr marL="171450" indent="-171450">
              <a:buFont typeface="Arial" panose="020B0604020202020204" pitchFamily="34" charset="0"/>
              <a:buChar char="•"/>
            </a:pPr>
            <a:r>
              <a:rPr lang="en-US" dirty="0"/>
              <a:t>The National Quality Strategy recognizes that while this will be a challenge, the goal of reducing health care costs is important to everyone because of the impact of rising costs on families, employers, and State and Federal governments. </a:t>
            </a:r>
            <a:endParaRPr lang="en-US" dirty="0" smtClean="0"/>
          </a:p>
          <a:p>
            <a:pPr marL="171450" indent="-171450">
              <a:buFont typeface="Arial" panose="020B0604020202020204" pitchFamily="34" charset="0"/>
              <a:buChar char="•"/>
            </a:pPr>
            <a:r>
              <a:rPr lang="en-US" dirty="0" smtClean="0"/>
              <a:t>Reducing </a:t>
            </a:r>
            <a:r>
              <a:rPr lang="en-US" dirty="0"/>
              <a:t>costs must be considered </a:t>
            </a:r>
            <a:r>
              <a:rPr lang="en-US" dirty="0" smtClean="0"/>
              <a:t>hand in hand </a:t>
            </a:r>
            <a:r>
              <a:rPr lang="en-US" dirty="0"/>
              <a:t>with the aims of better care, healthier people and communities, and affordable care.  </a:t>
            </a:r>
          </a:p>
        </p:txBody>
      </p:sp>
      <p:sp>
        <p:nvSpPr>
          <p:cNvPr id="4" name="Slide Number Placeholder 3"/>
          <p:cNvSpPr>
            <a:spLocks noGrp="1"/>
          </p:cNvSpPr>
          <p:nvPr>
            <p:ph type="sldNum" sz="quarter" idx="10"/>
          </p:nvPr>
        </p:nvSpPr>
        <p:spPr/>
        <p:txBody>
          <a:bodyPr/>
          <a:lstStyle/>
          <a:p>
            <a:fld id="{3011EAD5-441F-074A-BB4A-B997C7B5C93D}"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42157797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4188" y="696913"/>
            <a:ext cx="6042025" cy="4532312"/>
          </a:xfrm>
        </p:spPr>
      </p:sp>
      <p:sp>
        <p:nvSpPr>
          <p:cNvPr id="3" name="Notes Placeholder 2"/>
          <p:cNvSpPr>
            <a:spLocks noGrp="1"/>
          </p:cNvSpPr>
          <p:nvPr>
            <p:ph type="body" idx="1"/>
          </p:nvPr>
        </p:nvSpPr>
        <p:spPr>
          <a:xfrm>
            <a:off x="701040" y="5486400"/>
            <a:ext cx="5608320" cy="3112770"/>
          </a:xfrm>
        </p:spPr>
        <p:txBody>
          <a:bodyPr/>
          <a:lstStyle/>
          <a:p>
            <a:endParaRPr lang="en-US" dirty="0"/>
          </a:p>
        </p:txBody>
      </p:sp>
      <p:sp>
        <p:nvSpPr>
          <p:cNvPr id="4" name="Slide Number Placeholder 3"/>
          <p:cNvSpPr>
            <a:spLocks noGrp="1"/>
          </p:cNvSpPr>
          <p:nvPr>
            <p:ph type="sldNum" sz="quarter" idx="10"/>
          </p:nvPr>
        </p:nvSpPr>
        <p:spPr/>
        <p:txBody>
          <a:bodyPr/>
          <a:lstStyle/>
          <a:p>
            <a:fld id="{E70E7EC0-D47B-461F-A069-1AF30F543FB1}" type="slidenum">
              <a:rPr lang="en-US" smtClean="0"/>
              <a:t>7</a:t>
            </a:fld>
            <a:endParaRPr lang="en-US"/>
          </a:p>
        </p:txBody>
      </p:sp>
    </p:spTree>
    <p:extLst>
      <p:ext uri="{BB962C8B-B14F-4D97-AF65-F5344CB8AC3E}">
        <p14:creationId xmlns:p14="http://schemas.microsoft.com/office/powerpoint/2010/main" val="30935220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4188" y="696913"/>
            <a:ext cx="6048375" cy="4535487"/>
          </a:xfrm>
        </p:spPr>
      </p:sp>
      <p:sp>
        <p:nvSpPr>
          <p:cNvPr id="3" name="Notes Placeholder 2"/>
          <p:cNvSpPr>
            <a:spLocks noGrp="1"/>
          </p:cNvSpPr>
          <p:nvPr>
            <p:ph type="body" idx="1"/>
          </p:nvPr>
        </p:nvSpPr>
        <p:spPr>
          <a:xfrm>
            <a:off x="701040" y="5486400"/>
            <a:ext cx="5608320" cy="3112770"/>
          </a:xfrm>
        </p:spPr>
        <p:txBody>
          <a:bodyPr/>
          <a:lstStyle/>
          <a:p>
            <a:endParaRPr lang="en-US" dirty="0"/>
          </a:p>
        </p:txBody>
      </p:sp>
      <p:sp>
        <p:nvSpPr>
          <p:cNvPr id="4" name="Slide Number Placeholder 3"/>
          <p:cNvSpPr>
            <a:spLocks noGrp="1"/>
          </p:cNvSpPr>
          <p:nvPr>
            <p:ph type="sldNum" sz="quarter" idx="10"/>
          </p:nvPr>
        </p:nvSpPr>
        <p:spPr/>
        <p:txBody>
          <a:bodyPr/>
          <a:lstStyle/>
          <a:p>
            <a:fld id="{F9049930-D2C4-4E37-9A99-49F1796CF0E9}" type="slidenum">
              <a:rPr lang="en-US" smtClean="0"/>
              <a:t>8</a:t>
            </a:fld>
            <a:endParaRPr lang="en-US"/>
          </a:p>
        </p:txBody>
      </p:sp>
    </p:spTree>
    <p:extLst>
      <p:ext uri="{BB962C8B-B14F-4D97-AF65-F5344CB8AC3E}">
        <p14:creationId xmlns:p14="http://schemas.microsoft.com/office/powerpoint/2010/main" val="3518177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4188" y="696913"/>
            <a:ext cx="6048375" cy="4535487"/>
          </a:xfrm>
        </p:spPr>
      </p:sp>
      <p:sp>
        <p:nvSpPr>
          <p:cNvPr id="3" name="Notes Placeholder 2"/>
          <p:cNvSpPr>
            <a:spLocks noGrp="1"/>
          </p:cNvSpPr>
          <p:nvPr>
            <p:ph type="body" idx="1"/>
          </p:nvPr>
        </p:nvSpPr>
        <p:spPr>
          <a:xfrm>
            <a:off x="701040" y="5562600"/>
            <a:ext cx="5608320" cy="3036570"/>
          </a:xfrm>
        </p:spPr>
        <p:txBody>
          <a:bodyPr/>
          <a:lstStyle/>
          <a:p>
            <a:pPr marL="171450" indent="-171450">
              <a:buFont typeface="Arial" panose="020B0604020202020204" pitchFamily="34" charset="0"/>
              <a:buChar char="•"/>
            </a:pPr>
            <a:r>
              <a:rPr lang="en-US" dirty="0" smtClean="0"/>
              <a:t>For more information, refer to the Introduction and Methods at </a:t>
            </a:r>
            <a:r>
              <a:rPr lang="en-US" dirty="0" smtClean="0">
                <a:hlinkClick r:id="rId3"/>
              </a:rPr>
              <a:t>http://www.ahrq.gov/sites/default/files/wysiwyg/research/findings/nhqrdr/chartbooks/2015qdr_intro.pdf</a:t>
            </a:r>
            <a:r>
              <a:rPr lang="en-US" dirty="0" smtClean="0"/>
              <a:t>.</a:t>
            </a:r>
            <a:endParaRPr lang="en-US" dirty="0"/>
          </a:p>
        </p:txBody>
      </p:sp>
      <p:sp>
        <p:nvSpPr>
          <p:cNvPr id="4" name="Slide Number Placeholder 3"/>
          <p:cNvSpPr>
            <a:spLocks noGrp="1"/>
          </p:cNvSpPr>
          <p:nvPr>
            <p:ph type="sldNum" sz="quarter" idx="10"/>
          </p:nvPr>
        </p:nvSpPr>
        <p:spPr/>
        <p:txBody>
          <a:bodyPr/>
          <a:lstStyle/>
          <a:p>
            <a:fld id="{F9049930-D2C4-4E37-9A99-49F1796CF0E9}" type="slidenum">
              <a:rPr lang="en-US" smtClean="0"/>
              <a:t>9</a:t>
            </a:fld>
            <a:endParaRPr lang="en-US"/>
          </a:p>
        </p:txBody>
      </p:sp>
    </p:spTree>
    <p:extLst>
      <p:ext uri="{BB962C8B-B14F-4D97-AF65-F5344CB8AC3E}">
        <p14:creationId xmlns:p14="http://schemas.microsoft.com/office/powerpoint/2010/main" val="3518177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3352800"/>
            <a:ext cx="7772400" cy="1295400"/>
          </a:xfrm>
        </p:spPr>
        <p:txBody>
          <a:bodyPr/>
          <a:lstStyle>
            <a:lvl1pPr algn="ctr">
              <a:defRPr/>
            </a:lvl1pPr>
          </a:lstStyle>
          <a:p>
            <a:r>
              <a:rPr lang="en-US" dirty="0" smtClean="0"/>
              <a:t>Title of Presentation</a:t>
            </a:r>
            <a:endParaRPr lang="en-US" dirty="0"/>
          </a:p>
        </p:txBody>
      </p:sp>
      <p:sp>
        <p:nvSpPr>
          <p:cNvPr id="3" name="Subtitle 2"/>
          <p:cNvSpPr>
            <a:spLocks noGrp="1"/>
          </p:cNvSpPr>
          <p:nvPr>
            <p:ph type="subTitle" idx="1" hasCustomPrompt="1"/>
          </p:nvPr>
        </p:nvSpPr>
        <p:spPr>
          <a:xfrm>
            <a:off x="1371600" y="4876800"/>
            <a:ext cx="6400800" cy="762000"/>
          </a:xfrm>
        </p:spPr>
        <p:txBody>
          <a:bodyPr/>
          <a:lstStyle>
            <a:lvl1pPr marL="0" indent="0" algn="ctr">
              <a:buNone/>
              <a:defRPr b="1">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Author and Date</a:t>
            </a:r>
            <a:endParaRPr lang="en-US" dirty="0"/>
          </a:p>
        </p:txBody>
      </p:sp>
      <p:sp>
        <p:nvSpPr>
          <p:cNvPr id="4" name="Date Placeholder 3"/>
          <p:cNvSpPr>
            <a:spLocks noGrp="1"/>
          </p:cNvSpPr>
          <p:nvPr>
            <p:ph type="dt" sz="half" idx="10"/>
          </p:nvPr>
        </p:nvSpPr>
        <p:spPr/>
        <p:txBody>
          <a:bodyPr/>
          <a:lstStyle/>
          <a:p>
            <a:fld id="{8369CEEB-D5BD-4BA4-9F0F-BBFD9BD91A1F}" type="datetimeFigureOut">
              <a:rPr lang="en-US" smtClean="0"/>
              <a:pPr/>
              <a:t>7/29/2016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B4C657-53BA-4C64-8161-364EC652DC5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69CEEB-D5BD-4BA4-9F0F-BBFD9BD91A1F}" type="datetimeFigureOut">
              <a:rPr lang="en-US" smtClean="0"/>
              <a:pPr/>
              <a:t>7/29/2016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B4C657-53BA-4C64-8161-364EC652DC5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1737834" y="633984"/>
            <a:ext cx="6948966" cy="909066"/>
          </a:xfrm>
        </p:spPr>
        <p:txBody>
          <a:bodyPr>
            <a:normAutofit/>
          </a:bodyPr>
          <a:lstStyle>
            <a:lvl1pPr>
              <a:defRPr sz="2200"/>
            </a:lvl1pPr>
          </a:lstStyle>
          <a:p>
            <a:r>
              <a:rPr lang="en-US" dirty="0" smtClean="0"/>
              <a:t>Click to edit Master title style</a:t>
            </a:r>
            <a:endParaRPr lang="en-US" dirty="0"/>
          </a:p>
        </p:txBody>
      </p:sp>
      <p:sp>
        <p:nvSpPr>
          <p:cNvPr id="4" name="Content Placeholder 3"/>
          <p:cNvSpPr>
            <a:spLocks noGrp="1"/>
          </p:cNvSpPr>
          <p:nvPr>
            <p:ph sz="quarter" idx="10" hasCustomPrompt="1"/>
          </p:nvPr>
        </p:nvSpPr>
        <p:spPr>
          <a:xfrm>
            <a:off x="609600" y="1977670"/>
            <a:ext cx="8077200" cy="419100"/>
          </a:xfrm>
          <a:solidFill>
            <a:srgbClr val="83D081"/>
          </a:solidFill>
          <a:ln>
            <a:noFill/>
          </a:ln>
        </p:spPr>
        <p:txBody>
          <a:bodyPr anchor="ctr" anchorCtr="0">
            <a:noAutofit/>
          </a:bodyPr>
          <a:lstStyle>
            <a:lvl1pPr marL="0" indent="0" algn="ctr">
              <a:buNone/>
              <a:defRPr sz="1600" b="1"/>
            </a:lvl1pPr>
            <a:lvl2pPr marL="457200" indent="0" algn="ctr">
              <a:buNone/>
              <a:defRPr sz="1600" b="1"/>
            </a:lvl2pPr>
            <a:lvl3pPr marL="914400" indent="0" algn="ctr">
              <a:buNone/>
              <a:defRPr sz="1600" b="1"/>
            </a:lvl3pPr>
            <a:lvl4pPr marL="1371600" indent="0" algn="ctr">
              <a:buNone/>
              <a:defRPr sz="1600" b="1"/>
            </a:lvl4pPr>
            <a:lvl5pPr marL="1828800" indent="0" algn="ctr">
              <a:buNone/>
              <a:defRPr sz="16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ext Placeholder 5"/>
          <p:cNvSpPr>
            <a:spLocks noGrp="1"/>
          </p:cNvSpPr>
          <p:nvPr>
            <p:ph type="body" sz="quarter" idx="11"/>
          </p:nvPr>
        </p:nvSpPr>
        <p:spPr>
          <a:xfrm>
            <a:off x="609600" y="2396770"/>
            <a:ext cx="8077200" cy="947562"/>
          </a:xfrm>
          <a:solidFill>
            <a:schemeClr val="bg1">
              <a:lumMod val="95000"/>
            </a:schemeClr>
          </a:solidFill>
        </p:spPr>
        <p:txBody>
          <a:bodyPr>
            <a:normAutofit/>
          </a:bodyPr>
          <a:lstStyle>
            <a:lvl1pPr marL="282575" indent="-282575">
              <a:buFont typeface="+mj-lt"/>
              <a:buAutoNum type="arabicPeriod"/>
              <a:defRPr sz="1600"/>
            </a:lvl1pPr>
            <a:lvl2pPr>
              <a:defRPr sz="16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5"/>
          <p:cNvSpPr>
            <a:spLocks noGrp="1"/>
          </p:cNvSpPr>
          <p:nvPr>
            <p:ph type="sldNum" sz="quarter" idx="16"/>
          </p:nvPr>
        </p:nvSpPr>
        <p:spPr>
          <a:xfrm>
            <a:off x="6572250" y="6356350"/>
            <a:ext cx="2133600" cy="365125"/>
          </a:xfrm>
          <a:prstGeom prst="rect">
            <a:avLst/>
          </a:prstGeom>
        </p:spPr>
        <p:txBody>
          <a:bodyPr/>
          <a:lstStyle/>
          <a:p>
            <a:fld id="{68EC7669-6A74-CE44-92EA-244AF84130AB}" type="slidenum">
              <a:rPr>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4716384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913605"/>
            <a:ext cx="7772400" cy="946150"/>
          </a:xfrm>
        </p:spPr>
        <p:txBody>
          <a:bodyPr anchor="b">
            <a:normAutofit/>
          </a:bodyPr>
          <a:lstStyle>
            <a:lvl1pPr marL="0" marR="0" indent="0" algn="ctr" defTabSz="457200" rtl="0" eaLnBrk="1" fontAlgn="auto" latinLnBrk="0" hangingPunct="1">
              <a:lnSpc>
                <a:spcPct val="100000"/>
              </a:lnSpc>
              <a:spcBef>
                <a:spcPct val="0"/>
              </a:spcBef>
              <a:spcAft>
                <a:spcPts val="0"/>
              </a:spcAft>
              <a:buClrTx/>
              <a:buSzTx/>
              <a:buFontTx/>
              <a:buNone/>
              <a:tabLst/>
              <a:defRPr sz="3600"/>
            </a:lvl1pPr>
          </a:lstStyle>
          <a:p>
            <a:pPr marL="0" marR="0" lvl="0" indent="0" defTabSz="457200" rtl="0" eaLnBrk="1" fontAlgn="auto" latinLnBrk="0" hangingPunct="1">
              <a:lnSpc>
                <a:spcPct val="100000"/>
              </a:lnSpc>
              <a:spcBef>
                <a:spcPct val="0"/>
              </a:spcBef>
              <a:spcAft>
                <a:spcPts val="0"/>
              </a:spcAft>
              <a:tabLst/>
              <a:defRPr/>
            </a:pPr>
            <a:endParaRPr lang="en-US" dirty="0"/>
          </a:p>
        </p:txBody>
      </p:sp>
      <p:sp>
        <p:nvSpPr>
          <p:cNvPr id="3" name="Subtitle 2"/>
          <p:cNvSpPr>
            <a:spLocks noGrp="1"/>
          </p:cNvSpPr>
          <p:nvPr>
            <p:ph type="subTitle" idx="1"/>
          </p:nvPr>
        </p:nvSpPr>
        <p:spPr>
          <a:xfrm>
            <a:off x="1371600" y="3868220"/>
            <a:ext cx="6400800" cy="576782"/>
          </a:xfrm>
        </p:spPr>
        <p:txBody>
          <a:bodyPr anchor="ctr">
            <a:normAutofit/>
          </a:bodyPr>
          <a:lstStyle>
            <a:lvl1pPr marL="0" marR="0" indent="0" algn="ctr" defTabSz="457200" rtl="0" eaLnBrk="1" fontAlgn="auto" latinLnBrk="0" hangingPunct="1">
              <a:lnSpc>
                <a:spcPct val="100000"/>
              </a:lnSpc>
              <a:spcBef>
                <a:spcPct val="0"/>
              </a:spcBef>
              <a:spcAft>
                <a:spcPts val="0"/>
              </a:spcAft>
              <a:buClrTx/>
              <a:buSzTx/>
              <a:buFont typeface="Arial"/>
              <a:buNone/>
              <a:tabLst/>
              <a:defRPr sz="2400" b="1">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8EC7669-6A74-CE44-92EA-244AF84130AB}" type="slidenum">
              <a:rPr>
                <a:solidFill>
                  <a:prstClr val="black"/>
                </a:solidFill>
              </a:rPr>
              <a:pPr/>
              <a:t>‹#›</a:t>
            </a:fld>
            <a:endParaRPr lang="en-US">
              <a:solidFill>
                <a:prstClr val="black"/>
              </a:solidFill>
            </a:endParaRPr>
          </a:p>
        </p:txBody>
      </p:sp>
      <p:sp>
        <p:nvSpPr>
          <p:cNvPr id="11" name="Content Placeholder 10"/>
          <p:cNvSpPr>
            <a:spLocks noGrp="1"/>
          </p:cNvSpPr>
          <p:nvPr>
            <p:ph sz="quarter" idx="13"/>
          </p:nvPr>
        </p:nvSpPr>
        <p:spPr>
          <a:xfrm>
            <a:off x="1371600" y="4521734"/>
            <a:ext cx="6400800" cy="406153"/>
          </a:xfrm>
        </p:spPr>
        <p:txBody>
          <a:bodyPr anchor="t">
            <a:noAutofit/>
          </a:bodyPr>
          <a:lstStyle>
            <a:lvl1pPr marL="0" indent="0" algn="ctr">
              <a:buNone/>
              <a:defRPr sz="1800">
                <a:solidFill>
                  <a:schemeClr val="tx1">
                    <a:lumMod val="50000"/>
                    <a:lumOff val="50000"/>
                  </a:schemeClr>
                </a:solidFill>
              </a:defRPr>
            </a:lvl1pPr>
            <a:lvl2pPr marL="457200" indent="0" algn="ctr">
              <a:buNone/>
              <a:defRPr sz="1800">
                <a:solidFill>
                  <a:schemeClr val="tx1">
                    <a:lumMod val="50000"/>
                    <a:lumOff val="50000"/>
                  </a:schemeClr>
                </a:solidFill>
              </a:defRPr>
            </a:lvl2pPr>
            <a:lvl3pPr marL="914400" indent="0" algn="ctr">
              <a:buNone/>
              <a:defRPr sz="1800">
                <a:solidFill>
                  <a:schemeClr val="tx1">
                    <a:lumMod val="50000"/>
                    <a:lumOff val="50000"/>
                  </a:schemeClr>
                </a:solidFill>
              </a:defRPr>
            </a:lvl3pPr>
            <a:lvl4pPr marL="1371600" indent="0" algn="ctr">
              <a:buNone/>
              <a:defRPr sz="1800">
                <a:solidFill>
                  <a:schemeClr val="tx1">
                    <a:lumMod val="50000"/>
                    <a:lumOff val="50000"/>
                  </a:schemeClr>
                </a:solidFill>
              </a:defRPr>
            </a:lvl4pPr>
            <a:lvl5pPr marL="1828800" indent="0" algn="ctr">
              <a:buNone/>
              <a:defRPr sz="1800">
                <a:solidFill>
                  <a:schemeClr val="tx1">
                    <a:lumMod val="50000"/>
                    <a:lumOff val="50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174390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p>
            <a:endParaRPr lang="en-US" dirty="0">
              <a:solidFill>
                <a:prstClr val="black"/>
              </a:solidFill>
            </a:endParaRPr>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r">
              <a:defRPr/>
            </a:lvl1pPr>
          </a:lstStyle>
          <a:p>
            <a:fld id="{68EC7669-6A74-CE44-92EA-244AF84130AB}"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8962953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8438" y="5665788"/>
            <a:ext cx="2079625" cy="974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 Placeholder 3"/>
          <p:cNvSpPr>
            <a:spLocks noGrp="1"/>
          </p:cNvSpPr>
          <p:nvPr>
            <p:ph type="body" sz="quarter" idx="10"/>
          </p:nvPr>
        </p:nvSpPr>
        <p:spPr>
          <a:xfrm>
            <a:off x="4533900" y="1581150"/>
            <a:ext cx="3886200" cy="141732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ext Placeholder 5"/>
          <p:cNvSpPr>
            <a:spLocks noGrp="1"/>
          </p:cNvSpPr>
          <p:nvPr>
            <p:ph type="body" sz="quarter" idx="11"/>
          </p:nvPr>
        </p:nvSpPr>
        <p:spPr>
          <a:xfrm>
            <a:off x="4533900" y="3295650"/>
            <a:ext cx="3886200" cy="141732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ext Placeholder 7"/>
          <p:cNvSpPr>
            <a:spLocks noGrp="1"/>
          </p:cNvSpPr>
          <p:nvPr>
            <p:ph type="body" sz="quarter" idx="12"/>
          </p:nvPr>
        </p:nvSpPr>
        <p:spPr>
          <a:xfrm>
            <a:off x="4533900" y="5124450"/>
            <a:ext cx="3886200" cy="141732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0642693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457200" y="2019300"/>
            <a:ext cx="8229600" cy="30670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Title 1"/>
          <p:cNvSpPr>
            <a:spLocks noGrp="1"/>
          </p:cNvSpPr>
          <p:nvPr>
            <p:ph type="title"/>
          </p:nvPr>
        </p:nvSpPr>
        <p:spPr>
          <a:xfrm>
            <a:off x="457200" y="1447800"/>
            <a:ext cx="8229600" cy="509016"/>
          </a:xfrm>
        </p:spPr>
        <p:txBody>
          <a:bodyPr>
            <a:noAutofit/>
          </a:bodyPr>
          <a:lstStyle>
            <a:lvl1pPr>
              <a:defRPr sz="2800" b="1">
                <a:solidFill>
                  <a:schemeClr val="tx1"/>
                </a:solidFill>
                <a:latin typeface="+mj-lt"/>
              </a:defRPr>
            </a:lvl1pPr>
          </a:lstStyle>
          <a:p>
            <a:r>
              <a:rPr lang="en-US" dirty="0"/>
              <a:t>Click to edit Master title style</a:t>
            </a:r>
          </a:p>
        </p:txBody>
      </p:sp>
      <p:sp>
        <p:nvSpPr>
          <p:cNvPr id="7" name="Slide Number Placeholder 5"/>
          <p:cNvSpPr>
            <a:spLocks noGrp="1"/>
          </p:cNvSpPr>
          <p:nvPr>
            <p:ph type="sldNum" sz="quarter" idx="12"/>
          </p:nvPr>
        </p:nvSpPr>
        <p:spPr>
          <a:xfrm>
            <a:off x="6572250" y="6356350"/>
            <a:ext cx="2133600" cy="365125"/>
          </a:xfrm>
          <a:prstGeom prst="rect">
            <a:avLst/>
          </a:prstGeom>
        </p:spPr>
        <p:txBody>
          <a:bodyPr/>
          <a:lstStyle>
            <a:lvl1pPr algn="r">
              <a:defRPr/>
            </a:lvl1pPr>
          </a:lstStyle>
          <a:p>
            <a:fld id="{68EC7669-6A74-CE44-92EA-244AF84130AB}"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3519896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quarter" idx="10"/>
          </p:nvPr>
        </p:nvSpPr>
        <p:spPr>
          <a:xfrm>
            <a:off x="4248150" y="1695450"/>
            <a:ext cx="4343400" cy="13716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Content Placeholder 5"/>
          <p:cNvSpPr>
            <a:spLocks noGrp="1"/>
          </p:cNvSpPr>
          <p:nvPr>
            <p:ph sz="quarter" idx="11"/>
          </p:nvPr>
        </p:nvSpPr>
        <p:spPr>
          <a:xfrm>
            <a:off x="4248150" y="3276600"/>
            <a:ext cx="4343400" cy="13716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Content Placeholder 7"/>
          <p:cNvSpPr>
            <a:spLocks noGrp="1"/>
          </p:cNvSpPr>
          <p:nvPr>
            <p:ph sz="quarter" idx="12"/>
          </p:nvPr>
        </p:nvSpPr>
        <p:spPr>
          <a:xfrm>
            <a:off x="4248150" y="4895850"/>
            <a:ext cx="4343400" cy="13716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Picture Placeholder 9"/>
          <p:cNvSpPr>
            <a:spLocks noGrp="1"/>
          </p:cNvSpPr>
          <p:nvPr>
            <p:ph type="pic" sz="quarter" idx="13"/>
          </p:nvPr>
        </p:nvSpPr>
        <p:spPr>
          <a:xfrm>
            <a:off x="457200" y="1695450"/>
            <a:ext cx="3200400" cy="1143000"/>
          </a:xfrm>
        </p:spPr>
        <p:txBody>
          <a:bodyPr/>
          <a:lstStyle/>
          <a:p>
            <a:endParaRPr lang="en-US"/>
          </a:p>
        </p:txBody>
      </p:sp>
      <p:sp>
        <p:nvSpPr>
          <p:cNvPr id="12" name="Picture Placeholder 11"/>
          <p:cNvSpPr>
            <a:spLocks noGrp="1"/>
          </p:cNvSpPr>
          <p:nvPr>
            <p:ph type="pic" sz="quarter" idx="14"/>
          </p:nvPr>
        </p:nvSpPr>
        <p:spPr>
          <a:xfrm>
            <a:off x="457200" y="3276600"/>
            <a:ext cx="3200400" cy="1143000"/>
          </a:xfrm>
        </p:spPr>
        <p:txBody>
          <a:bodyPr/>
          <a:lstStyle/>
          <a:p>
            <a:endParaRPr lang="en-US"/>
          </a:p>
        </p:txBody>
      </p:sp>
      <p:sp>
        <p:nvSpPr>
          <p:cNvPr id="14" name="Picture Placeholder 13"/>
          <p:cNvSpPr>
            <a:spLocks noGrp="1"/>
          </p:cNvSpPr>
          <p:nvPr>
            <p:ph type="pic" sz="quarter" idx="15"/>
          </p:nvPr>
        </p:nvSpPr>
        <p:spPr>
          <a:xfrm>
            <a:off x="457200" y="5029200"/>
            <a:ext cx="3200400" cy="1143000"/>
          </a:xfrm>
        </p:spPr>
        <p:txBody>
          <a:bodyPr/>
          <a:lstStyle/>
          <a:p>
            <a:endParaRPr lang="en-US"/>
          </a:p>
        </p:txBody>
      </p:sp>
    </p:spTree>
    <p:extLst>
      <p:ext uri="{BB962C8B-B14F-4D97-AF65-F5344CB8AC3E}">
        <p14:creationId xmlns:p14="http://schemas.microsoft.com/office/powerpoint/2010/main" val="31262374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500634"/>
            <a:ext cx="8229600" cy="661416"/>
          </a:xfrm>
        </p:spPr>
        <p:txBody>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1543050" y="1362075"/>
            <a:ext cx="7315200" cy="55245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ext Placeholder 7"/>
          <p:cNvSpPr>
            <a:spLocks noGrp="1"/>
          </p:cNvSpPr>
          <p:nvPr>
            <p:ph type="body" sz="quarter" idx="11"/>
          </p:nvPr>
        </p:nvSpPr>
        <p:spPr>
          <a:xfrm>
            <a:off x="1562100" y="2095500"/>
            <a:ext cx="7315200" cy="5486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ext Placeholder 9"/>
          <p:cNvSpPr>
            <a:spLocks noGrp="1"/>
          </p:cNvSpPr>
          <p:nvPr>
            <p:ph type="body" sz="quarter" idx="12"/>
          </p:nvPr>
        </p:nvSpPr>
        <p:spPr>
          <a:xfrm>
            <a:off x="1581150" y="2838450"/>
            <a:ext cx="7315200" cy="55245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ext Placeholder 11"/>
          <p:cNvSpPr>
            <a:spLocks noGrp="1"/>
          </p:cNvSpPr>
          <p:nvPr>
            <p:ph type="body" sz="quarter" idx="13"/>
          </p:nvPr>
        </p:nvSpPr>
        <p:spPr>
          <a:xfrm>
            <a:off x="1581150" y="3552825"/>
            <a:ext cx="7315200" cy="54864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Text Placeholder 13"/>
          <p:cNvSpPr>
            <a:spLocks noGrp="1"/>
          </p:cNvSpPr>
          <p:nvPr>
            <p:ph type="body" sz="quarter" idx="14"/>
          </p:nvPr>
        </p:nvSpPr>
        <p:spPr>
          <a:xfrm>
            <a:off x="1676400" y="4305300"/>
            <a:ext cx="7315200" cy="54864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Text Placeholder 15"/>
          <p:cNvSpPr>
            <a:spLocks noGrp="1"/>
          </p:cNvSpPr>
          <p:nvPr>
            <p:ph type="body" sz="quarter" idx="15"/>
          </p:nvPr>
        </p:nvSpPr>
        <p:spPr>
          <a:xfrm>
            <a:off x="1619250" y="5040630"/>
            <a:ext cx="7315200" cy="54864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5"/>
          <p:cNvSpPr>
            <a:spLocks noGrp="1"/>
          </p:cNvSpPr>
          <p:nvPr>
            <p:ph type="sldNum" sz="quarter" idx="16"/>
          </p:nvPr>
        </p:nvSpPr>
        <p:spPr>
          <a:xfrm>
            <a:off x="6572250" y="6356350"/>
            <a:ext cx="2133600" cy="365125"/>
          </a:xfrm>
          <a:prstGeom prst="rect">
            <a:avLst/>
          </a:prstGeom>
        </p:spPr>
        <p:txBody>
          <a:bodyPr/>
          <a:lstStyle/>
          <a:p>
            <a:fld id="{68EC7669-6A74-CE44-92EA-244AF84130AB}" type="slidenum">
              <a:rPr>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94131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1737834" y="633984"/>
            <a:ext cx="6948965" cy="909066"/>
          </a:xfrm>
        </p:spPr>
        <p:txBody>
          <a:bodyPr>
            <a:normAutofit/>
          </a:bodyPr>
          <a:lstStyle>
            <a:lvl1pPr>
              <a:defRPr sz="2200"/>
            </a:lvl1pPr>
          </a:lstStyle>
          <a:p>
            <a:r>
              <a:rPr lang="en-US" smtClean="0"/>
              <a:t>Click to edit Master title style</a:t>
            </a:r>
            <a:endParaRPr lang="en-US"/>
          </a:p>
        </p:txBody>
      </p:sp>
      <p:sp>
        <p:nvSpPr>
          <p:cNvPr id="8" name="Content Placeholder 7"/>
          <p:cNvSpPr>
            <a:spLocks noGrp="1"/>
          </p:cNvSpPr>
          <p:nvPr>
            <p:ph sz="quarter" idx="12" hasCustomPrompt="1"/>
          </p:nvPr>
        </p:nvSpPr>
        <p:spPr>
          <a:xfrm>
            <a:off x="609599" y="1968498"/>
            <a:ext cx="8077199" cy="420624"/>
          </a:xfrm>
          <a:solidFill>
            <a:srgbClr val="83D081"/>
          </a:solidFill>
        </p:spPr>
        <p:txBody>
          <a:bodyPr anchor="ctr" anchorCtr="0">
            <a:noAutofit/>
          </a:bodyPr>
          <a:lstStyle>
            <a:lvl1pPr marL="0" indent="0" algn="ctr">
              <a:buNone/>
              <a:defRPr sz="1600" b="1"/>
            </a:lvl1pPr>
            <a:lvl2pPr marL="457200" indent="0" algn="ctr">
              <a:buNone/>
              <a:defRPr sz="1600" b="1"/>
            </a:lvl2pPr>
            <a:lvl3pPr marL="914400" indent="0" algn="ctr">
              <a:buNone/>
              <a:defRPr sz="1600" b="1"/>
            </a:lvl3pPr>
            <a:lvl4pPr marL="1371600" indent="0" algn="ctr">
              <a:buNone/>
              <a:defRPr sz="1600" b="1"/>
            </a:lvl4pPr>
            <a:lvl5pPr marL="1828800" indent="0" algn="ctr">
              <a:buNone/>
              <a:defRPr sz="16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able Placeholder 9"/>
          <p:cNvSpPr>
            <a:spLocks noGrp="1"/>
          </p:cNvSpPr>
          <p:nvPr>
            <p:ph type="tbl" sz="quarter" idx="13"/>
          </p:nvPr>
        </p:nvSpPr>
        <p:spPr>
          <a:xfrm>
            <a:off x="609599" y="2403233"/>
            <a:ext cx="8077199" cy="1180988"/>
          </a:xfrm>
          <a:solidFill>
            <a:schemeClr val="accent6">
              <a:lumMod val="20000"/>
              <a:lumOff val="80000"/>
            </a:schemeClr>
          </a:solidFill>
        </p:spPr>
        <p:txBody>
          <a:bodyPr/>
          <a:lstStyle/>
          <a:p>
            <a:endParaRPr lang="en-US" dirty="0"/>
          </a:p>
        </p:txBody>
      </p:sp>
      <p:sp>
        <p:nvSpPr>
          <p:cNvPr id="9" name="Slide Number Placeholder 5"/>
          <p:cNvSpPr>
            <a:spLocks noGrp="1"/>
          </p:cNvSpPr>
          <p:nvPr>
            <p:ph type="sldNum" sz="quarter" idx="16"/>
          </p:nvPr>
        </p:nvSpPr>
        <p:spPr>
          <a:xfrm>
            <a:off x="6572250" y="6356350"/>
            <a:ext cx="2133600" cy="365125"/>
          </a:xfrm>
          <a:prstGeom prst="rect">
            <a:avLst/>
          </a:prstGeom>
        </p:spPr>
        <p:txBody>
          <a:bodyPr/>
          <a:lstStyle/>
          <a:p>
            <a:fld id="{68EC7669-6A74-CE44-92EA-244AF84130AB}" type="slidenum">
              <a:rPr>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2784560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7_Custom Layout">
    <p:spTree>
      <p:nvGrpSpPr>
        <p:cNvPr id="1" name=""/>
        <p:cNvGrpSpPr/>
        <p:nvPr/>
      </p:nvGrpSpPr>
      <p:grpSpPr>
        <a:xfrm>
          <a:off x="0" y="0"/>
          <a:ext cx="0" cy="0"/>
          <a:chOff x="0" y="0"/>
          <a:chExt cx="0" cy="0"/>
        </a:xfrm>
      </p:grpSpPr>
      <p:sp>
        <p:nvSpPr>
          <p:cNvPr id="10" name="Content Placeholder 2"/>
          <p:cNvSpPr>
            <a:spLocks noGrp="1"/>
          </p:cNvSpPr>
          <p:nvPr>
            <p:ph sz="half" idx="1"/>
          </p:nvPr>
        </p:nvSpPr>
        <p:spPr>
          <a:xfrm>
            <a:off x="2514600" y="1600200"/>
            <a:ext cx="4038600" cy="685800"/>
          </a:xfrm>
        </p:spPr>
        <p:txBody>
          <a:bodyPr/>
          <a:lstStyle>
            <a:lvl1pPr marL="0" indent="0" algn="ctr">
              <a:buNone/>
              <a:defRPr sz="2800"/>
            </a:lvl1pPr>
            <a:lvl2pPr marL="457200" indent="0" algn="ctr">
              <a:buNone/>
              <a:defRPr sz="2400"/>
            </a:lvl2pPr>
            <a:lvl3pPr marL="914400" indent="0" algn="ctr">
              <a:buNone/>
              <a:defRPr sz="2000"/>
            </a:lvl3pPr>
            <a:lvl4pPr marL="1371600" indent="0" algn="ctr">
              <a:buNone/>
              <a:defRPr sz="1800"/>
            </a:lvl4pPr>
            <a:lvl5pPr marL="1828800" indent="0" algn="ctr">
              <a:buNone/>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sz="half" idx="16"/>
          </p:nvPr>
        </p:nvSpPr>
        <p:spPr>
          <a:xfrm>
            <a:off x="381000" y="4572000"/>
            <a:ext cx="4038600" cy="838200"/>
          </a:xfrm>
        </p:spPr>
        <p:txBody>
          <a:bodyPr/>
          <a:lstStyle>
            <a:lvl1pPr marL="0" indent="0" algn="ctr">
              <a:buNone/>
              <a:defRPr sz="2800"/>
            </a:lvl1pPr>
            <a:lvl2pPr marL="457200" indent="0" algn="ctr">
              <a:buNone/>
              <a:defRPr sz="2400"/>
            </a:lvl2pPr>
            <a:lvl3pPr marL="914400" indent="0" algn="ctr">
              <a:buNone/>
              <a:defRPr sz="2000"/>
            </a:lvl3pPr>
            <a:lvl4pPr marL="1371600" indent="0" algn="ctr">
              <a:buNone/>
              <a:defRPr sz="1800"/>
            </a:lvl4pPr>
            <a:lvl5pPr marL="1828800" indent="0" algn="ctr">
              <a:buNone/>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2"/>
          <p:cNvSpPr>
            <a:spLocks noGrp="1"/>
          </p:cNvSpPr>
          <p:nvPr>
            <p:ph sz="half" idx="17"/>
          </p:nvPr>
        </p:nvSpPr>
        <p:spPr>
          <a:xfrm>
            <a:off x="4800600" y="4572000"/>
            <a:ext cx="4038600" cy="838200"/>
          </a:xfrm>
        </p:spPr>
        <p:txBody>
          <a:bodyPr/>
          <a:lstStyle>
            <a:lvl1pPr marL="0" indent="0" algn="ctr">
              <a:buNone/>
              <a:defRPr sz="2800"/>
            </a:lvl1pPr>
            <a:lvl2pPr marL="457200" indent="0" algn="ctr">
              <a:buNone/>
              <a:defRPr sz="2400"/>
            </a:lvl2pPr>
            <a:lvl3pPr marL="914400" indent="0" algn="ctr">
              <a:buNone/>
              <a:defRPr sz="2000"/>
            </a:lvl3pPr>
            <a:lvl4pPr marL="1371600" indent="0" algn="ctr">
              <a:buNone/>
              <a:defRPr sz="1800"/>
            </a:lvl4pPr>
            <a:lvl5pPr marL="1828800" indent="0" algn="ctr">
              <a:buNone/>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smtClean="0"/>
              <a:t>Click to edit Master title style</a:t>
            </a:r>
            <a:endParaRPr lang="en-US"/>
          </a:p>
        </p:txBody>
      </p:sp>
      <p:pic>
        <p:nvPicPr>
          <p:cNvPr id="7" name="Picture 6"/>
          <p:cNvPicPr>
            <a:picLocks noChangeAspect="1"/>
          </p:cNvPicPr>
          <p:nvPr userDrawn="1"/>
        </p:nvPicPr>
        <p:blipFill>
          <a:blip r:embed="rId2" cstate="print"/>
          <a:srcRect/>
          <a:stretch>
            <a:fillRect/>
          </a:stretch>
        </p:blipFill>
        <p:spPr bwMode="auto">
          <a:xfrm>
            <a:off x="146050" y="5732463"/>
            <a:ext cx="2078038" cy="974725"/>
          </a:xfrm>
          <a:prstGeom prst="rect">
            <a:avLst/>
          </a:prstGeom>
          <a:noFill/>
          <a:ln w="9525">
            <a:noFill/>
            <a:miter lim="800000"/>
            <a:headEnd/>
            <a:tailEnd/>
          </a:ln>
        </p:spPr>
      </p:pic>
      <p:sp>
        <p:nvSpPr>
          <p:cNvPr id="8" name="Footer Placeholder 4"/>
          <p:cNvSpPr>
            <a:spLocks noGrp="1"/>
          </p:cNvSpPr>
          <p:nvPr>
            <p:ph type="ftr" sz="quarter" idx="14"/>
          </p:nvPr>
        </p:nvSpPr>
        <p:spPr>
          <a:xfrm>
            <a:off x="3124200" y="6356350"/>
            <a:ext cx="2895600" cy="365125"/>
          </a:xfrm>
          <a:prstGeom prst="rect">
            <a:avLst/>
          </a:prstGeom>
        </p:spPr>
        <p:txBody>
          <a:bodyPr/>
          <a:lstStyle>
            <a:lvl1pPr defTabSz="457200" fontAlgn="auto">
              <a:spcBef>
                <a:spcPts val="0"/>
              </a:spcBef>
              <a:spcAft>
                <a:spcPts val="0"/>
              </a:spcAft>
              <a:defRPr>
                <a:solidFill>
                  <a:prstClr val="black"/>
                </a:solidFill>
                <a:latin typeface="+mn-lt"/>
                <a:cs typeface="+mn-cs"/>
              </a:defRPr>
            </a:lvl1pPr>
          </a:lstStyle>
          <a:p>
            <a:pPr>
              <a:defRPr/>
            </a:pPr>
            <a:endParaRPr lang="en-US"/>
          </a:p>
        </p:txBody>
      </p:sp>
      <p:sp>
        <p:nvSpPr>
          <p:cNvPr id="9" name="Slide Number Placeholder 5"/>
          <p:cNvSpPr>
            <a:spLocks noGrp="1"/>
          </p:cNvSpPr>
          <p:nvPr>
            <p:ph type="sldNum" sz="quarter" idx="15"/>
          </p:nvPr>
        </p:nvSpPr>
        <p:spPr>
          <a:xfrm>
            <a:off x="6553200" y="6356350"/>
            <a:ext cx="2133600" cy="365125"/>
          </a:xfrm>
          <a:prstGeom prst="rect">
            <a:avLst/>
          </a:prstGeom>
        </p:spPr>
        <p:txBody>
          <a:bodyPr/>
          <a:lstStyle>
            <a:lvl1pPr defTabSz="457200" fontAlgn="auto">
              <a:spcBef>
                <a:spcPts val="0"/>
              </a:spcBef>
              <a:spcAft>
                <a:spcPts val="0"/>
              </a:spcAft>
              <a:defRPr>
                <a:solidFill>
                  <a:prstClr val="black"/>
                </a:solidFill>
                <a:latin typeface="+mn-lt"/>
                <a:cs typeface="+mn-cs"/>
              </a:defRPr>
            </a:lvl1pPr>
          </a:lstStyle>
          <a:p>
            <a:pPr>
              <a:defRPr/>
            </a:pPr>
            <a:fld id="{37AA1B6E-AB3D-41BB-969B-BB2F7CBC1CE3}" type="slidenum">
              <a:rPr/>
              <a:pPr>
                <a:defRPr/>
              </a:pPr>
              <a:t>‹#›</a:t>
            </a:fld>
            <a:endParaRPr lang="en-US"/>
          </a:p>
        </p:txBody>
      </p:sp>
    </p:spTree>
    <p:extLst>
      <p:ext uri="{BB962C8B-B14F-4D97-AF65-F5344CB8AC3E}">
        <p14:creationId xmlns:p14="http://schemas.microsoft.com/office/powerpoint/2010/main" val="665380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69CEEB-D5BD-4BA4-9F0F-BBFD9BD91A1F}" type="datetimeFigureOut">
              <a:rPr lang="en-US" smtClean="0"/>
              <a:pPr/>
              <a:t>7/29/2016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B4C657-53BA-4C64-8161-364EC652DC57}"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Title of Presentation</a:t>
            </a:r>
            <a:endParaRPr lang="en-US" dirty="0"/>
          </a:p>
        </p:txBody>
      </p:sp>
      <p:sp>
        <p:nvSpPr>
          <p:cNvPr id="3" name="Content Placeholder 2"/>
          <p:cNvSpPr>
            <a:spLocks noGrp="1"/>
          </p:cNvSpPr>
          <p:nvPr>
            <p:ph idx="1" hasCustomPrompt="1"/>
          </p:nvPr>
        </p:nvSpPr>
        <p:spPr/>
        <p:txBody>
          <a:bodyPr/>
          <a:lstStyle>
            <a:lvl1pPr>
              <a:defRPr baseline="0"/>
            </a:lvl1pPr>
          </a:lstStyle>
          <a:p>
            <a:pPr lvl="0"/>
            <a:r>
              <a:rPr lang="en-US" dirty="0" smtClean="0"/>
              <a:t>Author and Date </a:t>
            </a:r>
          </a:p>
        </p:txBody>
      </p:sp>
      <p:sp>
        <p:nvSpPr>
          <p:cNvPr id="4" name="Date Placeholder 3"/>
          <p:cNvSpPr>
            <a:spLocks noGrp="1"/>
          </p:cNvSpPr>
          <p:nvPr>
            <p:ph type="dt" sz="half" idx="10"/>
          </p:nvPr>
        </p:nvSpPr>
        <p:spPr/>
        <p:txBody>
          <a:bodyPr/>
          <a:lstStyle/>
          <a:p>
            <a:fld id="{8FEDEFF1-E1CD-448D-9DFE-7FC3FE0F11BB}" type="datetimeFigureOut">
              <a:rPr lang="en-US" smtClean="0"/>
              <a:pPr/>
              <a:t>7/29/2016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C2977F-0695-4C57-AF40-70739867F63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69CEEB-D5BD-4BA4-9F0F-BBFD9BD91A1F}" type="datetimeFigureOut">
              <a:rPr lang="en-US" smtClean="0"/>
              <a:pPr/>
              <a:t>7/29/2016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B4C657-53BA-4C64-8161-364EC652DC5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369CEEB-D5BD-4BA4-9F0F-BBFD9BD91A1F}" type="datetimeFigureOut">
              <a:rPr lang="en-US" smtClean="0"/>
              <a:pPr/>
              <a:t>7/29/2016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B4C657-53BA-4C64-8161-364EC652DC5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369CEEB-D5BD-4BA4-9F0F-BBFD9BD91A1F}" type="datetimeFigureOut">
              <a:rPr lang="en-US" smtClean="0"/>
              <a:pPr/>
              <a:t>7/29/2016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B4C657-53BA-4C64-8161-364EC652DC5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a:t>
            </a:r>
            <a:endParaRPr lang="en-US" dirty="0"/>
          </a:p>
        </p:txBody>
      </p:sp>
      <p:sp>
        <p:nvSpPr>
          <p:cNvPr id="3" name="Date Placeholder 2"/>
          <p:cNvSpPr>
            <a:spLocks noGrp="1"/>
          </p:cNvSpPr>
          <p:nvPr>
            <p:ph type="dt" sz="half" idx="10"/>
          </p:nvPr>
        </p:nvSpPr>
        <p:spPr/>
        <p:txBody>
          <a:bodyPr/>
          <a:lstStyle/>
          <a:p>
            <a:fld id="{8369CEEB-D5BD-4BA4-9F0F-BBFD9BD91A1F}" type="datetimeFigureOut">
              <a:rPr lang="en-US" smtClean="0"/>
              <a:pPr/>
              <a:t>7/29/2016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B4C657-53BA-4C64-8161-364EC652DC5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69CEEB-D5BD-4BA4-9F0F-BBFD9BD91A1F}" type="datetimeFigureOut">
              <a:rPr lang="en-US" smtClean="0"/>
              <a:pPr/>
              <a:t>7/29/2016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B4C657-53BA-4C64-8161-364EC652DC5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69CEEB-D5BD-4BA4-9F0F-BBFD9BD91A1F}" type="datetimeFigureOut">
              <a:rPr lang="en-US" smtClean="0"/>
              <a:pPr/>
              <a:t>7/29/2016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B4C657-53BA-4C64-8161-364EC652DC5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69CEEB-D5BD-4BA4-9F0F-BBFD9BD91A1F}" type="datetimeFigureOut">
              <a:rPr lang="en-US" smtClean="0"/>
              <a:pPr/>
              <a:t>7/29/2016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B4C657-53BA-4C64-8161-364EC652DC5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2.xml"/><Relationship Id="rId1"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21" cstate="print">
            <a:lum/>
          </a:blip>
          <a:srcRect/>
          <a:stretch>
            <a:fillRect t="-3000" b="-3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00200" y="274638"/>
            <a:ext cx="7086600" cy="868362"/>
          </a:xfrm>
          <a:prstGeom prst="rect">
            <a:avLst/>
          </a:prstGeom>
        </p:spPr>
        <p:txBody>
          <a:bodyPr vert="horz" lIns="91440" tIns="45720" rIns="91440" bIns="45720" rtlCol="0" anchor="ctr">
            <a:normAutofit/>
          </a:bodyPr>
          <a:lstStyle/>
          <a:p>
            <a:r>
              <a:rPr lang="en-US" dirty="0" smtClean="0"/>
              <a:t>Title goes here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69CEEB-D5BD-4BA4-9F0F-BBFD9BD91A1F}" type="datetimeFigureOut">
              <a:rPr lang="en-US" smtClean="0"/>
              <a:pPr/>
              <a:t>7/29/2016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B4C657-53BA-4C64-8161-364EC652DC5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7" r:id="rId8"/>
    <p:sldLayoutId id="2147483658" r:id="rId9"/>
    <p:sldLayoutId id="2147483659" r:id="rId10"/>
    <p:sldLayoutId id="2147483684" r:id="rId11"/>
    <p:sldLayoutId id="2147483664" r:id="rId12"/>
    <p:sldLayoutId id="2147483667" r:id="rId13"/>
    <p:sldLayoutId id="2147483670" r:id="rId14"/>
    <p:sldLayoutId id="2147483678" r:id="rId15"/>
    <p:sldLayoutId id="2147483679" r:id="rId16"/>
    <p:sldLayoutId id="2147483680" r:id="rId17"/>
    <p:sldLayoutId id="2147483682" r:id="rId18"/>
    <p:sldLayoutId id="2147483683" r:id="rId19"/>
  </p:sldLayoutIdLst>
  <p:txStyles>
    <p:titleStyle>
      <a:lvl1pPr algn="l" defTabSz="914400" rtl="0" eaLnBrk="1" latinLnBrk="0" hangingPunct="1">
        <a:spcBef>
          <a:spcPct val="0"/>
        </a:spcBef>
        <a:buNone/>
        <a:defRPr sz="3600" b="1" kern="1200" baseline="0">
          <a:solidFill>
            <a:schemeClr val="accent1"/>
          </a:solidFill>
          <a:latin typeface="+mj-lt"/>
          <a:ea typeface="+mj-ea"/>
          <a:cs typeface="+mj-cs"/>
        </a:defRPr>
      </a:lvl1pPr>
    </p:titleStyle>
    <p:bodyStyle>
      <a:lvl1pPr marL="342900" indent="-342900" algn="l" defTabSz="914400" rtl="0" eaLnBrk="1" latinLnBrk="0" hangingPunct="1">
        <a:spcBef>
          <a:spcPct val="20000"/>
        </a:spcBef>
        <a:buClr>
          <a:schemeClr val="tx2"/>
        </a:buClr>
        <a:buSzPct val="150000"/>
        <a:buFont typeface="Arial" pitchFamily="34" charset="0"/>
        <a:buChar char="•"/>
        <a:defRPr sz="2800" kern="1200">
          <a:solidFill>
            <a:schemeClr val="tx1"/>
          </a:solidFill>
          <a:latin typeface="+mn-lt"/>
          <a:ea typeface="+mn-ea"/>
          <a:cs typeface="+mn-cs"/>
        </a:defRPr>
      </a:lvl1pPr>
      <a:lvl2pPr marL="685800" indent="-338138" algn="l" defTabSz="914400" rtl="0" eaLnBrk="1" latinLnBrk="0" hangingPunct="1">
        <a:spcBef>
          <a:spcPct val="20000"/>
        </a:spcBef>
        <a:buClr>
          <a:schemeClr val="tx2">
            <a:lumMod val="60000"/>
            <a:lumOff val="40000"/>
          </a:schemeClr>
        </a:buClr>
        <a:buSzPct val="80000"/>
        <a:buFont typeface="Arial" pitchFamily="34" charset="0"/>
        <a:buChar char="►"/>
        <a:defRPr sz="2400" kern="1200">
          <a:solidFill>
            <a:schemeClr val="tx1"/>
          </a:solidFill>
          <a:latin typeface="+mn-lt"/>
          <a:ea typeface="+mn-ea"/>
          <a:cs typeface="+mn-cs"/>
        </a:defRPr>
      </a:lvl2pPr>
      <a:lvl3pPr marL="969963" indent="-284163" algn="l" defTabSz="914400" rtl="0" eaLnBrk="1" latinLnBrk="0" hangingPunct="1">
        <a:spcBef>
          <a:spcPct val="20000"/>
        </a:spcBef>
        <a:buFont typeface="Courier New" pitchFamily="49" charset="0"/>
        <a:buChar char="o"/>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t="-3000" b="-3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200400"/>
            <a:ext cx="8229600" cy="1600200"/>
          </a:xfrm>
          <a:prstGeom prst="rect">
            <a:avLst/>
          </a:prstGeom>
        </p:spPr>
        <p:txBody>
          <a:bodyPr vert="horz" lIns="91440" tIns="45720" rIns="91440" bIns="45720" rtlCol="0" anchor="ctr">
            <a:normAutofit/>
          </a:bodyPr>
          <a:lstStyle/>
          <a:p>
            <a:r>
              <a:rPr lang="en-US" dirty="0" smtClean="0"/>
              <a:t>Title of Presentation</a:t>
            </a:r>
            <a:endParaRPr lang="en-US" dirty="0"/>
          </a:p>
        </p:txBody>
      </p:sp>
      <p:sp>
        <p:nvSpPr>
          <p:cNvPr id="3" name="Text Placeholder 2"/>
          <p:cNvSpPr>
            <a:spLocks noGrp="1"/>
          </p:cNvSpPr>
          <p:nvPr>
            <p:ph type="body" idx="1"/>
          </p:nvPr>
        </p:nvSpPr>
        <p:spPr>
          <a:xfrm>
            <a:off x="457200" y="4953000"/>
            <a:ext cx="8229600" cy="1173163"/>
          </a:xfrm>
          <a:prstGeom prst="rect">
            <a:avLst/>
          </a:prstGeom>
        </p:spPr>
        <p:txBody>
          <a:bodyPr vert="horz" lIns="91440" tIns="45720" rIns="91440" bIns="45720" rtlCol="0">
            <a:normAutofit/>
          </a:bodyPr>
          <a:lstStyle/>
          <a:p>
            <a:pPr lvl="0"/>
            <a:r>
              <a:rPr lang="en-US" dirty="0" smtClean="0"/>
              <a:t>Author and Date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EDEFF1-E1CD-448D-9DFE-7FC3FE0F11BB}" type="datetimeFigureOut">
              <a:rPr lang="en-US" smtClean="0"/>
              <a:pPr/>
              <a:t>7/29/2016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C2977F-0695-4C57-AF40-70739867F63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2" r:id="rId1"/>
  </p:sldLayoutIdLst>
  <p:txStyles>
    <p:titleStyle>
      <a:lvl1pPr algn="ctr" defTabSz="914400" rtl="0" eaLnBrk="1" latinLnBrk="0" hangingPunct="1">
        <a:spcBef>
          <a:spcPct val="0"/>
        </a:spcBef>
        <a:buNone/>
        <a:defRPr sz="3600" b="1" kern="1200">
          <a:solidFill>
            <a:schemeClr val="accent1"/>
          </a:solidFill>
          <a:latin typeface="Arial" pitchFamily="34" charset="0"/>
          <a:ea typeface="+mj-ea"/>
          <a:cs typeface="Arial" pitchFamily="34" charset="0"/>
        </a:defRPr>
      </a:lvl1pPr>
    </p:titleStyle>
    <p:bodyStyle>
      <a:lvl1pPr marL="342900" indent="-342900" algn="ctr" defTabSz="914400" rtl="0" eaLnBrk="1" latinLnBrk="0" hangingPunct="1">
        <a:spcBef>
          <a:spcPct val="20000"/>
        </a:spcBef>
        <a:buFont typeface="Arial" pitchFamily="34" charset="0"/>
        <a:buNone/>
        <a:defRPr sz="2800" b="1" kern="1200" baseline="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0.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4.xml"/><Relationship Id="rId1" Type="http://schemas.openxmlformats.org/officeDocument/2006/relationships/slideLayout" Target="../slideLayouts/slideLayout4.xml"/><Relationship Id="rId4" Type="http://schemas.openxmlformats.org/officeDocument/2006/relationships/chart" Target="../charts/chart2.xml"/></Relationships>
</file>

<file path=ppt/slides/_rels/slide1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5.xml"/><Relationship Id="rId1" Type="http://schemas.openxmlformats.org/officeDocument/2006/relationships/slideLayout" Target="../slideLayouts/slideLayout4.xml"/><Relationship Id="rId4" Type="http://schemas.openxmlformats.org/officeDocument/2006/relationships/chart" Target="../charts/chart4.xml"/></Relationships>
</file>

<file path=ppt/slides/_rels/slide1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6.xml"/><Relationship Id="rId1" Type="http://schemas.openxmlformats.org/officeDocument/2006/relationships/slideLayout" Target="../slideLayouts/slideLayout4.xml"/><Relationship Id="rId5" Type="http://schemas.openxmlformats.org/officeDocument/2006/relationships/hyperlink" Target="http://www.cdc.gov/nchs/nhis/releases.htm" TargetMode="External"/><Relationship Id="rId4" Type="http://schemas.openxmlformats.org/officeDocument/2006/relationships/chart" Target="../charts/char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8.xml"/><Relationship Id="rId1" Type="http://schemas.openxmlformats.org/officeDocument/2006/relationships/slideLayout" Target="../slideLayouts/slideLayout4.xml"/><Relationship Id="rId4" Type="http://schemas.openxmlformats.org/officeDocument/2006/relationships/chart" Target="../charts/chart8.xml"/></Relationships>
</file>

<file path=ppt/slides/_rels/slide2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1.xml"/><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hyperlink" Target="http://www.ahrq.gov/research/findings/nhqrdr/nhqdr14/intro.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nhqrnet.ahrq.gov/inhqrdr/data/query"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National Healthcare Quality and Disparities Report</a:t>
            </a:r>
            <a:endParaRPr lang="en-US" dirty="0"/>
          </a:p>
        </p:txBody>
      </p:sp>
      <p:sp>
        <p:nvSpPr>
          <p:cNvPr id="5" name="Content Placeholder 4"/>
          <p:cNvSpPr>
            <a:spLocks noGrp="1"/>
          </p:cNvSpPr>
          <p:nvPr>
            <p:ph idx="1"/>
          </p:nvPr>
        </p:nvSpPr>
        <p:spPr/>
        <p:txBody>
          <a:bodyPr/>
          <a:lstStyle/>
          <a:p>
            <a:r>
              <a:rPr lang="en-US" dirty="0" err="1" smtClean="0"/>
              <a:t>Chartbook</a:t>
            </a:r>
            <a:r>
              <a:rPr lang="en-US" dirty="0" smtClean="0"/>
              <a:t> on Care Affordability</a:t>
            </a:r>
          </a:p>
          <a:p>
            <a:r>
              <a:rPr lang="en-US" dirty="0" smtClean="0"/>
              <a:t>August 2016</a:t>
            </a:r>
          </a:p>
        </p:txBody>
      </p:sp>
      <p:sp>
        <p:nvSpPr>
          <p:cNvPr id="6" name="TextBox 5"/>
          <p:cNvSpPr txBox="1"/>
          <p:nvPr/>
        </p:nvSpPr>
        <p:spPr>
          <a:xfrm>
            <a:off x="457200" y="6207897"/>
            <a:ext cx="8077200" cy="276999"/>
          </a:xfrm>
          <a:prstGeom prst="rect">
            <a:avLst/>
          </a:prstGeom>
          <a:noFill/>
        </p:spPr>
        <p:txBody>
          <a:bodyPr wrap="square" rtlCol="0">
            <a:spAutoFit/>
          </a:bodyPr>
          <a:lstStyle/>
          <a:p>
            <a:r>
              <a:rPr lang="en-US" sz="1200" dirty="0" smtClean="0"/>
              <a:t>This presentation contains notes. Select View, then Notes page to read them.</a:t>
            </a:r>
            <a:endParaRPr lang="en-US" sz="1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Care Affordability Measures for Which Disparities Were Eliminated</a:t>
            </a:r>
            <a:endParaRPr lang="en-US" dirty="0"/>
          </a:p>
        </p:txBody>
      </p:sp>
      <p:sp>
        <p:nvSpPr>
          <p:cNvPr id="3" name="Content Placeholder 2"/>
          <p:cNvSpPr>
            <a:spLocks noGrp="1"/>
          </p:cNvSpPr>
          <p:nvPr>
            <p:ph idx="1"/>
          </p:nvPr>
        </p:nvSpPr>
        <p:spPr/>
        <p:txBody>
          <a:bodyPr/>
          <a:lstStyle/>
          <a:p>
            <a:r>
              <a:rPr lang="en-US" dirty="0" smtClean="0"/>
              <a:t>For the measure people under age 65 whose family’s health insurance premiums and out-of-pocket medical expenses were more than 10% of total family income, disparities were eliminated for three groups:</a:t>
            </a:r>
          </a:p>
          <a:p>
            <a:pPr lvl="1"/>
            <a:r>
              <a:rPr lang="en-US" dirty="0" smtClean="0"/>
              <a:t>Less than high school vs. at least some college</a:t>
            </a:r>
          </a:p>
          <a:p>
            <a:pPr lvl="1"/>
            <a:r>
              <a:rPr lang="en-US" dirty="0" err="1" smtClean="0"/>
              <a:t>Micropolitan</a:t>
            </a:r>
            <a:r>
              <a:rPr lang="en-US" dirty="0" smtClean="0"/>
              <a:t> vs. large fringe metropolitan areas</a:t>
            </a:r>
          </a:p>
          <a:p>
            <a:pPr lvl="1"/>
            <a:r>
              <a:rPr lang="en-US" dirty="0" smtClean="0"/>
              <a:t>Noncore vs. large fringe metropolitan areas</a:t>
            </a:r>
          </a:p>
          <a:p>
            <a:pPr lvl="2"/>
            <a:endParaRPr lang="en-US" dirty="0"/>
          </a:p>
        </p:txBody>
      </p:sp>
    </p:spTree>
    <p:extLst>
      <p:ext uri="{BB962C8B-B14F-4D97-AF65-F5344CB8AC3E}">
        <p14:creationId xmlns:p14="http://schemas.microsoft.com/office/powerpoint/2010/main" val="5914175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Care Affordability Measures for Which Disparities Were Eliminated</a:t>
            </a:r>
            <a:endParaRPr lang="en-US" dirty="0"/>
          </a:p>
        </p:txBody>
      </p:sp>
      <p:sp>
        <p:nvSpPr>
          <p:cNvPr id="5" name="Content Placeholder 4"/>
          <p:cNvSpPr>
            <a:spLocks noGrp="1"/>
          </p:cNvSpPr>
          <p:nvPr>
            <p:ph idx="1"/>
          </p:nvPr>
        </p:nvSpPr>
        <p:spPr/>
        <p:txBody>
          <a:bodyPr/>
          <a:lstStyle/>
          <a:p>
            <a:r>
              <a:rPr lang="en-US" dirty="0" smtClean="0"/>
              <a:t>For the measure people without a usual source of care who indicate a financial or insurance reason for not having a source of care, disparities were eliminated for three groups:</a:t>
            </a:r>
          </a:p>
          <a:p>
            <a:pPr lvl="1"/>
            <a:r>
              <a:rPr lang="en-US" dirty="0" smtClean="0"/>
              <a:t>Female vs. male</a:t>
            </a:r>
          </a:p>
          <a:p>
            <a:pPr lvl="1"/>
            <a:r>
              <a:rPr lang="en-US" dirty="0" smtClean="0"/>
              <a:t>Large central vs. large fringe metropolitan areas</a:t>
            </a:r>
          </a:p>
          <a:p>
            <a:pPr lvl="1"/>
            <a:r>
              <a:rPr lang="en-US" dirty="0" smtClean="0"/>
              <a:t>Multiple race vs. White</a:t>
            </a:r>
          </a:p>
          <a:p>
            <a:endParaRPr lang="en-US" dirty="0"/>
          </a:p>
        </p:txBody>
      </p:sp>
    </p:spTree>
    <p:extLst>
      <p:ext uri="{BB962C8B-B14F-4D97-AF65-F5344CB8AC3E}">
        <p14:creationId xmlns:p14="http://schemas.microsoft.com/office/powerpoint/2010/main" val="360034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Care Affordability Measures for Which Disparities Were Growing</a:t>
            </a:r>
            <a:endParaRPr lang="en-US" dirty="0"/>
          </a:p>
        </p:txBody>
      </p:sp>
      <p:sp>
        <p:nvSpPr>
          <p:cNvPr id="3" name="Content Placeholder 2"/>
          <p:cNvSpPr>
            <a:spLocks noGrp="1"/>
          </p:cNvSpPr>
          <p:nvPr>
            <p:ph idx="1"/>
          </p:nvPr>
        </p:nvSpPr>
        <p:spPr/>
        <p:txBody>
          <a:bodyPr/>
          <a:lstStyle/>
          <a:p>
            <a:r>
              <a:rPr lang="en-US" smtClean="0"/>
              <a:t>For the measure people without a usual source of care who indicate a financial or insurance reason for not having a source of care, disparities were growing for two groups:</a:t>
            </a:r>
          </a:p>
          <a:p>
            <a:pPr lvl="1"/>
            <a:r>
              <a:rPr lang="en-US" smtClean="0"/>
              <a:t>High school vs. at least some college</a:t>
            </a:r>
          </a:p>
          <a:p>
            <a:pPr lvl="1"/>
            <a:r>
              <a:rPr lang="en-US" smtClean="0"/>
              <a:t>Uninsured vs. any private</a:t>
            </a:r>
          </a:p>
          <a:p>
            <a:pPr lvl="1"/>
            <a:endParaRPr lang="en-US" dirty="0"/>
          </a:p>
        </p:txBody>
      </p:sp>
    </p:spTree>
    <p:extLst>
      <p:ext uri="{BB962C8B-B14F-4D97-AF65-F5344CB8AC3E}">
        <p14:creationId xmlns:p14="http://schemas.microsoft.com/office/powerpoint/2010/main" val="7006147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Care Affordability Measures for Which </a:t>
            </a:r>
            <a:r>
              <a:rPr lang="en-US" sz="2800" dirty="0" smtClean="0"/>
              <a:t>a New Disparity Was Identified</a:t>
            </a:r>
            <a:endParaRPr lang="en-US" sz="2800" dirty="0"/>
          </a:p>
        </p:txBody>
      </p:sp>
      <p:sp>
        <p:nvSpPr>
          <p:cNvPr id="3" name="Content Placeholder 2"/>
          <p:cNvSpPr>
            <a:spLocks noGrp="1"/>
          </p:cNvSpPr>
          <p:nvPr>
            <p:ph idx="1"/>
          </p:nvPr>
        </p:nvSpPr>
        <p:spPr/>
        <p:txBody>
          <a:bodyPr/>
          <a:lstStyle/>
          <a:p>
            <a:r>
              <a:rPr lang="en-US" dirty="0" smtClean="0"/>
              <a:t>For the measure people without a usual source of care who indicate a financial or insurance reason for not having a source of care, </a:t>
            </a:r>
            <a:r>
              <a:rPr lang="en-US" dirty="0" smtClean="0"/>
              <a:t>a new disparity developed between Blacks and Whites.</a:t>
            </a:r>
            <a:endParaRPr lang="en-US" dirty="0" smtClean="0"/>
          </a:p>
          <a:p>
            <a:pPr lvl="1"/>
            <a:endParaRPr lang="en-US" dirty="0"/>
          </a:p>
        </p:txBody>
      </p:sp>
    </p:spTree>
    <p:extLst>
      <p:ext uri="{BB962C8B-B14F-4D97-AF65-F5344CB8AC3E}">
        <p14:creationId xmlns:p14="http://schemas.microsoft.com/office/powerpoint/2010/main" val="4981045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Measures of Care Affordability</a:t>
            </a:r>
            <a:endParaRPr lang="en-US" dirty="0"/>
          </a:p>
        </p:txBody>
      </p:sp>
      <p:sp>
        <p:nvSpPr>
          <p:cNvPr id="5" name="Content Placeholder 4"/>
          <p:cNvSpPr>
            <a:spLocks noGrp="1"/>
          </p:cNvSpPr>
          <p:nvPr>
            <p:ph idx="1"/>
          </p:nvPr>
        </p:nvSpPr>
        <p:spPr/>
        <p:txBody>
          <a:bodyPr>
            <a:normAutofit fontScale="92500"/>
          </a:bodyPr>
          <a:lstStyle/>
          <a:p>
            <a:r>
              <a:rPr lang="en-US" dirty="0" smtClean="0"/>
              <a:t>Depending on the data source, this </a:t>
            </a:r>
            <a:r>
              <a:rPr lang="en-US" dirty="0" err="1" smtClean="0"/>
              <a:t>chartbook</a:t>
            </a:r>
            <a:r>
              <a:rPr lang="en-US" dirty="0" smtClean="0"/>
              <a:t> tracks measures of Care Affordability through 2012 or 2013, overall and for populations defined by:</a:t>
            </a:r>
          </a:p>
          <a:p>
            <a:pPr lvl="1"/>
            <a:r>
              <a:rPr lang="en-US" dirty="0" smtClean="0"/>
              <a:t>Age, </a:t>
            </a:r>
          </a:p>
          <a:p>
            <a:pPr lvl="1"/>
            <a:r>
              <a:rPr lang="en-US" dirty="0" smtClean="0"/>
              <a:t>Race, ethnicity, </a:t>
            </a:r>
          </a:p>
          <a:p>
            <a:pPr lvl="1"/>
            <a:r>
              <a:rPr lang="en-US" dirty="0" smtClean="0"/>
              <a:t>Income, education, insurance, and </a:t>
            </a:r>
          </a:p>
          <a:p>
            <a:pPr lvl="1"/>
            <a:r>
              <a:rPr lang="en-US" dirty="0" smtClean="0"/>
              <a:t>Number of chronic conditions.</a:t>
            </a:r>
          </a:p>
          <a:p>
            <a:r>
              <a:rPr lang="en-US" dirty="0" smtClean="0"/>
              <a:t>Measures of Care Affordability include: </a:t>
            </a:r>
          </a:p>
          <a:p>
            <a:pPr lvl="1"/>
            <a:r>
              <a:rPr lang="en-US" dirty="0" smtClean="0"/>
              <a:t>Access problems due to health care costs and</a:t>
            </a:r>
          </a:p>
          <a:p>
            <a:pPr lvl="1"/>
            <a:r>
              <a:rPr lang="en-US" dirty="0" smtClean="0"/>
              <a:t>Inefficient care due to use of services associated with more harm than benefit.</a:t>
            </a:r>
          </a:p>
          <a:p>
            <a:endParaRPr lang="en-US" dirty="0" smtClean="0"/>
          </a:p>
          <a:p>
            <a:endParaRPr lang="en-US" dirty="0" smtClean="0"/>
          </a:p>
          <a:p>
            <a:endParaRPr lang="en-US" dirty="0" smtClean="0"/>
          </a:p>
        </p:txBody>
      </p:sp>
    </p:spTree>
    <p:extLst>
      <p:ext uri="{BB962C8B-B14F-4D97-AF65-F5344CB8AC3E}">
        <p14:creationId xmlns:p14="http://schemas.microsoft.com/office/powerpoint/2010/main" val="21936200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Measures of Access Problems Due to Health Care Costs</a:t>
            </a:r>
            <a:endParaRPr lang="en-US" dirty="0"/>
          </a:p>
        </p:txBody>
      </p:sp>
      <p:sp>
        <p:nvSpPr>
          <p:cNvPr id="3" name="Content Placeholder 2"/>
          <p:cNvSpPr>
            <a:spLocks noGrp="1"/>
          </p:cNvSpPr>
          <p:nvPr>
            <p:ph idx="1"/>
          </p:nvPr>
        </p:nvSpPr>
        <p:spPr/>
        <p:txBody>
          <a:bodyPr>
            <a:normAutofit lnSpcReduction="10000"/>
          </a:bodyPr>
          <a:lstStyle/>
          <a:p>
            <a:r>
              <a:rPr lang="en-US" dirty="0" smtClean="0"/>
              <a:t>People under age 65 whose family’s health insurance premiums and out-of-pocket medical expenses were more than 10% of total family income</a:t>
            </a:r>
          </a:p>
          <a:p>
            <a:r>
              <a:rPr lang="en-US" dirty="0" smtClean="0"/>
              <a:t>People without a usual source of care who indicate a financial or insurance reason for not having a source of care</a:t>
            </a:r>
          </a:p>
          <a:p>
            <a:r>
              <a:rPr lang="en-US" dirty="0"/>
              <a:t>People under age 65 who were in families having problems paying medical bills in the past year</a:t>
            </a:r>
          </a:p>
        </p:txBody>
      </p:sp>
    </p:spTree>
    <p:extLst>
      <p:ext uri="{BB962C8B-B14F-4D97-AF65-F5344CB8AC3E}">
        <p14:creationId xmlns:p14="http://schemas.microsoft.com/office/powerpoint/2010/main" val="30159114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800" dirty="0"/>
              <a:t>People under age 65 whose family's health insurance premiums and out-of-pocket medical </a:t>
            </a:r>
            <a:r>
              <a:rPr lang="en-US" sz="1800" dirty="0" smtClean="0"/>
              <a:t>expenses </a:t>
            </a:r>
            <a:r>
              <a:rPr lang="en-US" sz="1800" dirty="0"/>
              <a:t>were more than 10% of total family </a:t>
            </a:r>
            <a:r>
              <a:rPr lang="en-US" sz="1800" dirty="0" smtClean="0"/>
              <a:t>income, by chronic conditions (18-64) and family income, 2006-2013</a:t>
            </a:r>
            <a:endParaRPr lang="en-US" sz="1800" dirty="0"/>
          </a:p>
        </p:txBody>
      </p:sp>
      <p:graphicFrame>
        <p:nvGraphicFramePr>
          <p:cNvPr id="13" name="Object 10"/>
          <p:cNvGraphicFramePr>
            <a:graphicFrameLocks noGrp="1"/>
          </p:cNvGraphicFramePr>
          <p:nvPr>
            <p:ph sz="half" idx="2"/>
            <p:extLst>
              <p:ext uri="{D42A27DB-BD31-4B8C-83A1-F6EECF244321}">
                <p14:modId xmlns:p14="http://schemas.microsoft.com/office/powerpoint/2010/main" val="1924654002"/>
              </p:ext>
            </p:extLst>
          </p:nvPr>
        </p:nvGraphicFramePr>
        <p:xfrm>
          <a:off x="4572000" y="1463040"/>
          <a:ext cx="41148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14" name="TextBox 13"/>
          <p:cNvSpPr txBox="1"/>
          <p:nvPr/>
        </p:nvSpPr>
        <p:spPr>
          <a:xfrm>
            <a:off x="457200" y="5760720"/>
            <a:ext cx="8229600" cy="553998"/>
          </a:xfrm>
          <a:prstGeom prst="rect">
            <a:avLst/>
          </a:prstGeom>
          <a:noFill/>
        </p:spPr>
        <p:txBody>
          <a:bodyPr wrap="square" rtlCol="0">
            <a:spAutoFit/>
          </a:bodyPr>
          <a:lstStyle/>
          <a:p>
            <a:r>
              <a:rPr lang="en-US" sz="1000" b="1" dirty="0" smtClean="0"/>
              <a:t>Source</a:t>
            </a:r>
            <a:r>
              <a:rPr lang="en-US" sz="1000" b="1" dirty="0"/>
              <a:t>:</a:t>
            </a:r>
            <a:r>
              <a:rPr lang="en-US" sz="1000" dirty="0"/>
              <a:t> Agency for Healthcare Research and Quality, Medical Expenditure Panel Survey, </a:t>
            </a:r>
            <a:r>
              <a:rPr lang="en-US" sz="1000" dirty="0" smtClean="0"/>
              <a:t>2006-2013.</a:t>
            </a:r>
            <a:endParaRPr lang="en-US" sz="1000" dirty="0"/>
          </a:p>
          <a:p>
            <a:r>
              <a:rPr lang="en-US" sz="1000" b="1" dirty="0"/>
              <a:t>Denominator:</a:t>
            </a:r>
            <a:r>
              <a:rPr lang="en-US" sz="1000" dirty="0"/>
              <a:t> Civilian </a:t>
            </a:r>
            <a:r>
              <a:rPr lang="en-US" sz="1000" dirty="0" err="1"/>
              <a:t>noninstitutionalized</a:t>
            </a:r>
            <a:r>
              <a:rPr lang="en-US" sz="1000" dirty="0"/>
              <a:t> population under age 65.</a:t>
            </a:r>
          </a:p>
          <a:p>
            <a:r>
              <a:rPr lang="en-US" sz="1000" b="1" dirty="0"/>
              <a:t>Note:</a:t>
            </a:r>
            <a:r>
              <a:rPr lang="en-US" sz="1000" dirty="0"/>
              <a:t> For this measure, lower rates are better. Total financial burden includes premiums and out-of-pocket costs for health care services</a:t>
            </a:r>
            <a:r>
              <a:rPr lang="en-US" sz="1000" dirty="0" smtClean="0"/>
              <a:t>.</a:t>
            </a:r>
            <a:endParaRPr lang="en-US" sz="1000" dirty="0"/>
          </a:p>
        </p:txBody>
      </p:sp>
      <p:graphicFrame>
        <p:nvGraphicFramePr>
          <p:cNvPr id="7" name="Content Placeholder 4"/>
          <p:cNvGraphicFramePr>
            <a:graphicFrameLocks noGrp="1"/>
          </p:cNvGraphicFramePr>
          <p:nvPr>
            <p:ph sz="half" idx="1"/>
            <p:extLst>
              <p:ext uri="{D42A27DB-BD31-4B8C-83A1-F6EECF244321}">
                <p14:modId xmlns:p14="http://schemas.microsoft.com/office/powerpoint/2010/main" val="3752022717"/>
              </p:ext>
            </p:extLst>
          </p:nvPr>
        </p:nvGraphicFramePr>
        <p:xfrm>
          <a:off x="457200" y="1463040"/>
          <a:ext cx="4114800" cy="41148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800" dirty="0"/>
              <a:t>People without a usual source of care who indicate a financial or insurance reason for not having a source of care, </a:t>
            </a:r>
            <a:r>
              <a:rPr lang="en-US" sz="1800" dirty="0" smtClean="0"/>
              <a:t>by insurance (under age 65) and race/ethnicity, 2002-2013</a:t>
            </a:r>
            <a:endParaRPr lang="en-US" sz="1800" dirty="0"/>
          </a:p>
        </p:txBody>
      </p:sp>
      <p:graphicFrame>
        <p:nvGraphicFramePr>
          <p:cNvPr id="12" name="Object 10"/>
          <p:cNvGraphicFramePr>
            <a:graphicFrameLocks noGrp="1"/>
          </p:cNvGraphicFramePr>
          <p:nvPr>
            <p:ph sz="half" idx="1"/>
            <p:extLst>
              <p:ext uri="{D42A27DB-BD31-4B8C-83A1-F6EECF244321}">
                <p14:modId xmlns:p14="http://schemas.microsoft.com/office/powerpoint/2010/main" val="3643567580"/>
              </p:ext>
            </p:extLst>
          </p:nvPr>
        </p:nvGraphicFramePr>
        <p:xfrm>
          <a:off x="457200" y="1463040"/>
          <a:ext cx="41148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14" name="TextBox 13"/>
          <p:cNvSpPr txBox="1"/>
          <p:nvPr/>
        </p:nvSpPr>
        <p:spPr>
          <a:xfrm>
            <a:off x="457200" y="5669280"/>
            <a:ext cx="6351419" cy="553998"/>
          </a:xfrm>
          <a:prstGeom prst="rect">
            <a:avLst/>
          </a:prstGeom>
          <a:noFill/>
        </p:spPr>
        <p:txBody>
          <a:bodyPr wrap="none" rtlCol="0">
            <a:spAutoFit/>
          </a:bodyPr>
          <a:lstStyle/>
          <a:p>
            <a:r>
              <a:rPr lang="en-US" sz="1000" b="1" dirty="0" smtClean="0"/>
              <a:t>Source</a:t>
            </a:r>
            <a:r>
              <a:rPr lang="en-US" sz="1000" b="1" dirty="0"/>
              <a:t>:</a:t>
            </a:r>
            <a:r>
              <a:rPr lang="en-US" sz="1000" dirty="0"/>
              <a:t> Agency for Healthcare Research and Quality, Medical Expenditure Panel Survey, </a:t>
            </a:r>
            <a:r>
              <a:rPr lang="en-US" sz="1000" dirty="0" smtClean="0"/>
              <a:t>2002-2013.</a:t>
            </a:r>
            <a:endParaRPr lang="en-US" sz="1000" dirty="0"/>
          </a:p>
          <a:p>
            <a:r>
              <a:rPr lang="en-US" sz="1000" b="1" dirty="0"/>
              <a:t>Denominator:</a:t>
            </a:r>
            <a:r>
              <a:rPr lang="en-US" sz="1000" dirty="0"/>
              <a:t> Civilian </a:t>
            </a:r>
            <a:r>
              <a:rPr lang="en-US" sz="1000" dirty="0" err="1"/>
              <a:t>noninstitutionalized</a:t>
            </a:r>
            <a:r>
              <a:rPr lang="en-US" sz="1000" dirty="0"/>
              <a:t> population </a:t>
            </a:r>
            <a:r>
              <a:rPr lang="en-US" sz="1000" dirty="0" smtClean="0"/>
              <a:t>without a usual source of care.</a:t>
            </a:r>
            <a:endParaRPr lang="en-US" sz="1000" dirty="0"/>
          </a:p>
          <a:p>
            <a:r>
              <a:rPr lang="en-US" sz="1000" b="1" dirty="0"/>
              <a:t>Note:</a:t>
            </a:r>
            <a:r>
              <a:rPr lang="en-US" sz="1000" dirty="0"/>
              <a:t> For this measure, lower rates are better</a:t>
            </a:r>
            <a:r>
              <a:rPr lang="en-US" sz="1000" dirty="0" smtClean="0"/>
              <a:t>. White and Black are non-Hispanic. Hispanic includes all races.</a:t>
            </a:r>
            <a:endParaRPr lang="en-US" sz="1000" dirty="0"/>
          </a:p>
        </p:txBody>
      </p:sp>
      <p:graphicFrame>
        <p:nvGraphicFramePr>
          <p:cNvPr id="6" name="Object 10"/>
          <p:cNvGraphicFramePr>
            <a:graphicFrameLocks/>
          </p:cNvGraphicFramePr>
          <p:nvPr>
            <p:extLst>
              <p:ext uri="{D42A27DB-BD31-4B8C-83A1-F6EECF244321}">
                <p14:modId xmlns:p14="http://schemas.microsoft.com/office/powerpoint/2010/main" val="3392320362"/>
              </p:ext>
            </p:extLst>
          </p:nvPr>
        </p:nvGraphicFramePr>
        <p:xfrm>
          <a:off x="4572000" y="1463040"/>
          <a:ext cx="4114800" cy="41148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7866386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sz="half" idx="1"/>
            <p:extLst>
              <p:ext uri="{D42A27DB-BD31-4B8C-83A1-F6EECF244321}">
                <p14:modId xmlns:p14="http://schemas.microsoft.com/office/powerpoint/2010/main" val="1520240914"/>
              </p:ext>
            </p:extLst>
          </p:nvPr>
        </p:nvGraphicFramePr>
        <p:xfrm>
          <a:off x="457200" y="1463040"/>
          <a:ext cx="41148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ontent Placeholder 7"/>
          <p:cNvGraphicFramePr>
            <a:graphicFrameLocks noGrp="1"/>
          </p:cNvGraphicFramePr>
          <p:nvPr>
            <p:ph sz="half" idx="2"/>
            <p:extLst>
              <p:ext uri="{D42A27DB-BD31-4B8C-83A1-F6EECF244321}">
                <p14:modId xmlns:p14="http://schemas.microsoft.com/office/powerpoint/2010/main" val="2719877698"/>
              </p:ext>
            </p:extLst>
          </p:nvPr>
        </p:nvGraphicFramePr>
        <p:xfrm>
          <a:off x="4572000" y="1463040"/>
          <a:ext cx="4114800" cy="4114800"/>
        </p:xfrm>
        <a:graphic>
          <a:graphicData uri="http://schemas.openxmlformats.org/drawingml/2006/chart">
            <c:chart xmlns:c="http://schemas.openxmlformats.org/drawingml/2006/chart" xmlns:r="http://schemas.openxmlformats.org/officeDocument/2006/relationships" r:id="rId4"/>
          </a:graphicData>
        </a:graphic>
      </p:graphicFrame>
      <p:sp>
        <p:nvSpPr>
          <p:cNvPr id="6" name="Rectangle 5"/>
          <p:cNvSpPr/>
          <p:nvPr/>
        </p:nvSpPr>
        <p:spPr>
          <a:xfrm>
            <a:off x="457200" y="5669280"/>
            <a:ext cx="8229600" cy="861774"/>
          </a:xfrm>
          <a:prstGeom prst="rect">
            <a:avLst/>
          </a:prstGeom>
        </p:spPr>
        <p:txBody>
          <a:bodyPr wrap="square">
            <a:spAutoFit/>
          </a:bodyPr>
          <a:lstStyle/>
          <a:p>
            <a:r>
              <a:rPr lang="en-US" sz="1000" b="1" dirty="0"/>
              <a:t>Key:</a:t>
            </a:r>
            <a:r>
              <a:rPr lang="en-US" sz="1000" dirty="0"/>
              <a:t> Q = quarter.</a:t>
            </a:r>
          </a:p>
          <a:p>
            <a:r>
              <a:rPr lang="en-US" sz="1000" b="1" dirty="0"/>
              <a:t>Source: </a:t>
            </a:r>
            <a:r>
              <a:rPr lang="en-US" sz="1000" dirty="0"/>
              <a:t>Cohen RA, Schiller JS. Problems paying medical bills among persons under age 65: early release of estimates from the National Health Interview Survey, 2011-June 2015. Hyattsville, MD: National Center for Health Statistics; 2015. </a:t>
            </a:r>
            <a:r>
              <a:rPr lang="en-US" sz="1000" u="sng" dirty="0" smtClean="0">
                <a:hlinkClick r:id="rId5"/>
              </a:rPr>
              <a:t>http</a:t>
            </a:r>
            <a:r>
              <a:rPr lang="en-US" sz="1000" u="sng" dirty="0">
                <a:hlinkClick r:id="rId5"/>
              </a:rPr>
              <a:t>://www.cdc.gov/nchs/nhis/releases.htm</a:t>
            </a:r>
            <a:r>
              <a:rPr lang="en-US" sz="1000" dirty="0" smtClean="0"/>
              <a:t>.</a:t>
            </a:r>
          </a:p>
          <a:p>
            <a:r>
              <a:rPr lang="en-US" sz="1000" b="1" dirty="0" smtClean="0"/>
              <a:t>Note: </a:t>
            </a:r>
            <a:r>
              <a:rPr lang="en-US" sz="1000" dirty="0" smtClean="0"/>
              <a:t>For this measure, lower rates are better.</a:t>
            </a:r>
            <a:endParaRPr lang="en-US" sz="1000" b="1" dirty="0"/>
          </a:p>
        </p:txBody>
      </p:sp>
      <p:sp>
        <p:nvSpPr>
          <p:cNvPr id="16" name="Title 15"/>
          <p:cNvSpPr>
            <a:spLocks noGrp="1"/>
          </p:cNvSpPr>
          <p:nvPr>
            <p:ph type="title"/>
          </p:nvPr>
        </p:nvSpPr>
        <p:spPr/>
        <p:txBody>
          <a:bodyPr>
            <a:noAutofit/>
          </a:bodyPr>
          <a:lstStyle/>
          <a:p>
            <a:r>
              <a:rPr lang="en-US" sz="1800" dirty="0" smtClean="0"/>
              <a:t>People under age 65 who were in families having problems paying medical bills in the past year, by poverty status and race/ethnicity, 2011-2015 Q2</a:t>
            </a:r>
            <a:endParaRPr lang="en-US" sz="1800" dirty="0"/>
          </a:p>
        </p:txBody>
      </p:sp>
    </p:spTree>
    <p:extLst>
      <p:ext uri="{BB962C8B-B14F-4D97-AF65-F5344CB8AC3E}">
        <p14:creationId xmlns:p14="http://schemas.microsoft.com/office/powerpoint/2010/main" val="28207379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Measures of Inefficiency</a:t>
            </a:r>
            <a:endParaRPr lang="en-US" dirty="0"/>
          </a:p>
        </p:txBody>
      </p:sp>
      <p:sp>
        <p:nvSpPr>
          <p:cNvPr id="3" name="Content Placeholder 2"/>
          <p:cNvSpPr>
            <a:spLocks noGrp="1"/>
          </p:cNvSpPr>
          <p:nvPr>
            <p:ph idx="1"/>
          </p:nvPr>
        </p:nvSpPr>
        <p:spPr/>
        <p:txBody>
          <a:bodyPr/>
          <a:lstStyle/>
          <a:p>
            <a:r>
              <a:rPr lang="en-US" smtClean="0"/>
              <a:t>Ruptured appendix per 1,000 adult admissions with appendicitis</a:t>
            </a:r>
          </a:p>
          <a:p>
            <a:r>
              <a:rPr lang="en-US" smtClean="0"/>
              <a:t>Men age 40+ who had a screening prostate-specific antigen test in the past year</a:t>
            </a:r>
            <a:endParaRPr lang="en-US" dirty="0" smtClean="0"/>
          </a:p>
        </p:txBody>
      </p:sp>
    </p:spTree>
    <p:extLst>
      <p:ext uri="{BB962C8B-B14F-4D97-AF65-F5344CB8AC3E}">
        <p14:creationId xmlns:p14="http://schemas.microsoft.com/office/powerpoint/2010/main" val="5227132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National Healthcare Quality and Disparities Report</a:t>
            </a:r>
          </a:p>
        </p:txBody>
      </p:sp>
      <p:sp>
        <p:nvSpPr>
          <p:cNvPr id="3" name="Content Placeholder 2"/>
          <p:cNvSpPr>
            <a:spLocks noGrp="1"/>
          </p:cNvSpPr>
          <p:nvPr>
            <p:ph idx="1"/>
          </p:nvPr>
        </p:nvSpPr>
        <p:spPr/>
        <p:txBody>
          <a:bodyPr>
            <a:normAutofit fontScale="85000" lnSpcReduction="10000"/>
          </a:bodyPr>
          <a:lstStyle/>
          <a:p>
            <a:r>
              <a:rPr lang="en-US" dirty="0"/>
              <a:t>Annual report to Congress mandated in the Healthcare Research and Quality Act of 1999 (P.L. 106-129)</a:t>
            </a:r>
          </a:p>
          <a:p>
            <a:r>
              <a:rPr lang="en-US" dirty="0"/>
              <a:t>Provides a comprehensive overview of: </a:t>
            </a:r>
          </a:p>
          <a:p>
            <a:pPr lvl="1"/>
            <a:r>
              <a:rPr lang="en-US" dirty="0"/>
              <a:t>Quality of health care received by the general U.S. population</a:t>
            </a:r>
          </a:p>
          <a:p>
            <a:pPr lvl="1"/>
            <a:r>
              <a:rPr lang="en-US" dirty="0"/>
              <a:t>Disparities in care experienced by different racial, ethnic, and socioeconomic groups</a:t>
            </a:r>
          </a:p>
          <a:p>
            <a:r>
              <a:rPr lang="en-US" dirty="0"/>
              <a:t>Assesses the performance of our health system and identifies areas of strengths and weaknesses along three main axes: </a:t>
            </a:r>
          </a:p>
          <a:p>
            <a:pPr lvl="1"/>
            <a:r>
              <a:rPr lang="en-US" dirty="0"/>
              <a:t>Access to health care</a:t>
            </a:r>
          </a:p>
          <a:p>
            <a:pPr lvl="1"/>
            <a:r>
              <a:rPr lang="en-US" dirty="0"/>
              <a:t>Quality of health care</a:t>
            </a:r>
          </a:p>
          <a:p>
            <a:pPr lvl="1"/>
            <a:r>
              <a:rPr lang="en-US" dirty="0"/>
              <a:t>Priorities of the National Quality </a:t>
            </a:r>
            <a:r>
              <a:rPr lang="en-US" dirty="0" smtClean="0"/>
              <a:t>Strategy</a:t>
            </a:r>
            <a:endParaRPr lang="en-US" dirty="0"/>
          </a:p>
        </p:txBody>
      </p:sp>
    </p:spTree>
    <p:extLst>
      <p:ext uri="{BB962C8B-B14F-4D97-AF65-F5344CB8AC3E}">
        <p14:creationId xmlns:p14="http://schemas.microsoft.com/office/powerpoint/2010/main" val="31096918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800" dirty="0" smtClean="0"/>
              <a:t>Admissions for perforated appendix </a:t>
            </a:r>
            <a:r>
              <a:rPr lang="en-US" sz="1800" dirty="0"/>
              <a:t>per 1,000 adult admissions with </a:t>
            </a:r>
            <a:r>
              <a:rPr lang="en-US" sz="1800" dirty="0" smtClean="0"/>
              <a:t>appendicitis age 18 and over, United States, </a:t>
            </a:r>
            <a:r>
              <a:rPr lang="en-US" sz="1800" dirty="0"/>
              <a:t>by race/ethnicity and </a:t>
            </a:r>
            <a:r>
              <a:rPr lang="en-US" sz="1800" dirty="0" smtClean="0"/>
              <a:t>insurance, 2001-2013</a:t>
            </a:r>
            <a:endParaRPr lang="en-US" sz="1800" dirty="0"/>
          </a:p>
        </p:txBody>
      </p:sp>
      <p:sp>
        <p:nvSpPr>
          <p:cNvPr id="14" name="TextBox 13"/>
          <p:cNvSpPr txBox="1"/>
          <p:nvPr/>
        </p:nvSpPr>
        <p:spPr>
          <a:xfrm>
            <a:off x="457200" y="5669280"/>
            <a:ext cx="8229600" cy="707886"/>
          </a:xfrm>
          <a:prstGeom prst="rect">
            <a:avLst/>
          </a:prstGeom>
          <a:noFill/>
        </p:spPr>
        <p:txBody>
          <a:bodyPr wrap="square" rtlCol="0">
            <a:spAutoFit/>
          </a:bodyPr>
          <a:lstStyle/>
          <a:p>
            <a:r>
              <a:rPr lang="en-US" sz="1000" b="1" dirty="0"/>
              <a:t>Source: </a:t>
            </a:r>
            <a:r>
              <a:rPr lang="en-US" sz="1000" dirty="0"/>
              <a:t>Agency for Healthcare Research and Quality, Healthcare Cost and Utilization Project, State Inpatient Databases </a:t>
            </a:r>
            <a:r>
              <a:rPr lang="en-US" sz="1000" dirty="0" smtClean="0"/>
              <a:t>, </a:t>
            </a:r>
            <a:r>
              <a:rPr lang="en-US" sz="1000" dirty="0"/>
              <a:t>disparities analysis </a:t>
            </a:r>
            <a:r>
              <a:rPr lang="en-US" sz="1000" dirty="0" smtClean="0"/>
              <a:t>file </a:t>
            </a:r>
            <a:r>
              <a:rPr lang="en-US" sz="1000" dirty="0"/>
              <a:t>and Nationwide Inpatient Sample, </a:t>
            </a:r>
            <a:r>
              <a:rPr lang="en-US" sz="1000" dirty="0" smtClean="0"/>
              <a:t>2001-2013.</a:t>
            </a:r>
            <a:endParaRPr lang="en-US" sz="1000" dirty="0"/>
          </a:p>
          <a:p>
            <a:r>
              <a:rPr lang="en-US" sz="1000" b="1" dirty="0" smtClean="0"/>
              <a:t>Denominator: </a:t>
            </a:r>
            <a:r>
              <a:rPr lang="en-US" sz="1000" dirty="0" smtClean="0"/>
              <a:t>Adults </a:t>
            </a:r>
            <a:r>
              <a:rPr lang="en-US" sz="1000" dirty="0"/>
              <a:t>age 18 and over.</a:t>
            </a:r>
          </a:p>
          <a:p>
            <a:r>
              <a:rPr lang="en-US" sz="1000" b="1" dirty="0" smtClean="0"/>
              <a:t>Note</a:t>
            </a:r>
            <a:r>
              <a:rPr lang="en-US" sz="1000" b="1" dirty="0"/>
              <a:t>:</a:t>
            </a:r>
            <a:r>
              <a:rPr lang="en-US" sz="1000" dirty="0"/>
              <a:t> For this measure, lower rates are better. Annual rates are adjusted for age and gender.</a:t>
            </a:r>
          </a:p>
        </p:txBody>
      </p:sp>
      <p:graphicFrame>
        <p:nvGraphicFramePr>
          <p:cNvPr id="8" name="Object 5"/>
          <p:cNvGraphicFramePr>
            <a:graphicFrameLocks noGrp="1"/>
          </p:cNvGraphicFramePr>
          <p:nvPr>
            <p:ph sz="half" idx="1"/>
            <p:extLst>
              <p:ext uri="{D42A27DB-BD31-4B8C-83A1-F6EECF244321}">
                <p14:modId xmlns:p14="http://schemas.microsoft.com/office/powerpoint/2010/main" val="3435923973"/>
              </p:ext>
            </p:extLst>
          </p:nvPr>
        </p:nvGraphicFramePr>
        <p:xfrm>
          <a:off x="457200" y="1463040"/>
          <a:ext cx="41148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Object 5"/>
          <p:cNvGraphicFramePr>
            <a:graphicFrameLocks noGrp="1"/>
          </p:cNvGraphicFramePr>
          <p:nvPr>
            <p:ph sz="half" idx="1"/>
            <p:extLst>
              <p:ext uri="{D42A27DB-BD31-4B8C-83A1-F6EECF244321}">
                <p14:modId xmlns:p14="http://schemas.microsoft.com/office/powerpoint/2010/main" val="1322609627"/>
              </p:ext>
            </p:extLst>
          </p:nvPr>
        </p:nvGraphicFramePr>
        <p:xfrm>
          <a:off x="4572000" y="1463040"/>
          <a:ext cx="4114800" cy="4114800"/>
        </p:xfrm>
        <a:graphic>
          <a:graphicData uri="http://schemas.openxmlformats.org/drawingml/2006/chart">
            <c:chart xmlns:c="http://schemas.openxmlformats.org/drawingml/2006/chart" xmlns:r="http://schemas.openxmlformats.org/officeDocument/2006/relationships" r:id="rId4"/>
          </a:graphicData>
        </a:graphic>
      </p:graphicFrame>
      <p:cxnSp>
        <p:nvCxnSpPr>
          <p:cNvPr id="6" name="Straight Connector 5"/>
          <p:cNvCxnSpPr/>
          <p:nvPr/>
        </p:nvCxnSpPr>
        <p:spPr>
          <a:xfrm>
            <a:off x="1280160" y="3566160"/>
            <a:ext cx="3200400" cy="13927"/>
          </a:xfrm>
          <a:prstGeom prst="line">
            <a:avLst/>
          </a:prstGeom>
          <a:ln w="254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7" name="TextBox 1"/>
          <p:cNvSpPr txBox="1"/>
          <p:nvPr/>
        </p:nvSpPr>
        <p:spPr>
          <a:xfrm>
            <a:off x="5867400" y="3749040"/>
            <a:ext cx="2209800" cy="274320"/>
          </a:xfrm>
          <a:prstGeom prst="rect">
            <a:avLst/>
          </a:prstGeom>
          <a:ln>
            <a:solidFill>
              <a:schemeClr val="tx1"/>
            </a:solidFill>
          </a:ln>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000" dirty="0" smtClean="0"/>
              <a:t>2008 Achievable Benchmark: 232</a:t>
            </a:r>
            <a:endParaRPr lang="en-US" sz="1000" dirty="0"/>
          </a:p>
        </p:txBody>
      </p:sp>
      <p:sp>
        <p:nvSpPr>
          <p:cNvPr id="9" name="TextBox 1"/>
          <p:cNvSpPr txBox="1"/>
          <p:nvPr/>
        </p:nvSpPr>
        <p:spPr>
          <a:xfrm>
            <a:off x="1676400" y="3749040"/>
            <a:ext cx="2209800" cy="274320"/>
          </a:xfrm>
          <a:prstGeom prst="rect">
            <a:avLst/>
          </a:prstGeom>
          <a:ln>
            <a:solidFill>
              <a:schemeClr val="tx1"/>
            </a:solidFill>
          </a:ln>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000" dirty="0" smtClean="0"/>
              <a:t>2008 Achievable Benchmark: 232</a:t>
            </a:r>
            <a:endParaRPr lang="en-US" sz="1000" dirty="0"/>
          </a:p>
        </p:txBody>
      </p:sp>
    </p:spTree>
    <p:extLst>
      <p:ext uri="{BB962C8B-B14F-4D97-AF65-F5344CB8AC3E}">
        <p14:creationId xmlns:p14="http://schemas.microsoft.com/office/powerpoint/2010/main" val="19654535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1800" dirty="0" smtClean="0"/>
              <a:t>Men age 40+ who had a screening prostate-specific antigen test in the past year as part of routine exam, by age, race, and education, 2014</a:t>
            </a:r>
            <a:endParaRPr lang="en-US" sz="1800"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984112641"/>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457200" y="5577840"/>
            <a:ext cx="8229600" cy="861774"/>
          </a:xfrm>
          <a:prstGeom prst="rect">
            <a:avLst/>
          </a:prstGeom>
          <a:noFill/>
        </p:spPr>
        <p:txBody>
          <a:bodyPr wrap="square" rtlCol="0">
            <a:spAutoFit/>
          </a:bodyPr>
          <a:lstStyle/>
          <a:p>
            <a:r>
              <a:rPr lang="en-US" sz="1000" b="1" dirty="0" smtClean="0"/>
              <a:t>Key: </a:t>
            </a:r>
            <a:r>
              <a:rPr lang="en-US" sz="1000" dirty="0" smtClean="0"/>
              <a:t>AI/AN = American Indian or Alaska Native.</a:t>
            </a:r>
            <a:endParaRPr lang="en-US" sz="1000" b="1" dirty="0" smtClean="0"/>
          </a:p>
          <a:p>
            <a:r>
              <a:rPr lang="en-US" sz="1000" b="1" dirty="0" smtClean="0"/>
              <a:t>Source</a:t>
            </a:r>
            <a:r>
              <a:rPr lang="en-US" sz="1000" b="1" dirty="0"/>
              <a:t>: </a:t>
            </a:r>
            <a:r>
              <a:rPr lang="en-US" sz="1000" dirty="0" smtClean="0"/>
              <a:t>Centers </a:t>
            </a:r>
            <a:r>
              <a:rPr lang="en-US" sz="1000" dirty="0"/>
              <a:t>for Disease Control and Prevention, Behavioral Risk Factor </a:t>
            </a:r>
            <a:r>
              <a:rPr lang="en-US" sz="1000" dirty="0" smtClean="0"/>
              <a:t>Surveillance Survey, 2014.</a:t>
            </a:r>
            <a:endParaRPr lang="en-US" sz="1000" dirty="0"/>
          </a:p>
          <a:p>
            <a:r>
              <a:rPr lang="en-US" sz="1000" b="1" dirty="0" smtClean="0"/>
              <a:t>Denominator: </a:t>
            </a:r>
            <a:r>
              <a:rPr lang="en-US" sz="1000" dirty="0" smtClean="0"/>
              <a:t>Men </a:t>
            </a:r>
            <a:r>
              <a:rPr lang="en-US" sz="1000" dirty="0"/>
              <a:t>age </a:t>
            </a:r>
            <a:r>
              <a:rPr lang="en-US" sz="1000" dirty="0" smtClean="0"/>
              <a:t>40 </a:t>
            </a:r>
            <a:r>
              <a:rPr lang="en-US" sz="1000" dirty="0"/>
              <a:t>and over.</a:t>
            </a:r>
          </a:p>
          <a:p>
            <a:r>
              <a:rPr lang="en-US" sz="1000" b="1" dirty="0" smtClean="0"/>
              <a:t>Note</a:t>
            </a:r>
            <a:r>
              <a:rPr lang="en-US" sz="1000" b="1" dirty="0"/>
              <a:t>:</a:t>
            </a:r>
            <a:r>
              <a:rPr lang="en-US" sz="1000" dirty="0"/>
              <a:t> For this measure, lower rates are better. </a:t>
            </a:r>
            <a:r>
              <a:rPr lang="en-US" sz="1000" dirty="0" smtClean="0"/>
              <a:t>The 2014 data are </a:t>
            </a:r>
            <a:r>
              <a:rPr lang="en-US" sz="1000" dirty="0"/>
              <a:t>not comparable </a:t>
            </a:r>
            <a:r>
              <a:rPr lang="en-US" sz="1000" dirty="0" smtClean="0"/>
              <a:t>with previous data, because screening is defined </a:t>
            </a:r>
            <a:r>
              <a:rPr lang="en-US" sz="1000" dirty="0"/>
              <a:t>as a routine exam in the past year.  </a:t>
            </a:r>
            <a:r>
              <a:rPr lang="en-US" sz="1000" dirty="0" smtClean="0"/>
              <a:t>Data in last year’s chart were based on broader definition of screening.</a:t>
            </a:r>
            <a:endParaRPr lang="en-US" sz="1000" dirty="0"/>
          </a:p>
        </p:txBody>
      </p:sp>
    </p:spTree>
    <p:extLst>
      <p:ext uri="{BB962C8B-B14F-4D97-AF65-F5344CB8AC3E}">
        <p14:creationId xmlns:p14="http://schemas.microsoft.com/office/powerpoint/2010/main" val="27176360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Supplemental Measures of Care Affordability</a:t>
            </a:r>
            <a:endParaRPr lang="en-US" dirty="0"/>
          </a:p>
        </p:txBody>
      </p:sp>
      <p:sp>
        <p:nvSpPr>
          <p:cNvPr id="3" name="Content Placeholder 2"/>
          <p:cNvSpPr>
            <a:spLocks noGrp="1"/>
          </p:cNvSpPr>
          <p:nvPr>
            <p:ph idx="1"/>
          </p:nvPr>
        </p:nvSpPr>
        <p:spPr/>
        <p:txBody>
          <a:bodyPr>
            <a:normAutofit/>
          </a:bodyPr>
          <a:lstStyle/>
          <a:p>
            <a:r>
              <a:rPr lang="en-US" dirty="0" smtClean="0"/>
              <a:t>Supplemental measures: </a:t>
            </a:r>
          </a:p>
          <a:p>
            <a:pPr lvl="1"/>
            <a:r>
              <a:rPr lang="en-US" dirty="0" smtClean="0"/>
              <a:t>May provide contextual information related to health care quality.</a:t>
            </a:r>
          </a:p>
          <a:p>
            <a:pPr lvl="1"/>
            <a:r>
              <a:rPr lang="en-US" dirty="0" smtClean="0"/>
              <a:t>Are not part of the measure set tracked in the QDR because they are difficult to interpret.</a:t>
            </a:r>
          </a:p>
          <a:p>
            <a:r>
              <a:rPr lang="en-US" dirty="0"/>
              <a:t>Supplemental </a:t>
            </a:r>
            <a:r>
              <a:rPr lang="en-US" dirty="0" smtClean="0"/>
              <a:t>measure of Care Affordability:</a:t>
            </a:r>
            <a:endParaRPr lang="en-US" dirty="0"/>
          </a:p>
          <a:p>
            <a:pPr lvl="1"/>
            <a:r>
              <a:rPr lang="en-US" dirty="0" smtClean="0"/>
              <a:t>Per </a:t>
            </a:r>
            <a:r>
              <a:rPr lang="en-US" dirty="0"/>
              <a:t>capita national health </a:t>
            </a:r>
            <a:r>
              <a:rPr lang="en-US" dirty="0" smtClean="0"/>
              <a:t>expenditures</a:t>
            </a:r>
          </a:p>
          <a:p>
            <a:endParaRPr lang="en-US" dirty="0"/>
          </a:p>
        </p:txBody>
      </p:sp>
    </p:spTree>
    <p:extLst>
      <p:ext uri="{BB962C8B-B14F-4D97-AF65-F5344CB8AC3E}">
        <p14:creationId xmlns:p14="http://schemas.microsoft.com/office/powerpoint/2010/main" val="29268162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2000" dirty="0" smtClean="0"/>
              <a:t>Per capita national health expenditures in 2009 $, by largest components, 2003-2014</a:t>
            </a:r>
            <a:endParaRPr lang="en-US" sz="2000"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158759272"/>
              </p:ext>
            </p:extLst>
          </p:nvPr>
        </p:nvGraphicFramePr>
        <p:xfrm>
          <a:off x="457200" y="1463040"/>
          <a:ext cx="8229600" cy="393192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457200" y="5577840"/>
            <a:ext cx="8229600" cy="1169551"/>
          </a:xfrm>
          <a:prstGeom prst="rect">
            <a:avLst/>
          </a:prstGeom>
          <a:noFill/>
        </p:spPr>
        <p:txBody>
          <a:bodyPr wrap="square" rtlCol="0">
            <a:spAutoFit/>
          </a:bodyPr>
          <a:lstStyle/>
          <a:p>
            <a:r>
              <a:rPr lang="en-US" sz="1000" b="1" dirty="0" smtClean="0"/>
              <a:t>Source: </a:t>
            </a:r>
            <a:r>
              <a:rPr lang="en-US" sz="1000" dirty="0" smtClean="0"/>
              <a:t>Centers for Medicare &amp; Medicaid Services, National Health Expenditure Data, 2003-2014.</a:t>
            </a:r>
            <a:endParaRPr lang="en-US" sz="1000" dirty="0"/>
          </a:p>
          <a:p>
            <a:r>
              <a:rPr lang="en-US" sz="1000" b="1" dirty="0" smtClean="0"/>
              <a:t>Denominator: </a:t>
            </a:r>
            <a:r>
              <a:rPr lang="en-US" sz="1000" dirty="0" smtClean="0"/>
              <a:t>U.S. population.</a:t>
            </a:r>
          </a:p>
          <a:p>
            <a:r>
              <a:rPr lang="en-US" sz="1000" b="1" dirty="0" smtClean="0"/>
              <a:t>Note: </a:t>
            </a:r>
            <a:r>
              <a:rPr lang="en-US" sz="1000" dirty="0" smtClean="0"/>
              <a:t>Net cost of health insurance consists </a:t>
            </a:r>
            <a:r>
              <a:rPr lang="en-US" sz="1000" dirty="0"/>
              <a:t>of insurers’ costs of paying bills, advertising, sales commissions, and other administrative costs; net additions to reserves; rate credits and dividends; premium taxes; and profits or </a:t>
            </a:r>
            <a:r>
              <a:rPr lang="en-US" sz="1000" dirty="0" smtClean="0"/>
              <a:t>losses. Other includes</a:t>
            </a:r>
            <a:r>
              <a:rPr lang="en-US" sz="1000" b="1" dirty="0" smtClean="0"/>
              <a:t> </a:t>
            </a:r>
            <a:r>
              <a:rPr lang="en-US" sz="1000" dirty="0" smtClean="0"/>
              <a:t>other professional services; dental services; other health, residential, and personal care; home health; government administration; other nondurable medical products; durable medical equipment; government public health activities; research; structures; and equipment.</a:t>
            </a:r>
          </a:p>
          <a:p>
            <a:endParaRPr lang="en-US" sz="1000" b="1" dirty="0"/>
          </a:p>
        </p:txBody>
      </p:sp>
    </p:spTree>
    <p:extLst>
      <p:ext uri="{BB962C8B-B14F-4D97-AF65-F5344CB8AC3E}">
        <p14:creationId xmlns:p14="http://schemas.microsoft.com/office/powerpoint/2010/main" val="40683606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National Healthcare Quality and Disparities Report</a:t>
            </a:r>
            <a:endParaRPr lang="en-US" dirty="0"/>
          </a:p>
        </p:txBody>
      </p:sp>
      <p:sp>
        <p:nvSpPr>
          <p:cNvPr id="3" name="Content Placeholder 2"/>
          <p:cNvSpPr>
            <a:spLocks noGrp="1"/>
          </p:cNvSpPr>
          <p:nvPr>
            <p:ph idx="1"/>
          </p:nvPr>
        </p:nvSpPr>
        <p:spPr/>
        <p:txBody>
          <a:bodyPr/>
          <a:lstStyle/>
          <a:p>
            <a:r>
              <a:rPr lang="en-US" dirty="0" smtClean="0"/>
              <a:t>Based on more than 250 measures of quality and disparities covering a broad array of health care services and settings</a:t>
            </a:r>
          </a:p>
          <a:p>
            <a:r>
              <a:rPr lang="en-US" dirty="0" smtClean="0"/>
              <a:t>Includes data generally available through 2013</a:t>
            </a:r>
          </a:p>
          <a:p>
            <a:r>
              <a:rPr lang="en-US" dirty="0" smtClean="0"/>
              <a:t>Produced with the help of an Interagency Work Group led by the Agency for Healthcare Research and Quality and submitted on behalf of the Secretary of Health and Human Services </a:t>
            </a:r>
          </a:p>
          <a:p>
            <a:endParaRPr lang="en-US" dirty="0"/>
          </a:p>
        </p:txBody>
      </p:sp>
    </p:spTree>
    <p:extLst>
      <p:ext uri="{BB962C8B-B14F-4D97-AF65-F5344CB8AC3E}">
        <p14:creationId xmlns:p14="http://schemas.microsoft.com/office/powerpoint/2010/main" val="9063126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Key Findings of the 2015 QDR</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Access to care has improved dramatically. </a:t>
            </a:r>
          </a:p>
          <a:p>
            <a:r>
              <a:rPr lang="en-US" dirty="0" smtClean="0"/>
              <a:t>Quality of care continues to improve, but wide variation exists across the National Quality Strategy (NQS) priorities: </a:t>
            </a:r>
          </a:p>
          <a:p>
            <a:pPr lvl="1"/>
            <a:r>
              <a:rPr lang="en-US" dirty="0" smtClean="0"/>
              <a:t>Effective Treatment measures indicate improvements in overall performance and reductions in disparities. </a:t>
            </a:r>
          </a:p>
          <a:p>
            <a:pPr lvl="1"/>
            <a:r>
              <a:rPr lang="en-US" dirty="0" smtClean="0"/>
              <a:t>Care Coordination measures have lagged behind other priorities in overall performance. </a:t>
            </a:r>
          </a:p>
          <a:p>
            <a:pPr lvl="1"/>
            <a:r>
              <a:rPr lang="en-US" dirty="0" smtClean="0"/>
              <a:t>Patient Safety, Person-Centered Care, and Healthy Living measures have improved overall, but many disparities remain. </a:t>
            </a:r>
          </a:p>
          <a:p>
            <a:r>
              <a:rPr lang="en-US" dirty="0" smtClean="0"/>
              <a:t>Despite progress in some areas, disparities related to race and socioeconomic status persist among measures of access and all NQS priorities.</a:t>
            </a:r>
          </a:p>
          <a:p>
            <a:endParaRPr lang="en-US" dirty="0" smtClean="0"/>
          </a:p>
          <a:p>
            <a:endParaRPr lang="en-US" dirty="0"/>
          </a:p>
        </p:txBody>
      </p:sp>
      <p:sp>
        <p:nvSpPr>
          <p:cNvPr id="4" name="Title 1"/>
          <p:cNvSpPr txBox="1">
            <a:spLocks/>
          </p:cNvSpPr>
          <p:nvPr/>
        </p:nvSpPr>
        <p:spPr>
          <a:xfrm>
            <a:off x="1447800" y="274638"/>
            <a:ext cx="7696200" cy="868362"/>
          </a:xfrm>
          <a:prstGeom prst="rect">
            <a:avLst/>
          </a:prstGeom>
        </p:spPr>
        <p:txBody>
          <a:bodyPr vert="horz" lIns="91440" tIns="45720" rIns="91440" bIns="45720" rtlCol="0" anchor="ctr">
            <a:noAutofit/>
          </a:bodyPr>
          <a:lstStyle>
            <a:lvl1pPr algn="l" defTabSz="914400" rtl="0" eaLnBrk="1" latinLnBrk="0" hangingPunct="1">
              <a:spcBef>
                <a:spcPct val="0"/>
              </a:spcBef>
              <a:buNone/>
              <a:defRPr sz="3600" b="1" kern="1200" baseline="0">
                <a:solidFill>
                  <a:schemeClr val="accent1"/>
                </a:solidFill>
                <a:latin typeface="+mj-lt"/>
                <a:ea typeface="+mj-ea"/>
                <a:cs typeface="+mj-cs"/>
              </a:defRPr>
            </a:lvl1pPr>
          </a:lstStyle>
          <a:p>
            <a:endParaRPr lang="en-US" sz="2800" dirty="0"/>
          </a:p>
        </p:txBody>
      </p:sp>
      <p:sp>
        <p:nvSpPr>
          <p:cNvPr id="5" name="Content Placeholder 2"/>
          <p:cNvSpPr txBox="1">
            <a:spLocks/>
          </p:cNvSpPr>
          <p:nvPr/>
        </p:nvSpPr>
        <p:spPr>
          <a:xfrm>
            <a:off x="457200" y="1524000"/>
            <a:ext cx="8229600" cy="5334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Clr>
                <a:schemeClr val="tx2"/>
              </a:buClr>
              <a:buSzPct val="150000"/>
              <a:buFont typeface="Arial" pitchFamily="34" charset="0"/>
              <a:buChar char="•"/>
              <a:defRPr sz="2800" kern="1200">
                <a:solidFill>
                  <a:schemeClr val="tx1"/>
                </a:solidFill>
                <a:latin typeface="+mn-lt"/>
                <a:ea typeface="+mn-ea"/>
                <a:cs typeface="+mn-cs"/>
              </a:defRPr>
            </a:lvl1pPr>
            <a:lvl2pPr marL="685800" indent="-338138" algn="l" defTabSz="914400" rtl="0" eaLnBrk="1" latinLnBrk="0" hangingPunct="1">
              <a:spcBef>
                <a:spcPct val="20000"/>
              </a:spcBef>
              <a:buClr>
                <a:schemeClr val="tx2">
                  <a:lumMod val="60000"/>
                  <a:lumOff val="40000"/>
                </a:schemeClr>
              </a:buClr>
              <a:buSzPct val="80000"/>
              <a:buFont typeface="Arial" pitchFamily="34" charset="0"/>
              <a:buChar char="►"/>
              <a:defRPr sz="2400" kern="1200">
                <a:solidFill>
                  <a:schemeClr val="tx1"/>
                </a:solidFill>
                <a:latin typeface="+mn-lt"/>
                <a:ea typeface="+mn-ea"/>
                <a:cs typeface="+mn-cs"/>
              </a:defRPr>
            </a:lvl2pPr>
            <a:lvl3pPr marL="969963" indent="-284163" algn="l" defTabSz="914400" rtl="0" eaLnBrk="1" latinLnBrk="0" hangingPunct="1">
              <a:spcBef>
                <a:spcPct val="20000"/>
              </a:spcBef>
              <a:buFont typeface="Courier New" pitchFamily="49" charset="0"/>
              <a:buChar char="o"/>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n-US" dirty="0"/>
          </a:p>
        </p:txBody>
      </p:sp>
    </p:spTree>
    <p:extLst>
      <p:ext uri="{BB962C8B-B14F-4D97-AF65-F5344CB8AC3E}">
        <p14:creationId xmlns:p14="http://schemas.microsoft.com/office/powerpoint/2010/main" val="39832996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dirty="0" err="1" smtClean="0"/>
              <a:t>Chartbooks</a:t>
            </a:r>
            <a:r>
              <a:rPr lang="en-US" sz="3100" dirty="0" smtClean="0"/>
              <a:t> Organized Around Priorities of the National Quality Strategy</a:t>
            </a:r>
            <a:endParaRPr lang="en-US" sz="3100" dirty="0"/>
          </a:p>
        </p:txBody>
      </p:sp>
      <p:sp>
        <p:nvSpPr>
          <p:cNvPr id="3" name="Content Placeholder 2"/>
          <p:cNvSpPr>
            <a:spLocks noGrp="1"/>
          </p:cNvSpPr>
          <p:nvPr>
            <p:ph idx="1"/>
          </p:nvPr>
        </p:nvSpPr>
        <p:spPr/>
        <p:txBody>
          <a:bodyPr>
            <a:normAutofit fontScale="77500" lnSpcReduction="20000"/>
          </a:bodyPr>
          <a:lstStyle/>
          <a:p>
            <a:pPr marL="514350" indent="-514350">
              <a:lnSpc>
                <a:spcPct val="120000"/>
              </a:lnSpc>
              <a:spcBef>
                <a:spcPts val="0"/>
              </a:spcBef>
              <a:buSzPct val="100000"/>
              <a:buFont typeface="+mj-lt"/>
              <a:buAutoNum type="arabicPeriod"/>
            </a:pPr>
            <a:r>
              <a:rPr lang="en-US" dirty="0" smtClean="0"/>
              <a:t>Making care safer by reducing harm caused in the delivery of care</a:t>
            </a:r>
          </a:p>
          <a:p>
            <a:pPr marL="514350" indent="-514350">
              <a:lnSpc>
                <a:spcPct val="120000"/>
              </a:lnSpc>
              <a:spcBef>
                <a:spcPts val="0"/>
              </a:spcBef>
              <a:buSzPct val="100000"/>
              <a:buFont typeface="+mj-lt"/>
              <a:buAutoNum type="arabicPeriod"/>
            </a:pPr>
            <a:r>
              <a:rPr lang="en-US" dirty="0" smtClean="0"/>
              <a:t>Ensuring that each person and family is engaged as partners in their care</a:t>
            </a:r>
          </a:p>
          <a:p>
            <a:pPr marL="514350" indent="-514350">
              <a:lnSpc>
                <a:spcPct val="120000"/>
              </a:lnSpc>
              <a:spcBef>
                <a:spcPts val="0"/>
              </a:spcBef>
              <a:buSzPct val="100000"/>
              <a:buFont typeface="+mj-lt"/>
              <a:buAutoNum type="arabicPeriod"/>
            </a:pPr>
            <a:r>
              <a:rPr lang="en-US" dirty="0" smtClean="0"/>
              <a:t>Promoting effective communication and coordination of care.</a:t>
            </a:r>
          </a:p>
          <a:p>
            <a:pPr marL="514350" indent="-514350">
              <a:lnSpc>
                <a:spcPct val="120000"/>
              </a:lnSpc>
              <a:spcBef>
                <a:spcPts val="0"/>
              </a:spcBef>
              <a:buSzPct val="100000"/>
              <a:buFont typeface="+mj-lt"/>
              <a:buAutoNum type="arabicPeriod"/>
            </a:pPr>
            <a:r>
              <a:rPr lang="en-US" dirty="0" smtClean="0"/>
              <a:t>Promoting the most effective prevention and treatment practices for the leading causes of mortality, starting with cardiovascular disease</a:t>
            </a:r>
          </a:p>
          <a:p>
            <a:pPr marL="514350" indent="-514350">
              <a:lnSpc>
                <a:spcPct val="120000"/>
              </a:lnSpc>
              <a:spcBef>
                <a:spcPts val="0"/>
              </a:spcBef>
              <a:buSzPct val="100000"/>
              <a:buFont typeface="+mj-lt"/>
              <a:buAutoNum type="arabicPeriod"/>
            </a:pPr>
            <a:r>
              <a:rPr lang="en-US" dirty="0" smtClean="0"/>
              <a:t>Working with communities to promote wide use of best practices to enable healthy living</a:t>
            </a:r>
          </a:p>
          <a:p>
            <a:pPr marL="514350" indent="-514350">
              <a:lnSpc>
                <a:spcPct val="120000"/>
              </a:lnSpc>
              <a:spcBef>
                <a:spcPts val="0"/>
              </a:spcBef>
              <a:buSzPct val="100000"/>
              <a:buFont typeface="+mj-lt"/>
              <a:buAutoNum type="arabicPeriod"/>
            </a:pPr>
            <a:r>
              <a:rPr lang="en-US" b="1" dirty="0" smtClean="0"/>
              <a:t>Making quality care more affordable for individuals, families, employers, and governments by developing and spreading new health care delivery models</a:t>
            </a:r>
          </a:p>
          <a:p>
            <a:endParaRPr lang="en-US" dirty="0"/>
          </a:p>
        </p:txBody>
      </p:sp>
    </p:spTree>
    <p:extLst>
      <p:ext uri="{BB962C8B-B14F-4D97-AF65-F5344CB8AC3E}">
        <p14:creationId xmlns:p14="http://schemas.microsoft.com/office/powerpoint/2010/main" val="42115711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1961" b="88889" l="0" r="98621"/>
                    </a14:imgEffect>
                  </a14:imgLayer>
                </a14:imgProps>
              </a:ext>
              <a:ext uri="{28A0092B-C50C-407E-A947-70E740481C1C}">
                <a14:useLocalDpi xmlns:a14="http://schemas.microsoft.com/office/drawing/2010/main" val="0"/>
              </a:ext>
            </a:extLst>
          </a:blip>
          <a:srcRect/>
          <a:stretch>
            <a:fillRect/>
          </a:stretch>
        </p:blipFill>
        <p:spPr bwMode="auto">
          <a:xfrm>
            <a:off x="1481566" y="152400"/>
            <a:ext cx="1104900" cy="11658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2743200" y="152400"/>
            <a:ext cx="5638800" cy="1165860"/>
          </a:xfrm>
        </p:spPr>
        <p:txBody>
          <a:bodyPr>
            <a:noAutofit/>
          </a:bodyPr>
          <a:lstStyle/>
          <a:p>
            <a:r>
              <a:rPr lang="en-US" sz="1800" dirty="0" smtClean="0"/>
              <a:t>Priority 6</a:t>
            </a:r>
            <a:r>
              <a:rPr lang="en-US" sz="1800" dirty="0"/>
              <a:t>: Making quality care more affordable </a:t>
            </a:r>
            <a:r>
              <a:rPr lang="en-US" sz="1800" dirty="0" smtClean="0"/>
              <a:t>for individuals</a:t>
            </a:r>
            <a:r>
              <a:rPr lang="en-US" sz="1800" dirty="0"/>
              <a:t>, families, employers, and governments </a:t>
            </a:r>
            <a:r>
              <a:rPr lang="en-US" sz="1800" dirty="0" smtClean="0"/>
              <a:t>by </a:t>
            </a:r>
            <a:r>
              <a:rPr lang="en-US" sz="1800" dirty="0"/>
              <a:t>developing and spreading new health care </a:t>
            </a:r>
            <a:r>
              <a:rPr lang="en-US" sz="1800" dirty="0" smtClean="0"/>
              <a:t>delivery </a:t>
            </a:r>
            <a:r>
              <a:rPr lang="en-US" sz="1800" dirty="0"/>
              <a:t>models</a:t>
            </a:r>
          </a:p>
        </p:txBody>
      </p:sp>
      <p:graphicFrame>
        <p:nvGraphicFramePr>
          <p:cNvPr id="3" name="Table 2"/>
          <p:cNvGraphicFramePr>
            <a:graphicFrameLocks noGrp="1"/>
          </p:cNvGraphicFramePr>
          <p:nvPr>
            <p:extLst>
              <p:ext uri="{D42A27DB-BD31-4B8C-83A1-F6EECF244321}">
                <p14:modId xmlns:p14="http://schemas.microsoft.com/office/powerpoint/2010/main" val="3989417990"/>
              </p:ext>
            </p:extLst>
          </p:nvPr>
        </p:nvGraphicFramePr>
        <p:xfrm>
          <a:off x="457200" y="1600200"/>
          <a:ext cx="8229600" cy="2286000"/>
        </p:xfrm>
        <a:graphic>
          <a:graphicData uri="http://schemas.openxmlformats.org/drawingml/2006/table">
            <a:tbl>
              <a:tblPr firstRow="1" bandRow="1">
                <a:tableStyleId>{F5AB1C69-6EDB-4FF4-983F-18BD219EF322}</a:tableStyleId>
              </a:tblPr>
              <a:tblGrid>
                <a:gridCol w="8229600"/>
              </a:tblGrid>
              <a:tr h="4572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solidFill>
                            <a:schemeClr val="tx1"/>
                          </a:solidFill>
                        </a:rPr>
                        <a:t>LONG-TERM GOALS</a:t>
                      </a:r>
                      <a:endParaRPr lang="en-US" sz="2400" dirty="0">
                        <a:solidFill>
                          <a:schemeClr val="tx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3D081"/>
                    </a:solidFill>
                  </a:tcPr>
                </a:tc>
              </a:tr>
              <a:tr h="1828800">
                <a:tc>
                  <a:txBody>
                    <a:bodyPr/>
                    <a:lstStyle/>
                    <a:p>
                      <a:pPr marL="365760" indent="-365760">
                        <a:spcBef>
                          <a:spcPts val="600"/>
                        </a:spcBef>
                        <a:buFont typeface="+mj-lt"/>
                        <a:buAutoNum type="arabicPeriod"/>
                      </a:pPr>
                      <a:r>
                        <a:rPr lang="en-US" sz="2400" dirty="0" smtClean="0"/>
                        <a:t>Ensure affordable and accessible high-quality health care for people, families, employers, and governments.</a:t>
                      </a:r>
                    </a:p>
                    <a:p>
                      <a:pPr marL="365760" indent="-365760">
                        <a:spcBef>
                          <a:spcPts val="600"/>
                        </a:spcBef>
                        <a:buFont typeface="+mj-lt"/>
                        <a:buAutoNum type="arabicPeriod"/>
                      </a:pPr>
                      <a:r>
                        <a:rPr lang="en-US" sz="2400" dirty="0" smtClean="0"/>
                        <a:t>Support and enable communities to ensure accessible, high-quality care while reducing waste and fraud.</a:t>
                      </a:r>
                      <a:endParaRPr lang="en-US" dirty="0"/>
                    </a:p>
                  </a:txBody>
                  <a:tcPr>
                    <a:lnT w="38100" cmpd="sng">
                      <a:noFill/>
                    </a:lnT>
                    <a:solidFill>
                      <a:srgbClr val="F2F2F2"/>
                    </a:solidFill>
                  </a:tcPr>
                </a:tc>
              </a:tr>
            </a:tbl>
          </a:graphicData>
        </a:graphic>
      </p:graphicFrame>
    </p:spTree>
    <p:extLst>
      <p:ext uri="{BB962C8B-B14F-4D97-AF65-F5344CB8AC3E}">
        <p14:creationId xmlns:p14="http://schemas.microsoft.com/office/powerpoint/2010/main" val="12487242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smtClean="0"/>
              <a:t>Chartbook on Care Affordability</a:t>
            </a:r>
            <a:endParaRPr lang="en-US" dirty="0"/>
          </a:p>
        </p:txBody>
      </p:sp>
      <p:sp>
        <p:nvSpPr>
          <p:cNvPr id="5" name="Content Placeholder 4"/>
          <p:cNvSpPr>
            <a:spLocks noGrp="1"/>
          </p:cNvSpPr>
          <p:nvPr>
            <p:ph idx="1"/>
          </p:nvPr>
        </p:nvSpPr>
        <p:spPr>
          <a:xfrm>
            <a:off x="457200" y="1600201"/>
            <a:ext cx="8229600" cy="3886200"/>
          </a:xfrm>
        </p:spPr>
        <p:txBody>
          <a:bodyPr>
            <a:normAutofit fontScale="92500"/>
          </a:bodyPr>
          <a:lstStyle/>
          <a:p>
            <a:r>
              <a:rPr lang="en-US" dirty="0" smtClean="0"/>
              <a:t>This </a:t>
            </a:r>
            <a:r>
              <a:rPr lang="en-US" dirty="0" err="1" smtClean="0"/>
              <a:t>chartbook</a:t>
            </a:r>
            <a:r>
              <a:rPr lang="en-US" dirty="0" smtClean="0"/>
              <a:t> includes: </a:t>
            </a:r>
          </a:p>
          <a:p>
            <a:pPr lvl="1"/>
            <a:r>
              <a:rPr lang="en-US" dirty="0" smtClean="0"/>
              <a:t>Summary of trends across measures of Care Affordability from the QDR.</a:t>
            </a:r>
          </a:p>
          <a:p>
            <a:pPr lvl="1"/>
            <a:r>
              <a:rPr lang="en-US" dirty="0" smtClean="0"/>
              <a:t>Figures illustrating select measures of Care Affordability.</a:t>
            </a:r>
          </a:p>
          <a:p>
            <a:r>
              <a:rPr lang="en-US" dirty="0" smtClean="0">
                <a:hlinkClick r:id="rId3"/>
              </a:rPr>
              <a:t>Introduction and Methods</a:t>
            </a:r>
            <a:r>
              <a:rPr lang="en-US" dirty="0" smtClean="0"/>
              <a:t> contains information about methods used in the </a:t>
            </a:r>
            <a:r>
              <a:rPr lang="en-US" dirty="0" err="1" smtClean="0"/>
              <a:t>chartbook</a:t>
            </a:r>
            <a:r>
              <a:rPr lang="en-US" dirty="0" smtClean="0"/>
              <a:t>. </a:t>
            </a:r>
          </a:p>
          <a:p>
            <a:r>
              <a:rPr lang="en-US" dirty="0" smtClean="0"/>
              <a:t>A Data Query tool provides access to all data tables (</a:t>
            </a:r>
            <a:r>
              <a:rPr lang="en-US" dirty="0" smtClean="0">
                <a:hlinkClick r:id="rId4"/>
              </a:rPr>
              <a:t>http://nhqrnet.ahrq.gov/inhqrdr/data/query</a:t>
            </a:r>
            <a:r>
              <a:rPr lang="en-US" dirty="0" smtClean="0"/>
              <a:t>). </a:t>
            </a:r>
            <a:endParaRPr lang="en-US" dirty="0"/>
          </a:p>
        </p:txBody>
      </p:sp>
    </p:spTree>
    <p:extLst>
      <p:ext uri="{BB962C8B-B14F-4D97-AF65-F5344CB8AC3E}">
        <p14:creationId xmlns:p14="http://schemas.microsoft.com/office/powerpoint/2010/main" val="2116006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Care Affordability Trends</a:t>
            </a:r>
            <a:endParaRPr lang="en-US" dirty="0"/>
          </a:p>
        </p:txBody>
      </p:sp>
      <p:sp>
        <p:nvSpPr>
          <p:cNvPr id="3" name="Content Placeholder 2"/>
          <p:cNvSpPr>
            <a:spLocks noGrp="1"/>
          </p:cNvSpPr>
          <p:nvPr>
            <p:ph idx="1"/>
          </p:nvPr>
        </p:nvSpPr>
        <p:spPr/>
        <p:txBody>
          <a:bodyPr/>
          <a:lstStyle/>
          <a:p>
            <a:r>
              <a:rPr lang="en-US" dirty="0" smtClean="0"/>
              <a:t>Few measures of Care Affordability can be tracked over time.</a:t>
            </a:r>
          </a:p>
          <a:p>
            <a:r>
              <a:rPr lang="en-US" dirty="0" smtClean="0"/>
              <a:t>One measure of Care Affordability showed worsening over time from 2002 to 2013:</a:t>
            </a:r>
          </a:p>
          <a:p>
            <a:pPr lvl="1"/>
            <a:r>
              <a:rPr lang="en-US" dirty="0" smtClean="0"/>
              <a:t>People without a usual source of care who indicate a financial or insurance reason for not having a </a:t>
            </a:r>
            <a:r>
              <a:rPr lang="en-US" dirty="0" smtClean="0"/>
              <a:t>source </a:t>
            </a:r>
            <a:r>
              <a:rPr lang="en-US" dirty="0" smtClean="0"/>
              <a:t>of care</a:t>
            </a:r>
          </a:p>
          <a:p>
            <a:endParaRPr lang="en-US" dirty="0"/>
          </a:p>
        </p:txBody>
      </p:sp>
    </p:spTree>
    <p:extLst>
      <p:ext uri="{BB962C8B-B14F-4D97-AF65-F5344CB8AC3E}">
        <p14:creationId xmlns:p14="http://schemas.microsoft.com/office/powerpoint/2010/main" val="15660215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Care Affordability Trends</a:t>
            </a:r>
            <a:endParaRPr lang="en-US" dirty="0"/>
          </a:p>
        </p:txBody>
      </p:sp>
      <p:sp>
        <p:nvSpPr>
          <p:cNvPr id="3" name="Content Placeholder 2"/>
          <p:cNvSpPr>
            <a:spLocks noGrp="1"/>
          </p:cNvSpPr>
          <p:nvPr>
            <p:ph idx="1"/>
          </p:nvPr>
        </p:nvSpPr>
        <p:spPr/>
        <p:txBody>
          <a:bodyPr/>
          <a:lstStyle/>
          <a:p>
            <a:r>
              <a:rPr lang="en-US" dirty="0" smtClean="0"/>
              <a:t>One measure of Care Affordability achieved 95% performance and was removed from the report this year: </a:t>
            </a:r>
          </a:p>
          <a:p>
            <a:pPr lvl="1"/>
            <a:r>
              <a:rPr lang="en-US" dirty="0" smtClean="0"/>
              <a:t>People under age 65 with private insurance whose family’s out-of-pocket medical expenditures were more than 10% of total family income</a:t>
            </a:r>
          </a:p>
          <a:p>
            <a:r>
              <a:rPr lang="en-US" dirty="0" smtClean="0"/>
              <a:t>No measures of Care Affordability improved quickly, defined as an average annual rate of change greater than 10% per year.</a:t>
            </a:r>
          </a:p>
          <a:p>
            <a:endParaRPr lang="en-US" dirty="0" smtClean="0"/>
          </a:p>
          <a:p>
            <a:endParaRPr lang="en-US" dirty="0"/>
          </a:p>
        </p:txBody>
      </p:sp>
    </p:spTree>
    <p:extLst>
      <p:ext uri="{BB962C8B-B14F-4D97-AF65-F5344CB8AC3E}">
        <p14:creationId xmlns:p14="http://schemas.microsoft.com/office/powerpoint/2010/main" val="1438998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20630</TotalTime>
  <Words>3002</Words>
  <Application>Microsoft Office PowerPoint</Application>
  <PresentationFormat>On-screen Show (4:3)</PresentationFormat>
  <Paragraphs>206</Paragraphs>
  <Slides>23</Slides>
  <Notes>21</Notes>
  <HiddenSlides>0</HiddenSlides>
  <MMClips>0</MMClips>
  <ScaleCrop>false</ScaleCrop>
  <HeadingPairs>
    <vt:vector size="4" baseType="variant">
      <vt:variant>
        <vt:lpstr>Theme</vt:lpstr>
      </vt:variant>
      <vt:variant>
        <vt:i4>2</vt:i4>
      </vt:variant>
      <vt:variant>
        <vt:lpstr>Slide Titles</vt:lpstr>
      </vt:variant>
      <vt:variant>
        <vt:i4>23</vt:i4>
      </vt:variant>
    </vt:vector>
  </HeadingPairs>
  <TitlesOfParts>
    <vt:vector size="25" baseType="lpstr">
      <vt:lpstr>Office Theme</vt:lpstr>
      <vt:lpstr>Custom Design</vt:lpstr>
      <vt:lpstr>National Healthcare Quality and Disparities Report</vt:lpstr>
      <vt:lpstr>National Healthcare Quality and Disparities Report</vt:lpstr>
      <vt:lpstr>National Healthcare Quality and Disparities Report</vt:lpstr>
      <vt:lpstr>Key Findings of the 2015 QDR</vt:lpstr>
      <vt:lpstr>Chartbooks Organized Around Priorities of the National Quality Strategy</vt:lpstr>
      <vt:lpstr>Priority 6: Making quality care more affordable for individuals, families, employers, and governments by developing and spreading new health care delivery models</vt:lpstr>
      <vt:lpstr>Chartbook on Care Affordability</vt:lpstr>
      <vt:lpstr>Care Affordability Trends</vt:lpstr>
      <vt:lpstr>Care Affordability Trends</vt:lpstr>
      <vt:lpstr>Care Affordability Measures for Which Disparities Were Eliminated</vt:lpstr>
      <vt:lpstr>Care Affordability Measures for Which Disparities Were Eliminated</vt:lpstr>
      <vt:lpstr>Care Affordability Measures for Which Disparities Were Growing</vt:lpstr>
      <vt:lpstr>Care Affordability Measures for Which a New Disparity Was Identified</vt:lpstr>
      <vt:lpstr>Measures of Care Affordability</vt:lpstr>
      <vt:lpstr>Measures of Access Problems Due to Health Care Costs</vt:lpstr>
      <vt:lpstr>People under age 65 whose family's health insurance premiums and out-of-pocket medical expenses were more than 10% of total family income, by chronic conditions (18-64) and family income, 2006-2013</vt:lpstr>
      <vt:lpstr>People without a usual source of care who indicate a financial or insurance reason for not having a source of care, by insurance (under age 65) and race/ethnicity, 2002-2013</vt:lpstr>
      <vt:lpstr>People under age 65 who were in families having problems paying medical bills in the past year, by poverty status and race/ethnicity, 2011-2015 Q2</vt:lpstr>
      <vt:lpstr>Measures of Inefficiency</vt:lpstr>
      <vt:lpstr>Admissions for perforated appendix per 1,000 adult admissions with appendicitis age 18 and over, United States, by race/ethnicity and insurance, 2001-2013</vt:lpstr>
      <vt:lpstr>Men age 40+ who had a screening prostate-specific antigen test in the past year as part of routine exam, by age, race, and education, 2014</vt:lpstr>
      <vt:lpstr>Supplemental Measures of Care Affordability</vt:lpstr>
      <vt:lpstr>Per capita national health expenditures in 2009 $, by largest components, 2003-2014</vt:lpstr>
    </vt:vector>
  </TitlesOfParts>
  <Company>DHHS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DHHS</dc:creator>
  <cp:lastModifiedBy>Doreen Bonnett</cp:lastModifiedBy>
  <cp:revision>303</cp:revision>
  <cp:lastPrinted>2014-09-03T18:51:10Z</cp:lastPrinted>
  <dcterms:created xsi:type="dcterms:W3CDTF">2013-09-03T18:05:51Z</dcterms:created>
  <dcterms:modified xsi:type="dcterms:W3CDTF">2016-07-29T20:38:28Z</dcterms:modified>
</cp:coreProperties>
</file>