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30.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31.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32.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33.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34.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drawings/drawing1.xml" ContentType="application/vnd.openxmlformats-officedocument.drawingml.chartshapes+xml"/>
  <Override PartName="/ppt/notesSlides/notesSlide38.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drawings/drawing2.xml" ContentType="application/vnd.openxmlformats-officedocument.drawingml.chartshapes+xml"/>
  <Override PartName="/ppt/notesSlides/notesSlide39.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drawings/drawing3.xml" ContentType="application/vnd.openxmlformats-officedocument.drawingml.chartshapes+xml"/>
  <Override PartName="/ppt/charts/chart18.xml" ContentType="application/vnd.openxmlformats-officedocument.drawingml.chart+xml"/>
  <Override PartName="/ppt/theme/themeOverride18.xml" ContentType="application/vnd.openxmlformats-officedocument.themeOverride+xml"/>
  <Override PartName="/ppt/drawings/drawing4.xml" ContentType="application/vnd.openxmlformats-officedocument.drawingml.chartshapes+xml"/>
  <Override PartName="/ppt/notesSlides/notesSlide40.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drawings/drawing5.xml" ContentType="application/vnd.openxmlformats-officedocument.drawingml.chartshapes+xml"/>
  <Override PartName="/ppt/charts/chart20.xml" ContentType="application/vnd.openxmlformats-officedocument.drawingml.chart+xml"/>
  <Override PartName="/ppt/theme/themeOverride20.xml" ContentType="application/vnd.openxmlformats-officedocument.themeOverride+xml"/>
  <Override PartName="/ppt/drawings/drawing6.xml" ContentType="application/vnd.openxmlformats-officedocument.drawingml.chartshapes+xml"/>
  <Override PartName="/ppt/notesSlides/notesSlide41.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notesSlides/notesSlide46.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notesSlides/notesSlide47.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notesSlides/notesSlide48.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drawings/drawing7.xml" ContentType="application/vnd.openxmlformats-officedocument.drawingml.chartshapes+xml"/>
  <Override PartName="/ppt/notesSlides/notesSlide49.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drawings/drawing8.xml" ContentType="application/vnd.openxmlformats-officedocument.drawingml.chartshape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55.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56.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notesSlides/notesSlide57.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58.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notesSlides/notesSlide59.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notesSlides/notesSlide60.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drawings/drawing9.xml" ContentType="application/vnd.openxmlformats-officedocument.drawingml.chartshapes+xml"/>
  <Override PartName="/ppt/notesSlides/notesSlide61.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notesSlides/notesSlide62.xml" ContentType="application/vnd.openxmlformats-officedocument.presentationml.notesSlide+xml"/>
  <Override PartName="/ppt/charts/chart42.xml" ContentType="application/vnd.openxmlformats-officedocument.drawingml.chart+xml"/>
  <Override PartName="/ppt/theme/themeOverride42.xml" ContentType="application/vnd.openxmlformats-officedocument.themeOverride+xml"/>
  <Override PartName="/ppt/drawings/drawing10.xml" ContentType="application/vnd.openxmlformats-officedocument.drawingml.chartshapes+xml"/>
  <Override PartName="/ppt/charts/chart43.xml" ContentType="application/vnd.openxmlformats-officedocument.drawingml.chart+xml"/>
  <Override PartName="/ppt/theme/themeOverride43.xml" ContentType="application/vnd.openxmlformats-officedocument.themeOverr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notesSlides/notesSlide86.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notesSlides/notesSlide87.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notesSlides/notesSlide88.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charts/chart50.xml" ContentType="application/vnd.openxmlformats-officedocument.drawingml.chart+xml"/>
  <Override PartName="/ppt/theme/themeOverride50.xml" ContentType="application/vnd.openxmlformats-officedocument.themeOverride+xml"/>
  <Override PartName="/ppt/notesSlides/notesSlide89.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notesSlides/notesSlide90.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charts/chart54.xml" ContentType="application/vnd.openxmlformats-officedocument.drawingml.chart+xml"/>
  <Override PartName="/ppt/theme/themeOverride54.xml" ContentType="application/vnd.openxmlformats-officedocument.themeOverr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drawings/drawing11.xml" ContentType="application/vnd.openxmlformats-officedocument.drawingml.chartshapes+xml"/>
  <Override PartName="/ppt/charts/chart56.xml" ContentType="application/vnd.openxmlformats-officedocument.drawingml.chart+xml"/>
  <Override PartName="/ppt/theme/themeOverride56.xml" ContentType="application/vnd.openxmlformats-officedocument.themeOverride+xml"/>
  <Override PartName="/ppt/drawings/drawing12.xml" ContentType="application/vnd.openxmlformats-officedocument.drawingml.chartshape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57.xml" ContentType="application/vnd.openxmlformats-officedocument.drawingml.chart+xml"/>
  <Override PartName="/ppt/theme/themeOverride57.xml" ContentType="application/vnd.openxmlformats-officedocument.themeOverride+xml"/>
  <Override PartName="/ppt/charts/chart58.xml" ContentType="application/vnd.openxmlformats-officedocument.drawingml.chart+xml"/>
  <Override PartName="/ppt/theme/themeOverride58.xml" ContentType="application/vnd.openxmlformats-officedocument.themeOverride+xml"/>
  <Override PartName="/ppt/notesSlides/notesSlide99.xml" ContentType="application/vnd.openxmlformats-officedocument.presentationml.notesSlide+xml"/>
  <Override PartName="/ppt/charts/chart59.xml" ContentType="application/vnd.openxmlformats-officedocument.drawingml.chart+xml"/>
  <Override PartName="/ppt/theme/themeOverride59.xml" ContentType="application/vnd.openxmlformats-officedocument.themeOverride+xml"/>
  <Override PartName="/ppt/charts/chart60.xml" ContentType="application/vnd.openxmlformats-officedocument.drawingml.chart+xml"/>
  <Override PartName="/ppt/theme/themeOverride60.xml" ContentType="application/vnd.openxmlformats-officedocument.themeOverr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charts/chart61.xml" ContentType="application/vnd.openxmlformats-officedocument.drawingml.chart+xml"/>
  <Override PartName="/ppt/theme/themeOverride61.xml" ContentType="application/vnd.openxmlformats-officedocument.themeOverride+xml"/>
  <Override PartName="/ppt/charts/chart62.xml" ContentType="application/vnd.openxmlformats-officedocument.drawingml.chart+xml"/>
  <Override PartName="/ppt/theme/themeOverride62.xml" ContentType="application/vnd.openxmlformats-officedocument.themeOverride+xml"/>
  <Override PartName="/ppt/notesSlides/notesSlide109.xml" ContentType="application/vnd.openxmlformats-officedocument.presentationml.notesSlide+xml"/>
  <Override PartName="/ppt/charts/chart63.xml" ContentType="application/vnd.openxmlformats-officedocument.drawingml.chart+xml"/>
  <Override PartName="/ppt/theme/themeOverride63.xml" ContentType="application/vnd.openxmlformats-officedocument.themeOverride+xml"/>
  <Override PartName="/ppt/charts/chart64.xml" ContentType="application/vnd.openxmlformats-officedocument.drawingml.chart+xml"/>
  <Override PartName="/ppt/theme/themeOverride64.xml" ContentType="application/vnd.openxmlformats-officedocument.themeOverr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charts/chart65.xml" ContentType="application/vnd.openxmlformats-officedocument.drawingml.chart+xml"/>
  <Override PartName="/ppt/theme/themeOverride65.xml" ContentType="application/vnd.openxmlformats-officedocument.themeOverride+xml"/>
  <Override PartName="/ppt/drawings/drawing13.xml" ContentType="application/vnd.openxmlformats-officedocument.drawingml.chartshapes+xml"/>
  <Override PartName="/ppt/charts/chart66.xml" ContentType="application/vnd.openxmlformats-officedocument.drawingml.chart+xml"/>
  <Override PartName="/ppt/theme/themeOverride66.xml" ContentType="application/vnd.openxmlformats-officedocument.themeOverride+xml"/>
  <Override PartName="/ppt/drawings/drawing14.xml" ContentType="application/vnd.openxmlformats-officedocument.drawingml.chartshapes+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charts/chart67.xml" ContentType="application/vnd.openxmlformats-officedocument.drawingml.chart+xml"/>
  <Override PartName="/ppt/theme/themeOverride67.xml" ContentType="application/vnd.openxmlformats-officedocument.themeOverride+xml"/>
  <Override PartName="/ppt/drawings/drawing15.xml" ContentType="application/vnd.openxmlformats-officedocument.drawingml.chartshapes+xml"/>
  <Override PartName="/ppt/charts/chart68.xml" ContentType="application/vnd.openxmlformats-officedocument.drawingml.chart+xml"/>
  <Override PartName="/ppt/theme/themeOverride68.xml" ContentType="application/vnd.openxmlformats-officedocument.themeOverride+xml"/>
  <Override PartName="/ppt/drawings/drawing16.xml" ContentType="application/vnd.openxmlformats-officedocument.drawingml.chartshapes+xml"/>
  <Override PartName="/ppt/notesSlides/notesSlide119.xml" ContentType="application/vnd.openxmlformats-officedocument.presentationml.notesSlide+xml"/>
  <Override PartName="/ppt/charts/chart69.xml" ContentType="application/vnd.openxmlformats-officedocument.drawingml.chart+xml"/>
  <Override PartName="/ppt/theme/themeOverride69.xml" ContentType="application/vnd.openxmlformats-officedocument.themeOverride+xml"/>
  <Override PartName="/ppt/drawings/drawing17.xml" ContentType="application/vnd.openxmlformats-officedocument.drawingml.chartshapes+xml"/>
  <Override PartName="/ppt/charts/chart70.xml" ContentType="application/vnd.openxmlformats-officedocument.drawingml.chart+xml"/>
  <Override PartName="/ppt/theme/themeOverride70.xml" ContentType="application/vnd.openxmlformats-officedocument.themeOverride+xml"/>
  <Override PartName="/ppt/drawings/drawing18.xml" ContentType="application/vnd.openxmlformats-officedocument.drawingml.chartshapes+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charts/chart71.xml" ContentType="application/vnd.openxmlformats-officedocument.drawingml.chart+xml"/>
  <Override PartName="/ppt/theme/themeOverride71.xml" ContentType="application/vnd.openxmlformats-officedocument.themeOverride+xml"/>
  <Override PartName="/ppt/drawings/drawing19.xml" ContentType="application/vnd.openxmlformats-officedocument.drawingml.chartshapes+xml"/>
  <Override PartName="/ppt/charts/chart72.xml" ContentType="application/vnd.openxmlformats-officedocument.drawingml.chart+xml"/>
  <Override PartName="/ppt/theme/themeOverride72.xml" ContentType="application/vnd.openxmlformats-officedocument.themeOverride+xml"/>
  <Override PartName="/ppt/drawings/drawing20.xml" ContentType="application/vnd.openxmlformats-officedocument.drawingml.chartshapes+xml"/>
  <Override PartName="/ppt/notesSlides/notesSlide122.xml" ContentType="application/vnd.openxmlformats-officedocument.presentationml.notesSlide+xml"/>
  <Override PartName="/ppt/charts/chart73.xml" ContentType="application/vnd.openxmlformats-officedocument.drawingml.chart+xml"/>
  <Override PartName="/ppt/theme/themeOverride73.xml" ContentType="application/vnd.openxmlformats-officedocument.themeOverride+xml"/>
  <Override PartName="/ppt/drawings/drawing21.xml" ContentType="application/vnd.openxmlformats-officedocument.drawingml.chartshapes+xml"/>
  <Override PartName="/ppt/charts/chart74.xml" ContentType="application/vnd.openxmlformats-officedocument.drawingml.chart+xml"/>
  <Override PartName="/ppt/theme/themeOverride74.xml" ContentType="application/vnd.openxmlformats-officedocument.themeOverride+xml"/>
  <Override PartName="/ppt/drawings/drawing22.xml" ContentType="application/vnd.openxmlformats-officedocument.drawingml.chartshapes+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charts/chart75.xml" ContentType="application/vnd.openxmlformats-officedocument.drawingml.chart+xml"/>
  <Override PartName="/ppt/theme/themeOverride75.xml" ContentType="application/vnd.openxmlformats-officedocument.themeOverride+xml"/>
  <Override PartName="/ppt/charts/chart76.xml" ContentType="application/vnd.openxmlformats-officedocument.drawingml.chart+xml"/>
  <Override PartName="/ppt/theme/themeOverride76.xml" ContentType="application/vnd.openxmlformats-officedocument.themeOverr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charts/chart77.xml" ContentType="application/vnd.openxmlformats-officedocument.drawingml.chart+xml"/>
  <Override PartName="/ppt/theme/themeOverride77.xml" ContentType="application/vnd.openxmlformats-officedocument.themeOverride+xml"/>
  <Override PartName="/ppt/charts/chart78.xml" ContentType="application/vnd.openxmlformats-officedocument.drawingml.chart+xml"/>
  <Override PartName="/ppt/theme/themeOverride78.xml" ContentType="application/vnd.openxmlformats-officedocument.themeOverride+xml"/>
  <Override PartName="/ppt/notesSlides/notesSlide134.xml" ContentType="application/vnd.openxmlformats-officedocument.presentationml.notesSlide+xml"/>
  <Override PartName="/ppt/charts/chart79.xml" ContentType="application/vnd.openxmlformats-officedocument.drawingml.chart+xml"/>
  <Override PartName="/ppt/theme/themeOverride79.xml" ContentType="application/vnd.openxmlformats-officedocument.themeOverride+xml"/>
  <Override PartName="/ppt/charts/chart80.xml" ContentType="application/vnd.openxmlformats-officedocument.drawingml.chart+xml"/>
  <Override PartName="/ppt/theme/themeOverride80.xml" ContentType="application/vnd.openxmlformats-officedocument.themeOverr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charts/chart81.xml" ContentType="application/vnd.openxmlformats-officedocument.drawingml.chart+xml"/>
  <Override PartName="/ppt/theme/themeOverride81.xml" ContentType="application/vnd.openxmlformats-officedocument.themeOverride+xml"/>
  <Override PartName="/ppt/drawings/drawing23.xml" ContentType="application/vnd.openxmlformats-officedocument.drawingml.chartshapes+xml"/>
  <Override PartName="/ppt/charts/chart82.xml" ContentType="application/vnd.openxmlformats-officedocument.drawingml.chart+xml"/>
  <Override PartName="/ppt/theme/themeOverride82.xml" ContentType="application/vnd.openxmlformats-officedocument.themeOverride+xml"/>
  <Override PartName="/ppt/drawings/drawing24.xml" ContentType="application/vnd.openxmlformats-officedocument.drawingml.chartshapes+xml"/>
  <Override PartName="/ppt/notesSlides/notesSlide140.xml" ContentType="application/vnd.openxmlformats-officedocument.presentationml.notesSlide+xml"/>
  <Override PartName="/ppt/charts/chart83.xml" ContentType="application/vnd.openxmlformats-officedocument.drawingml.chart+xml"/>
  <Override PartName="/ppt/theme/themeOverride83.xml" ContentType="application/vnd.openxmlformats-officedocument.themeOverride+xml"/>
  <Override PartName="/ppt/drawings/drawing25.xml" ContentType="application/vnd.openxmlformats-officedocument.drawingml.chartshapes+xml"/>
  <Override PartName="/ppt/charts/chart84.xml" ContentType="application/vnd.openxmlformats-officedocument.drawingml.chart+xml"/>
  <Override PartName="/ppt/theme/themeOverride84.xml" ContentType="application/vnd.openxmlformats-officedocument.themeOverride+xml"/>
  <Override PartName="/ppt/drawings/drawing26.xml" ContentType="application/vnd.openxmlformats-officedocument.drawingml.chartshapes+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charts/chart85.xml" ContentType="application/vnd.openxmlformats-officedocument.drawingml.chart+xml"/>
  <Override PartName="/ppt/theme/themeOverride85.xml" ContentType="application/vnd.openxmlformats-officedocument.themeOverride+xml"/>
  <Override PartName="/ppt/charts/chart86.xml" ContentType="application/vnd.openxmlformats-officedocument.drawingml.chart+xml"/>
  <Override PartName="/ppt/theme/themeOverride86.xml" ContentType="application/vnd.openxmlformats-officedocument.themeOverr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charts/chart87.xml" ContentType="application/vnd.openxmlformats-officedocument.drawingml.chart+xml"/>
  <Override PartName="/ppt/theme/themeOverride87.xml" ContentType="application/vnd.openxmlformats-officedocument.themeOverride+xml"/>
  <Override PartName="/ppt/notesSlides/notesSlide146.xml" ContentType="application/vnd.openxmlformats-officedocument.presentationml.notesSlide+xml"/>
  <Override PartName="/ppt/charts/chart88.xml" ContentType="application/vnd.openxmlformats-officedocument.drawingml.chart+xml"/>
  <Override PartName="/ppt/theme/themeOverride88.xml" ContentType="application/vnd.openxmlformats-officedocument.themeOverride+xml"/>
  <Override PartName="/ppt/notesSlides/notesSlide147.xml" ContentType="application/vnd.openxmlformats-officedocument.presentationml.notesSlide+xml"/>
  <Override PartName="/ppt/charts/chart89.xml" ContentType="application/vnd.openxmlformats-officedocument.drawingml.chart+xml"/>
  <Override PartName="/ppt/theme/themeOverride89.xml" ContentType="application/vnd.openxmlformats-officedocument.themeOverr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charts/chart90.xml" ContentType="application/vnd.openxmlformats-officedocument.drawingml.chart+xml"/>
  <Override PartName="/ppt/theme/themeOverride90.xml" ContentType="application/vnd.openxmlformats-officedocument.themeOverride+xml"/>
  <Override PartName="/ppt/charts/chart91.xml" ContentType="application/vnd.openxmlformats-officedocument.drawingml.chart+xml"/>
  <Override PartName="/ppt/theme/themeOverride91.xml" ContentType="application/vnd.openxmlformats-officedocument.themeOverride+xml"/>
  <Override PartName="/ppt/notesSlides/notesSlide1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7"/>
  </p:notesMasterIdLst>
  <p:handoutMasterIdLst>
    <p:handoutMasterId r:id="rId158"/>
  </p:handoutMasterIdLst>
  <p:sldIdLst>
    <p:sldId id="256" r:id="rId3"/>
    <p:sldId id="340" r:id="rId4"/>
    <p:sldId id="294" r:id="rId5"/>
    <p:sldId id="341" r:id="rId6"/>
    <p:sldId id="295" r:id="rId7"/>
    <p:sldId id="296" r:id="rId8"/>
    <p:sldId id="297" r:id="rId9"/>
    <p:sldId id="278" r:id="rId10"/>
    <p:sldId id="282" r:id="rId11"/>
    <p:sldId id="276" r:id="rId12"/>
    <p:sldId id="290" r:id="rId13"/>
    <p:sldId id="291" r:id="rId14"/>
    <p:sldId id="292" r:id="rId15"/>
    <p:sldId id="284" r:id="rId16"/>
    <p:sldId id="286" r:id="rId17"/>
    <p:sldId id="342" r:id="rId18"/>
    <p:sldId id="288" r:id="rId19"/>
    <p:sldId id="343" r:id="rId20"/>
    <p:sldId id="289" r:id="rId21"/>
    <p:sldId id="344" r:id="rId22"/>
    <p:sldId id="274" r:id="rId23"/>
    <p:sldId id="283" r:id="rId24"/>
    <p:sldId id="354" r:id="rId25"/>
    <p:sldId id="355" r:id="rId26"/>
    <p:sldId id="357" r:id="rId27"/>
    <p:sldId id="358" r:id="rId28"/>
    <p:sldId id="359" r:id="rId29"/>
    <p:sldId id="360" r:id="rId30"/>
    <p:sldId id="361" r:id="rId31"/>
    <p:sldId id="362" r:id="rId32"/>
    <p:sldId id="363" r:id="rId33"/>
    <p:sldId id="364" r:id="rId34"/>
    <p:sldId id="365" r:id="rId35"/>
    <p:sldId id="366" r:id="rId36"/>
    <p:sldId id="367" r:id="rId37"/>
    <p:sldId id="440" r:id="rId38"/>
    <p:sldId id="441" r:id="rId39"/>
    <p:sldId id="442" r:id="rId40"/>
    <p:sldId id="443" r:id="rId41"/>
    <p:sldId id="444" r:id="rId42"/>
    <p:sldId id="445" r:id="rId43"/>
    <p:sldId id="446" r:id="rId44"/>
    <p:sldId id="447" r:id="rId45"/>
    <p:sldId id="448"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449" r:id="rId69"/>
    <p:sldId id="450" r:id="rId70"/>
    <p:sldId id="451" r:id="rId71"/>
    <p:sldId id="452" r:id="rId72"/>
    <p:sldId id="453" r:id="rId73"/>
    <p:sldId id="454" r:id="rId74"/>
    <p:sldId id="455" r:id="rId75"/>
    <p:sldId id="456" r:id="rId76"/>
    <p:sldId id="457" r:id="rId77"/>
    <p:sldId id="458" r:id="rId78"/>
    <p:sldId id="459" r:id="rId79"/>
    <p:sldId id="460" r:id="rId80"/>
    <p:sldId id="461" r:id="rId81"/>
    <p:sldId id="462" r:id="rId82"/>
    <p:sldId id="463" r:id="rId83"/>
    <p:sldId id="464" r:id="rId84"/>
    <p:sldId id="465" r:id="rId85"/>
    <p:sldId id="466" r:id="rId86"/>
    <p:sldId id="467" r:id="rId87"/>
    <p:sldId id="468" r:id="rId88"/>
    <p:sldId id="469" r:id="rId89"/>
    <p:sldId id="470" r:id="rId90"/>
    <p:sldId id="471" r:id="rId91"/>
    <p:sldId id="472" r:id="rId92"/>
    <p:sldId id="473" r:id="rId93"/>
    <p:sldId id="474" r:id="rId94"/>
    <p:sldId id="475" r:id="rId95"/>
    <p:sldId id="476" r:id="rId96"/>
    <p:sldId id="477" r:id="rId97"/>
    <p:sldId id="478" r:id="rId98"/>
    <p:sldId id="479" r:id="rId99"/>
    <p:sldId id="480" r:id="rId100"/>
    <p:sldId id="481" r:id="rId101"/>
    <p:sldId id="482" r:id="rId102"/>
    <p:sldId id="483" r:id="rId103"/>
    <p:sldId id="484" r:id="rId104"/>
    <p:sldId id="485" r:id="rId105"/>
    <p:sldId id="486" r:id="rId106"/>
    <p:sldId id="487" r:id="rId107"/>
    <p:sldId id="390" r:id="rId108"/>
    <p:sldId id="391" r:id="rId109"/>
    <p:sldId id="392" r:id="rId110"/>
    <p:sldId id="393" r:id="rId111"/>
    <p:sldId id="394" r:id="rId112"/>
    <p:sldId id="395" r:id="rId113"/>
    <p:sldId id="396" r:id="rId114"/>
    <p:sldId id="397" r:id="rId115"/>
    <p:sldId id="398" r:id="rId116"/>
    <p:sldId id="399" r:id="rId117"/>
    <p:sldId id="400" r:id="rId118"/>
    <p:sldId id="401" r:id="rId119"/>
    <p:sldId id="402" r:id="rId120"/>
    <p:sldId id="403" r:id="rId121"/>
    <p:sldId id="404" r:id="rId122"/>
    <p:sldId id="405" r:id="rId123"/>
    <p:sldId id="406" r:id="rId124"/>
    <p:sldId id="407" r:id="rId125"/>
    <p:sldId id="408" r:id="rId126"/>
    <p:sldId id="409" r:id="rId127"/>
    <p:sldId id="410" r:id="rId128"/>
    <p:sldId id="411" r:id="rId129"/>
    <p:sldId id="412" r:id="rId130"/>
    <p:sldId id="413" r:id="rId131"/>
    <p:sldId id="414" r:id="rId132"/>
    <p:sldId id="415" r:id="rId133"/>
    <p:sldId id="416" r:id="rId134"/>
    <p:sldId id="417" r:id="rId135"/>
    <p:sldId id="418" r:id="rId136"/>
    <p:sldId id="419" r:id="rId137"/>
    <p:sldId id="420" r:id="rId138"/>
    <p:sldId id="421" r:id="rId139"/>
    <p:sldId id="422" r:id="rId140"/>
    <p:sldId id="423" r:id="rId141"/>
    <p:sldId id="424" r:id="rId142"/>
    <p:sldId id="425" r:id="rId143"/>
    <p:sldId id="426" r:id="rId144"/>
    <p:sldId id="427" r:id="rId145"/>
    <p:sldId id="428" r:id="rId146"/>
    <p:sldId id="429" r:id="rId147"/>
    <p:sldId id="430" r:id="rId148"/>
    <p:sldId id="431" r:id="rId149"/>
    <p:sldId id="432" r:id="rId150"/>
    <p:sldId id="433" r:id="rId151"/>
    <p:sldId id="434" r:id="rId152"/>
    <p:sldId id="435" r:id="rId153"/>
    <p:sldId id="436" r:id="rId154"/>
    <p:sldId id="437" r:id="rId155"/>
    <p:sldId id="438" r:id="rId1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MB" lastIdx="23" clrIdx="0"/>
  <p:cmAuthor id="1" name="VAS" initials="VAS" lastIdx="8" clrIdx="1"/>
  <p:cmAuthor id="2" name="DHHS" initials="EM" lastIdx="8" clrIdx="2"/>
  <p:cmAuthor id="3" name="Doreen Bonnett" initials="DMB" lastIdx="70" clrIdx="3"/>
  <p:cmAuthor id="4" name="Windows User" initials="WU" lastIdx="82" clrIdx="4"/>
  <p:cmAuthor id="5" name="Michelle Roberts" initials="MR"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A0A"/>
    <a:srgbClr val="0072C6"/>
    <a:srgbClr val="F2F2F2"/>
    <a:srgbClr val="0033CC"/>
    <a:srgbClr val="83D081"/>
    <a:srgbClr val="7BA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80639" autoAdjust="0"/>
  </p:normalViewPr>
  <p:slideViewPr>
    <p:cSldViewPr>
      <p:cViewPr varScale="1">
        <p:scale>
          <a:sx n="64" d="100"/>
          <a:sy n="64" d="100"/>
        </p:scale>
        <p:origin x="-1182"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33744"/>
    </p:cViewPr>
  </p:sorterViewPr>
  <p:notesViewPr>
    <p:cSldViewPr>
      <p:cViewPr>
        <p:scale>
          <a:sx n="80" d="100"/>
          <a:sy n="80" d="100"/>
        </p:scale>
        <p:origin x="-2717" y="74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commentAuthors" Target="commentAuthor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5.xlsx"/><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6.xlsx"/><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5.xlsx"/><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66.xlsx"/><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67.xlsx"/><Relationship Id="rId1" Type="http://schemas.openxmlformats.org/officeDocument/2006/relationships/themeOverride" Target="../theme/themeOverride67.xml"/></Relationships>
</file>

<file path=ppt/charts/_rels/chart68.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68.xlsx"/><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69.xlsx"/><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70.xlsx"/><Relationship Id="rId1" Type="http://schemas.openxmlformats.org/officeDocument/2006/relationships/themeOverride" Target="../theme/themeOverride70.xml"/></Relationships>
</file>

<file path=ppt/charts/_rels/chart71.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71.xlsx"/><Relationship Id="rId1" Type="http://schemas.openxmlformats.org/officeDocument/2006/relationships/themeOverride" Target="../theme/themeOverride71.xml"/></Relationships>
</file>

<file path=ppt/charts/_rels/chart72.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72.xlsx"/><Relationship Id="rId1" Type="http://schemas.openxmlformats.org/officeDocument/2006/relationships/themeOverride" Target="../theme/themeOverride72.xml"/></Relationships>
</file>

<file path=ppt/charts/_rels/chart73.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73.xlsx"/><Relationship Id="rId1" Type="http://schemas.openxmlformats.org/officeDocument/2006/relationships/themeOverride" Target="../theme/themeOverride73.xml"/></Relationships>
</file>

<file path=ppt/charts/_rels/chart74.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74.xlsx"/><Relationship Id="rId1" Type="http://schemas.openxmlformats.org/officeDocument/2006/relationships/themeOverride" Target="../theme/themeOverride7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7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7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7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7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79.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80.xml"/></Relationships>
</file>

<file path=ppt/charts/_rels/chart81.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_Worksheet81.xlsx"/><Relationship Id="rId1" Type="http://schemas.openxmlformats.org/officeDocument/2006/relationships/themeOverride" Target="../theme/themeOverride81.xml"/></Relationships>
</file>

<file path=ppt/charts/_rels/chart82.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_Worksheet82.xlsx"/><Relationship Id="rId1" Type="http://schemas.openxmlformats.org/officeDocument/2006/relationships/themeOverride" Target="../theme/themeOverride82.xml"/></Relationships>
</file>

<file path=ppt/charts/_rels/chart83.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83.xlsx"/><Relationship Id="rId1" Type="http://schemas.openxmlformats.org/officeDocument/2006/relationships/themeOverride" Target="../theme/themeOverride83.xml"/></Relationships>
</file>

<file path=ppt/charts/_rels/chart84.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84.xlsx"/><Relationship Id="rId1" Type="http://schemas.openxmlformats.org/officeDocument/2006/relationships/themeOverride" Target="../theme/themeOverride84.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85.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86.xml"/></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87.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themeOverride" Target="../theme/themeOverride88.xml"/></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89.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90.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themeOverride" Target="../theme/themeOverride9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803048657379367E-2"/>
          <c:y val="0.109526686256155"/>
          <c:w val="0.92132815128878121"/>
          <c:h val="0.78267431704589718"/>
        </c:manualLayout>
      </c:layout>
      <c:barChart>
        <c:barDir val="col"/>
        <c:grouping val="percentStacked"/>
        <c:varyColors val="0"/>
        <c:ser>
          <c:idx val="2"/>
          <c:order val="0"/>
          <c:tx>
            <c:strRef>
              <c:f>Sheet1!$B$1</c:f>
              <c:strCache>
                <c:ptCount val="1"/>
                <c:pt idx="0">
                  <c:v>Improving</c:v>
                </c:pt>
              </c:strCache>
            </c:strRef>
          </c:tx>
          <c:spPr>
            <a:solidFill>
              <a:sysClr val="windowText" lastClr="000000"/>
            </a:solidFill>
          </c:spPr>
          <c:invertIfNegative val="0"/>
          <c:dLbls>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Sheet1!$A$2:$A$15</c:f>
              <c:strCache>
                <c:ptCount val="6"/>
                <c:pt idx="0">
                  <c:v>Total (n=191)</c:v>
                </c:pt>
                <c:pt idx="1">
                  <c:v>Person-Centered Care (n=20)</c:v>
                </c:pt>
                <c:pt idx="2">
                  <c:v>Effective Treatment (n=37)</c:v>
                </c:pt>
                <c:pt idx="3">
                  <c:v>Healthy Living (n=58)</c:v>
                </c:pt>
                <c:pt idx="4">
                  <c:v>Patient Safety (n=31)</c:v>
                </c:pt>
                <c:pt idx="5">
                  <c:v>Care Coordination (n=37)</c:v>
                </c:pt>
              </c:strCache>
            </c:strRef>
          </c:cat>
          <c:val>
            <c:numRef>
              <c:f>Sheet1!$B$2:$B$15</c:f>
              <c:numCache>
                <c:formatCode>General</c:formatCode>
                <c:ptCount val="6"/>
                <c:pt idx="0">
                  <c:v>110</c:v>
                </c:pt>
                <c:pt idx="1">
                  <c:v>16</c:v>
                </c:pt>
                <c:pt idx="2">
                  <c:v>21</c:v>
                </c:pt>
                <c:pt idx="3">
                  <c:v>35</c:v>
                </c:pt>
                <c:pt idx="4">
                  <c:v>19</c:v>
                </c:pt>
                <c:pt idx="5">
                  <c:v>18</c:v>
                </c:pt>
              </c:numCache>
            </c:numRef>
          </c:val>
        </c:ser>
        <c:ser>
          <c:idx val="1"/>
          <c:order val="1"/>
          <c:tx>
            <c:strRef>
              <c:f>Sheet1!$C$1</c:f>
              <c:strCache>
                <c:ptCount val="1"/>
                <c:pt idx="0">
                  <c:v>No Change</c:v>
                </c:pt>
              </c:strCache>
            </c:strRef>
          </c:tx>
          <c:spPr>
            <a:solidFill>
              <a:srgbClr val="0072C6"/>
            </a:solidFill>
          </c:spPr>
          <c:invertIfNegative val="0"/>
          <c:dLbls>
            <c:txPr>
              <a:bodyPr/>
              <a:lstStyle/>
              <a:p>
                <a:pPr>
                  <a:defRPr sz="1600">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Sheet1!$A$2:$A$15</c:f>
              <c:strCache>
                <c:ptCount val="6"/>
                <c:pt idx="0">
                  <c:v>Total (n=191)</c:v>
                </c:pt>
                <c:pt idx="1">
                  <c:v>Person-Centered Care (n=20)</c:v>
                </c:pt>
                <c:pt idx="2">
                  <c:v>Effective Treatment (n=37)</c:v>
                </c:pt>
                <c:pt idx="3">
                  <c:v>Healthy Living (n=58)</c:v>
                </c:pt>
                <c:pt idx="4">
                  <c:v>Patient Safety (n=31)</c:v>
                </c:pt>
                <c:pt idx="5">
                  <c:v>Care Coordination (n=37)</c:v>
                </c:pt>
              </c:strCache>
            </c:strRef>
          </c:cat>
          <c:val>
            <c:numRef>
              <c:f>Sheet1!$C$2:$C$15</c:f>
              <c:numCache>
                <c:formatCode>General</c:formatCode>
                <c:ptCount val="6"/>
                <c:pt idx="0">
                  <c:v>62</c:v>
                </c:pt>
                <c:pt idx="1">
                  <c:v>3</c:v>
                </c:pt>
                <c:pt idx="2">
                  <c:v>13</c:v>
                </c:pt>
                <c:pt idx="3">
                  <c:v>18</c:v>
                </c:pt>
                <c:pt idx="4">
                  <c:v>10</c:v>
                </c:pt>
                <c:pt idx="5">
                  <c:v>13</c:v>
                </c:pt>
              </c:numCache>
            </c:numRef>
          </c:val>
        </c:ser>
        <c:ser>
          <c:idx val="0"/>
          <c:order val="2"/>
          <c:tx>
            <c:strRef>
              <c:f>Sheet1!$D$1</c:f>
              <c:strCache>
                <c:ptCount val="1"/>
                <c:pt idx="0">
                  <c:v>Worsening</c:v>
                </c:pt>
              </c:strCache>
            </c:strRef>
          </c:tx>
          <c:spPr>
            <a:solidFill>
              <a:srgbClr val="AABA0A"/>
            </a:solidFill>
          </c:spPr>
          <c:invertIfNegative val="0"/>
          <c:dLbls>
            <c:txPr>
              <a:bodyPr/>
              <a:lstStyle/>
              <a:p>
                <a:pPr>
                  <a:defRPr sz="1600">
                    <a:latin typeface="Calibri" panose="020F0502020204030204" pitchFamily="34" charset="0"/>
                  </a:defRPr>
                </a:pPr>
                <a:endParaRPr lang="en-US"/>
              </a:p>
            </c:txPr>
            <c:showLegendKey val="0"/>
            <c:showVal val="1"/>
            <c:showCatName val="0"/>
            <c:showSerName val="0"/>
            <c:showPercent val="0"/>
            <c:showBubbleSize val="0"/>
            <c:showLeaderLines val="0"/>
          </c:dLbls>
          <c:cat>
            <c:strRef>
              <c:f>Sheet1!$A$2:$A$15</c:f>
              <c:strCache>
                <c:ptCount val="6"/>
                <c:pt idx="0">
                  <c:v>Total (n=191)</c:v>
                </c:pt>
                <c:pt idx="1">
                  <c:v>Person-Centered Care (n=20)</c:v>
                </c:pt>
                <c:pt idx="2">
                  <c:v>Effective Treatment (n=37)</c:v>
                </c:pt>
                <c:pt idx="3">
                  <c:v>Healthy Living (n=58)</c:v>
                </c:pt>
                <c:pt idx="4">
                  <c:v>Patient Safety (n=31)</c:v>
                </c:pt>
                <c:pt idx="5">
                  <c:v>Care Coordination (n=37)</c:v>
                </c:pt>
              </c:strCache>
            </c:strRef>
          </c:cat>
          <c:val>
            <c:numRef>
              <c:f>Sheet1!$D$2:$D$15</c:f>
              <c:numCache>
                <c:formatCode>General</c:formatCode>
                <c:ptCount val="6"/>
                <c:pt idx="0">
                  <c:v>19</c:v>
                </c:pt>
                <c:pt idx="1">
                  <c:v>1</c:v>
                </c:pt>
                <c:pt idx="2">
                  <c:v>3</c:v>
                </c:pt>
                <c:pt idx="3">
                  <c:v>5</c:v>
                </c:pt>
                <c:pt idx="4">
                  <c:v>2</c:v>
                </c:pt>
                <c:pt idx="5">
                  <c:v>6</c:v>
                </c:pt>
              </c:numCache>
            </c:numRef>
          </c:val>
        </c:ser>
        <c:dLbls>
          <c:showLegendKey val="0"/>
          <c:showVal val="1"/>
          <c:showCatName val="0"/>
          <c:showSerName val="0"/>
          <c:showPercent val="0"/>
          <c:showBubbleSize val="0"/>
        </c:dLbls>
        <c:gapWidth val="150"/>
        <c:overlap val="100"/>
        <c:axId val="69830528"/>
        <c:axId val="69832064"/>
      </c:barChart>
      <c:catAx>
        <c:axId val="69830528"/>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69832064"/>
        <c:crosses val="autoZero"/>
        <c:auto val="1"/>
        <c:lblAlgn val="ctr"/>
        <c:lblOffset val="100"/>
        <c:tickLblSkip val="1"/>
        <c:tickMarkSkip val="1"/>
        <c:noMultiLvlLbl val="0"/>
      </c:catAx>
      <c:valAx>
        <c:axId val="69832064"/>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69830528"/>
        <c:crosses val="autoZero"/>
        <c:crossBetween val="between"/>
        <c:majorUnit val="0.2"/>
      </c:valAx>
    </c:plotArea>
    <c:legend>
      <c:legendPos val="t"/>
      <c:layout>
        <c:manualLayout>
          <c:xMode val="edge"/>
          <c:yMode val="edge"/>
          <c:x val="0.31480096237970256"/>
          <c:y val="0"/>
          <c:w val="0.4189504957713619"/>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90829555398"/>
          <c:y val="0.11770363450331421"/>
          <c:w val="0.88908865558471872"/>
          <c:h val="0.75235137795275586"/>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Sheet1!$B$2:$B$14</c:f>
              <c:numCache>
                <c:formatCode>0.0</c:formatCode>
                <c:ptCount val="13"/>
                <c:pt idx="0">
                  <c:v>98.700999999999993</c:v>
                </c:pt>
                <c:pt idx="1">
                  <c:v>95.542000000000002</c:v>
                </c:pt>
                <c:pt idx="2">
                  <c:v>86.881</c:v>
                </c:pt>
                <c:pt idx="3">
                  <c:v>81.822999999999993</c:v>
                </c:pt>
                <c:pt idx="4">
                  <c:v>76.878</c:v>
                </c:pt>
                <c:pt idx="5">
                  <c:v>71.153999999999996</c:v>
                </c:pt>
                <c:pt idx="6">
                  <c:v>65.375</c:v>
                </c:pt>
                <c:pt idx="7">
                  <c:v>59.11</c:v>
                </c:pt>
                <c:pt idx="8">
                  <c:v>53.662999999999997</c:v>
                </c:pt>
                <c:pt idx="9">
                  <c:v>51.695999999999998</c:v>
                </c:pt>
                <c:pt idx="10">
                  <c:v>50.454000000000001</c:v>
                </c:pt>
                <c:pt idx="11">
                  <c:v>48.26</c:v>
                </c:pt>
                <c:pt idx="12">
                  <c:v>46.12</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Sheet1!$C$2:$C$14</c:f>
              <c:numCache>
                <c:formatCode>0.0</c:formatCode>
                <c:ptCount val="13"/>
                <c:pt idx="0">
                  <c:v>92.238</c:v>
                </c:pt>
                <c:pt idx="1">
                  <c:v>85.504999999999995</c:v>
                </c:pt>
                <c:pt idx="2">
                  <c:v>81.606999999999999</c:v>
                </c:pt>
                <c:pt idx="3">
                  <c:v>72.885000000000005</c:v>
                </c:pt>
                <c:pt idx="4">
                  <c:v>65.165000000000006</c:v>
                </c:pt>
                <c:pt idx="5">
                  <c:v>59.183999999999997</c:v>
                </c:pt>
                <c:pt idx="6">
                  <c:v>55.79</c:v>
                </c:pt>
                <c:pt idx="7">
                  <c:v>46.807000000000002</c:v>
                </c:pt>
                <c:pt idx="8">
                  <c:v>46.076999999999998</c:v>
                </c:pt>
                <c:pt idx="9">
                  <c:v>46.731999999999999</c:v>
                </c:pt>
                <c:pt idx="10">
                  <c:v>42.097000000000001</c:v>
                </c:pt>
                <c:pt idx="11">
                  <c:v>42.96</c:v>
                </c:pt>
                <c:pt idx="12">
                  <c:v>38.26</c:v>
                </c:pt>
              </c:numCache>
            </c:numRef>
          </c:val>
          <c:smooth val="0"/>
        </c:ser>
        <c:ser>
          <c:idx val="2"/>
          <c:order val="2"/>
          <c:tx>
            <c:strRef>
              <c:f>Sheet1!$D$1</c:f>
              <c:strCache>
                <c:ptCount val="1"/>
                <c:pt idx="0">
                  <c:v>API</c:v>
                </c:pt>
              </c:strCache>
            </c:strRef>
          </c:tx>
          <c:spPr>
            <a:ln w="25400">
              <a:solidFill>
                <a:srgbClr val="AABA0A"/>
              </a:solidFill>
            </a:ln>
          </c:spPr>
          <c:marker>
            <c:symbol val="triangle"/>
            <c:size val="9"/>
            <c:spPr>
              <a:solidFill>
                <a:srgbClr val="AABA0A"/>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Sheet1!$D$2:$D$14</c:f>
              <c:numCache>
                <c:formatCode>0.0</c:formatCode>
                <c:ptCount val="13"/>
                <c:pt idx="0">
                  <c:v>89.492000000000004</c:v>
                </c:pt>
                <c:pt idx="1">
                  <c:v>94.95</c:v>
                </c:pt>
                <c:pt idx="2">
                  <c:v>84.24</c:v>
                </c:pt>
                <c:pt idx="3">
                  <c:v>83.850999999999999</c:v>
                </c:pt>
                <c:pt idx="4">
                  <c:v>74.995000000000005</c:v>
                </c:pt>
                <c:pt idx="5">
                  <c:v>81.828000000000003</c:v>
                </c:pt>
                <c:pt idx="6">
                  <c:v>71.096000000000004</c:v>
                </c:pt>
                <c:pt idx="7">
                  <c:v>59.973999999999997</c:v>
                </c:pt>
                <c:pt idx="8">
                  <c:v>57.51</c:v>
                </c:pt>
                <c:pt idx="9">
                  <c:v>55.158000000000001</c:v>
                </c:pt>
                <c:pt idx="10">
                  <c:v>54.96</c:v>
                </c:pt>
                <c:pt idx="11">
                  <c:v>46.95</c:v>
                </c:pt>
                <c:pt idx="12">
                  <c:v>48.08</c:v>
                </c:pt>
              </c:numCache>
            </c:numRef>
          </c:val>
          <c:smooth val="0"/>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Sheet1!$E$2:$E$14</c:f>
              <c:numCache>
                <c:formatCode>0.0</c:formatCode>
                <c:ptCount val="13"/>
                <c:pt idx="0">
                  <c:v>97.244</c:v>
                </c:pt>
                <c:pt idx="1">
                  <c:v>92.048000000000002</c:v>
                </c:pt>
                <c:pt idx="2">
                  <c:v>86.634</c:v>
                </c:pt>
                <c:pt idx="3">
                  <c:v>78.813000000000002</c:v>
                </c:pt>
                <c:pt idx="4">
                  <c:v>75.191999999999993</c:v>
                </c:pt>
                <c:pt idx="5">
                  <c:v>70.396000000000001</c:v>
                </c:pt>
                <c:pt idx="6">
                  <c:v>63.572000000000003</c:v>
                </c:pt>
                <c:pt idx="7">
                  <c:v>57.634999999999998</c:v>
                </c:pt>
                <c:pt idx="8">
                  <c:v>57.533000000000001</c:v>
                </c:pt>
                <c:pt idx="9">
                  <c:v>53.600999999999999</c:v>
                </c:pt>
                <c:pt idx="10">
                  <c:v>48.131999999999998</c:v>
                </c:pt>
                <c:pt idx="11">
                  <c:v>47.99</c:v>
                </c:pt>
                <c:pt idx="12">
                  <c:v>46.38</c:v>
                </c:pt>
              </c:numCache>
            </c:numRef>
          </c:val>
          <c:smooth val="0"/>
        </c:ser>
        <c:dLbls>
          <c:showLegendKey val="0"/>
          <c:showVal val="0"/>
          <c:showCatName val="0"/>
          <c:showSerName val="0"/>
          <c:showPercent val="0"/>
          <c:showBubbleSize val="0"/>
        </c:dLbls>
        <c:marker val="1"/>
        <c:smooth val="0"/>
        <c:axId val="132608768"/>
        <c:axId val="132610688"/>
      </c:lineChart>
      <c:catAx>
        <c:axId val="1326087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32610688"/>
        <c:crosses val="autoZero"/>
        <c:auto val="1"/>
        <c:lblAlgn val="ctr"/>
        <c:lblOffset val="100"/>
        <c:noMultiLvlLbl val="0"/>
      </c:catAx>
      <c:valAx>
        <c:axId val="132610688"/>
        <c:scaling>
          <c:orientation val="minMax"/>
          <c:max val="1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a:t>
                </a:r>
                <a:r>
                  <a:rPr lang="en-US" baseline="0" dirty="0" smtClean="0"/>
                  <a:t> Admissions</a:t>
                </a:r>
                <a:endParaRPr lang="en-US" dirty="0"/>
              </a:p>
            </c:rich>
          </c:tx>
          <c:layout>
            <c:manualLayout>
              <c:xMode val="edge"/>
              <c:yMode val="edge"/>
              <c:x val="3.0864197530864196E-3"/>
              <c:y val="0.206246057905552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2608768"/>
        <c:crosses val="autoZero"/>
        <c:crossBetween val="between"/>
        <c:majorUnit val="20"/>
      </c:valAx>
    </c:plotArea>
    <c:legend>
      <c:legendPos val="t"/>
      <c:layout>
        <c:manualLayout>
          <c:xMode val="edge"/>
          <c:yMode val="edge"/>
          <c:x val="5.4495864903679483E-2"/>
          <c:y val="1.1675185338674747E-3"/>
          <c:w val="0.92337740801267776"/>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72015650821426"/>
          <c:y val="0.16189553010419153"/>
          <c:w val="0.87899825021872269"/>
          <c:h val="0.7396613775550783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Sheet1!$B$2:$B$15</c:f>
              <c:numCache>
                <c:formatCode>0.0</c:formatCode>
                <c:ptCount val="14"/>
                <c:pt idx="0">
                  <c:v>532.41850402204398</c:v>
                </c:pt>
                <c:pt idx="1">
                  <c:v>528.64798916565792</c:v>
                </c:pt>
                <c:pt idx="2">
                  <c:v>522.72210445537041</c:v>
                </c:pt>
                <c:pt idx="3">
                  <c:v>478.13164591512049</c:v>
                </c:pt>
                <c:pt idx="4">
                  <c:v>472.78655021214962</c:v>
                </c:pt>
                <c:pt idx="5">
                  <c:v>452.96938606557035</c:v>
                </c:pt>
                <c:pt idx="6">
                  <c:v>444.56872290686391</c:v>
                </c:pt>
                <c:pt idx="7">
                  <c:v>410.70969660950038</c:v>
                </c:pt>
                <c:pt idx="8">
                  <c:v>397.32795752772336</c:v>
                </c:pt>
                <c:pt idx="9">
                  <c:v>388.45519415988309</c:v>
                </c:pt>
                <c:pt idx="10">
                  <c:v>357.21598431374304</c:v>
                </c:pt>
                <c:pt idx="11">
                  <c:v>357.56864199830471</c:v>
                </c:pt>
                <c:pt idx="12">
                  <c:v>340.99301479320593</c:v>
                </c:pt>
                <c:pt idx="13">
                  <c:v>337.08</c:v>
                </c:pt>
              </c:numCache>
            </c:numRef>
          </c:val>
          <c:smooth val="0"/>
        </c:ser>
        <c:ser>
          <c:idx val="0"/>
          <c:order val="1"/>
          <c:tx>
            <c:strRef>
              <c:f>Sheet1!$C$1</c:f>
              <c:strCache>
                <c:ptCount val="1"/>
                <c:pt idx="0">
                  <c:v>Q1 (Lowest)</c:v>
                </c:pt>
              </c:strCache>
            </c:strRef>
          </c:tx>
          <c:spPr>
            <a:ln w="25400">
              <a:solidFill>
                <a:srgbClr val="0072C6"/>
              </a:solidFill>
            </a:ln>
          </c:spPr>
          <c:marker>
            <c:symbol val="square"/>
            <c:size val="7"/>
            <c:spPr>
              <a:solidFill>
                <a:srgbClr val="0072C6"/>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Sheet1!$C$2:$C$15</c:f>
              <c:numCache>
                <c:formatCode>0.0</c:formatCode>
                <c:ptCount val="14"/>
                <c:pt idx="0">
                  <c:v>796.149</c:v>
                </c:pt>
                <c:pt idx="1">
                  <c:v>660.76300000000003</c:v>
                </c:pt>
                <c:pt idx="2">
                  <c:v>643.89</c:v>
                </c:pt>
                <c:pt idx="3">
                  <c:v>645.67600000000004</c:v>
                </c:pt>
                <c:pt idx="4">
                  <c:v>620.93200000000002</c:v>
                </c:pt>
                <c:pt idx="5">
                  <c:v>601.39800000000002</c:v>
                </c:pt>
                <c:pt idx="6">
                  <c:v>610.21699999999998</c:v>
                </c:pt>
                <c:pt idx="7">
                  <c:v>551.64700000000005</c:v>
                </c:pt>
                <c:pt idx="8">
                  <c:v>528.50400000000002</c:v>
                </c:pt>
                <c:pt idx="9">
                  <c:v>517.63599999999997</c:v>
                </c:pt>
                <c:pt idx="10">
                  <c:v>483.697</c:v>
                </c:pt>
                <c:pt idx="11">
                  <c:v>471.267</c:v>
                </c:pt>
                <c:pt idx="12">
                  <c:v>461.97</c:v>
                </c:pt>
                <c:pt idx="13">
                  <c:v>481.56</c:v>
                </c:pt>
              </c:numCache>
            </c:numRef>
          </c:val>
          <c:smooth val="0"/>
        </c:ser>
        <c:ser>
          <c:idx val="2"/>
          <c:order val="2"/>
          <c:tx>
            <c:strRef>
              <c:f>Sheet1!$D$1</c:f>
              <c:strCache>
                <c:ptCount val="1"/>
                <c:pt idx="0">
                  <c:v>Q2</c:v>
                </c:pt>
              </c:strCache>
            </c:strRef>
          </c:tx>
          <c:spPr>
            <a:ln w="25400">
              <a:solidFill>
                <a:srgbClr val="AABA0A"/>
              </a:solidFill>
            </a:ln>
          </c:spPr>
          <c:marker>
            <c:symbol val="triangle"/>
            <c:size val="9"/>
            <c:spPr>
              <a:solidFill>
                <a:srgbClr val="AABA0A"/>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Sheet1!$D$2:$D$15</c:f>
              <c:numCache>
                <c:formatCode>0.0</c:formatCode>
                <c:ptCount val="14"/>
                <c:pt idx="0">
                  <c:v>561.57299999999998</c:v>
                </c:pt>
                <c:pt idx="1">
                  <c:v>561.80799999999999</c:v>
                </c:pt>
                <c:pt idx="2">
                  <c:v>556.899</c:v>
                </c:pt>
                <c:pt idx="3">
                  <c:v>498.67099999999999</c:v>
                </c:pt>
                <c:pt idx="4">
                  <c:v>484.52199999999999</c:v>
                </c:pt>
                <c:pt idx="5">
                  <c:v>450.767</c:v>
                </c:pt>
                <c:pt idx="6">
                  <c:v>443.85</c:v>
                </c:pt>
                <c:pt idx="7">
                  <c:v>418.00099999999998</c:v>
                </c:pt>
                <c:pt idx="8">
                  <c:v>402.88600000000002</c:v>
                </c:pt>
                <c:pt idx="9">
                  <c:v>391.48200000000003</c:v>
                </c:pt>
                <c:pt idx="10">
                  <c:v>359.346</c:v>
                </c:pt>
                <c:pt idx="11">
                  <c:v>364.05799999999999</c:v>
                </c:pt>
                <c:pt idx="12">
                  <c:v>357.61</c:v>
                </c:pt>
                <c:pt idx="13">
                  <c:v>343.31</c:v>
                </c:pt>
              </c:numCache>
            </c:numRef>
          </c:val>
          <c:smooth val="0"/>
        </c:ser>
        <c:ser>
          <c:idx val="1"/>
          <c:order val="3"/>
          <c:tx>
            <c:strRef>
              <c:f>Sheet1!$E$1</c:f>
              <c:strCache>
                <c:ptCount val="1"/>
                <c:pt idx="0">
                  <c:v>Q3</c:v>
                </c:pt>
              </c:strCache>
            </c:strRef>
          </c:tx>
          <c:spPr>
            <a:ln w="34925">
              <a:solidFill>
                <a:srgbClr val="7BA8DF"/>
              </a:solidFill>
            </a:ln>
          </c:spPr>
          <c:marker>
            <c:symbol val="diamond"/>
            <c:size val="9"/>
            <c:spPr>
              <a:solidFill>
                <a:srgbClr val="7BA8DF"/>
              </a:solidFill>
              <a:ln>
                <a:no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Sheet1!$E$2:$E$15</c:f>
              <c:numCache>
                <c:formatCode>0.0</c:formatCode>
                <c:ptCount val="14"/>
                <c:pt idx="0">
                  <c:v>458.04599999999999</c:v>
                </c:pt>
                <c:pt idx="1">
                  <c:v>459.435</c:v>
                </c:pt>
                <c:pt idx="2">
                  <c:v>476.113</c:v>
                </c:pt>
                <c:pt idx="3">
                  <c:v>426.33800000000002</c:v>
                </c:pt>
                <c:pt idx="4">
                  <c:v>412.52699999999999</c:v>
                </c:pt>
                <c:pt idx="5">
                  <c:v>405.11599999999999</c:v>
                </c:pt>
                <c:pt idx="6">
                  <c:v>385.20600000000002</c:v>
                </c:pt>
                <c:pt idx="7">
                  <c:v>360.49200000000002</c:v>
                </c:pt>
                <c:pt idx="8">
                  <c:v>352.005</c:v>
                </c:pt>
                <c:pt idx="9">
                  <c:v>345.21199999999999</c:v>
                </c:pt>
                <c:pt idx="10">
                  <c:v>324.48599999999999</c:v>
                </c:pt>
                <c:pt idx="11">
                  <c:v>329.02499999999998</c:v>
                </c:pt>
                <c:pt idx="12">
                  <c:v>296.47000000000003</c:v>
                </c:pt>
                <c:pt idx="13">
                  <c:v>282.08999999999997</c:v>
                </c:pt>
              </c:numCache>
            </c:numRef>
          </c:val>
          <c:smooth val="0"/>
        </c:ser>
        <c:ser>
          <c:idx val="4"/>
          <c:order val="4"/>
          <c:tx>
            <c:strRef>
              <c:f>Sheet1!$F$1</c:f>
              <c:strCache>
                <c:ptCount val="1"/>
                <c:pt idx="0">
                  <c:v>Q4 (Highest)</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Sheet1!$F$2:$F$15</c:f>
              <c:numCache>
                <c:formatCode>0.0</c:formatCode>
                <c:ptCount val="14"/>
                <c:pt idx="0">
                  <c:v>379.46199999999999</c:v>
                </c:pt>
                <c:pt idx="1">
                  <c:v>441.26100000000002</c:v>
                </c:pt>
                <c:pt idx="2">
                  <c:v>402.20100000000002</c:v>
                </c:pt>
                <c:pt idx="3">
                  <c:v>356.38</c:v>
                </c:pt>
                <c:pt idx="4">
                  <c:v>370.86399999999998</c:v>
                </c:pt>
                <c:pt idx="5">
                  <c:v>373.779</c:v>
                </c:pt>
                <c:pt idx="6">
                  <c:v>357.57299999999998</c:v>
                </c:pt>
                <c:pt idx="7">
                  <c:v>316.596</c:v>
                </c:pt>
                <c:pt idx="8">
                  <c:v>320.67</c:v>
                </c:pt>
                <c:pt idx="9">
                  <c:v>314.01299999999998</c:v>
                </c:pt>
                <c:pt idx="10">
                  <c:v>275.26400000000001</c:v>
                </c:pt>
                <c:pt idx="11">
                  <c:v>276.45499999999998</c:v>
                </c:pt>
                <c:pt idx="12">
                  <c:v>254.91</c:v>
                </c:pt>
                <c:pt idx="13">
                  <c:v>251.97</c:v>
                </c:pt>
              </c:numCache>
            </c:numRef>
          </c:val>
          <c:smooth val="0"/>
        </c:ser>
        <c:dLbls>
          <c:showLegendKey val="0"/>
          <c:showVal val="0"/>
          <c:showCatName val="0"/>
          <c:showSerName val="0"/>
          <c:showPercent val="0"/>
          <c:showBubbleSize val="0"/>
        </c:dLbls>
        <c:marker val="1"/>
        <c:smooth val="0"/>
        <c:axId val="132666112"/>
        <c:axId val="132668032"/>
      </c:lineChart>
      <c:catAx>
        <c:axId val="1326661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32668032"/>
        <c:crosses val="autoZero"/>
        <c:auto val="1"/>
        <c:lblAlgn val="ctr"/>
        <c:lblOffset val="100"/>
        <c:noMultiLvlLbl val="0"/>
      </c:catAx>
      <c:valAx>
        <c:axId val="132668032"/>
        <c:scaling>
          <c:orientation val="minMax"/>
          <c:max val="1000"/>
          <c:min val="0"/>
        </c:scaling>
        <c:delete val="0"/>
        <c:axPos val="l"/>
        <c:majorGridlines/>
        <c:title>
          <c:tx>
            <c:rich>
              <a:bodyPr rot="-5400000" vert="horz"/>
              <a:lstStyle/>
              <a:p>
                <a:pPr>
                  <a:defRPr sz="1600" baseline="0">
                    <a:latin typeface="Calibri" panose="020F0502020204030204" pitchFamily="34" charset="0"/>
                  </a:defRPr>
                </a:pPr>
                <a:r>
                  <a:rPr lang="en-US" dirty="0" smtClean="0"/>
                  <a:t>Admissions per 100,000 Population</a:t>
                </a:r>
                <a:endParaRPr lang="en-US" dirty="0"/>
              </a:p>
            </c:rich>
          </c:tx>
          <c:layout>
            <c:manualLayout>
              <c:xMode val="edge"/>
              <c:yMode val="edge"/>
              <c:x val="0"/>
              <c:y val="0.1577651515151515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2666112"/>
        <c:crosses val="autoZero"/>
        <c:crossBetween val="between"/>
        <c:majorUnit val="200"/>
      </c:valAx>
    </c:plotArea>
    <c:legend>
      <c:legendPos val="t"/>
      <c:layout>
        <c:manualLayout>
          <c:xMode val="edge"/>
          <c:yMode val="edge"/>
          <c:x val="0"/>
          <c:y val="1.1675185338674747E-3"/>
          <c:w val="1"/>
          <c:h val="0.1236123538534955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72015650821426"/>
          <c:y val="0.11770363450331421"/>
          <c:w val="0.87982939632545942"/>
          <c:h val="0.75235137795275586"/>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Sheet1!$B$2:$B$14</c:f>
              <c:numCache>
                <c:formatCode>0.0</c:formatCode>
                <c:ptCount val="13"/>
                <c:pt idx="0">
                  <c:v>445.39499999999998</c:v>
                </c:pt>
                <c:pt idx="1">
                  <c:v>444.14100000000002</c:v>
                </c:pt>
                <c:pt idx="2">
                  <c:v>399.5</c:v>
                </c:pt>
                <c:pt idx="3">
                  <c:v>400.88099999999997</c:v>
                </c:pt>
                <c:pt idx="4">
                  <c:v>392.76299999999998</c:v>
                </c:pt>
                <c:pt idx="5">
                  <c:v>373.01600000000002</c:v>
                </c:pt>
                <c:pt idx="6">
                  <c:v>350.78899999999999</c:v>
                </c:pt>
                <c:pt idx="7">
                  <c:v>339.89299999999997</c:v>
                </c:pt>
                <c:pt idx="8">
                  <c:v>329.68099999999998</c:v>
                </c:pt>
                <c:pt idx="9">
                  <c:v>306.32</c:v>
                </c:pt>
                <c:pt idx="10">
                  <c:v>301.12599999999998</c:v>
                </c:pt>
                <c:pt idx="11">
                  <c:v>283.16000000000003</c:v>
                </c:pt>
                <c:pt idx="12">
                  <c:v>282.5</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Sheet1!$C$2:$C$14</c:f>
              <c:numCache>
                <c:formatCode>0.0</c:formatCode>
                <c:ptCount val="13"/>
                <c:pt idx="0">
                  <c:v>1169.788</c:v>
                </c:pt>
                <c:pt idx="1">
                  <c:v>1121.758</c:v>
                </c:pt>
                <c:pt idx="2">
                  <c:v>927.81899999999996</c:v>
                </c:pt>
                <c:pt idx="3">
                  <c:v>1009.321</c:v>
                </c:pt>
                <c:pt idx="4">
                  <c:v>912.428</c:v>
                </c:pt>
                <c:pt idx="5">
                  <c:v>927.50599999999997</c:v>
                </c:pt>
                <c:pt idx="6">
                  <c:v>890.24300000000005</c:v>
                </c:pt>
                <c:pt idx="7">
                  <c:v>824.57799999999997</c:v>
                </c:pt>
                <c:pt idx="8">
                  <c:v>799.24599999999998</c:v>
                </c:pt>
                <c:pt idx="9">
                  <c:v>771.43499999999995</c:v>
                </c:pt>
                <c:pt idx="10">
                  <c:v>730.49</c:v>
                </c:pt>
                <c:pt idx="11">
                  <c:v>662.17</c:v>
                </c:pt>
                <c:pt idx="12">
                  <c:v>726.1</c:v>
                </c:pt>
              </c:numCache>
            </c:numRef>
          </c:val>
          <c:smooth val="0"/>
        </c:ser>
        <c:ser>
          <c:idx val="2"/>
          <c:order val="2"/>
          <c:tx>
            <c:strRef>
              <c:f>Sheet1!$D$1</c:f>
              <c:strCache>
                <c:ptCount val="1"/>
                <c:pt idx="0">
                  <c:v>API</c:v>
                </c:pt>
              </c:strCache>
            </c:strRef>
          </c:tx>
          <c:spPr>
            <a:ln w="25400">
              <a:solidFill>
                <a:srgbClr val="AABA0A"/>
              </a:solidFill>
            </a:ln>
          </c:spPr>
          <c:marker>
            <c:symbol val="triangle"/>
            <c:size val="9"/>
            <c:spPr>
              <a:solidFill>
                <a:srgbClr val="AABA0A"/>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Sheet1!$D$2:$D$14</c:f>
              <c:numCache>
                <c:formatCode>0.0</c:formatCode>
                <c:ptCount val="13"/>
                <c:pt idx="0">
                  <c:v>328.04</c:v>
                </c:pt>
                <c:pt idx="1">
                  <c:v>328.40300000000002</c:v>
                </c:pt>
                <c:pt idx="2">
                  <c:v>269.887</c:v>
                </c:pt>
                <c:pt idx="3">
                  <c:v>307.59899999999999</c:v>
                </c:pt>
                <c:pt idx="4">
                  <c:v>239.35400000000001</c:v>
                </c:pt>
                <c:pt idx="5">
                  <c:v>226.66499999999999</c:v>
                </c:pt>
                <c:pt idx="6">
                  <c:v>230.02600000000001</c:v>
                </c:pt>
                <c:pt idx="7">
                  <c:v>228.06800000000001</c:v>
                </c:pt>
                <c:pt idx="8">
                  <c:v>211.018</c:v>
                </c:pt>
                <c:pt idx="9">
                  <c:v>227.78800000000001</c:v>
                </c:pt>
                <c:pt idx="10">
                  <c:v>186.49100000000001</c:v>
                </c:pt>
                <c:pt idx="11">
                  <c:v>151.99</c:v>
                </c:pt>
                <c:pt idx="12">
                  <c:v>192.8</c:v>
                </c:pt>
              </c:numCache>
            </c:numRef>
          </c:val>
          <c:smooth val="0"/>
        </c:ser>
        <c:ser>
          <c:idx val="1"/>
          <c:order val="3"/>
          <c:tx>
            <c:strRef>
              <c:f>Sheet1!$E$1</c:f>
              <c:strCache>
                <c:ptCount val="1"/>
                <c:pt idx="0">
                  <c:v>Hispanic</c:v>
                </c:pt>
              </c:strCache>
            </c:strRef>
          </c:tx>
          <c:spPr>
            <a:ln w="34925">
              <a:solidFill>
                <a:srgbClr val="7BA8DF"/>
              </a:solidFill>
            </a:ln>
          </c:spPr>
          <c:marker>
            <c:symbol val="diamond"/>
            <c:size val="9"/>
            <c:spPr>
              <a:solidFill>
                <a:srgbClr val="7BA8DF"/>
              </a:solidFill>
              <a:ln>
                <a:noFill/>
              </a:ln>
            </c:spPr>
          </c:marker>
          <c:cat>
            <c:numRef>
              <c:f>Sheet1!$A$2:$A$14</c:f>
              <c:numCache>
                <c:formatCode>General</c:formatCod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numCache>
            </c:numRef>
          </c:cat>
          <c:val>
            <c:numRef>
              <c:f>Sheet1!$E$2:$E$14</c:f>
              <c:numCache>
                <c:formatCode>0.0</c:formatCode>
                <c:ptCount val="13"/>
                <c:pt idx="0">
                  <c:v>519.45600000000002</c:v>
                </c:pt>
                <c:pt idx="1">
                  <c:v>653.02200000000005</c:v>
                </c:pt>
                <c:pt idx="2">
                  <c:v>662.22799999999995</c:v>
                </c:pt>
                <c:pt idx="3">
                  <c:v>629.92100000000005</c:v>
                </c:pt>
                <c:pt idx="4">
                  <c:v>538.03499999999997</c:v>
                </c:pt>
                <c:pt idx="5">
                  <c:v>465.87099999999998</c:v>
                </c:pt>
                <c:pt idx="6">
                  <c:v>437.10300000000001</c:v>
                </c:pt>
                <c:pt idx="7">
                  <c:v>362.81</c:v>
                </c:pt>
                <c:pt idx="8">
                  <c:v>360.161</c:v>
                </c:pt>
                <c:pt idx="9">
                  <c:v>372.69600000000003</c:v>
                </c:pt>
                <c:pt idx="10">
                  <c:v>359.17</c:v>
                </c:pt>
                <c:pt idx="11">
                  <c:v>298.91000000000003</c:v>
                </c:pt>
                <c:pt idx="12">
                  <c:v>356.7</c:v>
                </c:pt>
              </c:numCache>
            </c:numRef>
          </c:val>
          <c:smooth val="0"/>
        </c:ser>
        <c:dLbls>
          <c:showLegendKey val="0"/>
          <c:showVal val="0"/>
          <c:showCatName val="0"/>
          <c:showSerName val="0"/>
          <c:showPercent val="0"/>
          <c:showBubbleSize val="0"/>
        </c:dLbls>
        <c:marker val="1"/>
        <c:smooth val="0"/>
        <c:axId val="132866048"/>
        <c:axId val="132867968"/>
      </c:lineChart>
      <c:catAx>
        <c:axId val="13286604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32867968"/>
        <c:crosses val="autoZero"/>
        <c:auto val="1"/>
        <c:lblAlgn val="ctr"/>
        <c:lblOffset val="100"/>
        <c:noMultiLvlLbl val="0"/>
      </c:catAx>
      <c:valAx>
        <c:axId val="132867968"/>
        <c:scaling>
          <c:orientation val="minMax"/>
          <c:max val="1400"/>
          <c:min val="0"/>
        </c:scaling>
        <c:delete val="0"/>
        <c:axPos val="l"/>
        <c:majorGridlines/>
        <c:title>
          <c:tx>
            <c:rich>
              <a:bodyPr rot="-5400000" vert="horz"/>
              <a:lstStyle/>
              <a:p>
                <a:pPr>
                  <a:defRPr sz="1600" baseline="0">
                    <a:latin typeface="Calibri" panose="020F0502020204030204" pitchFamily="34" charset="0"/>
                  </a:defRPr>
                </a:pPr>
                <a:r>
                  <a:rPr lang="en-US" dirty="0" smtClean="0"/>
                  <a:t>Admissions per 100,000</a:t>
                </a:r>
                <a:r>
                  <a:rPr lang="en-US" baseline="0" dirty="0" smtClean="0"/>
                  <a:t> Population</a:t>
                </a:r>
                <a:endParaRPr lang="en-US" dirty="0"/>
              </a:p>
            </c:rich>
          </c:tx>
          <c:layout>
            <c:manualLayout>
              <c:xMode val="edge"/>
              <c:yMode val="edge"/>
              <c:x val="0"/>
              <c:y val="0.1091085271317829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2866048"/>
        <c:crosses val="autoZero"/>
        <c:crossBetween val="between"/>
        <c:majorUnit val="200"/>
      </c:valAx>
    </c:plotArea>
    <c:legend>
      <c:legendPos val="t"/>
      <c:layout>
        <c:manualLayout>
          <c:xMode val="edge"/>
          <c:yMode val="edge"/>
          <c:x val="0"/>
          <c:y val="1.1675185338674747E-3"/>
          <c:w val="1"/>
          <c:h val="8.1830250869804069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006561679790027"/>
          <c:y val="0.15913410129289393"/>
          <c:w val="0.81829785165743174"/>
          <c:h val="0.68445003402352489"/>
        </c:manualLayout>
      </c:layout>
      <c:lineChart>
        <c:grouping val="standard"/>
        <c:varyColors val="0"/>
        <c:ser>
          <c:idx val="3"/>
          <c:order val="0"/>
          <c:tx>
            <c:strRef>
              <c:f>Sheet1!$A$2</c:f>
              <c:strCache>
                <c:ptCount val="1"/>
                <c:pt idx="0">
                  <c:v>Large Metropolitan</c:v>
                </c:pt>
              </c:strCache>
            </c:strRef>
          </c:tx>
          <c:spPr>
            <a:ln w="25400">
              <a:solidFill>
                <a:sysClr val="windowText" lastClr="000000"/>
              </a:solidFill>
            </a:ln>
          </c:spPr>
          <c:marker>
            <c:symbol val="circle"/>
            <c:size val="7"/>
            <c:spPr>
              <a:solidFill>
                <a:sysClr val="windowText" lastClr="000000"/>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Sheet1!$B$2:$J$2</c:f>
              <c:numCache>
                <c:formatCode>0.0</c:formatCode>
                <c:ptCount val="9"/>
                <c:pt idx="0">
                  <c:v>87.3</c:v>
                </c:pt>
                <c:pt idx="1">
                  <c:v>89.3</c:v>
                </c:pt>
                <c:pt idx="2">
                  <c:v>90.6</c:v>
                </c:pt>
                <c:pt idx="3">
                  <c:v>92</c:v>
                </c:pt>
                <c:pt idx="4">
                  <c:v>93.8</c:v>
                </c:pt>
                <c:pt idx="5">
                  <c:v>93.8</c:v>
                </c:pt>
                <c:pt idx="6">
                  <c:v>94.3</c:v>
                </c:pt>
                <c:pt idx="7">
                  <c:v>94.4</c:v>
                </c:pt>
                <c:pt idx="8">
                  <c:v>94.2</c:v>
                </c:pt>
              </c:numCache>
            </c:numRef>
          </c:val>
          <c:smooth val="0"/>
        </c:ser>
        <c:ser>
          <c:idx val="0"/>
          <c:order val="1"/>
          <c:tx>
            <c:strRef>
              <c:f>Sheet1!$A$3</c:f>
              <c:strCache>
                <c:ptCount val="1"/>
                <c:pt idx="0">
                  <c:v>Small Metropolitan</c:v>
                </c:pt>
              </c:strCache>
            </c:strRef>
          </c:tx>
          <c:spPr>
            <a:ln w="25400">
              <a:solidFill>
                <a:srgbClr val="0072C6"/>
              </a:solidFill>
            </a:ln>
          </c:spPr>
          <c:marker>
            <c:symbol val="square"/>
            <c:size val="7"/>
            <c:spPr>
              <a:solidFill>
                <a:srgbClr val="0072C6"/>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Sheet1!$B$3:$J$3</c:f>
              <c:numCache>
                <c:formatCode>0.0</c:formatCode>
                <c:ptCount val="9"/>
                <c:pt idx="0">
                  <c:v>89.2</c:v>
                </c:pt>
                <c:pt idx="1">
                  <c:v>90.8</c:v>
                </c:pt>
                <c:pt idx="2">
                  <c:v>91.7</c:v>
                </c:pt>
                <c:pt idx="3">
                  <c:v>92.9</c:v>
                </c:pt>
                <c:pt idx="4">
                  <c:v>93.9</c:v>
                </c:pt>
                <c:pt idx="5">
                  <c:v>94.5</c:v>
                </c:pt>
                <c:pt idx="6">
                  <c:v>94.5</c:v>
                </c:pt>
                <c:pt idx="7">
                  <c:v>93.8</c:v>
                </c:pt>
                <c:pt idx="8">
                  <c:v>93.8</c:v>
                </c:pt>
              </c:numCache>
            </c:numRef>
          </c:val>
          <c:smooth val="0"/>
        </c:ser>
        <c:ser>
          <c:idx val="2"/>
          <c:order val="2"/>
          <c:tx>
            <c:strRef>
              <c:f>Sheet1!$A$4</c:f>
              <c:strCache>
                <c:ptCount val="1"/>
                <c:pt idx="0">
                  <c:v>Micropolitan</c:v>
                </c:pt>
              </c:strCache>
            </c:strRef>
          </c:tx>
          <c:spPr>
            <a:ln w="25400">
              <a:solidFill>
                <a:srgbClr val="AABA0A"/>
              </a:solidFill>
            </a:ln>
          </c:spPr>
          <c:marker>
            <c:symbol val="triangle"/>
            <c:size val="9"/>
            <c:spPr>
              <a:solidFill>
                <a:srgbClr val="AABA0A"/>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Sheet1!$B$4:$J$4</c:f>
              <c:numCache>
                <c:formatCode>0.0</c:formatCode>
                <c:ptCount val="9"/>
                <c:pt idx="0">
                  <c:v>89.6</c:v>
                </c:pt>
                <c:pt idx="1">
                  <c:v>91.8</c:v>
                </c:pt>
                <c:pt idx="2">
                  <c:v>89.8</c:v>
                </c:pt>
                <c:pt idx="3">
                  <c:v>93.3</c:v>
                </c:pt>
                <c:pt idx="4">
                  <c:v>94</c:v>
                </c:pt>
                <c:pt idx="5">
                  <c:v>94.8</c:v>
                </c:pt>
                <c:pt idx="6">
                  <c:v>94.6</c:v>
                </c:pt>
                <c:pt idx="7">
                  <c:v>94.9</c:v>
                </c:pt>
                <c:pt idx="8">
                  <c:v>94.4</c:v>
                </c:pt>
              </c:numCache>
            </c:numRef>
          </c:val>
          <c:smooth val="0"/>
        </c:ser>
        <c:ser>
          <c:idx val="1"/>
          <c:order val="3"/>
          <c:tx>
            <c:strRef>
              <c:f>Sheet1!$A$5</c:f>
              <c:strCache>
                <c:ptCount val="1"/>
                <c:pt idx="0">
                  <c:v>Noncore</c:v>
                </c:pt>
              </c:strCache>
            </c:strRef>
          </c:tx>
          <c:spPr>
            <a:ln w="34925">
              <a:solidFill>
                <a:srgbClr val="7BA8DF"/>
              </a:solidFill>
            </a:ln>
          </c:spPr>
          <c:marker>
            <c:symbol val="diamond"/>
            <c:size val="9"/>
            <c:spPr>
              <a:solidFill>
                <a:srgbClr val="7BA8DF"/>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Sheet1!$B$5:$J$5</c:f>
              <c:numCache>
                <c:formatCode>0.0</c:formatCode>
                <c:ptCount val="9"/>
                <c:pt idx="0">
                  <c:v>89.8</c:v>
                </c:pt>
                <c:pt idx="1">
                  <c:v>92.5</c:v>
                </c:pt>
                <c:pt idx="2">
                  <c:v>92.5</c:v>
                </c:pt>
                <c:pt idx="3">
                  <c:v>93.9</c:v>
                </c:pt>
                <c:pt idx="4">
                  <c:v>94.6</c:v>
                </c:pt>
                <c:pt idx="5">
                  <c:v>95.6</c:v>
                </c:pt>
                <c:pt idx="6">
                  <c:v>95</c:v>
                </c:pt>
                <c:pt idx="7">
                  <c:v>94.7</c:v>
                </c:pt>
                <c:pt idx="8">
                  <c:v>95</c:v>
                </c:pt>
              </c:numCache>
            </c:numRef>
          </c:val>
          <c:smooth val="0"/>
        </c:ser>
        <c:dLbls>
          <c:showLegendKey val="0"/>
          <c:showVal val="0"/>
          <c:showCatName val="0"/>
          <c:showSerName val="0"/>
          <c:showPercent val="0"/>
          <c:showBubbleSize val="0"/>
        </c:dLbls>
        <c:marker val="1"/>
        <c:smooth val="0"/>
        <c:axId val="69871488"/>
        <c:axId val="69877760"/>
      </c:lineChart>
      <c:catAx>
        <c:axId val="69871488"/>
        <c:scaling>
          <c:orientation val="minMax"/>
        </c:scaling>
        <c:delete val="0"/>
        <c:axPos val="b"/>
        <c:numFmt formatCode="General" sourceLinked="1"/>
        <c:majorTickMark val="out"/>
        <c:minorTickMark val="none"/>
        <c:tickLblPos val="nextTo"/>
        <c:txPr>
          <a:bodyPr rot="-2640000"/>
          <a:lstStyle/>
          <a:p>
            <a:pPr>
              <a:defRPr sz="1600" b="0" baseline="0">
                <a:latin typeface="Calibri" panose="020F0502020204030204" pitchFamily="34" charset="0"/>
              </a:defRPr>
            </a:pPr>
            <a:endParaRPr lang="en-US"/>
          </a:p>
        </c:txPr>
        <c:crossAx val="69877760"/>
        <c:crosses val="autoZero"/>
        <c:auto val="1"/>
        <c:lblAlgn val="ctr"/>
        <c:lblOffset val="100"/>
        <c:noMultiLvlLbl val="0"/>
      </c:catAx>
      <c:valAx>
        <c:axId val="69877760"/>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29155730533683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69871488"/>
        <c:crosses val="autoZero"/>
        <c:crossBetween val="between"/>
        <c:majorUnit val="5"/>
      </c:valAx>
    </c:plotArea>
    <c:legend>
      <c:legendPos val="t"/>
      <c:layout>
        <c:manualLayout>
          <c:xMode val="edge"/>
          <c:yMode val="edge"/>
          <c:x val="0"/>
          <c:y val="1.1675185338674747E-3"/>
          <c:w val="0.99745139496451829"/>
          <c:h val="0.120034752600369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60143870905027"/>
          <c:y val="0.15998031496062992"/>
          <c:w val="0.7947710702828813"/>
          <c:h val="0.68373165159910565"/>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Sheet1!$B$2:$J$2</c:f>
              <c:numCache>
                <c:formatCode>0.0</c:formatCode>
                <c:ptCount val="9"/>
                <c:pt idx="0">
                  <c:v>88.4</c:v>
                </c:pt>
                <c:pt idx="1">
                  <c:v>90.2</c:v>
                </c:pt>
                <c:pt idx="2">
                  <c:v>91</c:v>
                </c:pt>
                <c:pt idx="3">
                  <c:v>92.5</c:v>
                </c:pt>
                <c:pt idx="4">
                  <c:v>93.8</c:v>
                </c:pt>
                <c:pt idx="5">
                  <c:v>94.2</c:v>
                </c:pt>
                <c:pt idx="6">
                  <c:v>94.4</c:v>
                </c:pt>
                <c:pt idx="7">
                  <c:v>94.3</c:v>
                </c:pt>
                <c:pt idx="8">
                  <c:v>94.1</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Sheet1!$B$3:$J$3</c:f>
              <c:numCache>
                <c:formatCode>0.0</c:formatCode>
                <c:ptCount val="9"/>
                <c:pt idx="0">
                  <c:v>88.07</c:v>
                </c:pt>
                <c:pt idx="1">
                  <c:v>89.95</c:v>
                </c:pt>
                <c:pt idx="2">
                  <c:v>90.96</c:v>
                </c:pt>
                <c:pt idx="3">
                  <c:v>92.38</c:v>
                </c:pt>
                <c:pt idx="4">
                  <c:v>93.77</c:v>
                </c:pt>
                <c:pt idx="5">
                  <c:v>94.18</c:v>
                </c:pt>
                <c:pt idx="6">
                  <c:v>94.3</c:v>
                </c:pt>
                <c:pt idx="7">
                  <c:v>94.1</c:v>
                </c:pt>
                <c:pt idx="8">
                  <c:v>94</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Sheet1!$B$4:$J$4</c:f>
              <c:numCache>
                <c:formatCode>0.0</c:formatCode>
                <c:ptCount val="9"/>
                <c:pt idx="0">
                  <c:v>88.25</c:v>
                </c:pt>
                <c:pt idx="1">
                  <c:v>90.76</c:v>
                </c:pt>
                <c:pt idx="2">
                  <c:v>91.89</c:v>
                </c:pt>
                <c:pt idx="3">
                  <c:v>92.73</c:v>
                </c:pt>
                <c:pt idx="4">
                  <c:v>94.22</c:v>
                </c:pt>
                <c:pt idx="5">
                  <c:v>94.01</c:v>
                </c:pt>
                <c:pt idx="6">
                  <c:v>94.64</c:v>
                </c:pt>
                <c:pt idx="7">
                  <c:v>94.7</c:v>
                </c:pt>
                <c:pt idx="8">
                  <c:v>93.8</c:v>
                </c:pt>
              </c:numCache>
            </c:numRef>
          </c:val>
          <c:smooth val="0"/>
        </c:ser>
        <c:ser>
          <c:idx val="1"/>
          <c:order val="3"/>
          <c:tx>
            <c:strRef>
              <c:f>Sheet1!$A$7</c:f>
              <c:strCache>
                <c:ptCount val="1"/>
                <c:pt idx="0">
                  <c:v>Asian</c:v>
                </c:pt>
              </c:strCache>
            </c:strRef>
          </c:tx>
          <c:spPr>
            <a:ln w="34925">
              <a:solidFill>
                <a:srgbClr val="7BA8DF"/>
              </a:solidFill>
            </a:ln>
          </c:spPr>
          <c:marker>
            <c:symbol val="diamond"/>
            <c:size val="9"/>
            <c:spPr>
              <a:solidFill>
                <a:srgbClr val="7BA8DF"/>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Sheet1!$B$7:$J$7</c:f>
              <c:numCache>
                <c:formatCode>0.0</c:formatCode>
                <c:ptCount val="9"/>
                <c:pt idx="0">
                  <c:v>91.4</c:v>
                </c:pt>
                <c:pt idx="1">
                  <c:v>92.2</c:v>
                </c:pt>
                <c:pt idx="2">
                  <c:v>93.8</c:v>
                </c:pt>
                <c:pt idx="3">
                  <c:v>94.1</c:v>
                </c:pt>
                <c:pt idx="4">
                  <c:v>94.9</c:v>
                </c:pt>
                <c:pt idx="5">
                  <c:v>94.4</c:v>
                </c:pt>
                <c:pt idx="6">
                  <c:v>96</c:v>
                </c:pt>
                <c:pt idx="7">
                  <c:v>94.7</c:v>
                </c:pt>
                <c:pt idx="8">
                  <c:v>95.6</c:v>
                </c:pt>
              </c:numCache>
            </c:numRef>
          </c:val>
          <c:smooth val="0"/>
        </c:ser>
        <c:ser>
          <c:idx val="4"/>
          <c:order val="4"/>
          <c:tx>
            <c:strRef>
              <c:f>Sheet1!$A$6</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Sheet1!$B$6:$J$6</c:f>
              <c:numCache>
                <c:formatCode>0.0</c:formatCode>
                <c:ptCount val="9"/>
                <c:pt idx="0">
                  <c:v>92.5</c:v>
                </c:pt>
                <c:pt idx="1">
                  <c:v>94.6</c:v>
                </c:pt>
                <c:pt idx="2">
                  <c:v>91.3</c:v>
                </c:pt>
                <c:pt idx="3">
                  <c:v>87.3</c:v>
                </c:pt>
                <c:pt idx="4">
                  <c:v>94.8</c:v>
                </c:pt>
                <c:pt idx="5">
                  <c:v>95</c:v>
                </c:pt>
                <c:pt idx="6">
                  <c:v>94.9</c:v>
                </c:pt>
                <c:pt idx="7">
                  <c:v>95</c:v>
                </c:pt>
                <c:pt idx="8">
                  <c:v>94.9</c:v>
                </c:pt>
              </c:numCache>
            </c:numRef>
          </c:val>
          <c:smooth val="0"/>
        </c:ser>
        <c:ser>
          <c:idx val="5"/>
          <c:order val="5"/>
          <c:tx>
            <c:strRef>
              <c:f>Sheet1!$A$5</c:f>
              <c:strCache>
                <c:ptCount val="1"/>
                <c:pt idx="0">
                  <c:v>Hispanic</c:v>
                </c:pt>
              </c:strCache>
            </c:strRef>
          </c:tx>
          <c:spPr>
            <a:ln>
              <a:solidFill>
                <a:srgbClr val="C4BD97"/>
              </a:solidFill>
            </a:ln>
          </c:spPr>
          <c:marker>
            <c:symbol val="plus"/>
            <c:size val="7"/>
            <c:spPr>
              <a:noFill/>
              <a:ln>
                <a:solidFill>
                  <a:srgbClr val="C4BD97"/>
                </a:solid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Sheet1!$B$5:$J$5</c:f>
              <c:numCache>
                <c:formatCode>0.0</c:formatCode>
                <c:ptCount val="9"/>
                <c:pt idx="0">
                  <c:v>89.45</c:v>
                </c:pt>
                <c:pt idx="1">
                  <c:v>91.77</c:v>
                </c:pt>
                <c:pt idx="2">
                  <c:v>92.15</c:v>
                </c:pt>
                <c:pt idx="3">
                  <c:v>93.76</c:v>
                </c:pt>
                <c:pt idx="4">
                  <c:v>94.34</c:v>
                </c:pt>
                <c:pt idx="5">
                  <c:v>94.83</c:v>
                </c:pt>
                <c:pt idx="6">
                  <c:v>94.73</c:v>
                </c:pt>
                <c:pt idx="7">
                  <c:v>95</c:v>
                </c:pt>
                <c:pt idx="8">
                  <c:v>95</c:v>
                </c:pt>
              </c:numCache>
            </c:numRef>
          </c:val>
          <c:smooth val="0"/>
        </c:ser>
        <c:dLbls>
          <c:showLegendKey val="0"/>
          <c:showVal val="0"/>
          <c:showCatName val="0"/>
          <c:showSerName val="0"/>
          <c:showPercent val="0"/>
          <c:showBubbleSize val="0"/>
        </c:dLbls>
        <c:marker val="1"/>
        <c:smooth val="0"/>
        <c:axId val="132976000"/>
        <c:axId val="132978176"/>
      </c:lineChart>
      <c:catAx>
        <c:axId val="132976000"/>
        <c:scaling>
          <c:orientation val="minMax"/>
        </c:scaling>
        <c:delete val="0"/>
        <c:axPos val="b"/>
        <c:numFmt formatCode="General" sourceLinked="1"/>
        <c:majorTickMark val="out"/>
        <c:minorTickMark val="none"/>
        <c:tickLblPos val="nextTo"/>
        <c:txPr>
          <a:bodyPr rot="-2640000"/>
          <a:lstStyle/>
          <a:p>
            <a:pPr>
              <a:defRPr sz="1600" b="0" baseline="0">
                <a:latin typeface="Calibri" panose="020F0502020204030204" pitchFamily="34" charset="0"/>
              </a:defRPr>
            </a:pPr>
            <a:endParaRPr lang="en-US"/>
          </a:p>
        </c:txPr>
        <c:crossAx val="132978176"/>
        <c:crosses val="autoZero"/>
        <c:auto val="1"/>
        <c:lblAlgn val="ctr"/>
        <c:lblOffset val="100"/>
        <c:noMultiLvlLbl val="0"/>
      </c:catAx>
      <c:valAx>
        <c:axId val="132978176"/>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0802469135802469E-2"/>
              <c:y val="0.4059861961699232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2976000"/>
        <c:crosses val="autoZero"/>
        <c:crossBetween val="between"/>
        <c:majorUnit val="5"/>
      </c:valAx>
    </c:plotArea>
    <c:legend>
      <c:legendPos val="t"/>
      <c:layout>
        <c:manualLayout>
          <c:xMode val="edge"/>
          <c:yMode val="edge"/>
          <c:x val="8.19954797317002E-3"/>
          <c:y val="1.1675185338674747E-3"/>
          <c:w val="0.99127867697093419"/>
          <c:h val="0.121183289588801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01657431709926"/>
          <c:y val="0.18869130941965587"/>
          <c:w val="0.81637625157966365"/>
          <c:h val="0.6566722562457471"/>
        </c:manualLayout>
      </c:layout>
      <c:lineChart>
        <c:grouping val="standard"/>
        <c:varyColors val="0"/>
        <c:ser>
          <c:idx val="3"/>
          <c:order val="0"/>
          <c:tx>
            <c:strRef>
              <c:f>Sheet1!$A$2</c:f>
              <c:strCache>
                <c:ptCount val="1"/>
                <c:pt idx="0">
                  <c:v>   Asian Indian</c:v>
                </c:pt>
              </c:strCache>
            </c:strRef>
          </c:tx>
          <c:spPr>
            <a:ln w="25400">
              <a:solidFill>
                <a:sysClr val="windowText" lastClr="000000"/>
              </a:solidFill>
            </a:ln>
          </c:spPr>
          <c:marker>
            <c:symbol val="circle"/>
            <c:size val="7"/>
            <c:spPr>
              <a:solidFill>
                <a:sysClr val="windowText" lastClr="000000"/>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Sheet1!$B$2:$J$2</c:f>
              <c:numCache>
                <c:formatCode>0.0</c:formatCode>
                <c:ptCount val="9"/>
                <c:pt idx="0">
                  <c:v>91.1</c:v>
                </c:pt>
                <c:pt idx="1">
                  <c:v>94.7</c:v>
                </c:pt>
                <c:pt idx="2">
                  <c:v>93.4</c:v>
                </c:pt>
                <c:pt idx="3">
                  <c:v>93</c:v>
                </c:pt>
                <c:pt idx="4">
                  <c:v>97.6</c:v>
                </c:pt>
                <c:pt idx="5">
                  <c:v>92.4</c:v>
                </c:pt>
                <c:pt idx="6">
                  <c:v>96.6</c:v>
                </c:pt>
                <c:pt idx="7">
                  <c:v>94.4</c:v>
                </c:pt>
                <c:pt idx="8">
                  <c:v>96.9</c:v>
                </c:pt>
              </c:numCache>
            </c:numRef>
          </c:val>
          <c:smooth val="0"/>
        </c:ser>
        <c:ser>
          <c:idx val="0"/>
          <c:order val="1"/>
          <c:tx>
            <c:strRef>
              <c:f>Sheet1!$A$3</c:f>
              <c:strCache>
                <c:ptCount val="1"/>
                <c:pt idx="0">
                  <c:v>   Chinese </c:v>
                </c:pt>
              </c:strCache>
            </c:strRef>
          </c:tx>
          <c:spPr>
            <a:ln w="25400">
              <a:solidFill>
                <a:srgbClr val="0072C6"/>
              </a:solidFill>
            </a:ln>
          </c:spPr>
          <c:marker>
            <c:symbol val="square"/>
            <c:size val="7"/>
            <c:spPr>
              <a:solidFill>
                <a:srgbClr val="0072C6"/>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Sheet1!$B$3:$J$3</c:f>
              <c:numCache>
                <c:formatCode>0.0</c:formatCode>
                <c:ptCount val="9"/>
                <c:pt idx="0">
                  <c:v>89.4</c:v>
                </c:pt>
                <c:pt idx="1">
                  <c:v>92.9</c:v>
                </c:pt>
                <c:pt idx="2">
                  <c:v>94.3</c:v>
                </c:pt>
                <c:pt idx="3">
                  <c:v>94.5</c:v>
                </c:pt>
                <c:pt idx="4">
                  <c:v>93.8</c:v>
                </c:pt>
                <c:pt idx="5">
                  <c:v>94.1</c:v>
                </c:pt>
                <c:pt idx="6">
                  <c:v>96</c:v>
                </c:pt>
                <c:pt idx="7">
                  <c:v>94</c:v>
                </c:pt>
                <c:pt idx="8">
                  <c:v>94.4</c:v>
                </c:pt>
              </c:numCache>
            </c:numRef>
          </c:val>
          <c:smooth val="0"/>
        </c:ser>
        <c:ser>
          <c:idx val="2"/>
          <c:order val="2"/>
          <c:tx>
            <c:strRef>
              <c:f>Sheet1!$A$4</c:f>
              <c:strCache>
                <c:ptCount val="1"/>
                <c:pt idx="0">
                  <c:v>   Filipino</c:v>
                </c:pt>
              </c:strCache>
            </c:strRef>
          </c:tx>
          <c:spPr>
            <a:ln w="25400">
              <a:solidFill>
                <a:srgbClr val="AABA0A"/>
              </a:solidFill>
            </a:ln>
          </c:spPr>
          <c:marker>
            <c:symbol val="triangle"/>
            <c:size val="9"/>
            <c:spPr>
              <a:solidFill>
                <a:srgbClr val="AABA0A"/>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Sheet1!$B$4:$J$4</c:f>
              <c:numCache>
                <c:formatCode>0.0</c:formatCode>
                <c:ptCount val="9"/>
                <c:pt idx="0">
                  <c:v>92.2</c:v>
                </c:pt>
                <c:pt idx="1">
                  <c:v>90.2</c:v>
                </c:pt>
                <c:pt idx="2">
                  <c:v>92.7</c:v>
                </c:pt>
                <c:pt idx="3">
                  <c:v>93.6</c:v>
                </c:pt>
                <c:pt idx="4">
                  <c:v>95</c:v>
                </c:pt>
                <c:pt idx="5">
                  <c:v>94.7</c:v>
                </c:pt>
                <c:pt idx="6">
                  <c:v>96.1</c:v>
                </c:pt>
                <c:pt idx="7">
                  <c:v>95.8</c:v>
                </c:pt>
                <c:pt idx="8">
                  <c:v>94.3</c:v>
                </c:pt>
              </c:numCache>
            </c:numRef>
          </c:val>
          <c:smooth val="0"/>
        </c:ser>
        <c:ser>
          <c:idx val="1"/>
          <c:order val="3"/>
          <c:tx>
            <c:strRef>
              <c:f>Sheet1!$A$5</c:f>
              <c:strCache>
                <c:ptCount val="1"/>
                <c:pt idx="0">
                  <c:v>   Japanese</c:v>
                </c:pt>
              </c:strCache>
            </c:strRef>
          </c:tx>
          <c:spPr>
            <a:ln w="34925">
              <a:solidFill>
                <a:srgbClr val="7BA8DF"/>
              </a:solidFill>
            </a:ln>
          </c:spPr>
          <c:marker>
            <c:symbol val="diamond"/>
            <c:size val="9"/>
            <c:spPr>
              <a:solidFill>
                <a:srgbClr val="7BA8DF"/>
              </a:solidFill>
              <a:ln>
                <a:no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Sheet1!$B$5:$J$5</c:f>
              <c:numCache>
                <c:formatCode>0.0</c:formatCode>
                <c:ptCount val="9"/>
                <c:pt idx="0">
                  <c:v>93.5</c:v>
                </c:pt>
                <c:pt idx="1">
                  <c:v>91.5</c:v>
                </c:pt>
                <c:pt idx="2">
                  <c:v>93.5</c:v>
                </c:pt>
                <c:pt idx="3">
                  <c:v>93.6</c:v>
                </c:pt>
                <c:pt idx="4">
                  <c:v>93.4</c:v>
                </c:pt>
                <c:pt idx="5">
                  <c:v>90.2</c:v>
                </c:pt>
                <c:pt idx="6">
                  <c:v>94.3</c:v>
                </c:pt>
                <c:pt idx="7">
                  <c:v>93.1</c:v>
                </c:pt>
                <c:pt idx="8">
                  <c:v>95.7</c:v>
                </c:pt>
              </c:numCache>
            </c:numRef>
          </c:val>
          <c:smooth val="0"/>
        </c:ser>
        <c:ser>
          <c:idx val="4"/>
          <c:order val="4"/>
          <c:tx>
            <c:strRef>
              <c:f>Sheet1!$A$6</c:f>
              <c:strCache>
                <c:ptCount val="1"/>
                <c:pt idx="0">
                  <c:v>   Korean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Sheet1!$B$6:$J$6</c:f>
              <c:numCache>
                <c:formatCode>0.0</c:formatCode>
                <c:ptCount val="9"/>
                <c:pt idx="0">
                  <c:v>95.2</c:v>
                </c:pt>
                <c:pt idx="1">
                  <c:v>93.3</c:v>
                </c:pt>
                <c:pt idx="2">
                  <c:v>91.3</c:v>
                </c:pt>
                <c:pt idx="3">
                  <c:v>97.3</c:v>
                </c:pt>
                <c:pt idx="4">
                  <c:v>94.8</c:v>
                </c:pt>
                <c:pt idx="5">
                  <c:v>96.2</c:v>
                </c:pt>
                <c:pt idx="6">
                  <c:v>95.3</c:v>
                </c:pt>
                <c:pt idx="7">
                  <c:v>96.1</c:v>
                </c:pt>
                <c:pt idx="8">
                  <c:v>97.3</c:v>
                </c:pt>
              </c:numCache>
            </c:numRef>
          </c:val>
          <c:smooth val="0"/>
        </c:ser>
        <c:ser>
          <c:idx val="5"/>
          <c:order val="5"/>
          <c:tx>
            <c:strRef>
              <c:f>Sheet1!$A$7</c:f>
              <c:strCache>
                <c:ptCount val="1"/>
                <c:pt idx="0">
                  <c:v>   Vietnamese</c:v>
                </c:pt>
              </c:strCache>
            </c:strRef>
          </c:tx>
          <c:spPr>
            <a:ln>
              <a:solidFill>
                <a:srgbClr val="EEECE1">
                  <a:lumMod val="50000"/>
                </a:srgbClr>
              </a:solidFill>
            </a:ln>
          </c:spPr>
          <c:marker>
            <c:symbol val="plus"/>
            <c:size val="7"/>
            <c:spPr>
              <a:noFill/>
              <a:ln>
                <a:solidFill>
                  <a:srgbClr val="EEECE1">
                    <a:lumMod val="50000"/>
                  </a:srgbClr>
                </a:solidFill>
              </a:ln>
            </c:spPr>
          </c:marker>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Sheet1!$B$7:$J$7</c:f>
              <c:numCache>
                <c:formatCode>0.0</c:formatCode>
                <c:ptCount val="9"/>
                <c:pt idx="0">
                  <c:v>90.7</c:v>
                </c:pt>
                <c:pt idx="1">
                  <c:v>93.9</c:v>
                </c:pt>
                <c:pt idx="2">
                  <c:v>94.1</c:v>
                </c:pt>
                <c:pt idx="3">
                  <c:v>95.1</c:v>
                </c:pt>
                <c:pt idx="4">
                  <c:v>98.1</c:v>
                </c:pt>
                <c:pt idx="5">
                  <c:v>96.2</c:v>
                </c:pt>
                <c:pt idx="6">
                  <c:v>97.5</c:v>
                </c:pt>
                <c:pt idx="7">
                  <c:v>96.3</c:v>
                </c:pt>
                <c:pt idx="8">
                  <c:v>95.7</c:v>
                </c:pt>
              </c:numCache>
            </c:numRef>
          </c:val>
          <c:smooth val="0"/>
        </c:ser>
        <c:dLbls>
          <c:showLegendKey val="0"/>
          <c:showVal val="0"/>
          <c:showCatName val="0"/>
          <c:showSerName val="0"/>
          <c:showPercent val="0"/>
          <c:showBubbleSize val="0"/>
        </c:dLbls>
        <c:marker val="1"/>
        <c:smooth val="0"/>
        <c:axId val="133079808"/>
        <c:axId val="133081728"/>
      </c:lineChart>
      <c:catAx>
        <c:axId val="133079808"/>
        <c:scaling>
          <c:orientation val="minMax"/>
        </c:scaling>
        <c:delete val="0"/>
        <c:axPos val="b"/>
        <c:numFmt formatCode="General" sourceLinked="1"/>
        <c:majorTickMark val="out"/>
        <c:minorTickMark val="none"/>
        <c:tickLblPos val="nextTo"/>
        <c:txPr>
          <a:bodyPr rot="-2460000"/>
          <a:lstStyle/>
          <a:p>
            <a:pPr>
              <a:defRPr sz="1600" b="0" baseline="0">
                <a:latin typeface="Calibri" panose="020F0502020204030204" pitchFamily="34" charset="0"/>
              </a:defRPr>
            </a:pPr>
            <a:endParaRPr lang="en-US"/>
          </a:p>
        </c:txPr>
        <c:crossAx val="133081728"/>
        <c:crosses val="autoZero"/>
        <c:auto val="1"/>
        <c:lblAlgn val="ctr"/>
        <c:lblOffset val="100"/>
        <c:noMultiLvlLbl val="0"/>
      </c:catAx>
      <c:valAx>
        <c:axId val="133081728"/>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14340915718868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3079808"/>
        <c:crosses val="autoZero"/>
        <c:crossBetween val="between"/>
        <c:majorUnit val="5"/>
      </c:valAx>
    </c:plotArea>
    <c:legend>
      <c:legendPos val="t"/>
      <c:layout>
        <c:manualLayout>
          <c:xMode val="edge"/>
          <c:yMode val="edge"/>
          <c:x val="0"/>
          <c:y val="1.1675185338674747E-3"/>
          <c:w val="0.9789328764459998"/>
          <c:h val="0.160158209390492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01657431709926"/>
          <c:y val="0.18869130941965587"/>
          <c:w val="0.81826309905706229"/>
          <c:h val="0.6566722562457471"/>
        </c:manualLayout>
      </c:layout>
      <c:lineChart>
        <c:grouping val="standard"/>
        <c:varyColors val="0"/>
        <c:ser>
          <c:idx val="3"/>
          <c:order val="0"/>
          <c:tx>
            <c:strRef>
              <c:f>Sheet1!$A$5</c:f>
              <c:strCache>
                <c:ptCount val="1"/>
                <c:pt idx="0">
                  <c:v>   Mexican</c:v>
                </c:pt>
              </c:strCache>
            </c:strRef>
          </c:tx>
          <c:spPr>
            <a:ln w="25400">
              <a:solidFill>
                <a:sysClr val="windowText" lastClr="000000"/>
              </a:solidFill>
            </a:ln>
          </c:spPr>
          <c:marker>
            <c:symbol val="circle"/>
            <c:size val="7"/>
            <c:spPr>
              <a:solidFill>
                <a:sysClr val="windowText" lastClr="000000"/>
              </a:solidFill>
              <a:ln>
                <a:noFill/>
              </a:ln>
            </c:spPr>
          </c:marker>
          <c:cat>
            <c:numRef>
              <c:f>Sheet1!$B$1:$J$4</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Sheet1!$B$5:$J$5</c:f>
              <c:numCache>
                <c:formatCode>0.0</c:formatCode>
                <c:ptCount val="9"/>
                <c:pt idx="0">
                  <c:v>94.12</c:v>
                </c:pt>
                <c:pt idx="1">
                  <c:v>92.36</c:v>
                </c:pt>
                <c:pt idx="2">
                  <c:v>93.96</c:v>
                </c:pt>
                <c:pt idx="3">
                  <c:v>96.28</c:v>
                </c:pt>
                <c:pt idx="4">
                  <c:v>95.63</c:v>
                </c:pt>
                <c:pt idx="5">
                  <c:v>95.21</c:v>
                </c:pt>
                <c:pt idx="6">
                  <c:v>95.13</c:v>
                </c:pt>
                <c:pt idx="7">
                  <c:v>94.7</c:v>
                </c:pt>
                <c:pt idx="8">
                  <c:v>95.4</c:v>
                </c:pt>
              </c:numCache>
            </c:numRef>
          </c:val>
          <c:smooth val="0"/>
        </c:ser>
        <c:ser>
          <c:idx val="0"/>
          <c:order val="1"/>
          <c:tx>
            <c:strRef>
              <c:f>Sheet1!$A$6</c:f>
              <c:strCache>
                <c:ptCount val="1"/>
                <c:pt idx="0">
                  <c:v>   Cuban</c:v>
                </c:pt>
              </c:strCache>
            </c:strRef>
          </c:tx>
          <c:spPr>
            <a:ln w="25400">
              <a:solidFill>
                <a:srgbClr val="0072C6"/>
              </a:solidFill>
            </a:ln>
          </c:spPr>
          <c:marker>
            <c:symbol val="square"/>
            <c:size val="7"/>
            <c:spPr>
              <a:solidFill>
                <a:srgbClr val="0072C6"/>
              </a:solidFill>
              <a:ln>
                <a:noFill/>
              </a:ln>
            </c:spPr>
          </c:marker>
          <c:cat>
            <c:numRef>
              <c:f>Sheet1!$B$1:$J$4</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Sheet1!$B$6:$J$6</c:f>
              <c:numCache>
                <c:formatCode>0.0</c:formatCode>
                <c:ptCount val="9"/>
                <c:pt idx="0">
                  <c:v>84.13</c:v>
                </c:pt>
                <c:pt idx="1">
                  <c:v>83.93</c:v>
                </c:pt>
                <c:pt idx="2">
                  <c:v>90</c:v>
                </c:pt>
                <c:pt idx="3">
                  <c:v>94.03</c:v>
                </c:pt>
                <c:pt idx="4">
                  <c:v>90.73</c:v>
                </c:pt>
                <c:pt idx="5">
                  <c:v>90.85</c:v>
                </c:pt>
                <c:pt idx="6">
                  <c:v>96.88</c:v>
                </c:pt>
                <c:pt idx="7">
                  <c:v>95.3</c:v>
                </c:pt>
                <c:pt idx="8" formatCode="General">
                  <c:v>92.1</c:v>
                </c:pt>
              </c:numCache>
            </c:numRef>
          </c:val>
          <c:smooth val="0"/>
        </c:ser>
        <c:ser>
          <c:idx val="2"/>
          <c:order val="2"/>
          <c:tx>
            <c:strRef>
              <c:f>Sheet1!$A$7</c:f>
              <c:strCache>
                <c:ptCount val="1"/>
                <c:pt idx="0">
                  <c:v>   Puerto Rican</c:v>
                </c:pt>
              </c:strCache>
            </c:strRef>
          </c:tx>
          <c:spPr>
            <a:ln w="25400">
              <a:solidFill>
                <a:srgbClr val="AABA0A"/>
              </a:solidFill>
            </a:ln>
          </c:spPr>
          <c:marker>
            <c:symbol val="triangle"/>
            <c:size val="9"/>
            <c:spPr>
              <a:solidFill>
                <a:srgbClr val="AABA0A"/>
              </a:solidFill>
              <a:ln>
                <a:noFill/>
              </a:ln>
            </c:spPr>
          </c:marker>
          <c:cat>
            <c:numRef>
              <c:f>Sheet1!$B$1:$J$4</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Sheet1!$B$7:$J$7</c:f>
              <c:numCache>
                <c:formatCode>0.0</c:formatCode>
                <c:ptCount val="9"/>
                <c:pt idx="0">
                  <c:v>84.55</c:v>
                </c:pt>
                <c:pt idx="1">
                  <c:v>90</c:v>
                </c:pt>
                <c:pt idx="2">
                  <c:v>88.46</c:v>
                </c:pt>
                <c:pt idx="3">
                  <c:v>92.8</c:v>
                </c:pt>
                <c:pt idx="4">
                  <c:v>92.82</c:v>
                </c:pt>
                <c:pt idx="5">
                  <c:v>91.36</c:v>
                </c:pt>
                <c:pt idx="6">
                  <c:v>97.03</c:v>
                </c:pt>
                <c:pt idx="7">
                  <c:v>92.6</c:v>
                </c:pt>
                <c:pt idx="8" formatCode="General">
                  <c:v>95.7</c:v>
                </c:pt>
              </c:numCache>
            </c:numRef>
          </c:val>
          <c:smooth val="0"/>
        </c:ser>
        <c:dLbls>
          <c:showLegendKey val="0"/>
          <c:showVal val="0"/>
          <c:showCatName val="0"/>
          <c:showSerName val="0"/>
          <c:showPercent val="0"/>
          <c:showBubbleSize val="0"/>
        </c:dLbls>
        <c:marker val="1"/>
        <c:smooth val="0"/>
        <c:axId val="133140480"/>
        <c:axId val="133142400"/>
      </c:lineChart>
      <c:catAx>
        <c:axId val="133140480"/>
        <c:scaling>
          <c:orientation val="minMax"/>
        </c:scaling>
        <c:delete val="0"/>
        <c:axPos val="b"/>
        <c:numFmt formatCode="General" sourceLinked="1"/>
        <c:majorTickMark val="out"/>
        <c:minorTickMark val="none"/>
        <c:tickLblPos val="nextTo"/>
        <c:txPr>
          <a:bodyPr rot="-2460000"/>
          <a:lstStyle/>
          <a:p>
            <a:pPr>
              <a:defRPr sz="1600" b="0" baseline="0">
                <a:latin typeface="Calibri" panose="020F0502020204030204" pitchFamily="34" charset="0"/>
              </a:defRPr>
            </a:pPr>
            <a:endParaRPr lang="en-US"/>
          </a:p>
        </c:txPr>
        <c:crossAx val="133142400"/>
        <c:crosses val="autoZero"/>
        <c:auto val="1"/>
        <c:lblAlgn val="ctr"/>
        <c:lblOffset val="100"/>
        <c:noMultiLvlLbl val="0"/>
      </c:catAx>
      <c:valAx>
        <c:axId val="133142400"/>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14340915718868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3140480"/>
        <c:crosses val="autoZero"/>
        <c:crossBetween val="between"/>
        <c:majorUnit val="5"/>
      </c:valAx>
    </c:plotArea>
    <c:legend>
      <c:legendPos val="t"/>
      <c:layout>
        <c:manualLayout>
          <c:xMode val="edge"/>
          <c:yMode val="edge"/>
          <c:x val="0.11005152133761058"/>
          <c:y val="1.0426752211529115E-2"/>
          <c:w val="0.77522917274229608"/>
          <c:h val="0.1292940118596286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44687469621854"/>
          <c:y val="0.20010377175075339"/>
          <c:w val="0.79633347914843977"/>
          <c:h val="0.61399995139496455"/>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Sheet1!$B$2:$B$10</c:f>
              <c:numCache>
                <c:formatCode>General</c:formatCode>
                <c:ptCount val="9"/>
                <c:pt idx="0">
                  <c:v>84.2</c:v>
                </c:pt>
                <c:pt idx="1">
                  <c:v>83.8</c:v>
                </c:pt>
                <c:pt idx="2">
                  <c:v>85.5</c:v>
                </c:pt>
                <c:pt idx="3">
                  <c:v>86.2</c:v>
                </c:pt>
                <c:pt idx="4">
                  <c:v>87.6</c:v>
                </c:pt>
                <c:pt idx="5">
                  <c:v>88.1</c:v>
                </c:pt>
                <c:pt idx="6">
                  <c:v>88</c:v>
                </c:pt>
                <c:pt idx="7">
                  <c:v>86.4</c:v>
                </c:pt>
                <c:pt idx="8">
                  <c:v>75.8</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Sheet1!$C$2:$C$10</c:f>
              <c:numCache>
                <c:formatCode>General</c:formatCode>
                <c:ptCount val="9"/>
                <c:pt idx="0">
                  <c:v>76.7</c:v>
                </c:pt>
                <c:pt idx="1">
                  <c:v>76.8</c:v>
                </c:pt>
                <c:pt idx="2">
                  <c:v>78.599999999999994</c:v>
                </c:pt>
                <c:pt idx="3">
                  <c:v>79.599999999999994</c:v>
                </c:pt>
                <c:pt idx="4">
                  <c:v>81.7</c:v>
                </c:pt>
                <c:pt idx="5">
                  <c:v>84.4</c:v>
                </c:pt>
                <c:pt idx="6">
                  <c:v>82.7</c:v>
                </c:pt>
                <c:pt idx="7">
                  <c:v>87.6</c:v>
                </c:pt>
                <c:pt idx="8">
                  <c:v>82.8</c:v>
                </c:pt>
              </c:numCache>
            </c:numRef>
          </c:val>
          <c:smooth val="0"/>
        </c:ser>
        <c:ser>
          <c:idx val="2"/>
          <c:order val="2"/>
          <c:tx>
            <c:strRef>
              <c:f>Sheet1!$F$1</c:f>
              <c:strCache>
                <c:ptCount val="1"/>
                <c:pt idx="0">
                  <c:v>Asian</c:v>
                </c:pt>
              </c:strCache>
            </c:strRef>
          </c:tx>
          <c:spPr>
            <a:ln w="25400">
              <a:solidFill>
                <a:srgbClr val="AABA0A"/>
              </a:solidFill>
            </a:ln>
          </c:spPr>
          <c:marker>
            <c:symbol val="triangle"/>
            <c:size val="9"/>
            <c:spPr>
              <a:solidFill>
                <a:srgbClr val="AABA0A"/>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Sheet1!$F$2:$F$10</c:f>
              <c:numCache>
                <c:formatCode>General</c:formatCode>
                <c:ptCount val="9"/>
                <c:pt idx="0">
                  <c:v>77.7</c:v>
                </c:pt>
                <c:pt idx="1">
                  <c:v>80.5</c:v>
                </c:pt>
                <c:pt idx="2">
                  <c:v>77.7</c:v>
                </c:pt>
                <c:pt idx="3">
                  <c:v>79.400000000000006</c:v>
                </c:pt>
                <c:pt idx="4">
                  <c:v>81.599999999999994</c:v>
                </c:pt>
                <c:pt idx="5">
                  <c:v>82.1</c:v>
                </c:pt>
                <c:pt idx="6">
                  <c:v>82.9</c:v>
                </c:pt>
                <c:pt idx="7">
                  <c:v>90.6</c:v>
                </c:pt>
                <c:pt idx="8">
                  <c:v>88.3</c:v>
                </c:pt>
              </c:numCache>
            </c:numRef>
          </c:val>
          <c:smooth val="0"/>
        </c:ser>
        <c:ser>
          <c:idx val="1"/>
          <c:order val="3"/>
          <c:tx>
            <c:strRef>
              <c:f>Sheet1!$E$1</c:f>
              <c:strCache>
                <c:ptCount val="1"/>
                <c:pt idx="0">
                  <c:v>AI/AN</c:v>
                </c:pt>
              </c:strCache>
            </c:strRef>
          </c:tx>
          <c:spPr>
            <a:ln w="34925">
              <a:solidFill>
                <a:srgbClr val="7BA8DF"/>
              </a:solidFill>
            </a:ln>
          </c:spPr>
          <c:marker>
            <c:symbol val="diamond"/>
            <c:size val="9"/>
            <c:spPr>
              <a:solidFill>
                <a:srgbClr val="7BA8DF"/>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Sheet1!$E$2:$E$10</c:f>
              <c:numCache>
                <c:formatCode>General</c:formatCode>
                <c:ptCount val="9"/>
                <c:pt idx="0">
                  <c:v>81</c:v>
                </c:pt>
                <c:pt idx="1">
                  <c:v>77.5</c:v>
                </c:pt>
                <c:pt idx="2">
                  <c:v>84.6</c:v>
                </c:pt>
                <c:pt idx="3">
                  <c:v>80.400000000000006</c:v>
                </c:pt>
                <c:pt idx="4">
                  <c:v>82.6</c:v>
                </c:pt>
                <c:pt idx="5">
                  <c:v>78.7</c:v>
                </c:pt>
                <c:pt idx="6">
                  <c:v>84.1</c:v>
                </c:pt>
                <c:pt idx="7">
                  <c:v>91.9</c:v>
                </c:pt>
                <c:pt idx="8">
                  <c:v>90.4</c:v>
                </c:pt>
              </c:numCache>
            </c:numRef>
          </c:val>
          <c:smooth val="0"/>
        </c:ser>
        <c:ser>
          <c:idx val="4"/>
          <c:order val="4"/>
          <c:tx>
            <c:strRef>
              <c:f>Sheet1!$D$1</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Sheet1!$D$2:$D$10</c:f>
              <c:numCache>
                <c:formatCode>General</c:formatCode>
                <c:ptCount val="9"/>
                <c:pt idx="0">
                  <c:v>72.3</c:v>
                </c:pt>
                <c:pt idx="1">
                  <c:v>70.5</c:v>
                </c:pt>
                <c:pt idx="2">
                  <c:v>71.400000000000006</c:v>
                </c:pt>
                <c:pt idx="3">
                  <c:v>73.2</c:v>
                </c:pt>
                <c:pt idx="4">
                  <c:v>75.099999999999994</c:v>
                </c:pt>
                <c:pt idx="5">
                  <c:v>76.2</c:v>
                </c:pt>
                <c:pt idx="6">
                  <c:v>77.2</c:v>
                </c:pt>
                <c:pt idx="7">
                  <c:v>85.2</c:v>
                </c:pt>
                <c:pt idx="8">
                  <c:v>78.8</c:v>
                </c:pt>
              </c:numCache>
            </c:numRef>
          </c:val>
          <c:smooth val="0"/>
        </c:ser>
        <c:dLbls>
          <c:showLegendKey val="0"/>
          <c:showVal val="0"/>
          <c:showCatName val="0"/>
          <c:showSerName val="0"/>
          <c:showPercent val="0"/>
          <c:showBubbleSize val="0"/>
        </c:dLbls>
        <c:marker val="1"/>
        <c:smooth val="0"/>
        <c:axId val="133256320"/>
        <c:axId val="133258240"/>
      </c:lineChart>
      <c:catAx>
        <c:axId val="133256320"/>
        <c:scaling>
          <c:orientation val="minMax"/>
        </c:scaling>
        <c:delete val="0"/>
        <c:axPos val="b"/>
        <c:numFmt formatCode="General" sourceLinked="1"/>
        <c:majorTickMark val="out"/>
        <c:minorTickMark val="none"/>
        <c:tickLblPos val="nextTo"/>
        <c:txPr>
          <a:bodyPr rot="-2580000"/>
          <a:lstStyle/>
          <a:p>
            <a:pPr>
              <a:defRPr sz="1600" b="0" baseline="0">
                <a:latin typeface="Calibri" panose="020F0502020204030204" pitchFamily="34" charset="0"/>
              </a:defRPr>
            </a:pPr>
            <a:endParaRPr lang="en-US"/>
          </a:p>
        </c:txPr>
        <c:crossAx val="133258240"/>
        <c:crosses val="autoZero"/>
        <c:auto val="1"/>
        <c:lblAlgn val="ctr"/>
        <c:lblOffset val="100"/>
        <c:noMultiLvlLbl val="0"/>
      </c:catAx>
      <c:valAx>
        <c:axId val="133258240"/>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0554097404491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3256320"/>
        <c:crosses val="autoZero"/>
        <c:crossBetween val="between"/>
        <c:majorUnit val="10"/>
      </c:valAx>
    </c:plotArea>
    <c:legend>
      <c:legendPos val="t"/>
      <c:layout>
        <c:manualLayout>
          <c:xMode val="edge"/>
          <c:yMode val="edge"/>
          <c:x val="8.19954797317002E-3"/>
          <c:y val="1.3513171964615534E-2"/>
          <c:w val="0.99127867697093419"/>
          <c:h val="0.115010450082628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096575775250315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Sheet1!$B$2:$B$10</c:f>
              <c:numCache>
                <c:formatCode>General</c:formatCode>
                <c:ptCount val="9"/>
                <c:pt idx="0">
                  <c:v>82.6</c:v>
                </c:pt>
                <c:pt idx="1">
                  <c:v>82.4</c:v>
                </c:pt>
                <c:pt idx="2">
                  <c:v>84</c:v>
                </c:pt>
                <c:pt idx="3">
                  <c:v>84.5</c:v>
                </c:pt>
                <c:pt idx="4">
                  <c:v>85.9</c:v>
                </c:pt>
                <c:pt idx="5">
                  <c:v>86.7</c:v>
                </c:pt>
                <c:pt idx="6">
                  <c:v>86.4</c:v>
                </c:pt>
                <c:pt idx="7">
                  <c:v>91.3</c:v>
                </c:pt>
                <c:pt idx="8">
                  <c:v>87.4</c:v>
                </c:pt>
              </c:numCache>
            </c:numRef>
          </c:val>
          <c:smooth val="0"/>
        </c:ser>
        <c:ser>
          <c:idx val="0"/>
          <c:order val="1"/>
          <c:tx>
            <c:strRef>
              <c:f>Sheet1!$C$1</c:f>
              <c:strCache>
                <c:ptCount val="1"/>
                <c:pt idx="0">
                  <c:v>Large Metropolitan</c:v>
                </c:pt>
              </c:strCache>
            </c:strRef>
          </c:tx>
          <c:spPr>
            <a:ln w="25400">
              <a:solidFill>
                <a:srgbClr val="0072C6"/>
              </a:solidFill>
            </a:ln>
          </c:spPr>
          <c:marker>
            <c:symbol val="square"/>
            <c:size val="7"/>
            <c:spPr>
              <a:solidFill>
                <a:srgbClr val="0072C6"/>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Sheet1!$C$2:$C$10</c:f>
              <c:numCache>
                <c:formatCode>General</c:formatCode>
                <c:ptCount val="9"/>
                <c:pt idx="0">
                  <c:v>80.400000000000006</c:v>
                </c:pt>
                <c:pt idx="1">
                  <c:v>80.099999999999994</c:v>
                </c:pt>
                <c:pt idx="2">
                  <c:v>81.8</c:v>
                </c:pt>
                <c:pt idx="3">
                  <c:v>82.7</c:v>
                </c:pt>
                <c:pt idx="4">
                  <c:v>83.6</c:v>
                </c:pt>
                <c:pt idx="5">
                  <c:v>85</c:v>
                </c:pt>
                <c:pt idx="6">
                  <c:v>84.7</c:v>
                </c:pt>
                <c:pt idx="7">
                  <c:v>90.4</c:v>
                </c:pt>
                <c:pt idx="8">
                  <c:v>86.1</c:v>
                </c:pt>
              </c:numCache>
            </c:numRef>
          </c:val>
          <c:smooth val="0"/>
        </c:ser>
        <c:ser>
          <c:idx val="2"/>
          <c:order val="2"/>
          <c:tx>
            <c:strRef>
              <c:f>Sheet1!$D$1</c:f>
              <c:strCache>
                <c:ptCount val="1"/>
                <c:pt idx="0">
                  <c:v>Small Metropolitan</c:v>
                </c:pt>
              </c:strCache>
            </c:strRef>
          </c:tx>
          <c:spPr>
            <a:ln w="25400">
              <a:solidFill>
                <a:srgbClr val="AABA0A"/>
              </a:solidFill>
            </a:ln>
          </c:spPr>
          <c:marker>
            <c:symbol val="triangle"/>
            <c:size val="9"/>
            <c:spPr>
              <a:solidFill>
                <a:srgbClr val="AABA0A"/>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Sheet1!$D$2:$D$10</c:f>
              <c:numCache>
                <c:formatCode>General</c:formatCode>
                <c:ptCount val="9"/>
                <c:pt idx="0">
                  <c:v>85.3</c:v>
                </c:pt>
                <c:pt idx="1">
                  <c:v>85.7</c:v>
                </c:pt>
                <c:pt idx="2">
                  <c:v>86.1</c:v>
                </c:pt>
                <c:pt idx="3">
                  <c:v>86.2</c:v>
                </c:pt>
                <c:pt idx="4">
                  <c:v>88</c:v>
                </c:pt>
                <c:pt idx="5">
                  <c:v>88.8</c:v>
                </c:pt>
                <c:pt idx="6">
                  <c:v>88.5</c:v>
                </c:pt>
                <c:pt idx="7">
                  <c:v>92.7</c:v>
                </c:pt>
                <c:pt idx="8">
                  <c:v>88.8</c:v>
                </c:pt>
              </c:numCache>
            </c:numRef>
          </c:val>
          <c:smooth val="0"/>
        </c:ser>
        <c:ser>
          <c:idx val="1"/>
          <c:order val="3"/>
          <c:tx>
            <c:strRef>
              <c:f>Sheet1!$E$1</c:f>
              <c:strCache>
                <c:ptCount val="1"/>
                <c:pt idx="0">
                  <c:v>Micropolitan</c:v>
                </c:pt>
              </c:strCache>
            </c:strRef>
          </c:tx>
          <c:spPr>
            <a:ln w="34925">
              <a:solidFill>
                <a:srgbClr val="7BA8DF"/>
              </a:solidFill>
            </a:ln>
          </c:spPr>
          <c:marker>
            <c:symbol val="diamond"/>
            <c:size val="9"/>
            <c:spPr>
              <a:solidFill>
                <a:srgbClr val="7BA8DF"/>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Sheet1!$E$2:$E$10</c:f>
              <c:numCache>
                <c:formatCode>General</c:formatCode>
                <c:ptCount val="9"/>
                <c:pt idx="0">
                  <c:v>85.8</c:v>
                </c:pt>
                <c:pt idx="1">
                  <c:v>85.4</c:v>
                </c:pt>
                <c:pt idx="2">
                  <c:v>87.3</c:v>
                </c:pt>
                <c:pt idx="3">
                  <c:v>87.6</c:v>
                </c:pt>
                <c:pt idx="4">
                  <c:v>89.7</c:v>
                </c:pt>
                <c:pt idx="5">
                  <c:v>88.7</c:v>
                </c:pt>
                <c:pt idx="6">
                  <c:v>88.8</c:v>
                </c:pt>
                <c:pt idx="7">
                  <c:v>92</c:v>
                </c:pt>
                <c:pt idx="8">
                  <c:v>90</c:v>
                </c:pt>
              </c:numCache>
            </c:numRef>
          </c:val>
          <c:smooth val="0"/>
        </c:ser>
        <c:ser>
          <c:idx val="4"/>
          <c:order val="4"/>
          <c:tx>
            <c:strRef>
              <c:f>Sheet1!$F$1</c:f>
              <c:strCache>
                <c:ptCount val="1"/>
                <c:pt idx="0">
                  <c:v>Noncore</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Sheet1!$F$2:$F$10</c:f>
              <c:numCache>
                <c:formatCode>General</c:formatCode>
                <c:ptCount val="9"/>
                <c:pt idx="0">
                  <c:v>84.6</c:v>
                </c:pt>
                <c:pt idx="1">
                  <c:v>83.8</c:v>
                </c:pt>
                <c:pt idx="2">
                  <c:v>87.8</c:v>
                </c:pt>
                <c:pt idx="3">
                  <c:v>87.8</c:v>
                </c:pt>
                <c:pt idx="4">
                  <c:v>88.9</c:v>
                </c:pt>
                <c:pt idx="5">
                  <c:v>88.9</c:v>
                </c:pt>
                <c:pt idx="6">
                  <c:v>88.8</c:v>
                </c:pt>
                <c:pt idx="7">
                  <c:v>93.2</c:v>
                </c:pt>
                <c:pt idx="8">
                  <c:v>89.1</c:v>
                </c:pt>
              </c:numCache>
            </c:numRef>
          </c:val>
          <c:smooth val="0"/>
        </c:ser>
        <c:dLbls>
          <c:showLegendKey val="0"/>
          <c:showVal val="0"/>
          <c:showCatName val="0"/>
          <c:showSerName val="0"/>
          <c:showPercent val="0"/>
          <c:showBubbleSize val="0"/>
        </c:dLbls>
        <c:marker val="1"/>
        <c:smooth val="0"/>
        <c:axId val="134359296"/>
        <c:axId val="134377856"/>
      </c:lineChart>
      <c:catAx>
        <c:axId val="134359296"/>
        <c:scaling>
          <c:orientation val="minMax"/>
        </c:scaling>
        <c:delete val="0"/>
        <c:axPos val="b"/>
        <c:numFmt formatCode="General" sourceLinked="1"/>
        <c:majorTickMark val="out"/>
        <c:minorTickMark val="none"/>
        <c:tickLblPos val="nextTo"/>
        <c:txPr>
          <a:bodyPr rot="-2580000"/>
          <a:lstStyle/>
          <a:p>
            <a:pPr>
              <a:defRPr sz="1600" b="0" baseline="0">
                <a:latin typeface="Calibri" panose="020F0502020204030204" pitchFamily="34" charset="0"/>
              </a:defRPr>
            </a:pPr>
            <a:endParaRPr lang="en-US"/>
          </a:p>
        </c:txPr>
        <c:crossAx val="134377856"/>
        <c:crosses val="autoZero"/>
        <c:auto val="1"/>
        <c:lblAlgn val="ctr"/>
        <c:lblOffset val="100"/>
        <c:noMultiLvlLbl val="0"/>
      </c:catAx>
      <c:valAx>
        <c:axId val="13437785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4359296"/>
        <c:crosses val="autoZero"/>
        <c:crossBetween val="between"/>
        <c:majorUnit val="1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60143870905027"/>
          <c:y val="0.16306673471371635"/>
          <c:w val="0.79690313016428505"/>
          <c:h val="0.66521313308058716"/>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Sheet1!$B$2:$B$10</c:f>
              <c:numCache>
                <c:formatCode>General</c:formatCode>
                <c:ptCount val="9"/>
                <c:pt idx="0">
                  <c:v>84.2</c:v>
                </c:pt>
                <c:pt idx="1">
                  <c:v>83.8</c:v>
                </c:pt>
                <c:pt idx="2">
                  <c:v>85.5</c:v>
                </c:pt>
                <c:pt idx="3">
                  <c:v>86.2</c:v>
                </c:pt>
                <c:pt idx="4">
                  <c:v>87.6</c:v>
                </c:pt>
                <c:pt idx="5">
                  <c:v>88.1</c:v>
                </c:pt>
                <c:pt idx="6">
                  <c:v>88</c:v>
                </c:pt>
                <c:pt idx="7">
                  <c:v>86.4</c:v>
                </c:pt>
                <c:pt idx="8">
                  <c:v>75.8</c:v>
                </c:pt>
              </c:numCache>
            </c:numRef>
          </c:val>
          <c:smooth val="0"/>
        </c:ser>
        <c:ser>
          <c:idx val="0"/>
          <c:order val="1"/>
          <c:tx>
            <c:strRef>
              <c:f>Sheet1!$C$1</c:f>
              <c:strCache>
                <c:ptCount val="1"/>
                <c:pt idx="0">
                  <c:v>Mexican</c:v>
                </c:pt>
              </c:strCache>
            </c:strRef>
          </c:tx>
          <c:spPr>
            <a:ln w="25400">
              <a:solidFill>
                <a:srgbClr val="0072C6"/>
              </a:solidFill>
            </a:ln>
          </c:spPr>
          <c:marker>
            <c:symbol val="square"/>
            <c:size val="7"/>
            <c:spPr>
              <a:solidFill>
                <a:srgbClr val="0072C6"/>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Sheet1!$C$2:$C$10</c:f>
              <c:numCache>
                <c:formatCode>General</c:formatCode>
                <c:ptCount val="9"/>
                <c:pt idx="0">
                  <c:v>76.400000000000006</c:v>
                </c:pt>
                <c:pt idx="1">
                  <c:v>76.3</c:v>
                </c:pt>
                <c:pt idx="2">
                  <c:v>74</c:v>
                </c:pt>
                <c:pt idx="3">
                  <c:v>73.5</c:v>
                </c:pt>
                <c:pt idx="4">
                  <c:v>81.5</c:v>
                </c:pt>
                <c:pt idx="5">
                  <c:v>79.8</c:v>
                </c:pt>
                <c:pt idx="6">
                  <c:v>81.099999999999994</c:v>
                </c:pt>
                <c:pt idx="7">
                  <c:v>83.3</c:v>
                </c:pt>
                <c:pt idx="8">
                  <c:v>77.3</c:v>
                </c:pt>
              </c:numCache>
            </c:numRef>
          </c:val>
          <c:smooth val="0"/>
        </c:ser>
        <c:ser>
          <c:idx val="2"/>
          <c:order val="2"/>
          <c:tx>
            <c:strRef>
              <c:f>Sheet1!$D$1</c:f>
              <c:strCache>
                <c:ptCount val="1"/>
                <c:pt idx="0">
                  <c:v>Cuban</c:v>
                </c:pt>
              </c:strCache>
            </c:strRef>
          </c:tx>
          <c:spPr>
            <a:ln w="25400">
              <a:solidFill>
                <a:srgbClr val="AABA0A"/>
              </a:solidFill>
            </a:ln>
          </c:spPr>
          <c:marker>
            <c:symbol val="triangle"/>
            <c:size val="9"/>
            <c:spPr>
              <a:solidFill>
                <a:srgbClr val="AABA0A"/>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Sheet1!$D$2:$D$10</c:f>
              <c:numCache>
                <c:formatCode>General</c:formatCode>
                <c:ptCount val="9"/>
                <c:pt idx="0">
                  <c:v>72.400000000000006</c:v>
                </c:pt>
                <c:pt idx="1">
                  <c:v>68</c:v>
                </c:pt>
                <c:pt idx="2">
                  <c:v>73.7</c:v>
                </c:pt>
                <c:pt idx="3">
                  <c:v>79.5</c:v>
                </c:pt>
                <c:pt idx="4">
                  <c:v>81.5</c:v>
                </c:pt>
                <c:pt idx="5">
                  <c:v>80</c:v>
                </c:pt>
                <c:pt idx="6">
                  <c:v>81.7</c:v>
                </c:pt>
                <c:pt idx="7">
                  <c:v>87.1</c:v>
                </c:pt>
                <c:pt idx="8">
                  <c:v>90</c:v>
                </c:pt>
              </c:numCache>
            </c:numRef>
          </c:val>
          <c:smooth val="0"/>
        </c:ser>
        <c:ser>
          <c:idx val="1"/>
          <c:order val="3"/>
          <c:tx>
            <c:strRef>
              <c:f>Sheet1!$E$1</c:f>
              <c:strCache>
                <c:ptCount val="1"/>
                <c:pt idx="0">
                  <c:v>Puerto Rican</c:v>
                </c:pt>
              </c:strCache>
            </c:strRef>
          </c:tx>
          <c:spPr>
            <a:ln w="34925">
              <a:solidFill>
                <a:srgbClr val="7BA8DF"/>
              </a:solidFill>
            </a:ln>
          </c:spPr>
          <c:marker>
            <c:symbol val="diamond"/>
            <c:size val="9"/>
            <c:spPr>
              <a:solidFill>
                <a:srgbClr val="7BA8DF"/>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Sheet1!$E$2:$E$10</c:f>
              <c:numCache>
                <c:formatCode>General</c:formatCode>
                <c:ptCount val="9"/>
                <c:pt idx="0">
                  <c:v>69.900000000000006</c:v>
                </c:pt>
                <c:pt idx="1">
                  <c:v>80.900000000000006</c:v>
                </c:pt>
                <c:pt idx="2">
                  <c:v>79.5</c:v>
                </c:pt>
                <c:pt idx="3">
                  <c:v>79</c:v>
                </c:pt>
                <c:pt idx="4">
                  <c:v>79.7</c:v>
                </c:pt>
                <c:pt idx="5">
                  <c:v>75.900000000000006</c:v>
                </c:pt>
                <c:pt idx="6">
                  <c:v>79.8</c:v>
                </c:pt>
                <c:pt idx="7">
                  <c:v>88.2</c:v>
                </c:pt>
                <c:pt idx="8">
                  <c:v>89.7</c:v>
                </c:pt>
              </c:numCache>
            </c:numRef>
          </c:val>
          <c:smooth val="0"/>
        </c:ser>
        <c:dLbls>
          <c:showLegendKey val="0"/>
          <c:showVal val="0"/>
          <c:showCatName val="0"/>
          <c:showSerName val="0"/>
          <c:showPercent val="0"/>
          <c:showBubbleSize val="0"/>
        </c:dLbls>
        <c:marker val="1"/>
        <c:smooth val="0"/>
        <c:axId val="134592000"/>
        <c:axId val="134593920"/>
      </c:lineChart>
      <c:catAx>
        <c:axId val="134592000"/>
        <c:scaling>
          <c:orientation val="minMax"/>
        </c:scaling>
        <c:delete val="0"/>
        <c:axPos val="b"/>
        <c:numFmt formatCode="General" sourceLinked="1"/>
        <c:majorTickMark val="out"/>
        <c:minorTickMark val="none"/>
        <c:tickLblPos val="nextTo"/>
        <c:txPr>
          <a:bodyPr rot="-2640000"/>
          <a:lstStyle/>
          <a:p>
            <a:pPr>
              <a:defRPr sz="1600" b="0" baseline="0">
                <a:latin typeface="Calibri" panose="020F0502020204030204" pitchFamily="34" charset="0"/>
              </a:defRPr>
            </a:pPr>
            <a:endParaRPr lang="en-US"/>
          </a:p>
        </c:txPr>
        <c:crossAx val="134593920"/>
        <c:crosses val="autoZero"/>
        <c:auto val="1"/>
        <c:lblAlgn val="ctr"/>
        <c:lblOffset val="100"/>
        <c:noMultiLvlLbl val="0"/>
      </c:catAx>
      <c:valAx>
        <c:axId val="134593920"/>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5986196169923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4592000"/>
        <c:crosses val="autoZero"/>
        <c:crossBetween val="between"/>
        <c:majorUnit val="10"/>
      </c:valAx>
    </c:plotArea>
    <c:legend>
      <c:legendPos val="t"/>
      <c:layout>
        <c:manualLayout>
          <c:xMode val="edge"/>
          <c:yMode val="edge"/>
          <c:x val="7.3014484300573543E-2"/>
          <c:y val="1.1675185338674747E-3"/>
          <c:w val="0.83387139107611563"/>
          <c:h val="0.1273561290949742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808933605521532"/>
          <c:y val="0.17140124926244685"/>
          <c:w val="0.78090138038300771"/>
          <c:h val="0.6587532299741601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1999-2002</c:v>
                </c:pt>
                <c:pt idx="1">
                  <c:v>2003-2006</c:v>
                </c:pt>
                <c:pt idx="2">
                  <c:v>2007-2010</c:v>
                </c:pt>
                <c:pt idx="3">
                  <c:v>2011-2012</c:v>
                </c:pt>
              </c:strCache>
            </c:strRef>
          </c:cat>
          <c:val>
            <c:numRef>
              <c:f>Sheet1!$B$2:$E$2</c:f>
              <c:numCache>
                <c:formatCode>0.0</c:formatCode>
                <c:ptCount val="4"/>
                <c:pt idx="0" formatCode="General">
                  <c:v>29.4</c:v>
                </c:pt>
                <c:pt idx="1">
                  <c:v>36.200000000000003</c:v>
                </c:pt>
                <c:pt idx="2" formatCode="General">
                  <c:v>45.9</c:v>
                </c:pt>
                <c:pt idx="3" formatCode="General">
                  <c:v>51.8</c:v>
                </c:pt>
              </c:numCache>
            </c:numRef>
          </c:val>
          <c:smooth val="0"/>
        </c:ser>
        <c:ser>
          <c:idx val="0"/>
          <c:order val="1"/>
          <c:tx>
            <c:strRef>
              <c:f>Sheet1!$A$3</c:f>
              <c:strCache>
                <c:ptCount val="1"/>
                <c:pt idx="0">
                  <c:v>18-39</c:v>
                </c:pt>
              </c:strCache>
            </c:strRef>
          </c:tx>
          <c:spPr>
            <a:ln w="25400">
              <a:solidFill>
                <a:srgbClr val="0072C6"/>
              </a:solidFill>
            </a:ln>
          </c:spPr>
          <c:marker>
            <c:symbol val="square"/>
            <c:size val="7"/>
            <c:spPr>
              <a:solidFill>
                <a:srgbClr val="0072C6"/>
              </a:solidFill>
              <a:ln>
                <a:noFill/>
              </a:ln>
            </c:spPr>
          </c:marker>
          <c:cat>
            <c:strRef>
              <c:f>Sheet1!$B$1:$E$1</c:f>
              <c:strCache>
                <c:ptCount val="4"/>
                <c:pt idx="0">
                  <c:v>1999-2002</c:v>
                </c:pt>
                <c:pt idx="1">
                  <c:v>2003-2006</c:v>
                </c:pt>
                <c:pt idx="2">
                  <c:v>2007-2010</c:v>
                </c:pt>
                <c:pt idx="3">
                  <c:v>2011-2012</c:v>
                </c:pt>
              </c:strCache>
            </c:strRef>
          </c:cat>
          <c:val>
            <c:numRef>
              <c:f>Sheet1!$B$3:$E$3</c:f>
              <c:numCache>
                <c:formatCode>0.0</c:formatCode>
                <c:ptCount val="4"/>
                <c:pt idx="0">
                  <c:v>20.9</c:v>
                </c:pt>
                <c:pt idx="1">
                  <c:v>26.4</c:v>
                </c:pt>
                <c:pt idx="2">
                  <c:v>37</c:v>
                </c:pt>
                <c:pt idx="3">
                  <c:v>34.4</c:v>
                </c:pt>
              </c:numCache>
            </c:numRef>
          </c:val>
          <c:smooth val="0"/>
        </c:ser>
        <c:ser>
          <c:idx val="2"/>
          <c:order val="2"/>
          <c:tx>
            <c:strRef>
              <c:f>Sheet1!$A$4</c:f>
              <c:strCache>
                <c:ptCount val="1"/>
                <c:pt idx="0">
                  <c:v>40-59</c:v>
                </c:pt>
              </c:strCache>
            </c:strRef>
          </c:tx>
          <c:spPr>
            <a:ln w="25400">
              <a:solidFill>
                <a:srgbClr val="AABA0A"/>
              </a:solidFill>
            </a:ln>
          </c:spPr>
          <c:marker>
            <c:symbol val="triangle"/>
            <c:size val="9"/>
            <c:spPr>
              <a:solidFill>
                <a:srgbClr val="AABA0A"/>
              </a:solidFill>
              <a:ln>
                <a:noFill/>
              </a:ln>
            </c:spPr>
          </c:marker>
          <c:cat>
            <c:strRef>
              <c:f>Sheet1!$B$1:$E$1</c:f>
              <c:strCache>
                <c:ptCount val="4"/>
                <c:pt idx="0">
                  <c:v>1999-2002</c:v>
                </c:pt>
                <c:pt idx="1">
                  <c:v>2003-2006</c:v>
                </c:pt>
                <c:pt idx="2">
                  <c:v>2007-2010</c:v>
                </c:pt>
                <c:pt idx="3">
                  <c:v>2011-2012</c:v>
                </c:pt>
              </c:strCache>
            </c:strRef>
          </c:cat>
          <c:val>
            <c:numRef>
              <c:f>Sheet1!$B$4:$E$4</c:f>
              <c:numCache>
                <c:formatCode>0.0</c:formatCode>
                <c:ptCount val="4"/>
                <c:pt idx="0">
                  <c:v>38.700000000000003</c:v>
                </c:pt>
                <c:pt idx="1">
                  <c:v>44.1</c:v>
                </c:pt>
                <c:pt idx="2">
                  <c:v>52.7</c:v>
                </c:pt>
                <c:pt idx="3">
                  <c:v>57.7</c:v>
                </c:pt>
              </c:numCache>
            </c:numRef>
          </c:val>
          <c:smooth val="0"/>
        </c:ser>
        <c:ser>
          <c:idx val="1"/>
          <c:order val="3"/>
          <c:tx>
            <c:strRef>
              <c:f>Sheet1!$A$5</c:f>
              <c:strCache>
                <c:ptCount val="1"/>
                <c:pt idx="0">
                  <c:v>60+</c:v>
                </c:pt>
              </c:strCache>
            </c:strRef>
          </c:tx>
          <c:spPr>
            <a:ln w="34925">
              <a:solidFill>
                <a:srgbClr val="7BA8DF"/>
              </a:solidFill>
            </a:ln>
          </c:spPr>
          <c:marker>
            <c:symbol val="diamond"/>
            <c:size val="9"/>
            <c:spPr>
              <a:solidFill>
                <a:srgbClr val="7BA8DF"/>
              </a:solidFill>
              <a:ln>
                <a:noFill/>
              </a:ln>
            </c:spPr>
          </c:marker>
          <c:cat>
            <c:strRef>
              <c:f>Sheet1!$B$1:$E$1</c:f>
              <c:strCache>
                <c:ptCount val="4"/>
                <c:pt idx="0">
                  <c:v>1999-2002</c:v>
                </c:pt>
                <c:pt idx="1">
                  <c:v>2003-2006</c:v>
                </c:pt>
                <c:pt idx="2">
                  <c:v>2007-2010</c:v>
                </c:pt>
                <c:pt idx="3">
                  <c:v>2011-2012</c:v>
                </c:pt>
              </c:strCache>
            </c:strRef>
          </c:cat>
          <c:val>
            <c:numRef>
              <c:f>Sheet1!$B$5:$E$5</c:f>
              <c:numCache>
                <c:formatCode>0.0</c:formatCode>
                <c:ptCount val="4"/>
                <c:pt idx="0">
                  <c:v>30.4</c:v>
                </c:pt>
                <c:pt idx="1">
                  <c:v>41.9</c:v>
                </c:pt>
                <c:pt idx="2" formatCode="General">
                  <c:v>51.6</c:v>
                </c:pt>
                <c:pt idx="3" formatCode="General">
                  <c:v>50.5</c:v>
                </c:pt>
              </c:numCache>
            </c:numRef>
          </c:val>
          <c:smooth val="0"/>
        </c:ser>
        <c:dLbls>
          <c:showLegendKey val="0"/>
          <c:showVal val="0"/>
          <c:showCatName val="0"/>
          <c:showSerName val="0"/>
          <c:showPercent val="0"/>
          <c:showBubbleSize val="0"/>
        </c:dLbls>
        <c:marker val="1"/>
        <c:smooth val="0"/>
        <c:axId val="120936320"/>
        <c:axId val="120942592"/>
      </c:lineChart>
      <c:catAx>
        <c:axId val="120936320"/>
        <c:scaling>
          <c:orientation val="minMax"/>
        </c:scaling>
        <c:delete val="0"/>
        <c:axPos val="b"/>
        <c:numFmt formatCode="General" sourceLinked="1"/>
        <c:majorTickMark val="out"/>
        <c:minorTickMark val="none"/>
        <c:tickLblPos val="nextTo"/>
        <c:txPr>
          <a:bodyPr rot="-1080000"/>
          <a:lstStyle/>
          <a:p>
            <a:pPr>
              <a:defRPr sz="1600" b="0" baseline="0">
                <a:latin typeface="Calibri" panose="020F0502020204030204" pitchFamily="34" charset="0"/>
              </a:defRPr>
            </a:pPr>
            <a:endParaRPr lang="en-US"/>
          </a:p>
        </c:txPr>
        <c:crossAx val="120942592"/>
        <c:crosses val="autoZero"/>
        <c:auto val="1"/>
        <c:lblAlgn val="ctr"/>
        <c:lblOffset val="100"/>
        <c:noMultiLvlLbl val="0"/>
      </c:catAx>
      <c:valAx>
        <c:axId val="12094259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81542859468148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0936320"/>
        <c:crosses val="autoZero"/>
        <c:crossBetween val="between"/>
        <c:majorUnit val="10"/>
      </c:valAx>
    </c:plotArea>
    <c:legend>
      <c:legendPos val="t"/>
      <c:layout>
        <c:manualLayout>
          <c:xMode val="edge"/>
          <c:yMode val="edge"/>
          <c:x val="8.1996694857587246E-3"/>
          <c:y val="3.3467364544548212E-2"/>
          <c:w val="0.99127867697093419"/>
          <c:h val="0.1096271032981342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14822105570137"/>
          <c:y val="0.16306673471371635"/>
          <c:w val="0.78979197044813843"/>
          <c:h val="0.66521313308058716"/>
        </c:manualLayout>
      </c:layout>
      <c:lineChart>
        <c:grouping val="standard"/>
        <c:varyColors val="0"/>
        <c:ser>
          <c:idx val="3"/>
          <c:order val="0"/>
          <c:tx>
            <c:strRef>
              <c:f>Sheet1!$B$1</c:f>
              <c:strCache>
                <c:ptCount val="1"/>
                <c:pt idx="0">
                  <c:v>Asian Indian</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Sheet1!$B$2:$B$10</c:f>
              <c:numCache>
                <c:formatCode>General</c:formatCode>
                <c:ptCount val="9"/>
                <c:pt idx="0">
                  <c:v>84</c:v>
                </c:pt>
                <c:pt idx="1">
                  <c:v>77.8</c:v>
                </c:pt>
                <c:pt idx="2">
                  <c:v>80.400000000000006</c:v>
                </c:pt>
                <c:pt idx="3">
                  <c:v>75.8</c:v>
                </c:pt>
                <c:pt idx="4">
                  <c:v>80</c:v>
                </c:pt>
                <c:pt idx="5">
                  <c:v>83.7</c:v>
                </c:pt>
                <c:pt idx="6">
                  <c:v>83.3</c:v>
                </c:pt>
                <c:pt idx="7">
                  <c:v>92</c:v>
                </c:pt>
                <c:pt idx="8">
                  <c:v>88.1</c:v>
                </c:pt>
              </c:numCache>
            </c:numRef>
          </c:val>
          <c:smooth val="0"/>
        </c:ser>
        <c:ser>
          <c:idx val="0"/>
          <c:order val="1"/>
          <c:tx>
            <c:strRef>
              <c:f>Sheet1!$C$1</c:f>
              <c:strCache>
                <c:ptCount val="1"/>
                <c:pt idx="0">
                  <c:v>Chinese</c:v>
                </c:pt>
              </c:strCache>
            </c:strRef>
          </c:tx>
          <c:spPr>
            <a:ln w="25400">
              <a:solidFill>
                <a:srgbClr val="0072C6"/>
              </a:solidFill>
            </a:ln>
          </c:spPr>
          <c:marker>
            <c:symbol val="square"/>
            <c:size val="7"/>
            <c:spPr>
              <a:solidFill>
                <a:srgbClr val="0072C6"/>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Sheet1!$C$2:$C$10</c:f>
              <c:numCache>
                <c:formatCode>General</c:formatCode>
                <c:ptCount val="9"/>
                <c:pt idx="0">
                  <c:v>76.3</c:v>
                </c:pt>
                <c:pt idx="1">
                  <c:v>79.2</c:v>
                </c:pt>
                <c:pt idx="2">
                  <c:v>79.7</c:v>
                </c:pt>
                <c:pt idx="3">
                  <c:v>77.8</c:v>
                </c:pt>
                <c:pt idx="4">
                  <c:v>85.4</c:v>
                </c:pt>
                <c:pt idx="5">
                  <c:v>80.3</c:v>
                </c:pt>
                <c:pt idx="6">
                  <c:v>82.5</c:v>
                </c:pt>
                <c:pt idx="7">
                  <c:v>90.6</c:v>
                </c:pt>
                <c:pt idx="8">
                  <c:v>88.3</c:v>
                </c:pt>
              </c:numCache>
            </c:numRef>
          </c:val>
          <c:smooth val="0"/>
        </c:ser>
        <c:ser>
          <c:idx val="2"/>
          <c:order val="2"/>
          <c:tx>
            <c:strRef>
              <c:f>Sheet1!$D$1</c:f>
              <c:strCache>
                <c:ptCount val="1"/>
                <c:pt idx="0">
                  <c:v>Filipino</c:v>
                </c:pt>
              </c:strCache>
            </c:strRef>
          </c:tx>
          <c:spPr>
            <a:ln w="25400">
              <a:solidFill>
                <a:srgbClr val="AABA0A"/>
              </a:solidFill>
            </a:ln>
          </c:spPr>
          <c:marker>
            <c:symbol val="triangle"/>
            <c:size val="9"/>
            <c:spPr>
              <a:solidFill>
                <a:srgbClr val="AABA0A"/>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Sheet1!$D$2:$D$10</c:f>
              <c:numCache>
                <c:formatCode>General</c:formatCode>
                <c:ptCount val="9"/>
                <c:pt idx="0">
                  <c:v>81.900000000000006</c:v>
                </c:pt>
                <c:pt idx="1">
                  <c:v>83</c:v>
                </c:pt>
                <c:pt idx="2">
                  <c:v>79.099999999999994</c:v>
                </c:pt>
                <c:pt idx="3">
                  <c:v>83</c:v>
                </c:pt>
                <c:pt idx="4">
                  <c:v>81.900000000000006</c:v>
                </c:pt>
                <c:pt idx="5">
                  <c:v>89.1</c:v>
                </c:pt>
                <c:pt idx="6">
                  <c:v>80.599999999999994</c:v>
                </c:pt>
                <c:pt idx="7">
                  <c:v>90.2</c:v>
                </c:pt>
                <c:pt idx="8">
                  <c:v>85.3</c:v>
                </c:pt>
              </c:numCache>
            </c:numRef>
          </c:val>
          <c:smooth val="0"/>
        </c:ser>
        <c:ser>
          <c:idx val="1"/>
          <c:order val="3"/>
          <c:tx>
            <c:strRef>
              <c:f>Sheet1!$E$1</c:f>
              <c:strCache>
                <c:ptCount val="1"/>
                <c:pt idx="0">
                  <c:v>Japanese</c:v>
                </c:pt>
              </c:strCache>
            </c:strRef>
          </c:tx>
          <c:spPr>
            <a:ln w="34925">
              <a:solidFill>
                <a:srgbClr val="7BA8DF"/>
              </a:solidFill>
            </a:ln>
          </c:spPr>
          <c:marker>
            <c:symbol val="diamond"/>
            <c:size val="9"/>
            <c:spPr>
              <a:solidFill>
                <a:srgbClr val="7BA8DF"/>
              </a:solidFill>
              <a:ln>
                <a:no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Sheet1!$E$2:$E$10</c:f>
              <c:numCache>
                <c:formatCode>General</c:formatCode>
                <c:ptCount val="9"/>
                <c:pt idx="0">
                  <c:v>81.900000000000006</c:v>
                </c:pt>
                <c:pt idx="1">
                  <c:v>84.1</c:v>
                </c:pt>
                <c:pt idx="2">
                  <c:v>86.3</c:v>
                </c:pt>
                <c:pt idx="3">
                  <c:v>84.3</c:v>
                </c:pt>
                <c:pt idx="4">
                  <c:v>87.7</c:v>
                </c:pt>
                <c:pt idx="5">
                  <c:v>83.9</c:v>
                </c:pt>
                <c:pt idx="6">
                  <c:v>89.2</c:v>
                </c:pt>
                <c:pt idx="7">
                  <c:v>94.2</c:v>
                </c:pt>
                <c:pt idx="8">
                  <c:v>88.5</c:v>
                </c:pt>
              </c:numCache>
            </c:numRef>
          </c:val>
          <c:smooth val="0"/>
        </c:ser>
        <c:ser>
          <c:idx val="4"/>
          <c:order val="4"/>
          <c:tx>
            <c:strRef>
              <c:f>Sheet1!$F$1</c:f>
              <c:strCache>
                <c:ptCount val="1"/>
                <c:pt idx="0">
                  <c:v>Korean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Sheet1!$F$2:$F$10</c:f>
              <c:numCache>
                <c:formatCode>General</c:formatCode>
                <c:ptCount val="9"/>
                <c:pt idx="0">
                  <c:v>79.3</c:v>
                </c:pt>
                <c:pt idx="1">
                  <c:v>75</c:v>
                </c:pt>
                <c:pt idx="2">
                  <c:v>78.400000000000006</c:v>
                </c:pt>
                <c:pt idx="3">
                  <c:v>74.8</c:v>
                </c:pt>
                <c:pt idx="4">
                  <c:v>78</c:v>
                </c:pt>
                <c:pt idx="5">
                  <c:v>67.5</c:v>
                </c:pt>
                <c:pt idx="6">
                  <c:v>79.099999999999994</c:v>
                </c:pt>
                <c:pt idx="7">
                  <c:v>95.7</c:v>
                </c:pt>
                <c:pt idx="8">
                  <c:v>88.2</c:v>
                </c:pt>
              </c:numCache>
            </c:numRef>
          </c:val>
          <c:smooth val="0"/>
        </c:ser>
        <c:ser>
          <c:idx val="5"/>
          <c:order val="5"/>
          <c:tx>
            <c:strRef>
              <c:f>Sheet1!$G$1</c:f>
              <c:strCache>
                <c:ptCount val="1"/>
                <c:pt idx="0">
                  <c:v>Vietnamese</c:v>
                </c:pt>
              </c:strCache>
            </c:strRef>
          </c:tx>
          <c:spPr>
            <a:ln>
              <a:solidFill>
                <a:srgbClr val="C4BD97"/>
              </a:solidFill>
            </a:ln>
          </c:spPr>
          <c:marker>
            <c:symbol val="plus"/>
            <c:size val="7"/>
            <c:spPr>
              <a:noFill/>
              <a:ln>
                <a:solidFill>
                  <a:srgbClr val="C4BD97"/>
                </a:solidFill>
              </a:ln>
            </c:spPr>
          </c:marker>
          <c:cat>
            <c:numRef>
              <c:f>Sheet1!$A$2:$A$10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Sheet1!$G$2:$G$10</c:f>
              <c:numCache>
                <c:formatCode>General</c:formatCode>
                <c:ptCount val="9"/>
                <c:pt idx="0">
                  <c:v>64.599999999999994</c:v>
                </c:pt>
                <c:pt idx="1">
                  <c:v>81.3</c:v>
                </c:pt>
                <c:pt idx="2">
                  <c:v>71.8</c:v>
                </c:pt>
                <c:pt idx="3">
                  <c:v>82.4</c:v>
                </c:pt>
                <c:pt idx="4">
                  <c:v>83.3</c:v>
                </c:pt>
                <c:pt idx="5">
                  <c:v>72.2</c:v>
                </c:pt>
                <c:pt idx="6">
                  <c:v>81.900000000000006</c:v>
                </c:pt>
                <c:pt idx="7">
                  <c:v>91.4</c:v>
                </c:pt>
                <c:pt idx="8">
                  <c:v>84.8</c:v>
                </c:pt>
              </c:numCache>
            </c:numRef>
          </c:val>
          <c:smooth val="0"/>
        </c:ser>
        <c:dLbls>
          <c:showLegendKey val="0"/>
          <c:showVal val="0"/>
          <c:showCatName val="0"/>
          <c:showSerName val="0"/>
          <c:showPercent val="0"/>
          <c:showBubbleSize val="0"/>
        </c:dLbls>
        <c:marker val="1"/>
        <c:smooth val="0"/>
        <c:axId val="134475776"/>
        <c:axId val="134477696"/>
      </c:lineChart>
      <c:catAx>
        <c:axId val="134475776"/>
        <c:scaling>
          <c:orientation val="minMax"/>
        </c:scaling>
        <c:delete val="0"/>
        <c:axPos val="b"/>
        <c:numFmt formatCode="General" sourceLinked="1"/>
        <c:majorTickMark val="out"/>
        <c:minorTickMark val="none"/>
        <c:tickLblPos val="nextTo"/>
        <c:txPr>
          <a:bodyPr rot="-2640000"/>
          <a:lstStyle/>
          <a:p>
            <a:pPr>
              <a:defRPr sz="1600" b="0" baseline="0">
                <a:latin typeface="Calibri" panose="020F0502020204030204" pitchFamily="34" charset="0"/>
              </a:defRPr>
            </a:pPr>
            <a:endParaRPr lang="en-US"/>
          </a:p>
        </c:txPr>
        <c:crossAx val="134477696"/>
        <c:crosses val="autoZero"/>
        <c:auto val="1"/>
        <c:lblAlgn val="ctr"/>
        <c:lblOffset val="100"/>
        <c:noMultiLvlLbl val="0"/>
      </c:catAx>
      <c:valAx>
        <c:axId val="13447769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36405171575775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4475776"/>
        <c:crosses val="autoZero"/>
        <c:crossBetween val="between"/>
        <c:majorUnit val="10"/>
      </c:valAx>
    </c:plotArea>
    <c:legend>
      <c:legendPos val="t"/>
      <c:layout>
        <c:manualLayout>
          <c:xMode val="edge"/>
          <c:yMode val="edge"/>
          <c:x val="8.19954797317002E-3"/>
          <c:y val="1.1675185338674747E-3"/>
          <c:w val="0.99127867697093419"/>
          <c:h val="0.1273561290949742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156070768931662"/>
          <c:y val="0.20010377175075339"/>
          <c:w val="0.7994198989015262"/>
          <c:h val="0.6436081948089822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Sheet1!$B$1:$K$1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Sheet1!$B$2:$K$2</c:f>
              <c:numCache>
                <c:formatCode>General</c:formatCode>
                <c:ptCount val="10"/>
                <c:pt idx="0" formatCode="0.0">
                  <c:v>24.6</c:v>
                </c:pt>
                <c:pt idx="1">
                  <c:v>24.2</c:v>
                </c:pt>
                <c:pt idx="2" formatCode="0.0">
                  <c:v>23.6</c:v>
                </c:pt>
                <c:pt idx="3">
                  <c:v>23</c:v>
                </c:pt>
                <c:pt idx="4" formatCode="#,##0.0">
                  <c:v>22.6</c:v>
                </c:pt>
                <c:pt idx="5">
                  <c:v>22.3</c:v>
                </c:pt>
                <c:pt idx="6">
                  <c:v>22.1</c:v>
                </c:pt>
                <c:pt idx="7">
                  <c:v>21.6</c:v>
                </c:pt>
                <c:pt idx="8">
                  <c:v>21.3</c:v>
                </c:pt>
                <c:pt idx="9">
                  <c:v>20.8</c:v>
                </c:pt>
              </c:numCache>
            </c:numRef>
          </c:val>
          <c:smooth val="0"/>
        </c:ser>
        <c:ser>
          <c:idx val="0"/>
          <c:order val="1"/>
          <c:tx>
            <c:strRef>
              <c:f>Sheet1!$A$3</c:f>
              <c:strCache>
                <c:ptCount val="1"/>
                <c:pt idx="0">
                  <c:v>White </c:v>
                </c:pt>
              </c:strCache>
            </c:strRef>
          </c:tx>
          <c:spPr>
            <a:ln w="25400">
              <a:solidFill>
                <a:srgbClr val="0072C6"/>
              </a:solidFill>
            </a:ln>
          </c:spPr>
          <c:marker>
            <c:symbol val="square"/>
            <c:size val="5"/>
            <c:spPr>
              <a:solidFill>
                <a:srgbClr val="0072C6"/>
              </a:solidFill>
              <a:ln>
                <a:noFill/>
              </a:ln>
            </c:spPr>
          </c:marker>
          <c:cat>
            <c:numRef>
              <c:f>Sheet1!$B$1:$K$1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Sheet1!$B$3:$K$3</c:f>
              <c:numCache>
                <c:formatCode>General</c:formatCode>
                <c:ptCount val="10"/>
                <c:pt idx="0" formatCode="0.0">
                  <c:v>24.6</c:v>
                </c:pt>
                <c:pt idx="1">
                  <c:v>24.2</c:v>
                </c:pt>
                <c:pt idx="2" formatCode="0.0">
                  <c:v>23.6</c:v>
                </c:pt>
                <c:pt idx="3">
                  <c:v>23.1</c:v>
                </c:pt>
                <c:pt idx="4" formatCode="#,##0.0">
                  <c:v>22.6</c:v>
                </c:pt>
                <c:pt idx="5">
                  <c:v>22.5</c:v>
                </c:pt>
                <c:pt idx="6">
                  <c:v>22.1</c:v>
                </c:pt>
                <c:pt idx="7">
                  <c:v>21.6</c:v>
                </c:pt>
                <c:pt idx="8">
                  <c:v>21.3</c:v>
                </c:pt>
                <c:pt idx="9">
                  <c:v>20.9</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numRef>
              <c:f>Sheet1!$B$1:$K$1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Sheet1!$B$4:$K$4</c:f>
              <c:numCache>
                <c:formatCode>General</c:formatCode>
                <c:ptCount val="10"/>
                <c:pt idx="0" formatCode="0.0">
                  <c:v>32.9</c:v>
                </c:pt>
                <c:pt idx="1">
                  <c:v>33.5</c:v>
                </c:pt>
                <c:pt idx="2" formatCode="0.0">
                  <c:v>32.299999999999997</c:v>
                </c:pt>
                <c:pt idx="3">
                  <c:v>32.1</c:v>
                </c:pt>
                <c:pt idx="4" formatCode="#,##0.0">
                  <c:v>31.8</c:v>
                </c:pt>
                <c:pt idx="5">
                  <c:v>31</c:v>
                </c:pt>
                <c:pt idx="6">
                  <c:v>31.3</c:v>
                </c:pt>
                <c:pt idx="7">
                  <c:v>31.2</c:v>
                </c:pt>
                <c:pt idx="8">
                  <c:v>30.2</c:v>
                </c:pt>
                <c:pt idx="9">
                  <c:v>29.2</c:v>
                </c:pt>
              </c:numCache>
            </c:numRef>
          </c:val>
          <c:smooth val="0"/>
        </c:ser>
        <c:ser>
          <c:idx val="1"/>
          <c:order val="3"/>
          <c:tx>
            <c:strRef>
              <c:f>Sheet1!$A$7</c:f>
              <c:strCache>
                <c:ptCount val="1"/>
                <c:pt idx="0">
                  <c:v>API</c:v>
                </c:pt>
              </c:strCache>
            </c:strRef>
          </c:tx>
          <c:spPr>
            <a:ln w="34925">
              <a:solidFill>
                <a:srgbClr val="7BA8DF"/>
              </a:solidFill>
            </a:ln>
          </c:spPr>
          <c:marker>
            <c:symbol val="diamond"/>
            <c:size val="9"/>
            <c:spPr>
              <a:solidFill>
                <a:srgbClr val="7BA8DF"/>
              </a:solidFill>
              <a:ln>
                <a:noFill/>
              </a:ln>
            </c:spPr>
          </c:marker>
          <c:cat>
            <c:numRef>
              <c:f>Sheet1!$B$1:$K$1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Sheet1!$B$7:$K$7</c:f>
              <c:numCache>
                <c:formatCode>General</c:formatCode>
                <c:ptCount val="10"/>
                <c:pt idx="0" formatCode="0.0">
                  <c:v>12.7</c:v>
                </c:pt>
                <c:pt idx="1">
                  <c:v>12.2</c:v>
                </c:pt>
                <c:pt idx="2" formatCode="0.0">
                  <c:v>12.1</c:v>
                </c:pt>
                <c:pt idx="3">
                  <c:v>11</c:v>
                </c:pt>
                <c:pt idx="4" formatCode="#,##0.0">
                  <c:v>11.5</c:v>
                </c:pt>
                <c:pt idx="5">
                  <c:v>11.1</c:v>
                </c:pt>
                <c:pt idx="6">
                  <c:v>11.9</c:v>
                </c:pt>
                <c:pt idx="7">
                  <c:v>11.3</c:v>
                </c:pt>
                <c:pt idx="8">
                  <c:v>11.3</c:v>
                </c:pt>
                <c:pt idx="9">
                  <c:v>11.1</c:v>
                </c:pt>
              </c:numCache>
            </c:numRef>
          </c:val>
          <c:smooth val="0"/>
        </c:ser>
        <c:ser>
          <c:idx val="4"/>
          <c:order val="4"/>
          <c:tx>
            <c:strRef>
              <c:f>Sheet1!$A$6</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Sheet1!$B$1:$K$1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Sheet1!$B$6:$K$6</c:f>
              <c:numCache>
                <c:formatCode>General</c:formatCode>
                <c:ptCount val="10"/>
                <c:pt idx="0" formatCode="0.0">
                  <c:v>15.3</c:v>
                </c:pt>
                <c:pt idx="1">
                  <c:v>15.5</c:v>
                </c:pt>
                <c:pt idx="2" formatCode="0.0">
                  <c:v>13</c:v>
                </c:pt>
                <c:pt idx="3">
                  <c:v>13</c:v>
                </c:pt>
                <c:pt idx="4" formatCode="#,##0.0">
                  <c:v>12.5</c:v>
                </c:pt>
                <c:pt idx="5">
                  <c:v>12.2</c:v>
                </c:pt>
                <c:pt idx="6">
                  <c:v>11.5</c:v>
                </c:pt>
                <c:pt idx="7">
                  <c:v>10.8</c:v>
                </c:pt>
                <c:pt idx="8">
                  <c:v>10.8</c:v>
                </c:pt>
                <c:pt idx="9">
                  <c:v>10.1</c:v>
                </c:pt>
              </c:numCache>
            </c:numRef>
          </c:val>
          <c:smooth val="0"/>
        </c:ser>
        <c:ser>
          <c:idx val="5"/>
          <c:order val="5"/>
          <c:tx>
            <c:strRef>
              <c:f>Sheet1!$A$5</c:f>
              <c:strCache>
                <c:ptCount val="1"/>
                <c:pt idx="0">
                  <c:v>Hispanic</c:v>
                </c:pt>
              </c:strCache>
            </c:strRef>
          </c:tx>
          <c:spPr>
            <a:ln>
              <a:solidFill>
                <a:srgbClr val="C4BD97"/>
              </a:solidFill>
            </a:ln>
          </c:spPr>
          <c:marker>
            <c:symbol val="plus"/>
            <c:size val="7"/>
            <c:spPr>
              <a:noFill/>
              <a:ln>
                <a:solidFill>
                  <a:srgbClr val="C4BD97"/>
                </a:solidFill>
              </a:ln>
            </c:spPr>
          </c:marker>
          <c:cat>
            <c:numRef>
              <c:f>Sheet1!$B$1:$K$1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Sheet1!$B$5:$K$5</c:f>
              <c:numCache>
                <c:formatCode>General</c:formatCode>
                <c:ptCount val="10"/>
                <c:pt idx="0" formatCode="0.0">
                  <c:v>15.9</c:v>
                </c:pt>
                <c:pt idx="1">
                  <c:v>15.3</c:v>
                </c:pt>
                <c:pt idx="2" formatCode="0.0">
                  <c:v>15.2</c:v>
                </c:pt>
                <c:pt idx="3">
                  <c:v>14.8</c:v>
                </c:pt>
                <c:pt idx="4" formatCode="#,##0.0">
                  <c:v>14.6</c:v>
                </c:pt>
                <c:pt idx="5">
                  <c:v>14.8</c:v>
                </c:pt>
                <c:pt idx="6">
                  <c:v>14.4</c:v>
                </c:pt>
                <c:pt idx="7">
                  <c:v>14.1</c:v>
                </c:pt>
                <c:pt idx="8">
                  <c:v>14.7</c:v>
                </c:pt>
                <c:pt idx="9">
                  <c:v>14.6</c:v>
                </c:pt>
              </c:numCache>
            </c:numRef>
          </c:val>
          <c:smooth val="0"/>
        </c:ser>
        <c:dLbls>
          <c:showLegendKey val="0"/>
          <c:showVal val="0"/>
          <c:showCatName val="0"/>
          <c:showSerName val="0"/>
          <c:showPercent val="0"/>
          <c:showBubbleSize val="0"/>
        </c:dLbls>
        <c:marker val="1"/>
        <c:smooth val="0"/>
        <c:axId val="130827008"/>
        <c:axId val="130828928"/>
      </c:lineChart>
      <c:catAx>
        <c:axId val="130827008"/>
        <c:scaling>
          <c:orientation val="minMax"/>
        </c:scaling>
        <c:delete val="0"/>
        <c:axPos val="b"/>
        <c:numFmt formatCode="General" sourceLinked="1"/>
        <c:majorTickMark val="out"/>
        <c:minorTickMark val="none"/>
        <c:tickLblPos val="nextTo"/>
        <c:txPr>
          <a:bodyPr rot="-2940000"/>
          <a:lstStyle/>
          <a:p>
            <a:pPr>
              <a:defRPr sz="1600" b="0" baseline="0">
                <a:latin typeface="Calibri" panose="020F0502020204030204" pitchFamily="34" charset="0"/>
              </a:defRPr>
            </a:pPr>
            <a:endParaRPr lang="en-US"/>
          </a:p>
        </c:txPr>
        <c:crossAx val="130828928"/>
        <c:crosses val="autoZero"/>
        <c:auto val="1"/>
        <c:lblAlgn val="ctr"/>
        <c:lblOffset val="100"/>
        <c:noMultiLvlLbl val="0"/>
      </c:catAx>
      <c:valAx>
        <c:axId val="130828928"/>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45047146884417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0827008"/>
        <c:crosses val="autoZero"/>
        <c:crossBetween val="between"/>
        <c:majorUnit val="10"/>
      </c:valAx>
    </c:plotArea>
    <c:legend>
      <c:legendPos val="t"/>
      <c:layout>
        <c:manualLayout>
          <c:xMode val="edge"/>
          <c:yMode val="edge"/>
          <c:x val="8.19954797317002E-3"/>
          <c:y val="1.3513171964615534E-2"/>
          <c:w val="0.99127867697093419"/>
          <c:h val="0.1304425488480606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4669461456206867"/>
        </c:manualLayout>
      </c:layout>
      <c:lineChart>
        <c:grouping val="standard"/>
        <c:varyColors val="0"/>
        <c:ser>
          <c:idx val="3"/>
          <c:order val="0"/>
          <c:tx>
            <c:strRef>
              <c:f>Sheet1!$B$1</c:f>
              <c:strCache>
                <c:ptCount val="1"/>
                <c:pt idx="0">
                  <c:v>Large Central Metro</c:v>
                </c:pt>
              </c:strCache>
            </c:strRef>
          </c:tx>
          <c:spPr>
            <a:ln w="25400">
              <a:solidFill>
                <a:sysClr val="windowText" lastClr="000000"/>
              </a:solidFill>
            </a:ln>
          </c:spPr>
          <c:marker>
            <c:symbol val="circle"/>
            <c:size val="7"/>
            <c:spPr>
              <a:solidFill>
                <a:sysClr val="windowText" lastClr="000000"/>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Sheet1!$B$2:$B$11</c:f>
              <c:numCache>
                <c:formatCode>General</c:formatCode>
                <c:ptCount val="10"/>
                <c:pt idx="0">
                  <c:v>25.3</c:v>
                </c:pt>
                <c:pt idx="1">
                  <c:v>24.7</c:v>
                </c:pt>
                <c:pt idx="2">
                  <c:v>24.3</c:v>
                </c:pt>
                <c:pt idx="3">
                  <c:v>23.8</c:v>
                </c:pt>
                <c:pt idx="4">
                  <c:v>23.7</c:v>
                </c:pt>
                <c:pt idx="5">
                  <c:v>23.1</c:v>
                </c:pt>
                <c:pt idx="6">
                  <c:v>22.5</c:v>
                </c:pt>
                <c:pt idx="7">
                  <c:v>22.4</c:v>
                </c:pt>
                <c:pt idx="8">
                  <c:v>22.2</c:v>
                </c:pt>
                <c:pt idx="9">
                  <c:v>21.5</c:v>
                </c:pt>
              </c:numCache>
            </c:numRef>
          </c:val>
          <c:smooth val="0"/>
        </c:ser>
        <c:ser>
          <c:idx val="0"/>
          <c:order val="1"/>
          <c:tx>
            <c:strRef>
              <c:f>Sheet1!$C$1</c:f>
              <c:strCache>
                <c:ptCount val="1"/>
                <c:pt idx="0">
                  <c:v>Large Fringe Metro</c:v>
                </c:pt>
              </c:strCache>
            </c:strRef>
          </c:tx>
          <c:spPr>
            <a:ln w="25400">
              <a:solidFill>
                <a:srgbClr val="0072C6"/>
              </a:solidFill>
            </a:ln>
          </c:spPr>
          <c:marker>
            <c:symbol val="square"/>
            <c:size val="7"/>
            <c:spPr>
              <a:solidFill>
                <a:srgbClr val="0072C6"/>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Sheet1!$C$2:$C$11</c:f>
              <c:numCache>
                <c:formatCode>General</c:formatCode>
                <c:ptCount val="10"/>
                <c:pt idx="0">
                  <c:v>25.1</c:v>
                </c:pt>
                <c:pt idx="1">
                  <c:v>24.6</c:v>
                </c:pt>
                <c:pt idx="2">
                  <c:v>23.7</c:v>
                </c:pt>
                <c:pt idx="3">
                  <c:v>23.3</c:v>
                </c:pt>
                <c:pt idx="4">
                  <c:v>22.7</c:v>
                </c:pt>
                <c:pt idx="5">
                  <c:v>22.6</c:v>
                </c:pt>
                <c:pt idx="6">
                  <c:v>22.3</c:v>
                </c:pt>
                <c:pt idx="7">
                  <c:v>21.7</c:v>
                </c:pt>
                <c:pt idx="8">
                  <c:v>21.2</c:v>
                </c:pt>
                <c:pt idx="9">
                  <c:v>20.8</c:v>
                </c:pt>
              </c:numCache>
            </c:numRef>
          </c:val>
          <c:smooth val="0"/>
        </c:ser>
        <c:ser>
          <c:idx val="2"/>
          <c:order val="2"/>
          <c:tx>
            <c:strRef>
              <c:f>Sheet1!$D$1</c:f>
              <c:strCache>
                <c:ptCount val="1"/>
                <c:pt idx="0">
                  <c:v>Medium Metro</c:v>
                </c:pt>
              </c:strCache>
            </c:strRef>
          </c:tx>
          <c:spPr>
            <a:ln w="25400">
              <a:solidFill>
                <a:srgbClr val="AABA0A"/>
              </a:solidFill>
            </a:ln>
          </c:spPr>
          <c:marker>
            <c:symbol val="triangle"/>
            <c:size val="9"/>
            <c:spPr>
              <a:solidFill>
                <a:srgbClr val="AABA0A"/>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Sheet1!$D$2:$D$11</c:f>
              <c:numCache>
                <c:formatCode>General</c:formatCode>
                <c:ptCount val="10"/>
                <c:pt idx="0">
                  <c:v>24</c:v>
                </c:pt>
                <c:pt idx="1">
                  <c:v>23.6</c:v>
                </c:pt>
                <c:pt idx="2">
                  <c:v>23.3</c:v>
                </c:pt>
                <c:pt idx="3">
                  <c:v>22.1</c:v>
                </c:pt>
                <c:pt idx="4">
                  <c:v>22.1</c:v>
                </c:pt>
                <c:pt idx="5">
                  <c:v>21.9</c:v>
                </c:pt>
                <c:pt idx="6">
                  <c:v>22</c:v>
                </c:pt>
                <c:pt idx="7">
                  <c:v>20.8</c:v>
                </c:pt>
                <c:pt idx="8">
                  <c:v>20.8</c:v>
                </c:pt>
                <c:pt idx="9">
                  <c:v>20</c:v>
                </c:pt>
              </c:numCache>
            </c:numRef>
          </c:val>
          <c:smooth val="0"/>
        </c:ser>
        <c:ser>
          <c:idx val="1"/>
          <c:order val="3"/>
          <c:tx>
            <c:strRef>
              <c:f>Sheet1!$E$1</c:f>
              <c:strCache>
                <c:ptCount val="1"/>
                <c:pt idx="0">
                  <c:v>Small Metro</c:v>
                </c:pt>
              </c:strCache>
            </c:strRef>
          </c:tx>
          <c:spPr>
            <a:ln w="34925">
              <a:solidFill>
                <a:srgbClr val="7BA8DF"/>
              </a:solidFill>
            </a:ln>
          </c:spPr>
          <c:marker>
            <c:symbol val="diamond"/>
            <c:size val="9"/>
            <c:spPr>
              <a:solidFill>
                <a:srgbClr val="7BA8DF"/>
              </a:solidFill>
              <a:ln>
                <a:no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Sheet1!$E$2:$E$11</c:f>
              <c:numCache>
                <c:formatCode>General</c:formatCode>
                <c:ptCount val="10"/>
                <c:pt idx="0">
                  <c:v>24</c:v>
                </c:pt>
                <c:pt idx="1">
                  <c:v>23.7</c:v>
                </c:pt>
                <c:pt idx="2">
                  <c:v>23.5</c:v>
                </c:pt>
                <c:pt idx="3">
                  <c:v>22.8</c:v>
                </c:pt>
                <c:pt idx="4">
                  <c:v>22</c:v>
                </c:pt>
                <c:pt idx="5">
                  <c:v>21.5</c:v>
                </c:pt>
                <c:pt idx="6">
                  <c:v>21.3</c:v>
                </c:pt>
                <c:pt idx="7">
                  <c:v>21.7</c:v>
                </c:pt>
                <c:pt idx="8">
                  <c:v>20.6</c:v>
                </c:pt>
                <c:pt idx="9">
                  <c:v>20.2</c:v>
                </c:pt>
              </c:numCache>
            </c:numRef>
          </c:val>
          <c:smooth val="0"/>
        </c:ser>
        <c:ser>
          <c:idx val="4"/>
          <c:order val="4"/>
          <c:tx>
            <c:strRef>
              <c:f>Sheet1!$F$1</c:f>
              <c:strCache>
                <c:ptCount val="1"/>
                <c:pt idx="0">
                  <c:v>Micropolitan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Sheet1!$F$2:$F$11</c:f>
              <c:numCache>
                <c:formatCode>General</c:formatCode>
                <c:ptCount val="10"/>
                <c:pt idx="0">
                  <c:v>24</c:v>
                </c:pt>
                <c:pt idx="1">
                  <c:v>23.7</c:v>
                </c:pt>
                <c:pt idx="2">
                  <c:v>22.5</c:v>
                </c:pt>
                <c:pt idx="3">
                  <c:v>23.1</c:v>
                </c:pt>
                <c:pt idx="4">
                  <c:v>21.7</c:v>
                </c:pt>
                <c:pt idx="5">
                  <c:v>21.6</c:v>
                </c:pt>
                <c:pt idx="6">
                  <c:v>22</c:v>
                </c:pt>
                <c:pt idx="7">
                  <c:v>21.5</c:v>
                </c:pt>
                <c:pt idx="8">
                  <c:v>21.5</c:v>
                </c:pt>
                <c:pt idx="9">
                  <c:v>21.1</c:v>
                </c:pt>
              </c:numCache>
            </c:numRef>
          </c:val>
          <c:smooth val="0"/>
        </c:ser>
        <c:ser>
          <c:idx val="5"/>
          <c:order val="5"/>
          <c:tx>
            <c:strRef>
              <c:f>Sheet1!$G$1</c:f>
              <c:strCache>
                <c:ptCount val="1"/>
                <c:pt idx="0">
                  <c:v>Noncore</c:v>
                </c:pt>
              </c:strCache>
            </c:strRef>
          </c:tx>
          <c:spPr>
            <a:ln>
              <a:solidFill>
                <a:srgbClr val="C4BD97"/>
              </a:solidFill>
            </a:ln>
          </c:spPr>
          <c:marker>
            <c:symbol val="plus"/>
            <c:size val="7"/>
            <c:spPr>
              <a:noFill/>
              <a:ln>
                <a:solidFill>
                  <a:srgbClr val="C4BD97"/>
                </a:solidFill>
              </a:ln>
            </c:spPr>
          </c:marker>
          <c:cat>
            <c:numRef>
              <c:f>Sheet1!$A$2:$A$11</c:f>
              <c:numCache>
                <c:formatCode>General</c:formatCode>
                <c:ptCount val="10"/>
                <c:pt idx="0">
                  <c:v>2004</c:v>
                </c:pt>
                <c:pt idx="1">
                  <c:v>2005</c:v>
                </c:pt>
                <c:pt idx="2">
                  <c:v>2006</c:v>
                </c:pt>
                <c:pt idx="3">
                  <c:v>2007</c:v>
                </c:pt>
                <c:pt idx="4">
                  <c:v>2008</c:v>
                </c:pt>
                <c:pt idx="5">
                  <c:v>2009</c:v>
                </c:pt>
                <c:pt idx="6">
                  <c:v>2010</c:v>
                </c:pt>
                <c:pt idx="7">
                  <c:v>2011</c:v>
                </c:pt>
                <c:pt idx="8">
                  <c:v>2012</c:v>
                </c:pt>
                <c:pt idx="9">
                  <c:v>2013</c:v>
                </c:pt>
              </c:numCache>
            </c:numRef>
          </c:cat>
          <c:val>
            <c:numRef>
              <c:f>Sheet1!$G$2:$G$11</c:f>
              <c:numCache>
                <c:formatCode>General</c:formatCode>
                <c:ptCount val="10"/>
                <c:pt idx="0">
                  <c:v>23.4</c:v>
                </c:pt>
                <c:pt idx="1">
                  <c:v>24.1</c:v>
                </c:pt>
                <c:pt idx="2">
                  <c:v>23.4</c:v>
                </c:pt>
                <c:pt idx="3">
                  <c:v>22.5</c:v>
                </c:pt>
                <c:pt idx="4">
                  <c:v>22.3</c:v>
                </c:pt>
                <c:pt idx="5">
                  <c:v>22.2</c:v>
                </c:pt>
                <c:pt idx="6">
                  <c:v>21.7</c:v>
                </c:pt>
                <c:pt idx="7">
                  <c:v>22.1</c:v>
                </c:pt>
                <c:pt idx="8">
                  <c:v>21.3</c:v>
                </c:pt>
                <c:pt idx="9">
                  <c:v>21.3</c:v>
                </c:pt>
              </c:numCache>
            </c:numRef>
          </c:val>
          <c:smooth val="0"/>
        </c:ser>
        <c:dLbls>
          <c:showLegendKey val="0"/>
          <c:showVal val="0"/>
          <c:showCatName val="0"/>
          <c:showSerName val="0"/>
          <c:showPercent val="0"/>
          <c:showBubbleSize val="0"/>
        </c:dLbls>
        <c:marker val="1"/>
        <c:smooth val="0"/>
        <c:axId val="130922752"/>
        <c:axId val="130924928"/>
      </c:lineChart>
      <c:catAx>
        <c:axId val="130922752"/>
        <c:scaling>
          <c:orientation val="minMax"/>
        </c:scaling>
        <c:delete val="0"/>
        <c:axPos val="b"/>
        <c:numFmt formatCode="General" sourceLinked="1"/>
        <c:majorTickMark val="out"/>
        <c:minorTickMark val="none"/>
        <c:tickLblPos val="nextTo"/>
        <c:txPr>
          <a:bodyPr rot="-3000000"/>
          <a:lstStyle/>
          <a:p>
            <a:pPr>
              <a:defRPr sz="1600" b="0" baseline="0">
                <a:latin typeface="Calibri" panose="020F0502020204030204" pitchFamily="34" charset="0"/>
              </a:defRPr>
            </a:pPr>
            <a:endParaRPr lang="en-US"/>
          </a:p>
        </c:txPr>
        <c:crossAx val="130924928"/>
        <c:crosses val="autoZero"/>
        <c:auto val="1"/>
        <c:lblAlgn val="ctr"/>
        <c:lblOffset val="100"/>
        <c:noMultiLvlLbl val="0"/>
      </c:catAx>
      <c:valAx>
        <c:axId val="130924928"/>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4.6296296296296294E-3"/>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0922752"/>
        <c:crosses val="autoZero"/>
        <c:crossBetween val="between"/>
        <c:majorUnit val="1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60143870905027"/>
          <c:y val="0.16538167104111987"/>
          <c:w val="0.78090138038300771"/>
          <c:h val="0.64627376123439118"/>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Sheet1!$B$2:$J$2</c:f>
              <c:numCache>
                <c:formatCode>0.0</c:formatCode>
                <c:ptCount val="9"/>
                <c:pt idx="0">
                  <c:v>27.3</c:v>
                </c:pt>
                <c:pt idx="1">
                  <c:v>28</c:v>
                </c:pt>
                <c:pt idx="2" formatCode="General">
                  <c:v>28.8</c:v>
                </c:pt>
                <c:pt idx="3">
                  <c:v>30.4</c:v>
                </c:pt>
                <c:pt idx="4">
                  <c:v>30.2</c:v>
                </c:pt>
                <c:pt idx="5">
                  <c:v>31.3</c:v>
                </c:pt>
                <c:pt idx="6">
                  <c:v>32.700000000000003</c:v>
                </c:pt>
                <c:pt idx="7">
                  <c:v>34.700000000000003</c:v>
                </c:pt>
                <c:pt idx="8">
                  <c:v>35.9</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Sheet1!$B$3:$J$3</c:f>
              <c:numCache>
                <c:formatCode>0.0</c:formatCode>
                <c:ptCount val="9"/>
                <c:pt idx="0">
                  <c:v>22.1</c:v>
                </c:pt>
                <c:pt idx="1">
                  <c:v>23.2</c:v>
                </c:pt>
                <c:pt idx="2" formatCode="General">
                  <c:v>24</c:v>
                </c:pt>
                <c:pt idx="3">
                  <c:v>24.7</c:v>
                </c:pt>
                <c:pt idx="4">
                  <c:v>24.9</c:v>
                </c:pt>
                <c:pt idx="5">
                  <c:v>25.5</c:v>
                </c:pt>
                <c:pt idx="6">
                  <c:v>27.2</c:v>
                </c:pt>
                <c:pt idx="7">
                  <c:v>29.6</c:v>
                </c:pt>
                <c:pt idx="8">
                  <c:v>30.2</c:v>
                </c:pt>
              </c:numCache>
            </c:numRef>
          </c:val>
          <c:smooth val="0"/>
        </c:ser>
        <c:ser>
          <c:idx val="2"/>
          <c:order val="2"/>
          <c:tx>
            <c:strRef>
              <c:f>Sheet1!$A$4</c:f>
              <c:strCache>
                <c:ptCount val="1"/>
                <c:pt idx="0">
                  <c:v>Asian</c:v>
                </c:pt>
              </c:strCache>
            </c:strRef>
          </c:tx>
          <c:spPr>
            <a:ln w="25400">
              <a:solidFill>
                <a:srgbClr val="AABA0A"/>
              </a:solidFill>
            </a:ln>
          </c:spPr>
          <c:marker>
            <c:symbol val="triangle"/>
            <c:size val="9"/>
            <c:spPr>
              <a:solidFill>
                <a:srgbClr val="AABA0A"/>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Sheet1!$B$4:$J$4</c:f>
              <c:numCache>
                <c:formatCode>0.0</c:formatCode>
                <c:ptCount val="9"/>
                <c:pt idx="0">
                  <c:v>25.9</c:v>
                </c:pt>
                <c:pt idx="1">
                  <c:v>23.8</c:v>
                </c:pt>
                <c:pt idx="2" formatCode="General">
                  <c:v>26.6</c:v>
                </c:pt>
                <c:pt idx="3">
                  <c:v>27.6</c:v>
                </c:pt>
                <c:pt idx="4">
                  <c:v>29.1</c:v>
                </c:pt>
                <c:pt idx="5">
                  <c:v>29.8</c:v>
                </c:pt>
                <c:pt idx="6">
                  <c:v>31.4</c:v>
                </c:pt>
                <c:pt idx="7">
                  <c:v>31.9</c:v>
                </c:pt>
                <c:pt idx="8">
                  <c:v>35.5</c:v>
                </c:pt>
              </c:numCache>
            </c:numRef>
          </c:val>
          <c:smooth val="0"/>
        </c:ser>
        <c:ser>
          <c:idx val="1"/>
          <c:order val="3"/>
          <c:tx>
            <c:strRef>
              <c:f>Sheet1!$A$6</c:f>
              <c:strCache>
                <c:ptCount val="1"/>
                <c:pt idx="0">
                  <c:v>NHOPI</c:v>
                </c:pt>
              </c:strCache>
            </c:strRef>
          </c:tx>
          <c:spPr>
            <a:ln w="34925">
              <a:solidFill>
                <a:srgbClr val="7BA8DF"/>
              </a:solidFill>
            </a:ln>
          </c:spPr>
          <c:marker>
            <c:symbol val="diamond"/>
            <c:size val="9"/>
            <c:spPr>
              <a:solidFill>
                <a:srgbClr val="7BA8DF"/>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Sheet1!$B$6:$J$6</c:f>
              <c:numCache>
                <c:formatCode>0.0</c:formatCode>
                <c:ptCount val="9"/>
                <c:pt idx="0">
                  <c:v>23.5</c:v>
                </c:pt>
                <c:pt idx="1">
                  <c:v>25.2</c:v>
                </c:pt>
                <c:pt idx="2" formatCode="General">
                  <c:v>23.9</c:v>
                </c:pt>
                <c:pt idx="3">
                  <c:v>22.5</c:v>
                </c:pt>
                <c:pt idx="4">
                  <c:v>24</c:v>
                </c:pt>
                <c:pt idx="5">
                  <c:v>25.4</c:v>
                </c:pt>
                <c:pt idx="6">
                  <c:v>27</c:v>
                </c:pt>
                <c:pt idx="7">
                  <c:v>27.5</c:v>
                </c:pt>
                <c:pt idx="8">
                  <c:v>30.1</c:v>
                </c:pt>
              </c:numCache>
            </c:numRef>
          </c:val>
          <c:smooth val="0"/>
        </c:ser>
        <c:ser>
          <c:idx val="4"/>
          <c:order val="4"/>
          <c:tx>
            <c:strRef>
              <c:f>Sheet1!$A$5</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Sheet1!$B$5:$J$5</c:f>
              <c:numCache>
                <c:formatCode>0.0</c:formatCode>
                <c:ptCount val="9"/>
                <c:pt idx="0">
                  <c:v>25.3</c:v>
                </c:pt>
                <c:pt idx="1">
                  <c:v>27.2</c:v>
                </c:pt>
                <c:pt idx="2" formatCode="General">
                  <c:v>26.1</c:v>
                </c:pt>
                <c:pt idx="3">
                  <c:v>27.9</c:v>
                </c:pt>
                <c:pt idx="4">
                  <c:v>26.9</c:v>
                </c:pt>
                <c:pt idx="5">
                  <c:v>23.8</c:v>
                </c:pt>
                <c:pt idx="6">
                  <c:v>27.8</c:v>
                </c:pt>
                <c:pt idx="7">
                  <c:v>30.2</c:v>
                </c:pt>
                <c:pt idx="8">
                  <c:v>30.5</c:v>
                </c:pt>
              </c:numCache>
            </c:numRef>
          </c:val>
          <c:smooth val="0"/>
        </c:ser>
        <c:dLbls>
          <c:showLegendKey val="0"/>
          <c:showVal val="0"/>
          <c:showCatName val="0"/>
          <c:showSerName val="0"/>
          <c:showPercent val="0"/>
          <c:showBubbleSize val="0"/>
        </c:dLbls>
        <c:marker val="1"/>
        <c:smooth val="0"/>
        <c:axId val="137403008"/>
        <c:axId val="137405184"/>
      </c:lineChart>
      <c:catAx>
        <c:axId val="137403008"/>
        <c:scaling>
          <c:orientation val="minMax"/>
        </c:scaling>
        <c:delete val="0"/>
        <c:axPos val="b"/>
        <c:numFmt formatCode="General" sourceLinked="1"/>
        <c:majorTickMark val="out"/>
        <c:minorTickMark val="none"/>
        <c:tickLblPos val="nextTo"/>
        <c:txPr>
          <a:bodyPr rot="-2700000"/>
          <a:lstStyle/>
          <a:p>
            <a:pPr>
              <a:defRPr sz="1600" b="0" baseline="0">
                <a:latin typeface="Calibri" panose="020F0502020204030204" pitchFamily="34" charset="0"/>
              </a:defRPr>
            </a:pPr>
            <a:endParaRPr lang="en-US"/>
          </a:p>
        </c:txPr>
        <c:crossAx val="137405184"/>
        <c:crosses val="autoZero"/>
        <c:auto val="1"/>
        <c:lblAlgn val="ctr"/>
        <c:lblOffset val="100"/>
        <c:noMultiLvlLbl val="0"/>
      </c:catAx>
      <c:valAx>
        <c:axId val="137405184"/>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56747594050743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7403008"/>
        <c:crosses val="autoZero"/>
        <c:crossBetween val="between"/>
        <c:majorUnit val="5"/>
      </c:valAx>
    </c:plotArea>
    <c:legend>
      <c:legendPos val="t"/>
      <c:layout>
        <c:manualLayout>
          <c:xMode val="edge"/>
          <c:yMode val="edge"/>
          <c:x val="5.4495965782055011E-2"/>
          <c:y val="1.1675185338674747E-3"/>
          <c:w val="0.8894269466316711"/>
          <c:h val="0.1076451026008112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6538167104111987"/>
          <c:w val="0.78090138038300771"/>
          <c:h val="0.6462737612343911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Sheet1!$B$2:$J$2</c:f>
              <c:numCache>
                <c:formatCode>General</c:formatCode>
                <c:ptCount val="9"/>
                <c:pt idx="0">
                  <c:v>25.7</c:v>
                </c:pt>
                <c:pt idx="1">
                  <c:v>26.5</c:v>
                </c:pt>
                <c:pt idx="2">
                  <c:v>27.3</c:v>
                </c:pt>
                <c:pt idx="3" formatCode="0.0">
                  <c:v>28.6</c:v>
                </c:pt>
                <c:pt idx="4" formatCode="0.0">
                  <c:v>28.6</c:v>
                </c:pt>
                <c:pt idx="5">
                  <c:v>29.6</c:v>
                </c:pt>
                <c:pt idx="6">
                  <c:v>31</c:v>
                </c:pt>
                <c:pt idx="7">
                  <c:v>33.1</c:v>
                </c:pt>
                <c:pt idx="8">
                  <c:v>34.299999999999997</c:v>
                </c:pt>
              </c:numCache>
            </c:numRef>
          </c:val>
          <c:smooth val="0"/>
        </c:ser>
        <c:ser>
          <c:idx val="0"/>
          <c:order val="1"/>
          <c:tx>
            <c:strRef>
              <c:f>Sheet1!$A$5</c:f>
              <c:strCache>
                <c:ptCount val="1"/>
                <c:pt idx="0">
                  <c:v>Non-Hispanic White</c:v>
                </c:pt>
              </c:strCache>
            </c:strRef>
          </c:tx>
          <c:spPr>
            <a:ln w="25400">
              <a:solidFill>
                <a:srgbClr val="0072C6"/>
              </a:solidFill>
            </a:ln>
          </c:spPr>
          <c:marker>
            <c:symbol val="square"/>
            <c:size val="7"/>
            <c:spPr>
              <a:solidFill>
                <a:srgbClr val="0072C6"/>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Sheet1!$B$5:$J$5</c:f>
              <c:numCache>
                <c:formatCode>General</c:formatCode>
                <c:ptCount val="9"/>
                <c:pt idx="0">
                  <c:v>28.8</c:v>
                </c:pt>
                <c:pt idx="1">
                  <c:v>29.4</c:v>
                </c:pt>
                <c:pt idx="2">
                  <c:v>30.5</c:v>
                </c:pt>
                <c:pt idx="3" formatCode="0.0">
                  <c:v>32.200000000000003</c:v>
                </c:pt>
                <c:pt idx="4" formatCode="0.0">
                  <c:v>32</c:v>
                </c:pt>
                <c:pt idx="5">
                  <c:v>33.299999999999997</c:v>
                </c:pt>
                <c:pt idx="6">
                  <c:v>34.700000000000003</c:v>
                </c:pt>
                <c:pt idx="7">
                  <c:v>37</c:v>
                </c:pt>
                <c:pt idx="8">
                  <c:v>38.200000000000003</c:v>
                </c:pt>
              </c:numCache>
            </c:numRef>
          </c:val>
          <c:smooth val="0"/>
        </c:ser>
        <c:ser>
          <c:idx val="2"/>
          <c:order val="2"/>
          <c:tx>
            <c:strRef>
              <c:f>Sheet1!$A$4</c:f>
              <c:strCache>
                <c:ptCount val="1"/>
                <c:pt idx="0">
                  <c:v>Non-Hispanic Black</c:v>
                </c:pt>
              </c:strCache>
            </c:strRef>
          </c:tx>
          <c:spPr>
            <a:ln w="25400">
              <a:solidFill>
                <a:srgbClr val="AABA0A"/>
              </a:solidFill>
            </a:ln>
          </c:spPr>
          <c:marker>
            <c:symbol val="triangle"/>
            <c:size val="9"/>
            <c:spPr>
              <a:solidFill>
                <a:srgbClr val="AABA0A"/>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Sheet1!$B$4:$J$4</c:f>
              <c:numCache>
                <c:formatCode>General</c:formatCode>
                <c:ptCount val="9"/>
                <c:pt idx="0">
                  <c:v>22.2</c:v>
                </c:pt>
                <c:pt idx="1">
                  <c:v>23.2</c:v>
                </c:pt>
                <c:pt idx="2">
                  <c:v>24.1</c:v>
                </c:pt>
                <c:pt idx="3" formatCode="0.0">
                  <c:v>24.7</c:v>
                </c:pt>
                <c:pt idx="4" formatCode="0.0">
                  <c:v>25</c:v>
                </c:pt>
                <c:pt idx="5">
                  <c:v>25.6</c:v>
                </c:pt>
                <c:pt idx="6">
                  <c:v>27.2</c:v>
                </c:pt>
                <c:pt idx="7">
                  <c:v>29.7</c:v>
                </c:pt>
                <c:pt idx="8">
                  <c:v>30.3</c:v>
                </c:pt>
              </c:numCache>
            </c:numRef>
          </c:val>
          <c:smooth val="0"/>
        </c:ser>
        <c:ser>
          <c:idx val="1"/>
          <c:order val="3"/>
          <c:tx>
            <c:strRef>
              <c:f>Sheet1!$A$3</c:f>
              <c:strCache>
                <c:ptCount val="1"/>
                <c:pt idx="0">
                  <c:v>Hispanic</c:v>
                </c:pt>
              </c:strCache>
            </c:strRef>
          </c:tx>
          <c:spPr>
            <a:ln w="34925">
              <a:solidFill>
                <a:srgbClr val="7BA8DF"/>
              </a:solidFill>
            </a:ln>
          </c:spPr>
          <c:marker>
            <c:symbol val="diamond"/>
            <c:size val="9"/>
            <c:spPr>
              <a:solidFill>
                <a:srgbClr val="7BA8DF"/>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Sheet1!$B$3:$J$3</c:f>
              <c:numCache>
                <c:formatCode>General</c:formatCode>
                <c:ptCount val="9"/>
                <c:pt idx="0">
                  <c:v>20</c:v>
                </c:pt>
                <c:pt idx="1">
                  <c:v>21.3</c:v>
                </c:pt>
                <c:pt idx="2">
                  <c:v>21.3</c:v>
                </c:pt>
                <c:pt idx="3" formatCode="0.0">
                  <c:v>22.3</c:v>
                </c:pt>
                <c:pt idx="4" formatCode="0.0">
                  <c:v>22.6</c:v>
                </c:pt>
                <c:pt idx="5">
                  <c:v>23.7</c:v>
                </c:pt>
                <c:pt idx="6">
                  <c:v>25.1</c:v>
                </c:pt>
                <c:pt idx="7">
                  <c:v>25.8</c:v>
                </c:pt>
                <c:pt idx="8">
                  <c:v>27.1</c:v>
                </c:pt>
              </c:numCache>
            </c:numRef>
          </c:val>
          <c:smooth val="0"/>
        </c:ser>
        <c:dLbls>
          <c:showLegendKey val="0"/>
          <c:showVal val="0"/>
          <c:showCatName val="0"/>
          <c:showSerName val="0"/>
          <c:showPercent val="0"/>
          <c:showBubbleSize val="0"/>
        </c:dLbls>
        <c:marker val="1"/>
        <c:smooth val="0"/>
        <c:axId val="134724224"/>
        <c:axId val="134726400"/>
      </c:lineChart>
      <c:catAx>
        <c:axId val="134724224"/>
        <c:scaling>
          <c:orientation val="minMax"/>
        </c:scaling>
        <c:delete val="0"/>
        <c:axPos val="b"/>
        <c:numFmt formatCode="General" sourceLinked="1"/>
        <c:majorTickMark val="out"/>
        <c:minorTickMark val="none"/>
        <c:tickLblPos val="nextTo"/>
        <c:txPr>
          <a:bodyPr rot="-2700000"/>
          <a:lstStyle/>
          <a:p>
            <a:pPr>
              <a:defRPr sz="1600" b="0" baseline="0">
                <a:latin typeface="Calibri" panose="020F0502020204030204" pitchFamily="34" charset="0"/>
              </a:defRPr>
            </a:pPr>
            <a:endParaRPr lang="en-US"/>
          </a:p>
        </c:txPr>
        <c:crossAx val="134726400"/>
        <c:crosses val="autoZero"/>
        <c:auto val="1"/>
        <c:lblAlgn val="ctr"/>
        <c:lblOffset val="100"/>
        <c:noMultiLvlLbl val="0"/>
      </c:catAx>
      <c:valAx>
        <c:axId val="134726400"/>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56747594050743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4724224"/>
        <c:crosses val="autoZero"/>
        <c:crossBetween val="between"/>
        <c:majorUnit val="5"/>
      </c:valAx>
    </c:plotArea>
    <c:legend>
      <c:legendPos val="t"/>
      <c:layout>
        <c:manualLayout>
          <c:xMode val="edge"/>
          <c:yMode val="edge"/>
          <c:x val="8.19954797317002E-3"/>
          <c:y val="0"/>
          <c:w val="0.99127867697093419"/>
          <c:h val="0.1108016682573769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32274308734664"/>
          <c:w val="0.78090138038300771"/>
          <c:h val="0.71689276485788112"/>
        </c:manualLayout>
      </c:layout>
      <c:lineChart>
        <c:grouping val="standard"/>
        <c:varyColors val="0"/>
        <c:ser>
          <c:idx val="3"/>
          <c:order val="0"/>
          <c:tx>
            <c:strRef>
              <c:f>Sheet1!$A$4</c:f>
              <c:strCache>
                <c:ptCount val="1"/>
                <c:pt idx="0">
                  <c:v>Total</c:v>
                </c:pt>
              </c:strCache>
            </c:strRef>
          </c:tx>
          <c:spPr>
            <a:ln w="25400">
              <a:solidFill>
                <a:sysClr val="windowText" lastClr="000000"/>
              </a:solidFill>
            </a:ln>
          </c:spPr>
          <c:marker>
            <c:symbol val="circle"/>
            <c:size val="10"/>
            <c:spPr>
              <a:solidFill>
                <a:sysClr val="windowText" lastClr="000000"/>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Sheet1!$B$4:$J$4</c:f>
              <c:numCache>
                <c:formatCode>0.0</c:formatCode>
                <c:ptCount val="9"/>
                <c:pt idx="0">
                  <c:v>25.7</c:v>
                </c:pt>
                <c:pt idx="1">
                  <c:v>26.5</c:v>
                </c:pt>
                <c:pt idx="2" formatCode="General">
                  <c:v>27.3</c:v>
                </c:pt>
                <c:pt idx="3" formatCode="General">
                  <c:v>28.6</c:v>
                </c:pt>
                <c:pt idx="4" formatCode="General">
                  <c:v>28.6</c:v>
                </c:pt>
                <c:pt idx="5" formatCode="General">
                  <c:v>29.6</c:v>
                </c:pt>
                <c:pt idx="6" formatCode="General">
                  <c:v>31</c:v>
                </c:pt>
                <c:pt idx="7" formatCode="General">
                  <c:v>33.1</c:v>
                </c:pt>
                <c:pt idx="8" formatCode="General">
                  <c:v>34.299999999999997</c:v>
                </c:pt>
              </c:numCache>
            </c:numRef>
          </c:val>
          <c:smooth val="0"/>
        </c:ser>
        <c:ser>
          <c:idx val="0"/>
          <c:order val="1"/>
          <c:tx>
            <c:strRef>
              <c:f>Sheet1!$A$2</c:f>
              <c:strCache>
                <c:ptCount val="1"/>
                <c:pt idx="0">
                  <c:v>Male</c:v>
                </c:pt>
              </c:strCache>
            </c:strRef>
          </c:tx>
          <c:spPr>
            <a:ln w="25400">
              <a:solidFill>
                <a:srgbClr val="0072C6"/>
              </a:solidFill>
            </a:ln>
          </c:spPr>
          <c:marker>
            <c:symbol val="square"/>
            <c:size val="7"/>
            <c:spPr>
              <a:solidFill>
                <a:srgbClr val="0072C6"/>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Sheet1!$B$2:$J$2</c:f>
              <c:numCache>
                <c:formatCode>0.0</c:formatCode>
                <c:ptCount val="9"/>
                <c:pt idx="0">
                  <c:v>26.1</c:v>
                </c:pt>
                <c:pt idx="1">
                  <c:v>26.5</c:v>
                </c:pt>
                <c:pt idx="2" formatCode="General">
                  <c:v>27.3</c:v>
                </c:pt>
                <c:pt idx="3">
                  <c:v>28.4</c:v>
                </c:pt>
                <c:pt idx="4">
                  <c:v>28.4</c:v>
                </c:pt>
                <c:pt idx="5">
                  <c:v>29.6</c:v>
                </c:pt>
                <c:pt idx="6">
                  <c:v>30.8</c:v>
                </c:pt>
                <c:pt idx="7">
                  <c:v>33.1</c:v>
                </c:pt>
                <c:pt idx="8">
                  <c:v>34.200000000000003</c:v>
                </c:pt>
              </c:numCache>
            </c:numRef>
          </c:val>
          <c:smooth val="0"/>
        </c:ser>
        <c:ser>
          <c:idx val="2"/>
          <c:order val="2"/>
          <c:tx>
            <c:strRef>
              <c:f>Sheet1!$A$3</c:f>
              <c:strCache>
                <c:ptCount val="1"/>
                <c:pt idx="0">
                  <c:v>Female</c:v>
                </c:pt>
              </c:strCache>
            </c:strRef>
          </c:tx>
          <c:spPr>
            <a:ln w="25400">
              <a:solidFill>
                <a:srgbClr val="AABA0A"/>
              </a:solidFill>
            </a:ln>
          </c:spPr>
          <c:marker>
            <c:symbol val="triangle"/>
            <c:size val="6"/>
            <c:spPr>
              <a:solidFill>
                <a:srgbClr val="AABA0A"/>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Sheet1!$B$3:$J$3</c:f>
              <c:numCache>
                <c:formatCode>0.0</c:formatCode>
                <c:ptCount val="9"/>
                <c:pt idx="0">
                  <c:v>25.3</c:v>
                </c:pt>
                <c:pt idx="1">
                  <c:v>26.4</c:v>
                </c:pt>
                <c:pt idx="2" formatCode="General">
                  <c:v>27.3</c:v>
                </c:pt>
                <c:pt idx="3">
                  <c:v>28.8</c:v>
                </c:pt>
                <c:pt idx="4">
                  <c:v>28.9</c:v>
                </c:pt>
                <c:pt idx="5">
                  <c:v>29.5</c:v>
                </c:pt>
                <c:pt idx="6">
                  <c:v>31.4</c:v>
                </c:pt>
                <c:pt idx="7">
                  <c:v>33.1</c:v>
                </c:pt>
                <c:pt idx="8">
                  <c:v>34.4</c:v>
                </c:pt>
              </c:numCache>
            </c:numRef>
          </c:val>
          <c:smooth val="0"/>
        </c:ser>
        <c:dLbls>
          <c:showLegendKey val="0"/>
          <c:showVal val="0"/>
          <c:showCatName val="0"/>
          <c:showSerName val="0"/>
          <c:showPercent val="0"/>
          <c:showBubbleSize val="0"/>
        </c:dLbls>
        <c:marker val="1"/>
        <c:smooth val="0"/>
        <c:axId val="81021568"/>
        <c:axId val="81027840"/>
      </c:lineChart>
      <c:catAx>
        <c:axId val="81021568"/>
        <c:scaling>
          <c:orientation val="minMax"/>
        </c:scaling>
        <c:delete val="0"/>
        <c:axPos val="b"/>
        <c:numFmt formatCode="General" sourceLinked="1"/>
        <c:majorTickMark val="out"/>
        <c:minorTickMark val="none"/>
        <c:tickLblPos val="nextTo"/>
        <c:txPr>
          <a:bodyPr rot="-2640000"/>
          <a:lstStyle/>
          <a:p>
            <a:pPr>
              <a:defRPr sz="1600" b="0" baseline="0">
                <a:latin typeface="Calibri" panose="020F0502020204030204" pitchFamily="34" charset="0"/>
              </a:defRPr>
            </a:pPr>
            <a:endParaRPr lang="en-US"/>
          </a:p>
        </c:txPr>
        <c:crossAx val="81027840"/>
        <c:crosses val="autoZero"/>
        <c:auto val="1"/>
        <c:lblAlgn val="ctr"/>
        <c:lblOffset val="100"/>
        <c:noMultiLvlLbl val="0"/>
      </c:catAx>
      <c:valAx>
        <c:axId val="81027840"/>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687338501291989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1021568"/>
        <c:crosses val="autoZero"/>
        <c:crossBetween val="between"/>
        <c:majorUnit val="5"/>
      </c:valAx>
    </c:plotArea>
    <c:legend>
      <c:legendPos val="t"/>
      <c:layout>
        <c:manualLayout>
          <c:xMode val="edge"/>
          <c:yMode val="edge"/>
          <c:x val="8.19954797317002E-3"/>
          <c:y val="1.1675185338674747E-3"/>
          <c:w val="0.99127867697093419"/>
          <c:h val="9.02472583368939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35097696121319"/>
          <c:y val="0.12696291435792748"/>
          <c:w val="0.79521337610576459"/>
          <c:h val="0.6474129969864878"/>
        </c:manualLayout>
      </c:layout>
      <c:lineChart>
        <c:grouping val="standard"/>
        <c:varyColors val="0"/>
        <c:ser>
          <c:idx val="3"/>
          <c:order val="0"/>
          <c:tx>
            <c:strRef>
              <c:f>Sheet1!$A$2</c:f>
              <c:strCache>
                <c:ptCount val="1"/>
                <c:pt idx="0">
                  <c:v>&lt;18</c:v>
                </c:pt>
              </c:strCache>
            </c:strRef>
          </c:tx>
          <c:spPr>
            <a:ln w="25400">
              <a:solidFill>
                <a:sysClr val="windowText" lastClr="000000"/>
              </a:solidFill>
            </a:ln>
          </c:spPr>
          <c:marker>
            <c:symbol val="circle"/>
            <c:size val="7"/>
            <c:spPr>
              <a:solidFill>
                <a:sysClr val="windowText" lastClr="000000"/>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Sheet1!$B$2:$J$2</c:f>
              <c:numCache>
                <c:formatCode>General</c:formatCode>
                <c:ptCount val="9"/>
                <c:pt idx="0">
                  <c:v>39.799999999999997</c:v>
                </c:pt>
                <c:pt idx="1">
                  <c:v>36</c:v>
                </c:pt>
                <c:pt idx="2">
                  <c:v>35.200000000000003</c:v>
                </c:pt>
                <c:pt idx="3" formatCode="0.0">
                  <c:v>40</c:v>
                </c:pt>
                <c:pt idx="4" formatCode="0.0">
                  <c:v>39.5</c:v>
                </c:pt>
                <c:pt idx="5">
                  <c:v>37.6</c:v>
                </c:pt>
                <c:pt idx="6">
                  <c:v>44.7</c:v>
                </c:pt>
                <c:pt idx="7">
                  <c:v>40.799999999999997</c:v>
                </c:pt>
                <c:pt idx="8">
                  <c:v>46.1</c:v>
                </c:pt>
              </c:numCache>
            </c:numRef>
          </c:val>
          <c:smooth val="0"/>
        </c:ser>
        <c:ser>
          <c:idx val="0"/>
          <c:order val="1"/>
          <c:tx>
            <c:strRef>
              <c:f>Sheet1!$A$3</c:f>
              <c:strCache>
                <c:ptCount val="1"/>
                <c:pt idx="0">
                  <c:v>18-44</c:v>
                </c:pt>
              </c:strCache>
            </c:strRef>
          </c:tx>
          <c:spPr>
            <a:ln w="25400">
              <a:solidFill>
                <a:srgbClr val="0072C6"/>
              </a:solidFill>
            </a:ln>
          </c:spPr>
          <c:marker>
            <c:symbol val="square"/>
            <c:size val="7"/>
            <c:spPr>
              <a:solidFill>
                <a:srgbClr val="0072C6"/>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Sheet1!$B$3:$J$3</c:f>
              <c:numCache>
                <c:formatCode>General</c:formatCode>
                <c:ptCount val="9"/>
                <c:pt idx="0">
                  <c:v>23.3</c:v>
                </c:pt>
                <c:pt idx="1">
                  <c:v>23</c:v>
                </c:pt>
                <c:pt idx="2">
                  <c:v>23.6</c:v>
                </c:pt>
                <c:pt idx="3" formatCode="0.0">
                  <c:v>24.4</c:v>
                </c:pt>
                <c:pt idx="4" formatCode="0.0">
                  <c:v>23.9</c:v>
                </c:pt>
                <c:pt idx="5">
                  <c:v>24.3</c:v>
                </c:pt>
                <c:pt idx="6">
                  <c:v>25.7</c:v>
                </c:pt>
                <c:pt idx="7">
                  <c:v>27.8</c:v>
                </c:pt>
                <c:pt idx="8">
                  <c:v>27.6</c:v>
                </c:pt>
              </c:numCache>
            </c:numRef>
          </c:val>
          <c:smooth val="0"/>
        </c:ser>
        <c:ser>
          <c:idx val="2"/>
          <c:order val="2"/>
          <c:tx>
            <c:strRef>
              <c:f>Sheet1!$A$4</c:f>
              <c:strCache>
                <c:ptCount val="1"/>
                <c:pt idx="0">
                  <c:v>45-64</c:v>
                </c:pt>
              </c:strCache>
            </c:strRef>
          </c:tx>
          <c:spPr>
            <a:ln w="25400">
              <a:solidFill>
                <a:srgbClr val="AABA0A"/>
              </a:solidFill>
            </a:ln>
          </c:spPr>
          <c:marker>
            <c:symbol val="triangle"/>
            <c:size val="9"/>
            <c:spPr>
              <a:solidFill>
                <a:srgbClr val="AABA0A"/>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Sheet1!$B$4:$J$4</c:f>
              <c:numCache>
                <c:formatCode>General</c:formatCode>
                <c:ptCount val="9"/>
                <c:pt idx="0">
                  <c:v>25.7</c:v>
                </c:pt>
                <c:pt idx="1">
                  <c:v>26.1</c:v>
                </c:pt>
                <c:pt idx="2">
                  <c:v>26.7</c:v>
                </c:pt>
                <c:pt idx="3" formatCode="0.0">
                  <c:v>27.3</c:v>
                </c:pt>
                <c:pt idx="4" formatCode="0.0">
                  <c:v>27.4</c:v>
                </c:pt>
                <c:pt idx="5">
                  <c:v>27.9</c:v>
                </c:pt>
                <c:pt idx="6">
                  <c:v>29.5</c:v>
                </c:pt>
                <c:pt idx="7">
                  <c:v>31.1</c:v>
                </c:pt>
                <c:pt idx="8">
                  <c:v>32.1</c:v>
                </c:pt>
              </c:numCache>
            </c:numRef>
          </c:val>
          <c:smooth val="0"/>
        </c:ser>
        <c:ser>
          <c:idx val="1"/>
          <c:order val="3"/>
          <c:tx>
            <c:strRef>
              <c:f>Sheet1!$A$5</c:f>
              <c:strCache>
                <c:ptCount val="1"/>
                <c:pt idx="0">
                  <c:v>65+</c:v>
                </c:pt>
              </c:strCache>
            </c:strRef>
          </c:tx>
          <c:spPr>
            <a:ln w="34925">
              <a:solidFill>
                <a:srgbClr val="7BA8DF"/>
              </a:solidFill>
            </a:ln>
          </c:spPr>
          <c:marker>
            <c:symbol val="diamond"/>
            <c:size val="9"/>
            <c:spPr>
              <a:solidFill>
                <a:srgbClr val="7BA8DF"/>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Sheet1!$B$5:$J$5</c:f>
              <c:numCache>
                <c:formatCode>General</c:formatCode>
                <c:ptCount val="9"/>
                <c:pt idx="0">
                  <c:v>26.2</c:v>
                </c:pt>
                <c:pt idx="1">
                  <c:v>27.5</c:v>
                </c:pt>
                <c:pt idx="2">
                  <c:v>28.6</c:v>
                </c:pt>
                <c:pt idx="3" formatCode="0.0">
                  <c:v>30.5</c:v>
                </c:pt>
                <c:pt idx="4" formatCode="0.0">
                  <c:v>30.5</c:v>
                </c:pt>
                <c:pt idx="5">
                  <c:v>32</c:v>
                </c:pt>
                <c:pt idx="6">
                  <c:v>33.4</c:v>
                </c:pt>
                <c:pt idx="7">
                  <c:v>35.9</c:v>
                </c:pt>
                <c:pt idx="8">
                  <c:v>37.4</c:v>
                </c:pt>
              </c:numCache>
            </c:numRef>
          </c:val>
          <c:smooth val="0"/>
        </c:ser>
        <c:dLbls>
          <c:showLegendKey val="0"/>
          <c:showVal val="0"/>
          <c:showCatName val="0"/>
          <c:showSerName val="0"/>
          <c:showPercent val="0"/>
          <c:showBubbleSize val="0"/>
        </c:dLbls>
        <c:marker val="1"/>
        <c:smooth val="0"/>
        <c:axId val="137808512"/>
        <c:axId val="137814784"/>
      </c:lineChart>
      <c:catAx>
        <c:axId val="137808512"/>
        <c:scaling>
          <c:orientation val="minMax"/>
        </c:scaling>
        <c:delete val="0"/>
        <c:axPos val="b"/>
        <c:numFmt formatCode="General" sourceLinked="1"/>
        <c:majorTickMark val="out"/>
        <c:minorTickMark val="none"/>
        <c:tickLblPos val="nextTo"/>
        <c:txPr>
          <a:bodyPr rot="-2640000"/>
          <a:lstStyle/>
          <a:p>
            <a:pPr>
              <a:defRPr sz="1600" b="0" baseline="0">
                <a:latin typeface="Calibri" panose="020F0502020204030204" pitchFamily="34" charset="0"/>
              </a:defRPr>
            </a:pPr>
            <a:endParaRPr lang="en-US"/>
          </a:p>
        </c:txPr>
        <c:crossAx val="137814784"/>
        <c:crosses val="autoZero"/>
        <c:auto val="1"/>
        <c:lblAlgn val="ctr"/>
        <c:lblOffset val="100"/>
        <c:noMultiLvlLbl val="0"/>
      </c:catAx>
      <c:valAx>
        <c:axId val="137814784"/>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535328570039856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7808512"/>
        <c:crosses val="autoZero"/>
        <c:crossBetween val="between"/>
        <c:majorUnit val="5"/>
      </c:valAx>
    </c:plotArea>
    <c:legend>
      <c:legendPos val="t"/>
      <c:layout>
        <c:manualLayout>
          <c:xMode val="edge"/>
          <c:yMode val="edge"/>
          <c:x val="5.4495864903679483E-2"/>
          <c:y val="1.1675185338674747E-3"/>
          <c:w val="0.92337740801267776"/>
          <c:h val="8.91705550695052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66477107028289"/>
          <c:y val="0.13223921137764758"/>
          <c:w val="0.82233522892971711"/>
          <c:h val="0.74288642698732421"/>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Sheet1!$A$2:$A$6</c:f>
              <c:strCache>
                <c:ptCount val="5"/>
                <c:pt idx="0">
                  <c:v>White</c:v>
                </c:pt>
                <c:pt idx="1">
                  <c:v>Black</c:v>
                </c:pt>
                <c:pt idx="2">
                  <c:v>Asian</c:v>
                </c:pt>
                <c:pt idx="3">
                  <c:v>NHOPI</c:v>
                </c:pt>
                <c:pt idx="4">
                  <c:v>AI/AN</c:v>
                </c:pt>
              </c:strCache>
            </c:strRef>
          </c:cat>
          <c:val>
            <c:numRef>
              <c:f>Sheet1!$B$2:$B$6</c:f>
              <c:numCache>
                <c:formatCode>General</c:formatCode>
                <c:ptCount val="5"/>
                <c:pt idx="0">
                  <c:v>63.8</c:v>
                </c:pt>
                <c:pt idx="1">
                  <c:v>56.4</c:v>
                </c:pt>
                <c:pt idx="2">
                  <c:v>65.8</c:v>
                </c:pt>
                <c:pt idx="3">
                  <c:v>65.2</c:v>
                </c:pt>
                <c:pt idx="4">
                  <c:v>71.8</c:v>
                </c:pt>
              </c:numCache>
            </c:numRef>
          </c:val>
        </c:ser>
        <c:ser>
          <c:idx val="1"/>
          <c:order val="1"/>
          <c:tx>
            <c:strRef>
              <c:f>Sheet1!$C$1</c:f>
              <c:strCache>
                <c:ptCount val="1"/>
                <c:pt idx="0">
                  <c:v>2013</c:v>
                </c:pt>
              </c:strCache>
            </c:strRef>
          </c:tx>
          <c:spPr>
            <a:solidFill>
              <a:srgbClr val="AABA0A"/>
            </a:solidFill>
          </c:spPr>
          <c:invertIfNegative val="0"/>
          <c:cat>
            <c:strRef>
              <c:f>Sheet1!$A$2:$A$6</c:f>
              <c:strCache>
                <c:ptCount val="5"/>
                <c:pt idx="0">
                  <c:v>White</c:v>
                </c:pt>
                <c:pt idx="1">
                  <c:v>Black</c:v>
                </c:pt>
                <c:pt idx="2">
                  <c:v>Asian</c:v>
                </c:pt>
                <c:pt idx="3">
                  <c:v>NHOPI</c:v>
                </c:pt>
                <c:pt idx="4">
                  <c:v>AI/AN</c:v>
                </c:pt>
              </c:strCache>
            </c:strRef>
          </c:cat>
          <c:val>
            <c:numRef>
              <c:f>Sheet1!$C$2:$C$6</c:f>
              <c:numCache>
                <c:formatCode>General</c:formatCode>
                <c:ptCount val="5"/>
                <c:pt idx="0">
                  <c:v>65.2</c:v>
                </c:pt>
                <c:pt idx="1">
                  <c:v>57.8</c:v>
                </c:pt>
                <c:pt idx="2">
                  <c:v>67.3</c:v>
                </c:pt>
                <c:pt idx="3">
                  <c:v>67.7</c:v>
                </c:pt>
                <c:pt idx="4">
                  <c:v>74.2</c:v>
                </c:pt>
              </c:numCache>
            </c:numRef>
          </c:val>
        </c:ser>
        <c:dLbls>
          <c:showLegendKey val="0"/>
          <c:showVal val="0"/>
          <c:showCatName val="0"/>
          <c:showSerName val="0"/>
          <c:showPercent val="0"/>
          <c:showBubbleSize val="0"/>
        </c:dLbls>
        <c:gapWidth val="150"/>
        <c:axId val="80982400"/>
        <c:axId val="80983936"/>
      </c:barChart>
      <c:catAx>
        <c:axId val="80982400"/>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80983936"/>
        <c:crosses val="autoZero"/>
        <c:auto val="1"/>
        <c:lblAlgn val="ctr"/>
        <c:lblOffset val="100"/>
        <c:noMultiLvlLbl val="0"/>
      </c:catAx>
      <c:valAx>
        <c:axId val="8098393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74307208691936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80982400"/>
        <c:crosses val="autoZero"/>
        <c:crossBetween val="between"/>
        <c:majorUnit val="10"/>
      </c:valAx>
    </c:plotArea>
    <c:legend>
      <c:legendPos val="t"/>
      <c:layout>
        <c:manualLayout>
          <c:xMode val="edge"/>
          <c:yMode val="edge"/>
          <c:x val="1.3278166618061632E-2"/>
          <c:y val="1.8517060367454078E-3"/>
          <c:w val="0.98672183338193842"/>
          <c:h val="9.0264044029380069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66477107028289"/>
          <c:y val="0.13223921137764758"/>
          <c:w val="0.82233522892971711"/>
          <c:h val="0.74288642698732421"/>
        </c:manualLayout>
      </c:layout>
      <c:barChart>
        <c:barDir val="col"/>
        <c:grouping val="clustered"/>
        <c:varyColors val="0"/>
        <c:ser>
          <c:idx val="0"/>
          <c:order val="0"/>
          <c:tx>
            <c:strRef>
              <c:f>Sheet1!$B$1</c:f>
              <c:strCache>
                <c:ptCount val="1"/>
                <c:pt idx="0">
                  <c:v>2012</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Sheet1!$A$2:$A$4</c:f>
              <c:strCache>
                <c:ptCount val="3"/>
                <c:pt idx="0">
                  <c:v>Total</c:v>
                </c:pt>
                <c:pt idx="1">
                  <c:v>Male</c:v>
                </c:pt>
                <c:pt idx="2">
                  <c:v>Female</c:v>
                </c:pt>
              </c:strCache>
            </c:strRef>
          </c:cat>
          <c:val>
            <c:numRef>
              <c:f>Sheet1!$B$2:$B$4</c:f>
              <c:numCache>
                <c:formatCode>General</c:formatCode>
                <c:ptCount val="3"/>
                <c:pt idx="0">
                  <c:v>61.4</c:v>
                </c:pt>
                <c:pt idx="1">
                  <c:v>67.7</c:v>
                </c:pt>
                <c:pt idx="2">
                  <c:v>53.2</c:v>
                </c:pt>
              </c:numCache>
            </c:numRef>
          </c:val>
        </c:ser>
        <c:ser>
          <c:idx val="1"/>
          <c:order val="1"/>
          <c:tx>
            <c:strRef>
              <c:f>Sheet1!$C$1</c:f>
              <c:strCache>
                <c:ptCount val="1"/>
                <c:pt idx="0">
                  <c:v>2013</c:v>
                </c:pt>
              </c:strCache>
            </c:strRef>
          </c:tx>
          <c:spPr>
            <a:solidFill>
              <a:srgbClr val="AABA0A"/>
            </a:solidFill>
          </c:spPr>
          <c:invertIfNegative val="0"/>
          <c:cat>
            <c:strRef>
              <c:f>Sheet1!$A$2:$A$4</c:f>
              <c:strCache>
                <c:ptCount val="3"/>
                <c:pt idx="0">
                  <c:v>Total</c:v>
                </c:pt>
                <c:pt idx="1">
                  <c:v>Male</c:v>
                </c:pt>
                <c:pt idx="2">
                  <c:v>Female</c:v>
                </c:pt>
              </c:strCache>
            </c:strRef>
          </c:cat>
          <c:val>
            <c:numRef>
              <c:f>Sheet1!$C$2:$C$4</c:f>
              <c:numCache>
                <c:formatCode>General</c:formatCode>
                <c:ptCount val="3"/>
                <c:pt idx="0">
                  <c:v>62.8</c:v>
                </c:pt>
                <c:pt idx="1">
                  <c:v>68.8</c:v>
                </c:pt>
                <c:pt idx="2">
                  <c:v>55.1</c:v>
                </c:pt>
              </c:numCache>
            </c:numRef>
          </c:val>
        </c:ser>
        <c:dLbls>
          <c:showLegendKey val="0"/>
          <c:showVal val="0"/>
          <c:showCatName val="0"/>
          <c:showSerName val="0"/>
          <c:showPercent val="0"/>
          <c:showBubbleSize val="0"/>
        </c:dLbls>
        <c:gapWidth val="150"/>
        <c:axId val="137636480"/>
        <c:axId val="137638272"/>
      </c:barChart>
      <c:catAx>
        <c:axId val="137636480"/>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37638272"/>
        <c:crosses val="autoZero"/>
        <c:auto val="1"/>
        <c:lblAlgn val="ctr"/>
        <c:lblOffset val="100"/>
        <c:noMultiLvlLbl val="0"/>
      </c:catAx>
      <c:valAx>
        <c:axId val="13763827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074307208691936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37636480"/>
        <c:crosses val="autoZero"/>
        <c:crossBetween val="between"/>
        <c:majorUnit val="10"/>
      </c:valAx>
    </c:plotArea>
    <c:legend>
      <c:legendPos val="t"/>
      <c:layout>
        <c:manualLayout>
          <c:xMode val="edge"/>
          <c:yMode val="edge"/>
          <c:x val="1.3278166618061632E-2"/>
          <c:y val="1.8517060367454078E-3"/>
          <c:w val="0.98672183338193842"/>
          <c:h val="9.0264044029380069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796587926509185"/>
          <c:y val="0.18274278215223097"/>
          <c:w val="0.82642801594245163"/>
          <c:h val="0.66868547681539803"/>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Sheet1!$B$2:$O$2</c:f>
              <c:numCache>
                <c:formatCode>General</c:formatCode>
                <c:ptCount val="14"/>
                <c:pt idx="0">
                  <c:v>17</c:v>
                </c:pt>
                <c:pt idx="1">
                  <c:v>16.2</c:v>
                </c:pt>
                <c:pt idx="2">
                  <c:v>16.100000000000001</c:v>
                </c:pt>
                <c:pt idx="3">
                  <c:v>16.3</c:v>
                </c:pt>
                <c:pt idx="4">
                  <c:v>16.7</c:v>
                </c:pt>
                <c:pt idx="5" formatCode="0.0">
                  <c:v>17.5</c:v>
                </c:pt>
                <c:pt idx="6" formatCode="0.0">
                  <c:v>18.399999999999999</c:v>
                </c:pt>
                <c:pt idx="7">
                  <c:v>18.5</c:v>
                </c:pt>
                <c:pt idx="8" formatCode="0.0">
                  <c:v>18.100000000000001</c:v>
                </c:pt>
                <c:pt idx="9" formatCode="0.0">
                  <c:v>18.2</c:v>
                </c:pt>
                <c:pt idx="10" formatCode="0.0">
                  <c:v>17.8</c:v>
                </c:pt>
                <c:pt idx="11" formatCode="0.0">
                  <c:v>18.5</c:v>
                </c:pt>
                <c:pt idx="12" formatCode="0.0">
                  <c:v>18.600000000000001</c:v>
                </c:pt>
                <c:pt idx="13" formatCode="0.0">
                  <c:v>19</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Sheet1!$B$3:$O$3</c:f>
              <c:numCache>
                <c:formatCode>General</c:formatCode>
                <c:ptCount val="14"/>
                <c:pt idx="0">
                  <c:v>11.2</c:v>
                </c:pt>
                <c:pt idx="1">
                  <c:v>10.5</c:v>
                </c:pt>
                <c:pt idx="2">
                  <c:v>10.7</c:v>
                </c:pt>
                <c:pt idx="3">
                  <c:v>10.5</c:v>
                </c:pt>
                <c:pt idx="4">
                  <c:v>11.6</c:v>
                </c:pt>
                <c:pt idx="5" formatCode="0.0">
                  <c:v>12</c:v>
                </c:pt>
                <c:pt idx="6" formatCode="0.0">
                  <c:v>13.1</c:v>
                </c:pt>
                <c:pt idx="7">
                  <c:v>13.3</c:v>
                </c:pt>
                <c:pt idx="8" formatCode="0.0">
                  <c:v>13.2</c:v>
                </c:pt>
                <c:pt idx="9" formatCode="0.0">
                  <c:v>13.9</c:v>
                </c:pt>
                <c:pt idx="10" formatCode="0.0">
                  <c:v>13.8</c:v>
                </c:pt>
                <c:pt idx="11" formatCode="0.0">
                  <c:v>14.4</c:v>
                </c:pt>
                <c:pt idx="12" formatCode="0.0">
                  <c:v>14.8</c:v>
                </c:pt>
                <c:pt idx="13" formatCode="0.0">
                  <c:v>15</c:v>
                </c:pt>
              </c:numCache>
            </c:numRef>
          </c:val>
          <c:smooth val="0"/>
        </c:ser>
        <c:ser>
          <c:idx val="2"/>
          <c:order val="2"/>
          <c:tx>
            <c:strRef>
              <c:f>Sheet1!$A$4</c:f>
              <c:strCache>
                <c:ptCount val="1"/>
                <c:pt idx="0">
                  <c:v>Asian</c:v>
                </c:pt>
              </c:strCache>
            </c:strRef>
          </c:tx>
          <c:spPr>
            <a:ln w="25400">
              <a:solidFill>
                <a:srgbClr val="AABA0A"/>
              </a:solidFill>
            </a:ln>
          </c:spPr>
          <c:marker>
            <c:symbol val="triangle"/>
            <c:size val="9"/>
            <c:spPr>
              <a:solidFill>
                <a:srgbClr val="AABA0A"/>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Sheet1!$B$4:$O$4</c:f>
              <c:numCache>
                <c:formatCode>General</c:formatCode>
                <c:ptCount val="14"/>
                <c:pt idx="0">
                  <c:v>26.8</c:v>
                </c:pt>
                <c:pt idx="1">
                  <c:v>28.7</c:v>
                </c:pt>
                <c:pt idx="2">
                  <c:v>28.2</c:v>
                </c:pt>
                <c:pt idx="3">
                  <c:v>28.3</c:v>
                </c:pt>
                <c:pt idx="4">
                  <c:v>32.200000000000003</c:v>
                </c:pt>
                <c:pt idx="5" formatCode="0.0">
                  <c:v>28.2</c:v>
                </c:pt>
                <c:pt idx="6" formatCode="0.0">
                  <c:v>31.3</c:v>
                </c:pt>
                <c:pt idx="7">
                  <c:v>30.8</c:v>
                </c:pt>
                <c:pt idx="8" formatCode="0.0">
                  <c:v>31.1</c:v>
                </c:pt>
                <c:pt idx="9" formatCode="0.0">
                  <c:v>32</c:v>
                </c:pt>
                <c:pt idx="10" formatCode="0.0">
                  <c:v>32</c:v>
                </c:pt>
                <c:pt idx="11" formatCode="0.0">
                  <c:v>33</c:v>
                </c:pt>
                <c:pt idx="12" formatCode="0.0">
                  <c:v>32.1</c:v>
                </c:pt>
                <c:pt idx="13" formatCode="0.0">
                  <c:v>34.1</c:v>
                </c:pt>
              </c:numCache>
            </c:numRef>
          </c:val>
          <c:smooth val="0"/>
        </c:ser>
        <c:ser>
          <c:idx val="1"/>
          <c:order val="3"/>
          <c:tx>
            <c:strRef>
              <c:f>Sheet1!$A$6</c:f>
              <c:strCache>
                <c:ptCount val="1"/>
                <c:pt idx="0">
                  <c:v>NHOPI</c:v>
                </c:pt>
              </c:strCache>
            </c:strRef>
          </c:tx>
          <c:spPr>
            <a:ln w="34925">
              <a:solidFill>
                <a:srgbClr val="EEECE1">
                  <a:lumMod val="75000"/>
                </a:srgbClr>
              </a:solidFill>
            </a:ln>
          </c:spPr>
          <c:marker>
            <c:symbol val="diamond"/>
            <c:size val="9"/>
            <c:spPr>
              <a:solidFill>
                <a:srgbClr val="EEECE1">
                  <a:lumMod val="75000"/>
                </a:srgbClr>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Sheet1!$B$6:$O$6</c:f>
              <c:numCache>
                <c:formatCode>General</c:formatCode>
                <c:ptCount val="14"/>
                <c:pt idx="0">
                  <c:v>17.399999999999999</c:v>
                </c:pt>
                <c:pt idx="1">
                  <c:v>17.3</c:v>
                </c:pt>
                <c:pt idx="2">
                  <c:v>18.7</c:v>
                </c:pt>
                <c:pt idx="3">
                  <c:v>19.600000000000001</c:v>
                </c:pt>
                <c:pt idx="4">
                  <c:v>18.2</c:v>
                </c:pt>
                <c:pt idx="5" formatCode="0.0">
                  <c:v>16.100000000000001</c:v>
                </c:pt>
                <c:pt idx="6" formatCode="0.0">
                  <c:v>15.1</c:v>
                </c:pt>
                <c:pt idx="7">
                  <c:v>14.9</c:v>
                </c:pt>
                <c:pt idx="8" formatCode="0.0">
                  <c:v>14.3</c:v>
                </c:pt>
                <c:pt idx="9" formatCode="0.0">
                  <c:v>14.8</c:v>
                </c:pt>
                <c:pt idx="10" formatCode="0.0">
                  <c:v>15.2</c:v>
                </c:pt>
                <c:pt idx="11" formatCode="0.0">
                  <c:v>14.8</c:v>
                </c:pt>
                <c:pt idx="12" formatCode="0.0">
                  <c:v>16.899999999999999</c:v>
                </c:pt>
                <c:pt idx="13" formatCode="0.0">
                  <c:v>18.3</c:v>
                </c:pt>
              </c:numCache>
            </c:numRef>
          </c:val>
          <c:smooth val="0"/>
        </c:ser>
        <c:ser>
          <c:idx val="4"/>
          <c:order val="4"/>
          <c:tx>
            <c:strRef>
              <c:f>Sheet1!$A$5</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Sheet1!$B$5:$O$5</c:f>
              <c:numCache>
                <c:formatCode>General</c:formatCode>
                <c:ptCount val="14"/>
                <c:pt idx="0">
                  <c:v>12.9</c:v>
                </c:pt>
                <c:pt idx="1">
                  <c:v>9.6999999999999993</c:v>
                </c:pt>
                <c:pt idx="2">
                  <c:v>10.1</c:v>
                </c:pt>
                <c:pt idx="3">
                  <c:v>9.5</c:v>
                </c:pt>
                <c:pt idx="4">
                  <c:v>10.3</c:v>
                </c:pt>
                <c:pt idx="5" formatCode="0.0">
                  <c:v>10.9</c:v>
                </c:pt>
                <c:pt idx="6" formatCode="0.0">
                  <c:v>10.4</c:v>
                </c:pt>
                <c:pt idx="7">
                  <c:v>11.4</c:v>
                </c:pt>
                <c:pt idx="8" formatCode="0.0">
                  <c:v>10.5</c:v>
                </c:pt>
                <c:pt idx="9" formatCode="0.0">
                  <c:v>11.5</c:v>
                </c:pt>
                <c:pt idx="10" formatCode="0.0">
                  <c:v>11.4</c:v>
                </c:pt>
                <c:pt idx="11" formatCode="0.0">
                  <c:v>11.3</c:v>
                </c:pt>
                <c:pt idx="12" formatCode="0.0">
                  <c:v>12.3</c:v>
                </c:pt>
                <c:pt idx="13" formatCode="0.0">
                  <c:v>12.4</c:v>
                </c:pt>
              </c:numCache>
            </c:numRef>
          </c:val>
          <c:smooth val="0"/>
        </c:ser>
        <c:dLbls>
          <c:showLegendKey val="0"/>
          <c:showVal val="0"/>
          <c:showCatName val="0"/>
          <c:showSerName val="0"/>
          <c:showPercent val="0"/>
          <c:showBubbleSize val="0"/>
        </c:dLbls>
        <c:marker val="1"/>
        <c:smooth val="0"/>
        <c:axId val="137484928"/>
        <c:axId val="137564928"/>
      </c:lineChart>
      <c:catAx>
        <c:axId val="137484928"/>
        <c:scaling>
          <c:orientation val="minMax"/>
        </c:scaling>
        <c:delete val="0"/>
        <c:axPos val="b"/>
        <c:numFmt formatCode="General" sourceLinked="1"/>
        <c:majorTickMark val="out"/>
        <c:minorTickMark val="none"/>
        <c:tickLblPos val="nextTo"/>
        <c:txPr>
          <a:bodyPr rot="-4320000" vert="horz"/>
          <a:lstStyle/>
          <a:p>
            <a:pPr>
              <a:defRPr sz="1400" b="0" baseline="0">
                <a:latin typeface="Calibri" panose="020F0502020204030204" pitchFamily="34" charset="0"/>
              </a:defRPr>
            </a:pPr>
            <a:endParaRPr lang="en-US"/>
          </a:p>
        </c:txPr>
        <c:crossAx val="137564928"/>
        <c:crosses val="autoZero"/>
        <c:auto val="1"/>
        <c:lblAlgn val="ctr"/>
        <c:lblOffset val="100"/>
        <c:noMultiLvlLbl val="0"/>
      </c:catAx>
      <c:valAx>
        <c:axId val="137564928"/>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5245516185476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7484928"/>
        <c:crosses val="autoZero"/>
        <c:crossBetween val="between"/>
        <c:majorUnit val="5"/>
      </c:valAx>
    </c:plotArea>
    <c:legend>
      <c:legendPos val="t"/>
      <c:layout>
        <c:manualLayout>
          <c:xMode val="edge"/>
          <c:yMode val="edge"/>
          <c:x val="5.4495965782055011E-2"/>
          <c:y val="1.1675185338674747E-3"/>
          <c:w val="0.8894269466316711"/>
          <c:h val="0.13700131233595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394381257898314"/>
          <c:y val="0.17006958432521513"/>
          <c:w val="0.79605618742101669"/>
          <c:h val="0.65997451626686199"/>
        </c:manualLayout>
      </c:layout>
      <c:lineChart>
        <c:grouping val="standard"/>
        <c:varyColors val="0"/>
        <c:ser>
          <c:idx val="3"/>
          <c:order val="0"/>
          <c:tx>
            <c:strRef>
              <c:f>Sheet1!$A$2</c:f>
              <c:strCache>
                <c:ptCount val="1"/>
                <c:pt idx="0">
                  <c:v>&lt; High School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1999-2002</c:v>
                </c:pt>
                <c:pt idx="1">
                  <c:v>2003-2006</c:v>
                </c:pt>
                <c:pt idx="2">
                  <c:v>2007-2010</c:v>
                </c:pt>
                <c:pt idx="3">
                  <c:v>2011-2012</c:v>
                </c:pt>
              </c:strCache>
            </c:strRef>
          </c:cat>
          <c:val>
            <c:numRef>
              <c:f>Sheet1!$B$2:$E$2</c:f>
              <c:numCache>
                <c:formatCode>0.0</c:formatCode>
                <c:ptCount val="4"/>
                <c:pt idx="0">
                  <c:v>26</c:v>
                </c:pt>
                <c:pt idx="1">
                  <c:v>30</c:v>
                </c:pt>
                <c:pt idx="2">
                  <c:v>42.6</c:v>
                </c:pt>
                <c:pt idx="3">
                  <c:v>46.7</c:v>
                </c:pt>
              </c:numCache>
            </c:numRef>
          </c:val>
          <c:smooth val="0"/>
        </c:ser>
        <c:ser>
          <c:idx val="0"/>
          <c:order val="1"/>
          <c:tx>
            <c:strRef>
              <c:f>Sheet1!$A$3</c:f>
              <c:strCache>
                <c:ptCount val="1"/>
                <c:pt idx="0">
                  <c:v>High School Grad</c:v>
                </c:pt>
              </c:strCache>
            </c:strRef>
          </c:tx>
          <c:spPr>
            <a:ln w="25400">
              <a:solidFill>
                <a:srgbClr val="0072C6"/>
              </a:solidFill>
            </a:ln>
          </c:spPr>
          <c:marker>
            <c:symbol val="square"/>
            <c:size val="7"/>
            <c:spPr>
              <a:solidFill>
                <a:srgbClr val="0072C6"/>
              </a:solidFill>
              <a:ln>
                <a:noFill/>
              </a:ln>
            </c:spPr>
          </c:marker>
          <c:cat>
            <c:strRef>
              <c:f>Sheet1!$B$1:$E$1</c:f>
              <c:strCache>
                <c:ptCount val="4"/>
                <c:pt idx="0">
                  <c:v>1999-2002</c:v>
                </c:pt>
                <c:pt idx="1">
                  <c:v>2003-2006</c:v>
                </c:pt>
                <c:pt idx="2">
                  <c:v>2007-2010</c:v>
                </c:pt>
                <c:pt idx="3">
                  <c:v>2011-2012</c:v>
                </c:pt>
              </c:strCache>
            </c:strRef>
          </c:cat>
          <c:val>
            <c:numRef>
              <c:f>Sheet1!$B$3:$E$3</c:f>
              <c:numCache>
                <c:formatCode>0.0</c:formatCode>
                <c:ptCount val="4"/>
                <c:pt idx="0">
                  <c:v>31.4</c:v>
                </c:pt>
                <c:pt idx="1">
                  <c:v>37.5</c:v>
                </c:pt>
                <c:pt idx="2">
                  <c:v>53.2</c:v>
                </c:pt>
                <c:pt idx="3">
                  <c:v>40.799999999999997</c:v>
                </c:pt>
              </c:numCache>
            </c:numRef>
          </c:val>
          <c:smooth val="0"/>
        </c:ser>
        <c:ser>
          <c:idx val="2"/>
          <c:order val="2"/>
          <c:tx>
            <c:strRef>
              <c:f>Sheet1!$A$4</c:f>
              <c:strCache>
                <c:ptCount val="1"/>
                <c:pt idx="0">
                  <c:v>Any College</c:v>
                </c:pt>
              </c:strCache>
            </c:strRef>
          </c:tx>
          <c:spPr>
            <a:ln w="25400">
              <a:solidFill>
                <a:srgbClr val="AABA0A"/>
              </a:solidFill>
            </a:ln>
          </c:spPr>
          <c:marker>
            <c:symbol val="triangle"/>
            <c:size val="9"/>
            <c:spPr>
              <a:solidFill>
                <a:srgbClr val="AABA0A"/>
              </a:solidFill>
              <a:ln>
                <a:noFill/>
              </a:ln>
            </c:spPr>
          </c:marker>
          <c:cat>
            <c:strRef>
              <c:f>Sheet1!$B$1:$E$1</c:f>
              <c:strCache>
                <c:ptCount val="4"/>
                <c:pt idx="0">
                  <c:v>1999-2002</c:v>
                </c:pt>
                <c:pt idx="1">
                  <c:v>2003-2006</c:v>
                </c:pt>
                <c:pt idx="2">
                  <c:v>2007-2010</c:v>
                </c:pt>
                <c:pt idx="3">
                  <c:v>2011-2012</c:v>
                </c:pt>
              </c:strCache>
            </c:strRef>
          </c:cat>
          <c:val>
            <c:numRef>
              <c:f>Sheet1!$B$4:$E$4</c:f>
              <c:numCache>
                <c:formatCode>0.0</c:formatCode>
                <c:ptCount val="4"/>
                <c:pt idx="0">
                  <c:v>33.1</c:v>
                </c:pt>
                <c:pt idx="1">
                  <c:v>41.1</c:v>
                </c:pt>
                <c:pt idx="2">
                  <c:v>47.8</c:v>
                </c:pt>
                <c:pt idx="3">
                  <c:v>53.7</c:v>
                </c:pt>
              </c:numCache>
            </c:numRef>
          </c:val>
          <c:smooth val="0"/>
        </c:ser>
        <c:dLbls>
          <c:showLegendKey val="0"/>
          <c:showVal val="0"/>
          <c:showCatName val="0"/>
          <c:showSerName val="0"/>
          <c:showPercent val="0"/>
          <c:showBubbleSize val="0"/>
        </c:dLbls>
        <c:marker val="1"/>
        <c:smooth val="0"/>
        <c:axId val="81069184"/>
        <c:axId val="81071104"/>
      </c:lineChart>
      <c:catAx>
        <c:axId val="81069184"/>
        <c:scaling>
          <c:orientation val="minMax"/>
        </c:scaling>
        <c:delete val="0"/>
        <c:axPos val="b"/>
        <c:numFmt formatCode="General" sourceLinked="1"/>
        <c:majorTickMark val="out"/>
        <c:minorTickMark val="none"/>
        <c:tickLblPos val="nextTo"/>
        <c:txPr>
          <a:bodyPr rot="-1080000"/>
          <a:lstStyle/>
          <a:p>
            <a:pPr>
              <a:defRPr sz="1600" b="0" baseline="0">
                <a:latin typeface="Calibri" panose="020F0502020204030204" pitchFamily="34" charset="0"/>
              </a:defRPr>
            </a:pPr>
            <a:endParaRPr lang="en-US"/>
          </a:p>
        </c:txPr>
        <c:crossAx val="81071104"/>
        <c:crosses val="autoZero"/>
        <c:auto val="1"/>
        <c:lblAlgn val="ctr"/>
        <c:lblOffset val="100"/>
        <c:noMultiLvlLbl val="0"/>
      </c:catAx>
      <c:valAx>
        <c:axId val="8107110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53785427984292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81069184"/>
        <c:crosses val="autoZero"/>
        <c:crossBetween val="between"/>
        <c:majorUnit val="10"/>
      </c:valAx>
    </c:plotArea>
    <c:legend>
      <c:legendPos val="t"/>
      <c:layout>
        <c:manualLayout>
          <c:xMode val="edge"/>
          <c:yMode val="edge"/>
          <c:x val="0"/>
          <c:y val="1.7317493743514611E-2"/>
          <c:w val="0.98129354753939124"/>
          <c:h val="0.1176661783556125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105229901817828"/>
          <c:y val="0.18274278215223097"/>
          <c:w val="0.81485199766695826"/>
          <c:h val="0.6686854768153980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Sheet1!$B$2:$O$2</c:f>
              <c:numCache>
                <c:formatCode>General</c:formatCode>
                <c:ptCount val="14"/>
                <c:pt idx="0">
                  <c:v>15.2</c:v>
                </c:pt>
                <c:pt idx="1">
                  <c:v>14.5</c:v>
                </c:pt>
                <c:pt idx="2">
                  <c:v>14.5</c:v>
                </c:pt>
                <c:pt idx="3">
                  <c:v>14.5</c:v>
                </c:pt>
                <c:pt idx="4">
                  <c:v>15.3</c:v>
                </c:pt>
                <c:pt idx="5">
                  <c:v>15.8</c:v>
                </c:pt>
                <c:pt idx="6">
                  <c:v>16.899999999999999</c:v>
                </c:pt>
                <c:pt idx="7">
                  <c:v>17</c:v>
                </c:pt>
                <c:pt idx="8" formatCode="0.0">
                  <c:v>16.7</c:v>
                </c:pt>
                <c:pt idx="9" formatCode="0.0">
                  <c:v>17.2</c:v>
                </c:pt>
                <c:pt idx="10">
                  <c:v>16.899999999999999</c:v>
                </c:pt>
                <c:pt idx="11">
                  <c:v>17.5</c:v>
                </c:pt>
                <c:pt idx="12">
                  <c:v>17.7</c:v>
                </c:pt>
                <c:pt idx="13">
                  <c:v>18</c:v>
                </c:pt>
              </c:numCache>
            </c:numRef>
          </c:val>
          <c:smooth val="0"/>
        </c:ser>
        <c:ser>
          <c:idx val="0"/>
          <c:order val="1"/>
          <c:tx>
            <c:strRef>
              <c:f>Sheet1!$A$5</c:f>
              <c:strCache>
                <c:ptCount val="1"/>
                <c:pt idx="0">
                  <c:v>Non-Hispanic White</c:v>
                </c:pt>
              </c:strCache>
            </c:strRef>
          </c:tx>
          <c:spPr>
            <a:ln w="25400">
              <a:solidFill>
                <a:srgbClr val="0072C6"/>
              </a:solidFill>
            </a:ln>
          </c:spPr>
          <c:marker>
            <c:symbol val="square"/>
            <c:size val="7"/>
            <c:spPr>
              <a:solidFill>
                <a:srgbClr val="0072C6"/>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Sheet1!$B$5:$O$5</c:f>
              <c:numCache>
                <c:formatCode>General</c:formatCode>
                <c:ptCount val="14"/>
                <c:pt idx="0">
                  <c:v>18</c:v>
                </c:pt>
                <c:pt idx="1">
                  <c:v>17.100000000000001</c:v>
                </c:pt>
                <c:pt idx="2">
                  <c:v>16.8</c:v>
                </c:pt>
                <c:pt idx="3">
                  <c:v>16.7</c:v>
                </c:pt>
                <c:pt idx="4">
                  <c:v>17.2</c:v>
                </c:pt>
                <c:pt idx="5">
                  <c:v>18</c:v>
                </c:pt>
                <c:pt idx="6">
                  <c:v>18.7</c:v>
                </c:pt>
                <c:pt idx="7">
                  <c:v>18.8</c:v>
                </c:pt>
                <c:pt idx="8" formatCode="0.0">
                  <c:v>18.3</c:v>
                </c:pt>
                <c:pt idx="9" formatCode="0.0">
                  <c:v>18.2</c:v>
                </c:pt>
                <c:pt idx="10">
                  <c:v>17.899999999999999</c:v>
                </c:pt>
                <c:pt idx="11">
                  <c:v>18.3</c:v>
                </c:pt>
                <c:pt idx="12">
                  <c:v>18.7</c:v>
                </c:pt>
                <c:pt idx="13">
                  <c:v>19.3</c:v>
                </c:pt>
              </c:numCache>
            </c:numRef>
          </c:val>
          <c:smooth val="0"/>
        </c:ser>
        <c:ser>
          <c:idx val="2"/>
          <c:order val="2"/>
          <c:tx>
            <c:strRef>
              <c:f>Sheet1!$A$4</c:f>
              <c:strCache>
                <c:ptCount val="1"/>
                <c:pt idx="0">
                  <c:v>Non-Hispanic Black</c:v>
                </c:pt>
              </c:strCache>
            </c:strRef>
          </c:tx>
          <c:spPr>
            <a:ln w="25400">
              <a:solidFill>
                <a:srgbClr val="AABA0A"/>
              </a:solidFill>
            </a:ln>
          </c:spPr>
          <c:marker>
            <c:symbol val="triangle"/>
            <c:size val="9"/>
            <c:spPr>
              <a:solidFill>
                <a:srgbClr val="AABA0A"/>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Sheet1!$B$4:$O$4</c:f>
              <c:numCache>
                <c:formatCode>General</c:formatCode>
                <c:ptCount val="14"/>
                <c:pt idx="0">
                  <c:v>11.2</c:v>
                </c:pt>
                <c:pt idx="1">
                  <c:v>10.5</c:v>
                </c:pt>
                <c:pt idx="2">
                  <c:v>10.7</c:v>
                </c:pt>
                <c:pt idx="3">
                  <c:v>10.5</c:v>
                </c:pt>
                <c:pt idx="4">
                  <c:v>11.6</c:v>
                </c:pt>
                <c:pt idx="5">
                  <c:v>11.9</c:v>
                </c:pt>
                <c:pt idx="6">
                  <c:v>13</c:v>
                </c:pt>
                <c:pt idx="7">
                  <c:v>13.2</c:v>
                </c:pt>
                <c:pt idx="8" formatCode="0.0">
                  <c:v>13.2</c:v>
                </c:pt>
                <c:pt idx="9" formatCode="0.0">
                  <c:v>13.8</c:v>
                </c:pt>
                <c:pt idx="10">
                  <c:v>13.8</c:v>
                </c:pt>
                <c:pt idx="11">
                  <c:v>14.4</c:v>
                </c:pt>
                <c:pt idx="12">
                  <c:v>14.8</c:v>
                </c:pt>
                <c:pt idx="13">
                  <c:v>14.9</c:v>
                </c:pt>
              </c:numCache>
            </c:numRef>
          </c:val>
          <c:smooth val="0"/>
        </c:ser>
        <c:ser>
          <c:idx val="1"/>
          <c:order val="3"/>
          <c:tx>
            <c:strRef>
              <c:f>Sheet1!$A$3</c:f>
              <c:strCache>
                <c:ptCount val="1"/>
                <c:pt idx="0">
                  <c:v>Hispanic</c:v>
                </c:pt>
              </c:strCache>
            </c:strRef>
          </c:tx>
          <c:spPr>
            <a:ln w="34925">
              <a:solidFill>
                <a:srgbClr val="EEECE1">
                  <a:lumMod val="90000"/>
                </a:srgbClr>
              </a:solidFill>
            </a:ln>
          </c:spPr>
          <c:marker>
            <c:symbol val="diamond"/>
            <c:size val="9"/>
            <c:spPr>
              <a:solidFill>
                <a:srgbClr val="EEECE1">
                  <a:lumMod val="75000"/>
                </a:srgbClr>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Sheet1!$B$3:$O$3</c:f>
              <c:numCache>
                <c:formatCode>General</c:formatCode>
                <c:ptCount val="14"/>
                <c:pt idx="0">
                  <c:v>12.9</c:v>
                </c:pt>
                <c:pt idx="1">
                  <c:v>12.7</c:v>
                </c:pt>
                <c:pt idx="2">
                  <c:v>13.3</c:v>
                </c:pt>
                <c:pt idx="3">
                  <c:v>14.1</c:v>
                </c:pt>
                <c:pt idx="4">
                  <c:v>14.5</c:v>
                </c:pt>
                <c:pt idx="5">
                  <c:v>15.7</c:v>
                </c:pt>
                <c:pt idx="6">
                  <c:v>17.600000000000001</c:v>
                </c:pt>
                <c:pt idx="7">
                  <c:v>17.7</c:v>
                </c:pt>
                <c:pt idx="8" formatCode="0.0">
                  <c:v>17.3</c:v>
                </c:pt>
                <c:pt idx="9" formatCode="0.0">
                  <c:v>18.2</c:v>
                </c:pt>
                <c:pt idx="10">
                  <c:v>17.5</c:v>
                </c:pt>
                <c:pt idx="11">
                  <c:v>18.399999999999999</c:v>
                </c:pt>
                <c:pt idx="12">
                  <c:v>18.100000000000001</c:v>
                </c:pt>
                <c:pt idx="13">
                  <c:v>18.2</c:v>
                </c:pt>
              </c:numCache>
            </c:numRef>
          </c:val>
          <c:smooth val="0"/>
        </c:ser>
        <c:dLbls>
          <c:showLegendKey val="0"/>
          <c:showVal val="0"/>
          <c:showCatName val="0"/>
          <c:showSerName val="0"/>
          <c:showPercent val="0"/>
          <c:showBubbleSize val="0"/>
        </c:dLbls>
        <c:marker val="1"/>
        <c:smooth val="0"/>
        <c:axId val="137595520"/>
        <c:axId val="137605888"/>
      </c:lineChart>
      <c:catAx>
        <c:axId val="137595520"/>
        <c:scaling>
          <c:orientation val="minMax"/>
        </c:scaling>
        <c:delete val="0"/>
        <c:axPos val="b"/>
        <c:numFmt formatCode="General" sourceLinked="1"/>
        <c:majorTickMark val="out"/>
        <c:minorTickMark val="none"/>
        <c:tickLblPos val="nextTo"/>
        <c:txPr>
          <a:bodyPr rot="-4320000"/>
          <a:lstStyle/>
          <a:p>
            <a:pPr>
              <a:defRPr sz="1400" b="0" baseline="0">
                <a:latin typeface="Calibri" panose="020F0502020204030204" pitchFamily="34" charset="0"/>
              </a:defRPr>
            </a:pPr>
            <a:endParaRPr lang="en-US"/>
          </a:p>
        </c:txPr>
        <c:crossAx val="137605888"/>
        <c:crosses val="autoZero"/>
        <c:auto val="1"/>
        <c:lblAlgn val="ctr"/>
        <c:lblOffset val="100"/>
        <c:noMultiLvlLbl val="0"/>
      </c:catAx>
      <c:valAx>
        <c:axId val="137605888"/>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17732939632545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7595520"/>
        <c:crosses val="autoZero"/>
        <c:crossBetween val="between"/>
        <c:majorUnit val="5"/>
      </c:valAx>
    </c:plotArea>
    <c:legend>
      <c:legendPos val="t"/>
      <c:layout>
        <c:manualLayout>
          <c:xMode val="edge"/>
          <c:yMode val="edge"/>
          <c:x val="8.19954797317002E-3"/>
          <c:y val="1.1675185338674747E-3"/>
          <c:w val="0.99127867697093419"/>
          <c:h val="0.1404735345581802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48439778361039"/>
          <c:y val="0.13396632712577594"/>
          <c:w val="0.80746476134927581"/>
          <c:h val="0.71481637711952672"/>
        </c:manualLayout>
      </c:layout>
      <c:lineChart>
        <c:grouping val="standard"/>
        <c:varyColors val="0"/>
        <c:ser>
          <c:idx val="3"/>
          <c:order val="0"/>
          <c:tx>
            <c:strRef>
              <c:f>Sheet1!$A$4</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Sheet1!$B$4:$O$4</c:f>
              <c:numCache>
                <c:formatCode>General</c:formatCode>
                <c:ptCount val="14"/>
                <c:pt idx="0">
                  <c:v>15.2</c:v>
                </c:pt>
                <c:pt idx="1">
                  <c:v>14.5</c:v>
                </c:pt>
                <c:pt idx="2">
                  <c:v>14.5</c:v>
                </c:pt>
                <c:pt idx="3">
                  <c:v>14.5</c:v>
                </c:pt>
                <c:pt idx="4">
                  <c:v>15.3</c:v>
                </c:pt>
                <c:pt idx="5" formatCode="0.0">
                  <c:v>15.8</c:v>
                </c:pt>
                <c:pt idx="6" formatCode="0.0">
                  <c:v>16.899999999999999</c:v>
                </c:pt>
                <c:pt idx="7">
                  <c:v>17</c:v>
                </c:pt>
                <c:pt idx="8">
                  <c:v>16.7</c:v>
                </c:pt>
                <c:pt idx="9">
                  <c:v>17.2</c:v>
                </c:pt>
                <c:pt idx="10">
                  <c:v>16.899999999999999</c:v>
                </c:pt>
                <c:pt idx="11">
                  <c:v>17.5</c:v>
                </c:pt>
                <c:pt idx="12">
                  <c:v>17.7</c:v>
                </c:pt>
                <c:pt idx="13">
                  <c:v>18</c:v>
                </c:pt>
              </c:numCache>
            </c:numRef>
          </c:val>
          <c:smooth val="0"/>
        </c:ser>
        <c:ser>
          <c:idx val="0"/>
          <c:order val="1"/>
          <c:tx>
            <c:strRef>
              <c:f>Sheet1!$A$2</c:f>
              <c:strCache>
                <c:ptCount val="1"/>
                <c:pt idx="0">
                  <c:v>Male</c:v>
                </c:pt>
              </c:strCache>
            </c:strRef>
          </c:tx>
          <c:spPr>
            <a:ln w="25400">
              <a:solidFill>
                <a:srgbClr val="0072C6"/>
              </a:solidFill>
            </a:ln>
          </c:spPr>
          <c:marker>
            <c:symbol val="square"/>
            <c:size val="7"/>
            <c:spPr>
              <a:solidFill>
                <a:srgbClr val="0072C6"/>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Sheet1!$B$2:$O$2</c:f>
              <c:numCache>
                <c:formatCode>General</c:formatCode>
                <c:ptCount val="14"/>
                <c:pt idx="0">
                  <c:v>13.4</c:v>
                </c:pt>
                <c:pt idx="1">
                  <c:v>13.4</c:v>
                </c:pt>
                <c:pt idx="2">
                  <c:v>12.7</c:v>
                </c:pt>
                <c:pt idx="3">
                  <c:v>13</c:v>
                </c:pt>
                <c:pt idx="4">
                  <c:v>13.6</c:v>
                </c:pt>
                <c:pt idx="5" formatCode="0.0">
                  <c:v>14.2</c:v>
                </c:pt>
                <c:pt idx="6" formatCode="0.0">
                  <c:v>15.3</c:v>
                </c:pt>
                <c:pt idx="7">
                  <c:v>15.7</c:v>
                </c:pt>
                <c:pt idx="8" formatCode="0.0">
                  <c:v>15.6</c:v>
                </c:pt>
                <c:pt idx="9" formatCode="0.0">
                  <c:v>15.8</c:v>
                </c:pt>
                <c:pt idx="10" formatCode="0.0">
                  <c:v>15.7</c:v>
                </c:pt>
                <c:pt idx="11" formatCode="0.0">
                  <c:v>16.3</c:v>
                </c:pt>
                <c:pt idx="12" formatCode="0.0">
                  <c:v>16.5</c:v>
                </c:pt>
                <c:pt idx="13" formatCode="0.0">
                  <c:v>17.100000000000001</c:v>
                </c:pt>
              </c:numCache>
            </c:numRef>
          </c:val>
          <c:smooth val="0"/>
        </c:ser>
        <c:ser>
          <c:idx val="2"/>
          <c:order val="2"/>
          <c:tx>
            <c:strRef>
              <c:f>Sheet1!$A$3</c:f>
              <c:strCache>
                <c:ptCount val="1"/>
                <c:pt idx="0">
                  <c:v>Female</c:v>
                </c:pt>
              </c:strCache>
            </c:strRef>
          </c:tx>
          <c:spPr>
            <a:ln w="25400">
              <a:solidFill>
                <a:srgbClr val="AABA0A"/>
              </a:solidFill>
            </a:ln>
          </c:spPr>
          <c:marker>
            <c:symbol val="triangle"/>
            <c:size val="9"/>
            <c:spPr>
              <a:solidFill>
                <a:srgbClr val="AABA0A"/>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Sheet1!$B$3:$O$3</c:f>
              <c:numCache>
                <c:formatCode>General</c:formatCode>
                <c:ptCount val="14"/>
                <c:pt idx="0">
                  <c:v>16.399999999999999</c:v>
                </c:pt>
                <c:pt idx="1">
                  <c:v>15.2</c:v>
                </c:pt>
                <c:pt idx="2">
                  <c:v>15.7</c:v>
                </c:pt>
                <c:pt idx="3">
                  <c:v>15.5</c:v>
                </c:pt>
                <c:pt idx="4">
                  <c:v>16.399999999999999</c:v>
                </c:pt>
                <c:pt idx="5" formatCode="0.0">
                  <c:v>16.8</c:v>
                </c:pt>
                <c:pt idx="6" formatCode="0.0">
                  <c:v>17.899999999999999</c:v>
                </c:pt>
                <c:pt idx="7">
                  <c:v>17.8</c:v>
                </c:pt>
                <c:pt idx="8" formatCode="0.0">
                  <c:v>17.399999999999999</c:v>
                </c:pt>
                <c:pt idx="9" formatCode="0.0">
                  <c:v>18</c:v>
                </c:pt>
                <c:pt idx="10" formatCode="0.0">
                  <c:v>17.7</c:v>
                </c:pt>
                <c:pt idx="11" formatCode="0.0">
                  <c:v>18.3</c:v>
                </c:pt>
                <c:pt idx="12" formatCode="0.0">
                  <c:v>18.7</c:v>
                </c:pt>
                <c:pt idx="13" formatCode="0.0">
                  <c:v>18.899999999999999</c:v>
                </c:pt>
              </c:numCache>
            </c:numRef>
          </c:val>
          <c:smooth val="0"/>
        </c:ser>
        <c:dLbls>
          <c:showLegendKey val="0"/>
          <c:showVal val="0"/>
          <c:showCatName val="0"/>
          <c:showSerName val="0"/>
          <c:showPercent val="0"/>
          <c:showBubbleSize val="0"/>
        </c:dLbls>
        <c:marker val="1"/>
        <c:smooth val="0"/>
        <c:axId val="138631424"/>
        <c:axId val="138637696"/>
      </c:lineChart>
      <c:catAx>
        <c:axId val="138631424"/>
        <c:scaling>
          <c:orientation val="minMax"/>
        </c:scaling>
        <c:delete val="0"/>
        <c:axPos val="b"/>
        <c:numFmt formatCode="General" sourceLinked="1"/>
        <c:majorTickMark val="out"/>
        <c:minorTickMark val="none"/>
        <c:tickLblPos val="nextTo"/>
        <c:txPr>
          <a:bodyPr rot="-3900000"/>
          <a:lstStyle/>
          <a:p>
            <a:pPr>
              <a:defRPr sz="1400" b="0" baseline="0">
                <a:latin typeface="Calibri" panose="020F0502020204030204" pitchFamily="34" charset="0"/>
              </a:defRPr>
            </a:pPr>
            <a:endParaRPr lang="en-US"/>
          </a:p>
        </c:txPr>
        <c:crossAx val="138637696"/>
        <c:crosses val="autoZero"/>
        <c:auto val="1"/>
        <c:lblAlgn val="ctr"/>
        <c:lblOffset val="100"/>
        <c:noMultiLvlLbl val="0"/>
      </c:catAx>
      <c:valAx>
        <c:axId val="138637696"/>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67269716285464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8631424"/>
        <c:crosses val="autoZero"/>
        <c:crossBetween val="between"/>
        <c:majorUnit val="5"/>
      </c:valAx>
    </c:plotArea>
    <c:legend>
      <c:legendPos val="t"/>
      <c:layout>
        <c:manualLayout>
          <c:xMode val="edge"/>
          <c:yMode val="edge"/>
          <c:x val="8.19954797317002E-3"/>
          <c:y val="1.1675185338674747E-3"/>
          <c:w val="0.99127867697093419"/>
          <c:h val="9.5169093446652517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12229026927189"/>
          <c:y val="0.13404353867531266"/>
          <c:w val="0.82128025663458737"/>
          <c:h val="0.71652033079198429"/>
        </c:manualLayout>
      </c:layout>
      <c:lineChart>
        <c:grouping val="standard"/>
        <c:varyColors val="0"/>
        <c:ser>
          <c:idx val="3"/>
          <c:order val="0"/>
          <c:tx>
            <c:strRef>
              <c:f>Sheet1!$A$2</c:f>
              <c:strCache>
                <c:ptCount val="1"/>
                <c:pt idx="0">
                  <c:v>&lt;18</c:v>
                </c:pt>
              </c:strCache>
            </c:strRef>
          </c:tx>
          <c:spPr>
            <a:ln w="25400">
              <a:solidFill>
                <a:sysClr val="windowText" lastClr="000000"/>
              </a:solidFill>
            </a:ln>
          </c:spPr>
          <c:marker>
            <c:symbol val="circle"/>
            <c:size val="7"/>
            <c:spPr>
              <a:solidFill>
                <a:sysClr val="windowText" lastClr="000000"/>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Sheet1!$B$2:$O$2</c:f>
              <c:numCache>
                <c:formatCode>General</c:formatCode>
                <c:ptCount val="14"/>
                <c:pt idx="0">
                  <c:v>41.9</c:v>
                </c:pt>
                <c:pt idx="1">
                  <c:v>40.200000000000003</c:v>
                </c:pt>
                <c:pt idx="2">
                  <c:v>40.799999999999997</c:v>
                </c:pt>
                <c:pt idx="3">
                  <c:v>48.9</c:v>
                </c:pt>
                <c:pt idx="4">
                  <c:v>44.9</c:v>
                </c:pt>
                <c:pt idx="5">
                  <c:v>52.7</c:v>
                </c:pt>
                <c:pt idx="6">
                  <c:v>58.2</c:v>
                </c:pt>
                <c:pt idx="7">
                  <c:v>56</c:v>
                </c:pt>
                <c:pt idx="8" formatCode="0.0">
                  <c:v>59</c:v>
                </c:pt>
                <c:pt idx="9" formatCode="0.0">
                  <c:v>58.2</c:v>
                </c:pt>
                <c:pt idx="10">
                  <c:v>55.3</c:v>
                </c:pt>
                <c:pt idx="11">
                  <c:v>54</c:v>
                </c:pt>
                <c:pt idx="12">
                  <c:v>55.1</c:v>
                </c:pt>
                <c:pt idx="13">
                  <c:v>56.6</c:v>
                </c:pt>
              </c:numCache>
            </c:numRef>
          </c:val>
          <c:smooth val="0"/>
        </c:ser>
        <c:ser>
          <c:idx val="0"/>
          <c:order val="1"/>
          <c:tx>
            <c:strRef>
              <c:f>Sheet1!$A$3</c:f>
              <c:strCache>
                <c:ptCount val="1"/>
                <c:pt idx="0">
                  <c:v>18-44</c:v>
                </c:pt>
              </c:strCache>
            </c:strRef>
          </c:tx>
          <c:spPr>
            <a:ln w="25400">
              <a:solidFill>
                <a:srgbClr val="0072C6"/>
              </a:solidFill>
            </a:ln>
          </c:spPr>
          <c:marker>
            <c:symbol val="square"/>
            <c:size val="7"/>
            <c:spPr>
              <a:solidFill>
                <a:srgbClr val="0072C6"/>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Sheet1!$B$3:$O$3</c:f>
              <c:numCache>
                <c:formatCode>General</c:formatCode>
                <c:ptCount val="14"/>
                <c:pt idx="0">
                  <c:v>26.4</c:v>
                </c:pt>
                <c:pt idx="1">
                  <c:v>25.2</c:v>
                </c:pt>
                <c:pt idx="2">
                  <c:v>24.5</c:v>
                </c:pt>
                <c:pt idx="3">
                  <c:v>23.8</c:v>
                </c:pt>
                <c:pt idx="4">
                  <c:v>25.2</c:v>
                </c:pt>
                <c:pt idx="5">
                  <c:v>24.9</c:v>
                </c:pt>
                <c:pt idx="6">
                  <c:v>26.2</c:v>
                </c:pt>
                <c:pt idx="7">
                  <c:v>25.6</c:v>
                </c:pt>
                <c:pt idx="8" formatCode="0.0">
                  <c:v>25.3</c:v>
                </c:pt>
                <c:pt idx="9" formatCode="0.0">
                  <c:v>25.9</c:v>
                </c:pt>
                <c:pt idx="10">
                  <c:v>25.2</c:v>
                </c:pt>
                <c:pt idx="11">
                  <c:v>27</c:v>
                </c:pt>
                <c:pt idx="12">
                  <c:v>26.2</c:v>
                </c:pt>
                <c:pt idx="13">
                  <c:v>27.4</c:v>
                </c:pt>
              </c:numCache>
            </c:numRef>
          </c:val>
          <c:smooth val="0"/>
        </c:ser>
        <c:ser>
          <c:idx val="2"/>
          <c:order val="2"/>
          <c:tx>
            <c:strRef>
              <c:f>Sheet1!$A$4</c:f>
              <c:strCache>
                <c:ptCount val="1"/>
                <c:pt idx="0">
                  <c:v>45-64</c:v>
                </c:pt>
              </c:strCache>
            </c:strRef>
          </c:tx>
          <c:spPr>
            <a:ln w="25400">
              <a:solidFill>
                <a:srgbClr val="AABA0A"/>
              </a:solidFill>
            </a:ln>
          </c:spPr>
          <c:marker>
            <c:symbol val="triangle"/>
            <c:size val="9"/>
            <c:spPr>
              <a:solidFill>
                <a:srgbClr val="AABA0A"/>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Sheet1!$B$4:$O$4</c:f>
              <c:numCache>
                <c:formatCode>General</c:formatCode>
                <c:ptCount val="14"/>
                <c:pt idx="0">
                  <c:v>14.1</c:v>
                </c:pt>
                <c:pt idx="1">
                  <c:v>13.4</c:v>
                </c:pt>
                <c:pt idx="2">
                  <c:v>13.4</c:v>
                </c:pt>
                <c:pt idx="3">
                  <c:v>13.5</c:v>
                </c:pt>
                <c:pt idx="4">
                  <c:v>14</c:v>
                </c:pt>
                <c:pt idx="5">
                  <c:v>14.6</c:v>
                </c:pt>
                <c:pt idx="6">
                  <c:v>15.7</c:v>
                </c:pt>
                <c:pt idx="7">
                  <c:v>15.9</c:v>
                </c:pt>
                <c:pt idx="8" formatCode="0.0">
                  <c:v>15.5</c:v>
                </c:pt>
                <c:pt idx="9" formatCode="0.0">
                  <c:v>15.8</c:v>
                </c:pt>
                <c:pt idx="10">
                  <c:v>15.7</c:v>
                </c:pt>
                <c:pt idx="11">
                  <c:v>16.3</c:v>
                </c:pt>
                <c:pt idx="12">
                  <c:v>16.8</c:v>
                </c:pt>
                <c:pt idx="13">
                  <c:v>16.7</c:v>
                </c:pt>
              </c:numCache>
            </c:numRef>
          </c:val>
          <c:smooth val="0"/>
        </c:ser>
        <c:ser>
          <c:idx val="1"/>
          <c:order val="3"/>
          <c:tx>
            <c:strRef>
              <c:f>Sheet1!$A$5</c:f>
              <c:strCache>
                <c:ptCount val="1"/>
                <c:pt idx="0">
                  <c:v>65-69</c:v>
                </c:pt>
              </c:strCache>
            </c:strRef>
          </c:tx>
          <c:spPr>
            <a:ln w="34925">
              <a:solidFill>
                <a:srgbClr val="7BA8DF"/>
              </a:solidFill>
            </a:ln>
          </c:spPr>
          <c:marker>
            <c:symbol val="diamond"/>
            <c:size val="9"/>
            <c:spPr>
              <a:solidFill>
                <a:srgbClr val="7BA8DF"/>
              </a:solidFill>
              <a:ln>
                <a:noFill/>
              </a:ln>
            </c:spPr>
          </c:marker>
          <c:cat>
            <c:numRef>
              <c:f>Sheet1!$B$1:$O$1</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Sheet1!$B$5:$O$5</c:f>
              <c:numCache>
                <c:formatCode>General</c:formatCode>
                <c:ptCount val="14"/>
                <c:pt idx="0">
                  <c:v>5</c:v>
                </c:pt>
                <c:pt idx="1">
                  <c:v>5.3</c:v>
                </c:pt>
                <c:pt idx="2">
                  <c:v>6</c:v>
                </c:pt>
                <c:pt idx="3">
                  <c:v>6.2</c:v>
                </c:pt>
                <c:pt idx="4">
                  <c:v>7.4</c:v>
                </c:pt>
                <c:pt idx="5">
                  <c:v>8</c:v>
                </c:pt>
                <c:pt idx="6">
                  <c:v>8.9</c:v>
                </c:pt>
                <c:pt idx="7">
                  <c:v>9.4</c:v>
                </c:pt>
                <c:pt idx="8" formatCode="0.0">
                  <c:v>9.9</c:v>
                </c:pt>
                <c:pt idx="9" formatCode="0.0">
                  <c:v>10.9</c:v>
                </c:pt>
                <c:pt idx="10">
                  <c:v>10.9</c:v>
                </c:pt>
                <c:pt idx="11">
                  <c:v>10.8</c:v>
                </c:pt>
                <c:pt idx="12">
                  <c:v>10.9</c:v>
                </c:pt>
                <c:pt idx="13">
                  <c:v>12.1</c:v>
                </c:pt>
              </c:numCache>
            </c:numRef>
          </c:val>
          <c:smooth val="0"/>
        </c:ser>
        <c:dLbls>
          <c:showLegendKey val="0"/>
          <c:showVal val="0"/>
          <c:showCatName val="0"/>
          <c:showSerName val="0"/>
          <c:showPercent val="0"/>
          <c:showBubbleSize val="0"/>
        </c:dLbls>
        <c:marker val="1"/>
        <c:smooth val="0"/>
        <c:axId val="138152192"/>
        <c:axId val="138158464"/>
      </c:lineChart>
      <c:catAx>
        <c:axId val="138152192"/>
        <c:scaling>
          <c:orientation val="minMax"/>
        </c:scaling>
        <c:delete val="0"/>
        <c:axPos val="b"/>
        <c:numFmt formatCode="General" sourceLinked="1"/>
        <c:majorTickMark val="out"/>
        <c:minorTickMark val="none"/>
        <c:tickLblPos val="nextTo"/>
        <c:txPr>
          <a:bodyPr rot="-3900000"/>
          <a:lstStyle/>
          <a:p>
            <a:pPr>
              <a:defRPr sz="1400" b="0" baseline="0">
                <a:latin typeface="Calibri" panose="020F0502020204030204" pitchFamily="34" charset="0"/>
              </a:defRPr>
            </a:pPr>
            <a:endParaRPr lang="en-US"/>
          </a:p>
        </c:txPr>
        <c:crossAx val="138158464"/>
        <c:crosses val="autoZero"/>
        <c:auto val="1"/>
        <c:lblAlgn val="ctr"/>
        <c:lblOffset val="100"/>
        <c:noMultiLvlLbl val="0"/>
      </c:catAx>
      <c:valAx>
        <c:axId val="13815846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751379239359786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8152192"/>
        <c:crosses val="autoZero"/>
        <c:crossBetween val="between"/>
        <c:majorUnit val="10"/>
      </c:valAx>
    </c:plotArea>
    <c:legend>
      <c:legendPos val="t"/>
      <c:layout>
        <c:manualLayout>
          <c:xMode val="edge"/>
          <c:yMode val="edge"/>
          <c:x val="2.0268299795858803E-3"/>
          <c:y val="1.1675185338674747E-3"/>
          <c:w val="0.99436497521143186"/>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942378730436466E-2"/>
          <c:y val="0.11770363450331421"/>
          <c:w val="0.90760717410323721"/>
          <c:h val="0.7523513779527558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formatCode="0.0">
                  <c:v>20.950099999999999</c:v>
                </c:pt>
                <c:pt idx="1">
                  <c:v>23.216200000000001</c:v>
                </c:pt>
                <c:pt idx="2">
                  <c:v>24.590800000000002</c:v>
                </c:pt>
                <c:pt idx="3">
                  <c:v>23.558700000000002</c:v>
                </c:pt>
                <c:pt idx="4">
                  <c:v>26.555099999999999</c:v>
                </c:pt>
                <c:pt idx="5">
                  <c:v>24</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formatCode="0.0">
                  <c:v>22.6982</c:v>
                </c:pt>
                <c:pt idx="1">
                  <c:v>26.9269</c:v>
                </c:pt>
                <c:pt idx="2">
                  <c:v>26.1921</c:v>
                </c:pt>
                <c:pt idx="3">
                  <c:v>24.965199999999999</c:v>
                </c:pt>
                <c:pt idx="4">
                  <c:v>30.254300000000001</c:v>
                </c:pt>
                <c:pt idx="5">
                  <c:v>27.7</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formatCode="0.0">
                  <c:v>16.637799999999999</c:v>
                </c:pt>
                <c:pt idx="1">
                  <c:v>18.3248</c:v>
                </c:pt>
                <c:pt idx="2">
                  <c:v>19.9573</c:v>
                </c:pt>
                <c:pt idx="3">
                  <c:v>22.770600000000002</c:v>
                </c:pt>
                <c:pt idx="4">
                  <c:v>21.801100000000002</c:v>
                </c:pt>
                <c:pt idx="5">
                  <c:v>16.899999999999999</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c:formatCode>
                <c:ptCount val="6"/>
                <c:pt idx="0" formatCode="0.0">
                  <c:v>18.726700000000001</c:v>
                </c:pt>
                <c:pt idx="1">
                  <c:v>13.2738</c:v>
                </c:pt>
                <c:pt idx="2">
                  <c:v>20.6601</c:v>
                </c:pt>
                <c:pt idx="3">
                  <c:v>20.085599999999999</c:v>
                </c:pt>
                <c:pt idx="4">
                  <c:v>22.702000000000002</c:v>
                </c:pt>
                <c:pt idx="5">
                  <c:v>18</c:v>
                </c:pt>
              </c:numCache>
            </c:numRef>
          </c:val>
          <c:smooth val="0"/>
        </c:ser>
        <c:dLbls>
          <c:showLegendKey val="0"/>
          <c:showVal val="0"/>
          <c:showCatName val="0"/>
          <c:showSerName val="0"/>
          <c:showPercent val="0"/>
          <c:showBubbleSize val="0"/>
        </c:dLbls>
        <c:marker val="1"/>
        <c:smooth val="0"/>
        <c:axId val="151482752"/>
        <c:axId val="151484672"/>
      </c:lineChart>
      <c:catAx>
        <c:axId val="1514827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1484672"/>
        <c:crosses val="autoZero"/>
        <c:auto val="1"/>
        <c:lblAlgn val="ctr"/>
        <c:lblOffset val="100"/>
        <c:noMultiLvlLbl val="0"/>
      </c:catAx>
      <c:valAx>
        <c:axId val="151484672"/>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4207613583185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1482752"/>
        <c:crosses val="autoZero"/>
        <c:crossBetween val="between"/>
        <c:majorUnit val="5"/>
      </c:valAx>
    </c:plotArea>
    <c:legend>
      <c:legendPos val="t"/>
      <c:layout>
        <c:manualLayout>
          <c:xMode val="edge"/>
          <c:yMode val="edge"/>
          <c:x val="5.4495864903679483E-2"/>
          <c:y val="1.1675185338674747E-3"/>
          <c:w val="0.88942682511908233"/>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60785457373385"/>
          <c:y val="0.20010377175075339"/>
          <c:w val="0.88429644211140279"/>
          <c:h val="0.66521313308058716"/>
        </c:manualLayout>
      </c:layout>
      <c:lineChart>
        <c:grouping val="standard"/>
        <c:varyColors val="0"/>
        <c:ser>
          <c:idx val="3"/>
          <c:order val="0"/>
          <c:tx>
            <c:strRef>
              <c:f>Sheet1!$A$3</c:f>
              <c:strCache>
                <c:ptCount val="1"/>
                <c:pt idx="0">
                  <c:v>Medicare and Private</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formatCode="0.0">
                  <c:v>33.246299999999998</c:v>
                </c:pt>
                <c:pt idx="1">
                  <c:v>31.861799999999999</c:v>
                </c:pt>
                <c:pt idx="2">
                  <c:v>36.179299999999998</c:v>
                </c:pt>
                <c:pt idx="3">
                  <c:v>37.787500000000001</c:v>
                </c:pt>
                <c:pt idx="4">
                  <c:v>41.9221</c:v>
                </c:pt>
                <c:pt idx="5" formatCode="General">
                  <c:v>41.9</c:v>
                </c:pt>
              </c:numCache>
            </c:numRef>
          </c:val>
          <c:smooth val="0"/>
        </c:ser>
        <c:ser>
          <c:idx val="0"/>
          <c:order val="1"/>
          <c:tx>
            <c:strRef>
              <c:f>Sheet1!$A$4</c:f>
              <c:strCache>
                <c:ptCount val="1"/>
                <c:pt idx="0">
                  <c:v>Medicare and Other Public</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formatCode="0.0">
                  <c:v>37.211799999999997</c:v>
                </c:pt>
                <c:pt idx="1">
                  <c:v>21.5884</c:v>
                </c:pt>
                <c:pt idx="2">
                  <c:v>23.181999999999999</c:v>
                </c:pt>
                <c:pt idx="3">
                  <c:v>23.124300000000002</c:v>
                </c:pt>
                <c:pt idx="4">
                  <c:v>29.900300000000001</c:v>
                </c:pt>
                <c:pt idx="5" formatCode="General">
                  <c:v>19.7</c:v>
                </c:pt>
              </c:numCache>
            </c:numRef>
          </c:val>
          <c:smooth val="0"/>
        </c:ser>
        <c:ser>
          <c:idx val="2"/>
          <c:order val="2"/>
          <c:tx>
            <c:strRef>
              <c:f>Sheet1!$A$2</c:f>
              <c:strCache>
                <c:ptCount val="1"/>
                <c:pt idx="0">
                  <c:v>Medicare Only</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formatCode="0.0">
                  <c:v>25.183</c:v>
                </c:pt>
                <c:pt idx="1">
                  <c:v>31.907299999999999</c:v>
                </c:pt>
                <c:pt idx="2">
                  <c:v>35.338200000000001</c:v>
                </c:pt>
                <c:pt idx="3">
                  <c:v>27.113099999999999</c:v>
                </c:pt>
                <c:pt idx="4">
                  <c:v>29.274699999999999</c:v>
                </c:pt>
                <c:pt idx="5" formatCode="General">
                  <c:v>29.7</c:v>
                </c:pt>
              </c:numCache>
            </c:numRef>
          </c:val>
          <c:smooth val="0"/>
        </c:ser>
        <c:dLbls>
          <c:showLegendKey val="0"/>
          <c:showVal val="0"/>
          <c:showCatName val="0"/>
          <c:showSerName val="0"/>
          <c:showPercent val="0"/>
          <c:showBubbleSize val="0"/>
        </c:dLbls>
        <c:marker val="1"/>
        <c:smooth val="0"/>
        <c:axId val="151562496"/>
        <c:axId val="151576960"/>
      </c:lineChart>
      <c:catAx>
        <c:axId val="15156249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51576960"/>
        <c:crosses val="autoZero"/>
        <c:auto val="1"/>
        <c:lblAlgn val="ctr"/>
        <c:lblOffset val="100"/>
        <c:noMultiLvlLbl val="0"/>
      </c:catAx>
      <c:valAx>
        <c:axId val="151576960"/>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68733850129198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1562496"/>
        <c:crosses val="autoZero"/>
        <c:crossBetween val="between"/>
        <c:majorUnit val="1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648342568290076"/>
          <c:y val="3.0823987910602084E-2"/>
          <c:w val="0.80194420141926703"/>
          <c:h val="0.62951910840690373"/>
        </c:manualLayout>
      </c:layout>
      <c:barChart>
        <c:barDir val="col"/>
        <c:grouping val="clustered"/>
        <c:varyColors val="0"/>
        <c:ser>
          <c:idx val="0"/>
          <c:order val="0"/>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Sheet1!$B$1:$L$1</c:f>
              <c:strCache>
                <c:ptCount val="11"/>
                <c:pt idx="0">
                  <c:v>California Total</c:v>
                </c:pt>
                <c:pt idx="2">
                  <c:v>Asian Total</c:v>
                </c:pt>
                <c:pt idx="3">
                  <c:v>Chinese</c:v>
                </c:pt>
                <c:pt idx="4">
                  <c:v>Filipino</c:v>
                </c:pt>
                <c:pt idx="5">
                  <c:v>Japanese</c:v>
                </c:pt>
                <c:pt idx="6">
                  <c:v>Vietnamese</c:v>
                </c:pt>
                <c:pt idx="8">
                  <c:v>English Only</c:v>
                </c:pt>
                <c:pt idx="9">
                  <c:v>Well/Very Well</c:v>
                </c:pt>
                <c:pt idx="10">
                  <c:v>Not Well/Not at All</c:v>
                </c:pt>
              </c:strCache>
            </c:strRef>
          </c:cat>
          <c:val>
            <c:numRef>
              <c:f>Sheet1!$B$2:$L$2</c:f>
              <c:numCache>
                <c:formatCode>General</c:formatCode>
                <c:ptCount val="11"/>
                <c:pt idx="0" formatCode="0.0">
                  <c:v>43.2</c:v>
                </c:pt>
                <c:pt idx="2">
                  <c:v>42.3</c:v>
                </c:pt>
                <c:pt idx="3">
                  <c:v>36.9</c:v>
                </c:pt>
                <c:pt idx="4">
                  <c:v>40.799999999999997</c:v>
                </c:pt>
                <c:pt idx="5">
                  <c:v>29.7</c:v>
                </c:pt>
                <c:pt idx="6">
                  <c:v>55.9</c:v>
                </c:pt>
                <c:pt idx="8">
                  <c:v>42.3</c:v>
                </c:pt>
                <c:pt idx="9">
                  <c:v>39.799999999999997</c:v>
                </c:pt>
                <c:pt idx="10">
                  <c:v>50.6</c:v>
                </c:pt>
              </c:numCache>
            </c:numRef>
          </c:val>
        </c:ser>
        <c:dLbls>
          <c:showLegendKey val="0"/>
          <c:showVal val="0"/>
          <c:showCatName val="0"/>
          <c:showSerName val="0"/>
          <c:showPercent val="0"/>
          <c:showBubbleSize val="0"/>
        </c:dLbls>
        <c:gapWidth val="150"/>
        <c:axId val="157444736"/>
        <c:axId val="157467008"/>
      </c:barChart>
      <c:catAx>
        <c:axId val="157444736"/>
        <c:scaling>
          <c:orientation val="minMax"/>
        </c:scaling>
        <c:delete val="0"/>
        <c:axPos val="b"/>
        <c:minorGridlines>
          <c:spPr>
            <a:ln>
              <a:noFill/>
            </a:ln>
          </c:spPr>
        </c:minorGridlines>
        <c:numFmt formatCode="General" sourceLinked="1"/>
        <c:majorTickMark val="out"/>
        <c:minorTickMark val="none"/>
        <c:tickLblPos val="nextTo"/>
        <c:txPr>
          <a:bodyPr rot="-2400000"/>
          <a:lstStyle/>
          <a:p>
            <a:pPr>
              <a:defRPr sz="1600" b="0">
                <a:solidFill>
                  <a:schemeClr val="tx1"/>
                </a:solidFill>
                <a:latin typeface="Calibri" panose="020F0502020204030204" pitchFamily="34" charset="0"/>
              </a:defRPr>
            </a:pPr>
            <a:endParaRPr lang="en-US"/>
          </a:p>
        </c:txPr>
        <c:crossAx val="157467008"/>
        <c:crosses val="autoZero"/>
        <c:auto val="1"/>
        <c:lblAlgn val="ctr"/>
        <c:lblOffset val="100"/>
        <c:noMultiLvlLbl val="0"/>
      </c:catAx>
      <c:valAx>
        <c:axId val="15746700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605819514038017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7444736"/>
        <c:crosses val="autoZero"/>
        <c:crossBetween val="between"/>
        <c:majorUnit val="20"/>
        <c:minorUnit val="2"/>
      </c:valAx>
    </c:plotArea>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5575483620103"/>
          <c:y val="3.0823987910602084E-2"/>
          <c:w val="0.77567074948964709"/>
          <c:h val="0.62811033563986318"/>
        </c:manualLayout>
      </c:layout>
      <c:barChart>
        <c:barDir val="col"/>
        <c:grouping val="clustered"/>
        <c:varyColors val="0"/>
        <c:ser>
          <c:idx val="0"/>
          <c:order val="0"/>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Sheet1!$A$1:$I$1</c:f>
              <c:strCache>
                <c:ptCount val="9"/>
                <c:pt idx="0">
                  <c:v>California Total</c:v>
                </c:pt>
                <c:pt idx="2">
                  <c:v>Hispanic Total</c:v>
                </c:pt>
                <c:pt idx="3">
                  <c:v>Mexican</c:v>
                </c:pt>
                <c:pt idx="4">
                  <c:v>Central American</c:v>
                </c:pt>
                <c:pt idx="6">
                  <c:v>English Only</c:v>
                </c:pt>
                <c:pt idx="7">
                  <c:v>Well/Very Well</c:v>
                </c:pt>
                <c:pt idx="8">
                  <c:v>Not Well/Not at All</c:v>
                </c:pt>
              </c:strCache>
            </c:strRef>
          </c:cat>
          <c:val>
            <c:numRef>
              <c:f>Sheet1!$A$2:$I$2</c:f>
              <c:numCache>
                <c:formatCode>General</c:formatCode>
                <c:ptCount val="9"/>
                <c:pt idx="0" formatCode="0.0">
                  <c:v>43.2</c:v>
                </c:pt>
                <c:pt idx="2" formatCode="0.0">
                  <c:v>43.3</c:v>
                </c:pt>
                <c:pt idx="3" formatCode="0.0">
                  <c:v>41.6</c:v>
                </c:pt>
                <c:pt idx="4" formatCode="0.0">
                  <c:v>42.9</c:v>
                </c:pt>
                <c:pt idx="6" formatCode="0.0">
                  <c:v>59.4</c:v>
                </c:pt>
                <c:pt idx="7">
                  <c:v>38.9</c:v>
                </c:pt>
                <c:pt idx="8">
                  <c:v>39</c:v>
                </c:pt>
              </c:numCache>
            </c:numRef>
          </c:val>
        </c:ser>
        <c:dLbls>
          <c:showLegendKey val="0"/>
          <c:showVal val="0"/>
          <c:showCatName val="0"/>
          <c:showSerName val="0"/>
          <c:showPercent val="0"/>
          <c:showBubbleSize val="0"/>
        </c:dLbls>
        <c:gapWidth val="150"/>
        <c:axId val="156127232"/>
        <c:axId val="156128768"/>
      </c:barChart>
      <c:catAx>
        <c:axId val="156127232"/>
        <c:scaling>
          <c:orientation val="minMax"/>
        </c:scaling>
        <c:delete val="0"/>
        <c:axPos val="b"/>
        <c:minorGridlines>
          <c:spPr>
            <a:ln>
              <a:noFill/>
            </a:ln>
          </c:spPr>
        </c:minorGridlines>
        <c:numFmt formatCode="General" sourceLinked="1"/>
        <c:majorTickMark val="out"/>
        <c:minorTickMark val="none"/>
        <c:tickLblPos val="nextTo"/>
        <c:txPr>
          <a:bodyPr rot="-2400000"/>
          <a:lstStyle/>
          <a:p>
            <a:pPr>
              <a:defRPr sz="1600" b="0">
                <a:solidFill>
                  <a:schemeClr val="tx1"/>
                </a:solidFill>
                <a:latin typeface="Calibri" panose="020F0502020204030204" pitchFamily="34" charset="0"/>
              </a:defRPr>
            </a:pPr>
            <a:endParaRPr lang="en-US"/>
          </a:p>
        </c:txPr>
        <c:crossAx val="156128768"/>
        <c:crosses val="autoZero"/>
        <c:auto val="1"/>
        <c:lblAlgn val="ctr"/>
        <c:lblOffset val="100"/>
        <c:noMultiLvlLbl val="0"/>
      </c:catAx>
      <c:valAx>
        <c:axId val="15612876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605819514038017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6127232"/>
        <c:crosses val="autoZero"/>
        <c:crossBetween val="between"/>
        <c:majorUnit val="20"/>
      </c:valAx>
    </c:plotArea>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16238942354427"/>
          <c:y val="5.427925912670007E-2"/>
          <c:w val="0.8593722659667542"/>
          <c:h val="0.66134474667939236"/>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Sheet1!$A$2:$A$12</c:f>
              <c:strCache>
                <c:ptCount val="11"/>
                <c:pt idx="0">
                  <c:v>Total</c:v>
                </c:pt>
                <c:pt idx="2">
                  <c:v>White</c:v>
                </c:pt>
                <c:pt idx="3">
                  <c:v>Black</c:v>
                </c:pt>
                <c:pt idx="4">
                  <c:v>All Hispanics</c:v>
                </c:pt>
                <c:pt idx="5">
                  <c:v>Mexican</c:v>
                </c:pt>
                <c:pt idx="6">
                  <c:v>Central American</c:v>
                </c:pt>
                <c:pt idx="8">
                  <c:v>English Only</c:v>
                </c:pt>
                <c:pt idx="9">
                  <c:v>Well/Very Well</c:v>
                </c:pt>
                <c:pt idx="10">
                  <c:v>Not Well/Not at All</c:v>
                </c:pt>
              </c:strCache>
            </c:strRef>
          </c:cat>
          <c:val>
            <c:numRef>
              <c:f>Sheet1!$B$2:$B$12</c:f>
              <c:numCache>
                <c:formatCode>General</c:formatCode>
                <c:ptCount val="11"/>
                <c:pt idx="0">
                  <c:v>91.7</c:v>
                </c:pt>
                <c:pt idx="2">
                  <c:v>95.9</c:v>
                </c:pt>
                <c:pt idx="3">
                  <c:v>94.2</c:v>
                </c:pt>
                <c:pt idx="4">
                  <c:v>87.4</c:v>
                </c:pt>
                <c:pt idx="5">
                  <c:v>87.8</c:v>
                </c:pt>
                <c:pt idx="6">
                  <c:v>86.9</c:v>
                </c:pt>
                <c:pt idx="8">
                  <c:v>95.5</c:v>
                </c:pt>
                <c:pt idx="9">
                  <c:v>88.9</c:v>
                </c:pt>
                <c:pt idx="10">
                  <c:v>86.1</c:v>
                </c:pt>
              </c:numCache>
            </c:numRef>
          </c:val>
        </c:ser>
        <c:dLbls>
          <c:showLegendKey val="0"/>
          <c:showVal val="0"/>
          <c:showCatName val="0"/>
          <c:showSerName val="0"/>
          <c:showPercent val="0"/>
          <c:showBubbleSize val="0"/>
        </c:dLbls>
        <c:gapWidth val="150"/>
        <c:axId val="156205056"/>
        <c:axId val="156206592"/>
      </c:barChart>
      <c:catAx>
        <c:axId val="156205056"/>
        <c:scaling>
          <c:orientation val="minMax"/>
        </c:scaling>
        <c:delete val="0"/>
        <c:axPos val="b"/>
        <c:minorGridlines>
          <c:spPr>
            <a:ln>
              <a:noFill/>
            </a:ln>
          </c:spPr>
        </c:minorGridlines>
        <c:numFmt formatCode="General" sourceLinked="1"/>
        <c:majorTickMark val="out"/>
        <c:minorTickMark val="none"/>
        <c:tickLblPos val="nextTo"/>
        <c:txPr>
          <a:bodyPr rot="-1500000"/>
          <a:lstStyle/>
          <a:p>
            <a:pPr>
              <a:defRPr sz="1600" b="0">
                <a:solidFill>
                  <a:schemeClr val="tx1"/>
                </a:solidFill>
                <a:latin typeface="Calibri" panose="020F0502020204030204" pitchFamily="34" charset="0"/>
              </a:defRPr>
            </a:pPr>
            <a:endParaRPr lang="en-US"/>
          </a:p>
        </c:txPr>
        <c:crossAx val="156206592"/>
        <c:crosses val="autoZero"/>
        <c:auto val="1"/>
        <c:lblAlgn val="ctr"/>
        <c:lblOffset val="100"/>
        <c:noMultiLvlLbl val="0"/>
      </c:catAx>
      <c:valAx>
        <c:axId val="15620659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3034257436570428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56205056"/>
        <c:crosses val="autoZero"/>
        <c:crossBetween val="between"/>
        <c:majorUnit val="10"/>
      </c:valAx>
    </c:plotArea>
    <c:plotVisOnly val="1"/>
    <c:dispBlanksAs val="gap"/>
    <c:showDLblsOverMax val="0"/>
  </c:chart>
  <c:spPr>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94119813970622"/>
          <c:y val="0.11770363450331421"/>
          <c:w val="0.89055866371966663"/>
          <c:h val="0.75227268103115019"/>
        </c:manualLayout>
      </c:layout>
      <c:lineChart>
        <c:grouping val="standard"/>
        <c:varyColors val="0"/>
        <c:ser>
          <c:idx val="3"/>
          <c:order val="0"/>
          <c:tx>
            <c:strRef>
              <c:f>Sheet1!$A$2</c:f>
              <c:strCache>
                <c:ptCount val="1"/>
                <c:pt idx="0">
                  <c:v>Total </c:v>
                </c:pt>
              </c:strCache>
            </c:strRef>
          </c:tx>
          <c:spPr>
            <a:ln w="25400">
              <a:solidFill>
                <a:sysClr val="windowText" lastClr="000000"/>
              </a:solidFill>
            </a:ln>
          </c:spPr>
          <c:marker>
            <c:symbol val="circle"/>
            <c:size val="7"/>
            <c:spPr>
              <a:solidFill>
                <a:sysClr val="windowText" lastClr="000000"/>
              </a:solidFill>
              <a:ln>
                <a:noFill/>
              </a:ln>
            </c:spPr>
          </c:marker>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Sheet1!$B$2:$N$2</c:f>
              <c:numCache>
                <c:formatCode>0.0</c:formatCode>
                <c:ptCount val="13"/>
                <c:pt idx="0">
                  <c:v>27.9</c:v>
                </c:pt>
                <c:pt idx="1">
                  <c:v>26.4</c:v>
                </c:pt>
                <c:pt idx="2">
                  <c:v>24.800799999999999</c:v>
                </c:pt>
                <c:pt idx="3">
                  <c:v>23.008199999999999</c:v>
                </c:pt>
                <c:pt idx="4">
                  <c:v>21.246600000000001</c:v>
                </c:pt>
                <c:pt idx="5">
                  <c:v>22.4175</c:v>
                </c:pt>
                <c:pt idx="6">
                  <c:v>21.796600000000002</c:v>
                </c:pt>
                <c:pt idx="7">
                  <c:v>22.957100000000001</c:v>
                </c:pt>
                <c:pt idx="8">
                  <c:v>22.9221</c:v>
                </c:pt>
                <c:pt idx="9">
                  <c:v>19.956900000000001</c:v>
                </c:pt>
                <c:pt idx="10">
                  <c:v>19.811299999999999</c:v>
                </c:pt>
                <c:pt idx="11">
                  <c:v>17.325500000000002</c:v>
                </c:pt>
                <c:pt idx="12">
                  <c:v>15.36</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Sheet1!$B$3:$N$3</c:f>
              <c:numCache>
                <c:formatCode>0.0</c:formatCode>
                <c:ptCount val="13"/>
                <c:pt idx="0">
                  <c:v>17.556000000000001</c:v>
                </c:pt>
                <c:pt idx="1">
                  <c:v>15.75</c:v>
                </c:pt>
                <c:pt idx="2">
                  <c:v>14.023</c:v>
                </c:pt>
                <c:pt idx="3">
                  <c:v>13.464</c:v>
                </c:pt>
                <c:pt idx="4">
                  <c:v>13.577999999999999</c:v>
                </c:pt>
                <c:pt idx="5">
                  <c:v>12.592000000000001</c:v>
                </c:pt>
                <c:pt idx="6">
                  <c:v>13.151999999999999</c:v>
                </c:pt>
                <c:pt idx="7">
                  <c:v>14.053000000000001</c:v>
                </c:pt>
                <c:pt idx="8">
                  <c:v>13.974</c:v>
                </c:pt>
                <c:pt idx="9">
                  <c:v>13.141999999999999</c:v>
                </c:pt>
                <c:pt idx="10">
                  <c:v>12.448</c:v>
                </c:pt>
                <c:pt idx="11">
                  <c:v>11.714</c:v>
                </c:pt>
                <c:pt idx="12">
                  <c:v>10.3</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Sheet1!$B$4:$N$4</c:f>
              <c:numCache>
                <c:formatCode>0.0</c:formatCode>
                <c:ptCount val="13"/>
                <c:pt idx="0">
                  <c:v>88.344999999999999</c:v>
                </c:pt>
                <c:pt idx="1">
                  <c:v>89.051000000000002</c:v>
                </c:pt>
                <c:pt idx="2">
                  <c:v>70.635000000000005</c:v>
                </c:pt>
                <c:pt idx="3">
                  <c:v>74.185000000000002</c:v>
                </c:pt>
                <c:pt idx="4">
                  <c:v>66.073999999999998</c:v>
                </c:pt>
                <c:pt idx="5">
                  <c:v>68.706999999999994</c:v>
                </c:pt>
                <c:pt idx="6">
                  <c:v>68.061000000000007</c:v>
                </c:pt>
                <c:pt idx="7">
                  <c:v>64.388999999999996</c:v>
                </c:pt>
                <c:pt idx="8">
                  <c:v>65.537000000000006</c:v>
                </c:pt>
                <c:pt idx="9">
                  <c:v>66.929000000000002</c:v>
                </c:pt>
                <c:pt idx="10">
                  <c:v>63.984000000000002</c:v>
                </c:pt>
                <c:pt idx="11">
                  <c:v>53.121000000000002</c:v>
                </c:pt>
                <c:pt idx="12">
                  <c:v>45.3</c:v>
                </c:pt>
              </c:numCache>
            </c:numRef>
          </c:val>
          <c:smooth val="0"/>
        </c:ser>
        <c:ser>
          <c:idx val="1"/>
          <c:order val="3"/>
          <c:tx>
            <c:strRef>
              <c:f>Sheet1!$A$5</c:f>
              <c:strCache>
                <c:ptCount val="1"/>
                <c:pt idx="0">
                  <c:v>API</c:v>
                </c:pt>
              </c:strCache>
            </c:strRef>
          </c:tx>
          <c:spPr>
            <a:ln w="34925">
              <a:solidFill>
                <a:srgbClr val="7BA8DF"/>
              </a:solidFill>
            </a:ln>
          </c:spPr>
          <c:marker>
            <c:symbol val="diamond"/>
            <c:size val="9"/>
            <c:spPr>
              <a:solidFill>
                <a:srgbClr val="7BA8DF"/>
              </a:solidFill>
              <a:ln>
                <a:noFill/>
              </a:ln>
            </c:spPr>
          </c:marker>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Sheet1!$B$5:$N$5</c:f>
              <c:numCache>
                <c:formatCode>0.0</c:formatCode>
                <c:ptCount val="13"/>
                <c:pt idx="0">
                  <c:v>14.164999999999999</c:v>
                </c:pt>
                <c:pt idx="1">
                  <c:v>10.444000000000001</c:v>
                </c:pt>
                <c:pt idx="2">
                  <c:v>9.8780000000000001</c:v>
                </c:pt>
                <c:pt idx="3">
                  <c:v>11.314</c:v>
                </c:pt>
                <c:pt idx="4">
                  <c:v>8.3369999999999997</c:v>
                </c:pt>
                <c:pt idx="5">
                  <c:v>7.6740000000000004</c:v>
                </c:pt>
                <c:pt idx="6">
                  <c:v>10.624000000000001</c:v>
                </c:pt>
                <c:pt idx="7">
                  <c:v>9.5730000000000004</c:v>
                </c:pt>
                <c:pt idx="8">
                  <c:v>8.218</c:v>
                </c:pt>
                <c:pt idx="9">
                  <c:v>7.3460000000000001</c:v>
                </c:pt>
                <c:pt idx="10">
                  <c:v>6.2270000000000003</c:v>
                </c:pt>
                <c:pt idx="11">
                  <c:v>5.5170000000000003</c:v>
                </c:pt>
                <c:pt idx="12">
                  <c:v>5.9</c:v>
                </c:pt>
              </c:numCache>
            </c:numRef>
          </c:val>
          <c:smooth val="0"/>
        </c:ser>
        <c:ser>
          <c:idx val="4"/>
          <c:order val="4"/>
          <c:tx>
            <c:strRef>
              <c:f>Sheet1!$A$6</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Sheet1!$B$1:$N$1</c:f>
              <c:strCache>
                <c:ptCount val="1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strCache>
            </c:strRef>
          </c:cat>
          <c:val>
            <c:numRef>
              <c:f>Sheet1!$B$6:$N$6</c:f>
              <c:numCache>
                <c:formatCode>0.0</c:formatCode>
                <c:ptCount val="13"/>
                <c:pt idx="0">
                  <c:v>45.970999999999997</c:v>
                </c:pt>
                <c:pt idx="1">
                  <c:v>52.881999999999998</c:v>
                </c:pt>
                <c:pt idx="2">
                  <c:v>51.142000000000003</c:v>
                </c:pt>
                <c:pt idx="3">
                  <c:v>53.75</c:v>
                </c:pt>
                <c:pt idx="4">
                  <c:v>42.887999999999998</c:v>
                </c:pt>
                <c:pt idx="5">
                  <c:v>39.832000000000001</c:v>
                </c:pt>
                <c:pt idx="6">
                  <c:v>39.304000000000002</c:v>
                </c:pt>
                <c:pt idx="7">
                  <c:v>32.164999999999999</c:v>
                </c:pt>
                <c:pt idx="8">
                  <c:v>35.756999999999998</c:v>
                </c:pt>
                <c:pt idx="9">
                  <c:v>36.366999999999997</c:v>
                </c:pt>
                <c:pt idx="10">
                  <c:v>33.122999999999998</c:v>
                </c:pt>
                <c:pt idx="11">
                  <c:v>26.741</c:v>
                </c:pt>
                <c:pt idx="12">
                  <c:v>21.7</c:v>
                </c:pt>
              </c:numCache>
            </c:numRef>
          </c:val>
          <c:smooth val="0"/>
        </c:ser>
        <c:dLbls>
          <c:showLegendKey val="0"/>
          <c:showVal val="0"/>
          <c:showCatName val="0"/>
          <c:showSerName val="0"/>
          <c:showPercent val="0"/>
          <c:showBubbleSize val="0"/>
        </c:dLbls>
        <c:marker val="1"/>
        <c:smooth val="0"/>
        <c:axId val="155914624"/>
        <c:axId val="155916160"/>
      </c:lineChart>
      <c:catAx>
        <c:axId val="155914624"/>
        <c:scaling>
          <c:orientation val="minMax"/>
        </c:scaling>
        <c:delete val="0"/>
        <c:axPos val="b"/>
        <c:numFmt formatCode="General" sourceLinked="1"/>
        <c:majorTickMark val="in"/>
        <c:minorTickMark val="none"/>
        <c:tickLblPos val="low"/>
        <c:txPr>
          <a:bodyPr rot="0"/>
          <a:lstStyle/>
          <a:p>
            <a:pPr>
              <a:defRPr sz="1600" b="0" baseline="0">
                <a:latin typeface="Calibri" panose="020F0502020204030204" pitchFamily="34" charset="0"/>
              </a:defRPr>
            </a:pPr>
            <a:endParaRPr lang="en-US"/>
          </a:p>
        </c:txPr>
        <c:crossAx val="155916160"/>
        <c:crosses val="autoZero"/>
        <c:auto val="1"/>
        <c:lblAlgn val="ctr"/>
        <c:lblOffset val="200"/>
        <c:noMultiLvlLbl val="0"/>
      </c:catAx>
      <c:valAx>
        <c:axId val="15591616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1.5432098765432098E-3"/>
              <c:y val="0.1650839793281653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5914624"/>
        <c:crosses val="autoZero"/>
        <c:crossBetween val="between"/>
        <c:majorUnit val="10"/>
      </c:valAx>
    </c:plotArea>
    <c:legend>
      <c:legendPos val="t"/>
      <c:layout>
        <c:manualLayout>
          <c:xMode val="edge"/>
          <c:yMode val="edge"/>
          <c:x val="0"/>
          <c:y val="1.1675185338674747E-3"/>
          <c:w val="1"/>
          <c:h val="9.182638507395878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90829555398"/>
          <c:y val="0.11124361635028181"/>
          <c:w val="0.88655244483328477"/>
          <c:h val="0.7588112169118395"/>
        </c:manualLayout>
      </c:layout>
      <c:lineChart>
        <c:grouping val="standard"/>
        <c:varyColors val="0"/>
        <c:ser>
          <c:idx val="3"/>
          <c:order val="0"/>
          <c:tx>
            <c:strRef>
              <c:f>Sheet1!$A$2</c:f>
              <c:strCache>
                <c:ptCount val="1"/>
                <c:pt idx="0">
                  <c:v>Q1 (Lowest)</c:v>
                </c:pt>
              </c:strCache>
            </c:strRef>
          </c:tx>
          <c:spPr>
            <a:ln w="25400">
              <a:solidFill>
                <a:sysClr val="windowText" lastClr="000000"/>
              </a:solidFill>
            </a:ln>
          </c:spPr>
          <c:marker>
            <c:symbol val="circle"/>
            <c:size val="7"/>
            <c:spPr>
              <a:solidFill>
                <a:sysClr val="windowText" lastClr="000000"/>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Sheet1!$B$2:$O$2</c:f>
              <c:numCache>
                <c:formatCode>0.0</c:formatCode>
                <c:ptCount val="14"/>
                <c:pt idx="0">
                  <c:v>59.592599999999997</c:v>
                </c:pt>
                <c:pt idx="1">
                  <c:v>49.903100000000002</c:v>
                </c:pt>
                <c:pt idx="2">
                  <c:v>42.962600000000002</c:v>
                </c:pt>
                <c:pt idx="3">
                  <c:v>45.936799999999998</c:v>
                </c:pt>
                <c:pt idx="4">
                  <c:v>43.098300000000002</c:v>
                </c:pt>
                <c:pt idx="5">
                  <c:v>39.985799999999998</c:v>
                </c:pt>
                <c:pt idx="6">
                  <c:v>43.269599999999997</c:v>
                </c:pt>
                <c:pt idx="7">
                  <c:v>39.228499999999997</c:v>
                </c:pt>
                <c:pt idx="8">
                  <c:v>42.411999999999999</c:v>
                </c:pt>
                <c:pt idx="9">
                  <c:v>42.478400000000001</c:v>
                </c:pt>
                <c:pt idx="10">
                  <c:v>36.164299999999997</c:v>
                </c:pt>
                <c:pt idx="11">
                  <c:v>35.075800000000001</c:v>
                </c:pt>
                <c:pt idx="12">
                  <c:v>30.503299999999999</c:v>
                </c:pt>
                <c:pt idx="13">
                  <c:v>27.77</c:v>
                </c:pt>
              </c:numCache>
            </c:numRef>
          </c:val>
          <c:smooth val="0"/>
        </c:ser>
        <c:ser>
          <c:idx val="0"/>
          <c:order val="1"/>
          <c:tx>
            <c:strRef>
              <c:f>Sheet1!$A$3</c:f>
              <c:strCache>
                <c:ptCount val="1"/>
                <c:pt idx="0">
                  <c:v>Q2</c:v>
                </c:pt>
              </c:strCache>
            </c:strRef>
          </c:tx>
          <c:spPr>
            <a:ln w="25400">
              <a:solidFill>
                <a:srgbClr val="0072C6"/>
              </a:solidFill>
            </a:ln>
          </c:spPr>
          <c:marker>
            <c:symbol val="square"/>
            <c:size val="7"/>
            <c:spPr>
              <a:solidFill>
                <a:srgbClr val="0072C6"/>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Sheet1!$B$3:$O$3</c:f>
              <c:numCache>
                <c:formatCode>0.0</c:formatCode>
                <c:ptCount val="14"/>
                <c:pt idx="0">
                  <c:v>33.150799999999997</c:v>
                </c:pt>
                <c:pt idx="1">
                  <c:v>29.863199999999999</c:v>
                </c:pt>
                <c:pt idx="2">
                  <c:v>30.276199999999999</c:v>
                </c:pt>
                <c:pt idx="3">
                  <c:v>27.934100000000001</c:v>
                </c:pt>
                <c:pt idx="4">
                  <c:v>23.504899999999999</c:v>
                </c:pt>
                <c:pt idx="5">
                  <c:v>20.8688</c:v>
                </c:pt>
                <c:pt idx="6">
                  <c:v>23.1387</c:v>
                </c:pt>
                <c:pt idx="7">
                  <c:v>23.210100000000001</c:v>
                </c:pt>
                <c:pt idx="8">
                  <c:v>23.410599999999999</c:v>
                </c:pt>
                <c:pt idx="9">
                  <c:v>23.487300000000001</c:v>
                </c:pt>
                <c:pt idx="10">
                  <c:v>21.316299999999998</c:v>
                </c:pt>
                <c:pt idx="11">
                  <c:v>20.302700000000002</c:v>
                </c:pt>
                <c:pt idx="12">
                  <c:v>19.221699999999998</c:v>
                </c:pt>
                <c:pt idx="13">
                  <c:v>15.56</c:v>
                </c:pt>
              </c:numCache>
            </c:numRef>
          </c:val>
          <c:smooth val="0"/>
        </c:ser>
        <c:ser>
          <c:idx val="2"/>
          <c:order val="2"/>
          <c:tx>
            <c:strRef>
              <c:f>Sheet1!$A$4</c:f>
              <c:strCache>
                <c:ptCount val="1"/>
                <c:pt idx="0">
                  <c:v>Q3</c:v>
                </c:pt>
              </c:strCache>
            </c:strRef>
          </c:tx>
          <c:spPr>
            <a:ln w="25400">
              <a:solidFill>
                <a:srgbClr val="AABA0A"/>
              </a:solidFill>
            </a:ln>
          </c:spPr>
          <c:marker>
            <c:symbol val="triangle"/>
            <c:size val="9"/>
            <c:spPr>
              <a:solidFill>
                <a:srgbClr val="AABA0A"/>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Sheet1!$B$4:$O$4</c:f>
              <c:numCache>
                <c:formatCode>0.0</c:formatCode>
                <c:ptCount val="14"/>
                <c:pt idx="0">
                  <c:v>20.7455</c:v>
                </c:pt>
                <c:pt idx="1">
                  <c:v>19.093800000000002</c:v>
                </c:pt>
                <c:pt idx="2">
                  <c:v>19.713699999999999</c:v>
                </c:pt>
                <c:pt idx="3">
                  <c:v>17.0154</c:v>
                </c:pt>
                <c:pt idx="4">
                  <c:v>15.3095</c:v>
                </c:pt>
                <c:pt idx="5">
                  <c:v>15.062200000000001</c:v>
                </c:pt>
                <c:pt idx="6">
                  <c:v>15.055999999999999</c:v>
                </c:pt>
                <c:pt idx="7">
                  <c:v>15.499599999999999</c:v>
                </c:pt>
                <c:pt idx="8">
                  <c:v>16.2424</c:v>
                </c:pt>
                <c:pt idx="9">
                  <c:v>16.2544</c:v>
                </c:pt>
                <c:pt idx="10">
                  <c:v>14.404500000000001</c:v>
                </c:pt>
                <c:pt idx="11">
                  <c:v>15.126899999999999</c:v>
                </c:pt>
                <c:pt idx="12">
                  <c:v>12.182600000000001</c:v>
                </c:pt>
                <c:pt idx="13">
                  <c:v>11</c:v>
                </c:pt>
              </c:numCache>
            </c:numRef>
          </c:val>
          <c:smooth val="0"/>
        </c:ser>
        <c:ser>
          <c:idx val="1"/>
          <c:order val="3"/>
          <c:tx>
            <c:strRef>
              <c:f>Sheet1!$A$5</c:f>
              <c:strCache>
                <c:ptCount val="1"/>
                <c:pt idx="0">
                  <c:v>Q4 (Highest)</c:v>
                </c:pt>
              </c:strCache>
            </c:strRef>
          </c:tx>
          <c:spPr>
            <a:ln w="34925">
              <a:solidFill>
                <a:srgbClr val="7BA8DF"/>
              </a:solidFill>
            </a:ln>
          </c:spPr>
          <c:marker>
            <c:symbol val="diamond"/>
            <c:size val="9"/>
            <c:spPr>
              <a:solidFill>
                <a:srgbClr val="7BA8DF"/>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Sheet1!$B$5:$O$5</c:f>
              <c:numCache>
                <c:formatCode>0.0</c:formatCode>
                <c:ptCount val="14"/>
                <c:pt idx="0">
                  <c:v>12.3919</c:v>
                </c:pt>
                <c:pt idx="1">
                  <c:v>13.6546</c:v>
                </c:pt>
                <c:pt idx="2">
                  <c:v>12.1927</c:v>
                </c:pt>
                <c:pt idx="3">
                  <c:v>10.7281</c:v>
                </c:pt>
                <c:pt idx="4">
                  <c:v>10.091200000000001</c:v>
                </c:pt>
                <c:pt idx="5">
                  <c:v>11.1645</c:v>
                </c:pt>
                <c:pt idx="6">
                  <c:v>10.307499999999999</c:v>
                </c:pt>
                <c:pt idx="7">
                  <c:v>9.6595999999999993</c:v>
                </c:pt>
                <c:pt idx="8">
                  <c:v>11.511699999999999</c:v>
                </c:pt>
                <c:pt idx="9">
                  <c:v>10.8299</c:v>
                </c:pt>
                <c:pt idx="10">
                  <c:v>9.2060999999999993</c:v>
                </c:pt>
                <c:pt idx="11">
                  <c:v>9.8785000000000007</c:v>
                </c:pt>
                <c:pt idx="12">
                  <c:v>8.3438999999999997</c:v>
                </c:pt>
                <c:pt idx="13">
                  <c:v>8.23</c:v>
                </c:pt>
              </c:numCache>
            </c:numRef>
          </c:val>
          <c:smooth val="0"/>
        </c:ser>
        <c:dLbls>
          <c:showLegendKey val="0"/>
          <c:showVal val="0"/>
          <c:showCatName val="0"/>
          <c:showSerName val="0"/>
          <c:showPercent val="0"/>
          <c:showBubbleSize val="0"/>
        </c:dLbls>
        <c:marker val="1"/>
        <c:smooth val="0"/>
        <c:axId val="155992448"/>
        <c:axId val="155994368"/>
      </c:lineChart>
      <c:catAx>
        <c:axId val="155992448"/>
        <c:scaling>
          <c:orientation val="minMax"/>
        </c:scaling>
        <c:delete val="0"/>
        <c:axPos val="b"/>
        <c:numFmt formatCode="General" sourceLinked="1"/>
        <c:majorTickMark val="in"/>
        <c:minorTickMark val="none"/>
        <c:tickLblPos val="nextTo"/>
        <c:txPr>
          <a:bodyPr rot="0"/>
          <a:lstStyle/>
          <a:p>
            <a:pPr>
              <a:defRPr sz="1600" b="0" baseline="0">
                <a:latin typeface="Calibri" panose="020F0502020204030204" pitchFamily="34" charset="0"/>
              </a:defRPr>
            </a:pPr>
            <a:endParaRPr lang="en-US"/>
          </a:p>
        </c:txPr>
        <c:crossAx val="155994368"/>
        <c:crosses val="autoZero"/>
        <c:auto val="1"/>
        <c:lblAlgn val="ctr"/>
        <c:lblOffset val="200"/>
        <c:noMultiLvlLbl val="0"/>
      </c:catAx>
      <c:valAx>
        <c:axId val="155994368"/>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1.82742782152231E-3"/>
              <c:y val="0.1812338501291989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5992448"/>
        <c:crosses val="autoZero"/>
        <c:crossBetween val="between"/>
        <c:majorUnit val="10"/>
      </c:valAx>
    </c:plotArea>
    <c:legend>
      <c:legendPos val="t"/>
      <c:layout>
        <c:manualLayout>
          <c:xMode val="edge"/>
          <c:yMode val="edge"/>
          <c:x val="8.8087673251369906E-3"/>
          <c:y val="1.1675185338674747E-3"/>
          <c:w val="0.9873394115209283"/>
          <c:h val="9.182638507395879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16839214542625"/>
          <c:y val="3.5339986571446012E-2"/>
          <c:w val="0.88618547681539805"/>
          <c:h val="0.69766678874443022"/>
        </c:manualLayout>
      </c:layout>
      <c:barChart>
        <c:barDir val="col"/>
        <c:grouping val="clustered"/>
        <c:varyColors val="0"/>
        <c:ser>
          <c:idx val="0"/>
          <c:order val="0"/>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Sheet1!$A$3:$A$20</c:f>
              <c:strCache>
                <c:ptCount val="18"/>
                <c:pt idx="0">
                  <c:v>Total</c:v>
                </c:pt>
                <c:pt idx="2">
                  <c:v>6-8</c:v>
                </c:pt>
                <c:pt idx="3">
                  <c:v>9-11</c:v>
                </c:pt>
                <c:pt idx="4">
                  <c:v>12-15</c:v>
                </c:pt>
                <c:pt idx="5">
                  <c:v>16-19</c:v>
                </c:pt>
                <c:pt idx="7">
                  <c:v>Male</c:v>
                </c:pt>
                <c:pt idx="8">
                  <c:v>Female</c:v>
                </c:pt>
                <c:pt idx="10">
                  <c:v>White</c:v>
                </c:pt>
                <c:pt idx="11">
                  <c:v>Black</c:v>
                </c:pt>
                <c:pt idx="12">
                  <c:v>Asian</c:v>
                </c:pt>
                <c:pt idx="13">
                  <c:v>Hispanic</c:v>
                </c:pt>
                <c:pt idx="15">
                  <c:v>Normal Weight</c:v>
                </c:pt>
                <c:pt idx="16">
                  <c:v>Overweight</c:v>
                </c:pt>
                <c:pt idx="17">
                  <c:v>Obese</c:v>
                </c:pt>
              </c:strCache>
            </c:strRef>
          </c:cat>
          <c:val>
            <c:numRef>
              <c:f>Sheet1!$B$3:$B$20</c:f>
              <c:numCache>
                <c:formatCode>General</c:formatCode>
                <c:ptCount val="18"/>
                <c:pt idx="0">
                  <c:v>7.4</c:v>
                </c:pt>
                <c:pt idx="2">
                  <c:v>6</c:v>
                </c:pt>
                <c:pt idx="3">
                  <c:v>7.3</c:v>
                </c:pt>
                <c:pt idx="4">
                  <c:v>6.8</c:v>
                </c:pt>
                <c:pt idx="5">
                  <c:v>8.9</c:v>
                </c:pt>
                <c:pt idx="7">
                  <c:v>5.9</c:v>
                </c:pt>
                <c:pt idx="8">
                  <c:v>8.9</c:v>
                </c:pt>
                <c:pt idx="10">
                  <c:v>7.3</c:v>
                </c:pt>
                <c:pt idx="11">
                  <c:v>9.6</c:v>
                </c:pt>
                <c:pt idx="12">
                  <c:v>10.9</c:v>
                </c:pt>
                <c:pt idx="13">
                  <c:v>6.3</c:v>
                </c:pt>
                <c:pt idx="15">
                  <c:v>6.3</c:v>
                </c:pt>
                <c:pt idx="16">
                  <c:v>6.9</c:v>
                </c:pt>
                <c:pt idx="17">
                  <c:v>11.6</c:v>
                </c:pt>
              </c:numCache>
            </c:numRef>
          </c:val>
        </c:ser>
        <c:dLbls>
          <c:showLegendKey val="0"/>
          <c:showVal val="0"/>
          <c:showCatName val="0"/>
          <c:showSerName val="0"/>
          <c:showPercent val="0"/>
          <c:showBubbleSize val="0"/>
        </c:dLbls>
        <c:gapWidth val="150"/>
        <c:axId val="81131008"/>
        <c:axId val="81132544"/>
      </c:barChart>
      <c:catAx>
        <c:axId val="81131008"/>
        <c:scaling>
          <c:orientation val="minMax"/>
        </c:scaling>
        <c:delete val="0"/>
        <c:axPos val="b"/>
        <c:minorGridlines>
          <c:spPr>
            <a:ln>
              <a:noFill/>
            </a:ln>
          </c:spPr>
        </c:minorGridlines>
        <c:numFmt formatCode="General" sourceLinked="1"/>
        <c:majorTickMark val="out"/>
        <c:minorTickMark val="none"/>
        <c:tickLblPos val="nextTo"/>
        <c:txPr>
          <a:bodyPr rot="-1800000"/>
          <a:lstStyle/>
          <a:p>
            <a:pPr>
              <a:defRPr sz="1600" b="0">
                <a:solidFill>
                  <a:schemeClr val="tx1"/>
                </a:solidFill>
                <a:latin typeface="Calibri" panose="020F0502020204030204" pitchFamily="34" charset="0"/>
              </a:defRPr>
            </a:pPr>
            <a:endParaRPr lang="en-US"/>
          </a:p>
        </c:txPr>
        <c:crossAx val="81132544"/>
        <c:crosses val="autoZero"/>
        <c:auto val="1"/>
        <c:lblAlgn val="ctr"/>
        <c:lblOffset val="100"/>
        <c:noMultiLvlLbl val="0"/>
      </c:catAx>
      <c:valAx>
        <c:axId val="81132544"/>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911516511017518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81131008"/>
        <c:crosses val="autoZero"/>
        <c:crossBetween val="between"/>
        <c:majorUnit val="5"/>
      </c:valAx>
    </c:plotArea>
    <c:plotVisOnly val="1"/>
    <c:dispBlanksAs val="gap"/>
    <c:showDLblsOverMax val="0"/>
  </c:chart>
  <c:spPr>
    <a:ln>
      <a:noFill/>
    </a:ln>
  </c:sp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50427724312237"/>
          <c:y val="0.11439144234877617"/>
          <c:w val="0.8979525128803344"/>
          <c:h val="0.77518616858939149"/>
        </c:manualLayout>
      </c:layout>
      <c:barChart>
        <c:barDir val="col"/>
        <c:grouping val="clustered"/>
        <c:varyColors val="0"/>
        <c:ser>
          <c:idx val="0"/>
          <c:order val="0"/>
          <c:tx>
            <c:strRef>
              <c:f>Sheet1!$B$1</c:f>
              <c:strCache>
                <c:ptCount val="1"/>
                <c:pt idx="0">
                  <c:v>Q1 (Lowest)</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Sheet1!$A$2:$A$5</c:f>
              <c:strCache>
                <c:ptCount val="4"/>
                <c:pt idx="0">
                  <c:v>White</c:v>
                </c:pt>
                <c:pt idx="1">
                  <c:v>Black</c:v>
                </c:pt>
                <c:pt idx="2">
                  <c:v>API</c:v>
                </c:pt>
                <c:pt idx="3">
                  <c:v>Hispanic</c:v>
                </c:pt>
              </c:strCache>
            </c:strRef>
          </c:cat>
          <c:val>
            <c:numRef>
              <c:f>Sheet1!$B$2:$B$5</c:f>
              <c:numCache>
                <c:formatCode>General</c:formatCode>
                <c:ptCount val="4"/>
                <c:pt idx="0">
                  <c:v>17.7</c:v>
                </c:pt>
                <c:pt idx="1">
                  <c:v>56.2</c:v>
                </c:pt>
                <c:pt idx="2">
                  <c:v>11.6</c:v>
                </c:pt>
                <c:pt idx="3">
                  <c:v>30</c:v>
                </c:pt>
              </c:numCache>
            </c:numRef>
          </c:val>
        </c:ser>
        <c:ser>
          <c:idx val="1"/>
          <c:order val="1"/>
          <c:tx>
            <c:strRef>
              <c:f>Sheet1!$C$1</c:f>
              <c:strCache>
                <c:ptCount val="1"/>
                <c:pt idx="0">
                  <c:v>Q2</c:v>
                </c:pt>
              </c:strCache>
            </c:strRef>
          </c:tx>
          <c:spPr>
            <a:solidFill>
              <a:srgbClr val="AABA0A"/>
            </a:solidFill>
          </c:spPr>
          <c:invertIfNegative val="0"/>
          <c:cat>
            <c:strRef>
              <c:f>Sheet1!$A$2:$A$5</c:f>
              <c:strCache>
                <c:ptCount val="4"/>
                <c:pt idx="0">
                  <c:v>White</c:v>
                </c:pt>
                <c:pt idx="1">
                  <c:v>Black</c:v>
                </c:pt>
                <c:pt idx="2">
                  <c:v>API</c:v>
                </c:pt>
                <c:pt idx="3">
                  <c:v>Hispanic</c:v>
                </c:pt>
              </c:strCache>
            </c:strRef>
          </c:cat>
          <c:val>
            <c:numRef>
              <c:f>Sheet1!$C$2:$C$5</c:f>
              <c:numCache>
                <c:formatCode>General</c:formatCode>
                <c:ptCount val="4"/>
                <c:pt idx="0">
                  <c:v>11.8</c:v>
                </c:pt>
                <c:pt idx="1">
                  <c:v>41.4</c:v>
                </c:pt>
                <c:pt idx="2">
                  <c:v>8.8000000000000007</c:v>
                </c:pt>
                <c:pt idx="3">
                  <c:v>21.3</c:v>
                </c:pt>
              </c:numCache>
            </c:numRef>
          </c:val>
        </c:ser>
        <c:ser>
          <c:idx val="2"/>
          <c:order val="2"/>
          <c:tx>
            <c:strRef>
              <c:f>Sheet1!$D$1</c:f>
              <c:strCache>
                <c:ptCount val="1"/>
                <c:pt idx="0">
                  <c:v>Q3</c:v>
                </c:pt>
              </c:strCache>
            </c:strRef>
          </c:tx>
          <c:spPr>
            <a:solidFill>
              <a:sysClr val="window" lastClr="FFFFFF"/>
            </a:solidFill>
            <a:ln>
              <a:solidFill>
                <a:sysClr val="windowText" lastClr="000000"/>
              </a:solidFill>
            </a:ln>
          </c:spPr>
          <c:invertIfNegative val="0"/>
          <c:cat>
            <c:strRef>
              <c:f>Sheet1!$A$2:$A$5</c:f>
              <c:strCache>
                <c:ptCount val="4"/>
                <c:pt idx="0">
                  <c:v>White</c:v>
                </c:pt>
                <c:pt idx="1">
                  <c:v>Black</c:v>
                </c:pt>
                <c:pt idx="2">
                  <c:v>API</c:v>
                </c:pt>
                <c:pt idx="3">
                  <c:v>Hispanic</c:v>
                </c:pt>
              </c:strCache>
            </c:strRef>
          </c:cat>
          <c:val>
            <c:numRef>
              <c:f>Sheet1!$D$2:$D$5</c:f>
              <c:numCache>
                <c:formatCode>General</c:formatCode>
                <c:ptCount val="4"/>
                <c:pt idx="0">
                  <c:v>7.9</c:v>
                </c:pt>
                <c:pt idx="1">
                  <c:v>35.700000000000003</c:v>
                </c:pt>
                <c:pt idx="2">
                  <c:v>5.7</c:v>
                </c:pt>
                <c:pt idx="3">
                  <c:v>16.8</c:v>
                </c:pt>
              </c:numCache>
            </c:numRef>
          </c:val>
        </c:ser>
        <c:ser>
          <c:idx val="3"/>
          <c:order val="3"/>
          <c:tx>
            <c:strRef>
              <c:f>Sheet1!$E$1</c:f>
              <c:strCache>
                <c:ptCount val="1"/>
                <c:pt idx="0">
                  <c:v>Q4 (Highest) </c:v>
                </c:pt>
              </c:strCache>
            </c:strRef>
          </c:tx>
          <c:spPr>
            <a:solidFill>
              <a:sysClr val="window" lastClr="FFFFFF">
                <a:lumMod val="85000"/>
              </a:sysClr>
            </a:solidFill>
          </c:spPr>
          <c:invertIfNegative val="0"/>
          <c:cat>
            <c:strRef>
              <c:f>Sheet1!$A$2:$A$5</c:f>
              <c:strCache>
                <c:ptCount val="4"/>
                <c:pt idx="0">
                  <c:v>White</c:v>
                </c:pt>
                <c:pt idx="1">
                  <c:v>Black</c:v>
                </c:pt>
                <c:pt idx="2">
                  <c:v>API</c:v>
                </c:pt>
                <c:pt idx="3">
                  <c:v>Hispanic</c:v>
                </c:pt>
              </c:strCache>
            </c:strRef>
          </c:cat>
          <c:val>
            <c:numRef>
              <c:f>Sheet1!$E$2:$E$5</c:f>
              <c:numCache>
                <c:formatCode>General</c:formatCode>
                <c:ptCount val="4"/>
                <c:pt idx="0">
                  <c:v>6.3</c:v>
                </c:pt>
                <c:pt idx="1">
                  <c:v>30.9</c:v>
                </c:pt>
                <c:pt idx="2">
                  <c:v>3.7</c:v>
                </c:pt>
                <c:pt idx="3">
                  <c:v>13.9</c:v>
                </c:pt>
              </c:numCache>
            </c:numRef>
          </c:val>
        </c:ser>
        <c:dLbls>
          <c:showLegendKey val="0"/>
          <c:showVal val="0"/>
          <c:showCatName val="0"/>
          <c:showSerName val="0"/>
          <c:showPercent val="0"/>
          <c:showBubbleSize val="0"/>
        </c:dLbls>
        <c:gapWidth val="150"/>
        <c:axId val="80900096"/>
        <c:axId val="80901632"/>
      </c:barChart>
      <c:catAx>
        <c:axId val="8090009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80901632"/>
        <c:crosses val="autoZero"/>
        <c:auto val="1"/>
        <c:lblAlgn val="ctr"/>
        <c:lblOffset val="100"/>
        <c:noMultiLvlLbl val="0"/>
      </c:catAx>
      <c:valAx>
        <c:axId val="80901632"/>
        <c:scaling>
          <c:orientation val="minMax"/>
          <c:max val="60"/>
          <c:min val="0"/>
        </c:scaling>
        <c:delete val="0"/>
        <c:axPos val="l"/>
        <c:majorGridlines/>
        <c:title>
          <c:tx>
            <c:rich>
              <a:bodyPr rot="-5400000" vert="horz"/>
              <a:lstStyle/>
              <a:p>
                <a:pPr>
                  <a:defRPr sz="1600">
                    <a:latin typeface="Calibri" panose="020F0502020204030204" pitchFamily="34" charset="0"/>
                  </a:defRPr>
                </a:pPr>
                <a:r>
                  <a:rPr lang="en-US" dirty="0" smtClean="0"/>
                  <a:t>Rat</a:t>
                </a:r>
                <a:r>
                  <a:rPr lang="en-US" baseline="0" dirty="0" smtClean="0"/>
                  <a:t>e per 100,000 Population</a:t>
                </a:r>
                <a:endParaRPr lang="en-US" dirty="0"/>
              </a:p>
            </c:rich>
          </c:tx>
          <c:layout>
            <c:manualLayout>
              <c:xMode val="edge"/>
              <c:yMode val="edge"/>
              <c:x val="0"/>
              <c:y val="0.18446382428940569"/>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80900096"/>
        <c:crosses val="autoZero"/>
        <c:crossBetween val="between"/>
        <c:majorUnit val="10"/>
      </c:valAx>
    </c:plotArea>
    <c:legend>
      <c:legendPos val="t"/>
      <c:layout>
        <c:manualLayout>
          <c:xMode val="edge"/>
          <c:yMode val="edge"/>
          <c:x val="1.3278166618061632E-2"/>
          <c:y val="1.8517060367454078E-3"/>
          <c:w val="0.98672183338193842"/>
          <c:h val="9.349401818958677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36397880820451"/>
          <c:y val="0.11770363450331421"/>
          <c:w val="0.88559626227277144"/>
          <c:h val="0.75235137795275586"/>
        </c:manualLayout>
      </c:layout>
      <c:lineChart>
        <c:grouping val="standard"/>
        <c:varyColors val="0"/>
        <c:ser>
          <c:idx val="3"/>
          <c:order val="0"/>
          <c:tx>
            <c:strRef>
              <c:f>Sheet1!$A$3</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Sheet1!$B$2:$M$2</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Sheet1!$B$3:$M$3</c:f>
              <c:numCache>
                <c:formatCode>0.0</c:formatCode>
                <c:ptCount val="12"/>
                <c:pt idx="0">
                  <c:v>37.799999999999997</c:v>
                </c:pt>
                <c:pt idx="1">
                  <c:v>31.4</c:v>
                </c:pt>
                <c:pt idx="2">
                  <c:v>29.3</c:v>
                </c:pt>
                <c:pt idx="3">
                  <c:v>26.3</c:v>
                </c:pt>
                <c:pt idx="4">
                  <c:v>23.8</c:v>
                </c:pt>
                <c:pt idx="5">
                  <c:v>17.3</c:v>
                </c:pt>
                <c:pt idx="6">
                  <c:v>23.9</c:v>
                </c:pt>
                <c:pt idx="7" formatCode="General">
                  <c:v>22.4</c:v>
                </c:pt>
                <c:pt idx="8" formatCode="General">
                  <c:v>18.3</c:v>
                </c:pt>
                <c:pt idx="9" formatCode="General">
                  <c:v>22.4</c:v>
                </c:pt>
                <c:pt idx="10" formatCode="General">
                  <c:v>14.2</c:v>
                </c:pt>
                <c:pt idx="11" formatCode="General">
                  <c:v>15.3</c:v>
                </c:pt>
              </c:numCache>
            </c:numRef>
          </c:val>
          <c:smooth val="0"/>
        </c:ser>
        <c:ser>
          <c:idx val="0"/>
          <c:order val="1"/>
          <c:tx>
            <c:strRef>
              <c:f>Sheet1!$A$4</c:f>
              <c:strCache>
                <c:ptCount val="1"/>
                <c:pt idx="0">
                  <c:v>18-44</c:v>
                </c:pt>
              </c:strCache>
            </c:strRef>
          </c:tx>
          <c:spPr>
            <a:ln w="25400">
              <a:solidFill>
                <a:srgbClr val="0072C6"/>
              </a:solidFill>
            </a:ln>
          </c:spPr>
          <c:marker>
            <c:symbol val="square"/>
            <c:size val="7"/>
            <c:spPr>
              <a:solidFill>
                <a:srgbClr val="0072C6"/>
              </a:solidFill>
              <a:ln>
                <a:noFill/>
              </a:ln>
            </c:spPr>
          </c:marker>
          <c:cat>
            <c:strRef>
              <c:f>Sheet1!$B$2:$M$2</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Sheet1!$B$4:$M$4</c:f>
              <c:numCache>
                <c:formatCode>0.0</c:formatCode>
                <c:ptCount val="12"/>
                <c:pt idx="0">
                  <c:v>20.5</c:v>
                </c:pt>
                <c:pt idx="1">
                  <c:v>15.33</c:v>
                </c:pt>
                <c:pt idx="2">
                  <c:v>14.39</c:v>
                </c:pt>
                <c:pt idx="3">
                  <c:v>14.49</c:v>
                </c:pt>
                <c:pt idx="4">
                  <c:v>14.91</c:v>
                </c:pt>
                <c:pt idx="5">
                  <c:v>10.3</c:v>
                </c:pt>
                <c:pt idx="6">
                  <c:v>15.1</c:v>
                </c:pt>
                <c:pt idx="7" formatCode="General">
                  <c:v>14.3</c:v>
                </c:pt>
                <c:pt idx="8" formatCode="General">
                  <c:v>9.6</c:v>
                </c:pt>
                <c:pt idx="9">
                  <c:v>10.99</c:v>
                </c:pt>
                <c:pt idx="10">
                  <c:v>6.9</c:v>
                </c:pt>
                <c:pt idx="11">
                  <c:v>7.9</c:v>
                </c:pt>
              </c:numCache>
            </c:numRef>
          </c:val>
          <c:smooth val="0"/>
        </c:ser>
        <c:ser>
          <c:idx val="2"/>
          <c:order val="2"/>
          <c:tx>
            <c:strRef>
              <c:f>Sheet1!$A$5</c:f>
              <c:strCache>
                <c:ptCount val="1"/>
                <c:pt idx="0">
                  <c:v>45-64</c:v>
                </c:pt>
              </c:strCache>
            </c:strRef>
          </c:tx>
          <c:spPr>
            <a:ln w="25400">
              <a:solidFill>
                <a:srgbClr val="AABA0A"/>
              </a:solidFill>
            </a:ln>
          </c:spPr>
          <c:marker>
            <c:symbol val="triangle"/>
            <c:size val="9"/>
            <c:spPr>
              <a:solidFill>
                <a:srgbClr val="AABA0A"/>
              </a:solidFill>
              <a:ln>
                <a:noFill/>
              </a:ln>
            </c:spPr>
          </c:marker>
          <c:cat>
            <c:strRef>
              <c:f>Sheet1!$B$2:$M$2</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Sheet1!$B$5:$M$5</c:f>
              <c:numCache>
                <c:formatCode>0.0</c:formatCode>
                <c:ptCount val="12"/>
                <c:pt idx="0">
                  <c:v>51.71</c:v>
                </c:pt>
                <c:pt idx="1">
                  <c:v>47.65</c:v>
                </c:pt>
                <c:pt idx="2">
                  <c:v>37.82</c:v>
                </c:pt>
                <c:pt idx="3">
                  <c:v>36.450000000000003</c:v>
                </c:pt>
                <c:pt idx="4">
                  <c:v>32.6</c:v>
                </c:pt>
                <c:pt idx="5">
                  <c:v>23.8</c:v>
                </c:pt>
                <c:pt idx="6">
                  <c:v>27.4</c:v>
                </c:pt>
                <c:pt idx="7" formatCode="General">
                  <c:v>28.8</c:v>
                </c:pt>
                <c:pt idx="8" formatCode="General">
                  <c:v>24.6</c:v>
                </c:pt>
                <c:pt idx="9">
                  <c:v>23.89</c:v>
                </c:pt>
                <c:pt idx="10">
                  <c:v>18.899999999999999</c:v>
                </c:pt>
                <c:pt idx="11">
                  <c:v>18.2</c:v>
                </c:pt>
              </c:numCache>
            </c:numRef>
          </c:val>
          <c:smooth val="0"/>
        </c:ser>
        <c:ser>
          <c:idx val="1"/>
          <c:order val="3"/>
          <c:tx>
            <c:strRef>
              <c:f>Sheet1!$A$6</c:f>
              <c:strCache>
                <c:ptCount val="1"/>
                <c:pt idx="0">
                  <c:v>65+</c:v>
                </c:pt>
              </c:strCache>
            </c:strRef>
          </c:tx>
          <c:spPr>
            <a:ln w="34925">
              <a:solidFill>
                <a:srgbClr val="7BA8DF"/>
              </a:solidFill>
            </a:ln>
          </c:spPr>
          <c:marker>
            <c:symbol val="diamond"/>
            <c:size val="9"/>
            <c:spPr>
              <a:solidFill>
                <a:srgbClr val="7BA8DF"/>
              </a:solidFill>
              <a:ln>
                <a:noFill/>
              </a:ln>
            </c:spPr>
          </c:marker>
          <c:cat>
            <c:strRef>
              <c:f>Sheet1!$B$2:$M$2</c:f>
              <c:strCach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strCache>
            </c:strRef>
          </c:cat>
          <c:val>
            <c:numRef>
              <c:f>Sheet1!$B$6:$M$6</c:f>
              <c:numCache>
                <c:formatCode>0.0</c:formatCode>
                <c:ptCount val="12"/>
                <c:pt idx="0">
                  <c:v>62.5</c:v>
                </c:pt>
                <c:pt idx="1">
                  <c:v>50.07</c:v>
                </c:pt>
                <c:pt idx="2">
                  <c:v>56.17</c:v>
                </c:pt>
                <c:pt idx="3">
                  <c:v>40.909999999999997</c:v>
                </c:pt>
                <c:pt idx="4">
                  <c:v>32.17</c:v>
                </c:pt>
                <c:pt idx="5">
                  <c:v>24.5</c:v>
                </c:pt>
                <c:pt idx="6">
                  <c:v>41.1</c:v>
                </c:pt>
                <c:pt idx="7" formatCode="General">
                  <c:v>31.7</c:v>
                </c:pt>
                <c:pt idx="8" formatCode="General">
                  <c:v>31.9</c:v>
                </c:pt>
                <c:pt idx="9">
                  <c:v>35.020000000000003</c:v>
                </c:pt>
                <c:pt idx="10">
                  <c:v>25.6</c:v>
                </c:pt>
                <c:pt idx="11">
                  <c:v>30.1</c:v>
                </c:pt>
              </c:numCache>
            </c:numRef>
          </c:val>
          <c:smooth val="0"/>
        </c:ser>
        <c:dLbls>
          <c:showLegendKey val="0"/>
          <c:showVal val="0"/>
          <c:showCatName val="0"/>
          <c:showSerName val="0"/>
          <c:showPercent val="0"/>
          <c:showBubbleSize val="0"/>
        </c:dLbls>
        <c:marker val="1"/>
        <c:smooth val="0"/>
        <c:axId val="156050176"/>
        <c:axId val="156051712"/>
      </c:lineChart>
      <c:catAx>
        <c:axId val="156050176"/>
        <c:scaling>
          <c:orientation val="minMax"/>
        </c:scaling>
        <c:delete val="0"/>
        <c:axPos val="b"/>
        <c:numFmt formatCode="General" sourceLinked="1"/>
        <c:majorTickMark val="in"/>
        <c:minorTickMark val="none"/>
        <c:tickLblPos val="nextTo"/>
        <c:txPr>
          <a:bodyPr rot="0"/>
          <a:lstStyle/>
          <a:p>
            <a:pPr>
              <a:defRPr sz="1600" b="0" baseline="0">
                <a:latin typeface="Calibri" panose="020F0502020204030204" pitchFamily="34" charset="0"/>
              </a:defRPr>
            </a:pPr>
            <a:endParaRPr lang="en-US"/>
          </a:p>
        </c:txPr>
        <c:crossAx val="156051712"/>
        <c:crosses val="autoZero"/>
        <c:auto val="1"/>
        <c:lblAlgn val="ctr"/>
        <c:lblOffset val="200"/>
        <c:noMultiLvlLbl val="0"/>
      </c:catAx>
      <c:valAx>
        <c:axId val="156051712"/>
        <c:scaling>
          <c:orientation val="minMax"/>
          <c:max val="8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1.827485380116959E-3"/>
              <c:y val="0.1812338501291989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6050176"/>
        <c:crosses val="autoZero"/>
        <c:crossBetween val="between"/>
        <c:majorUnit val="10"/>
      </c:valAx>
    </c:plotArea>
    <c:legend>
      <c:legendPos val="t"/>
      <c:layout>
        <c:manualLayout>
          <c:xMode val="edge"/>
          <c:yMode val="edge"/>
          <c:x val="5.4495864903679483E-2"/>
          <c:y val="1.1675185338674747E-3"/>
          <c:w val="0.92337740801267776"/>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222465247399632"/>
          <c:y val="0.13032987353853495"/>
          <c:w val="0.78052469135802471"/>
          <c:h val="0.7176290463692038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174.4</c:v>
                </c:pt>
                <c:pt idx="1">
                  <c:v>174.2</c:v>
                </c:pt>
                <c:pt idx="2">
                  <c:v>174.2</c:v>
                </c:pt>
                <c:pt idx="3">
                  <c:v>177.6</c:v>
                </c:pt>
                <c:pt idx="4">
                  <c:v>171.7</c:v>
                </c:pt>
                <c:pt idx="5">
                  <c:v>169.1</c:v>
                </c:pt>
                <c:pt idx="6">
                  <c:v>169.6</c:v>
                </c:pt>
                <c:pt idx="7">
                  <c:v>166.9</c:v>
                </c:pt>
                <c:pt idx="8" formatCode="0.0">
                  <c:v>159.5</c:v>
                </c:pt>
                <c:pt idx="9" formatCode="0.0">
                  <c:v>156.4</c:v>
                </c:pt>
                <c:pt idx="10" formatCode="0.0">
                  <c:v>155.9</c:v>
                </c:pt>
              </c:numCache>
            </c:numRef>
          </c:val>
          <c:smooth val="0"/>
        </c:ser>
        <c:ser>
          <c:idx val="2"/>
          <c:order val="1"/>
          <c:tx>
            <c:strRef>
              <c:f>Sheet1!$A$4</c:f>
              <c:strCache>
                <c:ptCount val="1"/>
                <c:pt idx="0">
                  <c:v>Non-Hispanic  </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161.30000000000001</c:v>
                </c:pt>
                <c:pt idx="1">
                  <c:v>162.1</c:v>
                </c:pt>
                <c:pt idx="2">
                  <c:v>162</c:v>
                </c:pt>
                <c:pt idx="3">
                  <c:v>164.4</c:v>
                </c:pt>
                <c:pt idx="4">
                  <c:v>158.9</c:v>
                </c:pt>
                <c:pt idx="5">
                  <c:v>156.5</c:v>
                </c:pt>
                <c:pt idx="6">
                  <c:v>157.80000000000001</c:v>
                </c:pt>
                <c:pt idx="7">
                  <c:v>155.19999999999999</c:v>
                </c:pt>
                <c:pt idx="8">
                  <c:v>148.1</c:v>
                </c:pt>
                <c:pt idx="9">
                  <c:v>146.4</c:v>
                </c:pt>
                <c:pt idx="10" formatCode="0.0">
                  <c:v>146.80000000000001</c:v>
                </c:pt>
              </c:numCache>
            </c:numRef>
          </c:val>
          <c:smooth val="0"/>
        </c:ser>
        <c:ser>
          <c:idx val="0"/>
          <c:order val="2"/>
          <c:tx>
            <c:strRef>
              <c:f>Sheet1!$A$3</c:f>
              <c:strCache>
                <c:ptCount val="1"/>
                <c:pt idx="0">
                  <c:v>Hispanic</c:v>
                </c:pt>
              </c:strCache>
            </c:strRef>
          </c:tx>
          <c:spPr>
            <a:ln w="25400">
              <a:solidFill>
                <a:srgbClr val="0072C6"/>
              </a:solidFill>
            </a:ln>
          </c:spPr>
          <c:marker>
            <c:symbol val="square"/>
            <c:size val="7"/>
            <c:spPr>
              <a:solidFill>
                <a:srgbClr val="0072C6"/>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407.5</c:v>
                </c:pt>
                <c:pt idx="1">
                  <c:v>393.8</c:v>
                </c:pt>
                <c:pt idx="2">
                  <c:v>377.7</c:v>
                </c:pt>
                <c:pt idx="3">
                  <c:v>375.5</c:v>
                </c:pt>
                <c:pt idx="4">
                  <c:v>366.2</c:v>
                </c:pt>
                <c:pt idx="5">
                  <c:v>367.7</c:v>
                </c:pt>
                <c:pt idx="6">
                  <c:v>359.8</c:v>
                </c:pt>
                <c:pt idx="7">
                  <c:v>355.8</c:v>
                </c:pt>
                <c:pt idx="8">
                  <c:v>346.1</c:v>
                </c:pt>
                <c:pt idx="9">
                  <c:v>320.5</c:v>
                </c:pt>
                <c:pt idx="10" formatCode="0.0">
                  <c:v>308.2</c:v>
                </c:pt>
              </c:numCache>
            </c:numRef>
          </c:val>
          <c:smooth val="0"/>
        </c:ser>
        <c:dLbls>
          <c:showLegendKey val="0"/>
          <c:showVal val="0"/>
          <c:showCatName val="0"/>
          <c:showSerName val="0"/>
          <c:showPercent val="0"/>
          <c:showBubbleSize val="0"/>
        </c:dLbls>
        <c:marker val="1"/>
        <c:smooth val="0"/>
        <c:axId val="156100864"/>
        <c:axId val="166404480"/>
      </c:lineChart>
      <c:catAx>
        <c:axId val="156100864"/>
        <c:scaling>
          <c:orientation val="minMax"/>
        </c:scaling>
        <c:delete val="0"/>
        <c:axPos val="b"/>
        <c:numFmt formatCode="General" sourceLinked="1"/>
        <c:majorTickMark val="out"/>
        <c:minorTickMark val="none"/>
        <c:tickLblPos val="nextTo"/>
        <c:txPr>
          <a:bodyPr rot="-2880000"/>
          <a:lstStyle/>
          <a:p>
            <a:pPr>
              <a:defRPr sz="1400" b="0" baseline="0">
                <a:latin typeface="Calibri" panose="020F0502020204030204" pitchFamily="34" charset="0"/>
              </a:defRPr>
            </a:pPr>
            <a:endParaRPr lang="en-US"/>
          </a:p>
        </c:txPr>
        <c:crossAx val="166404480"/>
        <c:crosses val="autoZero"/>
        <c:auto val="1"/>
        <c:lblAlgn val="ctr"/>
        <c:lblOffset val="100"/>
        <c:noMultiLvlLbl val="0"/>
      </c:catAx>
      <c:valAx>
        <c:axId val="166404480"/>
        <c:scaling>
          <c:orientation val="minMax"/>
          <c:max val="6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Million Population</a:t>
                </a:r>
                <a:endParaRPr lang="en-US" dirty="0"/>
              </a:p>
            </c:rich>
          </c:tx>
          <c:layout>
            <c:manualLayout>
              <c:xMode val="edge"/>
              <c:yMode val="edge"/>
              <c:x val="0"/>
              <c:y val="0.1857437564622604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6100864"/>
        <c:crosses val="autoZero"/>
        <c:crossBetween val="between"/>
        <c:majorUnit val="10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594269466316711"/>
          <c:y val="0.12750288316233199"/>
          <c:w val="0.78347769028871395"/>
          <c:h val="0.72201344150163049"/>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132.19999999999999</c:v>
                </c:pt>
                <c:pt idx="1">
                  <c:v>134.19999999999999</c:v>
                </c:pt>
                <c:pt idx="2">
                  <c:v>135.1</c:v>
                </c:pt>
                <c:pt idx="3">
                  <c:v>139.6</c:v>
                </c:pt>
                <c:pt idx="4">
                  <c:v>136.30000000000001</c:v>
                </c:pt>
                <c:pt idx="5">
                  <c:v>134</c:v>
                </c:pt>
                <c:pt idx="6">
                  <c:v>135</c:v>
                </c:pt>
                <c:pt idx="7">
                  <c:v>134.4</c:v>
                </c:pt>
                <c:pt idx="8">
                  <c:v>129.1</c:v>
                </c:pt>
                <c:pt idx="9">
                  <c:v>128.80000000000001</c:v>
                </c:pt>
                <c:pt idx="10">
                  <c:v>130</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511.2</c:v>
                </c:pt>
                <c:pt idx="1">
                  <c:v>496.4</c:v>
                </c:pt>
                <c:pt idx="2">
                  <c:v>497.1</c:v>
                </c:pt>
                <c:pt idx="3">
                  <c:v>502.9</c:v>
                </c:pt>
                <c:pt idx="4">
                  <c:v>478.5</c:v>
                </c:pt>
                <c:pt idx="5">
                  <c:v>474.2</c:v>
                </c:pt>
                <c:pt idx="6">
                  <c:v>471.4</c:v>
                </c:pt>
                <c:pt idx="7">
                  <c:v>456.9</c:v>
                </c:pt>
                <c:pt idx="8">
                  <c:v>435.4</c:v>
                </c:pt>
                <c:pt idx="9">
                  <c:v>407.2</c:v>
                </c:pt>
                <c:pt idx="10">
                  <c:v>392.7</c:v>
                </c:pt>
              </c:numCache>
            </c:numRef>
          </c:val>
          <c:smooth val="0"/>
        </c:ser>
        <c:ser>
          <c:idx val="2"/>
          <c:order val="2"/>
          <c:tx>
            <c:strRef>
              <c:f>Sheet1!$A$5</c:f>
              <c:strCache>
                <c:ptCount val="1"/>
                <c:pt idx="0">
                  <c:v>API</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139.69999999999999</c:v>
                </c:pt>
                <c:pt idx="1">
                  <c:v>128.9</c:v>
                </c:pt>
                <c:pt idx="2">
                  <c:v>159.69999999999999</c:v>
                </c:pt>
                <c:pt idx="3">
                  <c:v>177.2</c:v>
                </c:pt>
                <c:pt idx="4">
                  <c:v>172.7</c:v>
                </c:pt>
                <c:pt idx="5">
                  <c:v>179.7</c:v>
                </c:pt>
                <c:pt idx="6">
                  <c:v>180</c:v>
                </c:pt>
                <c:pt idx="7">
                  <c:v>172.3</c:v>
                </c:pt>
                <c:pt idx="8">
                  <c:v>172.4</c:v>
                </c:pt>
                <c:pt idx="9">
                  <c:v>167.5</c:v>
                </c:pt>
                <c:pt idx="10">
                  <c:v>167.9</c:v>
                </c:pt>
              </c:numCache>
            </c:numRef>
          </c:val>
          <c:smooth val="0"/>
        </c:ser>
        <c:ser>
          <c:idx val="1"/>
          <c:order val="3"/>
          <c:tx>
            <c:strRef>
              <c:f>Sheet1!$A$4</c:f>
              <c:strCache>
                <c:ptCount val="1"/>
                <c:pt idx="0">
                  <c:v>AI/AN</c:v>
                </c:pt>
              </c:strCache>
            </c:strRef>
          </c:tx>
          <c:spPr>
            <a:ln w="34925">
              <a:solidFill>
                <a:srgbClr val="7BA8DF"/>
              </a:solidFill>
            </a:ln>
          </c:spPr>
          <c:marker>
            <c:symbol val="diamond"/>
            <c:size val="9"/>
            <c:spPr>
              <a:solidFill>
                <a:srgbClr val="7BA8DF"/>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469.3</c:v>
                </c:pt>
                <c:pt idx="1">
                  <c:v>478.9</c:v>
                </c:pt>
                <c:pt idx="2">
                  <c:v>431.1</c:v>
                </c:pt>
                <c:pt idx="3">
                  <c:v>366.4</c:v>
                </c:pt>
                <c:pt idx="4">
                  <c:v>378.8</c:v>
                </c:pt>
                <c:pt idx="5">
                  <c:v>391.1</c:v>
                </c:pt>
                <c:pt idx="6">
                  <c:v>384.3</c:v>
                </c:pt>
                <c:pt idx="7">
                  <c:v>347.5</c:v>
                </c:pt>
                <c:pt idx="8">
                  <c:v>321.5</c:v>
                </c:pt>
                <c:pt idx="9">
                  <c:v>320.89999999999998</c:v>
                </c:pt>
                <c:pt idx="10">
                  <c:v>291.60000000000002</c:v>
                </c:pt>
              </c:numCache>
            </c:numRef>
          </c:val>
          <c:smooth val="0"/>
        </c:ser>
        <c:dLbls>
          <c:showLegendKey val="0"/>
          <c:showVal val="0"/>
          <c:showCatName val="0"/>
          <c:showSerName val="0"/>
          <c:showPercent val="0"/>
          <c:showBubbleSize val="0"/>
        </c:dLbls>
        <c:marker val="1"/>
        <c:smooth val="0"/>
        <c:axId val="157780992"/>
        <c:axId val="157787264"/>
      </c:lineChart>
      <c:catAx>
        <c:axId val="157780992"/>
        <c:scaling>
          <c:orientation val="minMax"/>
        </c:scaling>
        <c:delete val="0"/>
        <c:axPos val="b"/>
        <c:numFmt formatCode="General" sourceLinked="1"/>
        <c:majorTickMark val="out"/>
        <c:minorTickMark val="none"/>
        <c:tickLblPos val="nextTo"/>
        <c:txPr>
          <a:bodyPr rot="-2880000"/>
          <a:lstStyle/>
          <a:p>
            <a:pPr>
              <a:defRPr sz="1400" b="0" baseline="0">
                <a:latin typeface="Calibri" panose="020F0502020204030204" pitchFamily="34" charset="0"/>
              </a:defRPr>
            </a:pPr>
            <a:endParaRPr lang="en-US"/>
          </a:p>
        </c:txPr>
        <c:crossAx val="157787264"/>
        <c:crosses val="autoZero"/>
        <c:auto val="1"/>
        <c:lblAlgn val="ctr"/>
        <c:lblOffset val="100"/>
        <c:noMultiLvlLbl val="0"/>
      </c:catAx>
      <c:valAx>
        <c:axId val="157787264"/>
        <c:scaling>
          <c:orientation val="minMax"/>
          <c:max val="6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Million Population</a:t>
                </a:r>
                <a:endParaRPr lang="en-US" dirty="0"/>
              </a:p>
            </c:rich>
          </c:tx>
          <c:layout>
            <c:manualLayout>
              <c:xMode val="edge"/>
              <c:yMode val="edge"/>
              <c:x val="0"/>
              <c:y val="0.1900409110792969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57780992"/>
        <c:crosses val="autoZero"/>
        <c:crossBetween val="between"/>
        <c:majorUnit val="100"/>
      </c:valAx>
    </c:plotArea>
    <c:legend>
      <c:legendPos val="t"/>
      <c:layout>
        <c:manualLayout>
          <c:xMode val="edge"/>
          <c:yMode val="edge"/>
          <c:x val="8.19954797317002E-3"/>
          <c:y val="1.1675185338674747E-3"/>
          <c:w val="0.99127867697093419"/>
          <c:h val="8.8705708661417318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7.9</c:v>
                </c:pt>
                <c:pt idx="1">
                  <c:v>7.5</c:v>
                </c:pt>
                <c:pt idx="2">
                  <c:v>7.2</c:v>
                </c:pt>
                <c:pt idx="3">
                  <c:v>7</c:v>
                </c:pt>
                <c:pt idx="4">
                  <c:v>7.2</c:v>
                </c:pt>
                <c:pt idx="5">
                  <c:v>7.7</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78</c:v>
                </c:pt>
                <c:pt idx="1">
                  <c:v>72.5</c:v>
                </c:pt>
                <c:pt idx="2">
                  <c:v>68.400000000000006</c:v>
                </c:pt>
                <c:pt idx="3">
                  <c:v>65.400000000000006</c:v>
                </c:pt>
                <c:pt idx="4">
                  <c:v>65.599999999999994</c:v>
                </c:pt>
                <c:pt idx="5">
                  <c:v>68.2</c:v>
                </c:pt>
              </c:numCache>
            </c:numRef>
          </c:val>
          <c:smooth val="0"/>
        </c:ser>
        <c:ser>
          <c:idx val="2"/>
          <c:order val="2"/>
          <c:tx>
            <c:strRef>
              <c:f>Sheet1!$A$4</c:f>
              <c:strCache>
                <c:ptCount val="1"/>
                <c:pt idx="0">
                  <c:v>Asian</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6.8</c:v>
                </c:pt>
                <c:pt idx="1">
                  <c:v>6.4</c:v>
                </c:pt>
                <c:pt idx="2">
                  <c:v>6</c:v>
                </c:pt>
                <c:pt idx="3">
                  <c:v>6.4</c:v>
                </c:pt>
                <c:pt idx="4">
                  <c:v>6.7</c:v>
                </c:pt>
                <c:pt idx="5">
                  <c:v>7</c:v>
                </c:pt>
              </c:numCache>
            </c:numRef>
          </c:val>
          <c:smooth val="0"/>
        </c:ser>
        <c:ser>
          <c:idx val="1"/>
          <c:order val="3"/>
          <c:tx>
            <c:strRef>
              <c:f>Sheet1!$A$6</c:f>
              <c:strCache>
                <c:ptCount val="1"/>
                <c:pt idx="0">
                  <c:v>NHOPI</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Sheet1!$B$6:$G$6</c:f>
              <c:numCache>
                <c:formatCode>0.0</c:formatCode>
                <c:ptCount val="6"/>
                <c:pt idx="0">
                  <c:v>18.3</c:v>
                </c:pt>
                <c:pt idx="1">
                  <c:v>18.3</c:v>
                </c:pt>
                <c:pt idx="2">
                  <c:v>15.2</c:v>
                </c:pt>
                <c:pt idx="3">
                  <c:v>14.4</c:v>
                </c:pt>
                <c:pt idx="4">
                  <c:v>17.7</c:v>
                </c:pt>
                <c:pt idx="5">
                  <c:v>15.7</c:v>
                </c:pt>
              </c:numCache>
            </c:numRef>
          </c:val>
          <c:smooth val="0"/>
        </c:ser>
        <c:ser>
          <c:idx val="4"/>
          <c:order val="4"/>
          <c:tx>
            <c:strRef>
              <c:f>Sheet1!$A$5</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c:formatCode>
                <c:ptCount val="6"/>
                <c:pt idx="0">
                  <c:v>9.8000000000000007</c:v>
                </c:pt>
                <c:pt idx="1">
                  <c:v>9</c:v>
                </c:pt>
                <c:pt idx="2">
                  <c:v>10.1</c:v>
                </c:pt>
                <c:pt idx="3">
                  <c:v>9.6</c:v>
                </c:pt>
                <c:pt idx="4">
                  <c:v>10.9</c:v>
                </c:pt>
                <c:pt idx="5">
                  <c:v>11.6</c:v>
                </c:pt>
              </c:numCache>
            </c:numRef>
          </c:val>
          <c:smooth val="0"/>
        </c:ser>
        <c:ser>
          <c:idx val="5"/>
          <c:order val="5"/>
          <c:tx>
            <c:strRef>
              <c:f>Sheet1!$A$8</c:f>
              <c:strCache>
                <c:ptCount val="1"/>
                <c:pt idx="0">
                  <c:v>&gt;1 Race</c:v>
                </c:pt>
              </c:strCache>
            </c:strRef>
          </c:tx>
          <c:spPr>
            <a:ln>
              <a:solidFill>
                <a:srgbClr val="C4BD97"/>
              </a:solidFill>
            </a:ln>
          </c:spPr>
          <c:marker>
            <c:symbol val="x"/>
            <c:size val="7"/>
            <c:spPr>
              <a:noFill/>
              <a:ln>
                <a:solidFill>
                  <a:srgbClr val="C4BD97"/>
                </a:solidFill>
              </a:ln>
            </c:spPr>
          </c:marker>
          <c:cat>
            <c:strRef>
              <c:f>Sheet1!$B$1:$G$1</c:f>
              <c:strCache>
                <c:ptCount val="6"/>
                <c:pt idx="0">
                  <c:v>2008</c:v>
                </c:pt>
                <c:pt idx="1">
                  <c:v>2009</c:v>
                </c:pt>
                <c:pt idx="2">
                  <c:v>2010</c:v>
                </c:pt>
                <c:pt idx="3">
                  <c:v>2011</c:v>
                </c:pt>
                <c:pt idx="4">
                  <c:v>2012</c:v>
                </c:pt>
                <c:pt idx="5">
                  <c:v>2013</c:v>
                </c:pt>
              </c:strCache>
            </c:strRef>
          </c:cat>
          <c:val>
            <c:numRef>
              <c:f>Sheet1!$B$8:$G$8</c:f>
              <c:numCache>
                <c:formatCode>0.0</c:formatCode>
                <c:ptCount val="6"/>
                <c:pt idx="0">
                  <c:v>55.1</c:v>
                </c:pt>
                <c:pt idx="1">
                  <c:v>50.9</c:v>
                </c:pt>
                <c:pt idx="2">
                  <c:v>38.9</c:v>
                </c:pt>
                <c:pt idx="3">
                  <c:v>35.5</c:v>
                </c:pt>
                <c:pt idx="4">
                  <c:v>31.8</c:v>
                </c:pt>
                <c:pt idx="5">
                  <c:v>26</c:v>
                </c:pt>
              </c:numCache>
            </c:numRef>
          </c:val>
          <c:smooth val="0"/>
        </c:ser>
        <c:ser>
          <c:idx val="6"/>
          <c:order val="6"/>
          <c:tx>
            <c:strRef>
              <c:f>Sheet1!$A$7</c:f>
              <c:strCache>
                <c:ptCount val="1"/>
                <c:pt idx="0">
                  <c:v>Hispanic</c:v>
                </c:pt>
              </c:strCache>
            </c:strRef>
          </c:tx>
          <c:spPr>
            <a:ln>
              <a:solidFill>
                <a:srgbClr val="F79646"/>
              </a:solidFill>
            </a:ln>
          </c:spPr>
          <c:marker>
            <c:spPr>
              <a:ln>
                <a:solidFill>
                  <a:srgbClr val="F79646"/>
                </a:solidFill>
              </a:ln>
            </c:spPr>
          </c:marker>
          <c:cat>
            <c:strRef>
              <c:f>Sheet1!$B$1:$G$1</c:f>
              <c:strCache>
                <c:ptCount val="6"/>
                <c:pt idx="0">
                  <c:v>2008</c:v>
                </c:pt>
                <c:pt idx="1">
                  <c:v>2009</c:v>
                </c:pt>
                <c:pt idx="2">
                  <c:v>2010</c:v>
                </c:pt>
                <c:pt idx="3">
                  <c:v>2011</c:v>
                </c:pt>
                <c:pt idx="4">
                  <c:v>2012</c:v>
                </c:pt>
                <c:pt idx="5">
                  <c:v>2013</c:v>
                </c:pt>
              </c:strCache>
            </c:strRef>
          </c:cat>
          <c:val>
            <c:numRef>
              <c:f>Sheet1!$B$7:$G$7</c:f>
              <c:numCache>
                <c:formatCode>0.0</c:formatCode>
                <c:ptCount val="6"/>
                <c:pt idx="0">
                  <c:v>28.4</c:v>
                </c:pt>
                <c:pt idx="1">
                  <c:v>26.9</c:v>
                </c:pt>
                <c:pt idx="2">
                  <c:v>24.4</c:v>
                </c:pt>
                <c:pt idx="3">
                  <c:v>23.8</c:v>
                </c:pt>
                <c:pt idx="4">
                  <c:v>24.3</c:v>
                </c:pt>
                <c:pt idx="5">
                  <c:v>24.7</c:v>
                </c:pt>
              </c:numCache>
            </c:numRef>
          </c:val>
          <c:smooth val="0"/>
        </c:ser>
        <c:dLbls>
          <c:showLegendKey val="0"/>
          <c:showVal val="0"/>
          <c:showCatName val="0"/>
          <c:showSerName val="0"/>
          <c:showPercent val="0"/>
          <c:showBubbleSize val="0"/>
        </c:dLbls>
        <c:marker val="1"/>
        <c:smooth val="0"/>
        <c:axId val="180372992"/>
        <c:axId val="180374912"/>
      </c:lineChart>
      <c:catAx>
        <c:axId val="180372992"/>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80374912"/>
        <c:crosses val="autoZero"/>
        <c:auto val="1"/>
        <c:lblAlgn val="ctr"/>
        <c:lblOffset val="100"/>
        <c:noMultiLvlLbl val="0"/>
      </c:catAx>
      <c:valAx>
        <c:axId val="18037491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7.3529697676679301E-3"/>
              <c:y val="0.2140293574414309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0372992"/>
        <c:crosses val="autoZero"/>
        <c:crossBetween val="between"/>
        <c:majorUnit val="1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19.600000000000001</c:v>
                </c:pt>
                <c:pt idx="1">
                  <c:v>18.5</c:v>
                </c:pt>
                <c:pt idx="2">
                  <c:v>17.5</c:v>
                </c:pt>
                <c:pt idx="3">
                  <c:v>17</c:v>
                </c:pt>
                <c:pt idx="4">
                  <c:v>17.3</c:v>
                </c:pt>
                <c:pt idx="5">
                  <c:v>17.899999999999999</c:v>
                </c:pt>
              </c:numCache>
            </c:numRef>
          </c:val>
          <c:smooth val="0"/>
        </c:ser>
        <c:ser>
          <c:idx val="0"/>
          <c:order val="1"/>
          <c:tx>
            <c:strRef>
              <c:f>Sheet1!$A$3</c:f>
              <c:strCache>
                <c:ptCount val="1"/>
                <c:pt idx="0">
                  <c:v>Male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30.4</c:v>
                </c:pt>
                <c:pt idx="1">
                  <c:v>29.1</c:v>
                </c:pt>
                <c:pt idx="2">
                  <c:v>28</c:v>
                </c:pt>
                <c:pt idx="3">
                  <c:v>27.4</c:v>
                </c:pt>
                <c:pt idx="4">
                  <c:v>28.2</c:v>
                </c:pt>
                <c:pt idx="5">
                  <c:v>29.4</c:v>
                </c:pt>
              </c:numCache>
            </c:numRef>
          </c:val>
          <c:smooth val="0"/>
        </c:ser>
        <c:ser>
          <c:idx val="2"/>
          <c:order val="2"/>
          <c:tx>
            <c:strRef>
              <c:f>Sheet1!$A$4</c:f>
              <c:strCache>
                <c:ptCount val="1"/>
                <c:pt idx="0">
                  <c:v>Female</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9.3000000000000007</c:v>
                </c:pt>
                <c:pt idx="1">
                  <c:v>8.3000000000000007</c:v>
                </c:pt>
                <c:pt idx="2">
                  <c:v>7.5</c:v>
                </c:pt>
                <c:pt idx="3">
                  <c:v>7</c:v>
                </c:pt>
                <c:pt idx="4">
                  <c:v>6.8</c:v>
                </c:pt>
                <c:pt idx="5">
                  <c:v>6.9</c:v>
                </c:pt>
              </c:numCache>
            </c:numRef>
          </c:val>
          <c:smooth val="0"/>
        </c:ser>
        <c:dLbls>
          <c:showLegendKey val="0"/>
          <c:showVal val="0"/>
          <c:showCatName val="0"/>
          <c:showSerName val="0"/>
          <c:showPercent val="0"/>
          <c:showBubbleSize val="0"/>
        </c:dLbls>
        <c:marker val="1"/>
        <c:smooth val="0"/>
        <c:axId val="180548352"/>
        <c:axId val="180550272"/>
      </c:lineChart>
      <c:catAx>
        <c:axId val="180548352"/>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80550272"/>
        <c:crosses val="autoZero"/>
        <c:auto val="1"/>
        <c:lblAlgn val="ctr"/>
        <c:lblOffset val="100"/>
        <c:noMultiLvlLbl val="0"/>
      </c:catAx>
      <c:valAx>
        <c:axId val="18055027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7.5996632496409646E-3"/>
              <c:y val="0.2394264831523333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0548352"/>
        <c:crosses val="autoZero"/>
        <c:crossBetween val="between"/>
        <c:majorUnit val="2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28446097015649"/>
          <c:y val="4.768567123554001E-2"/>
          <c:w val="0.8501130067074949"/>
          <c:h val="0.66694614562068633"/>
        </c:manualLayout>
      </c:layout>
      <c:barChart>
        <c:barDir val="col"/>
        <c:grouping val="clustered"/>
        <c:varyColors val="0"/>
        <c:ser>
          <c:idx val="0"/>
          <c:order val="0"/>
          <c:tx>
            <c:strRef>
              <c:f>Sheet1!$B$1</c:f>
              <c:strCache>
                <c:ptCount val="1"/>
                <c:pt idx="0">
                  <c:v>Column1</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Sheet1!$A$2:$A$14</c:f>
              <c:strCache>
                <c:ptCount val="13"/>
                <c:pt idx="0">
                  <c:v>Total</c:v>
                </c:pt>
                <c:pt idx="2">
                  <c:v>White</c:v>
                </c:pt>
                <c:pt idx="3">
                  <c:v>Black</c:v>
                </c:pt>
                <c:pt idx="4">
                  <c:v>Hispanic</c:v>
                </c:pt>
                <c:pt idx="6">
                  <c:v>Male</c:v>
                </c:pt>
                <c:pt idx="7">
                  <c:v>Female</c:v>
                </c:pt>
                <c:pt idx="9">
                  <c:v>Private</c:v>
                </c:pt>
                <c:pt idx="10">
                  <c:v>Medicaid</c:v>
                </c:pt>
                <c:pt idx="11">
                  <c:v>Medicare/Dual Eligble</c:v>
                </c:pt>
                <c:pt idx="12">
                  <c:v>Uninsured</c:v>
                </c:pt>
              </c:strCache>
            </c:strRef>
          </c:cat>
          <c:val>
            <c:numRef>
              <c:f>Sheet1!$B$2:$B$14</c:f>
              <c:numCache>
                <c:formatCode>General</c:formatCode>
                <c:ptCount val="13"/>
                <c:pt idx="0">
                  <c:v>91.9</c:v>
                </c:pt>
                <c:pt idx="2">
                  <c:v>90.8</c:v>
                </c:pt>
                <c:pt idx="3">
                  <c:v>93.5</c:v>
                </c:pt>
                <c:pt idx="4">
                  <c:v>89.5</c:v>
                </c:pt>
                <c:pt idx="6">
                  <c:v>92.4</c:v>
                </c:pt>
                <c:pt idx="7">
                  <c:v>90.5</c:v>
                </c:pt>
                <c:pt idx="9">
                  <c:v>81.099999999999994</c:v>
                </c:pt>
                <c:pt idx="10">
                  <c:v>91.8</c:v>
                </c:pt>
                <c:pt idx="11">
                  <c:v>90.4</c:v>
                </c:pt>
                <c:pt idx="12">
                  <c:v>95</c:v>
                </c:pt>
              </c:numCache>
            </c:numRef>
          </c:val>
        </c:ser>
        <c:dLbls>
          <c:showLegendKey val="0"/>
          <c:showVal val="0"/>
          <c:showCatName val="0"/>
          <c:showSerName val="0"/>
          <c:showPercent val="0"/>
          <c:showBubbleSize val="0"/>
        </c:dLbls>
        <c:gapWidth val="150"/>
        <c:axId val="180585984"/>
        <c:axId val="180587520"/>
      </c:barChart>
      <c:catAx>
        <c:axId val="180585984"/>
        <c:scaling>
          <c:orientation val="minMax"/>
        </c:scaling>
        <c:delete val="0"/>
        <c:axPos val="b"/>
        <c:minorGridlines>
          <c:spPr>
            <a:ln>
              <a:noFill/>
            </a:ln>
          </c:spPr>
        </c:minorGridlines>
        <c:numFmt formatCode="General" sourceLinked="1"/>
        <c:majorTickMark val="out"/>
        <c:minorTickMark val="none"/>
        <c:tickLblPos val="nextTo"/>
        <c:txPr>
          <a:bodyPr rot="-1500000"/>
          <a:lstStyle/>
          <a:p>
            <a:pPr>
              <a:defRPr sz="1600" b="0">
                <a:solidFill>
                  <a:schemeClr val="tx1"/>
                </a:solidFill>
                <a:latin typeface="Calibri" panose="020F0502020204030204" pitchFamily="34" charset="0"/>
              </a:defRPr>
            </a:pPr>
            <a:endParaRPr lang="en-US"/>
          </a:p>
        </c:txPr>
        <c:crossAx val="180587520"/>
        <c:crosses val="autoZero"/>
        <c:auto val="1"/>
        <c:lblAlgn val="ctr"/>
        <c:lblOffset val="100"/>
        <c:noMultiLvlLbl val="0"/>
      </c:catAx>
      <c:valAx>
        <c:axId val="180587520"/>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911516963157382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0585984"/>
        <c:crosses val="autoZero"/>
        <c:crossBetween val="between"/>
        <c:majorUnit val="10"/>
      </c:valAx>
    </c:plotArea>
    <c:plotVisOnly val="1"/>
    <c:dispBlanksAs val="gap"/>
    <c:showDLblsOverMax val="0"/>
  </c:chart>
  <c:spPr>
    <a:ln>
      <a:noFill/>
    </a:ln>
  </c:sp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White </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2007</c:v>
                </c:pt>
                <c:pt idx="1">
                  <c:v>2008</c:v>
                </c:pt>
                <c:pt idx="2">
                  <c:v>2009</c:v>
                </c:pt>
                <c:pt idx="3">
                  <c:v>2010</c:v>
                </c:pt>
                <c:pt idx="4">
                  <c:v>2011</c:v>
                </c:pt>
              </c:strCache>
            </c:strRef>
          </c:cat>
          <c:val>
            <c:numRef>
              <c:f>Sheet1!$B$2:$F$2</c:f>
              <c:numCache>
                <c:formatCode>0.0</c:formatCode>
                <c:ptCount val="5"/>
                <c:pt idx="0">
                  <c:v>87</c:v>
                </c:pt>
                <c:pt idx="1">
                  <c:v>87.5</c:v>
                </c:pt>
                <c:pt idx="2">
                  <c:v>87.7</c:v>
                </c:pt>
                <c:pt idx="3">
                  <c:v>88</c:v>
                </c:pt>
                <c:pt idx="4">
                  <c:v>88.1</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Sheet1!$B$1:$F$1</c:f>
              <c:strCache>
                <c:ptCount val="5"/>
                <c:pt idx="0">
                  <c:v>2007</c:v>
                </c:pt>
                <c:pt idx="1">
                  <c:v>2008</c:v>
                </c:pt>
                <c:pt idx="2">
                  <c:v>2009</c:v>
                </c:pt>
                <c:pt idx="3">
                  <c:v>2010</c:v>
                </c:pt>
                <c:pt idx="4">
                  <c:v>2011</c:v>
                </c:pt>
              </c:strCache>
            </c:strRef>
          </c:cat>
          <c:val>
            <c:numRef>
              <c:f>Sheet1!$B$3:$F$3</c:f>
              <c:numCache>
                <c:formatCode>0.0</c:formatCode>
                <c:ptCount val="5"/>
                <c:pt idx="0">
                  <c:v>81.599999999999994</c:v>
                </c:pt>
                <c:pt idx="1">
                  <c:v>82.5</c:v>
                </c:pt>
                <c:pt idx="2">
                  <c:v>83.4</c:v>
                </c:pt>
                <c:pt idx="3">
                  <c:v>84.3</c:v>
                </c:pt>
                <c:pt idx="4">
                  <c:v>85</c:v>
                </c:pt>
              </c:numCache>
            </c:numRef>
          </c:val>
          <c:smooth val="0"/>
        </c:ser>
        <c:ser>
          <c:idx val="2"/>
          <c:order val="2"/>
          <c:tx>
            <c:strRef>
              <c:f>Sheet1!$A$4</c:f>
              <c:strCache>
                <c:ptCount val="1"/>
                <c:pt idx="0">
                  <c:v>Asian</c:v>
                </c:pt>
              </c:strCache>
            </c:strRef>
          </c:tx>
          <c:spPr>
            <a:ln w="25400">
              <a:solidFill>
                <a:srgbClr val="AABA0A"/>
              </a:solidFill>
            </a:ln>
          </c:spPr>
          <c:marker>
            <c:symbol val="triangle"/>
            <c:size val="9"/>
            <c:spPr>
              <a:solidFill>
                <a:srgbClr val="AABA0A"/>
              </a:solidFill>
              <a:ln>
                <a:noFill/>
              </a:ln>
            </c:spPr>
          </c:marker>
          <c:cat>
            <c:strRef>
              <c:f>Sheet1!$B$1:$F$1</c:f>
              <c:strCache>
                <c:ptCount val="5"/>
                <c:pt idx="0">
                  <c:v>2007</c:v>
                </c:pt>
                <c:pt idx="1">
                  <c:v>2008</c:v>
                </c:pt>
                <c:pt idx="2">
                  <c:v>2009</c:v>
                </c:pt>
                <c:pt idx="3">
                  <c:v>2010</c:v>
                </c:pt>
                <c:pt idx="4">
                  <c:v>2011</c:v>
                </c:pt>
              </c:strCache>
            </c:strRef>
          </c:cat>
          <c:val>
            <c:numRef>
              <c:f>Sheet1!$B$4:$F$4</c:f>
              <c:numCache>
                <c:formatCode>0.0</c:formatCode>
                <c:ptCount val="5"/>
                <c:pt idx="0">
                  <c:v>73.8</c:v>
                </c:pt>
                <c:pt idx="1">
                  <c:v>75</c:v>
                </c:pt>
                <c:pt idx="2">
                  <c:v>75.599999999999994</c:v>
                </c:pt>
                <c:pt idx="3">
                  <c:v>76.8</c:v>
                </c:pt>
                <c:pt idx="4">
                  <c:v>77.900000000000006</c:v>
                </c:pt>
              </c:numCache>
            </c:numRef>
          </c:val>
          <c:smooth val="0"/>
        </c:ser>
        <c:ser>
          <c:idx val="1"/>
          <c:order val="3"/>
          <c:tx>
            <c:strRef>
              <c:f>Sheet1!$A$6</c:f>
              <c:strCache>
                <c:ptCount val="1"/>
                <c:pt idx="0">
                  <c:v>NHOPI</c:v>
                </c:pt>
              </c:strCache>
            </c:strRef>
          </c:tx>
          <c:spPr>
            <a:ln w="34925">
              <a:solidFill>
                <a:srgbClr val="7BA8DF"/>
              </a:solidFill>
            </a:ln>
          </c:spPr>
          <c:marker>
            <c:symbol val="diamond"/>
            <c:size val="9"/>
            <c:spPr>
              <a:solidFill>
                <a:srgbClr val="7BA8DF"/>
              </a:solidFill>
              <a:ln>
                <a:noFill/>
              </a:ln>
            </c:spPr>
          </c:marker>
          <c:cat>
            <c:strRef>
              <c:f>Sheet1!$B$1:$F$1</c:f>
              <c:strCache>
                <c:ptCount val="5"/>
                <c:pt idx="0">
                  <c:v>2007</c:v>
                </c:pt>
                <c:pt idx="1">
                  <c:v>2008</c:v>
                </c:pt>
                <c:pt idx="2">
                  <c:v>2009</c:v>
                </c:pt>
                <c:pt idx="3">
                  <c:v>2010</c:v>
                </c:pt>
                <c:pt idx="4">
                  <c:v>2011</c:v>
                </c:pt>
              </c:strCache>
            </c:strRef>
          </c:cat>
          <c:val>
            <c:numRef>
              <c:f>Sheet1!$B$6:$F$6</c:f>
              <c:numCache>
                <c:formatCode>0.0</c:formatCode>
                <c:ptCount val="5"/>
                <c:pt idx="0">
                  <c:v>70</c:v>
                </c:pt>
                <c:pt idx="1">
                  <c:v>70</c:v>
                </c:pt>
                <c:pt idx="2">
                  <c:v>72.7</c:v>
                </c:pt>
                <c:pt idx="3">
                  <c:v>72.7</c:v>
                </c:pt>
                <c:pt idx="4">
                  <c:v>75</c:v>
                </c:pt>
              </c:numCache>
            </c:numRef>
          </c:val>
          <c:smooth val="0"/>
        </c:ser>
        <c:ser>
          <c:idx val="4"/>
          <c:order val="4"/>
          <c:tx>
            <c:strRef>
              <c:f>Sheet1!$A$5</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Sheet1!$B$1:$F$1</c:f>
              <c:strCache>
                <c:ptCount val="5"/>
                <c:pt idx="0">
                  <c:v>2007</c:v>
                </c:pt>
                <c:pt idx="1">
                  <c:v>2008</c:v>
                </c:pt>
                <c:pt idx="2">
                  <c:v>2009</c:v>
                </c:pt>
                <c:pt idx="3">
                  <c:v>2010</c:v>
                </c:pt>
                <c:pt idx="4">
                  <c:v>2011</c:v>
                </c:pt>
              </c:strCache>
            </c:strRef>
          </c:cat>
          <c:val>
            <c:numRef>
              <c:f>Sheet1!$B$5:$F$5</c:f>
              <c:numCache>
                <c:formatCode>0.0</c:formatCode>
                <c:ptCount val="5"/>
                <c:pt idx="0">
                  <c:v>78.8</c:v>
                </c:pt>
                <c:pt idx="1">
                  <c:v>79.400000000000006</c:v>
                </c:pt>
                <c:pt idx="2">
                  <c:v>80</c:v>
                </c:pt>
                <c:pt idx="3">
                  <c:v>80.599999999999994</c:v>
                </c:pt>
                <c:pt idx="4">
                  <c:v>81.099999999999994</c:v>
                </c:pt>
              </c:numCache>
            </c:numRef>
          </c:val>
          <c:smooth val="0"/>
        </c:ser>
        <c:ser>
          <c:idx val="5"/>
          <c:order val="5"/>
          <c:tx>
            <c:strRef>
              <c:f>Sheet1!$A$8</c:f>
              <c:strCache>
                <c:ptCount val="1"/>
                <c:pt idx="0">
                  <c:v>&gt;1 Race</c:v>
                </c:pt>
              </c:strCache>
            </c:strRef>
          </c:tx>
          <c:spPr>
            <a:ln>
              <a:solidFill>
                <a:srgbClr val="C4BD97"/>
              </a:solidFill>
            </a:ln>
          </c:spPr>
          <c:marker>
            <c:symbol val="x"/>
            <c:size val="7"/>
            <c:spPr>
              <a:noFill/>
              <a:ln>
                <a:solidFill>
                  <a:srgbClr val="C4BD97"/>
                </a:solidFill>
              </a:ln>
            </c:spPr>
          </c:marker>
          <c:cat>
            <c:strRef>
              <c:f>Sheet1!$B$1:$F$1</c:f>
              <c:strCache>
                <c:ptCount val="5"/>
                <c:pt idx="0">
                  <c:v>2007</c:v>
                </c:pt>
                <c:pt idx="1">
                  <c:v>2008</c:v>
                </c:pt>
                <c:pt idx="2">
                  <c:v>2009</c:v>
                </c:pt>
                <c:pt idx="3">
                  <c:v>2010</c:v>
                </c:pt>
                <c:pt idx="4">
                  <c:v>2011</c:v>
                </c:pt>
              </c:strCache>
            </c:strRef>
          </c:cat>
          <c:val>
            <c:numRef>
              <c:f>Sheet1!$B$8:$F$8</c:f>
              <c:numCache>
                <c:formatCode>0.0</c:formatCode>
                <c:ptCount val="5"/>
                <c:pt idx="0">
                  <c:v>84.7</c:v>
                </c:pt>
                <c:pt idx="1">
                  <c:v>85.4</c:v>
                </c:pt>
                <c:pt idx="2">
                  <c:v>86.1</c:v>
                </c:pt>
                <c:pt idx="3">
                  <c:v>86.2</c:v>
                </c:pt>
                <c:pt idx="4">
                  <c:v>86.3</c:v>
                </c:pt>
              </c:numCache>
            </c:numRef>
          </c:val>
          <c:smooth val="0"/>
        </c:ser>
        <c:ser>
          <c:idx val="6"/>
          <c:order val="6"/>
          <c:tx>
            <c:strRef>
              <c:f>Sheet1!$A$7</c:f>
              <c:strCache>
                <c:ptCount val="1"/>
                <c:pt idx="0">
                  <c:v>Hispanic</c:v>
                </c:pt>
              </c:strCache>
            </c:strRef>
          </c:tx>
          <c:spPr>
            <a:ln>
              <a:solidFill>
                <a:srgbClr val="F79646"/>
              </a:solidFill>
            </a:ln>
          </c:spPr>
          <c:marker>
            <c:symbol val="plus"/>
            <c:size val="10"/>
            <c:spPr>
              <a:ln>
                <a:solidFill>
                  <a:srgbClr val="F79646"/>
                </a:solidFill>
              </a:ln>
            </c:spPr>
          </c:marker>
          <c:cat>
            <c:strRef>
              <c:f>Sheet1!$B$1:$F$1</c:f>
              <c:strCache>
                <c:ptCount val="5"/>
                <c:pt idx="0">
                  <c:v>2007</c:v>
                </c:pt>
                <c:pt idx="1">
                  <c:v>2008</c:v>
                </c:pt>
                <c:pt idx="2">
                  <c:v>2009</c:v>
                </c:pt>
                <c:pt idx="3">
                  <c:v>2010</c:v>
                </c:pt>
                <c:pt idx="4">
                  <c:v>2011</c:v>
                </c:pt>
              </c:strCache>
            </c:strRef>
          </c:cat>
          <c:val>
            <c:numRef>
              <c:f>Sheet1!$B$7:$F$7</c:f>
              <c:numCache>
                <c:formatCode>0.0</c:formatCode>
                <c:ptCount val="5"/>
                <c:pt idx="0">
                  <c:v>81.7</c:v>
                </c:pt>
                <c:pt idx="1">
                  <c:v>82.6</c:v>
                </c:pt>
                <c:pt idx="2">
                  <c:v>83.5</c:v>
                </c:pt>
                <c:pt idx="3">
                  <c:v>84.2</c:v>
                </c:pt>
                <c:pt idx="4">
                  <c:v>85</c:v>
                </c:pt>
              </c:numCache>
            </c:numRef>
          </c:val>
          <c:smooth val="0"/>
        </c:ser>
        <c:dLbls>
          <c:showLegendKey val="0"/>
          <c:showVal val="0"/>
          <c:showCatName val="0"/>
          <c:showSerName val="0"/>
          <c:showPercent val="0"/>
          <c:showBubbleSize val="0"/>
        </c:dLbls>
        <c:marker val="1"/>
        <c:smooth val="0"/>
        <c:axId val="184919936"/>
        <c:axId val="184926208"/>
      </c:lineChart>
      <c:catAx>
        <c:axId val="1849199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4926208"/>
        <c:crosses val="autoZero"/>
        <c:auto val="1"/>
        <c:lblAlgn val="ctr"/>
        <c:lblOffset val="100"/>
        <c:noMultiLvlLbl val="0"/>
      </c:catAx>
      <c:valAx>
        <c:axId val="184926208"/>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4919936"/>
        <c:crosses val="autoZero"/>
        <c:crossBetween val="between"/>
        <c:majorUnit val="10"/>
      </c:valAx>
    </c:plotArea>
    <c:legend>
      <c:legendPos val="t"/>
      <c:layout>
        <c:manualLayout>
          <c:xMode val="edge"/>
          <c:yMode val="edge"/>
          <c:x val="8.19954797317002E-3"/>
          <c:y val="1.1675185338674747E-3"/>
          <c:w val="0.99127867697093419"/>
          <c:h val="0.1427882278604063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strRef>
              <c:f>Sheet1!$B$1:$F$1</c:f>
              <c:strCache>
                <c:ptCount val="5"/>
                <c:pt idx="0">
                  <c:v>2007</c:v>
                </c:pt>
                <c:pt idx="1">
                  <c:v>2008</c:v>
                </c:pt>
                <c:pt idx="2">
                  <c:v>2009</c:v>
                </c:pt>
                <c:pt idx="3">
                  <c:v>2010</c:v>
                </c:pt>
                <c:pt idx="4">
                  <c:v>2011</c:v>
                </c:pt>
              </c:strCache>
            </c:strRef>
          </c:cat>
          <c:val>
            <c:numRef>
              <c:f>Sheet1!$B$2:$F$2</c:f>
              <c:numCache>
                <c:formatCode>0.0</c:formatCode>
                <c:ptCount val="5"/>
                <c:pt idx="0">
                  <c:v>83.5</c:v>
                </c:pt>
                <c:pt idx="1">
                  <c:v>84.2</c:v>
                </c:pt>
                <c:pt idx="2">
                  <c:v>84.9</c:v>
                </c:pt>
                <c:pt idx="3">
                  <c:v>85.5</c:v>
                </c:pt>
                <c:pt idx="4">
                  <c:v>86</c:v>
                </c:pt>
              </c:numCache>
            </c:numRef>
          </c:val>
          <c:smooth val="0"/>
        </c:ser>
        <c:ser>
          <c:idx val="0"/>
          <c:order val="1"/>
          <c:tx>
            <c:strRef>
              <c:f>Sheet1!$A$3</c:f>
              <c:strCache>
                <c:ptCount val="1"/>
                <c:pt idx="0">
                  <c:v>Male</c:v>
                </c:pt>
              </c:strCache>
            </c:strRef>
          </c:tx>
          <c:spPr>
            <a:ln w="25400">
              <a:solidFill>
                <a:srgbClr val="0072C6"/>
              </a:solidFill>
            </a:ln>
          </c:spPr>
          <c:marker>
            <c:symbol val="square"/>
            <c:size val="7"/>
            <c:spPr>
              <a:solidFill>
                <a:srgbClr val="0072C6"/>
              </a:solidFill>
              <a:ln>
                <a:noFill/>
              </a:ln>
            </c:spPr>
          </c:marker>
          <c:cat>
            <c:strRef>
              <c:f>Sheet1!$B$1:$F$1</c:f>
              <c:strCache>
                <c:ptCount val="5"/>
                <c:pt idx="0">
                  <c:v>2007</c:v>
                </c:pt>
                <c:pt idx="1">
                  <c:v>2008</c:v>
                </c:pt>
                <c:pt idx="2">
                  <c:v>2009</c:v>
                </c:pt>
                <c:pt idx="3">
                  <c:v>2010</c:v>
                </c:pt>
                <c:pt idx="4">
                  <c:v>2011</c:v>
                </c:pt>
              </c:strCache>
            </c:strRef>
          </c:cat>
          <c:val>
            <c:numRef>
              <c:f>Sheet1!$B$3:$F$3</c:f>
              <c:numCache>
                <c:formatCode>0.0</c:formatCode>
                <c:ptCount val="5"/>
                <c:pt idx="0">
                  <c:v>83.1</c:v>
                </c:pt>
                <c:pt idx="1">
                  <c:v>83.7</c:v>
                </c:pt>
                <c:pt idx="2">
                  <c:v>84.3</c:v>
                </c:pt>
                <c:pt idx="3">
                  <c:v>84.8</c:v>
                </c:pt>
                <c:pt idx="4">
                  <c:v>85.2</c:v>
                </c:pt>
              </c:numCache>
            </c:numRef>
          </c:val>
          <c:smooth val="0"/>
        </c:ser>
        <c:ser>
          <c:idx val="2"/>
          <c:order val="2"/>
          <c:tx>
            <c:strRef>
              <c:f>Sheet1!$A$4</c:f>
              <c:strCache>
                <c:ptCount val="1"/>
                <c:pt idx="0">
                  <c:v>Female</c:v>
                </c:pt>
              </c:strCache>
            </c:strRef>
          </c:tx>
          <c:spPr>
            <a:ln w="25400">
              <a:solidFill>
                <a:srgbClr val="AABA0A"/>
              </a:solidFill>
            </a:ln>
          </c:spPr>
          <c:marker>
            <c:symbol val="triangle"/>
            <c:size val="9"/>
            <c:spPr>
              <a:solidFill>
                <a:srgbClr val="AABA0A"/>
              </a:solidFill>
              <a:ln>
                <a:noFill/>
              </a:ln>
            </c:spPr>
          </c:marker>
          <c:cat>
            <c:strRef>
              <c:f>Sheet1!$B$1:$F$1</c:f>
              <c:strCache>
                <c:ptCount val="5"/>
                <c:pt idx="0">
                  <c:v>2007</c:v>
                </c:pt>
                <c:pt idx="1">
                  <c:v>2008</c:v>
                </c:pt>
                <c:pt idx="2">
                  <c:v>2009</c:v>
                </c:pt>
                <c:pt idx="3">
                  <c:v>2010</c:v>
                </c:pt>
                <c:pt idx="4">
                  <c:v>2011</c:v>
                </c:pt>
              </c:strCache>
            </c:strRef>
          </c:cat>
          <c:val>
            <c:numRef>
              <c:f>Sheet1!$B$4:$F$4</c:f>
              <c:numCache>
                <c:formatCode>0.0</c:formatCode>
                <c:ptCount val="5"/>
                <c:pt idx="0">
                  <c:v>84.8</c:v>
                </c:pt>
                <c:pt idx="1">
                  <c:v>86</c:v>
                </c:pt>
                <c:pt idx="2">
                  <c:v>86.9</c:v>
                </c:pt>
                <c:pt idx="3">
                  <c:v>87.8</c:v>
                </c:pt>
                <c:pt idx="4">
                  <c:v>88.5</c:v>
                </c:pt>
              </c:numCache>
            </c:numRef>
          </c:val>
          <c:smooth val="0"/>
        </c:ser>
        <c:dLbls>
          <c:showLegendKey val="0"/>
          <c:showVal val="0"/>
          <c:showCatName val="0"/>
          <c:showSerName val="0"/>
          <c:showPercent val="0"/>
          <c:showBubbleSize val="0"/>
        </c:dLbls>
        <c:marker val="1"/>
        <c:smooth val="0"/>
        <c:axId val="185037952"/>
        <c:axId val="185039872"/>
      </c:lineChart>
      <c:catAx>
        <c:axId val="1850379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5039872"/>
        <c:crosses val="autoZero"/>
        <c:auto val="1"/>
        <c:lblAlgn val="ctr"/>
        <c:lblOffset val="100"/>
        <c:noMultiLvlLbl val="0"/>
      </c:catAx>
      <c:valAx>
        <c:axId val="185039872"/>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7.716049382716049E-3"/>
              <c:y val="0.441619276757072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5037952"/>
        <c:crosses val="autoZero"/>
        <c:crossBetween val="between"/>
        <c:majorUnit val="1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2009</c:v>
                </c:pt>
                <c:pt idx="1">
                  <c:v>2010</c:v>
                </c:pt>
                <c:pt idx="2">
                  <c:v>2011</c:v>
                </c:pt>
              </c:strCache>
            </c:strRef>
          </c:cat>
          <c:val>
            <c:numRef>
              <c:f>Sheet1!$B$2:$D$2</c:f>
              <c:numCache>
                <c:formatCode>0.0</c:formatCode>
                <c:ptCount val="3"/>
                <c:pt idx="0">
                  <c:v>47.6</c:v>
                </c:pt>
                <c:pt idx="1">
                  <c:v>51.5</c:v>
                </c:pt>
                <c:pt idx="2">
                  <c:v>52</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Sheet1!$B$1:$D$1</c:f>
              <c:strCache>
                <c:ptCount val="3"/>
                <c:pt idx="0">
                  <c:v>2009</c:v>
                </c:pt>
                <c:pt idx="1">
                  <c:v>2010</c:v>
                </c:pt>
                <c:pt idx="2">
                  <c:v>2011</c:v>
                </c:pt>
              </c:strCache>
            </c:strRef>
          </c:cat>
          <c:val>
            <c:numRef>
              <c:f>Sheet1!$B$3:$D$3</c:f>
              <c:numCache>
                <c:formatCode>0.0</c:formatCode>
                <c:ptCount val="3"/>
                <c:pt idx="0">
                  <c:v>37.700000000000003</c:v>
                </c:pt>
                <c:pt idx="1">
                  <c:v>48</c:v>
                </c:pt>
                <c:pt idx="2">
                  <c:v>48.5</c:v>
                </c:pt>
              </c:numCache>
            </c:numRef>
          </c:val>
          <c:smooth val="0"/>
        </c:ser>
        <c:ser>
          <c:idx val="2"/>
          <c:order val="2"/>
          <c:tx>
            <c:strRef>
              <c:f>Sheet1!$A$4</c:f>
              <c:strCache>
                <c:ptCount val="1"/>
                <c:pt idx="0">
                  <c:v>Asian</c:v>
                </c:pt>
              </c:strCache>
            </c:strRef>
          </c:tx>
          <c:spPr>
            <a:ln w="25400">
              <a:solidFill>
                <a:srgbClr val="AABA0A"/>
              </a:solidFill>
            </a:ln>
          </c:spPr>
          <c:marker>
            <c:symbol val="triangle"/>
            <c:size val="9"/>
            <c:spPr>
              <a:solidFill>
                <a:srgbClr val="AABA0A"/>
              </a:solidFill>
              <a:ln>
                <a:noFill/>
              </a:ln>
            </c:spPr>
          </c:marker>
          <c:cat>
            <c:strRef>
              <c:f>Sheet1!$B$1:$D$1</c:f>
              <c:strCache>
                <c:ptCount val="3"/>
                <c:pt idx="0">
                  <c:v>2009</c:v>
                </c:pt>
                <c:pt idx="1">
                  <c:v>2010</c:v>
                </c:pt>
                <c:pt idx="2">
                  <c:v>2011</c:v>
                </c:pt>
              </c:strCache>
            </c:strRef>
          </c:cat>
          <c:val>
            <c:numRef>
              <c:f>Sheet1!$B$4:$D$4</c:f>
              <c:numCache>
                <c:formatCode>0.0</c:formatCode>
                <c:ptCount val="3"/>
                <c:pt idx="0">
                  <c:v>47.1</c:v>
                </c:pt>
                <c:pt idx="1">
                  <c:v>53.7</c:v>
                </c:pt>
                <c:pt idx="2">
                  <c:v>51.2</c:v>
                </c:pt>
              </c:numCache>
            </c:numRef>
          </c:val>
          <c:smooth val="0"/>
        </c:ser>
        <c:ser>
          <c:idx val="1"/>
          <c:order val="3"/>
          <c:tx>
            <c:strRef>
              <c:f>Sheet1!$A$6</c:f>
              <c:strCache>
                <c:ptCount val="1"/>
                <c:pt idx="0">
                  <c:v>NHOPI</c:v>
                </c:pt>
              </c:strCache>
            </c:strRef>
          </c:tx>
          <c:spPr>
            <a:ln w="34925">
              <a:solidFill>
                <a:srgbClr val="7BA8DF"/>
              </a:solidFill>
            </a:ln>
          </c:spPr>
          <c:marker>
            <c:symbol val="diamond"/>
            <c:size val="9"/>
            <c:spPr>
              <a:solidFill>
                <a:srgbClr val="7BA8DF"/>
              </a:solidFill>
              <a:ln>
                <a:noFill/>
              </a:ln>
            </c:spPr>
          </c:marker>
          <c:cat>
            <c:strRef>
              <c:f>Sheet1!$B$1:$D$1</c:f>
              <c:strCache>
                <c:ptCount val="3"/>
                <c:pt idx="0">
                  <c:v>2009</c:v>
                </c:pt>
                <c:pt idx="1">
                  <c:v>2010</c:v>
                </c:pt>
                <c:pt idx="2">
                  <c:v>2011</c:v>
                </c:pt>
              </c:strCache>
            </c:strRef>
          </c:cat>
          <c:val>
            <c:numRef>
              <c:f>Sheet1!$B$6:$D$6</c:f>
              <c:numCache>
                <c:formatCode>0.0</c:formatCode>
                <c:ptCount val="3"/>
                <c:pt idx="0">
                  <c:v>44.3</c:v>
                </c:pt>
                <c:pt idx="1">
                  <c:v>39.6</c:v>
                </c:pt>
                <c:pt idx="2">
                  <c:v>43.9</c:v>
                </c:pt>
              </c:numCache>
            </c:numRef>
          </c:val>
          <c:smooth val="0"/>
        </c:ser>
        <c:ser>
          <c:idx val="4"/>
          <c:order val="4"/>
          <c:tx>
            <c:strRef>
              <c:f>Sheet1!$A$5</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Sheet1!$B$1:$D$1</c:f>
              <c:strCache>
                <c:ptCount val="3"/>
                <c:pt idx="0">
                  <c:v>2009</c:v>
                </c:pt>
                <c:pt idx="1">
                  <c:v>2010</c:v>
                </c:pt>
                <c:pt idx="2">
                  <c:v>2011</c:v>
                </c:pt>
              </c:strCache>
            </c:strRef>
          </c:cat>
          <c:val>
            <c:numRef>
              <c:f>Sheet1!$B$5:$D$5</c:f>
              <c:numCache>
                <c:formatCode>0.0</c:formatCode>
                <c:ptCount val="3"/>
                <c:pt idx="0">
                  <c:v>38.4</c:v>
                </c:pt>
                <c:pt idx="1">
                  <c:v>41.9</c:v>
                </c:pt>
                <c:pt idx="2">
                  <c:v>41</c:v>
                </c:pt>
              </c:numCache>
            </c:numRef>
          </c:val>
          <c:smooth val="0"/>
        </c:ser>
        <c:ser>
          <c:idx val="5"/>
          <c:order val="5"/>
          <c:tx>
            <c:strRef>
              <c:f>Sheet1!$A$8</c:f>
              <c:strCache>
                <c:ptCount val="1"/>
                <c:pt idx="0">
                  <c:v>&gt;1 Race</c:v>
                </c:pt>
              </c:strCache>
            </c:strRef>
          </c:tx>
          <c:spPr>
            <a:ln>
              <a:solidFill>
                <a:srgbClr val="C4BD97"/>
              </a:solidFill>
            </a:ln>
          </c:spPr>
          <c:marker>
            <c:symbol val="plus"/>
            <c:size val="7"/>
            <c:spPr>
              <a:noFill/>
              <a:ln>
                <a:solidFill>
                  <a:srgbClr val="C4BD97"/>
                </a:solidFill>
              </a:ln>
            </c:spPr>
          </c:marker>
          <c:cat>
            <c:strRef>
              <c:f>Sheet1!$B$1:$D$1</c:f>
              <c:strCache>
                <c:ptCount val="3"/>
                <c:pt idx="0">
                  <c:v>2009</c:v>
                </c:pt>
                <c:pt idx="1">
                  <c:v>2010</c:v>
                </c:pt>
                <c:pt idx="2">
                  <c:v>2011</c:v>
                </c:pt>
              </c:strCache>
            </c:strRef>
          </c:cat>
          <c:val>
            <c:numRef>
              <c:f>Sheet1!$B$8:$D$8</c:f>
              <c:numCache>
                <c:formatCode>0.0</c:formatCode>
                <c:ptCount val="3"/>
                <c:pt idx="0">
                  <c:v>62.2</c:v>
                </c:pt>
                <c:pt idx="1">
                  <c:v>67.2</c:v>
                </c:pt>
                <c:pt idx="2">
                  <c:v>66.7</c:v>
                </c:pt>
              </c:numCache>
            </c:numRef>
          </c:val>
          <c:smooth val="0"/>
        </c:ser>
        <c:ser>
          <c:idx val="6"/>
          <c:order val="6"/>
          <c:tx>
            <c:strRef>
              <c:f>Sheet1!$A$7</c:f>
              <c:strCache>
                <c:ptCount val="1"/>
                <c:pt idx="0">
                  <c:v>Hispanic</c:v>
                </c:pt>
              </c:strCache>
            </c:strRef>
          </c:tx>
          <c:spPr>
            <a:ln>
              <a:solidFill>
                <a:srgbClr val="F79646"/>
              </a:solidFill>
            </a:ln>
          </c:spPr>
          <c:marker>
            <c:spPr>
              <a:ln>
                <a:solidFill>
                  <a:srgbClr val="F79646"/>
                </a:solidFill>
              </a:ln>
            </c:spPr>
          </c:marker>
          <c:cat>
            <c:strRef>
              <c:f>Sheet1!$B$1:$D$1</c:f>
              <c:strCache>
                <c:ptCount val="3"/>
                <c:pt idx="0">
                  <c:v>2009</c:v>
                </c:pt>
                <c:pt idx="1">
                  <c:v>2010</c:v>
                </c:pt>
                <c:pt idx="2">
                  <c:v>2011</c:v>
                </c:pt>
              </c:strCache>
            </c:strRef>
          </c:cat>
          <c:val>
            <c:numRef>
              <c:f>Sheet1!$B$7:$D$7</c:f>
              <c:numCache>
                <c:formatCode>0.0</c:formatCode>
                <c:ptCount val="3"/>
                <c:pt idx="0">
                  <c:v>40.700000000000003</c:v>
                </c:pt>
                <c:pt idx="1">
                  <c:v>54.4</c:v>
                </c:pt>
                <c:pt idx="2">
                  <c:v>53.9</c:v>
                </c:pt>
              </c:numCache>
            </c:numRef>
          </c:val>
          <c:smooth val="0"/>
        </c:ser>
        <c:dLbls>
          <c:showLegendKey val="0"/>
          <c:showVal val="0"/>
          <c:showCatName val="0"/>
          <c:showSerName val="0"/>
          <c:showPercent val="0"/>
          <c:showBubbleSize val="0"/>
        </c:dLbls>
        <c:marker val="1"/>
        <c:smooth val="0"/>
        <c:axId val="185120640"/>
        <c:axId val="185208832"/>
      </c:lineChart>
      <c:catAx>
        <c:axId val="18512064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5208832"/>
        <c:crosses val="autoZero"/>
        <c:auto val="1"/>
        <c:lblAlgn val="ctr"/>
        <c:lblOffset val="100"/>
        <c:noMultiLvlLbl val="0"/>
      </c:catAx>
      <c:valAx>
        <c:axId val="185208832"/>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0802469135802469E-2"/>
              <c:y val="0.4281863031010012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5120640"/>
        <c:crosses val="autoZero"/>
        <c:crossBetween val="between"/>
        <c:majorUnit val="10"/>
      </c:valAx>
    </c:plotArea>
    <c:legend>
      <c:legendPos val="t"/>
      <c:layout>
        <c:manualLayout>
          <c:xMode val="edge"/>
          <c:yMode val="edge"/>
          <c:x val="8.19954797317002E-3"/>
          <c:y val="1.1675185338674747E-3"/>
          <c:w val="0.99127867697093419"/>
          <c:h val="0.1242697093418878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79972295129774"/>
          <c:y val="5.4719831532686322E-2"/>
          <c:w val="0.88705417031204437"/>
          <c:h val="0.67657480314960627"/>
        </c:manualLayout>
      </c:layout>
      <c:barChart>
        <c:barDir val="col"/>
        <c:grouping val="clustered"/>
        <c:varyColors val="0"/>
        <c:ser>
          <c:idx val="0"/>
          <c:order val="0"/>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Sheet1!$A$2:$A$19</c:f>
              <c:strCache>
                <c:ptCount val="18"/>
                <c:pt idx="0">
                  <c:v>Total</c:v>
                </c:pt>
                <c:pt idx="2">
                  <c:v>6-8</c:v>
                </c:pt>
                <c:pt idx="3">
                  <c:v>9-11</c:v>
                </c:pt>
                <c:pt idx="4">
                  <c:v>12-15</c:v>
                </c:pt>
                <c:pt idx="5">
                  <c:v>16-19</c:v>
                </c:pt>
                <c:pt idx="7">
                  <c:v>Male</c:v>
                </c:pt>
                <c:pt idx="8">
                  <c:v>Female</c:v>
                </c:pt>
                <c:pt idx="10">
                  <c:v>White</c:v>
                </c:pt>
                <c:pt idx="11">
                  <c:v>Black</c:v>
                </c:pt>
                <c:pt idx="12">
                  <c:v>Asian</c:v>
                </c:pt>
                <c:pt idx="13">
                  <c:v>Hispanic</c:v>
                </c:pt>
                <c:pt idx="15">
                  <c:v>Normal Weight</c:v>
                </c:pt>
                <c:pt idx="16">
                  <c:v>Overweight</c:v>
                </c:pt>
                <c:pt idx="17">
                  <c:v>Obese</c:v>
                </c:pt>
              </c:strCache>
            </c:strRef>
          </c:cat>
          <c:val>
            <c:numRef>
              <c:f>Sheet1!$B$2:$B$19</c:f>
              <c:numCache>
                <c:formatCode>General</c:formatCode>
                <c:ptCount val="18"/>
                <c:pt idx="0" formatCode="0.0">
                  <c:v>21</c:v>
                </c:pt>
                <c:pt idx="2" formatCode="0.0">
                  <c:v>14.3</c:v>
                </c:pt>
                <c:pt idx="3" formatCode="0.0">
                  <c:v>18.5</c:v>
                </c:pt>
                <c:pt idx="4" formatCode="0.0">
                  <c:v>20.8</c:v>
                </c:pt>
                <c:pt idx="5" formatCode="0.0">
                  <c:v>26.9</c:v>
                </c:pt>
                <c:pt idx="7" formatCode="0.0">
                  <c:v>20.9</c:v>
                </c:pt>
                <c:pt idx="8" formatCode="0.0">
                  <c:v>21</c:v>
                </c:pt>
                <c:pt idx="10" formatCode="0.0">
                  <c:v>21.5</c:v>
                </c:pt>
                <c:pt idx="11" formatCode="0.0">
                  <c:v>17.8</c:v>
                </c:pt>
                <c:pt idx="12" formatCode="0.0">
                  <c:v>20.399999999999999</c:v>
                </c:pt>
                <c:pt idx="13" formatCode="0.0">
                  <c:v>22.3</c:v>
                </c:pt>
                <c:pt idx="15" formatCode="0.0">
                  <c:v>13.8</c:v>
                </c:pt>
                <c:pt idx="16" formatCode="0.0">
                  <c:v>22.3</c:v>
                </c:pt>
                <c:pt idx="17" formatCode="0.0">
                  <c:v>43.3</c:v>
                </c:pt>
              </c:numCache>
            </c:numRef>
          </c:val>
        </c:ser>
        <c:dLbls>
          <c:showLegendKey val="0"/>
          <c:showVal val="0"/>
          <c:showCatName val="0"/>
          <c:showSerName val="0"/>
          <c:showPercent val="0"/>
          <c:showBubbleSize val="0"/>
        </c:dLbls>
        <c:gapWidth val="150"/>
        <c:axId val="130270720"/>
        <c:axId val="130272256"/>
      </c:barChart>
      <c:catAx>
        <c:axId val="130270720"/>
        <c:scaling>
          <c:orientation val="minMax"/>
        </c:scaling>
        <c:delete val="0"/>
        <c:axPos val="b"/>
        <c:minorGridlines>
          <c:spPr>
            <a:ln>
              <a:noFill/>
            </a:ln>
          </c:spPr>
        </c:minorGridlines>
        <c:numFmt formatCode="General" sourceLinked="1"/>
        <c:majorTickMark val="out"/>
        <c:minorTickMark val="none"/>
        <c:tickLblPos val="nextTo"/>
        <c:txPr>
          <a:bodyPr rot="-1800000"/>
          <a:lstStyle/>
          <a:p>
            <a:pPr>
              <a:defRPr sz="1600" b="0">
                <a:solidFill>
                  <a:schemeClr val="tx1"/>
                </a:solidFill>
                <a:latin typeface="Calibri" panose="020F0502020204030204" pitchFamily="34" charset="0"/>
              </a:defRPr>
            </a:pPr>
            <a:endParaRPr lang="en-US"/>
          </a:p>
        </c:txPr>
        <c:crossAx val="130272256"/>
        <c:crosses val="autoZero"/>
        <c:auto val="1"/>
        <c:lblAlgn val="ctr"/>
        <c:lblOffset val="100"/>
        <c:noMultiLvlLbl val="0"/>
      </c:catAx>
      <c:valAx>
        <c:axId val="130272256"/>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911516511017518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30270720"/>
        <c:crosses val="autoZero"/>
        <c:crossBetween val="between"/>
        <c:majorUnit val="10"/>
      </c:valAx>
    </c:plotArea>
    <c:plotVisOnly val="1"/>
    <c:dispBlanksAs val="gap"/>
    <c:showDLblsOverMax val="0"/>
  </c:chart>
  <c:spPr>
    <a:ln>
      <a:noFill/>
    </a:ln>
  </c:sp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strRef>
              <c:f>Sheet1!$B$1:$D$1</c:f>
              <c:strCache>
                <c:ptCount val="3"/>
                <c:pt idx="0">
                  <c:v>2009</c:v>
                </c:pt>
                <c:pt idx="1">
                  <c:v>2010</c:v>
                </c:pt>
                <c:pt idx="2">
                  <c:v>2011</c:v>
                </c:pt>
              </c:strCache>
            </c:strRef>
          </c:cat>
          <c:val>
            <c:numRef>
              <c:f>Sheet1!$B$2:$D$2</c:f>
              <c:numCache>
                <c:formatCode>General</c:formatCode>
                <c:ptCount val="3"/>
                <c:pt idx="0">
                  <c:v>42.6</c:v>
                </c:pt>
                <c:pt idx="1">
                  <c:v>50.9</c:v>
                </c:pt>
                <c:pt idx="2">
                  <c:v>51.5</c:v>
                </c:pt>
              </c:numCache>
            </c:numRef>
          </c:val>
          <c:smooth val="0"/>
        </c:ser>
        <c:ser>
          <c:idx val="0"/>
          <c:order val="1"/>
          <c:tx>
            <c:strRef>
              <c:f>Sheet1!$A$3</c:f>
              <c:strCache>
                <c:ptCount val="1"/>
                <c:pt idx="0">
                  <c:v>Male</c:v>
                </c:pt>
              </c:strCache>
            </c:strRef>
          </c:tx>
          <c:spPr>
            <a:ln w="25400">
              <a:solidFill>
                <a:srgbClr val="0072C6"/>
              </a:solidFill>
            </a:ln>
          </c:spPr>
          <c:marker>
            <c:symbol val="square"/>
            <c:size val="7"/>
            <c:spPr>
              <a:solidFill>
                <a:srgbClr val="0072C6"/>
              </a:solidFill>
              <a:ln>
                <a:noFill/>
              </a:ln>
            </c:spPr>
          </c:marker>
          <c:cat>
            <c:strRef>
              <c:f>Sheet1!$B$1:$D$1</c:f>
              <c:strCache>
                <c:ptCount val="3"/>
                <c:pt idx="0">
                  <c:v>2009</c:v>
                </c:pt>
                <c:pt idx="1">
                  <c:v>2010</c:v>
                </c:pt>
                <c:pt idx="2">
                  <c:v>2011</c:v>
                </c:pt>
              </c:strCache>
            </c:strRef>
          </c:cat>
          <c:val>
            <c:numRef>
              <c:f>Sheet1!$B$3:$D$3</c:f>
              <c:numCache>
                <c:formatCode>General</c:formatCode>
                <c:ptCount val="3"/>
                <c:pt idx="0">
                  <c:v>42.5</c:v>
                </c:pt>
                <c:pt idx="1">
                  <c:v>50.2</c:v>
                </c:pt>
                <c:pt idx="2">
                  <c:v>51.3</c:v>
                </c:pt>
              </c:numCache>
            </c:numRef>
          </c:val>
          <c:smooth val="0"/>
        </c:ser>
        <c:ser>
          <c:idx val="2"/>
          <c:order val="2"/>
          <c:tx>
            <c:strRef>
              <c:f>Sheet1!$A$4</c:f>
              <c:strCache>
                <c:ptCount val="1"/>
                <c:pt idx="0">
                  <c:v>Female</c:v>
                </c:pt>
              </c:strCache>
            </c:strRef>
          </c:tx>
          <c:spPr>
            <a:ln w="25400">
              <a:solidFill>
                <a:srgbClr val="AABA0A"/>
              </a:solidFill>
            </a:ln>
          </c:spPr>
          <c:marker>
            <c:symbol val="triangle"/>
            <c:size val="9"/>
            <c:spPr>
              <a:solidFill>
                <a:srgbClr val="AABA0A"/>
              </a:solidFill>
              <a:ln>
                <a:noFill/>
              </a:ln>
            </c:spPr>
          </c:marker>
          <c:cat>
            <c:strRef>
              <c:f>Sheet1!$B$1:$D$1</c:f>
              <c:strCache>
                <c:ptCount val="3"/>
                <c:pt idx="0">
                  <c:v>2009</c:v>
                </c:pt>
                <c:pt idx="1">
                  <c:v>2010</c:v>
                </c:pt>
                <c:pt idx="2">
                  <c:v>2011</c:v>
                </c:pt>
              </c:strCache>
            </c:strRef>
          </c:cat>
          <c:val>
            <c:numRef>
              <c:f>Sheet1!$B$4:$D$4</c:f>
              <c:numCache>
                <c:formatCode>General</c:formatCode>
                <c:ptCount val="3"/>
                <c:pt idx="0">
                  <c:v>42.8</c:v>
                </c:pt>
                <c:pt idx="1">
                  <c:v>52.8</c:v>
                </c:pt>
                <c:pt idx="2">
                  <c:v>52.4</c:v>
                </c:pt>
              </c:numCache>
            </c:numRef>
          </c:val>
          <c:smooth val="0"/>
        </c:ser>
        <c:dLbls>
          <c:showLegendKey val="0"/>
          <c:showVal val="0"/>
          <c:showCatName val="0"/>
          <c:showSerName val="0"/>
          <c:showPercent val="0"/>
          <c:showBubbleSize val="0"/>
        </c:dLbls>
        <c:marker val="1"/>
        <c:smooth val="0"/>
        <c:axId val="190727296"/>
        <c:axId val="190729216"/>
      </c:lineChart>
      <c:catAx>
        <c:axId val="19072729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90729216"/>
        <c:crosses val="autoZero"/>
        <c:auto val="1"/>
        <c:lblAlgn val="ctr"/>
        <c:lblOffset val="100"/>
        <c:noMultiLvlLbl val="0"/>
      </c:catAx>
      <c:valAx>
        <c:axId val="190729216"/>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0727296"/>
        <c:crosses val="autoZero"/>
        <c:crossBetween val="between"/>
        <c:majorUnit val="10"/>
      </c:valAx>
    </c:plotArea>
    <c:legend>
      <c:legendPos val="t"/>
      <c:layout>
        <c:manualLayout>
          <c:xMode val="edge"/>
          <c:yMode val="edge"/>
          <c:x val="8.19954797317002E-3"/>
          <c:y val="1.1675185338674747E-3"/>
          <c:w val="0.99127867697093419"/>
          <c:h val="0.1242697093418878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2009</c:v>
                </c:pt>
                <c:pt idx="1">
                  <c:v>2010</c:v>
                </c:pt>
                <c:pt idx="2">
                  <c:v>2011</c:v>
                </c:pt>
              </c:strCache>
            </c:strRef>
          </c:cat>
          <c:val>
            <c:numRef>
              <c:f>Sheet1!$B$2:$D$2</c:f>
              <c:numCache>
                <c:formatCode>0.0</c:formatCode>
                <c:ptCount val="3"/>
                <c:pt idx="0">
                  <c:v>79.420199999999994</c:v>
                </c:pt>
                <c:pt idx="1">
                  <c:v>81.062399999999997</c:v>
                </c:pt>
                <c:pt idx="2">
                  <c:v>80.789299999999997</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Sheet1!$B$1:$D$1</c:f>
              <c:strCache>
                <c:ptCount val="3"/>
                <c:pt idx="0">
                  <c:v>2009</c:v>
                </c:pt>
                <c:pt idx="1">
                  <c:v>2010</c:v>
                </c:pt>
                <c:pt idx="2">
                  <c:v>2011</c:v>
                </c:pt>
              </c:strCache>
            </c:strRef>
          </c:cat>
          <c:val>
            <c:numRef>
              <c:f>Sheet1!$B$3:$D$3</c:f>
              <c:numCache>
                <c:formatCode>0.0</c:formatCode>
                <c:ptCount val="3"/>
                <c:pt idx="0">
                  <c:v>64.061400000000006</c:v>
                </c:pt>
                <c:pt idx="1">
                  <c:v>67.469800000000006</c:v>
                </c:pt>
                <c:pt idx="2">
                  <c:v>70.578299999999999</c:v>
                </c:pt>
              </c:numCache>
            </c:numRef>
          </c:val>
          <c:smooth val="0"/>
        </c:ser>
        <c:ser>
          <c:idx val="2"/>
          <c:order val="2"/>
          <c:tx>
            <c:strRef>
              <c:f>Sheet1!$A$4</c:f>
              <c:strCache>
                <c:ptCount val="1"/>
                <c:pt idx="0">
                  <c:v>Asian</c:v>
                </c:pt>
              </c:strCache>
            </c:strRef>
          </c:tx>
          <c:spPr>
            <a:ln w="25400">
              <a:solidFill>
                <a:srgbClr val="AABA0A"/>
              </a:solidFill>
            </a:ln>
          </c:spPr>
          <c:marker>
            <c:symbol val="triangle"/>
            <c:size val="9"/>
            <c:spPr>
              <a:solidFill>
                <a:srgbClr val="AABA0A"/>
              </a:solidFill>
              <a:ln>
                <a:noFill/>
              </a:ln>
            </c:spPr>
          </c:marker>
          <c:cat>
            <c:strRef>
              <c:f>Sheet1!$B$1:$D$1</c:f>
              <c:strCache>
                <c:ptCount val="3"/>
                <c:pt idx="0">
                  <c:v>2009</c:v>
                </c:pt>
                <c:pt idx="1">
                  <c:v>2010</c:v>
                </c:pt>
                <c:pt idx="2">
                  <c:v>2011</c:v>
                </c:pt>
              </c:strCache>
            </c:strRef>
          </c:cat>
          <c:val>
            <c:numRef>
              <c:f>Sheet1!$B$4:$D$4</c:f>
              <c:numCache>
                <c:formatCode>0.0</c:formatCode>
                <c:ptCount val="3"/>
                <c:pt idx="0">
                  <c:v>71.05</c:v>
                </c:pt>
                <c:pt idx="1">
                  <c:v>81.031400000000005</c:v>
                </c:pt>
                <c:pt idx="2">
                  <c:v>84.374300000000005</c:v>
                </c:pt>
              </c:numCache>
            </c:numRef>
          </c:val>
          <c:smooth val="0"/>
        </c:ser>
        <c:ser>
          <c:idx val="1"/>
          <c:order val="3"/>
          <c:tx>
            <c:strRef>
              <c:f>Sheet1!$A$5</c:f>
              <c:strCache>
                <c:ptCount val="1"/>
                <c:pt idx="0">
                  <c:v>NHOPI</c:v>
                </c:pt>
              </c:strCache>
            </c:strRef>
          </c:tx>
          <c:spPr>
            <a:ln w="34925">
              <a:solidFill>
                <a:srgbClr val="7BA8DF"/>
              </a:solidFill>
            </a:ln>
          </c:spPr>
          <c:marker>
            <c:symbol val="diamond"/>
            <c:size val="9"/>
            <c:spPr>
              <a:solidFill>
                <a:srgbClr val="7BA8DF"/>
              </a:solidFill>
              <a:ln>
                <a:noFill/>
              </a:ln>
            </c:spPr>
          </c:marker>
          <c:cat>
            <c:strRef>
              <c:f>Sheet1!$B$1:$D$1</c:f>
              <c:strCache>
                <c:ptCount val="3"/>
                <c:pt idx="0">
                  <c:v>2009</c:v>
                </c:pt>
                <c:pt idx="1">
                  <c:v>2010</c:v>
                </c:pt>
                <c:pt idx="2">
                  <c:v>2011</c:v>
                </c:pt>
              </c:strCache>
            </c:strRef>
          </c:cat>
          <c:val>
            <c:numRef>
              <c:f>Sheet1!$B$5:$D$5</c:f>
              <c:numCache>
                <c:formatCode>0.0</c:formatCode>
                <c:ptCount val="3"/>
                <c:pt idx="0">
                  <c:v>94.385800000000003</c:v>
                </c:pt>
                <c:pt idx="1">
                  <c:v>91.272000000000006</c:v>
                </c:pt>
                <c:pt idx="2">
                  <c:v>60.454799999999999</c:v>
                </c:pt>
              </c:numCache>
            </c:numRef>
          </c:val>
          <c:smooth val="0"/>
        </c:ser>
        <c:ser>
          <c:idx val="4"/>
          <c:order val="4"/>
          <c:tx>
            <c:strRef>
              <c:f>Sheet1!$A$6</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Sheet1!$B$1:$D$1</c:f>
              <c:strCache>
                <c:ptCount val="3"/>
                <c:pt idx="0">
                  <c:v>2009</c:v>
                </c:pt>
                <c:pt idx="1">
                  <c:v>2010</c:v>
                </c:pt>
                <c:pt idx="2">
                  <c:v>2011</c:v>
                </c:pt>
              </c:strCache>
            </c:strRef>
          </c:cat>
          <c:val>
            <c:numRef>
              <c:f>Sheet1!$B$6:$D$6</c:f>
              <c:numCache>
                <c:formatCode>0.0</c:formatCode>
                <c:ptCount val="3"/>
                <c:pt idx="0">
                  <c:v>66.933499999999995</c:v>
                </c:pt>
                <c:pt idx="1">
                  <c:v>63.552500000000002</c:v>
                </c:pt>
                <c:pt idx="2">
                  <c:v>77.957700000000003</c:v>
                </c:pt>
              </c:numCache>
            </c:numRef>
          </c:val>
          <c:smooth val="0"/>
        </c:ser>
        <c:ser>
          <c:idx val="5"/>
          <c:order val="5"/>
          <c:tx>
            <c:strRef>
              <c:f>Sheet1!$A$7</c:f>
              <c:strCache>
                <c:ptCount val="1"/>
                <c:pt idx="0">
                  <c:v>Hispanic</c:v>
                </c:pt>
              </c:strCache>
            </c:strRef>
          </c:tx>
          <c:spPr>
            <a:ln>
              <a:solidFill>
                <a:srgbClr val="F79646"/>
              </a:solidFill>
            </a:ln>
          </c:spPr>
          <c:marker>
            <c:symbol val="plus"/>
            <c:size val="7"/>
            <c:spPr>
              <a:noFill/>
              <a:ln>
                <a:solidFill>
                  <a:srgbClr val="F79646"/>
                </a:solidFill>
              </a:ln>
            </c:spPr>
          </c:marker>
          <c:cat>
            <c:strRef>
              <c:f>Sheet1!$B$1:$D$1</c:f>
              <c:strCache>
                <c:ptCount val="3"/>
                <c:pt idx="0">
                  <c:v>2009</c:v>
                </c:pt>
                <c:pt idx="1">
                  <c:v>2010</c:v>
                </c:pt>
                <c:pt idx="2">
                  <c:v>2011</c:v>
                </c:pt>
              </c:strCache>
            </c:strRef>
          </c:cat>
          <c:val>
            <c:numRef>
              <c:f>Sheet1!$B$7:$D$7</c:f>
              <c:numCache>
                <c:formatCode>0.0</c:formatCode>
                <c:ptCount val="3"/>
                <c:pt idx="0">
                  <c:v>74.511099999999999</c:v>
                </c:pt>
                <c:pt idx="1">
                  <c:v>74.297300000000007</c:v>
                </c:pt>
                <c:pt idx="2">
                  <c:v>76.911199999999994</c:v>
                </c:pt>
              </c:numCache>
            </c:numRef>
          </c:val>
          <c:smooth val="0"/>
        </c:ser>
        <c:dLbls>
          <c:showLegendKey val="0"/>
          <c:showVal val="0"/>
          <c:showCatName val="0"/>
          <c:showSerName val="0"/>
          <c:showPercent val="0"/>
          <c:showBubbleSize val="0"/>
        </c:dLbls>
        <c:marker val="1"/>
        <c:smooth val="0"/>
        <c:axId val="190805120"/>
        <c:axId val="190807040"/>
      </c:lineChart>
      <c:catAx>
        <c:axId val="19080512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90807040"/>
        <c:crosses val="autoZero"/>
        <c:auto val="1"/>
        <c:lblAlgn val="ctr"/>
        <c:lblOffset val="100"/>
        <c:noMultiLvlLbl val="0"/>
      </c:catAx>
      <c:valAx>
        <c:axId val="190807040"/>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0805120"/>
        <c:crosses val="autoZero"/>
        <c:crossBetween val="between"/>
        <c:majorUnit val="10"/>
      </c:valAx>
    </c:plotArea>
    <c:legend>
      <c:legendPos val="t"/>
      <c:layout>
        <c:manualLayout>
          <c:xMode val="edge"/>
          <c:yMode val="edge"/>
          <c:x val="8.19954797317002E-3"/>
          <c:y val="1.1675185338674747E-3"/>
          <c:w val="0.99127867697093419"/>
          <c:h val="0.1242697093418878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2009</c:v>
                </c:pt>
                <c:pt idx="1">
                  <c:v>2010</c:v>
                </c:pt>
                <c:pt idx="2">
                  <c:v>2011</c:v>
                </c:pt>
              </c:strCache>
            </c:strRef>
          </c:cat>
          <c:val>
            <c:numRef>
              <c:f>Sheet1!$B$2:$D$2</c:f>
              <c:numCache>
                <c:formatCode>0.0</c:formatCode>
                <c:ptCount val="3"/>
                <c:pt idx="0">
                  <c:v>71.599999999999994</c:v>
                </c:pt>
                <c:pt idx="1">
                  <c:v>73.900000000000006</c:v>
                </c:pt>
                <c:pt idx="2">
                  <c:v>75.599999999999994</c:v>
                </c:pt>
              </c:numCache>
            </c:numRef>
          </c:val>
          <c:smooth val="0"/>
        </c:ser>
        <c:ser>
          <c:idx val="0"/>
          <c:order val="1"/>
          <c:tx>
            <c:strRef>
              <c:f>Sheet1!$A$3</c:f>
              <c:strCache>
                <c:ptCount val="1"/>
                <c:pt idx="0">
                  <c:v>18-34</c:v>
                </c:pt>
              </c:strCache>
            </c:strRef>
          </c:tx>
          <c:spPr>
            <a:ln w="25400">
              <a:solidFill>
                <a:srgbClr val="0072C6"/>
              </a:solidFill>
            </a:ln>
          </c:spPr>
          <c:marker>
            <c:symbol val="square"/>
            <c:size val="7"/>
            <c:spPr>
              <a:solidFill>
                <a:srgbClr val="0072C6"/>
              </a:solidFill>
              <a:ln>
                <a:noFill/>
              </a:ln>
            </c:spPr>
          </c:marker>
          <c:cat>
            <c:strRef>
              <c:f>Sheet1!$B$1:$D$1</c:f>
              <c:strCache>
                <c:ptCount val="3"/>
                <c:pt idx="0">
                  <c:v>2009</c:v>
                </c:pt>
                <c:pt idx="1">
                  <c:v>2010</c:v>
                </c:pt>
                <c:pt idx="2">
                  <c:v>2011</c:v>
                </c:pt>
              </c:strCache>
            </c:strRef>
          </c:cat>
          <c:val>
            <c:numRef>
              <c:f>Sheet1!$B$3:$D$3</c:f>
              <c:numCache>
                <c:formatCode>0.0</c:formatCode>
                <c:ptCount val="3"/>
                <c:pt idx="0">
                  <c:v>58.497500000000002</c:v>
                </c:pt>
                <c:pt idx="1">
                  <c:v>60.314700000000002</c:v>
                </c:pt>
                <c:pt idx="2">
                  <c:v>65.085400000000007</c:v>
                </c:pt>
              </c:numCache>
            </c:numRef>
          </c:val>
          <c:smooth val="0"/>
        </c:ser>
        <c:ser>
          <c:idx val="2"/>
          <c:order val="2"/>
          <c:tx>
            <c:strRef>
              <c:f>Sheet1!$A$4</c:f>
              <c:strCache>
                <c:ptCount val="1"/>
                <c:pt idx="0">
                  <c:v>35-44</c:v>
                </c:pt>
              </c:strCache>
            </c:strRef>
          </c:tx>
          <c:spPr>
            <a:ln w="25400">
              <a:solidFill>
                <a:srgbClr val="AABA0A"/>
              </a:solidFill>
            </a:ln>
          </c:spPr>
          <c:marker>
            <c:symbol val="triangle"/>
            <c:size val="9"/>
            <c:spPr>
              <a:solidFill>
                <a:srgbClr val="AABA0A"/>
              </a:solidFill>
              <a:ln>
                <a:noFill/>
              </a:ln>
            </c:spPr>
          </c:marker>
          <c:cat>
            <c:strRef>
              <c:f>Sheet1!$B$1:$D$1</c:f>
              <c:strCache>
                <c:ptCount val="3"/>
                <c:pt idx="0">
                  <c:v>2009</c:v>
                </c:pt>
                <c:pt idx="1">
                  <c:v>2010</c:v>
                </c:pt>
                <c:pt idx="2">
                  <c:v>2011</c:v>
                </c:pt>
              </c:strCache>
            </c:strRef>
          </c:cat>
          <c:val>
            <c:numRef>
              <c:f>Sheet1!$B$4:$D$4</c:f>
              <c:numCache>
                <c:formatCode>0.0</c:formatCode>
                <c:ptCount val="3"/>
                <c:pt idx="0">
                  <c:v>66.785899999999998</c:v>
                </c:pt>
                <c:pt idx="1">
                  <c:v>74.230500000000006</c:v>
                </c:pt>
                <c:pt idx="2">
                  <c:v>72.307900000000004</c:v>
                </c:pt>
              </c:numCache>
            </c:numRef>
          </c:val>
          <c:smooth val="0"/>
        </c:ser>
        <c:ser>
          <c:idx val="1"/>
          <c:order val="3"/>
          <c:tx>
            <c:strRef>
              <c:f>Sheet1!$A$5</c:f>
              <c:strCache>
                <c:ptCount val="1"/>
                <c:pt idx="0">
                  <c:v>45-54</c:v>
                </c:pt>
              </c:strCache>
            </c:strRef>
          </c:tx>
          <c:spPr>
            <a:ln w="34925">
              <a:solidFill>
                <a:srgbClr val="7BA8DF"/>
              </a:solidFill>
            </a:ln>
          </c:spPr>
          <c:marker>
            <c:symbol val="diamond"/>
            <c:size val="9"/>
            <c:spPr>
              <a:solidFill>
                <a:srgbClr val="7BA8DF"/>
              </a:solidFill>
              <a:ln>
                <a:noFill/>
              </a:ln>
            </c:spPr>
          </c:marker>
          <c:cat>
            <c:strRef>
              <c:f>Sheet1!$B$1:$D$1</c:f>
              <c:strCache>
                <c:ptCount val="3"/>
                <c:pt idx="0">
                  <c:v>2009</c:v>
                </c:pt>
                <c:pt idx="1">
                  <c:v>2010</c:v>
                </c:pt>
                <c:pt idx="2">
                  <c:v>2011</c:v>
                </c:pt>
              </c:strCache>
            </c:strRef>
          </c:cat>
          <c:val>
            <c:numRef>
              <c:f>Sheet1!$B$5:$D$5</c:f>
              <c:numCache>
                <c:formatCode>0.0</c:formatCode>
                <c:ptCount val="3"/>
                <c:pt idx="0">
                  <c:v>74.575999999999993</c:v>
                </c:pt>
                <c:pt idx="1">
                  <c:v>75.119600000000005</c:v>
                </c:pt>
                <c:pt idx="2">
                  <c:v>77.682000000000002</c:v>
                </c:pt>
              </c:numCache>
            </c:numRef>
          </c:val>
          <c:smooth val="0"/>
        </c:ser>
        <c:ser>
          <c:idx val="4"/>
          <c:order val="4"/>
          <c:tx>
            <c:strRef>
              <c:f>Sheet1!$A$6</c:f>
              <c:strCache>
                <c:ptCount val="1"/>
                <c:pt idx="0">
                  <c:v>55+</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Sheet1!$B$1:$D$1</c:f>
              <c:strCache>
                <c:ptCount val="3"/>
                <c:pt idx="0">
                  <c:v>2009</c:v>
                </c:pt>
                <c:pt idx="1">
                  <c:v>2010</c:v>
                </c:pt>
                <c:pt idx="2">
                  <c:v>2011</c:v>
                </c:pt>
              </c:strCache>
            </c:strRef>
          </c:cat>
          <c:val>
            <c:numRef>
              <c:f>Sheet1!$B$6:$D$6</c:f>
              <c:numCache>
                <c:formatCode>0.0</c:formatCode>
                <c:ptCount val="3"/>
                <c:pt idx="0">
                  <c:v>81.152000000000001</c:v>
                </c:pt>
                <c:pt idx="1">
                  <c:v>80.597300000000004</c:v>
                </c:pt>
                <c:pt idx="2">
                  <c:v>81.799899999999994</c:v>
                </c:pt>
              </c:numCache>
            </c:numRef>
          </c:val>
          <c:smooth val="0"/>
        </c:ser>
        <c:dLbls>
          <c:showLegendKey val="0"/>
          <c:showVal val="0"/>
          <c:showCatName val="0"/>
          <c:showSerName val="0"/>
          <c:showPercent val="0"/>
          <c:showBubbleSize val="0"/>
        </c:dLbls>
        <c:marker val="1"/>
        <c:smooth val="0"/>
        <c:axId val="191260544"/>
        <c:axId val="191287296"/>
      </c:lineChart>
      <c:catAx>
        <c:axId val="19126054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91287296"/>
        <c:crosses val="autoZero"/>
        <c:auto val="1"/>
        <c:lblAlgn val="ctr"/>
        <c:lblOffset val="100"/>
        <c:noMultiLvlLbl val="0"/>
      </c:catAx>
      <c:valAx>
        <c:axId val="19128729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1260544"/>
        <c:crosses val="autoZero"/>
        <c:crossBetween val="between"/>
        <c:majorUnit val="10"/>
      </c:valAx>
    </c:plotArea>
    <c:legend>
      <c:legendPos val="t"/>
      <c:layout>
        <c:manualLayout>
          <c:xMode val="edge"/>
          <c:yMode val="edge"/>
          <c:x val="5.4495965782055011E-2"/>
          <c:y val="1.1675185338674747E-3"/>
          <c:w val="0.8894269466316711"/>
          <c:h val="0.1242697093418878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2009</c:v>
                </c:pt>
                <c:pt idx="1">
                  <c:v>2010</c:v>
                </c:pt>
                <c:pt idx="2">
                  <c:v>2011</c:v>
                </c:pt>
              </c:strCache>
            </c:strRef>
          </c:cat>
          <c:val>
            <c:numRef>
              <c:f>Sheet1!$B$2:$D$2</c:f>
              <c:numCache>
                <c:formatCode>0.0</c:formatCode>
                <c:ptCount val="3"/>
                <c:pt idx="0">
                  <c:v>88.7</c:v>
                </c:pt>
                <c:pt idx="1">
                  <c:v>90.2</c:v>
                </c:pt>
                <c:pt idx="2">
                  <c:v>92.3</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Sheet1!$B$1:$D$1</c:f>
              <c:strCache>
                <c:ptCount val="3"/>
                <c:pt idx="0">
                  <c:v>2009</c:v>
                </c:pt>
                <c:pt idx="1">
                  <c:v>2010</c:v>
                </c:pt>
                <c:pt idx="2">
                  <c:v>2011</c:v>
                </c:pt>
              </c:strCache>
            </c:strRef>
          </c:cat>
          <c:val>
            <c:numRef>
              <c:f>Sheet1!$B$3:$D$3</c:f>
              <c:numCache>
                <c:formatCode>0.0</c:formatCode>
                <c:ptCount val="3"/>
                <c:pt idx="0">
                  <c:v>92.206100000000006</c:v>
                </c:pt>
                <c:pt idx="1">
                  <c:v>92.206199999999995</c:v>
                </c:pt>
                <c:pt idx="2">
                  <c:v>93.716399999999993</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Sheet1!$B$1:$D$1</c:f>
              <c:strCache>
                <c:ptCount val="3"/>
                <c:pt idx="0">
                  <c:v>2009</c:v>
                </c:pt>
                <c:pt idx="1">
                  <c:v>2010</c:v>
                </c:pt>
                <c:pt idx="2">
                  <c:v>2011</c:v>
                </c:pt>
              </c:strCache>
            </c:strRef>
          </c:cat>
          <c:val>
            <c:numRef>
              <c:f>Sheet1!$B$4:$D$4</c:f>
              <c:numCache>
                <c:formatCode>0.0</c:formatCode>
                <c:ptCount val="3"/>
                <c:pt idx="0">
                  <c:v>85.966200000000001</c:v>
                </c:pt>
                <c:pt idx="1">
                  <c:v>88.740700000000004</c:v>
                </c:pt>
                <c:pt idx="2">
                  <c:v>91.329099999999997</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Sheet1!$B$1:$D$1</c:f>
              <c:strCache>
                <c:ptCount val="3"/>
                <c:pt idx="0">
                  <c:v>2009</c:v>
                </c:pt>
                <c:pt idx="1">
                  <c:v>2010</c:v>
                </c:pt>
                <c:pt idx="2">
                  <c:v>2011</c:v>
                </c:pt>
              </c:strCache>
            </c:strRef>
          </c:cat>
          <c:val>
            <c:numRef>
              <c:f>Sheet1!$B$5:$D$5</c:f>
              <c:numCache>
                <c:formatCode>0.0</c:formatCode>
                <c:ptCount val="3"/>
                <c:pt idx="0">
                  <c:v>89.223200000000006</c:v>
                </c:pt>
                <c:pt idx="1">
                  <c:v>89.547499999999999</c:v>
                </c:pt>
                <c:pt idx="2">
                  <c:v>92.757499999999993</c:v>
                </c:pt>
              </c:numCache>
            </c:numRef>
          </c:val>
          <c:smooth val="0"/>
        </c:ser>
        <c:dLbls>
          <c:showLegendKey val="0"/>
          <c:showVal val="0"/>
          <c:showCatName val="0"/>
          <c:showSerName val="0"/>
          <c:showPercent val="0"/>
          <c:showBubbleSize val="0"/>
        </c:dLbls>
        <c:marker val="1"/>
        <c:smooth val="0"/>
        <c:axId val="180728192"/>
        <c:axId val="180730112"/>
      </c:lineChart>
      <c:catAx>
        <c:axId val="18072819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0730112"/>
        <c:crosses val="autoZero"/>
        <c:auto val="1"/>
        <c:lblAlgn val="ctr"/>
        <c:lblOffset val="100"/>
        <c:noMultiLvlLbl val="0"/>
      </c:catAx>
      <c:valAx>
        <c:axId val="180730112"/>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3023233206960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0728192"/>
        <c:crosses val="autoZero"/>
        <c:crossBetween val="between"/>
        <c:majorUnit val="5"/>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18-34</c:v>
                </c:pt>
              </c:strCache>
            </c:strRef>
          </c:tx>
          <c:spPr>
            <a:ln w="25400">
              <a:solidFill>
                <a:sysClr val="windowText" lastClr="000000"/>
              </a:solidFill>
            </a:ln>
          </c:spPr>
          <c:marker>
            <c:symbol val="circle"/>
            <c:size val="7"/>
            <c:spPr>
              <a:solidFill>
                <a:sysClr val="windowText" lastClr="000000"/>
              </a:solidFill>
              <a:ln>
                <a:noFill/>
              </a:ln>
            </c:spPr>
          </c:marker>
          <c:cat>
            <c:strRef>
              <c:f>Sheet1!$B$1:$D$1</c:f>
              <c:strCache>
                <c:ptCount val="3"/>
                <c:pt idx="0">
                  <c:v>2009</c:v>
                </c:pt>
                <c:pt idx="1">
                  <c:v>2010</c:v>
                </c:pt>
                <c:pt idx="2">
                  <c:v>2011</c:v>
                </c:pt>
              </c:strCache>
            </c:strRef>
          </c:cat>
          <c:val>
            <c:numRef>
              <c:f>Sheet1!$B$2:$D$2</c:f>
              <c:numCache>
                <c:formatCode>0.0</c:formatCode>
                <c:ptCount val="3"/>
                <c:pt idx="0">
                  <c:v>77.237200000000001</c:v>
                </c:pt>
                <c:pt idx="1">
                  <c:v>80.136600000000001</c:v>
                </c:pt>
                <c:pt idx="2">
                  <c:v>86.457599999999999</c:v>
                </c:pt>
              </c:numCache>
            </c:numRef>
          </c:val>
          <c:smooth val="0"/>
        </c:ser>
        <c:ser>
          <c:idx val="0"/>
          <c:order val="1"/>
          <c:tx>
            <c:strRef>
              <c:f>Sheet1!$A$3</c:f>
              <c:strCache>
                <c:ptCount val="1"/>
                <c:pt idx="0">
                  <c:v>35-44</c:v>
                </c:pt>
              </c:strCache>
            </c:strRef>
          </c:tx>
          <c:spPr>
            <a:ln w="25400">
              <a:solidFill>
                <a:srgbClr val="0072C6"/>
              </a:solidFill>
            </a:ln>
          </c:spPr>
          <c:marker>
            <c:symbol val="square"/>
            <c:size val="7"/>
            <c:spPr>
              <a:solidFill>
                <a:srgbClr val="0072C6"/>
              </a:solidFill>
              <a:ln>
                <a:noFill/>
              </a:ln>
            </c:spPr>
          </c:marker>
          <c:cat>
            <c:strRef>
              <c:f>Sheet1!$B$1:$D$1</c:f>
              <c:strCache>
                <c:ptCount val="3"/>
                <c:pt idx="0">
                  <c:v>2009</c:v>
                </c:pt>
                <c:pt idx="1">
                  <c:v>2010</c:v>
                </c:pt>
                <c:pt idx="2">
                  <c:v>2011</c:v>
                </c:pt>
              </c:strCache>
            </c:strRef>
          </c:cat>
          <c:val>
            <c:numRef>
              <c:f>Sheet1!$B$3:$D$3</c:f>
              <c:numCache>
                <c:formatCode>0.0</c:formatCode>
                <c:ptCount val="3"/>
                <c:pt idx="0">
                  <c:v>88.347700000000003</c:v>
                </c:pt>
                <c:pt idx="1">
                  <c:v>90.256699999999995</c:v>
                </c:pt>
                <c:pt idx="2">
                  <c:v>91.229900000000001</c:v>
                </c:pt>
              </c:numCache>
            </c:numRef>
          </c:val>
          <c:smooth val="0"/>
        </c:ser>
        <c:ser>
          <c:idx val="2"/>
          <c:order val="2"/>
          <c:tx>
            <c:strRef>
              <c:f>Sheet1!$A$4</c:f>
              <c:strCache>
                <c:ptCount val="1"/>
                <c:pt idx="0">
                  <c:v>45-54</c:v>
                </c:pt>
              </c:strCache>
            </c:strRef>
          </c:tx>
          <c:spPr>
            <a:ln w="25400">
              <a:solidFill>
                <a:srgbClr val="AABA0A"/>
              </a:solidFill>
            </a:ln>
          </c:spPr>
          <c:marker>
            <c:symbol val="triangle"/>
            <c:size val="9"/>
            <c:spPr>
              <a:solidFill>
                <a:srgbClr val="AABA0A"/>
              </a:solidFill>
              <a:ln>
                <a:noFill/>
              </a:ln>
            </c:spPr>
          </c:marker>
          <c:cat>
            <c:strRef>
              <c:f>Sheet1!$B$1:$D$1</c:f>
              <c:strCache>
                <c:ptCount val="3"/>
                <c:pt idx="0">
                  <c:v>2009</c:v>
                </c:pt>
                <c:pt idx="1">
                  <c:v>2010</c:v>
                </c:pt>
                <c:pt idx="2">
                  <c:v>2011</c:v>
                </c:pt>
              </c:strCache>
            </c:strRef>
          </c:cat>
          <c:val>
            <c:numRef>
              <c:f>Sheet1!$B$4:$D$4</c:f>
              <c:numCache>
                <c:formatCode>0.0</c:formatCode>
                <c:ptCount val="3"/>
                <c:pt idx="0">
                  <c:v>91.355000000000004</c:v>
                </c:pt>
                <c:pt idx="1">
                  <c:v>92.4435</c:v>
                </c:pt>
                <c:pt idx="2">
                  <c:v>93.512799999999999</c:v>
                </c:pt>
              </c:numCache>
            </c:numRef>
          </c:val>
          <c:smooth val="0"/>
        </c:ser>
        <c:ser>
          <c:idx val="1"/>
          <c:order val="3"/>
          <c:tx>
            <c:strRef>
              <c:f>Sheet1!$A$5</c:f>
              <c:strCache>
                <c:ptCount val="1"/>
                <c:pt idx="0">
                  <c:v>55+</c:v>
                </c:pt>
              </c:strCache>
            </c:strRef>
          </c:tx>
          <c:spPr>
            <a:ln w="34925">
              <a:solidFill>
                <a:srgbClr val="7BA8DF"/>
              </a:solidFill>
            </a:ln>
          </c:spPr>
          <c:marker>
            <c:symbol val="diamond"/>
            <c:size val="9"/>
            <c:spPr>
              <a:solidFill>
                <a:srgbClr val="7BA8DF"/>
              </a:solidFill>
              <a:ln>
                <a:noFill/>
              </a:ln>
            </c:spPr>
          </c:marker>
          <c:cat>
            <c:strRef>
              <c:f>Sheet1!$B$1:$D$1</c:f>
              <c:strCache>
                <c:ptCount val="3"/>
                <c:pt idx="0">
                  <c:v>2009</c:v>
                </c:pt>
                <c:pt idx="1">
                  <c:v>2010</c:v>
                </c:pt>
                <c:pt idx="2">
                  <c:v>2011</c:v>
                </c:pt>
              </c:strCache>
            </c:strRef>
          </c:cat>
          <c:val>
            <c:numRef>
              <c:f>Sheet1!$B$5:$D$5</c:f>
              <c:numCache>
                <c:formatCode>0.0</c:formatCode>
                <c:ptCount val="3"/>
                <c:pt idx="0">
                  <c:v>92.239000000000004</c:v>
                </c:pt>
                <c:pt idx="1">
                  <c:v>93.247799999999998</c:v>
                </c:pt>
                <c:pt idx="2">
                  <c:v>94.964699999999993</c:v>
                </c:pt>
              </c:numCache>
            </c:numRef>
          </c:val>
          <c:smooth val="0"/>
        </c:ser>
        <c:dLbls>
          <c:showLegendKey val="0"/>
          <c:showVal val="0"/>
          <c:showCatName val="0"/>
          <c:showSerName val="0"/>
          <c:showPercent val="0"/>
          <c:showBubbleSize val="0"/>
        </c:dLbls>
        <c:marker val="1"/>
        <c:smooth val="0"/>
        <c:axId val="185196928"/>
        <c:axId val="185198848"/>
      </c:lineChart>
      <c:catAx>
        <c:axId val="18519692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5198848"/>
        <c:crosses val="autoZero"/>
        <c:auto val="1"/>
        <c:lblAlgn val="ctr"/>
        <c:lblOffset val="100"/>
        <c:noMultiLvlLbl val="0"/>
      </c:catAx>
      <c:valAx>
        <c:axId val="185198848"/>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5196928"/>
        <c:crosses val="autoZero"/>
        <c:crossBetween val="between"/>
        <c:majorUnit val="5"/>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38441722562457"/>
          <c:y val="0.14454821619519781"/>
          <c:w val="0.80595265869544086"/>
          <c:h val="0.720768688636142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Sheet1!$B$2:$O$2</c:f>
              <c:numCache>
                <c:formatCode>0.0</c:formatCode>
                <c:ptCount val="14"/>
                <c:pt idx="0">
                  <c:v>5.2</c:v>
                </c:pt>
                <c:pt idx="1">
                  <c:v>5</c:v>
                </c:pt>
                <c:pt idx="2">
                  <c:v>4.9000000000000004</c:v>
                </c:pt>
                <c:pt idx="3">
                  <c:v>4.7</c:v>
                </c:pt>
                <c:pt idx="4" formatCode="General">
                  <c:v>4.5</c:v>
                </c:pt>
                <c:pt idx="5" formatCode="General">
                  <c:v>4.2</c:v>
                </c:pt>
                <c:pt idx="6">
                  <c:v>4</c:v>
                </c:pt>
                <c:pt idx="7" formatCode="General">
                  <c:v>3.7</c:v>
                </c:pt>
                <c:pt idx="8">
                  <c:v>3.3</c:v>
                </c:pt>
                <c:pt idx="9">
                  <c:v>3</c:v>
                </c:pt>
                <c:pt idx="10" formatCode="General">
                  <c:v>2.6</c:v>
                </c:pt>
                <c:pt idx="11" formatCode="General">
                  <c:v>2.4</c:v>
                </c:pt>
                <c:pt idx="12" formatCode="General">
                  <c:v>2.2000000000000002</c:v>
                </c:pt>
                <c:pt idx="13" formatCode="General">
                  <c:v>2.1</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Sheet1!$B$3:$O$3</c:f>
              <c:numCache>
                <c:formatCode>0.0</c:formatCode>
                <c:ptCount val="14"/>
                <c:pt idx="0">
                  <c:v>2.8</c:v>
                </c:pt>
                <c:pt idx="1">
                  <c:v>2.6</c:v>
                </c:pt>
                <c:pt idx="2">
                  <c:v>2.6</c:v>
                </c:pt>
                <c:pt idx="3">
                  <c:v>2.5</c:v>
                </c:pt>
                <c:pt idx="4" formatCode="General">
                  <c:v>2.2999999999999998</c:v>
                </c:pt>
                <c:pt idx="5">
                  <c:v>2.2000000000000002</c:v>
                </c:pt>
                <c:pt idx="6" formatCode="General">
                  <c:v>2.1</c:v>
                </c:pt>
                <c:pt idx="7">
                  <c:v>1.9</c:v>
                </c:pt>
                <c:pt idx="8">
                  <c:v>1.7</c:v>
                </c:pt>
                <c:pt idx="9">
                  <c:v>1.5</c:v>
                </c:pt>
                <c:pt idx="10" formatCode="General">
                  <c:v>1.4</c:v>
                </c:pt>
                <c:pt idx="11" formatCode="General">
                  <c:v>1.3</c:v>
                </c:pt>
                <c:pt idx="12" formatCode="General">
                  <c:v>1.2</c:v>
                </c:pt>
                <c:pt idx="13" formatCode="General">
                  <c:v>1.2</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Sheet1!$B$4:$O$4</c:f>
              <c:numCache>
                <c:formatCode>0.0</c:formatCode>
                <c:ptCount val="14"/>
                <c:pt idx="0">
                  <c:v>23.3</c:v>
                </c:pt>
                <c:pt idx="1">
                  <c:v>22.8</c:v>
                </c:pt>
                <c:pt idx="2">
                  <c:v>22.5</c:v>
                </c:pt>
                <c:pt idx="3">
                  <c:v>21.3</c:v>
                </c:pt>
                <c:pt idx="4" formatCode="General">
                  <c:v>20.2</c:v>
                </c:pt>
                <c:pt idx="5">
                  <c:v>19.2</c:v>
                </c:pt>
                <c:pt idx="6" formatCode="General">
                  <c:v>18.3</c:v>
                </c:pt>
                <c:pt idx="7">
                  <c:v>17</c:v>
                </c:pt>
                <c:pt idx="8">
                  <c:v>14.9</c:v>
                </c:pt>
                <c:pt idx="9">
                  <c:v>13.7</c:v>
                </c:pt>
                <c:pt idx="10" formatCode="General">
                  <c:v>11.6</c:v>
                </c:pt>
                <c:pt idx="11" formatCode="General">
                  <c:v>10.3</c:v>
                </c:pt>
                <c:pt idx="12" formatCode="General">
                  <c:v>9.5</c:v>
                </c:pt>
                <c:pt idx="13" formatCode="General">
                  <c:v>8.9</c:v>
                </c:pt>
              </c:numCache>
            </c:numRef>
          </c:val>
          <c:smooth val="0"/>
        </c:ser>
        <c:ser>
          <c:idx val="1"/>
          <c:order val="3"/>
          <c:tx>
            <c:strRef>
              <c:f>Sheet1!$A$5</c:f>
              <c:strCache>
                <c:ptCount val="1"/>
                <c:pt idx="0">
                  <c:v>API</c:v>
                </c:pt>
              </c:strCache>
            </c:strRef>
          </c:tx>
          <c:spPr>
            <a:ln w="34925">
              <a:solidFill>
                <a:srgbClr val="7BA8DF"/>
              </a:solidFill>
            </a:ln>
          </c:spPr>
          <c:marker>
            <c:symbol val="diamond"/>
            <c:size val="9"/>
            <c:spPr>
              <a:solidFill>
                <a:srgbClr val="7BA8DF"/>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Sheet1!$B$5:$O$5</c:f>
              <c:numCache>
                <c:formatCode>0.0</c:formatCode>
                <c:ptCount val="14"/>
                <c:pt idx="0">
                  <c:v>0.6</c:v>
                </c:pt>
                <c:pt idx="1">
                  <c:v>0.7</c:v>
                </c:pt>
                <c:pt idx="2">
                  <c:v>0.8</c:v>
                </c:pt>
                <c:pt idx="3">
                  <c:v>0.7</c:v>
                </c:pt>
                <c:pt idx="4" formatCode="General">
                  <c:v>0.7</c:v>
                </c:pt>
                <c:pt idx="5">
                  <c:v>0.6</c:v>
                </c:pt>
                <c:pt idx="6" formatCode="General">
                  <c:v>0.6</c:v>
                </c:pt>
                <c:pt idx="7">
                  <c:v>0.5</c:v>
                </c:pt>
                <c:pt idx="8">
                  <c:v>0.6</c:v>
                </c:pt>
                <c:pt idx="9">
                  <c:v>0.4</c:v>
                </c:pt>
                <c:pt idx="10" formatCode="General">
                  <c:v>0.4</c:v>
                </c:pt>
                <c:pt idx="11" formatCode="General">
                  <c:v>0.4</c:v>
                </c:pt>
                <c:pt idx="12" formatCode="General">
                  <c:v>0.4</c:v>
                </c:pt>
                <c:pt idx="13" formatCode="General">
                  <c:v>0.4</c:v>
                </c:pt>
              </c:numCache>
            </c:numRef>
          </c:val>
          <c:smooth val="0"/>
        </c:ser>
        <c:ser>
          <c:idx val="4"/>
          <c:order val="4"/>
          <c:tx>
            <c:strRef>
              <c:f>Sheet1!$A$6</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Sheet1!$B$6:$O$6</c:f>
              <c:numCache>
                <c:formatCode>0.0</c:formatCode>
                <c:ptCount val="14"/>
                <c:pt idx="0">
                  <c:v>2.2000000000000002</c:v>
                </c:pt>
                <c:pt idx="1">
                  <c:v>2.7</c:v>
                </c:pt>
                <c:pt idx="2">
                  <c:v>2.2000000000000002</c:v>
                </c:pt>
                <c:pt idx="3">
                  <c:v>2.5</c:v>
                </c:pt>
                <c:pt idx="4" formatCode="General">
                  <c:v>2.7</c:v>
                </c:pt>
                <c:pt idx="5">
                  <c:v>2.5</c:v>
                </c:pt>
                <c:pt idx="6" formatCode="General">
                  <c:v>2.1</c:v>
                </c:pt>
                <c:pt idx="7">
                  <c:v>2.2999999999999998</c:v>
                </c:pt>
                <c:pt idx="8">
                  <c:v>1.8</c:v>
                </c:pt>
                <c:pt idx="9">
                  <c:v>1.7</c:v>
                </c:pt>
                <c:pt idx="10" formatCode="General">
                  <c:v>1.6</c:v>
                </c:pt>
                <c:pt idx="11" formatCode="General">
                  <c:v>1.2</c:v>
                </c:pt>
                <c:pt idx="12">
                  <c:v>1</c:v>
                </c:pt>
                <c:pt idx="13" formatCode="General">
                  <c:v>1.3</c:v>
                </c:pt>
              </c:numCache>
            </c:numRef>
          </c:val>
          <c:smooth val="0"/>
        </c:ser>
        <c:dLbls>
          <c:showLegendKey val="0"/>
          <c:showVal val="0"/>
          <c:showCatName val="0"/>
          <c:showSerName val="0"/>
          <c:showPercent val="0"/>
          <c:showBubbleSize val="0"/>
        </c:dLbls>
        <c:marker val="1"/>
        <c:smooth val="0"/>
        <c:axId val="194485248"/>
        <c:axId val="194491520"/>
      </c:lineChart>
      <c:catAx>
        <c:axId val="194485248"/>
        <c:scaling>
          <c:orientation val="minMax"/>
        </c:scaling>
        <c:delete val="0"/>
        <c:axPos val="b"/>
        <c:numFmt formatCode="General" sourceLinked="1"/>
        <c:majorTickMark val="out"/>
        <c:minorTickMark val="none"/>
        <c:tickLblPos val="nextTo"/>
        <c:txPr>
          <a:bodyPr rot="-3900000"/>
          <a:lstStyle/>
          <a:p>
            <a:pPr>
              <a:defRPr sz="1400" b="0" baseline="0">
                <a:latin typeface="Calibri" panose="020F0502020204030204" pitchFamily="34" charset="0"/>
              </a:defRPr>
            </a:pPr>
            <a:endParaRPr lang="en-US"/>
          </a:p>
        </c:txPr>
        <c:crossAx val="194491520"/>
        <c:crosses val="autoZero"/>
        <c:auto val="1"/>
        <c:lblAlgn val="ctr"/>
        <c:lblOffset val="100"/>
        <c:noMultiLvlLbl val="0"/>
      </c:catAx>
      <c:valAx>
        <c:axId val="19449152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0"/>
              <c:y val="0.2145370370370370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4485248"/>
        <c:crosses val="autoZero"/>
        <c:crossBetween val="between"/>
        <c:majorUnit val="5"/>
      </c:valAx>
      <c:spPr>
        <a:noFill/>
        <a:ln w="25400">
          <a:noFill/>
        </a:ln>
      </c:spPr>
    </c:plotArea>
    <c:legend>
      <c:legendPos val="t"/>
      <c:layout>
        <c:manualLayout>
          <c:xMode val="edge"/>
          <c:yMode val="edge"/>
          <c:x val="2.0268299795858846E-3"/>
          <c:y val="1.6599591717701954E-2"/>
          <c:w val="0.99127867697093419"/>
          <c:h val="0.1119240303295421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704627199377856"/>
          <c:y val="0.10442475940507435"/>
          <c:w val="0.82102483717313113"/>
          <c:h val="0.72076868863614274"/>
        </c:manualLayout>
      </c:layout>
      <c:lineChart>
        <c:grouping val="standard"/>
        <c:varyColors val="0"/>
        <c:ser>
          <c:idx val="3"/>
          <c:order val="0"/>
          <c:tx>
            <c:strRef>
              <c:f>Sheet1!$A$2</c:f>
              <c:strCache>
                <c:ptCount val="1"/>
                <c:pt idx="0">
                  <c:v>Male</c:v>
                </c:pt>
              </c:strCache>
            </c:strRef>
          </c:tx>
          <c:spPr>
            <a:ln w="25400">
              <a:solidFill>
                <a:sysClr val="windowText" lastClr="000000"/>
              </a:solidFill>
            </a:ln>
          </c:spPr>
          <c:marker>
            <c:symbol val="circle"/>
            <c:size val="7"/>
            <c:spPr>
              <a:solidFill>
                <a:sysClr val="windowText" lastClr="000000"/>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Sheet1!$B$2:$O$2</c:f>
              <c:numCache>
                <c:formatCode>0.0</c:formatCode>
                <c:ptCount val="14"/>
                <c:pt idx="0">
                  <c:v>7.9</c:v>
                </c:pt>
                <c:pt idx="1">
                  <c:v>7.5</c:v>
                </c:pt>
                <c:pt idx="2">
                  <c:v>7.4</c:v>
                </c:pt>
                <c:pt idx="3">
                  <c:v>7.1</c:v>
                </c:pt>
                <c:pt idx="4" formatCode="General">
                  <c:v>6.6</c:v>
                </c:pt>
                <c:pt idx="5">
                  <c:v>6.3</c:v>
                </c:pt>
                <c:pt idx="6" formatCode="General">
                  <c:v>5.9</c:v>
                </c:pt>
                <c:pt idx="7">
                  <c:v>5.4</c:v>
                </c:pt>
                <c:pt idx="8">
                  <c:v>4.8</c:v>
                </c:pt>
                <c:pt idx="9">
                  <c:v>4.4000000000000004</c:v>
                </c:pt>
                <c:pt idx="10" formatCode="General">
                  <c:v>3.8</c:v>
                </c:pt>
                <c:pt idx="11" formatCode="General">
                  <c:v>3.4</c:v>
                </c:pt>
                <c:pt idx="12">
                  <c:v>3.2</c:v>
                </c:pt>
                <c:pt idx="13" formatCode="General">
                  <c:v>3.1</c:v>
                </c:pt>
              </c:numCache>
            </c:numRef>
          </c:val>
          <c:smooth val="0"/>
        </c:ser>
        <c:ser>
          <c:idx val="0"/>
          <c:order val="1"/>
          <c:tx>
            <c:strRef>
              <c:f>Sheet1!$A$3</c:f>
              <c:strCache>
                <c:ptCount val="1"/>
                <c:pt idx="0">
                  <c:v>Female</c:v>
                </c:pt>
              </c:strCache>
            </c:strRef>
          </c:tx>
          <c:spPr>
            <a:ln w="25400">
              <a:solidFill>
                <a:srgbClr val="0072C6"/>
              </a:solidFill>
            </a:ln>
          </c:spPr>
          <c:marker>
            <c:symbol val="square"/>
            <c:size val="7"/>
            <c:spPr>
              <a:solidFill>
                <a:srgbClr val="0072C6"/>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Sheet1!$B$3:$O$3</c:f>
              <c:numCache>
                <c:formatCode>0.0</c:formatCode>
                <c:ptCount val="14"/>
                <c:pt idx="0">
                  <c:v>2.5</c:v>
                </c:pt>
                <c:pt idx="1">
                  <c:v>2.5</c:v>
                </c:pt>
                <c:pt idx="2">
                  <c:v>2.5</c:v>
                </c:pt>
                <c:pt idx="3">
                  <c:v>2.4</c:v>
                </c:pt>
                <c:pt idx="4" formatCode="General">
                  <c:v>2.4</c:v>
                </c:pt>
                <c:pt idx="5">
                  <c:v>2.2999999999999998</c:v>
                </c:pt>
                <c:pt idx="6" formatCode="General">
                  <c:v>2.2000000000000002</c:v>
                </c:pt>
                <c:pt idx="7">
                  <c:v>2.1</c:v>
                </c:pt>
                <c:pt idx="8">
                  <c:v>1.9</c:v>
                </c:pt>
                <c:pt idx="9">
                  <c:v>1.7</c:v>
                </c:pt>
                <c:pt idx="10" formatCode="General">
                  <c:v>1.4</c:v>
                </c:pt>
                <c:pt idx="11" formatCode="General">
                  <c:v>1.3</c:v>
                </c:pt>
                <c:pt idx="12">
                  <c:v>1.2</c:v>
                </c:pt>
                <c:pt idx="13" formatCode="General">
                  <c:v>1.1000000000000001</c:v>
                </c:pt>
              </c:numCache>
            </c:numRef>
          </c:val>
          <c:smooth val="0"/>
        </c:ser>
        <c:dLbls>
          <c:showLegendKey val="0"/>
          <c:showVal val="0"/>
          <c:showCatName val="0"/>
          <c:showSerName val="0"/>
          <c:showPercent val="0"/>
          <c:showBubbleSize val="0"/>
        </c:dLbls>
        <c:marker val="1"/>
        <c:smooth val="0"/>
        <c:axId val="194828544"/>
        <c:axId val="194830720"/>
      </c:lineChart>
      <c:catAx>
        <c:axId val="194828544"/>
        <c:scaling>
          <c:orientation val="minMax"/>
        </c:scaling>
        <c:delete val="0"/>
        <c:axPos val="b"/>
        <c:numFmt formatCode="General" sourceLinked="1"/>
        <c:majorTickMark val="out"/>
        <c:minorTickMark val="none"/>
        <c:tickLblPos val="nextTo"/>
        <c:txPr>
          <a:bodyPr rot="-3900000"/>
          <a:lstStyle/>
          <a:p>
            <a:pPr>
              <a:defRPr sz="1400" b="0" baseline="0">
                <a:latin typeface="Calibri" panose="020F0502020204030204" pitchFamily="34" charset="0"/>
              </a:defRPr>
            </a:pPr>
            <a:endParaRPr lang="en-US"/>
          </a:p>
        </c:txPr>
        <c:crossAx val="194830720"/>
        <c:crosses val="autoZero"/>
        <c:auto val="1"/>
        <c:lblAlgn val="ctr"/>
        <c:lblOffset val="100"/>
        <c:noMultiLvlLbl val="0"/>
      </c:catAx>
      <c:valAx>
        <c:axId val="19483072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Rate</a:t>
                </a:r>
                <a:r>
                  <a:rPr lang="en-US" baseline="0" dirty="0" smtClean="0"/>
                  <a:t> per 100,000 Population</a:t>
                </a:r>
                <a:endParaRPr lang="en-US" dirty="0"/>
              </a:p>
            </c:rich>
          </c:tx>
          <c:layout>
            <c:manualLayout>
              <c:xMode val="edge"/>
              <c:yMode val="edge"/>
              <c:x val="7.716049382716049E-3"/>
              <c:y val="0.1960185185185184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4828544"/>
        <c:crosses val="autoZero"/>
        <c:crossBetween val="between"/>
        <c:majorUnit val="5"/>
      </c:valAx>
    </c:plotArea>
    <c:legend>
      <c:legendPos val="t"/>
      <c:layout>
        <c:manualLayout>
          <c:xMode val="edge"/>
          <c:yMode val="edge"/>
          <c:x val="8.19954797317002E-3"/>
          <c:y val="1.1675185338674747E-3"/>
          <c:w val="0.99127867697093419"/>
          <c:h val="6.8714153786332263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6306673471371635"/>
          <c:w val="0.78090138038300771"/>
          <c:h val="0.7224509089141635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2010</c:v>
                </c:pt>
                <c:pt idx="1">
                  <c:v>2011</c:v>
                </c:pt>
                <c:pt idx="2">
                  <c:v>2012</c:v>
                </c:pt>
                <c:pt idx="3">
                  <c:v>2013</c:v>
                </c:pt>
              </c:strCache>
            </c:strRef>
          </c:cat>
          <c:val>
            <c:numRef>
              <c:f>Sheet1!$B$2:$E$2</c:f>
              <c:numCache>
                <c:formatCode>0.0</c:formatCode>
                <c:ptCount val="4"/>
                <c:pt idx="0">
                  <c:v>82.21</c:v>
                </c:pt>
                <c:pt idx="1">
                  <c:v>82.22</c:v>
                </c:pt>
                <c:pt idx="2">
                  <c:v>82.08</c:v>
                </c:pt>
                <c:pt idx="3">
                  <c:v>81.040000000000006</c:v>
                </c:pt>
              </c:numCache>
            </c:numRef>
          </c:val>
          <c:smooth val="0"/>
        </c:ser>
        <c:ser>
          <c:idx val="0"/>
          <c:order val="1"/>
          <c:tx>
            <c:strRef>
              <c:f>Sheet1!$A$3</c:f>
              <c:strCache>
                <c:ptCount val="1"/>
                <c:pt idx="0">
                  <c:v>Male</c:v>
                </c:pt>
              </c:strCache>
            </c:strRef>
          </c:tx>
          <c:spPr>
            <a:ln w="25400">
              <a:solidFill>
                <a:srgbClr val="0072C6"/>
              </a:solidFill>
            </a:ln>
          </c:spPr>
          <c:marker>
            <c:symbol val="square"/>
            <c:size val="7"/>
            <c:spPr>
              <a:solidFill>
                <a:srgbClr val="0072C6"/>
              </a:solidFill>
              <a:ln>
                <a:noFill/>
              </a:ln>
            </c:spPr>
          </c:marker>
          <c:cat>
            <c:strRef>
              <c:f>Sheet1!$B$1:$E$1</c:f>
              <c:strCache>
                <c:ptCount val="4"/>
                <c:pt idx="0">
                  <c:v>2010</c:v>
                </c:pt>
                <c:pt idx="1">
                  <c:v>2011</c:v>
                </c:pt>
                <c:pt idx="2">
                  <c:v>2012</c:v>
                </c:pt>
                <c:pt idx="3">
                  <c:v>2013</c:v>
                </c:pt>
              </c:strCache>
            </c:strRef>
          </c:cat>
          <c:val>
            <c:numRef>
              <c:f>Sheet1!$B$3:$E$3</c:f>
              <c:numCache>
                <c:formatCode>0.0</c:formatCode>
                <c:ptCount val="4"/>
                <c:pt idx="0">
                  <c:v>81.95</c:v>
                </c:pt>
                <c:pt idx="1">
                  <c:v>81.97</c:v>
                </c:pt>
                <c:pt idx="2">
                  <c:v>81.66</c:v>
                </c:pt>
                <c:pt idx="3">
                  <c:v>80.31</c:v>
                </c:pt>
              </c:numCache>
            </c:numRef>
          </c:val>
          <c:smooth val="0"/>
        </c:ser>
        <c:ser>
          <c:idx val="2"/>
          <c:order val="2"/>
          <c:tx>
            <c:strRef>
              <c:f>Sheet1!$A$4</c:f>
              <c:strCache>
                <c:ptCount val="1"/>
                <c:pt idx="0">
                  <c:v>Female</c:v>
                </c:pt>
              </c:strCache>
            </c:strRef>
          </c:tx>
          <c:spPr>
            <a:ln w="25400">
              <a:solidFill>
                <a:srgbClr val="AABA0A"/>
              </a:solidFill>
            </a:ln>
          </c:spPr>
          <c:marker>
            <c:symbol val="triangle"/>
            <c:size val="9"/>
            <c:spPr>
              <a:solidFill>
                <a:srgbClr val="AABA0A"/>
              </a:solidFill>
              <a:ln>
                <a:noFill/>
              </a:ln>
            </c:spPr>
          </c:marker>
          <c:cat>
            <c:strRef>
              <c:f>Sheet1!$B$1:$E$1</c:f>
              <c:strCache>
                <c:ptCount val="4"/>
                <c:pt idx="0">
                  <c:v>2010</c:v>
                </c:pt>
                <c:pt idx="1">
                  <c:v>2011</c:v>
                </c:pt>
                <c:pt idx="2">
                  <c:v>2012</c:v>
                </c:pt>
                <c:pt idx="3">
                  <c:v>2013</c:v>
                </c:pt>
              </c:strCache>
            </c:strRef>
          </c:cat>
          <c:val>
            <c:numRef>
              <c:f>Sheet1!$B$4:$E$4</c:f>
              <c:numCache>
                <c:formatCode>0.0</c:formatCode>
                <c:ptCount val="4"/>
                <c:pt idx="0">
                  <c:v>82.93</c:v>
                </c:pt>
                <c:pt idx="1">
                  <c:v>82.9</c:v>
                </c:pt>
                <c:pt idx="2">
                  <c:v>83.17</c:v>
                </c:pt>
                <c:pt idx="3">
                  <c:v>82.9</c:v>
                </c:pt>
              </c:numCache>
            </c:numRef>
          </c:val>
          <c:smooth val="0"/>
        </c:ser>
        <c:ser>
          <c:idx val="1"/>
          <c:order val="3"/>
          <c:tx>
            <c:strRef>
              <c:f>Sheet1!$A$5</c:f>
              <c:strCache>
                <c:ptCount val="1"/>
                <c:pt idx="0">
                  <c:v>Transgender</c:v>
                </c:pt>
              </c:strCache>
            </c:strRef>
          </c:tx>
          <c:spPr>
            <a:ln w="34925">
              <a:solidFill>
                <a:srgbClr val="7BA8DF"/>
              </a:solidFill>
            </a:ln>
          </c:spPr>
          <c:marker>
            <c:symbol val="diamond"/>
            <c:size val="9"/>
            <c:spPr>
              <a:solidFill>
                <a:srgbClr val="7BA8DF"/>
              </a:solidFill>
              <a:ln>
                <a:noFill/>
              </a:ln>
            </c:spPr>
          </c:marker>
          <c:cat>
            <c:strRef>
              <c:f>Sheet1!$B$1:$E$1</c:f>
              <c:strCache>
                <c:ptCount val="4"/>
                <c:pt idx="0">
                  <c:v>2010</c:v>
                </c:pt>
                <c:pt idx="1">
                  <c:v>2011</c:v>
                </c:pt>
                <c:pt idx="2">
                  <c:v>2012</c:v>
                </c:pt>
                <c:pt idx="3">
                  <c:v>2013</c:v>
                </c:pt>
              </c:strCache>
            </c:strRef>
          </c:cat>
          <c:val>
            <c:numRef>
              <c:f>Sheet1!$B$5:$E$5</c:f>
              <c:numCache>
                <c:formatCode>0.0</c:formatCode>
                <c:ptCount val="4"/>
                <c:pt idx="0">
                  <c:v>78.239999999999995</c:v>
                </c:pt>
                <c:pt idx="1">
                  <c:v>79.88</c:v>
                </c:pt>
                <c:pt idx="2">
                  <c:v>80.3</c:v>
                </c:pt>
                <c:pt idx="3">
                  <c:v>78.08</c:v>
                </c:pt>
              </c:numCache>
            </c:numRef>
          </c:val>
          <c:smooth val="0"/>
        </c:ser>
        <c:dLbls>
          <c:showLegendKey val="0"/>
          <c:showVal val="0"/>
          <c:showCatName val="0"/>
          <c:showSerName val="0"/>
          <c:showPercent val="0"/>
          <c:showBubbleSize val="0"/>
        </c:dLbls>
        <c:marker val="1"/>
        <c:smooth val="0"/>
        <c:axId val="197284224"/>
        <c:axId val="197286144"/>
      </c:lineChart>
      <c:catAx>
        <c:axId val="19728422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97286144"/>
        <c:crosses val="autoZero"/>
        <c:auto val="1"/>
        <c:lblAlgn val="ctr"/>
        <c:lblOffset val="100"/>
        <c:noMultiLvlLbl val="0"/>
      </c:catAx>
      <c:valAx>
        <c:axId val="197286144"/>
        <c:scaling>
          <c:orientation val="minMax"/>
          <c:max val="100"/>
          <c:min val="7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7284224"/>
        <c:crosses val="autoZero"/>
        <c:crossBetween val="between"/>
        <c:majorUnit val="5"/>
      </c:valAx>
    </c:plotArea>
    <c:legend>
      <c:legendPos val="t"/>
      <c:layout>
        <c:manualLayout>
          <c:xMode val="edge"/>
          <c:yMode val="edge"/>
          <c:x val="5.4495965782055011E-2"/>
          <c:y val="1.1675185338674747E-3"/>
          <c:w val="0.8894269466316711"/>
          <c:h val="0.1057511908233693"/>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7136803587836816"/>
          <c:w val="0.78090138038300771"/>
          <c:h val="0.71246719160104988"/>
        </c:manualLayout>
      </c:layout>
      <c:lineChart>
        <c:grouping val="standard"/>
        <c:varyColors val="0"/>
        <c:ser>
          <c:idx val="3"/>
          <c:order val="0"/>
          <c:tx>
            <c:strRef>
              <c:f>Sheet1!$A$2</c:f>
              <c:strCache>
                <c:ptCount val="1"/>
                <c:pt idx="0">
                  <c:v>White </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2010</c:v>
                </c:pt>
                <c:pt idx="1">
                  <c:v>2011</c:v>
                </c:pt>
                <c:pt idx="2">
                  <c:v>2012</c:v>
                </c:pt>
                <c:pt idx="3">
                  <c:v>2013</c:v>
                </c:pt>
              </c:strCache>
            </c:strRef>
          </c:cat>
          <c:val>
            <c:numRef>
              <c:f>Sheet1!$B$2:$E$2</c:f>
              <c:numCache>
                <c:formatCode>0.0</c:formatCode>
                <c:ptCount val="4"/>
                <c:pt idx="0">
                  <c:v>83.1</c:v>
                </c:pt>
                <c:pt idx="1">
                  <c:v>82.47</c:v>
                </c:pt>
                <c:pt idx="2">
                  <c:v>81.31</c:v>
                </c:pt>
                <c:pt idx="3">
                  <c:v>79.760000000000005</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strRef>
              <c:f>Sheet1!$B$1:$E$1</c:f>
              <c:strCache>
                <c:ptCount val="4"/>
                <c:pt idx="0">
                  <c:v>2010</c:v>
                </c:pt>
                <c:pt idx="1">
                  <c:v>2011</c:v>
                </c:pt>
                <c:pt idx="2">
                  <c:v>2012</c:v>
                </c:pt>
                <c:pt idx="3">
                  <c:v>2013</c:v>
                </c:pt>
              </c:strCache>
            </c:strRef>
          </c:cat>
          <c:val>
            <c:numRef>
              <c:f>Sheet1!$B$3:$E$3</c:f>
              <c:numCache>
                <c:formatCode>0.0</c:formatCode>
                <c:ptCount val="4"/>
                <c:pt idx="0">
                  <c:v>81.22</c:v>
                </c:pt>
                <c:pt idx="1">
                  <c:v>80.7</c:v>
                </c:pt>
                <c:pt idx="2">
                  <c:v>81.010000000000005</c:v>
                </c:pt>
                <c:pt idx="3">
                  <c:v>80.11</c:v>
                </c:pt>
              </c:numCache>
            </c:numRef>
          </c:val>
          <c:smooth val="0"/>
        </c:ser>
        <c:ser>
          <c:idx val="2"/>
          <c:order val="2"/>
          <c:tx>
            <c:strRef>
              <c:f>Sheet1!$A$4</c:f>
              <c:strCache>
                <c:ptCount val="1"/>
                <c:pt idx="0">
                  <c:v>Asian</c:v>
                </c:pt>
              </c:strCache>
            </c:strRef>
          </c:tx>
          <c:spPr>
            <a:ln w="25400">
              <a:solidFill>
                <a:srgbClr val="AABA0A"/>
              </a:solidFill>
            </a:ln>
          </c:spPr>
          <c:marker>
            <c:symbol val="triangle"/>
            <c:size val="9"/>
            <c:spPr>
              <a:solidFill>
                <a:srgbClr val="AABA0A"/>
              </a:solidFill>
              <a:ln>
                <a:noFill/>
              </a:ln>
            </c:spPr>
          </c:marker>
          <c:cat>
            <c:strRef>
              <c:f>Sheet1!$B$1:$E$1</c:f>
              <c:strCache>
                <c:ptCount val="4"/>
                <c:pt idx="0">
                  <c:v>2010</c:v>
                </c:pt>
                <c:pt idx="1">
                  <c:v>2011</c:v>
                </c:pt>
                <c:pt idx="2">
                  <c:v>2012</c:v>
                </c:pt>
                <c:pt idx="3">
                  <c:v>2013</c:v>
                </c:pt>
              </c:strCache>
            </c:strRef>
          </c:cat>
          <c:val>
            <c:numRef>
              <c:f>Sheet1!$B$4:$E$4</c:f>
              <c:numCache>
                <c:formatCode>0.0</c:formatCode>
                <c:ptCount val="4"/>
                <c:pt idx="0">
                  <c:v>84.64</c:v>
                </c:pt>
                <c:pt idx="1">
                  <c:v>85.25</c:v>
                </c:pt>
                <c:pt idx="2">
                  <c:v>84.05</c:v>
                </c:pt>
                <c:pt idx="3">
                  <c:v>82.19</c:v>
                </c:pt>
              </c:numCache>
            </c:numRef>
          </c:val>
          <c:smooth val="0"/>
        </c:ser>
        <c:ser>
          <c:idx val="1"/>
          <c:order val="3"/>
          <c:tx>
            <c:strRef>
              <c:f>Sheet1!$A$5</c:f>
              <c:strCache>
                <c:ptCount val="1"/>
                <c:pt idx="0">
                  <c:v>NHOPI</c:v>
                </c:pt>
              </c:strCache>
            </c:strRef>
          </c:tx>
          <c:spPr>
            <a:ln w="34925">
              <a:solidFill>
                <a:srgbClr val="7BA8DF"/>
              </a:solidFill>
            </a:ln>
          </c:spPr>
          <c:marker>
            <c:symbol val="diamond"/>
            <c:size val="9"/>
            <c:spPr>
              <a:solidFill>
                <a:srgbClr val="7BA8DF"/>
              </a:solidFill>
              <a:ln>
                <a:noFill/>
              </a:ln>
            </c:spPr>
          </c:marker>
          <c:cat>
            <c:strRef>
              <c:f>Sheet1!$B$1:$E$1</c:f>
              <c:strCache>
                <c:ptCount val="4"/>
                <c:pt idx="0">
                  <c:v>2010</c:v>
                </c:pt>
                <c:pt idx="1">
                  <c:v>2011</c:v>
                </c:pt>
                <c:pt idx="2">
                  <c:v>2012</c:v>
                </c:pt>
                <c:pt idx="3">
                  <c:v>2013</c:v>
                </c:pt>
              </c:strCache>
            </c:strRef>
          </c:cat>
          <c:val>
            <c:numRef>
              <c:f>Sheet1!$B$5:$E$5</c:f>
              <c:numCache>
                <c:formatCode>0.0</c:formatCode>
                <c:ptCount val="4"/>
                <c:pt idx="0">
                  <c:v>78.98</c:v>
                </c:pt>
                <c:pt idx="1">
                  <c:v>81.95</c:v>
                </c:pt>
                <c:pt idx="2">
                  <c:v>78.83</c:v>
                </c:pt>
                <c:pt idx="3">
                  <c:v>74.41</c:v>
                </c:pt>
              </c:numCache>
            </c:numRef>
          </c:val>
          <c:smooth val="0"/>
        </c:ser>
        <c:ser>
          <c:idx val="4"/>
          <c:order val="4"/>
          <c:tx>
            <c:strRef>
              <c:f>Sheet1!$A$6</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Sheet1!$B$1:$E$1</c:f>
              <c:strCache>
                <c:ptCount val="4"/>
                <c:pt idx="0">
                  <c:v>2010</c:v>
                </c:pt>
                <c:pt idx="1">
                  <c:v>2011</c:v>
                </c:pt>
                <c:pt idx="2">
                  <c:v>2012</c:v>
                </c:pt>
                <c:pt idx="3">
                  <c:v>2013</c:v>
                </c:pt>
              </c:strCache>
            </c:strRef>
          </c:cat>
          <c:val>
            <c:numRef>
              <c:f>Sheet1!$B$6:$E$6</c:f>
              <c:numCache>
                <c:formatCode>0.0</c:formatCode>
                <c:ptCount val="4"/>
                <c:pt idx="0">
                  <c:v>80.14</c:v>
                </c:pt>
                <c:pt idx="1">
                  <c:v>78.099999999999994</c:v>
                </c:pt>
                <c:pt idx="2">
                  <c:v>80.09</c:v>
                </c:pt>
                <c:pt idx="3">
                  <c:v>77.709999999999994</c:v>
                </c:pt>
              </c:numCache>
            </c:numRef>
          </c:val>
          <c:smooth val="0"/>
        </c:ser>
        <c:ser>
          <c:idx val="5"/>
          <c:order val="5"/>
          <c:tx>
            <c:strRef>
              <c:f>Sheet1!$A$7</c:f>
              <c:strCache>
                <c:ptCount val="1"/>
                <c:pt idx="0">
                  <c:v>&gt;1 Race</c:v>
                </c:pt>
              </c:strCache>
            </c:strRef>
          </c:tx>
          <c:spPr>
            <a:ln>
              <a:solidFill>
                <a:srgbClr val="C4BD97"/>
              </a:solidFill>
            </a:ln>
          </c:spPr>
          <c:marker>
            <c:symbol val="plus"/>
            <c:size val="7"/>
            <c:spPr>
              <a:noFill/>
              <a:ln>
                <a:solidFill>
                  <a:srgbClr val="C4BD97"/>
                </a:solidFill>
              </a:ln>
            </c:spPr>
          </c:marker>
          <c:cat>
            <c:strRef>
              <c:f>Sheet1!$B$1:$E$1</c:f>
              <c:strCache>
                <c:ptCount val="4"/>
                <c:pt idx="0">
                  <c:v>2010</c:v>
                </c:pt>
                <c:pt idx="1">
                  <c:v>2011</c:v>
                </c:pt>
                <c:pt idx="2">
                  <c:v>2012</c:v>
                </c:pt>
                <c:pt idx="3">
                  <c:v>2013</c:v>
                </c:pt>
              </c:strCache>
            </c:strRef>
          </c:cat>
          <c:val>
            <c:numRef>
              <c:f>Sheet1!$B$7:$E$7</c:f>
              <c:numCache>
                <c:formatCode>0.0</c:formatCode>
                <c:ptCount val="4"/>
                <c:pt idx="0">
                  <c:v>86.33</c:v>
                </c:pt>
                <c:pt idx="1">
                  <c:v>84.43</c:v>
                </c:pt>
                <c:pt idx="2">
                  <c:v>84.58</c:v>
                </c:pt>
                <c:pt idx="3">
                  <c:v>83.22</c:v>
                </c:pt>
              </c:numCache>
            </c:numRef>
          </c:val>
          <c:smooth val="0"/>
        </c:ser>
        <c:ser>
          <c:idx val="6"/>
          <c:order val="6"/>
          <c:tx>
            <c:strRef>
              <c:f>Sheet1!$A$8</c:f>
              <c:strCache>
                <c:ptCount val="1"/>
                <c:pt idx="0">
                  <c:v>Hispanic</c:v>
                </c:pt>
              </c:strCache>
            </c:strRef>
          </c:tx>
          <c:spPr>
            <a:ln>
              <a:solidFill>
                <a:srgbClr val="F79646"/>
              </a:solidFill>
            </a:ln>
          </c:spPr>
          <c:marker>
            <c:spPr>
              <a:ln>
                <a:solidFill>
                  <a:srgbClr val="F79646"/>
                </a:solidFill>
              </a:ln>
            </c:spPr>
          </c:marker>
          <c:cat>
            <c:strRef>
              <c:f>Sheet1!$B$1:$E$1</c:f>
              <c:strCache>
                <c:ptCount val="4"/>
                <c:pt idx="0">
                  <c:v>2010</c:v>
                </c:pt>
                <c:pt idx="1">
                  <c:v>2011</c:v>
                </c:pt>
                <c:pt idx="2">
                  <c:v>2012</c:v>
                </c:pt>
                <c:pt idx="3">
                  <c:v>2013</c:v>
                </c:pt>
              </c:strCache>
            </c:strRef>
          </c:cat>
          <c:val>
            <c:numRef>
              <c:f>Sheet1!$B$8:$E$8</c:f>
              <c:numCache>
                <c:formatCode>0.0</c:formatCode>
                <c:ptCount val="4"/>
                <c:pt idx="0">
                  <c:v>83.58</c:v>
                </c:pt>
                <c:pt idx="1">
                  <c:v>85.32</c:v>
                </c:pt>
                <c:pt idx="2">
                  <c:v>85.16</c:v>
                </c:pt>
                <c:pt idx="3">
                  <c:v>84.34</c:v>
                </c:pt>
              </c:numCache>
            </c:numRef>
          </c:val>
          <c:smooth val="0"/>
        </c:ser>
        <c:dLbls>
          <c:showLegendKey val="0"/>
          <c:showVal val="0"/>
          <c:showCatName val="0"/>
          <c:showSerName val="0"/>
          <c:showPercent val="0"/>
          <c:showBubbleSize val="0"/>
        </c:dLbls>
        <c:marker val="1"/>
        <c:smooth val="0"/>
        <c:axId val="197331584"/>
        <c:axId val="197337856"/>
      </c:lineChart>
      <c:catAx>
        <c:axId val="19733158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97337856"/>
        <c:crosses val="autoZero"/>
        <c:auto val="1"/>
        <c:lblAlgn val="ctr"/>
        <c:lblOffset val="100"/>
        <c:noMultiLvlLbl val="0"/>
      </c:catAx>
      <c:valAx>
        <c:axId val="197337856"/>
        <c:scaling>
          <c:orientation val="minMax"/>
          <c:max val="100"/>
          <c:min val="7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3023233206960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7331584"/>
        <c:crosses val="autoZero"/>
        <c:crossBetween val="between"/>
        <c:majorUnit val="5"/>
      </c:valAx>
    </c:plotArea>
    <c:legend>
      <c:legendPos val="t"/>
      <c:layout>
        <c:manualLayout>
          <c:xMode val="edge"/>
          <c:yMode val="edge"/>
          <c:x val="8.19954797317002E-3"/>
          <c:y val="1.1675185338674747E-3"/>
          <c:w val="0.99127867697093419"/>
          <c:h val="0.1058576358510741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2010</c:v>
                </c:pt>
                <c:pt idx="1">
                  <c:v>2011</c:v>
                </c:pt>
                <c:pt idx="2">
                  <c:v>2012</c:v>
                </c:pt>
                <c:pt idx="3">
                  <c:v>2013</c:v>
                </c:pt>
              </c:strCache>
            </c:strRef>
          </c:cat>
          <c:val>
            <c:numRef>
              <c:f>Sheet1!$B$2:$E$2</c:f>
              <c:numCache>
                <c:formatCode>0.0</c:formatCode>
                <c:ptCount val="4"/>
                <c:pt idx="0">
                  <c:v>82.85</c:v>
                </c:pt>
                <c:pt idx="1">
                  <c:v>82.17</c:v>
                </c:pt>
                <c:pt idx="2">
                  <c:v>81.459999999999994</c:v>
                </c:pt>
                <c:pt idx="3">
                  <c:v>80.64</c:v>
                </c:pt>
              </c:numCache>
            </c:numRef>
          </c:val>
          <c:smooth val="0"/>
        </c:ser>
        <c:ser>
          <c:idx val="0"/>
          <c:order val="1"/>
          <c:tx>
            <c:strRef>
              <c:f>Sheet1!$A$3</c:f>
              <c:strCache>
                <c:ptCount val="1"/>
                <c:pt idx="0">
                  <c:v>Low Income</c:v>
                </c:pt>
              </c:strCache>
            </c:strRef>
          </c:tx>
          <c:spPr>
            <a:ln w="25400">
              <a:solidFill>
                <a:srgbClr val="0072C6"/>
              </a:solidFill>
            </a:ln>
          </c:spPr>
          <c:marker>
            <c:symbol val="square"/>
            <c:size val="7"/>
            <c:spPr>
              <a:solidFill>
                <a:srgbClr val="0072C6"/>
              </a:solidFill>
              <a:ln>
                <a:noFill/>
              </a:ln>
            </c:spPr>
          </c:marker>
          <c:cat>
            <c:strRef>
              <c:f>Sheet1!$B$1:$E$1</c:f>
              <c:strCache>
                <c:ptCount val="4"/>
                <c:pt idx="0">
                  <c:v>2010</c:v>
                </c:pt>
                <c:pt idx="1">
                  <c:v>2011</c:v>
                </c:pt>
                <c:pt idx="2">
                  <c:v>2012</c:v>
                </c:pt>
                <c:pt idx="3">
                  <c:v>2013</c:v>
                </c:pt>
              </c:strCache>
            </c:strRef>
          </c:cat>
          <c:val>
            <c:numRef>
              <c:f>Sheet1!$B$3:$E$3</c:f>
              <c:numCache>
                <c:formatCode>0.0</c:formatCode>
                <c:ptCount val="4"/>
                <c:pt idx="0">
                  <c:v>86.25</c:v>
                </c:pt>
                <c:pt idx="1">
                  <c:v>85.43</c:v>
                </c:pt>
                <c:pt idx="2">
                  <c:v>84.71</c:v>
                </c:pt>
                <c:pt idx="3">
                  <c:v>83.22</c:v>
                </c:pt>
              </c:numCache>
            </c:numRef>
          </c:val>
          <c:smooth val="0"/>
        </c:ser>
        <c:ser>
          <c:idx val="2"/>
          <c:order val="2"/>
          <c:tx>
            <c:strRef>
              <c:f>Sheet1!$A$4</c:f>
              <c:strCache>
                <c:ptCount val="1"/>
                <c:pt idx="0">
                  <c:v>Middle Income</c:v>
                </c:pt>
              </c:strCache>
            </c:strRef>
          </c:tx>
          <c:spPr>
            <a:ln w="25400">
              <a:solidFill>
                <a:srgbClr val="AABA0A"/>
              </a:solidFill>
            </a:ln>
          </c:spPr>
          <c:marker>
            <c:symbol val="triangle"/>
            <c:size val="9"/>
            <c:spPr>
              <a:solidFill>
                <a:srgbClr val="AABA0A"/>
              </a:solidFill>
              <a:ln>
                <a:noFill/>
              </a:ln>
            </c:spPr>
          </c:marker>
          <c:cat>
            <c:strRef>
              <c:f>Sheet1!$B$1:$E$1</c:f>
              <c:strCache>
                <c:ptCount val="4"/>
                <c:pt idx="0">
                  <c:v>2010</c:v>
                </c:pt>
                <c:pt idx="1">
                  <c:v>2011</c:v>
                </c:pt>
                <c:pt idx="2">
                  <c:v>2012</c:v>
                </c:pt>
                <c:pt idx="3">
                  <c:v>2013</c:v>
                </c:pt>
              </c:strCache>
            </c:strRef>
          </c:cat>
          <c:val>
            <c:numRef>
              <c:f>Sheet1!$B$4:$E$4</c:f>
              <c:numCache>
                <c:formatCode>0.0</c:formatCode>
                <c:ptCount val="4"/>
                <c:pt idx="0">
                  <c:v>86.19</c:v>
                </c:pt>
                <c:pt idx="1">
                  <c:v>84.7</c:v>
                </c:pt>
                <c:pt idx="2">
                  <c:v>84.22</c:v>
                </c:pt>
                <c:pt idx="3">
                  <c:v>83.54</c:v>
                </c:pt>
              </c:numCache>
            </c:numRef>
          </c:val>
          <c:smooth val="0"/>
        </c:ser>
        <c:ser>
          <c:idx val="1"/>
          <c:order val="3"/>
          <c:tx>
            <c:strRef>
              <c:f>Sheet1!$A$5</c:f>
              <c:strCache>
                <c:ptCount val="1"/>
                <c:pt idx="0">
                  <c:v>High Income</c:v>
                </c:pt>
              </c:strCache>
            </c:strRef>
          </c:tx>
          <c:spPr>
            <a:ln w="34925">
              <a:solidFill>
                <a:srgbClr val="7BA8DF"/>
              </a:solidFill>
            </a:ln>
          </c:spPr>
          <c:marker>
            <c:symbol val="diamond"/>
            <c:size val="9"/>
            <c:spPr>
              <a:solidFill>
                <a:srgbClr val="7BA8DF"/>
              </a:solidFill>
              <a:ln>
                <a:noFill/>
              </a:ln>
            </c:spPr>
          </c:marker>
          <c:cat>
            <c:strRef>
              <c:f>Sheet1!$B$1:$E$1</c:f>
              <c:strCache>
                <c:ptCount val="4"/>
                <c:pt idx="0">
                  <c:v>2010</c:v>
                </c:pt>
                <c:pt idx="1">
                  <c:v>2011</c:v>
                </c:pt>
                <c:pt idx="2">
                  <c:v>2012</c:v>
                </c:pt>
                <c:pt idx="3">
                  <c:v>2013</c:v>
                </c:pt>
              </c:strCache>
            </c:strRef>
          </c:cat>
          <c:val>
            <c:numRef>
              <c:f>Sheet1!$B$5:$E$5</c:f>
              <c:numCache>
                <c:formatCode>0.0</c:formatCode>
                <c:ptCount val="4"/>
                <c:pt idx="0">
                  <c:v>84.61</c:v>
                </c:pt>
                <c:pt idx="1">
                  <c:v>81.33</c:v>
                </c:pt>
                <c:pt idx="2">
                  <c:v>83.2</c:v>
                </c:pt>
                <c:pt idx="3">
                  <c:v>83.61</c:v>
                </c:pt>
              </c:numCache>
            </c:numRef>
          </c:val>
          <c:smooth val="0"/>
        </c:ser>
        <c:dLbls>
          <c:showLegendKey val="0"/>
          <c:showVal val="0"/>
          <c:showCatName val="0"/>
          <c:showSerName val="0"/>
          <c:showPercent val="0"/>
          <c:showBubbleSize val="0"/>
        </c:dLbls>
        <c:marker val="1"/>
        <c:smooth val="0"/>
        <c:axId val="197039616"/>
        <c:axId val="197041536"/>
      </c:lineChart>
      <c:catAx>
        <c:axId val="19703961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97041536"/>
        <c:crosses val="autoZero"/>
        <c:auto val="1"/>
        <c:lblAlgn val="ctr"/>
        <c:lblOffset val="100"/>
        <c:noMultiLvlLbl val="0"/>
      </c:catAx>
      <c:valAx>
        <c:axId val="197041536"/>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3023233206960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7039616"/>
        <c:crosses val="autoZero"/>
        <c:crossBetween val="between"/>
        <c:majorUnit val="5"/>
      </c:valAx>
    </c:plotArea>
    <c:legend>
      <c:legendPos val="t"/>
      <c:layout>
        <c:manualLayout>
          <c:xMode val="edge"/>
          <c:yMode val="edge"/>
          <c:x val="8.19954797317002E-3"/>
          <c:y val="1.1675185338674747E-3"/>
          <c:w val="0.99127867697093419"/>
          <c:h val="0.1273561290949742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44687469621854"/>
          <c:y val="0.10751117915816077"/>
          <c:w val="0.79633347914843977"/>
          <c:h val="0.73928720715466123"/>
        </c:manualLayout>
      </c:layout>
      <c:lineChart>
        <c:grouping val="standard"/>
        <c:varyColors val="0"/>
        <c:ser>
          <c:idx val="3"/>
          <c:order val="0"/>
          <c:tx>
            <c:strRef>
              <c:f>Sheet1!$A$3</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Sheet1!$B$2:$J$2</c:f>
              <c:strCache>
                <c:ptCount val="9"/>
                <c:pt idx="0">
                  <c:v>2005</c:v>
                </c:pt>
                <c:pt idx="1">
                  <c:v>2006</c:v>
                </c:pt>
                <c:pt idx="2">
                  <c:v>2007</c:v>
                </c:pt>
                <c:pt idx="3">
                  <c:v>2008</c:v>
                </c:pt>
                <c:pt idx="4">
                  <c:v>2009</c:v>
                </c:pt>
                <c:pt idx="5">
                  <c:v>2010</c:v>
                </c:pt>
                <c:pt idx="6">
                  <c:v>2011</c:v>
                </c:pt>
                <c:pt idx="7">
                  <c:v>2012</c:v>
                </c:pt>
                <c:pt idx="8">
                  <c:v>2013</c:v>
                </c:pt>
              </c:strCache>
            </c:strRef>
          </c:cat>
          <c:val>
            <c:numRef>
              <c:f>Sheet1!$B$3:$J$3</c:f>
              <c:numCache>
                <c:formatCode>General</c:formatCode>
                <c:ptCount val="9"/>
                <c:pt idx="0">
                  <c:v>37.9</c:v>
                </c:pt>
                <c:pt idx="1">
                  <c:v>42.1</c:v>
                </c:pt>
                <c:pt idx="2">
                  <c:v>50</c:v>
                </c:pt>
                <c:pt idx="3" formatCode="0.0">
                  <c:v>49.4</c:v>
                </c:pt>
                <c:pt idx="4">
                  <c:v>54.4</c:v>
                </c:pt>
                <c:pt idx="5">
                  <c:v>58.4</c:v>
                </c:pt>
                <c:pt idx="6">
                  <c:v>57.9</c:v>
                </c:pt>
                <c:pt idx="7">
                  <c:v>62.3</c:v>
                </c:pt>
                <c:pt idx="8">
                  <c:v>54.3</c:v>
                </c:pt>
              </c:numCache>
            </c:numRef>
          </c:val>
          <c:smooth val="0"/>
        </c:ser>
        <c:ser>
          <c:idx val="0"/>
          <c:order val="1"/>
          <c:tx>
            <c:strRef>
              <c:f>Sheet1!$A$5</c:f>
              <c:strCache>
                <c:ptCount val="1"/>
                <c:pt idx="0">
                  <c:v>Male</c:v>
                </c:pt>
              </c:strCache>
            </c:strRef>
          </c:tx>
          <c:spPr>
            <a:ln w="25400">
              <a:solidFill>
                <a:srgbClr val="0072C6"/>
              </a:solidFill>
            </a:ln>
          </c:spPr>
          <c:marker>
            <c:symbol val="square"/>
            <c:size val="7"/>
            <c:spPr>
              <a:solidFill>
                <a:srgbClr val="0072C6"/>
              </a:solidFill>
              <a:ln>
                <a:noFill/>
              </a:ln>
            </c:spPr>
          </c:marker>
          <c:cat>
            <c:strRef>
              <c:f>Sheet1!$B$2:$J$2</c:f>
              <c:strCache>
                <c:ptCount val="9"/>
                <c:pt idx="0">
                  <c:v>2005</c:v>
                </c:pt>
                <c:pt idx="1">
                  <c:v>2006</c:v>
                </c:pt>
                <c:pt idx="2">
                  <c:v>2007</c:v>
                </c:pt>
                <c:pt idx="3">
                  <c:v>2008</c:v>
                </c:pt>
                <c:pt idx="4">
                  <c:v>2009</c:v>
                </c:pt>
                <c:pt idx="5">
                  <c:v>2010</c:v>
                </c:pt>
                <c:pt idx="6">
                  <c:v>2011</c:v>
                </c:pt>
                <c:pt idx="7">
                  <c:v>2012</c:v>
                </c:pt>
                <c:pt idx="8">
                  <c:v>2013</c:v>
                </c:pt>
              </c:strCache>
            </c:strRef>
          </c:cat>
          <c:val>
            <c:numRef>
              <c:f>Sheet1!$B$5:$J$5</c:f>
              <c:numCache>
                <c:formatCode>General</c:formatCode>
                <c:ptCount val="9"/>
                <c:pt idx="0">
                  <c:v>41.1</c:v>
                </c:pt>
                <c:pt idx="1">
                  <c:v>45.2</c:v>
                </c:pt>
                <c:pt idx="2">
                  <c:v>53.3</c:v>
                </c:pt>
                <c:pt idx="3" formatCode="0.0">
                  <c:v>52.1</c:v>
                </c:pt>
                <c:pt idx="4">
                  <c:v>56.3</c:v>
                </c:pt>
                <c:pt idx="5">
                  <c:v>61.2</c:v>
                </c:pt>
                <c:pt idx="6">
                  <c:v>61.1</c:v>
                </c:pt>
                <c:pt idx="7">
                  <c:v>64.599999999999994</c:v>
                </c:pt>
                <c:pt idx="8">
                  <c:v>55.8</c:v>
                </c:pt>
              </c:numCache>
            </c:numRef>
          </c:val>
          <c:smooth val="0"/>
        </c:ser>
        <c:ser>
          <c:idx val="2"/>
          <c:order val="2"/>
          <c:tx>
            <c:strRef>
              <c:f>Sheet1!$A$4</c:f>
              <c:strCache>
                <c:ptCount val="1"/>
                <c:pt idx="0">
                  <c:v>Female</c:v>
                </c:pt>
              </c:strCache>
            </c:strRef>
          </c:tx>
          <c:spPr>
            <a:ln w="25400">
              <a:solidFill>
                <a:srgbClr val="AABA0A"/>
              </a:solidFill>
            </a:ln>
          </c:spPr>
          <c:marker>
            <c:symbol val="triangle"/>
            <c:size val="9"/>
            <c:spPr>
              <a:solidFill>
                <a:srgbClr val="AABA0A"/>
              </a:solidFill>
              <a:ln>
                <a:noFill/>
              </a:ln>
            </c:spPr>
          </c:marker>
          <c:cat>
            <c:strRef>
              <c:f>Sheet1!$B$2:$J$2</c:f>
              <c:strCache>
                <c:ptCount val="9"/>
                <c:pt idx="0">
                  <c:v>2005</c:v>
                </c:pt>
                <c:pt idx="1">
                  <c:v>2006</c:v>
                </c:pt>
                <c:pt idx="2">
                  <c:v>2007</c:v>
                </c:pt>
                <c:pt idx="3">
                  <c:v>2008</c:v>
                </c:pt>
                <c:pt idx="4">
                  <c:v>2009</c:v>
                </c:pt>
                <c:pt idx="5">
                  <c:v>2010</c:v>
                </c:pt>
                <c:pt idx="6">
                  <c:v>2011</c:v>
                </c:pt>
                <c:pt idx="7">
                  <c:v>2012</c:v>
                </c:pt>
                <c:pt idx="8">
                  <c:v>2013</c:v>
                </c:pt>
              </c:strCache>
            </c:strRef>
          </c:cat>
          <c:val>
            <c:numRef>
              <c:f>Sheet1!$B$4:$J$4</c:f>
              <c:numCache>
                <c:formatCode>General</c:formatCode>
                <c:ptCount val="9"/>
                <c:pt idx="0">
                  <c:v>31.1</c:v>
                </c:pt>
                <c:pt idx="1">
                  <c:v>34.6</c:v>
                </c:pt>
                <c:pt idx="2">
                  <c:v>42</c:v>
                </c:pt>
                <c:pt idx="3" formatCode="0.0">
                  <c:v>43</c:v>
                </c:pt>
                <c:pt idx="4">
                  <c:v>49.8</c:v>
                </c:pt>
                <c:pt idx="5">
                  <c:v>51.3</c:v>
                </c:pt>
                <c:pt idx="6">
                  <c:v>49.6</c:v>
                </c:pt>
                <c:pt idx="7">
                  <c:v>56.9</c:v>
                </c:pt>
                <c:pt idx="8">
                  <c:v>51</c:v>
                </c:pt>
              </c:numCache>
            </c:numRef>
          </c:val>
          <c:smooth val="0"/>
        </c:ser>
        <c:dLbls>
          <c:showLegendKey val="0"/>
          <c:showVal val="0"/>
          <c:showCatName val="0"/>
          <c:showSerName val="0"/>
          <c:showPercent val="0"/>
          <c:showBubbleSize val="0"/>
        </c:dLbls>
        <c:marker val="1"/>
        <c:smooth val="0"/>
        <c:axId val="129931904"/>
        <c:axId val="130298624"/>
      </c:lineChart>
      <c:catAx>
        <c:axId val="129931904"/>
        <c:scaling>
          <c:orientation val="minMax"/>
        </c:scaling>
        <c:delete val="0"/>
        <c:axPos val="b"/>
        <c:numFmt formatCode="General" sourceLinked="1"/>
        <c:majorTickMark val="out"/>
        <c:minorTickMark val="none"/>
        <c:tickLblPos val="nextTo"/>
        <c:txPr>
          <a:bodyPr rot="-2580000"/>
          <a:lstStyle/>
          <a:p>
            <a:pPr>
              <a:defRPr sz="1600" b="0" baseline="0">
                <a:latin typeface="Calibri" panose="020F0502020204030204" pitchFamily="34" charset="0"/>
              </a:defRPr>
            </a:pPr>
            <a:endParaRPr lang="en-US"/>
          </a:p>
        </c:txPr>
        <c:crossAx val="130298624"/>
        <c:crosses val="autoZero"/>
        <c:auto val="1"/>
        <c:lblAlgn val="ctr"/>
        <c:lblOffset val="100"/>
        <c:noMultiLvlLbl val="0"/>
      </c:catAx>
      <c:valAx>
        <c:axId val="13029862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05540974044911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9931904"/>
        <c:crosses val="autoZero"/>
        <c:crossBetween val="between"/>
        <c:majorUnit val="10"/>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0010377175075339"/>
          <c:w val="0.78090138038300771"/>
          <c:h val="0.66521313308058716"/>
        </c:manualLayout>
      </c:layout>
      <c:lineChart>
        <c:grouping val="standard"/>
        <c:varyColors val="0"/>
        <c:ser>
          <c:idx val="3"/>
          <c:order val="0"/>
          <c:tx>
            <c:strRef>
              <c:f>Sheet1!$A$2</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2010</c:v>
                </c:pt>
                <c:pt idx="1">
                  <c:v>2011</c:v>
                </c:pt>
                <c:pt idx="2">
                  <c:v>2012</c:v>
                </c:pt>
                <c:pt idx="3">
                  <c:v>2013</c:v>
                </c:pt>
              </c:strCache>
            </c:strRef>
          </c:cat>
          <c:val>
            <c:numRef>
              <c:f>Sheet1!$B$2:$E$2</c:f>
              <c:numCache>
                <c:formatCode>0.0</c:formatCode>
                <c:ptCount val="4"/>
                <c:pt idx="0">
                  <c:v>84.43</c:v>
                </c:pt>
                <c:pt idx="1">
                  <c:v>83.41</c:v>
                </c:pt>
                <c:pt idx="2">
                  <c:v>82.05</c:v>
                </c:pt>
                <c:pt idx="3">
                  <c:v>81.25</c:v>
                </c:pt>
              </c:numCache>
            </c:numRef>
          </c:val>
          <c:smooth val="0"/>
        </c:ser>
        <c:ser>
          <c:idx val="0"/>
          <c:order val="1"/>
          <c:tx>
            <c:strRef>
              <c:f>Sheet1!$A$3</c:f>
              <c:strCache>
                <c:ptCount val="1"/>
                <c:pt idx="0">
                  <c:v>Medicare</c:v>
                </c:pt>
              </c:strCache>
            </c:strRef>
          </c:tx>
          <c:spPr>
            <a:ln w="25400">
              <a:solidFill>
                <a:srgbClr val="0072C6"/>
              </a:solidFill>
            </a:ln>
          </c:spPr>
          <c:marker>
            <c:symbol val="square"/>
            <c:size val="7"/>
            <c:spPr>
              <a:solidFill>
                <a:srgbClr val="0072C6"/>
              </a:solidFill>
              <a:ln>
                <a:noFill/>
              </a:ln>
            </c:spPr>
          </c:marker>
          <c:cat>
            <c:strRef>
              <c:f>Sheet1!$B$1:$E$1</c:f>
              <c:strCache>
                <c:ptCount val="4"/>
                <c:pt idx="0">
                  <c:v>2010</c:v>
                </c:pt>
                <c:pt idx="1">
                  <c:v>2011</c:v>
                </c:pt>
                <c:pt idx="2">
                  <c:v>2012</c:v>
                </c:pt>
                <c:pt idx="3">
                  <c:v>2013</c:v>
                </c:pt>
              </c:strCache>
            </c:strRef>
          </c:cat>
          <c:val>
            <c:numRef>
              <c:f>Sheet1!$B$3:$E$3</c:f>
              <c:numCache>
                <c:formatCode>0.0</c:formatCode>
                <c:ptCount val="4"/>
                <c:pt idx="0">
                  <c:v>85.1</c:v>
                </c:pt>
                <c:pt idx="1">
                  <c:v>84.25</c:v>
                </c:pt>
                <c:pt idx="2">
                  <c:v>83.84</c:v>
                </c:pt>
                <c:pt idx="3">
                  <c:v>82.23</c:v>
                </c:pt>
              </c:numCache>
            </c:numRef>
          </c:val>
          <c:smooth val="0"/>
        </c:ser>
        <c:ser>
          <c:idx val="2"/>
          <c:order val="2"/>
          <c:tx>
            <c:strRef>
              <c:f>Sheet1!$A$4</c:f>
              <c:strCache>
                <c:ptCount val="1"/>
                <c:pt idx="0">
                  <c:v>Medicaid</c:v>
                </c:pt>
              </c:strCache>
            </c:strRef>
          </c:tx>
          <c:spPr>
            <a:ln w="25400">
              <a:solidFill>
                <a:srgbClr val="AABA0A"/>
              </a:solidFill>
            </a:ln>
          </c:spPr>
          <c:marker>
            <c:symbol val="triangle"/>
            <c:size val="9"/>
            <c:spPr>
              <a:solidFill>
                <a:srgbClr val="AABA0A"/>
              </a:solidFill>
              <a:ln>
                <a:noFill/>
              </a:ln>
            </c:spPr>
          </c:marker>
          <c:cat>
            <c:strRef>
              <c:f>Sheet1!$B$1:$E$1</c:f>
              <c:strCache>
                <c:ptCount val="4"/>
                <c:pt idx="0">
                  <c:v>2010</c:v>
                </c:pt>
                <c:pt idx="1">
                  <c:v>2011</c:v>
                </c:pt>
                <c:pt idx="2">
                  <c:v>2012</c:v>
                </c:pt>
                <c:pt idx="3">
                  <c:v>2013</c:v>
                </c:pt>
              </c:strCache>
            </c:strRef>
          </c:cat>
          <c:val>
            <c:numRef>
              <c:f>Sheet1!$B$4:$E$4</c:f>
              <c:numCache>
                <c:formatCode>0.0</c:formatCode>
                <c:ptCount val="4"/>
                <c:pt idx="0">
                  <c:v>80.72</c:v>
                </c:pt>
                <c:pt idx="1">
                  <c:v>81.400000000000006</c:v>
                </c:pt>
                <c:pt idx="2">
                  <c:v>82.01</c:v>
                </c:pt>
                <c:pt idx="3">
                  <c:v>80.73</c:v>
                </c:pt>
              </c:numCache>
            </c:numRef>
          </c:val>
          <c:smooth val="0"/>
        </c:ser>
        <c:ser>
          <c:idx val="1"/>
          <c:order val="3"/>
          <c:tx>
            <c:strRef>
              <c:f>Sheet1!$A$5</c:f>
              <c:strCache>
                <c:ptCount val="1"/>
                <c:pt idx="0">
                  <c:v>No Insurance</c:v>
                </c:pt>
              </c:strCache>
            </c:strRef>
          </c:tx>
          <c:spPr>
            <a:ln w="34925">
              <a:solidFill>
                <a:srgbClr val="7BA8DF"/>
              </a:solidFill>
            </a:ln>
          </c:spPr>
          <c:marker>
            <c:symbol val="diamond"/>
            <c:size val="9"/>
            <c:spPr>
              <a:solidFill>
                <a:srgbClr val="7BA8DF"/>
              </a:solidFill>
              <a:ln>
                <a:noFill/>
              </a:ln>
            </c:spPr>
          </c:marker>
          <c:cat>
            <c:strRef>
              <c:f>Sheet1!$B$1:$E$1</c:f>
              <c:strCache>
                <c:ptCount val="4"/>
                <c:pt idx="0">
                  <c:v>2010</c:v>
                </c:pt>
                <c:pt idx="1">
                  <c:v>2011</c:v>
                </c:pt>
                <c:pt idx="2">
                  <c:v>2012</c:v>
                </c:pt>
                <c:pt idx="3">
                  <c:v>2013</c:v>
                </c:pt>
              </c:strCache>
            </c:strRef>
          </c:cat>
          <c:val>
            <c:numRef>
              <c:f>Sheet1!$B$5:$E$5</c:f>
              <c:numCache>
                <c:formatCode>0.0</c:formatCode>
                <c:ptCount val="4"/>
                <c:pt idx="0">
                  <c:v>81.489999999999995</c:v>
                </c:pt>
                <c:pt idx="1">
                  <c:v>80.84</c:v>
                </c:pt>
                <c:pt idx="2">
                  <c:v>80.010000000000005</c:v>
                </c:pt>
                <c:pt idx="3">
                  <c:v>79.34</c:v>
                </c:pt>
              </c:numCache>
            </c:numRef>
          </c:val>
          <c:smooth val="0"/>
        </c:ser>
        <c:dLbls>
          <c:showLegendKey val="0"/>
          <c:showVal val="0"/>
          <c:showCatName val="0"/>
          <c:showSerName val="0"/>
          <c:showPercent val="0"/>
          <c:showBubbleSize val="0"/>
        </c:dLbls>
        <c:marker val="1"/>
        <c:smooth val="0"/>
        <c:axId val="197096960"/>
        <c:axId val="197098880"/>
      </c:lineChart>
      <c:catAx>
        <c:axId val="19709696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97098880"/>
        <c:crosses val="autoZero"/>
        <c:auto val="1"/>
        <c:lblAlgn val="ctr"/>
        <c:lblOffset val="100"/>
        <c:noMultiLvlLbl val="0"/>
      </c:catAx>
      <c:valAx>
        <c:axId val="197098880"/>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7096960"/>
        <c:crosses val="autoZero"/>
        <c:crossBetween val="between"/>
        <c:majorUnit val="5"/>
      </c:valAx>
    </c:plotArea>
    <c:legend>
      <c:legendPos val="t"/>
      <c:layout>
        <c:manualLayout>
          <c:xMode val="edge"/>
          <c:yMode val="edge"/>
          <c:x val="8.19954797317002E-3"/>
          <c:y val="1.1675185338674747E-3"/>
          <c:w val="0.99127867697093419"/>
          <c:h val="0.1276030690744404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56413434431807"/>
          <c:y val="0.15000330627276243"/>
          <c:w val="0.81390808787790403"/>
          <c:h val="0.72005152698935893"/>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68.3</c:v>
                </c:pt>
                <c:pt idx="1">
                  <c:v>64.400000000000006</c:v>
                </c:pt>
                <c:pt idx="2">
                  <c:v>68.2</c:v>
                </c:pt>
                <c:pt idx="3">
                  <c:v>68.099999999999994</c:v>
                </c:pt>
                <c:pt idx="4">
                  <c:v>68</c:v>
                </c:pt>
                <c:pt idx="5" formatCode="General">
                  <c:v>68.599999999999994</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71.8</c:v>
                </c:pt>
                <c:pt idx="1">
                  <c:v>68.7</c:v>
                </c:pt>
                <c:pt idx="2">
                  <c:v>71.8</c:v>
                </c:pt>
                <c:pt idx="3">
                  <c:v>73.099999999999994</c:v>
                </c:pt>
                <c:pt idx="4">
                  <c:v>72</c:v>
                </c:pt>
                <c:pt idx="5" formatCode="General">
                  <c:v>71.900000000000006</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56.1</c:v>
                </c:pt>
                <c:pt idx="1">
                  <c:v>53.2</c:v>
                </c:pt>
                <c:pt idx="2">
                  <c:v>54.5</c:v>
                </c:pt>
                <c:pt idx="3">
                  <c:v>54.3</c:v>
                </c:pt>
                <c:pt idx="4">
                  <c:v>62.1</c:v>
                </c:pt>
                <c:pt idx="5" formatCode="General">
                  <c:v>64.599999999999994</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c:formatCode>
                <c:ptCount val="6"/>
                <c:pt idx="0">
                  <c:v>57.4</c:v>
                </c:pt>
                <c:pt idx="1">
                  <c:v>49.3</c:v>
                </c:pt>
                <c:pt idx="2">
                  <c:v>64.2</c:v>
                </c:pt>
                <c:pt idx="3">
                  <c:v>53.2</c:v>
                </c:pt>
                <c:pt idx="4">
                  <c:v>55.6</c:v>
                </c:pt>
                <c:pt idx="5" formatCode="General">
                  <c:v>57.7</c:v>
                </c:pt>
              </c:numCache>
            </c:numRef>
          </c:val>
          <c:smooth val="0"/>
        </c:ser>
        <c:dLbls>
          <c:showLegendKey val="0"/>
          <c:showVal val="0"/>
          <c:showCatName val="0"/>
          <c:showSerName val="0"/>
          <c:showPercent val="0"/>
          <c:showBubbleSize val="0"/>
        </c:dLbls>
        <c:marker val="1"/>
        <c:smooth val="0"/>
        <c:axId val="70849280"/>
        <c:axId val="70851200"/>
      </c:lineChart>
      <c:catAx>
        <c:axId val="7084928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0851200"/>
        <c:crosses val="autoZero"/>
        <c:auto val="1"/>
        <c:lblAlgn val="ctr"/>
        <c:lblOffset val="100"/>
        <c:noMultiLvlLbl val="0"/>
      </c:catAx>
      <c:valAx>
        <c:axId val="7085120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4207613583185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0849280"/>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17711674929524"/>
          <c:y val="0.15000330627276243"/>
          <c:w val="0.81501458151064465"/>
          <c:h val="0.72005152698935893"/>
        </c:manualLayout>
      </c:layout>
      <c:lineChart>
        <c:grouping val="standard"/>
        <c:varyColors val="0"/>
        <c:ser>
          <c:idx val="3"/>
          <c:order val="0"/>
          <c:tx>
            <c:strRef>
              <c:f>Sheet1!$A$2</c:f>
              <c:strCache>
                <c:ptCount val="1"/>
                <c:pt idx="0">
                  <c:v>Male</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60.9</c:v>
                </c:pt>
                <c:pt idx="1">
                  <c:v>59</c:v>
                </c:pt>
                <c:pt idx="2">
                  <c:v>59.8</c:v>
                </c:pt>
                <c:pt idx="3">
                  <c:v>61</c:v>
                </c:pt>
                <c:pt idx="4">
                  <c:v>60.3</c:v>
                </c:pt>
                <c:pt idx="5" formatCode="General">
                  <c:v>60.1</c:v>
                </c:pt>
              </c:numCache>
            </c:numRef>
          </c:val>
          <c:smooth val="0"/>
        </c:ser>
        <c:ser>
          <c:idx val="0"/>
          <c:order val="1"/>
          <c:tx>
            <c:strRef>
              <c:f>Sheet1!$A$3</c:f>
              <c:strCache>
                <c:ptCount val="1"/>
                <c:pt idx="0">
                  <c:v>Female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72.099999999999994</c:v>
                </c:pt>
                <c:pt idx="1">
                  <c:v>67.400000000000006</c:v>
                </c:pt>
                <c:pt idx="2">
                  <c:v>72.900000000000006</c:v>
                </c:pt>
                <c:pt idx="3">
                  <c:v>71.8</c:v>
                </c:pt>
                <c:pt idx="4">
                  <c:v>72.400000000000006</c:v>
                </c:pt>
                <c:pt idx="5" formatCode="General">
                  <c:v>73.599999999999994</c:v>
                </c:pt>
              </c:numCache>
            </c:numRef>
          </c:val>
          <c:smooth val="0"/>
        </c:ser>
        <c:dLbls>
          <c:showLegendKey val="0"/>
          <c:showVal val="0"/>
          <c:showCatName val="0"/>
          <c:showSerName val="0"/>
          <c:showPercent val="0"/>
          <c:showBubbleSize val="0"/>
        </c:dLbls>
        <c:marker val="1"/>
        <c:smooth val="0"/>
        <c:axId val="71499136"/>
        <c:axId val="71653632"/>
      </c:lineChart>
      <c:catAx>
        <c:axId val="714991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1653632"/>
        <c:crosses val="autoZero"/>
        <c:auto val="1"/>
        <c:lblAlgn val="ctr"/>
        <c:lblOffset val="100"/>
        <c:noMultiLvlLbl val="0"/>
      </c:catAx>
      <c:valAx>
        <c:axId val="7165363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4207613583185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1499136"/>
        <c:crosses val="autoZero"/>
        <c:crossBetween val="between"/>
        <c:majorUnit val="10"/>
      </c:valAx>
    </c:plotArea>
    <c:legend>
      <c:legendPos val="t"/>
      <c:layout>
        <c:manualLayout>
          <c:xMode val="edge"/>
          <c:yMode val="edge"/>
          <c:x val="0.11005152133761058"/>
          <c:y val="1.1675185338674747E-3"/>
          <c:w val="0.77522917274229608"/>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53509283561778"/>
          <c:y val="0.11770363450331421"/>
          <c:w val="0.81501458151064443"/>
          <c:h val="0.75235137795275586"/>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37.700000000000003</c:v>
                </c:pt>
                <c:pt idx="1">
                  <c:v>34.700000000000003</c:v>
                </c:pt>
                <c:pt idx="2">
                  <c:v>37.799999999999997</c:v>
                </c:pt>
                <c:pt idx="3">
                  <c:v>38.4</c:v>
                </c:pt>
                <c:pt idx="4">
                  <c:v>37</c:v>
                </c:pt>
                <c:pt idx="5" formatCode="General">
                  <c:v>38.1</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43.1</c:v>
                </c:pt>
                <c:pt idx="1">
                  <c:v>37.6</c:v>
                </c:pt>
                <c:pt idx="2">
                  <c:v>41.1</c:v>
                </c:pt>
                <c:pt idx="3">
                  <c:v>41.4</c:v>
                </c:pt>
                <c:pt idx="4">
                  <c:v>40.700000000000003</c:v>
                </c:pt>
                <c:pt idx="5" formatCode="General">
                  <c:v>41.6</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32.6</c:v>
                </c:pt>
                <c:pt idx="1">
                  <c:v>25.4</c:v>
                </c:pt>
                <c:pt idx="2">
                  <c:v>23</c:v>
                </c:pt>
                <c:pt idx="3">
                  <c:v>41</c:v>
                </c:pt>
                <c:pt idx="4">
                  <c:v>33.5</c:v>
                </c:pt>
                <c:pt idx="5" formatCode="General">
                  <c:v>28.6</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c:formatCode>
                <c:ptCount val="6"/>
                <c:pt idx="0">
                  <c:v>30.3</c:v>
                </c:pt>
                <c:pt idx="1">
                  <c:v>33.1</c:v>
                </c:pt>
                <c:pt idx="2">
                  <c:v>38.4</c:v>
                </c:pt>
                <c:pt idx="3">
                  <c:v>29.4</c:v>
                </c:pt>
                <c:pt idx="4">
                  <c:v>30.8</c:v>
                </c:pt>
                <c:pt idx="5" formatCode="General">
                  <c:v>36.9</c:v>
                </c:pt>
              </c:numCache>
            </c:numRef>
          </c:val>
          <c:smooth val="0"/>
        </c:ser>
        <c:dLbls>
          <c:showLegendKey val="0"/>
          <c:showVal val="0"/>
          <c:showCatName val="0"/>
          <c:showSerName val="0"/>
          <c:showPercent val="0"/>
          <c:showBubbleSize val="0"/>
        </c:dLbls>
        <c:marker val="1"/>
        <c:smooth val="0"/>
        <c:axId val="72463872"/>
        <c:axId val="72481408"/>
      </c:lineChart>
      <c:catAx>
        <c:axId val="724638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2481408"/>
        <c:crosses val="autoZero"/>
        <c:auto val="1"/>
        <c:lblAlgn val="ctr"/>
        <c:lblOffset val="100"/>
        <c:noMultiLvlLbl val="0"/>
      </c:catAx>
      <c:valAx>
        <c:axId val="72481408"/>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4207613583185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2463872"/>
        <c:crosses val="autoZero"/>
        <c:crossBetween val="between"/>
        <c:majorUnit val="10"/>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305361135413627"/>
          <c:y val="0.11770363450331421"/>
          <c:w val="0.79694638864586376"/>
          <c:h val="0.75235137795275586"/>
        </c:manualLayout>
      </c:layout>
      <c:lineChart>
        <c:grouping val="standard"/>
        <c:varyColors val="0"/>
        <c:ser>
          <c:idx val="3"/>
          <c:order val="0"/>
          <c:tx>
            <c:strRef>
              <c:f>Sheet1!$A$2</c:f>
              <c:strCache>
                <c:ptCount val="1"/>
                <c:pt idx="0">
                  <c:v>Male</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33.799999999999997</c:v>
                </c:pt>
                <c:pt idx="1">
                  <c:v>29.3</c:v>
                </c:pt>
                <c:pt idx="2">
                  <c:v>32</c:v>
                </c:pt>
                <c:pt idx="3">
                  <c:v>35.299999999999997</c:v>
                </c:pt>
                <c:pt idx="4">
                  <c:v>28.3</c:v>
                </c:pt>
                <c:pt idx="5" formatCode="General">
                  <c:v>29.7</c:v>
                </c:pt>
              </c:numCache>
            </c:numRef>
          </c:val>
          <c:smooth val="0"/>
        </c:ser>
        <c:ser>
          <c:idx val="0"/>
          <c:order val="1"/>
          <c:tx>
            <c:strRef>
              <c:f>Sheet1!$A$3</c:f>
              <c:strCache>
                <c:ptCount val="1"/>
                <c:pt idx="0">
                  <c:v>Female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39.200000000000003</c:v>
                </c:pt>
                <c:pt idx="1">
                  <c:v>37</c:v>
                </c:pt>
                <c:pt idx="2">
                  <c:v>40.1</c:v>
                </c:pt>
                <c:pt idx="3">
                  <c:v>39.5</c:v>
                </c:pt>
                <c:pt idx="4">
                  <c:v>40.1</c:v>
                </c:pt>
                <c:pt idx="5" formatCode="General">
                  <c:v>40.9</c:v>
                </c:pt>
              </c:numCache>
            </c:numRef>
          </c:val>
          <c:smooth val="0"/>
        </c:ser>
        <c:dLbls>
          <c:showLegendKey val="0"/>
          <c:showVal val="0"/>
          <c:showCatName val="0"/>
          <c:showSerName val="0"/>
          <c:showPercent val="0"/>
          <c:showBubbleSize val="0"/>
        </c:dLbls>
        <c:marker val="1"/>
        <c:smooth val="0"/>
        <c:axId val="181413376"/>
        <c:axId val="181722112"/>
      </c:lineChart>
      <c:catAx>
        <c:axId val="18141337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1722112"/>
        <c:crosses val="autoZero"/>
        <c:auto val="1"/>
        <c:lblAlgn val="ctr"/>
        <c:lblOffset val="100"/>
        <c:noMultiLvlLbl val="0"/>
      </c:catAx>
      <c:valAx>
        <c:axId val="181722112"/>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2345679012345678E-2"/>
              <c:y val="0.404207613583185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1413376"/>
        <c:crosses val="autoZero"/>
        <c:crossBetween val="between"/>
        <c:majorUnit val="10"/>
      </c:valAx>
    </c:plotArea>
    <c:legend>
      <c:legendPos val="t"/>
      <c:layout>
        <c:manualLayout>
          <c:xMode val="edge"/>
          <c:yMode val="edge"/>
          <c:x val="0.11005152133761058"/>
          <c:y val="1.1675185338674747E-3"/>
          <c:w val="0.77522917274229608"/>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17711674929524"/>
          <c:y val="0.16615317707379601"/>
          <c:w val="0.81582288325070473"/>
          <c:h val="0.72616989282589672"/>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General</c:formatCode>
                <c:ptCount val="6"/>
                <c:pt idx="0" formatCode="0.0">
                  <c:v>14</c:v>
                </c:pt>
                <c:pt idx="1">
                  <c:v>14.2</c:v>
                </c:pt>
                <c:pt idx="2">
                  <c:v>14.6</c:v>
                </c:pt>
                <c:pt idx="3">
                  <c:v>14.9</c:v>
                </c:pt>
                <c:pt idx="4">
                  <c:v>15.2</c:v>
                </c:pt>
                <c:pt idx="5">
                  <c:v>15.2</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15.7</c:v>
                </c:pt>
                <c:pt idx="1">
                  <c:v>15.9</c:v>
                </c:pt>
                <c:pt idx="2" formatCode="General">
                  <c:v>16.399999999999999</c:v>
                </c:pt>
                <c:pt idx="3" formatCode="General">
                  <c:v>16.8</c:v>
                </c:pt>
                <c:pt idx="4" formatCode="General">
                  <c:v>17.100000000000001</c:v>
                </c:pt>
                <c:pt idx="5" formatCode="General">
                  <c:v>17.2</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6.3</c:v>
                </c:pt>
                <c:pt idx="1">
                  <c:v>6.2</c:v>
                </c:pt>
                <c:pt idx="2" formatCode="General">
                  <c:v>6.2</c:v>
                </c:pt>
                <c:pt idx="3" formatCode="General">
                  <c:v>6.4</c:v>
                </c:pt>
                <c:pt idx="4" formatCode="General">
                  <c:v>6.7</c:v>
                </c:pt>
                <c:pt idx="5" formatCode="General">
                  <c:v>6.5</c:v>
                </c:pt>
              </c:numCache>
            </c:numRef>
          </c:val>
          <c:smooth val="0"/>
        </c:ser>
        <c:ser>
          <c:idx val="1"/>
          <c:order val="3"/>
          <c:tx>
            <c:strRef>
              <c:f>Sheet1!$A$5</c:f>
              <c:strCache>
                <c:ptCount val="1"/>
                <c:pt idx="0">
                  <c:v>API</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c:formatCode>
                <c:ptCount val="6"/>
                <c:pt idx="0">
                  <c:v>6.7</c:v>
                </c:pt>
                <c:pt idx="1">
                  <c:v>7.1</c:v>
                </c:pt>
                <c:pt idx="2" formatCode="General">
                  <c:v>7.6</c:v>
                </c:pt>
                <c:pt idx="3" formatCode="General">
                  <c:v>7.2</c:v>
                </c:pt>
                <c:pt idx="4" formatCode="General">
                  <c:v>7.6</c:v>
                </c:pt>
                <c:pt idx="5" formatCode="General">
                  <c:v>7.1</c:v>
                </c:pt>
              </c:numCache>
            </c:numRef>
          </c:val>
          <c:smooth val="0"/>
        </c:ser>
        <c:ser>
          <c:idx val="4"/>
          <c:order val="4"/>
          <c:tx>
            <c:strRef>
              <c:f>Sheet1!$A$6</c:f>
              <c:strCache>
                <c:ptCount val="1"/>
                <c:pt idx="0">
                  <c:v>AI/AN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Sheet1!$B$1:$G$1</c:f>
              <c:strCache>
                <c:ptCount val="6"/>
                <c:pt idx="0">
                  <c:v>2008</c:v>
                </c:pt>
                <c:pt idx="1">
                  <c:v>2009</c:v>
                </c:pt>
                <c:pt idx="2">
                  <c:v>2010</c:v>
                </c:pt>
                <c:pt idx="3">
                  <c:v>2011</c:v>
                </c:pt>
                <c:pt idx="4">
                  <c:v>2012</c:v>
                </c:pt>
                <c:pt idx="5">
                  <c:v>2013</c:v>
                </c:pt>
              </c:strCache>
            </c:strRef>
          </c:cat>
          <c:val>
            <c:numRef>
              <c:f>Sheet1!$B$6:$G$6</c:f>
              <c:numCache>
                <c:formatCode>0.0</c:formatCode>
                <c:ptCount val="6"/>
                <c:pt idx="0">
                  <c:v>12.2</c:v>
                </c:pt>
                <c:pt idx="1">
                  <c:v>12.1</c:v>
                </c:pt>
                <c:pt idx="2" formatCode="General">
                  <c:v>13.1</c:v>
                </c:pt>
                <c:pt idx="3" formatCode="General">
                  <c:v>12.8</c:v>
                </c:pt>
                <c:pt idx="4" formatCode="General">
                  <c:v>13.1</c:v>
                </c:pt>
                <c:pt idx="5" formatCode="General">
                  <c:v>14.1</c:v>
                </c:pt>
              </c:numCache>
            </c:numRef>
          </c:val>
          <c:smooth val="0"/>
        </c:ser>
        <c:dLbls>
          <c:showLegendKey val="0"/>
          <c:showVal val="0"/>
          <c:showCatName val="0"/>
          <c:showSerName val="0"/>
          <c:showPercent val="0"/>
          <c:showBubbleSize val="0"/>
        </c:dLbls>
        <c:marker val="1"/>
        <c:smooth val="0"/>
        <c:axId val="196904832"/>
        <c:axId val="196906368"/>
      </c:lineChart>
      <c:catAx>
        <c:axId val="19690483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96906368"/>
        <c:crosses val="autoZero"/>
        <c:auto val="1"/>
        <c:lblAlgn val="ctr"/>
        <c:lblOffset val="100"/>
        <c:noMultiLvlLbl val="0"/>
      </c:catAx>
      <c:valAx>
        <c:axId val="196906368"/>
        <c:scaling>
          <c:orientation val="minMax"/>
          <c:max val="3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4.6296296296296294E-3"/>
              <c:y val="0.2285170603674540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6904832"/>
        <c:crosses val="autoZero"/>
        <c:crossBetween val="between"/>
        <c:majorUnit val="5"/>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53509283561778"/>
          <c:y val="0.16284257436570429"/>
          <c:w val="0.81501458151064443"/>
          <c:h val="0.72804571303587051"/>
        </c:manualLayout>
      </c:layout>
      <c:lineChart>
        <c:grouping val="standard"/>
        <c:varyColors val="0"/>
        <c:ser>
          <c:idx val="3"/>
          <c:order val="0"/>
          <c:tx>
            <c:strRef>
              <c:f>Sheet1!$A$2</c:f>
              <c:strCache>
                <c:ptCount val="1"/>
                <c:pt idx="0">
                  <c:v>Male</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23</c:v>
                </c:pt>
                <c:pt idx="1">
                  <c:v>23.2</c:v>
                </c:pt>
                <c:pt idx="2" formatCode="General">
                  <c:v>23.9</c:v>
                </c:pt>
                <c:pt idx="3" formatCode="General">
                  <c:v>24.2</c:v>
                </c:pt>
                <c:pt idx="4" formatCode="General">
                  <c:v>24.6</c:v>
                </c:pt>
                <c:pt idx="5" formatCode="General">
                  <c:v>24.5</c:v>
                </c:pt>
              </c:numCache>
            </c:numRef>
          </c:val>
          <c:smooth val="0"/>
        </c:ser>
        <c:ser>
          <c:idx val="0"/>
          <c:order val="1"/>
          <c:tx>
            <c:strRef>
              <c:f>Sheet1!$A$3</c:f>
              <c:strCache>
                <c:ptCount val="1"/>
                <c:pt idx="0">
                  <c:v>Female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5.7</c:v>
                </c:pt>
                <c:pt idx="1">
                  <c:v>5.9</c:v>
                </c:pt>
                <c:pt idx="2">
                  <c:v>6</c:v>
                </c:pt>
                <c:pt idx="3">
                  <c:v>6.3</c:v>
                </c:pt>
                <c:pt idx="4" formatCode="General">
                  <c:v>6.5</c:v>
                </c:pt>
                <c:pt idx="5" formatCode="General">
                  <c:v>6.6</c:v>
                </c:pt>
              </c:numCache>
            </c:numRef>
          </c:val>
          <c:smooth val="0"/>
        </c:ser>
        <c:dLbls>
          <c:showLegendKey val="0"/>
          <c:showVal val="0"/>
          <c:showCatName val="0"/>
          <c:showSerName val="0"/>
          <c:showPercent val="0"/>
          <c:showBubbleSize val="0"/>
        </c:dLbls>
        <c:marker val="1"/>
        <c:smooth val="0"/>
        <c:axId val="72884224"/>
        <c:axId val="72886144"/>
      </c:lineChart>
      <c:catAx>
        <c:axId val="7288422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2886144"/>
        <c:crosses val="autoZero"/>
        <c:auto val="1"/>
        <c:lblAlgn val="ctr"/>
        <c:lblOffset val="100"/>
        <c:noMultiLvlLbl val="0"/>
      </c:catAx>
      <c:valAx>
        <c:axId val="72886144"/>
        <c:scaling>
          <c:orientation val="minMax"/>
          <c:max val="3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78511713813551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2884224"/>
        <c:crosses val="autoZero"/>
        <c:crossBetween val="between"/>
        <c:majorUnit val="5"/>
      </c:valAx>
    </c:plotArea>
    <c:legend>
      <c:legendPos val="t"/>
      <c:layout>
        <c:manualLayout>
          <c:xMode val="edge"/>
          <c:yMode val="edge"/>
          <c:x val="0.10802469135802469"/>
          <c:y val="1.5056321084864393E-2"/>
          <c:w val="0.77831559249538251"/>
          <c:h val="8.4155183727034122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44493049479926"/>
          <c:y val="0.14433654126567513"/>
          <c:w val="0.81342325264897442"/>
          <c:h val="0.7397890541460094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9.9</c:v>
                </c:pt>
                <c:pt idx="1">
                  <c:v>10.7</c:v>
                </c:pt>
                <c:pt idx="2">
                  <c:v>11.2</c:v>
                </c:pt>
                <c:pt idx="3">
                  <c:v>10.8</c:v>
                </c:pt>
                <c:pt idx="4">
                  <c:v>10.8</c:v>
                </c:pt>
                <c:pt idx="5" formatCode="General">
                  <c:v>10.9</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10.3</c:v>
                </c:pt>
                <c:pt idx="1">
                  <c:v>10.8</c:v>
                </c:pt>
                <c:pt idx="2">
                  <c:v>11.7</c:v>
                </c:pt>
                <c:pt idx="3">
                  <c:v>10.5</c:v>
                </c:pt>
                <c:pt idx="4">
                  <c:v>11</c:v>
                </c:pt>
                <c:pt idx="5" formatCode="General">
                  <c:v>10.8</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13.2</c:v>
                </c:pt>
                <c:pt idx="1">
                  <c:v>14.7</c:v>
                </c:pt>
                <c:pt idx="2">
                  <c:v>12.8</c:v>
                </c:pt>
                <c:pt idx="3">
                  <c:v>14.3</c:v>
                </c:pt>
                <c:pt idx="4">
                  <c:v>12.7</c:v>
                </c:pt>
                <c:pt idx="5" formatCode="General">
                  <c:v>12.5</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c:formatCode>
                <c:ptCount val="6"/>
                <c:pt idx="0">
                  <c:v>5.4</c:v>
                </c:pt>
                <c:pt idx="1">
                  <c:v>7.4</c:v>
                </c:pt>
                <c:pt idx="2">
                  <c:v>8.1</c:v>
                </c:pt>
                <c:pt idx="3">
                  <c:v>10.199999999999999</c:v>
                </c:pt>
                <c:pt idx="4">
                  <c:v>8.1</c:v>
                </c:pt>
                <c:pt idx="5" formatCode="General">
                  <c:v>10.5</c:v>
                </c:pt>
              </c:numCache>
            </c:numRef>
          </c:val>
          <c:smooth val="0"/>
        </c:ser>
        <c:dLbls>
          <c:showLegendKey val="0"/>
          <c:showVal val="0"/>
          <c:showCatName val="0"/>
          <c:showSerName val="0"/>
          <c:showPercent val="0"/>
          <c:showBubbleSize val="0"/>
        </c:dLbls>
        <c:marker val="1"/>
        <c:smooth val="0"/>
        <c:axId val="73411200"/>
        <c:axId val="73413376"/>
      </c:lineChart>
      <c:catAx>
        <c:axId val="73411200"/>
        <c:scaling>
          <c:orientation val="minMax"/>
        </c:scaling>
        <c:delete val="0"/>
        <c:axPos val="b"/>
        <c:numFmt formatCode="General" sourceLinked="1"/>
        <c:majorTickMark val="out"/>
        <c:minorTickMark val="none"/>
        <c:tickLblPos val="nextTo"/>
        <c:txPr>
          <a:bodyPr rot="0"/>
          <a:lstStyle/>
          <a:p>
            <a:pPr>
              <a:defRPr sz="1400" b="0" baseline="0">
                <a:latin typeface="Calibri" panose="020F0502020204030204" pitchFamily="34" charset="0"/>
              </a:defRPr>
            </a:pPr>
            <a:endParaRPr lang="en-US"/>
          </a:p>
        </c:txPr>
        <c:crossAx val="73413376"/>
        <c:crosses val="autoZero"/>
        <c:auto val="1"/>
        <c:lblAlgn val="ctr"/>
        <c:lblOffset val="100"/>
        <c:noMultiLvlLbl val="0"/>
      </c:catAx>
      <c:valAx>
        <c:axId val="73413376"/>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48077670846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3411200"/>
        <c:crosses val="autoZero"/>
        <c:crossBetween val="between"/>
        <c:majorUnit val="5"/>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453509283561778"/>
          <c:y val="0.14534120734908137"/>
          <c:w val="0.81501458151064443"/>
          <c:h val="0.74078472829785169"/>
        </c:manualLayout>
      </c:layout>
      <c:lineChart>
        <c:grouping val="standard"/>
        <c:varyColors val="0"/>
        <c:ser>
          <c:idx val="3"/>
          <c:order val="0"/>
          <c:tx>
            <c:strRef>
              <c:f>Sheet1!$A$2</c:f>
              <c:strCache>
                <c:ptCount val="1"/>
                <c:pt idx="0">
                  <c:v>12-17</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7.4</c:v>
                </c:pt>
                <c:pt idx="1">
                  <c:v>8.3000000000000007</c:v>
                </c:pt>
                <c:pt idx="2">
                  <c:v>7.6</c:v>
                </c:pt>
                <c:pt idx="3">
                  <c:v>8.4</c:v>
                </c:pt>
                <c:pt idx="4">
                  <c:v>10</c:v>
                </c:pt>
                <c:pt idx="5" formatCode="General">
                  <c:v>9.1</c:v>
                </c:pt>
              </c:numCache>
            </c:numRef>
          </c:val>
          <c:smooth val="0"/>
        </c:ser>
        <c:ser>
          <c:idx val="0"/>
          <c:order val="1"/>
          <c:tx>
            <c:strRef>
              <c:f>Sheet1!$A$3</c:f>
              <c:strCache>
                <c:ptCount val="1"/>
                <c:pt idx="0">
                  <c:v>18-44</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9.4</c:v>
                </c:pt>
                <c:pt idx="1">
                  <c:v>10.7</c:v>
                </c:pt>
                <c:pt idx="2">
                  <c:v>10.4</c:v>
                </c:pt>
                <c:pt idx="3">
                  <c:v>10.3</c:v>
                </c:pt>
                <c:pt idx="4">
                  <c:v>10.1</c:v>
                </c:pt>
                <c:pt idx="5" formatCode="General">
                  <c:v>10.3</c:v>
                </c:pt>
              </c:numCache>
            </c:numRef>
          </c:val>
          <c:smooth val="0"/>
        </c:ser>
        <c:ser>
          <c:idx val="2"/>
          <c:order val="2"/>
          <c:tx>
            <c:strRef>
              <c:f>Sheet1!$A$4</c:f>
              <c:strCache>
                <c:ptCount val="1"/>
                <c:pt idx="0">
                  <c:v>45-64</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12.4</c:v>
                </c:pt>
                <c:pt idx="1">
                  <c:v>12</c:v>
                </c:pt>
                <c:pt idx="2">
                  <c:v>16.2</c:v>
                </c:pt>
                <c:pt idx="3">
                  <c:v>13.7</c:v>
                </c:pt>
                <c:pt idx="4">
                  <c:v>14.8</c:v>
                </c:pt>
                <c:pt idx="5" formatCode="General">
                  <c:v>13.9</c:v>
                </c:pt>
              </c:numCache>
            </c:numRef>
          </c:val>
          <c:smooth val="0"/>
        </c:ser>
        <c:dLbls>
          <c:showLegendKey val="0"/>
          <c:showVal val="0"/>
          <c:showCatName val="0"/>
          <c:showSerName val="0"/>
          <c:showPercent val="0"/>
          <c:showBubbleSize val="0"/>
        </c:dLbls>
        <c:marker val="1"/>
        <c:smooth val="0"/>
        <c:axId val="73538176"/>
        <c:axId val="73540352"/>
      </c:lineChart>
      <c:catAx>
        <c:axId val="73538176"/>
        <c:scaling>
          <c:orientation val="minMax"/>
        </c:scaling>
        <c:delete val="0"/>
        <c:axPos val="b"/>
        <c:numFmt formatCode="General" sourceLinked="1"/>
        <c:majorTickMark val="out"/>
        <c:minorTickMark val="none"/>
        <c:tickLblPos val="nextTo"/>
        <c:txPr>
          <a:bodyPr rot="0"/>
          <a:lstStyle/>
          <a:p>
            <a:pPr>
              <a:defRPr sz="1400" b="0" baseline="0">
                <a:latin typeface="Calibri" panose="020F0502020204030204" pitchFamily="34" charset="0"/>
              </a:defRPr>
            </a:pPr>
            <a:endParaRPr lang="en-US"/>
          </a:p>
        </c:txPr>
        <c:crossAx val="73540352"/>
        <c:crosses val="autoZero"/>
        <c:auto val="1"/>
        <c:lblAlgn val="ctr"/>
        <c:lblOffset val="100"/>
        <c:noMultiLvlLbl val="0"/>
      </c:catAx>
      <c:valAx>
        <c:axId val="73540352"/>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2345679012345678E-2"/>
              <c:y val="0.3757985862562634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3538176"/>
        <c:crosses val="autoZero"/>
        <c:crossBetween val="between"/>
        <c:majorUnit val="5"/>
      </c:valAx>
    </c:plotArea>
    <c:legend>
      <c:legendPos val="t"/>
      <c:layout>
        <c:manualLayout>
          <c:xMode val="edge"/>
          <c:yMode val="edge"/>
          <c:x val="0"/>
          <c:y val="1.1675185338674747E-3"/>
          <c:w val="0.99745139496451829"/>
          <c:h val="0.1015163041060545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66477107028289"/>
          <c:y val="0.22052517740837954"/>
          <c:w val="0.82233522892971711"/>
          <c:h val="0.70089676290463687"/>
        </c:manualLayout>
      </c:layout>
      <c:barChart>
        <c:barDir val="col"/>
        <c:grouping val="clustered"/>
        <c:varyColors val="0"/>
        <c:ser>
          <c:idx val="0"/>
          <c:order val="0"/>
          <c:tx>
            <c:strRef>
              <c:f>Sheet1!$A$1</c:f>
              <c:strCache>
                <c:ptCount val="1"/>
                <c:pt idx="0">
                  <c:v>Hispanic Total</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val>
            <c:numRef>
              <c:f>Sheet1!$A$2</c:f>
              <c:numCache>
                <c:formatCode>0.0</c:formatCode>
                <c:ptCount val="1"/>
                <c:pt idx="0">
                  <c:v>10.6</c:v>
                </c:pt>
              </c:numCache>
            </c:numRef>
          </c:val>
        </c:ser>
        <c:ser>
          <c:idx val="1"/>
          <c:order val="1"/>
          <c:tx>
            <c:strRef>
              <c:f>Sheet1!$B$1</c:f>
              <c:strCache>
                <c:ptCount val="1"/>
                <c:pt idx="0">
                  <c:v>Mexican</c:v>
                </c:pt>
              </c:strCache>
            </c:strRef>
          </c:tx>
          <c:spPr>
            <a:solidFill>
              <a:srgbClr val="AABA0A"/>
            </a:solidFill>
          </c:spPr>
          <c:invertIfNegative val="0"/>
          <c:val>
            <c:numRef>
              <c:f>Sheet1!$B$2</c:f>
              <c:numCache>
                <c:formatCode>0.0</c:formatCode>
                <c:ptCount val="1"/>
                <c:pt idx="0">
                  <c:v>10.199999999999999</c:v>
                </c:pt>
              </c:numCache>
            </c:numRef>
          </c:val>
        </c:ser>
        <c:ser>
          <c:idx val="2"/>
          <c:order val="2"/>
          <c:tx>
            <c:strRef>
              <c:f>Sheet1!$C$1</c:f>
              <c:strCache>
                <c:ptCount val="1"/>
                <c:pt idx="0">
                  <c:v>Puerto Rican</c:v>
                </c:pt>
              </c:strCache>
            </c:strRef>
          </c:tx>
          <c:spPr>
            <a:solidFill>
              <a:sysClr val="window" lastClr="FFFFFF"/>
            </a:solidFill>
            <a:ln>
              <a:solidFill>
                <a:sysClr val="windowText" lastClr="000000"/>
              </a:solidFill>
            </a:ln>
          </c:spPr>
          <c:invertIfNegative val="0"/>
          <c:val>
            <c:numRef>
              <c:f>Sheet1!$C$2</c:f>
              <c:numCache>
                <c:formatCode>0.0</c:formatCode>
                <c:ptCount val="1"/>
                <c:pt idx="0">
                  <c:v>23.6</c:v>
                </c:pt>
              </c:numCache>
            </c:numRef>
          </c:val>
        </c:ser>
        <c:ser>
          <c:idx val="3"/>
          <c:order val="3"/>
          <c:tx>
            <c:strRef>
              <c:f>Sheet1!$D$1</c:f>
              <c:strCache>
                <c:ptCount val="1"/>
                <c:pt idx="0">
                  <c:v>Central American</c:v>
                </c:pt>
              </c:strCache>
            </c:strRef>
          </c:tx>
          <c:spPr>
            <a:solidFill>
              <a:sysClr val="window" lastClr="FFFFFF">
                <a:lumMod val="85000"/>
              </a:sysClr>
            </a:solidFill>
          </c:spPr>
          <c:invertIfNegative val="0"/>
          <c:val>
            <c:numRef>
              <c:f>Sheet1!$D$2</c:f>
              <c:numCache>
                <c:formatCode>0.0</c:formatCode>
                <c:ptCount val="1"/>
                <c:pt idx="0">
                  <c:v>8.6</c:v>
                </c:pt>
              </c:numCache>
            </c:numRef>
          </c:val>
        </c:ser>
        <c:ser>
          <c:idx val="4"/>
          <c:order val="4"/>
          <c:tx>
            <c:strRef>
              <c:f>Sheet1!$E$1</c:f>
              <c:strCache>
                <c:ptCount val="1"/>
                <c:pt idx="0">
                  <c:v>South American</c:v>
                </c:pt>
              </c:strCache>
            </c:strRef>
          </c:tx>
          <c:spPr>
            <a:pattFill prst="wdUpDiag">
              <a:fgClr>
                <a:sysClr val="window" lastClr="FFFFFF">
                  <a:lumMod val="65000"/>
                </a:sysClr>
              </a:fgClr>
              <a:bgClr>
                <a:sysClr val="window" lastClr="FFFFFF"/>
              </a:bgClr>
            </a:pattFill>
          </c:spPr>
          <c:invertIfNegative val="0"/>
          <c:val>
            <c:numRef>
              <c:f>Sheet1!$E$2</c:f>
              <c:numCache>
                <c:formatCode>0.0</c:formatCode>
                <c:ptCount val="1"/>
                <c:pt idx="0">
                  <c:v>7.7</c:v>
                </c:pt>
              </c:numCache>
            </c:numRef>
          </c:val>
        </c:ser>
        <c:dLbls>
          <c:showLegendKey val="0"/>
          <c:showVal val="0"/>
          <c:showCatName val="0"/>
          <c:showSerName val="0"/>
          <c:showPercent val="0"/>
          <c:showBubbleSize val="0"/>
        </c:dLbls>
        <c:gapWidth val="150"/>
        <c:axId val="73515392"/>
        <c:axId val="73516928"/>
      </c:barChart>
      <c:catAx>
        <c:axId val="73515392"/>
        <c:scaling>
          <c:orientation val="minMax"/>
        </c:scaling>
        <c:delete val="1"/>
        <c:axPos val="b"/>
        <c:minorGridlines>
          <c:spPr>
            <a:ln>
              <a:noFill/>
            </a:ln>
          </c:spPr>
        </c:minorGridlines>
        <c:numFmt formatCode="General" sourceLinked="1"/>
        <c:majorTickMark val="out"/>
        <c:minorTickMark val="none"/>
        <c:tickLblPos val="nextTo"/>
        <c:crossAx val="73516928"/>
        <c:crosses val="autoZero"/>
        <c:auto val="1"/>
        <c:lblAlgn val="ctr"/>
        <c:lblOffset val="100"/>
        <c:noMultiLvlLbl val="0"/>
      </c:catAx>
      <c:valAx>
        <c:axId val="73516928"/>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794233012540098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73515392"/>
        <c:crosses val="autoZero"/>
        <c:crossBetween val="between"/>
        <c:majorUnit val="5"/>
      </c:valAx>
    </c:plotArea>
    <c:legend>
      <c:legendPos val="t"/>
      <c:layout>
        <c:manualLayout>
          <c:xMode val="edge"/>
          <c:yMode val="edge"/>
          <c:x val="1.3278166618061632E-2"/>
          <c:y val="1.8517060367454078E-3"/>
          <c:w val="0.98672183338193842"/>
          <c:h val="0.15988796539321473"/>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489938757655292"/>
          <c:y val="0.10227155633323612"/>
          <c:w val="0.81762151258870419"/>
          <c:h val="0.74309200933216679"/>
        </c:manualLayout>
      </c:layout>
      <c:lineChart>
        <c:grouping val="standard"/>
        <c:varyColors val="0"/>
        <c:ser>
          <c:idx val="3"/>
          <c:order val="0"/>
          <c:tx>
            <c:strRef>
              <c:f>Sheet1!$A$2</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Sheet1!$B$2:$J$2</c:f>
              <c:numCache>
                <c:formatCode>General</c:formatCode>
                <c:ptCount val="9"/>
                <c:pt idx="0">
                  <c:v>38.700000000000003</c:v>
                </c:pt>
                <c:pt idx="1">
                  <c:v>43.6</c:v>
                </c:pt>
                <c:pt idx="2">
                  <c:v>51.8</c:v>
                </c:pt>
                <c:pt idx="3" formatCode="0.0">
                  <c:v>50.96</c:v>
                </c:pt>
                <c:pt idx="4">
                  <c:v>55.7</c:v>
                </c:pt>
                <c:pt idx="5">
                  <c:v>63.8</c:v>
                </c:pt>
                <c:pt idx="6">
                  <c:v>57.3</c:v>
                </c:pt>
                <c:pt idx="7">
                  <c:v>62.5</c:v>
                </c:pt>
                <c:pt idx="8">
                  <c:v>55.9</c:v>
                </c:pt>
              </c:numCache>
            </c:numRef>
          </c:val>
          <c:smooth val="0"/>
        </c:ser>
        <c:ser>
          <c:idx val="0"/>
          <c:order val="1"/>
          <c:tx>
            <c:strRef>
              <c:f>Sheet1!$A$3</c:f>
              <c:strCache>
                <c:ptCount val="1"/>
                <c:pt idx="0">
                  <c:v>Black</c:v>
                </c:pt>
              </c:strCache>
            </c:strRef>
          </c:tx>
          <c:spPr>
            <a:ln w="25400">
              <a:solidFill>
                <a:srgbClr val="0072C6"/>
              </a:solidFill>
            </a:ln>
          </c:spPr>
          <c:marker>
            <c:symbol val="square"/>
            <c:size val="7"/>
            <c:spPr>
              <a:solidFill>
                <a:srgbClr val="0072C6"/>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Sheet1!$B$3:$J$3</c:f>
              <c:numCache>
                <c:formatCode>General</c:formatCode>
                <c:ptCount val="9"/>
                <c:pt idx="0">
                  <c:v>27.7</c:v>
                </c:pt>
                <c:pt idx="1">
                  <c:v>32.6</c:v>
                </c:pt>
                <c:pt idx="2">
                  <c:v>44.5</c:v>
                </c:pt>
                <c:pt idx="3" formatCode="0.0">
                  <c:v>37.79</c:v>
                </c:pt>
                <c:pt idx="4">
                  <c:v>46.8</c:v>
                </c:pt>
                <c:pt idx="5">
                  <c:v>53</c:v>
                </c:pt>
                <c:pt idx="6">
                  <c:v>58.2</c:v>
                </c:pt>
                <c:pt idx="7">
                  <c:v>58.5</c:v>
                </c:pt>
                <c:pt idx="8">
                  <c:v>51.4</c:v>
                </c:pt>
              </c:numCache>
            </c:numRef>
          </c:val>
          <c:smooth val="0"/>
        </c:ser>
        <c:ser>
          <c:idx val="2"/>
          <c:order val="2"/>
          <c:tx>
            <c:strRef>
              <c:f>Sheet1!$A$4</c:f>
              <c:strCache>
                <c:ptCount val="1"/>
                <c:pt idx="0">
                  <c:v>Hispanic</c:v>
                </c:pt>
              </c:strCache>
            </c:strRef>
          </c:tx>
          <c:spPr>
            <a:ln w="25400">
              <a:solidFill>
                <a:srgbClr val="AABA0A"/>
              </a:solidFill>
            </a:ln>
          </c:spPr>
          <c:marker>
            <c:symbol val="triangle"/>
            <c:size val="9"/>
            <c:spPr>
              <a:solidFill>
                <a:srgbClr val="AABA0A"/>
              </a:solidFill>
              <a:ln>
                <a:noFill/>
              </a:ln>
            </c:spPr>
          </c:marker>
          <c:cat>
            <c:numRef>
              <c:f>Sheet1!$B$1:$J$1</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Sheet1!$B$4:$J$4</c:f>
              <c:numCache>
                <c:formatCode>General</c:formatCode>
                <c:ptCount val="9"/>
                <c:pt idx="0">
                  <c:v>36.799999999999997</c:v>
                </c:pt>
                <c:pt idx="1">
                  <c:v>37.799999999999997</c:v>
                </c:pt>
                <c:pt idx="2">
                  <c:v>43.2</c:v>
                </c:pt>
                <c:pt idx="3" formatCode="0.0">
                  <c:v>47.61</c:v>
                </c:pt>
                <c:pt idx="4">
                  <c:v>52.8</c:v>
                </c:pt>
                <c:pt idx="5">
                  <c:v>47.3</c:v>
                </c:pt>
                <c:pt idx="6">
                  <c:v>57</c:v>
                </c:pt>
                <c:pt idx="7">
                  <c:v>60.8</c:v>
                </c:pt>
                <c:pt idx="8">
                  <c:v>53.5</c:v>
                </c:pt>
              </c:numCache>
            </c:numRef>
          </c:val>
          <c:smooth val="0"/>
        </c:ser>
        <c:dLbls>
          <c:showLegendKey val="0"/>
          <c:showVal val="0"/>
          <c:showCatName val="0"/>
          <c:showSerName val="0"/>
          <c:showPercent val="0"/>
          <c:showBubbleSize val="0"/>
        </c:dLbls>
        <c:marker val="1"/>
        <c:smooth val="0"/>
        <c:axId val="132401024"/>
        <c:axId val="132403200"/>
      </c:lineChart>
      <c:catAx>
        <c:axId val="132401024"/>
        <c:scaling>
          <c:orientation val="minMax"/>
        </c:scaling>
        <c:delete val="0"/>
        <c:axPos val="b"/>
        <c:numFmt formatCode="General" sourceLinked="1"/>
        <c:majorTickMark val="out"/>
        <c:minorTickMark val="none"/>
        <c:tickLblPos val="nextTo"/>
        <c:txPr>
          <a:bodyPr rot="-2580000"/>
          <a:lstStyle/>
          <a:p>
            <a:pPr>
              <a:defRPr sz="1600" b="0" baseline="0">
                <a:latin typeface="Calibri" panose="020F0502020204030204" pitchFamily="34" charset="0"/>
              </a:defRPr>
            </a:pPr>
            <a:endParaRPr lang="en-US"/>
          </a:p>
        </c:txPr>
        <c:crossAx val="132403200"/>
        <c:crosses val="autoZero"/>
        <c:auto val="1"/>
        <c:lblAlgn val="ctr"/>
        <c:lblOffset val="100"/>
        <c:noMultiLvlLbl val="0"/>
      </c:catAx>
      <c:valAx>
        <c:axId val="13240320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751377952755905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2401024"/>
        <c:crosses val="autoZero"/>
        <c:crossBetween val="between"/>
        <c:majorUnit val="10"/>
      </c:valAx>
    </c:plotArea>
    <c:legend>
      <c:legendPos val="t"/>
      <c:layout>
        <c:manualLayout>
          <c:xMode val="edge"/>
          <c:yMode val="edge"/>
          <c:x val="0"/>
          <c:y val="1.1675185338674747E-3"/>
          <c:w val="0.99127855545834553"/>
          <c:h val="8.299771556333238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40551181102362"/>
          <c:y val="0.21743875765529308"/>
          <c:w val="0.82233522892971711"/>
          <c:h val="0.70089676290463687"/>
        </c:manualLayout>
      </c:layout>
      <c:barChart>
        <c:barDir val="col"/>
        <c:grouping val="clustered"/>
        <c:varyColors val="0"/>
        <c:ser>
          <c:idx val="0"/>
          <c:order val="0"/>
          <c:tx>
            <c:strRef>
              <c:f>Sheet1!$A$1</c:f>
              <c:strCache>
                <c:ptCount val="1"/>
                <c:pt idx="0">
                  <c:v>Asian Total</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val>
            <c:numRef>
              <c:f>Sheet1!$A$2</c:f>
              <c:numCache>
                <c:formatCode>General</c:formatCode>
                <c:ptCount val="1"/>
                <c:pt idx="0">
                  <c:v>5.9</c:v>
                </c:pt>
              </c:numCache>
            </c:numRef>
          </c:val>
        </c:ser>
        <c:ser>
          <c:idx val="1"/>
          <c:order val="1"/>
          <c:tx>
            <c:strRef>
              <c:f>Sheet1!$B$1</c:f>
              <c:strCache>
                <c:ptCount val="1"/>
                <c:pt idx="0">
                  <c:v>Chinese</c:v>
                </c:pt>
              </c:strCache>
            </c:strRef>
          </c:tx>
          <c:spPr>
            <a:solidFill>
              <a:srgbClr val="AABA0A"/>
            </a:solidFill>
          </c:spPr>
          <c:invertIfNegative val="0"/>
          <c:val>
            <c:numRef>
              <c:f>Sheet1!$B$2</c:f>
              <c:numCache>
                <c:formatCode>General</c:formatCode>
                <c:ptCount val="1"/>
                <c:pt idx="0">
                  <c:v>5.6</c:v>
                </c:pt>
              </c:numCache>
            </c:numRef>
          </c:val>
        </c:ser>
        <c:ser>
          <c:idx val="2"/>
          <c:order val="2"/>
          <c:tx>
            <c:strRef>
              <c:f>Sheet1!$C$1</c:f>
              <c:strCache>
                <c:ptCount val="1"/>
                <c:pt idx="0">
                  <c:v>Filipino</c:v>
                </c:pt>
              </c:strCache>
            </c:strRef>
          </c:tx>
          <c:spPr>
            <a:solidFill>
              <a:sysClr val="window" lastClr="FFFFFF"/>
            </a:solidFill>
            <a:ln>
              <a:solidFill>
                <a:sysClr val="windowText" lastClr="000000"/>
              </a:solidFill>
            </a:ln>
          </c:spPr>
          <c:invertIfNegative val="0"/>
          <c:val>
            <c:numRef>
              <c:f>Sheet1!$C$2</c:f>
              <c:numCache>
                <c:formatCode>General</c:formatCode>
                <c:ptCount val="1"/>
                <c:pt idx="0">
                  <c:v>6.6</c:v>
                </c:pt>
              </c:numCache>
            </c:numRef>
          </c:val>
        </c:ser>
        <c:ser>
          <c:idx val="3"/>
          <c:order val="3"/>
          <c:tx>
            <c:strRef>
              <c:f>Sheet1!$D$1</c:f>
              <c:strCache>
                <c:ptCount val="1"/>
                <c:pt idx="0">
                  <c:v>Japanese</c:v>
                </c:pt>
              </c:strCache>
            </c:strRef>
          </c:tx>
          <c:spPr>
            <a:solidFill>
              <a:sysClr val="window" lastClr="FFFFFF">
                <a:lumMod val="85000"/>
              </a:sysClr>
            </a:solidFill>
          </c:spPr>
          <c:invertIfNegative val="0"/>
          <c:val>
            <c:numRef>
              <c:f>Sheet1!$D$2</c:f>
              <c:numCache>
                <c:formatCode>General</c:formatCode>
                <c:ptCount val="1"/>
                <c:pt idx="0">
                  <c:v>5.9</c:v>
                </c:pt>
              </c:numCache>
            </c:numRef>
          </c:val>
        </c:ser>
        <c:ser>
          <c:idx val="4"/>
          <c:order val="4"/>
          <c:tx>
            <c:strRef>
              <c:f>Sheet1!$E$1</c:f>
              <c:strCache>
                <c:ptCount val="1"/>
                <c:pt idx="0">
                  <c:v>Korean</c:v>
                </c:pt>
              </c:strCache>
            </c:strRef>
          </c:tx>
          <c:spPr>
            <a:pattFill prst="wdUpDiag">
              <a:fgClr>
                <a:sysClr val="window" lastClr="FFFFFF">
                  <a:lumMod val="65000"/>
                </a:sysClr>
              </a:fgClr>
              <a:bgClr>
                <a:sysClr val="window" lastClr="FFFFFF"/>
              </a:bgClr>
            </a:pattFill>
          </c:spPr>
          <c:invertIfNegative val="0"/>
          <c:val>
            <c:numRef>
              <c:f>Sheet1!$E$2</c:f>
              <c:numCache>
                <c:formatCode>General</c:formatCode>
                <c:ptCount val="1"/>
                <c:pt idx="0">
                  <c:v>6.5</c:v>
                </c:pt>
              </c:numCache>
            </c:numRef>
          </c:val>
        </c:ser>
        <c:ser>
          <c:idx val="5"/>
          <c:order val="5"/>
          <c:tx>
            <c:strRef>
              <c:f>Sheet1!$F$1</c:f>
              <c:strCache>
                <c:ptCount val="1"/>
                <c:pt idx="0">
                  <c:v>Vietnamese</c:v>
                </c:pt>
              </c:strCache>
            </c:strRef>
          </c:tx>
          <c:spPr>
            <a:solidFill>
              <a:sysClr val="windowText" lastClr="000000"/>
            </a:solidFill>
          </c:spPr>
          <c:invertIfNegative val="0"/>
          <c:val>
            <c:numRef>
              <c:f>Sheet1!$F$2</c:f>
              <c:numCache>
                <c:formatCode>General</c:formatCode>
                <c:ptCount val="1"/>
                <c:pt idx="0">
                  <c:v>4.3</c:v>
                </c:pt>
              </c:numCache>
            </c:numRef>
          </c:val>
        </c:ser>
        <c:ser>
          <c:idx val="6"/>
          <c:order val="6"/>
          <c:tx>
            <c:strRef>
              <c:f>Sheet1!$G$1</c:f>
              <c:strCache>
                <c:ptCount val="1"/>
                <c:pt idx="0">
                  <c:v>South Asian</c:v>
                </c:pt>
              </c:strCache>
            </c:strRef>
          </c:tx>
          <c:spPr>
            <a:pattFill prst="ltUpDiag">
              <a:fgClr>
                <a:srgbClr val="AABA0A"/>
              </a:fgClr>
              <a:bgClr>
                <a:sysClr val="window" lastClr="FFFFFF"/>
              </a:bgClr>
            </a:pattFill>
          </c:spPr>
          <c:invertIfNegative val="0"/>
          <c:val>
            <c:numRef>
              <c:f>Sheet1!$G$2</c:f>
              <c:numCache>
                <c:formatCode>General</c:formatCode>
                <c:ptCount val="1"/>
                <c:pt idx="0">
                  <c:v>7.4</c:v>
                </c:pt>
              </c:numCache>
            </c:numRef>
          </c:val>
        </c:ser>
        <c:dLbls>
          <c:showLegendKey val="0"/>
          <c:showVal val="0"/>
          <c:showCatName val="0"/>
          <c:showSerName val="0"/>
          <c:showPercent val="0"/>
          <c:showBubbleSize val="0"/>
        </c:dLbls>
        <c:gapWidth val="150"/>
        <c:axId val="73633152"/>
        <c:axId val="73643136"/>
      </c:barChart>
      <c:catAx>
        <c:axId val="73633152"/>
        <c:scaling>
          <c:orientation val="minMax"/>
        </c:scaling>
        <c:delete val="1"/>
        <c:axPos val="b"/>
        <c:minorGridlines>
          <c:spPr>
            <a:ln>
              <a:noFill/>
            </a:ln>
          </c:spPr>
        </c:minorGridlines>
        <c:numFmt formatCode="General" sourceLinked="1"/>
        <c:majorTickMark val="out"/>
        <c:minorTickMark val="none"/>
        <c:tickLblPos val="nextTo"/>
        <c:crossAx val="73643136"/>
        <c:crosses val="autoZero"/>
        <c:auto val="1"/>
        <c:lblAlgn val="ctr"/>
        <c:lblOffset val="100"/>
        <c:noMultiLvlLbl val="0"/>
      </c:catAx>
      <c:valAx>
        <c:axId val="73643136"/>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794233012540098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73633152"/>
        <c:crosses val="autoZero"/>
        <c:crossBetween val="between"/>
        <c:majorUnit val="5"/>
      </c:valAx>
    </c:plotArea>
    <c:legend>
      <c:legendPos val="t"/>
      <c:layout>
        <c:manualLayout>
          <c:xMode val="edge"/>
          <c:yMode val="edge"/>
          <c:x val="1.3278166618061632E-2"/>
          <c:y val="1.8517060367454078E-3"/>
          <c:w val="0.98672183338193842"/>
          <c:h val="0.15988796539321473"/>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4454821619519781"/>
          <c:w val="0.78090138038300771"/>
          <c:h val="0.720768688636142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Sheet1!$B$2:$H$2</c:f>
              <c:numCache>
                <c:formatCode>General</c:formatCode>
                <c:ptCount val="7"/>
                <c:pt idx="0">
                  <c:v>45</c:v>
                </c:pt>
                <c:pt idx="1">
                  <c:v>47.5</c:v>
                </c:pt>
                <c:pt idx="2">
                  <c:v>45.1</c:v>
                </c:pt>
                <c:pt idx="3">
                  <c:v>46.6</c:v>
                </c:pt>
                <c:pt idx="4">
                  <c:v>46.7</c:v>
                </c:pt>
                <c:pt idx="5">
                  <c:v>44.1</c:v>
                </c:pt>
                <c:pt idx="6">
                  <c:v>43.7</c:v>
                </c:pt>
              </c:numCache>
            </c:numRef>
          </c:val>
          <c:smooth val="0"/>
        </c:ser>
        <c:ser>
          <c:idx val="0"/>
          <c:order val="1"/>
          <c:tx>
            <c:strRef>
              <c:f>Sheet1!$A$3</c:f>
              <c:strCache>
                <c:ptCount val="1"/>
                <c:pt idx="0">
                  <c:v>12-19</c:v>
                </c:pt>
              </c:strCache>
            </c:strRef>
          </c:tx>
          <c:spPr>
            <a:ln w="25400">
              <a:solidFill>
                <a:srgbClr val="0072C6"/>
              </a:solidFill>
            </a:ln>
          </c:spPr>
          <c:marker>
            <c:symbol val="square"/>
            <c:size val="7"/>
            <c:spPr>
              <a:solidFill>
                <a:srgbClr val="0072C6"/>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Sheet1!$B$3:$H$3</c:f>
              <c:numCache>
                <c:formatCode>[=0]"     - -";[&lt;0.05]"     *";??0.0\ ;</c:formatCode>
                <c:ptCount val="7"/>
                <c:pt idx="0" formatCode="?.0">
                  <c:v>41.290689006425048</c:v>
                </c:pt>
                <c:pt idx="1">
                  <c:v>42.563431140445275</c:v>
                </c:pt>
                <c:pt idx="2">
                  <c:v>40.122417011780357</c:v>
                </c:pt>
                <c:pt idx="3">
                  <c:v>41.043575349999998</c:v>
                </c:pt>
                <c:pt idx="4">
                  <c:v>40.055589371226034</c:v>
                </c:pt>
                <c:pt idx="5">
                  <c:v>38.654759179999999</c:v>
                </c:pt>
                <c:pt idx="6">
                  <c:v>39.137659999999997</c:v>
                </c:pt>
              </c:numCache>
            </c:numRef>
          </c:val>
          <c:smooth val="0"/>
        </c:ser>
        <c:ser>
          <c:idx val="2"/>
          <c:order val="2"/>
          <c:tx>
            <c:strRef>
              <c:f>Sheet1!$A$4</c:f>
              <c:strCache>
                <c:ptCount val="1"/>
                <c:pt idx="0">
                  <c:v>20-39</c:v>
                </c:pt>
              </c:strCache>
            </c:strRef>
          </c:tx>
          <c:spPr>
            <a:ln w="25400">
              <a:solidFill>
                <a:srgbClr val="AABA0A"/>
              </a:solidFill>
            </a:ln>
          </c:spPr>
          <c:marker>
            <c:symbol val="triangle"/>
            <c:size val="9"/>
            <c:spPr>
              <a:solidFill>
                <a:srgbClr val="AABA0A"/>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Sheet1!$B$4:$H$4</c:f>
              <c:numCache>
                <c:formatCode>[=0]"     - -";[&lt;0.05]"     *";??0.0\ ;</c:formatCode>
                <c:ptCount val="7"/>
                <c:pt idx="0" formatCode="?.0">
                  <c:v>42.720708400995569</c:v>
                </c:pt>
                <c:pt idx="1">
                  <c:v>45.215558768412485</c:v>
                </c:pt>
                <c:pt idx="2">
                  <c:v>43.151777764587166</c:v>
                </c:pt>
                <c:pt idx="3">
                  <c:v>44.877532479999999</c:v>
                </c:pt>
                <c:pt idx="4">
                  <c:v>44.415351327161886</c:v>
                </c:pt>
                <c:pt idx="5">
                  <c:v>41.744754100000002</c:v>
                </c:pt>
                <c:pt idx="6">
                  <c:v>41.114530000000002</c:v>
                </c:pt>
              </c:numCache>
            </c:numRef>
          </c:val>
          <c:smooth val="0"/>
        </c:ser>
        <c:ser>
          <c:idx val="1"/>
          <c:order val="3"/>
          <c:tx>
            <c:strRef>
              <c:f>Sheet1!$A$5</c:f>
              <c:strCache>
                <c:ptCount val="1"/>
                <c:pt idx="0">
                  <c:v>40+</c:v>
                </c:pt>
              </c:strCache>
            </c:strRef>
          </c:tx>
          <c:spPr>
            <a:ln w="34925">
              <a:solidFill>
                <a:srgbClr val="7BA8DF"/>
              </a:solidFill>
            </a:ln>
          </c:spPr>
          <c:marker>
            <c:symbol val="diamond"/>
            <c:size val="9"/>
            <c:spPr>
              <a:solidFill>
                <a:srgbClr val="7BA8DF"/>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Sheet1!$B$5:$H$5</c:f>
              <c:numCache>
                <c:formatCode>[=0]"     - -";[&lt;0.05]"     *";??0.0\ ;</c:formatCode>
                <c:ptCount val="7"/>
                <c:pt idx="0" formatCode="?.0">
                  <c:v>49.44014538084884</c:v>
                </c:pt>
                <c:pt idx="1">
                  <c:v>52.034316188398101</c:v>
                </c:pt>
                <c:pt idx="2">
                  <c:v>49.378564411706527</c:v>
                </c:pt>
                <c:pt idx="3">
                  <c:v>50.772821710000002</c:v>
                </c:pt>
                <c:pt idx="4">
                  <c:v>51.918275107738509</c:v>
                </c:pt>
                <c:pt idx="5">
                  <c:v>49.310932149999999</c:v>
                </c:pt>
                <c:pt idx="6">
                  <c:v>48.846110000000003</c:v>
                </c:pt>
              </c:numCache>
            </c:numRef>
          </c:val>
          <c:smooth val="0"/>
        </c:ser>
        <c:dLbls>
          <c:showLegendKey val="0"/>
          <c:showVal val="0"/>
          <c:showCatName val="0"/>
          <c:showSerName val="0"/>
          <c:showPercent val="0"/>
          <c:showBubbleSize val="0"/>
        </c:dLbls>
        <c:marker val="1"/>
        <c:smooth val="0"/>
        <c:axId val="73892224"/>
        <c:axId val="73894144"/>
      </c:lineChart>
      <c:catAx>
        <c:axId val="73892224"/>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73894144"/>
        <c:crosses val="autoZero"/>
        <c:auto val="1"/>
        <c:lblAlgn val="ctr"/>
        <c:lblOffset val="100"/>
        <c:noMultiLvlLbl val="0"/>
      </c:catAx>
      <c:valAx>
        <c:axId val="73894144"/>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09072615923009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3892224"/>
        <c:crosses val="autoZero"/>
        <c:crossBetween val="between"/>
        <c:majorUnit val="10"/>
      </c:valAx>
    </c:plotArea>
    <c:legend>
      <c:legendPos val="t"/>
      <c:layout>
        <c:manualLayout>
          <c:xMode val="edge"/>
          <c:yMode val="edge"/>
          <c:x val="8.19954797317002E-3"/>
          <c:y val="1.1675185338674747E-3"/>
          <c:w val="0.99127867697093419"/>
          <c:h val="8.7232672304850781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716040211954639"/>
          <c:y val="0.14531982113346942"/>
          <c:w val="0.77914252463725053"/>
          <c:h val="0.72275274618450469"/>
        </c:manualLayout>
      </c:layout>
      <c:lineChart>
        <c:grouping val="standard"/>
        <c:varyColors val="0"/>
        <c:ser>
          <c:idx val="3"/>
          <c:order val="0"/>
          <c:tx>
            <c:strRef>
              <c:f>Sheet1!$A$2</c:f>
              <c:strCache>
                <c:ptCount val="1"/>
                <c:pt idx="0">
                  <c:v>Male</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Sheet1!$B$2:$H$2</c:f>
              <c:numCache>
                <c:formatCode>[=0]"     - -";[&lt;0.05]"     *";??0.0\ ;</c:formatCode>
                <c:ptCount val="7"/>
                <c:pt idx="0" formatCode="?.0">
                  <c:v>47.102164898775065</c:v>
                </c:pt>
                <c:pt idx="1">
                  <c:v>49.275534441805227</c:v>
                </c:pt>
                <c:pt idx="2">
                  <c:v>47.060460800989638</c:v>
                </c:pt>
                <c:pt idx="3">
                  <c:v>48.549350969999999</c:v>
                </c:pt>
                <c:pt idx="4">
                  <c:v>48.823573193334823</c:v>
                </c:pt>
                <c:pt idx="5">
                  <c:v>46.333175189999999</c:v>
                </c:pt>
                <c:pt idx="6">
                  <c:v>46.150069999999999</c:v>
                </c:pt>
              </c:numCache>
            </c:numRef>
          </c:val>
          <c:smooth val="0"/>
        </c:ser>
        <c:ser>
          <c:idx val="0"/>
          <c:order val="1"/>
          <c:tx>
            <c:strRef>
              <c:f>Sheet1!$A$3</c:f>
              <c:strCache>
                <c:ptCount val="1"/>
                <c:pt idx="0">
                  <c:v>Female</c:v>
                </c:pt>
              </c:strCache>
            </c:strRef>
          </c:tx>
          <c:spPr>
            <a:ln w="25400">
              <a:solidFill>
                <a:srgbClr val="0072C6"/>
              </a:solidFill>
            </a:ln>
          </c:spPr>
          <c:marker>
            <c:symbol val="square"/>
            <c:size val="7"/>
            <c:spPr>
              <a:solidFill>
                <a:srgbClr val="0072C6"/>
              </a:solidFill>
              <a:ln>
                <a:noFill/>
              </a:ln>
            </c:spPr>
          </c:marker>
          <c:cat>
            <c:strRef>
              <c:f>Sheet1!$B$1:$H$1</c:f>
              <c:strCache>
                <c:ptCount val="7"/>
                <c:pt idx="0">
                  <c:v>2005</c:v>
                </c:pt>
                <c:pt idx="1">
                  <c:v>2006</c:v>
                </c:pt>
                <c:pt idx="2">
                  <c:v>2007</c:v>
                </c:pt>
                <c:pt idx="3">
                  <c:v>2008</c:v>
                </c:pt>
                <c:pt idx="4">
                  <c:v>2009</c:v>
                </c:pt>
                <c:pt idx="5">
                  <c:v>2010</c:v>
                </c:pt>
                <c:pt idx="6">
                  <c:v>2011</c:v>
                </c:pt>
              </c:strCache>
            </c:strRef>
          </c:cat>
          <c:val>
            <c:numRef>
              <c:f>Sheet1!$B$3:$H$3</c:f>
              <c:numCache>
                <c:formatCode>[=0]"     - -";[&lt;0.05]"     *";??0.0\ ;</c:formatCode>
                <c:ptCount val="7"/>
                <c:pt idx="0" formatCode="?.0">
                  <c:v>40.445262268248584</c:v>
                </c:pt>
                <c:pt idx="1">
                  <c:v>43.499594630923625</c:v>
                </c:pt>
                <c:pt idx="2">
                  <c:v>41.020933073345425</c:v>
                </c:pt>
                <c:pt idx="3">
                  <c:v>42.639508030000002</c:v>
                </c:pt>
                <c:pt idx="4">
                  <c:v>42.096180839413243</c:v>
                </c:pt>
                <c:pt idx="5">
                  <c:v>39.780695430000002</c:v>
                </c:pt>
                <c:pt idx="6">
                  <c:v>39.298389999999998</c:v>
                </c:pt>
              </c:numCache>
            </c:numRef>
          </c:val>
          <c:smooth val="0"/>
        </c:ser>
        <c:dLbls>
          <c:showLegendKey val="0"/>
          <c:showVal val="0"/>
          <c:showCatName val="0"/>
          <c:showSerName val="0"/>
          <c:showPercent val="0"/>
          <c:showBubbleSize val="0"/>
        </c:dLbls>
        <c:marker val="1"/>
        <c:smooth val="0"/>
        <c:axId val="73809920"/>
        <c:axId val="73923200"/>
      </c:lineChart>
      <c:catAx>
        <c:axId val="73809920"/>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73923200"/>
        <c:crosses val="autoZero"/>
        <c:auto val="1"/>
        <c:lblAlgn val="ctr"/>
        <c:lblOffset val="100"/>
        <c:noMultiLvlLbl val="0"/>
      </c:catAx>
      <c:valAx>
        <c:axId val="7392320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094033731894624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3809920"/>
        <c:crosses val="autoZero"/>
        <c:crossBetween val="between"/>
        <c:majorUnit val="10"/>
      </c:valAx>
    </c:plotArea>
    <c:legend>
      <c:legendPos val="t"/>
      <c:layout>
        <c:manualLayout>
          <c:xMode val="edge"/>
          <c:yMode val="edge"/>
          <c:x val="2.0268299795858846E-3"/>
          <c:y val="0"/>
          <c:w val="0.99127867697093419"/>
          <c:h val="8.8004277243122389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35612909497425"/>
          <c:y val="0.19892023913677459"/>
          <c:w val="0.78838461164576645"/>
          <c:h val="0.7410202196947604"/>
        </c:manualLayout>
      </c:layout>
      <c:barChart>
        <c:barDir val="col"/>
        <c:grouping val="clustered"/>
        <c:varyColors val="0"/>
        <c:ser>
          <c:idx val="0"/>
          <c:order val="0"/>
          <c:tx>
            <c:strRef>
              <c:f>Sheet1!$A$1</c:f>
              <c:strCache>
                <c:ptCount val="1"/>
                <c:pt idx="0">
                  <c:v>Hispanic Total</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val>
            <c:numRef>
              <c:f>Sheet1!$A$2</c:f>
              <c:numCache>
                <c:formatCode>General</c:formatCode>
                <c:ptCount val="1"/>
                <c:pt idx="0">
                  <c:v>68.2</c:v>
                </c:pt>
              </c:numCache>
            </c:numRef>
          </c:val>
        </c:ser>
        <c:ser>
          <c:idx val="1"/>
          <c:order val="1"/>
          <c:tx>
            <c:strRef>
              <c:f>Sheet1!$B$1</c:f>
              <c:strCache>
                <c:ptCount val="1"/>
                <c:pt idx="0">
                  <c:v>Mexican</c:v>
                </c:pt>
              </c:strCache>
            </c:strRef>
          </c:tx>
          <c:spPr>
            <a:solidFill>
              <a:srgbClr val="AABA0A"/>
            </a:solidFill>
          </c:spPr>
          <c:invertIfNegative val="0"/>
          <c:val>
            <c:numRef>
              <c:f>Sheet1!$B$2</c:f>
              <c:numCache>
                <c:formatCode>General</c:formatCode>
                <c:ptCount val="1"/>
                <c:pt idx="0">
                  <c:v>69.099999999999994</c:v>
                </c:pt>
              </c:numCache>
            </c:numRef>
          </c:val>
        </c:ser>
        <c:ser>
          <c:idx val="2"/>
          <c:order val="2"/>
          <c:tx>
            <c:strRef>
              <c:f>Sheet1!$C$1</c:f>
              <c:strCache>
                <c:ptCount val="1"/>
                <c:pt idx="0">
                  <c:v>Central American</c:v>
                </c:pt>
              </c:strCache>
            </c:strRef>
          </c:tx>
          <c:spPr>
            <a:solidFill>
              <a:sysClr val="window" lastClr="FFFFFF"/>
            </a:solidFill>
            <a:ln>
              <a:solidFill>
                <a:sysClr val="windowText" lastClr="000000"/>
              </a:solidFill>
            </a:ln>
          </c:spPr>
          <c:invertIfNegative val="0"/>
          <c:val>
            <c:numRef>
              <c:f>Sheet1!$C$2</c:f>
              <c:numCache>
                <c:formatCode>General</c:formatCode>
                <c:ptCount val="1"/>
                <c:pt idx="0">
                  <c:v>67.599999999999994</c:v>
                </c:pt>
              </c:numCache>
            </c:numRef>
          </c:val>
        </c:ser>
        <c:ser>
          <c:idx val="3"/>
          <c:order val="3"/>
          <c:tx>
            <c:strRef>
              <c:f>Sheet1!$D$1</c:f>
              <c:strCache>
                <c:ptCount val="1"/>
                <c:pt idx="0">
                  <c:v>South American</c:v>
                </c:pt>
              </c:strCache>
            </c:strRef>
          </c:tx>
          <c:spPr>
            <a:solidFill>
              <a:sysClr val="window" lastClr="FFFFFF">
                <a:lumMod val="85000"/>
              </a:sysClr>
            </a:solidFill>
          </c:spPr>
          <c:invertIfNegative val="0"/>
          <c:val>
            <c:numRef>
              <c:f>Sheet1!$D$2</c:f>
              <c:numCache>
                <c:formatCode>General</c:formatCode>
                <c:ptCount val="1"/>
                <c:pt idx="0">
                  <c:v>51.3</c:v>
                </c:pt>
              </c:numCache>
            </c:numRef>
          </c:val>
        </c:ser>
        <c:dLbls>
          <c:showLegendKey val="0"/>
          <c:showVal val="0"/>
          <c:showCatName val="0"/>
          <c:showSerName val="0"/>
          <c:showPercent val="0"/>
          <c:showBubbleSize val="0"/>
        </c:dLbls>
        <c:gapWidth val="150"/>
        <c:axId val="74022272"/>
        <c:axId val="74032256"/>
      </c:barChart>
      <c:catAx>
        <c:axId val="74022272"/>
        <c:scaling>
          <c:orientation val="minMax"/>
        </c:scaling>
        <c:delete val="1"/>
        <c:axPos val="b"/>
        <c:minorGridlines>
          <c:spPr>
            <a:ln>
              <a:noFill/>
            </a:ln>
          </c:spPr>
        </c:minorGridlines>
        <c:numFmt formatCode="General" sourceLinked="1"/>
        <c:majorTickMark val="out"/>
        <c:minorTickMark val="none"/>
        <c:tickLblPos val="nextTo"/>
        <c:crossAx val="74032256"/>
        <c:crosses val="autoZero"/>
        <c:auto val="1"/>
        <c:lblAlgn val="ctr"/>
        <c:lblOffset val="100"/>
        <c:noMultiLvlLbl val="0"/>
      </c:catAx>
      <c:valAx>
        <c:axId val="7403225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1.2345679012345678E-2"/>
              <c:y val="0.4794233012540098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74022272"/>
        <c:crosses val="autoZero"/>
        <c:crossBetween val="between"/>
        <c:majorUnit val="10"/>
      </c:valAx>
    </c:plotArea>
    <c:legend>
      <c:legendPos val="t"/>
      <c:layout>
        <c:manualLayout>
          <c:xMode val="edge"/>
          <c:yMode val="edge"/>
          <c:x val="1.3278166618061632E-2"/>
          <c:y val="1.8517060367454078E-3"/>
          <c:w val="0.98672183338193842"/>
          <c:h val="0.1290237339518606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35612909497425"/>
          <c:y val="0.19892023913677459"/>
          <c:w val="0.79764387090502575"/>
          <c:h val="0.7410202196947604"/>
        </c:manualLayout>
      </c:layout>
      <c:barChart>
        <c:barDir val="col"/>
        <c:grouping val="clustered"/>
        <c:varyColors val="0"/>
        <c:ser>
          <c:idx val="0"/>
          <c:order val="0"/>
          <c:tx>
            <c:strRef>
              <c:f>Sheet1!$A$1</c:f>
              <c:strCache>
                <c:ptCount val="1"/>
                <c:pt idx="0">
                  <c:v>Asian Total</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val>
            <c:numRef>
              <c:f>Sheet1!$A$2</c:f>
              <c:numCache>
                <c:formatCode>General</c:formatCode>
                <c:ptCount val="1"/>
                <c:pt idx="0">
                  <c:v>48.2</c:v>
                </c:pt>
              </c:numCache>
            </c:numRef>
          </c:val>
        </c:ser>
        <c:ser>
          <c:idx val="1"/>
          <c:order val="1"/>
          <c:tx>
            <c:strRef>
              <c:f>Sheet1!$B$1</c:f>
              <c:strCache>
                <c:ptCount val="1"/>
                <c:pt idx="0">
                  <c:v>Chinese</c:v>
                </c:pt>
              </c:strCache>
            </c:strRef>
          </c:tx>
          <c:spPr>
            <a:solidFill>
              <a:srgbClr val="AABA0A"/>
            </a:solidFill>
          </c:spPr>
          <c:invertIfNegative val="0"/>
          <c:val>
            <c:numRef>
              <c:f>Sheet1!$B$2</c:f>
              <c:numCache>
                <c:formatCode>General</c:formatCode>
                <c:ptCount val="1"/>
                <c:pt idx="0">
                  <c:v>55.7</c:v>
                </c:pt>
              </c:numCache>
            </c:numRef>
          </c:val>
        </c:ser>
        <c:ser>
          <c:idx val="2"/>
          <c:order val="2"/>
          <c:tx>
            <c:strRef>
              <c:f>Sheet1!$C$1</c:f>
              <c:strCache>
                <c:ptCount val="1"/>
                <c:pt idx="0">
                  <c:v>Filipino</c:v>
                </c:pt>
              </c:strCache>
            </c:strRef>
          </c:tx>
          <c:spPr>
            <a:solidFill>
              <a:sysClr val="window" lastClr="FFFFFF"/>
            </a:solidFill>
            <a:ln>
              <a:solidFill>
                <a:sysClr val="windowText" lastClr="000000"/>
              </a:solidFill>
            </a:ln>
          </c:spPr>
          <c:invertIfNegative val="0"/>
          <c:val>
            <c:numRef>
              <c:f>Sheet1!$C$2</c:f>
              <c:numCache>
                <c:formatCode>General</c:formatCode>
                <c:ptCount val="1"/>
                <c:pt idx="0">
                  <c:v>54.5</c:v>
                </c:pt>
              </c:numCache>
            </c:numRef>
          </c:val>
        </c:ser>
        <c:dLbls>
          <c:showLegendKey val="0"/>
          <c:showVal val="0"/>
          <c:showCatName val="0"/>
          <c:showSerName val="0"/>
          <c:showPercent val="0"/>
          <c:showBubbleSize val="0"/>
        </c:dLbls>
        <c:gapWidth val="150"/>
        <c:axId val="73940352"/>
        <c:axId val="73958528"/>
      </c:barChart>
      <c:catAx>
        <c:axId val="73940352"/>
        <c:scaling>
          <c:orientation val="minMax"/>
        </c:scaling>
        <c:delete val="1"/>
        <c:axPos val="b"/>
        <c:minorGridlines>
          <c:spPr>
            <a:ln>
              <a:noFill/>
            </a:ln>
          </c:spPr>
        </c:minorGridlines>
        <c:numFmt formatCode="General" sourceLinked="1"/>
        <c:majorTickMark val="out"/>
        <c:minorTickMark val="none"/>
        <c:tickLblPos val="nextTo"/>
        <c:crossAx val="73958528"/>
        <c:crosses val="autoZero"/>
        <c:auto val="1"/>
        <c:lblAlgn val="ctr"/>
        <c:lblOffset val="100"/>
        <c:noMultiLvlLbl val="0"/>
      </c:catAx>
      <c:valAx>
        <c:axId val="7395852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794233012540098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73940352"/>
        <c:crosses val="autoZero"/>
        <c:crossBetween val="between"/>
        <c:majorUnit val="10"/>
      </c:valAx>
    </c:plotArea>
    <c:legend>
      <c:legendPos val="t"/>
      <c:layout>
        <c:manualLayout>
          <c:xMode val="edge"/>
          <c:yMode val="edge"/>
          <c:x val="1.3278166618061632E-2"/>
          <c:y val="1.8517060367454078E-3"/>
          <c:w val="0.98672183338193842"/>
          <c:h val="0.1290237339518606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973267230485079"/>
          <c:y val="0.16615317707379601"/>
          <c:w val="0.76026732769514926"/>
          <c:h val="0.7331143563449917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Sheet1!$B$2:$H$2</c:f>
              <c:numCache>
                <c:formatCode>General</c:formatCode>
                <c:ptCount val="7"/>
                <c:pt idx="0">
                  <c:v>1527.8</c:v>
                </c:pt>
                <c:pt idx="1">
                  <c:v>1624.1</c:v>
                </c:pt>
                <c:pt idx="2">
                  <c:v>1687.4</c:v>
                </c:pt>
                <c:pt idx="3">
                  <c:v>1738.7</c:v>
                </c:pt>
                <c:pt idx="4">
                  <c:v>1766.8</c:v>
                </c:pt>
                <c:pt idx="5">
                  <c:v>1841</c:v>
                </c:pt>
                <c:pt idx="6">
                  <c:v>1883</c:v>
                </c:pt>
              </c:numCache>
            </c:numRef>
          </c:val>
          <c:smooth val="0"/>
        </c:ser>
        <c:ser>
          <c:idx val="0"/>
          <c:order val="1"/>
          <c:tx>
            <c:strRef>
              <c:f>Sheet1!$A$3</c:f>
              <c:strCache>
                <c:ptCount val="1"/>
                <c:pt idx="0">
                  <c:v>0-17</c:v>
                </c:pt>
              </c:strCache>
            </c:strRef>
          </c:tx>
          <c:spPr>
            <a:ln w="25400">
              <a:solidFill>
                <a:srgbClr val="0072C6"/>
              </a:solidFill>
            </a:ln>
          </c:spPr>
          <c:marker>
            <c:symbol val="square"/>
            <c:size val="7"/>
            <c:spPr>
              <a:solidFill>
                <a:srgbClr val="0072C6"/>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Sheet1!$B$3:$H$3</c:f>
              <c:numCache>
                <c:formatCode>General</c:formatCode>
                <c:ptCount val="7"/>
                <c:pt idx="0">
                  <c:v>621.79999999999995</c:v>
                </c:pt>
                <c:pt idx="1">
                  <c:v>684</c:v>
                </c:pt>
                <c:pt idx="2">
                  <c:v>663.3</c:v>
                </c:pt>
                <c:pt idx="3">
                  <c:v>655.29999999999995</c:v>
                </c:pt>
                <c:pt idx="4">
                  <c:v>697.5</c:v>
                </c:pt>
                <c:pt idx="5">
                  <c:v>746</c:v>
                </c:pt>
                <c:pt idx="6">
                  <c:v>749</c:v>
                </c:pt>
              </c:numCache>
            </c:numRef>
          </c:val>
          <c:smooth val="0"/>
        </c:ser>
        <c:ser>
          <c:idx val="2"/>
          <c:order val="2"/>
          <c:tx>
            <c:strRef>
              <c:f>Sheet1!$A$4</c:f>
              <c:strCache>
                <c:ptCount val="1"/>
                <c:pt idx="0">
                  <c:v>18-44</c:v>
                </c:pt>
              </c:strCache>
            </c:strRef>
          </c:tx>
          <c:spPr>
            <a:ln w="25400">
              <a:solidFill>
                <a:srgbClr val="AABA0A"/>
              </a:solidFill>
            </a:ln>
          </c:spPr>
          <c:marker>
            <c:symbol val="triangle"/>
            <c:size val="9"/>
            <c:spPr>
              <a:solidFill>
                <a:srgbClr val="AABA0A"/>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Sheet1!$B$4:$H$4</c:f>
              <c:numCache>
                <c:formatCode>General</c:formatCode>
                <c:ptCount val="7"/>
                <c:pt idx="0">
                  <c:v>2244.1</c:v>
                </c:pt>
                <c:pt idx="1">
                  <c:v>2379.5</c:v>
                </c:pt>
                <c:pt idx="2">
                  <c:v>2471.1</c:v>
                </c:pt>
                <c:pt idx="3">
                  <c:v>2576</c:v>
                </c:pt>
                <c:pt idx="4">
                  <c:v>2607.4</c:v>
                </c:pt>
                <c:pt idx="5">
                  <c:v>2671</c:v>
                </c:pt>
                <c:pt idx="6">
                  <c:v>2789</c:v>
                </c:pt>
              </c:numCache>
            </c:numRef>
          </c:val>
          <c:smooth val="0"/>
        </c:ser>
        <c:ser>
          <c:idx val="1"/>
          <c:order val="3"/>
          <c:tx>
            <c:strRef>
              <c:f>Sheet1!$A$5</c:f>
              <c:strCache>
                <c:ptCount val="1"/>
                <c:pt idx="0">
                  <c:v>45-64</c:v>
                </c:pt>
              </c:strCache>
            </c:strRef>
          </c:tx>
          <c:spPr>
            <a:ln w="34925">
              <a:solidFill>
                <a:srgbClr val="7BA8DF"/>
              </a:solidFill>
            </a:ln>
          </c:spPr>
          <c:marker>
            <c:symbol val="diamond"/>
            <c:size val="9"/>
            <c:spPr>
              <a:solidFill>
                <a:srgbClr val="7BA8DF"/>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Sheet1!$B$5:$H$5</c:f>
              <c:numCache>
                <c:formatCode>General</c:formatCode>
                <c:ptCount val="7"/>
                <c:pt idx="0">
                  <c:v>1720.1</c:v>
                </c:pt>
                <c:pt idx="1">
                  <c:v>1824.4</c:v>
                </c:pt>
                <c:pt idx="2">
                  <c:v>1966.4</c:v>
                </c:pt>
                <c:pt idx="3">
                  <c:v>2037.4</c:v>
                </c:pt>
                <c:pt idx="4">
                  <c:v>2077.5</c:v>
                </c:pt>
                <c:pt idx="5">
                  <c:v>2165</c:v>
                </c:pt>
                <c:pt idx="6">
                  <c:v>2190</c:v>
                </c:pt>
              </c:numCache>
            </c:numRef>
          </c:val>
          <c:smooth val="0"/>
        </c:ser>
        <c:ser>
          <c:idx val="4"/>
          <c:order val="4"/>
          <c:tx>
            <c:strRef>
              <c:f>Sheet1!$A$6</c:f>
              <c:strCache>
                <c:ptCount val="1"/>
                <c:pt idx="0">
                  <c:v>65-84</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Sheet1!$B$1:$H$1</c:f>
              <c:strCache>
                <c:ptCount val="7"/>
                <c:pt idx="0">
                  <c:v>2007</c:v>
                </c:pt>
                <c:pt idx="1">
                  <c:v>2008</c:v>
                </c:pt>
                <c:pt idx="2">
                  <c:v>2009</c:v>
                </c:pt>
                <c:pt idx="3">
                  <c:v>2010</c:v>
                </c:pt>
                <c:pt idx="4">
                  <c:v>2011</c:v>
                </c:pt>
                <c:pt idx="5">
                  <c:v>2012</c:v>
                </c:pt>
                <c:pt idx="6">
                  <c:v>2013</c:v>
                </c:pt>
              </c:strCache>
            </c:strRef>
          </c:cat>
          <c:val>
            <c:numRef>
              <c:f>Sheet1!$B$6:$H$6</c:f>
              <c:numCache>
                <c:formatCode>General</c:formatCode>
                <c:ptCount val="7"/>
                <c:pt idx="0">
                  <c:v>773.7</c:v>
                </c:pt>
                <c:pt idx="1">
                  <c:v>807.6</c:v>
                </c:pt>
                <c:pt idx="2">
                  <c:v>826.5</c:v>
                </c:pt>
                <c:pt idx="3">
                  <c:v>824.4</c:v>
                </c:pt>
                <c:pt idx="4">
                  <c:v>828.8</c:v>
                </c:pt>
                <c:pt idx="5">
                  <c:v>915</c:v>
                </c:pt>
                <c:pt idx="6">
                  <c:v>904</c:v>
                </c:pt>
              </c:numCache>
            </c:numRef>
          </c:val>
          <c:smooth val="0"/>
        </c:ser>
        <c:ser>
          <c:idx val="5"/>
          <c:order val="5"/>
          <c:tx>
            <c:strRef>
              <c:f>Sheet1!$A$7</c:f>
              <c:strCache>
                <c:ptCount val="1"/>
                <c:pt idx="0">
                  <c:v>85+</c:v>
                </c:pt>
              </c:strCache>
            </c:strRef>
          </c:tx>
          <c:spPr>
            <a:ln>
              <a:solidFill>
                <a:srgbClr val="EEECE1">
                  <a:lumMod val="50000"/>
                </a:srgbClr>
              </a:solidFill>
            </a:ln>
          </c:spPr>
          <c:marker>
            <c:symbol val="plus"/>
            <c:size val="7"/>
            <c:spPr>
              <a:noFill/>
              <a:ln>
                <a:solidFill>
                  <a:srgbClr val="EEECE1">
                    <a:lumMod val="50000"/>
                  </a:srgbClr>
                </a:solidFill>
              </a:ln>
            </c:spPr>
          </c:marker>
          <c:cat>
            <c:strRef>
              <c:f>Sheet1!$B$1:$H$1</c:f>
              <c:strCache>
                <c:ptCount val="7"/>
                <c:pt idx="0">
                  <c:v>2007</c:v>
                </c:pt>
                <c:pt idx="1">
                  <c:v>2008</c:v>
                </c:pt>
                <c:pt idx="2">
                  <c:v>2009</c:v>
                </c:pt>
                <c:pt idx="3">
                  <c:v>2010</c:v>
                </c:pt>
                <c:pt idx="4">
                  <c:v>2011</c:v>
                </c:pt>
                <c:pt idx="5">
                  <c:v>2012</c:v>
                </c:pt>
                <c:pt idx="6">
                  <c:v>2013</c:v>
                </c:pt>
              </c:strCache>
            </c:strRef>
          </c:cat>
          <c:val>
            <c:numRef>
              <c:f>Sheet1!$B$7:$H$7</c:f>
              <c:numCache>
                <c:formatCode>General</c:formatCode>
                <c:ptCount val="7"/>
                <c:pt idx="0">
                  <c:v>769.5</c:v>
                </c:pt>
                <c:pt idx="1">
                  <c:v>790.8</c:v>
                </c:pt>
                <c:pt idx="2">
                  <c:v>748.6</c:v>
                </c:pt>
                <c:pt idx="3">
                  <c:v>757.5</c:v>
                </c:pt>
                <c:pt idx="4">
                  <c:v>757.9</c:v>
                </c:pt>
                <c:pt idx="5">
                  <c:v>843</c:v>
                </c:pt>
                <c:pt idx="6">
                  <c:v>852</c:v>
                </c:pt>
              </c:numCache>
            </c:numRef>
          </c:val>
          <c:smooth val="0"/>
        </c:ser>
        <c:dLbls>
          <c:showLegendKey val="0"/>
          <c:showVal val="0"/>
          <c:showCatName val="0"/>
          <c:showSerName val="0"/>
          <c:showPercent val="0"/>
          <c:showBubbleSize val="0"/>
        </c:dLbls>
        <c:marker val="1"/>
        <c:smooth val="0"/>
        <c:axId val="73210112"/>
        <c:axId val="73212288"/>
      </c:lineChart>
      <c:catAx>
        <c:axId val="732101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3212288"/>
        <c:crosses val="autoZero"/>
        <c:auto val="1"/>
        <c:lblAlgn val="ctr"/>
        <c:lblOffset val="100"/>
        <c:noMultiLvlLbl val="0"/>
      </c:catAx>
      <c:valAx>
        <c:axId val="73212288"/>
        <c:scaling>
          <c:orientation val="minMax"/>
          <c:max val="3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01697089000238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3210112"/>
        <c:crosses val="autoZero"/>
        <c:crossBetween val="between"/>
        <c:majorUnit val="50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973267230485079"/>
          <c:y val="0.16615317707379601"/>
          <c:w val="0.76026732769514926"/>
          <c:h val="0.73311435634499178"/>
        </c:manualLayout>
      </c:layout>
      <c:lineChart>
        <c:grouping val="standard"/>
        <c:varyColors val="0"/>
        <c:ser>
          <c:idx val="3"/>
          <c:order val="0"/>
          <c:tx>
            <c:strRef>
              <c:f>Sheet1!$A$2</c:f>
              <c:strCache>
                <c:ptCount val="1"/>
                <c:pt idx="0">
                  <c:v>Q1 (Lowest)</c:v>
                </c:pt>
              </c:strCache>
            </c:strRef>
          </c:tx>
          <c:spPr>
            <a:ln w="25400">
              <a:solidFill>
                <a:sysClr val="windowText" lastClr="000000"/>
              </a:solidFill>
            </a:ln>
          </c:spPr>
          <c:marker>
            <c:symbol val="circle"/>
            <c:size val="7"/>
            <c:spPr>
              <a:solidFill>
                <a:sysClr val="windowText" lastClr="000000"/>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Sheet1!$B$2:$H$2</c:f>
              <c:numCache>
                <c:formatCode>General</c:formatCode>
                <c:ptCount val="7"/>
                <c:pt idx="0">
                  <c:v>1961.1</c:v>
                </c:pt>
                <c:pt idx="1">
                  <c:v>2114.5</c:v>
                </c:pt>
                <c:pt idx="2">
                  <c:v>2263.1999999999998</c:v>
                </c:pt>
                <c:pt idx="3">
                  <c:v>2347.8000000000002</c:v>
                </c:pt>
                <c:pt idx="4">
                  <c:v>2242.6</c:v>
                </c:pt>
                <c:pt idx="5" formatCode="#,##0">
                  <c:v>2466.5619696287727</c:v>
                </c:pt>
                <c:pt idx="6" formatCode="#,##0">
                  <c:v>2510.0446705937038</c:v>
                </c:pt>
              </c:numCache>
            </c:numRef>
          </c:val>
          <c:smooth val="0"/>
        </c:ser>
        <c:ser>
          <c:idx val="0"/>
          <c:order val="1"/>
          <c:tx>
            <c:strRef>
              <c:f>Sheet1!$A$3</c:f>
              <c:strCache>
                <c:ptCount val="1"/>
                <c:pt idx="0">
                  <c:v>Q2</c:v>
                </c:pt>
              </c:strCache>
            </c:strRef>
          </c:tx>
          <c:spPr>
            <a:ln w="25400">
              <a:solidFill>
                <a:srgbClr val="0072C6"/>
              </a:solidFill>
            </a:ln>
          </c:spPr>
          <c:marker>
            <c:symbol val="square"/>
            <c:size val="7"/>
            <c:spPr>
              <a:solidFill>
                <a:srgbClr val="0072C6"/>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Sheet1!$B$3:$H$3</c:f>
              <c:numCache>
                <c:formatCode>General</c:formatCode>
                <c:ptCount val="7"/>
                <c:pt idx="0">
                  <c:v>1576.4</c:v>
                </c:pt>
                <c:pt idx="1">
                  <c:v>1756.3</c:v>
                </c:pt>
                <c:pt idx="2">
                  <c:v>1834.2</c:v>
                </c:pt>
                <c:pt idx="3">
                  <c:v>1821.4</c:v>
                </c:pt>
                <c:pt idx="4">
                  <c:v>1838</c:v>
                </c:pt>
                <c:pt idx="5" formatCode="#,##0">
                  <c:v>1880.7577969555896</c:v>
                </c:pt>
                <c:pt idx="6" formatCode="#,##0">
                  <c:v>1989.214764241972</c:v>
                </c:pt>
              </c:numCache>
            </c:numRef>
          </c:val>
          <c:smooth val="0"/>
        </c:ser>
        <c:ser>
          <c:idx val="2"/>
          <c:order val="2"/>
          <c:tx>
            <c:strRef>
              <c:f>Sheet1!$A$4</c:f>
              <c:strCache>
                <c:ptCount val="1"/>
                <c:pt idx="0">
                  <c:v>Q3</c:v>
                </c:pt>
              </c:strCache>
            </c:strRef>
          </c:tx>
          <c:spPr>
            <a:ln w="25400">
              <a:solidFill>
                <a:srgbClr val="AABA0A"/>
              </a:solidFill>
            </a:ln>
          </c:spPr>
          <c:marker>
            <c:symbol val="triangle"/>
            <c:size val="9"/>
            <c:spPr>
              <a:solidFill>
                <a:srgbClr val="AABA0A"/>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Sheet1!$B$4:$H$4</c:f>
              <c:numCache>
                <c:formatCode>General</c:formatCode>
                <c:ptCount val="7"/>
                <c:pt idx="0">
                  <c:v>1396.7</c:v>
                </c:pt>
                <c:pt idx="1">
                  <c:v>1422.3</c:v>
                </c:pt>
                <c:pt idx="2">
                  <c:v>1471.4</c:v>
                </c:pt>
                <c:pt idx="3">
                  <c:v>1492.6</c:v>
                </c:pt>
                <c:pt idx="4">
                  <c:v>1600.9</c:v>
                </c:pt>
                <c:pt idx="5" formatCode="#,##0">
                  <c:v>1702.1424928618967</c:v>
                </c:pt>
                <c:pt idx="6" formatCode="#,##0">
                  <c:v>1681.0755012719505</c:v>
                </c:pt>
              </c:numCache>
            </c:numRef>
          </c:val>
          <c:smooth val="0"/>
        </c:ser>
        <c:ser>
          <c:idx val="1"/>
          <c:order val="3"/>
          <c:tx>
            <c:strRef>
              <c:f>Sheet1!$A$5</c:f>
              <c:strCache>
                <c:ptCount val="1"/>
                <c:pt idx="0">
                  <c:v>Q4 (Highest)</c:v>
                </c:pt>
              </c:strCache>
            </c:strRef>
          </c:tx>
          <c:spPr>
            <a:ln w="34925">
              <a:solidFill>
                <a:srgbClr val="7BA8DF"/>
              </a:solidFill>
            </a:ln>
          </c:spPr>
          <c:marker>
            <c:symbol val="diamond"/>
            <c:size val="9"/>
            <c:spPr>
              <a:solidFill>
                <a:srgbClr val="7BA8DF"/>
              </a:solidFill>
              <a:ln>
                <a:noFill/>
              </a:ln>
            </c:spPr>
          </c:marker>
          <c:cat>
            <c:strRef>
              <c:f>Sheet1!$B$1:$H$1</c:f>
              <c:strCache>
                <c:ptCount val="7"/>
                <c:pt idx="0">
                  <c:v>2007</c:v>
                </c:pt>
                <c:pt idx="1">
                  <c:v>2008</c:v>
                </c:pt>
                <c:pt idx="2">
                  <c:v>2009</c:v>
                </c:pt>
                <c:pt idx="3">
                  <c:v>2010</c:v>
                </c:pt>
                <c:pt idx="4">
                  <c:v>2011</c:v>
                </c:pt>
                <c:pt idx="5">
                  <c:v>2012</c:v>
                </c:pt>
                <c:pt idx="6">
                  <c:v>2013</c:v>
                </c:pt>
              </c:strCache>
            </c:strRef>
          </c:cat>
          <c:val>
            <c:numRef>
              <c:f>Sheet1!$B$5:$H$5</c:f>
              <c:numCache>
                <c:formatCode>General</c:formatCode>
                <c:ptCount val="7"/>
                <c:pt idx="0">
                  <c:v>1153.7</c:v>
                </c:pt>
                <c:pt idx="1">
                  <c:v>1203.8</c:v>
                </c:pt>
                <c:pt idx="2">
                  <c:v>1168.4000000000001</c:v>
                </c:pt>
                <c:pt idx="3">
                  <c:v>1288.3</c:v>
                </c:pt>
                <c:pt idx="4">
                  <c:v>1386.5</c:v>
                </c:pt>
                <c:pt idx="5" formatCode="#,##0">
                  <c:v>1314.5536760180021</c:v>
                </c:pt>
                <c:pt idx="6" formatCode="#,##0">
                  <c:v>1362.2911769975703</c:v>
                </c:pt>
              </c:numCache>
            </c:numRef>
          </c:val>
          <c:smooth val="0"/>
        </c:ser>
        <c:dLbls>
          <c:showLegendKey val="0"/>
          <c:showVal val="0"/>
          <c:showCatName val="0"/>
          <c:showSerName val="0"/>
          <c:showPercent val="0"/>
          <c:showBubbleSize val="0"/>
        </c:dLbls>
        <c:marker val="1"/>
        <c:smooth val="0"/>
        <c:axId val="73275648"/>
        <c:axId val="73290112"/>
      </c:lineChart>
      <c:catAx>
        <c:axId val="7327564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3290112"/>
        <c:crosses val="autoZero"/>
        <c:auto val="1"/>
        <c:lblAlgn val="ctr"/>
        <c:lblOffset val="100"/>
        <c:noMultiLvlLbl val="0"/>
      </c:catAx>
      <c:valAx>
        <c:axId val="73290112"/>
        <c:scaling>
          <c:orientation val="minMax"/>
          <c:max val="3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4.6296296296296294E-3"/>
              <c:y val="0.2138565775868925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3275648"/>
        <c:crosses val="autoZero"/>
        <c:crossBetween val="between"/>
        <c:majorUnit val="50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6306673471371635"/>
          <c:w val="0.78090138038300771"/>
          <c:h val="0.70225017011762414"/>
        </c:manualLayout>
      </c:layout>
      <c:lineChart>
        <c:grouping val="standard"/>
        <c:varyColors val="0"/>
        <c:ser>
          <c:idx val="3"/>
          <c:order val="0"/>
          <c:tx>
            <c:strRef>
              <c:f>Sheet1!$A$2</c:f>
              <c:strCache>
                <c:ptCount val="1"/>
                <c:pt idx="0">
                  <c:v>Male</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0.0</c:formatCode>
                <c:ptCount val="5"/>
                <c:pt idx="0">
                  <c:v>66</c:v>
                </c:pt>
                <c:pt idx="1">
                  <c:v>65.5</c:v>
                </c:pt>
                <c:pt idx="2">
                  <c:v>69.7</c:v>
                </c:pt>
                <c:pt idx="3">
                  <c:v>69.900000000000006</c:v>
                </c:pt>
                <c:pt idx="4" formatCode="General">
                  <c:v>69.5</c:v>
                </c:pt>
              </c:numCache>
            </c:numRef>
          </c:val>
          <c:smooth val="0"/>
        </c:ser>
        <c:ser>
          <c:idx val="0"/>
          <c:order val="1"/>
          <c:tx>
            <c:strRef>
              <c:f>Sheet1!$A$3</c:f>
              <c:strCache>
                <c:ptCount val="1"/>
                <c:pt idx="0">
                  <c:v>Female</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0.0</c:formatCode>
                <c:ptCount val="5"/>
                <c:pt idx="0">
                  <c:v>74.599999999999994</c:v>
                </c:pt>
                <c:pt idx="1">
                  <c:v>72.7</c:v>
                </c:pt>
                <c:pt idx="2">
                  <c:v>74.400000000000006</c:v>
                </c:pt>
                <c:pt idx="3">
                  <c:v>74.099999999999994</c:v>
                </c:pt>
                <c:pt idx="4" formatCode="General">
                  <c:v>74.5</c:v>
                </c:pt>
              </c:numCache>
            </c:numRef>
          </c:val>
          <c:smooth val="0"/>
        </c:ser>
        <c:dLbls>
          <c:showLegendKey val="0"/>
          <c:showVal val="0"/>
          <c:showCatName val="0"/>
          <c:showSerName val="0"/>
          <c:showPercent val="0"/>
          <c:showBubbleSize val="0"/>
        </c:dLbls>
        <c:marker val="1"/>
        <c:smooth val="0"/>
        <c:axId val="72669440"/>
        <c:axId val="72708480"/>
      </c:lineChart>
      <c:catAx>
        <c:axId val="7266944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2708480"/>
        <c:crosses val="autoZero"/>
        <c:auto val="1"/>
        <c:lblAlgn val="ctr"/>
        <c:lblOffset val="100"/>
        <c:noMultiLvlLbl val="0"/>
      </c:catAx>
      <c:valAx>
        <c:axId val="72708480"/>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2669440"/>
        <c:crosses val="autoZero"/>
        <c:crossBetween val="between"/>
        <c:majorUnit val="1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6306673471371635"/>
          <c:w val="0.78090138038300771"/>
          <c:h val="0.7022501701176241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0.0</c:formatCode>
                <c:ptCount val="5"/>
                <c:pt idx="0">
                  <c:v>70.5</c:v>
                </c:pt>
                <c:pt idx="1">
                  <c:v>69.099999999999994</c:v>
                </c:pt>
                <c:pt idx="2">
                  <c:v>72.099999999999994</c:v>
                </c:pt>
                <c:pt idx="3">
                  <c:v>72.099999999999994</c:v>
                </c:pt>
                <c:pt idx="4">
                  <c:v>72</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0.0</c:formatCode>
                <c:ptCount val="5"/>
                <c:pt idx="0">
                  <c:v>71</c:v>
                </c:pt>
                <c:pt idx="1">
                  <c:v>69.2</c:v>
                </c:pt>
                <c:pt idx="2">
                  <c:v>73.5</c:v>
                </c:pt>
                <c:pt idx="3">
                  <c:v>73</c:v>
                </c:pt>
                <c:pt idx="4">
                  <c:v>73.5</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0.0</c:formatCode>
                <c:ptCount val="5"/>
                <c:pt idx="0">
                  <c:v>75.2</c:v>
                </c:pt>
                <c:pt idx="1">
                  <c:v>75</c:v>
                </c:pt>
                <c:pt idx="2">
                  <c:v>73.7</c:v>
                </c:pt>
                <c:pt idx="3">
                  <c:v>77.599999999999994</c:v>
                </c:pt>
                <c:pt idx="4">
                  <c:v>74.8</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Sheet1!$B$1:$F$1</c:f>
              <c:strCache>
                <c:ptCount val="5"/>
                <c:pt idx="0">
                  <c:v>2009</c:v>
                </c:pt>
                <c:pt idx="1">
                  <c:v>2010</c:v>
                </c:pt>
                <c:pt idx="2">
                  <c:v>2011</c:v>
                </c:pt>
                <c:pt idx="3">
                  <c:v>2012</c:v>
                </c:pt>
                <c:pt idx="4">
                  <c:v>2013</c:v>
                </c:pt>
              </c:strCache>
            </c:strRef>
          </c:cat>
          <c:val>
            <c:numRef>
              <c:f>Sheet1!$B$5:$F$5</c:f>
              <c:numCache>
                <c:formatCode>0.0</c:formatCode>
                <c:ptCount val="5"/>
                <c:pt idx="0">
                  <c:v>65.900000000000006</c:v>
                </c:pt>
                <c:pt idx="1">
                  <c:v>64.7</c:v>
                </c:pt>
                <c:pt idx="2">
                  <c:v>63.2</c:v>
                </c:pt>
                <c:pt idx="3">
                  <c:v>65.900000000000006</c:v>
                </c:pt>
                <c:pt idx="4">
                  <c:v>65.400000000000006</c:v>
                </c:pt>
              </c:numCache>
            </c:numRef>
          </c:val>
          <c:smooth val="0"/>
        </c:ser>
        <c:dLbls>
          <c:showLegendKey val="0"/>
          <c:showVal val="0"/>
          <c:showCatName val="0"/>
          <c:showSerName val="0"/>
          <c:showPercent val="0"/>
          <c:showBubbleSize val="0"/>
        </c:dLbls>
        <c:marker val="1"/>
        <c:smooth val="0"/>
        <c:axId val="73390336"/>
        <c:axId val="73392512"/>
      </c:lineChart>
      <c:catAx>
        <c:axId val="733903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3392512"/>
        <c:crosses val="autoZero"/>
        <c:auto val="1"/>
        <c:lblAlgn val="ctr"/>
        <c:lblOffset val="100"/>
        <c:noMultiLvlLbl val="0"/>
      </c:catAx>
      <c:valAx>
        <c:axId val="73392512"/>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27591134441528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3390336"/>
        <c:crosses val="autoZero"/>
        <c:crossBetween val="between"/>
        <c:majorUnit val="10"/>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269563526781376"/>
          <c:y val="0.14677333211255569"/>
          <c:w val="0.79730436473218624"/>
          <c:h val="0.75249420130623212"/>
        </c:manualLayout>
      </c:layout>
      <c:lineChart>
        <c:grouping val="standard"/>
        <c:varyColors val="0"/>
        <c:ser>
          <c:idx val="3"/>
          <c:order val="0"/>
          <c:tx>
            <c:strRef>
              <c:f>Sheet1!$A$2</c:f>
              <c:strCache>
                <c:ptCount val="1"/>
                <c:pt idx="0">
                  <c:v>Private</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0.0</c:formatCode>
                <c:ptCount val="5"/>
                <c:pt idx="0">
                  <c:v>69.400000000000006</c:v>
                </c:pt>
                <c:pt idx="1">
                  <c:v>67.599999999999994</c:v>
                </c:pt>
                <c:pt idx="2">
                  <c:v>71.099999999999994</c:v>
                </c:pt>
                <c:pt idx="3">
                  <c:v>71.2</c:v>
                </c:pt>
                <c:pt idx="4" formatCode="General">
                  <c:v>71.8</c:v>
                </c:pt>
              </c:numCache>
            </c:numRef>
          </c:val>
          <c:smooth val="0"/>
        </c:ser>
        <c:ser>
          <c:idx val="0"/>
          <c:order val="1"/>
          <c:tx>
            <c:strRef>
              <c:f>Sheet1!$A$3</c:f>
              <c:strCache>
                <c:ptCount val="1"/>
                <c:pt idx="0">
                  <c:v>Public</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0.0</c:formatCode>
                <c:ptCount val="5"/>
                <c:pt idx="0">
                  <c:v>82.4</c:v>
                </c:pt>
                <c:pt idx="1">
                  <c:v>80</c:v>
                </c:pt>
                <c:pt idx="2">
                  <c:v>82.6</c:v>
                </c:pt>
                <c:pt idx="3">
                  <c:v>81.400000000000006</c:v>
                </c:pt>
                <c:pt idx="4" formatCode="General">
                  <c:v>79.599999999999994</c:v>
                </c:pt>
              </c:numCache>
            </c:numRef>
          </c:val>
          <c:smooth val="0"/>
        </c:ser>
        <c:ser>
          <c:idx val="2"/>
          <c:order val="2"/>
          <c:tx>
            <c:strRef>
              <c:f>Sheet1!$A$4</c:f>
              <c:strCache>
                <c:ptCount val="1"/>
                <c:pt idx="0">
                  <c:v>Uninsured</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0.0</c:formatCode>
                <c:ptCount val="5"/>
                <c:pt idx="0">
                  <c:v>52.5</c:v>
                </c:pt>
                <c:pt idx="1">
                  <c:v>52.3</c:v>
                </c:pt>
                <c:pt idx="2">
                  <c:v>56.4</c:v>
                </c:pt>
                <c:pt idx="3">
                  <c:v>54.9</c:v>
                </c:pt>
                <c:pt idx="4" formatCode="General">
                  <c:v>53.5</c:v>
                </c:pt>
              </c:numCache>
            </c:numRef>
          </c:val>
          <c:smooth val="0"/>
        </c:ser>
        <c:dLbls>
          <c:showLegendKey val="0"/>
          <c:showVal val="0"/>
          <c:showCatName val="0"/>
          <c:showSerName val="0"/>
          <c:showPercent val="0"/>
          <c:showBubbleSize val="0"/>
        </c:dLbls>
        <c:marker val="1"/>
        <c:smooth val="0"/>
        <c:axId val="72778112"/>
        <c:axId val="72780032"/>
      </c:lineChart>
      <c:catAx>
        <c:axId val="727781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2780032"/>
        <c:crosses val="autoZero"/>
        <c:auto val="1"/>
        <c:lblAlgn val="ctr"/>
        <c:lblOffset val="100"/>
        <c:noMultiLvlLbl val="0"/>
      </c:catAx>
      <c:valAx>
        <c:axId val="7278003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85030422333571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2778112"/>
        <c:crosses val="autoZero"/>
        <c:crossBetween val="between"/>
        <c:majorUnit val="1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86711383299311"/>
          <c:y val="0.1141250572845061"/>
          <c:w val="0.87503718285214338"/>
          <c:h val="0.71481637711952672"/>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Sheet1!$B$2:$O$2</c:f>
              <c:numCache>
                <c:formatCode>0.0</c:formatCode>
                <c:ptCount val="14"/>
                <c:pt idx="0">
                  <c:v>102.36</c:v>
                </c:pt>
                <c:pt idx="1">
                  <c:v>98.305000000000007</c:v>
                </c:pt>
                <c:pt idx="2">
                  <c:v>91.757999999999996</c:v>
                </c:pt>
                <c:pt idx="3">
                  <c:v>85.194000000000003</c:v>
                </c:pt>
                <c:pt idx="4">
                  <c:v>79.933000000000007</c:v>
                </c:pt>
                <c:pt idx="5">
                  <c:v>74.677000000000007</c:v>
                </c:pt>
                <c:pt idx="6">
                  <c:v>69.945999999999998</c:v>
                </c:pt>
                <c:pt idx="7">
                  <c:v>64.966999999999999</c:v>
                </c:pt>
                <c:pt idx="8">
                  <c:v>57.923000000000002</c:v>
                </c:pt>
                <c:pt idx="9">
                  <c:v>52.978000000000002</c:v>
                </c:pt>
                <c:pt idx="10">
                  <c:v>50.220999999999997</c:v>
                </c:pt>
                <c:pt idx="11">
                  <c:v>48.655999999999999</c:v>
                </c:pt>
                <c:pt idx="12">
                  <c:v>47.63</c:v>
                </c:pt>
                <c:pt idx="13">
                  <c:v>45.36</c:v>
                </c:pt>
              </c:numCache>
            </c:numRef>
          </c:val>
          <c:smooth val="0"/>
        </c:ser>
        <c:ser>
          <c:idx val="0"/>
          <c:order val="1"/>
          <c:tx>
            <c:strRef>
              <c:f>Sheet1!$A$3</c:f>
              <c:strCache>
                <c:ptCount val="1"/>
                <c:pt idx="0">
                  <c:v>Private</c:v>
                </c:pt>
              </c:strCache>
            </c:strRef>
          </c:tx>
          <c:spPr>
            <a:ln w="25400">
              <a:solidFill>
                <a:srgbClr val="0072C6"/>
              </a:solidFill>
            </a:ln>
          </c:spPr>
          <c:marker>
            <c:symbol val="square"/>
            <c:size val="7"/>
            <c:spPr>
              <a:solidFill>
                <a:srgbClr val="0072C6"/>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Sheet1!$B$3:$O$3</c:f>
              <c:numCache>
                <c:formatCode>0.0</c:formatCode>
                <c:ptCount val="14"/>
                <c:pt idx="0">
                  <c:v>85.853700000000003</c:v>
                </c:pt>
                <c:pt idx="1">
                  <c:v>83.570800000000006</c:v>
                </c:pt>
                <c:pt idx="2">
                  <c:v>74.165300000000002</c:v>
                </c:pt>
                <c:pt idx="3">
                  <c:v>70.3767</c:v>
                </c:pt>
                <c:pt idx="4">
                  <c:v>67.558300000000003</c:v>
                </c:pt>
                <c:pt idx="5">
                  <c:v>65.491</c:v>
                </c:pt>
                <c:pt idx="6">
                  <c:v>63.089799999999997</c:v>
                </c:pt>
                <c:pt idx="7">
                  <c:v>58.8369</c:v>
                </c:pt>
                <c:pt idx="8">
                  <c:v>56.316200000000002</c:v>
                </c:pt>
                <c:pt idx="9">
                  <c:v>49.011099999999999</c:v>
                </c:pt>
                <c:pt idx="10">
                  <c:v>46.254899999999999</c:v>
                </c:pt>
                <c:pt idx="11">
                  <c:v>49.947299999999998</c:v>
                </c:pt>
                <c:pt idx="12">
                  <c:v>44.492201035896471</c:v>
                </c:pt>
                <c:pt idx="13">
                  <c:v>46.18</c:v>
                </c:pt>
              </c:numCache>
            </c:numRef>
          </c:val>
          <c:smooth val="0"/>
        </c:ser>
        <c:ser>
          <c:idx val="2"/>
          <c:order val="2"/>
          <c:tx>
            <c:strRef>
              <c:f>Sheet1!$A$5</c:f>
              <c:strCache>
                <c:ptCount val="1"/>
                <c:pt idx="0">
                  <c:v>Medicare</c:v>
                </c:pt>
              </c:strCache>
            </c:strRef>
          </c:tx>
          <c:spPr>
            <a:ln w="25400">
              <a:solidFill>
                <a:srgbClr val="AABA0A"/>
              </a:solidFill>
            </a:ln>
          </c:spPr>
          <c:marker>
            <c:symbol val="triangle"/>
            <c:size val="9"/>
            <c:spPr>
              <a:solidFill>
                <a:srgbClr val="AABA0A"/>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Sheet1!$B$5:$O$5</c:f>
              <c:numCache>
                <c:formatCode>0.0</c:formatCode>
                <c:ptCount val="14"/>
                <c:pt idx="0">
                  <c:v>105.84399999999999</c:v>
                </c:pt>
                <c:pt idx="1">
                  <c:v>101.22499999999999</c:v>
                </c:pt>
                <c:pt idx="2">
                  <c:v>94.920599999999993</c:v>
                </c:pt>
                <c:pt idx="3">
                  <c:v>87.635099999999994</c:v>
                </c:pt>
                <c:pt idx="4">
                  <c:v>81.811400000000006</c:v>
                </c:pt>
                <c:pt idx="5">
                  <c:v>75.849199999999996</c:v>
                </c:pt>
                <c:pt idx="6">
                  <c:v>70.728499999999997</c:v>
                </c:pt>
                <c:pt idx="7">
                  <c:v>65.453500000000005</c:v>
                </c:pt>
                <c:pt idx="8">
                  <c:v>57.506300000000003</c:v>
                </c:pt>
                <c:pt idx="9">
                  <c:v>52.746000000000002</c:v>
                </c:pt>
                <c:pt idx="10">
                  <c:v>49.993099999999998</c:v>
                </c:pt>
                <c:pt idx="11">
                  <c:v>47.5413</c:v>
                </c:pt>
                <c:pt idx="12">
                  <c:v>47.15</c:v>
                </c:pt>
                <c:pt idx="13">
                  <c:v>43.85</c:v>
                </c:pt>
              </c:numCache>
            </c:numRef>
          </c:val>
          <c:smooth val="0"/>
        </c:ser>
        <c:ser>
          <c:idx val="1"/>
          <c:order val="3"/>
          <c:tx>
            <c:strRef>
              <c:f>Sheet1!$A$4</c:f>
              <c:strCache>
                <c:ptCount val="1"/>
                <c:pt idx="0">
                  <c:v>Medicaid</c:v>
                </c:pt>
              </c:strCache>
            </c:strRef>
          </c:tx>
          <c:spPr>
            <a:ln w="34925">
              <a:solidFill>
                <a:srgbClr val="7BA8DF"/>
              </a:solidFill>
            </a:ln>
          </c:spPr>
          <c:marker>
            <c:symbol val="diamond"/>
            <c:size val="9"/>
            <c:spPr>
              <a:solidFill>
                <a:srgbClr val="7BA8DF"/>
              </a:solidFill>
              <a:ln>
                <a:no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Sheet1!$B$4:$O$4</c:f>
              <c:numCache>
                <c:formatCode>0.0</c:formatCode>
                <c:ptCount val="14"/>
                <c:pt idx="0">
                  <c:v>93.249099999999999</c:v>
                </c:pt>
                <c:pt idx="1">
                  <c:v>98.927899999999994</c:v>
                </c:pt>
                <c:pt idx="2">
                  <c:v>87.902600000000007</c:v>
                </c:pt>
                <c:pt idx="3">
                  <c:v>81.237399999999994</c:v>
                </c:pt>
                <c:pt idx="4">
                  <c:v>82.115799999999993</c:v>
                </c:pt>
                <c:pt idx="5">
                  <c:v>72.578400000000002</c:v>
                </c:pt>
                <c:pt idx="6">
                  <c:v>69.222899999999996</c:v>
                </c:pt>
                <c:pt idx="7">
                  <c:v>68.003699999999995</c:v>
                </c:pt>
                <c:pt idx="8">
                  <c:v>57.847099999999998</c:v>
                </c:pt>
                <c:pt idx="9">
                  <c:v>52.975099999999998</c:v>
                </c:pt>
                <c:pt idx="10">
                  <c:v>50.444299999999998</c:v>
                </c:pt>
                <c:pt idx="11">
                  <c:v>49.3065</c:v>
                </c:pt>
                <c:pt idx="12">
                  <c:v>48.27</c:v>
                </c:pt>
                <c:pt idx="13">
                  <c:v>47.65</c:v>
                </c:pt>
              </c:numCache>
            </c:numRef>
          </c:val>
          <c:smooth val="0"/>
        </c:ser>
        <c:ser>
          <c:idx val="4"/>
          <c:order val="4"/>
          <c:tx>
            <c:strRef>
              <c:f>Sheet1!$A$6</c:f>
              <c:strCache>
                <c:ptCount val="1"/>
                <c:pt idx="0">
                  <c:v>Uninsured </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Sheet1!$B$1:$O$1</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Sheet1!$B$6:$O$6</c:f>
              <c:numCache>
                <c:formatCode>0.0</c:formatCode>
                <c:ptCount val="14"/>
                <c:pt idx="0">
                  <c:v>114.946</c:v>
                </c:pt>
                <c:pt idx="1">
                  <c:v>101.25</c:v>
                </c:pt>
                <c:pt idx="2">
                  <c:v>101.732</c:v>
                </c:pt>
                <c:pt idx="3">
                  <c:v>93.057500000000005</c:v>
                </c:pt>
                <c:pt idx="4">
                  <c:v>87.980800000000002</c:v>
                </c:pt>
                <c:pt idx="5">
                  <c:v>85.729699999999994</c:v>
                </c:pt>
                <c:pt idx="6">
                  <c:v>79.342399999999998</c:v>
                </c:pt>
                <c:pt idx="7">
                  <c:v>79.1858</c:v>
                </c:pt>
                <c:pt idx="8">
                  <c:v>75.999600000000001</c:v>
                </c:pt>
                <c:pt idx="9">
                  <c:v>67.069599999999994</c:v>
                </c:pt>
                <c:pt idx="10">
                  <c:v>66.734499999999997</c:v>
                </c:pt>
                <c:pt idx="11">
                  <c:v>62.278300000000002</c:v>
                </c:pt>
                <c:pt idx="12">
                  <c:v>66.661879720380256</c:v>
                </c:pt>
                <c:pt idx="13">
                  <c:v>63.1</c:v>
                </c:pt>
              </c:numCache>
            </c:numRef>
          </c:val>
          <c:smooth val="0"/>
        </c:ser>
        <c:dLbls>
          <c:showLegendKey val="0"/>
          <c:showVal val="0"/>
          <c:showCatName val="0"/>
          <c:showSerName val="0"/>
          <c:showPercent val="0"/>
          <c:showBubbleSize val="0"/>
        </c:dLbls>
        <c:marker val="1"/>
        <c:smooth val="0"/>
        <c:axId val="130433792"/>
        <c:axId val="130435712"/>
      </c:lineChart>
      <c:catAx>
        <c:axId val="130433792"/>
        <c:scaling>
          <c:orientation val="minMax"/>
        </c:scaling>
        <c:delete val="0"/>
        <c:axPos val="b"/>
        <c:numFmt formatCode="General" sourceLinked="1"/>
        <c:majorTickMark val="out"/>
        <c:minorTickMark val="none"/>
        <c:tickLblPos val="nextTo"/>
        <c:txPr>
          <a:bodyPr rot="-600000"/>
          <a:lstStyle/>
          <a:p>
            <a:pPr>
              <a:defRPr sz="1600" b="0" baseline="0">
                <a:latin typeface="Calibri" panose="020F0502020204030204" pitchFamily="34" charset="0"/>
              </a:defRPr>
            </a:pPr>
            <a:endParaRPr lang="en-US"/>
          </a:p>
        </c:txPr>
        <c:crossAx val="130435712"/>
        <c:crosses val="autoZero"/>
        <c:auto val="1"/>
        <c:lblAlgn val="ctr"/>
        <c:lblOffset val="100"/>
        <c:noMultiLvlLbl val="0"/>
      </c:catAx>
      <c:valAx>
        <c:axId val="130435712"/>
        <c:scaling>
          <c:orientation val="minMax"/>
          <c:max val="1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Admissions</a:t>
                </a:r>
                <a:endParaRPr lang="en-US" dirty="0"/>
              </a:p>
            </c:rich>
          </c:tx>
          <c:layout>
            <c:manualLayout>
              <c:xMode val="edge"/>
              <c:yMode val="edge"/>
              <c:x val="3.0864197530864196E-3"/>
              <c:y val="0.1719576719576719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0433792"/>
        <c:crosses val="autoZero"/>
        <c:crossBetween val="between"/>
        <c:majorUnit val="20"/>
      </c:valAx>
    </c:plotArea>
    <c:legend>
      <c:legendPos val="t"/>
      <c:layout>
        <c:manualLayout>
          <c:xMode val="edge"/>
          <c:yMode val="edge"/>
          <c:x val="8.19954797317002E-3"/>
          <c:y val="1.1675185338674747E-3"/>
          <c:w val="0.99127867697093419"/>
          <c:h val="7.5327823605382663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354695246427526"/>
          <c:y val="0.14677333211255569"/>
          <c:w val="0.78495868571984062"/>
          <c:h val="0.75249420130623212"/>
        </c:manualLayout>
      </c:layout>
      <c:lineChart>
        <c:grouping val="standard"/>
        <c:varyColors val="0"/>
        <c:ser>
          <c:idx val="3"/>
          <c:order val="0"/>
          <c:tx>
            <c:strRef>
              <c:f>Sheet1!$A$2</c:f>
              <c:strCache>
                <c:ptCount val="1"/>
                <c:pt idx="0">
                  <c:v>18-44</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2009</c:v>
                </c:pt>
                <c:pt idx="1">
                  <c:v>2010</c:v>
                </c:pt>
                <c:pt idx="2">
                  <c:v>2011</c:v>
                </c:pt>
                <c:pt idx="3">
                  <c:v>2012</c:v>
                </c:pt>
                <c:pt idx="4">
                  <c:v>2013</c:v>
                </c:pt>
              </c:strCache>
            </c:strRef>
          </c:cat>
          <c:val>
            <c:numRef>
              <c:f>Sheet1!$B$2:$F$2</c:f>
              <c:numCache>
                <c:formatCode>0.0</c:formatCode>
                <c:ptCount val="5"/>
                <c:pt idx="0">
                  <c:v>64.5</c:v>
                </c:pt>
                <c:pt idx="1">
                  <c:v>62.5</c:v>
                </c:pt>
                <c:pt idx="2">
                  <c:v>66.400000000000006</c:v>
                </c:pt>
                <c:pt idx="3">
                  <c:v>65.8</c:v>
                </c:pt>
                <c:pt idx="4" formatCode="General">
                  <c:v>66.2</c:v>
                </c:pt>
              </c:numCache>
            </c:numRef>
          </c:val>
          <c:smooth val="0"/>
        </c:ser>
        <c:ser>
          <c:idx val="0"/>
          <c:order val="1"/>
          <c:tx>
            <c:strRef>
              <c:f>Sheet1!$A$3</c:f>
              <c:strCache>
                <c:ptCount val="1"/>
                <c:pt idx="0">
                  <c:v>45-64</c:v>
                </c:pt>
              </c:strCache>
            </c:strRef>
          </c:tx>
          <c:spPr>
            <a:ln w="25400">
              <a:solidFill>
                <a:srgbClr val="0072C6"/>
              </a:solidFill>
            </a:ln>
          </c:spPr>
          <c:marker>
            <c:symbol val="square"/>
            <c:size val="7"/>
            <c:spPr>
              <a:solidFill>
                <a:srgbClr val="0072C6"/>
              </a:solidFill>
              <a:ln>
                <a:noFill/>
              </a:ln>
            </c:spPr>
          </c:marker>
          <c:cat>
            <c:strRef>
              <c:f>Sheet1!$B$1:$F$1</c:f>
              <c:strCache>
                <c:ptCount val="5"/>
                <c:pt idx="0">
                  <c:v>2009</c:v>
                </c:pt>
                <c:pt idx="1">
                  <c:v>2010</c:v>
                </c:pt>
                <c:pt idx="2">
                  <c:v>2011</c:v>
                </c:pt>
                <c:pt idx="3">
                  <c:v>2012</c:v>
                </c:pt>
                <c:pt idx="4">
                  <c:v>2013</c:v>
                </c:pt>
              </c:strCache>
            </c:strRef>
          </c:cat>
          <c:val>
            <c:numRef>
              <c:f>Sheet1!$B$3:$F$3</c:f>
              <c:numCache>
                <c:formatCode>0.0</c:formatCode>
                <c:ptCount val="5"/>
                <c:pt idx="0">
                  <c:v>74</c:v>
                </c:pt>
                <c:pt idx="1">
                  <c:v>73.7</c:v>
                </c:pt>
                <c:pt idx="2">
                  <c:v>76.599999999999994</c:v>
                </c:pt>
                <c:pt idx="3">
                  <c:v>76.599999999999994</c:v>
                </c:pt>
                <c:pt idx="4" formatCode="General">
                  <c:v>75.8</c:v>
                </c:pt>
              </c:numCache>
            </c:numRef>
          </c:val>
          <c:smooth val="0"/>
        </c:ser>
        <c:ser>
          <c:idx val="2"/>
          <c:order val="2"/>
          <c:tx>
            <c:strRef>
              <c:f>Sheet1!$A$4</c:f>
              <c:strCache>
                <c:ptCount val="1"/>
                <c:pt idx="0">
                  <c:v>65+</c:v>
                </c:pt>
              </c:strCache>
            </c:strRef>
          </c:tx>
          <c:spPr>
            <a:ln w="25400">
              <a:solidFill>
                <a:srgbClr val="AABA0A"/>
              </a:solidFill>
            </a:ln>
          </c:spPr>
          <c:marker>
            <c:symbol val="triangle"/>
            <c:size val="9"/>
            <c:spPr>
              <a:solidFill>
                <a:srgbClr val="AABA0A"/>
              </a:solidFill>
              <a:ln>
                <a:noFill/>
              </a:ln>
            </c:spPr>
          </c:marker>
          <c:cat>
            <c:strRef>
              <c:f>Sheet1!$B$1:$F$1</c:f>
              <c:strCache>
                <c:ptCount val="5"/>
                <c:pt idx="0">
                  <c:v>2009</c:v>
                </c:pt>
                <c:pt idx="1">
                  <c:v>2010</c:v>
                </c:pt>
                <c:pt idx="2">
                  <c:v>2011</c:v>
                </c:pt>
                <c:pt idx="3">
                  <c:v>2012</c:v>
                </c:pt>
                <c:pt idx="4">
                  <c:v>2013</c:v>
                </c:pt>
              </c:strCache>
            </c:strRef>
          </c:cat>
          <c:val>
            <c:numRef>
              <c:f>Sheet1!$B$4:$F$4</c:f>
              <c:numCache>
                <c:formatCode>0.0</c:formatCode>
                <c:ptCount val="5"/>
                <c:pt idx="0">
                  <c:v>83.2</c:v>
                </c:pt>
                <c:pt idx="1">
                  <c:v>81.599999999999994</c:v>
                </c:pt>
                <c:pt idx="2">
                  <c:v>81.900000000000006</c:v>
                </c:pt>
                <c:pt idx="3">
                  <c:v>84</c:v>
                </c:pt>
                <c:pt idx="4" formatCode="General">
                  <c:v>83.6</c:v>
                </c:pt>
              </c:numCache>
            </c:numRef>
          </c:val>
          <c:smooth val="0"/>
        </c:ser>
        <c:dLbls>
          <c:showLegendKey val="0"/>
          <c:showVal val="0"/>
          <c:showCatName val="0"/>
          <c:showSerName val="0"/>
          <c:showPercent val="0"/>
          <c:showBubbleSize val="0"/>
        </c:dLbls>
        <c:marker val="1"/>
        <c:smooth val="0"/>
        <c:axId val="74673536"/>
        <c:axId val="74675712"/>
      </c:lineChart>
      <c:catAx>
        <c:axId val="74673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4675712"/>
        <c:crosses val="autoZero"/>
        <c:auto val="1"/>
        <c:lblAlgn val="ctr"/>
        <c:lblOffset val="100"/>
        <c:noMultiLvlLbl val="0"/>
      </c:catAx>
      <c:valAx>
        <c:axId val="74675712"/>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2680154564012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4673536"/>
        <c:crosses val="autoZero"/>
        <c:crossBetween val="between"/>
        <c:majorUnit val="1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46252551764364"/>
          <c:y val="0.12809832798677942"/>
          <c:w val="0.7923109264119762"/>
          <c:h val="0.72044230582288327"/>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Sheet1!$B$2:$M$2</c:f>
              <c:numCache>
                <c:formatCode>General</c:formatCode>
                <c:ptCount val="12"/>
                <c:pt idx="0">
                  <c:v>80.2</c:v>
                </c:pt>
                <c:pt idx="1">
                  <c:v>80.5</c:v>
                </c:pt>
                <c:pt idx="2">
                  <c:v>80.900000000000006</c:v>
                </c:pt>
                <c:pt idx="3">
                  <c:v>81.8</c:v>
                </c:pt>
                <c:pt idx="4">
                  <c:v>82.3</c:v>
                </c:pt>
                <c:pt idx="5">
                  <c:v>82.8</c:v>
                </c:pt>
                <c:pt idx="6" formatCode="0.0">
                  <c:v>83.5</c:v>
                </c:pt>
                <c:pt idx="7">
                  <c:v>84.3</c:v>
                </c:pt>
                <c:pt idx="8" formatCode="0.0">
                  <c:v>84.7</c:v>
                </c:pt>
                <c:pt idx="9" formatCode="0.0">
                  <c:v>86.1</c:v>
                </c:pt>
                <c:pt idx="10" formatCode="0.0">
                  <c:v>85.9</c:v>
                </c:pt>
                <c:pt idx="11">
                  <c:v>89.1</c:v>
                </c:pt>
              </c:numCache>
            </c:numRef>
          </c:val>
          <c:smooth val="0"/>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Sheet1!$B$1:$M$1</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Sheet1!$B$3:$M$3</c:f>
              <c:numCache>
                <c:formatCode>General</c:formatCode>
                <c:ptCount val="12"/>
                <c:pt idx="0">
                  <c:v>81.2</c:v>
                </c:pt>
                <c:pt idx="1">
                  <c:v>82.2</c:v>
                </c:pt>
                <c:pt idx="2" formatCode="0.0">
                  <c:v>83.1</c:v>
                </c:pt>
                <c:pt idx="3" formatCode="0.0">
                  <c:v>82.8</c:v>
                </c:pt>
                <c:pt idx="4" formatCode="0.0">
                  <c:v>83.9</c:v>
                </c:pt>
                <c:pt idx="5" formatCode="0.0">
                  <c:v>83.7</c:v>
                </c:pt>
                <c:pt idx="6" formatCode="0.0">
                  <c:v>85.2</c:v>
                </c:pt>
                <c:pt idx="7" formatCode="0.0">
                  <c:v>85</c:v>
                </c:pt>
                <c:pt idx="8">
                  <c:v>87.6</c:v>
                </c:pt>
                <c:pt idx="9" formatCode="0.0">
                  <c:v>88</c:v>
                </c:pt>
                <c:pt idx="10" formatCode="0.0">
                  <c:v>87.3</c:v>
                </c:pt>
                <c:pt idx="11">
                  <c:v>88.1</c:v>
                </c:pt>
              </c:numCache>
            </c:numRef>
          </c:val>
          <c:smooth val="0"/>
        </c:ser>
        <c:ser>
          <c:idx val="2"/>
          <c:order val="2"/>
          <c:tx>
            <c:strRef>
              <c:f>Sheet1!$A$4</c:f>
              <c:strCache>
                <c:ptCount val="1"/>
                <c:pt idx="0">
                  <c:v>Black</c:v>
                </c:pt>
              </c:strCache>
            </c:strRef>
          </c:tx>
          <c:spPr>
            <a:ln w="25400">
              <a:solidFill>
                <a:srgbClr val="AABA0A"/>
              </a:solidFill>
            </a:ln>
          </c:spPr>
          <c:marker>
            <c:symbol val="triangle"/>
            <c:size val="9"/>
            <c:spPr>
              <a:solidFill>
                <a:srgbClr val="AABA0A"/>
              </a:solidFill>
              <a:ln>
                <a:noFill/>
              </a:ln>
            </c:spPr>
          </c:marker>
          <c:cat>
            <c:strRef>
              <c:f>Sheet1!$B$1:$M$1</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Sheet1!$B$4:$M$4</c:f>
              <c:numCache>
                <c:formatCode>General</c:formatCode>
                <c:ptCount val="12"/>
                <c:pt idx="0">
                  <c:v>80.7</c:v>
                </c:pt>
                <c:pt idx="1">
                  <c:v>81.2</c:v>
                </c:pt>
                <c:pt idx="2" formatCode="0.0">
                  <c:v>80.8</c:v>
                </c:pt>
                <c:pt idx="3" formatCode="0.0">
                  <c:v>81.8</c:v>
                </c:pt>
                <c:pt idx="4" formatCode="0.0">
                  <c:v>82.9</c:v>
                </c:pt>
                <c:pt idx="5" formatCode="0.0">
                  <c:v>83.6</c:v>
                </c:pt>
                <c:pt idx="6" formatCode="0.0">
                  <c:v>83.3</c:v>
                </c:pt>
                <c:pt idx="7">
                  <c:v>86.7</c:v>
                </c:pt>
                <c:pt idx="8" formatCode="0.0">
                  <c:v>86.4</c:v>
                </c:pt>
                <c:pt idx="9" formatCode="0.0">
                  <c:v>87.1</c:v>
                </c:pt>
                <c:pt idx="10" formatCode="0.0">
                  <c:v>88.2</c:v>
                </c:pt>
                <c:pt idx="11">
                  <c:v>90.3</c:v>
                </c:pt>
              </c:numCache>
            </c:numRef>
          </c:val>
          <c:smooth val="0"/>
        </c:ser>
        <c:ser>
          <c:idx val="1"/>
          <c:order val="3"/>
          <c:tx>
            <c:strRef>
              <c:f>Sheet1!$A$5</c:f>
              <c:strCache>
                <c:ptCount val="1"/>
                <c:pt idx="0">
                  <c:v>Hispanic</c:v>
                </c:pt>
              </c:strCache>
            </c:strRef>
          </c:tx>
          <c:spPr>
            <a:ln w="34925">
              <a:solidFill>
                <a:srgbClr val="7BA8DF"/>
              </a:solidFill>
            </a:ln>
          </c:spPr>
          <c:marker>
            <c:symbol val="diamond"/>
            <c:size val="9"/>
            <c:spPr>
              <a:solidFill>
                <a:srgbClr val="7BA8DF"/>
              </a:solidFill>
              <a:ln>
                <a:noFill/>
              </a:ln>
            </c:spPr>
          </c:marker>
          <c:cat>
            <c:strRef>
              <c:f>Sheet1!$B$1:$M$1</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Sheet1!$B$5:$M$5</c:f>
              <c:numCache>
                <c:formatCode>General</c:formatCode>
                <c:ptCount val="12"/>
                <c:pt idx="0">
                  <c:v>79.8</c:v>
                </c:pt>
                <c:pt idx="1">
                  <c:v>78.5</c:v>
                </c:pt>
                <c:pt idx="2" formatCode="0.0">
                  <c:v>79.5</c:v>
                </c:pt>
                <c:pt idx="3" formatCode="0.0">
                  <c:v>80.5</c:v>
                </c:pt>
                <c:pt idx="4" formatCode="0.0">
                  <c:v>80</c:v>
                </c:pt>
                <c:pt idx="5" formatCode="0.0">
                  <c:v>82.5</c:v>
                </c:pt>
                <c:pt idx="6" formatCode="0.0">
                  <c:v>81.8</c:v>
                </c:pt>
                <c:pt idx="7">
                  <c:v>82.6</c:v>
                </c:pt>
                <c:pt idx="8">
                  <c:v>81.400000000000006</c:v>
                </c:pt>
                <c:pt idx="9">
                  <c:v>84.4</c:v>
                </c:pt>
                <c:pt idx="10" formatCode="0.0">
                  <c:v>84</c:v>
                </c:pt>
                <c:pt idx="11">
                  <c:v>89.2</c:v>
                </c:pt>
              </c:numCache>
            </c:numRef>
          </c:val>
          <c:smooth val="0"/>
        </c:ser>
        <c:dLbls>
          <c:showLegendKey val="0"/>
          <c:showVal val="0"/>
          <c:showCatName val="0"/>
          <c:showSerName val="0"/>
          <c:showPercent val="0"/>
          <c:showBubbleSize val="0"/>
        </c:dLbls>
        <c:marker val="1"/>
        <c:smooth val="0"/>
        <c:axId val="74501120"/>
        <c:axId val="74511488"/>
      </c:lineChart>
      <c:catAx>
        <c:axId val="74501120"/>
        <c:scaling>
          <c:orientation val="minMax"/>
        </c:scaling>
        <c:delete val="0"/>
        <c:axPos val="b"/>
        <c:numFmt formatCode="General" sourceLinked="1"/>
        <c:majorTickMark val="out"/>
        <c:minorTickMark val="none"/>
        <c:tickLblPos val="nextTo"/>
        <c:txPr>
          <a:bodyPr rot="-3300000"/>
          <a:lstStyle/>
          <a:p>
            <a:pPr>
              <a:defRPr sz="1400" b="0" baseline="0">
                <a:latin typeface="Calibri" panose="020F0502020204030204" pitchFamily="34" charset="0"/>
              </a:defRPr>
            </a:pPr>
            <a:endParaRPr lang="en-US"/>
          </a:p>
        </c:txPr>
        <c:crossAx val="74511488"/>
        <c:crosses val="autoZero"/>
        <c:auto val="1"/>
        <c:lblAlgn val="ctr"/>
        <c:lblOffset val="100"/>
        <c:noMultiLvlLbl val="0"/>
      </c:catAx>
      <c:valAx>
        <c:axId val="74511488"/>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11441625352386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4501120"/>
        <c:crosses val="autoZero"/>
        <c:crossBetween val="between"/>
        <c:majorUnit val="10"/>
      </c:valAx>
    </c:plotArea>
    <c:legend>
      <c:legendPos val="t"/>
      <c:layout>
        <c:manualLayout>
          <c:xMode val="edge"/>
          <c:yMode val="edge"/>
          <c:x val="0"/>
          <c:y val="1.1675487285400801E-3"/>
          <c:w val="1"/>
          <c:h val="9.6289961705606469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32366093127248"/>
          <c:y val="0.12559905706231164"/>
          <c:w val="0.77670239136774577"/>
          <c:h val="0.72127175075337802"/>
        </c:manualLayout>
      </c:layout>
      <c:lineChart>
        <c:grouping val="standard"/>
        <c:varyColors val="0"/>
        <c:ser>
          <c:idx val="3"/>
          <c:order val="0"/>
          <c:tx>
            <c:strRef>
              <c:f>Sheet1!$A$2</c:f>
              <c:strCache>
                <c:ptCount val="1"/>
                <c:pt idx="0">
                  <c:v>Male</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Sheet1!$B$2:$M$2</c:f>
              <c:numCache>
                <c:formatCode>0.0</c:formatCode>
                <c:ptCount val="12"/>
                <c:pt idx="0">
                  <c:v>80.099999999999994</c:v>
                </c:pt>
                <c:pt idx="1">
                  <c:v>79.8</c:v>
                </c:pt>
                <c:pt idx="2">
                  <c:v>80</c:v>
                </c:pt>
                <c:pt idx="3">
                  <c:v>81.3</c:v>
                </c:pt>
                <c:pt idx="4">
                  <c:v>80.8</c:v>
                </c:pt>
                <c:pt idx="5">
                  <c:v>82</c:v>
                </c:pt>
                <c:pt idx="6">
                  <c:v>82.2</c:v>
                </c:pt>
                <c:pt idx="7" formatCode="General">
                  <c:v>83.5</c:v>
                </c:pt>
                <c:pt idx="8" formatCode="#,##0.0">
                  <c:v>84</c:v>
                </c:pt>
                <c:pt idx="9" formatCode="#,##0.0">
                  <c:v>85.2</c:v>
                </c:pt>
                <c:pt idx="10" formatCode="#,##0.0">
                  <c:v>85.4</c:v>
                </c:pt>
                <c:pt idx="11" formatCode="General">
                  <c:v>88.7</c:v>
                </c:pt>
              </c:numCache>
            </c:numRef>
          </c:val>
          <c:smooth val="0"/>
        </c:ser>
        <c:ser>
          <c:idx val="0"/>
          <c:order val="1"/>
          <c:tx>
            <c:strRef>
              <c:f>Sheet1!$A$3</c:f>
              <c:strCache>
                <c:ptCount val="1"/>
                <c:pt idx="0">
                  <c:v>Female</c:v>
                </c:pt>
              </c:strCache>
            </c:strRef>
          </c:tx>
          <c:spPr>
            <a:ln w="25400">
              <a:solidFill>
                <a:srgbClr val="0072C6"/>
              </a:solidFill>
            </a:ln>
          </c:spPr>
          <c:marker>
            <c:symbol val="square"/>
            <c:size val="7"/>
            <c:spPr>
              <a:solidFill>
                <a:srgbClr val="0072C6"/>
              </a:solidFill>
              <a:ln>
                <a:noFill/>
              </a:ln>
            </c:spPr>
          </c:marker>
          <c:cat>
            <c:strRef>
              <c:f>Sheet1!$B$1:$M$1</c:f>
              <c:strCach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strCache>
            </c:strRef>
          </c:cat>
          <c:val>
            <c:numRef>
              <c:f>Sheet1!$B$3:$M$3</c:f>
              <c:numCache>
                <c:formatCode>0.0</c:formatCode>
                <c:ptCount val="12"/>
                <c:pt idx="0">
                  <c:v>80.400000000000006</c:v>
                </c:pt>
                <c:pt idx="1">
                  <c:v>81.8</c:v>
                </c:pt>
                <c:pt idx="2">
                  <c:v>82.3</c:v>
                </c:pt>
                <c:pt idx="3">
                  <c:v>82.7</c:v>
                </c:pt>
                <c:pt idx="4">
                  <c:v>84.6</c:v>
                </c:pt>
                <c:pt idx="5">
                  <c:v>84.1</c:v>
                </c:pt>
                <c:pt idx="6">
                  <c:v>85.5</c:v>
                </c:pt>
                <c:pt idx="7" formatCode="General">
                  <c:v>85.6</c:v>
                </c:pt>
                <c:pt idx="8" formatCode="#,##0.0">
                  <c:v>85.9</c:v>
                </c:pt>
                <c:pt idx="9" formatCode="#,##0.0">
                  <c:v>87.3</c:v>
                </c:pt>
                <c:pt idx="10" formatCode="#,##0.0">
                  <c:v>86.7</c:v>
                </c:pt>
                <c:pt idx="11" formatCode="General">
                  <c:v>89.8</c:v>
                </c:pt>
              </c:numCache>
            </c:numRef>
          </c:val>
          <c:smooth val="0"/>
        </c:ser>
        <c:dLbls>
          <c:showLegendKey val="0"/>
          <c:showVal val="0"/>
          <c:showCatName val="0"/>
          <c:showSerName val="0"/>
          <c:showPercent val="0"/>
          <c:showBubbleSize val="0"/>
        </c:dLbls>
        <c:marker val="1"/>
        <c:smooth val="0"/>
        <c:axId val="74557312"/>
        <c:axId val="74567680"/>
      </c:lineChart>
      <c:catAx>
        <c:axId val="74557312"/>
        <c:scaling>
          <c:orientation val="minMax"/>
        </c:scaling>
        <c:delete val="0"/>
        <c:axPos val="b"/>
        <c:numFmt formatCode="General" sourceLinked="1"/>
        <c:majorTickMark val="out"/>
        <c:minorTickMark val="none"/>
        <c:tickLblPos val="nextTo"/>
        <c:txPr>
          <a:bodyPr rot="-3300000" vert="horz"/>
          <a:lstStyle/>
          <a:p>
            <a:pPr>
              <a:defRPr sz="1400" b="0" baseline="0">
                <a:latin typeface="Calibri" panose="020F0502020204030204" pitchFamily="34" charset="0"/>
              </a:defRPr>
            </a:pPr>
            <a:endParaRPr lang="en-US"/>
          </a:p>
        </c:txPr>
        <c:crossAx val="74567680"/>
        <c:crosses val="autoZero"/>
        <c:auto val="1"/>
        <c:lblAlgn val="ctr"/>
        <c:lblOffset val="100"/>
        <c:noMultiLvlLbl val="0"/>
      </c:catAx>
      <c:valAx>
        <c:axId val="74567680"/>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9.2592592592592587E-3"/>
              <c:y val="0.3870528336735685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4557312"/>
        <c:crosses val="autoZero"/>
        <c:crossBetween val="between"/>
        <c:majorUnit val="10"/>
      </c:valAx>
    </c:plotArea>
    <c:legend>
      <c:legendPos val="t"/>
      <c:layout>
        <c:manualLayout>
          <c:xMode val="edge"/>
          <c:yMode val="edge"/>
          <c:x val="0.15162248468941383"/>
          <c:y val="7.9239275418441571E-3"/>
          <c:w val="0.75115529308836404"/>
          <c:h val="8.633552055993000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734859531447459"/>
          <c:y val="0.23749319529503257"/>
          <c:w val="0.78090138038300771"/>
          <c:h val="0.6497810343151551"/>
        </c:manualLayout>
      </c:layout>
      <c:lineChart>
        <c:grouping val="standard"/>
        <c:varyColors val="0"/>
        <c:ser>
          <c:idx val="3"/>
          <c:order val="0"/>
          <c:tx>
            <c:strRef>
              <c:f>Sheet1!$A$2</c:f>
              <c:strCache>
                <c:ptCount val="1"/>
                <c:pt idx="0">
                  <c:v>API, All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2008</c:v>
                </c:pt>
                <c:pt idx="1">
                  <c:v>2009</c:v>
                </c:pt>
                <c:pt idx="2">
                  <c:v>2010</c:v>
                </c:pt>
                <c:pt idx="3">
                  <c:v>2011</c:v>
                </c:pt>
              </c:strCache>
            </c:strRef>
          </c:cat>
          <c:val>
            <c:numRef>
              <c:f>Sheet1!$B$2:$E$2</c:f>
              <c:numCache>
                <c:formatCode>General</c:formatCode>
                <c:ptCount val="4"/>
                <c:pt idx="0">
                  <c:v>85.1</c:v>
                </c:pt>
                <c:pt idx="1">
                  <c:v>85.7</c:v>
                </c:pt>
                <c:pt idx="2" formatCode="0.0">
                  <c:v>85</c:v>
                </c:pt>
                <c:pt idx="3">
                  <c:v>89.2</c:v>
                </c:pt>
              </c:numCache>
            </c:numRef>
          </c:val>
          <c:smooth val="0"/>
        </c:ser>
        <c:ser>
          <c:idx val="0"/>
          <c:order val="1"/>
          <c:tx>
            <c:strRef>
              <c:f>Sheet1!$A$3</c:f>
              <c:strCache>
                <c:ptCount val="1"/>
                <c:pt idx="0">
                  <c:v>Asian Indian</c:v>
                </c:pt>
              </c:strCache>
            </c:strRef>
          </c:tx>
          <c:spPr>
            <a:ln w="25400">
              <a:solidFill>
                <a:srgbClr val="0072C6"/>
              </a:solidFill>
            </a:ln>
          </c:spPr>
          <c:marker>
            <c:symbol val="square"/>
            <c:size val="7"/>
            <c:spPr>
              <a:solidFill>
                <a:srgbClr val="0072C6"/>
              </a:solidFill>
              <a:ln>
                <a:noFill/>
              </a:ln>
            </c:spPr>
          </c:marker>
          <c:cat>
            <c:strRef>
              <c:f>Sheet1!$B$1:$E$1</c:f>
              <c:strCache>
                <c:ptCount val="4"/>
                <c:pt idx="0">
                  <c:v>2008</c:v>
                </c:pt>
                <c:pt idx="1">
                  <c:v>2009</c:v>
                </c:pt>
                <c:pt idx="2">
                  <c:v>2010</c:v>
                </c:pt>
                <c:pt idx="3">
                  <c:v>2011</c:v>
                </c:pt>
              </c:strCache>
            </c:strRef>
          </c:cat>
          <c:val>
            <c:numRef>
              <c:f>Sheet1!$B$3:$E$3</c:f>
              <c:numCache>
                <c:formatCode>#,##0.0</c:formatCode>
                <c:ptCount val="4"/>
                <c:pt idx="0">
                  <c:v>84.5</c:v>
                </c:pt>
                <c:pt idx="1">
                  <c:v>84.8</c:v>
                </c:pt>
                <c:pt idx="2">
                  <c:v>79.900000000000006</c:v>
                </c:pt>
                <c:pt idx="3" formatCode="General">
                  <c:v>89.9</c:v>
                </c:pt>
              </c:numCache>
            </c:numRef>
          </c:val>
          <c:smooth val="0"/>
        </c:ser>
        <c:ser>
          <c:idx val="2"/>
          <c:order val="2"/>
          <c:tx>
            <c:strRef>
              <c:f>Sheet1!$A$4</c:f>
              <c:strCache>
                <c:ptCount val="1"/>
                <c:pt idx="0">
                  <c:v>Chinese</c:v>
                </c:pt>
              </c:strCache>
            </c:strRef>
          </c:tx>
          <c:spPr>
            <a:ln w="25400">
              <a:solidFill>
                <a:srgbClr val="AABA0A"/>
              </a:solidFill>
            </a:ln>
          </c:spPr>
          <c:marker>
            <c:symbol val="triangle"/>
            <c:size val="9"/>
            <c:spPr>
              <a:solidFill>
                <a:srgbClr val="AABA0A"/>
              </a:solidFill>
              <a:ln>
                <a:noFill/>
              </a:ln>
            </c:spPr>
          </c:marker>
          <c:cat>
            <c:strRef>
              <c:f>Sheet1!$B$1:$E$1</c:f>
              <c:strCache>
                <c:ptCount val="4"/>
                <c:pt idx="0">
                  <c:v>2008</c:v>
                </c:pt>
                <c:pt idx="1">
                  <c:v>2009</c:v>
                </c:pt>
                <c:pt idx="2">
                  <c:v>2010</c:v>
                </c:pt>
                <c:pt idx="3">
                  <c:v>2011</c:v>
                </c:pt>
              </c:strCache>
            </c:strRef>
          </c:cat>
          <c:val>
            <c:numRef>
              <c:f>Sheet1!$B$4:$E$4</c:f>
              <c:numCache>
                <c:formatCode>#,##0.0</c:formatCode>
                <c:ptCount val="4"/>
                <c:pt idx="0">
                  <c:v>85.9</c:v>
                </c:pt>
                <c:pt idx="1">
                  <c:v>93.6</c:v>
                </c:pt>
                <c:pt idx="2">
                  <c:v>88.1</c:v>
                </c:pt>
                <c:pt idx="3" formatCode="0.0">
                  <c:v>89</c:v>
                </c:pt>
              </c:numCache>
            </c:numRef>
          </c:val>
          <c:smooth val="0"/>
        </c:ser>
        <c:ser>
          <c:idx val="1"/>
          <c:order val="3"/>
          <c:tx>
            <c:strRef>
              <c:f>Sheet1!$A$5</c:f>
              <c:strCache>
                <c:ptCount val="1"/>
                <c:pt idx="0">
                  <c:v>Filipino</c:v>
                </c:pt>
              </c:strCache>
            </c:strRef>
          </c:tx>
          <c:spPr>
            <a:ln w="34925">
              <a:solidFill>
                <a:srgbClr val="7BA8DF"/>
              </a:solidFill>
            </a:ln>
          </c:spPr>
          <c:marker>
            <c:symbol val="diamond"/>
            <c:size val="9"/>
            <c:spPr>
              <a:solidFill>
                <a:srgbClr val="7BA8DF"/>
              </a:solidFill>
              <a:ln>
                <a:noFill/>
              </a:ln>
            </c:spPr>
          </c:marker>
          <c:cat>
            <c:strRef>
              <c:f>Sheet1!$B$1:$E$1</c:f>
              <c:strCache>
                <c:ptCount val="4"/>
                <c:pt idx="0">
                  <c:v>2008</c:v>
                </c:pt>
                <c:pt idx="1">
                  <c:v>2009</c:v>
                </c:pt>
                <c:pt idx="2">
                  <c:v>2010</c:v>
                </c:pt>
                <c:pt idx="3">
                  <c:v>2011</c:v>
                </c:pt>
              </c:strCache>
            </c:strRef>
          </c:cat>
          <c:val>
            <c:numRef>
              <c:f>Sheet1!$B$5:$E$5</c:f>
              <c:numCache>
                <c:formatCode>#,##0.0</c:formatCode>
                <c:ptCount val="4"/>
                <c:pt idx="0">
                  <c:v>85.3</c:v>
                </c:pt>
                <c:pt idx="1">
                  <c:v>87.1</c:v>
                </c:pt>
                <c:pt idx="2">
                  <c:v>86</c:v>
                </c:pt>
                <c:pt idx="3" formatCode="General">
                  <c:v>88.7</c:v>
                </c:pt>
              </c:numCache>
            </c:numRef>
          </c:val>
          <c:smooth val="0"/>
        </c:ser>
        <c:ser>
          <c:idx val="4"/>
          <c:order val="4"/>
          <c:tx>
            <c:strRef>
              <c:f>Sheet1!$A$6</c:f>
              <c:strCache>
                <c:ptCount val="1"/>
                <c:pt idx="0">
                  <c:v>Vietnamese</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Sheet1!$B$1:$E$1</c:f>
              <c:strCache>
                <c:ptCount val="4"/>
                <c:pt idx="0">
                  <c:v>2008</c:v>
                </c:pt>
                <c:pt idx="1">
                  <c:v>2009</c:v>
                </c:pt>
                <c:pt idx="2">
                  <c:v>2010</c:v>
                </c:pt>
                <c:pt idx="3">
                  <c:v>2011</c:v>
                </c:pt>
              </c:strCache>
            </c:strRef>
          </c:cat>
          <c:val>
            <c:numRef>
              <c:f>Sheet1!$B$6:$E$6</c:f>
              <c:numCache>
                <c:formatCode>#,##0.0</c:formatCode>
                <c:ptCount val="4"/>
                <c:pt idx="0">
                  <c:v>84.4</c:v>
                </c:pt>
                <c:pt idx="1">
                  <c:v>92</c:v>
                </c:pt>
                <c:pt idx="2">
                  <c:v>82.9</c:v>
                </c:pt>
                <c:pt idx="3" formatCode="General">
                  <c:v>87.4</c:v>
                </c:pt>
              </c:numCache>
            </c:numRef>
          </c:val>
          <c:smooth val="0"/>
        </c:ser>
        <c:ser>
          <c:idx val="5"/>
          <c:order val="5"/>
          <c:tx>
            <c:strRef>
              <c:f>Sheet1!$A$7</c:f>
              <c:strCache>
                <c:ptCount val="1"/>
                <c:pt idx="0">
                  <c:v>Other Asian</c:v>
                </c:pt>
              </c:strCache>
            </c:strRef>
          </c:tx>
          <c:spPr>
            <a:ln>
              <a:solidFill>
                <a:srgbClr val="C4BD97"/>
              </a:solidFill>
            </a:ln>
          </c:spPr>
          <c:marker>
            <c:symbol val="plus"/>
            <c:size val="7"/>
            <c:spPr>
              <a:noFill/>
              <a:ln>
                <a:solidFill>
                  <a:srgbClr val="C4BD97"/>
                </a:solidFill>
              </a:ln>
            </c:spPr>
          </c:marker>
          <c:cat>
            <c:strRef>
              <c:f>Sheet1!$B$1:$E$1</c:f>
              <c:strCache>
                <c:ptCount val="4"/>
                <c:pt idx="0">
                  <c:v>2008</c:v>
                </c:pt>
                <c:pt idx="1">
                  <c:v>2009</c:v>
                </c:pt>
                <c:pt idx="2">
                  <c:v>2010</c:v>
                </c:pt>
                <c:pt idx="3">
                  <c:v>2011</c:v>
                </c:pt>
              </c:strCache>
            </c:strRef>
          </c:cat>
          <c:val>
            <c:numRef>
              <c:f>Sheet1!$B$7:$E$7</c:f>
              <c:numCache>
                <c:formatCode>#,##0.0</c:formatCode>
                <c:ptCount val="4"/>
                <c:pt idx="0">
                  <c:v>85.7</c:v>
                </c:pt>
                <c:pt idx="1">
                  <c:v>83.9</c:v>
                </c:pt>
                <c:pt idx="2">
                  <c:v>84.9</c:v>
                </c:pt>
                <c:pt idx="3" formatCode="General">
                  <c:v>89.9</c:v>
                </c:pt>
              </c:numCache>
            </c:numRef>
          </c:val>
          <c:smooth val="0"/>
        </c:ser>
        <c:ser>
          <c:idx val="6"/>
          <c:order val="6"/>
          <c:tx>
            <c:strRef>
              <c:f>Sheet1!$A$8</c:f>
              <c:strCache>
                <c:ptCount val="1"/>
                <c:pt idx="0">
                  <c:v>Native Hawaiian</c:v>
                </c:pt>
              </c:strCache>
            </c:strRef>
          </c:tx>
          <c:marker>
            <c:symbol val="plus"/>
            <c:size val="7"/>
          </c:marker>
          <c:cat>
            <c:strRef>
              <c:f>Sheet1!$B$1:$E$1</c:f>
              <c:strCache>
                <c:ptCount val="4"/>
                <c:pt idx="0">
                  <c:v>2008</c:v>
                </c:pt>
                <c:pt idx="1">
                  <c:v>2009</c:v>
                </c:pt>
                <c:pt idx="2">
                  <c:v>2010</c:v>
                </c:pt>
                <c:pt idx="3">
                  <c:v>2011</c:v>
                </c:pt>
              </c:strCache>
            </c:strRef>
          </c:cat>
          <c:val>
            <c:numRef>
              <c:f>Sheet1!$B$8:$E$8</c:f>
              <c:numCache>
                <c:formatCode>#,##0.0</c:formatCode>
                <c:ptCount val="4"/>
                <c:pt idx="0">
                  <c:v>82.4</c:v>
                </c:pt>
                <c:pt idx="1">
                  <c:v>90.1</c:v>
                </c:pt>
                <c:pt idx="2">
                  <c:v>87.1</c:v>
                </c:pt>
                <c:pt idx="3" formatCode="General">
                  <c:v>84.7</c:v>
                </c:pt>
              </c:numCache>
            </c:numRef>
          </c:val>
          <c:smooth val="0"/>
        </c:ser>
        <c:ser>
          <c:idx val="7"/>
          <c:order val="7"/>
          <c:tx>
            <c:strRef>
              <c:f>Sheet1!$A$9</c:f>
              <c:strCache>
                <c:ptCount val="1"/>
                <c:pt idx="0">
                  <c:v>Other Pacific Islander</c:v>
                </c:pt>
              </c:strCache>
            </c:strRef>
          </c:tx>
          <c:spPr>
            <a:ln>
              <a:solidFill>
                <a:srgbClr val="F79646">
                  <a:lumMod val="75000"/>
                </a:srgbClr>
              </a:solidFill>
            </a:ln>
          </c:spPr>
          <c:marker>
            <c:symbol val="dash"/>
            <c:size val="7"/>
          </c:marker>
          <c:cat>
            <c:strRef>
              <c:f>Sheet1!$B$1:$E$1</c:f>
              <c:strCache>
                <c:ptCount val="4"/>
                <c:pt idx="0">
                  <c:v>2008</c:v>
                </c:pt>
                <c:pt idx="1">
                  <c:v>2009</c:v>
                </c:pt>
                <c:pt idx="2">
                  <c:v>2010</c:v>
                </c:pt>
                <c:pt idx="3">
                  <c:v>2011</c:v>
                </c:pt>
              </c:strCache>
            </c:strRef>
          </c:cat>
          <c:val>
            <c:numRef>
              <c:f>Sheet1!$B$9:$E$9</c:f>
              <c:numCache>
                <c:formatCode>#,##0.0</c:formatCode>
                <c:ptCount val="4"/>
                <c:pt idx="0">
                  <c:v>80.900000000000006</c:v>
                </c:pt>
                <c:pt idx="1">
                  <c:v>89.7</c:v>
                </c:pt>
                <c:pt idx="2">
                  <c:v>87.6</c:v>
                </c:pt>
                <c:pt idx="3" formatCode="General">
                  <c:v>86.4</c:v>
                </c:pt>
              </c:numCache>
            </c:numRef>
          </c:val>
          <c:smooth val="0"/>
        </c:ser>
        <c:dLbls>
          <c:showLegendKey val="0"/>
          <c:showVal val="0"/>
          <c:showCatName val="0"/>
          <c:showSerName val="0"/>
          <c:showPercent val="0"/>
          <c:showBubbleSize val="0"/>
        </c:dLbls>
        <c:marker val="1"/>
        <c:smooth val="0"/>
        <c:axId val="75081216"/>
        <c:axId val="75082752"/>
      </c:lineChart>
      <c:catAx>
        <c:axId val="7508121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5082752"/>
        <c:crosses val="autoZero"/>
        <c:auto val="1"/>
        <c:lblAlgn val="ctr"/>
        <c:lblOffset val="100"/>
        <c:noMultiLvlLbl val="0"/>
      </c:catAx>
      <c:valAx>
        <c:axId val="75082752"/>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646281714785652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5081216"/>
        <c:crosses val="autoZero"/>
        <c:crossBetween val="between"/>
        <c:majorUnit val="5"/>
      </c:valAx>
    </c:plotArea>
    <c:legend>
      <c:legendPos val="t"/>
      <c:layout>
        <c:manualLayout>
          <c:xMode val="edge"/>
          <c:yMode val="edge"/>
          <c:x val="0"/>
          <c:y val="1.1675185338674747E-3"/>
          <c:w val="1"/>
          <c:h val="0.1983437834159619"/>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23714080878779042"/>
          <c:w val="0.78090138038300771"/>
          <c:h val="0.64669461456206867"/>
        </c:manualLayout>
      </c:layout>
      <c:lineChart>
        <c:grouping val="standard"/>
        <c:varyColors val="0"/>
        <c:ser>
          <c:idx val="3"/>
          <c:order val="0"/>
          <c:tx>
            <c:strRef>
              <c:f>Sheet1!$A$2</c:f>
              <c:strCache>
                <c:ptCount val="1"/>
                <c:pt idx="0">
                  <c:v>Hispanic, All</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2008</c:v>
                </c:pt>
                <c:pt idx="1">
                  <c:v>2009</c:v>
                </c:pt>
                <c:pt idx="2">
                  <c:v>2010</c:v>
                </c:pt>
                <c:pt idx="3">
                  <c:v>2011</c:v>
                </c:pt>
              </c:strCache>
            </c:strRef>
          </c:cat>
          <c:val>
            <c:numRef>
              <c:f>Sheet1!$B$2:$E$2</c:f>
              <c:numCache>
                <c:formatCode>General</c:formatCode>
                <c:ptCount val="4"/>
                <c:pt idx="0">
                  <c:v>81.400000000000006</c:v>
                </c:pt>
                <c:pt idx="1">
                  <c:v>84.4</c:v>
                </c:pt>
                <c:pt idx="2" formatCode="0.0">
                  <c:v>84</c:v>
                </c:pt>
                <c:pt idx="3">
                  <c:v>89.2</c:v>
                </c:pt>
              </c:numCache>
            </c:numRef>
          </c:val>
          <c:smooth val="0"/>
        </c:ser>
        <c:ser>
          <c:idx val="0"/>
          <c:order val="1"/>
          <c:tx>
            <c:strRef>
              <c:f>Sheet1!$A$3</c:f>
              <c:strCache>
                <c:ptCount val="1"/>
                <c:pt idx="0">
                  <c:v>Mexican</c:v>
                </c:pt>
              </c:strCache>
            </c:strRef>
          </c:tx>
          <c:spPr>
            <a:ln w="25400">
              <a:solidFill>
                <a:srgbClr val="0072C6"/>
              </a:solidFill>
            </a:ln>
          </c:spPr>
          <c:marker>
            <c:symbol val="square"/>
            <c:size val="7"/>
            <c:spPr>
              <a:solidFill>
                <a:srgbClr val="0072C6"/>
              </a:solidFill>
              <a:ln>
                <a:noFill/>
              </a:ln>
            </c:spPr>
          </c:marker>
          <c:cat>
            <c:strRef>
              <c:f>Sheet1!$B$1:$E$1</c:f>
              <c:strCache>
                <c:ptCount val="4"/>
                <c:pt idx="0">
                  <c:v>2008</c:v>
                </c:pt>
                <c:pt idx="1">
                  <c:v>2009</c:v>
                </c:pt>
                <c:pt idx="2">
                  <c:v>2010</c:v>
                </c:pt>
                <c:pt idx="3">
                  <c:v>2011</c:v>
                </c:pt>
              </c:strCache>
            </c:strRef>
          </c:cat>
          <c:val>
            <c:numRef>
              <c:f>Sheet1!$B$3:$E$3</c:f>
              <c:numCache>
                <c:formatCode>General</c:formatCode>
                <c:ptCount val="4"/>
                <c:pt idx="0">
                  <c:v>79.400000000000006</c:v>
                </c:pt>
                <c:pt idx="1">
                  <c:v>80.900000000000006</c:v>
                </c:pt>
                <c:pt idx="2">
                  <c:v>81.3</c:v>
                </c:pt>
                <c:pt idx="3">
                  <c:v>87.7</c:v>
                </c:pt>
              </c:numCache>
            </c:numRef>
          </c:val>
          <c:smooth val="0"/>
        </c:ser>
        <c:ser>
          <c:idx val="2"/>
          <c:order val="2"/>
          <c:tx>
            <c:strRef>
              <c:f>Sheet1!$A$4</c:f>
              <c:strCache>
                <c:ptCount val="1"/>
                <c:pt idx="0">
                  <c:v>Puerto Rican</c:v>
                </c:pt>
              </c:strCache>
            </c:strRef>
          </c:tx>
          <c:spPr>
            <a:ln w="25400">
              <a:solidFill>
                <a:srgbClr val="AABA0A"/>
              </a:solidFill>
            </a:ln>
          </c:spPr>
          <c:marker>
            <c:symbol val="triangle"/>
            <c:size val="9"/>
            <c:spPr>
              <a:solidFill>
                <a:srgbClr val="AABA0A"/>
              </a:solidFill>
              <a:ln>
                <a:noFill/>
              </a:ln>
            </c:spPr>
          </c:marker>
          <c:cat>
            <c:strRef>
              <c:f>Sheet1!$B$1:$E$1</c:f>
              <c:strCache>
                <c:ptCount val="4"/>
                <c:pt idx="0">
                  <c:v>2008</c:v>
                </c:pt>
                <c:pt idx="1">
                  <c:v>2009</c:v>
                </c:pt>
                <c:pt idx="2">
                  <c:v>2010</c:v>
                </c:pt>
                <c:pt idx="3">
                  <c:v>2011</c:v>
                </c:pt>
              </c:strCache>
            </c:strRef>
          </c:cat>
          <c:val>
            <c:numRef>
              <c:f>Sheet1!$B$4:$E$4</c:f>
              <c:numCache>
                <c:formatCode>General</c:formatCode>
                <c:ptCount val="4"/>
                <c:pt idx="0">
                  <c:v>93.8</c:v>
                </c:pt>
                <c:pt idx="1">
                  <c:v>90.4</c:v>
                </c:pt>
                <c:pt idx="2">
                  <c:v>85.4</c:v>
                </c:pt>
              </c:numCache>
            </c:numRef>
          </c:val>
          <c:smooth val="0"/>
        </c:ser>
        <c:ser>
          <c:idx val="1"/>
          <c:order val="3"/>
          <c:tx>
            <c:strRef>
              <c:f>Sheet1!$A$5</c:f>
              <c:strCache>
                <c:ptCount val="1"/>
                <c:pt idx="0">
                  <c:v>Other Hispanic</c:v>
                </c:pt>
              </c:strCache>
            </c:strRef>
          </c:tx>
          <c:spPr>
            <a:ln w="34925">
              <a:solidFill>
                <a:srgbClr val="7BA8DF"/>
              </a:solidFill>
            </a:ln>
          </c:spPr>
          <c:marker>
            <c:symbol val="diamond"/>
            <c:size val="9"/>
            <c:spPr>
              <a:solidFill>
                <a:srgbClr val="7BA8DF"/>
              </a:solidFill>
              <a:ln>
                <a:noFill/>
              </a:ln>
            </c:spPr>
          </c:marker>
          <c:cat>
            <c:strRef>
              <c:f>Sheet1!$B$1:$E$1</c:f>
              <c:strCache>
                <c:ptCount val="4"/>
                <c:pt idx="0">
                  <c:v>2008</c:v>
                </c:pt>
                <c:pt idx="1">
                  <c:v>2009</c:v>
                </c:pt>
                <c:pt idx="2">
                  <c:v>2010</c:v>
                </c:pt>
                <c:pt idx="3">
                  <c:v>2011</c:v>
                </c:pt>
              </c:strCache>
            </c:strRef>
          </c:cat>
          <c:val>
            <c:numRef>
              <c:f>Sheet1!$B$5:$E$5</c:f>
              <c:numCache>
                <c:formatCode>General</c:formatCode>
                <c:ptCount val="4"/>
                <c:pt idx="0">
                  <c:v>82.5</c:v>
                </c:pt>
                <c:pt idx="1">
                  <c:v>87.3</c:v>
                </c:pt>
                <c:pt idx="2">
                  <c:v>86.3</c:v>
                </c:pt>
                <c:pt idx="3">
                  <c:v>90.5</c:v>
                </c:pt>
              </c:numCache>
            </c:numRef>
          </c:val>
          <c:smooth val="0"/>
        </c:ser>
        <c:dLbls>
          <c:showLegendKey val="0"/>
          <c:showVal val="0"/>
          <c:showCatName val="0"/>
          <c:showSerName val="0"/>
          <c:showPercent val="0"/>
          <c:showBubbleSize val="0"/>
        </c:dLbls>
        <c:marker val="1"/>
        <c:smooth val="0"/>
        <c:axId val="74802688"/>
        <c:axId val="74804608"/>
      </c:lineChart>
      <c:catAx>
        <c:axId val="7480268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4804608"/>
        <c:crosses val="autoZero"/>
        <c:auto val="1"/>
        <c:lblAlgn val="ctr"/>
        <c:lblOffset val="100"/>
        <c:noMultiLvlLbl val="0"/>
      </c:catAx>
      <c:valAx>
        <c:axId val="74804608"/>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3888888888888888E-2"/>
              <c:y val="0.4430232332069601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4802688"/>
        <c:crosses val="autoZero"/>
        <c:crossBetween val="between"/>
        <c:majorUnit val="5"/>
      </c:valAx>
    </c:plotArea>
    <c:legend>
      <c:legendPos val="t"/>
      <c:layout>
        <c:manualLayout>
          <c:xMode val="edge"/>
          <c:yMode val="edge"/>
          <c:x val="8.19954797317002E-3"/>
          <c:y val="3.2031690483134055E-2"/>
          <c:w val="0.99127867697093419"/>
          <c:h val="0.1119240303295421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00816564596092"/>
          <c:y val="0.16399995139496451"/>
          <c:w val="0.80386507242150285"/>
          <c:h val="0.66284509575191985"/>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General</c:formatCode>
                <c:ptCount val="11"/>
                <c:pt idx="0">
                  <c:v>29.6</c:v>
                </c:pt>
                <c:pt idx="1">
                  <c:v>29.7</c:v>
                </c:pt>
                <c:pt idx="2">
                  <c:v>31.2</c:v>
                </c:pt>
                <c:pt idx="3">
                  <c:v>30.9</c:v>
                </c:pt>
                <c:pt idx="4">
                  <c:v>28.3</c:v>
                </c:pt>
                <c:pt idx="5">
                  <c:v>25.9</c:v>
                </c:pt>
                <c:pt idx="6">
                  <c:v>25.1</c:v>
                </c:pt>
                <c:pt idx="7">
                  <c:v>26.5</c:v>
                </c:pt>
                <c:pt idx="8">
                  <c:v>24.4</c:v>
                </c:pt>
                <c:pt idx="9">
                  <c:v>22.5</c:v>
                </c:pt>
                <c:pt idx="10">
                  <c:v>22.5</c:v>
                </c:pt>
              </c:numCache>
            </c:numRef>
          </c:val>
          <c:smooth val="0"/>
        </c:ser>
        <c:ser>
          <c:idx val="0"/>
          <c:order val="1"/>
          <c:tx>
            <c:strRef>
              <c:f>Sheet1!$A$3</c:f>
              <c:strCache>
                <c:ptCount val="1"/>
                <c:pt idx="0">
                  <c:v>Private</c:v>
                </c:pt>
              </c:strCache>
            </c:strRef>
          </c:tx>
          <c:spPr>
            <a:ln w="25400">
              <a:solidFill>
                <a:srgbClr val="0072C6"/>
              </a:solidFill>
            </a:ln>
          </c:spPr>
          <c:marker>
            <c:symbol val="square"/>
            <c:size val="7"/>
            <c:spPr>
              <a:solidFill>
                <a:srgbClr val="0072C6"/>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29.843599999999999</c:v>
                </c:pt>
                <c:pt idx="1">
                  <c:v>29.875399999999999</c:v>
                </c:pt>
                <c:pt idx="2">
                  <c:v>31.5579</c:v>
                </c:pt>
                <c:pt idx="3">
                  <c:v>29.076599999999999</c:v>
                </c:pt>
                <c:pt idx="4">
                  <c:v>28.551200000000001</c:v>
                </c:pt>
                <c:pt idx="5">
                  <c:v>24.945</c:v>
                </c:pt>
                <c:pt idx="6">
                  <c:v>24.149000000000001</c:v>
                </c:pt>
                <c:pt idx="7">
                  <c:v>24.9923</c:v>
                </c:pt>
                <c:pt idx="8">
                  <c:v>20.7014</c:v>
                </c:pt>
                <c:pt idx="9">
                  <c:v>20.3</c:v>
                </c:pt>
                <c:pt idx="10" formatCode="General">
                  <c:v>21.7</c:v>
                </c:pt>
              </c:numCache>
            </c:numRef>
          </c:val>
          <c:smooth val="0"/>
        </c:ser>
        <c:ser>
          <c:idx val="2"/>
          <c:order val="2"/>
          <c:tx>
            <c:strRef>
              <c:f>Sheet1!$A$4</c:f>
              <c:strCache>
                <c:ptCount val="1"/>
                <c:pt idx="0">
                  <c:v>Public</c:v>
                </c:pt>
              </c:strCache>
            </c:strRef>
          </c:tx>
          <c:spPr>
            <a:ln w="25400">
              <a:solidFill>
                <a:srgbClr val="AABA0A"/>
              </a:solidFill>
            </a:ln>
          </c:spPr>
          <c:marker>
            <c:symbol val="triangle"/>
            <c:size val="7"/>
            <c:spPr>
              <a:solidFill>
                <a:srgbClr val="AABA0A"/>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29.500699999999998</c:v>
                </c:pt>
                <c:pt idx="1">
                  <c:v>27.219100000000001</c:v>
                </c:pt>
                <c:pt idx="2">
                  <c:v>29.125499999999999</c:v>
                </c:pt>
                <c:pt idx="3">
                  <c:v>30.1648</c:v>
                </c:pt>
                <c:pt idx="4">
                  <c:v>26.196200000000001</c:v>
                </c:pt>
                <c:pt idx="5">
                  <c:v>23.0792</c:v>
                </c:pt>
                <c:pt idx="6">
                  <c:v>22.7728</c:v>
                </c:pt>
                <c:pt idx="7">
                  <c:v>24.5091</c:v>
                </c:pt>
                <c:pt idx="8">
                  <c:v>23.531300000000002</c:v>
                </c:pt>
                <c:pt idx="9">
                  <c:v>23</c:v>
                </c:pt>
                <c:pt idx="10" formatCode="General">
                  <c:v>20.7</c:v>
                </c:pt>
              </c:numCache>
            </c:numRef>
          </c:val>
          <c:smooth val="0"/>
        </c:ser>
        <c:ser>
          <c:idx val="1"/>
          <c:order val="3"/>
          <c:tx>
            <c:strRef>
              <c:f>Sheet1!$A$5</c:f>
              <c:strCache>
                <c:ptCount val="1"/>
                <c:pt idx="0">
                  <c:v>Uninsured</c:v>
                </c:pt>
              </c:strCache>
            </c:strRef>
          </c:tx>
          <c:spPr>
            <a:ln w="34925">
              <a:solidFill>
                <a:srgbClr val="7BA8DF"/>
              </a:solidFill>
            </a:ln>
          </c:spPr>
          <c:marker>
            <c:symbol val="diamond"/>
            <c:size val="9"/>
            <c:spPr>
              <a:solidFill>
                <a:srgbClr val="7BA8DF"/>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16.747499999999999</c:v>
                </c:pt>
                <c:pt idx="1">
                  <c:v>15.451599999999999</c:v>
                </c:pt>
                <c:pt idx="2">
                  <c:v>13.543799999999999</c:v>
                </c:pt>
                <c:pt idx="3">
                  <c:v>17.395700000000001</c:v>
                </c:pt>
                <c:pt idx="4">
                  <c:v>13.4163</c:v>
                </c:pt>
                <c:pt idx="5">
                  <c:v>14.851800000000001</c:v>
                </c:pt>
                <c:pt idx="6">
                  <c:v>9.6079000000000008</c:v>
                </c:pt>
                <c:pt idx="7">
                  <c:v>15.6066</c:v>
                </c:pt>
                <c:pt idx="8">
                  <c:v>20.4253</c:v>
                </c:pt>
                <c:pt idx="9" formatCode="General">
                  <c:v>12.6</c:v>
                </c:pt>
                <c:pt idx="10" formatCode="General">
                  <c:v>8.1999999999999993</c:v>
                </c:pt>
              </c:numCache>
            </c:numRef>
          </c:val>
          <c:smooth val="0"/>
        </c:ser>
        <c:dLbls>
          <c:showLegendKey val="0"/>
          <c:showVal val="0"/>
          <c:showCatName val="0"/>
          <c:showSerName val="0"/>
          <c:showPercent val="0"/>
          <c:showBubbleSize val="0"/>
        </c:dLbls>
        <c:marker val="1"/>
        <c:smooth val="0"/>
        <c:axId val="75003392"/>
        <c:axId val="75005312"/>
      </c:lineChart>
      <c:catAx>
        <c:axId val="75003392"/>
        <c:scaling>
          <c:orientation val="minMax"/>
        </c:scaling>
        <c:delete val="0"/>
        <c:axPos val="b"/>
        <c:numFmt formatCode="General" sourceLinked="1"/>
        <c:majorTickMark val="out"/>
        <c:minorTickMark val="none"/>
        <c:tickLblPos val="nextTo"/>
        <c:txPr>
          <a:bodyPr rot="-2700000"/>
          <a:lstStyle/>
          <a:p>
            <a:pPr>
              <a:defRPr sz="1400" b="0" baseline="0">
                <a:latin typeface="Calibri" panose="020F0502020204030204" pitchFamily="34" charset="0"/>
              </a:defRPr>
            </a:pPr>
            <a:endParaRPr lang="en-US"/>
          </a:p>
        </c:txPr>
        <c:crossAx val="75005312"/>
        <c:crosses val="autoZero"/>
        <c:auto val="1"/>
        <c:lblAlgn val="ctr"/>
        <c:lblOffset val="100"/>
        <c:noMultiLvlLbl val="0"/>
      </c:catAx>
      <c:valAx>
        <c:axId val="75005312"/>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60019928064547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5003392"/>
        <c:crosses val="autoZero"/>
        <c:crossBetween val="between"/>
        <c:majorUnit val="10"/>
      </c:valAx>
    </c:plotArea>
    <c:legend>
      <c:legendPos val="t"/>
      <c:layout>
        <c:manualLayout>
          <c:xMode val="edge"/>
          <c:yMode val="edge"/>
          <c:x val="0"/>
          <c:y val="1.1675556684446703E-3"/>
          <c:w val="0.99845679012345678"/>
          <c:h val="0.120034752600369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601657431709926"/>
          <c:y val="0.16399995139496451"/>
          <c:w val="0.81597307281034315"/>
          <c:h val="0.66284509575191985"/>
        </c:manualLayout>
      </c:layout>
      <c:lineChart>
        <c:grouping val="standard"/>
        <c:varyColors val="0"/>
        <c:ser>
          <c:idx val="3"/>
          <c:order val="0"/>
          <c:tx>
            <c:strRef>
              <c:f>Sheet1!$A$2</c:f>
              <c:strCache>
                <c:ptCount val="1"/>
                <c:pt idx="0">
                  <c:v>0-1 Conditions</c:v>
                </c:pt>
              </c:strCache>
            </c:strRef>
          </c:tx>
          <c:spPr>
            <a:ln w="25400">
              <a:solidFill>
                <a:sysClr val="windowText" lastClr="000000"/>
              </a:solidFill>
            </a:ln>
          </c:spPr>
          <c:marker>
            <c:symbol val="circle"/>
            <c:size val="7"/>
            <c:spPr>
              <a:solidFill>
                <a:sysClr val="windowText" lastClr="000000"/>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General</c:formatCode>
                <c:ptCount val="11"/>
                <c:pt idx="0">
                  <c:v>22.3</c:v>
                </c:pt>
                <c:pt idx="1">
                  <c:v>21.6</c:v>
                </c:pt>
                <c:pt idx="2">
                  <c:v>22.8</c:v>
                </c:pt>
                <c:pt idx="3" formatCode="0.0">
                  <c:v>22.1</c:v>
                </c:pt>
                <c:pt idx="4" formatCode="0.0">
                  <c:v>21</c:v>
                </c:pt>
                <c:pt idx="5" formatCode="0.0">
                  <c:v>19.7</c:v>
                </c:pt>
                <c:pt idx="6" formatCode="0.0">
                  <c:v>18.899999999999999</c:v>
                </c:pt>
                <c:pt idx="7" formatCode="0.0">
                  <c:v>19.3</c:v>
                </c:pt>
                <c:pt idx="8" formatCode="0.0">
                  <c:v>15.8</c:v>
                </c:pt>
                <c:pt idx="9" formatCode="0.0">
                  <c:v>15.4</c:v>
                </c:pt>
                <c:pt idx="10" formatCode="0.0">
                  <c:v>13.5</c:v>
                </c:pt>
              </c:numCache>
            </c:numRef>
          </c:val>
          <c:smooth val="0"/>
        </c:ser>
        <c:ser>
          <c:idx val="0"/>
          <c:order val="1"/>
          <c:tx>
            <c:strRef>
              <c:f>Sheet1!$A$3</c:f>
              <c:strCache>
                <c:ptCount val="1"/>
                <c:pt idx="0">
                  <c:v>2-3 Conditions</c:v>
                </c:pt>
              </c:strCache>
            </c:strRef>
          </c:tx>
          <c:spPr>
            <a:ln w="25400">
              <a:solidFill>
                <a:srgbClr val="0072C6"/>
              </a:solidFill>
            </a:ln>
          </c:spPr>
          <c:marker>
            <c:symbol val="square"/>
            <c:size val="7"/>
            <c:spPr>
              <a:solidFill>
                <a:srgbClr val="0072C6"/>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General</c:formatCode>
                <c:ptCount val="11"/>
                <c:pt idx="0">
                  <c:v>45.2</c:v>
                </c:pt>
                <c:pt idx="1">
                  <c:v>37.6</c:v>
                </c:pt>
                <c:pt idx="2">
                  <c:v>44.2</c:v>
                </c:pt>
                <c:pt idx="3" formatCode="0.0">
                  <c:v>37</c:v>
                </c:pt>
                <c:pt idx="4" formatCode="0.0">
                  <c:v>37.4</c:v>
                </c:pt>
                <c:pt idx="5" formatCode="0.0">
                  <c:v>33.700000000000003</c:v>
                </c:pt>
                <c:pt idx="6" formatCode="0.0">
                  <c:v>31.8</c:v>
                </c:pt>
                <c:pt idx="7" formatCode="0.0">
                  <c:v>35.299999999999997</c:v>
                </c:pt>
                <c:pt idx="8" formatCode="0.0">
                  <c:v>30.6</c:v>
                </c:pt>
                <c:pt idx="9" formatCode="0.0">
                  <c:v>39.1</c:v>
                </c:pt>
                <c:pt idx="10" formatCode="0.0">
                  <c:v>31</c:v>
                </c:pt>
              </c:numCache>
            </c:numRef>
          </c:val>
          <c:smooth val="0"/>
        </c:ser>
        <c:ser>
          <c:idx val="2"/>
          <c:order val="2"/>
          <c:tx>
            <c:strRef>
              <c:f>Sheet1!$A$4</c:f>
              <c:strCache>
                <c:ptCount val="1"/>
                <c:pt idx="0">
                  <c:v>4+ Conditions</c:v>
                </c:pt>
              </c:strCache>
            </c:strRef>
          </c:tx>
          <c:spPr>
            <a:ln w="25400">
              <a:solidFill>
                <a:srgbClr val="AABA0A"/>
              </a:solidFill>
            </a:ln>
          </c:spPr>
          <c:marker>
            <c:symbol val="triangle"/>
            <c:size val="9"/>
            <c:spPr>
              <a:solidFill>
                <a:srgbClr val="AABA0A"/>
              </a:solidFill>
              <a:ln>
                <a:noFill/>
              </a:ln>
            </c:spPr>
          </c:marker>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formatCode="General">
                  <c:v>56.4</c:v>
                </c:pt>
                <c:pt idx="1">
                  <c:v>63</c:v>
                </c:pt>
                <c:pt idx="2" formatCode="General">
                  <c:v>56.2</c:v>
                </c:pt>
                <c:pt idx="3">
                  <c:v>56.4</c:v>
                </c:pt>
                <c:pt idx="4">
                  <c:v>51.6</c:v>
                </c:pt>
                <c:pt idx="5">
                  <c:v>28.5</c:v>
                </c:pt>
                <c:pt idx="6">
                  <c:v>41</c:v>
                </c:pt>
                <c:pt idx="7">
                  <c:v>38.6</c:v>
                </c:pt>
                <c:pt idx="8">
                  <c:v>40.700000000000003</c:v>
                </c:pt>
                <c:pt idx="9">
                  <c:v>33.799999999999997</c:v>
                </c:pt>
                <c:pt idx="10">
                  <c:v>45.1</c:v>
                </c:pt>
              </c:numCache>
            </c:numRef>
          </c:val>
          <c:smooth val="0"/>
        </c:ser>
        <c:dLbls>
          <c:showLegendKey val="0"/>
          <c:showVal val="0"/>
          <c:showCatName val="0"/>
          <c:showSerName val="0"/>
          <c:showPercent val="0"/>
          <c:showBubbleSize val="0"/>
        </c:dLbls>
        <c:marker val="1"/>
        <c:smooth val="0"/>
        <c:axId val="79577856"/>
        <c:axId val="79579776"/>
      </c:lineChart>
      <c:catAx>
        <c:axId val="79577856"/>
        <c:scaling>
          <c:orientation val="minMax"/>
        </c:scaling>
        <c:delete val="0"/>
        <c:axPos val="b"/>
        <c:numFmt formatCode="General" sourceLinked="1"/>
        <c:majorTickMark val="out"/>
        <c:minorTickMark val="none"/>
        <c:tickLblPos val="nextTo"/>
        <c:txPr>
          <a:bodyPr rot="-2700000"/>
          <a:lstStyle/>
          <a:p>
            <a:pPr>
              <a:defRPr sz="1400" b="0" baseline="0">
                <a:latin typeface="Calibri" panose="020F0502020204030204" pitchFamily="34" charset="0"/>
              </a:defRPr>
            </a:pPr>
            <a:endParaRPr lang="en-US"/>
          </a:p>
        </c:txPr>
        <c:crossAx val="79579776"/>
        <c:crosses val="autoZero"/>
        <c:auto val="1"/>
        <c:lblAlgn val="ctr"/>
        <c:lblOffset val="100"/>
        <c:noMultiLvlLbl val="0"/>
      </c:catAx>
      <c:valAx>
        <c:axId val="79579776"/>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029155730533683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9577856"/>
        <c:crosses val="autoZero"/>
        <c:crossBetween val="between"/>
        <c:majorUnit val="10"/>
      </c:valAx>
      <c:spPr>
        <a:ln w="3175"/>
      </c:spPr>
    </c:plotArea>
    <c:legend>
      <c:legendPos val="t"/>
      <c:layout>
        <c:manualLayout>
          <c:xMode val="edge"/>
          <c:yMode val="edge"/>
          <c:x val="0.13055555555555556"/>
          <c:y val="1.1675185338674747E-3"/>
          <c:w val="0.81689588801399826"/>
          <c:h val="0.120034752600369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25114221833381"/>
          <c:y val="3.2291796858725991E-2"/>
          <c:w val="0.88423872363176825"/>
          <c:h val="0.67875187476565424"/>
        </c:manualLayout>
      </c:layout>
      <c:barChart>
        <c:barDir val="col"/>
        <c:grouping val="clustered"/>
        <c:varyColors val="0"/>
        <c:ser>
          <c:idx val="0"/>
          <c:order val="0"/>
          <c:tx>
            <c:strRef>
              <c:f>Sheet1!$B$1</c:f>
              <c:strCache>
                <c:ptCount val="1"/>
                <c:pt idx="0">
                  <c:v>2013</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Sheet1!$A$2:$A$19</c:f>
              <c:strCache>
                <c:ptCount val="18"/>
                <c:pt idx="0">
                  <c:v>Total</c:v>
                </c:pt>
                <c:pt idx="2">
                  <c:v>White</c:v>
                </c:pt>
                <c:pt idx="3">
                  <c:v>Black</c:v>
                </c:pt>
                <c:pt idx="4">
                  <c:v>Hispanic</c:v>
                </c:pt>
                <c:pt idx="6">
                  <c:v>&lt;High School</c:v>
                </c:pt>
                <c:pt idx="7">
                  <c:v>High School Grad</c:v>
                </c:pt>
                <c:pt idx="8">
                  <c:v>Any College</c:v>
                </c:pt>
                <c:pt idx="10">
                  <c:v>Private</c:v>
                </c:pt>
                <c:pt idx="11">
                  <c:v>Public</c:v>
                </c:pt>
                <c:pt idx="12">
                  <c:v>Uninsured</c:v>
                </c:pt>
                <c:pt idx="14">
                  <c:v>0-17</c:v>
                </c:pt>
                <c:pt idx="15">
                  <c:v>18-44</c:v>
                </c:pt>
                <c:pt idx="16">
                  <c:v>45-64</c:v>
                </c:pt>
                <c:pt idx="17">
                  <c:v>65+</c:v>
                </c:pt>
              </c:strCache>
            </c:strRef>
          </c:cat>
          <c:val>
            <c:numRef>
              <c:f>Sheet1!$B$2:$B$19</c:f>
              <c:numCache>
                <c:formatCode>General</c:formatCode>
                <c:ptCount val="18"/>
                <c:pt idx="0">
                  <c:v>40.5</c:v>
                </c:pt>
                <c:pt idx="2" formatCode="0.0">
                  <c:v>39</c:v>
                </c:pt>
                <c:pt idx="3">
                  <c:v>45.3</c:v>
                </c:pt>
                <c:pt idx="4">
                  <c:v>45.4</c:v>
                </c:pt>
                <c:pt idx="6">
                  <c:v>27.7</c:v>
                </c:pt>
                <c:pt idx="7">
                  <c:v>37.6</c:v>
                </c:pt>
                <c:pt idx="8">
                  <c:v>36.4</c:v>
                </c:pt>
                <c:pt idx="10">
                  <c:v>30.7</c:v>
                </c:pt>
                <c:pt idx="11">
                  <c:v>42.1</c:v>
                </c:pt>
                <c:pt idx="12">
                  <c:v>34.4</c:v>
                </c:pt>
                <c:pt idx="14">
                  <c:v>50.8</c:v>
                </c:pt>
                <c:pt idx="15">
                  <c:v>36.200000000000003</c:v>
                </c:pt>
                <c:pt idx="16" formatCode="0.0">
                  <c:v>39</c:v>
                </c:pt>
                <c:pt idx="17">
                  <c:v>34.9</c:v>
                </c:pt>
              </c:numCache>
            </c:numRef>
          </c:val>
        </c:ser>
        <c:dLbls>
          <c:showLegendKey val="0"/>
          <c:showVal val="0"/>
          <c:showCatName val="0"/>
          <c:showSerName val="0"/>
          <c:showPercent val="0"/>
          <c:showBubbleSize val="0"/>
        </c:dLbls>
        <c:gapWidth val="150"/>
        <c:axId val="79360000"/>
        <c:axId val="79361536"/>
      </c:barChart>
      <c:catAx>
        <c:axId val="79360000"/>
        <c:scaling>
          <c:orientation val="minMax"/>
        </c:scaling>
        <c:delete val="0"/>
        <c:axPos val="b"/>
        <c:minorGridlines>
          <c:spPr>
            <a:ln>
              <a:noFill/>
            </a:ln>
          </c:spPr>
        </c:minorGridlines>
        <c:numFmt formatCode="General" sourceLinked="1"/>
        <c:majorTickMark val="out"/>
        <c:minorTickMark val="none"/>
        <c:tickLblPos val="nextTo"/>
        <c:txPr>
          <a:bodyPr rot="-1800000"/>
          <a:lstStyle/>
          <a:p>
            <a:pPr>
              <a:defRPr sz="1600" b="0">
                <a:solidFill>
                  <a:schemeClr val="tx1"/>
                </a:solidFill>
                <a:latin typeface="Calibri" panose="020F0502020204030204" pitchFamily="34" charset="0"/>
              </a:defRPr>
            </a:pPr>
            <a:endParaRPr lang="en-US"/>
          </a:p>
        </c:txPr>
        <c:crossAx val="79361536"/>
        <c:crosses val="autoZero"/>
        <c:auto val="1"/>
        <c:lblAlgn val="ctr"/>
        <c:lblOffset val="100"/>
        <c:noMultiLvlLbl val="0"/>
      </c:catAx>
      <c:valAx>
        <c:axId val="7936153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746172353455818"/>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79360000"/>
        <c:crosses val="autoZero"/>
        <c:crossBetween val="between"/>
        <c:majorUnit val="10"/>
      </c:valAx>
    </c:plotArea>
    <c:plotVisOnly val="1"/>
    <c:dispBlanksAs val="gap"/>
    <c:showDLblsOverMax val="0"/>
  </c:chart>
  <c:spPr>
    <a:ln>
      <a:noFill/>
    </a:ln>
  </c:sp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72336444055604"/>
          <c:y val="3.5598675165604297E-2"/>
          <c:w val="0.87927663555944402"/>
          <c:h val="0.67615636587093275"/>
        </c:manualLayout>
      </c:layout>
      <c:barChart>
        <c:barDir val="col"/>
        <c:grouping val="clustered"/>
        <c:varyColors val="0"/>
        <c:ser>
          <c:idx val="0"/>
          <c:order val="0"/>
          <c:tx>
            <c:strRef>
              <c:f>Sheet1!$B$1</c:f>
              <c:strCache>
                <c:ptCount val="1"/>
                <c:pt idx="0">
                  <c:v>2011-2013</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Sheet1!$A$2:$A$11</c:f>
              <c:strCache>
                <c:ptCount val="10"/>
                <c:pt idx="0">
                  <c:v>California Total</c:v>
                </c:pt>
                <c:pt idx="2">
                  <c:v>Asian Total</c:v>
                </c:pt>
                <c:pt idx="3">
                  <c:v>Chinese </c:v>
                </c:pt>
                <c:pt idx="4">
                  <c:v>Filipino</c:v>
                </c:pt>
                <c:pt idx="5">
                  <c:v>South Asian</c:v>
                </c:pt>
                <c:pt idx="7">
                  <c:v>English Only</c:v>
                </c:pt>
                <c:pt idx="8">
                  <c:v>Well/Very Well</c:v>
                </c:pt>
                <c:pt idx="9">
                  <c:v>Not Well/Not at All</c:v>
                </c:pt>
              </c:strCache>
            </c:strRef>
          </c:cat>
          <c:val>
            <c:numRef>
              <c:f>Sheet1!$B$2:$B$11</c:f>
              <c:numCache>
                <c:formatCode>General</c:formatCode>
                <c:ptCount val="10"/>
                <c:pt idx="0">
                  <c:v>70.400000000000006</c:v>
                </c:pt>
                <c:pt idx="2" formatCode="0.0">
                  <c:v>55.8</c:v>
                </c:pt>
                <c:pt idx="3">
                  <c:v>70.2</c:v>
                </c:pt>
                <c:pt idx="4">
                  <c:v>52.9</c:v>
                </c:pt>
                <c:pt idx="5">
                  <c:v>69.8</c:v>
                </c:pt>
                <c:pt idx="7">
                  <c:v>60.8</c:v>
                </c:pt>
                <c:pt idx="8">
                  <c:v>56.6</c:v>
                </c:pt>
                <c:pt idx="9">
                  <c:v>41.2</c:v>
                </c:pt>
              </c:numCache>
            </c:numRef>
          </c:val>
        </c:ser>
        <c:dLbls>
          <c:showLegendKey val="0"/>
          <c:showVal val="0"/>
          <c:showCatName val="0"/>
          <c:showSerName val="0"/>
          <c:showPercent val="0"/>
          <c:showBubbleSize val="0"/>
        </c:dLbls>
        <c:gapWidth val="150"/>
        <c:axId val="79421440"/>
        <c:axId val="79422976"/>
      </c:barChart>
      <c:catAx>
        <c:axId val="79421440"/>
        <c:scaling>
          <c:orientation val="minMax"/>
        </c:scaling>
        <c:delete val="0"/>
        <c:axPos val="b"/>
        <c:minorGridlines>
          <c:spPr>
            <a:ln>
              <a:noFill/>
            </a:ln>
          </c:spPr>
        </c:minorGridlines>
        <c:numFmt formatCode="General" sourceLinked="1"/>
        <c:majorTickMark val="out"/>
        <c:minorTickMark val="none"/>
        <c:tickLblPos val="nextTo"/>
        <c:txPr>
          <a:bodyPr rot="-1500000"/>
          <a:lstStyle/>
          <a:p>
            <a:pPr>
              <a:defRPr sz="1600" b="0">
                <a:solidFill>
                  <a:schemeClr val="tx1"/>
                </a:solidFill>
                <a:latin typeface="Calibri" panose="020F0502020204030204" pitchFamily="34" charset="0"/>
              </a:defRPr>
            </a:pPr>
            <a:endParaRPr lang="en-US"/>
          </a:p>
        </c:txPr>
        <c:crossAx val="79422976"/>
        <c:crosses val="autoZero"/>
        <c:auto val="1"/>
        <c:lblAlgn val="ctr"/>
        <c:lblOffset val="100"/>
        <c:noMultiLvlLbl val="0"/>
      </c:catAx>
      <c:valAx>
        <c:axId val="7942297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7.716049382716049E-3"/>
              <c:y val="0.2797285755947173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79421440"/>
        <c:crosses val="autoZero"/>
        <c:crossBetween val="between"/>
        <c:majorUnit val="10"/>
      </c:valAx>
    </c:plotArea>
    <c:plotVisOnly val="1"/>
    <c:dispBlanksAs val="gap"/>
    <c:showDLblsOverMax val="0"/>
  </c:chart>
  <c:spPr>
    <a:ln>
      <a:noFill/>
    </a:ln>
  </c:sp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26426557791388"/>
          <c:y val="3.8646992042661331E-2"/>
          <c:w val="0.89298410615339752"/>
          <c:h val="0.71412427613215013"/>
        </c:manualLayout>
      </c:layout>
      <c:barChart>
        <c:barDir val="col"/>
        <c:grouping val="clustered"/>
        <c:varyColors val="0"/>
        <c:ser>
          <c:idx val="0"/>
          <c:order val="0"/>
          <c:tx>
            <c:strRef>
              <c:f>Sheet1!$B$1</c:f>
              <c:strCache>
                <c:ptCount val="1"/>
                <c:pt idx="0">
                  <c:v>2011-2013</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Sheet1!$A$2:$A$14</c:f>
              <c:strCache>
                <c:ptCount val="13"/>
                <c:pt idx="0">
                  <c:v>California Total</c:v>
                </c:pt>
                <c:pt idx="2">
                  <c:v>HispanicTotal</c:v>
                </c:pt>
                <c:pt idx="3">
                  <c:v>Mexican</c:v>
                </c:pt>
                <c:pt idx="4">
                  <c:v>Central American</c:v>
                </c:pt>
                <c:pt idx="6">
                  <c:v>&lt;High School</c:v>
                </c:pt>
                <c:pt idx="7">
                  <c:v>High School Grad</c:v>
                </c:pt>
                <c:pt idx="8">
                  <c:v>Any College</c:v>
                </c:pt>
                <c:pt idx="10">
                  <c:v>English Only</c:v>
                </c:pt>
                <c:pt idx="11">
                  <c:v>Well/Very Well</c:v>
                </c:pt>
                <c:pt idx="12">
                  <c:v>Not Well/Not at All</c:v>
                </c:pt>
              </c:strCache>
            </c:strRef>
          </c:cat>
          <c:val>
            <c:numRef>
              <c:f>Sheet1!$B$2:$B$14</c:f>
              <c:numCache>
                <c:formatCode>General</c:formatCode>
                <c:ptCount val="13"/>
                <c:pt idx="0">
                  <c:v>70.400000000000006</c:v>
                </c:pt>
                <c:pt idx="2" formatCode="0.0">
                  <c:v>62.1</c:v>
                </c:pt>
                <c:pt idx="3">
                  <c:v>62.7</c:v>
                </c:pt>
                <c:pt idx="4">
                  <c:v>57.2</c:v>
                </c:pt>
                <c:pt idx="6">
                  <c:v>46.5</c:v>
                </c:pt>
                <c:pt idx="7">
                  <c:v>65.7</c:v>
                </c:pt>
                <c:pt idx="8">
                  <c:v>68.8</c:v>
                </c:pt>
                <c:pt idx="10">
                  <c:v>69.900000000000006</c:v>
                </c:pt>
                <c:pt idx="11">
                  <c:v>65.099999999999994</c:v>
                </c:pt>
                <c:pt idx="12">
                  <c:v>43.5</c:v>
                </c:pt>
              </c:numCache>
            </c:numRef>
          </c:val>
        </c:ser>
        <c:dLbls>
          <c:showLegendKey val="0"/>
          <c:showVal val="0"/>
          <c:showCatName val="0"/>
          <c:showSerName val="0"/>
          <c:showPercent val="0"/>
          <c:showBubbleSize val="0"/>
        </c:dLbls>
        <c:gapWidth val="150"/>
        <c:axId val="79900672"/>
        <c:axId val="79902208"/>
      </c:barChart>
      <c:catAx>
        <c:axId val="79900672"/>
        <c:scaling>
          <c:orientation val="minMax"/>
        </c:scaling>
        <c:delete val="0"/>
        <c:axPos val="b"/>
        <c:minorGridlines>
          <c:spPr>
            <a:ln>
              <a:noFill/>
            </a:ln>
          </c:spPr>
        </c:minorGridlines>
        <c:numFmt formatCode="General" sourceLinked="1"/>
        <c:majorTickMark val="out"/>
        <c:minorTickMark val="none"/>
        <c:tickLblPos val="nextTo"/>
        <c:txPr>
          <a:bodyPr rot="-1500000"/>
          <a:lstStyle/>
          <a:p>
            <a:pPr>
              <a:defRPr sz="1600" b="0">
                <a:solidFill>
                  <a:schemeClr val="tx1"/>
                </a:solidFill>
                <a:latin typeface="Calibri" panose="020F0502020204030204" pitchFamily="34" charset="0"/>
              </a:defRPr>
            </a:pPr>
            <a:endParaRPr lang="en-US"/>
          </a:p>
        </c:txPr>
        <c:crossAx val="79902208"/>
        <c:crosses val="autoZero"/>
        <c:auto val="1"/>
        <c:lblAlgn val="ctr"/>
        <c:lblOffset val="100"/>
        <c:noMultiLvlLbl val="0"/>
      </c:catAx>
      <c:valAx>
        <c:axId val="7990220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2812309919593384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79900672"/>
        <c:crosses val="autoZero"/>
        <c:crossBetween val="between"/>
        <c:majorUnit val="10"/>
      </c:valAx>
    </c:plotArea>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601"/>
          <c:w val="0.88825750947798188"/>
          <c:h val="0.73311435634499178"/>
        </c:manualLayout>
      </c:layout>
      <c:lineChart>
        <c:grouping val="standard"/>
        <c:varyColors val="0"/>
        <c:ser>
          <c:idx val="3"/>
          <c:order val="0"/>
          <c:tx>
            <c:strRef>
              <c:f>Sheet1!$A$3</c:f>
              <c:strCache>
                <c:ptCount val="1"/>
                <c:pt idx="0">
                  <c:v>Large Central Metropolitan</c:v>
                </c:pt>
              </c:strCache>
            </c:strRef>
          </c:tx>
          <c:spPr>
            <a:ln w="25400">
              <a:solidFill>
                <a:sysClr val="windowText" lastClr="000000"/>
              </a:solidFill>
            </a:ln>
          </c:spPr>
          <c:marker>
            <c:symbol val="circle"/>
            <c:size val="7"/>
            <c:spPr>
              <a:solidFill>
                <a:sysClr val="windowText" lastClr="000000"/>
              </a:solidFill>
              <a:ln>
                <a:noFill/>
              </a:ln>
            </c:spPr>
          </c:marker>
          <c:cat>
            <c:strRef>
              <c:f>Sheet1!$B$2:$O$2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Sheet1!$B$3:$O$3</c:f>
              <c:numCache>
                <c:formatCode>0.0</c:formatCode>
                <c:ptCount val="14"/>
                <c:pt idx="0">
                  <c:v>97.629800000000003</c:v>
                </c:pt>
                <c:pt idx="1">
                  <c:v>94.911100000000005</c:v>
                </c:pt>
                <c:pt idx="2">
                  <c:v>89.812899999999999</c:v>
                </c:pt>
                <c:pt idx="3">
                  <c:v>84.686199999999999</c:v>
                </c:pt>
                <c:pt idx="4">
                  <c:v>74.502399999999994</c:v>
                </c:pt>
                <c:pt idx="5">
                  <c:v>69.927599999999998</c:v>
                </c:pt>
                <c:pt idx="6">
                  <c:v>66.775700000000001</c:v>
                </c:pt>
                <c:pt idx="7">
                  <c:v>61.3994</c:v>
                </c:pt>
                <c:pt idx="8">
                  <c:v>55.7179</c:v>
                </c:pt>
                <c:pt idx="9">
                  <c:v>50.157699999999998</c:v>
                </c:pt>
                <c:pt idx="10">
                  <c:v>48.4512</c:v>
                </c:pt>
                <c:pt idx="11">
                  <c:v>45.473300000000002</c:v>
                </c:pt>
                <c:pt idx="12">
                  <c:v>45.952515722518356</c:v>
                </c:pt>
                <c:pt idx="13">
                  <c:v>43.88</c:v>
                </c:pt>
              </c:numCache>
            </c:numRef>
          </c:val>
          <c:smooth val="0"/>
        </c:ser>
        <c:ser>
          <c:idx val="0"/>
          <c:order val="1"/>
          <c:tx>
            <c:strRef>
              <c:f>Sheet1!$A$4</c:f>
              <c:strCache>
                <c:ptCount val="1"/>
                <c:pt idx="0">
                  <c:v>Large Fringe Metropolitan</c:v>
                </c:pt>
              </c:strCache>
            </c:strRef>
          </c:tx>
          <c:spPr>
            <a:ln w="25400">
              <a:solidFill>
                <a:srgbClr val="0072C6"/>
              </a:solidFill>
            </a:ln>
          </c:spPr>
          <c:marker>
            <c:symbol val="square"/>
            <c:size val="7"/>
            <c:spPr>
              <a:solidFill>
                <a:srgbClr val="0072C6"/>
              </a:solidFill>
              <a:ln>
                <a:noFill/>
              </a:ln>
            </c:spPr>
          </c:marker>
          <c:cat>
            <c:strRef>
              <c:f>Sheet1!$B$2:$O$2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Sheet1!$B$4:$O$4</c:f>
              <c:numCache>
                <c:formatCode>0.0</c:formatCode>
                <c:ptCount val="14"/>
                <c:pt idx="0">
                  <c:v>97.927499999999995</c:v>
                </c:pt>
                <c:pt idx="1">
                  <c:v>93.363900000000001</c:v>
                </c:pt>
                <c:pt idx="2">
                  <c:v>88.153400000000005</c:v>
                </c:pt>
                <c:pt idx="3">
                  <c:v>80.350300000000004</c:v>
                </c:pt>
                <c:pt idx="4">
                  <c:v>74.650700000000001</c:v>
                </c:pt>
                <c:pt idx="5">
                  <c:v>66.754000000000005</c:v>
                </c:pt>
                <c:pt idx="6">
                  <c:v>66.033199999999994</c:v>
                </c:pt>
                <c:pt idx="7">
                  <c:v>61.247599999999998</c:v>
                </c:pt>
                <c:pt idx="8">
                  <c:v>56.2239</c:v>
                </c:pt>
                <c:pt idx="9">
                  <c:v>50.087499999999999</c:v>
                </c:pt>
                <c:pt idx="10">
                  <c:v>48.642899999999997</c:v>
                </c:pt>
                <c:pt idx="11">
                  <c:v>47.898299999999999</c:v>
                </c:pt>
                <c:pt idx="12">
                  <c:v>43.80261371560097</c:v>
                </c:pt>
                <c:pt idx="13">
                  <c:v>42.42</c:v>
                </c:pt>
              </c:numCache>
            </c:numRef>
          </c:val>
          <c:smooth val="0"/>
        </c:ser>
        <c:ser>
          <c:idx val="2"/>
          <c:order val="2"/>
          <c:tx>
            <c:strRef>
              <c:f>Sheet1!$A$5</c:f>
              <c:strCache>
                <c:ptCount val="1"/>
                <c:pt idx="0">
                  <c:v>Medium Metropolitan</c:v>
                </c:pt>
              </c:strCache>
            </c:strRef>
          </c:tx>
          <c:spPr>
            <a:ln w="25400">
              <a:solidFill>
                <a:srgbClr val="AABA0A"/>
              </a:solidFill>
            </a:ln>
          </c:spPr>
          <c:marker>
            <c:symbol val="triangle"/>
            <c:size val="9"/>
            <c:spPr>
              <a:solidFill>
                <a:srgbClr val="AABA0A"/>
              </a:solidFill>
              <a:ln>
                <a:noFill/>
              </a:ln>
            </c:spPr>
          </c:marker>
          <c:cat>
            <c:strRef>
              <c:f>Sheet1!$B$2:$O$2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Sheet1!$B$5:$O$5</c:f>
              <c:numCache>
                <c:formatCode>0.0</c:formatCode>
                <c:ptCount val="14"/>
                <c:pt idx="0">
                  <c:v>100.435</c:v>
                </c:pt>
                <c:pt idx="1">
                  <c:v>99.093800000000002</c:v>
                </c:pt>
                <c:pt idx="2">
                  <c:v>89.091300000000004</c:v>
                </c:pt>
                <c:pt idx="3">
                  <c:v>80.473299999999995</c:v>
                </c:pt>
                <c:pt idx="4">
                  <c:v>78.297499999999999</c:v>
                </c:pt>
                <c:pt idx="5">
                  <c:v>74.388999999999996</c:v>
                </c:pt>
                <c:pt idx="6">
                  <c:v>66.310900000000004</c:v>
                </c:pt>
                <c:pt idx="7">
                  <c:v>61.286000000000001</c:v>
                </c:pt>
                <c:pt idx="8">
                  <c:v>54.730600000000003</c:v>
                </c:pt>
                <c:pt idx="9">
                  <c:v>50.9529</c:v>
                </c:pt>
                <c:pt idx="10">
                  <c:v>45.736699999999999</c:v>
                </c:pt>
                <c:pt idx="11">
                  <c:v>48.046799999999998</c:v>
                </c:pt>
                <c:pt idx="12">
                  <c:v>48.823936579927135</c:v>
                </c:pt>
                <c:pt idx="13">
                  <c:v>48.34</c:v>
                </c:pt>
              </c:numCache>
            </c:numRef>
          </c:val>
          <c:smooth val="0"/>
        </c:ser>
        <c:ser>
          <c:idx val="1"/>
          <c:order val="3"/>
          <c:tx>
            <c:strRef>
              <c:f>Sheet1!$A$6</c:f>
              <c:strCache>
                <c:ptCount val="1"/>
                <c:pt idx="0">
                  <c:v>Small Metropolitan</c:v>
                </c:pt>
              </c:strCache>
            </c:strRef>
          </c:tx>
          <c:spPr>
            <a:ln w="34925">
              <a:solidFill>
                <a:srgbClr val="7BA8DF"/>
              </a:solidFill>
            </a:ln>
          </c:spPr>
          <c:marker>
            <c:symbol val="diamond"/>
            <c:size val="9"/>
            <c:spPr>
              <a:solidFill>
                <a:srgbClr val="7BA8DF"/>
              </a:solidFill>
              <a:ln>
                <a:noFill/>
              </a:ln>
            </c:spPr>
          </c:marker>
          <c:cat>
            <c:strRef>
              <c:f>Sheet1!$B$2:$O$2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Sheet1!$B$6:$O$6</c:f>
              <c:numCache>
                <c:formatCode>0.0</c:formatCode>
                <c:ptCount val="14"/>
                <c:pt idx="0">
                  <c:v>112.38500000000001</c:v>
                </c:pt>
                <c:pt idx="1">
                  <c:v>104.85899999999999</c:v>
                </c:pt>
                <c:pt idx="2">
                  <c:v>98.406499999999994</c:v>
                </c:pt>
                <c:pt idx="3">
                  <c:v>86.578500000000005</c:v>
                </c:pt>
                <c:pt idx="4">
                  <c:v>82.743200000000002</c:v>
                </c:pt>
                <c:pt idx="5">
                  <c:v>77.262699999999995</c:v>
                </c:pt>
                <c:pt idx="6">
                  <c:v>73.258499999999998</c:v>
                </c:pt>
                <c:pt idx="7">
                  <c:v>71.703999999999994</c:v>
                </c:pt>
                <c:pt idx="8">
                  <c:v>60.473599999999998</c:v>
                </c:pt>
                <c:pt idx="9">
                  <c:v>56.430799999999998</c:v>
                </c:pt>
                <c:pt idx="10">
                  <c:v>53.475000000000001</c:v>
                </c:pt>
                <c:pt idx="11">
                  <c:v>50.040100000000002</c:v>
                </c:pt>
                <c:pt idx="12">
                  <c:v>49.401464385949829</c:v>
                </c:pt>
                <c:pt idx="13">
                  <c:v>45.4</c:v>
                </c:pt>
              </c:numCache>
            </c:numRef>
          </c:val>
          <c:smooth val="0"/>
        </c:ser>
        <c:ser>
          <c:idx val="4"/>
          <c:order val="4"/>
          <c:tx>
            <c:strRef>
              <c:f>Sheet1!$A$7</c:f>
              <c:strCache>
                <c:ptCount val="1"/>
                <c:pt idx="0">
                  <c:v>Micropolitan</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Sheet1!$B$7:$O$7</c:f>
              <c:numCache>
                <c:formatCode>0.0</c:formatCode>
                <c:ptCount val="14"/>
                <c:pt idx="0">
                  <c:v>110.342</c:v>
                </c:pt>
                <c:pt idx="1">
                  <c:v>101.651</c:v>
                </c:pt>
                <c:pt idx="2">
                  <c:v>97.341099999999997</c:v>
                </c:pt>
                <c:pt idx="3">
                  <c:v>95.952799999999996</c:v>
                </c:pt>
                <c:pt idx="4">
                  <c:v>92.537099999999995</c:v>
                </c:pt>
                <c:pt idx="5">
                  <c:v>87.893799999999999</c:v>
                </c:pt>
                <c:pt idx="6">
                  <c:v>79.590900000000005</c:v>
                </c:pt>
                <c:pt idx="7">
                  <c:v>74.753</c:v>
                </c:pt>
                <c:pt idx="8">
                  <c:v>61.712499999999999</c:v>
                </c:pt>
                <c:pt idx="9">
                  <c:v>58.991100000000003</c:v>
                </c:pt>
                <c:pt idx="10">
                  <c:v>54.512900000000002</c:v>
                </c:pt>
                <c:pt idx="11">
                  <c:v>49.608400000000003</c:v>
                </c:pt>
                <c:pt idx="12">
                  <c:v>51.55738835429576</c:v>
                </c:pt>
                <c:pt idx="13">
                  <c:v>47.48</c:v>
                </c:pt>
              </c:numCache>
            </c:numRef>
          </c:val>
          <c:smooth val="0"/>
        </c:ser>
        <c:ser>
          <c:idx val="5"/>
          <c:order val="5"/>
          <c:tx>
            <c:strRef>
              <c:f>Sheet1!$A$8</c:f>
              <c:strCache>
                <c:ptCount val="1"/>
                <c:pt idx="0">
                  <c:v>Noncore</c:v>
                </c:pt>
              </c:strCache>
            </c:strRef>
          </c:tx>
          <c:spPr>
            <a:ln>
              <a:solidFill>
                <a:srgbClr val="EEECE1">
                  <a:lumMod val="50000"/>
                </a:srgbClr>
              </a:solidFill>
            </a:ln>
          </c:spPr>
          <c:marker>
            <c:symbol val="plus"/>
            <c:size val="7"/>
            <c:spPr>
              <a:noFill/>
              <a:ln>
                <a:solidFill>
                  <a:srgbClr val="EEECE1">
                    <a:lumMod val="50000"/>
                  </a:srgbClr>
                </a:solidFill>
              </a:ln>
            </c:spPr>
          </c:marker>
          <c:cat>
            <c:strRef>
              <c:f>Sheet1!$B$2:$O$2</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Sheet1!$B$8:$O$8</c:f>
              <c:numCache>
                <c:formatCode>0.0</c:formatCode>
                <c:ptCount val="14"/>
                <c:pt idx="0">
                  <c:v>114.881</c:v>
                </c:pt>
                <c:pt idx="1">
                  <c:v>112.91</c:v>
                </c:pt>
                <c:pt idx="2">
                  <c:v>102.328</c:v>
                </c:pt>
                <c:pt idx="3">
                  <c:v>96.256900000000002</c:v>
                </c:pt>
                <c:pt idx="4">
                  <c:v>96.313100000000006</c:v>
                </c:pt>
                <c:pt idx="5">
                  <c:v>93.363900000000001</c:v>
                </c:pt>
                <c:pt idx="6">
                  <c:v>82.752200000000002</c:v>
                </c:pt>
                <c:pt idx="7">
                  <c:v>75.642600000000002</c:v>
                </c:pt>
                <c:pt idx="8">
                  <c:v>70.971500000000006</c:v>
                </c:pt>
                <c:pt idx="9">
                  <c:v>62.873100000000001</c:v>
                </c:pt>
                <c:pt idx="10">
                  <c:v>60.143300000000004</c:v>
                </c:pt>
                <c:pt idx="11">
                  <c:v>60.875399999999999</c:v>
                </c:pt>
                <c:pt idx="12">
                  <c:v>50.543436775481013</c:v>
                </c:pt>
                <c:pt idx="13">
                  <c:v>49.01</c:v>
                </c:pt>
              </c:numCache>
            </c:numRef>
          </c:val>
          <c:smooth val="0"/>
        </c:ser>
        <c:dLbls>
          <c:showLegendKey val="0"/>
          <c:showVal val="0"/>
          <c:showCatName val="0"/>
          <c:showSerName val="0"/>
          <c:showPercent val="0"/>
          <c:showBubbleSize val="0"/>
        </c:dLbls>
        <c:marker val="1"/>
        <c:smooth val="0"/>
        <c:axId val="132474368"/>
        <c:axId val="132476288"/>
      </c:lineChart>
      <c:catAx>
        <c:axId val="1324743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32476288"/>
        <c:crosses val="autoZero"/>
        <c:auto val="1"/>
        <c:lblAlgn val="ctr"/>
        <c:lblOffset val="100"/>
        <c:noMultiLvlLbl val="0"/>
      </c:catAx>
      <c:valAx>
        <c:axId val="132476288"/>
        <c:scaling>
          <c:orientation val="minMax"/>
          <c:max val="12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Admissions</a:t>
                </a:r>
                <a:endParaRPr lang="en-US" dirty="0"/>
              </a:p>
            </c:rich>
          </c:tx>
          <c:layout>
            <c:manualLayout>
              <c:xMode val="edge"/>
              <c:yMode val="edge"/>
              <c:x val="1.5432098765432098E-3"/>
              <c:y val="0.2485788113695090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32474368"/>
        <c:crosses val="autoZero"/>
        <c:crossBetween val="between"/>
        <c:majorUnit val="20"/>
      </c:valAx>
    </c:plotArea>
    <c:legend>
      <c:legendPos val="t"/>
      <c:layout>
        <c:manualLayout>
          <c:xMode val="edge"/>
          <c:yMode val="edge"/>
          <c:x val="8.19954797317002E-3"/>
          <c:y val="1.1675185338674747E-3"/>
          <c:w val="0.99127867697093419"/>
          <c:h val="0.1273561008362326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490473413045593"/>
          <c:y val="0.16400213862156118"/>
          <c:w val="0.75983449985418494"/>
          <c:h val="0.70605278506853308"/>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0.0</c:formatCode>
                <c:ptCount val="6"/>
                <c:pt idx="0">
                  <c:v>578</c:v>
                </c:pt>
                <c:pt idx="1">
                  <c:v>604.20000000000005</c:v>
                </c:pt>
                <c:pt idx="2">
                  <c:v>616.29999999999995</c:v>
                </c:pt>
                <c:pt idx="3">
                  <c:v>582</c:v>
                </c:pt>
                <c:pt idx="4">
                  <c:v>619.23900000000003</c:v>
                </c:pt>
                <c:pt idx="5">
                  <c:v>613.05799999999999</c:v>
                </c:pt>
              </c:numCache>
            </c:numRef>
          </c:val>
          <c:smooth val="0"/>
        </c:ser>
        <c:ser>
          <c:idx val="0"/>
          <c:order val="1"/>
          <c:tx>
            <c:strRef>
              <c:f>Sheet1!$A$3</c:f>
              <c:strCache>
                <c:ptCount val="1"/>
                <c:pt idx="0">
                  <c:v>Northeast</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0.0</c:formatCode>
                <c:ptCount val="6"/>
                <c:pt idx="0">
                  <c:v>854.4</c:v>
                </c:pt>
                <c:pt idx="1">
                  <c:v>909.3</c:v>
                </c:pt>
                <c:pt idx="2">
                  <c:v>931</c:v>
                </c:pt>
                <c:pt idx="3">
                  <c:v>864.6</c:v>
                </c:pt>
                <c:pt idx="4">
                  <c:v>829.34100000000001</c:v>
                </c:pt>
                <c:pt idx="5">
                  <c:v>914.77700000000004</c:v>
                </c:pt>
              </c:numCache>
            </c:numRef>
          </c:val>
          <c:smooth val="0"/>
        </c:ser>
        <c:ser>
          <c:idx val="2"/>
          <c:order val="2"/>
          <c:tx>
            <c:strRef>
              <c:f>Sheet1!$A$4</c:f>
              <c:strCache>
                <c:ptCount val="1"/>
                <c:pt idx="0">
                  <c:v>Midwest</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0.0</c:formatCode>
                <c:ptCount val="6"/>
                <c:pt idx="0">
                  <c:v>604.6</c:v>
                </c:pt>
                <c:pt idx="1">
                  <c:v>631.6</c:v>
                </c:pt>
                <c:pt idx="2">
                  <c:v>706.2</c:v>
                </c:pt>
                <c:pt idx="3">
                  <c:v>677.9</c:v>
                </c:pt>
                <c:pt idx="4">
                  <c:v>705.50300000000004</c:v>
                </c:pt>
                <c:pt idx="5">
                  <c:v>674.36800000000005</c:v>
                </c:pt>
              </c:numCache>
            </c:numRef>
          </c:val>
          <c:smooth val="0"/>
        </c:ser>
        <c:ser>
          <c:idx val="1"/>
          <c:order val="3"/>
          <c:tx>
            <c:strRef>
              <c:f>Sheet1!$A$5</c:f>
              <c:strCache>
                <c:ptCount val="1"/>
                <c:pt idx="0">
                  <c:v>South</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0.0</c:formatCode>
                <c:ptCount val="6"/>
                <c:pt idx="0">
                  <c:v>564.4</c:v>
                </c:pt>
                <c:pt idx="1">
                  <c:v>583.5</c:v>
                </c:pt>
                <c:pt idx="2">
                  <c:v>576.5</c:v>
                </c:pt>
                <c:pt idx="3">
                  <c:v>522.6</c:v>
                </c:pt>
                <c:pt idx="4">
                  <c:v>611.37</c:v>
                </c:pt>
                <c:pt idx="5">
                  <c:v>577.91399999999999</c:v>
                </c:pt>
              </c:numCache>
            </c:numRef>
          </c:val>
          <c:smooth val="0"/>
        </c:ser>
        <c:ser>
          <c:idx val="4"/>
          <c:order val="4"/>
          <c:tx>
            <c:strRef>
              <c:f>Sheet1!$A$6</c:f>
              <c:strCache>
                <c:ptCount val="1"/>
                <c:pt idx="0">
                  <c:v>West</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Sheet1!$B$1:$G$1</c:f>
              <c:strCache>
                <c:ptCount val="6"/>
                <c:pt idx="0">
                  <c:v>2008</c:v>
                </c:pt>
                <c:pt idx="1">
                  <c:v>2009</c:v>
                </c:pt>
                <c:pt idx="2">
                  <c:v>2010</c:v>
                </c:pt>
                <c:pt idx="3">
                  <c:v>2011</c:v>
                </c:pt>
                <c:pt idx="4">
                  <c:v>2012</c:v>
                </c:pt>
                <c:pt idx="5">
                  <c:v>2013</c:v>
                </c:pt>
              </c:strCache>
            </c:strRef>
          </c:cat>
          <c:val>
            <c:numRef>
              <c:f>Sheet1!$B$6:$G$6</c:f>
              <c:numCache>
                <c:formatCode>0.0</c:formatCode>
                <c:ptCount val="6"/>
                <c:pt idx="0">
                  <c:v>378.6</c:v>
                </c:pt>
                <c:pt idx="1">
                  <c:v>397</c:v>
                </c:pt>
                <c:pt idx="2">
                  <c:v>376.4</c:v>
                </c:pt>
                <c:pt idx="3">
                  <c:v>388.4</c:v>
                </c:pt>
                <c:pt idx="4">
                  <c:v>408.78500000000003</c:v>
                </c:pt>
                <c:pt idx="5">
                  <c:v>400.7</c:v>
                </c:pt>
              </c:numCache>
            </c:numRef>
          </c:val>
          <c:smooth val="0"/>
        </c:ser>
        <c:dLbls>
          <c:showLegendKey val="0"/>
          <c:showVal val="0"/>
          <c:showCatName val="0"/>
          <c:showSerName val="0"/>
          <c:showPercent val="0"/>
          <c:showBubbleSize val="0"/>
        </c:dLbls>
        <c:marker val="1"/>
        <c:smooth val="0"/>
        <c:axId val="79670656"/>
        <c:axId val="79689216"/>
      </c:lineChart>
      <c:catAx>
        <c:axId val="7967065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9689216"/>
        <c:crosses val="autoZero"/>
        <c:auto val="1"/>
        <c:lblAlgn val="ctr"/>
        <c:lblOffset val="100"/>
        <c:noMultiLvlLbl val="0"/>
      </c:catAx>
      <c:valAx>
        <c:axId val="79689216"/>
        <c:scaling>
          <c:orientation val="minMax"/>
          <c:max val="12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144745795664431E-3"/>
              <c:y val="0.215476572372897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9670656"/>
        <c:crosses val="autoZero"/>
        <c:crossBetween val="between"/>
        <c:majorUnit val="200"/>
      </c:valAx>
    </c:plotArea>
    <c:legend>
      <c:legendPos val="t"/>
      <c:layout>
        <c:manualLayout>
          <c:xMode val="edge"/>
          <c:yMode val="edge"/>
          <c:x val="0"/>
          <c:y val="1.1675185338674747E-3"/>
          <c:w val="0.99745139496451829"/>
          <c:h val="0.1076890735880237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009064839117336"/>
          <c:y val="0.16400213862156118"/>
          <c:w val="0.7520452998930689"/>
          <c:h val="0.70605278506853308"/>
        </c:manualLayout>
      </c:layout>
      <c:lineChart>
        <c:grouping val="standard"/>
        <c:varyColors val="0"/>
        <c:ser>
          <c:idx val="3"/>
          <c:order val="0"/>
          <c:tx>
            <c:strRef>
              <c:f>Sheet1!$A$2</c:f>
              <c:strCache>
                <c:ptCount val="1"/>
                <c:pt idx="0">
                  <c:v>Q1 (Lowest)</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2008</c:v>
                </c:pt>
                <c:pt idx="1">
                  <c:v>2009</c:v>
                </c:pt>
                <c:pt idx="2">
                  <c:v>2010</c:v>
                </c:pt>
                <c:pt idx="3">
                  <c:v>2011</c:v>
                </c:pt>
                <c:pt idx="4">
                  <c:v>2012</c:v>
                </c:pt>
                <c:pt idx="5">
                  <c:v>2013</c:v>
                </c:pt>
              </c:strCache>
            </c:strRef>
          </c:cat>
          <c:val>
            <c:numRef>
              <c:f>Sheet1!$B$2:$G$2</c:f>
              <c:numCache>
                <c:formatCode>General</c:formatCode>
                <c:ptCount val="6"/>
                <c:pt idx="0">
                  <c:v>808.6</c:v>
                </c:pt>
                <c:pt idx="1">
                  <c:v>881.3</c:v>
                </c:pt>
                <c:pt idx="2">
                  <c:v>947.4</c:v>
                </c:pt>
                <c:pt idx="3">
                  <c:v>839.5</c:v>
                </c:pt>
                <c:pt idx="4" formatCode="0.0">
                  <c:v>912.97699999999998</c:v>
                </c:pt>
                <c:pt idx="5" formatCode="0.0">
                  <c:v>969.64499999999998</c:v>
                </c:pt>
              </c:numCache>
            </c:numRef>
          </c:val>
          <c:smooth val="0"/>
        </c:ser>
        <c:ser>
          <c:idx val="0"/>
          <c:order val="1"/>
          <c:tx>
            <c:strRef>
              <c:f>Sheet1!$A$3</c:f>
              <c:strCache>
                <c:ptCount val="1"/>
                <c:pt idx="0">
                  <c:v>Q2</c:v>
                </c:pt>
              </c:strCache>
            </c:strRef>
          </c:tx>
          <c:spPr>
            <a:ln w="25400">
              <a:solidFill>
                <a:srgbClr val="0072C6"/>
              </a:solidFill>
            </a:ln>
          </c:spPr>
          <c:marker>
            <c:symbol val="square"/>
            <c:size val="7"/>
            <c:spPr>
              <a:solidFill>
                <a:srgbClr val="0072C6"/>
              </a:solidFill>
              <a:ln>
                <a:noFill/>
              </a:ln>
            </c:spPr>
          </c:marker>
          <c:cat>
            <c:strRef>
              <c:f>Sheet1!$B$1:$G$1</c:f>
              <c:strCache>
                <c:ptCount val="6"/>
                <c:pt idx="0">
                  <c:v>2008</c:v>
                </c:pt>
                <c:pt idx="1">
                  <c:v>2009</c:v>
                </c:pt>
                <c:pt idx="2">
                  <c:v>2010</c:v>
                </c:pt>
                <c:pt idx="3">
                  <c:v>2011</c:v>
                </c:pt>
                <c:pt idx="4">
                  <c:v>2012</c:v>
                </c:pt>
                <c:pt idx="5">
                  <c:v>2013</c:v>
                </c:pt>
              </c:strCache>
            </c:strRef>
          </c:cat>
          <c:val>
            <c:numRef>
              <c:f>Sheet1!$B$3:$G$3</c:f>
              <c:numCache>
                <c:formatCode>General</c:formatCode>
                <c:ptCount val="6"/>
                <c:pt idx="0">
                  <c:v>641.79999999999995</c:v>
                </c:pt>
                <c:pt idx="1">
                  <c:v>656.7</c:v>
                </c:pt>
                <c:pt idx="2">
                  <c:v>644.9</c:v>
                </c:pt>
                <c:pt idx="3">
                  <c:v>613.79999999999995</c:v>
                </c:pt>
                <c:pt idx="4" formatCode="0.0">
                  <c:v>677.73400000000004</c:v>
                </c:pt>
                <c:pt idx="5" formatCode="0.0">
                  <c:v>630.44899999999996</c:v>
                </c:pt>
              </c:numCache>
            </c:numRef>
          </c:val>
          <c:smooth val="0"/>
        </c:ser>
        <c:ser>
          <c:idx val="2"/>
          <c:order val="2"/>
          <c:tx>
            <c:strRef>
              <c:f>Sheet1!$A$4</c:f>
              <c:strCache>
                <c:ptCount val="1"/>
                <c:pt idx="0">
                  <c:v>Q3</c:v>
                </c:pt>
              </c:strCache>
            </c:strRef>
          </c:tx>
          <c:spPr>
            <a:ln w="25400">
              <a:solidFill>
                <a:srgbClr val="AABA0A"/>
              </a:solidFill>
            </a:ln>
          </c:spPr>
          <c:marker>
            <c:symbol val="triangle"/>
            <c:size val="9"/>
            <c:spPr>
              <a:solidFill>
                <a:srgbClr val="AABA0A"/>
              </a:solidFill>
              <a:ln>
                <a:noFill/>
              </a:ln>
            </c:spPr>
          </c:marker>
          <c:cat>
            <c:strRef>
              <c:f>Sheet1!$B$1:$G$1</c:f>
              <c:strCache>
                <c:ptCount val="6"/>
                <c:pt idx="0">
                  <c:v>2008</c:v>
                </c:pt>
                <c:pt idx="1">
                  <c:v>2009</c:v>
                </c:pt>
                <c:pt idx="2">
                  <c:v>2010</c:v>
                </c:pt>
                <c:pt idx="3">
                  <c:v>2011</c:v>
                </c:pt>
                <c:pt idx="4">
                  <c:v>2012</c:v>
                </c:pt>
                <c:pt idx="5">
                  <c:v>2013</c:v>
                </c:pt>
              </c:strCache>
            </c:strRef>
          </c:cat>
          <c:val>
            <c:numRef>
              <c:f>Sheet1!$B$4:$G$4</c:f>
              <c:numCache>
                <c:formatCode>General</c:formatCode>
                <c:ptCount val="6"/>
                <c:pt idx="0">
                  <c:v>483.7</c:v>
                </c:pt>
                <c:pt idx="1">
                  <c:v>491.4</c:v>
                </c:pt>
                <c:pt idx="2">
                  <c:v>485.8</c:v>
                </c:pt>
                <c:pt idx="3">
                  <c:v>499.6</c:v>
                </c:pt>
                <c:pt idx="4" formatCode="0.0">
                  <c:v>530.16200000000003</c:v>
                </c:pt>
                <c:pt idx="5" formatCode="0.0">
                  <c:v>480.649</c:v>
                </c:pt>
              </c:numCache>
            </c:numRef>
          </c:val>
          <c:smooth val="0"/>
        </c:ser>
        <c:ser>
          <c:idx val="1"/>
          <c:order val="3"/>
          <c:tx>
            <c:strRef>
              <c:f>Sheet1!$A$5</c:f>
              <c:strCache>
                <c:ptCount val="1"/>
                <c:pt idx="0">
                  <c:v>Q4 (Highest)</c:v>
                </c:pt>
              </c:strCache>
            </c:strRef>
          </c:tx>
          <c:spPr>
            <a:ln w="34925">
              <a:solidFill>
                <a:srgbClr val="7BA8DF"/>
              </a:solidFill>
            </a:ln>
          </c:spPr>
          <c:marker>
            <c:symbol val="diamond"/>
            <c:size val="9"/>
            <c:spPr>
              <a:solidFill>
                <a:srgbClr val="7BA8DF"/>
              </a:solidFill>
              <a:ln>
                <a:noFill/>
              </a:ln>
            </c:spPr>
          </c:marker>
          <c:cat>
            <c:strRef>
              <c:f>Sheet1!$B$1:$G$1</c:f>
              <c:strCache>
                <c:ptCount val="6"/>
                <c:pt idx="0">
                  <c:v>2008</c:v>
                </c:pt>
                <c:pt idx="1">
                  <c:v>2009</c:v>
                </c:pt>
                <c:pt idx="2">
                  <c:v>2010</c:v>
                </c:pt>
                <c:pt idx="3">
                  <c:v>2011</c:v>
                </c:pt>
                <c:pt idx="4">
                  <c:v>2012</c:v>
                </c:pt>
                <c:pt idx="5">
                  <c:v>2013</c:v>
                </c:pt>
              </c:strCache>
            </c:strRef>
          </c:cat>
          <c:val>
            <c:numRef>
              <c:f>Sheet1!$B$5:$G$5</c:f>
              <c:numCache>
                <c:formatCode>General</c:formatCode>
                <c:ptCount val="6"/>
                <c:pt idx="0">
                  <c:v>348.3</c:v>
                </c:pt>
                <c:pt idx="1">
                  <c:v>343.3</c:v>
                </c:pt>
                <c:pt idx="2">
                  <c:v>342.4</c:v>
                </c:pt>
                <c:pt idx="3">
                  <c:v>341.2</c:v>
                </c:pt>
                <c:pt idx="4" formatCode="0.0">
                  <c:v>327.57</c:v>
                </c:pt>
                <c:pt idx="5" formatCode="0.0">
                  <c:v>338.75700000000001</c:v>
                </c:pt>
              </c:numCache>
            </c:numRef>
          </c:val>
          <c:smooth val="0"/>
        </c:ser>
        <c:dLbls>
          <c:showLegendKey val="0"/>
          <c:showVal val="0"/>
          <c:showCatName val="0"/>
          <c:showSerName val="0"/>
          <c:showPercent val="0"/>
          <c:showBubbleSize val="0"/>
        </c:dLbls>
        <c:marker val="1"/>
        <c:smooth val="0"/>
        <c:axId val="79756672"/>
        <c:axId val="79758848"/>
      </c:lineChart>
      <c:catAx>
        <c:axId val="797566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79758848"/>
        <c:crosses val="autoZero"/>
        <c:auto val="1"/>
        <c:lblAlgn val="ctr"/>
        <c:lblOffset val="100"/>
        <c:noMultiLvlLbl val="0"/>
      </c:catAx>
      <c:valAx>
        <c:axId val="79758848"/>
        <c:scaling>
          <c:orientation val="minMax"/>
          <c:max val="12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151961213181685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79756672"/>
        <c:crosses val="autoZero"/>
        <c:crossBetween val="between"/>
        <c:majorUnit val="200"/>
      </c:valAx>
    </c:plotArea>
    <c:legend>
      <c:legendPos val="t"/>
      <c:layout>
        <c:manualLayout>
          <c:xMode val="edge"/>
          <c:yMode val="edge"/>
          <c:x val="9.153300281909206E-2"/>
          <c:y val="1.1675185338674747E-3"/>
          <c:w val="0.84930324681637015"/>
          <c:h val="0.10768907358802374"/>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0.18519</cdr:x>
      <cdr:y>0.17176</cdr:y>
    </cdr:from>
    <cdr:to>
      <cdr:x>0.96296</cdr:x>
      <cdr:y>0.22732</cdr:y>
    </cdr:to>
    <cdr:sp macro="" textlink="">
      <cdr:nvSpPr>
        <cdr:cNvPr id="2" name="TextBox 1"/>
        <cdr:cNvSpPr txBox="1"/>
      </cdr:nvSpPr>
      <cdr:spPr>
        <a:xfrm xmlns:a="http://schemas.openxmlformats.org/drawingml/2006/main">
          <a:off x="762000" y="706760"/>
          <a:ext cx="3200400" cy="228619"/>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2008 Achievable Benchmark: 97%</a:t>
          </a:r>
          <a:endParaRPr lang="en-US"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0.18889</cdr:x>
      <cdr:y>0.25102</cdr:y>
    </cdr:from>
    <cdr:to>
      <cdr:x>0.98889</cdr:x>
      <cdr:y>0.25102</cdr:y>
    </cdr:to>
    <cdr:cxnSp macro="">
      <cdr:nvCxnSpPr>
        <cdr:cNvPr id="3" name="Straight Connector 2"/>
        <cdr:cNvCxnSpPr/>
      </cdr:nvCxnSpPr>
      <cdr:spPr>
        <a:xfrm xmlns:a="http://schemas.openxmlformats.org/drawingml/2006/main">
          <a:off x="777245" y="1032915"/>
          <a:ext cx="329184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10.xml><?xml version="1.0" encoding="utf-8"?>
<c:userShapes xmlns:c="http://schemas.openxmlformats.org/drawingml/2006/chart">
  <cdr:relSizeAnchor xmlns:cdr="http://schemas.openxmlformats.org/drawingml/2006/chartDrawing">
    <cdr:from>
      <cdr:x>0.2037</cdr:x>
      <cdr:y>0.74676</cdr:y>
    </cdr:from>
    <cdr:to>
      <cdr:x>0.98148</cdr:x>
      <cdr:y>0.74676</cdr:y>
    </cdr:to>
    <cdr:cxnSp macro="">
      <cdr:nvCxnSpPr>
        <cdr:cNvPr id="2" name="Straight Connector 1"/>
        <cdr:cNvCxnSpPr/>
      </cdr:nvCxnSpPr>
      <cdr:spPr>
        <a:xfrm xmlns:a="http://schemas.openxmlformats.org/drawingml/2006/main">
          <a:off x="838200" y="3004475"/>
          <a:ext cx="3200409"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0.21459</cdr:x>
      <cdr:y>0.77686</cdr:y>
    </cdr:from>
    <cdr:to>
      <cdr:x>0.99237</cdr:x>
      <cdr:y>0.84504</cdr:y>
    </cdr:to>
    <cdr:sp macro="" textlink="">
      <cdr:nvSpPr>
        <cdr:cNvPr id="3" name="TextBox 1"/>
        <cdr:cNvSpPr txBox="1"/>
      </cdr:nvSpPr>
      <cdr:spPr>
        <a:xfrm xmlns:a="http://schemas.openxmlformats.org/drawingml/2006/main">
          <a:off x="883010" y="3125581"/>
          <a:ext cx="3200400" cy="274320"/>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lIns="45720" rIns="45720"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2008 Achievable Benchmark: 90 per Million Population</a:t>
          </a:r>
          <a:endParaRPr lang="en-US" sz="1000" dirty="0">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0.18519</cdr:x>
      <cdr:y>0.82963</cdr:y>
    </cdr:from>
    <cdr:to>
      <cdr:x>0.97804</cdr:x>
      <cdr:y>0.82963</cdr:y>
    </cdr:to>
    <cdr:cxnSp macro="">
      <cdr:nvCxnSpPr>
        <cdr:cNvPr id="2" name="Straight Connector 1"/>
        <cdr:cNvCxnSpPr/>
      </cdr:nvCxnSpPr>
      <cdr:spPr>
        <a:xfrm xmlns:a="http://schemas.openxmlformats.org/drawingml/2006/main">
          <a:off x="762000" y="3413760"/>
          <a:ext cx="3262448"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0.2037</cdr:x>
      <cdr:y>0.57037</cdr:y>
    </cdr:from>
    <cdr:to>
      <cdr:x>0.75926</cdr:x>
      <cdr:y>0.68148</cdr:y>
    </cdr:to>
    <cdr:sp macro="" textlink="">
      <cdr:nvSpPr>
        <cdr:cNvPr id="3" name="TextBox 1"/>
        <cdr:cNvSpPr txBox="1"/>
      </cdr:nvSpPr>
      <cdr:spPr>
        <a:xfrm xmlns:a="http://schemas.openxmlformats.org/drawingml/2006/main">
          <a:off x="838200" y="2346960"/>
          <a:ext cx="2286000" cy="457200"/>
        </a:xfrm>
        <a:prstGeom xmlns:a="http://schemas.openxmlformats.org/drawingml/2006/main" prst="rect">
          <a:avLst/>
        </a:prstGeom>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smtClean="0">
              <a:latin typeface="Arial" panose="020B0604020202020204" pitchFamily="34" charset="0"/>
              <a:cs typeface="Arial" panose="020B0604020202020204" pitchFamily="34" charset="0"/>
            </a:rPr>
            <a:t>2008 Achievable Benchmark: 0.9 per 100,000 Population</a:t>
          </a:r>
          <a:endParaRPr lang="en-US" sz="1000" dirty="0">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0.18519</cdr:x>
      <cdr:y>0.79259</cdr:y>
    </cdr:from>
    <cdr:to>
      <cdr:x>0.98519</cdr:x>
      <cdr:y>0.79259</cdr:y>
    </cdr:to>
    <cdr:cxnSp macro="">
      <cdr:nvCxnSpPr>
        <cdr:cNvPr id="4" name="Straight Connector 3"/>
        <cdr:cNvCxnSpPr/>
      </cdr:nvCxnSpPr>
      <cdr:spPr>
        <a:xfrm xmlns:a="http://schemas.openxmlformats.org/drawingml/2006/main">
          <a:off x="762000" y="3261360"/>
          <a:ext cx="329184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0.42593</cdr:x>
      <cdr:y>0.4963</cdr:y>
    </cdr:from>
    <cdr:to>
      <cdr:x>0.98148</cdr:x>
      <cdr:y>0.60741</cdr:y>
    </cdr:to>
    <cdr:sp macro="" textlink="">
      <cdr:nvSpPr>
        <cdr:cNvPr id="5" name="TextBox 4"/>
        <cdr:cNvSpPr txBox="1"/>
      </cdr:nvSpPr>
      <cdr:spPr>
        <a:xfrm xmlns:a="http://schemas.openxmlformats.org/drawingml/2006/main">
          <a:off x="1752600" y="2042160"/>
          <a:ext cx="2286000" cy="45720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000" dirty="0" smtClean="0">
              <a:latin typeface="Arial" panose="020B0604020202020204" pitchFamily="34" charset="0"/>
              <a:cs typeface="Arial" panose="020B0604020202020204" pitchFamily="34" charset="0"/>
            </a:rPr>
            <a:t>2008 Achievable Benchmark: 0.9 per 100,000 Population</a:t>
          </a:r>
          <a:endParaRPr lang="en-US" sz="1000" dirty="0">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0.1963</cdr:x>
      <cdr:y>0.60741</cdr:y>
    </cdr:from>
    <cdr:to>
      <cdr:x>0.97407</cdr:x>
      <cdr:y>0.65185</cdr:y>
    </cdr:to>
    <cdr:sp macro="" textlink="">
      <cdr:nvSpPr>
        <cdr:cNvPr id="2" name="Text Box 68"/>
        <cdr:cNvSpPr txBox="1">
          <a:spLocks xmlns:a="http://schemas.openxmlformats.org/drawingml/2006/main" noChangeArrowheads="1"/>
        </cdr:cNvSpPr>
      </cdr:nvSpPr>
      <cdr:spPr bwMode="auto">
        <a:xfrm xmlns:a="http://schemas.openxmlformats.org/drawingml/2006/main">
          <a:off x="807720" y="2499361"/>
          <a:ext cx="3200400" cy="18288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45720" tIns="45720" rIns="45720" bIns="45720" anchor="ctr"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nSpc>
              <a:spcPct val="115000"/>
            </a:lnSpc>
            <a:spcBef>
              <a:spcPts val="0"/>
            </a:spcBef>
            <a:spcAft>
              <a:spcPts val="1000"/>
            </a:spcAft>
          </a:pPr>
          <a:r>
            <a:rPr lang="en-US" sz="1000" dirty="0">
              <a:effectLst/>
              <a:latin typeface="Arial" panose="020B0604020202020204" pitchFamily="34" charset="0"/>
              <a:ea typeface="Calibri"/>
              <a:cs typeface="Arial" panose="020B0604020202020204" pitchFamily="34" charset="0"/>
            </a:rPr>
            <a:t>2008 Achievable Benchmark: 9 per </a:t>
          </a:r>
          <a:r>
            <a:rPr lang="en-US" sz="1000" dirty="0" smtClean="0">
              <a:effectLst/>
              <a:latin typeface="Arial" panose="020B0604020202020204" pitchFamily="34" charset="0"/>
              <a:ea typeface="Calibri"/>
              <a:cs typeface="Arial" panose="020B0604020202020204" pitchFamily="34" charset="0"/>
            </a:rPr>
            <a:t>100,000 Population</a:t>
          </a:r>
          <a:endParaRPr lang="en-US" sz="1100" dirty="0">
            <a:effectLst/>
            <a:latin typeface="Arial" panose="020B0604020202020204" pitchFamily="34" charset="0"/>
            <a:ea typeface="Calibri"/>
            <a:cs typeface="Arial" panose="020B060402020202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0.20741</cdr:x>
      <cdr:y>0.60741</cdr:y>
    </cdr:from>
    <cdr:to>
      <cdr:x>0.98519</cdr:x>
      <cdr:y>0.65185</cdr:y>
    </cdr:to>
    <cdr:sp macro="" textlink="">
      <cdr:nvSpPr>
        <cdr:cNvPr id="4" name="Text Box 68"/>
        <cdr:cNvSpPr txBox="1">
          <a:spLocks xmlns:a="http://schemas.openxmlformats.org/drawingml/2006/main" noChangeArrowheads="1"/>
        </cdr:cNvSpPr>
      </cdr:nvSpPr>
      <cdr:spPr bwMode="auto">
        <a:xfrm xmlns:a="http://schemas.openxmlformats.org/drawingml/2006/main">
          <a:off x="853440" y="2499361"/>
          <a:ext cx="3200400" cy="18288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45720" tIns="45720" rIns="45720" bIns="45720" anchor="ctr" anchorCtr="0" upright="1">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lnSpc>
              <a:spcPct val="115000"/>
            </a:lnSpc>
            <a:spcBef>
              <a:spcPts val="0"/>
            </a:spcBef>
            <a:spcAft>
              <a:spcPts val="1000"/>
            </a:spcAft>
          </a:pPr>
          <a:r>
            <a:rPr lang="en-US" sz="1000" dirty="0">
              <a:effectLst/>
              <a:latin typeface="Arial" panose="020B0604020202020204" pitchFamily="34" charset="0"/>
              <a:ea typeface="Calibri"/>
              <a:cs typeface="Arial" panose="020B0604020202020204" pitchFamily="34" charset="0"/>
            </a:rPr>
            <a:t>2008 Achievable Benchmark: 9 per </a:t>
          </a:r>
          <a:r>
            <a:rPr lang="en-US" sz="1000" dirty="0" smtClean="0">
              <a:effectLst/>
              <a:latin typeface="Arial" panose="020B0604020202020204" pitchFamily="34" charset="0"/>
              <a:ea typeface="Calibri"/>
              <a:cs typeface="Arial" panose="020B0604020202020204" pitchFamily="34" charset="0"/>
            </a:rPr>
            <a:t>100,000 Population</a:t>
          </a:r>
          <a:endParaRPr lang="en-US" sz="1100" dirty="0">
            <a:effectLst/>
            <a:latin typeface="Arial" panose="020B0604020202020204" pitchFamily="34" charset="0"/>
            <a:ea typeface="Calibri"/>
            <a:cs typeface="Arial" panose="020B060402020202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0.44444</cdr:x>
      <cdr:y>0.31111</cdr:y>
    </cdr:from>
    <cdr:to>
      <cdr:x>0.74074</cdr:x>
      <cdr:y>0.40967</cdr:y>
    </cdr:to>
    <cdr:sp macro="" textlink="">
      <cdr:nvSpPr>
        <cdr:cNvPr id="4" name="Text Box 68"/>
        <cdr:cNvSpPr txBox="1">
          <a:spLocks xmlns:a="http://schemas.openxmlformats.org/drawingml/2006/main" noChangeArrowheads="1"/>
        </cdr:cNvSpPr>
      </cdr:nvSpPr>
      <cdr:spPr bwMode="auto">
        <a:xfrm xmlns:a="http://schemas.openxmlformats.org/drawingml/2006/main">
          <a:off x="1828800" y="1280160"/>
          <a:ext cx="1219215" cy="405555"/>
        </a:xfrm>
        <a:prstGeom xmlns:a="http://schemas.openxmlformats.org/drawingml/2006/main" prst="rect">
          <a:avLst/>
        </a:prstGeom>
        <a:solidFill xmlns:a="http://schemas.openxmlformats.org/drawingml/2006/main">
          <a:srgbClr val="FFFFFF"/>
        </a:solidFill>
        <a:ln xmlns:a="http://schemas.openxmlformats.org/drawingml/2006/main" w="9525">
          <a:solidFill>
            <a:schemeClr val="tx1"/>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2011 Achievable Benchmark: 15%</a:t>
          </a:r>
          <a:endParaRPr lang="en-US" sz="1200" dirty="0">
            <a:effectLst/>
            <a:latin typeface="Arial" panose="020B0604020202020204" pitchFamily="34" charset="0"/>
            <a:ea typeface="Times New Roman"/>
            <a:cs typeface="Arial" panose="020B0604020202020204" pitchFamily="34" charset="0"/>
          </a:endParaRPr>
        </a:p>
      </cdr:txBody>
    </cdr:sp>
  </cdr:relSizeAnchor>
  <cdr:relSizeAnchor xmlns:cdr="http://schemas.openxmlformats.org/drawingml/2006/chartDrawing">
    <cdr:from>
      <cdr:x>0.18435</cdr:x>
      <cdr:y>0.44074</cdr:y>
    </cdr:from>
    <cdr:to>
      <cdr:x>0.98435</cdr:x>
      <cdr:y>0.44148</cdr:y>
    </cdr:to>
    <cdr:cxnSp macro="">
      <cdr:nvCxnSpPr>
        <cdr:cNvPr id="5" name="Straight Connector 4"/>
        <cdr:cNvCxnSpPr/>
      </cdr:nvCxnSpPr>
      <cdr:spPr>
        <a:xfrm xmlns:a="http://schemas.openxmlformats.org/drawingml/2006/main">
          <a:off x="758557" y="1813560"/>
          <a:ext cx="3291840" cy="3045"/>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0.18519</cdr:x>
      <cdr:y>0.44074</cdr:y>
    </cdr:from>
    <cdr:to>
      <cdr:x>1</cdr:x>
      <cdr:y>0.44148</cdr:y>
    </cdr:to>
    <cdr:cxnSp macro="">
      <cdr:nvCxnSpPr>
        <cdr:cNvPr id="2" name="Straight Connector 1"/>
        <cdr:cNvCxnSpPr/>
      </cdr:nvCxnSpPr>
      <cdr:spPr>
        <a:xfrm xmlns:a="http://schemas.openxmlformats.org/drawingml/2006/main">
          <a:off x="762000" y="1813560"/>
          <a:ext cx="3352780" cy="3045"/>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0.61111</cdr:x>
      <cdr:y>0.31111</cdr:y>
    </cdr:from>
    <cdr:to>
      <cdr:x>0.9074</cdr:x>
      <cdr:y>0.40668</cdr:y>
    </cdr:to>
    <cdr:sp macro="" textlink="">
      <cdr:nvSpPr>
        <cdr:cNvPr id="3" name="Text Box 68"/>
        <cdr:cNvSpPr txBox="1">
          <a:spLocks xmlns:a="http://schemas.openxmlformats.org/drawingml/2006/main" noChangeArrowheads="1"/>
        </cdr:cNvSpPr>
      </cdr:nvSpPr>
      <cdr:spPr bwMode="auto">
        <a:xfrm xmlns:a="http://schemas.openxmlformats.org/drawingml/2006/main">
          <a:off x="2514600" y="1280160"/>
          <a:ext cx="1219174" cy="393251"/>
        </a:xfrm>
        <a:prstGeom xmlns:a="http://schemas.openxmlformats.org/drawingml/2006/main" prst="rect">
          <a:avLst/>
        </a:prstGeom>
        <a:solidFill xmlns:a="http://schemas.openxmlformats.org/drawingml/2006/main">
          <a:srgbClr val="FFFFFF"/>
        </a:solidFill>
        <a:ln xmlns:a="http://schemas.openxmlformats.org/drawingml/2006/main" w="9525">
          <a:solidFill>
            <a:schemeClr val="tx1"/>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p xmlns:a="http://schemas.openxmlformats.org/drawingml/2006/main">
          <a:pPr marL="0" marR="0" algn="ctr">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2011 Achievable Benchmark: 15%</a:t>
          </a:r>
          <a:endParaRPr lang="en-US" sz="1200" dirty="0">
            <a:effectLst/>
            <a:latin typeface="Arial" panose="020B0604020202020204" pitchFamily="34" charset="0"/>
            <a:ea typeface="Times New Roman"/>
            <a:cs typeface="Arial" panose="020B0604020202020204" pitchFamily="34" charset="0"/>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0.18519</cdr:x>
      <cdr:y>0.38519</cdr:y>
    </cdr:from>
    <cdr:to>
      <cdr:x>0.48708</cdr:x>
      <cdr:y>0.47782</cdr:y>
    </cdr:to>
    <cdr:sp macro="" textlink="">
      <cdr:nvSpPr>
        <cdr:cNvPr id="3" name="Text Box 68"/>
        <cdr:cNvSpPr txBox="1">
          <a:spLocks xmlns:a="http://schemas.openxmlformats.org/drawingml/2006/main" noChangeArrowheads="1"/>
        </cdr:cNvSpPr>
      </cdr:nvSpPr>
      <cdr:spPr bwMode="auto">
        <a:xfrm xmlns:a="http://schemas.openxmlformats.org/drawingml/2006/main">
          <a:off x="762000" y="1584960"/>
          <a:ext cx="1242217" cy="381154"/>
        </a:xfrm>
        <a:prstGeom xmlns:a="http://schemas.openxmlformats.org/drawingml/2006/main" prst="rect">
          <a:avLst/>
        </a:prstGeom>
        <a:solidFill xmlns:a="http://schemas.openxmlformats.org/drawingml/2006/main">
          <a:srgbClr val="FFFFFF"/>
        </a:solidFill>
        <a:ln xmlns:a="http://schemas.openxmlformats.org/drawingml/2006/main" w="9525">
          <a:solidFill>
            <a:schemeClr val="tx1"/>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2011 Achievable Benchmark: 15%</a:t>
          </a:r>
          <a:endParaRPr lang="en-US" sz="1200" dirty="0">
            <a:effectLst/>
            <a:latin typeface="Arial" panose="020B0604020202020204" pitchFamily="34" charset="0"/>
            <a:ea typeface="Times New Roman"/>
            <a:cs typeface="Arial" panose="020B0604020202020204" pitchFamily="34" charset="0"/>
          </a:endParaRPr>
        </a:p>
      </cdr:txBody>
    </cdr:sp>
  </cdr:relSizeAnchor>
  <cdr:relSizeAnchor xmlns:cdr="http://schemas.openxmlformats.org/drawingml/2006/chartDrawing">
    <cdr:from>
      <cdr:x>0.18519</cdr:x>
      <cdr:y>0.4963</cdr:y>
    </cdr:from>
    <cdr:to>
      <cdr:x>0.9963</cdr:x>
      <cdr:y>0.4963</cdr:y>
    </cdr:to>
    <cdr:cxnSp macro="">
      <cdr:nvCxnSpPr>
        <cdr:cNvPr id="5" name="Straight Connector 1"/>
        <cdr:cNvCxnSpPr/>
      </cdr:nvCxnSpPr>
      <cdr:spPr>
        <a:xfrm xmlns:a="http://schemas.openxmlformats.org/drawingml/2006/main">
          <a:off x="762000" y="2042160"/>
          <a:ext cx="3337556"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8.xml><?xml version="1.0" encoding="utf-8"?>
<c:userShapes xmlns:c="http://schemas.openxmlformats.org/drawingml/2006/chart">
  <cdr:relSizeAnchor xmlns:cdr="http://schemas.openxmlformats.org/drawingml/2006/chartDrawing">
    <cdr:from>
      <cdr:x>0.42593</cdr:x>
      <cdr:y>0.36667</cdr:y>
    </cdr:from>
    <cdr:to>
      <cdr:x>0.72782</cdr:x>
      <cdr:y>0.46229</cdr:y>
    </cdr:to>
    <cdr:sp macro="" textlink="">
      <cdr:nvSpPr>
        <cdr:cNvPr id="3" name="Text Box 68"/>
        <cdr:cNvSpPr txBox="1">
          <a:spLocks xmlns:a="http://schemas.openxmlformats.org/drawingml/2006/main" noChangeArrowheads="1"/>
        </cdr:cNvSpPr>
      </cdr:nvSpPr>
      <cdr:spPr bwMode="auto">
        <a:xfrm xmlns:a="http://schemas.openxmlformats.org/drawingml/2006/main">
          <a:off x="1752600" y="1508760"/>
          <a:ext cx="1242217" cy="393457"/>
        </a:xfrm>
        <a:prstGeom xmlns:a="http://schemas.openxmlformats.org/drawingml/2006/main" prst="rect">
          <a:avLst/>
        </a:prstGeom>
        <a:solidFill xmlns:a="http://schemas.openxmlformats.org/drawingml/2006/main">
          <a:srgbClr val="FFFFFF"/>
        </a:solidFill>
        <a:ln xmlns:a="http://schemas.openxmlformats.org/drawingml/2006/main" w="9525">
          <a:solidFill>
            <a:schemeClr val="tx1"/>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2011 Achievable Benchmark: 15%</a:t>
          </a:r>
          <a:endParaRPr lang="en-US" sz="1200" dirty="0">
            <a:effectLst/>
            <a:latin typeface="Arial" panose="020B0604020202020204" pitchFamily="34" charset="0"/>
            <a:ea typeface="Times New Roman"/>
            <a:cs typeface="Arial" panose="020B0604020202020204" pitchFamily="34" charset="0"/>
          </a:endParaRPr>
        </a:p>
      </cdr:txBody>
    </cdr:sp>
  </cdr:relSizeAnchor>
  <cdr:relSizeAnchor xmlns:cdr="http://schemas.openxmlformats.org/drawingml/2006/chartDrawing">
    <cdr:from>
      <cdr:x>0.18519</cdr:x>
      <cdr:y>0.4963</cdr:y>
    </cdr:from>
    <cdr:to>
      <cdr:x>0.9963</cdr:x>
      <cdr:y>0.4963</cdr:y>
    </cdr:to>
    <cdr:cxnSp macro="">
      <cdr:nvCxnSpPr>
        <cdr:cNvPr id="4" name="Straight Connector 1"/>
        <cdr:cNvCxnSpPr/>
      </cdr:nvCxnSpPr>
      <cdr:spPr>
        <a:xfrm xmlns:a="http://schemas.openxmlformats.org/drawingml/2006/main">
          <a:off x="762000" y="2042160"/>
          <a:ext cx="3337556"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9.xml><?xml version="1.0" encoding="utf-8"?>
<c:userShapes xmlns:c="http://schemas.openxmlformats.org/drawingml/2006/chart">
  <cdr:relSizeAnchor xmlns:cdr="http://schemas.openxmlformats.org/drawingml/2006/chartDrawing">
    <cdr:from>
      <cdr:x>0.2</cdr:x>
      <cdr:y>0.32963</cdr:y>
    </cdr:from>
    <cdr:to>
      <cdr:x>1</cdr:x>
      <cdr:y>0.32963</cdr:y>
    </cdr:to>
    <cdr:cxnSp macro="">
      <cdr:nvCxnSpPr>
        <cdr:cNvPr id="2" name="Straight Connector 1"/>
        <cdr:cNvCxnSpPr/>
      </cdr:nvCxnSpPr>
      <cdr:spPr>
        <a:xfrm xmlns:a="http://schemas.openxmlformats.org/drawingml/2006/main">
          <a:off x="822960" y="1356360"/>
          <a:ext cx="329184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0.44444</cdr:x>
      <cdr:y>0.21852</cdr:y>
    </cdr:from>
    <cdr:to>
      <cdr:x>0.73333</cdr:x>
      <cdr:y>0.30273</cdr:y>
    </cdr:to>
    <cdr:sp macro="" textlink="">
      <cdr:nvSpPr>
        <cdr:cNvPr id="3" name="Text Box 68"/>
        <cdr:cNvSpPr txBox="1">
          <a:spLocks xmlns:a="http://schemas.openxmlformats.org/drawingml/2006/main" noChangeArrowheads="1"/>
        </cdr:cNvSpPr>
      </cdr:nvSpPr>
      <cdr:spPr bwMode="auto">
        <a:xfrm xmlns:a="http://schemas.openxmlformats.org/drawingml/2006/main">
          <a:off x="1828800" y="899160"/>
          <a:ext cx="1188724" cy="346507"/>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lgn="ctr">
            <a:spcBef>
              <a:spcPts val="0"/>
            </a:spcBef>
            <a:spcAft>
              <a:spcPts val="1200"/>
            </a:spcAft>
          </a:pPr>
          <a:r>
            <a:rPr lang="en-US" sz="1000" dirty="0">
              <a:effectLst/>
              <a:latin typeface="Arial" panose="020B0604020202020204" pitchFamily="34" charset="0"/>
              <a:ea typeface="Times New Roman"/>
              <a:cs typeface="Arial" panose="020B0604020202020204" pitchFamily="34" charset="0"/>
            </a:rPr>
            <a:t>2008 Achievable Benchmark: 74%</a:t>
          </a:r>
          <a:endParaRPr lang="en-US" sz="1200" dirty="0">
            <a:effectLst/>
            <a:latin typeface="Arial" panose="020B0604020202020204" pitchFamily="34" charset="0"/>
            <a:ea typeface="Times New Roman"/>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0.16667</cdr:x>
      <cdr:y>0.17595</cdr:y>
    </cdr:from>
    <cdr:to>
      <cdr:x>0.96667</cdr:x>
      <cdr:y>0.23151</cdr:y>
    </cdr:to>
    <cdr:sp macro="" textlink="">
      <cdr:nvSpPr>
        <cdr:cNvPr id="2" name="TextBox 1"/>
        <cdr:cNvSpPr txBox="1"/>
      </cdr:nvSpPr>
      <cdr:spPr>
        <a:xfrm xmlns:a="http://schemas.openxmlformats.org/drawingml/2006/main">
          <a:off x="685800" y="723982"/>
          <a:ext cx="3291840" cy="228618"/>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97%</a:t>
          </a:r>
          <a:endParaRPr lang="en-US" sz="1000" dirty="0">
            <a:solidFill>
              <a:prstClr val="black"/>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0.16667</cdr:x>
      <cdr:y>0.25778</cdr:y>
    </cdr:from>
    <cdr:to>
      <cdr:x>0.96667</cdr:x>
      <cdr:y>0.25778</cdr:y>
    </cdr:to>
    <cdr:cxnSp macro="">
      <cdr:nvCxnSpPr>
        <cdr:cNvPr id="3" name="Straight Connector 2"/>
        <cdr:cNvCxnSpPr/>
      </cdr:nvCxnSpPr>
      <cdr:spPr>
        <a:xfrm xmlns:a="http://schemas.openxmlformats.org/drawingml/2006/main">
          <a:off x="685800" y="1060704"/>
          <a:ext cx="3291840"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userShapes>
</file>

<file path=ppt/drawings/drawing20.xml><?xml version="1.0" encoding="utf-8"?>
<c:userShapes xmlns:c="http://schemas.openxmlformats.org/drawingml/2006/chart">
  <cdr:relSizeAnchor xmlns:cdr="http://schemas.openxmlformats.org/drawingml/2006/chartDrawing">
    <cdr:from>
      <cdr:x>0.2</cdr:x>
      <cdr:y>0.32963</cdr:y>
    </cdr:from>
    <cdr:to>
      <cdr:x>0.97778</cdr:x>
      <cdr:y>0.32963</cdr:y>
    </cdr:to>
    <cdr:cxnSp macro="">
      <cdr:nvCxnSpPr>
        <cdr:cNvPr id="2" name="Straight Connector 1"/>
        <cdr:cNvCxnSpPr/>
      </cdr:nvCxnSpPr>
      <cdr:spPr>
        <a:xfrm xmlns:a="http://schemas.openxmlformats.org/drawingml/2006/main">
          <a:off x="822960" y="1356360"/>
          <a:ext cx="32004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0.46296</cdr:x>
      <cdr:y>0.21852</cdr:y>
    </cdr:from>
    <cdr:to>
      <cdr:x>0.7573</cdr:x>
      <cdr:y>0.30424</cdr:y>
    </cdr:to>
    <cdr:sp macro="" textlink="">
      <cdr:nvSpPr>
        <cdr:cNvPr id="3" name="Text Box 68"/>
        <cdr:cNvSpPr txBox="1">
          <a:spLocks xmlns:a="http://schemas.openxmlformats.org/drawingml/2006/main" noChangeArrowheads="1"/>
        </cdr:cNvSpPr>
      </cdr:nvSpPr>
      <cdr:spPr bwMode="auto">
        <a:xfrm xmlns:a="http://schemas.openxmlformats.org/drawingml/2006/main">
          <a:off x="1905000" y="899160"/>
          <a:ext cx="1211150" cy="35272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lgn="ctr">
            <a:spcBef>
              <a:spcPts val="0"/>
            </a:spcBef>
            <a:spcAft>
              <a:spcPts val="1200"/>
            </a:spcAft>
          </a:pPr>
          <a:r>
            <a:rPr lang="en-US" sz="1000" dirty="0">
              <a:effectLst/>
              <a:latin typeface="Arial" panose="020B0604020202020204" pitchFamily="34" charset="0"/>
              <a:ea typeface="Times New Roman"/>
              <a:cs typeface="Arial" panose="020B0604020202020204" pitchFamily="34" charset="0"/>
            </a:rPr>
            <a:t>2008 Achievable Benchmark: 74%</a:t>
          </a:r>
          <a:endParaRPr lang="en-US" sz="1200" dirty="0">
            <a:effectLst/>
            <a:latin typeface="Arial" panose="020B0604020202020204" pitchFamily="34" charset="0"/>
            <a:ea typeface="Times New Roman"/>
            <a:cs typeface="Arial" panose="020B0604020202020204" pitchFamily="34" charset="0"/>
          </a:endParaRPr>
        </a:p>
      </cdr:txBody>
    </cdr:sp>
  </cdr:relSizeAnchor>
</c:userShapes>
</file>

<file path=ppt/drawings/drawing21.xml><?xml version="1.0" encoding="utf-8"?>
<c:userShapes xmlns:c="http://schemas.openxmlformats.org/drawingml/2006/chart">
  <cdr:relSizeAnchor xmlns:cdr="http://schemas.openxmlformats.org/drawingml/2006/chartDrawing">
    <cdr:from>
      <cdr:x>0.2037</cdr:x>
      <cdr:y>0.38519</cdr:y>
    </cdr:from>
    <cdr:to>
      <cdr:x>0.98148</cdr:x>
      <cdr:y>0.38519</cdr:y>
    </cdr:to>
    <cdr:cxnSp macro="">
      <cdr:nvCxnSpPr>
        <cdr:cNvPr id="2" name="Straight Connector 1"/>
        <cdr:cNvCxnSpPr/>
      </cdr:nvCxnSpPr>
      <cdr:spPr>
        <a:xfrm xmlns:a="http://schemas.openxmlformats.org/drawingml/2006/main">
          <a:off x="838200" y="1584960"/>
          <a:ext cx="32004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0.44444</cdr:x>
      <cdr:y>0.25556</cdr:y>
    </cdr:from>
    <cdr:to>
      <cdr:x>0.73878</cdr:x>
      <cdr:y>0.33637</cdr:y>
    </cdr:to>
    <cdr:sp macro="" textlink="">
      <cdr:nvSpPr>
        <cdr:cNvPr id="3" name="Text Box 68"/>
        <cdr:cNvSpPr txBox="1">
          <a:spLocks xmlns:a="http://schemas.openxmlformats.org/drawingml/2006/main" noChangeArrowheads="1"/>
        </cdr:cNvSpPr>
      </cdr:nvSpPr>
      <cdr:spPr bwMode="auto">
        <a:xfrm xmlns:a="http://schemas.openxmlformats.org/drawingml/2006/main">
          <a:off x="1828800" y="1051560"/>
          <a:ext cx="1211150" cy="332517"/>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spcBef>
              <a:spcPts val="0"/>
            </a:spcBef>
            <a:spcAft>
              <a:spcPts val="1200"/>
            </a:spcAft>
          </a:pPr>
          <a:r>
            <a:rPr lang="en-US" sz="1000" dirty="0">
              <a:effectLst/>
              <a:latin typeface="Arial" panose="020B0604020202020204" pitchFamily="34" charset="0"/>
              <a:ea typeface="Times New Roman"/>
              <a:cs typeface="Arial" panose="020B0604020202020204" pitchFamily="34" charset="0"/>
            </a:rPr>
            <a:t>2008 Achievable Benchmark: 74%</a:t>
          </a:r>
          <a:endParaRPr lang="en-US" sz="1200" dirty="0">
            <a:effectLst/>
            <a:latin typeface="Arial" panose="020B0604020202020204" pitchFamily="34" charset="0"/>
            <a:ea typeface="Times New Roman"/>
            <a:cs typeface="Arial" panose="020B0604020202020204" pitchFamily="34"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0.42593</cdr:x>
      <cdr:y>0.25556</cdr:y>
    </cdr:from>
    <cdr:to>
      <cdr:x>0.72027</cdr:x>
      <cdr:y>0.33637</cdr:y>
    </cdr:to>
    <cdr:sp macro="" textlink="">
      <cdr:nvSpPr>
        <cdr:cNvPr id="3" name="Text Box 68"/>
        <cdr:cNvSpPr txBox="1">
          <a:spLocks xmlns:a="http://schemas.openxmlformats.org/drawingml/2006/main" noChangeArrowheads="1"/>
        </cdr:cNvSpPr>
      </cdr:nvSpPr>
      <cdr:spPr bwMode="auto">
        <a:xfrm xmlns:a="http://schemas.openxmlformats.org/drawingml/2006/main">
          <a:off x="1752600" y="1051560"/>
          <a:ext cx="1211150" cy="332517"/>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spcBef>
              <a:spcPts val="0"/>
            </a:spcBef>
            <a:spcAft>
              <a:spcPts val="1200"/>
            </a:spcAft>
          </a:pPr>
          <a:r>
            <a:rPr lang="en-US" sz="1000" dirty="0">
              <a:effectLst/>
              <a:latin typeface="Arial" panose="020B0604020202020204" pitchFamily="34" charset="0"/>
              <a:ea typeface="Times New Roman"/>
              <a:cs typeface="Arial" panose="020B0604020202020204" pitchFamily="34" charset="0"/>
            </a:rPr>
            <a:t>2008 Achievable Benchmark: 74%</a:t>
          </a:r>
          <a:endParaRPr lang="en-US" sz="1200" dirty="0">
            <a:effectLst/>
            <a:latin typeface="Arial" panose="020B0604020202020204" pitchFamily="34" charset="0"/>
            <a:ea typeface="Times New Roman"/>
            <a:cs typeface="Arial" panose="020B0604020202020204" pitchFamily="34" charset="0"/>
          </a:endParaRPr>
        </a:p>
      </cdr:txBody>
    </cdr:sp>
  </cdr:relSizeAnchor>
  <cdr:relSizeAnchor xmlns:cdr="http://schemas.openxmlformats.org/drawingml/2006/chartDrawing">
    <cdr:from>
      <cdr:x>0.2037</cdr:x>
      <cdr:y>0.38519</cdr:y>
    </cdr:from>
    <cdr:to>
      <cdr:x>0.98148</cdr:x>
      <cdr:y>0.38519</cdr:y>
    </cdr:to>
    <cdr:cxnSp macro="">
      <cdr:nvCxnSpPr>
        <cdr:cNvPr id="4" name="Straight Connector 1"/>
        <cdr:cNvCxnSpPr/>
      </cdr:nvCxnSpPr>
      <cdr:spPr>
        <a:xfrm xmlns:a="http://schemas.openxmlformats.org/drawingml/2006/main">
          <a:off x="838200" y="1584960"/>
          <a:ext cx="32004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3.xml><?xml version="1.0" encoding="utf-8"?>
<c:userShapes xmlns:c="http://schemas.openxmlformats.org/drawingml/2006/chart">
  <cdr:relSizeAnchor xmlns:cdr="http://schemas.openxmlformats.org/drawingml/2006/chartDrawing">
    <cdr:from>
      <cdr:x>0.31481</cdr:x>
      <cdr:y>0.12593</cdr:y>
    </cdr:from>
    <cdr:to>
      <cdr:x>0.87037</cdr:x>
      <cdr:y>0.19151</cdr:y>
    </cdr:to>
    <cdr:sp macro="" textlink="">
      <cdr:nvSpPr>
        <cdr:cNvPr id="2" name="Text Box 8"/>
        <cdr:cNvSpPr txBox="1">
          <a:spLocks xmlns:a="http://schemas.openxmlformats.org/drawingml/2006/main" noChangeArrowheads="1"/>
        </cdr:cNvSpPr>
      </cdr:nvSpPr>
      <cdr:spPr bwMode="auto">
        <a:xfrm xmlns:a="http://schemas.openxmlformats.org/drawingml/2006/main">
          <a:off x="1295400" y="518160"/>
          <a:ext cx="2286000" cy="269849"/>
        </a:xfrm>
        <a:prstGeom xmlns:a="http://schemas.openxmlformats.org/drawingml/2006/main" prst="rect">
          <a:avLst/>
        </a:prstGeom>
        <a:noFill xmlns:a="http://schemas.openxmlformats.org/drawingml/2006/main"/>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upright="1">
          <a:noAutofit/>
        </a:bodyPr>
        <a:lstStyle xmlns:a="http://schemas.openxmlformats.org/drawingml/2006/main"/>
        <a:p xmlns:a="http://schemas.openxmlformats.org/drawingml/2006/main">
          <a:pPr marL="0" marR="0" algn="ctr">
            <a:spcBef>
              <a:spcPts val="0"/>
            </a:spcBef>
            <a:spcAft>
              <a:spcPts val="1200"/>
            </a:spcAft>
          </a:pPr>
          <a:r>
            <a:rPr lang="en-US" sz="1000" b="0" dirty="0">
              <a:solidFill>
                <a:schemeClr val="tx1"/>
              </a:solidFill>
              <a:effectLst/>
              <a:latin typeface="Arial" panose="020B0604020202020204" pitchFamily="34" charset="0"/>
              <a:ea typeface="Times New Roman"/>
              <a:cs typeface="Arial" panose="020B0604020202020204" pitchFamily="34" charset="0"/>
            </a:rPr>
            <a:t>2008 Achievable Benchmark: 94%</a:t>
          </a:r>
          <a:endParaRPr lang="en-US" sz="1200" b="0" dirty="0">
            <a:solidFill>
              <a:schemeClr val="tx1"/>
            </a:solidFill>
            <a:effectLst/>
            <a:latin typeface="Arial" panose="020B0604020202020204" pitchFamily="34" charset="0"/>
            <a:ea typeface="Times New Roman"/>
            <a:cs typeface="Arial" panose="020B0604020202020204" pitchFamily="34" charset="0"/>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0.2037</cdr:x>
      <cdr:y>0.21852</cdr:y>
    </cdr:from>
    <cdr:to>
      <cdr:x>0.98148</cdr:x>
      <cdr:y>0.21852</cdr:y>
    </cdr:to>
    <cdr:cxnSp macro="">
      <cdr:nvCxnSpPr>
        <cdr:cNvPr id="2" name="Straight Connector 1"/>
        <cdr:cNvCxnSpPr/>
      </cdr:nvCxnSpPr>
      <cdr:spPr>
        <a:xfrm xmlns:a="http://schemas.openxmlformats.org/drawingml/2006/main" flipV="1">
          <a:off x="838200" y="899160"/>
          <a:ext cx="32004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0.2963</cdr:x>
      <cdr:y>0.12593</cdr:y>
    </cdr:from>
    <cdr:to>
      <cdr:x>0.85185</cdr:x>
      <cdr:y>0.19259</cdr:y>
    </cdr:to>
    <cdr:sp macro="" textlink="">
      <cdr:nvSpPr>
        <cdr:cNvPr id="3" name="Text Box 8"/>
        <cdr:cNvSpPr txBox="1">
          <a:spLocks xmlns:a="http://schemas.openxmlformats.org/drawingml/2006/main" noChangeArrowheads="1"/>
        </cdr:cNvSpPr>
      </cdr:nvSpPr>
      <cdr:spPr bwMode="auto">
        <a:xfrm xmlns:a="http://schemas.openxmlformats.org/drawingml/2006/main">
          <a:off x="1219200" y="518159"/>
          <a:ext cx="2286000" cy="274320"/>
        </a:xfrm>
        <a:prstGeom xmlns:a="http://schemas.openxmlformats.org/drawingml/2006/main" prst="rect">
          <a:avLst/>
        </a:prstGeom>
        <a:noFill xmlns:a="http://schemas.openxmlformats.org/drawingml/2006/main"/>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spcBef>
              <a:spcPts val="0"/>
            </a:spcBef>
            <a:spcAft>
              <a:spcPts val="1200"/>
            </a:spcAft>
          </a:pPr>
          <a:r>
            <a:rPr lang="en-US" sz="1000" b="0" dirty="0">
              <a:solidFill>
                <a:schemeClr val="tx1"/>
              </a:solidFill>
              <a:effectLst/>
              <a:latin typeface="Arial" panose="020B0604020202020204" pitchFamily="34" charset="0"/>
              <a:ea typeface="Times New Roman"/>
              <a:cs typeface="Arial" panose="020B0604020202020204" pitchFamily="34" charset="0"/>
            </a:rPr>
            <a:t>2008 Achievable Benchmark: 94%</a:t>
          </a:r>
          <a:endParaRPr lang="en-US" sz="1200" b="0" dirty="0">
            <a:solidFill>
              <a:schemeClr val="tx1"/>
            </a:solidFill>
            <a:effectLst/>
            <a:latin typeface="Arial" panose="020B0604020202020204" pitchFamily="34" charset="0"/>
            <a:ea typeface="Times New Roman"/>
            <a:cs typeface="Arial" panose="020B0604020202020204" pitchFamily="34"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0.21466</cdr:x>
      <cdr:y>0.38519</cdr:y>
    </cdr:from>
    <cdr:to>
      <cdr:x>0.99244</cdr:x>
      <cdr:y>0.38918</cdr:y>
    </cdr:to>
    <cdr:cxnSp macro="">
      <cdr:nvCxnSpPr>
        <cdr:cNvPr id="3" name="Straight Connector 1"/>
        <cdr:cNvCxnSpPr/>
      </cdr:nvCxnSpPr>
      <cdr:spPr>
        <a:xfrm xmlns:a="http://schemas.openxmlformats.org/drawingml/2006/main" flipV="1">
          <a:off x="883276" y="1584960"/>
          <a:ext cx="3200400" cy="16418"/>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6.xml><?xml version="1.0" encoding="utf-8"?>
<c:userShapes xmlns:c="http://schemas.openxmlformats.org/drawingml/2006/chart">
  <cdr:relSizeAnchor xmlns:cdr="http://schemas.openxmlformats.org/drawingml/2006/chartDrawing">
    <cdr:from>
      <cdr:x>0.2037</cdr:x>
      <cdr:y>0.38519</cdr:y>
    </cdr:from>
    <cdr:to>
      <cdr:x>0.98148</cdr:x>
      <cdr:y>0.38519</cdr:y>
    </cdr:to>
    <cdr:cxnSp macro="">
      <cdr:nvCxnSpPr>
        <cdr:cNvPr id="3" name="Straight Connector 2"/>
        <cdr:cNvCxnSpPr/>
      </cdr:nvCxnSpPr>
      <cdr:spPr>
        <a:xfrm xmlns:a="http://schemas.openxmlformats.org/drawingml/2006/main">
          <a:off x="838200" y="1584960"/>
          <a:ext cx="3200400"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0.2963</cdr:x>
      <cdr:y>0.28593</cdr:y>
    </cdr:from>
    <cdr:to>
      <cdr:x>0.85185</cdr:x>
      <cdr:y>0.35259</cdr:y>
    </cdr:to>
    <cdr:sp macro="" textlink="">
      <cdr:nvSpPr>
        <cdr:cNvPr id="6" name="TextBox 5"/>
        <cdr:cNvSpPr txBox="1"/>
      </cdr:nvSpPr>
      <cdr:spPr>
        <a:xfrm xmlns:a="http://schemas.openxmlformats.org/drawingml/2006/main">
          <a:off x="1219200" y="1176528"/>
          <a:ext cx="2286000" cy="274320"/>
        </a:xfrm>
        <a:prstGeom xmlns:a="http://schemas.openxmlformats.org/drawingml/2006/main" prst="rect">
          <a:avLst/>
        </a:prstGeom>
        <a:noFill xmlns:a="http://schemas.openxmlformats.org/drawingml/2006/main"/>
        <a:ln xmlns:a="http://schemas.openxmlformats.org/drawingml/2006/main" w="3175">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000" b="0" dirty="0" smtClean="0">
              <a:solidFill>
                <a:schemeClr val="tx1"/>
              </a:solidFill>
              <a:latin typeface="Arial" panose="020B0604020202020204" pitchFamily="34" charset="0"/>
              <a:cs typeface="Arial" panose="020B0604020202020204" pitchFamily="34" charset="0"/>
            </a:rPr>
            <a:t>2008 Achievable Benchmark: 94%</a:t>
          </a:r>
          <a:endParaRPr lang="en-US" sz="1000" b="0" dirty="0">
            <a:solidFill>
              <a:schemeClr val="tx1"/>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0.20859</cdr:x>
      <cdr:y>0.2</cdr:y>
    </cdr:from>
    <cdr:to>
      <cdr:x>0.94444</cdr:x>
      <cdr:y>0.25556</cdr:y>
    </cdr:to>
    <cdr:sp macro="" textlink="">
      <cdr:nvSpPr>
        <cdr:cNvPr id="2" name="TextBox 1"/>
        <cdr:cNvSpPr txBox="1"/>
      </cdr:nvSpPr>
      <cdr:spPr>
        <a:xfrm xmlns:a="http://schemas.openxmlformats.org/drawingml/2006/main">
          <a:off x="858324" y="822959"/>
          <a:ext cx="3027876" cy="228600"/>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95%</a:t>
          </a:r>
          <a:endParaRPr lang="en-US" sz="1000" dirty="0">
            <a:solidFill>
              <a:prstClr val="black"/>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0.21837</cdr:x>
      <cdr:y>0.2</cdr:y>
    </cdr:from>
    <cdr:to>
      <cdr:x>0.97309</cdr:x>
      <cdr:y>0.25556</cdr:y>
    </cdr:to>
    <cdr:sp macro="" textlink="">
      <cdr:nvSpPr>
        <cdr:cNvPr id="2" name="TextBox 1"/>
        <cdr:cNvSpPr txBox="1"/>
      </cdr:nvSpPr>
      <cdr:spPr>
        <a:xfrm xmlns:a="http://schemas.openxmlformats.org/drawingml/2006/main">
          <a:off x="898566" y="822960"/>
          <a:ext cx="3105522" cy="228600"/>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95%</a:t>
          </a:r>
          <a:endParaRPr lang="en-US" sz="1000" dirty="0">
            <a:solidFill>
              <a:prstClr val="black"/>
            </a:solidFill>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0.2037</cdr:x>
      <cdr:y>0.16296</cdr:y>
    </cdr:from>
    <cdr:to>
      <cdr:x>0.8037</cdr:x>
      <cdr:y>0.21852</cdr:y>
    </cdr:to>
    <cdr:sp macro="" textlink="">
      <cdr:nvSpPr>
        <cdr:cNvPr id="2" name="TextBox 1"/>
        <cdr:cNvSpPr txBox="1"/>
      </cdr:nvSpPr>
      <cdr:spPr>
        <a:xfrm xmlns:a="http://schemas.openxmlformats.org/drawingml/2006/main">
          <a:off x="838200" y="670560"/>
          <a:ext cx="2468880" cy="228600"/>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95%</a:t>
          </a:r>
          <a:endParaRPr lang="en-US" sz="1000" dirty="0">
            <a:solidFill>
              <a:prstClr val="black"/>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0.2037</cdr:x>
      <cdr:y>0.24074</cdr:y>
    </cdr:from>
    <cdr:to>
      <cdr:x>0.95842</cdr:x>
      <cdr:y>0.24074</cdr:y>
    </cdr:to>
    <cdr:cxnSp macro="">
      <cdr:nvCxnSpPr>
        <cdr:cNvPr id="4" name="Straight Connector 3"/>
        <cdr:cNvCxnSpPr/>
      </cdr:nvCxnSpPr>
      <cdr:spPr>
        <a:xfrm xmlns:a="http://schemas.openxmlformats.org/drawingml/2006/main">
          <a:off x="838200" y="990600"/>
          <a:ext cx="3105522"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0.2037</cdr:x>
      <cdr:y>0.16296</cdr:y>
    </cdr:from>
    <cdr:to>
      <cdr:x>0.8037</cdr:x>
      <cdr:y>0.21852</cdr:y>
    </cdr:to>
    <cdr:sp macro="" textlink="">
      <cdr:nvSpPr>
        <cdr:cNvPr id="2" name="TextBox 1"/>
        <cdr:cNvSpPr txBox="1"/>
      </cdr:nvSpPr>
      <cdr:spPr>
        <a:xfrm xmlns:a="http://schemas.openxmlformats.org/drawingml/2006/main">
          <a:off x="838200" y="670560"/>
          <a:ext cx="2468880" cy="228600"/>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smtClean="0">
              <a:solidFill>
                <a:prstClr val="black"/>
              </a:solidFill>
              <a:latin typeface="Arial" panose="020B0604020202020204" pitchFamily="34" charset="0"/>
              <a:cs typeface="Arial" panose="020B0604020202020204" pitchFamily="34" charset="0"/>
            </a:rPr>
            <a:t>2008 Achievable Benchmark: 95%</a:t>
          </a:r>
          <a:endParaRPr lang="en-US" sz="1000" dirty="0">
            <a:solidFill>
              <a:prstClr val="black"/>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0.2037</cdr:x>
      <cdr:y>0.24074</cdr:y>
    </cdr:from>
    <cdr:to>
      <cdr:x>0.97728</cdr:x>
      <cdr:y>0.24074</cdr:y>
    </cdr:to>
    <cdr:cxnSp macro="">
      <cdr:nvCxnSpPr>
        <cdr:cNvPr id="4" name="Straight Connector 3"/>
        <cdr:cNvCxnSpPr/>
      </cdr:nvCxnSpPr>
      <cdr:spPr>
        <a:xfrm xmlns:a="http://schemas.openxmlformats.org/drawingml/2006/main">
          <a:off x="838200" y="990600"/>
          <a:ext cx="3183127" cy="0"/>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0.31435</cdr:x>
      <cdr:y>0.46563</cdr:y>
    </cdr:from>
    <cdr:to>
      <cdr:x>0.84769</cdr:x>
      <cdr:y>0.52813</cdr:y>
    </cdr:to>
    <cdr:sp macro="" textlink="">
      <cdr:nvSpPr>
        <cdr:cNvPr id="2" name="Text Box 31"/>
        <cdr:cNvSpPr txBox="1">
          <a:spLocks xmlns:a="http://schemas.openxmlformats.org/drawingml/2006/main" noChangeArrowheads="1"/>
        </cdr:cNvSpPr>
      </cdr:nvSpPr>
      <cdr:spPr bwMode="auto">
        <a:xfrm xmlns:a="http://schemas.openxmlformats.org/drawingml/2006/main">
          <a:off x="1293495" y="1703070"/>
          <a:ext cx="2194560" cy="22860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lgn="ctr">
            <a:lnSpc>
              <a:spcPct val="115000"/>
            </a:lnSpc>
            <a:spcBef>
              <a:spcPts val="0"/>
            </a:spcBef>
            <a:spcAft>
              <a:spcPts val="1000"/>
            </a:spcAft>
          </a:pPr>
          <a:r>
            <a:rPr lang="en-US" sz="1000" dirty="0" smtClean="0">
              <a:effectLst/>
              <a:latin typeface="Arial" panose="020B0604020202020204" pitchFamily="34" charset="0"/>
              <a:ea typeface="Times New Roman"/>
              <a:cs typeface="Arial" panose="020B0604020202020204" pitchFamily="34" charset="0"/>
            </a:rPr>
            <a:t>2011 </a:t>
          </a:r>
          <a:r>
            <a:rPr lang="en-US" sz="1000" dirty="0">
              <a:effectLst/>
              <a:latin typeface="Arial" panose="020B0604020202020204" pitchFamily="34" charset="0"/>
              <a:ea typeface="Times New Roman"/>
              <a:cs typeface="Arial" panose="020B0604020202020204" pitchFamily="34" charset="0"/>
            </a:rPr>
            <a:t>Achievable Benchmark: </a:t>
          </a:r>
          <a:r>
            <a:rPr lang="en-US" sz="1000" dirty="0" smtClean="0">
              <a:effectLst/>
              <a:latin typeface="Arial" panose="020B0604020202020204" pitchFamily="34" charset="0"/>
              <a:ea typeface="Times New Roman"/>
              <a:cs typeface="Arial" panose="020B0604020202020204" pitchFamily="34" charset="0"/>
            </a:rPr>
            <a:t>20.6%</a:t>
          </a:r>
          <a:endParaRPr lang="en-US" sz="1100" dirty="0">
            <a:effectLst/>
            <a:latin typeface="Arial" panose="020B0604020202020204" pitchFamily="34" charset="0"/>
            <a:ea typeface="Times New Roman"/>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0.38889</cdr:x>
      <cdr:y>0.55159</cdr:y>
    </cdr:from>
    <cdr:to>
      <cdr:x>0.92223</cdr:x>
      <cdr:y>0.62218</cdr:y>
    </cdr:to>
    <cdr:sp macro="" textlink="">
      <cdr:nvSpPr>
        <cdr:cNvPr id="2" name="Text Box 31"/>
        <cdr:cNvSpPr txBox="1">
          <a:spLocks xmlns:a="http://schemas.openxmlformats.org/drawingml/2006/main" noChangeArrowheads="1"/>
        </cdr:cNvSpPr>
      </cdr:nvSpPr>
      <cdr:spPr bwMode="auto">
        <a:xfrm xmlns:a="http://schemas.openxmlformats.org/drawingml/2006/main">
          <a:off x="1600200" y="2118360"/>
          <a:ext cx="2194588" cy="271099"/>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45720" tIns="45720" rIns="45720" bIns="45720" anchor="t" anchorCtr="0" upright="1">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lgn="ctr">
            <a:lnSpc>
              <a:spcPct val="115000"/>
            </a:lnSpc>
            <a:spcBef>
              <a:spcPts val="0"/>
            </a:spcBef>
            <a:spcAft>
              <a:spcPts val="1000"/>
            </a:spcAft>
          </a:pPr>
          <a:r>
            <a:rPr lang="en-US" sz="1000" dirty="0" smtClean="0">
              <a:effectLst/>
              <a:latin typeface="Arial" panose="020B0604020202020204" pitchFamily="34" charset="0"/>
              <a:ea typeface="Times New Roman"/>
              <a:cs typeface="Arial" panose="020B0604020202020204" pitchFamily="34" charset="0"/>
            </a:rPr>
            <a:t>2011 </a:t>
          </a:r>
          <a:r>
            <a:rPr lang="en-US" sz="1000" dirty="0">
              <a:effectLst/>
              <a:latin typeface="Arial" panose="020B0604020202020204" pitchFamily="34" charset="0"/>
              <a:ea typeface="Times New Roman"/>
              <a:cs typeface="Arial" panose="020B0604020202020204" pitchFamily="34" charset="0"/>
            </a:rPr>
            <a:t>Achievable Benchmark: </a:t>
          </a:r>
          <a:r>
            <a:rPr lang="en-US" sz="1000" dirty="0" smtClean="0">
              <a:effectLst/>
              <a:latin typeface="Arial" panose="020B0604020202020204" pitchFamily="34" charset="0"/>
              <a:ea typeface="Times New Roman"/>
              <a:cs typeface="Arial" panose="020B0604020202020204" pitchFamily="34" charset="0"/>
            </a:rPr>
            <a:t>20.6%</a:t>
          </a:r>
          <a:endParaRPr lang="en-US" sz="1100" dirty="0">
            <a:effectLst/>
            <a:latin typeface="Arial" panose="020B0604020202020204" pitchFamily="34" charset="0"/>
            <a:ea typeface="Times New Roman"/>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0.67593</cdr:x>
      <cdr:y>0.55814</cdr:y>
    </cdr:from>
    <cdr:to>
      <cdr:x>0.7963</cdr:x>
      <cdr:y>0.7907</cdr:y>
    </cdr:to>
    <cdr:sp macro="" textlink="">
      <cdr:nvSpPr>
        <cdr:cNvPr id="2" name="TextBox 1"/>
        <cdr:cNvSpPr txBox="1"/>
      </cdr:nvSpPr>
      <cdr:spPr>
        <a:xfrm xmlns:a="http://schemas.openxmlformats.org/drawingml/2006/main">
          <a:off x="5562600" y="2194560"/>
          <a:ext cx="990597" cy="91440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000" dirty="0" smtClean="0">
              <a:latin typeface="Arial" panose="020B0604020202020204" pitchFamily="34" charset="0"/>
              <a:cs typeface="Arial" panose="020B0604020202020204" pitchFamily="34" charset="0"/>
            </a:rPr>
            <a:t>2011 Achievable Benchmark: 4 per 100,000 Population</a:t>
          </a:r>
        </a:p>
        <a:p xmlns:a="http://schemas.openxmlformats.org/drawingml/2006/main">
          <a:pPr algn="ctr"/>
          <a:endParaRPr lang="en-US" sz="1000" dirty="0">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0E40ABE-DCA6-4B7A-B1BC-961182C98C1E}" type="datetimeFigureOut">
              <a:rPr lang="en-US" smtClean="0"/>
              <a:pPr/>
              <a:t>9/30/2016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2236764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1829A28-233F-427B-8129-2365D32DCE31}" type="datetimeFigureOut">
              <a:rPr lang="en-US" smtClean="0"/>
              <a:t>9/30/2016</a:t>
            </a:fld>
            <a:endParaRPr lang="en-US"/>
          </a:p>
        </p:txBody>
      </p:sp>
      <p:sp>
        <p:nvSpPr>
          <p:cNvPr id="4" name="Slide Image Placeholder 3"/>
          <p:cNvSpPr>
            <a:spLocks noGrp="1" noRot="1" noChangeAspect="1"/>
          </p:cNvSpPr>
          <p:nvPr>
            <p:ph type="sldImg" idx="2"/>
          </p:nvPr>
        </p:nvSpPr>
        <p:spPr>
          <a:xfrm>
            <a:off x="484632" y="696913"/>
            <a:ext cx="6047232" cy="4535424"/>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5257800"/>
            <a:ext cx="5608320" cy="334137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0E7EC0-D47B-461F-A069-1AF30F543FB1}" type="slidenum">
              <a:rPr lang="en-US" smtClean="0"/>
              <a:t>‹#›</a:t>
            </a:fld>
            <a:endParaRPr lang="en-US"/>
          </a:p>
        </p:txBody>
      </p:sp>
    </p:spTree>
    <p:extLst>
      <p:ext uri="{BB962C8B-B14F-4D97-AF65-F5344CB8AC3E}">
        <p14:creationId xmlns:p14="http://schemas.microsoft.com/office/powerpoint/2010/main" val="510396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hrq.gov/workingforquality/index.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10</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103</a:t>
            </a:fld>
            <a:endParaRPr lang="en-US"/>
          </a:p>
        </p:txBody>
      </p:sp>
    </p:spTree>
    <p:extLst>
      <p:ext uri="{BB962C8B-B14F-4D97-AF65-F5344CB8AC3E}">
        <p14:creationId xmlns:p14="http://schemas.microsoft.com/office/powerpoint/2010/main" val="39786386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104</a:t>
            </a:fld>
            <a:endParaRPr lang="en-US"/>
          </a:p>
        </p:txBody>
      </p:sp>
    </p:spTree>
    <p:extLst>
      <p:ext uri="{BB962C8B-B14F-4D97-AF65-F5344CB8AC3E}">
        <p14:creationId xmlns:p14="http://schemas.microsoft.com/office/powerpoint/2010/main" val="42171355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105</a:t>
            </a:fld>
            <a:endParaRPr lang="en-US"/>
          </a:p>
        </p:txBody>
      </p:sp>
    </p:spTree>
    <p:extLst>
      <p:ext uri="{BB962C8B-B14F-4D97-AF65-F5344CB8AC3E}">
        <p14:creationId xmlns:p14="http://schemas.microsoft.com/office/powerpoint/2010/main" val="421713552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106</a:t>
            </a:fld>
            <a:endParaRPr lang="en-US"/>
          </a:p>
        </p:txBody>
      </p:sp>
    </p:spTree>
    <p:extLst>
      <p:ext uri="{BB962C8B-B14F-4D97-AF65-F5344CB8AC3E}">
        <p14:creationId xmlns:p14="http://schemas.microsoft.com/office/powerpoint/2010/main" val="190007762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107</a:t>
            </a:fld>
            <a:endParaRPr lang="en-US"/>
          </a:p>
        </p:txBody>
      </p:sp>
    </p:spTree>
    <p:extLst>
      <p:ext uri="{BB962C8B-B14F-4D97-AF65-F5344CB8AC3E}">
        <p14:creationId xmlns:p14="http://schemas.microsoft.com/office/powerpoint/2010/main" val="30792261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STAR*D was funded by the National Institute of Mental Health. </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It involved both primary care and specialty care settings. </a:t>
            </a:r>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Participants included people with complex health conditions, such as multiple concurrent medical and psychiatric conditions.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Strategies for treating depression in primary care settings include the collaborative care model.</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t>Glied</a:t>
            </a:r>
            <a:r>
              <a:rPr lang="en-US" dirty="0" smtClean="0"/>
              <a:t>, et al.</a:t>
            </a:r>
            <a:r>
              <a:rPr lang="en-US" baseline="0" dirty="0" smtClean="0"/>
              <a:t>, performed cost-benefit analyses.</a:t>
            </a:r>
            <a:endParaRPr lang="en-US" dirty="0" smtClean="0"/>
          </a:p>
          <a:p>
            <a:pPr marL="7429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108</a:t>
            </a:fld>
            <a:endParaRPr lang="en-US"/>
          </a:p>
        </p:txBody>
      </p:sp>
    </p:spTree>
    <p:extLst>
      <p:ext uri="{BB962C8B-B14F-4D97-AF65-F5344CB8AC3E}">
        <p14:creationId xmlns:p14="http://schemas.microsoft.com/office/powerpoint/2010/main" val="14315445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Anhedonia is the inability to feel pleasure. </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109</a:t>
            </a:fld>
            <a:endParaRPr lang="en-US"/>
          </a:p>
        </p:txBody>
      </p:sp>
    </p:spTree>
    <p:extLst>
      <p:ext uri="{BB962C8B-B14F-4D97-AF65-F5344CB8AC3E}">
        <p14:creationId xmlns:p14="http://schemas.microsoft.com/office/powerpoint/2010/main" val="314117641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110</a:t>
            </a:fld>
            <a:endParaRPr lang="en-US"/>
          </a:p>
        </p:txBody>
      </p:sp>
    </p:spTree>
    <p:extLst>
      <p:ext uri="{BB962C8B-B14F-4D97-AF65-F5344CB8AC3E}">
        <p14:creationId xmlns:p14="http://schemas.microsoft.com/office/powerpoint/2010/main" val="294589866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341370"/>
          </a:xfrm>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Importance: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United States</a:t>
            </a:r>
            <a:r>
              <a:rPr lang="en-US" sz="1200" kern="1200" baseline="0" dirty="0" smtClean="0">
                <a:solidFill>
                  <a:schemeClr val="tx1"/>
                </a:solidFill>
                <a:effectLst/>
                <a:latin typeface="+mn-lt"/>
                <a:ea typeface="+mn-ea"/>
                <a:cs typeface="+mn-cs"/>
              </a:rPr>
              <a:t> Preventive Services Task Force (USPSTF) recommends screening adults for depression when staff-assisted depression care supports are in place to ensure accurate diagnosis, effective treatment , and </a:t>
            </a:r>
            <a:r>
              <a:rPr lang="en-US" sz="1200" kern="1200" baseline="0" dirty="0" err="1" smtClean="0">
                <a:solidFill>
                  <a:schemeClr val="tx1"/>
                </a:solidFill>
                <a:effectLst/>
                <a:latin typeface="+mn-lt"/>
                <a:ea typeface="+mn-ea"/>
                <a:cs typeface="+mn-cs"/>
              </a:rPr>
              <a:t>followup</a:t>
            </a:r>
            <a:r>
              <a:rPr lang="en-US" sz="1200" kern="1200" baseline="0" dirty="0" smtClean="0">
                <a:solidFill>
                  <a:schemeClr val="tx1"/>
                </a:solidFill>
                <a:effectLst/>
                <a:latin typeface="+mn-lt"/>
                <a:ea typeface="+mn-ea"/>
                <a:cs typeface="+mn-cs"/>
              </a:rPr>
              <a:t> (USPSTF, 2015a).</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a:t>
            </a:r>
            <a:r>
              <a:rPr lang="en-US" sz="1200" b="1" kern="1200" baseline="0" dirty="0" smtClean="0">
                <a:solidFill>
                  <a:schemeClr val="tx1"/>
                </a:solidFill>
                <a:effectLst/>
                <a:latin typeface="+mn-lt"/>
                <a:ea typeface="+mn-ea"/>
                <a:cs typeface="+mn-cs"/>
              </a:rPr>
              <a:t> Rate: </a:t>
            </a:r>
            <a:r>
              <a:rPr lang="en-US" sz="1200" kern="1200" dirty="0" smtClean="0">
                <a:solidFill>
                  <a:schemeClr val="tx1"/>
                </a:solidFill>
                <a:effectLst/>
                <a:latin typeface="+mn-lt"/>
                <a:ea typeface="+mn-ea"/>
                <a:cs typeface="+mn-cs"/>
              </a:rPr>
              <a:t>In 2013, 68.6% of adults with a major depressive episode received treatment for depression.</a:t>
            </a:r>
          </a:p>
          <a:p>
            <a:pPr marL="171450" lvl="0" indent="-171450">
              <a:buFont typeface="Arial" panose="020B0604020202020204" pitchFamily="34" charset="0"/>
              <a:buChar char="•"/>
            </a:pPr>
            <a:r>
              <a:rPr lang="en-US" b="1" dirty="0" smtClean="0"/>
              <a:t>Trends: </a:t>
            </a:r>
          </a:p>
          <a:p>
            <a:pPr marL="628650" lvl="1" indent="-171450">
              <a:buFont typeface="Arial" panose="020B0604020202020204" pitchFamily="34" charset="0"/>
              <a:buChar char="•"/>
            </a:pPr>
            <a:r>
              <a:rPr lang="en-US" dirty="0" smtClean="0"/>
              <a:t>From 2008 to 2013, the percentage of adults with </a:t>
            </a:r>
            <a:r>
              <a:rPr lang="en-US" dirty="0"/>
              <a:t>a major depressive episode </a:t>
            </a:r>
            <a:r>
              <a:rPr lang="en-US" dirty="0" smtClean="0"/>
              <a:t>who received </a:t>
            </a:r>
            <a:r>
              <a:rPr lang="en-US" dirty="0"/>
              <a:t>treatment for </a:t>
            </a:r>
            <a:r>
              <a:rPr lang="en-US" dirty="0" smtClean="0"/>
              <a:t>depression improved among non-Hispanic Blacks. </a:t>
            </a:r>
          </a:p>
          <a:p>
            <a:pPr marL="628650" lvl="1" indent="-171450">
              <a:buFont typeface="Arial" panose="020B0604020202020204" pitchFamily="34" charset="0"/>
              <a:buChar char="•"/>
            </a:pPr>
            <a:r>
              <a:rPr lang="en-US" dirty="0" smtClean="0"/>
              <a:t>Changes over time were not statistically significant in the overall population, among men and women, and among non-Hispanic Whites and Hispanics.</a:t>
            </a:r>
            <a:endParaRPr lang="en-US" sz="1200" kern="1200" dirty="0" smtClean="0">
              <a:solidFill>
                <a:schemeClr val="tx1"/>
              </a:solidFill>
              <a:effectLst/>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628650" lvl="1" indent="-171450">
              <a:buFont typeface="Arial" panose="020B0604020202020204" pitchFamily="34" charset="0"/>
              <a:buChar char="•"/>
            </a:pPr>
            <a:r>
              <a:rPr lang="en-US" dirty="0"/>
              <a:t>In every year except 2010, Hispanic adults with depression were less likely than White adults to receive treatment.</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Until 2012, Black adults with depression were less likely than White adults to receive treatment. </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 all years, men with a major depressive episode were less likely than women to receive treatment.</a:t>
            </a:r>
          </a:p>
          <a:p>
            <a:pPr marL="628650" lvl="1" indent="-171450">
              <a:buFont typeface="Arial" panose="020B0604020202020204" pitchFamily="34" charset="0"/>
              <a:buChar char="•"/>
            </a:pPr>
            <a:r>
              <a:rPr lang="en-US" dirty="0" smtClean="0"/>
              <a:t>No disparities related to race/ethnicity or sex were getting smaller over time.</a:t>
            </a:r>
            <a:endParaRPr lang="en-US"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111</a:t>
            </a:fld>
            <a:endParaRPr lang="en-US"/>
          </a:p>
        </p:txBody>
      </p:sp>
    </p:spTree>
    <p:extLst>
      <p:ext uri="{BB962C8B-B14F-4D97-AF65-F5344CB8AC3E}">
        <p14:creationId xmlns:p14="http://schemas.microsoft.com/office/powerpoint/2010/main" val="269239689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34137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baseline="0" dirty="0" smtClean="0">
                <a:solidFill>
                  <a:schemeClr val="tx1"/>
                </a:solidFill>
                <a:effectLst/>
                <a:latin typeface="+mn-lt"/>
                <a:ea typeface="+mn-ea"/>
                <a:cs typeface="+mn-cs"/>
              </a:rPr>
              <a:t>Importance:</a:t>
            </a:r>
          </a:p>
          <a:p>
            <a:pPr marL="628650" lvl="1" indent="-171450">
              <a:buFont typeface="Arial" panose="020B0604020202020204" pitchFamily="34" charset="0"/>
              <a:buChar char="•"/>
              <a:defRPr/>
            </a:pPr>
            <a:r>
              <a:rPr lang="en-US" kern="1200" baseline="0" dirty="0" smtClean="0">
                <a:solidFill>
                  <a:schemeClr val="tx1"/>
                </a:solidFill>
                <a:effectLst/>
                <a:latin typeface="+mn-lt"/>
                <a:ea typeface="+mn-ea"/>
                <a:cs typeface="+mn-cs"/>
              </a:rPr>
              <a:t>Outpatient mental health treatment and psychotropic medication use in children and adolescents increased in the United States between 1996-1998 and 2010-2012</a:t>
            </a:r>
            <a:r>
              <a:rPr lang="en-US" dirty="0"/>
              <a:t> </a:t>
            </a:r>
            <a:r>
              <a:rPr lang="en-US" kern="1200" baseline="0" dirty="0" smtClean="0">
                <a:solidFill>
                  <a:schemeClr val="tx1"/>
                </a:solidFill>
                <a:effectLst/>
                <a:latin typeface="+mn-lt"/>
                <a:ea typeface="+mn-ea"/>
                <a:cs typeface="+mn-cs"/>
              </a:rPr>
              <a:t>(</a:t>
            </a:r>
            <a:r>
              <a:rPr lang="en-US" kern="1200" baseline="0" dirty="0" err="1" smtClean="0">
                <a:solidFill>
                  <a:schemeClr val="tx1"/>
                </a:solidFill>
                <a:effectLst/>
                <a:latin typeface="+mn-lt"/>
                <a:ea typeface="+mn-ea"/>
                <a:cs typeface="+mn-cs"/>
              </a:rPr>
              <a:t>Olfson</a:t>
            </a:r>
            <a:r>
              <a:rPr lang="en-US" kern="1200" baseline="0" dirty="0" smtClean="0">
                <a:solidFill>
                  <a:schemeClr val="tx1"/>
                </a:solidFill>
                <a:effectLst/>
                <a:latin typeface="+mn-lt"/>
                <a:ea typeface="+mn-ea"/>
                <a:cs typeface="+mn-cs"/>
              </a:rPr>
              <a:t>, et al., 2015).</a:t>
            </a:r>
          </a:p>
          <a:p>
            <a:pPr marL="628650" lvl="1" indent="-171450">
              <a:buFont typeface="Arial" panose="020B0604020202020204" pitchFamily="34" charset="0"/>
              <a:buChar char="•"/>
              <a:defRPr/>
            </a:pPr>
            <a:r>
              <a:rPr lang="en-US" kern="1200" dirty="0" smtClean="0">
                <a:solidFill>
                  <a:schemeClr val="tx1"/>
                </a:solidFill>
                <a:effectLst/>
                <a:latin typeface="+mn-lt"/>
                <a:ea typeface="+mn-ea"/>
                <a:cs typeface="+mn-cs"/>
              </a:rPr>
              <a:t>The </a:t>
            </a:r>
            <a:r>
              <a:rPr lang="en-US" kern="1200" baseline="0" dirty="0" smtClean="0">
                <a:solidFill>
                  <a:schemeClr val="tx1"/>
                </a:solidFill>
                <a:effectLst/>
                <a:latin typeface="+mn-lt"/>
                <a:ea typeface="+mn-ea"/>
                <a:cs typeface="+mn-cs"/>
              </a:rPr>
              <a:t>USPSTF recommends screening adolescents ages 12-18 years for major depressive disorder when systems are in place to ensure accurate diagnosis, psychotherapy (cognitive-behavioral or interpersonal), and </a:t>
            </a:r>
            <a:r>
              <a:rPr lang="en-US" kern="1200" baseline="0" dirty="0" err="1" smtClean="0">
                <a:solidFill>
                  <a:schemeClr val="tx1"/>
                </a:solidFill>
                <a:effectLst/>
                <a:latin typeface="+mn-lt"/>
                <a:ea typeface="+mn-ea"/>
                <a:cs typeface="+mn-cs"/>
              </a:rPr>
              <a:t>followup</a:t>
            </a:r>
            <a:r>
              <a:rPr lang="en-US" kern="1200" baseline="0" dirty="0" smtClean="0">
                <a:solidFill>
                  <a:schemeClr val="tx1"/>
                </a:solidFill>
                <a:effectLst/>
                <a:latin typeface="+mn-lt"/>
                <a:ea typeface="+mn-ea"/>
                <a:cs typeface="+mn-cs"/>
              </a:rPr>
              <a:t> (USPSTF, 2015b).</a:t>
            </a:r>
            <a:endParaRPr lang="en-US"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Overall Rate:</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In </a:t>
            </a:r>
            <a:r>
              <a:rPr lang="en-US" sz="1200" b="0" kern="1200" dirty="0" smtClean="0">
                <a:solidFill>
                  <a:schemeClr val="tx1"/>
                </a:solidFill>
                <a:effectLst/>
                <a:latin typeface="+mn-lt"/>
                <a:ea typeface="+mn-ea"/>
                <a:cs typeface="+mn-cs"/>
              </a:rPr>
              <a:t>2013</a:t>
            </a:r>
            <a:r>
              <a:rPr lang="en-US" sz="1200" kern="1200" dirty="0" smtClean="0">
                <a:solidFill>
                  <a:schemeClr val="tx1"/>
                </a:solidFill>
                <a:effectLst/>
                <a:latin typeface="+mn-lt"/>
                <a:ea typeface="+mn-ea"/>
                <a:cs typeface="+mn-cs"/>
              </a:rPr>
              <a:t>, 38.1% of adolescents with a major depressive episode received treatment for depression.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Trends: </a:t>
            </a:r>
            <a:r>
              <a:rPr lang="en-US" dirty="0" smtClean="0"/>
              <a:t>From 2008 to 2013, </a:t>
            </a:r>
            <a:r>
              <a:rPr lang="en-US" b="0" dirty="0" smtClean="0"/>
              <a:t>there no statistically significant changes overall, for either sex, or for any racial/ethnic group in the percentage of </a:t>
            </a:r>
            <a:r>
              <a:rPr lang="en-US" b="0" dirty="0"/>
              <a:t>adolescents with a major depressive episode </a:t>
            </a:r>
            <a:r>
              <a:rPr lang="en-US" b="0" dirty="0" smtClean="0"/>
              <a:t>who received </a:t>
            </a:r>
            <a:r>
              <a:rPr lang="en-US" b="0" dirty="0"/>
              <a:t>treatment for </a:t>
            </a:r>
            <a:r>
              <a:rPr lang="en-US" b="0" dirty="0" smtClean="0"/>
              <a:t>depression.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Groups With Disparities:</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 4 of 6 years (2008, 2009, 2010, 2013), Black adolescents with depression were less likely than White adolescents to receive treatment.</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 4 of 6 years (2009, 2010, 2012, 2013), females with depression were more likely than males to receive treatment.</a:t>
            </a:r>
          </a:p>
          <a:p>
            <a:pPr marL="628650" lvl="1" indent="-171450">
              <a:buFont typeface="Arial" panose="020B0604020202020204" pitchFamily="34" charset="0"/>
              <a:buChar char="•"/>
            </a:pPr>
            <a:r>
              <a:rPr lang="en-US" dirty="0"/>
              <a:t>No disparities related to race/ethnicity or sex </a:t>
            </a:r>
            <a:r>
              <a:rPr lang="en-US" dirty="0" smtClean="0"/>
              <a:t>narrowed</a:t>
            </a:r>
            <a:r>
              <a:rPr lang="en-US" baseline="0" dirty="0" smtClean="0"/>
              <a:t> </a:t>
            </a:r>
            <a:r>
              <a:rPr lang="en-US" dirty="0" smtClean="0"/>
              <a:t>over </a:t>
            </a:r>
            <a:r>
              <a:rPr lang="en-US" dirty="0"/>
              <a:t>time.</a:t>
            </a:r>
          </a:p>
          <a:p>
            <a:pPr marL="171450" indent="-171450">
              <a:buFont typeface="Arial" panose="020B0604020202020204" pitchFamily="34" charset="0"/>
              <a:buChar char="•"/>
            </a:pPr>
            <a:endParaRPr lang="en-US"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112</a:t>
            </a:fld>
            <a:endParaRPr lang="en-US" dirty="0"/>
          </a:p>
        </p:txBody>
      </p:sp>
    </p:spTree>
    <p:extLst>
      <p:ext uri="{BB962C8B-B14F-4D97-AF65-F5344CB8AC3E}">
        <p14:creationId xmlns:p14="http://schemas.microsoft.com/office/powerpoint/2010/main" val="983679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040" y="5257800"/>
            <a:ext cx="5608320" cy="3341370"/>
          </a:xfrm>
        </p:spPr>
        <p:txBody>
          <a:bodyPr/>
          <a:lstStyle/>
          <a:p>
            <a:pPr marL="171450" indent="-171450">
              <a:buFont typeface="Arial" panose="020B0604020202020204" pitchFamily="34" charset="0"/>
              <a:buChar char="•"/>
            </a:pPr>
            <a:r>
              <a:rPr lang="en-US" dirty="0"/>
              <a:t>Consistent with the </a:t>
            </a:r>
            <a:r>
              <a:rPr lang="en-US" dirty="0" smtClean="0"/>
              <a:t>NQS priority “Promoting </a:t>
            </a:r>
            <a:r>
              <a:rPr lang="en-US" dirty="0"/>
              <a:t>the most effective prevention and treatment of the leading causes of mortality,” identified in the </a:t>
            </a:r>
            <a:r>
              <a:rPr lang="en-US" i="1" dirty="0"/>
              <a:t>National Strategy for Quality Improvement in Health </a:t>
            </a:r>
            <a:r>
              <a:rPr lang="en-US" i="1" dirty="0" smtClean="0"/>
              <a:t>Care</a:t>
            </a:r>
            <a:r>
              <a:rPr lang="en-US" i="0" dirty="0" smtClean="0"/>
              <a:t>,</a:t>
            </a:r>
            <a:r>
              <a:rPr lang="en-US" dirty="0" smtClean="0"/>
              <a:t> the </a:t>
            </a:r>
            <a:r>
              <a:rPr lang="en-US" dirty="0"/>
              <a:t>conditions </a:t>
            </a:r>
            <a:r>
              <a:rPr lang="en-US" dirty="0" smtClean="0"/>
              <a:t>tracked in this </a:t>
            </a:r>
            <a:r>
              <a:rPr lang="en-US" dirty="0" err="1" smtClean="0"/>
              <a:t>chartbook</a:t>
            </a:r>
            <a:r>
              <a:rPr lang="en-US" dirty="0" smtClean="0"/>
              <a:t> include </a:t>
            </a:r>
            <a:r>
              <a:rPr lang="en-US" dirty="0"/>
              <a:t>the leading causes of death </a:t>
            </a:r>
            <a:r>
              <a:rPr lang="en-US" dirty="0" smtClean="0"/>
              <a:t>in the United States for </a:t>
            </a:r>
            <a:r>
              <a:rPr lang="en-US" dirty="0"/>
              <a:t>which significant health care quality measurement activity exists</a:t>
            </a:r>
            <a:r>
              <a:rPr lang="en-US" dirty="0" smtClean="0"/>
              <a:t>. </a:t>
            </a:r>
          </a:p>
          <a:p>
            <a:pPr marL="171450" indent="-171450">
              <a:buFont typeface="Arial" panose="020B0604020202020204" pitchFamily="34" charset="0"/>
              <a:buChar char="•"/>
            </a:pPr>
            <a:r>
              <a:rPr lang="en-US" dirty="0" smtClean="0"/>
              <a:t>Some </a:t>
            </a:r>
            <a:r>
              <a:rPr lang="en-US" dirty="0"/>
              <a:t>leading causes of death, such as accidents and homicide, </a:t>
            </a:r>
            <a:r>
              <a:rPr lang="en-US" dirty="0" smtClean="0"/>
              <a:t>cannot </a:t>
            </a:r>
            <a:r>
              <a:rPr lang="en-US" dirty="0"/>
              <a:t>be tracked in this </a:t>
            </a:r>
            <a:r>
              <a:rPr lang="en-US" dirty="0" err="1" smtClean="0"/>
              <a:t>chartbook</a:t>
            </a:r>
            <a:r>
              <a:rPr lang="en-US" dirty="0" smtClean="0"/>
              <a:t> because related performance standards and quality measures are not well defined.</a:t>
            </a:r>
          </a:p>
          <a:p>
            <a:pPr marL="171450" indent="-171450">
              <a:buFont typeface="Arial" panose="020B0604020202020204" pitchFamily="34" charset="0"/>
              <a:buChar char="•"/>
            </a:pPr>
            <a:r>
              <a:rPr lang="en-US" dirty="0" smtClean="0"/>
              <a:t>Other leading causes of death cannot be tracked in this </a:t>
            </a:r>
            <a:r>
              <a:rPr lang="en-US" dirty="0" err="1" smtClean="0"/>
              <a:t>chartbook</a:t>
            </a:r>
            <a:r>
              <a:rPr lang="en-US" dirty="0" smtClean="0"/>
              <a:t> because robust </a:t>
            </a:r>
            <a:r>
              <a:rPr lang="en-US" dirty="0"/>
              <a:t>national data sources </a:t>
            </a:r>
            <a:r>
              <a:rPr lang="en-US" dirty="0" smtClean="0"/>
              <a:t>are lacking.</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11</a:t>
            </a:fld>
            <a:endParaRPr lang="en-US"/>
          </a:p>
        </p:txBody>
      </p:sp>
    </p:spTree>
    <p:extLst>
      <p:ext uri="{BB962C8B-B14F-4D97-AF65-F5344CB8AC3E}">
        <p14:creationId xmlns:p14="http://schemas.microsoft.com/office/powerpoint/2010/main" val="30103744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113</a:t>
            </a:fld>
            <a:endParaRPr lang="en-US"/>
          </a:p>
        </p:txBody>
      </p:sp>
    </p:spTree>
    <p:extLst>
      <p:ext uri="{BB962C8B-B14F-4D97-AF65-F5344CB8AC3E}">
        <p14:creationId xmlns:p14="http://schemas.microsoft.com/office/powerpoint/2010/main" val="40557317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Individuals with psychotic experiences are about 5 times more likely to report suicidal ideation and nearly 10 times more likely to report a suicide attempt (</a:t>
            </a:r>
            <a:r>
              <a:rPr lang="en-US" dirty="0" err="1" smtClean="0"/>
              <a:t>DeVylder</a:t>
            </a:r>
            <a:r>
              <a:rPr lang="en-US" dirty="0" smtClean="0"/>
              <a:t>, et al., 2015). Assessing psychotic experiences among individuals with suicidal ideation could reduce suicide attempts.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About 13% of suicidal </a:t>
            </a:r>
            <a:r>
              <a:rPr lang="en-US" dirty="0" err="1" smtClean="0"/>
              <a:t>ideators</a:t>
            </a:r>
            <a:r>
              <a:rPr lang="en-US" dirty="0" smtClean="0"/>
              <a:t> in a given year attempt suicide during that year. Suicidal ideation is the strongest known clinical predictor for death by suicide (Han, et al., 2015).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114</a:t>
            </a:fld>
            <a:endParaRPr lang="en-US"/>
          </a:p>
        </p:txBody>
      </p:sp>
    </p:spTree>
    <p:extLst>
      <p:ext uri="{BB962C8B-B14F-4D97-AF65-F5344CB8AC3E}">
        <p14:creationId xmlns:p14="http://schemas.microsoft.com/office/powerpoint/2010/main" val="426279429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Universal strategies target entire populations (e.g., public education and awareness programs), </a:t>
            </a:r>
          </a:p>
          <a:p>
            <a:pPr marL="171450" lvl="0" indent="-171450">
              <a:buFont typeface="Arial" panose="020B0604020202020204" pitchFamily="34" charset="0"/>
              <a:buChar char="•"/>
            </a:pPr>
            <a:r>
              <a:rPr lang="en-US" dirty="0" smtClean="0"/>
              <a:t>Selective strategies address at-risk populations (e.g., peer “natural helpers” and accessible crisis services), and </a:t>
            </a:r>
          </a:p>
          <a:p>
            <a:pPr marL="171450" lvl="0" indent="-171450">
              <a:buFont typeface="Arial" panose="020B0604020202020204" pitchFamily="34" charset="0"/>
              <a:buChar char="•"/>
            </a:pPr>
            <a:r>
              <a:rPr lang="en-US" dirty="0" smtClean="0"/>
              <a:t>Indicated strategies address specific high-risk individuals (e.g., case management and parent</a:t>
            </a:r>
            <a:r>
              <a:rPr lang="en-US" baseline="0" dirty="0" smtClean="0"/>
              <a:t> </a:t>
            </a:r>
            <a:r>
              <a:rPr lang="en-US" dirty="0" smtClean="0"/>
              <a:t>support programs) (</a:t>
            </a:r>
            <a:r>
              <a:rPr lang="en-US" dirty="0" err="1" smtClean="0"/>
              <a:t>Nordentoft</a:t>
            </a:r>
            <a:r>
              <a:rPr lang="en-US" dirty="0" smtClean="0"/>
              <a:t>, 2011).</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115</a:t>
            </a:fld>
            <a:endParaRPr lang="en-US"/>
          </a:p>
        </p:txBody>
      </p:sp>
    </p:spTree>
    <p:extLst>
      <p:ext uri="{BB962C8B-B14F-4D97-AF65-F5344CB8AC3E}">
        <p14:creationId xmlns:p14="http://schemas.microsoft.com/office/powerpoint/2010/main" val="171372711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116</a:t>
            </a:fld>
            <a:endParaRPr lang="en-US"/>
          </a:p>
        </p:txBody>
      </p:sp>
    </p:spTree>
    <p:extLst>
      <p:ext uri="{BB962C8B-B14F-4D97-AF65-F5344CB8AC3E}">
        <p14:creationId xmlns:p14="http://schemas.microsoft.com/office/powerpoint/2010/main" val="171372711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810000"/>
          </a:xfrm>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 2013, the overall suicide death rate was 15.2 per 100,000 population age 12 and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effectLst/>
                <a:latin typeface="+mn-lt"/>
                <a:ea typeface="+mn-ea"/>
                <a:cs typeface="+mn-cs"/>
              </a:rPr>
              <a:t>Trends: </a:t>
            </a:r>
            <a:r>
              <a:rPr lang="en-US" sz="1200" kern="1200" dirty="0" smtClean="0">
                <a:effectLst/>
                <a:latin typeface="+mn-lt"/>
                <a:ea typeface="+mn-ea"/>
                <a:cs typeface="+mn-cs"/>
              </a:rPr>
              <a:t>From 2008</a:t>
            </a:r>
            <a:r>
              <a:rPr lang="en-US" sz="1200" kern="1200" baseline="0" dirty="0" smtClean="0">
                <a:effectLst/>
                <a:latin typeface="+mn-lt"/>
                <a:ea typeface="+mn-ea"/>
                <a:cs typeface="+mn-cs"/>
              </a:rPr>
              <a:t> to 2013, suicide death rates worsened for the total population, both sexes, and all racial/ethnic groups.</a:t>
            </a:r>
            <a:endParaRPr lang="en-US" sz="1200" kern="1200" dirty="0" smtClean="0">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687388" lvl="1" indent="-230188">
              <a:buFont typeface="Arial" panose="020B0604020202020204" pitchFamily="34" charset="0"/>
              <a:buChar char="•"/>
            </a:pPr>
            <a:r>
              <a:rPr lang="en-US" kern="1200" dirty="0" smtClean="0">
                <a:solidFill>
                  <a:schemeClr val="tx1"/>
                </a:solidFill>
                <a:effectLst/>
                <a:latin typeface="+mn-lt"/>
                <a:ea typeface="+mn-ea"/>
                <a:cs typeface="+mn-cs"/>
              </a:rPr>
              <a:t>In all years, Blacks, Asians</a:t>
            </a:r>
            <a:r>
              <a:rPr lang="en-US" kern="1200" baseline="0" dirty="0" smtClean="0">
                <a:solidFill>
                  <a:schemeClr val="tx1"/>
                </a:solidFill>
                <a:effectLst/>
                <a:latin typeface="+mn-lt"/>
                <a:ea typeface="+mn-ea"/>
                <a:cs typeface="+mn-cs"/>
              </a:rPr>
              <a:t> and Pacific Islanders (APIs)</a:t>
            </a:r>
            <a:r>
              <a:rPr lang="en-US" kern="1200" dirty="0" smtClean="0">
                <a:solidFill>
                  <a:schemeClr val="tx1"/>
                </a:solidFill>
                <a:effectLst/>
                <a:latin typeface="+mn-lt"/>
                <a:ea typeface="+mn-ea"/>
                <a:cs typeface="+mn-cs"/>
              </a:rPr>
              <a:t>, and American Indians and Alaska</a:t>
            </a:r>
            <a:r>
              <a:rPr lang="en-US" kern="1200" baseline="0" dirty="0" smtClean="0">
                <a:solidFill>
                  <a:schemeClr val="tx1"/>
                </a:solidFill>
                <a:effectLst/>
                <a:latin typeface="+mn-lt"/>
                <a:ea typeface="+mn-ea"/>
                <a:cs typeface="+mn-cs"/>
              </a:rPr>
              <a:t> Natives</a:t>
            </a:r>
            <a:r>
              <a:rPr lang="en-US" kern="1200" dirty="0" smtClean="0">
                <a:solidFill>
                  <a:schemeClr val="tx1"/>
                </a:solidFill>
                <a:effectLst/>
                <a:latin typeface="+mn-lt"/>
                <a:ea typeface="+mn-ea"/>
                <a:cs typeface="+mn-cs"/>
              </a:rPr>
              <a:t> (AI/ANs) had lower suicide death rates than Whites.</a:t>
            </a:r>
          </a:p>
          <a:p>
            <a:pPr marL="687388" lvl="1" indent="-230188">
              <a:buFont typeface="Arial" panose="020B0604020202020204" pitchFamily="34" charset="0"/>
              <a:buChar char="•"/>
              <a:defRPr/>
            </a:pPr>
            <a:r>
              <a:rPr lang="en-US" kern="1200" dirty="0" smtClean="0">
                <a:solidFill>
                  <a:schemeClr val="tx1"/>
                </a:solidFill>
                <a:effectLst/>
                <a:latin typeface="+mn-lt"/>
                <a:ea typeface="+mn-ea"/>
                <a:cs typeface="+mn-cs"/>
              </a:rPr>
              <a:t>In all years, males had higher suicide death rates than females. The gap between male and females suicide death rates is growing larger over time.</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Achievable Benchmark:</a:t>
            </a:r>
          </a:p>
          <a:p>
            <a:pPr marL="688975" lvl="1" indent="-231775">
              <a:buFont typeface="Arial" panose="020B0604020202020204" pitchFamily="34" charset="0"/>
              <a:buChar char="•"/>
              <a:tabLst>
                <a:tab pos="688975" algn="l"/>
              </a:tabLst>
            </a:pPr>
            <a:r>
              <a:rPr lang="en-US" kern="1200" dirty="0" smtClean="0">
                <a:solidFill>
                  <a:schemeClr val="tx1"/>
                </a:solidFill>
                <a:effectLst/>
                <a:latin typeface="+mn-lt"/>
                <a:ea typeface="+mn-ea"/>
                <a:cs typeface="+mn-cs"/>
              </a:rPr>
              <a:t>The 2008 top 5 State achievable benchmark was 9 suicide deaths per 100,000 population.</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The top 5 States that contributed to the achievable benchmark are Connecticut, District of Columbia, Massachusetts, New Jersey, and New York.</a:t>
            </a:r>
          </a:p>
          <a:p>
            <a:pPr marL="688975" lvl="1" indent="-231775">
              <a:buFont typeface="Arial" panose="020B0604020202020204" pitchFamily="34" charset="0"/>
              <a:buChar char="•"/>
              <a:tabLst>
                <a:tab pos="688975" algn="l"/>
              </a:tabLst>
            </a:pPr>
            <a:r>
              <a:rPr lang="en-US" kern="1200" baseline="0" dirty="0" smtClean="0">
                <a:solidFill>
                  <a:schemeClr val="tx1"/>
                </a:solidFill>
                <a:effectLst/>
                <a:latin typeface="+mn-lt"/>
                <a:ea typeface="+mn-ea"/>
                <a:cs typeface="+mn-cs"/>
              </a:rPr>
              <a:t>APIs, Blacks, and females have achieved the benchmark.</a:t>
            </a:r>
          </a:p>
          <a:p>
            <a:pPr marL="688975" lvl="1" indent="-231775">
              <a:buFont typeface="Arial" panose="020B0604020202020204" pitchFamily="34" charset="0"/>
              <a:buChar char="•"/>
              <a:tabLst>
                <a:tab pos="688975" algn="l"/>
              </a:tabLst>
            </a:pPr>
            <a:r>
              <a:rPr lang="en-US" kern="1200" baseline="0" dirty="0" smtClean="0">
                <a:solidFill>
                  <a:schemeClr val="tx1"/>
                </a:solidFill>
                <a:effectLst/>
                <a:latin typeface="+mn-lt"/>
                <a:ea typeface="+mn-ea"/>
                <a:cs typeface="+mn-cs"/>
              </a:rPr>
              <a:t>The total population, AI/ANs, Whites, and males are moving away from the benchmark. </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117</a:t>
            </a:fld>
            <a:endParaRPr lang="en-US"/>
          </a:p>
        </p:txBody>
      </p:sp>
    </p:spTree>
    <p:extLst>
      <p:ext uri="{BB962C8B-B14F-4D97-AF65-F5344CB8AC3E}">
        <p14:creationId xmlns:p14="http://schemas.microsoft.com/office/powerpoint/2010/main" val="147633507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118</a:t>
            </a:fld>
            <a:endParaRPr lang="en-US"/>
          </a:p>
        </p:txBody>
      </p:sp>
    </p:spTree>
    <p:extLst>
      <p:ext uri="{BB962C8B-B14F-4D97-AF65-F5344CB8AC3E}">
        <p14:creationId xmlns:p14="http://schemas.microsoft.com/office/powerpoint/2010/main" val="310491819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119</a:t>
            </a:fld>
            <a:endParaRPr lang="en-US"/>
          </a:p>
        </p:txBody>
      </p:sp>
    </p:spTree>
    <p:extLst>
      <p:ext uri="{BB962C8B-B14F-4D97-AF65-F5344CB8AC3E}">
        <p14:creationId xmlns:p14="http://schemas.microsoft.com/office/powerpoint/2010/main" val="53359542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Specialty facilities include hospital (inpatient), drug or alcohol rehabilitation (inpatient or outpatient), and mental health centers.</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120</a:t>
            </a:fld>
            <a:endParaRPr lang="en-US"/>
          </a:p>
        </p:txBody>
      </p:sp>
    </p:spTree>
    <p:extLst>
      <p:ext uri="{BB962C8B-B14F-4D97-AF65-F5344CB8AC3E}">
        <p14:creationId xmlns:p14="http://schemas.microsoft.com/office/powerpoint/2010/main" val="53359542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341370"/>
          </a:xfrm>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 2013, only 10.9% of people age 12 and over who needed treatment for illicit drug use or an alcohol problem received such treatment at a specialty facility in the last 12 months.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Trends: </a:t>
            </a:r>
            <a:r>
              <a:rPr lang="en-US" sz="1200" b="0" kern="1200" dirty="0" smtClean="0">
                <a:solidFill>
                  <a:schemeClr val="tx1"/>
                </a:solidFill>
                <a:effectLst/>
                <a:latin typeface="+mn-lt"/>
                <a:ea typeface="+mn-ea"/>
                <a:cs typeface="+mn-cs"/>
              </a:rPr>
              <a:t>From 2008 to </a:t>
            </a:r>
            <a:r>
              <a:rPr lang="en-US" sz="1200" b="0" kern="1200" dirty="0" smtClean="0">
                <a:effectLst/>
                <a:latin typeface="+mn-lt"/>
                <a:ea typeface="+mn-ea"/>
                <a:cs typeface="+mn-cs"/>
              </a:rPr>
              <a:t>2013, there no statistically significant</a:t>
            </a:r>
            <a:r>
              <a:rPr lang="en-US" sz="1200" b="0" kern="1200" baseline="0" dirty="0" smtClean="0">
                <a:effectLst/>
                <a:latin typeface="+mn-lt"/>
                <a:ea typeface="+mn-ea"/>
                <a:cs typeface="+mn-cs"/>
              </a:rPr>
              <a:t> change </a:t>
            </a:r>
            <a:r>
              <a:rPr lang="en-US" sz="1200" b="0" kern="1200" dirty="0" smtClean="0">
                <a:effectLst/>
                <a:latin typeface="+mn-lt"/>
                <a:ea typeface="+mn-ea"/>
                <a:cs typeface="+mn-cs"/>
              </a:rPr>
              <a:t>overall or for any racial/ethnic or age groups in</a:t>
            </a:r>
            <a:r>
              <a:rPr lang="en-US" sz="1200" b="0" kern="1200" baseline="0" dirty="0" smtClean="0">
                <a:effectLst/>
                <a:latin typeface="+mn-lt"/>
                <a:ea typeface="+mn-ea"/>
                <a:cs typeface="+mn-cs"/>
              </a:rPr>
              <a:t> the </a:t>
            </a:r>
            <a:r>
              <a:rPr lang="en-US" sz="1200" b="0" kern="1200" dirty="0" smtClean="0">
                <a:effectLst/>
                <a:latin typeface="+mn-lt"/>
                <a:ea typeface="+mn-ea"/>
                <a:cs typeface="+mn-cs"/>
              </a:rPr>
              <a:t>rates </a:t>
            </a:r>
            <a:r>
              <a:rPr lang="en-US" sz="1200" kern="1200" dirty="0" smtClean="0">
                <a:effectLst/>
                <a:latin typeface="+mn-lt"/>
                <a:ea typeface="+mn-ea"/>
                <a:cs typeface="+mn-cs"/>
              </a:rPr>
              <a:t>of treatment.</a:t>
            </a:r>
          </a:p>
          <a:p>
            <a:pPr marL="171450" lvl="0" indent="-171450">
              <a:buFont typeface="Arial" panose="020B0604020202020204" pitchFamily="34" charset="0"/>
              <a:buChar char="•"/>
            </a:pPr>
            <a:r>
              <a:rPr lang="en-US" b="1" dirty="0"/>
              <a:t>Groups With Disparities</a:t>
            </a:r>
            <a:r>
              <a:rPr lang="en-US" b="1" dirty="0" smtClean="0"/>
              <a:t>:</a:t>
            </a:r>
            <a:r>
              <a:rPr lang="en-US" dirty="0" smtClean="0"/>
              <a:t> There were no consistent differences between racial/ethnic or age groups.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Achievable</a:t>
            </a:r>
            <a:r>
              <a:rPr lang="en-US" sz="1200" b="1" kern="1200" baseline="0" dirty="0" smtClean="0">
                <a:solidFill>
                  <a:schemeClr val="tx1"/>
                </a:solidFill>
                <a:effectLst/>
                <a:latin typeface="+mn-lt"/>
                <a:ea typeface="+mn-ea"/>
                <a:cs typeface="+mn-cs"/>
              </a:rPr>
              <a:t> Benchmark:</a:t>
            </a:r>
            <a:endParaRPr lang="en-US" sz="1200" b="1" kern="1200" dirty="0" smtClean="0">
              <a:solidFill>
                <a:schemeClr val="tx1"/>
              </a:solidFill>
              <a:effectLst/>
              <a:latin typeface="+mn-lt"/>
              <a:ea typeface="+mn-ea"/>
              <a:cs typeface="+mn-cs"/>
            </a:endParaRPr>
          </a:p>
          <a:p>
            <a:pPr marL="628650" lvl="1" indent="-171450">
              <a:buFont typeface="Arial" panose="020B0604020202020204" pitchFamily="34" charset="0"/>
              <a:buChar char="•"/>
              <a:defRPr/>
            </a:pPr>
            <a:r>
              <a:rPr lang="en-US" kern="1200" dirty="0" smtClean="0">
                <a:solidFill>
                  <a:schemeClr val="tx1"/>
                </a:solidFill>
                <a:effectLst/>
                <a:latin typeface="+mn-lt"/>
                <a:ea typeface="+mn-ea"/>
                <a:cs typeface="+mn-cs"/>
              </a:rPr>
              <a:t>The </a:t>
            </a:r>
            <a:r>
              <a:rPr lang="en-US" b="0" kern="1200" dirty="0" smtClean="0">
                <a:solidFill>
                  <a:schemeClr val="tx1"/>
                </a:solidFill>
                <a:effectLst/>
                <a:latin typeface="+mn-lt"/>
                <a:ea typeface="+mn-ea"/>
                <a:cs typeface="+mn-cs"/>
              </a:rPr>
              <a:t>2011 top 6 State achievable benchmark was 15%. The top 6 </a:t>
            </a:r>
            <a:r>
              <a:rPr lang="en-US" kern="1200" dirty="0" smtClean="0">
                <a:solidFill>
                  <a:schemeClr val="tx1"/>
                </a:solidFill>
                <a:effectLst/>
                <a:latin typeface="+mn-lt"/>
                <a:ea typeface="+mn-ea"/>
                <a:cs typeface="+mn-cs"/>
              </a:rPr>
              <a:t>States that contributed to the achievable benchmark are Alabama, Alaska, Delaware, Maryland, Oregon, and Utah.</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At the current</a:t>
            </a:r>
            <a:r>
              <a:rPr lang="en-US" kern="1200" baseline="0" dirty="0" smtClean="0">
                <a:solidFill>
                  <a:schemeClr val="tx1"/>
                </a:solidFill>
                <a:effectLst/>
                <a:latin typeface="+mn-lt"/>
                <a:ea typeface="+mn-ea"/>
                <a:cs typeface="+mn-cs"/>
              </a:rPr>
              <a:t> rate, the time to benchmark for the </a:t>
            </a:r>
            <a:r>
              <a:rPr lang="en-US" kern="1200" dirty="0" smtClean="0">
                <a:solidFill>
                  <a:schemeClr val="tx1"/>
                </a:solidFill>
                <a:effectLst/>
                <a:latin typeface="+mn-lt"/>
                <a:ea typeface="+mn-ea"/>
                <a:cs typeface="+mn-cs"/>
              </a:rPr>
              <a:t>total</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population is 30 years. </a:t>
            </a:r>
            <a:r>
              <a:rPr lang="en-US" b="0" kern="1200" dirty="0" smtClean="0">
                <a:solidFill>
                  <a:schemeClr val="tx1"/>
                </a:solidFill>
                <a:effectLst/>
                <a:latin typeface="+mn-lt"/>
                <a:ea typeface="+mn-ea"/>
                <a:cs typeface="+mn-cs"/>
              </a:rPr>
              <a:t>People ages</a:t>
            </a:r>
            <a:r>
              <a:rPr lang="en-US" b="0" kern="1200" baseline="0" dirty="0" smtClean="0">
                <a:solidFill>
                  <a:schemeClr val="tx1"/>
                </a:solidFill>
                <a:effectLst/>
                <a:latin typeface="+mn-lt"/>
                <a:ea typeface="+mn-ea"/>
                <a:cs typeface="+mn-cs"/>
              </a:rPr>
              <a:t> 12-17 would take 14 years to reach the benchmark</a:t>
            </a:r>
            <a:r>
              <a:rPr lang="en-US" b="0" kern="1200" dirty="0" smtClean="0">
                <a:solidFill>
                  <a:schemeClr val="tx1"/>
                </a:solidFill>
                <a:effectLst/>
                <a:latin typeface="+mn-lt"/>
                <a:ea typeface="+mn-ea"/>
                <a:cs typeface="+mn-cs"/>
              </a:rPr>
              <a:t> while people ages 18-44 would take 6 years and </a:t>
            </a:r>
            <a:r>
              <a:rPr lang="en-US" kern="1200" baseline="0" dirty="0" smtClean="0">
                <a:solidFill>
                  <a:schemeClr val="tx1"/>
                </a:solidFill>
                <a:effectLst/>
                <a:latin typeface="+mn-lt"/>
                <a:ea typeface="+mn-ea"/>
                <a:cs typeface="+mn-cs"/>
              </a:rPr>
              <a:t>people ages 45-64 could reach the benchmark </a:t>
            </a:r>
            <a:r>
              <a:rPr lang="en-US" dirty="0" smtClean="0"/>
              <a:t>within </a:t>
            </a:r>
            <a:r>
              <a:rPr lang="en-US" kern="1200" baseline="0" dirty="0" smtClean="0">
                <a:solidFill>
                  <a:schemeClr val="tx1"/>
                </a:solidFill>
                <a:effectLst/>
                <a:latin typeface="+mn-lt"/>
                <a:ea typeface="+mn-ea"/>
                <a:cs typeface="+mn-cs"/>
              </a:rPr>
              <a:t>1 year. </a:t>
            </a:r>
          </a:p>
          <a:p>
            <a:pPr marL="628650" lvl="1" indent="-171450">
              <a:buFont typeface="Arial" panose="020B0604020202020204" pitchFamily="34" charset="0"/>
              <a:buChar char="•"/>
            </a:pPr>
            <a:r>
              <a:rPr lang="en-US" kern="1200" baseline="0" dirty="0" smtClean="0">
                <a:solidFill>
                  <a:schemeClr val="tx1"/>
                </a:solidFill>
                <a:effectLst/>
                <a:latin typeface="+mn-lt"/>
                <a:ea typeface="+mn-ea"/>
                <a:cs typeface="+mn-cs"/>
              </a:rPr>
              <a:t>Whites would take 5 years to reach the benchmark.</a:t>
            </a:r>
          </a:p>
          <a:p>
            <a:pPr marL="628650" lvl="1" indent="-171450">
              <a:buFont typeface="Arial" panose="020B0604020202020204" pitchFamily="34" charset="0"/>
              <a:buChar char="•"/>
            </a:pPr>
            <a:r>
              <a:rPr lang="en-US" kern="1200" baseline="0" dirty="0" smtClean="0">
                <a:solidFill>
                  <a:schemeClr val="tx1"/>
                </a:solidFill>
                <a:effectLst/>
                <a:latin typeface="+mn-lt"/>
                <a:ea typeface="+mn-ea"/>
                <a:cs typeface="+mn-cs"/>
              </a:rPr>
              <a:t>There is no progress toward the benchmark for Blacks and Hispanics.</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121</a:t>
            </a:fld>
            <a:endParaRPr lang="en-US"/>
          </a:p>
        </p:txBody>
      </p:sp>
    </p:spTree>
    <p:extLst>
      <p:ext uri="{BB962C8B-B14F-4D97-AF65-F5344CB8AC3E}">
        <p14:creationId xmlns:p14="http://schemas.microsoft.com/office/powerpoint/2010/main" val="25486805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Groups</a:t>
            </a:r>
            <a:r>
              <a:rPr lang="en-US" b="1" baseline="0" dirty="0" smtClean="0"/>
              <a:t> With Disparities: </a:t>
            </a:r>
            <a:r>
              <a:rPr lang="en-US" dirty="0" smtClean="0"/>
              <a:t>There is considerable variable in </a:t>
            </a:r>
            <a:r>
              <a:rPr lang="en-US" b="0" dirty="0" smtClean="0"/>
              <a:t>physician</a:t>
            </a:r>
            <a:r>
              <a:rPr lang="en-US" b="0" baseline="0" dirty="0" smtClean="0"/>
              <a:t> visits for mental health or alcohol/drug problems </a:t>
            </a:r>
            <a:r>
              <a:rPr lang="en-US" baseline="0" dirty="0" smtClean="0"/>
              <a:t>among Hispanic and API granular ethnicities.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kern="1200" smtClean="0">
                <a:solidFill>
                  <a:schemeClr val="tx1"/>
                </a:solidFill>
                <a:effectLst/>
                <a:latin typeface="+mn-lt"/>
                <a:ea typeface="+mn-ea"/>
                <a:cs typeface="+mn-cs"/>
              </a:rPr>
              <a:t>Achievable</a:t>
            </a:r>
            <a:r>
              <a:rPr lang="en-US" b="1" kern="1200" baseline="0" smtClean="0">
                <a:solidFill>
                  <a:schemeClr val="tx1"/>
                </a:solidFill>
                <a:effectLst/>
                <a:latin typeface="+mn-lt"/>
                <a:ea typeface="+mn-ea"/>
                <a:cs typeface="+mn-cs"/>
              </a:rPr>
              <a:t> Benchmark:</a:t>
            </a:r>
            <a:endParaRPr lang="en-US" b="1"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1200" dirty="0" smtClean="0">
                <a:solidFill>
                  <a:schemeClr val="tx1"/>
                </a:solidFill>
                <a:effectLst/>
                <a:latin typeface="+mn-lt"/>
                <a:ea typeface="+mn-ea"/>
                <a:cs typeface="+mn-cs"/>
              </a:rPr>
              <a:t>The 2011 top 6 State achievable benchmark was 15%. The top 6 States that contributed to the achievable benchmark are Alabama, Alaska, Delaware, Maryland, Oregon, and Utah.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1200" dirty="0" smtClean="0">
                <a:solidFill>
                  <a:schemeClr val="tx1"/>
                </a:solidFill>
                <a:effectLst/>
                <a:latin typeface="+mn-lt"/>
                <a:ea typeface="+mn-ea"/>
                <a:cs typeface="+mn-cs"/>
              </a:rPr>
              <a:t>Data</a:t>
            </a:r>
            <a:r>
              <a:rPr lang="en-US" b="0" kern="1200" baseline="0" dirty="0" smtClean="0">
                <a:solidFill>
                  <a:schemeClr val="tx1"/>
                </a:solidFill>
                <a:effectLst/>
                <a:latin typeface="+mn-lt"/>
                <a:ea typeface="+mn-ea"/>
                <a:cs typeface="+mn-cs"/>
              </a:rPr>
              <a:t> are insufficient to determine time to benchmark.</a:t>
            </a:r>
            <a:endParaRPr lang="en-US"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122</a:t>
            </a:fld>
            <a:endParaRPr lang="en-US"/>
          </a:p>
        </p:txBody>
      </p:sp>
    </p:spTree>
    <p:extLst>
      <p:ext uri="{BB962C8B-B14F-4D97-AF65-F5344CB8AC3E}">
        <p14:creationId xmlns:p14="http://schemas.microsoft.com/office/powerpoint/2010/main" val="355439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040" y="5257800"/>
            <a:ext cx="5608320" cy="3341370"/>
          </a:xfrm>
        </p:spPr>
        <p:txBody>
          <a:bodyPr/>
          <a:lstStyle/>
          <a:p>
            <a:pPr marL="171450" indent="-171450">
              <a:buFont typeface="Arial" panose="020B0604020202020204" pitchFamily="34" charset="0"/>
              <a:buChar char="•"/>
            </a:pPr>
            <a:r>
              <a:rPr lang="en-US" dirty="0"/>
              <a:t>Musculoskeletal disease is not a leading cause of death, but it is included </a:t>
            </a:r>
            <a:r>
              <a:rPr lang="en-US" dirty="0" smtClean="0"/>
              <a:t>in this </a:t>
            </a:r>
            <a:r>
              <a:rPr lang="en-US" dirty="0" err="1" smtClean="0"/>
              <a:t>chartbook</a:t>
            </a:r>
            <a:r>
              <a:rPr lang="en-US" dirty="0" smtClean="0"/>
              <a:t> because </a:t>
            </a:r>
            <a:r>
              <a:rPr lang="en-US" dirty="0"/>
              <a:t>it is a leading cause of functional </a:t>
            </a:r>
            <a:r>
              <a:rPr lang="en-US" dirty="0" smtClean="0"/>
              <a:t>limitation in the United States.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12</a:t>
            </a:fld>
            <a:endParaRPr lang="en-US"/>
          </a:p>
        </p:txBody>
      </p:sp>
    </p:spTree>
    <p:extLst>
      <p:ext uri="{BB962C8B-B14F-4D97-AF65-F5344CB8AC3E}">
        <p14:creationId xmlns:p14="http://schemas.microsoft.com/office/powerpoint/2010/main" val="423511922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123</a:t>
            </a:fld>
            <a:endParaRPr lang="en-US"/>
          </a:p>
        </p:txBody>
      </p:sp>
    </p:spTree>
    <p:extLst>
      <p:ext uri="{BB962C8B-B14F-4D97-AF65-F5344CB8AC3E}">
        <p14:creationId xmlns:p14="http://schemas.microsoft.com/office/powerpoint/2010/main" val="190827794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 2011, 43.7% of people age 12 and over treated for substance abuse completed their treatment course.</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all years,</a:t>
            </a:r>
            <a:r>
              <a:rPr lang="en-US" sz="1200" kern="1200" baseline="0" dirty="0" smtClean="0">
                <a:solidFill>
                  <a:schemeClr val="tx1"/>
                </a:solidFill>
                <a:effectLst/>
                <a:latin typeface="+mn-lt"/>
                <a:ea typeface="+mn-ea"/>
                <a:cs typeface="+mn-cs"/>
              </a:rPr>
              <a:t> people ages 12-19 and 20-39 </a:t>
            </a:r>
            <a:r>
              <a:rPr lang="en-US" sz="1200" kern="1200" dirty="0" smtClean="0">
                <a:solidFill>
                  <a:schemeClr val="tx1"/>
                </a:solidFill>
                <a:effectLst/>
                <a:latin typeface="+mn-lt"/>
                <a:ea typeface="+mn-ea"/>
                <a:cs typeface="+mn-cs"/>
              </a:rPr>
              <a:t>who were treated for substance abuse were less likely than those</a:t>
            </a:r>
            <a:r>
              <a:rPr lang="en-US" sz="1200" kern="1200" baseline="0" dirty="0" smtClean="0">
                <a:solidFill>
                  <a:schemeClr val="tx1"/>
                </a:solidFill>
                <a:effectLst/>
                <a:latin typeface="+mn-lt"/>
                <a:ea typeface="+mn-ea"/>
                <a:cs typeface="+mn-cs"/>
              </a:rPr>
              <a:t> age 40 and over </a:t>
            </a:r>
            <a:r>
              <a:rPr lang="en-US" sz="1200" kern="1200" dirty="0" smtClean="0">
                <a:solidFill>
                  <a:schemeClr val="tx1"/>
                </a:solidFill>
                <a:effectLst/>
                <a:latin typeface="+mn-lt"/>
                <a:ea typeface="+mn-ea"/>
                <a:cs typeface="+mn-cs"/>
              </a:rPr>
              <a:t>to complete treatment.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all years, females who were treated for substance abuse were less likely than males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complete treatment.</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Achievable Benchmark: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2008 top 5 State achievable benchmark was 74%. The top 5 States that contributed to the achievable benchmark are Colorado, Connecticut, District of Columbia, Mississippi, and Texas.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No group showed progress toward the benchmark.</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124</a:t>
            </a:fld>
            <a:endParaRPr lang="en-US"/>
          </a:p>
        </p:txBody>
      </p:sp>
    </p:spTree>
    <p:extLst>
      <p:ext uri="{BB962C8B-B14F-4D97-AF65-F5344CB8AC3E}">
        <p14:creationId xmlns:p14="http://schemas.microsoft.com/office/powerpoint/2010/main" val="384901378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Groups With Disparities: </a:t>
            </a:r>
            <a:r>
              <a:rPr lang="en-US" dirty="0" smtClean="0"/>
              <a:t>There is considerable variable in completion</a:t>
            </a:r>
            <a:r>
              <a:rPr lang="en-US" baseline="0" dirty="0" smtClean="0"/>
              <a:t> of treatment for </a:t>
            </a:r>
            <a:r>
              <a:rPr lang="en-US" b="0" baseline="0" dirty="0" smtClean="0"/>
              <a:t>mental health or substance abuse problems </a:t>
            </a:r>
            <a:r>
              <a:rPr lang="en-US" baseline="0" dirty="0" smtClean="0"/>
              <a:t>among Hispanic and API granular ethnicities.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Achievable Benchmark: </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2008 top 5 </a:t>
            </a:r>
            <a:r>
              <a:rPr lang="en-US" sz="1200" kern="1200" dirty="0" smtClean="0">
                <a:solidFill>
                  <a:schemeClr val="tx1"/>
                </a:solidFill>
                <a:effectLst/>
                <a:latin typeface="+mn-lt"/>
                <a:ea typeface="+mn-ea"/>
                <a:cs typeface="+mn-cs"/>
              </a:rPr>
              <a:t>State achievable benchmark was 74%. The top 5 States that contributed to the achievable benchmark are Colorado, Connecticut, District of Columbia, Mississippi, and Texas.</a:t>
            </a:r>
          </a:p>
          <a:p>
            <a:pPr marL="6286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Most groups are far away from the benchmark.</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125</a:t>
            </a:fld>
            <a:endParaRPr lang="en-US"/>
          </a:p>
        </p:txBody>
      </p:sp>
    </p:spTree>
    <p:extLst>
      <p:ext uri="{BB962C8B-B14F-4D97-AF65-F5344CB8AC3E}">
        <p14:creationId xmlns:p14="http://schemas.microsoft.com/office/powerpoint/2010/main" val="311487544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126</a:t>
            </a:fld>
            <a:endParaRPr lang="en-US"/>
          </a:p>
        </p:txBody>
      </p:sp>
    </p:spTree>
    <p:extLst>
      <p:ext uri="{BB962C8B-B14F-4D97-AF65-F5344CB8AC3E}">
        <p14:creationId xmlns:p14="http://schemas.microsoft.com/office/powerpoint/2010/main" val="234015706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4663" y="696913"/>
            <a:ext cx="6046787" cy="4535487"/>
          </a:xfrm>
        </p:spPr>
      </p:sp>
      <p:sp>
        <p:nvSpPr>
          <p:cNvPr id="3" name="Notes Placeholder 2"/>
          <p:cNvSpPr>
            <a:spLocks noGrp="1"/>
          </p:cNvSpPr>
          <p:nvPr>
            <p:ph type="body" idx="1"/>
          </p:nvPr>
        </p:nvSpPr>
        <p:spPr>
          <a:xfrm>
            <a:off x="457200" y="5257800"/>
            <a:ext cx="6096000" cy="3497263"/>
          </a:xfrm>
        </p:spPr>
        <p:txBody>
          <a:bodyPr/>
          <a:lstStyle/>
          <a:p>
            <a:pPr marL="171450" indent="-171450">
              <a:buFont typeface="Arial" panose="020B0604020202020204" pitchFamily="34" charset="0"/>
              <a:buChar char="•"/>
            </a:pPr>
            <a:r>
              <a:rPr lang="en-US" b="1" dirty="0" smtClean="0"/>
              <a:t>Trends: </a:t>
            </a:r>
          </a:p>
          <a:p>
            <a:pPr marL="628646" lvl="1" indent="-171446">
              <a:buFont typeface="Arial" panose="020B0604020202020204" pitchFamily="34" charset="0"/>
              <a:buChar char="•"/>
            </a:pPr>
            <a:r>
              <a:rPr lang="en-US" dirty="0" smtClean="0"/>
              <a:t>From 2007 to 2013, the overall rate of ED visits with a</a:t>
            </a:r>
            <a:r>
              <a:rPr lang="en-US" baseline="0" dirty="0" smtClean="0"/>
              <a:t> principal diagnosis related to mental health, alcohol, or substance abuse significantly increased from 1,528 to 1,883 per 100,000 population.</a:t>
            </a:r>
          </a:p>
          <a:p>
            <a:pPr marL="628646" marR="0" lvl="1" indent="-17144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Rates</a:t>
            </a:r>
            <a:r>
              <a:rPr lang="en-US" dirty="0" smtClean="0"/>
              <a:t> increased for people ages 18-44 and 45-64.</a:t>
            </a:r>
            <a:endParaRPr lang="en-US" baseline="0" dirty="0" smtClean="0"/>
          </a:p>
          <a:p>
            <a:pPr marL="628646" lvl="1" indent="-171446">
              <a:buFont typeface="Arial" panose="020B0604020202020204" pitchFamily="34" charset="0"/>
              <a:buChar char="•"/>
            </a:pPr>
            <a:r>
              <a:rPr lang="en-US" dirty="0" smtClean="0"/>
              <a:t>Rates increased for residents of all area income groups.</a:t>
            </a:r>
          </a:p>
          <a:p>
            <a:pPr marL="171450" indent="-171450">
              <a:buFont typeface="Arial" panose="020B0604020202020204" pitchFamily="34" charset="0"/>
              <a:buChar char="•"/>
            </a:pPr>
            <a:r>
              <a:rPr lang="en-US" b="1" dirty="0" smtClean="0"/>
              <a:t>Groups</a:t>
            </a:r>
            <a:r>
              <a:rPr lang="en-US" b="1" baseline="0" dirty="0" smtClean="0"/>
              <a:t> With Disparities:</a:t>
            </a:r>
            <a:endParaRPr lang="en-US" b="1" dirty="0" smtClean="0"/>
          </a:p>
          <a:p>
            <a:pPr marL="628646" lvl="1" indent="-171446">
              <a:buFont typeface="Arial" panose="020B0604020202020204" pitchFamily="34" charset="0"/>
              <a:buChar char="•"/>
            </a:pPr>
            <a:r>
              <a:rPr lang="en-US" dirty="0" smtClean="0"/>
              <a:t>In all years, individuals ages 0-17 and age 45 and over were significantly</a:t>
            </a:r>
            <a:r>
              <a:rPr lang="en-US" baseline="0" dirty="0" smtClean="0"/>
              <a:t> less likely to have an ED visit with a principal diagnosis related to mental health, alcohol, or substance abuse than individuals ages 18-44.</a:t>
            </a:r>
          </a:p>
          <a:p>
            <a:pPr marL="628646" lvl="1" indent="-171446">
              <a:buFont typeface="Arial" panose="020B0604020202020204" pitchFamily="34" charset="0"/>
              <a:buChar char="•"/>
            </a:pPr>
            <a:r>
              <a:rPr lang="en-US" baseline="0" dirty="0" smtClean="0"/>
              <a:t>In all years, individuals living</a:t>
            </a:r>
            <a:r>
              <a:rPr lang="en-US" dirty="0" smtClean="0"/>
              <a:t> in the two lowest income quartile neighborhoods </a:t>
            </a:r>
            <a:r>
              <a:rPr lang="en-US" baseline="0" dirty="0" smtClean="0"/>
              <a:t>were more likely to have an ED visit with a principal diagnosis related to mental health, alcohol, or substance abuse than individuals living in neighborhoods</a:t>
            </a:r>
            <a:r>
              <a:rPr lang="en-US" b="0" baseline="0" dirty="0" smtClean="0"/>
              <a:t> in the highest income quartile.</a:t>
            </a:r>
          </a:p>
          <a:p>
            <a:pPr marL="628646" lvl="1" indent="-171446">
              <a:buFont typeface="Arial" panose="020B0604020202020204" pitchFamily="34" charset="0"/>
              <a:buChar char="•"/>
            </a:pPr>
            <a:r>
              <a:rPr lang="en-US" dirty="0" smtClean="0"/>
              <a:t>No disparities related to age or area income were getting smaller over time.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127</a:t>
            </a:fld>
            <a:endParaRPr lang="en-US"/>
          </a:p>
        </p:txBody>
      </p:sp>
    </p:spTree>
    <p:extLst>
      <p:ext uri="{BB962C8B-B14F-4D97-AF65-F5344CB8AC3E}">
        <p14:creationId xmlns:p14="http://schemas.microsoft.com/office/powerpoint/2010/main" val="223847035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128</a:t>
            </a:fld>
            <a:endParaRPr lang="en-US"/>
          </a:p>
        </p:txBody>
      </p:sp>
    </p:spTree>
    <p:extLst>
      <p:ext uri="{BB962C8B-B14F-4D97-AF65-F5344CB8AC3E}">
        <p14:creationId xmlns:p14="http://schemas.microsoft.com/office/powerpoint/2010/main" val="73709137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129</a:t>
            </a:fld>
            <a:endParaRPr lang="en-US"/>
          </a:p>
        </p:txBody>
      </p:sp>
    </p:spTree>
    <p:extLst>
      <p:ext uri="{BB962C8B-B14F-4D97-AF65-F5344CB8AC3E}">
        <p14:creationId xmlns:p14="http://schemas.microsoft.com/office/powerpoint/2010/main" val="298232273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130</a:t>
            </a:fld>
            <a:endParaRPr lang="en-US"/>
          </a:p>
        </p:txBody>
      </p:sp>
    </p:spTree>
    <p:extLst>
      <p:ext uri="{BB962C8B-B14F-4D97-AF65-F5344CB8AC3E}">
        <p14:creationId xmlns:p14="http://schemas.microsoft.com/office/powerpoint/2010/main" val="62185410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131</a:t>
            </a:fld>
            <a:endParaRPr lang="en-US"/>
          </a:p>
        </p:txBody>
      </p:sp>
    </p:spTree>
    <p:extLst>
      <p:ext uri="{BB962C8B-B14F-4D97-AF65-F5344CB8AC3E}">
        <p14:creationId xmlns:p14="http://schemas.microsoft.com/office/powerpoint/2010/main" val="405701861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132</a:t>
            </a:fld>
            <a:endParaRPr lang="en-US"/>
          </a:p>
        </p:txBody>
      </p:sp>
    </p:spTree>
    <p:extLst>
      <p:ext uri="{BB962C8B-B14F-4D97-AF65-F5344CB8AC3E}">
        <p14:creationId xmlns:p14="http://schemas.microsoft.com/office/powerpoint/2010/main" val="4057018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040" y="5257800"/>
            <a:ext cx="5608320" cy="3341370"/>
          </a:xfrm>
        </p:spPr>
        <p:txBody>
          <a:bodyPr/>
          <a:lstStyle/>
          <a:p>
            <a:pPr marL="171450" indent="-171450">
              <a:buFont typeface="Arial" panose="020B0604020202020204" pitchFamily="34" charset="0"/>
              <a:buChar char="•"/>
            </a:pPr>
            <a:r>
              <a:rPr lang="en-US" dirty="0" smtClean="0"/>
              <a:t>The </a:t>
            </a:r>
            <a:r>
              <a:rPr lang="en-US" dirty="0"/>
              <a:t>conditions </a:t>
            </a:r>
            <a:r>
              <a:rPr lang="en-US" dirty="0" smtClean="0"/>
              <a:t>tracked in this </a:t>
            </a:r>
            <a:r>
              <a:rPr lang="en-US" dirty="0" err="1" smtClean="0"/>
              <a:t>chartbook</a:t>
            </a:r>
            <a:r>
              <a:rPr lang="en-US" dirty="0" smtClean="0"/>
              <a:t> are </a:t>
            </a:r>
            <a:r>
              <a:rPr lang="en-US" dirty="0"/>
              <a:t>also prominent on the list of conditions with the highest health care </a:t>
            </a:r>
            <a:r>
              <a:rPr lang="en-US" dirty="0" smtClean="0"/>
              <a:t>expenses.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13</a:t>
            </a:fld>
            <a:endParaRPr lang="en-US"/>
          </a:p>
        </p:txBody>
      </p:sp>
    </p:spTree>
    <p:extLst>
      <p:ext uri="{BB962C8B-B14F-4D97-AF65-F5344CB8AC3E}">
        <p14:creationId xmlns:p14="http://schemas.microsoft.com/office/powerpoint/2010/main" val="193633096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133</a:t>
            </a:fld>
            <a:endParaRPr lang="en-US"/>
          </a:p>
        </p:txBody>
      </p:sp>
    </p:spTree>
    <p:extLst>
      <p:ext uri="{BB962C8B-B14F-4D97-AF65-F5344CB8AC3E}">
        <p14:creationId xmlns:p14="http://schemas.microsoft.com/office/powerpoint/2010/main" val="405701861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134</a:t>
            </a:fld>
            <a:endParaRPr lang="en-US"/>
          </a:p>
        </p:txBody>
      </p:sp>
    </p:spTree>
    <p:extLst>
      <p:ext uri="{BB962C8B-B14F-4D97-AF65-F5344CB8AC3E}">
        <p14:creationId xmlns:p14="http://schemas.microsoft.com/office/powerpoint/2010/main" val="265690447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135</a:t>
            </a:fld>
            <a:endParaRPr lang="en-US"/>
          </a:p>
        </p:txBody>
      </p:sp>
    </p:spTree>
    <p:extLst>
      <p:ext uri="{BB962C8B-B14F-4D97-AF65-F5344CB8AC3E}">
        <p14:creationId xmlns:p14="http://schemas.microsoft.com/office/powerpoint/2010/main" val="530464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 2013, 72.0% of adults with chronic joint symptoms reported seeing a doctor or other health professional for joint symptoms.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Trends: </a:t>
            </a:r>
            <a:r>
              <a:rPr lang="en-US" sz="1200" b="0" kern="1200" baseline="0" dirty="0" smtClean="0">
                <a:solidFill>
                  <a:schemeClr val="tx1"/>
                </a:solidFill>
                <a:effectLst/>
                <a:latin typeface="+mn-lt"/>
                <a:ea typeface="+mn-ea"/>
                <a:cs typeface="+mn-cs"/>
              </a:rPr>
              <a:t>The percentage of male adults with chronic joint symptoms who reported seeing a doctor of health professional for joint systems increased from 66.0% in 2009 to 69.5% in 2013.</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all years, Hispanics were less likely than Whites to report seeing a doctor or other health professional for joint symptoms.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all years, females were more likely than males to report seeing a doctor or other health professional for joint symptoms.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From 2009 to 2013, </a:t>
            </a:r>
            <a:r>
              <a:rPr lang="en-US" sz="1200" b="0" kern="1200" dirty="0" smtClean="0">
                <a:solidFill>
                  <a:schemeClr val="tx1"/>
                </a:solidFill>
                <a:effectLst/>
                <a:latin typeface="+mn-lt"/>
                <a:ea typeface="+mn-ea"/>
                <a:cs typeface="+mn-cs"/>
              </a:rPr>
              <a:t>there were no statistically significant</a:t>
            </a:r>
            <a:r>
              <a:rPr lang="en-US" sz="1200" b="0" kern="1200" baseline="0" dirty="0" smtClean="0">
                <a:solidFill>
                  <a:schemeClr val="tx1"/>
                </a:solidFill>
                <a:effectLst/>
                <a:latin typeface="+mn-lt"/>
                <a:ea typeface="+mn-ea"/>
                <a:cs typeface="+mn-cs"/>
              </a:rPr>
              <a:t> changes in </a:t>
            </a:r>
            <a:r>
              <a:rPr lang="en-US" sz="1200" kern="1200" dirty="0" smtClean="0">
                <a:solidFill>
                  <a:schemeClr val="tx1"/>
                </a:solidFill>
                <a:effectLst/>
                <a:latin typeface="+mn-lt"/>
                <a:ea typeface="+mn-ea"/>
                <a:cs typeface="+mn-cs"/>
              </a:rPr>
              <a:t>the disparity</a:t>
            </a:r>
            <a:r>
              <a:rPr lang="en-US" sz="1200" kern="1200" baseline="0" dirty="0" smtClean="0">
                <a:solidFill>
                  <a:schemeClr val="tx1"/>
                </a:solidFill>
                <a:effectLst/>
                <a:latin typeface="+mn-lt"/>
                <a:ea typeface="+mn-ea"/>
                <a:cs typeface="+mn-cs"/>
              </a:rPr>
              <a:t> between White and Hispanic adults </a:t>
            </a:r>
            <a:r>
              <a:rPr lang="en-US" sz="1200" b="0" kern="1200" baseline="0" dirty="0" smtClean="0">
                <a:solidFill>
                  <a:schemeClr val="tx1"/>
                </a:solidFill>
                <a:effectLst/>
                <a:latin typeface="+mn-lt"/>
                <a:ea typeface="+mn-ea"/>
                <a:cs typeface="+mn-cs"/>
              </a:rPr>
              <a:t>who reported seeing a doctor or health professional for joint symptoms.</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136</a:t>
            </a:fld>
            <a:endParaRPr lang="en-US"/>
          </a:p>
        </p:txBody>
      </p:sp>
    </p:spTree>
    <p:extLst>
      <p:ext uri="{BB962C8B-B14F-4D97-AF65-F5344CB8AC3E}">
        <p14:creationId xmlns:p14="http://schemas.microsoft.com/office/powerpoint/2010/main" val="151678203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kern="1200" dirty="0" smtClean="0">
                <a:solidFill>
                  <a:schemeClr val="tx1"/>
                </a:solidFill>
                <a:effectLst/>
                <a:latin typeface="+mn-lt"/>
                <a:ea typeface="+mn-ea"/>
                <a:cs typeface="+mn-cs"/>
              </a:rPr>
              <a:t>Groups</a:t>
            </a:r>
            <a:r>
              <a:rPr lang="en-US" sz="1200" b="1" kern="1200" baseline="0" dirty="0" smtClean="0">
                <a:solidFill>
                  <a:schemeClr val="tx1"/>
                </a:solidFill>
                <a:effectLst/>
                <a:latin typeface="+mn-lt"/>
                <a:ea typeface="+mn-ea"/>
                <a:cs typeface="+mn-cs"/>
              </a:rPr>
              <a:t> With Disparities:</a:t>
            </a:r>
            <a:endParaRPr lang="en-US" sz="1200" b="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all years, adults without insurance were less likely to report seeing a doctor or health professional for joint symptoms than</a:t>
            </a:r>
            <a:r>
              <a:rPr lang="en-US" sz="1200" kern="1200" baseline="0" dirty="0" smtClean="0">
                <a:solidFill>
                  <a:schemeClr val="tx1"/>
                </a:solidFill>
                <a:effectLst/>
                <a:latin typeface="+mn-lt"/>
                <a:ea typeface="+mn-ea"/>
                <a:cs typeface="+mn-cs"/>
              </a:rPr>
              <a:t> adults</a:t>
            </a:r>
            <a:r>
              <a:rPr lang="en-US" sz="1200" kern="1200" dirty="0" smtClean="0">
                <a:solidFill>
                  <a:schemeClr val="tx1"/>
                </a:solidFill>
                <a:effectLst/>
                <a:latin typeface="+mn-lt"/>
                <a:ea typeface="+mn-ea"/>
                <a:cs typeface="+mn-cs"/>
              </a:rPr>
              <a:t> with private insurance.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all years, adults with public insurance were more likely to report seeing a doctor or health professional for joint symptoms than adults with private insurance.</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all years, adults ages 45-64 and 65 and over were more likely to report seeing a doctor or health professional for joint symptoms compared with those ages 18-44.</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From 2009 to 2013, </a:t>
            </a:r>
            <a:r>
              <a:rPr lang="en-US" sz="1200" b="0" kern="1200" dirty="0" smtClean="0">
                <a:solidFill>
                  <a:schemeClr val="tx1"/>
                </a:solidFill>
                <a:effectLst/>
                <a:latin typeface="+mn-lt"/>
                <a:ea typeface="+mn-ea"/>
                <a:cs typeface="+mn-cs"/>
              </a:rPr>
              <a:t>there were no statistically significant</a:t>
            </a:r>
            <a:r>
              <a:rPr lang="en-US" sz="1200" b="0" kern="1200" baseline="0" dirty="0" smtClean="0">
                <a:solidFill>
                  <a:schemeClr val="tx1"/>
                </a:solidFill>
                <a:effectLst/>
                <a:latin typeface="+mn-lt"/>
                <a:ea typeface="+mn-ea"/>
                <a:cs typeface="+mn-cs"/>
              </a:rPr>
              <a:t> changes in </a:t>
            </a:r>
            <a:r>
              <a:rPr lang="en-US" sz="1200" kern="1200" dirty="0" smtClean="0">
                <a:solidFill>
                  <a:schemeClr val="tx1"/>
                </a:solidFill>
                <a:effectLst/>
                <a:latin typeface="+mn-lt"/>
                <a:ea typeface="+mn-ea"/>
                <a:cs typeface="+mn-cs"/>
              </a:rPr>
              <a:t>the disparity</a:t>
            </a:r>
            <a:r>
              <a:rPr lang="en-US" sz="1200" kern="1200" baseline="0" dirty="0" smtClean="0">
                <a:solidFill>
                  <a:schemeClr val="tx1"/>
                </a:solidFill>
                <a:effectLst/>
                <a:latin typeface="+mn-lt"/>
                <a:ea typeface="+mn-ea"/>
                <a:cs typeface="+mn-cs"/>
              </a:rPr>
              <a:t> between uninsured adults and privately insured adults </a:t>
            </a:r>
            <a:r>
              <a:rPr lang="en-US" sz="1200" b="0" kern="1200" baseline="0" dirty="0" smtClean="0">
                <a:solidFill>
                  <a:schemeClr val="tx1"/>
                </a:solidFill>
                <a:effectLst/>
                <a:latin typeface="+mn-lt"/>
                <a:ea typeface="+mn-ea"/>
                <a:cs typeface="+mn-cs"/>
              </a:rPr>
              <a:t>who reported seeing a doctor or health professional for joint systems.</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137</a:t>
            </a:fld>
            <a:endParaRPr lang="en-US"/>
          </a:p>
        </p:txBody>
      </p:sp>
    </p:spTree>
    <p:extLst>
      <p:ext uri="{BB962C8B-B14F-4D97-AF65-F5344CB8AC3E}">
        <p14:creationId xmlns:p14="http://schemas.microsoft.com/office/powerpoint/2010/main" val="322347689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138</a:t>
            </a:fld>
            <a:endParaRPr lang="en-US"/>
          </a:p>
        </p:txBody>
      </p:sp>
    </p:spTree>
    <p:extLst>
      <p:ext uri="{BB962C8B-B14F-4D97-AF65-F5344CB8AC3E}">
        <p14:creationId xmlns:p14="http://schemas.microsoft.com/office/powerpoint/2010/main" val="257015230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139</a:t>
            </a:fld>
            <a:endParaRPr lang="en-US"/>
          </a:p>
        </p:txBody>
      </p:sp>
    </p:spTree>
    <p:extLst>
      <p:ext uri="{BB962C8B-B14F-4D97-AF65-F5344CB8AC3E}">
        <p14:creationId xmlns:p14="http://schemas.microsoft.com/office/powerpoint/2010/main" val="621854103"/>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140</a:t>
            </a:fld>
            <a:endParaRPr lang="en-US"/>
          </a:p>
        </p:txBody>
      </p:sp>
    </p:spTree>
    <p:extLst>
      <p:ext uri="{BB962C8B-B14F-4D97-AF65-F5344CB8AC3E}">
        <p14:creationId xmlns:p14="http://schemas.microsoft.com/office/powerpoint/2010/main" val="4410385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141</a:t>
            </a:fld>
            <a:endParaRPr lang="en-US"/>
          </a:p>
        </p:txBody>
      </p:sp>
    </p:spTree>
    <p:extLst>
      <p:ext uri="{BB962C8B-B14F-4D97-AF65-F5344CB8AC3E}">
        <p14:creationId xmlns:p14="http://schemas.microsoft.com/office/powerpoint/2010/main" val="261825586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040" y="5257800"/>
            <a:ext cx="5608320" cy="3733800"/>
          </a:xfrm>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In 2011, the overall percentage of patients who completed tuberculosis therapy within 1 year was 89.1%.</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Trends:</a:t>
            </a:r>
            <a:r>
              <a:rPr lang="en-US" sz="1200" b="1"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The percentage of patients who completed tuberculosis therapy within 1 year increased from 80.2% in 2000 to 89.1% in 2011. Improvements were also observed among all major</a:t>
            </a:r>
            <a:r>
              <a:rPr lang="en-US" kern="1200" baseline="0" dirty="0" smtClean="0">
                <a:solidFill>
                  <a:schemeClr val="tx1"/>
                </a:solidFill>
                <a:effectLst/>
                <a:latin typeface="+mn-lt"/>
                <a:ea typeface="+mn-ea"/>
                <a:cs typeface="+mn-cs"/>
              </a:rPr>
              <a:t> racial/</a:t>
            </a:r>
            <a:r>
              <a:rPr lang="en-US" kern="1200" dirty="0" smtClean="0">
                <a:solidFill>
                  <a:schemeClr val="tx1"/>
                </a:solidFill>
                <a:effectLst/>
                <a:latin typeface="+mn-lt"/>
                <a:ea typeface="+mn-ea"/>
                <a:cs typeface="+mn-cs"/>
              </a:rPr>
              <a:t>ethnic groups</a:t>
            </a:r>
            <a:r>
              <a:rPr lang="en-US" kern="1200" baseline="0" dirty="0" smtClean="0">
                <a:solidFill>
                  <a:schemeClr val="tx1"/>
                </a:solidFill>
                <a:effectLst/>
                <a:latin typeface="+mn-lt"/>
                <a:ea typeface="+mn-ea"/>
                <a:cs typeface="+mn-cs"/>
              </a:rPr>
              <a:t> and both sexes.</a:t>
            </a:r>
          </a:p>
          <a:p>
            <a:pPr marL="171450" lvl="0" indent="-171450">
              <a:buFont typeface="Arial" panose="020B0604020202020204" pitchFamily="34" charset="0"/>
              <a:buChar char="•"/>
            </a:pPr>
            <a:r>
              <a:rPr lang="en-US" b="1" kern="1200" baseline="0" dirty="0" smtClean="0">
                <a:solidFill>
                  <a:schemeClr val="tx1"/>
                </a:solidFill>
                <a:effectLst/>
                <a:latin typeface="+mn-lt"/>
                <a:ea typeface="+mn-ea"/>
                <a:cs typeface="+mn-cs"/>
              </a:rPr>
              <a:t>Groups With Disparities:</a:t>
            </a:r>
            <a:endParaRPr lang="en-US" b="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 9 of 12 years, Hispanics were less likely than Whites to complete tuberculosis treatment.</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 7 of 12 years, females were more likely than males to complete tuberculosis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Achievable Benchmark:</a:t>
            </a:r>
          </a:p>
          <a:p>
            <a:pPr marL="628650" lvl="1" indent="-171450">
              <a:buFont typeface="Arial" panose="020B0604020202020204" pitchFamily="34" charset="0"/>
              <a:buChar char="•"/>
            </a:pPr>
            <a:r>
              <a:rPr lang="en-US" b="0" dirty="0" smtClean="0"/>
              <a:t>The 2008 top 4 State achievable benchmark was 94%. The top 4 States that contributed to the achievable benchmark are Colorado, Kansas, Mississippi, and Oregon.</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At the current annual rates of increase, </a:t>
            </a:r>
            <a:r>
              <a:rPr lang="en-US" dirty="0"/>
              <a:t>Blacks and Hispanics could achieve </a:t>
            </a:r>
            <a:r>
              <a:rPr lang="en-US" dirty="0" smtClean="0"/>
              <a:t>the</a:t>
            </a:r>
            <a:r>
              <a:rPr lang="en-US" sz="1200" kern="1200" baseline="0" dirty="0" smtClean="0">
                <a:solidFill>
                  <a:schemeClr val="tx1"/>
                </a:solidFill>
                <a:effectLst/>
                <a:latin typeface="+mn-lt"/>
                <a:ea typeface="+mn-ea"/>
                <a:cs typeface="+mn-cs"/>
              </a:rPr>
              <a:t> achievable</a:t>
            </a:r>
            <a:r>
              <a:rPr lang="en-US" sz="1200" kern="1200" dirty="0" smtClean="0">
                <a:solidFill>
                  <a:schemeClr val="tx1"/>
                </a:solidFill>
                <a:effectLst/>
                <a:latin typeface="+mn-lt"/>
                <a:ea typeface="+mn-ea"/>
                <a:cs typeface="+mn-cs"/>
              </a:rPr>
              <a:t> benchmark in 3 years and 2 years, respectively.</a:t>
            </a:r>
            <a:r>
              <a:rPr lang="en-US" sz="1200" kern="1200" baseline="0" dirty="0" smtClean="0">
                <a:solidFill>
                  <a:schemeClr val="tx1"/>
                </a:solidFill>
                <a:effectLst/>
                <a:latin typeface="+mn-lt"/>
                <a:ea typeface="+mn-ea"/>
                <a:cs typeface="+mn-cs"/>
              </a:rPr>
              <a:t> Whites show no progress toward</a:t>
            </a:r>
            <a:r>
              <a:rPr lang="en-US" sz="1200" kern="1200" dirty="0" smtClean="0">
                <a:solidFill>
                  <a:schemeClr val="tx1"/>
                </a:solidFill>
                <a:effectLst/>
                <a:latin typeface="+mn-lt"/>
                <a:ea typeface="+mn-ea"/>
                <a:cs typeface="+mn-cs"/>
              </a:rPr>
              <a:t> the benchmark. </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Both m</a:t>
            </a:r>
            <a:r>
              <a:rPr lang="en-US" sz="1200" kern="1200" dirty="0" smtClean="0">
                <a:solidFill>
                  <a:schemeClr val="tx1"/>
                </a:solidFill>
                <a:effectLst/>
                <a:latin typeface="+mn-lt"/>
                <a:ea typeface="+mn-ea"/>
                <a:cs typeface="+mn-cs"/>
              </a:rPr>
              <a:t>en and women would need about 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years.</a:t>
            </a:r>
            <a:endParaRPr lang="en-US" sz="18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142</a:t>
            </a:fld>
            <a:endParaRPr lang="en-US"/>
          </a:p>
        </p:txBody>
      </p:sp>
    </p:spTree>
    <p:extLst>
      <p:ext uri="{BB962C8B-B14F-4D97-AF65-F5344CB8AC3E}">
        <p14:creationId xmlns:p14="http://schemas.microsoft.com/office/powerpoint/2010/main" val="2593945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p:spPr>
        <p:txBody>
          <a:bodyPr/>
          <a:lstStyle/>
          <a:p>
            <a:r>
              <a:rPr lang="en-US" b="1" dirty="0" smtClean="0"/>
              <a:t>Key</a:t>
            </a:r>
            <a:r>
              <a:rPr lang="en-US" b="1" dirty="0"/>
              <a:t>:</a:t>
            </a:r>
            <a:r>
              <a:rPr lang="en-US" dirty="0"/>
              <a:t> n = number of measures.</a:t>
            </a:r>
          </a:p>
          <a:p>
            <a:r>
              <a:rPr lang="en-US" b="1" dirty="0" smtClean="0"/>
              <a:t>Note</a:t>
            </a:r>
            <a:r>
              <a:rPr lang="en-US" b="1" dirty="0"/>
              <a:t>: </a:t>
            </a:r>
            <a:r>
              <a:rPr lang="en-US" dirty="0"/>
              <a:t>For the majority of measures, trend data are available from </a:t>
            </a:r>
            <a:r>
              <a:rPr lang="en-US" b="0" dirty="0" smtClean="0"/>
              <a:t>2001 </a:t>
            </a:r>
            <a:r>
              <a:rPr lang="en-US" b="0" dirty="0"/>
              <a:t>to </a:t>
            </a:r>
            <a:r>
              <a:rPr lang="en-US" b="0" dirty="0" smtClean="0"/>
              <a:t>2013.</a:t>
            </a:r>
          </a:p>
          <a:p>
            <a:r>
              <a:rPr lang="en-US" dirty="0" smtClean="0"/>
              <a:t>For </a:t>
            </a:r>
            <a:r>
              <a:rPr lang="en-US" dirty="0"/>
              <a:t>each measure with at least four estimates over time, </a:t>
            </a:r>
            <a:r>
              <a:rPr lang="en-US" dirty="0" smtClean="0"/>
              <a:t>log-linear </a:t>
            </a:r>
            <a:r>
              <a:rPr lang="en-US" dirty="0"/>
              <a:t>regression is used to calculate average annual percentage change and to assess statistical significance</a:t>
            </a:r>
            <a:r>
              <a:rPr lang="en-US" dirty="0" smtClean="0"/>
              <a:t>. Measures </a:t>
            </a:r>
            <a:r>
              <a:rPr lang="en-US" dirty="0"/>
              <a:t>are aligned so that positive change indicates improved access to care</a:t>
            </a:r>
            <a:r>
              <a:rPr lang="en-US" dirty="0" smtClean="0"/>
              <a:t>. </a:t>
            </a:r>
            <a:endParaRPr lang="en-US" dirty="0"/>
          </a:p>
          <a:p>
            <a:pPr marL="640594" lvl="1" indent="-174708">
              <a:buFont typeface="Arial" panose="020B0604020202020204" pitchFamily="34" charset="0"/>
              <a:buChar char="•"/>
            </a:pPr>
            <a:r>
              <a:rPr lang="en-US" b="1" dirty="0"/>
              <a:t>Improving</a:t>
            </a:r>
            <a:r>
              <a:rPr lang="en-US" dirty="0"/>
              <a:t> = Rates of change are positive at 1% per year or greater and </a:t>
            </a:r>
            <a:r>
              <a:rPr lang="en-US" dirty="0" smtClean="0"/>
              <a:t>are statistically </a:t>
            </a:r>
            <a:r>
              <a:rPr lang="en-US" dirty="0"/>
              <a:t>significant.</a:t>
            </a:r>
          </a:p>
          <a:p>
            <a:pPr marL="640594" lvl="1" indent="-174708">
              <a:buFont typeface="Arial" panose="020B0604020202020204" pitchFamily="34" charset="0"/>
              <a:buChar char="•"/>
            </a:pPr>
            <a:r>
              <a:rPr lang="en-US" b="1" dirty="0"/>
              <a:t>No Change</a:t>
            </a:r>
            <a:r>
              <a:rPr lang="en-US" dirty="0"/>
              <a:t> = Rate of change is less than 1% per year or </a:t>
            </a:r>
            <a:r>
              <a:rPr lang="en-US" dirty="0" smtClean="0"/>
              <a:t>is not </a:t>
            </a:r>
            <a:r>
              <a:rPr lang="en-US" dirty="0"/>
              <a:t>statistically significant.</a:t>
            </a:r>
          </a:p>
          <a:p>
            <a:pPr marL="640594" lvl="1" indent="-174708">
              <a:buFont typeface="Arial" panose="020B0604020202020204" pitchFamily="34" charset="0"/>
              <a:buChar char="•"/>
            </a:pPr>
            <a:r>
              <a:rPr lang="en-US" b="1" dirty="0"/>
              <a:t>Worsening</a:t>
            </a:r>
            <a:r>
              <a:rPr lang="en-US" dirty="0"/>
              <a:t> </a:t>
            </a:r>
            <a:r>
              <a:rPr lang="en-US" dirty="0" smtClean="0"/>
              <a:t>= </a:t>
            </a:r>
            <a:r>
              <a:rPr lang="en-US" dirty="0"/>
              <a:t>Rates of change are negative at -1% per year or greater and </a:t>
            </a:r>
            <a:r>
              <a:rPr lang="en-US" dirty="0" smtClean="0"/>
              <a:t>are statistically </a:t>
            </a:r>
            <a:r>
              <a:rPr lang="en-US" dirty="0"/>
              <a:t>significant</a:t>
            </a:r>
            <a:r>
              <a:rPr lang="en-US" dirty="0" smtClean="0"/>
              <a:t>.</a:t>
            </a:r>
          </a:p>
          <a:p>
            <a:pPr marL="640594" lvl="1"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smtClean="0"/>
              <a:t>About </a:t>
            </a:r>
            <a:r>
              <a:rPr lang="en-US" b="0" dirty="0" smtClean="0"/>
              <a:t>60%</a:t>
            </a:r>
            <a:r>
              <a:rPr lang="en-US" dirty="0" smtClean="0"/>
              <a:t> of Effective Treatment measures </a:t>
            </a:r>
            <a:r>
              <a:rPr lang="en-US" b="0" dirty="0" smtClean="0"/>
              <a:t>were improving, similar to the total.</a:t>
            </a:r>
            <a:endParaRPr lang="en-US" b="0"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9049930-D2C4-4E37-9A99-49F1796CF0E9}" type="slidenum">
              <a:rPr lang="en-US" smtClean="0"/>
              <a:t>14</a:t>
            </a:fld>
            <a:endParaRPr lang="en-US"/>
          </a:p>
        </p:txBody>
      </p:sp>
    </p:spTree>
    <p:extLst>
      <p:ext uri="{BB962C8B-B14F-4D97-AF65-F5344CB8AC3E}">
        <p14:creationId xmlns:p14="http://schemas.microsoft.com/office/powerpoint/2010/main" val="176115472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r>
              <a:rPr lang="en-US" sz="1200" b="1" kern="1200" baseline="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From 2008 to 2011, the percentage of Asian or</a:t>
            </a:r>
            <a:r>
              <a:rPr lang="en-US" sz="1200" b="0" kern="1200" baseline="0" dirty="0" smtClean="0">
                <a:solidFill>
                  <a:schemeClr val="tx1"/>
                </a:solidFill>
                <a:effectLst/>
                <a:latin typeface="+mn-lt"/>
                <a:ea typeface="+mn-ea"/>
                <a:cs typeface="+mn-cs"/>
              </a:rPr>
              <a:t> Pacific Islander (API)</a:t>
            </a:r>
            <a:r>
              <a:rPr lang="en-US" sz="1200" b="0" kern="1200" dirty="0" smtClean="0">
                <a:solidFill>
                  <a:schemeClr val="tx1"/>
                </a:solidFill>
                <a:effectLst/>
                <a:latin typeface="+mn-lt"/>
                <a:ea typeface="+mn-ea"/>
                <a:cs typeface="+mn-cs"/>
              </a:rPr>
              <a:t> and Hispanic granular ethnic groups who completed tuberculosis treatment showed some variability.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For API groups, the percentage ranged from a low of 79.9% for Asian Indian patients in 2010 to a high of 93.6% for Chinese patients in 2009.</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For Hispanic ethnic groups, the percentage went from a low of 79.4% for Mexican patients in 2008 to a high of 93.8% for Puerto Rican patients in 2008.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Despite the variability of earlier years, in 2011, there were no statistically significant differences between the API patient groups or the Hispanic patient</a:t>
            </a:r>
            <a:r>
              <a:rPr lang="en-US" sz="1200" b="0" kern="1200" baseline="0" dirty="0" smtClean="0">
                <a:solidFill>
                  <a:schemeClr val="tx1"/>
                </a:solidFill>
                <a:effectLst/>
                <a:latin typeface="+mn-lt"/>
                <a:ea typeface="+mn-ea"/>
                <a:cs typeface="+mn-cs"/>
              </a:rPr>
              <a:t> groups</a:t>
            </a:r>
            <a:r>
              <a:rPr lang="en-US" sz="1200" b="0" kern="1200" dirty="0" smtClean="0">
                <a:solidFill>
                  <a:schemeClr val="tx1"/>
                </a:solidFill>
                <a:effectLst/>
                <a:latin typeface="+mn-lt"/>
                <a:ea typeface="+mn-ea"/>
                <a:cs typeface="+mn-cs"/>
              </a:rPr>
              <a:t> who completed tuberculosis treatment.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Achievable</a:t>
            </a:r>
            <a:r>
              <a:rPr lang="en-US" sz="1200" b="1" kern="1200" baseline="0" dirty="0" smtClean="0">
                <a:solidFill>
                  <a:schemeClr val="tx1"/>
                </a:solidFill>
                <a:effectLst/>
                <a:latin typeface="+mn-lt"/>
                <a:ea typeface="+mn-ea"/>
                <a:cs typeface="+mn-cs"/>
              </a:rPr>
              <a:t> Benchmark: </a:t>
            </a:r>
          </a:p>
          <a:p>
            <a:pPr marL="628650" lvl="1" indent="-171450">
              <a:buFont typeface="Arial" panose="020B0604020202020204" pitchFamily="34" charset="0"/>
              <a:buChar char="•"/>
            </a:pPr>
            <a:r>
              <a:rPr lang="en-US" b="0" dirty="0" smtClean="0"/>
              <a:t>The 2008 top 4 State achievable benchmark was 94%. The top 4 States that contributed to the achievable benchmark are Colorado, Kansas, Mississippi, and Oregon.</a:t>
            </a:r>
            <a:endParaRPr lang="en-US" sz="1200" b="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At the current annual rates of increase, all APIs</a:t>
            </a:r>
            <a:r>
              <a:rPr lang="en-US" sz="1200" kern="1200" baseline="0" dirty="0" smtClean="0">
                <a:solidFill>
                  <a:schemeClr val="tx1"/>
                </a:solidFill>
                <a:effectLst/>
                <a:latin typeface="+mn-lt"/>
                <a:ea typeface="+mn-ea"/>
                <a:cs typeface="+mn-cs"/>
              </a:rPr>
              <a:t> </a:t>
            </a:r>
            <a:r>
              <a:rPr lang="en-US" dirty="0" smtClean="0"/>
              <a:t>could achieve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benchmark in about 4</a:t>
            </a:r>
            <a:r>
              <a:rPr lang="en-US" sz="1200" kern="1200" baseline="0" dirty="0" smtClean="0">
                <a:solidFill>
                  <a:schemeClr val="tx1"/>
                </a:solidFill>
                <a:effectLst/>
                <a:latin typeface="+mn-lt"/>
                <a:ea typeface="+mn-ea"/>
                <a:cs typeface="+mn-cs"/>
              </a:rPr>
              <a:t> years. For individual API ethnic groups, Filipinos, other Pacific Islanders,</a:t>
            </a:r>
            <a:r>
              <a:rPr lang="en-US" sz="1200" kern="1200" dirty="0" smtClean="0">
                <a:solidFill>
                  <a:schemeClr val="tx1"/>
                </a:solidFill>
                <a:effectLst/>
                <a:latin typeface="+mn-lt"/>
                <a:ea typeface="+mn-ea"/>
                <a:cs typeface="+mn-cs"/>
              </a:rPr>
              <a:t> Asian</a:t>
            </a:r>
            <a:r>
              <a:rPr lang="en-US" sz="1200" kern="1200" baseline="0" dirty="0" smtClean="0">
                <a:solidFill>
                  <a:schemeClr val="tx1"/>
                </a:solidFill>
                <a:effectLst/>
                <a:latin typeface="+mn-lt"/>
                <a:ea typeface="+mn-ea"/>
                <a:cs typeface="+mn-cs"/>
              </a:rPr>
              <a:t> Indians, and other Asians could reach the benchmark </a:t>
            </a:r>
            <a:r>
              <a:rPr lang="en-US" sz="1200" kern="1200" dirty="0" smtClean="0">
                <a:solidFill>
                  <a:schemeClr val="tx1"/>
                </a:solidFill>
                <a:effectLst/>
                <a:latin typeface="+mn-lt"/>
                <a:ea typeface="+mn-ea"/>
                <a:cs typeface="+mn-cs"/>
              </a:rPr>
              <a:t>in </a:t>
            </a:r>
            <a:r>
              <a:rPr lang="en-US" sz="1200" b="0" kern="1200" dirty="0" smtClean="0">
                <a:solidFill>
                  <a:schemeClr val="tx1"/>
                </a:solidFill>
                <a:effectLst/>
                <a:latin typeface="+mn-lt"/>
                <a:ea typeface="+mn-ea"/>
                <a:cs typeface="+mn-cs"/>
              </a:rPr>
              <a:t>about</a:t>
            </a:r>
            <a:r>
              <a:rPr lang="en-US" sz="1200" kern="1200" dirty="0" smtClean="0">
                <a:solidFill>
                  <a:schemeClr val="tx1"/>
                </a:solidFill>
                <a:effectLst/>
                <a:latin typeface="+mn-lt"/>
                <a:ea typeface="+mn-ea"/>
                <a:cs typeface="+mn-cs"/>
              </a:rPr>
              <a:t> 6, 5,</a:t>
            </a:r>
            <a:r>
              <a:rPr lang="en-US" sz="1200" kern="1200" baseline="0" dirty="0" smtClean="0">
                <a:solidFill>
                  <a:schemeClr val="tx1"/>
                </a:solidFill>
                <a:effectLst/>
                <a:latin typeface="+mn-lt"/>
                <a:ea typeface="+mn-ea"/>
                <a:cs typeface="+mn-cs"/>
              </a:rPr>
              <a:t> 4, </a:t>
            </a:r>
            <a:r>
              <a:rPr lang="en-US" sz="1200" kern="1200" dirty="0" smtClean="0">
                <a:solidFill>
                  <a:schemeClr val="tx1"/>
                </a:solidFill>
                <a:effectLst/>
                <a:latin typeface="+mn-lt"/>
                <a:ea typeface="+mn-ea"/>
                <a:cs typeface="+mn-cs"/>
              </a:rPr>
              <a:t>and 3 years, respectively.</a:t>
            </a:r>
            <a:r>
              <a:rPr lang="en-US" sz="1200" kern="1200" baseline="0" dirty="0" smtClean="0">
                <a:solidFill>
                  <a:schemeClr val="tx1"/>
                </a:solidFill>
                <a:effectLst/>
                <a:latin typeface="+mn-lt"/>
                <a:ea typeface="+mn-ea"/>
                <a:cs typeface="+mn-cs"/>
              </a:rPr>
              <a:t> Chinese, Vietnamese, and Native Hawaiian groups show no progress toward</a:t>
            </a:r>
            <a:r>
              <a:rPr lang="en-US" sz="1200" kern="1200" dirty="0" smtClean="0">
                <a:solidFill>
                  <a:schemeClr val="tx1"/>
                </a:solidFill>
                <a:effectLst/>
                <a:latin typeface="+mn-lt"/>
                <a:ea typeface="+mn-ea"/>
                <a:cs typeface="+mn-cs"/>
              </a:rPr>
              <a:t> the benchmark.</a:t>
            </a:r>
          </a:p>
          <a:p>
            <a:pPr marL="628650" lvl="1" indent="-171450">
              <a:buFont typeface="Arial" panose="020B0604020202020204" pitchFamily="34" charset="0"/>
              <a:buChar char="•"/>
            </a:pPr>
            <a:r>
              <a:rPr lang="en-US" sz="1200" kern="1200" baseline="0" dirty="0" smtClean="0">
                <a:solidFill>
                  <a:schemeClr val="tx1"/>
                </a:solidFill>
                <a:effectLst/>
                <a:latin typeface="+mn-lt"/>
                <a:ea typeface="+mn-ea"/>
                <a:cs typeface="+mn-cs"/>
              </a:rPr>
              <a:t>Mexicans and other Hispanics could reach the benchmark in </a:t>
            </a:r>
            <a:r>
              <a:rPr lang="en-US" sz="1200" kern="1200" dirty="0" smtClean="0">
                <a:solidFill>
                  <a:schemeClr val="tx1"/>
                </a:solidFill>
                <a:effectLst/>
                <a:latin typeface="+mn-lt"/>
                <a:ea typeface="+mn-ea"/>
                <a:cs typeface="+mn-cs"/>
              </a:rPr>
              <a:t>about 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years.</a:t>
            </a:r>
            <a:endParaRPr lang="en-US" sz="18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5E9B153-67B9-4602-A9FE-81AAF274874B}" type="slidenum">
              <a:rPr lang="en-US" smtClean="0"/>
              <a:t>143</a:t>
            </a:fld>
            <a:endParaRPr lang="en-US"/>
          </a:p>
        </p:txBody>
      </p:sp>
    </p:spTree>
    <p:extLst>
      <p:ext uri="{BB962C8B-B14F-4D97-AF65-F5344CB8AC3E}">
        <p14:creationId xmlns:p14="http://schemas.microsoft.com/office/powerpoint/2010/main" val="316507620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144</a:t>
            </a:fld>
            <a:endParaRPr lang="en-US"/>
          </a:p>
        </p:txBody>
      </p:sp>
    </p:spTree>
    <p:extLst>
      <p:ext uri="{BB962C8B-B14F-4D97-AF65-F5344CB8AC3E}">
        <p14:creationId xmlns:p14="http://schemas.microsoft.com/office/powerpoint/2010/main" val="330510293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145</a:t>
            </a:fld>
            <a:endParaRPr lang="en-US"/>
          </a:p>
        </p:txBody>
      </p:sp>
    </p:spTree>
    <p:extLst>
      <p:ext uri="{BB962C8B-B14F-4D97-AF65-F5344CB8AC3E}">
        <p14:creationId xmlns:p14="http://schemas.microsoft.com/office/powerpoint/2010/main" val="330510293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040" y="5257800"/>
            <a:ext cx="5608320" cy="3886200"/>
          </a:xfrm>
        </p:spPr>
        <p:txBody>
          <a:bodyPr/>
          <a:lstStyle/>
          <a:p>
            <a:pPr marL="171450" lvl="0" indent="-171450">
              <a:buFont typeface="Arial" panose="020B0604020202020204" pitchFamily="34" charset="0"/>
              <a:buChar char="•"/>
            </a:pPr>
            <a:r>
              <a:rPr lang="en-US" sz="1050" b="1" kern="1200" dirty="0" smtClean="0">
                <a:solidFill>
                  <a:schemeClr val="tx1"/>
                </a:solidFill>
                <a:effectLst/>
              </a:rPr>
              <a:t>Overall:</a:t>
            </a:r>
            <a:r>
              <a:rPr lang="en-US" sz="1050" b="1" kern="1200" baseline="0" dirty="0" smtClean="0">
                <a:solidFill>
                  <a:schemeClr val="tx1"/>
                </a:solidFill>
                <a:effectLst/>
              </a:rPr>
              <a:t> </a:t>
            </a:r>
            <a:r>
              <a:rPr lang="en-US" sz="1050" b="0" kern="1200" dirty="0" smtClean="0">
                <a:solidFill>
                  <a:schemeClr val="tx1"/>
                </a:solidFill>
                <a:effectLst/>
              </a:rPr>
              <a:t>In</a:t>
            </a:r>
            <a:r>
              <a:rPr lang="en-US" sz="1050" b="0" kern="1200" baseline="0" dirty="0" smtClean="0">
                <a:solidFill>
                  <a:schemeClr val="tx1"/>
                </a:solidFill>
                <a:effectLst/>
              </a:rPr>
              <a:t> 2013, the overall percentage of people with current asthma who reported taking preventive asthma medicine daily or almost daily was 22.5%.</a:t>
            </a:r>
            <a:endParaRPr lang="en-US" sz="1050" b="1" kern="1200" dirty="0" smtClean="0">
              <a:solidFill>
                <a:schemeClr val="tx1"/>
              </a:solidFill>
              <a:effectLst/>
            </a:endParaRPr>
          </a:p>
          <a:p>
            <a:pPr marL="171450" lvl="0" indent="-171450">
              <a:buFont typeface="Arial" panose="020B0604020202020204" pitchFamily="34" charset="0"/>
              <a:buChar char="•"/>
            </a:pPr>
            <a:r>
              <a:rPr lang="en-US" sz="1050" b="1" kern="1200" dirty="0" smtClean="0">
                <a:solidFill>
                  <a:schemeClr val="tx1"/>
                </a:solidFill>
                <a:effectLst/>
              </a:rPr>
              <a:t>Trends:</a:t>
            </a:r>
            <a:r>
              <a:rPr lang="en-US" sz="1050" b="1" kern="1200" baseline="0" dirty="0" smtClean="0">
                <a:solidFill>
                  <a:schemeClr val="tx1"/>
                </a:solidFill>
                <a:effectLst/>
              </a:rPr>
              <a:t> </a:t>
            </a:r>
            <a:r>
              <a:rPr lang="en-US" sz="1050" kern="1200" dirty="0" smtClean="0">
                <a:solidFill>
                  <a:schemeClr val="tx1"/>
                </a:solidFill>
                <a:effectLst/>
              </a:rPr>
              <a:t>From 2003 to 2013, the percentage of people with current asthma who reported taking preventive medicine daily or almost daily decreased:</a:t>
            </a:r>
          </a:p>
          <a:p>
            <a:pPr marL="628650" lvl="1" indent="-171450">
              <a:buFont typeface="Arial" panose="020B0604020202020204" pitchFamily="34" charset="0"/>
              <a:buChar char="•"/>
            </a:pPr>
            <a:r>
              <a:rPr lang="en-US" sz="1050" kern="1200" dirty="0" smtClean="0">
                <a:solidFill>
                  <a:schemeClr val="tx1"/>
                </a:solidFill>
                <a:effectLst/>
              </a:rPr>
              <a:t>From 29.6% to 22.5%</a:t>
            </a:r>
            <a:r>
              <a:rPr lang="en-US" sz="1050" kern="1200" baseline="0" dirty="0" smtClean="0">
                <a:solidFill>
                  <a:schemeClr val="tx1"/>
                </a:solidFill>
                <a:effectLst/>
              </a:rPr>
              <a:t> for total adult population.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dirty="0" smtClean="0">
                <a:ln>
                  <a:noFill/>
                </a:ln>
                <a:solidFill>
                  <a:prstClr val="black"/>
                </a:solidFill>
                <a:effectLst/>
                <a:uLnTx/>
                <a:uFillTx/>
              </a:rPr>
              <a:t>From 29.8% to 21.7% for those under age 65 with private insurance.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smtClean="0">
                <a:solidFill>
                  <a:schemeClr val="tx1"/>
                </a:solidFill>
                <a:effectLst/>
              </a:rPr>
              <a:t>From 29.5% to 20.7% for those under age 65 with public insurance.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kern="1200" baseline="0" dirty="0" smtClean="0">
                <a:solidFill>
                  <a:schemeClr val="tx1"/>
                </a:solidFill>
                <a:effectLst/>
              </a:rPr>
              <a:t>From 16.7% to 8.2% for those under age 65 with no insurance.</a:t>
            </a:r>
          </a:p>
          <a:p>
            <a:pPr marL="628650" lvl="1" indent="-171450">
              <a:buFont typeface="Arial" panose="020B0604020202020204" pitchFamily="34" charset="0"/>
              <a:buChar char="•"/>
              <a:defRPr/>
            </a:pPr>
            <a:r>
              <a:rPr lang="en-US" sz="1050" kern="1200" baseline="0" dirty="0" smtClean="0">
                <a:solidFill>
                  <a:schemeClr val="tx1"/>
                </a:solidFill>
                <a:effectLst/>
              </a:rPr>
              <a:t>From 22.3% to 13.5% for those age 18 and over with 0-1 chronic conditions.</a:t>
            </a:r>
          </a:p>
          <a:p>
            <a:pPr marL="628650" lvl="1" indent="-171450">
              <a:buFont typeface="Arial" panose="020B0604020202020204" pitchFamily="34" charset="0"/>
              <a:buChar char="•"/>
              <a:defRPr/>
            </a:pPr>
            <a:r>
              <a:rPr lang="en-US" sz="1050" kern="1200" baseline="0" dirty="0" smtClean="0">
                <a:solidFill>
                  <a:schemeClr val="tx1"/>
                </a:solidFill>
                <a:effectLst/>
              </a:rPr>
              <a:t>From 45.2% to 31.0% for those age 18 and over with 2-3 chronic conditions.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kern="1200" baseline="0" dirty="0" smtClean="0">
                <a:solidFill>
                  <a:schemeClr val="tx1"/>
                </a:solidFill>
                <a:effectLst/>
              </a:rPr>
              <a:t>From 56.4% to 45.1% for those age 18 and over with 4 or more chronic conditions.</a:t>
            </a:r>
            <a:endParaRPr lang="en-US" sz="1050" kern="1200" dirty="0" smtClean="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kern="1200" dirty="0" smtClean="0">
                <a:solidFill>
                  <a:schemeClr val="tx1"/>
                </a:solidFill>
                <a:effectLst/>
              </a:rPr>
              <a:t>Groups With Disparities:</a:t>
            </a:r>
          </a:p>
          <a:p>
            <a:pPr marL="628650" lvl="1" indent="-171450">
              <a:buFont typeface="Arial" panose="020B0604020202020204" pitchFamily="34" charset="0"/>
              <a:buChar char="•"/>
              <a:defRPr/>
            </a:pPr>
            <a:r>
              <a:rPr lang="en-US" sz="1050" kern="1200" dirty="0" smtClean="0">
                <a:solidFill>
                  <a:schemeClr val="tx1"/>
                </a:solidFill>
                <a:effectLst/>
              </a:rPr>
              <a:t>In 9 of 11 years, among people under age 65 with current asthma, those who were uninsured were less likely than those with private insurance to take preventive medicine daily or almost daily.</a:t>
            </a:r>
          </a:p>
          <a:p>
            <a:pPr marL="628650" lvl="1" indent="-171450">
              <a:buFont typeface="Arial" panose="020B0604020202020204" pitchFamily="34" charset="0"/>
              <a:buChar char="•"/>
              <a:defRPr/>
            </a:pPr>
            <a:r>
              <a:rPr lang="en-US" sz="1050" kern="1200" dirty="0" smtClean="0">
                <a:solidFill>
                  <a:schemeClr val="tx1"/>
                </a:solidFill>
                <a:effectLst/>
              </a:rPr>
              <a:t>In all years</a:t>
            </a:r>
            <a:r>
              <a:rPr lang="en-US" sz="1050" kern="1200" baseline="0" dirty="0" smtClean="0">
                <a:solidFill>
                  <a:schemeClr val="tx1"/>
                </a:solidFill>
                <a:effectLst/>
              </a:rPr>
              <a:t>, </a:t>
            </a:r>
            <a:r>
              <a:rPr lang="en-US" sz="1050" kern="1200" dirty="0" smtClean="0">
                <a:solidFill>
                  <a:schemeClr val="tx1"/>
                </a:solidFill>
                <a:effectLst/>
              </a:rPr>
              <a:t>among people age 18 and over with current asthma, those with </a:t>
            </a:r>
            <a:r>
              <a:rPr lang="en-US" sz="1050" kern="1200" baseline="0" dirty="0" smtClean="0">
                <a:solidFill>
                  <a:schemeClr val="tx1"/>
                </a:solidFill>
                <a:effectLst/>
              </a:rPr>
              <a:t>2-3 chronic conditions and 4 or more chronic conditions </a:t>
            </a:r>
            <a:r>
              <a:rPr lang="en-US" sz="1050" kern="1200" dirty="0" smtClean="0">
                <a:solidFill>
                  <a:schemeClr val="tx1"/>
                </a:solidFill>
                <a:effectLst/>
              </a:rPr>
              <a:t>were</a:t>
            </a:r>
            <a:r>
              <a:rPr lang="en-US" sz="1050" kern="1200" baseline="0" dirty="0" smtClean="0">
                <a:solidFill>
                  <a:schemeClr val="tx1"/>
                </a:solidFill>
                <a:effectLst/>
              </a:rPr>
              <a:t> more likely than those with </a:t>
            </a:r>
            <a:r>
              <a:rPr lang="en-US" sz="1050" kern="1200" dirty="0" smtClean="0">
                <a:solidFill>
                  <a:schemeClr val="tx1"/>
                </a:solidFill>
                <a:effectLst/>
              </a:rPr>
              <a:t>0-1 chronic conditions </a:t>
            </a:r>
            <a:r>
              <a:rPr lang="en-US" sz="1050" kern="1200" baseline="0" dirty="0" smtClean="0">
                <a:solidFill>
                  <a:schemeClr val="tx1"/>
                </a:solidFill>
                <a:effectLst/>
              </a:rPr>
              <a:t>to take preventive medicine daily or almost daily.</a:t>
            </a:r>
          </a:p>
          <a:p>
            <a:pPr marL="628650" lvl="1" indent="-171450">
              <a:buFont typeface="Arial" panose="020B0604020202020204" pitchFamily="34" charset="0"/>
              <a:buChar char="•"/>
              <a:defRPr/>
            </a:pPr>
            <a:r>
              <a:rPr lang="en-US" sz="1050" kern="1200" baseline="0" dirty="0" smtClean="0">
                <a:solidFill>
                  <a:schemeClr val="tx1"/>
                </a:solidFill>
                <a:effectLst/>
              </a:rPr>
              <a:t>Among people under age 65 with </a:t>
            </a:r>
            <a:r>
              <a:rPr lang="en-US" sz="1050" kern="1200" dirty="0" smtClean="0">
                <a:solidFill>
                  <a:schemeClr val="tx1"/>
                </a:solidFill>
                <a:effectLst/>
              </a:rPr>
              <a:t>current asthma who reported taking preventive asthma medicine daily or almost daily, t</a:t>
            </a:r>
            <a:r>
              <a:rPr lang="en-US" sz="1050" kern="1200" baseline="0" dirty="0" smtClean="0">
                <a:solidFill>
                  <a:schemeClr val="tx1"/>
                </a:solidFill>
                <a:effectLst/>
              </a:rPr>
              <a:t>he disparity between uninsured people and those with private insurance grew smaller but was still present.</a:t>
            </a:r>
            <a:endParaRPr lang="en-US" sz="1050" kern="1200" dirty="0" smtClean="0">
              <a:solidFill>
                <a:schemeClr val="tx1"/>
              </a:solidFill>
              <a:effectLst/>
            </a:endParaRPr>
          </a:p>
          <a:p>
            <a:endParaRPr lang="en-US" sz="1050" dirty="0"/>
          </a:p>
        </p:txBody>
      </p:sp>
      <p:sp>
        <p:nvSpPr>
          <p:cNvPr id="4" name="Slide Number Placeholder 3"/>
          <p:cNvSpPr>
            <a:spLocks noGrp="1"/>
          </p:cNvSpPr>
          <p:nvPr>
            <p:ph type="sldNum" sz="quarter" idx="10"/>
          </p:nvPr>
        </p:nvSpPr>
        <p:spPr/>
        <p:txBody>
          <a:bodyPr/>
          <a:lstStyle/>
          <a:p>
            <a:fld id="{05E9B153-67B9-4602-A9FE-81AAF274874B}" type="slidenum">
              <a:rPr lang="en-US" smtClean="0"/>
              <a:t>146</a:t>
            </a:fld>
            <a:endParaRPr lang="en-US"/>
          </a:p>
        </p:txBody>
      </p:sp>
    </p:spTree>
    <p:extLst>
      <p:ext uri="{BB962C8B-B14F-4D97-AF65-F5344CB8AC3E}">
        <p14:creationId xmlns:p14="http://schemas.microsoft.com/office/powerpoint/2010/main" val="291436299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147</a:t>
            </a:fld>
            <a:endParaRPr lang="en-US"/>
          </a:p>
        </p:txBody>
      </p:sp>
    </p:spTree>
    <p:extLst>
      <p:ext uri="{BB962C8B-B14F-4D97-AF65-F5344CB8AC3E}">
        <p14:creationId xmlns:p14="http://schemas.microsoft.com/office/powerpoint/2010/main" val="139022461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smtClean="0"/>
              <a:t>Overall </a:t>
            </a:r>
            <a:r>
              <a:rPr lang="en-US" b="1" smtClean="0"/>
              <a:t>Rate: </a:t>
            </a:r>
            <a:r>
              <a:rPr lang="en-US" kern="1200" smtClean="0">
                <a:solidFill>
                  <a:schemeClr val="tx1"/>
                </a:solidFill>
                <a:effectLst/>
                <a:latin typeface="+mn-lt"/>
                <a:ea typeface="+mn-ea"/>
                <a:cs typeface="+mn-cs"/>
              </a:rPr>
              <a:t>In </a:t>
            </a:r>
            <a:r>
              <a:rPr lang="en-US" kern="1200" dirty="0" smtClean="0">
                <a:solidFill>
                  <a:schemeClr val="tx1"/>
                </a:solidFill>
                <a:effectLst/>
                <a:latin typeface="+mn-lt"/>
                <a:ea typeface="+mn-ea"/>
                <a:cs typeface="+mn-cs"/>
              </a:rPr>
              <a:t>2013, 40.5% of people with current asthma received a written asthma management plan from their provider.</a:t>
            </a:r>
            <a:r>
              <a:rPr lang="en-US" b="1" kern="1200" baseline="0" dirty="0" smtClean="0">
                <a:solidFill>
                  <a:schemeClr val="tx1"/>
                </a:solidFill>
                <a:effectLst/>
                <a:latin typeface="+mn-lt"/>
                <a:ea typeface="+mn-ea"/>
                <a:cs typeface="+mn-cs"/>
              </a:rPr>
              <a:t> </a:t>
            </a:r>
            <a:endParaRPr lang="en-US"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 2013 Blacks (45.3%) and Hispanics (45.4%)</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were more likely than Whites (39%) to receive a written asthma management plan.</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 2013, adults with less than a high school education (27.7%) were less likely than high school graduates (37.6%) and </a:t>
            </a:r>
            <a:r>
              <a:rPr lang="en-US" dirty="0" smtClean="0"/>
              <a:t>those </a:t>
            </a:r>
            <a:r>
              <a:rPr lang="en-US" dirty="0"/>
              <a:t>with any college </a:t>
            </a:r>
            <a:r>
              <a:rPr lang="en-US" dirty="0" smtClean="0"/>
              <a:t>education (36.4%) </a:t>
            </a:r>
            <a:r>
              <a:rPr lang="en-US" kern="1200" dirty="0" smtClean="0">
                <a:solidFill>
                  <a:schemeClr val="tx1"/>
                </a:solidFill>
                <a:effectLst/>
                <a:latin typeface="+mn-lt"/>
                <a:ea typeface="+mn-ea"/>
                <a:cs typeface="+mn-cs"/>
              </a:rPr>
              <a:t>to receive a written asthma management plan.</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 2013, adults without insurance (34.4%) were </a:t>
            </a:r>
            <a:r>
              <a:rPr lang="en-US" b="0" kern="1200" dirty="0" smtClean="0">
                <a:solidFill>
                  <a:schemeClr val="tx1"/>
                </a:solidFill>
                <a:effectLst/>
                <a:latin typeface="+mn-lt"/>
                <a:ea typeface="+mn-ea"/>
                <a:cs typeface="+mn-cs"/>
              </a:rPr>
              <a:t>more</a:t>
            </a:r>
            <a:r>
              <a:rPr lang="en-US" kern="1200" dirty="0" smtClean="0">
                <a:solidFill>
                  <a:schemeClr val="tx1"/>
                </a:solidFill>
                <a:effectLst/>
                <a:latin typeface="+mn-lt"/>
                <a:ea typeface="+mn-ea"/>
                <a:cs typeface="+mn-cs"/>
              </a:rPr>
              <a:t> likely than</a:t>
            </a:r>
            <a:r>
              <a:rPr lang="en-US" dirty="0" smtClean="0"/>
              <a:t> adults </a:t>
            </a:r>
            <a:r>
              <a:rPr lang="en-US" dirty="0"/>
              <a:t>with private </a:t>
            </a:r>
            <a:r>
              <a:rPr lang="en-US" dirty="0" smtClean="0"/>
              <a:t>insurance (30.7%) </a:t>
            </a:r>
            <a:r>
              <a:rPr lang="en-US" kern="1200" dirty="0" smtClean="0">
                <a:solidFill>
                  <a:schemeClr val="tx1"/>
                </a:solidFill>
                <a:effectLst/>
                <a:latin typeface="+mn-lt"/>
                <a:ea typeface="+mn-ea"/>
                <a:cs typeface="+mn-cs"/>
              </a:rPr>
              <a:t>to receive a written asthma management plan.</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 2013, children ages 0-17 (50.8%) were more likely than</a:t>
            </a:r>
            <a:r>
              <a:rPr lang="en-US" dirty="0" smtClean="0"/>
              <a:t> </a:t>
            </a:r>
            <a:r>
              <a:rPr lang="en-US" dirty="0"/>
              <a:t>adults ages </a:t>
            </a:r>
            <a:r>
              <a:rPr lang="en-US" dirty="0" smtClean="0"/>
              <a:t>18-44 (36.2%),</a:t>
            </a:r>
            <a:r>
              <a:rPr lang="en-US" baseline="0" dirty="0" smtClean="0"/>
              <a:t> 45-64 (39.0%), and 65 and over (34.9%)</a:t>
            </a:r>
            <a:r>
              <a:rPr lang="en-US" dirty="0" smtClean="0"/>
              <a:t> to </a:t>
            </a:r>
            <a:r>
              <a:rPr lang="en-US" kern="1200" dirty="0" smtClean="0">
                <a:solidFill>
                  <a:schemeClr val="tx1"/>
                </a:solidFill>
                <a:effectLst/>
                <a:latin typeface="+mn-lt"/>
                <a:ea typeface="+mn-ea"/>
                <a:cs typeface="+mn-cs"/>
              </a:rPr>
              <a:t>receive a written asthma management plan from their provider.</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148</a:t>
            </a:fld>
            <a:endParaRPr lang="en-US"/>
          </a:p>
        </p:txBody>
      </p:sp>
    </p:spTree>
    <p:extLst>
      <p:ext uri="{BB962C8B-B14F-4D97-AF65-F5344CB8AC3E}">
        <p14:creationId xmlns:p14="http://schemas.microsoft.com/office/powerpoint/2010/main" val="41995184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smtClean="0"/>
              <a:t>Overall </a:t>
            </a:r>
            <a:r>
              <a:rPr lang="en-US" b="1" smtClean="0"/>
              <a:t>Rate: </a:t>
            </a:r>
            <a:r>
              <a:rPr lang="en-US" kern="1200" smtClean="0">
                <a:solidFill>
                  <a:schemeClr val="tx1"/>
                </a:solidFill>
                <a:effectLst/>
                <a:latin typeface="+mn-lt"/>
                <a:ea typeface="+mn-ea"/>
                <a:cs typeface="+mn-cs"/>
              </a:rPr>
              <a:t>In </a:t>
            </a:r>
            <a:r>
              <a:rPr lang="en-US" kern="1200" dirty="0" smtClean="0">
                <a:solidFill>
                  <a:schemeClr val="tx1"/>
                </a:solidFill>
                <a:effectLst/>
                <a:latin typeface="+mn-lt"/>
                <a:ea typeface="+mn-ea"/>
                <a:cs typeface="+mn-cs"/>
              </a:rPr>
              <a:t>California,</a:t>
            </a:r>
            <a:r>
              <a:rPr lang="en-US" kern="1200" baseline="0" dirty="0" smtClean="0">
                <a:solidFill>
                  <a:schemeClr val="tx1"/>
                </a:solidFill>
                <a:effectLst/>
                <a:latin typeface="+mn-lt"/>
                <a:ea typeface="+mn-ea"/>
                <a:cs typeface="+mn-cs"/>
              </a:rPr>
              <a:t> in </a:t>
            </a:r>
            <a:r>
              <a:rPr lang="en-US" kern="1200" dirty="0" smtClean="0">
                <a:solidFill>
                  <a:schemeClr val="tx1"/>
                </a:solidFill>
                <a:effectLst/>
                <a:latin typeface="+mn-lt"/>
                <a:ea typeface="+mn-ea"/>
                <a:cs typeface="+mn-cs"/>
              </a:rPr>
              <a:t>2011-2013, 55.8% of Asian</a:t>
            </a:r>
            <a:r>
              <a:rPr lang="en-US" kern="1200" baseline="0" dirty="0" smtClean="0">
                <a:solidFill>
                  <a:schemeClr val="tx1"/>
                </a:solidFill>
                <a:effectLst/>
                <a:latin typeface="+mn-lt"/>
                <a:ea typeface="+mn-ea"/>
                <a:cs typeface="+mn-cs"/>
              </a:rPr>
              <a:t> Californians </a:t>
            </a:r>
            <a:r>
              <a:rPr lang="en-US" kern="1200" dirty="0" smtClean="0">
                <a:solidFill>
                  <a:schemeClr val="tx1"/>
                </a:solidFill>
                <a:effectLst/>
                <a:latin typeface="+mn-lt"/>
                <a:ea typeface="+mn-ea"/>
                <a:cs typeface="+mn-cs"/>
              </a:rPr>
              <a:t>with current asthma had a doctor who helped them develop an asthma management plan.</a:t>
            </a:r>
            <a:r>
              <a:rPr lang="en-US" b="1" kern="1200" baseline="0" dirty="0" smtClean="0">
                <a:solidFill>
                  <a:schemeClr val="tx1"/>
                </a:solidFill>
                <a:effectLst/>
                <a:latin typeface="+mn-lt"/>
                <a:ea typeface="+mn-ea"/>
                <a:cs typeface="+mn-cs"/>
              </a:rPr>
              <a:t> </a:t>
            </a:r>
            <a:endParaRPr lang="en-US"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 2011-2013, Asians (55.8%) were less likely than all</a:t>
            </a:r>
            <a:r>
              <a:rPr lang="en-US" kern="1200" baseline="0" dirty="0" smtClean="0">
                <a:solidFill>
                  <a:schemeClr val="tx1"/>
                </a:solidFill>
                <a:effectLst/>
                <a:latin typeface="+mn-lt"/>
                <a:ea typeface="+mn-ea"/>
                <a:cs typeface="+mn-cs"/>
              </a:rPr>
              <a:t> Californians (70.4%) to have a doctor help them develop an asthma management plan.</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There were</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moderate variations among Asian subgroups and slight </a:t>
            </a:r>
            <a:r>
              <a:rPr lang="en-US" kern="1200" baseline="0" dirty="0" smtClean="0">
                <a:solidFill>
                  <a:schemeClr val="tx1"/>
                </a:solidFill>
                <a:effectLst/>
                <a:latin typeface="+mn-lt"/>
                <a:ea typeface="+mn-ea"/>
                <a:cs typeface="+mn-cs"/>
              </a:rPr>
              <a:t>differences for Asians related to English proficiency; however, none of these </a:t>
            </a:r>
            <a:r>
              <a:rPr lang="en-US" b="0" kern="1200" baseline="0" dirty="0" smtClean="0">
                <a:solidFill>
                  <a:schemeClr val="tx1"/>
                </a:solidFill>
                <a:effectLst/>
                <a:latin typeface="+mn-lt"/>
                <a:ea typeface="+mn-ea"/>
                <a:cs typeface="+mn-cs"/>
              </a:rPr>
              <a:t>differences </a:t>
            </a:r>
            <a:r>
              <a:rPr lang="en-US" kern="1200" baseline="0" dirty="0" smtClean="0">
                <a:solidFill>
                  <a:schemeClr val="tx1"/>
                </a:solidFill>
                <a:effectLst/>
                <a:latin typeface="+mn-lt"/>
                <a:ea typeface="+mn-ea"/>
                <a:cs typeface="+mn-cs"/>
              </a:rPr>
              <a:t>were statistically significant due in part to large standard errors.</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149</a:t>
            </a:fld>
            <a:endParaRPr lang="en-US"/>
          </a:p>
        </p:txBody>
      </p:sp>
    </p:spTree>
    <p:extLst>
      <p:ext uri="{BB962C8B-B14F-4D97-AF65-F5344CB8AC3E}">
        <p14:creationId xmlns:p14="http://schemas.microsoft.com/office/powerpoint/2010/main" val="41995184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smtClean="0"/>
              <a:t>Overall Rate: </a:t>
            </a:r>
            <a:r>
              <a:rPr lang="en-US" kern="1200" dirty="0" smtClean="0">
                <a:solidFill>
                  <a:schemeClr val="tx1"/>
                </a:solidFill>
                <a:effectLst/>
                <a:latin typeface="+mn-lt"/>
                <a:ea typeface="+mn-ea"/>
                <a:cs typeface="+mn-cs"/>
              </a:rPr>
              <a:t>In California,</a:t>
            </a:r>
            <a:r>
              <a:rPr lang="en-US" kern="1200" baseline="0" dirty="0" smtClean="0">
                <a:solidFill>
                  <a:schemeClr val="tx1"/>
                </a:solidFill>
                <a:effectLst/>
                <a:latin typeface="+mn-lt"/>
                <a:ea typeface="+mn-ea"/>
                <a:cs typeface="+mn-cs"/>
              </a:rPr>
              <a:t> in </a:t>
            </a:r>
            <a:r>
              <a:rPr lang="en-US" kern="1200" dirty="0" smtClean="0">
                <a:solidFill>
                  <a:schemeClr val="tx1"/>
                </a:solidFill>
                <a:effectLst/>
                <a:latin typeface="+mn-lt"/>
                <a:ea typeface="+mn-ea"/>
                <a:cs typeface="+mn-cs"/>
              </a:rPr>
              <a:t>2011-2013, 62.1% of Hispanics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with current asthma had a doctor who helped them develop an asthma management plan.</a:t>
            </a:r>
            <a:r>
              <a:rPr lang="en-US" b="1" kern="1200" baseline="0" dirty="0" smtClean="0">
                <a:solidFill>
                  <a:schemeClr val="tx1"/>
                </a:solidFill>
                <a:effectLst/>
                <a:latin typeface="+mn-lt"/>
                <a:ea typeface="+mn-ea"/>
                <a:cs typeface="+mn-cs"/>
              </a:rPr>
              <a:t> </a:t>
            </a:r>
            <a:endParaRPr lang="en-US"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 2011-2013, Hispanics (62.1%) were less likely than all</a:t>
            </a:r>
            <a:r>
              <a:rPr lang="en-US" kern="1200" baseline="0" dirty="0" smtClean="0">
                <a:solidFill>
                  <a:schemeClr val="tx1"/>
                </a:solidFill>
                <a:effectLst/>
                <a:latin typeface="+mn-lt"/>
                <a:ea typeface="+mn-ea"/>
                <a:cs typeface="+mn-cs"/>
              </a:rPr>
              <a:t> Californians (70.4%) to have a doctor help them develop an asthma management plan.</a:t>
            </a:r>
          </a:p>
          <a:p>
            <a:pPr marL="628650" lvl="1" indent="-171450">
              <a:buFont typeface="Arial" panose="020B0604020202020204" pitchFamily="34" charset="0"/>
              <a:buChar char="•"/>
            </a:pPr>
            <a:r>
              <a:rPr lang="en-US" b="0" kern="1200" dirty="0" smtClean="0">
                <a:solidFill>
                  <a:schemeClr val="tx1"/>
                </a:solidFill>
                <a:effectLst/>
                <a:latin typeface="+mn-lt"/>
                <a:ea typeface="+mn-ea"/>
                <a:cs typeface="+mn-cs"/>
              </a:rPr>
              <a:t>In 2011-2013, among Hispanics, those with less than</a:t>
            </a:r>
            <a:r>
              <a:rPr lang="en-US" b="0" kern="1200" baseline="0" dirty="0" smtClean="0">
                <a:solidFill>
                  <a:schemeClr val="tx1"/>
                </a:solidFill>
                <a:effectLst/>
                <a:latin typeface="+mn-lt"/>
                <a:ea typeface="+mn-ea"/>
                <a:cs typeface="+mn-cs"/>
              </a:rPr>
              <a:t> a high school education (46.5%) were less </a:t>
            </a:r>
            <a:r>
              <a:rPr lang="en-US" b="0" kern="1200" dirty="0" smtClean="0">
                <a:solidFill>
                  <a:schemeClr val="tx1"/>
                </a:solidFill>
                <a:effectLst/>
                <a:latin typeface="+mn-lt"/>
                <a:ea typeface="+mn-ea"/>
                <a:cs typeface="+mn-cs"/>
              </a:rPr>
              <a:t>likely than </a:t>
            </a:r>
            <a:r>
              <a:rPr lang="en-US" b="0" kern="1200" baseline="0" dirty="0" smtClean="0">
                <a:solidFill>
                  <a:schemeClr val="tx1"/>
                </a:solidFill>
                <a:effectLst/>
                <a:latin typeface="+mn-lt"/>
                <a:ea typeface="+mn-ea"/>
                <a:cs typeface="+mn-cs"/>
              </a:rPr>
              <a:t>high school graduates (65.7%) and those with any college education (68.8%) to have a doctor help them develop an asthma management 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kern="1200" dirty="0" smtClean="0">
                <a:solidFill>
                  <a:schemeClr val="tx1"/>
                </a:solidFill>
                <a:effectLst/>
                <a:latin typeface="+mn-lt"/>
                <a:ea typeface="+mn-ea"/>
                <a:cs typeface="+mn-cs"/>
              </a:rPr>
              <a:t>In 2011-2013, among Hispanics, those who did not speak English well</a:t>
            </a:r>
            <a:r>
              <a:rPr lang="en-US" b="0" kern="1200" baseline="0" dirty="0" smtClean="0">
                <a:solidFill>
                  <a:schemeClr val="tx1"/>
                </a:solidFill>
                <a:effectLst/>
                <a:latin typeface="+mn-lt"/>
                <a:ea typeface="+mn-ea"/>
                <a:cs typeface="+mn-cs"/>
              </a:rPr>
              <a:t> (43.5%) were less </a:t>
            </a:r>
            <a:r>
              <a:rPr lang="en-US" b="0" kern="1200" dirty="0" smtClean="0">
                <a:solidFill>
                  <a:schemeClr val="tx1"/>
                </a:solidFill>
                <a:effectLst/>
                <a:latin typeface="+mn-lt"/>
                <a:ea typeface="+mn-ea"/>
                <a:cs typeface="+mn-cs"/>
              </a:rPr>
              <a:t>likely than those</a:t>
            </a:r>
            <a:r>
              <a:rPr lang="en-US" b="0" kern="1200" baseline="0" dirty="0" smtClean="0">
                <a:solidFill>
                  <a:schemeClr val="tx1"/>
                </a:solidFill>
                <a:effectLst/>
                <a:latin typeface="+mn-lt"/>
                <a:ea typeface="+mn-ea"/>
                <a:cs typeface="+mn-cs"/>
              </a:rPr>
              <a:t> who spoke English well or very well (65.1%) and those who spoke only English at home (69.9%) to report receiving help developing an asthma management plan.</a:t>
            </a:r>
          </a:p>
        </p:txBody>
      </p:sp>
      <p:sp>
        <p:nvSpPr>
          <p:cNvPr id="4" name="Slide Number Placeholder 3"/>
          <p:cNvSpPr>
            <a:spLocks noGrp="1"/>
          </p:cNvSpPr>
          <p:nvPr>
            <p:ph type="sldNum" sz="quarter" idx="10"/>
          </p:nvPr>
        </p:nvSpPr>
        <p:spPr/>
        <p:txBody>
          <a:bodyPr/>
          <a:lstStyle/>
          <a:p>
            <a:fld id="{05E9B153-67B9-4602-A9FE-81AAF274874B}" type="slidenum">
              <a:rPr lang="en-US" smtClean="0"/>
              <a:t>150</a:t>
            </a:fld>
            <a:endParaRPr lang="en-US"/>
          </a:p>
        </p:txBody>
      </p:sp>
    </p:spTree>
    <p:extLst>
      <p:ext uri="{BB962C8B-B14F-4D97-AF65-F5344CB8AC3E}">
        <p14:creationId xmlns:p14="http://schemas.microsoft.com/office/powerpoint/2010/main" val="41995184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018C42-DD96-4C07-BF1C-301766F5C6C3}" type="slidenum">
              <a:rPr lang="en-US" smtClean="0"/>
              <a:t>151</a:t>
            </a:fld>
            <a:endParaRPr lang="en-US"/>
          </a:p>
        </p:txBody>
      </p:sp>
    </p:spTree>
    <p:extLst>
      <p:ext uri="{BB962C8B-B14F-4D97-AF65-F5344CB8AC3E}">
        <p14:creationId xmlns:p14="http://schemas.microsoft.com/office/powerpoint/2010/main" val="234015706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a practice-based approach, the care provider identifies and refers families to a care coordination program in the medical care facility. </a:t>
            </a:r>
          </a:p>
          <a:p>
            <a:pPr marL="171450" indent="-171450">
              <a:buFont typeface="Arial" panose="020B0604020202020204" pitchFamily="34" charset="0"/>
              <a:buChar char="•"/>
            </a:pPr>
            <a:r>
              <a:rPr lang="en-US" dirty="0" smtClean="0"/>
              <a:t>It is better to place care coordinators in the community:</a:t>
            </a:r>
          </a:p>
          <a:p>
            <a:pPr marL="628650" lvl="1" indent="-171450">
              <a:buFont typeface="Arial" panose="020B0604020202020204" pitchFamily="34" charset="0"/>
              <a:buChar char="•"/>
            </a:pPr>
            <a:r>
              <a:rPr lang="en-US" dirty="0" smtClean="0"/>
              <a:t>They can learn and better understand the contextual factors and issues that affect families, and </a:t>
            </a:r>
          </a:p>
          <a:p>
            <a:pPr marL="628650" lvl="1" indent="-171450">
              <a:buFont typeface="Arial" panose="020B0604020202020204" pitchFamily="34" charset="0"/>
              <a:buChar char="•"/>
            </a:pPr>
            <a:r>
              <a:rPr lang="en-US" dirty="0" smtClean="0"/>
              <a:t>They can identify tailored support and services for optimal health care outcomes for asthma patients (Findley, et al., 2011).</a:t>
            </a:r>
          </a:p>
          <a:p>
            <a:endParaRPr lang="en-US" dirty="0"/>
          </a:p>
        </p:txBody>
      </p:sp>
      <p:sp>
        <p:nvSpPr>
          <p:cNvPr id="4" name="Slide Number Placeholder 3"/>
          <p:cNvSpPr>
            <a:spLocks noGrp="1"/>
          </p:cNvSpPr>
          <p:nvPr>
            <p:ph type="sldNum" sz="quarter" idx="10"/>
          </p:nvPr>
        </p:nvSpPr>
        <p:spPr/>
        <p:txBody>
          <a:bodyPr/>
          <a:lstStyle/>
          <a:p>
            <a:fld id="{7E018C42-DD96-4C07-BF1C-301766F5C6C3}" type="slidenum">
              <a:rPr lang="en-US" smtClean="0"/>
              <a:t>152</a:t>
            </a:fld>
            <a:endParaRPr lang="en-US"/>
          </a:p>
        </p:txBody>
      </p:sp>
    </p:spTree>
    <p:extLst>
      <p:ext uri="{BB962C8B-B14F-4D97-AF65-F5344CB8AC3E}">
        <p14:creationId xmlns:p14="http://schemas.microsoft.com/office/powerpoint/2010/main" val="2340157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49930-D2C4-4E37-9A99-49F1796CF0E9}" type="slidenum">
              <a:rPr lang="en-US" smtClean="0"/>
              <a:t>15</a:t>
            </a:fld>
            <a:endParaRPr lang="en-US"/>
          </a:p>
        </p:txBody>
      </p:sp>
    </p:spTree>
    <p:extLst>
      <p:ext uri="{BB962C8B-B14F-4D97-AF65-F5344CB8AC3E}">
        <p14:creationId xmlns:p14="http://schemas.microsoft.com/office/powerpoint/2010/main" val="351817702"/>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9275" y="696913"/>
            <a:ext cx="5973763" cy="4479925"/>
          </a:xfrm>
        </p:spPr>
      </p:sp>
      <p:sp>
        <p:nvSpPr>
          <p:cNvPr id="3" name="Notes Placeholder 2"/>
          <p:cNvSpPr>
            <a:spLocks noGrp="1"/>
          </p:cNvSpPr>
          <p:nvPr>
            <p:ph type="body" idx="1"/>
          </p:nvPr>
        </p:nvSpPr>
        <p:spPr/>
        <p:txBody>
          <a:bodyPr/>
          <a:lstStyle/>
          <a:p>
            <a:pPr marL="173336" indent="-173336">
              <a:buFont typeface="Arial" panose="020B0604020202020204" pitchFamily="34" charset="0"/>
              <a:buChar char="•"/>
            </a:pPr>
            <a:r>
              <a:rPr lang="en-US" b="1" dirty="0" smtClean="0"/>
              <a:t>Importance:</a:t>
            </a:r>
            <a:r>
              <a:rPr lang="en-US" dirty="0" smtClean="0"/>
              <a:t> Asthma exacerbations were responsible for approximately 2 million ED visits in 2012. ED visits for asthma exacerbation suggest a failure of prevention-oriented care since most asthma exacerbations are preventable with high-quality </a:t>
            </a:r>
            <a:r>
              <a:rPr lang="en-US" b="0" dirty="0" smtClean="0"/>
              <a:t>long-term</a:t>
            </a:r>
            <a:r>
              <a:rPr lang="en-US" b="1" dirty="0" smtClean="0"/>
              <a:t> </a:t>
            </a:r>
            <a:r>
              <a:rPr lang="en-US" dirty="0" smtClean="0"/>
              <a:t>management.</a:t>
            </a:r>
          </a:p>
          <a:p>
            <a:pPr marL="173336" indent="-173336">
              <a:buFont typeface="Arial" panose="020B0604020202020204" pitchFamily="34" charset="0"/>
              <a:buChar char="•"/>
            </a:pPr>
            <a:r>
              <a:rPr lang="en-US" b="1" dirty="0" smtClean="0"/>
              <a:t>Trends: </a:t>
            </a:r>
            <a:r>
              <a:rPr lang="en-US" dirty="0" smtClean="0"/>
              <a:t>From 2008 to 2013, the overall rate of ED visits for asthma increased from </a:t>
            </a:r>
            <a:r>
              <a:rPr lang="en-US" b="0" dirty="0" smtClean="0"/>
              <a:t>578.0</a:t>
            </a:r>
            <a:r>
              <a:rPr lang="en-US" dirty="0" smtClean="0"/>
              <a:t> to 613.1 per 100,000 population. </a:t>
            </a:r>
          </a:p>
          <a:p>
            <a:pPr marL="173336" indent="-173336">
              <a:buFont typeface="Arial" panose="020B0604020202020204" pitchFamily="34" charset="0"/>
              <a:buChar char="•"/>
            </a:pPr>
            <a:r>
              <a:rPr lang="en-US" b="1" dirty="0" smtClean="0"/>
              <a:t>Groups With Disparities:</a:t>
            </a:r>
          </a:p>
          <a:p>
            <a:pPr marL="630536" lvl="1" indent="-173336">
              <a:buFont typeface="Arial" panose="020B0604020202020204" pitchFamily="34" charset="0"/>
              <a:buChar char="•"/>
            </a:pPr>
            <a:r>
              <a:rPr lang="en-US" dirty="0" smtClean="0"/>
              <a:t>From 2008 to 2013,</a:t>
            </a:r>
            <a:r>
              <a:rPr lang="en-US" baseline="0" dirty="0" smtClean="0"/>
              <a:t> rates of ED visits for asthma were highest in the Northeast and lowest in the West. In 2013, the rate of ED visits for asthma in the Northeast was 914.8 per 100,000 population, followed by the Midwest (674.4 per 100,000 population), the South (577.9 per 100,000 population), and the West (400.7 per 100,000 population).</a:t>
            </a:r>
          </a:p>
          <a:p>
            <a:pPr marL="630536" lvl="1" indent="-173336">
              <a:buFont typeface="Arial" panose="020B0604020202020204" pitchFamily="34" charset="0"/>
              <a:buChar char="•"/>
            </a:pPr>
            <a:r>
              <a:rPr lang="en-US" baseline="0" dirty="0" smtClean="0"/>
              <a:t>In all years, adults with the highest income were significantly less likely than all other income groups to have an ED visit for asthma.</a:t>
            </a:r>
          </a:p>
          <a:p>
            <a:pPr marL="628646" lvl="1" indent="-171446">
              <a:buFont typeface="Arial" panose="020B0604020202020204" pitchFamily="34" charset="0"/>
              <a:buChar char="•"/>
            </a:pPr>
            <a:r>
              <a:rPr lang="en-US" strike="noStrike" baseline="0" dirty="0" smtClean="0"/>
              <a:t>For more information on care coordination related to ED visits for asthma, go to http://www.ahrq.gov/research/findings/nhqrdr/chartbooks/carecoordination/index.html.</a:t>
            </a:r>
            <a:endParaRPr lang="en-US" strike="sngStrike" dirty="0" smtClean="0"/>
          </a:p>
          <a:p>
            <a:pPr lvl="1">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DBA85441-B8FD-4482-B224-ED4712CDF87E}" type="slidenum">
              <a:rPr lang="en-US" smtClean="0"/>
              <a:t>153</a:t>
            </a:fld>
            <a:endParaRPr lang="en-US"/>
          </a:p>
        </p:txBody>
      </p:sp>
    </p:spTree>
    <p:extLst>
      <p:ext uri="{BB962C8B-B14F-4D97-AF65-F5344CB8AC3E}">
        <p14:creationId xmlns:p14="http://schemas.microsoft.com/office/powerpoint/2010/main" val="194303795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154</a:t>
            </a:fld>
            <a:endParaRPr lang="en-US"/>
          </a:p>
        </p:txBody>
      </p:sp>
    </p:spTree>
    <p:extLst>
      <p:ext uri="{BB962C8B-B14F-4D97-AF65-F5344CB8AC3E}">
        <p14:creationId xmlns:p14="http://schemas.microsoft.com/office/powerpoint/2010/main" val="2839400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049930-D2C4-4E37-9A99-49F1796CF0E9}" type="slidenum">
              <a:rPr lang="en-US" smtClean="0"/>
              <a:t>16</a:t>
            </a:fld>
            <a:endParaRPr lang="en-US"/>
          </a:p>
        </p:txBody>
      </p:sp>
    </p:spTree>
    <p:extLst>
      <p:ext uri="{BB962C8B-B14F-4D97-AF65-F5344CB8AC3E}">
        <p14:creationId xmlns:p14="http://schemas.microsoft.com/office/powerpoint/2010/main" val="351817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17</a:t>
            </a:fld>
            <a:endParaRPr lang="en-US"/>
          </a:p>
        </p:txBody>
      </p:sp>
    </p:spTree>
    <p:extLst>
      <p:ext uri="{BB962C8B-B14F-4D97-AF65-F5344CB8AC3E}">
        <p14:creationId xmlns:p14="http://schemas.microsoft.com/office/powerpoint/2010/main" val="2241619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18</a:t>
            </a:fld>
            <a:endParaRPr lang="en-US"/>
          </a:p>
        </p:txBody>
      </p:sp>
    </p:spTree>
    <p:extLst>
      <p:ext uri="{BB962C8B-B14F-4D97-AF65-F5344CB8AC3E}">
        <p14:creationId xmlns:p14="http://schemas.microsoft.com/office/powerpoint/2010/main" val="2241619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19</a:t>
            </a:fld>
            <a:endParaRPr lang="en-US"/>
          </a:p>
        </p:txBody>
      </p:sp>
    </p:spTree>
    <p:extLst>
      <p:ext uri="{BB962C8B-B14F-4D97-AF65-F5344CB8AC3E}">
        <p14:creationId xmlns:p14="http://schemas.microsoft.com/office/powerpoint/2010/main" val="1682133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2</a:t>
            </a:fld>
            <a:endParaRPr lang="en-US"/>
          </a:p>
        </p:txBody>
      </p:sp>
    </p:spTree>
    <p:extLst>
      <p:ext uri="{BB962C8B-B14F-4D97-AF65-F5344CB8AC3E}">
        <p14:creationId xmlns:p14="http://schemas.microsoft.com/office/powerpoint/2010/main" val="1332896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20</a:t>
            </a:fld>
            <a:endParaRPr lang="en-US"/>
          </a:p>
        </p:txBody>
      </p:sp>
    </p:spTree>
    <p:extLst>
      <p:ext uri="{BB962C8B-B14F-4D97-AF65-F5344CB8AC3E}">
        <p14:creationId xmlns:p14="http://schemas.microsoft.com/office/powerpoint/2010/main" val="1682133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21</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22</a:t>
            </a:fld>
            <a:endParaRPr lang="en-US"/>
          </a:p>
        </p:txBody>
      </p:sp>
    </p:spTree>
    <p:extLst>
      <p:ext uri="{BB962C8B-B14F-4D97-AF65-F5344CB8AC3E}">
        <p14:creationId xmlns:p14="http://schemas.microsoft.com/office/powerpoint/2010/main" val="2188060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23</a:t>
            </a:fld>
            <a:endParaRPr lang="en-US"/>
          </a:p>
        </p:txBody>
      </p:sp>
    </p:spTree>
    <p:extLst>
      <p:ext uri="{BB962C8B-B14F-4D97-AF65-F5344CB8AC3E}">
        <p14:creationId xmlns:p14="http://schemas.microsoft.com/office/powerpoint/2010/main" val="19665614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57800"/>
            <a:ext cx="5608320" cy="334137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Measures of screening for cardiovascular disease and risk factors are in the Healthy</a:t>
            </a:r>
            <a:r>
              <a:rPr lang="en-US" baseline="0" dirty="0" smtClean="0"/>
              <a:t> Living </a:t>
            </a:r>
            <a:r>
              <a:rPr lang="en-US" baseline="0" dirty="0" err="1" smtClean="0"/>
              <a:t>chartbook</a:t>
            </a:r>
            <a:r>
              <a:rPr lang="en-US" baseline="0" dirty="0" smtClean="0"/>
              <a:t> at http://www.ahrq.gov/research/findings/nhqrdr/chartbooks/healthyliving/index.html.</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24</a:t>
            </a:fld>
            <a:endParaRPr lang="en-US"/>
          </a:p>
        </p:txBody>
      </p:sp>
    </p:spTree>
    <p:extLst>
      <p:ext uri="{BB962C8B-B14F-4D97-AF65-F5344CB8AC3E}">
        <p14:creationId xmlns:p14="http://schemas.microsoft.com/office/powerpoint/2010/main" val="2298931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25</a:t>
            </a:fld>
            <a:endParaRPr lang="en-US"/>
          </a:p>
        </p:txBody>
      </p:sp>
    </p:spTree>
    <p:extLst>
      <p:ext uri="{BB962C8B-B14F-4D97-AF65-F5344CB8AC3E}">
        <p14:creationId xmlns:p14="http://schemas.microsoft.com/office/powerpoint/2010/main" val="2290613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a:t>
            </a:r>
            <a:r>
              <a:rPr lang="en-US" b="1" dirty="0" smtClean="0"/>
              <a:t>:</a:t>
            </a:r>
            <a:r>
              <a:rPr lang="en-US" dirty="0" smtClean="0"/>
              <a:t> Although progress has been made in raising awareness of blood pressure screening and monitoring, blood pressure control among people with diagnosed high blood pressure remains a problem.</a:t>
            </a:r>
            <a:endParaRPr lang="en-US" dirty="0"/>
          </a:p>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1999-2002 </a:t>
            </a:r>
            <a:r>
              <a:rPr lang="en-US" dirty="0"/>
              <a:t>to </a:t>
            </a:r>
            <a:r>
              <a:rPr lang="en-US" dirty="0" smtClean="0"/>
              <a:t>2011-2012</a:t>
            </a:r>
            <a:r>
              <a:rPr lang="en-US" dirty="0"/>
              <a:t>, </a:t>
            </a:r>
            <a:r>
              <a:rPr lang="en-US" dirty="0" smtClean="0"/>
              <a:t>the </a:t>
            </a:r>
            <a:r>
              <a:rPr lang="en-US" dirty="0"/>
              <a:t>percentage of adults with hypertension who had their blood pressure under control</a:t>
            </a:r>
            <a:r>
              <a:rPr lang="en-US" dirty="0" smtClean="0"/>
              <a:t> </a:t>
            </a:r>
            <a:r>
              <a:rPr lang="en-US" dirty="0"/>
              <a:t>improved </a:t>
            </a:r>
            <a:r>
              <a:rPr lang="en-US" dirty="0" smtClean="0"/>
              <a:t>overall. The percentage</a:t>
            </a:r>
            <a:r>
              <a:rPr lang="en-US" baseline="0" dirty="0" smtClean="0"/>
              <a:t> also improved for</a:t>
            </a:r>
            <a:r>
              <a:rPr lang="en-US" dirty="0" smtClean="0"/>
              <a:t> adults with less than a high school education and adults with </a:t>
            </a:r>
            <a:r>
              <a:rPr lang="en-US" b="0" dirty="0" smtClean="0"/>
              <a:t>any </a:t>
            </a:r>
            <a:r>
              <a:rPr lang="en-US" dirty="0" smtClean="0"/>
              <a:t>college. There was no </a:t>
            </a:r>
            <a:r>
              <a:rPr lang="en-US" b="0" dirty="0" smtClean="0"/>
              <a:t>statistically significant </a:t>
            </a:r>
            <a:r>
              <a:rPr lang="en-US" dirty="0" smtClean="0"/>
              <a:t>change among high school graduates.</a:t>
            </a:r>
            <a:endParaRPr lang="en-US" b="1" dirty="0"/>
          </a:p>
          <a:p>
            <a:pPr marL="171450" indent="-171450">
              <a:buFont typeface="Arial" panose="020B0604020202020204" pitchFamily="34" charset="0"/>
              <a:buChar char="•"/>
            </a:pPr>
            <a:r>
              <a:rPr lang="en-US" b="1" dirty="0"/>
              <a:t>Groups </a:t>
            </a:r>
            <a:r>
              <a:rPr lang="en-US" b="1" dirty="0" smtClean="0"/>
              <a:t>With </a:t>
            </a:r>
            <a:r>
              <a:rPr lang="en-US" b="1" dirty="0"/>
              <a:t>Disparities</a:t>
            </a:r>
            <a:r>
              <a:rPr lang="en-US" b="1" dirty="0" smtClean="0"/>
              <a:t>: </a:t>
            </a:r>
            <a:r>
              <a:rPr lang="en-US" dirty="0" smtClean="0"/>
              <a:t>In all years, </a:t>
            </a:r>
            <a:r>
              <a:rPr lang="en-US" dirty="0"/>
              <a:t>adults </a:t>
            </a:r>
            <a:r>
              <a:rPr lang="en-US" dirty="0" smtClean="0"/>
              <a:t>with hypertension ages 40-59 and 60 years and over were more likely than adults ages 18-39 with hypertension to have </a:t>
            </a:r>
            <a:r>
              <a:rPr lang="en-US" dirty="0"/>
              <a:t>their blood pressure under </a:t>
            </a:r>
            <a:r>
              <a:rPr lang="en-US" dirty="0" smtClean="0"/>
              <a:t>control.</a:t>
            </a:r>
            <a:endParaRPr lang="en-US" b="1"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26</a:t>
            </a:fld>
            <a:endParaRPr lang="en-US"/>
          </a:p>
        </p:txBody>
      </p:sp>
    </p:spTree>
    <p:extLst>
      <p:ext uri="{BB962C8B-B14F-4D97-AF65-F5344CB8AC3E}">
        <p14:creationId xmlns:p14="http://schemas.microsoft.com/office/powerpoint/2010/main" val="10319142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2000"/>
            <a:ext cx="6048375" cy="4535488"/>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Importance: </a:t>
            </a:r>
            <a:r>
              <a:rPr lang="en-US" b="0" dirty="0" smtClean="0"/>
              <a:t>Serum lipid concentrations track</a:t>
            </a:r>
            <a:r>
              <a:rPr lang="en-US" b="0" baseline="0" dirty="0" smtClean="0"/>
              <a:t> from childhood into adulthood (Chauhan &amp; </a:t>
            </a:r>
            <a:r>
              <a:rPr lang="en-US" b="0" baseline="0" dirty="0" err="1" smtClean="0"/>
              <a:t>Paunikar</a:t>
            </a:r>
            <a:r>
              <a:rPr lang="en-US" b="0" baseline="0" dirty="0" smtClean="0"/>
              <a:t>, 2014). Among adults in the United States, dyslipidemia is associated with cardiovascular events, including premature death (Kit BK, et al, 2015). Early identification of dyslipidemia may improve long-term health outcomes. Current evidence-based clinical practice guidelines recommend universal screening of serum lipid concentrations during childhood (Chauhan &amp; </a:t>
            </a:r>
            <a:r>
              <a:rPr lang="en-US" b="0" baseline="0" dirty="0" err="1" smtClean="0"/>
              <a:t>Paunikar</a:t>
            </a:r>
            <a:r>
              <a:rPr lang="en-US" b="0" baseline="0" dirty="0" smtClean="0"/>
              <a:t>, 2014).</a:t>
            </a:r>
            <a:endParaRPr lang="en-US" b="0" dirty="0" smtClean="0"/>
          </a:p>
          <a:p>
            <a:pPr marL="171450" indent="-171450">
              <a:buFont typeface="Arial" panose="020B0604020202020204" pitchFamily="34" charset="0"/>
              <a:buChar char="•"/>
            </a:pPr>
            <a:r>
              <a:rPr lang="en-US" b="1" dirty="0"/>
              <a:t>Overall Rate: </a:t>
            </a:r>
            <a:r>
              <a:rPr lang="en-US" dirty="0" smtClean="0"/>
              <a:t>During 2011-2014, overall</a:t>
            </a:r>
            <a:r>
              <a:rPr lang="en-US" dirty="0"/>
              <a:t>, </a:t>
            </a:r>
            <a:r>
              <a:rPr lang="en-US" dirty="0" smtClean="0"/>
              <a:t>7.4% of children and adolescents ages 6-19 had high total cholesterol.</a:t>
            </a:r>
            <a:endParaRPr lang="en-US" b="1" dirty="0"/>
          </a:p>
          <a:p>
            <a:pPr marL="171450" indent="-171450">
              <a:buFont typeface="Arial" panose="020B0604020202020204" pitchFamily="34" charset="0"/>
              <a:buChar char="•"/>
            </a:pPr>
            <a:r>
              <a:rPr lang="en-US" b="1" dirty="0" smtClean="0"/>
              <a:t>Groups </a:t>
            </a:r>
            <a:r>
              <a:rPr lang="en-US" b="1" dirty="0"/>
              <a:t>With Disparities: </a:t>
            </a:r>
            <a:endParaRPr lang="en-US" b="1" dirty="0" smtClean="0"/>
          </a:p>
          <a:p>
            <a:pPr marL="628650" lvl="1" indent="-171450">
              <a:buFont typeface="Arial" panose="020B0604020202020204" pitchFamily="34" charset="0"/>
              <a:buChar char="•"/>
            </a:pPr>
            <a:r>
              <a:rPr lang="en-US" dirty="0" smtClean="0"/>
              <a:t>The percentage of</a:t>
            </a:r>
            <a:r>
              <a:rPr lang="en-US" b="1" dirty="0" smtClean="0"/>
              <a:t> </a:t>
            </a:r>
            <a:r>
              <a:rPr lang="en-US" dirty="0"/>
              <a:t>c</a:t>
            </a:r>
            <a:r>
              <a:rPr lang="en-US" dirty="0" smtClean="0"/>
              <a:t>hildren and adolescents with high cholesterol was lower among children ages 6-8 (6.0%) than adolescents ages 16-19 (8.9%). </a:t>
            </a:r>
          </a:p>
          <a:p>
            <a:pPr marL="628650" lvl="1" indent="-171450">
              <a:buFont typeface="Arial" panose="020B0604020202020204" pitchFamily="34" charset="0"/>
              <a:buChar char="•"/>
            </a:pPr>
            <a:r>
              <a:rPr lang="en-US" dirty="0" smtClean="0"/>
              <a:t>A higher percentage of </a:t>
            </a:r>
            <a:r>
              <a:rPr lang="en-US" b="0" dirty="0" smtClean="0"/>
              <a:t>females</a:t>
            </a:r>
            <a:r>
              <a:rPr lang="en-US" b="1" dirty="0" smtClean="0"/>
              <a:t> </a:t>
            </a:r>
            <a:r>
              <a:rPr lang="en-US" dirty="0" smtClean="0"/>
              <a:t>(8.9%) had high total cholesterol compared with </a:t>
            </a:r>
            <a:r>
              <a:rPr lang="en-US" b="0" dirty="0" smtClean="0"/>
              <a:t>males</a:t>
            </a:r>
            <a:r>
              <a:rPr lang="en-US" dirty="0" smtClean="0"/>
              <a:t> (5.9%).</a:t>
            </a:r>
          </a:p>
          <a:p>
            <a:pPr marL="628650" lvl="1" indent="-171450">
              <a:buFont typeface="Arial" panose="020B0604020202020204" pitchFamily="34" charset="0"/>
              <a:buChar char="•"/>
            </a:pPr>
            <a:r>
              <a:rPr lang="en-US" dirty="0" smtClean="0"/>
              <a:t>A higher percentage of Black (9.6%) and Asian (10.9%) children and adolescents had high total cholesterol compared with White (7.3%) children and adolescents.</a:t>
            </a:r>
          </a:p>
          <a:p>
            <a:pPr marL="628650" lvl="1" indent="-171450">
              <a:buFont typeface="Arial" panose="020B0604020202020204" pitchFamily="34" charset="0"/>
              <a:buChar char="•"/>
            </a:pPr>
            <a:r>
              <a:rPr lang="en-US" dirty="0" smtClean="0"/>
              <a:t>The percentage </a:t>
            </a:r>
            <a:r>
              <a:rPr lang="en-US" dirty="0"/>
              <a:t>of obese children </a:t>
            </a:r>
            <a:r>
              <a:rPr lang="en-US" dirty="0" smtClean="0"/>
              <a:t>and adolescents who had high total cholesterol was nearly twice the percentage of normal weight children with high total cholesterol (11.6% compared with 6.3%).</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27</a:t>
            </a:fld>
            <a:endParaRPr lang="en-US"/>
          </a:p>
        </p:txBody>
      </p:sp>
      <p:sp>
        <p:nvSpPr>
          <p:cNvPr id="5" name="TextBox 4"/>
          <p:cNvSpPr txBox="1"/>
          <p:nvPr/>
        </p:nvSpPr>
        <p:spPr>
          <a:xfrm>
            <a:off x="1219200" y="4724400"/>
            <a:ext cx="5181600" cy="584775"/>
          </a:xfrm>
          <a:prstGeom prst="rect">
            <a:avLst/>
          </a:prstGeom>
          <a:noFill/>
        </p:spPr>
        <p:txBody>
          <a:bodyPr wrap="square" rtlCol="0">
            <a:spAutoFit/>
          </a:bodyPr>
          <a:lstStyle/>
          <a:p>
            <a:r>
              <a:rPr lang="en-US" sz="800" b="1" dirty="0"/>
              <a:t>Source</a:t>
            </a:r>
            <a:r>
              <a:rPr lang="en-US" sz="800" dirty="0"/>
              <a:t>: CDC/NCHS, National Health and Nutrition Examination Survey, 2011-2014</a:t>
            </a:r>
            <a:r>
              <a:rPr lang="en-US" sz="800" dirty="0" smtClean="0"/>
              <a:t>.</a:t>
            </a:r>
          </a:p>
          <a:p>
            <a:r>
              <a:rPr lang="en-US" sz="800" b="1" dirty="0" smtClean="0"/>
              <a:t>Note</a:t>
            </a:r>
            <a:r>
              <a:rPr lang="en-US" sz="800" dirty="0" smtClean="0"/>
              <a:t>: High total cholesterol is 200mg/</a:t>
            </a:r>
            <a:r>
              <a:rPr lang="en-US" sz="800" dirty="0" err="1" smtClean="0"/>
              <a:t>dL</a:t>
            </a:r>
            <a:r>
              <a:rPr lang="en-US" sz="800" dirty="0" smtClean="0"/>
              <a:t> or more.</a:t>
            </a:r>
          </a:p>
          <a:p>
            <a:r>
              <a:rPr lang="en-US" sz="800" dirty="0"/>
              <a:t>Body mass index percentiles were categorized as at or above 5th to less than 85th (normal weight), at or above 85th to less than 95th (overweight), and at or above 95th (obese).</a:t>
            </a:r>
          </a:p>
        </p:txBody>
      </p:sp>
    </p:spTree>
    <p:extLst>
      <p:ext uri="{BB962C8B-B14F-4D97-AF65-F5344CB8AC3E}">
        <p14:creationId xmlns:p14="http://schemas.microsoft.com/office/powerpoint/2010/main" val="3848766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a:t>
            </a:r>
            <a:r>
              <a:rPr lang="en-US" b="1" dirty="0" smtClean="0"/>
              <a:t>: </a:t>
            </a:r>
            <a:r>
              <a:rPr lang="en-US" dirty="0" smtClean="0"/>
              <a:t>Studies have shown that atherosclerosis begins in childhood and can lead to coronary heart disease in adults. It has also been shown that there is a strong correlation between pediatric hyperlipidemia, carotid intimal thickening, and cardiovascular events in adults </a:t>
            </a:r>
            <a:r>
              <a:rPr lang="en-US" b="0" dirty="0" smtClean="0"/>
              <a:t>(Chauhan</a:t>
            </a:r>
            <a:r>
              <a:rPr lang="en-US" b="0" baseline="0" dirty="0" smtClean="0"/>
              <a:t> &amp; </a:t>
            </a:r>
            <a:r>
              <a:rPr lang="en-US" b="0" baseline="0" dirty="0" err="1" smtClean="0"/>
              <a:t>Paunikar</a:t>
            </a:r>
            <a:r>
              <a:rPr lang="en-US" b="0" baseline="0" dirty="0" smtClean="0"/>
              <a:t>, 2014)</a:t>
            </a:r>
            <a:r>
              <a:rPr lang="en-US" b="0" dirty="0" smtClean="0"/>
              <a:t>. </a:t>
            </a:r>
            <a:r>
              <a:rPr lang="en-US" dirty="0" smtClean="0"/>
              <a:t>The Bogalusa Heart Study demonstrated that non-high-density lipoprotein cholesterol is a better predictor of </a:t>
            </a:r>
            <a:r>
              <a:rPr lang="en-US" b="0" dirty="0" smtClean="0"/>
              <a:t>adult</a:t>
            </a:r>
            <a:r>
              <a:rPr lang="en-US" b="1" dirty="0" smtClean="0"/>
              <a:t> </a:t>
            </a:r>
            <a:r>
              <a:rPr lang="en-US" dirty="0" smtClean="0"/>
              <a:t>dyslipidemia than low-density lipoprotein cholesterol </a:t>
            </a:r>
            <a:r>
              <a:rPr lang="en-US" b="0" dirty="0" smtClean="0"/>
              <a:t>(Srinivasan,</a:t>
            </a:r>
            <a:r>
              <a:rPr lang="en-US" b="0" baseline="0" dirty="0" smtClean="0"/>
              <a:t> et al., 2006)</a:t>
            </a:r>
            <a:r>
              <a:rPr lang="en-US" b="0" dirty="0" smtClean="0"/>
              <a:t>. </a:t>
            </a:r>
          </a:p>
          <a:p>
            <a:pPr marL="171450" indent="-171450">
              <a:buFont typeface="Arial" panose="020B0604020202020204" pitchFamily="34" charset="0"/>
              <a:buChar char="•"/>
            </a:pPr>
            <a:r>
              <a:rPr lang="en-US" b="1" dirty="0" smtClean="0"/>
              <a:t>Overall Rate: </a:t>
            </a:r>
            <a:r>
              <a:rPr lang="en-US" dirty="0" smtClean="0"/>
              <a:t>During 2011-2014</a:t>
            </a:r>
            <a:r>
              <a:rPr lang="en-US" dirty="0"/>
              <a:t>, </a:t>
            </a:r>
            <a:r>
              <a:rPr lang="en-US" dirty="0" smtClean="0"/>
              <a:t>overall, 21.0% of children and adolescents had an abnormal cholesterol measure.</a:t>
            </a:r>
            <a:endParaRPr lang="en-US" b="1" dirty="0" smtClean="0"/>
          </a:p>
          <a:p>
            <a:pPr marL="171450" indent="-171450">
              <a:buFont typeface="Arial" panose="020B0604020202020204" pitchFamily="34" charset="0"/>
              <a:buChar char="•"/>
            </a:pPr>
            <a:r>
              <a:rPr lang="en-US" b="1" dirty="0" smtClean="0"/>
              <a:t>Groups </a:t>
            </a:r>
            <a:r>
              <a:rPr lang="en-US" b="1" dirty="0"/>
              <a:t>With Disparities: </a:t>
            </a:r>
            <a:endParaRPr lang="en-US" b="1" dirty="0" smtClean="0"/>
          </a:p>
          <a:p>
            <a:pPr marL="628650" lvl="1" indent="-171450">
              <a:buFont typeface="Arial" panose="020B0604020202020204" pitchFamily="34" charset="0"/>
              <a:buChar char="•"/>
            </a:pPr>
            <a:r>
              <a:rPr lang="en-US" dirty="0" smtClean="0"/>
              <a:t>The </a:t>
            </a:r>
            <a:r>
              <a:rPr lang="en-US" dirty="0"/>
              <a:t>percentage of</a:t>
            </a:r>
            <a:r>
              <a:rPr lang="en-US" b="1" dirty="0"/>
              <a:t> </a:t>
            </a:r>
            <a:r>
              <a:rPr lang="en-US" dirty="0"/>
              <a:t>children and adolescents </a:t>
            </a:r>
            <a:r>
              <a:rPr lang="en-US" dirty="0" smtClean="0"/>
              <a:t>who had at least one abnormal cholesterol reading increased with age. Approximately 14% of children ages 6-8 </a:t>
            </a:r>
            <a:r>
              <a:rPr lang="en-US" dirty="0"/>
              <a:t>had at least one abnormal cholesterol reading </a:t>
            </a:r>
            <a:r>
              <a:rPr lang="en-US" dirty="0" smtClean="0"/>
              <a:t>and 26.9% of adolescents ages 16-19 had at least one abnormal cholesterol measure. </a:t>
            </a:r>
          </a:p>
          <a:p>
            <a:pPr marL="628650" lvl="1" indent="-171450">
              <a:buFont typeface="Arial" panose="020B0604020202020204" pitchFamily="34" charset="0"/>
              <a:buChar char="•"/>
            </a:pPr>
            <a:r>
              <a:rPr lang="en-US" dirty="0" smtClean="0"/>
              <a:t>The percentage of Black children and adolescents with at least one abnormal cholesterol reading was lower than the percentage of White children and adolescents with at </a:t>
            </a:r>
            <a:r>
              <a:rPr lang="en-US" dirty="0"/>
              <a:t>least one abnormal cholesterol reading </a:t>
            </a:r>
            <a:r>
              <a:rPr lang="en-US" dirty="0" smtClean="0"/>
              <a:t>(17.8% compared with 21.5%).</a:t>
            </a:r>
          </a:p>
          <a:p>
            <a:pPr marL="628650" lvl="1" indent="-171450">
              <a:buFont typeface="Arial" panose="020B0604020202020204" pitchFamily="34" charset="0"/>
              <a:buChar char="•"/>
            </a:pPr>
            <a:r>
              <a:rPr lang="en-US" dirty="0" smtClean="0"/>
              <a:t>The percentage of </a:t>
            </a:r>
            <a:r>
              <a:rPr lang="en-US" b="0" dirty="0" smtClean="0"/>
              <a:t>obese children with at least one abnormal cholesterol measure </a:t>
            </a:r>
            <a:r>
              <a:rPr lang="en-US" dirty="0" smtClean="0"/>
              <a:t>(43.3%) was more than three times </a:t>
            </a:r>
            <a:r>
              <a:rPr lang="en-US" b="0" dirty="0" smtClean="0"/>
              <a:t>as high as the percentage </a:t>
            </a:r>
            <a:r>
              <a:rPr lang="en-US" dirty="0" smtClean="0"/>
              <a:t>among children of normal weight </a:t>
            </a:r>
            <a:r>
              <a:rPr lang="en-US" b="0" dirty="0" smtClean="0"/>
              <a:t>(13.8%).</a:t>
            </a: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28</a:t>
            </a:fld>
            <a:endParaRPr lang="en-US"/>
          </a:p>
        </p:txBody>
      </p:sp>
      <p:sp>
        <p:nvSpPr>
          <p:cNvPr id="5" name="TextBox 4"/>
          <p:cNvSpPr txBox="1"/>
          <p:nvPr/>
        </p:nvSpPr>
        <p:spPr>
          <a:xfrm>
            <a:off x="961604" y="4648200"/>
            <a:ext cx="5029200" cy="707886"/>
          </a:xfrm>
          <a:prstGeom prst="rect">
            <a:avLst/>
          </a:prstGeom>
          <a:noFill/>
        </p:spPr>
        <p:txBody>
          <a:bodyPr wrap="square" rtlCol="0">
            <a:spAutoFit/>
          </a:bodyPr>
          <a:lstStyle/>
          <a:p>
            <a:r>
              <a:rPr lang="en-US" sz="800" b="1" dirty="0" smtClean="0"/>
              <a:t>Source</a:t>
            </a:r>
            <a:r>
              <a:rPr lang="en-US" sz="800" dirty="0" smtClean="0"/>
              <a:t>: CDC/NCHS, National Health and Nutrition Examination Survey, 2011-2014.</a:t>
            </a:r>
          </a:p>
          <a:p>
            <a:r>
              <a:rPr lang="en-US" sz="800" b="1" dirty="0" smtClean="0"/>
              <a:t>Note</a:t>
            </a:r>
            <a:r>
              <a:rPr lang="en-US" sz="800" dirty="0" smtClean="0"/>
              <a:t>: High total cholesterol is at or above 200 mg/</a:t>
            </a:r>
            <a:r>
              <a:rPr lang="en-US" sz="800" dirty="0" err="1" smtClean="0"/>
              <a:t>dL</a:t>
            </a:r>
            <a:r>
              <a:rPr lang="en-US" sz="800" dirty="0" smtClean="0"/>
              <a:t> , low HDL cholesterol is less than 40mg/</a:t>
            </a:r>
            <a:r>
              <a:rPr lang="en-US" sz="800" dirty="0" err="1" smtClean="0"/>
              <a:t>dL</a:t>
            </a:r>
            <a:r>
              <a:rPr lang="en-US" sz="800" dirty="0" smtClean="0"/>
              <a:t>, and high non-HDL cholesterol is at or above 145 mg/</a:t>
            </a:r>
            <a:r>
              <a:rPr lang="en-US" sz="800" dirty="0" err="1" smtClean="0"/>
              <a:t>dL</a:t>
            </a:r>
            <a:r>
              <a:rPr lang="en-US" sz="800" dirty="0" smtClean="0"/>
              <a:t>. Body mass index percentiles were categorized as at or above 5th up to 85th (normal weight), at or above 85th up to 95th (overweight), and at or above 95th (obese). </a:t>
            </a:r>
          </a:p>
          <a:p>
            <a:r>
              <a:rPr lang="en-US" sz="800" b="1" dirty="0" smtClean="0"/>
              <a:t>Key:</a:t>
            </a:r>
            <a:r>
              <a:rPr lang="en-US" sz="800" dirty="0" smtClean="0"/>
              <a:t> BMI = Body mass index; HDL = high-density lipoprotein</a:t>
            </a:r>
            <a:endParaRPr lang="en-US" sz="800" dirty="0"/>
          </a:p>
        </p:txBody>
      </p:sp>
    </p:spTree>
    <p:extLst>
      <p:ext uri="{BB962C8B-B14F-4D97-AF65-F5344CB8AC3E}">
        <p14:creationId xmlns:p14="http://schemas.microsoft.com/office/powerpoint/2010/main" val="2023261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581400"/>
          </a:xfrm>
        </p:spPr>
        <p:txBody>
          <a:bodyPr/>
          <a:lstStyle/>
          <a:p>
            <a:pPr marL="171450" indent="-171450">
              <a:buFont typeface="Arial" panose="020B0604020202020204" pitchFamily="34" charset="0"/>
              <a:buChar char="•"/>
            </a:pPr>
            <a:r>
              <a:rPr lang="en-US" b="1" dirty="0" smtClean="0"/>
              <a:t>Importance:</a:t>
            </a:r>
            <a:r>
              <a:rPr lang="en-US" dirty="0" smtClean="0"/>
              <a:t> Some </a:t>
            </a:r>
            <a:r>
              <a:rPr lang="en-US" dirty="0"/>
              <a:t>heart attacks are caused by blood clots. Early actions, such as </a:t>
            </a:r>
            <a:r>
              <a:rPr lang="en-US" dirty="0" err="1" smtClean="0"/>
              <a:t>fibrinolytic</a:t>
            </a:r>
            <a:r>
              <a:rPr lang="en-US" dirty="0" smtClean="0"/>
              <a:t> </a:t>
            </a:r>
            <a:r>
              <a:rPr lang="en-US" dirty="0"/>
              <a:t>medication, may open blockages caused by blood clots, reduce heart muscle damage, and save </a:t>
            </a:r>
            <a:r>
              <a:rPr lang="en-US" dirty="0" smtClean="0"/>
              <a:t>lives. </a:t>
            </a:r>
            <a:r>
              <a:rPr lang="en-US" dirty="0"/>
              <a:t>To be effective, these actions need to be performed quickly after the start of a heart attack. </a:t>
            </a:r>
            <a:endParaRPr lang="en-US" dirty="0" smtClean="0"/>
          </a:p>
          <a:p>
            <a:pPr marL="171450" indent="-171450">
              <a:buFont typeface="Arial" panose="020B0604020202020204" pitchFamily="34" charset="0"/>
              <a:buChar char="•"/>
            </a:pPr>
            <a:r>
              <a:rPr lang="en-US" b="1" dirty="0" smtClean="0"/>
              <a:t>Trends: </a:t>
            </a:r>
            <a:r>
              <a:rPr lang="en-US" dirty="0" smtClean="0"/>
              <a:t>From 2005 to 2013, </a:t>
            </a:r>
            <a:r>
              <a:rPr lang="en-US" dirty="0"/>
              <a:t>the percentage of patients who received timely </a:t>
            </a:r>
            <a:r>
              <a:rPr lang="en-US" dirty="0" err="1"/>
              <a:t>fibrinolytic</a:t>
            </a:r>
            <a:r>
              <a:rPr lang="en-US" dirty="0"/>
              <a:t> medication </a:t>
            </a:r>
            <a:r>
              <a:rPr lang="en-US" dirty="0" smtClean="0"/>
              <a:t>improved overall, for both sexes, and for all racial/ethnic groups.</a:t>
            </a:r>
            <a:endParaRPr lang="en-US" b="1" dirty="0" smtClean="0"/>
          </a:p>
          <a:p>
            <a:pPr marL="171450" indent="-171450">
              <a:buFont typeface="Arial" panose="020B0604020202020204" pitchFamily="34" charset="0"/>
              <a:buChar char="•"/>
            </a:pPr>
            <a:r>
              <a:rPr lang="en-US" b="1" dirty="0" smtClean="0"/>
              <a:t>Groups With Disparities:</a:t>
            </a:r>
          </a:p>
          <a:p>
            <a:pPr marL="342900" lvl="0" indent="-171450">
              <a:buFont typeface="Arial" panose="020B0604020202020204" pitchFamily="34" charset="0"/>
              <a:buChar char="•"/>
            </a:pPr>
            <a:r>
              <a:rPr lang="en-US" dirty="0" smtClean="0"/>
              <a:t>In 7 of 9 years, the </a:t>
            </a:r>
            <a:r>
              <a:rPr lang="en-US" dirty="0"/>
              <a:t>percentage of patients who received </a:t>
            </a:r>
            <a:r>
              <a:rPr lang="en-US" dirty="0" smtClean="0"/>
              <a:t>timely </a:t>
            </a:r>
            <a:r>
              <a:rPr lang="en-US" dirty="0" err="1" smtClean="0"/>
              <a:t>fibrinolytic</a:t>
            </a:r>
            <a:r>
              <a:rPr lang="en-US" dirty="0" smtClean="0"/>
              <a:t> </a:t>
            </a:r>
            <a:r>
              <a:rPr lang="en-US" dirty="0"/>
              <a:t>medication was significantly higher for males than for females</a:t>
            </a:r>
            <a:r>
              <a:rPr lang="en-US" dirty="0" smtClean="0"/>
              <a:t>. In the 2 most recent years, there was no </a:t>
            </a:r>
            <a:r>
              <a:rPr lang="en-US" b="0" dirty="0" smtClean="0"/>
              <a:t>statistically</a:t>
            </a:r>
            <a:r>
              <a:rPr lang="en-US" b="0" baseline="0" dirty="0" smtClean="0"/>
              <a:t> significant </a:t>
            </a:r>
            <a:r>
              <a:rPr lang="en-US" dirty="0" smtClean="0"/>
              <a:t>difference in the percentage of male and female patients who </a:t>
            </a:r>
            <a:r>
              <a:rPr lang="en-US" dirty="0"/>
              <a:t>received timely </a:t>
            </a:r>
            <a:r>
              <a:rPr lang="en-US" dirty="0" err="1"/>
              <a:t>fibrinolytic</a:t>
            </a:r>
            <a:r>
              <a:rPr lang="en-US" dirty="0"/>
              <a:t> </a:t>
            </a:r>
            <a:r>
              <a:rPr lang="en-US" dirty="0" smtClean="0"/>
              <a:t>medication.</a:t>
            </a:r>
          </a:p>
          <a:p>
            <a:pPr marL="342900" indent="-171450">
              <a:buFont typeface="Arial" panose="020B0604020202020204" pitchFamily="34" charset="0"/>
              <a:buChar char="•"/>
            </a:pPr>
            <a:r>
              <a:rPr lang="en-US" dirty="0" smtClean="0"/>
              <a:t>From 2005 to 2010, </a:t>
            </a:r>
            <a:r>
              <a:rPr lang="en-US" dirty="0"/>
              <a:t>the percentage of patients who received timely </a:t>
            </a:r>
            <a:r>
              <a:rPr lang="en-US" dirty="0" err="1"/>
              <a:t>fibrinolytic</a:t>
            </a:r>
            <a:r>
              <a:rPr lang="en-US" dirty="0"/>
              <a:t> medication was significantly higher for </a:t>
            </a:r>
            <a:r>
              <a:rPr lang="en-US" dirty="0" smtClean="0"/>
              <a:t>Whites </a:t>
            </a:r>
            <a:r>
              <a:rPr lang="en-US" dirty="0"/>
              <a:t>than for </a:t>
            </a:r>
            <a:r>
              <a:rPr lang="en-US" dirty="0" smtClean="0"/>
              <a:t>Blacks. From 2011 to 2013, there was no </a:t>
            </a:r>
            <a:r>
              <a:rPr lang="en-US" b="0" dirty="0" smtClean="0"/>
              <a:t>statistically</a:t>
            </a:r>
            <a:r>
              <a:rPr lang="en-US" b="0" baseline="0" dirty="0" smtClean="0"/>
              <a:t> significant </a:t>
            </a:r>
            <a:r>
              <a:rPr lang="en-US" dirty="0" smtClean="0"/>
              <a:t>difference </a:t>
            </a:r>
            <a:r>
              <a:rPr lang="en-US" dirty="0"/>
              <a:t>in the percentage of </a:t>
            </a:r>
            <a:r>
              <a:rPr lang="en-US" dirty="0" smtClean="0"/>
              <a:t>White and Black patients </a:t>
            </a:r>
            <a:r>
              <a:rPr lang="en-US" dirty="0"/>
              <a:t>who received timely </a:t>
            </a:r>
            <a:r>
              <a:rPr lang="en-US" dirty="0" err="1"/>
              <a:t>fibrinolytic</a:t>
            </a:r>
            <a:r>
              <a:rPr lang="en-US" dirty="0"/>
              <a:t> </a:t>
            </a:r>
            <a:r>
              <a:rPr lang="en-US" dirty="0" smtClean="0"/>
              <a:t>medication.</a:t>
            </a:r>
            <a:endParaRPr lang="en-US" b="1" dirty="0"/>
          </a:p>
        </p:txBody>
      </p:sp>
    </p:spTree>
    <p:extLst>
      <p:ext uri="{BB962C8B-B14F-4D97-AF65-F5344CB8AC3E}">
        <p14:creationId xmlns:p14="http://schemas.microsoft.com/office/powerpoint/2010/main" val="280675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505200"/>
          </a:xfrm>
        </p:spPr>
        <p:txBody>
          <a:bodyPr/>
          <a:lstStyle/>
          <a:p>
            <a:pPr marL="171450" indent="-171450">
              <a:buFont typeface="Arial" panose="020B0604020202020204" pitchFamily="34" charset="0"/>
              <a:buChar char="•"/>
            </a:pPr>
            <a:r>
              <a:rPr lang="en-US" b="1" dirty="0" smtClean="0"/>
              <a:t>Importance: </a:t>
            </a:r>
            <a:r>
              <a:rPr lang="en-US" dirty="0"/>
              <a:t>Heart </a:t>
            </a:r>
            <a:r>
              <a:rPr lang="en-US" dirty="0" smtClean="0"/>
              <a:t>attack is </a:t>
            </a:r>
            <a:r>
              <a:rPr lang="en-US" dirty="0"/>
              <a:t>a common life-threatening condition that requires rapid recognition and efficient treatment in a hospital to reduce the risk of serious heart damage and death. </a:t>
            </a:r>
            <a:endParaRPr lang="en-US" dirty="0" smtClean="0"/>
          </a:p>
          <a:p>
            <a:pPr marL="171450" lvl="0" indent="-171450">
              <a:buFont typeface="Arial" panose="020B0604020202020204" pitchFamily="34" charset="0"/>
              <a:buChar char="•"/>
              <a:defRPr/>
            </a:pPr>
            <a:r>
              <a:rPr lang="en-US" b="1" dirty="0" smtClean="0"/>
              <a:t>Trends: </a:t>
            </a:r>
            <a:r>
              <a:rPr lang="en-US" dirty="0" smtClean="0"/>
              <a:t>From 2000 </a:t>
            </a:r>
            <a:r>
              <a:rPr lang="en-US" dirty="0"/>
              <a:t>to </a:t>
            </a:r>
            <a:r>
              <a:rPr lang="en-US" dirty="0" smtClean="0"/>
              <a:t>2013, </a:t>
            </a:r>
            <a:r>
              <a:rPr lang="en-US" dirty="0"/>
              <a:t>the risk-adjusted inpatient mortality rate for hospital admissions with heart attack decreased significantly </a:t>
            </a:r>
            <a:r>
              <a:rPr lang="en-US" dirty="0" smtClean="0"/>
              <a:t>overall and for all insurance groups.</a:t>
            </a:r>
          </a:p>
          <a:p>
            <a:pPr marL="171450" indent="-171450">
              <a:buFont typeface="Arial" panose="020B0604020202020204" pitchFamily="34" charset="0"/>
              <a:buChar char="•"/>
              <a:defRPr/>
            </a:pPr>
            <a:r>
              <a:rPr lang="en-US" b="1" dirty="0" smtClean="0"/>
              <a:t>Groups With </a:t>
            </a:r>
            <a:r>
              <a:rPr lang="en-US" b="1" dirty="0"/>
              <a:t>Disparities: </a:t>
            </a:r>
            <a:r>
              <a:rPr lang="en-US" dirty="0"/>
              <a:t>In all years, </a:t>
            </a:r>
            <a:r>
              <a:rPr lang="en-US" dirty="0" smtClean="0"/>
              <a:t>uninsured patients had higher inpatient </a:t>
            </a:r>
            <a:r>
              <a:rPr lang="en-US" dirty="0"/>
              <a:t>mortality </a:t>
            </a:r>
            <a:r>
              <a:rPr lang="en-US" dirty="0" smtClean="0"/>
              <a:t>rates </a:t>
            </a:r>
            <a:r>
              <a:rPr lang="en-US" dirty="0"/>
              <a:t>for hospital admissions with heart </a:t>
            </a:r>
            <a:r>
              <a:rPr lang="en-US" dirty="0" smtClean="0"/>
              <a:t>attack than privately insured patients. </a:t>
            </a:r>
            <a:endParaRPr lang="en-US" dirty="0"/>
          </a:p>
          <a:p>
            <a:pPr marL="171450" lvl="0" indent="-171450">
              <a:buFont typeface="Arial" panose="020B0604020202020204" pitchFamily="34" charset="0"/>
              <a:buChar char="•"/>
              <a:defRPr/>
            </a:pPr>
            <a:r>
              <a:rPr lang="en-US" b="1" dirty="0"/>
              <a:t>Achievable Benchmark:</a:t>
            </a:r>
          </a:p>
          <a:p>
            <a:pPr marL="342900" lvl="0" indent="-171450">
              <a:buFont typeface="Arial" panose="020B0604020202020204" pitchFamily="34" charset="0"/>
              <a:buChar char="•"/>
              <a:defRPr/>
            </a:pPr>
            <a:r>
              <a:rPr lang="en-US" dirty="0"/>
              <a:t>The </a:t>
            </a:r>
            <a:r>
              <a:rPr lang="en-US" dirty="0" smtClean="0"/>
              <a:t>2011 </a:t>
            </a:r>
            <a:r>
              <a:rPr lang="en-US" dirty="0"/>
              <a:t>top 4 State achievable benchmark </a:t>
            </a:r>
            <a:r>
              <a:rPr lang="en-US" dirty="0" smtClean="0"/>
              <a:t>for inpatient heart attack mortality was 41 deaths per 1,000 admissions. The </a:t>
            </a:r>
            <a:r>
              <a:rPr lang="en-US" dirty="0"/>
              <a:t>top 4 States </a:t>
            </a:r>
            <a:r>
              <a:rPr lang="en-US" dirty="0" smtClean="0"/>
              <a:t>that contributed to the achievable benchmark</a:t>
            </a:r>
            <a:r>
              <a:rPr lang="en-US" baseline="0" dirty="0" smtClean="0"/>
              <a:t> a</a:t>
            </a:r>
            <a:r>
              <a:rPr lang="en-US" dirty="0" smtClean="0"/>
              <a:t>re Arizona, Georgia, Michigan, and Ohio.</a:t>
            </a:r>
          </a:p>
          <a:p>
            <a:pPr marL="342900" lvl="0" indent="-171450">
              <a:buFont typeface="Arial" panose="020B0604020202020204" pitchFamily="34" charset="0"/>
              <a:buChar char="•"/>
              <a:defRPr/>
            </a:pPr>
            <a:r>
              <a:rPr lang="en-US" dirty="0" smtClean="0"/>
              <a:t>At </a:t>
            </a:r>
            <a:r>
              <a:rPr lang="en-US" dirty="0"/>
              <a:t>the current </a:t>
            </a:r>
            <a:r>
              <a:rPr lang="en-US" dirty="0" smtClean="0"/>
              <a:t>rate of improvement, </a:t>
            </a:r>
            <a:r>
              <a:rPr lang="en-US" dirty="0"/>
              <a:t>the </a:t>
            </a:r>
            <a:r>
              <a:rPr lang="en-US" dirty="0" smtClean="0"/>
              <a:t>2011 benchmark could </a:t>
            </a:r>
            <a:r>
              <a:rPr lang="en-US" dirty="0"/>
              <a:t>be met for the total population in approximately </a:t>
            </a:r>
            <a:r>
              <a:rPr lang="en-US" dirty="0" smtClean="0"/>
              <a:t>1 year. </a:t>
            </a:r>
            <a:endParaRPr lang="en-US" dirty="0"/>
          </a:p>
          <a:p>
            <a:pPr marL="342900" lvl="0" indent="-171450">
              <a:buFont typeface="Arial" panose="020B0604020202020204" pitchFamily="34" charset="0"/>
              <a:buChar char="•"/>
              <a:defRPr/>
            </a:pPr>
            <a:r>
              <a:rPr lang="en-US" dirty="0"/>
              <a:t>At </a:t>
            </a:r>
            <a:r>
              <a:rPr lang="en-US" dirty="0" smtClean="0"/>
              <a:t>current rates of improvement, uninsured patients could reach the 2011 benchmark in 6 years while other insurance groups could reach it in less than 2 years.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30</a:t>
            </a:fld>
            <a:endParaRPr lang="en-US"/>
          </a:p>
        </p:txBody>
      </p:sp>
    </p:spTree>
    <p:extLst>
      <p:ext uri="{BB962C8B-B14F-4D97-AF65-F5344CB8AC3E}">
        <p14:creationId xmlns:p14="http://schemas.microsoft.com/office/powerpoint/2010/main" val="1506404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124200"/>
          </a:xfrm>
        </p:spPr>
        <p:txBody>
          <a:bodyPr/>
          <a:lstStyle/>
          <a:p>
            <a:pPr marL="171450" indent="-171450">
              <a:buFont typeface="Arial" panose="020B0604020202020204" pitchFamily="34" charset="0"/>
              <a:buChar char="•"/>
            </a:pPr>
            <a:r>
              <a:rPr lang="en-US" b="1" dirty="0" smtClean="0"/>
              <a:t>Importance: </a:t>
            </a:r>
            <a:r>
              <a:rPr lang="en-US" dirty="0" smtClean="0"/>
              <a:t>Urban-rural disparities in cardiovascular mortality have been observed.</a:t>
            </a:r>
          </a:p>
          <a:p>
            <a:pPr marL="171450" lvl="0" indent="-171450">
              <a:buFont typeface="Arial" panose="020B0604020202020204" pitchFamily="34" charset="0"/>
              <a:buChar char="•"/>
              <a:defRPr/>
            </a:pPr>
            <a:r>
              <a:rPr lang="en-US" b="1" dirty="0" smtClean="0"/>
              <a:t>Trends: </a:t>
            </a:r>
            <a:r>
              <a:rPr lang="en-US" dirty="0" smtClean="0"/>
              <a:t>From 2000 </a:t>
            </a:r>
            <a:r>
              <a:rPr lang="en-US" dirty="0"/>
              <a:t>to </a:t>
            </a:r>
            <a:r>
              <a:rPr lang="en-US" dirty="0" smtClean="0"/>
              <a:t>2013, </a:t>
            </a:r>
            <a:r>
              <a:rPr lang="en-US" dirty="0"/>
              <a:t>the risk-adjusted inpatient mortality rate for hospital admissions with heart attack decreased significantly </a:t>
            </a:r>
            <a:r>
              <a:rPr lang="en-US" dirty="0" smtClean="0"/>
              <a:t>for all residence location groups.</a:t>
            </a:r>
          </a:p>
          <a:p>
            <a:pPr marL="171450" indent="-171450">
              <a:buFont typeface="Arial" panose="020B0604020202020204" pitchFamily="34" charset="0"/>
              <a:buChar char="•"/>
              <a:defRPr/>
            </a:pPr>
            <a:r>
              <a:rPr lang="en-US" b="1" dirty="0" smtClean="0"/>
              <a:t>Groups With </a:t>
            </a:r>
            <a:r>
              <a:rPr lang="en-US" b="1" dirty="0"/>
              <a:t>Disparities: </a:t>
            </a:r>
            <a:r>
              <a:rPr lang="en-US" dirty="0"/>
              <a:t>In all years, </a:t>
            </a:r>
            <a:r>
              <a:rPr lang="en-US" dirty="0" smtClean="0"/>
              <a:t>residents of </a:t>
            </a:r>
            <a:r>
              <a:rPr lang="en-US" dirty="0" err="1" smtClean="0"/>
              <a:t>micropolitan</a:t>
            </a:r>
            <a:r>
              <a:rPr lang="en-US" dirty="0" smtClean="0"/>
              <a:t> and noncore areas had higher inpatient </a:t>
            </a:r>
            <a:r>
              <a:rPr lang="en-US" dirty="0"/>
              <a:t>mortality </a:t>
            </a:r>
            <a:r>
              <a:rPr lang="en-US" dirty="0" smtClean="0"/>
              <a:t>rates </a:t>
            </a:r>
            <a:r>
              <a:rPr lang="en-US" dirty="0"/>
              <a:t>for hospital admissions with heart </a:t>
            </a:r>
            <a:r>
              <a:rPr lang="en-US" dirty="0" smtClean="0"/>
              <a:t>attack than residents of large fringe metropolitan areas. </a:t>
            </a:r>
            <a:endParaRPr lang="en-US" dirty="0"/>
          </a:p>
          <a:p>
            <a:pPr marL="171450" lvl="0" indent="-171450">
              <a:buFont typeface="Arial" panose="020B0604020202020204" pitchFamily="34" charset="0"/>
              <a:buChar char="•"/>
              <a:defRPr/>
            </a:pPr>
            <a:r>
              <a:rPr lang="en-US" b="1" dirty="0"/>
              <a:t>Achievable </a:t>
            </a:r>
            <a:r>
              <a:rPr lang="en-US" b="1" dirty="0" smtClean="0"/>
              <a:t>Benchmark</a:t>
            </a:r>
            <a:r>
              <a:rPr lang="en-US" b="1" dirty="0"/>
              <a:t>:</a:t>
            </a:r>
          </a:p>
          <a:p>
            <a:pPr marL="342900" lvl="0" indent="-171450">
              <a:buFont typeface="Arial" panose="020B0604020202020204" pitchFamily="34" charset="0"/>
              <a:buChar char="•"/>
              <a:defRPr/>
            </a:pPr>
            <a:r>
              <a:rPr lang="en-US" dirty="0"/>
              <a:t>The 2011 top 4 State achievable benchmark for inpatient heart attack mortality was 41 deaths per 1,000 admissions. </a:t>
            </a:r>
            <a:r>
              <a:rPr lang="en-US" dirty="0" smtClean="0"/>
              <a:t>The </a:t>
            </a:r>
            <a:r>
              <a:rPr lang="en-US" dirty="0"/>
              <a:t>top 4 States that contributed to the achievable benchmark are Arizona, Georgia, </a:t>
            </a:r>
            <a:r>
              <a:rPr lang="en-US" dirty="0" smtClean="0"/>
              <a:t>Michigan, </a:t>
            </a:r>
            <a:r>
              <a:rPr lang="en-US" dirty="0"/>
              <a:t>and </a:t>
            </a:r>
            <a:r>
              <a:rPr lang="en-US" dirty="0" smtClean="0"/>
              <a:t>Ohio.</a:t>
            </a:r>
            <a:endParaRPr lang="en-US" dirty="0"/>
          </a:p>
          <a:p>
            <a:pPr marL="342900" lvl="0" indent="-171450">
              <a:buFont typeface="Arial" panose="020B0604020202020204" pitchFamily="34" charset="0"/>
              <a:buChar char="•"/>
              <a:defRPr/>
            </a:pPr>
            <a:r>
              <a:rPr lang="en-US" dirty="0" smtClean="0"/>
              <a:t>At </a:t>
            </a:r>
            <a:r>
              <a:rPr lang="en-US" dirty="0"/>
              <a:t>current rates of improvement, </a:t>
            </a:r>
            <a:r>
              <a:rPr lang="en-US" dirty="0" smtClean="0"/>
              <a:t>patients from large fringe, large central, and small metropolitan areas </a:t>
            </a:r>
            <a:r>
              <a:rPr lang="en-US" dirty="0"/>
              <a:t>could reach the 2011 benchmark in </a:t>
            </a:r>
            <a:r>
              <a:rPr lang="en-US" dirty="0" smtClean="0"/>
              <a:t>less than a year </a:t>
            </a:r>
            <a:r>
              <a:rPr lang="en-US" dirty="0"/>
              <a:t>while </a:t>
            </a:r>
            <a:r>
              <a:rPr lang="en-US" dirty="0" smtClean="0"/>
              <a:t>patients from </a:t>
            </a:r>
            <a:r>
              <a:rPr lang="en-US" dirty="0" err="1" smtClean="0"/>
              <a:t>micropolitan</a:t>
            </a:r>
            <a:r>
              <a:rPr lang="en-US" dirty="0" smtClean="0"/>
              <a:t>, noncore, and medium metropolitan areas could reach the benchmark in a year and a half.</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31</a:t>
            </a:fld>
            <a:endParaRPr lang="en-US"/>
          </a:p>
        </p:txBody>
      </p:sp>
    </p:spTree>
    <p:extLst>
      <p:ext uri="{BB962C8B-B14F-4D97-AF65-F5344CB8AC3E}">
        <p14:creationId xmlns:p14="http://schemas.microsoft.com/office/powerpoint/2010/main" val="1506404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2819400"/>
          </a:xfrm>
        </p:spPr>
        <p:txBody>
          <a:bodyPr/>
          <a:lstStyle/>
          <a:p>
            <a:pPr marL="171450" indent="-171450">
              <a:buFont typeface="Arial" panose="020B0604020202020204" pitchFamily="34" charset="0"/>
              <a:buChar char="•"/>
            </a:pPr>
            <a:r>
              <a:rPr lang="en-US" b="1" dirty="0" smtClean="0"/>
              <a:t>Importance: </a:t>
            </a:r>
            <a:r>
              <a:rPr lang="en-US" dirty="0" smtClean="0"/>
              <a:t>Racial disparities in heart attack care have been observed.</a:t>
            </a:r>
          </a:p>
          <a:p>
            <a:pPr marL="171450" lvl="0" indent="-171450">
              <a:buFont typeface="Arial" panose="020B0604020202020204" pitchFamily="34" charset="0"/>
              <a:buChar char="•"/>
              <a:defRPr/>
            </a:pPr>
            <a:r>
              <a:rPr lang="en-US" b="1" dirty="0" smtClean="0"/>
              <a:t>Trends: </a:t>
            </a:r>
            <a:r>
              <a:rPr lang="en-US" dirty="0" smtClean="0"/>
              <a:t>From 2001 </a:t>
            </a:r>
            <a:r>
              <a:rPr lang="en-US" dirty="0"/>
              <a:t>to </a:t>
            </a:r>
            <a:r>
              <a:rPr lang="en-US" dirty="0" smtClean="0"/>
              <a:t>2013, </a:t>
            </a:r>
            <a:r>
              <a:rPr lang="en-US" dirty="0"/>
              <a:t>the risk-adjusted inpatient mortality rate for hospital admissions with heart attack decreased significantly </a:t>
            </a:r>
            <a:r>
              <a:rPr lang="en-US" dirty="0" smtClean="0"/>
              <a:t>for all racial/ethnic groups.</a:t>
            </a:r>
          </a:p>
          <a:p>
            <a:pPr marL="171450" indent="-171450">
              <a:buFont typeface="Arial" panose="020B0604020202020204" pitchFamily="34" charset="0"/>
              <a:buChar char="•"/>
              <a:defRPr/>
            </a:pPr>
            <a:r>
              <a:rPr lang="en-US" b="1" dirty="0" smtClean="0"/>
              <a:t>Groups With </a:t>
            </a:r>
            <a:r>
              <a:rPr lang="en-US" b="1" dirty="0"/>
              <a:t>Disparities: </a:t>
            </a:r>
            <a:r>
              <a:rPr lang="en-US" dirty="0" smtClean="0"/>
              <a:t>In 10 of 13 years, Black patients had lower inpatient </a:t>
            </a:r>
            <a:r>
              <a:rPr lang="en-US" dirty="0"/>
              <a:t>mortality </a:t>
            </a:r>
            <a:r>
              <a:rPr lang="en-US" dirty="0" smtClean="0"/>
              <a:t>rates </a:t>
            </a:r>
            <a:r>
              <a:rPr lang="en-US" dirty="0"/>
              <a:t>for hospital admissions with heart </a:t>
            </a:r>
            <a:r>
              <a:rPr lang="en-US" dirty="0" smtClean="0"/>
              <a:t>attack than White patients. </a:t>
            </a:r>
            <a:endParaRPr lang="en-US" dirty="0"/>
          </a:p>
          <a:p>
            <a:pPr marL="171450" lvl="0" indent="-171450">
              <a:buFont typeface="Arial" panose="020B0604020202020204" pitchFamily="34" charset="0"/>
              <a:buChar char="•"/>
              <a:defRPr/>
            </a:pPr>
            <a:r>
              <a:rPr lang="en-US" b="1" dirty="0"/>
              <a:t>Achievable Benchmark:</a:t>
            </a:r>
          </a:p>
          <a:p>
            <a:pPr marL="342900" lvl="0" indent="-171450">
              <a:buFont typeface="Arial" panose="020B0604020202020204" pitchFamily="34" charset="0"/>
              <a:buChar char="•"/>
              <a:defRPr/>
            </a:pPr>
            <a:r>
              <a:rPr lang="en-US" dirty="0"/>
              <a:t>The </a:t>
            </a:r>
            <a:r>
              <a:rPr lang="en-US" dirty="0" smtClean="0"/>
              <a:t>2011 </a:t>
            </a:r>
            <a:r>
              <a:rPr lang="en-US" dirty="0"/>
              <a:t>top 4 State achievable benchmark </a:t>
            </a:r>
            <a:r>
              <a:rPr lang="en-US" dirty="0" smtClean="0"/>
              <a:t>for inpatient heart attack mortality was 41 deaths per 1,000 admissions. The </a:t>
            </a:r>
            <a:r>
              <a:rPr lang="en-US" dirty="0"/>
              <a:t>top 4 States </a:t>
            </a:r>
            <a:r>
              <a:rPr lang="en-US" dirty="0" smtClean="0"/>
              <a:t>that contributed to the achievable</a:t>
            </a:r>
            <a:r>
              <a:rPr lang="en-US" baseline="0" dirty="0" smtClean="0"/>
              <a:t> benchmark a</a:t>
            </a:r>
            <a:r>
              <a:rPr lang="en-US" dirty="0" smtClean="0"/>
              <a:t>re </a:t>
            </a:r>
            <a:r>
              <a:rPr lang="en-US" dirty="0"/>
              <a:t>Arizona, Georgia, </a:t>
            </a:r>
            <a:r>
              <a:rPr lang="en-US" dirty="0" smtClean="0"/>
              <a:t>Michigan, </a:t>
            </a:r>
            <a:r>
              <a:rPr lang="en-US" dirty="0"/>
              <a:t>and </a:t>
            </a:r>
            <a:r>
              <a:rPr lang="en-US" dirty="0" smtClean="0"/>
              <a:t>Ohio.</a:t>
            </a:r>
            <a:endParaRPr lang="en-US" dirty="0"/>
          </a:p>
          <a:p>
            <a:pPr marL="342900" lvl="0" indent="-171450">
              <a:buFont typeface="Arial" panose="020B0604020202020204" pitchFamily="34" charset="0"/>
              <a:buChar char="•"/>
              <a:defRPr/>
            </a:pPr>
            <a:r>
              <a:rPr lang="en-US" dirty="0" smtClean="0"/>
              <a:t>In 2013, Blacks had achieved the benchmark.</a:t>
            </a:r>
          </a:p>
          <a:p>
            <a:pPr marL="342900" lvl="0" indent="-171450">
              <a:buFont typeface="Arial" panose="020B0604020202020204" pitchFamily="34" charset="0"/>
              <a:buChar char="•"/>
              <a:defRPr/>
            </a:pPr>
            <a:r>
              <a:rPr lang="en-US" dirty="0" smtClean="0"/>
              <a:t>At current rates of improvement, all other racial/ethnic groups could reach the benchmark in less than 2 years.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506404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2971800"/>
          </a:xfrm>
        </p:spPr>
        <p:txBody>
          <a:bodyPr/>
          <a:lstStyle/>
          <a:p>
            <a:pPr marL="171450" indent="-171450">
              <a:buFont typeface="Arial" panose="020B0604020202020204" pitchFamily="34" charset="0"/>
              <a:buChar char="•"/>
            </a:pPr>
            <a:r>
              <a:rPr lang="en-US" b="1" dirty="0" smtClean="0"/>
              <a:t>Importance: </a:t>
            </a:r>
            <a:r>
              <a:rPr lang="en-US" dirty="0"/>
              <a:t>Some hospitalizations for heart failure are unavoidable, but rates of hospitalization can be influenced by the quality of outpatient care.</a:t>
            </a:r>
          </a:p>
          <a:p>
            <a:pPr marL="171450" lvl="0" indent="-171450">
              <a:buFont typeface="Arial" panose="020B0604020202020204" pitchFamily="34" charset="0"/>
              <a:buChar char="•"/>
              <a:defRPr/>
            </a:pPr>
            <a:r>
              <a:rPr lang="en-US" b="1" dirty="0" smtClean="0"/>
              <a:t>Trends: </a:t>
            </a:r>
            <a:r>
              <a:rPr lang="en-US" dirty="0" smtClean="0"/>
              <a:t>From 2000 </a:t>
            </a:r>
            <a:r>
              <a:rPr lang="en-US" dirty="0"/>
              <a:t>to </a:t>
            </a:r>
            <a:r>
              <a:rPr lang="en-US" dirty="0" smtClean="0"/>
              <a:t>2013, </a:t>
            </a:r>
            <a:r>
              <a:rPr lang="en-US" dirty="0"/>
              <a:t>the </a:t>
            </a:r>
            <a:r>
              <a:rPr lang="en-US" dirty="0" smtClean="0"/>
              <a:t>rate of admission for congestive heart failure among adults decreased </a:t>
            </a:r>
            <a:r>
              <a:rPr lang="en-US" dirty="0"/>
              <a:t>significantly </a:t>
            </a:r>
            <a:r>
              <a:rPr lang="en-US" dirty="0" smtClean="0"/>
              <a:t>overall and for all area income groups.</a:t>
            </a:r>
          </a:p>
          <a:p>
            <a:pPr marL="171450" indent="-171450">
              <a:buFont typeface="Arial" panose="020B0604020202020204" pitchFamily="34" charset="0"/>
              <a:buChar char="•"/>
              <a:defRPr/>
            </a:pPr>
            <a:r>
              <a:rPr lang="en-US" b="1" dirty="0" smtClean="0"/>
              <a:t>Groups With </a:t>
            </a:r>
            <a:r>
              <a:rPr lang="en-US" b="1" dirty="0"/>
              <a:t>Disparities: </a:t>
            </a:r>
            <a:r>
              <a:rPr lang="en-US" dirty="0"/>
              <a:t>In </a:t>
            </a:r>
            <a:r>
              <a:rPr lang="en-US" dirty="0" smtClean="0"/>
              <a:t>all years, rates of admission for congestive heart failure were higher among residents in the lowest and second area income quartiles compared with residents in the highest area income quartile. </a:t>
            </a:r>
            <a:endParaRPr lang="en-US" dirty="0"/>
          </a:p>
          <a:p>
            <a:pPr marL="171450" lvl="0" indent="-171450">
              <a:buFont typeface="Arial" panose="020B0604020202020204" pitchFamily="34" charset="0"/>
              <a:buChar char="•"/>
              <a:defRPr/>
            </a:pPr>
            <a:r>
              <a:rPr lang="en-US" b="1" dirty="0"/>
              <a:t>Achievable Benchmark:</a:t>
            </a:r>
          </a:p>
          <a:p>
            <a:pPr marL="342900" lvl="0" indent="-171450">
              <a:buFont typeface="Arial" panose="020B0604020202020204" pitchFamily="34" charset="0"/>
              <a:buChar char="•"/>
              <a:defRPr/>
            </a:pPr>
            <a:r>
              <a:rPr lang="en-US" dirty="0"/>
              <a:t>The </a:t>
            </a:r>
            <a:r>
              <a:rPr lang="en-US" dirty="0" smtClean="0"/>
              <a:t>2008 </a:t>
            </a:r>
            <a:r>
              <a:rPr lang="en-US" dirty="0"/>
              <a:t>top 4 State achievable benchmark </a:t>
            </a:r>
            <a:r>
              <a:rPr lang="en-US" dirty="0" smtClean="0"/>
              <a:t>for adult congestive heart failure admissions was 195 admissions per 100,000 population. </a:t>
            </a:r>
            <a:r>
              <a:rPr lang="en-US" dirty="0"/>
              <a:t>The top 4 States </a:t>
            </a:r>
            <a:r>
              <a:rPr lang="en-US" dirty="0" smtClean="0"/>
              <a:t>that contributed to the achievable benchmark</a:t>
            </a:r>
            <a:r>
              <a:rPr lang="en-US" baseline="0" dirty="0" smtClean="0"/>
              <a:t> a</a:t>
            </a:r>
            <a:r>
              <a:rPr lang="en-US" dirty="0" smtClean="0"/>
              <a:t>re </a:t>
            </a:r>
            <a:r>
              <a:rPr lang="en-US" dirty="0"/>
              <a:t>Colorado, Oregon, Utah, and Vermont. </a:t>
            </a:r>
            <a:endParaRPr lang="en-US" dirty="0" smtClean="0"/>
          </a:p>
          <a:p>
            <a:pPr marL="342900" lvl="0" indent="-171450">
              <a:buFont typeface="Arial" panose="020B0604020202020204" pitchFamily="34" charset="0"/>
              <a:buChar char="•"/>
              <a:defRPr/>
            </a:pPr>
            <a:r>
              <a:rPr lang="en-US" dirty="0" smtClean="0"/>
              <a:t>At current rates of improvement, residents in the highest area income quartile could achieve the benchmark in 4 years while residents in the lowest area income quartile would need 15 years.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5064041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2819400"/>
          </a:xfrm>
        </p:spPr>
        <p:txBody>
          <a:bodyPr/>
          <a:lstStyle/>
          <a:p>
            <a:pPr marL="171450" indent="-171450">
              <a:buFont typeface="Arial" panose="020B0604020202020204" pitchFamily="34" charset="0"/>
              <a:buChar char="•"/>
            </a:pPr>
            <a:r>
              <a:rPr lang="en-US" b="1" dirty="0" smtClean="0"/>
              <a:t>Importance: </a:t>
            </a:r>
            <a:r>
              <a:rPr lang="en-US" dirty="0" smtClean="0"/>
              <a:t>Racial disparities in care for congestive heart failure have been observed.</a:t>
            </a:r>
          </a:p>
          <a:p>
            <a:pPr marL="171450" lvl="0" indent="-171450">
              <a:buFont typeface="Arial" panose="020B0604020202020204" pitchFamily="34" charset="0"/>
              <a:buChar char="•"/>
              <a:defRPr/>
            </a:pPr>
            <a:r>
              <a:rPr lang="en-US" b="1" dirty="0" smtClean="0"/>
              <a:t>Trends: </a:t>
            </a:r>
            <a:r>
              <a:rPr lang="en-US" dirty="0" smtClean="0"/>
              <a:t>From 2001 </a:t>
            </a:r>
            <a:r>
              <a:rPr lang="en-US" dirty="0"/>
              <a:t>to </a:t>
            </a:r>
            <a:r>
              <a:rPr lang="en-US" dirty="0" smtClean="0"/>
              <a:t>2013, </a:t>
            </a:r>
            <a:r>
              <a:rPr lang="en-US" dirty="0"/>
              <a:t>the </a:t>
            </a:r>
            <a:r>
              <a:rPr lang="en-US" dirty="0" smtClean="0"/>
              <a:t>rate of admission for congestive heart failure among adults decreased </a:t>
            </a:r>
            <a:r>
              <a:rPr lang="en-US" dirty="0"/>
              <a:t>significantly </a:t>
            </a:r>
            <a:r>
              <a:rPr lang="en-US" dirty="0" smtClean="0"/>
              <a:t>for all racial/ethnic groups.</a:t>
            </a:r>
          </a:p>
          <a:p>
            <a:pPr marL="171450" indent="-171450">
              <a:buFont typeface="Arial" panose="020B0604020202020204" pitchFamily="34" charset="0"/>
              <a:buChar char="•"/>
              <a:defRPr/>
            </a:pPr>
            <a:r>
              <a:rPr lang="en-US" b="1" dirty="0" smtClean="0"/>
              <a:t>Groups With </a:t>
            </a:r>
            <a:r>
              <a:rPr lang="en-US" b="1" dirty="0"/>
              <a:t>Disparities: </a:t>
            </a:r>
            <a:r>
              <a:rPr lang="en-US" dirty="0"/>
              <a:t>In </a:t>
            </a:r>
            <a:r>
              <a:rPr lang="en-US" dirty="0" smtClean="0"/>
              <a:t>all years, rates of admission for congestive heart failure were higher among Blacks and lower among Asians and Pacific Islanders (API) compared with Whites. </a:t>
            </a:r>
            <a:endParaRPr lang="en-US" dirty="0"/>
          </a:p>
          <a:p>
            <a:pPr marL="171450" lvl="0" indent="-171450">
              <a:buFont typeface="Arial" panose="020B0604020202020204" pitchFamily="34" charset="0"/>
              <a:buChar char="•"/>
              <a:defRPr/>
            </a:pPr>
            <a:r>
              <a:rPr lang="en-US" b="1" dirty="0"/>
              <a:t>Achievable Benchmark:</a:t>
            </a:r>
          </a:p>
          <a:p>
            <a:pPr marL="342900" lvl="0" indent="-171450">
              <a:buFont typeface="Arial" panose="020B0604020202020204" pitchFamily="34" charset="0"/>
              <a:buChar char="•"/>
              <a:defRPr/>
            </a:pPr>
            <a:r>
              <a:rPr lang="en-US" dirty="0"/>
              <a:t>The </a:t>
            </a:r>
            <a:r>
              <a:rPr lang="en-US" dirty="0" smtClean="0"/>
              <a:t>2008 </a:t>
            </a:r>
            <a:r>
              <a:rPr lang="en-US" dirty="0"/>
              <a:t>top 4 State achievable benchmark </a:t>
            </a:r>
            <a:r>
              <a:rPr lang="en-US" dirty="0" smtClean="0"/>
              <a:t>for adult congestive heart failure admissions was 195 admissions per 100,000 population. </a:t>
            </a:r>
            <a:r>
              <a:rPr lang="en-US" dirty="0"/>
              <a:t>The top 4 States </a:t>
            </a:r>
            <a:r>
              <a:rPr lang="en-US" dirty="0" smtClean="0"/>
              <a:t>that contributed to the achievable benchmark are </a:t>
            </a:r>
            <a:r>
              <a:rPr lang="en-US" dirty="0"/>
              <a:t>Colorado, </a:t>
            </a:r>
            <a:r>
              <a:rPr lang="en-US" dirty="0" smtClean="0"/>
              <a:t>Oregon,</a:t>
            </a:r>
            <a:r>
              <a:rPr lang="en-US" baseline="0" dirty="0" smtClean="0"/>
              <a:t> </a:t>
            </a:r>
            <a:r>
              <a:rPr lang="en-US" dirty="0" smtClean="0"/>
              <a:t>Utah</a:t>
            </a:r>
            <a:r>
              <a:rPr lang="en-US" dirty="0"/>
              <a:t>, </a:t>
            </a:r>
            <a:r>
              <a:rPr lang="en-US" dirty="0" smtClean="0"/>
              <a:t>Vermont. </a:t>
            </a:r>
          </a:p>
          <a:p>
            <a:pPr marL="342900" lvl="0" indent="-171450">
              <a:buFont typeface="Arial" panose="020B0604020202020204" pitchFamily="34" charset="0"/>
              <a:buChar char="•"/>
              <a:defRPr/>
            </a:pPr>
            <a:r>
              <a:rPr lang="en-US" dirty="0" smtClean="0"/>
              <a:t>At current rates of improvement, the benchmark could be achieved by Hispanics in 5 years and Whites could achieve it in 6 years. Blacks would need 15 years to achieve the benchmark.</a:t>
            </a:r>
          </a:p>
          <a:p>
            <a:pPr marL="342900" indent="-171450">
              <a:buFont typeface="Arial" panose="020B0604020202020204" pitchFamily="34" charset="0"/>
              <a:buChar char="•"/>
              <a:defRPr/>
            </a:pPr>
            <a:r>
              <a:rPr lang="en-US" dirty="0" smtClean="0"/>
              <a:t>APIs have already achieved </a:t>
            </a:r>
            <a:r>
              <a:rPr lang="en-US" dirty="0"/>
              <a:t>the </a:t>
            </a:r>
            <a:r>
              <a:rPr lang="en-US" dirty="0" smtClean="0"/>
              <a:t>benchmark</a:t>
            </a:r>
            <a:r>
              <a:rPr lang="en-US" b="0" baseline="0" dirty="0" smtClean="0"/>
              <a:t>.</a:t>
            </a:r>
            <a:endParaRPr lang="en-US" b="0" dirty="0"/>
          </a:p>
          <a:p>
            <a:pPr marL="342900" lvl="0" indent="-171450">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506404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36</a:t>
            </a:fld>
            <a:endParaRPr lang="en-US"/>
          </a:p>
        </p:txBody>
      </p:sp>
    </p:spTree>
    <p:extLst>
      <p:ext uri="{BB962C8B-B14F-4D97-AF65-F5344CB8AC3E}">
        <p14:creationId xmlns:p14="http://schemas.microsoft.com/office/powerpoint/2010/main" val="3154394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57800"/>
            <a:ext cx="5608320" cy="3341370"/>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Measures of screening for cancer are located in the Healthy</a:t>
            </a:r>
            <a:r>
              <a:rPr lang="en-US" baseline="0" dirty="0" smtClean="0"/>
              <a:t> Living </a:t>
            </a:r>
            <a:r>
              <a:rPr lang="en-US" baseline="0" dirty="0" err="1" smtClean="0"/>
              <a:t>chartbook</a:t>
            </a:r>
            <a:r>
              <a:rPr lang="en-US" baseline="0" dirty="0" smtClean="0"/>
              <a:t> at http://www.ahrq.gov/research/findings/nhqrdr/chartbooks/healthyliving/index.html.</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37</a:t>
            </a:fld>
            <a:endParaRPr lang="en-US"/>
          </a:p>
        </p:txBody>
      </p:sp>
    </p:spTree>
    <p:extLst>
      <p:ext uri="{BB962C8B-B14F-4D97-AF65-F5344CB8AC3E}">
        <p14:creationId xmlns:p14="http://schemas.microsoft.com/office/powerpoint/2010/main" val="2298931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lstStyle/>
          <a:p>
            <a:pPr marL="171450" indent="-171450">
              <a:buFont typeface="Arial" panose="020B0604020202020204" pitchFamily="34" charset="0"/>
              <a:buChar char="•"/>
            </a:pPr>
            <a:r>
              <a:rPr lang="en-US" b="1" dirty="0"/>
              <a:t>Importance:</a:t>
            </a:r>
            <a:r>
              <a:rPr lang="en-US" dirty="0"/>
              <a:t> </a:t>
            </a:r>
            <a:r>
              <a:rPr lang="en-US" dirty="0" smtClean="0"/>
              <a:t>Recommended cancer treatment </a:t>
            </a:r>
            <a:r>
              <a:rPr lang="en-US" dirty="0"/>
              <a:t>depends on different factors, such as the stage or </a:t>
            </a:r>
            <a:r>
              <a:rPr lang="en-US" dirty="0" smtClean="0"/>
              <a:t>extent </a:t>
            </a:r>
            <a:r>
              <a:rPr lang="en-US" dirty="0"/>
              <a:t>of the cancer within the </a:t>
            </a:r>
            <a:r>
              <a:rPr lang="en-US" dirty="0" smtClean="0"/>
              <a:t>body, especially </a:t>
            </a:r>
            <a:r>
              <a:rPr lang="en-US" dirty="0"/>
              <a:t>whether the disease has spread from the original site to other parts of the </a:t>
            </a:r>
            <a:r>
              <a:rPr lang="en-US" dirty="0" smtClean="0"/>
              <a:t>body. </a:t>
            </a:r>
            <a:r>
              <a:rPr lang="en-US" dirty="0"/>
              <a:t>If cancer cells have spread to </a:t>
            </a:r>
            <a:r>
              <a:rPr lang="en-US" dirty="0" smtClean="0"/>
              <a:t>the </a:t>
            </a:r>
            <a:r>
              <a:rPr lang="en-US" dirty="0"/>
              <a:t>lymph nodes, there is a higher chance that the cells could have </a:t>
            </a:r>
            <a:r>
              <a:rPr lang="en-US" dirty="0" smtClean="0"/>
              <a:t>metastasized </a:t>
            </a:r>
            <a:r>
              <a:rPr lang="en-US" dirty="0"/>
              <a:t>to other sites in </a:t>
            </a:r>
            <a:r>
              <a:rPr lang="en-US" dirty="0" smtClean="0"/>
              <a:t>the </a:t>
            </a:r>
            <a:r>
              <a:rPr lang="en-US" dirty="0"/>
              <a:t>body. The more lymph nodes with breast cancer cells, the more likely it is that the cancer may be found in other organs as well. </a:t>
            </a:r>
            <a:r>
              <a:rPr lang="en-US" b="0" dirty="0" smtClean="0"/>
              <a:t>Therefore</a:t>
            </a:r>
            <a:r>
              <a:rPr lang="en-US" dirty="0" smtClean="0"/>
              <a:t>, </a:t>
            </a:r>
            <a:r>
              <a:rPr lang="en-US" dirty="0"/>
              <a:t>finding cancer in one or more lymph nodes often affects </a:t>
            </a:r>
            <a:r>
              <a:rPr lang="en-US" b="0" dirty="0" smtClean="0"/>
              <a:t>the </a:t>
            </a:r>
            <a:r>
              <a:rPr lang="en-US" dirty="0"/>
              <a:t>treatment plan</a:t>
            </a:r>
            <a:r>
              <a:rPr lang="en-US" dirty="0" smtClean="0"/>
              <a:t>.</a:t>
            </a:r>
          </a:p>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2004 </a:t>
            </a:r>
            <a:r>
              <a:rPr lang="en-US" dirty="0"/>
              <a:t>to </a:t>
            </a:r>
            <a:r>
              <a:rPr lang="en-US" dirty="0" smtClean="0"/>
              <a:t>2012, </a:t>
            </a:r>
            <a:r>
              <a:rPr lang="en-US" dirty="0"/>
              <a:t>the percentage of </a:t>
            </a:r>
            <a:r>
              <a:rPr lang="en-US" dirty="0" smtClean="0"/>
              <a:t>women with clinical stage I-</a:t>
            </a:r>
            <a:r>
              <a:rPr lang="en-US" dirty="0" err="1" smtClean="0"/>
              <a:t>IIb</a:t>
            </a:r>
            <a:r>
              <a:rPr lang="en-US" dirty="0" smtClean="0"/>
              <a:t> breast cancer who received axillary node dissection or sentinel lymph node biopsy at the time of lumpectomy or mastectomy improved overall and for all residence location and racial/ethnic groups except American</a:t>
            </a:r>
            <a:r>
              <a:rPr lang="en-US" baseline="0" dirty="0" smtClean="0"/>
              <a:t> Indians and Alaska Natives (AI/ANs).</a:t>
            </a:r>
            <a:endParaRPr lang="en-US" b="1" dirty="0"/>
          </a:p>
          <a:p>
            <a:pPr marL="171450" indent="-171450">
              <a:buFont typeface="Arial" panose="020B0604020202020204" pitchFamily="34" charset="0"/>
              <a:buChar char="•"/>
            </a:pPr>
            <a:r>
              <a:rPr lang="en-US" b="1" dirty="0"/>
              <a:t>Groups </a:t>
            </a:r>
            <a:r>
              <a:rPr lang="en-US" b="1" dirty="0" smtClean="0"/>
              <a:t>With </a:t>
            </a:r>
            <a:r>
              <a:rPr lang="en-US" b="1" dirty="0"/>
              <a:t>Disparities:</a:t>
            </a:r>
          </a:p>
          <a:p>
            <a:pPr marL="342900" lvl="0" indent="-171450">
              <a:buFont typeface="Arial" panose="020B0604020202020204" pitchFamily="34" charset="0"/>
              <a:buChar char="•"/>
            </a:pPr>
            <a:r>
              <a:rPr lang="en-US" dirty="0" smtClean="0"/>
              <a:t>In 7 of 9 years, </a:t>
            </a:r>
            <a:r>
              <a:rPr lang="en-US" dirty="0"/>
              <a:t>the percentage of </a:t>
            </a:r>
            <a:r>
              <a:rPr lang="en-US" dirty="0" smtClean="0"/>
              <a:t>women </a:t>
            </a:r>
            <a:r>
              <a:rPr lang="en-US" dirty="0"/>
              <a:t>who received axillary node dissection or sentinel lymph node biopsy was </a:t>
            </a:r>
            <a:r>
              <a:rPr lang="en-US" dirty="0" smtClean="0"/>
              <a:t>higher </a:t>
            </a:r>
            <a:r>
              <a:rPr lang="en-US" dirty="0"/>
              <a:t>for </a:t>
            </a:r>
            <a:r>
              <a:rPr lang="en-US" dirty="0" smtClean="0"/>
              <a:t>residents of noncore areas than for residents of large metropolitan areas.</a:t>
            </a:r>
          </a:p>
          <a:p>
            <a:pPr marL="342900" indent="-171450">
              <a:buFont typeface="Arial" panose="020B0604020202020204" pitchFamily="34" charset="0"/>
              <a:buChar char="•"/>
            </a:pPr>
            <a:r>
              <a:rPr lang="en-US" dirty="0"/>
              <a:t>In 7 of 9 years, the percentage of </a:t>
            </a:r>
            <a:r>
              <a:rPr lang="en-US" dirty="0" smtClean="0"/>
              <a:t>women who </a:t>
            </a:r>
            <a:r>
              <a:rPr lang="en-US" dirty="0"/>
              <a:t>received axillary node dissection or sentinel lymph node biopsy was </a:t>
            </a:r>
            <a:r>
              <a:rPr lang="en-US" dirty="0" smtClean="0"/>
              <a:t>higher </a:t>
            </a:r>
            <a:r>
              <a:rPr lang="en-US" b="0" dirty="0" smtClean="0"/>
              <a:t>for Asian women</a:t>
            </a:r>
            <a:r>
              <a:rPr lang="en-US" b="1" dirty="0" smtClean="0"/>
              <a:t> </a:t>
            </a:r>
            <a:r>
              <a:rPr lang="en-US" dirty="0" smtClean="0"/>
              <a:t>than for White women.</a:t>
            </a:r>
            <a:endParaRPr lang="en-US" dirty="0"/>
          </a:p>
          <a:p>
            <a:pPr marL="171450" indent="-171450">
              <a:buFont typeface="Arial" panose="020B0604020202020204" pitchFamily="34" charset="0"/>
              <a:buChar char="•"/>
            </a:pPr>
            <a:r>
              <a:rPr lang="en-US" b="1" dirty="0" smtClean="0"/>
              <a:t>Achievable Benchmark:</a:t>
            </a:r>
            <a:endParaRPr lang="en-US" b="1" dirty="0"/>
          </a:p>
          <a:p>
            <a:pPr marL="342900" indent="-171450">
              <a:buFont typeface="Arial" panose="020B0604020202020204" pitchFamily="34" charset="0"/>
              <a:buChar char="•"/>
            </a:pPr>
            <a:r>
              <a:rPr lang="en-US" dirty="0"/>
              <a:t>The </a:t>
            </a:r>
            <a:r>
              <a:rPr lang="en-US" dirty="0" smtClean="0"/>
              <a:t>2008 </a:t>
            </a:r>
            <a:r>
              <a:rPr lang="en-US" dirty="0"/>
              <a:t>top </a:t>
            </a:r>
            <a:r>
              <a:rPr lang="en-US" b="0" dirty="0" smtClean="0"/>
              <a:t>6</a:t>
            </a:r>
            <a:r>
              <a:rPr lang="en-US" dirty="0" smtClean="0"/>
              <a:t> </a:t>
            </a:r>
            <a:r>
              <a:rPr lang="en-US" dirty="0"/>
              <a:t>State achievable benchmark was </a:t>
            </a:r>
            <a:r>
              <a:rPr lang="en-US" dirty="0" smtClean="0"/>
              <a:t>97%. </a:t>
            </a:r>
            <a:r>
              <a:rPr lang="en-US" dirty="0"/>
              <a:t>The top </a:t>
            </a:r>
            <a:r>
              <a:rPr lang="en-US" b="0" dirty="0" smtClean="0"/>
              <a:t>6</a:t>
            </a:r>
            <a:r>
              <a:rPr lang="en-US" dirty="0" smtClean="0"/>
              <a:t> </a:t>
            </a:r>
            <a:r>
              <a:rPr lang="en-US" dirty="0"/>
              <a:t>States </a:t>
            </a:r>
            <a:r>
              <a:rPr lang="en-US" dirty="0" smtClean="0"/>
              <a:t>that contributed to the achievable benchmark are Alaska, Arkansas, Nevada, Mississippi</a:t>
            </a:r>
            <a:r>
              <a:rPr lang="en-US" dirty="0"/>
              <a:t>, </a:t>
            </a:r>
            <a:r>
              <a:rPr lang="en-US" dirty="0" smtClean="0"/>
              <a:t>Montana, </a:t>
            </a:r>
            <a:r>
              <a:rPr lang="en-US" dirty="0"/>
              <a:t>and </a:t>
            </a:r>
            <a:r>
              <a:rPr lang="en-US" dirty="0" smtClean="0"/>
              <a:t>Oklahoma.</a:t>
            </a:r>
          </a:p>
          <a:p>
            <a:pPr marL="342900" lvl="0" indent="-171450">
              <a:buFont typeface="Arial" panose="020B0604020202020204" pitchFamily="34" charset="0"/>
              <a:buChar char="•"/>
            </a:pPr>
            <a:r>
              <a:rPr lang="en-US" dirty="0" smtClean="0"/>
              <a:t>At </a:t>
            </a:r>
            <a:r>
              <a:rPr lang="en-US" dirty="0"/>
              <a:t>the current </a:t>
            </a:r>
            <a:r>
              <a:rPr lang="en-US" dirty="0" smtClean="0"/>
              <a:t>rates </a:t>
            </a:r>
            <a:r>
              <a:rPr lang="en-US" dirty="0"/>
              <a:t>of improvement, the achievable benchmark could be attained overall </a:t>
            </a:r>
            <a:r>
              <a:rPr lang="en-US" dirty="0" smtClean="0"/>
              <a:t>in 4 years</a:t>
            </a:r>
            <a:r>
              <a:rPr lang="en-US" dirty="0"/>
              <a:t>, </a:t>
            </a:r>
            <a:r>
              <a:rPr lang="en-US" dirty="0" smtClean="0"/>
              <a:t>in less than 6 years for all </a:t>
            </a:r>
            <a:r>
              <a:rPr lang="en-US" dirty="0"/>
              <a:t>residence </a:t>
            </a:r>
            <a:r>
              <a:rPr lang="en-US" dirty="0" smtClean="0"/>
              <a:t>locations, </a:t>
            </a:r>
            <a:r>
              <a:rPr lang="en-US" dirty="0"/>
              <a:t>and in less than 5 </a:t>
            </a:r>
            <a:r>
              <a:rPr lang="en-US" dirty="0" smtClean="0"/>
              <a:t>years for all racial/ethnic groups.</a:t>
            </a:r>
            <a:endParaRPr lang="en-US" dirty="0"/>
          </a:p>
        </p:txBody>
      </p:sp>
    </p:spTree>
    <p:extLst>
      <p:ext uri="{BB962C8B-B14F-4D97-AF65-F5344CB8AC3E}">
        <p14:creationId xmlns:p14="http://schemas.microsoft.com/office/powerpoint/2010/main" val="4566871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341370"/>
          </a:xfrm>
        </p:spPr>
        <p:txBody>
          <a:bodyPr/>
          <a:lstStyle/>
          <a:p>
            <a:pPr marL="171450" indent="-171450">
              <a:buFont typeface="Arial" panose="020B0604020202020204" pitchFamily="34" charset="0"/>
              <a:buChar char="•"/>
            </a:pPr>
            <a:r>
              <a:rPr lang="en-US" b="1" dirty="0"/>
              <a:t>Importance:</a:t>
            </a:r>
            <a:r>
              <a:rPr lang="en-US" dirty="0"/>
              <a:t> </a:t>
            </a:r>
            <a:r>
              <a:rPr lang="en-US" b="0" dirty="0" smtClean="0"/>
              <a:t>Asian</a:t>
            </a:r>
            <a:r>
              <a:rPr lang="en-US" dirty="0" smtClean="0"/>
              <a:t> and Hispanic groups are not homogeneous. Data on granular Asian and Hispanic ethnicities are limited but often show variation in care.</a:t>
            </a:r>
            <a:endParaRPr lang="en-US" dirty="0"/>
          </a:p>
          <a:p>
            <a:pPr marL="171450" indent="-171450">
              <a:buFont typeface="Arial" panose="020B0604020202020204" pitchFamily="34" charset="0"/>
              <a:buChar char="•"/>
            </a:pPr>
            <a:r>
              <a:rPr lang="en-US" b="1" dirty="0" smtClean="0"/>
              <a:t>Trends</a:t>
            </a:r>
            <a:r>
              <a:rPr lang="en-US" b="1" dirty="0"/>
              <a:t>: </a:t>
            </a:r>
            <a:r>
              <a:rPr lang="en-US" dirty="0"/>
              <a:t>From </a:t>
            </a:r>
            <a:r>
              <a:rPr lang="en-US" dirty="0" smtClean="0"/>
              <a:t>2004 </a:t>
            </a:r>
            <a:r>
              <a:rPr lang="en-US" dirty="0"/>
              <a:t>to </a:t>
            </a:r>
            <a:r>
              <a:rPr lang="en-US" dirty="0" smtClean="0"/>
              <a:t>2012, the </a:t>
            </a:r>
            <a:r>
              <a:rPr lang="en-US" dirty="0"/>
              <a:t>percentage of women with clinical stage I-</a:t>
            </a:r>
            <a:r>
              <a:rPr lang="en-US" dirty="0" err="1"/>
              <a:t>IIb</a:t>
            </a:r>
            <a:r>
              <a:rPr lang="en-US" dirty="0"/>
              <a:t> breast cancer who received axillary node dissection or sentinel lymph node biopsy at the time of lumpectomy or mastectomy improved </a:t>
            </a:r>
            <a:r>
              <a:rPr lang="en-US" dirty="0" smtClean="0"/>
              <a:t>for Chinese, Filipino, Vietnamese, Cuban, and Puerto Rican women.</a:t>
            </a:r>
            <a:endParaRPr lang="en-US" b="1" dirty="0"/>
          </a:p>
          <a:p>
            <a:pPr marL="171450" indent="-171450">
              <a:buFont typeface="Arial" panose="020B0604020202020204" pitchFamily="34" charset="0"/>
              <a:buChar char="•"/>
            </a:pPr>
            <a:r>
              <a:rPr lang="en-US" b="1" dirty="0" smtClean="0"/>
              <a:t>Achievable Benchmark:</a:t>
            </a:r>
            <a:endParaRPr lang="en-US" b="1" dirty="0"/>
          </a:p>
          <a:p>
            <a:pPr marL="342900" indent="-171450">
              <a:buFont typeface="Arial" panose="020B0604020202020204" pitchFamily="34" charset="0"/>
              <a:buChar char="•"/>
            </a:pPr>
            <a:r>
              <a:rPr lang="en-US" dirty="0"/>
              <a:t>The </a:t>
            </a:r>
            <a:r>
              <a:rPr lang="en-US" dirty="0" smtClean="0"/>
              <a:t>2008 </a:t>
            </a:r>
            <a:r>
              <a:rPr lang="en-US" dirty="0"/>
              <a:t>top </a:t>
            </a:r>
            <a:r>
              <a:rPr lang="en-US" b="0" dirty="0" smtClean="0"/>
              <a:t>6 </a:t>
            </a:r>
            <a:r>
              <a:rPr lang="en-US" dirty="0"/>
              <a:t>State achievable benchmark was </a:t>
            </a:r>
            <a:r>
              <a:rPr lang="en-US" dirty="0" smtClean="0"/>
              <a:t>97%. </a:t>
            </a:r>
            <a:r>
              <a:rPr lang="en-US" dirty="0"/>
              <a:t>The top </a:t>
            </a:r>
            <a:r>
              <a:rPr lang="en-US" b="0" dirty="0" smtClean="0"/>
              <a:t>6</a:t>
            </a:r>
            <a:r>
              <a:rPr lang="en-US" dirty="0" smtClean="0"/>
              <a:t> </a:t>
            </a:r>
            <a:r>
              <a:rPr lang="en-US" dirty="0"/>
              <a:t>States </a:t>
            </a:r>
            <a:r>
              <a:rPr lang="en-US" dirty="0" smtClean="0"/>
              <a:t>that</a:t>
            </a:r>
            <a:r>
              <a:rPr lang="en-US" baseline="0" dirty="0" smtClean="0"/>
              <a:t> contributed to the achievable benchmark a</a:t>
            </a:r>
            <a:r>
              <a:rPr lang="en-US" dirty="0" smtClean="0"/>
              <a:t>re </a:t>
            </a:r>
            <a:r>
              <a:rPr lang="en-US" dirty="0"/>
              <a:t>Alaska, Arkansas, Nevada, Mississippi, Montana, and </a:t>
            </a:r>
            <a:r>
              <a:rPr lang="en-US" dirty="0" smtClean="0"/>
              <a:t>Oklahoma.</a:t>
            </a:r>
          </a:p>
          <a:p>
            <a:pPr marL="342900" indent="-171450">
              <a:buFont typeface="Arial" panose="020B0604020202020204" pitchFamily="34" charset="0"/>
              <a:buChar char="•"/>
            </a:pPr>
            <a:r>
              <a:rPr lang="en-US" dirty="0" smtClean="0"/>
              <a:t>Koreans have achieved the benchmark.</a:t>
            </a:r>
          </a:p>
          <a:p>
            <a:pPr marL="342900" lvl="0" indent="-171450">
              <a:buFont typeface="Arial" panose="020B0604020202020204" pitchFamily="34" charset="0"/>
              <a:buChar char="•"/>
            </a:pPr>
            <a:r>
              <a:rPr lang="en-US" dirty="0" smtClean="0"/>
              <a:t>At </a:t>
            </a:r>
            <a:r>
              <a:rPr lang="en-US" dirty="0"/>
              <a:t>the current </a:t>
            </a:r>
            <a:r>
              <a:rPr lang="en-US" dirty="0" smtClean="0"/>
              <a:t>rates </a:t>
            </a:r>
            <a:r>
              <a:rPr lang="en-US" dirty="0"/>
              <a:t>of improvement, </a:t>
            </a:r>
            <a:r>
              <a:rPr lang="en-US" dirty="0" smtClean="0"/>
              <a:t>Asian Indian women will achieve the benchmark in less than 1 year, Puerto Ricans in 1 year, Vietnamese women in 2 years, Cubans in less than 4 years, Filipinos in less than 5 years, Chinese women in 6 years, and Mexicans and Japanese women in about 7 years.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566871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a:t>
            </a:r>
            <a:r>
              <a:rPr lang="en-US" b="1" dirty="0"/>
              <a:t>:</a:t>
            </a:r>
            <a:r>
              <a:rPr lang="en-US" dirty="0"/>
              <a:t> </a:t>
            </a:r>
            <a:r>
              <a:rPr lang="en-US" dirty="0" smtClean="0"/>
              <a:t>Radiotherapy decreases local recurrence rates and improves outcomes for women with invasive breast cancer who undergo breast-conserving </a:t>
            </a:r>
            <a:r>
              <a:rPr lang="en-US" dirty="0"/>
              <a:t>surgery. </a:t>
            </a:r>
            <a:r>
              <a:rPr lang="en-US" dirty="0" smtClean="0"/>
              <a:t>For breast-conserving surgery patients younger than 70 years, delivery of radiotherapy within 1 year is a Commission on Cancer quality-of-cancer-care measure with an expected compliance rate of 90% or more (</a:t>
            </a:r>
            <a:r>
              <a:rPr lang="en-US" dirty="0" err="1" smtClean="0"/>
              <a:t>Hieken</a:t>
            </a:r>
            <a:r>
              <a:rPr lang="en-US" dirty="0" smtClean="0"/>
              <a:t>, et al., 2016).</a:t>
            </a:r>
          </a:p>
          <a:p>
            <a:pPr marL="171450" indent="-171450">
              <a:buFont typeface="Arial" panose="020B0604020202020204" pitchFamily="34" charset="0"/>
              <a:buChar char="•"/>
            </a:pPr>
            <a:r>
              <a:rPr lang="en-US" b="1" dirty="0" smtClean="0"/>
              <a:t>Trends</a:t>
            </a:r>
            <a:r>
              <a:rPr lang="en-US" b="1" dirty="0"/>
              <a:t>: </a:t>
            </a:r>
            <a:r>
              <a:rPr lang="en-US" dirty="0"/>
              <a:t>From 2004 to 2012, the percentage of women </a:t>
            </a:r>
            <a:r>
              <a:rPr lang="en-US" dirty="0" smtClean="0"/>
              <a:t>treated for breast </a:t>
            </a:r>
            <a:r>
              <a:rPr lang="en-US" dirty="0"/>
              <a:t>cancer </a:t>
            </a:r>
            <a:r>
              <a:rPr lang="en-US" dirty="0" smtClean="0"/>
              <a:t>with breast-conserving surgery who received radiation therapy improved </a:t>
            </a:r>
            <a:r>
              <a:rPr lang="en-US" dirty="0"/>
              <a:t>overall and </a:t>
            </a:r>
            <a:r>
              <a:rPr lang="en-US" b="0" dirty="0"/>
              <a:t>for </a:t>
            </a:r>
            <a:r>
              <a:rPr lang="en-US" b="0" dirty="0" smtClean="0"/>
              <a:t>all racial/ethnic groups except Whites </a:t>
            </a:r>
            <a:r>
              <a:rPr lang="en-US" dirty="0" smtClean="0"/>
              <a:t>and for all residence locations.</a:t>
            </a:r>
            <a:endParaRPr lang="en-US" b="1" dirty="0"/>
          </a:p>
          <a:p>
            <a:pPr marL="171450" indent="-171450">
              <a:buFont typeface="Arial" panose="020B0604020202020204" pitchFamily="34" charset="0"/>
              <a:buChar char="•"/>
            </a:pPr>
            <a:r>
              <a:rPr lang="en-US" b="1" dirty="0"/>
              <a:t>Groups With </a:t>
            </a:r>
            <a:r>
              <a:rPr lang="en-US" b="1" dirty="0" smtClean="0"/>
              <a:t>Disparities: </a:t>
            </a:r>
          </a:p>
          <a:p>
            <a:pPr marL="347472" lvl="1" indent="-171450">
              <a:buFont typeface="Arial" panose="020B0604020202020204" pitchFamily="34" charset="0"/>
              <a:buChar char="•"/>
            </a:pPr>
            <a:r>
              <a:rPr lang="en-US" dirty="0" smtClean="0"/>
              <a:t>In 7 of 9 years, Black, Asian, and Hispanic women </a:t>
            </a:r>
            <a:r>
              <a:rPr lang="en-US" b="0" dirty="0" smtClean="0"/>
              <a:t>who</a:t>
            </a:r>
            <a:r>
              <a:rPr lang="en-US" b="0" baseline="0" dirty="0" smtClean="0"/>
              <a:t> were treated for breast cancer with breast-conserving surgery </a:t>
            </a:r>
            <a:r>
              <a:rPr lang="en-US" dirty="0" smtClean="0"/>
              <a:t>were less likely than White women to receive </a:t>
            </a:r>
            <a:r>
              <a:rPr lang="en-US" dirty="0"/>
              <a:t>radiation </a:t>
            </a:r>
            <a:r>
              <a:rPr lang="en-US" dirty="0" smtClean="0"/>
              <a:t>therapy.</a:t>
            </a:r>
          </a:p>
          <a:p>
            <a:pPr marL="347472" lvl="1" indent="-171450">
              <a:buFont typeface="Arial" panose="020B0604020202020204" pitchFamily="34" charset="0"/>
              <a:buChar char="•"/>
            </a:pPr>
            <a:r>
              <a:rPr lang="en-US" dirty="0" smtClean="0"/>
              <a:t>In all years, residents of small metropolitan, </a:t>
            </a:r>
            <a:r>
              <a:rPr lang="en-US" dirty="0" err="1" smtClean="0"/>
              <a:t>micropolitan</a:t>
            </a:r>
            <a:r>
              <a:rPr lang="en-US" dirty="0" smtClean="0"/>
              <a:t>, and noncore areas </a:t>
            </a:r>
            <a:r>
              <a:rPr lang="en-US" b="0" dirty="0" smtClean="0"/>
              <a:t>who were treated for breast cancer with breast-conserving surgery </a:t>
            </a:r>
            <a:r>
              <a:rPr lang="en-US" dirty="0" smtClean="0"/>
              <a:t>were more likely than residents of large metropolitan areas to receive </a:t>
            </a:r>
            <a:r>
              <a:rPr lang="en-US" dirty="0"/>
              <a:t>radiation </a:t>
            </a:r>
            <a:r>
              <a:rPr lang="en-US" dirty="0" smtClean="0"/>
              <a:t>therapy. </a:t>
            </a:r>
          </a:p>
          <a:p>
            <a:pPr marL="171450" indent="-171450">
              <a:buFont typeface="Arial" panose="020B0604020202020204" pitchFamily="34" charset="0"/>
              <a:buChar char="•"/>
            </a:pPr>
            <a:r>
              <a:rPr lang="en-US" b="1" dirty="0" smtClean="0"/>
              <a:t>Achievable Benchmark:</a:t>
            </a:r>
          </a:p>
          <a:p>
            <a:pPr marL="342900" indent="-171450">
              <a:buFont typeface="Arial" panose="020B0604020202020204" pitchFamily="34" charset="0"/>
              <a:buChar char="•"/>
            </a:pPr>
            <a:r>
              <a:rPr lang="en-US" dirty="0" smtClean="0"/>
              <a:t>The 2008 top 5 State achievable benchmark was 95%. The top 5 States that</a:t>
            </a:r>
            <a:r>
              <a:rPr lang="en-US" baseline="0" dirty="0" smtClean="0"/>
              <a:t> contributed to the achievable benchmark a</a:t>
            </a:r>
            <a:r>
              <a:rPr lang="en-US" dirty="0" smtClean="0"/>
              <a:t>re Kansas, Minnesota, Montana, New Hampshire,</a:t>
            </a:r>
            <a:r>
              <a:rPr lang="en-US" baseline="0" dirty="0" smtClean="0"/>
              <a:t> </a:t>
            </a:r>
            <a:r>
              <a:rPr lang="en-US" dirty="0" smtClean="0"/>
              <a:t>and Wisconsin.</a:t>
            </a:r>
          </a:p>
          <a:p>
            <a:pPr marL="342900" lvl="0" indent="-171450">
              <a:buFont typeface="Arial" panose="020B0604020202020204" pitchFamily="34" charset="0"/>
              <a:buChar char="•"/>
            </a:pPr>
            <a:r>
              <a:rPr lang="en-US" dirty="0" smtClean="0"/>
              <a:t>At the current rates of improvement, Asian and AI/AN women could achieve the benchmark in less than 5 years. </a:t>
            </a:r>
          </a:p>
          <a:p>
            <a:pPr marL="342900" lvl="0" indent="-171450">
              <a:buFont typeface="Arial" panose="020B0604020202020204" pitchFamily="34" charset="0"/>
              <a:buChar char="•"/>
            </a:pPr>
            <a:r>
              <a:rPr lang="en-US" dirty="0" smtClean="0"/>
              <a:t>Hispanic and Black women could achieve the benchmark in about 11 years. </a:t>
            </a:r>
          </a:p>
          <a:p>
            <a:pPr marL="342900" lvl="0" indent="-171450">
              <a:buFont typeface="Arial" panose="020B0604020202020204" pitchFamily="34" charset="0"/>
              <a:buChar char="•"/>
            </a:pPr>
            <a:r>
              <a:rPr lang="en-US" dirty="0" smtClean="0"/>
              <a:t>White women are making no progress toward the benchmark.</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41</a:t>
            </a:fld>
            <a:endParaRPr lang="en-US"/>
          </a:p>
        </p:txBody>
      </p:sp>
    </p:spTree>
    <p:extLst>
      <p:ext uri="{BB962C8B-B14F-4D97-AF65-F5344CB8AC3E}">
        <p14:creationId xmlns:p14="http://schemas.microsoft.com/office/powerpoint/2010/main" val="484909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Rates of </a:t>
            </a:r>
            <a:r>
              <a:rPr lang="en-US" dirty="0" err="1" smtClean="0"/>
              <a:t>uninsurance</a:t>
            </a:r>
            <a:r>
              <a:rPr lang="en-US" dirty="0" smtClean="0"/>
              <a:t> have been tracked through the first half of 2015. </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685800" y="5257800"/>
            <a:ext cx="5608320" cy="3341370"/>
          </a:xfrm>
        </p:spPr>
        <p:txBody>
          <a:bodyPr/>
          <a:lstStyle/>
          <a:p>
            <a:pPr marL="171450" indent="-171450">
              <a:buFont typeface="Arial" panose="020B0604020202020204" pitchFamily="34" charset="0"/>
              <a:buChar char="•"/>
            </a:pPr>
            <a:r>
              <a:rPr lang="en-US" b="1" dirty="0"/>
              <a:t>Importance:</a:t>
            </a:r>
            <a:r>
              <a:rPr lang="en-US" dirty="0"/>
              <a:t> </a:t>
            </a:r>
            <a:r>
              <a:rPr lang="en-US" sz="1200" b="0" i="0" u="none" strike="noStrike" kern="1200" baseline="0" dirty="0" smtClean="0">
                <a:solidFill>
                  <a:schemeClr val="tx1"/>
                </a:solidFill>
                <a:latin typeface="+mn-lt"/>
                <a:ea typeface="+mn-ea"/>
                <a:cs typeface="+mn-cs"/>
              </a:rPr>
              <a:t>Breast-conserving surgery followed by radiation therapy is an established standard of care for early stage breast cancer with equivalent survival for invasive breast cancer patients compared with mastectomy. Minority women with early stage breast cancer have been reported to have double the risk for failing to receive necessary adjuvant treatments compared with White women (Parise, et al., 2012).</a:t>
            </a:r>
          </a:p>
          <a:p>
            <a:pPr marL="171450" indent="-171450">
              <a:buFont typeface="Arial" panose="020B0604020202020204" pitchFamily="34" charset="0"/>
              <a:buChar char="•"/>
            </a:pPr>
            <a:r>
              <a:rPr lang="en-US" b="1" dirty="0" smtClean="0"/>
              <a:t>Groups </a:t>
            </a:r>
            <a:r>
              <a:rPr lang="en-US" b="1" dirty="0"/>
              <a:t>With Disparities: </a:t>
            </a:r>
            <a:endParaRPr lang="en-US" b="1" dirty="0" smtClean="0"/>
          </a:p>
          <a:p>
            <a:pPr marL="628650" lvl="1" indent="-171450">
              <a:buFont typeface="Arial" panose="020B0604020202020204" pitchFamily="34" charset="0"/>
              <a:buChar char="•"/>
            </a:pPr>
            <a:r>
              <a:rPr lang="en-US" dirty="0" smtClean="0"/>
              <a:t>In </a:t>
            </a:r>
            <a:r>
              <a:rPr lang="en-US" dirty="0"/>
              <a:t>7 of 9 years, </a:t>
            </a:r>
            <a:r>
              <a:rPr lang="en-US" dirty="0" smtClean="0"/>
              <a:t>Mexican women </a:t>
            </a:r>
            <a:r>
              <a:rPr lang="en-US" b="0" dirty="0" smtClean="0"/>
              <a:t>who were </a:t>
            </a:r>
            <a:r>
              <a:rPr lang="en-US" b="0" dirty="0"/>
              <a:t>treated for breast cancer with breast-conserving surgery </a:t>
            </a:r>
            <a:r>
              <a:rPr lang="en-US" b="0" dirty="0" smtClean="0"/>
              <a:t>were less likely than White women to </a:t>
            </a:r>
            <a:r>
              <a:rPr lang="en-US" b="0" dirty="0"/>
              <a:t>receive radiation therapy.</a:t>
            </a:r>
          </a:p>
          <a:p>
            <a:pPr marL="628650" lvl="1" indent="-171450">
              <a:buFont typeface="Arial" panose="020B0604020202020204" pitchFamily="34" charset="0"/>
              <a:buChar char="•"/>
            </a:pPr>
            <a:r>
              <a:rPr lang="en-US" b="0" dirty="0"/>
              <a:t>In </a:t>
            </a:r>
            <a:r>
              <a:rPr lang="en-US" b="0" dirty="0" smtClean="0"/>
              <a:t>2012, Cuban, Puerto Rican, Asian</a:t>
            </a:r>
            <a:r>
              <a:rPr lang="en-US" b="0" baseline="0" dirty="0" smtClean="0"/>
              <a:t> </a:t>
            </a:r>
            <a:r>
              <a:rPr lang="en-US" b="0" dirty="0" smtClean="0"/>
              <a:t>Indian, Chinese, Japanese, and Korean women who were treated for breast cancer with breast-conserving surgery were </a:t>
            </a:r>
            <a:r>
              <a:rPr lang="en-US" b="0" dirty="0"/>
              <a:t>more likely than </a:t>
            </a:r>
            <a:r>
              <a:rPr lang="en-US" b="0" dirty="0" smtClean="0"/>
              <a:t>White women to receive </a:t>
            </a:r>
            <a:r>
              <a:rPr lang="en-US" b="0" dirty="0"/>
              <a:t>radiation therapy.</a:t>
            </a:r>
            <a:endParaRPr lang="en-US" b="0" dirty="0" smtClean="0"/>
          </a:p>
          <a:p>
            <a:pPr marL="171450" indent="-171450">
              <a:buFont typeface="Arial" panose="020B0604020202020204" pitchFamily="34" charset="0"/>
              <a:buChar char="•"/>
            </a:pPr>
            <a:r>
              <a:rPr lang="en-US" b="1" dirty="0" smtClean="0"/>
              <a:t>Achievable Benchmark:</a:t>
            </a:r>
          </a:p>
          <a:p>
            <a:pPr marL="342900" indent="-171450">
              <a:buFont typeface="Arial" panose="020B0604020202020204" pitchFamily="34" charset="0"/>
              <a:buChar char="•"/>
            </a:pPr>
            <a:r>
              <a:rPr lang="en-US" dirty="0" smtClean="0"/>
              <a:t>The 2008 top 5 State achievable benchmark was 95%. The top 5 States that</a:t>
            </a:r>
            <a:r>
              <a:rPr lang="en-US" baseline="0" dirty="0" smtClean="0"/>
              <a:t> contributed to the achievable benchmark a</a:t>
            </a:r>
            <a:r>
              <a:rPr lang="en-US" dirty="0" smtClean="0"/>
              <a:t>re Kansas, Minnesota, Montana, New Hampshire</a:t>
            </a:r>
            <a:r>
              <a:rPr lang="en-US" baseline="0" dirty="0" smtClean="0"/>
              <a:t> </a:t>
            </a:r>
            <a:r>
              <a:rPr lang="en-US" dirty="0" smtClean="0"/>
              <a:t>and Wisconsin.</a:t>
            </a:r>
          </a:p>
          <a:p>
            <a:pPr marL="342900" lvl="0" indent="-171450">
              <a:buFont typeface="Arial" panose="020B0604020202020204" pitchFamily="34" charset="0"/>
              <a:buChar char="•"/>
            </a:pPr>
            <a:r>
              <a:rPr lang="en-US" dirty="0" smtClean="0"/>
              <a:t>At the current rates of improvement, Cubans could reach the benchmark in 2 years, Puerto Ricans in 3 years but it would take Mexican women nearly 24 years to achieve the benchmark.</a:t>
            </a:r>
          </a:p>
          <a:p>
            <a:pPr marL="342900" lvl="0" indent="-171450">
              <a:buFont typeface="Arial" panose="020B0604020202020204" pitchFamily="34" charset="0"/>
              <a:buChar char="•"/>
            </a:pPr>
            <a:r>
              <a:rPr lang="en-US" dirty="0" smtClean="0"/>
              <a:t>Korean women achieved the benchmark in 2011.</a:t>
            </a:r>
            <a:endParaRPr lang="en-US" dirty="0"/>
          </a:p>
          <a:p>
            <a:pPr marL="342900" lvl="0" indent="-171450">
              <a:buFont typeface="Arial" panose="020B0604020202020204" pitchFamily="34" charset="0"/>
              <a:buChar char="•"/>
            </a:pPr>
            <a:r>
              <a:rPr lang="en-US" dirty="0" smtClean="0"/>
              <a:t>At </a:t>
            </a:r>
            <a:r>
              <a:rPr lang="en-US" dirty="0"/>
              <a:t>the current rates of improvement, </a:t>
            </a:r>
            <a:r>
              <a:rPr lang="en-US" dirty="0" smtClean="0"/>
              <a:t>Chinese women could achieve the benchmark in 2.5 years, Vietnamese in 5 years, Asian Indians and Japanese in about 6 years and </a:t>
            </a:r>
            <a:r>
              <a:rPr lang="en-US" dirty="0"/>
              <a:t>F</a:t>
            </a:r>
            <a:r>
              <a:rPr lang="en-US" dirty="0" smtClean="0"/>
              <a:t>ilipinos in 13 years.</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42</a:t>
            </a:fld>
            <a:endParaRPr lang="en-US"/>
          </a:p>
        </p:txBody>
      </p:sp>
    </p:spTree>
    <p:extLst>
      <p:ext uri="{BB962C8B-B14F-4D97-AF65-F5344CB8AC3E}">
        <p14:creationId xmlns:p14="http://schemas.microsoft.com/office/powerpoint/2010/main" val="1017347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685800"/>
            <a:ext cx="6048375" cy="4535488"/>
          </a:xfrm>
        </p:spPr>
      </p:sp>
      <p:sp>
        <p:nvSpPr>
          <p:cNvPr id="3" name="Notes Placeholder 2"/>
          <p:cNvSpPr>
            <a:spLocks noGrp="1"/>
          </p:cNvSpPr>
          <p:nvPr>
            <p:ph type="body" idx="1"/>
          </p:nvPr>
        </p:nvSpPr>
        <p:spPr>
          <a:xfrm>
            <a:off x="533400" y="5257800"/>
            <a:ext cx="6019800" cy="3810000"/>
          </a:xfrm>
        </p:spPr>
        <p:txBody>
          <a:bodyPr/>
          <a:lstStyle/>
          <a:p>
            <a:pPr marL="171450" indent="-171450">
              <a:buFont typeface="Arial" panose="020B0604020202020204" pitchFamily="34" charset="0"/>
              <a:buChar char="•"/>
            </a:pPr>
            <a:r>
              <a:rPr lang="en-US" b="1" dirty="0" smtClean="0"/>
              <a:t>Importance:</a:t>
            </a:r>
            <a:r>
              <a:rPr lang="en-US" dirty="0" smtClean="0"/>
              <a:t> The death rate from a disease is a function of many factors, including the causes of the disease; social forces; and effectiveness of the health care system in providing prevention, treatment, and management of the disease. Breast cancer deaths reflect the impact of breast cancer screening, diagnosis, and treatment.</a:t>
            </a:r>
          </a:p>
          <a:p>
            <a:pPr marL="171450" indent="-171450">
              <a:buFont typeface="Arial" panose="020B0604020202020204" pitchFamily="34" charset="0"/>
              <a:buChar char="•"/>
            </a:pPr>
            <a:r>
              <a:rPr lang="en-US" b="1" dirty="0" smtClean="0"/>
              <a:t>Trends</a:t>
            </a:r>
            <a:r>
              <a:rPr lang="en-US" b="1" dirty="0"/>
              <a:t>: </a:t>
            </a:r>
            <a:r>
              <a:rPr lang="en-US" dirty="0"/>
              <a:t>From 2004 to </a:t>
            </a:r>
            <a:r>
              <a:rPr lang="en-US" dirty="0" smtClean="0"/>
              <a:t>2013, the age-adjusted breast cancer death rate improved overall and for all racial/ethnic groups and geographic locations.</a:t>
            </a:r>
            <a:endParaRPr lang="en-US" b="1" dirty="0" smtClean="0"/>
          </a:p>
          <a:p>
            <a:pPr marL="171450" indent="-171450">
              <a:buFont typeface="Arial" panose="020B0604020202020204" pitchFamily="34" charset="0"/>
              <a:buChar char="•"/>
            </a:pPr>
            <a:r>
              <a:rPr lang="en-US" b="1" dirty="0" smtClean="0"/>
              <a:t>Groups With Disparities:</a:t>
            </a:r>
          </a:p>
          <a:p>
            <a:pPr marL="342900" lvl="0" indent="-171450">
              <a:buFont typeface="Arial" panose="020B0604020202020204" pitchFamily="34" charset="0"/>
              <a:buChar char="•"/>
            </a:pPr>
            <a:r>
              <a:rPr lang="en-US" dirty="0" smtClean="0"/>
              <a:t>In all years, the breast cancer death rate was lower for Asian and Pacific Islander (API), AI/AN, and Hispanic females than for White females.</a:t>
            </a:r>
          </a:p>
          <a:p>
            <a:pPr marL="342900" lvl="0" indent="-171450">
              <a:buFont typeface="Arial" panose="020B0604020202020204" pitchFamily="34" charset="0"/>
              <a:buChar char="•"/>
            </a:pPr>
            <a:r>
              <a:rPr lang="en-US" dirty="0" smtClean="0"/>
              <a:t>In </a:t>
            </a:r>
            <a:r>
              <a:rPr lang="en-US" dirty="0"/>
              <a:t>all years, </a:t>
            </a:r>
            <a:r>
              <a:rPr lang="en-US" dirty="0" smtClean="0"/>
              <a:t>the breast </a:t>
            </a:r>
            <a:r>
              <a:rPr lang="en-US" dirty="0"/>
              <a:t>cancer death rate was </a:t>
            </a:r>
            <a:r>
              <a:rPr lang="en-US" dirty="0" smtClean="0"/>
              <a:t>higher for Black </a:t>
            </a:r>
            <a:r>
              <a:rPr lang="en-US" dirty="0"/>
              <a:t>females than for </a:t>
            </a:r>
            <a:r>
              <a:rPr lang="en-US" dirty="0" smtClean="0"/>
              <a:t>White females. </a:t>
            </a:r>
            <a:endParaRPr lang="en-US" dirty="0"/>
          </a:p>
          <a:p>
            <a:pPr marL="171450" indent="-171450">
              <a:buFont typeface="Arial" panose="020B0604020202020204" pitchFamily="34" charset="0"/>
              <a:buChar char="•"/>
            </a:pPr>
            <a:r>
              <a:rPr lang="en-US" b="1" dirty="0" smtClean="0"/>
              <a:t>Achievable Benchmark:</a:t>
            </a:r>
            <a:endParaRPr lang="en-US" b="1" dirty="0"/>
          </a:p>
          <a:p>
            <a:pPr marL="342900" indent="-171450">
              <a:buFont typeface="Arial" panose="020B0604020202020204" pitchFamily="34" charset="0"/>
              <a:buChar char="•"/>
            </a:pPr>
            <a:r>
              <a:rPr lang="en-US" dirty="0"/>
              <a:t>The 2008 top 5 State achievable benchmark was </a:t>
            </a:r>
            <a:r>
              <a:rPr lang="en-US" dirty="0" smtClean="0"/>
              <a:t>17 deaths per 100,000 population. The </a:t>
            </a:r>
            <a:r>
              <a:rPr lang="en-US" dirty="0"/>
              <a:t>top 5 States </a:t>
            </a:r>
            <a:r>
              <a:rPr lang="en-US" dirty="0" smtClean="0"/>
              <a:t>that contributed to the achievable benchmark are Alaska, </a:t>
            </a:r>
            <a:r>
              <a:rPr lang="en-US" dirty="0"/>
              <a:t>Hawaii, </a:t>
            </a:r>
            <a:r>
              <a:rPr lang="en-US" dirty="0" smtClean="0"/>
              <a:t>Montana</a:t>
            </a:r>
            <a:r>
              <a:rPr lang="en-US" dirty="0"/>
              <a:t>, </a:t>
            </a:r>
            <a:r>
              <a:rPr lang="en-US" dirty="0" smtClean="0"/>
              <a:t>Vermont, and Wyoming.</a:t>
            </a:r>
          </a:p>
          <a:p>
            <a:pPr marL="342900" indent="-171450">
              <a:buFont typeface="Arial" panose="020B0604020202020204" pitchFamily="34" charset="0"/>
              <a:buChar char="•"/>
            </a:pPr>
            <a:r>
              <a:rPr lang="en-US" dirty="0" smtClean="0"/>
              <a:t>The benchmark has been achieved by API, AI/AN, and Hispanic females.</a:t>
            </a:r>
            <a:endParaRPr lang="en-US" dirty="0"/>
          </a:p>
          <a:p>
            <a:pPr marL="342900" lvl="0" indent="-171450">
              <a:buFont typeface="Arial" panose="020B0604020202020204" pitchFamily="34" charset="0"/>
              <a:buChar char="•"/>
            </a:pPr>
            <a:r>
              <a:rPr lang="en-US" dirty="0"/>
              <a:t>At the current rates of improvement, the achievable benchmark could be attained overall and for </a:t>
            </a:r>
            <a:r>
              <a:rPr lang="en-US" dirty="0" smtClean="0"/>
              <a:t>Whites in 9 years but Blacks would require 30 years.</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43</a:t>
            </a:fld>
            <a:endParaRPr lang="en-US"/>
          </a:p>
        </p:txBody>
      </p:sp>
    </p:spTree>
    <p:extLst>
      <p:ext uri="{BB962C8B-B14F-4D97-AF65-F5344CB8AC3E}">
        <p14:creationId xmlns:p14="http://schemas.microsoft.com/office/powerpoint/2010/main" val="2765017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44</a:t>
            </a:fld>
            <a:endParaRPr lang="en-US"/>
          </a:p>
        </p:txBody>
      </p:sp>
    </p:spTree>
    <p:extLst>
      <p:ext uri="{BB962C8B-B14F-4D97-AF65-F5344CB8AC3E}">
        <p14:creationId xmlns:p14="http://schemas.microsoft.com/office/powerpoint/2010/main" val="8762555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45</a:t>
            </a:fld>
            <a:endParaRPr lang="en-US"/>
          </a:p>
        </p:txBody>
      </p:sp>
    </p:spTree>
    <p:extLst>
      <p:ext uri="{BB962C8B-B14F-4D97-AF65-F5344CB8AC3E}">
        <p14:creationId xmlns:p14="http://schemas.microsoft.com/office/powerpoint/2010/main" val="3676656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46</a:t>
            </a:fld>
            <a:endParaRPr lang="en-US"/>
          </a:p>
        </p:txBody>
      </p:sp>
    </p:spTree>
    <p:extLst>
      <p:ext uri="{BB962C8B-B14F-4D97-AF65-F5344CB8AC3E}">
        <p14:creationId xmlns:p14="http://schemas.microsoft.com/office/powerpoint/2010/main" val="1731758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341370"/>
          </a:xfrm>
        </p:spPr>
        <p:txBody>
          <a:bodyPr/>
          <a:lstStyle/>
          <a:p>
            <a:pPr marL="171450" indent="-171450">
              <a:buFont typeface="Arial" panose="020B0604020202020204" pitchFamily="34" charset="0"/>
              <a:buChar char="•"/>
            </a:pPr>
            <a:r>
              <a:rPr lang="en-US" b="1" dirty="0" smtClean="0"/>
              <a:t>Importance: </a:t>
            </a:r>
            <a:r>
              <a:rPr lang="en-US" dirty="0" smtClean="0"/>
              <a:t>Early </a:t>
            </a:r>
            <a:r>
              <a:rPr lang="en-US" dirty="0"/>
              <a:t>referral to a nephrologist is important for patients with progressive chronic kidney disease who are approaching kidney failure. </a:t>
            </a:r>
            <a:r>
              <a:rPr lang="en-US" dirty="0" smtClean="0"/>
              <a:t>Patients </a:t>
            </a:r>
            <a:r>
              <a:rPr lang="en-US" dirty="0"/>
              <a:t>who begin nephrology care more than a year before kidney failure are less likely to begin dialysis with a catheter, experience infections related to vascular access, or die during the months after dialysis initiation (USRDS, </a:t>
            </a:r>
            <a:r>
              <a:rPr lang="en-US" dirty="0" smtClean="0"/>
              <a:t>2013a). </a:t>
            </a:r>
          </a:p>
          <a:p>
            <a:pPr marL="171450" indent="-171450">
              <a:buFont typeface="Arial" panose="020B0604020202020204" pitchFamily="34" charset="0"/>
              <a:buChar char="•"/>
            </a:pPr>
            <a:r>
              <a:rPr lang="en-US" b="1" dirty="0"/>
              <a:t>Trends:</a:t>
            </a:r>
            <a:r>
              <a:rPr lang="en-US" dirty="0"/>
              <a:t> From </a:t>
            </a:r>
            <a:r>
              <a:rPr lang="en-US" dirty="0" smtClean="0"/>
              <a:t>2005 </a:t>
            </a:r>
            <a:r>
              <a:rPr lang="en-US" dirty="0"/>
              <a:t>to </a:t>
            </a:r>
            <a:r>
              <a:rPr lang="en-US" dirty="0" smtClean="0"/>
              <a:t>2013, </a:t>
            </a:r>
            <a:r>
              <a:rPr lang="en-US" dirty="0"/>
              <a:t>the total percentage of </a:t>
            </a:r>
            <a:r>
              <a:rPr lang="en-US" dirty="0" smtClean="0"/>
              <a:t>chronic kidney disease patients receiving care from a nephrologist at least 12 months before the start of renal replacement therapy increased </a:t>
            </a:r>
            <a:r>
              <a:rPr lang="en-US" dirty="0"/>
              <a:t>from </a:t>
            </a:r>
            <a:r>
              <a:rPr lang="en-US" dirty="0" smtClean="0"/>
              <a:t>25.7% </a:t>
            </a:r>
            <a:r>
              <a:rPr lang="en-US" dirty="0"/>
              <a:t>to </a:t>
            </a:r>
            <a:r>
              <a:rPr lang="en-US" dirty="0" smtClean="0"/>
              <a:t>34.3%. </a:t>
            </a:r>
            <a:endParaRPr lang="en-US" dirty="0"/>
          </a:p>
          <a:p>
            <a:pPr marL="171450" indent="-171450">
              <a:buFont typeface="Arial" panose="020B0604020202020204" pitchFamily="34" charset="0"/>
              <a:buChar char="•"/>
            </a:pPr>
            <a:r>
              <a:rPr lang="en-US" b="1" dirty="0" smtClean="0"/>
              <a:t>Groups With Disparities:</a:t>
            </a:r>
            <a:endParaRPr lang="en-US" b="1" dirty="0"/>
          </a:p>
          <a:p>
            <a:pPr marL="342900" lvl="1" indent="-171450">
              <a:buFont typeface="Arial" panose="020B0604020202020204" pitchFamily="34" charset="0"/>
              <a:buChar char="•"/>
            </a:pPr>
            <a:r>
              <a:rPr lang="en-US" dirty="0" smtClean="0"/>
              <a:t>In all years, the percentage of new end stage renal disease (ESRD) patients who began nephrology care at least 12 months prior to initiation of renal replacement therapy was higher for non-Hispanic Whites than for Hispanics.</a:t>
            </a:r>
          </a:p>
          <a:p>
            <a:pPr marL="342900" lvl="1" indent="-171450">
              <a:buFont typeface="Arial" panose="020B0604020202020204" pitchFamily="34" charset="0"/>
              <a:buChar char="•"/>
            </a:pPr>
            <a:r>
              <a:rPr lang="en-US" dirty="0" smtClean="0"/>
              <a:t>In 2013, nearly 36% of White and Asian ESRD patients began nephrology care at least 12 months prior to initiation of renal replacement therapy while 30% of </a:t>
            </a:r>
            <a:r>
              <a:rPr lang="en-US" baseline="0" dirty="0" smtClean="0"/>
              <a:t>Black, American Indian/Alaska Native (AI/AN), and Native Hawaiian or Other Pacific Islander (NHOPI) patients </a:t>
            </a:r>
            <a:r>
              <a:rPr lang="en-US" dirty="0"/>
              <a:t>began nephrology care at least 12 months prior to initiation of renal replacement </a:t>
            </a:r>
            <a:r>
              <a:rPr lang="en-US" dirty="0" smtClean="0"/>
              <a:t>therapy.</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47</a:t>
            </a:fld>
            <a:endParaRPr lang="en-US"/>
          </a:p>
        </p:txBody>
      </p:sp>
    </p:spTree>
    <p:extLst>
      <p:ext uri="{BB962C8B-B14F-4D97-AF65-F5344CB8AC3E}">
        <p14:creationId xmlns:p14="http://schemas.microsoft.com/office/powerpoint/2010/main" val="19494939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 </a:t>
            </a:r>
            <a:r>
              <a:rPr lang="en-US" dirty="0"/>
              <a:t>Early referral to a nephrologist is important for patients with progressive chronic kidney disease who are approaching kidney failure. Patients who begin nephrology care more than a year before kidney failure are less likely to begin dialysis with a catheter, experience infections related to vascular access, or die during the months after dialysis initiation (USRDS, 2013a). </a:t>
            </a:r>
          </a:p>
          <a:p>
            <a:pPr marL="171450" indent="-171450">
              <a:buFont typeface="Arial" panose="020B0604020202020204" pitchFamily="34" charset="0"/>
              <a:buChar char="•"/>
            </a:pPr>
            <a:r>
              <a:rPr lang="en-US" b="1" dirty="0"/>
              <a:t>Trends:</a:t>
            </a:r>
            <a:r>
              <a:rPr lang="en-US" dirty="0"/>
              <a:t> From 2005 to 2013, the </a:t>
            </a:r>
            <a:r>
              <a:rPr lang="en-US" dirty="0" smtClean="0"/>
              <a:t>percentage </a:t>
            </a:r>
            <a:r>
              <a:rPr lang="en-US" dirty="0"/>
              <a:t>of </a:t>
            </a:r>
            <a:r>
              <a:rPr lang="en-US" dirty="0" smtClean="0"/>
              <a:t>male chronic </a:t>
            </a:r>
            <a:r>
              <a:rPr lang="en-US" dirty="0"/>
              <a:t>kidney disease patients receiving care from a nephrologist at least 12 months before the start of renal replacement therapy increased from </a:t>
            </a:r>
            <a:r>
              <a:rPr lang="en-US" dirty="0" smtClean="0"/>
              <a:t>26.1% </a:t>
            </a:r>
            <a:r>
              <a:rPr lang="en-US" dirty="0"/>
              <a:t>to </a:t>
            </a:r>
            <a:r>
              <a:rPr lang="en-US" dirty="0" smtClean="0"/>
              <a:t>34.2%. For female patients, the percentage increased from 25.3% to 34.4%. </a:t>
            </a:r>
            <a:endParaRPr lang="en-US" dirty="0"/>
          </a:p>
          <a:p>
            <a:pPr marL="171450" indent="-171450">
              <a:buFont typeface="Arial" panose="020B0604020202020204" pitchFamily="34" charset="0"/>
              <a:buChar char="•"/>
            </a:pPr>
            <a:r>
              <a:rPr lang="en-US" b="1" dirty="0" smtClean="0"/>
              <a:t>Groups With Disparities</a:t>
            </a:r>
          </a:p>
          <a:p>
            <a:pPr marL="342900" indent="-171450">
              <a:buFont typeface="Arial" panose="020B0604020202020204" pitchFamily="34" charset="0"/>
              <a:buChar char="•"/>
            </a:pPr>
            <a:r>
              <a:rPr lang="en-US" dirty="0"/>
              <a:t>In </a:t>
            </a:r>
            <a:r>
              <a:rPr lang="en-US" dirty="0" smtClean="0"/>
              <a:t>2013, 34% </a:t>
            </a:r>
            <a:r>
              <a:rPr lang="en-US" dirty="0"/>
              <a:t>of both males and females began nephrology care at least 12 months prior to initiation of renal replacement therapy. </a:t>
            </a:r>
          </a:p>
          <a:p>
            <a:pPr marL="342900" indent="-171450">
              <a:buFont typeface="Arial" panose="020B0604020202020204" pitchFamily="34" charset="0"/>
              <a:buChar char="•"/>
            </a:pPr>
            <a:r>
              <a:rPr lang="en-US" dirty="0" smtClean="0"/>
              <a:t>In all years, the percentage of ESRD patients who began nephrology care at least 12 months prior to initiation of renal replacement therapy was higher for patients under</a:t>
            </a:r>
            <a:r>
              <a:rPr lang="en-US" baseline="0" dirty="0" smtClean="0"/>
              <a:t> age 18 </a:t>
            </a:r>
            <a:r>
              <a:rPr lang="en-US" dirty="0" smtClean="0"/>
              <a:t>than for patients ages 18-44, 45-64</a:t>
            </a:r>
            <a:r>
              <a:rPr lang="en-US" dirty="0"/>
              <a:t>, and 65 and </a:t>
            </a:r>
            <a:r>
              <a:rPr lang="en-US" dirty="0" smtClean="0"/>
              <a:t>over. </a:t>
            </a:r>
          </a:p>
        </p:txBody>
      </p:sp>
      <p:sp>
        <p:nvSpPr>
          <p:cNvPr id="4" name="Slide Number Placeholder 3"/>
          <p:cNvSpPr>
            <a:spLocks noGrp="1"/>
          </p:cNvSpPr>
          <p:nvPr>
            <p:ph type="sldNum" sz="quarter" idx="10"/>
          </p:nvPr>
        </p:nvSpPr>
        <p:spPr/>
        <p:txBody>
          <a:bodyPr/>
          <a:lstStyle/>
          <a:p>
            <a:fld id="{E70E7EC0-D47B-461F-A069-1AF30F543FB1}" type="slidenum">
              <a:rPr lang="en-US" smtClean="0"/>
              <a:t>48</a:t>
            </a:fld>
            <a:endParaRPr lang="en-US"/>
          </a:p>
        </p:txBody>
      </p:sp>
    </p:spTree>
    <p:extLst>
      <p:ext uri="{BB962C8B-B14F-4D97-AF65-F5344CB8AC3E}">
        <p14:creationId xmlns:p14="http://schemas.microsoft.com/office/powerpoint/2010/main" val="9416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a:t>
            </a:r>
            <a:r>
              <a:rPr lang="en-US" dirty="0"/>
              <a:t> </a:t>
            </a:r>
            <a:r>
              <a:rPr lang="en-US" b="0" dirty="0" smtClean="0"/>
              <a:t>Among hemodialysis patients,</a:t>
            </a:r>
            <a:r>
              <a:rPr lang="en-US" b="0" baseline="0" dirty="0" smtClean="0"/>
              <a:t> a</a:t>
            </a:r>
            <a:r>
              <a:rPr lang="en-US" b="0" dirty="0" smtClean="0"/>
              <a:t> </a:t>
            </a:r>
            <a:r>
              <a:rPr lang="en-US" dirty="0"/>
              <a:t>usable </a:t>
            </a:r>
            <a:r>
              <a:rPr lang="en-US" dirty="0" smtClean="0"/>
              <a:t>arteriovenous </a:t>
            </a:r>
            <a:r>
              <a:rPr lang="en-US" dirty="0"/>
              <a:t>fistula </a:t>
            </a:r>
            <a:r>
              <a:rPr lang="en-US" dirty="0" smtClean="0"/>
              <a:t>was </a:t>
            </a:r>
            <a:r>
              <a:rPr lang="en-US" dirty="0"/>
              <a:t>associated with the lowest </a:t>
            </a:r>
            <a:r>
              <a:rPr lang="en-US" dirty="0" smtClean="0"/>
              <a:t>risk of </a:t>
            </a:r>
            <a:r>
              <a:rPr lang="en-US" dirty="0"/>
              <a:t>death, infection, and cardiovascular events, compared with other types of vascular </a:t>
            </a:r>
            <a:r>
              <a:rPr lang="en-US" dirty="0" smtClean="0"/>
              <a:t>access (USRDS, 2015).</a:t>
            </a:r>
          </a:p>
          <a:p>
            <a:pPr marL="171450" indent="-171450">
              <a:buFont typeface="Arial" panose="020B0604020202020204" pitchFamily="34" charset="0"/>
              <a:buChar char="•"/>
            </a:pPr>
            <a:r>
              <a:rPr lang="en-US" b="1" dirty="0" smtClean="0"/>
              <a:t>Overall: </a:t>
            </a:r>
            <a:r>
              <a:rPr lang="en-US" dirty="0" smtClean="0"/>
              <a:t>In 2013, 62.8% of adult hemodialysis patients used arteriovenous fistulas as the primary mode of vascular access.</a:t>
            </a:r>
          </a:p>
          <a:p>
            <a:pPr marL="171450" indent="-171450">
              <a:buFont typeface="Arial" panose="020B0604020202020204" pitchFamily="34" charset="0"/>
              <a:buChar char="•"/>
            </a:pPr>
            <a:r>
              <a:rPr lang="en-US" b="1" dirty="0" smtClean="0"/>
              <a:t>Groups With Disparities:</a:t>
            </a:r>
          </a:p>
          <a:p>
            <a:pPr marL="342900" indent="-171450">
              <a:buFont typeface="Arial" panose="020B0604020202020204" pitchFamily="34" charset="0"/>
              <a:buChar char="•"/>
            </a:pPr>
            <a:r>
              <a:rPr lang="en-US" dirty="0" smtClean="0"/>
              <a:t>In 2013, 74.2% of AI/AN patients, 67.7% of NHOPI patients, 67.3% of Asian patients, 65.2% of White patients, and 57.8% of </a:t>
            </a:r>
            <a:r>
              <a:rPr lang="en-US" dirty="0"/>
              <a:t>Black </a:t>
            </a:r>
            <a:r>
              <a:rPr lang="en-US" dirty="0" smtClean="0"/>
              <a:t>hemodialysis </a:t>
            </a:r>
            <a:r>
              <a:rPr lang="en-US" dirty="0"/>
              <a:t>patients used </a:t>
            </a:r>
            <a:r>
              <a:rPr lang="en-US" dirty="0" smtClean="0"/>
              <a:t>arteriovenous </a:t>
            </a:r>
            <a:r>
              <a:rPr lang="en-US" dirty="0"/>
              <a:t>fistulas as the primary mode of vascular access. </a:t>
            </a:r>
            <a:endParaRPr lang="en-US" dirty="0" smtClean="0"/>
          </a:p>
          <a:p>
            <a:pPr marL="34290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2013, 68.8% of males and 55.1% of female hemodialysis patients used arteriovenous fistulas as the primary mode of vascular access. </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49</a:t>
            </a:fld>
            <a:endParaRPr lang="en-US"/>
          </a:p>
        </p:txBody>
      </p:sp>
    </p:spTree>
    <p:extLst>
      <p:ext uri="{BB962C8B-B14F-4D97-AF65-F5344CB8AC3E}">
        <p14:creationId xmlns:p14="http://schemas.microsoft.com/office/powerpoint/2010/main" val="20893177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810000"/>
          </a:xfrm>
        </p:spPr>
        <p:txBody>
          <a:bodyPr/>
          <a:lstStyle/>
          <a:p>
            <a:pPr marL="171450" indent="-171450">
              <a:buFont typeface="Arial" panose="020B0604020202020204" pitchFamily="34" charset="0"/>
              <a:buChar char="•"/>
            </a:pPr>
            <a:r>
              <a:rPr lang="en-US" b="1" dirty="0" smtClean="0"/>
              <a:t>Importance:</a:t>
            </a:r>
            <a:r>
              <a:rPr lang="en-US" dirty="0" smtClean="0"/>
              <a:t> Kidney </a:t>
            </a:r>
            <a:r>
              <a:rPr lang="en-US" dirty="0"/>
              <a:t>transplantation is a renal replacement therapy that replaces the failing kidney with a healthy donor kidney. ESRD patients who receive a kidney transplant have lower mortality and hospitalization rates than those on dialysis. First-year all-cause mortality rates in hemodialysis patients, for example, are nearly five times higher than rates among transplant patients (USRDS, 2013 </a:t>
            </a:r>
            <a:r>
              <a:rPr lang="en-US" dirty="0" smtClean="0"/>
              <a:t>b). </a:t>
            </a:r>
            <a:endParaRPr lang="en-US" dirty="0"/>
          </a:p>
          <a:p>
            <a:pPr marL="171450" indent="-171450">
              <a:buFont typeface="Arial" panose="020B0604020202020204" pitchFamily="34" charset="0"/>
              <a:buChar char="•"/>
            </a:pPr>
            <a:r>
              <a:rPr lang="en-US" b="1" dirty="0" smtClean="0"/>
              <a:t>Trends:</a:t>
            </a:r>
            <a:r>
              <a:rPr lang="en-US" dirty="0" smtClean="0"/>
              <a:t> From 2000 to 2013, the total percentage of dialysis patients under age 70 who were registered for transplantation within 1 year of progressing to ESRD increased from 15.2% to 18.0%. </a:t>
            </a:r>
          </a:p>
          <a:p>
            <a:pPr marL="171450" indent="-171450">
              <a:buFont typeface="Arial" panose="020B0604020202020204" pitchFamily="34" charset="0"/>
              <a:buChar char="•"/>
            </a:pPr>
            <a:r>
              <a:rPr lang="en-US" b="1" dirty="0" smtClean="0"/>
              <a:t>Groups With Disparities:</a:t>
            </a:r>
          </a:p>
          <a:p>
            <a:pPr marL="342900" indent="-171450">
              <a:buFont typeface="Arial" panose="020B0604020202020204" pitchFamily="34" charset="0"/>
              <a:buChar char="•"/>
            </a:pPr>
            <a:r>
              <a:rPr lang="en-US" dirty="0" smtClean="0"/>
              <a:t>In all years, Blacks and AI/ANs were less likely than Whites to be registered for transplantation within 1 year of progressing to ESRD. Asians were more likely than Whites to be registered.</a:t>
            </a:r>
          </a:p>
          <a:p>
            <a:pPr marL="34290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From 2000 to 2013, the percentage of dialysis patients registered for transplantation within 1 year of progressing to ESRD was lower for non-Hispanic</a:t>
            </a:r>
            <a:r>
              <a:rPr lang="en-US" baseline="0" dirty="0" smtClean="0"/>
              <a:t> Blacks</a:t>
            </a:r>
            <a:r>
              <a:rPr lang="en-US" dirty="0" smtClean="0"/>
              <a:t> than for non-Hispanic</a:t>
            </a:r>
            <a:r>
              <a:rPr lang="en-US" baseline="0" dirty="0" smtClean="0"/>
              <a:t> Whites and Hispanics</a:t>
            </a:r>
            <a:r>
              <a:rPr lang="en-US" dirty="0" smtClean="0"/>
              <a:t>. </a:t>
            </a:r>
          </a:p>
          <a:p>
            <a:pPr marL="171450" indent="-171450">
              <a:buFont typeface="Arial" panose="020B0604020202020204" pitchFamily="34" charset="0"/>
              <a:buChar char="•"/>
            </a:pPr>
            <a:r>
              <a:rPr lang="en-US" b="1" dirty="0" smtClean="0"/>
              <a:t>Achievable Benchmark:</a:t>
            </a:r>
          </a:p>
          <a:p>
            <a:pPr marL="342900" indent="-171450">
              <a:buFont typeface="Arial" panose="020B0604020202020204" pitchFamily="34" charset="0"/>
              <a:buChar char="•"/>
            </a:pPr>
            <a:r>
              <a:rPr lang="en-US" dirty="0" smtClean="0"/>
              <a:t>The 2011 top 5 State achievable benchmark for registration for transplantation within 1 year of progressing to ESRD was 20.6%. The </a:t>
            </a:r>
            <a:r>
              <a:rPr lang="en-US" dirty="0"/>
              <a:t>top 5 </a:t>
            </a:r>
            <a:r>
              <a:rPr lang="en-US" dirty="0" smtClean="0"/>
              <a:t>States that contributed to the achievable</a:t>
            </a:r>
            <a:r>
              <a:rPr lang="en-US" baseline="0" dirty="0" smtClean="0"/>
              <a:t> benchmark a</a:t>
            </a:r>
            <a:r>
              <a:rPr lang="en-US" dirty="0" smtClean="0"/>
              <a:t>re </a:t>
            </a:r>
            <a:r>
              <a:rPr lang="en-US" dirty="0"/>
              <a:t>Colorado, Delaware, Minnesota, South Dakota, and Vermont.</a:t>
            </a:r>
          </a:p>
          <a:p>
            <a:pPr marL="342900" indent="-171450">
              <a:buFont typeface="Arial" panose="020B0604020202020204" pitchFamily="34" charset="0"/>
              <a:buChar char="•"/>
            </a:pPr>
            <a:r>
              <a:rPr lang="en-US" dirty="0" smtClean="0"/>
              <a:t>Hispanics</a:t>
            </a:r>
            <a:r>
              <a:rPr lang="en-US" baseline="0" dirty="0" smtClean="0"/>
              <a:t> </a:t>
            </a:r>
            <a:r>
              <a:rPr lang="en-US" dirty="0" smtClean="0"/>
              <a:t>could achieve the</a:t>
            </a:r>
            <a:r>
              <a:rPr lang="en-US" baseline="0" dirty="0" smtClean="0"/>
              <a:t> benchmark in 5 years, </a:t>
            </a:r>
            <a:r>
              <a:rPr lang="en-US" dirty="0" smtClean="0"/>
              <a:t>Whites in </a:t>
            </a:r>
            <a:r>
              <a:rPr lang="en-US" baseline="0" dirty="0" smtClean="0"/>
              <a:t>8 years, and Blacks in 15 years. AI/ANs and NHOPIs are making no progress toward the benchmark.</a:t>
            </a:r>
            <a:endParaRPr lang="en-US" dirty="0" smtClean="0"/>
          </a:p>
          <a:p>
            <a:pPr marL="342900" indent="-171450">
              <a:buFont typeface="Arial" panose="020B0604020202020204" pitchFamily="34" charset="0"/>
              <a:buChar char="•"/>
            </a:pPr>
            <a:r>
              <a:rPr lang="en-US" dirty="0" smtClean="0"/>
              <a:t>Asians have already surpassed the 2011 achievable benchmark.</a:t>
            </a:r>
          </a:p>
        </p:txBody>
      </p:sp>
      <p:sp>
        <p:nvSpPr>
          <p:cNvPr id="4" name="Slide Number Placeholder 3"/>
          <p:cNvSpPr>
            <a:spLocks noGrp="1"/>
          </p:cNvSpPr>
          <p:nvPr>
            <p:ph type="sldNum" sz="quarter" idx="10"/>
          </p:nvPr>
        </p:nvSpPr>
        <p:spPr/>
        <p:txBody>
          <a:bodyPr/>
          <a:lstStyle/>
          <a:p>
            <a:fld id="{E70E7EC0-D47B-461F-A069-1AF30F543FB1}" type="slidenum">
              <a:rPr lang="en-US" smtClean="0"/>
              <a:t>50</a:t>
            </a:fld>
            <a:endParaRPr lang="en-US" dirty="0"/>
          </a:p>
        </p:txBody>
      </p:sp>
    </p:spTree>
    <p:extLst>
      <p:ext uri="{BB962C8B-B14F-4D97-AF65-F5344CB8AC3E}">
        <p14:creationId xmlns:p14="http://schemas.microsoft.com/office/powerpoint/2010/main" val="25352761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a:t>
            </a:r>
            <a:r>
              <a:rPr lang="en-US" dirty="0"/>
              <a:t> Kidney transplantation is a renal replacement therapy that replaces the failing kidney with a healthy donor kidney. ESRD patients who receive a kidney transplant have lower mortality and hospitalization rates than those on dialysis. First-year all-cause mortality rates in hemodialysis patients, for example, are nearly five times higher than rates among transplant patients (USRDS, </a:t>
            </a:r>
            <a:r>
              <a:rPr lang="en-US" dirty="0" smtClean="0"/>
              <a:t>2013b</a:t>
            </a:r>
            <a:r>
              <a:rPr lang="en-US" dirty="0"/>
              <a:t>). </a:t>
            </a:r>
          </a:p>
          <a:p>
            <a:pPr marL="171450" indent="-171450">
              <a:buFont typeface="Arial" panose="020B0604020202020204" pitchFamily="34" charset="0"/>
              <a:buChar char="•"/>
            </a:pPr>
            <a:r>
              <a:rPr lang="en-US" b="1" dirty="0" smtClean="0"/>
              <a:t>Groups With Disparities:</a:t>
            </a:r>
          </a:p>
          <a:p>
            <a:pPr marL="628650" lvl="1" indent="-171450">
              <a:buFont typeface="Arial" panose="020B0604020202020204" pitchFamily="34" charset="0"/>
              <a:buChar char="•"/>
            </a:pPr>
            <a:r>
              <a:rPr lang="en-US" dirty="0" smtClean="0"/>
              <a:t>In 2013, 18.9% of females and 17.1% of males were registered for transplantation within 1 year of progressing to ESRD. </a:t>
            </a:r>
          </a:p>
          <a:p>
            <a:pPr marL="628650" lvl="1" indent="-171450">
              <a:buFont typeface="Arial" panose="020B0604020202020204" pitchFamily="34" charset="0"/>
              <a:buChar char="•"/>
            </a:pPr>
            <a:r>
              <a:rPr lang="en-US" dirty="0" smtClean="0"/>
              <a:t>In all years, patients under age 18 years were more likely than patients </a:t>
            </a:r>
            <a:r>
              <a:rPr lang="en-US" dirty="0"/>
              <a:t>ages 18-44 </a:t>
            </a:r>
            <a:r>
              <a:rPr lang="en-US" dirty="0" smtClean="0"/>
              <a:t>years, 45-64 years, and </a:t>
            </a:r>
            <a:r>
              <a:rPr lang="en-US" b="0" dirty="0" smtClean="0"/>
              <a:t>65-69 years </a:t>
            </a:r>
            <a:r>
              <a:rPr lang="en-US" dirty="0" smtClean="0"/>
              <a:t>to be registered for transplantation within 1 year of progressing to ESRD. </a:t>
            </a:r>
          </a:p>
          <a:p>
            <a:pPr marL="171450" indent="-171450">
              <a:buFont typeface="Arial" panose="020B0604020202020204" pitchFamily="34" charset="0"/>
              <a:buChar char="•"/>
            </a:pPr>
            <a:r>
              <a:rPr lang="en-US" b="1" dirty="0" smtClean="0"/>
              <a:t>Achievable Benchmark:</a:t>
            </a:r>
          </a:p>
          <a:p>
            <a:pPr marL="628650" lvl="1" indent="-171450">
              <a:buFont typeface="Arial" panose="020B0604020202020204" pitchFamily="34" charset="0"/>
              <a:buChar char="•"/>
            </a:pPr>
            <a:r>
              <a:rPr lang="en-US" dirty="0" smtClean="0"/>
              <a:t>The 2011 top 5 State achievable benchmark for registration for transplantation within 1 year of progressing to ESRD was 20.6%. </a:t>
            </a:r>
            <a:r>
              <a:rPr lang="en-US" dirty="0"/>
              <a:t>The top 5 States </a:t>
            </a:r>
            <a:r>
              <a:rPr lang="en-US" dirty="0" smtClean="0"/>
              <a:t>that contributed to the achievable benchmark are </a:t>
            </a:r>
            <a:r>
              <a:rPr lang="en-US" dirty="0"/>
              <a:t>Colorado, Delaware, Minnesota, South Dakota, and Vermont.</a:t>
            </a:r>
          </a:p>
          <a:p>
            <a:pPr marL="628650" lvl="1" indent="-171450">
              <a:buFont typeface="Arial" panose="020B0604020202020204" pitchFamily="34" charset="0"/>
              <a:buChar char="•"/>
            </a:pPr>
            <a:r>
              <a:rPr lang="en-US" dirty="0" smtClean="0"/>
              <a:t>Patients ages 18 and under and 18-44 have already surpassed the 2011 achievable benchmark. Patients ages 45-64 and 65-69 could not achieve the benchmark for approximately 15 years.</a:t>
            </a:r>
          </a:p>
          <a:p>
            <a:pPr marL="628650" lvl="1" indent="-171450">
              <a:buFont typeface="Arial" panose="020B0604020202020204" pitchFamily="34" charset="0"/>
              <a:buChar char="•"/>
            </a:pPr>
            <a:r>
              <a:rPr lang="en-US" dirty="0" smtClean="0"/>
              <a:t>Female patients</a:t>
            </a:r>
            <a:r>
              <a:rPr lang="en-US" baseline="0" dirty="0" smtClean="0"/>
              <a:t> could achieve the benchmark in 6 years and males in 11 years.</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51</a:t>
            </a:fld>
            <a:endParaRPr lang="en-US"/>
          </a:p>
        </p:txBody>
      </p:sp>
    </p:spTree>
    <p:extLst>
      <p:ext uri="{BB962C8B-B14F-4D97-AF65-F5344CB8AC3E}">
        <p14:creationId xmlns:p14="http://schemas.microsoft.com/office/powerpoint/2010/main" val="102312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Beginning with the 2015 report, </a:t>
            </a:r>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National Healthcare Quality and Disparities Report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National Quality Strategy Update </a:t>
            </a:r>
            <a:r>
              <a:rPr lang="en-US" sz="1200" b="0" i="0" u="none" strike="noStrike" kern="1200" baseline="0" dirty="0" smtClean="0">
                <a:solidFill>
                  <a:schemeClr val="tx1"/>
                </a:solidFill>
                <a:latin typeface="+mn-lt"/>
                <a:ea typeface="+mn-ea"/>
                <a:cs typeface="+mn-cs"/>
              </a:rPr>
              <a:t>have been integrated a single document that describes the Nation’s progress in improving health care access, quality, and disparities.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The National Quality Strategy is backed by the </a:t>
            </a:r>
            <a:r>
              <a:rPr lang="en-US" sz="1200" b="0" i="1" u="none" strike="noStrike" kern="1200" baseline="0" dirty="0" smtClean="0">
                <a:solidFill>
                  <a:schemeClr val="tx1"/>
                </a:solidFill>
                <a:latin typeface="+mn-lt"/>
                <a:ea typeface="+mn-ea"/>
                <a:cs typeface="+mn-cs"/>
              </a:rPr>
              <a:t>National Healthcare Quality and Disparities Report </a:t>
            </a:r>
            <a:r>
              <a:rPr lang="en-US" sz="1200" b="0" i="0" u="none" strike="noStrike" kern="1200" baseline="0" dirty="0" smtClean="0">
                <a:solidFill>
                  <a:schemeClr val="tx1"/>
                </a:solidFill>
                <a:latin typeface="+mn-lt"/>
                <a:ea typeface="+mn-ea"/>
                <a:cs typeface="+mn-cs"/>
              </a:rPr>
              <a:t>data. Integration of these two efforts within the Agency for Healthcare Research and Quality supports the development </a:t>
            </a:r>
            <a:r>
              <a:rPr lang="en-US" sz="1200" b="0" i="0" u="none" strike="noStrike" kern="1200" baseline="0" smtClean="0">
                <a:solidFill>
                  <a:schemeClr val="tx1"/>
                </a:solidFill>
                <a:latin typeface="+mn-lt"/>
                <a:ea typeface="+mn-ea"/>
                <a:cs typeface="+mn-cs"/>
              </a:rPr>
              <a:t>of a </a:t>
            </a:r>
            <a:r>
              <a:rPr lang="en-US" sz="1200" b="0" i="0" u="none" strike="noStrike" kern="1200" baseline="0" dirty="0" smtClean="0">
                <a:solidFill>
                  <a:schemeClr val="tx1"/>
                </a:solidFill>
                <a:latin typeface="+mn-lt"/>
                <a:ea typeface="+mn-ea"/>
                <a:cs typeface="+mn-cs"/>
              </a:rPr>
              <a:t>more comprehensive report on the success of efforts to achieve better health and health care and reduce disparities. </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a:t>
            </a:fld>
            <a:endParaRPr lang="en-US"/>
          </a:p>
        </p:txBody>
      </p:sp>
    </p:spTree>
    <p:extLst>
      <p:ext uri="{BB962C8B-B14F-4D97-AF65-F5344CB8AC3E}">
        <p14:creationId xmlns:p14="http://schemas.microsoft.com/office/powerpoint/2010/main" val="4208751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 </a:t>
            </a:r>
          </a:p>
          <a:p>
            <a:pPr marL="342900" indent="-171450">
              <a:buFont typeface="Arial" panose="020B0604020202020204" pitchFamily="34" charset="0"/>
              <a:buChar char="•"/>
            </a:pPr>
            <a:r>
              <a:rPr lang="en-US" dirty="0" smtClean="0"/>
              <a:t>Hemodialysis patient mortality varies across dialysis facilities and, correspondingly, across States. </a:t>
            </a:r>
          </a:p>
          <a:p>
            <a:pPr marL="342900" indent="-171450">
              <a:buFont typeface="Arial" panose="020B0604020202020204" pitchFamily="34" charset="0"/>
              <a:buChar char="•"/>
            </a:pPr>
            <a:r>
              <a:rPr lang="en-US" dirty="0" smtClean="0"/>
              <a:t>The standardized mortality ratio (SMR) is designed to summarize the observed death rate at a facility relative to the death rate that was expected based on national death rates during that year for patients with the same characteristics as those in a given facility.</a:t>
            </a:r>
          </a:p>
          <a:p>
            <a:pPr marL="171450" indent="-171450">
              <a:buFont typeface="Arial" panose="020B0604020202020204" pitchFamily="34" charset="0"/>
              <a:buChar char="•"/>
            </a:pPr>
            <a:r>
              <a:rPr lang="en-US" b="1" dirty="0" smtClean="0"/>
              <a:t>Geographic Variation: </a:t>
            </a:r>
          </a:p>
          <a:p>
            <a:pPr marL="342900" indent="-171450">
              <a:buFont typeface="Arial" panose="020B0604020202020204" pitchFamily="34" charset="0"/>
              <a:buChar char="•"/>
            </a:pPr>
            <a:r>
              <a:rPr lang="en-US" dirty="0" smtClean="0"/>
              <a:t>SMRs vary across U.S. States and territories, from a low in South Dakota to a high in Puerto Rico. </a:t>
            </a:r>
          </a:p>
          <a:p>
            <a:pPr marL="342900" indent="-171450">
              <a:buFont typeface="Arial" panose="020B0604020202020204" pitchFamily="34" charset="0"/>
              <a:buChar char="•"/>
            </a:pPr>
            <a:r>
              <a:rPr lang="en-US" dirty="0" smtClean="0"/>
              <a:t>South Dakota’s SMR of 0.64 indicates facility death rates that are typically 36% below the national death rate. </a:t>
            </a:r>
          </a:p>
          <a:p>
            <a:pPr marL="342900" indent="-171450">
              <a:buFont typeface="Arial" panose="020B0604020202020204" pitchFamily="34" charset="0"/>
              <a:buChar char="•"/>
            </a:pPr>
            <a:r>
              <a:rPr lang="en-US" dirty="0" smtClean="0"/>
              <a:t>Puerto Rico’s SMR of 1.45 indicates facility death rates that are 45% above the national death rate.</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52</a:t>
            </a:fld>
            <a:endParaRPr lang="en-US"/>
          </a:p>
        </p:txBody>
      </p:sp>
    </p:spTree>
    <p:extLst>
      <p:ext uri="{BB962C8B-B14F-4D97-AF65-F5344CB8AC3E}">
        <p14:creationId xmlns:p14="http://schemas.microsoft.com/office/powerpoint/2010/main" val="7105126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53</a:t>
            </a:fld>
            <a:endParaRPr lang="en-US"/>
          </a:p>
        </p:txBody>
      </p:sp>
    </p:spTree>
    <p:extLst>
      <p:ext uri="{BB962C8B-B14F-4D97-AF65-F5344CB8AC3E}">
        <p14:creationId xmlns:p14="http://schemas.microsoft.com/office/powerpoint/2010/main" val="30389817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54</a:t>
            </a:fld>
            <a:endParaRPr lang="en-US"/>
          </a:p>
        </p:txBody>
      </p:sp>
    </p:spTree>
    <p:extLst>
      <p:ext uri="{BB962C8B-B14F-4D97-AF65-F5344CB8AC3E}">
        <p14:creationId xmlns:p14="http://schemas.microsoft.com/office/powerpoint/2010/main" val="7478736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t>55</a:t>
            </a:fld>
            <a:endParaRPr lang="en-US"/>
          </a:p>
        </p:txBody>
      </p:sp>
    </p:spTree>
    <p:extLst>
      <p:ext uri="{BB962C8B-B14F-4D97-AF65-F5344CB8AC3E}">
        <p14:creationId xmlns:p14="http://schemas.microsoft.com/office/powerpoint/2010/main" val="8962920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lstStyle/>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Importance: </a:t>
            </a:r>
          </a:p>
          <a:p>
            <a:pPr marL="342900" lvl="1" indent="-171450">
              <a:buFont typeface="Arial" panose="020B0604020202020204" pitchFamily="34" charset="0"/>
              <a:buChar char="•"/>
            </a:pPr>
            <a:r>
              <a:rPr lang="en-US" sz="1200" kern="1200" dirty="0" smtClean="0">
                <a:solidFill>
                  <a:schemeClr val="tx1"/>
                </a:solidFill>
                <a:effectLst/>
                <a:latin typeface="+mn-lt"/>
                <a:ea typeface="+mn-ea"/>
                <a:cs typeface="+mn-cs"/>
              </a:rPr>
              <a:t>Regular hemoglobin A1c (HbA1c) tests, foot exams, dilated eye exams, and flu shots help people keep their diabetes under control and avoid diabetic complications.</a:t>
            </a:r>
            <a:r>
              <a:rPr lang="en-US" dirty="0"/>
              <a:t> </a:t>
            </a:r>
            <a:endParaRPr lang="en-US" dirty="0" smtClean="0"/>
          </a:p>
          <a:p>
            <a:pPr marL="342900" lvl="1" indent="-171450">
              <a:buFont typeface="Arial" panose="020B0604020202020204" pitchFamily="34" charset="0"/>
              <a:buChar char="•"/>
            </a:pPr>
            <a:r>
              <a:rPr lang="en-US" dirty="0" smtClean="0"/>
              <a:t>A </a:t>
            </a:r>
            <a:r>
              <a:rPr lang="en-US" dirty="0"/>
              <a:t>composite measure is used to track the national rate of receipt of </a:t>
            </a:r>
            <a:r>
              <a:rPr lang="en-US" dirty="0" smtClean="0"/>
              <a:t>all four of these recommended </a:t>
            </a:r>
            <a:r>
              <a:rPr lang="en-US" dirty="0"/>
              <a:t>annual diabetes </a:t>
            </a:r>
            <a:r>
              <a:rPr lang="en-US" dirty="0" smtClean="0"/>
              <a:t>interventions.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b="1" dirty="0" smtClean="0"/>
              <a:t>Trends: </a:t>
            </a:r>
            <a:r>
              <a:rPr lang="en-US" dirty="0" smtClean="0"/>
              <a:t>From </a:t>
            </a:r>
            <a:r>
              <a:rPr lang="en-US" dirty="0"/>
              <a:t>2008 to </a:t>
            </a:r>
            <a:r>
              <a:rPr lang="en-US" dirty="0" smtClean="0"/>
              <a:t>2013, </a:t>
            </a:r>
            <a:r>
              <a:rPr lang="en-US" dirty="0"/>
              <a:t>among adults age 40 and over with diagnosed </a:t>
            </a:r>
            <a:r>
              <a:rPr lang="en-US" dirty="0" smtClean="0"/>
              <a:t>diabetes, </a:t>
            </a:r>
            <a:r>
              <a:rPr lang="en-US" b="0" dirty="0" smtClean="0"/>
              <a:t>there were </a:t>
            </a:r>
            <a:r>
              <a:rPr lang="en-US" dirty="0" smtClean="0"/>
              <a:t>no </a:t>
            </a:r>
            <a:r>
              <a:rPr lang="en-US" b="0" dirty="0" smtClean="0"/>
              <a:t>statistically significant </a:t>
            </a:r>
            <a:r>
              <a:rPr lang="en-US" dirty="0" smtClean="0"/>
              <a:t>improvements overall or among any racial/ethnic groups</a:t>
            </a:r>
            <a:r>
              <a:rPr lang="en-US" dirty="0"/>
              <a:t>. </a:t>
            </a:r>
            <a:endParaRPr lang="en-US" dirty="0" smtClean="0"/>
          </a:p>
          <a:p>
            <a:pPr marL="171450" indent="-171450">
              <a:buFont typeface="Arial" panose="020B0604020202020204" pitchFamily="34" charset="0"/>
              <a:buChar char="•"/>
            </a:pPr>
            <a:r>
              <a:rPr lang="en-US" b="1" dirty="0" smtClean="0"/>
              <a:t>Groups With Disparities: </a:t>
            </a:r>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3 of 6 years, including </a:t>
            </a:r>
            <a:r>
              <a:rPr lang="en-US" sz="1200" kern="1200" dirty="0" smtClean="0">
                <a:solidFill>
                  <a:schemeClr val="tx1"/>
                </a:solidFill>
                <a:effectLst/>
                <a:latin typeface="+mn-lt"/>
                <a:ea typeface="+mn-ea"/>
                <a:cs typeface="+mn-cs"/>
              </a:rPr>
              <a:t>2012 and 2013, Hispanics and Blacks were less likely than Whites to receive the recommended services. </a:t>
            </a:r>
          </a:p>
          <a:p>
            <a:pPr lvl="0"/>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56</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267960"/>
            <a:ext cx="5608320" cy="3331210"/>
          </a:xfrm>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Importance: </a:t>
            </a:r>
            <a:r>
              <a:rPr lang="en-US" sz="1200" kern="1200" dirty="0" smtClean="0">
                <a:solidFill>
                  <a:schemeClr val="tx1"/>
                </a:solidFill>
                <a:effectLst/>
                <a:latin typeface="+mn-lt"/>
                <a:ea typeface="+mn-ea"/>
                <a:cs typeface="+mn-cs"/>
              </a:rPr>
              <a:t>Diabetes prevalence increases with age, </a:t>
            </a:r>
            <a:r>
              <a:rPr lang="en-US" sz="1200" b="0" kern="1200" dirty="0" smtClean="0">
                <a:solidFill>
                  <a:schemeClr val="tx1"/>
                </a:solidFill>
                <a:effectLst/>
                <a:latin typeface="+mn-lt"/>
                <a:ea typeface="+mn-ea"/>
                <a:cs typeface="+mn-cs"/>
              </a:rPr>
              <a:t>so </a:t>
            </a:r>
            <a:r>
              <a:rPr lang="en-US" sz="1200" b="0" kern="1200" baseline="0" dirty="0" smtClean="0">
                <a:solidFill>
                  <a:schemeClr val="tx1"/>
                </a:solidFill>
                <a:effectLst/>
                <a:latin typeface="+mn-lt"/>
                <a:ea typeface="+mn-ea"/>
                <a:cs typeface="+mn-cs"/>
              </a:rPr>
              <a:t>monitoring older adults is important</a:t>
            </a:r>
            <a:r>
              <a:rPr lang="en-US" sz="1200" b="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b="1" dirty="0" smtClean="0"/>
              <a:t>Trends: </a:t>
            </a:r>
            <a:r>
              <a:rPr lang="en-US" dirty="0"/>
              <a:t>From 2008 to </a:t>
            </a:r>
            <a:r>
              <a:rPr lang="en-US" dirty="0" smtClean="0"/>
              <a:t>2013, improvement was </a:t>
            </a:r>
            <a:r>
              <a:rPr lang="en-US" dirty="0"/>
              <a:t>observed for adults with </a:t>
            </a:r>
            <a:r>
              <a:rPr lang="en-US" dirty="0" smtClean="0"/>
              <a:t>Medicare </a:t>
            </a:r>
            <a:r>
              <a:rPr lang="en-US" dirty="0"/>
              <a:t>and private insurance. </a:t>
            </a:r>
            <a:endParaRPr lang="en-US" dirty="0" smtClean="0"/>
          </a:p>
          <a:p>
            <a:pPr marL="171450" indent="-171450">
              <a:buFont typeface="Arial" panose="020B0604020202020204" pitchFamily="34" charset="0"/>
              <a:buChar char="•"/>
            </a:pPr>
            <a:r>
              <a:rPr lang="en-US" b="1" dirty="0" smtClean="0"/>
              <a:t>Groups With Disparities: </a:t>
            </a:r>
          </a:p>
          <a:p>
            <a:pPr marL="628650" lvl="1" indent="-171450">
              <a:buFont typeface="Arial" panose="020B0604020202020204" pitchFamily="34" charset="0"/>
              <a:buChar char="•"/>
            </a:pPr>
            <a:r>
              <a:rPr lang="en-US" sz="1200" b="0" kern="1200" dirty="0" smtClean="0">
                <a:solidFill>
                  <a:schemeClr val="tx1"/>
                </a:solidFill>
                <a:effectLst/>
                <a:latin typeface="+mn-lt"/>
                <a:ea typeface="+mn-ea"/>
                <a:cs typeface="+mn-cs"/>
              </a:rPr>
              <a:t>In the last 4 years, </a:t>
            </a:r>
            <a:r>
              <a:rPr lang="en-US" sz="1200" kern="1200" dirty="0" smtClean="0">
                <a:solidFill>
                  <a:schemeClr val="tx1"/>
                </a:solidFill>
                <a:effectLst/>
                <a:latin typeface="+mn-lt"/>
                <a:ea typeface="+mn-ea"/>
                <a:cs typeface="+mn-cs"/>
              </a:rPr>
              <a:t>among adults age 65 and over, those with Medicare and other public insurance were less likely than those with Medicare and private insurance to receive all four recommended services. </a:t>
            </a:r>
          </a:p>
          <a:p>
            <a:pPr marL="628650" lvl="1" indent="-171450">
              <a:buFont typeface="Arial" panose="020B0604020202020204" pitchFamily="34" charset="0"/>
              <a:buChar char="•"/>
            </a:pPr>
            <a:r>
              <a:rPr lang="en-US" b="0" dirty="0" smtClean="0"/>
              <a:t>In the </a:t>
            </a:r>
            <a:r>
              <a:rPr lang="en-US" b="0" dirty="0"/>
              <a:t>last </a:t>
            </a:r>
            <a:r>
              <a:rPr lang="en-US" b="0" dirty="0" smtClean="0"/>
              <a:t>3 </a:t>
            </a:r>
            <a:r>
              <a:rPr lang="en-US" b="0" dirty="0"/>
              <a:t>years</a:t>
            </a:r>
            <a:r>
              <a:rPr lang="en-US" b="1" dirty="0"/>
              <a:t>,</a:t>
            </a:r>
            <a:r>
              <a:rPr lang="en-US" dirty="0"/>
              <a:t> among adults age 65 and over, those with </a:t>
            </a:r>
            <a:r>
              <a:rPr lang="en-US" dirty="0" smtClean="0"/>
              <a:t>Medicare only were </a:t>
            </a:r>
            <a:r>
              <a:rPr lang="en-US" dirty="0"/>
              <a:t>less likely than those with Medicare and private insurance to receive all four recommended services.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Between 2008 and 2013, among </a:t>
            </a:r>
            <a:r>
              <a:rPr lang="en-US" dirty="0" smtClean="0"/>
              <a:t>adults </a:t>
            </a:r>
            <a:r>
              <a:rPr lang="en-US" dirty="0"/>
              <a:t>age 65 and </a:t>
            </a:r>
            <a:r>
              <a:rPr lang="en-US" dirty="0" smtClean="0"/>
              <a:t>over, t</a:t>
            </a:r>
            <a:r>
              <a:rPr lang="en-US" sz="1200" kern="1200" dirty="0" smtClean="0">
                <a:solidFill>
                  <a:schemeClr val="tx1"/>
                </a:solidFill>
                <a:effectLst/>
                <a:latin typeface="+mn-lt"/>
                <a:ea typeface="+mn-ea"/>
                <a:cs typeface="+mn-cs"/>
              </a:rPr>
              <a:t>he </a:t>
            </a:r>
            <a:r>
              <a:rPr lang="en-US" dirty="0"/>
              <a:t>gap </a:t>
            </a:r>
            <a:r>
              <a:rPr lang="en-US" dirty="0" smtClean="0"/>
              <a:t>be</a:t>
            </a:r>
            <a:r>
              <a:rPr lang="en-US" sz="1200" kern="1200" dirty="0" smtClean="0">
                <a:solidFill>
                  <a:schemeClr val="tx1"/>
                </a:solidFill>
                <a:effectLst/>
                <a:latin typeface="+mn-lt"/>
                <a:ea typeface="+mn-ea"/>
                <a:cs typeface="+mn-cs"/>
              </a:rPr>
              <a:t>tween those with Medicare and private insurance and Medicare only grew, indicating worsening disparities.</a:t>
            </a:r>
          </a:p>
          <a:p>
            <a:pPr marL="628650" lvl="1" indent="-171450">
              <a:buFont typeface="Arial" panose="020B0604020202020204" pitchFamily="34" charset="0"/>
              <a:buChar char="•"/>
            </a:pPr>
            <a:r>
              <a:rPr lang="en-US" dirty="0"/>
              <a:t>Between </a:t>
            </a:r>
            <a:r>
              <a:rPr lang="en-US" dirty="0" smtClean="0"/>
              <a:t>2008 and </a:t>
            </a:r>
            <a:r>
              <a:rPr lang="en-US" dirty="0"/>
              <a:t>2013, among adults age 65 and over, the gap between those with Medicare and private insurance and Medicare </a:t>
            </a:r>
            <a:r>
              <a:rPr lang="en-US" dirty="0" smtClean="0"/>
              <a:t>and public insurance grew, </a:t>
            </a:r>
            <a:r>
              <a:rPr lang="en-US" dirty="0"/>
              <a:t>indicating worsening disparities.</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0E7EC0-D47B-461F-A069-1AF30F543FB1}" type="slidenum">
              <a:rPr lang="en-US" smtClean="0"/>
              <a:t>57</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341370"/>
          </a:xfrm>
        </p:spPr>
        <p:txBody>
          <a:bodyPr/>
          <a:lstStyle/>
          <a:p>
            <a:pPr marL="171450" indent="-171450">
              <a:buFont typeface="Arial" panose="020B0604020202020204" pitchFamily="34" charset="0"/>
              <a:buChar char="•"/>
            </a:pPr>
            <a:r>
              <a:rPr lang="en-US" b="1" dirty="0"/>
              <a:t>Importance: </a:t>
            </a:r>
            <a:endParaRPr lang="en-US" b="1" dirty="0" smtClean="0"/>
          </a:p>
          <a:p>
            <a:pPr marL="341313" lvl="1" indent="-171450">
              <a:buFont typeface="Arial" panose="020B0604020202020204" pitchFamily="34" charset="0"/>
              <a:buChar char="•"/>
            </a:pPr>
            <a:r>
              <a:rPr lang="en-US" dirty="0" smtClean="0"/>
              <a:t>Self-care and perceived confidence to take action to manage chronic illness and to maintain such skills over time have been shown to be associated with better health outcomes (</a:t>
            </a:r>
            <a:r>
              <a:rPr lang="en-US" dirty="0" err="1" smtClean="0"/>
              <a:t>Ludman</a:t>
            </a:r>
            <a:r>
              <a:rPr lang="en-US" dirty="0" smtClean="0"/>
              <a:t>, et al., 2013).</a:t>
            </a:r>
          </a:p>
          <a:p>
            <a:pPr marL="342900" indent="-171450">
              <a:buFont typeface="Arial" panose="020B0604020202020204" pitchFamily="34" charset="0"/>
              <a:buChar char="•"/>
            </a:pPr>
            <a:r>
              <a:rPr lang="en-US" dirty="0" smtClean="0"/>
              <a:t>A </a:t>
            </a:r>
            <a:r>
              <a:rPr lang="en-US" dirty="0"/>
              <a:t>successful partnership for diabetes care requires providers to educate patients about daily management of their diabetes. </a:t>
            </a:r>
            <a:r>
              <a:rPr lang="en-US" dirty="0" smtClean="0"/>
              <a:t>Thus, </a:t>
            </a:r>
            <a:r>
              <a:rPr lang="en-US" dirty="0"/>
              <a:t>providers should develop a written diabetes management plan, especially for patients with a history of uncontrolled diabetes</a:t>
            </a:r>
            <a:r>
              <a:rPr lang="en-US" dirty="0" smtClean="0"/>
              <a:t>.</a:t>
            </a:r>
          </a:p>
          <a:p>
            <a:pPr marL="342900" indent="-171450">
              <a:buFont typeface="Arial" panose="020B0604020202020204" pitchFamily="34" charset="0"/>
              <a:buChar char="•"/>
            </a:pPr>
            <a:r>
              <a:rPr lang="en-US" dirty="0"/>
              <a:t>National data on diabetes management and outcomes for some underserved populations are not available from the national data sources in the Q</a:t>
            </a:r>
            <a:r>
              <a:rPr lang="en-US" dirty="0" smtClean="0"/>
              <a:t>DR</a:t>
            </a:r>
            <a:r>
              <a:rPr lang="en-US" dirty="0"/>
              <a:t>. These populations include people with limited English proficiency; individuals who speak a language other than English at home; lesbian, gay, bisexual, and transgender individuals; and Asian and Hispanic subpopulations. To address some of these data gaps, </a:t>
            </a:r>
            <a:r>
              <a:rPr lang="en-US" dirty="0" smtClean="0"/>
              <a:t>we show additional </a:t>
            </a:r>
            <a:r>
              <a:rPr lang="en-US" dirty="0"/>
              <a:t>data </a:t>
            </a:r>
            <a:r>
              <a:rPr lang="en-US" dirty="0" smtClean="0"/>
              <a:t>from the California Health Interview Survey. </a:t>
            </a:r>
            <a:endParaRPr lang="en-US" dirty="0"/>
          </a:p>
          <a:p>
            <a:pPr marL="171450" indent="-171450">
              <a:buFont typeface="Arial" panose="020B0604020202020204" pitchFamily="34" charset="0"/>
              <a:buChar char="•"/>
            </a:pPr>
            <a:r>
              <a:rPr lang="en-US" b="1" dirty="0" smtClean="0"/>
              <a:t>Overall </a:t>
            </a:r>
            <a:r>
              <a:rPr lang="en-US" b="1" dirty="0"/>
              <a:t>Rate: </a:t>
            </a:r>
            <a:r>
              <a:rPr lang="en-US" dirty="0" smtClean="0"/>
              <a:t>Only 43.2% of Californians with current diabetes had a written diabetes management plan in 2011-2013.</a:t>
            </a:r>
            <a:endParaRPr lang="en-US" dirty="0"/>
          </a:p>
          <a:p>
            <a:pPr marL="171450" indent="-171450">
              <a:buFont typeface="Arial" panose="020B0604020202020204" pitchFamily="34" charset="0"/>
              <a:buChar char="•"/>
            </a:pPr>
            <a:r>
              <a:rPr lang="en-US" b="1" dirty="0"/>
              <a:t>Groups </a:t>
            </a:r>
            <a:r>
              <a:rPr lang="en-US" b="1" dirty="0" smtClean="0"/>
              <a:t>With </a:t>
            </a:r>
            <a:r>
              <a:rPr lang="en-US" b="1" dirty="0"/>
              <a:t>Disparities:</a:t>
            </a:r>
          </a:p>
          <a:p>
            <a:pPr marL="342900" indent="-171450">
              <a:buFont typeface="Arial" panose="020B0604020202020204" pitchFamily="34" charset="0"/>
              <a:buChar char="•"/>
            </a:pPr>
            <a:r>
              <a:rPr lang="en-US" dirty="0" smtClean="0"/>
              <a:t>Among Asian Californians with diabetes, the percentage who had a </a:t>
            </a:r>
            <a:r>
              <a:rPr lang="en-US" dirty="0"/>
              <a:t>written diabetes management </a:t>
            </a:r>
            <a:r>
              <a:rPr lang="en-US" dirty="0" smtClean="0"/>
              <a:t>plan was 29.7% for Japanese, 36.9% for Chinese, 40.8% for Filipino, and 55.9% for Vietnamese people.</a:t>
            </a:r>
          </a:p>
          <a:p>
            <a:pPr marL="342900" indent="-171450">
              <a:buFont typeface="Arial" panose="020B0604020202020204" pitchFamily="34" charset="0"/>
              <a:buChar char="•"/>
            </a:pPr>
            <a:r>
              <a:rPr lang="en-US" dirty="0" smtClean="0"/>
              <a:t>Among Hispanic Californians with diabetes, those who spoke English well/very well and those who did not speak English well or at all were less likely than those who spoke English only to have a </a:t>
            </a:r>
            <a:r>
              <a:rPr lang="en-US" dirty="0"/>
              <a:t>written diabetes management </a:t>
            </a:r>
            <a:r>
              <a:rPr lang="en-US" dirty="0" smtClean="0"/>
              <a:t>plan.</a:t>
            </a:r>
            <a:endParaRPr lang="en-US" dirty="0"/>
          </a:p>
          <a:p>
            <a:endParaRPr lang="en-US" dirty="0" smtClean="0"/>
          </a:p>
          <a:p>
            <a:endParaRPr lang="en-US" b="1" dirty="0"/>
          </a:p>
        </p:txBody>
      </p:sp>
      <p:sp>
        <p:nvSpPr>
          <p:cNvPr id="4" name="Slide Number Placeholder 3"/>
          <p:cNvSpPr>
            <a:spLocks noGrp="1"/>
          </p:cNvSpPr>
          <p:nvPr>
            <p:ph type="sldNum" sz="quarter" idx="10"/>
          </p:nvPr>
        </p:nvSpPr>
        <p:spPr/>
        <p:txBody>
          <a:bodyPr/>
          <a:lstStyle/>
          <a:p>
            <a:fld id="{E70E7EC0-D47B-461F-A069-1AF30F543FB1}" type="slidenum">
              <a:rPr lang="en-US" smtClean="0"/>
              <a:t>58</a:t>
            </a:fld>
            <a:endParaRPr lang="en-US"/>
          </a:p>
        </p:txBody>
      </p:sp>
    </p:spTree>
    <p:extLst>
      <p:ext uri="{BB962C8B-B14F-4D97-AF65-F5344CB8AC3E}">
        <p14:creationId xmlns:p14="http://schemas.microsoft.com/office/powerpoint/2010/main" val="39834078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 </a:t>
            </a:r>
            <a:r>
              <a:rPr lang="en-US" dirty="0" smtClean="0"/>
              <a:t>Self-care and </a:t>
            </a:r>
            <a:r>
              <a:rPr lang="en-US" dirty="0"/>
              <a:t>perceived </a:t>
            </a:r>
            <a:r>
              <a:rPr lang="en-US" dirty="0" smtClean="0"/>
              <a:t>confidence in taking </a:t>
            </a:r>
            <a:r>
              <a:rPr lang="en-US" dirty="0"/>
              <a:t>action to manage chronic illness and </a:t>
            </a:r>
            <a:r>
              <a:rPr lang="en-US" dirty="0" smtClean="0"/>
              <a:t>maintain </a:t>
            </a:r>
            <a:r>
              <a:rPr lang="en-US" dirty="0"/>
              <a:t>such skills over </a:t>
            </a:r>
            <a:r>
              <a:rPr lang="en-US" dirty="0" smtClean="0"/>
              <a:t>time have </a:t>
            </a:r>
            <a:r>
              <a:rPr lang="en-US" dirty="0"/>
              <a:t>been shown </a:t>
            </a:r>
            <a:r>
              <a:rPr lang="en-US" dirty="0" smtClean="0"/>
              <a:t>to be </a:t>
            </a:r>
            <a:r>
              <a:rPr lang="en-US" dirty="0"/>
              <a:t>associated with better health outcomes (</a:t>
            </a:r>
            <a:r>
              <a:rPr lang="en-US" dirty="0" err="1" smtClean="0"/>
              <a:t>Ludman</a:t>
            </a:r>
            <a:r>
              <a:rPr lang="en-US" dirty="0" smtClean="0"/>
              <a:t>, </a:t>
            </a:r>
            <a:r>
              <a:rPr lang="en-US" dirty="0"/>
              <a:t>et </a:t>
            </a:r>
            <a:r>
              <a:rPr lang="en-US" dirty="0" smtClean="0"/>
              <a:t>al., </a:t>
            </a:r>
            <a:r>
              <a:rPr lang="en-US" dirty="0"/>
              <a:t>2013).</a:t>
            </a:r>
          </a:p>
          <a:p>
            <a:pPr marL="171450" indent="-171450">
              <a:buFont typeface="Arial" panose="020B0604020202020204" pitchFamily="34" charset="0"/>
              <a:buChar char="•"/>
            </a:pPr>
            <a:r>
              <a:rPr lang="en-US" b="1" dirty="0" smtClean="0"/>
              <a:t>Overall Rate: </a:t>
            </a:r>
            <a:r>
              <a:rPr lang="en-US" dirty="0" smtClean="0"/>
              <a:t>In 2011-2013, 91.7% of California adults age 40 and over with diagnosed diabetes felt confident that they could control and manage their diabetes.</a:t>
            </a:r>
          </a:p>
          <a:p>
            <a:pPr marL="171450" indent="-171450">
              <a:buFont typeface="Arial" panose="020B0604020202020204" pitchFamily="34" charset="0"/>
              <a:buChar char="•"/>
            </a:pPr>
            <a:r>
              <a:rPr lang="en-US" b="1" dirty="0" smtClean="0"/>
              <a:t>Groups With Disparities:</a:t>
            </a:r>
          </a:p>
          <a:p>
            <a:pPr marL="342900" indent="-171450">
              <a:buFont typeface="Arial" panose="020B0604020202020204" pitchFamily="34" charset="0"/>
              <a:buChar char="•"/>
            </a:pPr>
            <a:r>
              <a:rPr lang="en-US" dirty="0" smtClean="0"/>
              <a:t>In 2011-2013, Hispanics of all races, Mexicans, and Central Americans were less likely than Whites to report that they felt confident they could control and manage their diabetes.</a:t>
            </a:r>
          </a:p>
          <a:p>
            <a:pPr marL="342900" indent="-171450">
              <a:buFont typeface="Arial" panose="020B0604020202020204" pitchFamily="34" charset="0"/>
              <a:buChar char="•"/>
            </a:pPr>
            <a:r>
              <a:rPr lang="en-US" dirty="0" smtClean="0"/>
              <a:t>California adults who spoke English well or very well and adults who did not speak English well or at all were less likely than adults who spoke only English to </a:t>
            </a:r>
            <a:r>
              <a:rPr lang="en-US" dirty="0"/>
              <a:t>report that they felt confident they could control and manage their diabetes.</a:t>
            </a:r>
          </a:p>
          <a:p>
            <a:pPr marL="34290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59</a:t>
            </a:fld>
            <a:endParaRPr lang="en-US"/>
          </a:p>
        </p:txBody>
      </p:sp>
    </p:spTree>
    <p:extLst>
      <p:ext uri="{BB962C8B-B14F-4D97-AF65-F5344CB8AC3E}">
        <p14:creationId xmlns:p14="http://schemas.microsoft.com/office/powerpoint/2010/main" val="9712719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152400" y="5267960"/>
            <a:ext cx="6705600" cy="3723640"/>
          </a:xfrm>
        </p:spPr>
        <p:txBody>
          <a:bodyPr/>
          <a:lstStyle/>
          <a:p>
            <a:pPr marL="171450" indent="-171450">
              <a:buFont typeface="Arial" panose="020B0604020202020204" pitchFamily="34" charset="0"/>
              <a:buChar char="•"/>
            </a:pPr>
            <a:r>
              <a:rPr lang="en-US" sz="1100" b="1" kern="1200" dirty="0" smtClean="0">
                <a:solidFill>
                  <a:schemeClr val="tx1"/>
                </a:solidFill>
                <a:effectLst/>
              </a:rPr>
              <a:t>Importance: </a:t>
            </a:r>
            <a:r>
              <a:rPr lang="en-US" dirty="0"/>
              <a:t>Individuals who do not achieve good control of their diabetes may develop symptoms that require correction through </a:t>
            </a:r>
            <a:r>
              <a:rPr lang="en-US" dirty="0" smtClean="0"/>
              <a:t>hospitalization. Admission </a:t>
            </a:r>
            <a:r>
              <a:rPr lang="en-US" dirty="0"/>
              <a:t>rates for uncontrolled diabetes may be reduced by better outpatient treatment and patients’ tighter adherence to the recommended diet</a:t>
            </a:r>
            <a:r>
              <a:rPr lang="en-US" b="1" dirty="0"/>
              <a:t> </a:t>
            </a:r>
            <a:r>
              <a:rPr lang="en-US" dirty="0"/>
              <a:t>and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kern="1200" dirty="0" smtClean="0">
                <a:solidFill>
                  <a:schemeClr val="tx1"/>
                </a:solidFill>
                <a:effectLst/>
              </a:rPr>
              <a:t>Trends:</a:t>
            </a:r>
          </a:p>
          <a:p>
            <a:pPr marL="3429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smtClean="0">
                <a:solidFill>
                  <a:schemeClr val="tx1"/>
                </a:solidFill>
                <a:effectLst/>
              </a:rPr>
              <a:t>The rate of </a:t>
            </a:r>
            <a:r>
              <a:rPr lang="en-US" sz="1100" kern="1200" baseline="0" dirty="0" smtClean="0">
                <a:solidFill>
                  <a:schemeClr val="tx1"/>
                </a:solidFill>
                <a:effectLst/>
              </a:rPr>
              <a:t>hospital admissions for uncontrolled diabetes without complications per 100,000 population decreased from 27.9% in 2001 to 15.4% in 2013. </a:t>
            </a:r>
          </a:p>
          <a:p>
            <a:pPr marL="342900" lvl="0" indent="-171450">
              <a:buFont typeface="Arial" panose="020B0604020202020204" pitchFamily="34" charset="0"/>
              <a:buChar char="•"/>
              <a:defRPr/>
            </a:pPr>
            <a:r>
              <a:rPr lang="en-US" sz="1100" dirty="0"/>
              <a:t>From 2001 to </a:t>
            </a:r>
            <a:r>
              <a:rPr lang="en-US" sz="1100" dirty="0" smtClean="0"/>
              <a:t>2013, </a:t>
            </a:r>
            <a:r>
              <a:rPr lang="en-US" sz="1100" dirty="0"/>
              <a:t>the percentage of hospital admissions decreased for all populations:</a:t>
            </a:r>
          </a:p>
          <a:p>
            <a:pPr marL="5143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For Whites, from 17.6% to 10.3%.</a:t>
            </a:r>
          </a:p>
          <a:p>
            <a:pPr marL="5143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For Blacks, from 88.3% to 45.3%.</a:t>
            </a:r>
          </a:p>
          <a:p>
            <a:pPr marL="5143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For APIs, from 14.2% to 5.9%.</a:t>
            </a:r>
          </a:p>
          <a:p>
            <a:pPr marL="514350" lvl="1" indent="-171450">
              <a:buFont typeface="Arial" panose="020B0604020202020204" pitchFamily="34" charset="0"/>
              <a:buChar char="•"/>
              <a:defRPr/>
            </a:pPr>
            <a:r>
              <a:rPr lang="en-US" sz="1100" dirty="0" smtClean="0"/>
              <a:t>For Hispanics, from 46.0% to 21.7%.</a:t>
            </a:r>
          </a:p>
          <a:p>
            <a:pPr marL="171450" indent="-171450">
              <a:buFont typeface="Arial" panose="020B0604020202020204" pitchFamily="34" charset="0"/>
              <a:buChar char="•"/>
              <a:defRPr/>
            </a:pPr>
            <a:r>
              <a:rPr lang="en-US" sz="1100" b="1" dirty="0" smtClean="0"/>
              <a:t>Groups With Disparities: </a:t>
            </a:r>
            <a:r>
              <a:rPr lang="en-US" sz="1100" kern="1200" dirty="0" smtClean="0">
                <a:solidFill>
                  <a:schemeClr val="tx1"/>
                </a:solidFill>
                <a:effectLst/>
              </a:rPr>
              <a:t>In all years, the rate of hospital admissions for uncontrolled diabetes was higher for Blacks and Hispanics and lower for Asians and Pacific Islanders (APIs) compared with Whites.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smtClean="0"/>
              <a:t>Achievable Benchmark:</a:t>
            </a:r>
          </a:p>
          <a:p>
            <a:pPr marL="3429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The 2011 top 4 State achievable benchmark was </a:t>
            </a:r>
            <a:r>
              <a:rPr lang="en-US" sz="1100" b="0" dirty="0" smtClean="0"/>
              <a:t>4</a:t>
            </a:r>
            <a:r>
              <a:rPr lang="en-US" sz="1100" dirty="0" smtClean="0"/>
              <a:t> admissions per 100,000 population age 18 and over. The top 4 States that contributed to the achievable benchmark are Maine, Montana, Utah, and Vermont.</a:t>
            </a:r>
            <a:endParaRPr lang="en-US" sz="1100" kern="1200" dirty="0" smtClean="0">
              <a:solidFill>
                <a:schemeClr val="tx1"/>
              </a:solidFill>
              <a:effectLst/>
            </a:endParaRPr>
          </a:p>
          <a:p>
            <a:pPr marL="3429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smtClean="0">
                <a:solidFill>
                  <a:schemeClr val="tx1"/>
                </a:solidFill>
                <a:effectLst/>
              </a:rPr>
              <a:t>At the</a:t>
            </a:r>
            <a:r>
              <a:rPr lang="en-US" sz="1100" kern="1200" dirty="0" smtClean="0">
                <a:solidFill>
                  <a:schemeClr val="tx1"/>
                </a:solidFill>
                <a:effectLst/>
              </a:rPr>
              <a:t> current</a:t>
            </a:r>
            <a:r>
              <a:rPr lang="en-US" sz="1100" kern="1200" baseline="0" dirty="0" smtClean="0">
                <a:solidFill>
                  <a:schemeClr val="tx1"/>
                </a:solidFill>
                <a:effectLst/>
              </a:rPr>
              <a:t> rate, the benchmark would not be met for the total population, Whites, and</a:t>
            </a:r>
            <a:r>
              <a:rPr lang="en-US" sz="1100" kern="1200" dirty="0" smtClean="0">
                <a:solidFill>
                  <a:schemeClr val="tx1"/>
                </a:solidFill>
                <a:effectLst/>
              </a:rPr>
              <a:t> Blacks </a:t>
            </a:r>
            <a:r>
              <a:rPr lang="en-US" sz="1100" kern="1200" baseline="0" dirty="0" smtClean="0">
                <a:solidFill>
                  <a:schemeClr val="tx1"/>
                </a:solidFill>
                <a:effectLst/>
              </a:rPr>
              <a:t>for approximately 15 years. </a:t>
            </a:r>
          </a:p>
          <a:p>
            <a:pPr marL="3429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baseline="0" dirty="0" smtClean="0">
                <a:solidFill>
                  <a:schemeClr val="tx1"/>
                </a:solidFill>
                <a:effectLst/>
              </a:rPr>
              <a:t>APIs could reach the benchmark in 3 years and Hispanics in </a:t>
            </a:r>
            <a:r>
              <a:rPr lang="en-US" sz="1100" dirty="0"/>
              <a:t>7</a:t>
            </a:r>
            <a:r>
              <a:rPr lang="en-US" sz="1100" kern="1200" baseline="0" dirty="0" smtClean="0">
                <a:solidFill>
                  <a:schemeClr val="tx1"/>
                </a:solidFill>
                <a:effectLst/>
              </a:rPr>
              <a:t> years. </a:t>
            </a:r>
            <a:endParaRPr lang="en-US" sz="1100" kern="1200" dirty="0" smtClean="0">
              <a:solidFill>
                <a:schemeClr val="tx1"/>
              </a:solidFill>
              <a:effectLst/>
            </a:endParaRP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60</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57200" y="5257800"/>
            <a:ext cx="6096000" cy="3505200"/>
          </a:xfrm>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Importance: </a:t>
            </a:r>
            <a:r>
              <a:rPr lang="en-US" sz="1200" kern="1200" dirty="0" smtClean="0">
                <a:solidFill>
                  <a:schemeClr val="tx1"/>
                </a:solidFill>
                <a:effectLst/>
                <a:latin typeface="+mn-lt"/>
                <a:ea typeface="+mn-ea"/>
                <a:cs typeface="+mn-cs"/>
              </a:rPr>
              <a:t>Low-income neighborhoods may have insufficient health resources to mee</a:t>
            </a:r>
            <a:r>
              <a:rPr lang="en-US" dirty="0" smtClean="0"/>
              <a:t>t the needs of all people with diabetes.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Trends: </a:t>
            </a:r>
            <a:r>
              <a:rPr lang="en-US" sz="1200" kern="1200" dirty="0" smtClean="0">
                <a:solidFill>
                  <a:schemeClr val="tx1"/>
                </a:solidFill>
                <a:effectLst/>
                <a:latin typeface="+mn-lt"/>
                <a:ea typeface="+mn-ea"/>
                <a:cs typeface="+mn-cs"/>
              </a:rPr>
              <a:t>From</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2000 to 2013, t</a:t>
            </a:r>
            <a:r>
              <a:rPr lang="en-US" dirty="0" smtClean="0"/>
              <a:t>he rates </a:t>
            </a:r>
            <a:r>
              <a:rPr lang="en-US" dirty="0"/>
              <a:t>showed </a:t>
            </a:r>
            <a:r>
              <a:rPr lang="en-US" dirty="0" smtClean="0"/>
              <a:t>improvement for all income populations.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342900" lvl="0" indent="-171450">
              <a:buFont typeface="Arial" panose="020B0604020202020204" pitchFamily="34" charset="0"/>
              <a:buChar char="•"/>
            </a:pPr>
            <a:r>
              <a:rPr lang="en-US" sz="1200" kern="1200" dirty="0" smtClean="0">
                <a:solidFill>
                  <a:schemeClr val="tx1"/>
                </a:solidFill>
                <a:effectLst/>
                <a:latin typeface="+mn-lt"/>
                <a:ea typeface="+mn-ea"/>
                <a:cs typeface="+mn-cs"/>
              </a:rPr>
              <a:t>In all years, the rate of hospital admissions for uncontrolled diabetes was higher for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residents of the lowest, second, and third income quartiles than for residents of </a:t>
            </a:r>
            <a:r>
              <a:rPr lang="en-US" dirty="0"/>
              <a:t>the </a:t>
            </a:r>
            <a:r>
              <a:rPr lang="en-US" dirty="0" smtClean="0"/>
              <a:t>highest income quartile.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b="1" dirty="0" smtClean="0"/>
              <a:t>Achievable Benchmark: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t>The 2011 top 4 State achievable benchmark was 4 admissions per 100,000 population age 18 and over. The top 4 States that contributed to the achievable benchmark are Maine, Montana, Utah, and Vermont.</a:t>
            </a:r>
            <a:endParaRPr lang="en-US" sz="1200" b="0" kern="1200" dirty="0" smtClean="0">
              <a:solidFill>
                <a:schemeClr val="tx1"/>
              </a:solidFill>
              <a:effectLst/>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At the current rates of improvement: </a:t>
            </a:r>
          </a:p>
          <a:p>
            <a:pPr marL="800100" lvl="1" indent="-171450">
              <a:buFont typeface="Arial" panose="020B0604020202020204" pitchFamily="34" charset="0"/>
              <a:buChar char="•"/>
            </a:pPr>
            <a:r>
              <a:rPr lang="en-US" kern="1200" dirty="0" smtClean="0">
                <a:solidFill>
                  <a:schemeClr val="tx1"/>
                </a:solidFill>
                <a:effectLst/>
                <a:latin typeface="+mn-lt"/>
                <a:ea typeface="+mn-ea"/>
                <a:cs typeface="+mn-cs"/>
              </a:rPr>
              <a:t>Residents of</a:t>
            </a:r>
            <a:r>
              <a:rPr lang="en-US" kern="1200" baseline="0" dirty="0" smtClean="0">
                <a:solidFill>
                  <a:schemeClr val="tx1"/>
                </a:solidFill>
                <a:effectLst/>
                <a:latin typeface="+mn-lt"/>
                <a:ea typeface="+mn-ea"/>
                <a:cs typeface="+mn-cs"/>
              </a:rPr>
              <a:t> the lowest income</a:t>
            </a:r>
            <a:r>
              <a:rPr lang="en-US" kern="1200" dirty="0" smtClean="0">
                <a:solidFill>
                  <a:schemeClr val="tx1"/>
                </a:solidFill>
                <a:effectLst/>
                <a:latin typeface="+mn-lt"/>
                <a:ea typeface="+mn-ea"/>
                <a:cs typeface="+mn-cs"/>
              </a:rPr>
              <a:t> </a:t>
            </a:r>
            <a:r>
              <a:rPr lang="en-US" kern="1200" baseline="0" dirty="0" smtClean="0">
                <a:solidFill>
                  <a:schemeClr val="tx1"/>
                </a:solidFill>
                <a:effectLst/>
                <a:latin typeface="+mn-lt"/>
                <a:ea typeface="+mn-ea"/>
                <a:cs typeface="+mn-cs"/>
              </a:rPr>
              <a:t>quartile could achieve the benchmark in less than</a:t>
            </a:r>
            <a:r>
              <a:rPr lang="en-US" b="0" kern="1200" baseline="0" dirty="0" smtClean="0">
                <a:solidFill>
                  <a:schemeClr val="tx1"/>
                </a:solidFill>
                <a:effectLst/>
                <a:latin typeface="+mn-lt"/>
                <a:ea typeface="+mn-ea"/>
                <a:cs typeface="+mn-cs"/>
              </a:rPr>
              <a:t> </a:t>
            </a:r>
            <a:r>
              <a:rPr lang="en-US" kern="1200" baseline="0" dirty="0" smtClean="0">
                <a:solidFill>
                  <a:schemeClr val="tx1"/>
                </a:solidFill>
                <a:effectLst/>
                <a:latin typeface="+mn-lt"/>
                <a:ea typeface="+mn-ea"/>
                <a:cs typeface="+mn-cs"/>
              </a:rPr>
              <a:t>14 years.</a:t>
            </a:r>
          </a:p>
          <a:p>
            <a:pPr marL="800100" lvl="1" indent="-171450">
              <a:buFont typeface="Arial" panose="020B0604020202020204" pitchFamily="34" charset="0"/>
              <a:buChar char="•"/>
            </a:pPr>
            <a:r>
              <a:rPr lang="en-US" dirty="0"/>
              <a:t>Residents of the </a:t>
            </a:r>
            <a:r>
              <a:rPr lang="en-US" dirty="0" smtClean="0"/>
              <a:t>second </a:t>
            </a:r>
            <a:r>
              <a:rPr lang="en-US" dirty="0"/>
              <a:t>income quartile could </a:t>
            </a:r>
            <a:r>
              <a:rPr lang="en-US" dirty="0" smtClean="0"/>
              <a:t>achieve </a:t>
            </a:r>
            <a:r>
              <a:rPr lang="en-US" dirty="0"/>
              <a:t>the benchmark </a:t>
            </a:r>
            <a:r>
              <a:rPr lang="en-US" b="0" dirty="0" smtClean="0"/>
              <a:t>in </a:t>
            </a:r>
            <a:r>
              <a:rPr lang="en-US" dirty="0" smtClean="0"/>
              <a:t>11 </a:t>
            </a:r>
            <a:r>
              <a:rPr lang="en-US" dirty="0"/>
              <a:t>years.</a:t>
            </a:r>
          </a:p>
          <a:p>
            <a:pPr marL="800100" lvl="1" indent="-171450">
              <a:buFont typeface="Arial" panose="020B0604020202020204" pitchFamily="34" charset="0"/>
              <a:buChar char="•"/>
            </a:pPr>
            <a:r>
              <a:rPr lang="en-US" dirty="0"/>
              <a:t>Residents of the </a:t>
            </a:r>
            <a:r>
              <a:rPr lang="en-US" dirty="0" smtClean="0"/>
              <a:t>third income </a:t>
            </a:r>
            <a:r>
              <a:rPr lang="en-US" dirty="0"/>
              <a:t>quartile could achieve the benchmark in less than </a:t>
            </a:r>
            <a:r>
              <a:rPr lang="en-US" dirty="0" smtClean="0"/>
              <a:t>12 </a:t>
            </a:r>
            <a:r>
              <a:rPr lang="en-US" dirty="0"/>
              <a:t>years.</a:t>
            </a:r>
          </a:p>
          <a:p>
            <a:pPr marL="800100" lvl="1" indent="-171450">
              <a:buFont typeface="Arial" panose="020B0604020202020204" pitchFamily="34" charset="0"/>
              <a:buChar char="•"/>
            </a:pPr>
            <a:r>
              <a:rPr lang="en-US" dirty="0"/>
              <a:t>Residents of the </a:t>
            </a:r>
            <a:r>
              <a:rPr lang="en-US" dirty="0" smtClean="0"/>
              <a:t>highest </a:t>
            </a:r>
            <a:r>
              <a:rPr lang="en-US" dirty="0"/>
              <a:t>income quartile could achieve the benchmark in less than </a:t>
            </a:r>
            <a:r>
              <a:rPr lang="en-US" dirty="0" smtClean="0"/>
              <a:t>13 </a:t>
            </a:r>
            <a:r>
              <a:rPr lang="en-US" dirty="0"/>
              <a:t>years</a:t>
            </a:r>
            <a:r>
              <a:rPr lang="en-US" dirty="0" smtClean="0"/>
              <a:t>.</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61</a:t>
            </a:fld>
            <a:endParaRPr lang="en-US"/>
          </a:p>
        </p:txBody>
      </p:sp>
    </p:spTree>
    <p:extLst>
      <p:ext uri="{BB962C8B-B14F-4D97-AF65-F5344CB8AC3E}">
        <p14:creationId xmlns:p14="http://schemas.microsoft.com/office/powerpoint/2010/main" val="135958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Disparities in quality of care and disparities in access to care typically follow the same pattern, although disparities in access tend to be more common than disparities in quality. </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a:t>
            </a:fld>
            <a:endParaRPr lang="en-US"/>
          </a:p>
        </p:txBody>
      </p:sp>
    </p:spTree>
    <p:extLst>
      <p:ext uri="{BB962C8B-B14F-4D97-AF65-F5344CB8AC3E}">
        <p14:creationId xmlns:p14="http://schemas.microsoft.com/office/powerpoint/2010/main" val="27341818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Importance: </a:t>
            </a:r>
            <a:r>
              <a:rPr lang="en-US" sz="1200" kern="1200" dirty="0" smtClean="0">
                <a:solidFill>
                  <a:schemeClr val="tx1"/>
                </a:solidFill>
                <a:effectLst/>
                <a:latin typeface="+mn-lt"/>
                <a:ea typeface="+mn-ea"/>
                <a:cs typeface="+mn-cs"/>
              </a:rPr>
              <a:t>Low-income neighborhoods may have insufficient health resources to mee</a:t>
            </a:r>
            <a:r>
              <a:rPr lang="en-US" dirty="0" smtClean="0"/>
              <a:t>t the needs of all people with diabetes.</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342900" lvl="0" indent="-171450">
              <a:buFont typeface="Arial" panose="020B0604020202020204" pitchFamily="34" charset="0"/>
              <a:buChar char="•"/>
            </a:pPr>
            <a:r>
              <a:rPr lang="en-US" sz="1200" kern="1200" dirty="0" smtClean="0">
                <a:solidFill>
                  <a:schemeClr val="tx1"/>
                </a:solidFill>
                <a:effectLst/>
                <a:latin typeface="+mn-lt"/>
                <a:ea typeface="+mn-ea"/>
                <a:cs typeface="+mn-cs"/>
              </a:rPr>
              <a:t>In 2013, the rate of hospital admissions for uncontrolled diabetes was higher for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Black and Hispanic residents than for White residents in all income quartiles.</a:t>
            </a:r>
          </a:p>
          <a:p>
            <a:pPr marL="342900" lvl="0" indent="-171450">
              <a:buFont typeface="Arial" panose="020B0604020202020204" pitchFamily="34" charset="0"/>
              <a:buChar char="•"/>
            </a:pPr>
            <a:r>
              <a:rPr lang="en-US" dirty="0" smtClean="0"/>
              <a:t>Black residents in the highe</a:t>
            </a:r>
            <a:r>
              <a:rPr lang="en-US" sz="1200" kern="1200" baseline="0" dirty="0" smtClean="0">
                <a:solidFill>
                  <a:schemeClr val="tx1"/>
                </a:solidFill>
                <a:effectLst/>
                <a:latin typeface="+mn-lt"/>
                <a:ea typeface="+mn-ea"/>
                <a:cs typeface="+mn-cs"/>
              </a:rPr>
              <a:t>st quartile had higher rates </a:t>
            </a:r>
            <a:r>
              <a:rPr lang="en-US" dirty="0"/>
              <a:t>of hospital </a:t>
            </a:r>
            <a:r>
              <a:rPr lang="en-US" dirty="0" smtClean="0"/>
              <a:t>admissions </a:t>
            </a:r>
            <a:r>
              <a:rPr lang="en-US" dirty="0"/>
              <a:t>for uncontrolled diabetes </a:t>
            </a:r>
            <a:r>
              <a:rPr lang="en-US" dirty="0" smtClean="0"/>
              <a:t>th</a:t>
            </a:r>
            <a:r>
              <a:rPr lang="en-US" sz="1200" kern="1200" baseline="0" dirty="0" smtClean="0">
                <a:solidFill>
                  <a:schemeClr val="tx1"/>
                </a:solidFill>
                <a:effectLst/>
                <a:latin typeface="+mn-lt"/>
                <a:ea typeface="+mn-ea"/>
                <a:cs typeface="+mn-cs"/>
              </a:rPr>
              <a:t>an White residents </a:t>
            </a:r>
            <a:r>
              <a:rPr lang="en-US" dirty="0" smtClean="0"/>
              <a:t>in th</a:t>
            </a:r>
            <a:r>
              <a:rPr lang="en-US" sz="1200" kern="1200" baseline="0" dirty="0" smtClean="0">
                <a:solidFill>
                  <a:schemeClr val="tx1"/>
                </a:solidFill>
                <a:effectLst/>
                <a:latin typeface="+mn-lt"/>
                <a:ea typeface="+mn-ea"/>
                <a:cs typeface="+mn-cs"/>
              </a:rPr>
              <a:t>e lowest income quartile.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b="1" dirty="0" smtClean="0"/>
              <a:t>Achievable Benchmark: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t>The 2011 top 4 State achievable benchmark was 4 admissions per 100,000 population age 18 and over. The top 4 States that contributed to the achievable benchmark are Maine, Montana, Utah, and Vermont.</a:t>
            </a:r>
            <a:endParaRPr lang="en-US" sz="1200" b="0" kern="1200" dirty="0" smtClean="0">
              <a:solidFill>
                <a:schemeClr val="tx1"/>
              </a:solidFill>
              <a:effectLst/>
            </a:endParaRPr>
          </a:p>
          <a:p>
            <a:pPr marL="628650" lvl="1" indent="-171450">
              <a:buFont typeface="Arial" panose="020B0604020202020204" pitchFamily="34" charset="0"/>
              <a:buChar char="•"/>
            </a:pPr>
            <a:r>
              <a:rPr lang="en-US" b="0" dirty="0" smtClean="0"/>
              <a:t>The only group to achieve the benchmark was </a:t>
            </a:r>
            <a:r>
              <a:rPr lang="en-US" dirty="0" smtClean="0"/>
              <a:t>API residents in the highest income quartile</a:t>
            </a:r>
            <a:r>
              <a:rPr lang="en-US" kern="1200" baseline="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62</a:t>
            </a:fld>
            <a:endParaRPr lang="en-US"/>
          </a:p>
        </p:txBody>
      </p:sp>
      <p:cxnSp>
        <p:nvCxnSpPr>
          <p:cNvPr id="6" name="Straight Connector 5"/>
          <p:cNvCxnSpPr/>
          <p:nvPr/>
        </p:nvCxnSpPr>
        <p:spPr>
          <a:xfrm>
            <a:off x="1143000" y="4267200"/>
            <a:ext cx="49530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5652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3733800"/>
          </a:xfrm>
        </p:spPr>
        <p:txBody>
          <a:bodyPr/>
          <a:lstStyle/>
          <a:p>
            <a:pPr marL="171450" indent="-171450">
              <a:buFont typeface="Arial" panose="020B0604020202020204" pitchFamily="34" charset="0"/>
              <a:buChar char="•"/>
            </a:pPr>
            <a:r>
              <a:rPr lang="en-US" b="1" dirty="0"/>
              <a:t>Importance: </a:t>
            </a:r>
            <a:endParaRPr lang="en-US" b="1" dirty="0" smtClean="0"/>
          </a:p>
          <a:p>
            <a:pPr marL="342900" indent="-171450">
              <a:buFont typeface="Arial" panose="020B0604020202020204" pitchFamily="34" charset="0"/>
              <a:buChar char="•"/>
            </a:pPr>
            <a:r>
              <a:rPr lang="en-US" dirty="0" smtClean="0"/>
              <a:t>Diabetes </a:t>
            </a:r>
            <a:r>
              <a:rPr lang="en-US" dirty="0"/>
              <a:t>is one of the leading causes of morbidity and mortality among </a:t>
            </a:r>
            <a:r>
              <a:rPr lang="en-US" dirty="0" smtClean="0"/>
              <a:t>American Indian and Alaska</a:t>
            </a:r>
            <a:r>
              <a:rPr lang="en-US" baseline="0" dirty="0" smtClean="0"/>
              <a:t> Native (</a:t>
            </a:r>
            <a:r>
              <a:rPr lang="en-US" dirty="0" smtClean="0"/>
              <a:t>AI/AN) populations. </a:t>
            </a:r>
            <a:r>
              <a:rPr lang="en-US" dirty="0"/>
              <a:t>Its prevention and control are a major focus of the Indian Health Service </a:t>
            </a:r>
            <a:r>
              <a:rPr lang="en-US" dirty="0" smtClean="0"/>
              <a:t>(IHS) </a:t>
            </a:r>
            <a:r>
              <a:rPr lang="en-US" dirty="0"/>
              <a:t>Director’s Chronic Disease Initiative and the IHS Health Promotion/Disease Prevention Initiative. Addressing barriers to health care is a large part of the overall IHS goal of ensuring that comprehensive, culturally acceptable personal and public health services are available and accessible to AI/</a:t>
            </a:r>
            <a:r>
              <a:rPr lang="en-US" dirty="0" err="1"/>
              <a:t>ANs</a:t>
            </a:r>
            <a:r>
              <a:rPr lang="en-US" dirty="0" err="1" smtClean="0"/>
              <a:t>.</a:t>
            </a:r>
            <a:endParaRPr lang="en-US" dirty="0" smtClean="0"/>
          </a:p>
          <a:p>
            <a:pPr marL="342900" indent="-171450">
              <a:buFont typeface="Arial" panose="020B0604020202020204" pitchFamily="34" charset="0"/>
              <a:buChar char="•"/>
            </a:pPr>
            <a:r>
              <a:rPr lang="en-US" dirty="0"/>
              <a:t>AI/ANs who are members of federally recognized Tribes are eligible for services provided </a:t>
            </a:r>
            <a:r>
              <a:rPr lang="en-US" dirty="0" smtClean="0"/>
              <a:t>by IHS. About </a:t>
            </a:r>
            <a:r>
              <a:rPr lang="en-US" dirty="0"/>
              <a:t>2 million AI/ANs in the United States receive care directly from IHS, through tribally contracted and operated health programs or through services purchased by IHS from other </a:t>
            </a:r>
            <a:r>
              <a:rPr lang="en-US" dirty="0" smtClean="0"/>
              <a:t>providers. </a:t>
            </a:r>
            <a:r>
              <a:rPr lang="en-US" dirty="0"/>
              <a:t>Due to low numbers and lack of data, information about AI/AN hospitalizations is difficult to obtain in most Federal and State hospital utilization data sources. The Q</a:t>
            </a:r>
            <a:r>
              <a:rPr lang="en-US" dirty="0" smtClean="0"/>
              <a:t>DR </a:t>
            </a:r>
            <a:r>
              <a:rPr lang="en-US" dirty="0"/>
              <a:t>addresses this gap by examining utilization data from IHS, Tribal, and contract hospitals</a:t>
            </a:r>
            <a:r>
              <a:rPr lang="en-US" dirty="0" smtClean="0"/>
              <a:t>.</a:t>
            </a:r>
            <a:endParaRPr lang="en-US" dirty="0"/>
          </a:p>
          <a:p>
            <a:pPr marL="171450" lvl="0" indent="-171450">
              <a:buFont typeface="Arial" panose="020B0604020202020204" pitchFamily="34" charset="0"/>
              <a:buChar char="•"/>
            </a:pPr>
            <a:r>
              <a:rPr lang="en-US" b="1" dirty="0" smtClean="0"/>
              <a:t>Trends</a:t>
            </a:r>
            <a:r>
              <a:rPr lang="en-US" b="1" dirty="0"/>
              <a:t>: </a:t>
            </a:r>
            <a:r>
              <a:rPr lang="en-US" dirty="0"/>
              <a:t>From 2003 to </a:t>
            </a:r>
            <a:r>
              <a:rPr lang="en-US" b="0" dirty="0" smtClean="0"/>
              <a:t>2014</a:t>
            </a:r>
            <a:r>
              <a:rPr lang="en-US" dirty="0" smtClean="0"/>
              <a:t>, </a:t>
            </a:r>
            <a:r>
              <a:rPr lang="en-US" dirty="0"/>
              <a:t>the age-adjusted rate of </a:t>
            </a:r>
            <a:r>
              <a:rPr lang="en-US" dirty="0" smtClean="0"/>
              <a:t>hospitalizations </a:t>
            </a:r>
            <a:r>
              <a:rPr lang="en-US" dirty="0"/>
              <a:t>for uncontrolled diabetes in IHS, Tribal, and contract hospitals decreased </a:t>
            </a:r>
            <a:r>
              <a:rPr lang="en-US" dirty="0" smtClean="0"/>
              <a:t>overall and among </a:t>
            </a:r>
            <a:r>
              <a:rPr lang="en-US" dirty="0"/>
              <a:t>all age groups.</a:t>
            </a:r>
          </a:p>
          <a:p>
            <a:pPr marL="171450" lvl="0" indent="-171450">
              <a:buFont typeface="Arial" panose="020B0604020202020204" pitchFamily="34" charset="0"/>
              <a:buChar char="•"/>
            </a:pPr>
            <a:r>
              <a:rPr lang="en-US" b="1" dirty="0" smtClean="0"/>
              <a:t>Groups With Disparities: </a:t>
            </a:r>
            <a:r>
              <a:rPr lang="en-US" dirty="0" smtClean="0"/>
              <a:t>In </a:t>
            </a:r>
            <a:r>
              <a:rPr lang="en-US" dirty="0"/>
              <a:t>all years, patients ages 18-44 had lower rates than patients </a:t>
            </a:r>
            <a:r>
              <a:rPr lang="en-US" dirty="0" smtClean="0"/>
              <a:t>ages 45-64 and 65 </a:t>
            </a:r>
            <a:r>
              <a:rPr lang="en-US" dirty="0"/>
              <a:t>and over.</a:t>
            </a:r>
          </a:p>
          <a:p>
            <a:pPr marL="171450" lvl="0" indent="-171450">
              <a:buFont typeface="Arial" panose="020B0604020202020204" pitchFamily="34" charset="0"/>
              <a:buChar char="•"/>
            </a:pPr>
            <a:r>
              <a:rPr lang="en-US" b="1" dirty="0" smtClean="0"/>
              <a:t>Achievable Benchmark: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t>The 2011 top 4 State achievable benchmark was 4 admissions per 100,000 population age 18 and over. The top 4 States that contributed to the achievable benchmark are Maine, Montana, Utah, and Vermont.</a:t>
            </a:r>
            <a:endParaRPr lang="en-US" sz="1200" b="0" kern="1200" dirty="0" smtClean="0">
              <a:solidFill>
                <a:schemeClr val="tx1"/>
              </a:solidFill>
              <a:effectLst/>
            </a:endParaRPr>
          </a:p>
          <a:p>
            <a:pPr marL="628650" lvl="1" indent="-171450">
              <a:buFont typeface="Arial" panose="020B0604020202020204" pitchFamily="34" charset="0"/>
              <a:buChar char="•"/>
            </a:pPr>
            <a:r>
              <a:rPr lang="en-US" dirty="0" smtClean="0"/>
              <a:t>At </a:t>
            </a:r>
            <a:r>
              <a:rPr lang="en-US" dirty="0"/>
              <a:t>the current rates, </a:t>
            </a:r>
            <a:r>
              <a:rPr lang="en-US" dirty="0" smtClean="0"/>
              <a:t>the benchmark could be met overall in 7 years, by patients ages 18-44 in 4 years, ages 45-64 in 5 years, and age 65 and over in 10 years.</a:t>
            </a:r>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63</a:t>
            </a:fld>
            <a:endParaRPr lang="en-US"/>
          </a:p>
        </p:txBody>
      </p:sp>
    </p:spTree>
    <p:extLst>
      <p:ext uri="{BB962C8B-B14F-4D97-AF65-F5344CB8AC3E}">
        <p14:creationId xmlns:p14="http://schemas.microsoft.com/office/powerpoint/2010/main" val="804345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257800"/>
            <a:ext cx="6400800" cy="4038600"/>
          </a:xfrm>
        </p:spPr>
        <p:txBody>
          <a:bodyPr/>
          <a:lstStyle/>
          <a:p>
            <a:pPr marL="171450" indent="-171450">
              <a:buFont typeface="Arial" panose="020B0604020202020204" pitchFamily="34" charset="0"/>
              <a:buChar char="•"/>
            </a:pPr>
            <a:r>
              <a:rPr lang="en-US" b="1" dirty="0"/>
              <a:t>Importance: </a:t>
            </a:r>
            <a:r>
              <a:rPr lang="en-US" dirty="0"/>
              <a:t>Diabetes is the most common cause of kidney failure. Keeping blood glucose levels under control can prevent or slow the progression of kidney </a:t>
            </a:r>
            <a:r>
              <a:rPr lang="en-US" dirty="0" smtClean="0"/>
              <a:t>disease. When </a:t>
            </a:r>
            <a:r>
              <a:rPr lang="en-US" dirty="0"/>
              <a:t>kidney disease is detected early, medication can slow the disease’s </a:t>
            </a:r>
            <a:r>
              <a:rPr lang="en-US" dirty="0" smtClean="0"/>
              <a:t>progress; when </a:t>
            </a:r>
            <a:r>
              <a:rPr lang="en-US" dirty="0"/>
              <a:t>detected </a:t>
            </a:r>
            <a:r>
              <a:rPr lang="en-US" dirty="0" smtClean="0"/>
              <a:t>late, </a:t>
            </a:r>
            <a:r>
              <a:rPr lang="en-US" dirty="0"/>
              <a:t>it commonly progresses to </a:t>
            </a:r>
            <a:r>
              <a:rPr lang="en-US" dirty="0" smtClean="0"/>
              <a:t>end stage renal disease (ESRD) requiring dialysis or kidney transplantation. While </a:t>
            </a:r>
            <a:r>
              <a:rPr lang="en-US" dirty="0"/>
              <a:t>some cases of kidney failure due to diabetes cannot be avoided, other cases reflect inadequate control of blood glucose or delayed detection and treatment of early kidney disease due to diabetes</a:t>
            </a:r>
            <a:r>
              <a:rPr lang="en-US" dirty="0" smtClean="0"/>
              <a:t>.</a:t>
            </a:r>
          </a:p>
          <a:p>
            <a:pPr marL="171450" indent="-171450">
              <a:buFont typeface="Arial" panose="020B0604020202020204" pitchFamily="34" charset="0"/>
              <a:buChar char="•"/>
            </a:pPr>
            <a:r>
              <a:rPr lang="en-US" b="1" dirty="0" smtClean="0"/>
              <a:t>Trends: </a:t>
            </a:r>
            <a:r>
              <a:rPr lang="en-US" dirty="0" smtClean="0"/>
              <a:t>From 2003 to 2013, </a:t>
            </a:r>
            <a:r>
              <a:rPr lang="en-US" dirty="0"/>
              <a:t>the </a:t>
            </a:r>
            <a:r>
              <a:rPr lang="en-US" dirty="0" smtClean="0"/>
              <a:t>overall rate </a:t>
            </a:r>
            <a:r>
              <a:rPr lang="en-US" dirty="0"/>
              <a:t>of new cases of ESRD due to </a:t>
            </a:r>
            <a:r>
              <a:rPr lang="en-US" dirty="0" smtClean="0"/>
              <a:t>diabetes improved from 174.4 to 155.9 per million population. Hispanics improved from 407.5 to 308.2, Blacks improved from 511.2 to 392.7, and AI/ANs improved from 469.3 to 291.6 per million population.</a:t>
            </a:r>
            <a:endParaRPr lang="en-US" dirty="0"/>
          </a:p>
          <a:p>
            <a:pPr marL="171450" lvl="0" indent="-171450">
              <a:buFont typeface="Arial" panose="020B0604020202020204" pitchFamily="34" charset="0"/>
              <a:buChar char="•"/>
            </a:pPr>
            <a:r>
              <a:rPr lang="en-US" b="1" dirty="0" smtClean="0"/>
              <a:t>Groups With Disparities: </a:t>
            </a:r>
            <a:r>
              <a:rPr lang="en-US" dirty="0" smtClean="0"/>
              <a:t>In </a:t>
            </a:r>
            <a:r>
              <a:rPr lang="en-US" dirty="0"/>
              <a:t>all years, </a:t>
            </a:r>
            <a:r>
              <a:rPr lang="en-US" dirty="0" smtClean="0"/>
              <a:t>Blacks and AI/ANs had </a:t>
            </a:r>
            <a:r>
              <a:rPr lang="en-US" dirty="0"/>
              <a:t>higher rates than Whites, and Hispanics had higher rates than non-Hispanics.</a:t>
            </a:r>
          </a:p>
          <a:p>
            <a:pPr marL="171450" indent="-171450">
              <a:buFont typeface="Arial" panose="020B0604020202020204" pitchFamily="34" charset="0"/>
              <a:buChar char="•"/>
            </a:pPr>
            <a:r>
              <a:rPr lang="en-US" b="1" dirty="0" smtClean="0"/>
              <a:t>Achievable Benchmark: </a:t>
            </a:r>
          </a:p>
          <a:p>
            <a:pPr marL="342900" indent="-171450">
              <a:buFont typeface="Arial" panose="020B0604020202020204" pitchFamily="34" charset="0"/>
              <a:buChar char="•"/>
            </a:pPr>
            <a:r>
              <a:rPr lang="en-US" dirty="0" smtClean="0"/>
              <a:t>The 2008 </a:t>
            </a:r>
            <a:r>
              <a:rPr lang="en-US" dirty="0"/>
              <a:t>top 5 State achievable benchmark was </a:t>
            </a:r>
            <a:r>
              <a:rPr lang="en-US" dirty="0" smtClean="0"/>
              <a:t>90 </a:t>
            </a:r>
            <a:r>
              <a:rPr lang="en-US" dirty="0"/>
              <a:t>per million population. The top 5 States </a:t>
            </a:r>
            <a:r>
              <a:rPr lang="en-US" dirty="0" smtClean="0"/>
              <a:t>that contributed to the achievable benchmark are Alaska, Maine, </a:t>
            </a:r>
            <a:r>
              <a:rPr lang="en-US" dirty="0"/>
              <a:t>New Hampshire, </a:t>
            </a:r>
            <a:r>
              <a:rPr lang="en-US" dirty="0" smtClean="0"/>
              <a:t>Rhode Island, and Vermont.</a:t>
            </a:r>
          </a:p>
          <a:p>
            <a:pPr marL="342900" indent="-171450">
              <a:buFont typeface="Arial" panose="020B0604020202020204" pitchFamily="34" charset="0"/>
              <a:buChar char="•"/>
            </a:pPr>
            <a:r>
              <a:rPr lang="en-US" dirty="0" smtClean="0"/>
              <a:t>At current rates of change, the benchmark would not be achieved overall or by any racial or ethnic group for decades.</a:t>
            </a:r>
            <a:endParaRPr lang="en-US" dirty="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64</a:t>
            </a:fld>
            <a:endParaRPr lang="en-US"/>
          </a:p>
        </p:txBody>
      </p:sp>
    </p:spTree>
    <p:extLst>
      <p:ext uri="{BB962C8B-B14F-4D97-AF65-F5344CB8AC3E}">
        <p14:creationId xmlns:p14="http://schemas.microsoft.com/office/powerpoint/2010/main" val="33330776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none" dirty="0" smtClean="0"/>
              <a:t>The reservation </a:t>
            </a:r>
            <a:r>
              <a:rPr lang="en-US" dirty="0" smtClean="0"/>
              <a:t>is in the heart of the Northern Plains in southwestern Wyoming. </a:t>
            </a:r>
          </a:p>
          <a:p>
            <a:pPr marL="171450" indent="-171450">
              <a:buFont typeface="Arial" panose="020B0604020202020204" pitchFamily="34" charset="0"/>
              <a:buChar char="•"/>
            </a:pPr>
            <a:r>
              <a:rPr lang="en-US" dirty="0" smtClean="0"/>
              <a:t>The 5-year grant was in partnership with the Northern Arapaho Tribe, Indian Health Service, and Sundance Research Institute.</a:t>
            </a:r>
          </a:p>
          <a:p>
            <a:pPr marL="171450" indent="-171450">
              <a:buFont typeface="Arial" panose="020B0604020202020204" pitchFamily="34" charset="0"/>
              <a:buChar char="•"/>
            </a:pPr>
            <a:r>
              <a:rPr lang="en-US" dirty="0" smtClean="0"/>
              <a:t>The system of care included education and support services.</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65</a:t>
            </a:fld>
            <a:endParaRPr lang="en-US"/>
          </a:p>
        </p:txBody>
      </p:sp>
    </p:spTree>
    <p:extLst>
      <p:ext uri="{BB962C8B-B14F-4D97-AF65-F5344CB8AC3E}">
        <p14:creationId xmlns:p14="http://schemas.microsoft.com/office/powerpoint/2010/main" val="3465482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67</a:t>
            </a:fld>
            <a:endParaRPr lang="en-US"/>
          </a:p>
        </p:txBody>
      </p:sp>
    </p:spTree>
    <p:extLst>
      <p:ext uri="{BB962C8B-B14F-4D97-AF65-F5344CB8AC3E}">
        <p14:creationId xmlns:p14="http://schemas.microsoft.com/office/powerpoint/2010/main" val="15480661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77871" y="5334000"/>
            <a:ext cx="6054656" cy="3265491"/>
          </a:xfrm>
        </p:spPr>
        <p:txBody>
          <a:bodyPr/>
          <a:lstStyle/>
          <a:p>
            <a:pPr marL="171450" indent="-171450">
              <a:buFont typeface="Arial" panose="020B0604020202020204" pitchFamily="34" charset="0"/>
              <a:buChar char="•"/>
            </a:pPr>
            <a:r>
              <a:rPr lang="en-US" dirty="0" smtClean="0"/>
              <a:t>For more information:</a:t>
            </a:r>
            <a:r>
              <a:rPr lang="en-US" baseline="0" dirty="0" smtClean="0"/>
              <a:t> http://www.cdc.gov/hiv/statistics/basics/ataglance.html.</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68</a:t>
            </a:fld>
            <a:endParaRPr lang="en-US"/>
          </a:p>
        </p:txBody>
      </p:sp>
    </p:spTree>
    <p:extLst>
      <p:ext uri="{BB962C8B-B14F-4D97-AF65-F5344CB8AC3E}">
        <p14:creationId xmlns:p14="http://schemas.microsoft.com/office/powerpoint/2010/main" val="11548189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69</a:t>
            </a:fld>
            <a:endParaRPr lang="en-US"/>
          </a:p>
        </p:txBody>
      </p:sp>
    </p:spTree>
    <p:extLst>
      <p:ext uri="{BB962C8B-B14F-4D97-AF65-F5344CB8AC3E}">
        <p14:creationId xmlns:p14="http://schemas.microsoft.com/office/powerpoint/2010/main" val="11548189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70</a:t>
            </a:fld>
            <a:endParaRPr lang="en-US"/>
          </a:p>
        </p:txBody>
      </p:sp>
    </p:spTree>
    <p:extLst>
      <p:ext uri="{BB962C8B-B14F-4D97-AF65-F5344CB8AC3E}">
        <p14:creationId xmlns:p14="http://schemas.microsoft.com/office/powerpoint/2010/main" val="11548189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77872" y="5410200"/>
            <a:ext cx="5977032" cy="3189291"/>
          </a:xfrm>
        </p:spPr>
        <p:txBody>
          <a:bodyPr/>
          <a:lstStyle/>
          <a:p>
            <a:pPr marL="171450" indent="-171450">
              <a:buFont typeface="Arial" panose="020B0604020202020204" pitchFamily="34" charset="0"/>
              <a:buChar char="•"/>
            </a:pPr>
            <a:r>
              <a:rPr lang="en-US" dirty="0" smtClean="0"/>
              <a:t>For more information: http://www.cdc.gov/hiv/statistics/overview/ataglance.html. </a:t>
            </a: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t>71</a:t>
            </a:fld>
            <a:endParaRPr lang="en-US"/>
          </a:p>
        </p:txBody>
      </p:sp>
    </p:spTree>
    <p:extLst>
      <p:ext uri="{BB962C8B-B14F-4D97-AF65-F5344CB8AC3E}">
        <p14:creationId xmlns:p14="http://schemas.microsoft.com/office/powerpoint/2010/main" val="11548189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72</a:t>
            </a:fld>
            <a:endParaRPr lang="en-US"/>
          </a:p>
        </p:txBody>
      </p:sp>
    </p:spTree>
    <p:extLst>
      <p:ext uri="{BB962C8B-B14F-4D97-AF65-F5344CB8AC3E}">
        <p14:creationId xmlns:p14="http://schemas.microsoft.com/office/powerpoint/2010/main" val="410945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a:t>
            </a:fld>
            <a:endParaRPr lang="en-US"/>
          </a:p>
        </p:txBody>
      </p:sp>
    </p:spTree>
    <p:extLst>
      <p:ext uri="{BB962C8B-B14F-4D97-AF65-F5344CB8AC3E}">
        <p14:creationId xmlns:p14="http://schemas.microsoft.com/office/powerpoint/2010/main" val="14683260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73</a:t>
            </a:fld>
            <a:endParaRPr lang="en-US"/>
          </a:p>
        </p:txBody>
      </p:sp>
    </p:spTree>
    <p:extLst>
      <p:ext uri="{BB962C8B-B14F-4D97-AF65-F5344CB8AC3E}">
        <p14:creationId xmlns:p14="http://schemas.microsoft.com/office/powerpoint/2010/main" val="5642296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74</a:t>
            </a:fld>
            <a:endParaRPr lang="en-US"/>
          </a:p>
        </p:txBody>
      </p:sp>
    </p:spTree>
    <p:extLst>
      <p:ext uri="{BB962C8B-B14F-4D97-AF65-F5344CB8AC3E}">
        <p14:creationId xmlns:p14="http://schemas.microsoft.com/office/powerpoint/2010/main" val="42898063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estimated HIV diagnoses among male and female adults and adolescents excludes children under age 13. </a:t>
            </a:r>
          </a:p>
        </p:txBody>
      </p:sp>
      <p:sp>
        <p:nvSpPr>
          <p:cNvPr id="4" name="Slide Number Placeholder 3"/>
          <p:cNvSpPr>
            <a:spLocks noGrp="1"/>
          </p:cNvSpPr>
          <p:nvPr>
            <p:ph type="sldNum" sz="quarter" idx="10"/>
          </p:nvPr>
        </p:nvSpPr>
        <p:spPr/>
        <p:txBody>
          <a:bodyPr/>
          <a:lstStyle/>
          <a:p>
            <a:fld id="{E70E7EC0-D47B-461F-A069-1AF30F543FB1}" type="slidenum">
              <a:rPr lang="en-US" smtClean="0"/>
              <a:t>75</a:t>
            </a:fld>
            <a:endParaRPr lang="en-US"/>
          </a:p>
        </p:txBody>
      </p:sp>
    </p:spTree>
    <p:extLst>
      <p:ext uri="{BB962C8B-B14F-4D97-AF65-F5344CB8AC3E}">
        <p14:creationId xmlns:p14="http://schemas.microsoft.com/office/powerpoint/2010/main" val="329147973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Gay, bisexual,</a:t>
            </a:r>
            <a:r>
              <a:rPr lang="en-US" baseline="0" dirty="0" smtClean="0"/>
              <a:t> and other men who have sex with men</a:t>
            </a:r>
            <a:r>
              <a:rPr lang="en-US" dirty="0" smtClean="0"/>
              <a:t> represent only 2% of the U.S. population but account for</a:t>
            </a:r>
            <a:r>
              <a:rPr lang="en-US" baseline="0" dirty="0" smtClean="0"/>
              <a:t> 55% of people living with HIV in the United States</a:t>
            </a:r>
            <a:r>
              <a:rPr lang="en-US" dirty="0" smtClean="0"/>
              <a:t>:</a:t>
            </a:r>
          </a:p>
          <a:p>
            <a:pPr marL="628650" lvl="1" indent="-171450">
              <a:buFont typeface="Arial" panose="020B0604020202020204" pitchFamily="34" charset="0"/>
              <a:buChar char="•"/>
            </a:pPr>
            <a:r>
              <a:rPr lang="en-US" dirty="0" smtClean="0"/>
              <a:t>From 2005 to -2014, HIV diagnoses decreased</a:t>
            </a:r>
            <a:r>
              <a:rPr lang="en-US" baseline="0" dirty="0" smtClean="0"/>
              <a:t> in the United States by 19% overall but increased by 6% among all gay and bisexual men, which was driven by increases among African American and Hispanic/Latino gay and bisexual men (CDC, 2015a).</a:t>
            </a:r>
            <a:endParaRPr lang="en-US" dirty="0" smtClean="0"/>
          </a:p>
          <a:p>
            <a:pPr marL="628650" lvl="1" indent="-171450">
              <a:buFont typeface="Arial" panose="020B0604020202020204" pitchFamily="34" charset="0"/>
              <a:buChar char="•"/>
            </a:pPr>
            <a:r>
              <a:rPr lang="en-US" dirty="0" smtClean="0"/>
              <a:t>In</a:t>
            </a:r>
            <a:r>
              <a:rPr lang="en-US" baseline="0" dirty="0" smtClean="0"/>
              <a:t> the same timeframe, increases in HIV diagnoses among all gay and bisexual men was less than 1%, although progress is different among racial/ethnic groups </a:t>
            </a:r>
            <a:r>
              <a:rPr lang="en-US" dirty="0" smtClean="0"/>
              <a:t>(CDC, 2015a).</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76</a:t>
            </a:fld>
            <a:endParaRPr lang="en-US"/>
          </a:p>
        </p:txBody>
      </p:sp>
    </p:spTree>
    <p:extLst>
      <p:ext uri="{BB962C8B-B14F-4D97-AF65-F5344CB8AC3E}">
        <p14:creationId xmlns:p14="http://schemas.microsoft.com/office/powerpoint/2010/main" val="4318297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77</a:t>
            </a:fld>
            <a:endParaRPr lang="en-US"/>
          </a:p>
        </p:txBody>
      </p:sp>
    </p:spTree>
    <p:extLst>
      <p:ext uri="{BB962C8B-B14F-4D97-AF65-F5344CB8AC3E}">
        <p14:creationId xmlns:p14="http://schemas.microsoft.com/office/powerpoint/2010/main" val="4318297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77872" y="5486401"/>
            <a:ext cx="6054656" cy="3113091"/>
          </a:xfrm>
        </p:spPr>
        <p:txBody>
          <a:bodyPr/>
          <a:lstStyle/>
          <a:p>
            <a:pPr marL="171441" indent="-171441" defTabSz="914350">
              <a:buFont typeface="Arial" panose="020B0604020202020204" pitchFamily="34" charset="0"/>
              <a:buChar char="•"/>
              <a:defRPr/>
            </a:pPr>
            <a:r>
              <a:rPr lang="en-US" dirty="0" smtClean="0"/>
              <a:t>For</a:t>
            </a:r>
            <a:r>
              <a:rPr lang="en-US" baseline="0" dirty="0" smtClean="0"/>
              <a:t> more information: http://www.cdc.gov/hiv/group/msm/index.html.</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78</a:t>
            </a:fld>
            <a:endParaRPr lang="en-US"/>
          </a:p>
        </p:txBody>
      </p:sp>
    </p:spTree>
    <p:extLst>
      <p:ext uri="{BB962C8B-B14F-4D97-AF65-F5344CB8AC3E}">
        <p14:creationId xmlns:p14="http://schemas.microsoft.com/office/powerpoint/2010/main" val="26685321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r>
              <a:rPr lang="en-US" dirty="0" smtClean="0"/>
              <a:t>For</a:t>
            </a:r>
            <a:r>
              <a:rPr lang="en-US" baseline="0" dirty="0" smtClean="0"/>
              <a:t> more information: http://www.cdc.gov/hiv/group/gender/transgender/index.html. </a:t>
            </a:r>
          </a:p>
          <a:p>
            <a:pPr marL="171441" indent="-171441">
              <a:buFont typeface="Arial" panose="020B0604020202020204" pitchFamily="34" charset="0"/>
              <a:buChar char="•"/>
            </a:pPr>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8874733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a:t>
            </a:r>
            <a:r>
              <a:rPr lang="en-US" baseline="0" dirty="0" smtClean="0"/>
              <a:t> more information, go to http://www.cdc.gov/hiv/risk/transgender/index.html.</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80</a:t>
            </a:fld>
            <a:endParaRPr lang="en-US"/>
          </a:p>
        </p:txBody>
      </p:sp>
    </p:spTree>
    <p:extLst>
      <p:ext uri="{BB962C8B-B14F-4D97-AF65-F5344CB8AC3E}">
        <p14:creationId xmlns:p14="http://schemas.microsoft.com/office/powerpoint/2010/main" val="18874733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 more information: https://www.aids.gov/hiv-aids-basics/prevention/reduce-your-risk/substance-abuse-use/.</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81</a:t>
            </a:fld>
            <a:endParaRPr lang="en-US"/>
          </a:p>
        </p:txBody>
      </p:sp>
    </p:spTree>
    <p:extLst>
      <p:ext uri="{BB962C8B-B14F-4D97-AF65-F5344CB8AC3E}">
        <p14:creationId xmlns:p14="http://schemas.microsoft.com/office/powerpoint/2010/main" val="12064486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96691-F194-42FA-90AA-781FC0352EB7}" type="slidenum">
              <a:rPr lang="en-US" smtClean="0"/>
              <a:t>82</a:t>
            </a:fld>
            <a:endParaRPr lang="en-US"/>
          </a:p>
        </p:txBody>
      </p:sp>
    </p:spTree>
    <p:extLst>
      <p:ext uri="{BB962C8B-B14F-4D97-AF65-F5344CB8AC3E}">
        <p14:creationId xmlns:p14="http://schemas.microsoft.com/office/powerpoint/2010/main" val="1441081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701040" y="5257800"/>
            <a:ext cx="5608320" cy="3341370"/>
          </a:xfrm>
        </p:spPr>
        <p:txBody>
          <a:bodyPr/>
          <a:lstStyle/>
          <a:p>
            <a:pPr marL="171450" indent="-171450">
              <a:buFont typeface="Arial" panose="020B0604020202020204" pitchFamily="34" charset="0"/>
              <a:buChar char="•"/>
            </a:pPr>
            <a:r>
              <a:rPr lang="en-US" dirty="0" smtClean="0"/>
              <a:t>Effective Treatment is one of the six national priorities identified by the National </a:t>
            </a:r>
            <a:r>
              <a:rPr lang="en-US" dirty="0"/>
              <a:t>Quality Strategy (</a:t>
            </a:r>
            <a:r>
              <a:rPr lang="en-US" dirty="0">
                <a:hlinkClick r:id="rId3"/>
              </a:rPr>
              <a:t>http://</a:t>
            </a:r>
            <a:r>
              <a:rPr lang="en-US" dirty="0" smtClean="0">
                <a:hlinkClick r:id="rId3"/>
              </a:rPr>
              <a:t>www.ahrq.gov/workingforquality/index.html</a:t>
            </a:r>
            <a:r>
              <a:rPr lang="en-US" dirty="0" smtClean="0"/>
              <a:t>). </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a:t>
            </a:fld>
            <a:endParaRPr lang="en-US"/>
          </a:p>
        </p:txBody>
      </p:sp>
    </p:spTree>
    <p:extLst>
      <p:ext uri="{BB962C8B-B14F-4D97-AF65-F5344CB8AC3E}">
        <p14:creationId xmlns:p14="http://schemas.microsoft.com/office/powerpoint/2010/main" val="9090433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 more information: https://www.aids.gov/hiv-aids-basics/prevention/reduce-your-risk/substance-abuse-use/.</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83</a:t>
            </a:fld>
            <a:endParaRPr lang="en-US"/>
          </a:p>
        </p:txBody>
      </p:sp>
    </p:spTree>
    <p:extLst>
      <p:ext uri="{BB962C8B-B14F-4D97-AF65-F5344CB8AC3E}">
        <p14:creationId xmlns:p14="http://schemas.microsoft.com/office/powerpoint/2010/main" val="12064486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r>
              <a:rPr lang="en-US" dirty="0" smtClean="0"/>
              <a:t>For more information: https</a:t>
            </a:r>
            <a:r>
              <a:rPr lang="en-US" smtClean="0"/>
              <a:t>://www.aids.gov/federal-resources/national-hiv-aids-strategy/nhas-update.pdf</a:t>
            </a:r>
            <a:endParaRPr lang="en-US" dirty="0"/>
          </a:p>
        </p:txBody>
      </p:sp>
      <p:sp>
        <p:nvSpPr>
          <p:cNvPr id="4" name="Slide Number Placeholder 3"/>
          <p:cNvSpPr>
            <a:spLocks noGrp="1"/>
          </p:cNvSpPr>
          <p:nvPr>
            <p:ph type="sldNum" sz="quarter" idx="10"/>
          </p:nvPr>
        </p:nvSpPr>
        <p:spPr/>
        <p:txBody>
          <a:bodyPr/>
          <a:lstStyle/>
          <a:p>
            <a:fld id="{A0896691-F194-42FA-90AA-781FC0352EB7}" type="slidenum">
              <a:rPr lang="en-US" smtClean="0"/>
              <a:t>84</a:t>
            </a:fld>
            <a:endParaRPr lang="en-US"/>
          </a:p>
        </p:txBody>
      </p:sp>
    </p:spTree>
    <p:extLst>
      <p:ext uri="{BB962C8B-B14F-4D97-AF65-F5344CB8AC3E}">
        <p14:creationId xmlns:p14="http://schemas.microsoft.com/office/powerpoint/2010/main" val="3067666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r>
              <a:rPr lang="en-US" dirty="0" smtClean="0"/>
              <a:t>For more information:</a:t>
            </a:r>
            <a:r>
              <a:rPr lang="en-US" baseline="0" dirty="0" smtClean="0"/>
              <a:t> </a:t>
            </a:r>
            <a:r>
              <a:rPr lang="en-US" dirty="0" smtClean="0"/>
              <a:t>https://www.whitehouse.gov/sites/default/files/docs/nhas_2020_federal_action_plan_2016-2020.pdf.</a:t>
            </a:r>
          </a:p>
        </p:txBody>
      </p:sp>
      <p:sp>
        <p:nvSpPr>
          <p:cNvPr id="4" name="Slide Number Placeholder 3"/>
          <p:cNvSpPr>
            <a:spLocks noGrp="1"/>
          </p:cNvSpPr>
          <p:nvPr>
            <p:ph type="sldNum" sz="quarter" idx="10"/>
          </p:nvPr>
        </p:nvSpPr>
        <p:spPr/>
        <p:txBody>
          <a:bodyPr/>
          <a:lstStyle/>
          <a:p>
            <a:fld id="{A0896691-F194-42FA-90AA-781FC0352EB7}" type="slidenum">
              <a:rPr lang="en-US" smtClean="0"/>
              <a:t>85</a:t>
            </a:fld>
            <a:endParaRPr lang="en-US"/>
          </a:p>
        </p:txBody>
      </p:sp>
    </p:spTree>
    <p:extLst>
      <p:ext uri="{BB962C8B-B14F-4D97-AF65-F5344CB8AC3E}">
        <p14:creationId xmlns:p14="http://schemas.microsoft.com/office/powerpoint/2010/main" val="20158295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86</a:t>
            </a:fld>
            <a:endParaRPr lang="en-US"/>
          </a:p>
        </p:txBody>
      </p:sp>
    </p:spTree>
    <p:extLst>
      <p:ext uri="{BB962C8B-B14F-4D97-AF65-F5344CB8AC3E}">
        <p14:creationId xmlns:p14="http://schemas.microsoft.com/office/powerpoint/2010/main" val="32149336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81000" y="5257800"/>
            <a:ext cx="6324600" cy="3886200"/>
          </a:xfrm>
        </p:spPr>
        <p:txBody>
          <a:bodyPr/>
          <a:lstStyle/>
          <a:p>
            <a:pPr marL="171450" indent="-171450">
              <a:buFont typeface="Arial" panose="020B0604020202020204" pitchFamily="34" charset="0"/>
              <a:buChar char="•"/>
            </a:pPr>
            <a:r>
              <a:rPr lang="en-US" dirty="0" smtClean="0"/>
              <a:t>Measures that reach performance levels of 95% are no longer reported. Data on these measures will continue to be collected and these measures will be added back to the reports if their performance falls below 95%. </a:t>
            </a:r>
            <a:r>
              <a:rPr lang="en-US" baseline="0" dirty="0" smtClean="0"/>
              <a:t>For more information: http://www.ahrq.gov/research/findings/nhqrdr/chartbooks/intro.html. </a:t>
            </a:r>
            <a:endParaRPr lang="en-US" dirty="0" smtClean="0"/>
          </a:p>
          <a:p>
            <a:endParaRPr lang="en-US" dirty="0" smtClean="0"/>
          </a:p>
          <a:p>
            <a:pPr marL="171450" indent="-171450">
              <a:buFont typeface="Arial" panose="020B0604020202020204" pitchFamily="34" charset="0"/>
              <a:buChar cha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87</a:t>
            </a:fld>
            <a:endParaRPr lang="en-US"/>
          </a:p>
        </p:txBody>
      </p:sp>
    </p:spTree>
    <p:extLst>
      <p:ext uri="{BB962C8B-B14F-4D97-AF65-F5344CB8AC3E}">
        <p14:creationId xmlns:p14="http://schemas.microsoft.com/office/powerpoint/2010/main" val="40905941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Importance: </a:t>
            </a:r>
            <a:r>
              <a:rPr lang="en-US" sz="1200" kern="1200" dirty="0" smtClean="0">
                <a:solidFill>
                  <a:schemeClr val="tx1"/>
                </a:solidFill>
                <a:effectLst/>
                <a:latin typeface="+mn-lt"/>
                <a:ea typeface="+mn-ea"/>
                <a:cs typeface="+mn-cs"/>
              </a:rPr>
              <a:t>Determining the number of new cases helps to track the spread of HIV over time and can help identify target populations for public health interventions. Accurate estimates of new HIV infection rates are crucial for preventing the spread of </a:t>
            </a:r>
            <a:r>
              <a:rPr lang="en-US" sz="1200" kern="1200" dirty="0" smtClean="0">
                <a:solidFill>
                  <a:schemeClr val="tx1"/>
                </a:solidFill>
                <a:effectLst/>
                <a:latin typeface="+mn-lt"/>
                <a:ea typeface="+mn-ea"/>
                <a:cs typeface="+mn-cs"/>
              </a:rPr>
              <a:t>the disease.</a:t>
            </a:r>
            <a:endParaRPr lang="en-US" b="1" dirty="0" smtClean="0"/>
          </a:p>
          <a:p>
            <a:pPr marL="171450" indent="-171450">
              <a:buFont typeface="Arial" panose="020B0604020202020204" pitchFamily="34" charset="0"/>
              <a:buChar char="•"/>
            </a:pPr>
            <a:r>
              <a:rPr lang="en-US" b="1" dirty="0" smtClean="0"/>
              <a:t>Overall</a:t>
            </a:r>
            <a:r>
              <a:rPr lang="en-US" b="1" baseline="0" dirty="0" smtClean="0"/>
              <a:t> Rate: </a:t>
            </a:r>
            <a:r>
              <a:rPr lang="en-US" b="0" baseline="0" dirty="0" smtClean="0"/>
              <a:t>In 2013, the total rate of new HIV cases per 100,000 population for people age 13 and over </a:t>
            </a:r>
            <a:r>
              <a:rPr lang="en-US" b="0" i="0" baseline="0" dirty="0" smtClean="0"/>
              <a:t>was 17.9.</a:t>
            </a:r>
          </a:p>
          <a:p>
            <a:pPr marL="171450" indent="-171450">
              <a:buFont typeface="Arial" panose="020B0604020202020204" pitchFamily="34" charset="0"/>
              <a:buChar char="•"/>
            </a:pPr>
            <a:r>
              <a:rPr lang="en-US" b="1" baseline="0" dirty="0" smtClean="0"/>
              <a:t>Trends: </a:t>
            </a:r>
            <a:r>
              <a:rPr lang="en-US" b="0" baseline="0" dirty="0" smtClean="0"/>
              <a:t>From 2008 to 2013, the rates of new HIV cases decreased for Blacks, Hispanics, people of multiple races, and females. The rates increased for AI/</a:t>
            </a:r>
            <a:r>
              <a:rPr lang="en-US" b="0" baseline="0" dirty="0" err="1" smtClean="0"/>
              <a:t>ANs.</a:t>
            </a:r>
            <a:endParaRPr lang="en-US" b="1" baseline="0" dirty="0" smtClean="0"/>
          </a:p>
          <a:p>
            <a:pPr marL="171450" indent="-171450">
              <a:buFont typeface="Arial" panose="020B0604020202020204" pitchFamily="34" charset="0"/>
              <a:buChar char="•"/>
            </a:pPr>
            <a:r>
              <a:rPr lang="en-US" b="1" baseline="0" dirty="0" smtClean="0"/>
              <a:t>Groups With Disparities:</a:t>
            </a:r>
          </a:p>
          <a:p>
            <a:pPr marL="628650" lvl="1" indent="-171450">
              <a:buFont typeface="Arial" panose="020B0604020202020204" pitchFamily="34" charset="0"/>
              <a:buChar char="•"/>
            </a:pPr>
            <a:r>
              <a:rPr lang="en-US" b="0" baseline="0" dirty="0" smtClean="0"/>
              <a:t>In all years, AI/ANs, Blacks, Hispanics, NHOPIs, and multiple-race people had higher rates of new HIV cases compared with Whites. The disparity between AI/ANs and Whites grew larger.</a:t>
            </a:r>
          </a:p>
          <a:p>
            <a:pPr marL="628650" lvl="1" indent="-171450">
              <a:buFont typeface="Arial" panose="020B0604020202020204" pitchFamily="34" charset="0"/>
              <a:buChar char="•"/>
            </a:pPr>
            <a:r>
              <a:rPr lang="en-US" b="0" baseline="0" dirty="0" smtClean="0"/>
              <a:t>In 3 of 6 years, Asians had a lower rate of new HIV cases compared with Whites.</a:t>
            </a:r>
          </a:p>
          <a:p>
            <a:pPr marL="628650" lvl="1" indent="-171450">
              <a:buFont typeface="Arial" panose="020B0604020202020204" pitchFamily="34" charset="0"/>
              <a:buChar char="•"/>
            </a:pPr>
            <a:r>
              <a:rPr lang="en-US" b="0" baseline="0" dirty="0" smtClean="0"/>
              <a:t>In all years, females had lower rates of new HIV cases compared with males.</a:t>
            </a:r>
            <a:endParaRPr lang="en-US" b="0" dirty="0"/>
          </a:p>
        </p:txBody>
      </p:sp>
      <p:sp>
        <p:nvSpPr>
          <p:cNvPr id="4" name="Slide Number Placeholder 3"/>
          <p:cNvSpPr>
            <a:spLocks noGrp="1"/>
          </p:cNvSpPr>
          <p:nvPr>
            <p:ph type="sldNum" sz="quarter" idx="10"/>
          </p:nvPr>
        </p:nvSpPr>
        <p:spPr/>
        <p:txBody>
          <a:bodyPr/>
          <a:lstStyle/>
          <a:p>
            <a:fld id="{E70E7EC0-D47B-461F-A069-1AF30F543FB1}" type="slidenum">
              <a:rPr lang="en-US" smtClean="0"/>
              <a:t>88</a:t>
            </a:fld>
            <a:endParaRPr lang="en-US"/>
          </a:p>
        </p:txBody>
      </p:sp>
    </p:spTree>
    <p:extLst>
      <p:ext uri="{BB962C8B-B14F-4D97-AF65-F5344CB8AC3E}">
        <p14:creationId xmlns:p14="http://schemas.microsoft.com/office/powerpoint/2010/main" val="230187110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 </a:t>
            </a:r>
            <a:r>
              <a:rPr lang="en-US" sz="1200" b="0" i="1" kern="1200" dirty="0" smtClean="0">
                <a:solidFill>
                  <a:schemeClr val="tx1"/>
                </a:solidFill>
                <a:effectLst/>
                <a:latin typeface="+mn-lt"/>
                <a:ea typeface="+mn-ea"/>
                <a:cs typeface="+mn-cs"/>
              </a:rPr>
              <a:t>Pneumocystis</a:t>
            </a:r>
            <a:r>
              <a:rPr lang="en-US" sz="1200" b="0" kern="1200" dirty="0" smtClean="0">
                <a:solidFill>
                  <a:schemeClr val="tx1"/>
                </a:solidFill>
                <a:effectLst/>
                <a:latin typeface="+mn-lt"/>
                <a:ea typeface="+mn-ea"/>
                <a:cs typeface="+mn-cs"/>
              </a:rPr>
              <a:t> pneumonia </a:t>
            </a:r>
            <a:r>
              <a:rPr lang="en-US" sz="1200" kern="1200" dirty="0" smtClean="0">
                <a:solidFill>
                  <a:schemeClr val="tx1"/>
                </a:solidFill>
                <a:effectLst/>
                <a:latin typeface="+mn-lt"/>
                <a:ea typeface="+mn-ea"/>
                <a:cs typeface="+mn-cs"/>
              </a:rPr>
              <a:t>(PCP, formerly known as </a:t>
            </a:r>
            <a:r>
              <a:rPr lang="en-US" sz="1200" i="1" kern="1200" dirty="0" smtClean="0">
                <a:solidFill>
                  <a:schemeClr val="tx1"/>
                </a:solidFill>
                <a:effectLst/>
                <a:latin typeface="+mn-lt"/>
                <a:ea typeface="+mn-ea"/>
                <a:cs typeface="+mn-cs"/>
              </a:rPr>
              <a:t>Pneumocystis </a:t>
            </a:r>
            <a:r>
              <a:rPr lang="en-US" sz="1200" i="1" kern="1200" dirty="0" err="1" smtClean="0">
                <a:solidFill>
                  <a:schemeClr val="tx1"/>
                </a:solidFill>
                <a:effectLst/>
                <a:latin typeface="+mn-lt"/>
                <a:ea typeface="+mn-ea"/>
                <a:cs typeface="+mn-cs"/>
              </a:rPr>
              <a:t>carinii</a:t>
            </a:r>
            <a:r>
              <a:rPr lang="en-US" sz="1200" kern="1200" dirty="0" smtClean="0">
                <a:solidFill>
                  <a:schemeClr val="tx1"/>
                </a:solidFill>
                <a:effectLst/>
                <a:latin typeface="+mn-lt"/>
                <a:ea typeface="+mn-ea"/>
                <a:cs typeface="+mn-cs"/>
              </a:rPr>
              <a:t> pneumonia) is an opportunistic infection that affects immunocompromised individuals, particularly those infected with HIV/AIDs. Before the widespread use of PCP prophylaxis, PCP infection was more common, resulting in greater numbers of hospital admissions and related increases in cost, morbidity, and mortality. Since 1992, CDC has recommended prophylaxis for individuals with CD4 T-cell counts below. The use of prophylaxis has increased survival rates for immunocompromised patients (Fishman,</a:t>
            </a:r>
            <a:r>
              <a:rPr lang="en-US" sz="1200" kern="1200" baseline="0" dirty="0" smtClean="0">
                <a:solidFill>
                  <a:schemeClr val="tx1"/>
                </a:solidFill>
                <a:effectLst/>
                <a:latin typeface="+mn-lt"/>
                <a:ea typeface="+mn-ea"/>
                <a:cs typeface="+mn-cs"/>
              </a:rPr>
              <a:t> 1998)</a:t>
            </a:r>
            <a:r>
              <a:rPr lang="en-US" sz="1200" kern="1200" dirty="0" smtClean="0">
                <a:solidFill>
                  <a:schemeClr val="tx1"/>
                </a:solidFill>
                <a:effectLst/>
                <a:latin typeface="+mn-lt"/>
                <a:ea typeface="+mn-ea"/>
                <a:cs typeface="+mn-cs"/>
              </a:rPr>
              <a:t>.</a:t>
            </a:r>
            <a:endParaRPr lang="en-US" b="1" dirty="0" smtClean="0"/>
          </a:p>
          <a:p>
            <a:pPr marL="171450" indent="-171450">
              <a:buFont typeface="Arial" panose="020B0604020202020204" pitchFamily="34" charset="0"/>
              <a:buChar char="•"/>
            </a:pPr>
            <a:r>
              <a:rPr lang="en-US" b="1" smtClean="0"/>
              <a:t>Overall</a:t>
            </a:r>
            <a:r>
              <a:rPr lang="en-US" b="1" baseline="0" smtClean="0"/>
              <a:t> Rate</a:t>
            </a:r>
            <a:r>
              <a:rPr lang="en-US" b="1" baseline="0" dirty="0" smtClean="0"/>
              <a:t>: </a:t>
            </a:r>
            <a:r>
              <a:rPr lang="en-US" b="0" baseline="0" dirty="0" smtClean="0"/>
              <a:t>In 2012, 91.9% of adult patients with HIV had at least two CD4 cell counts of 200 or less and received PCP</a:t>
            </a:r>
            <a:r>
              <a:rPr lang="en-US" b="0" i="0" baseline="0" dirty="0" smtClean="0"/>
              <a:t> prophylaxis </a:t>
            </a:r>
            <a:r>
              <a:rPr lang="en-US" b="0" baseline="0" dirty="0" smtClean="0"/>
              <a:t>during the last year. The percentage of Adult patients with HIV and at least two CD4 cell counts of 200 or less who received PCP during the last year follows for various groups:</a:t>
            </a:r>
          </a:p>
          <a:p>
            <a:pPr marL="628650" lvl="1" indent="-171450">
              <a:buFont typeface="Arial" panose="020B0604020202020204" pitchFamily="34" charset="0"/>
              <a:buChar char="•"/>
            </a:pPr>
            <a:r>
              <a:rPr lang="en-US" b="0" baseline="0" dirty="0" smtClean="0"/>
              <a:t>Whites, 90.8%</a:t>
            </a:r>
          </a:p>
          <a:p>
            <a:pPr marL="628650" lvl="1" indent="-171450">
              <a:buFont typeface="Arial" panose="020B0604020202020204" pitchFamily="34" charset="0"/>
              <a:buChar char="•"/>
            </a:pPr>
            <a:r>
              <a:rPr lang="en-US" b="0" baseline="0" dirty="0" smtClean="0"/>
              <a:t>Blacks, 93.5%</a:t>
            </a:r>
          </a:p>
          <a:p>
            <a:pPr marL="628650" lvl="1" indent="-171450">
              <a:buFont typeface="Arial" panose="020B0604020202020204" pitchFamily="34" charset="0"/>
              <a:buChar char="•"/>
            </a:pPr>
            <a:r>
              <a:rPr lang="en-US" b="0" baseline="0" dirty="0" smtClean="0"/>
              <a:t>Hispanics, 89.5%</a:t>
            </a:r>
          </a:p>
          <a:p>
            <a:pPr marL="628650" lvl="1" indent="-171450">
              <a:buFont typeface="Arial" panose="020B0604020202020204" pitchFamily="34" charset="0"/>
              <a:buChar char="•"/>
            </a:pPr>
            <a:r>
              <a:rPr lang="en-US" b="0" baseline="0" dirty="0" smtClean="0"/>
              <a:t>Males, 92.4%</a:t>
            </a:r>
          </a:p>
          <a:p>
            <a:pPr marL="628650" lvl="1" indent="-171450">
              <a:buFont typeface="Arial" panose="020B0604020202020204" pitchFamily="34" charset="0"/>
              <a:buChar char="•"/>
            </a:pPr>
            <a:r>
              <a:rPr lang="en-US" b="0" baseline="0" dirty="0" smtClean="0"/>
              <a:t>Females, 90.5%</a:t>
            </a:r>
          </a:p>
          <a:p>
            <a:pPr marL="628650" lvl="1" indent="-171450">
              <a:buFont typeface="Arial" panose="020B0604020202020204" pitchFamily="34" charset="0"/>
              <a:buChar char="•"/>
            </a:pPr>
            <a:r>
              <a:rPr lang="en-US" b="0" baseline="0" dirty="0" smtClean="0"/>
              <a:t>Private insurance, 81.1%</a:t>
            </a:r>
          </a:p>
          <a:p>
            <a:pPr marL="628650" lvl="1" indent="-171450">
              <a:buFont typeface="Arial" panose="020B0604020202020204" pitchFamily="34" charset="0"/>
              <a:buChar char="•"/>
            </a:pPr>
            <a:r>
              <a:rPr lang="en-US" b="0" baseline="0" dirty="0" smtClean="0"/>
              <a:t>Medicaid, 91.8%</a:t>
            </a:r>
          </a:p>
          <a:p>
            <a:pPr marL="628650" lvl="1" indent="-171450">
              <a:buFont typeface="Arial" panose="020B0604020202020204" pitchFamily="34" charset="0"/>
              <a:buChar char="•"/>
            </a:pPr>
            <a:r>
              <a:rPr lang="en-US" b="0" baseline="0" dirty="0" smtClean="0"/>
              <a:t>Medicare/dual eligible, 90.4%</a:t>
            </a:r>
          </a:p>
          <a:p>
            <a:pPr marL="628650" lvl="1" indent="-171450">
              <a:buFont typeface="Arial" panose="020B0604020202020204" pitchFamily="34" charset="0"/>
              <a:buChar char="•"/>
            </a:pPr>
            <a:r>
              <a:rPr lang="en-US" b="0" baseline="0" dirty="0" smtClean="0"/>
              <a:t>Uninsured, 95%</a:t>
            </a:r>
          </a:p>
          <a:p>
            <a:pPr marL="171450" indent="-171450">
              <a:buFont typeface="Arial" panose="020B0604020202020204" pitchFamily="34" charset="0"/>
              <a:buChar char="•"/>
            </a:pPr>
            <a:r>
              <a:rPr lang="en-US" b="1" baseline="0" dirty="0" smtClean="0"/>
              <a:t>Groups With Disparities:</a:t>
            </a:r>
          </a:p>
          <a:p>
            <a:pPr marL="628650" lvl="1" indent="-171450">
              <a:buFont typeface="Arial" panose="020B0604020202020204" pitchFamily="34" charset="0"/>
              <a:buChar char="•"/>
            </a:pPr>
            <a:r>
              <a:rPr lang="en-US" b="0" baseline="0" dirty="0" smtClean="0"/>
              <a:t>In 2012, the percentage of adults with HIV and at least two CD4 cell counts of 200 or less who received PCP was higher for those with Medicaid (91.8%) and Medicare/dual eligible (90.4%) compared to those with private (81.1%) insurance.</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89</a:t>
            </a:fld>
            <a:endParaRPr lang="en-US"/>
          </a:p>
        </p:txBody>
      </p:sp>
    </p:spTree>
    <p:extLst>
      <p:ext uri="{BB962C8B-B14F-4D97-AF65-F5344CB8AC3E}">
        <p14:creationId xmlns:p14="http://schemas.microsoft.com/office/powerpoint/2010/main" val="38528991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 </a:t>
            </a:r>
            <a:r>
              <a:rPr lang="en-US" b="0" i="0" dirty="0" smtClean="0"/>
              <a:t>Those who are aware of a positive </a:t>
            </a:r>
            <a:r>
              <a:rPr lang="en-US" b="0" i="0" dirty="0" err="1" smtClean="0"/>
              <a:t>serostatus</a:t>
            </a:r>
            <a:r>
              <a:rPr lang="en-US" b="0" i="0" baseline="0" dirty="0" smtClean="0"/>
              <a:t> early on can gain early access to care and additional social services that can potentially improve quality of life. Also, knowledge of infection increases the likelihood of individuals to engage in safer sex practices with their partners compared with those who are unaware of their </a:t>
            </a:r>
            <a:r>
              <a:rPr lang="en-US" b="0" i="0" baseline="0" dirty="0" err="1" smtClean="0"/>
              <a:t>serostatus</a:t>
            </a:r>
            <a:r>
              <a:rPr lang="en-US" b="0" i="0" baseline="0" dirty="0" smtClean="0"/>
              <a:t> (CDC, 2013).</a:t>
            </a:r>
            <a:endParaRPr lang="en-US" b="0" i="0" dirty="0" smtClean="0"/>
          </a:p>
          <a:p>
            <a:pPr marL="171450" indent="-171450">
              <a:buFont typeface="Arial" panose="020B0604020202020204" pitchFamily="34" charset="0"/>
              <a:buChar char="•"/>
            </a:pPr>
            <a:r>
              <a:rPr lang="en-US" b="1" dirty="0" smtClean="0"/>
              <a:t>Overall</a:t>
            </a:r>
            <a:r>
              <a:rPr lang="en-US" b="1" baseline="0" dirty="0" smtClean="0"/>
              <a:t> Rate: </a:t>
            </a:r>
            <a:r>
              <a:rPr lang="en-US" b="0" baseline="0" dirty="0" smtClean="0"/>
              <a:t>In 2011, the total percentage of people living with HIV who knew their serostatus was 86%.</a:t>
            </a:r>
            <a:endParaRPr lang="en-US" b="1" baseline="0" dirty="0" smtClean="0"/>
          </a:p>
          <a:p>
            <a:pPr marL="171450" indent="-171450">
              <a:buFont typeface="Arial" panose="020B0604020202020204" pitchFamily="34" charset="0"/>
              <a:buChar char="•"/>
            </a:pPr>
            <a:r>
              <a:rPr lang="en-US" b="1" baseline="0" dirty="0" smtClean="0"/>
              <a:t>Trends: </a:t>
            </a:r>
            <a:r>
              <a:rPr lang="en-US" b="0" baseline="0" dirty="0" smtClean="0"/>
              <a:t>From 2007 to 2011, the percentage of people living with HIV who knew their serostatus improved for all racial/ethnic groups and both males and females.</a:t>
            </a:r>
          </a:p>
          <a:p>
            <a:pPr marL="171450" indent="-171450">
              <a:buFont typeface="Arial" panose="020B0604020202020204" pitchFamily="34" charset="0"/>
              <a:buChar char="•"/>
            </a:pPr>
            <a:r>
              <a:rPr lang="en-US" b="1" baseline="0" dirty="0" smtClean="0"/>
              <a:t>Groups With Disparities:</a:t>
            </a:r>
          </a:p>
          <a:p>
            <a:pPr marL="628650" lvl="1" indent="-171450">
              <a:buFont typeface="Arial" panose="020B0604020202020204" pitchFamily="34" charset="0"/>
              <a:buChar char="•"/>
            </a:pPr>
            <a:r>
              <a:rPr lang="en-US" b="0" baseline="0" dirty="0" smtClean="0"/>
              <a:t>In all years, the percentage of people living with HIV who knew their serostatus was lower for AI/ANs, Asians, Blacks, Hispanics, and NHOPIs compared with Whites. </a:t>
            </a:r>
          </a:p>
          <a:p>
            <a:pPr marL="628650" lvl="1" indent="-171450">
              <a:buFont typeface="Arial" panose="020B0604020202020204" pitchFamily="34" charset="0"/>
              <a:buChar char="•"/>
            </a:pPr>
            <a:r>
              <a:rPr lang="en-US" b="0" baseline="0" dirty="0" smtClean="0"/>
              <a:t>In all years, the percentage of people living with HIV who knew their serostatus was higher among women compared with men. </a:t>
            </a:r>
            <a:endParaRPr lang="en-US" b="1" baseline="0" dirty="0" smtClean="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90</a:t>
            </a:fld>
            <a:endParaRPr lang="en-US"/>
          </a:p>
        </p:txBody>
      </p:sp>
    </p:spTree>
    <p:extLst>
      <p:ext uri="{BB962C8B-B14F-4D97-AF65-F5344CB8AC3E}">
        <p14:creationId xmlns:p14="http://schemas.microsoft.com/office/powerpoint/2010/main" val="200932215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 </a:t>
            </a:r>
            <a:r>
              <a:rPr lang="en-US" sz="1200" kern="1200" dirty="0" smtClean="0">
                <a:solidFill>
                  <a:schemeClr val="tx1"/>
                </a:solidFill>
                <a:effectLst/>
                <a:latin typeface="+mn-lt"/>
                <a:ea typeface="+mn-ea"/>
                <a:cs typeface="+mn-cs"/>
              </a:rPr>
              <a:t>Checking the HIV viral load and CD4 T-cell count are methods of determining how well antiretroviral therapies are working to suppress the infection and for observing and managing HIV infection. Current treatment guidelines indicate that viral loads should be assessed at least every 3 months to determine whether the virus has been suppressed, and more often (every 4-8 weeks) if the patient’s medication regimen has changed </a:t>
            </a:r>
            <a:r>
              <a:rPr lang="en-US" sz="1200" b="0" kern="1200" dirty="0" smtClean="0">
                <a:solidFill>
                  <a:schemeClr val="tx1"/>
                </a:solidFill>
                <a:effectLst/>
                <a:latin typeface="+mn-lt"/>
                <a:ea typeface="+mn-ea"/>
                <a:cs typeface="+mn-cs"/>
              </a:rPr>
              <a:t>(HHS, 2016).</a:t>
            </a:r>
            <a:endParaRPr lang="en-US" b="0" dirty="0" smtClean="0"/>
          </a:p>
          <a:p>
            <a:pPr marL="171450" indent="-171450">
              <a:buFont typeface="Arial" panose="020B0604020202020204" pitchFamily="34" charset="0"/>
              <a:buChar char="•"/>
            </a:pPr>
            <a:r>
              <a:rPr lang="en-US" b="1" dirty="0" smtClean="0"/>
              <a:t>Overall</a:t>
            </a:r>
            <a:r>
              <a:rPr lang="en-US" b="1" baseline="0" dirty="0" smtClean="0"/>
              <a:t> Rate: </a:t>
            </a:r>
            <a:r>
              <a:rPr lang="en-US" b="0" baseline="0" dirty="0" smtClean="0"/>
              <a:t>In 2011, the total percentage of people with an HIV diagnosis who had at least two CD4 or viral load tests performed at least 3 months apart during the last year was 51.5%.</a:t>
            </a:r>
            <a:endParaRPr lang="en-US" b="1" baseline="0" dirty="0" smtClean="0"/>
          </a:p>
          <a:p>
            <a:pPr marL="171450" indent="-171450">
              <a:buFont typeface="Arial" panose="020B0604020202020204" pitchFamily="34" charset="0"/>
              <a:buChar char="•"/>
            </a:pPr>
            <a:r>
              <a:rPr lang="en-US" b="1" baseline="0" dirty="0" smtClean="0"/>
              <a:t>Groups With Disparities:</a:t>
            </a:r>
          </a:p>
          <a:p>
            <a:pPr marL="628650" lvl="1" indent="-171450">
              <a:buFont typeface="Arial" panose="020B0604020202020204" pitchFamily="34" charset="0"/>
              <a:buChar char="•"/>
            </a:pPr>
            <a:r>
              <a:rPr lang="en-US" b="0" baseline="0" dirty="0" smtClean="0"/>
              <a:t>From 2009 to 2011, the percentage of people with an HIV diagnosis who had at least two CD4 or viral load tests performed at least 3 months apart during the last year was higher for multiple-race people compared with Whites. The percentage was lower for AI/ANs compared with Whites.</a:t>
            </a:r>
          </a:p>
          <a:p>
            <a:pPr marL="628650" lvl="1" indent="-171450">
              <a:buFont typeface="Arial" panose="020B0604020202020204" pitchFamily="34" charset="0"/>
              <a:buChar char="•"/>
            </a:pPr>
            <a:r>
              <a:rPr lang="en-US" b="0" baseline="0" dirty="0" smtClean="0"/>
              <a:t>In 2 of 3 years, the percentage of people with an HIV diagnosis who had at least two CD4 or viral load tests performed at least 3 months apart during the last year was lower for NHOPIs compared with Whites. </a:t>
            </a:r>
          </a:p>
          <a:p>
            <a:pPr marL="628650" lvl="1" indent="-171450">
              <a:buFont typeface="Arial" panose="020B0604020202020204" pitchFamily="34" charset="0"/>
              <a:buChar char="•"/>
            </a:pPr>
            <a:r>
              <a:rPr lang="en-US" b="0" baseline="0" dirty="0" smtClean="0"/>
              <a:t>There were no statistically significant differences by sex.</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91</a:t>
            </a:fld>
            <a:endParaRPr lang="en-US"/>
          </a:p>
        </p:txBody>
      </p:sp>
    </p:spTree>
    <p:extLst>
      <p:ext uri="{BB962C8B-B14F-4D97-AF65-F5344CB8AC3E}">
        <p14:creationId xmlns:p14="http://schemas.microsoft.com/office/powerpoint/2010/main" val="300039923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 </a:t>
            </a:r>
            <a:r>
              <a:rPr lang="en-US" b="0" dirty="0" smtClean="0"/>
              <a:t>Early</a:t>
            </a:r>
            <a:r>
              <a:rPr lang="en-US" b="0" baseline="0" dirty="0" smtClean="0"/>
              <a:t> access to care, effective HIV treatment, retention in care, and adherence to treatment regimens all help to increase viral load suppression. A suppressed viral load improves the health of people living with diagnosed HIV, increases survival, and reduces the risk of transmitting HIV to others.</a:t>
            </a:r>
            <a:r>
              <a:rPr lang="en-US" sz="1200" kern="1200" dirty="0" smtClean="0">
                <a:solidFill>
                  <a:schemeClr val="tx1"/>
                </a:solidFill>
                <a:effectLst/>
                <a:latin typeface="+mn-lt"/>
                <a:ea typeface="+mn-ea"/>
                <a:cs typeface="+mn-cs"/>
              </a:rPr>
              <a:t> Patients with higher viral loads are at the highest risk of contracting opportunistic infections, experiencing non-AIDs morbidity, and dying. Initiating antiretroviral therapy (ART) is most critical for these patient groups </a:t>
            </a:r>
            <a:r>
              <a:rPr lang="en-US" sz="1200" b="0" kern="1200" dirty="0" smtClean="0">
                <a:solidFill>
                  <a:schemeClr val="tx1"/>
                </a:solidFill>
                <a:effectLst/>
                <a:latin typeface="+mn-lt"/>
                <a:ea typeface="+mn-ea"/>
                <a:cs typeface="+mn-cs"/>
              </a:rPr>
              <a:t>(HHS, 2016).</a:t>
            </a:r>
            <a:endParaRPr lang="en-US" b="0" dirty="0" smtClean="0"/>
          </a:p>
          <a:p>
            <a:pPr marL="171450" indent="-171450">
              <a:buFont typeface="Arial" panose="020B0604020202020204" pitchFamily="34" charset="0"/>
              <a:buChar char="•"/>
            </a:pPr>
            <a:r>
              <a:rPr lang="en-US" b="1" dirty="0" smtClean="0"/>
              <a:t>Overall</a:t>
            </a:r>
            <a:r>
              <a:rPr lang="en-US" b="1" baseline="0" dirty="0" smtClean="0"/>
              <a:t> Rate: </a:t>
            </a:r>
            <a:r>
              <a:rPr lang="en-US" b="0" baseline="0" dirty="0" smtClean="0"/>
              <a:t>In 2011, the total percentage of people with an HIV diagnosis in medical care whose most recent viral load in the last 12 months was less than 200 copies/mL was 75.6%.</a:t>
            </a:r>
            <a:endParaRPr lang="en-US" b="1" baseline="0" dirty="0" smtClean="0"/>
          </a:p>
          <a:p>
            <a:pPr marL="171450" indent="-171450">
              <a:buFont typeface="Arial" panose="020B0604020202020204" pitchFamily="34" charset="0"/>
              <a:buChar char="•"/>
            </a:pPr>
            <a:r>
              <a:rPr lang="en-US" b="1" baseline="0" dirty="0" smtClean="0"/>
              <a:t>Groups With Disparities:</a:t>
            </a:r>
          </a:p>
          <a:p>
            <a:pPr marL="628650" lvl="1" indent="-171450">
              <a:buFont typeface="Arial" panose="020B0604020202020204" pitchFamily="34" charset="0"/>
              <a:buChar char="•"/>
            </a:pPr>
            <a:r>
              <a:rPr lang="en-US" b="0" baseline="0" dirty="0" smtClean="0"/>
              <a:t>From 2009 to 2011, the percentage of people with an HIV diagnosis in medical care whose most recent viral load in the last 12 months was less than 200 copies/mL was lower for Blacks compared with Whites.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all years, the percentage of people with an HIV diagnosis in medical care whose most recent viral load in the last 12 months was less than 200 copies/mL was lower for those ages 18-34 compared with those age 55 and over.</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92</a:t>
            </a:fld>
            <a:endParaRPr lang="en-US"/>
          </a:p>
        </p:txBody>
      </p:sp>
    </p:spTree>
    <p:extLst>
      <p:ext uri="{BB962C8B-B14F-4D97-AF65-F5344CB8AC3E}">
        <p14:creationId xmlns:p14="http://schemas.microsoft.com/office/powerpoint/2010/main" val="255746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Improving the quality of American health care demands an intense focus on preventing and treating cardiovascular disease. The lessons from this effort will feed into efforts addressing conditions such as HIV/AIDS and other chronic illnesses. Future initiatives will address a broad range of diseases and age ranges</a:t>
            </a:r>
            <a:r>
              <a:rPr lang="en-US" dirty="0" smtClean="0"/>
              <a:t>. </a:t>
            </a:r>
          </a:p>
          <a:p>
            <a:pPr marL="171450" indent="-171450">
              <a:buFont typeface="Arial" panose="020B0604020202020204" pitchFamily="34" charset="0"/>
              <a:buChar char="•"/>
            </a:pPr>
            <a:r>
              <a:rPr lang="en-US" dirty="0" smtClean="0"/>
              <a:t>This </a:t>
            </a:r>
            <a:r>
              <a:rPr lang="en-US" dirty="0" err="1" smtClean="0"/>
              <a:t>chartbook</a:t>
            </a:r>
            <a:r>
              <a:rPr lang="en-US" dirty="0" smtClean="0"/>
              <a:t> begins with measures of effective treatment of cardiovascular disease. This is followed by measures of effective treatment of seven other leading causes of death in the United States.</a:t>
            </a:r>
            <a:endParaRPr lang="en-US" dirty="0"/>
          </a:p>
        </p:txBody>
      </p:sp>
      <p:sp>
        <p:nvSpPr>
          <p:cNvPr id="4" name="Slide Number Placeholder 3"/>
          <p:cNvSpPr>
            <a:spLocks noGrp="1"/>
          </p:cNvSpPr>
          <p:nvPr>
            <p:ph type="sldNum" sz="quarter" idx="10"/>
          </p:nvPr>
        </p:nvSpPr>
        <p:spPr/>
        <p:txBody>
          <a:bodyPr/>
          <a:lstStyle/>
          <a:p>
            <a:fld id="{3011EAD5-441F-074A-BB4A-B997C7B5C93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9637634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 </a:t>
            </a:r>
            <a:r>
              <a:rPr lang="en-US" sz="1200" kern="1200" dirty="0" smtClean="0">
                <a:solidFill>
                  <a:schemeClr val="tx1"/>
                </a:solidFill>
                <a:effectLst/>
                <a:latin typeface="+mn-lt"/>
                <a:ea typeface="+mn-ea"/>
                <a:cs typeface="+mn-cs"/>
              </a:rPr>
              <a:t>Current treatment guidelines state that all HIV-infected people should receive anti-retroviral therapy (ART), also known as combination </a:t>
            </a:r>
            <a:r>
              <a:rPr lang="en-US" sz="1200" kern="1200" baseline="0" dirty="0" smtClean="0">
                <a:solidFill>
                  <a:schemeClr val="tx1"/>
                </a:solidFill>
                <a:effectLst/>
                <a:latin typeface="+mn-lt"/>
                <a:ea typeface="+mn-ea"/>
                <a:cs typeface="+mn-cs"/>
              </a:rPr>
              <a:t>antiretroviral drug therapy (</a:t>
            </a:r>
            <a:r>
              <a:rPr lang="en-US" sz="1200" kern="1200" baseline="0" dirty="0" err="1" smtClean="0">
                <a:solidFill>
                  <a:schemeClr val="tx1"/>
                </a:solidFill>
                <a:effectLst/>
                <a:latin typeface="+mn-lt"/>
                <a:ea typeface="+mn-ea"/>
                <a:cs typeface="+mn-cs"/>
              </a:rPr>
              <a:t>cART</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ART decreases HIV-associated morbidity and mortality and helps to prevent transmission of the virus </a:t>
            </a:r>
            <a:r>
              <a:rPr lang="en-US" sz="1200" b="0" kern="1200" dirty="0" smtClean="0">
                <a:solidFill>
                  <a:schemeClr val="tx1"/>
                </a:solidFill>
                <a:effectLst/>
                <a:latin typeface="+mn-lt"/>
                <a:ea typeface="+mn-ea"/>
                <a:cs typeface="+mn-cs"/>
              </a:rPr>
              <a:t>(HHS,</a:t>
            </a:r>
            <a:r>
              <a:rPr lang="en-US" sz="1200" b="0" kern="1200" baseline="0" dirty="0" smtClean="0">
                <a:solidFill>
                  <a:schemeClr val="tx1"/>
                </a:solidFill>
                <a:effectLst/>
                <a:latin typeface="+mn-lt"/>
                <a:ea typeface="+mn-ea"/>
                <a:cs typeface="+mn-cs"/>
              </a:rPr>
              <a:t> 2016).</a:t>
            </a:r>
            <a:endParaRPr lang="en-US" b="0" dirty="0" smtClean="0"/>
          </a:p>
          <a:p>
            <a:pPr marL="171450" indent="-171450">
              <a:buFont typeface="Arial" panose="020B0604020202020204" pitchFamily="34" charset="0"/>
              <a:buChar char="•"/>
            </a:pPr>
            <a:r>
              <a:rPr lang="en-US" b="1" dirty="0" smtClean="0"/>
              <a:t>Overall</a:t>
            </a:r>
            <a:r>
              <a:rPr lang="en-US" b="1" baseline="0" dirty="0" smtClean="0"/>
              <a:t> Rate: </a:t>
            </a:r>
            <a:r>
              <a:rPr lang="en-US" b="0" baseline="0" dirty="0" smtClean="0"/>
              <a:t>In 2011, the total percentage of people with an HIV diagnosis in medical care who were prescribed ART during the last 12 months was 92.3%.</a:t>
            </a:r>
            <a:endParaRPr lang="en-US" b="1" baseline="0" dirty="0" smtClean="0"/>
          </a:p>
          <a:p>
            <a:pPr marL="171450" indent="-171450">
              <a:buFont typeface="Arial" panose="020B0604020202020204" pitchFamily="34" charset="0"/>
              <a:buChar char="•"/>
            </a:pPr>
            <a:r>
              <a:rPr lang="en-US" b="1" baseline="0" dirty="0" smtClean="0"/>
              <a:t>Groups With Disparities:</a:t>
            </a:r>
          </a:p>
          <a:p>
            <a:pPr marL="628650" lvl="1" indent="-171450">
              <a:buFont typeface="Arial" panose="020B0604020202020204" pitchFamily="34" charset="0"/>
              <a:buChar char="•"/>
            </a:pPr>
            <a:r>
              <a:rPr lang="en-US" b="0" baseline="0" dirty="0" smtClean="0"/>
              <a:t>From 2009 to 2011, the percentage of people with an HIV diagnosis in medical care who were prescribed ART during the last 12 months was lower for Blacks compared with Whites.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In all years, the percentage of people with an HIV diagnosis in medical care who were prescribed ART during the last 12 months was lower for those ages 18-34 compared with those age 55 and over.</a:t>
            </a:r>
          </a:p>
        </p:txBody>
      </p:sp>
      <p:sp>
        <p:nvSpPr>
          <p:cNvPr id="4" name="Slide Number Placeholder 3"/>
          <p:cNvSpPr>
            <a:spLocks noGrp="1"/>
          </p:cNvSpPr>
          <p:nvPr>
            <p:ph type="sldNum" sz="quarter" idx="10"/>
          </p:nvPr>
        </p:nvSpPr>
        <p:spPr/>
        <p:txBody>
          <a:bodyPr/>
          <a:lstStyle/>
          <a:p>
            <a:fld id="{E70E7EC0-D47B-461F-A069-1AF30F543FB1}" type="slidenum">
              <a:rPr lang="en-US" smtClean="0"/>
              <a:t>93</a:t>
            </a:fld>
            <a:endParaRPr lang="en-US"/>
          </a:p>
        </p:txBody>
      </p:sp>
    </p:spTree>
    <p:extLst>
      <p:ext uri="{BB962C8B-B14F-4D97-AF65-F5344CB8AC3E}">
        <p14:creationId xmlns:p14="http://schemas.microsoft.com/office/powerpoint/2010/main" val="33587838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94</a:t>
            </a:fld>
            <a:endParaRPr lang="en-US"/>
          </a:p>
        </p:txBody>
      </p:sp>
    </p:spTree>
    <p:extLst>
      <p:ext uri="{BB962C8B-B14F-4D97-AF65-F5344CB8AC3E}">
        <p14:creationId xmlns:p14="http://schemas.microsoft.com/office/powerpoint/2010/main" val="16160241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t>95</a:t>
            </a:fld>
            <a:endParaRPr lang="en-US"/>
          </a:p>
        </p:txBody>
      </p:sp>
    </p:spTree>
    <p:extLst>
      <p:ext uri="{BB962C8B-B14F-4D97-AF65-F5344CB8AC3E}">
        <p14:creationId xmlns:p14="http://schemas.microsoft.com/office/powerpoint/2010/main" val="161602411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It is important to study cause-specific mortality to clarify whether deaths result from effects of ART, prolonged exposure to HIV, restoration of CD4 counts after severe immunosuppression, or aging and non-HIV risk factors.</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96</a:t>
            </a:fld>
            <a:endParaRPr lang="en-US"/>
          </a:p>
        </p:txBody>
      </p:sp>
    </p:spTree>
    <p:extLst>
      <p:ext uri="{BB962C8B-B14F-4D97-AF65-F5344CB8AC3E}">
        <p14:creationId xmlns:p14="http://schemas.microsoft.com/office/powerpoint/2010/main" val="37532853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defTabSz="931774">
              <a:defRPr/>
            </a:pPr>
            <a:endParaRPr lang="en-US" dirty="0"/>
          </a:p>
          <a:p>
            <a:pPr defTabSz="931774">
              <a:defRPr/>
            </a:pP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A0896691-F194-42FA-90AA-781FC0352EB7}" type="slidenum">
              <a:rPr lang="en-US" smtClean="0"/>
              <a:t>97</a:t>
            </a:fld>
            <a:endParaRPr lang="en-US"/>
          </a:p>
        </p:txBody>
      </p:sp>
    </p:spTree>
    <p:extLst>
      <p:ext uri="{BB962C8B-B14F-4D97-AF65-F5344CB8AC3E}">
        <p14:creationId xmlns:p14="http://schemas.microsoft.com/office/powerpoint/2010/main" val="26580599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Importance:</a:t>
            </a:r>
            <a:r>
              <a:rPr lang="en-US" sz="1200" b="0" kern="1200" dirty="0" smtClean="0">
                <a:solidFill>
                  <a:schemeClr val="tx1"/>
                </a:solidFill>
                <a:effectLst/>
                <a:latin typeface="+mn-lt"/>
                <a:ea typeface="+mn-ea"/>
                <a:cs typeface="+mn-cs"/>
              </a:rPr>
              <a:t> Death</a:t>
            </a:r>
            <a:r>
              <a:rPr lang="en-US" sz="1200" b="0" kern="1200" baseline="0" dirty="0" smtClean="0">
                <a:solidFill>
                  <a:schemeClr val="tx1"/>
                </a:solidFill>
                <a:effectLst/>
                <a:latin typeface="+mn-lt"/>
                <a:ea typeface="+mn-ea"/>
                <a:cs typeface="+mn-cs"/>
              </a:rPr>
              <a:t> rates are influenced by numerous factors, such as modes of transmission, transmission rates, rates of underlying behavioral risk factors, and effectiveness of disease management and treatment. The number of deaths due to HIV reflects the effectiveness of HIV treatment and ART adherence.</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Overall Rate: </a:t>
            </a:r>
            <a:r>
              <a:rPr lang="en-US" sz="1200" kern="1200" dirty="0" smtClean="0">
                <a:solidFill>
                  <a:schemeClr val="tx1"/>
                </a:solidFill>
                <a:effectLst/>
                <a:latin typeface="+mn-lt"/>
                <a:ea typeface="+mn-ea"/>
                <a:cs typeface="+mn-cs"/>
              </a:rPr>
              <a:t>In 2013, the total rate of HIV infection deaths was 2.1 per 100,000 population.</a:t>
            </a:r>
            <a:r>
              <a:rPr lang="en-US" sz="1200" kern="1200" baseline="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b="1" kern="1200" baseline="0" dirty="0" smtClean="0">
                <a:solidFill>
                  <a:schemeClr val="tx1"/>
                </a:solidFill>
                <a:effectLst/>
                <a:latin typeface="+mn-lt"/>
                <a:ea typeface="+mn-ea"/>
                <a:cs typeface="+mn-cs"/>
              </a:rPr>
              <a:t>Trend: </a:t>
            </a:r>
            <a:r>
              <a:rPr lang="en-US" sz="1200" b="0" kern="1200" baseline="0" dirty="0" smtClean="0">
                <a:solidFill>
                  <a:schemeClr val="tx1"/>
                </a:solidFill>
                <a:effectLst/>
                <a:latin typeface="+mn-lt"/>
                <a:ea typeface="+mn-ea"/>
                <a:cs typeface="+mn-cs"/>
              </a:rPr>
              <a:t>From 2000 to 2013, the </a:t>
            </a:r>
            <a:r>
              <a:rPr lang="en-US" sz="1200" kern="1200" dirty="0" smtClean="0">
                <a:solidFill>
                  <a:schemeClr val="tx1"/>
                </a:solidFill>
                <a:effectLst/>
                <a:latin typeface="+mn-lt"/>
                <a:ea typeface="+mn-ea"/>
                <a:cs typeface="+mn-cs"/>
              </a:rPr>
              <a:t>HIV infection death rates were decreasing overall and for all racial/ethnic groups and both sexes.</a:t>
            </a:r>
          </a:p>
          <a:p>
            <a:pPr marL="171450" lvl="0" indent="-171450">
              <a:buFont typeface="Arial" panose="020B0604020202020204" pitchFamily="34" charset="0"/>
              <a:buChar char="•"/>
            </a:pPr>
            <a:r>
              <a:rPr lang="en-US" b="1" dirty="0" smtClean="0"/>
              <a:t>Groups With Disparities:</a:t>
            </a:r>
            <a:endParaRPr lang="en-US" sz="1200" b="1"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From 2000 to 2013, HIV infection death rates were higher for Blacks than for Whites. </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In all years, AP</a:t>
            </a:r>
            <a:r>
              <a:rPr lang="en-US" kern="1200" baseline="0" dirty="0" smtClean="0">
                <a:solidFill>
                  <a:schemeClr val="tx1"/>
                </a:solidFill>
                <a:effectLst/>
                <a:latin typeface="+mn-lt"/>
                <a:ea typeface="+mn-ea"/>
                <a:cs typeface="+mn-cs"/>
              </a:rPr>
              <a:t>Is</a:t>
            </a:r>
            <a:r>
              <a:rPr lang="en-US" kern="1200" dirty="0" smtClean="0">
                <a:solidFill>
                  <a:schemeClr val="tx1"/>
                </a:solidFill>
                <a:effectLst/>
                <a:latin typeface="+mn-lt"/>
                <a:ea typeface="+mn-ea"/>
                <a:cs typeface="+mn-cs"/>
              </a:rPr>
              <a:t> had lower rates than Whites.</a:t>
            </a:r>
          </a:p>
          <a:p>
            <a:pPr marL="628650" lvl="1" indent="-171450">
              <a:buFont typeface="Arial" panose="020B0604020202020204" pitchFamily="34" charset="0"/>
              <a:buChar char="•"/>
              <a:defRPr/>
            </a:pPr>
            <a:r>
              <a:rPr lang="en-US" kern="1200" dirty="0" smtClean="0">
                <a:solidFill>
                  <a:schemeClr val="tx1"/>
                </a:solidFill>
                <a:effectLst/>
                <a:latin typeface="+mn-lt"/>
                <a:ea typeface="+mn-ea"/>
                <a:cs typeface="+mn-cs"/>
              </a:rPr>
              <a:t>In all years, the rate of HIV infection deaths was higher for males than for females.</a:t>
            </a:r>
          </a:p>
          <a:p>
            <a:pPr marL="171450" lvl="0" indent="-171450">
              <a:buFont typeface="Arial" panose="020B0604020202020204" pitchFamily="34" charset="0"/>
              <a:buChar char="•"/>
            </a:pPr>
            <a:r>
              <a:rPr lang="en-US" sz="1200" b="1" kern="1200" dirty="0" smtClean="0">
                <a:effectLst/>
                <a:latin typeface="+mn-lt"/>
                <a:ea typeface="+mn-ea"/>
                <a:cs typeface="+mn-cs"/>
              </a:rPr>
              <a:t>Achievable Benchmark: </a:t>
            </a:r>
          </a:p>
          <a:p>
            <a:pPr marL="628650" lvl="1" indent="-171450">
              <a:buFont typeface="Arial" panose="020B0604020202020204" pitchFamily="34" charset="0"/>
              <a:buChar char="•"/>
            </a:pPr>
            <a:r>
              <a:rPr lang="en-US" b="0" kern="1200" dirty="0" smtClean="0">
                <a:solidFill>
                  <a:schemeClr val="tx1"/>
                </a:solidFill>
                <a:effectLst/>
                <a:latin typeface="+mn-lt"/>
                <a:ea typeface="+mn-ea"/>
                <a:cs typeface="+mn-cs"/>
              </a:rPr>
              <a:t>The 2008 top 4 State achievable benchmark for HIV deaths was 0.9 per 100,000 population. </a:t>
            </a:r>
            <a:r>
              <a:rPr lang="en-US" sz="1200" b="0" kern="1200" dirty="0" smtClean="0">
                <a:solidFill>
                  <a:schemeClr val="tx1"/>
                </a:solidFill>
                <a:effectLst/>
              </a:rPr>
              <a:t>The top 4 States that contributed to the achievable benchmark are Kansas, Minnesota, Oregon, and Wisconsin.</a:t>
            </a:r>
            <a:endParaRPr lang="en-US" b="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b="0" kern="1200" dirty="0" smtClean="0">
                <a:solidFill>
                  <a:schemeClr val="tx1"/>
                </a:solidFill>
                <a:effectLst/>
                <a:latin typeface="+mn-lt"/>
                <a:ea typeface="+mn-ea"/>
                <a:cs typeface="+mn-cs"/>
              </a:rPr>
              <a:t>Overall,</a:t>
            </a:r>
            <a:r>
              <a:rPr lang="en-US" b="0" kern="1200" baseline="0" dirty="0" smtClean="0">
                <a:solidFill>
                  <a:schemeClr val="tx1"/>
                </a:solidFill>
                <a:effectLst/>
                <a:latin typeface="+mn-lt"/>
                <a:ea typeface="+mn-ea"/>
                <a:cs typeface="+mn-cs"/>
              </a:rPr>
              <a:t> it would take the total population 5 years to reach the benchmark</a:t>
            </a:r>
            <a:r>
              <a:rPr lang="en-US" b="0" i="0" kern="1200" baseline="0" dirty="0" smtClean="0">
                <a:solidFill>
                  <a:schemeClr val="tx1"/>
                </a:solidFill>
                <a:effectLst/>
                <a:latin typeface="+mn-lt"/>
                <a:ea typeface="+mn-ea"/>
                <a:cs typeface="+mn-cs"/>
              </a:rPr>
              <a:t>. </a:t>
            </a:r>
            <a:r>
              <a:rPr lang="en-US" b="0" i="0" kern="1200" dirty="0" smtClean="0">
                <a:solidFill>
                  <a:schemeClr val="tx1"/>
                </a:solidFill>
                <a:effectLst/>
                <a:latin typeface="+mn-lt"/>
                <a:ea typeface="+mn-ea"/>
                <a:cs typeface="+mn-cs"/>
              </a:rPr>
              <a:t>At the current rate, Whites, Blacks, and AI/ANs</a:t>
            </a:r>
            <a:r>
              <a:rPr lang="en-US" b="0" i="0" kern="1200" baseline="0" dirty="0" smtClean="0">
                <a:solidFill>
                  <a:schemeClr val="tx1"/>
                </a:solidFill>
                <a:effectLst/>
                <a:latin typeface="+mn-lt"/>
                <a:ea typeface="+mn-ea"/>
                <a:cs typeface="+mn-cs"/>
              </a:rPr>
              <a:t> </a:t>
            </a:r>
            <a:r>
              <a:rPr lang="en-US" b="0" i="0" kern="1200" dirty="0" smtClean="0">
                <a:solidFill>
                  <a:schemeClr val="tx1"/>
                </a:solidFill>
                <a:effectLst/>
                <a:latin typeface="+mn-lt"/>
                <a:ea typeface="+mn-ea"/>
                <a:cs typeface="+mn-cs"/>
              </a:rPr>
              <a:t>could achieve the benchmark in 2, 7, and 3</a:t>
            </a:r>
            <a:r>
              <a:rPr lang="en-US" b="0" i="0" kern="1200" baseline="0" dirty="0" smtClean="0">
                <a:solidFill>
                  <a:schemeClr val="tx1"/>
                </a:solidFill>
                <a:effectLst/>
                <a:latin typeface="+mn-lt"/>
                <a:ea typeface="+mn-ea"/>
                <a:cs typeface="+mn-cs"/>
              </a:rPr>
              <a:t> </a:t>
            </a:r>
            <a:r>
              <a:rPr lang="en-US" b="0" i="0" kern="1200" dirty="0" smtClean="0">
                <a:solidFill>
                  <a:schemeClr val="tx1"/>
                </a:solidFill>
                <a:effectLst/>
                <a:latin typeface="+mn-lt"/>
                <a:ea typeface="+mn-ea"/>
                <a:cs typeface="+mn-cs"/>
              </a:rPr>
              <a:t>years, respectively. APIs have already reached the benchmark. </a:t>
            </a:r>
          </a:p>
          <a:p>
            <a:pPr marL="628650" lvl="1" indent="-171450">
              <a:buFont typeface="Arial" panose="020B0604020202020204" pitchFamily="34" charset="0"/>
              <a:buChar char="•"/>
            </a:pPr>
            <a:r>
              <a:rPr lang="en-US" b="0" i="0" kern="1200" dirty="0" smtClean="0">
                <a:solidFill>
                  <a:schemeClr val="tx1"/>
                </a:solidFill>
                <a:effectLst/>
                <a:latin typeface="+mn-lt"/>
                <a:ea typeface="+mn-ea"/>
                <a:cs typeface="+mn-cs"/>
              </a:rPr>
              <a:t>Women would</a:t>
            </a:r>
            <a:r>
              <a:rPr lang="en-US" b="0" i="0" kern="1200" baseline="0" dirty="0" smtClean="0">
                <a:solidFill>
                  <a:schemeClr val="tx1"/>
                </a:solidFill>
                <a:effectLst/>
                <a:latin typeface="+mn-lt"/>
                <a:ea typeface="+mn-ea"/>
                <a:cs typeface="+mn-cs"/>
              </a:rPr>
              <a:t> take 2 years and men would take 5 years to achieve the benchmark. </a:t>
            </a:r>
            <a:endParaRPr lang="en-US"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98</a:t>
            </a:fld>
            <a:endParaRPr lang="en-US"/>
          </a:p>
        </p:txBody>
      </p:sp>
    </p:spTree>
    <p:extLst>
      <p:ext uri="{BB962C8B-B14F-4D97-AF65-F5344CB8AC3E}">
        <p14:creationId xmlns:p14="http://schemas.microsoft.com/office/powerpoint/2010/main" val="31960561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 more information: http://hab.hrsa.gov/abouthab/aboutprogram.html.</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99</a:t>
            </a:fld>
            <a:endParaRPr lang="en-US"/>
          </a:p>
        </p:txBody>
      </p:sp>
    </p:spTree>
    <p:extLst>
      <p:ext uri="{BB962C8B-B14F-4D97-AF65-F5344CB8AC3E}">
        <p14:creationId xmlns:p14="http://schemas.microsoft.com/office/powerpoint/2010/main" val="34509583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04800" y="5334000"/>
            <a:ext cx="6400800" cy="38100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Overall Rate:</a:t>
            </a:r>
            <a:r>
              <a:rPr lang="en-US" sz="1200" b="1" kern="1200" baseline="0" dirty="0" smtClean="0">
                <a:solidFill>
                  <a:schemeClr val="tx1"/>
                </a:solidFill>
                <a:effectLst/>
                <a:latin typeface="+mn-lt"/>
                <a:ea typeface="+mn-ea"/>
                <a:cs typeface="+mn-cs"/>
              </a:rPr>
              <a:t> </a:t>
            </a:r>
          </a:p>
          <a:p>
            <a:pPr marL="342900" lvl="1" indent="-171450">
              <a:buFont typeface="Arial" panose="020B0604020202020204" pitchFamily="34" charset="0"/>
              <a:buChar char="•"/>
              <a:defRPr/>
            </a:pPr>
            <a:r>
              <a:rPr lang="en-US" kern="1200" dirty="0" smtClean="0">
                <a:solidFill>
                  <a:schemeClr val="tx1"/>
                </a:solidFill>
                <a:effectLst/>
                <a:latin typeface="+mn-lt"/>
                <a:ea typeface="+mn-ea"/>
                <a:cs typeface="+mn-cs"/>
              </a:rPr>
              <a:t>The number of HIV-positive clients with at least one HIV medical care visit and at least one viral load available was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283,189; 78.6% were virally suppressed (defined as most recent HIV RNA &lt;200 copies/mL in the calendar year). </a:t>
            </a:r>
            <a:r>
              <a:rPr lang="en-US" b="0" kern="1200" dirty="0" smtClean="0">
                <a:solidFill>
                  <a:schemeClr val="tx1"/>
                </a:solidFill>
                <a:effectLst/>
                <a:latin typeface="+mn-lt"/>
                <a:ea typeface="+mn-ea"/>
                <a:cs typeface="+mn-cs"/>
              </a:rPr>
              <a:t>It is important for RWHAP</a:t>
            </a:r>
            <a:r>
              <a:rPr lang="en-US" b="0" kern="1200" baseline="0" dirty="0" smtClean="0">
                <a:solidFill>
                  <a:schemeClr val="tx1"/>
                </a:solidFill>
                <a:effectLst/>
                <a:latin typeface="+mn-lt"/>
                <a:ea typeface="+mn-ea"/>
                <a:cs typeface="+mn-cs"/>
              </a:rPr>
              <a:t> recipients and subrecipients focus on improving viral load suppression rates in their States, as well as comparing their performance with other States. </a:t>
            </a:r>
          </a:p>
          <a:p>
            <a:pPr marL="342900" lvl="1" indent="-171450">
              <a:buFont typeface="Arial" panose="020B0604020202020204" pitchFamily="34" charset="0"/>
              <a:buChar char="•"/>
              <a:defRPr/>
            </a:pPr>
            <a:r>
              <a:rPr lang="en-US" kern="1200" dirty="0" smtClean="0">
                <a:solidFill>
                  <a:schemeClr val="tx1"/>
                </a:solidFill>
                <a:effectLst/>
                <a:latin typeface="+mn-lt"/>
                <a:ea typeface="+mn-ea"/>
                <a:cs typeface="+mn-cs"/>
              </a:rPr>
              <a:t>Quartile ranges were as follows:</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1</a:t>
            </a:r>
            <a:r>
              <a:rPr lang="en-US" kern="1200" baseline="30000" dirty="0" smtClean="0">
                <a:solidFill>
                  <a:schemeClr val="tx1"/>
                </a:solidFill>
                <a:effectLst/>
                <a:latin typeface="+mn-lt"/>
                <a:ea typeface="+mn-ea"/>
                <a:cs typeface="+mn-cs"/>
              </a:rPr>
              <a:t>st</a:t>
            </a:r>
            <a:r>
              <a:rPr lang="en-US" kern="1200" dirty="0" smtClean="0">
                <a:solidFill>
                  <a:schemeClr val="tx1"/>
                </a:solidFill>
                <a:effectLst/>
                <a:latin typeface="+mn-lt"/>
                <a:ea typeface="+mn-ea"/>
                <a:cs typeface="+mn-cs"/>
              </a:rPr>
              <a:t> quartile (lowest): 63.51%-77.46% (AL,</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DC, </a:t>
            </a:r>
            <a:r>
              <a:rPr lang="en-US" kern="1200" baseline="0" dirty="0" smtClean="0">
                <a:solidFill>
                  <a:schemeClr val="tx1"/>
                </a:solidFill>
                <a:effectLst/>
                <a:latin typeface="+mn-lt"/>
                <a:ea typeface="+mn-ea"/>
                <a:cs typeface="+mn-cs"/>
              </a:rPr>
              <a:t>GA, </a:t>
            </a:r>
            <a:r>
              <a:rPr lang="en-US" kern="1200" dirty="0" smtClean="0">
                <a:solidFill>
                  <a:schemeClr val="tx1"/>
                </a:solidFill>
                <a:effectLst/>
                <a:latin typeface="+mn-lt"/>
                <a:ea typeface="+mn-ea"/>
                <a:cs typeface="+mn-cs"/>
              </a:rPr>
              <a:t>HI, IN, LA, MS, MO, </a:t>
            </a:r>
            <a:r>
              <a:rPr lang="en-US" kern="1200" baseline="0" dirty="0" smtClean="0">
                <a:solidFill>
                  <a:schemeClr val="tx1"/>
                </a:solidFill>
                <a:effectLst/>
                <a:latin typeface="+mn-lt"/>
                <a:ea typeface="+mn-ea"/>
                <a:cs typeface="+mn-cs"/>
              </a:rPr>
              <a:t>NV, </a:t>
            </a:r>
            <a:r>
              <a:rPr lang="en-US" kern="1200" dirty="0" smtClean="0">
                <a:solidFill>
                  <a:schemeClr val="tx1"/>
                </a:solidFill>
                <a:effectLst/>
                <a:latin typeface="+mn-lt"/>
                <a:ea typeface="+mn-ea"/>
                <a:cs typeface="+mn-cs"/>
              </a:rPr>
              <a:t>NJ, </a:t>
            </a:r>
            <a:r>
              <a:rPr lang="en-US" kern="1200" baseline="0" dirty="0" smtClean="0">
                <a:solidFill>
                  <a:schemeClr val="tx1"/>
                </a:solidFill>
                <a:effectLst/>
                <a:latin typeface="+mn-lt"/>
                <a:ea typeface="+mn-ea"/>
                <a:cs typeface="+mn-cs"/>
              </a:rPr>
              <a:t>OH, TN, </a:t>
            </a:r>
            <a:r>
              <a:rPr lang="en-US" kern="1200" dirty="0" smtClean="0">
                <a:solidFill>
                  <a:schemeClr val="tx1"/>
                </a:solidFill>
                <a:effectLst/>
                <a:latin typeface="+mn-lt"/>
                <a:ea typeface="+mn-ea"/>
                <a:cs typeface="+mn-cs"/>
              </a:rPr>
              <a:t>TX)</a:t>
            </a:r>
            <a:r>
              <a:rPr lang="en-US" kern="1200" baseline="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2</a:t>
            </a:r>
            <a:r>
              <a:rPr lang="en-US" kern="1200" baseline="30000" dirty="0" smtClean="0">
                <a:solidFill>
                  <a:schemeClr val="tx1"/>
                </a:solidFill>
                <a:effectLst/>
                <a:latin typeface="+mn-lt"/>
                <a:ea typeface="+mn-ea"/>
                <a:cs typeface="+mn-cs"/>
              </a:rPr>
              <a:t>nd</a:t>
            </a:r>
            <a:r>
              <a:rPr lang="en-US" kern="1200" dirty="0" smtClean="0">
                <a:solidFill>
                  <a:schemeClr val="tx1"/>
                </a:solidFill>
                <a:effectLst/>
                <a:latin typeface="+mn-lt"/>
                <a:ea typeface="+mn-ea"/>
                <a:cs typeface="+mn-cs"/>
              </a:rPr>
              <a:t> quartile: 77.47%-79.79% (</a:t>
            </a:r>
            <a:r>
              <a:rPr lang="en-US" kern="1200" baseline="0" dirty="0" smtClean="0">
                <a:solidFill>
                  <a:schemeClr val="tx1"/>
                </a:solidFill>
                <a:effectLst/>
                <a:latin typeface="+mn-lt"/>
                <a:ea typeface="+mn-ea"/>
                <a:cs typeface="+mn-cs"/>
              </a:rPr>
              <a:t>AK,</a:t>
            </a:r>
            <a:r>
              <a:rPr lang="en-US" kern="1200" dirty="0" smtClean="0">
                <a:solidFill>
                  <a:schemeClr val="tx1"/>
                </a:solidFill>
                <a:effectLst/>
                <a:latin typeface="+mn-lt"/>
                <a:ea typeface="+mn-ea"/>
                <a:cs typeface="+mn-cs"/>
              </a:rPr>
              <a:t> AR, FL, </a:t>
            </a:r>
            <a:r>
              <a:rPr lang="en-US" kern="1200" baseline="0" dirty="0" smtClean="0">
                <a:solidFill>
                  <a:schemeClr val="tx1"/>
                </a:solidFill>
                <a:effectLst/>
                <a:latin typeface="+mn-lt"/>
                <a:ea typeface="+mn-ea"/>
                <a:cs typeface="+mn-cs"/>
              </a:rPr>
              <a:t>IL, </a:t>
            </a:r>
            <a:r>
              <a:rPr lang="en-US" kern="1200" dirty="0" smtClean="0">
                <a:solidFill>
                  <a:schemeClr val="tx1"/>
                </a:solidFill>
                <a:effectLst/>
                <a:latin typeface="+mn-lt"/>
                <a:ea typeface="+mn-ea"/>
                <a:cs typeface="+mn-cs"/>
              </a:rPr>
              <a:t>KS,</a:t>
            </a:r>
            <a:r>
              <a:rPr lang="en-US" kern="1200" baseline="0" dirty="0" smtClean="0">
                <a:solidFill>
                  <a:schemeClr val="tx1"/>
                </a:solidFill>
                <a:effectLst/>
                <a:latin typeface="+mn-lt"/>
                <a:ea typeface="+mn-ea"/>
                <a:cs typeface="+mn-cs"/>
              </a:rPr>
              <a:t> KY, </a:t>
            </a:r>
            <a:r>
              <a:rPr lang="en-US" kern="1200" dirty="0" smtClean="0">
                <a:solidFill>
                  <a:schemeClr val="tx1"/>
                </a:solidFill>
                <a:effectLst/>
                <a:latin typeface="+mn-lt"/>
                <a:ea typeface="+mn-ea"/>
                <a:cs typeface="+mn-cs"/>
              </a:rPr>
              <a:t>MD, NY,</a:t>
            </a:r>
            <a:r>
              <a:rPr lang="en-US" kern="1200" baseline="0" dirty="0" smtClean="0">
                <a:solidFill>
                  <a:schemeClr val="tx1"/>
                </a:solidFill>
                <a:effectLst/>
                <a:latin typeface="+mn-lt"/>
                <a:ea typeface="+mn-ea"/>
                <a:cs typeface="+mn-cs"/>
              </a:rPr>
              <a:t> NC, OK, PR, SC, </a:t>
            </a:r>
            <a:r>
              <a:rPr lang="en-US" b="0" kern="1200" baseline="0" dirty="0" smtClean="0">
                <a:solidFill>
                  <a:schemeClr val="tx1"/>
                </a:solidFill>
                <a:effectLst/>
                <a:latin typeface="+mn-lt"/>
                <a:ea typeface="+mn-ea"/>
                <a:cs typeface="+mn-cs"/>
              </a:rPr>
              <a:t>UT</a:t>
            </a:r>
            <a:r>
              <a:rPr lang="en-US" kern="1200" baseline="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3</a:t>
            </a:r>
            <a:r>
              <a:rPr lang="en-US" kern="1200" baseline="30000" dirty="0" smtClean="0">
                <a:solidFill>
                  <a:schemeClr val="tx1"/>
                </a:solidFill>
                <a:effectLst/>
                <a:latin typeface="+mn-lt"/>
                <a:ea typeface="+mn-ea"/>
                <a:cs typeface="+mn-cs"/>
              </a:rPr>
              <a:t>rd</a:t>
            </a:r>
            <a:r>
              <a:rPr lang="en-US" kern="1200" dirty="0" smtClean="0">
                <a:solidFill>
                  <a:schemeClr val="tx1"/>
                </a:solidFill>
                <a:effectLst/>
                <a:latin typeface="+mn-lt"/>
                <a:ea typeface="+mn-ea"/>
                <a:cs typeface="+mn-cs"/>
              </a:rPr>
              <a:t> quartile: 79.80%-83.98% (CA, CO, </a:t>
            </a:r>
            <a:r>
              <a:rPr lang="en-US" kern="1200" baseline="0" dirty="0" smtClean="0">
                <a:solidFill>
                  <a:schemeClr val="tx1"/>
                </a:solidFill>
                <a:effectLst/>
                <a:latin typeface="+mn-lt"/>
                <a:ea typeface="+mn-ea"/>
                <a:cs typeface="+mn-cs"/>
              </a:rPr>
              <a:t>CT, DE, </a:t>
            </a:r>
            <a:r>
              <a:rPr lang="en-US" kern="1200" dirty="0" smtClean="0">
                <a:solidFill>
                  <a:schemeClr val="tx1"/>
                </a:solidFill>
                <a:effectLst/>
                <a:latin typeface="+mn-lt"/>
                <a:ea typeface="+mn-ea"/>
                <a:cs typeface="+mn-cs"/>
              </a:rPr>
              <a:t>IA, </a:t>
            </a:r>
            <a:r>
              <a:rPr lang="en-US" kern="1200" baseline="0" dirty="0" smtClean="0">
                <a:solidFill>
                  <a:schemeClr val="tx1"/>
                </a:solidFill>
                <a:effectLst/>
                <a:latin typeface="+mn-lt"/>
                <a:ea typeface="+mn-ea"/>
                <a:cs typeface="+mn-cs"/>
              </a:rPr>
              <a:t>MI, </a:t>
            </a:r>
            <a:r>
              <a:rPr lang="en-US" kern="1200" dirty="0" smtClean="0">
                <a:solidFill>
                  <a:schemeClr val="tx1"/>
                </a:solidFill>
                <a:effectLst/>
                <a:latin typeface="+mn-lt"/>
                <a:ea typeface="+mn-ea"/>
                <a:cs typeface="+mn-cs"/>
              </a:rPr>
              <a:t>NE, OR, PA, VA</a:t>
            </a:r>
            <a:r>
              <a:rPr lang="en-US" kern="1200" baseline="0" dirty="0" smtClean="0">
                <a:solidFill>
                  <a:schemeClr val="tx1"/>
                </a:solidFill>
                <a:effectLst/>
                <a:latin typeface="+mn-lt"/>
                <a:ea typeface="+mn-ea"/>
                <a:cs typeface="+mn-cs"/>
              </a:rPr>
              <a:t>, WI, </a:t>
            </a:r>
            <a:r>
              <a:rPr lang="en-US" kern="1200" dirty="0" smtClean="0">
                <a:solidFill>
                  <a:schemeClr val="tx1"/>
                </a:solidFill>
                <a:effectLst/>
                <a:latin typeface="+mn-lt"/>
                <a:ea typeface="+mn-ea"/>
                <a:cs typeface="+mn-cs"/>
              </a:rPr>
              <a:t>WY)</a:t>
            </a:r>
          </a:p>
          <a:p>
            <a:pPr marL="628650" lvl="1" indent="-171450">
              <a:buFont typeface="Arial" panose="020B0604020202020204" pitchFamily="34" charset="0"/>
              <a:buChar char="•"/>
            </a:pPr>
            <a:r>
              <a:rPr lang="en-US" kern="1200" dirty="0" smtClean="0">
                <a:solidFill>
                  <a:schemeClr val="tx1"/>
                </a:solidFill>
                <a:effectLst/>
                <a:latin typeface="+mn-lt"/>
                <a:ea typeface="+mn-ea"/>
                <a:cs typeface="+mn-cs"/>
              </a:rPr>
              <a:t>4</a:t>
            </a:r>
            <a:r>
              <a:rPr lang="en-US" kern="1200" baseline="30000" dirty="0" smtClean="0">
                <a:solidFill>
                  <a:schemeClr val="tx1"/>
                </a:solidFill>
                <a:effectLst/>
                <a:latin typeface="+mn-lt"/>
                <a:ea typeface="+mn-ea"/>
                <a:cs typeface="+mn-cs"/>
              </a:rPr>
              <a:t>th</a:t>
            </a:r>
            <a:r>
              <a:rPr lang="en-US" kern="1200" dirty="0" smtClean="0">
                <a:solidFill>
                  <a:schemeClr val="tx1"/>
                </a:solidFill>
                <a:effectLst/>
                <a:latin typeface="+mn-lt"/>
                <a:ea typeface="+mn-ea"/>
                <a:cs typeface="+mn-cs"/>
              </a:rPr>
              <a:t> quartile</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(Highest): 83.99%</a:t>
            </a:r>
            <a:r>
              <a:rPr lang="en-US" kern="1200" baseline="0" dirty="0" smtClean="0">
                <a:solidFill>
                  <a:schemeClr val="tx1"/>
                </a:solidFill>
                <a:effectLst/>
                <a:latin typeface="+mn-lt"/>
                <a:ea typeface="+mn-ea"/>
                <a:cs typeface="+mn-cs"/>
              </a:rPr>
              <a:t>-91.45% </a:t>
            </a:r>
            <a:r>
              <a:rPr lang="en-US" kern="1200" dirty="0" smtClean="0">
                <a:solidFill>
                  <a:schemeClr val="tx1"/>
                </a:solidFill>
                <a:effectLst/>
                <a:latin typeface="+mn-lt"/>
                <a:ea typeface="+mn-ea"/>
                <a:cs typeface="+mn-cs"/>
              </a:rPr>
              <a:t>( AZ, ID, MA, ME, MN, MT, NH, NM, RI,</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SD, VT, WA, WV)</a:t>
            </a:r>
          </a:p>
          <a:p>
            <a:pPr marL="628650" lvl="1" indent="-171450">
              <a:buFont typeface="Arial" panose="020B0604020202020204" pitchFamily="34" charset="0"/>
              <a:buChar char="•"/>
            </a:pPr>
            <a:r>
              <a:rPr lang="en-US" kern="1200" baseline="0" dirty="0" smtClean="0">
                <a:solidFill>
                  <a:schemeClr val="tx1"/>
                </a:solidFill>
                <a:effectLst/>
                <a:latin typeface="+mn-lt"/>
                <a:ea typeface="+mn-ea"/>
                <a:cs typeface="+mn-cs"/>
              </a:rPr>
              <a:t>Missing: ND</a:t>
            </a:r>
          </a:p>
          <a:p>
            <a:pPr marL="342900" lvl="1" indent="-171450">
              <a:buFont typeface="Arial" panose="020B0604020202020204" pitchFamily="34" charset="0"/>
              <a:buChar char="•"/>
            </a:pPr>
            <a:r>
              <a:rPr lang="en-US" kern="1200" dirty="0" smtClean="0">
                <a:solidFill>
                  <a:schemeClr val="tx1"/>
                </a:solidFill>
                <a:effectLst/>
                <a:latin typeface="+mn-lt"/>
                <a:ea typeface="+mn-ea"/>
                <a:cs typeface="+mn-cs"/>
              </a:rPr>
              <a:t>In 2013, most of the New</a:t>
            </a:r>
            <a:r>
              <a:rPr lang="en-US" kern="1200" baseline="0" dirty="0" smtClean="0">
                <a:solidFill>
                  <a:schemeClr val="tx1"/>
                </a:solidFill>
                <a:effectLst/>
                <a:latin typeface="+mn-lt"/>
                <a:ea typeface="+mn-ea"/>
                <a:cs typeface="+mn-cs"/>
              </a:rPr>
              <a:t> England States were in the highest quartile for the </a:t>
            </a:r>
            <a:r>
              <a:rPr lang="en-US" kern="1200" dirty="0" smtClean="0">
                <a:solidFill>
                  <a:schemeClr val="tx1"/>
                </a:solidFill>
                <a:effectLst/>
                <a:latin typeface="+mn-lt"/>
                <a:ea typeface="+mn-ea"/>
                <a:cs typeface="+mn-cs"/>
              </a:rPr>
              <a:t>percentage of RWHAP</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patients with at least one HIV care visit and most recent viral load of less than 200 during the year. Most of the</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Southe</a:t>
            </a:r>
            <a:r>
              <a:rPr lang="en-US" kern="1200" baseline="0" dirty="0" smtClean="0">
                <a:solidFill>
                  <a:schemeClr val="tx1"/>
                </a:solidFill>
                <a:effectLst/>
                <a:latin typeface="+mn-lt"/>
                <a:ea typeface="+mn-ea"/>
                <a:cs typeface="+mn-cs"/>
              </a:rPr>
              <a:t>astern States were in the lowest quartile.</a:t>
            </a:r>
            <a:endParaRPr lang="en-US"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100</a:t>
            </a:fld>
            <a:endParaRPr lang="en-US"/>
          </a:p>
        </p:txBody>
      </p:sp>
    </p:spTree>
    <p:extLst>
      <p:ext uri="{BB962C8B-B14F-4D97-AF65-F5344CB8AC3E}">
        <p14:creationId xmlns:p14="http://schemas.microsoft.com/office/powerpoint/2010/main" val="19036238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477871" y="5334000"/>
            <a:ext cx="6054656" cy="358140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Overall Rate:</a:t>
            </a:r>
            <a:endParaRPr lang="en-US" sz="1200" b="1" kern="1200" dirty="0" smtClean="0">
              <a:solidFill>
                <a:schemeClr val="tx1"/>
              </a:solidFill>
              <a:effectLst/>
              <a:latin typeface="+mn-lt"/>
              <a:ea typeface="+mn-ea"/>
              <a:cs typeface="+mn-cs"/>
            </a:endParaRP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latin typeface="+mn-lt"/>
                <a:ea typeface="+mn-ea"/>
                <a:cs typeface="+mn-cs"/>
              </a:rPr>
              <a:t>The number of HIV-positive clients with at least one HIV medical care visit before</a:t>
            </a:r>
            <a:r>
              <a:rPr lang="en-US" kern="1200" baseline="0" dirty="0" smtClean="0">
                <a:solidFill>
                  <a:schemeClr val="tx1"/>
                </a:solidFill>
                <a:effectLst/>
                <a:latin typeface="+mn-lt"/>
                <a:ea typeface="+mn-ea"/>
                <a:cs typeface="+mn-cs"/>
              </a:rPr>
              <a:t> September 1 and a second medical care visit at least 90 days apart</a:t>
            </a:r>
            <a:r>
              <a:rPr lang="en-US" kern="1200" dirty="0" smtClean="0">
                <a:solidFill>
                  <a:schemeClr val="tx1"/>
                </a:solidFill>
                <a:effectLst/>
                <a:latin typeface="+mn-lt"/>
                <a:ea typeface="+mn-ea"/>
                <a:cs typeface="+mn-cs"/>
              </a:rPr>
              <a:t> during 2013 was 277,023. In 2013, 81.0% of RWHAP HIV patients were retained in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Trend: </a:t>
            </a:r>
            <a:r>
              <a:rPr lang="en-US" sz="1200" b="0" kern="1200" dirty="0" smtClean="0">
                <a:solidFill>
                  <a:schemeClr val="tx1"/>
                </a:solidFill>
                <a:effectLst/>
                <a:latin typeface="+mn-lt"/>
                <a:ea typeface="+mn-ea"/>
                <a:cs typeface="+mn-cs"/>
              </a:rPr>
              <a:t>From 2010 to 2013, the percentage of HIV-positive clients who</a:t>
            </a:r>
            <a:r>
              <a:rPr lang="en-US" sz="1200" b="0" kern="1200" baseline="0" dirty="0" smtClean="0">
                <a:solidFill>
                  <a:schemeClr val="tx1"/>
                </a:solidFill>
                <a:effectLst/>
                <a:latin typeface="+mn-lt"/>
                <a:ea typeface="+mn-ea"/>
                <a:cs typeface="+mn-cs"/>
              </a:rPr>
              <a:t> were retained in care worsened for Whites, Asians, and multiple-race people.</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Groups With Disparities:</a:t>
            </a: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latin typeface="+mn-lt"/>
                <a:ea typeface="+mn-ea"/>
                <a:cs typeface="+mn-cs"/>
              </a:rPr>
              <a:t>In 3 of 4 years, Asian and multiple-</a:t>
            </a:r>
            <a:r>
              <a:rPr lang="en-US" kern="1200" baseline="0" dirty="0" smtClean="0">
                <a:solidFill>
                  <a:schemeClr val="tx1"/>
                </a:solidFill>
                <a:effectLst/>
                <a:latin typeface="+mn-lt"/>
                <a:ea typeface="+mn-ea"/>
                <a:cs typeface="+mn-cs"/>
              </a:rPr>
              <a:t>race </a:t>
            </a:r>
            <a:r>
              <a:rPr lang="en-US" kern="1200" dirty="0" smtClean="0">
                <a:solidFill>
                  <a:schemeClr val="tx1"/>
                </a:solidFill>
                <a:effectLst/>
                <a:latin typeface="+mn-lt"/>
                <a:ea typeface="+mn-ea"/>
                <a:cs typeface="+mn-cs"/>
              </a:rPr>
              <a:t>HIV-positive clients were more</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likely to be retained in care than White HIV-positive clients.</a:t>
            </a: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latin typeface="+mn-lt"/>
                <a:ea typeface="+mn-ea"/>
                <a:cs typeface="+mn-cs"/>
              </a:rPr>
              <a:t>In 2 of 4 years, </a:t>
            </a:r>
            <a:r>
              <a:rPr lang="en-US" kern="1200" baseline="0" dirty="0" smtClean="0">
                <a:solidFill>
                  <a:schemeClr val="tx1"/>
                </a:solidFill>
                <a:effectLst/>
                <a:latin typeface="+mn-lt"/>
                <a:ea typeface="+mn-ea"/>
                <a:cs typeface="+mn-cs"/>
              </a:rPr>
              <a:t>Hispanic HIV-positive clients </a:t>
            </a:r>
            <a:r>
              <a:rPr lang="en-US" kern="1200" dirty="0" smtClean="0">
                <a:solidFill>
                  <a:schemeClr val="tx1"/>
                </a:solidFill>
                <a:effectLst/>
                <a:latin typeface="+mn-lt"/>
                <a:ea typeface="+mn-ea"/>
                <a:cs typeface="+mn-cs"/>
              </a:rPr>
              <a:t>were more likely to be retained in care than White HIV-positive clients.</a:t>
            </a: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kern="1200" dirty="0" smtClean="0">
                <a:solidFill>
                  <a:schemeClr val="tx1"/>
                </a:solidFill>
                <a:effectLst/>
                <a:latin typeface="+mn-lt"/>
                <a:ea typeface="+mn-ea"/>
                <a:cs typeface="+mn-cs"/>
              </a:rPr>
              <a:t>In 2 of 4 years, AI/AN</a:t>
            </a:r>
            <a:r>
              <a:rPr lang="en-US" kern="1200" baseline="0" dirty="0" smtClean="0">
                <a:solidFill>
                  <a:schemeClr val="tx1"/>
                </a:solidFill>
                <a:effectLst/>
                <a:latin typeface="+mn-lt"/>
                <a:ea typeface="+mn-ea"/>
                <a:cs typeface="+mn-cs"/>
              </a:rPr>
              <a:t> HIV-positive clients </a:t>
            </a:r>
            <a:r>
              <a:rPr lang="en-US" kern="1200" dirty="0" smtClean="0">
                <a:solidFill>
                  <a:schemeClr val="tx1"/>
                </a:solidFill>
                <a:effectLst/>
                <a:latin typeface="+mn-lt"/>
                <a:ea typeface="+mn-ea"/>
                <a:cs typeface="+mn-cs"/>
              </a:rPr>
              <a:t>were less likely to be retained in care than White HIV-positive clients.</a:t>
            </a:r>
          </a:p>
          <a:p>
            <a:pPr marL="349250" lvl="1" indent="-180975">
              <a:buFont typeface="Arial" panose="020B0604020202020204" pitchFamily="34" charset="0"/>
              <a:buChar char="•"/>
            </a:pPr>
            <a:r>
              <a:rPr lang="en-US" kern="1200" dirty="0" smtClean="0">
                <a:solidFill>
                  <a:schemeClr val="tx1"/>
                </a:solidFill>
                <a:effectLst/>
                <a:latin typeface="+mn-lt"/>
                <a:ea typeface="+mn-ea"/>
                <a:cs typeface="+mn-cs"/>
              </a:rPr>
              <a:t>In</a:t>
            </a:r>
            <a:r>
              <a:rPr lang="en-US" kern="1200" baseline="0" dirty="0" smtClean="0">
                <a:solidFill>
                  <a:schemeClr val="tx1"/>
                </a:solidFill>
                <a:effectLst/>
                <a:latin typeface="+mn-lt"/>
                <a:ea typeface="+mn-ea"/>
                <a:cs typeface="+mn-cs"/>
              </a:rPr>
              <a:t> 2 of 4 years</a:t>
            </a:r>
            <a:r>
              <a:rPr lang="en-US" kern="1200" dirty="0" smtClean="0">
                <a:solidFill>
                  <a:schemeClr val="tx1"/>
                </a:solidFill>
                <a:effectLst/>
                <a:latin typeface="+mn-lt"/>
                <a:ea typeface="+mn-ea"/>
                <a:cs typeface="+mn-cs"/>
              </a:rPr>
              <a:t>, female</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HIV-positive clients were more</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likely to be retained in care compared with male HIV-positive clients.</a:t>
            </a:r>
            <a:r>
              <a:rPr lang="en-US" dirty="0" smtClean="0"/>
              <a:t> </a:t>
            </a:r>
          </a:p>
          <a:p>
            <a:pPr marL="349250" lvl="1" indent="-180975">
              <a:buFont typeface="Arial" panose="020B0604020202020204" pitchFamily="34" charset="0"/>
              <a:buChar char="•"/>
            </a:pPr>
            <a:r>
              <a:rPr lang="en-US" dirty="0" smtClean="0"/>
              <a:t>The HIV/AIDS Bureau does not ask the sexual orientation of clients, but it collects variables that portray aspects of sexual orientation, including gender, transgender status, sex at birth, and client risk factors, such as men who have sex with men. For more information, go to </a:t>
            </a:r>
            <a:r>
              <a:rPr lang="en-US" baseline="0" dirty="0" smtClean="0"/>
              <a:t>https://careacttarget.org/library/ryan-white-hivaids-program-services-report-rsr-instruction-manual.</a:t>
            </a:r>
          </a:p>
          <a:p>
            <a:pPr marL="0" lvl="0" indent="0">
              <a:buFont typeface="Arial" panose="020B0604020202020204" pitchFamily="34" charset="0"/>
              <a:buNone/>
            </a:pPr>
            <a:endParaRPr lang="en-US" sz="1200" dirty="0" smtClean="0"/>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t>101</a:t>
            </a:fld>
            <a:endParaRPr lang="en-US" dirty="0"/>
          </a:p>
        </p:txBody>
      </p:sp>
    </p:spTree>
    <p:extLst>
      <p:ext uri="{BB962C8B-B14F-4D97-AF65-F5344CB8AC3E}">
        <p14:creationId xmlns:p14="http://schemas.microsoft.com/office/powerpoint/2010/main" val="92676162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Trend: </a:t>
            </a:r>
            <a:r>
              <a:rPr lang="en-US" sz="1200" b="0" kern="1200" dirty="0" smtClean="0">
                <a:solidFill>
                  <a:schemeClr val="tx1"/>
                </a:solidFill>
                <a:effectLst/>
                <a:latin typeface="+mn-lt"/>
                <a:ea typeface="+mn-ea"/>
                <a:cs typeface="+mn-cs"/>
              </a:rPr>
              <a:t>From 2010 to 2013, the percentage of HIV-positive clients who</a:t>
            </a:r>
            <a:r>
              <a:rPr lang="en-US" sz="1200" b="0" kern="1200" baseline="0" dirty="0" smtClean="0">
                <a:solidFill>
                  <a:schemeClr val="tx1"/>
                </a:solidFill>
                <a:effectLst/>
                <a:latin typeface="+mn-lt"/>
                <a:ea typeface="+mn-ea"/>
                <a:cs typeface="+mn-cs"/>
              </a:rPr>
              <a:t> were retained in care worsened for all income groups and those with private insurance, those with Medicare, and those who were uninsured.</a:t>
            </a:r>
            <a:endParaRPr lang="en-US" sz="1200" b="1" kern="1200" dirty="0" smtClean="0">
              <a:solidFill>
                <a:schemeClr val="tx1"/>
              </a:solidFill>
              <a:effectLst/>
              <a:latin typeface="+mn-lt"/>
              <a:ea typeface="+mn-ea"/>
              <a:cs typeface="+mn-cs"/>
            </a:endParaRPr>
          </a:p>
          <a:p>
            <a:pPr marL="349250" marR="0" lvl="1"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Groups With Disparities:</a:t>
            </a:r>
            <a:endParaRPr lang="en-US" kern="1200" dirty="0" smtClean="0">
              <a:solidFill>
                <a:schemeClr val="tx1"/>
              </a:solidFill>
              <a:effectLst/>
              <a:latin typeface="+mn-lt"/>
              <a:ea typeface="+mn-ea"/>
              <a:cs typeface="+mn-cs"/>
            </a:endParaRPr>
          </a:p>
          <a:p>
            <a:pPr marL="806450" lvl="2" indent="-180975">
              <a:buFont typeface="Arial" panose="020B0604020202020204" pitchFamily="34" charset="0"/>
              <a:buChar char="•"/>
            </a:pPr>
            <a:r>
              <a:rPr lang="en-US" kern="1200" dirty="0" smtClean="0">
                <a:solidFill>
                  <a:schemeClr val="tx1"/>
                </a:solidFill>
                <a:effectLst/>
                <a:latin typeface="+mn-lt"/>
                <a:ea typeface="+mn-ea"/>
                <a:cs typeface="+mn-cs"/>
              </a:rPr>
              <a:t>In all</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years, HIV-positive clients from poor</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income households were less</a:t>
            </a:r>
            <a:r>
              <a:rPr lang="en-US" kern="1200" baseline="0" dirty="0" smtClean="0">
                <a:solidFill>
                  <a:schemeClr val="tx1"/>
                </a:solidFill>
                <a:effectLst/>
                <a:latin typeface="+mn-lt"/>
                <a:ea typeface="+mn-ea"/>
                <a:cs typeface="+mn-cs"/>
              </a:rPr>
              <a:t> </a:t>
            </a:r>
            <a:r>
              <a:rPr lang="en-US" kern="1200" dirty="0" smtClean="0">
                <a:solidFill>
                  <a:schemeClr val="tx1"/>
                </a:solidFill>
                <a:effectLst/>
                <a:latin typeface="+mn-lt"/>
                <a:ea typeface="+mn-ea"/>
                <a:cs typeface="+mn-cs"/>
              </a:rPr>
              <a:t>likely to be retained in care compared with those from high income households.</a:t>
            </a:r>
          </a:p>
          <a:p>
            <a:pPr marL="806450" lvl="2" indent="-180975">
              <a:buFont typeface="Arial" panose="020B0604020202020204" pitchFamily="34" charset="0"/>
              <a:buChar char="•"/>
            </a:pPr>
            <a:r>
              <a:rPr lang="en-US" kern="1200" dirty="0" smtClean="0">
                <a:solidFill>
                  <a:schemeClr val="tx1"/>
                </a:solidFill>
                <a:effectLst/>
                <a:latin typeface="+mn-lt"/>
                <a:ea typeface="+mn-ea"/>
                <a:cs typeface="+mn-cs"/>
              </a:rPr>
              <a:t>In 3 of 4 years, HIV-positive clients with</a:t>
            </a:r>
            <a:r>
              <a:rPr lang="en-US" kern="1200" baseline="0" dirty="0" smtClean="0">
                <a:solidFill>
                  <a:schemeClr val="tx1"/>
                </a:solidFill>
                <a:effectLst/>
                <a:latin typeface="+mn-lt"/>
                <a:ea typeface="+mn-ea"/>
                <a:cs typeface="+mn-cs"/>
              </a:rPr>
              <a:t> Medicare </a:t>
            </a:r>
            <a:r>
              <a:rPr lang="en-US" kern="1200" dirty="0" smtClean="0">
                <a:solidFill>
                  <a:schemeClr val="tx1"/>
                </a:solidFill>
                <a:effectLst/>
                <a:latin typeface="+mn-lt"/>
                <a:ea typeface="+mn-ea"/>
                <a:cs typeface="+mn-cs"/>
              </a:rPr>
              <a:t>were more likely to be retained in care compared with those with private insurance.</a:t>
            </a:r>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t>102</a:t>
            </a:fld>
            <a:endParaRPr lang="en-US"/>
          </a:p>
        </p:txBody>
      </p:sp>
    </p:spTree>
    <p:extLst>
      <p:ext uri="{BB962C8B-B14F-4D97-AF65-F5344CB8AC3E}">
        <p14:creationId xmlns:p14="http://schemas.microsoft.com/office/powerpoint/2010/main" val="190940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of Presentation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Author and Date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6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smtClean="0"/>
              <a:t>Title of Presentation</a:t>
            </a:r>
            <a:endParaRPr lang="en-US" dirty="0"/>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smtClean="0"/>
              <a:t>Author and Date</a:t>
            </a:r>
            <a:endParaRPr lang="en-US" dirty="0"/>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3600" b="1" kern="1200">
          <a:solidFill>
            <a:schemeClr val="accent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www.ahrq.gov/research/findings/nhqrdr/chartbooks/intro.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nhqrnet.ahrq.gov/inhqrdr/data/query"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chart" Target="../charts/chart58.xml"/></Relationships>
</file>

<file path=ppt/slides/_rels/slide10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99.xml"/><Relationship Id="rId1" Type="http://schemas.openxmlformats.org/officeDocument/2006/relationships/slideLayout" Target="../slideLayouts/slideLayout4.xml"/><Relationship Id="rId4" Type="http://schemas.openxmlformats.org/officeDocument/2006/relationships/chart" Target="../charts/chart60.xml"/></Relationships>
</file>

<file path=ppt/slides/_rels/slide103.xml.rels><?xml version="1.0" encoding="UTF-8" standalone="yes"?>
<Relationships xmlns="http://schemas.openxmlformats.org/package/2006/relationships"><Relationship Id="rId8" Type="http://schemas.openxmlformats.org/officeDocument/2006/relationships/hyperlink" Target="http://www.cdc.gov/hiv/pdf/library_factsheets_hiv_and_viral_hepatitis.pdf" TargetMode="External"/><Relationship Id="rId3" Type="http://schemas.openxmlformats.org/officeDocument/2006/relationships/hyperlink" Target="https://aidsinfo.nih.gov/guidelines/html/4/adult-and-adolescent-oi-prevention-and-treatment-guidelines/0" TargetMode="External"/><Relationship Id="rId7" Type="http://schemas.openxmlformats.org/officeDocument/2006/relationships/hyperlink" Target="http://www.cdc.gov/hiv/group/gender/transgender/index.html"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hyperlink" Target="http://www.cdc.gov/hiv/group/msm/index.html" TargetMode="External"/><Relationship Id="rId5" Type="http://schemas.openxmlformats.org/officeDocument/2006/relationships/hyperlink" Target="http://www.ncbi.nlm.nih.gov/pmc/articles/PMC3369565/" TargetMode="External"/><Relationship Id="rId10" Type="http://schemas.openxmlformats.org/officeDocument/2006/relationships/hyperlink" Target="http://www.cdc.gov/hiv/library/reports/surveillance/" TargetMode="External"/><Relationship Id="rId4" Type="http://schemas.openxmlformats.org/officeDocument/2006/relationships/hyperlink" Target="http://www.sciencedirect.com/science/article/pii/S1473309912703158" TargetMode="External"/><Relationship Id="rId9" Type="http://schemas.openxmlformats.org/officeDocument/2006/relationships/hyperlink" Target="http://www.cdc.gov/hiv/statistics/basics/ataglance.html"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www.cdc.gov/hiv/library/reports/surveillance/"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hyperlink" Target="http://www.cdc.gov/hiv/research/seroststatusapproach/safe.html" TargetMode="External"/><Relationship Id="rId4" Type="http://schemas.openxmlformats.org/officeDocument/2006/relationships/hyperlink" Target="http://www.cdc.gov/hiv/pdf/library/slidesets/cdc-hiv-surveillance-race-ethnicity.pdf"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www.ncbi.nlm.nih.gov/pmc/articles/PMC4073781/" TargetMode="External"/><Relationship Id="rId7" Type="http://schemas.openxmlformats.org/officeDocument/2006/relationships/hyperlink" Target="https://www.ncbi.nlm.nih.gov/pmc/articles/PMC4943534/"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hyperlink" Target="http://aidsinfo.nih.gov/ContentFiles/AdultandAdolescentGL.pdf" TargetMode="External"/><Relationship Id="rId5" Type="http://schemas.openxmlformats.org/officeDocument/2006/relationships/hyperlink" Target="http://aidsinfo.nih.gov/contentfiles/lvguidelines/AdultandAdolescentGL.pdf" TargetMode="External"/><Relationship Id="rId4" Type="http://schemas.openxmlformats.org/officeDocument/2006/relationships/hyperlink" Target="http://www.ncbi.nlm.nih.gov/pmc/articles/PMC3106255/"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hrq.gov/research/findings/nhqrdr/chartbooks/patientsafety/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cdc.gov/nchs/data/nvsr/nvsr65/nvsr65_02.pdf"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108.xml"/><Relationship Id="rId1" Type="http://schemas.openxmlformats.org/officeDocument/2006/relationships/slideLayout" Target="../slideLayouts/slideLayout4.xml"/><Relationship Id="rId4" Type="http://schemas.openxmlformats.org/officeDocument/2006/relationships/chart" Target="../charts/chart62.xml"/></Relationships>
</file>

<file path=ppt/slides/_rels/slide11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09.xml"/><Relationship Id="rId1" Type="http://schemas.openxmlformats.org/officeDocument/2006/relationships/slideLayout" Target="../slideLayouts/slideLayout4.xml"/><Relationship Id="rId4" Type="http://schemas.openxmlformats.org/officeDocument/2006/relationships/chart" Target="../charts/chart6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14.xml"/><Relationship Id="rId1" Type="http://schemas.openxmlformats.org/officeDocument/2006/relationships/slideLayout" Target="../slideLayouts/slideLayout4.xml"/><Relationship Id="rId4" Type="http://schemas.openxmlformats.org/officeDocument/2006/relationships/chart" Target="../charts/chart6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hlbi.nih.gov/files/docs/research/2012_ChartBook.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18.xml"/><Relationship Id="rId1" Type="http://schemas.openxmlformats.org/officeDocument/2006/relationships/slideLayout" Target="../slideLayouts/slideLayout4.xml"/><Relationship Id="rId4" Type="http://schemas.openxmlformats.org/officeDocument/2006/relationships/chart" Target="../charts/chart68.xml"/></Relationships>
</file>

<file path=ppt/slides/_rels/slide122.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19.xml"/><Relationship Id="rId1" Type="http://schemas.openxmlformats.org/officeDocument/2006/relationships/slideLayout" Target="../slideLayouts/slideLayout4.xml"/><Relationship Id="rId4" Type="http://schemas.openxmlformats.org/officeDocument/2006/relationships/chart" Target="../charts/chart7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121.xml"/><Relationship Id="rId1" Type="http://schemas.openxmlformats.org/officeDocument/2006/relationships/slideLayout" Target="../slideLayouts/slideLayout4.xml"/><Relationship Id="rId4" Type="http://schemas.openxmlformats.org/officeDocument/2006/relationships/chart" Target="../charts/chart72.xml"/></Relationships>
</file>

<file path=ppt/slides/_rels/slide12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122.xml"/><Relationship Id="rId1" Type="http://schemas.openxmlformats.org/officeDocument/2006/relationships/slideLayout" Target="../slideLayouts/slideLayout4.xml"/><Relationship Id="rId4" Type="http://schemas.openxmlformats.org/officeDocument/2006/relationships/chart" Target="../charts/chart7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24.xml"/><Relationship Id="rId1" Type="http://schemas.openxmlformats.org/officeDocument/2006/relationships/slideLayout" Target="../slideLayouts/slideLayout4.xml"/><Relationship Id="rId4" Type="http://schemas.openxmlformats.org/officeDocument/2006/relationships/chart" Target="../charts/chart76.xml"/></Relationships>
</file>

<file path=ppt/slides/_rels/slide128.xml.rels><?xml version="1.0" encoding="UTF-8" standalone="yes"?>
<Relationships xmlns="http://schemas.openxmlformats.org/package/2006/relationships"><Relationship Id="rId3" Type="http://schemas.openxmlformats.org/officeDocument/2006/relationships/hyperlink" Target="http://www.ncbi.nlm.nih.gov/pmc/articles/PMC4026491/" TargetMode="External"/><Relationship Id="rId7" Type="http://schemas.openxmlformats.org/officeDocument/2006/relationships/hyperlink" Target="http://www.uspreventiveservicestaskforce.org/Page/Topic/recommendation-summary/depression-in-children-and-adolescents-screening?ds=1&amp;s=Depression-screening" TargetMode="External"/><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hyperlink" Target="http://www.uspreventiveservicestaskforce.org/Page/Topic/recommendation-summary/depression-in-adults-screening?ds=1&amp;s=Depression-screening" TargetMode="External"/><Relationship Id="rId5" Type="http://schemas.openxmlformats.org/officeDocument/2006/relationships/hyperlink" Target="http://www.samhsa.gov/data/sites/default/files/NSDUH-SR200-RecoveryMonth-2014/NSDUH-SR200-RecoveryMonth-2014.htm" TargetMode="External"/><Relationship Id="rId4" Type="http://schemas.openxmlformats.org/officeDocument/2006/relationships/hyperlink" Target="http://www.ncbi.nlm.nih.gov/pubmed/24311444"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hcup-us.ahrq.gov/reports/statbriefs/sb92.jsp" TargetMode="External"/><Relationship Id="rId2" Type="http://schemas.openxmlformats.org/officeDocument/2006/relationships/notesSlide" Target="../notesSlides/notesSlide126.xml"/><Relationship Id="rId1" Type="http://schemas.openxmlformats.org/officeDocument/2006/relationships/slideLayout" Target="../slideLayouts/slideLayout2.xml"/><Relationship Id="rId5" Type="http://schemas.openxmlformats.org/officeDocument/2006/relationships/hyperlink" Target="http://www.ncbi.nlm.nih.gov/pubmed/24014057" TargetMode="External"/><Relationship Id="rId4" Type="http://schemas.openxmlformats.org/officeDocument/2006/relationships/hyperlink" Target="http://www.ncbi.nlm.nih.gov/pubmed/2403658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meps.ahrq.gov/mepsweb/data_stats/tables_compendia_hh_interactive.js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133.xml"/><Relationship Id="rId1" Type="http://schemas.openxmlformats.org/officeDocument/2006/relationships/slideLayout" Target="../slideLayouts/slideLayout4.xml"/><Relationship Id="rId4" Type="http://schemas.openxmlformats.org/officeDocument/2006/relationships/chart" Target="../charts/chart78.xml"/></Relationships>
</file>

<file path=ppt/slides/_rels/slide137.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134.xml"/><Relationship Id="rId1" Type="http://schemas.openxmlformats.org/officeDocument/2006/relationships/slideLayout" Target="../slideLayouts/slideLayout4.xml"/><Relationship Id="rId4" Type="http://schemas.openxmlformats.org/officeDocument/2006/relationships/chart" Target="../charts/chart80.xml"/></Relationships>
</file>

<file path=ppt/slides/_rels/slide138.xml.rels><?xml version="1.0" encoding="UTF-8" standalone="yes"?>
<Relationships xmlns="http://schemas.openxmlformats.org/package/2006/relationships"><Relationship Id="rId3" Type="http://schemas.openxmlformats.org/officeDocument/2006/relationships/hyperlink" Target="http://www.sciencedirect.com/science/article/pii/S1521694214000059"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 Id="rId5" Type="http://schemas.openxmlformats.org/officeDocument/2006/relationships/hyperlink" Target="http://www.ncbi.nlm.nih.gov/pubmed/22373742" TargetMode="External"/><Relationship Id="rId4" Type="http://schemas.openxmlformats.org/officeDocument/2006/relationships/hyperlink" Target="https://www.ncbi.nlm.nih.gov/pmc/articles/PMC4180670/" TargetMode="Externa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139.xml"/><Relationship Id="rId1" Type="http://schemas.openxmlformats.org/officeDocument/2006/relationships/slideLayout" Target="../slideLayouts/slideLayout4.xml"/><Relationship Id="rId4" Type="http://schemas.openxmlformats.org/officeDocument/2006/relationships/chart" Target="../charts/chart82.xml"/></Relationships>
</file>

<file path=ppt/slides/_rels/slide143.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140.xml"/><Relationship Id="rId1" Type="http://schemas.openxmlformats.org/officeDocument/2006/relationships/slideLayout" Target="../slideLayouts/slideLayout4.xml"/><Relationship Id="rId4" Type="http://schemas.openxmlformats.org/officeDocument/2006/relationships/chart" Target="../charts/chart8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143.xml"/><Relationship Id="rId1" Type="http://schemas.openxmlformats.org/officeDocument/2006/relationships/slideLayout" Target="../slideLayouts/slideLayout4.xml"/><Relationship Id="rId4" Type="http://schemas.openxmlformats.org/officeDocument/2006/relationships/chart" Target="../charts/chart8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50.xml"/><Relationship Id="rId1" Type="http://schemas.openxmlformats.org/officeDocument/2006/relationships/slideLayout" Target="../slideLayouts/slideLayout4.xml"/><Relationship Id="rId4" Type="http://schemas.openxmlformats.org/officeDocument/2006/relationships/chart" Target="../charts/chart91.xml"/></Relationships>
</file>

<file path=ppt/slides/_rels/slide154.xml.rels><?xml version="1.0" encoding="UTF-8" standalone="yes"?>
<Relationships xmlns="http://schemas.openxmlformats.org/package/2006/relationships"><Relationship Id="rId3" Type="http://schemas.openxmlformats.org/officeDocument/2006/relationships/hyperlink" Target="http://www.cdc.gov/mmwr/preview/mmwrhtml/mm5910a3.htm" TargetMode="External"/><Relationship Id="rId2" Type="http://schemas.openxmlformats.org/officeDocument/2006/relationships/notesSlide" Target="../notesSlides/notesSlide151.xml"/><Relationship Id="rId1" Type="http://schemas.openxmlformats.org/officeDocument/2006/relationships/slideLayout" Target="../slideLayouts/slideLayout2.xml"/><Relationship Id="rId5" Type="http://schemas.openxmlformats.org/officeDocument/2006/relationships/hyperlink" Target="http://www.ncbi.nlm.nih.gov/pmc/articles/PMC3176175/" TargetMode="External"/><Relationship Id="rId4" Type="http://schemas.openxmlformats.org/officeDocument/2006/relationships/hyperlink" Target="http://www.nhlbi.nih.gov/guidelines/asthma/asthgdln.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pediatrics.aappublications.org/content/118/1/201.long?sso=1&amp;sso_redirect_count=1&amp;nfstatus=401&amp;nftoken=00000000-0000-0000-0000-000000000000&amp;nfstatusdescription=ERROR:+No+local+toke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4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hyperlink" Target="https://www.usrds.org/2015/view/v2_02.aspx" TargetMode="Externa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hyperlink" Target="https://www.usrds.org/2015/view/v2_02.aspx" TargetMode="External"/><Relationship Id="rId4" Type="http://schemas.openxmlformats.org/officeDocument/2006/relationships/chart" Target="../charts/chart26.xml"/></Relationships>
</file>

<file path=ppt/slides/_rels/slide4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hyperlink" Target="https://www.usrds.org/2015/view/v2_02.aspx" TargetMode="External"/><Relationship Id="rId4" Type="http://schemas.openxmlformats.org/officeDocument/2006/relationships/chart" Target="../charts/char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hyperlink" Target="https://www.usrds.org/2015/view/v2_02.aspx" TargetMode="External"/><Relationship Id="rId4" Type="http://schemas.openxmlformats.org/officeDocument/2006/relationships/chart" Target="../charts/chart30.xml"/></Relationships>
</file>

<file path=ppt/slides/_rels/slide5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hyperlink" Target="https://www.usrds.org/2015/view/v2_02.aspx" TargetMode="External"/><Relationship Id="rId4" Type="http://schemas.openxmlformats.org/officeDocument/2006/relationships/chart" Target="../charts/chart3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usrds.org/atlas13.asp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ww.usrds.org/2015/download/vol2_04_VascularAccess_15.pdf"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chart" Target="../charts/chart36.xml"/></Relationships>
</file>

<file path=ppt/slides/_rels/slide5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chart" Target="../charts/chart43.xml"/></Relationships>
</file>

<file path=ppt/slides/_rels/slide65.xml.rels><?xml version="1.0" encoding="UTF-8" standalone="yes"?>
<Relationships xmlns="http://schemas.openxmlformats.org/package/2006/relationships"><Relationship Id="rId3" Type="http://schemas.openxmlformats.org/officeDocument/2006/relationships/hyperlink" Target="http://www.ahrq.gov/workingforquality/priorities.ht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ahrq.gov/workingforquality/pias/windriverpia.htm"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hrq.gov/research/findings/nhqrdr/chartbooks/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85.xml"/><Relationship Id="rId1" Type="http://schemas.openxmlformats.org/officeDocument/2006/relationships/slideLayout" Target="../slideLayouts/slideLayout4.xml"/><Relationship Id="rId4" Type="http://schemas.openxmlformats.org/officeDocument/2006/relationships/chart" Target="../charts/chart45.xml"/></Relationships>
</file>

<file path=ppt/slides/_rels/slide8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9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chart" Target="../charts/chart48.xml"/></Relationships>
</file>

<file path=ppt/slides/_rels/slide9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chart" Target="../charts/chart50.xml"/></Relationships>
</file>

<file path=ppt/slides/_rels/slide9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89.xml"/><Relationship Id="rId1" Type="http://schemas.openxmlformats.org/officeDocument/2006/relationships/slideLayout" Target="../slideLayouts/slideLayout4.xml"/><Relationship Id="rId4" Type="http://schemas.openxmlformats.org/officeDocument/2006/relationships/chart" Target="../charts/chart52.xml"/></Relationships>
</file>

<file path=ppt/slides/_rels/slide9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chart" Target="../charts/chart5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95.xml"/><Relationship Id="rId1" Type="http://schemas.openxmlformats.org/officeDocument/2006/relationships/slideLayout" Target="../slideLayouts/slideLayout4.xml"/><Relationship Id="rId4" Type="http://schemas.openxmlformats.org/officeDocument/2006/relationships/chart" Target="../charts/chart5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60320"/>
            <a:ext cx="8229600" cy="1600200"/>
          </a:xfrm>
        </p:spPr>
        <p:txBody>
          <a:bodyPr/>
          <a:lstStyle/>
          <a:p>
            <a:r>
              <a:rPr lang="en-US" dirty="0" smtClean="0"/>
              <a:t>National Healthcare Quality and Disparities Report</a:t>
            </a:r>
            <a:endParaRPr lang="en-US" dirty="0"/>
          </a:p>
        </p:txBody>
      </p:sp>
      <p:sp>
        <p:nvSpPr>
          <p:cNvPr id="5" name="Content Placeholder 4"/>
          <p:cNvSpPr>
            <a:spLocks noGrp="1"/>
          </p:cNvSpPr>
          <p:nvPr>
            <p:ph idx="1"/>
          </p:nvPr>
        </p:nvSpPr>
        <p:spPr>
          <a:xfrm>
            <a:off x="457200" y="4206240"/>
            <a:ext cx="8229600" cy="1173163"/>
          </a:xfrm>
        </p:spPr>
        <p:txBody>
          <a:bodyPr/>
          <a:lstStyle/>
          <a:p>
            <a:r>
              <a:rPr lang="en-US" dirty="0" err="1" smtClean="0"/>
              <a:t>Chartbook</a:t>
            </a:r>
            <a:r>
              <a:rPr lang="en-US" dirty="0" smtClean="0"/>
              <a:t> on Effective Treatment</a:t>
            </a:r>
          </a:p>
          <a:p>
            <a:r>
              <a:rPr lang="en-US" dirty="0" smtClean="0"/>
              <a:t>September 2016</a:t>
            </a:r>
          </a:p>
        </p:txBody>
      </p:sp>
      <p:sp>
        <p:nvSpPr>
          <p:cNvPr id="6" name="TextBox 5"/>
          <p:cNvSpPr txBox="1"/>
          <p:nvPr/>
        </p:nvSpPr>
        <p:spPr>
          <a:xfrm>
            <a:off x="612648" y="5852160"/>
            <a:ext cx="8077200"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This presentation contains notes. Select View, then Notes page to read them.</a:t>
            </a:r>
            <a:endParaRPr lang="en-US" sz="1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Chartbook</a:t>
            </a:r>
            <a:r>
              <a:rPr lang="en-US" dirty="0" smtClean="0"/>
              <a:t> on Effective Treatment</a:t>
            </a:r>
            <a:endParaRPr lang="en-US" dirty="0"/>
          </a:p>
        </p:txBody>
      </p:sp>
      <p:sp>
        <p:nvSpPr>
          <p:cNvPr id="5" name="Content Placeholder 4"/>
          <p:cNvSpPr>
            <a:spLocks noGrp="1"/>
          </p:cNvSpPr>
          <p:nvPr>
            <p:ph idx="1"/>
          </p:nvPr>
        </p:nvSpPr>
        <p:spPr>
          <a:xfrm>
            <a:off x="457200" y="1600201"/>
            <a:ext cx="8382000" cy="4114800"/>
          </a:xfrm>
        </p:spPr>
        <p:txBody>
          <a:bodyPr>
            <a:normAutofit lnSpcReduction="10000"/>
          </a:bodyPr>
          <a:lstStyle/>
          <a:p>
            <a:r>
              <a:rPr lang="en-US" dirty="0" smtClean="0"/>
              <a:t>This </a:t>
            </a:r>
            <a:r>
              <a:rPr lang="en-US" dirty="0" err="1" smtClean="0"/>
              <a:t>chartbook</a:t>
            </a:r>
            <a:r>
              <a:rPr lang="en-US" dirty="0" smtClean="0"/>
              <a:t> includes: </a:t>
            </a:r>
          </a:p>
          <a:p>
            <a:pPr lvl="1"/>
            <a:r>
              <a:rPr lang="en-US" dirty="0" smtClean="0"/>
              <a:t>Summary of trends across measures of Effective Treatment from the QDR.</a:t>
            </a:r>
          </a:p>
          <a:p>
            <a:pPr lvl="1"/>
            <a:r>
              <a:rPr lang="en-US" dirty="0" smtClean="0"/>
              <a:t>Figures illustrating select measures of Effective Treatment. </a:t>
            </a:r>
          </a:p>
          <a:p>
            <a:r>
              <a:rPr lang="en-US" dirty="0" smtClean="0">
                <a:hlinkClick r:id="rId3"/>
              </a:rPr>
              <a:t>Introduction and Methods</a:t>
            </a:r>
            <a:r>
              <a:rPr lang="en-US" dirty="0" smtClean="0"/>
              <a:t> contains information about methods used in the </a:t>
            </a:r>
            <a:r>
              <a:rPr lang="en-US" dirty="0" err="1" smtClean="0"/>
              <a:t>chartbook</a:t>
            </a:r>
            <a:r>
              <a:rPr lang="en-US" dirty="0" smtClean="0"/>
              <a:t>. </a:t>
            </a:r>
          </a:p>
          <a:p>
            <a:r>
              <a:rPr lang="en-US" dirty="0" smtClean="0"/>
              <a:t>A Data Query tool (</a:t>
            </a:r>
            <a:r>
              <a:rPr lang="en-US" dirty="0" smtClean="0">
                <a:hlinkClick r:id="rId4"/>
              </a:rPr>
              <a:t>http://nhqrnet.ahrq.gov/</a:t>
            </a:r>
          </a:p>
          <a:p>
            <a:pPr marL="344488" indent="-1588">
              <a:spcBef>
                <a:spcPts val="0"/>
              </a:spcBef>
              <a:buNone/>
            </a:pPr>
            <a:r>
              <a:rPr lang="en-US" dirty="0" err="1" smtClean="0">
                <a:hlinkClick r:id="rId4"/>
              </a:rPr>
              <a:t>inhqrdr</a:t>
            </a:r>
            <a:r>
              <a:rPr lang="en-US" dirty="0" smtClean="0">
                <a:hlinkClick r:id="rId4"/>
              </a:rPr>
              <a:t>/data/query</a:t>
            </a:r>
            <a:r>
              <a:rPr lang="en-US" dirty="0" smtClean="0"/>
              <a:t>) provides access to all data tables. </a:t>
            </a:r>
          </a:p>
          <a:p>
            <a:endParaRPr lang="en-US" dirty="0"/>
          </a:p>
        </p:txBody>
      </p:sp>
    </p:spTree>
    <p:extLst>
      <p:ext uri="{BB962C8B-B14F-4D97-AF65-F5344CB8AC3E}">
        <p14:creationId xmlns:p14="http://schemas.microsoft.com/office/powerpoint/2010/main" val="2116006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Ryan White HIV/AIDS </a:t>
            </a:r>
            <a:r>
              <a:rPr lang="en-US" sz="2000" dirty="0"/>
              <a:t>P</a:t>
            </a:r>
            <a:r>
              <a:rPr lang="en-US" sz="2000" dirty="0" smtClean="0"/>
              <a:t>rogram: HIV patients with at least one HIV care visit and most recent viral load &lt;200 during the year, 2013</a:t>
            </a:r>
            <a:endParaRPr lang="en-US" sz="2000" dirty="0"/>
          </a:p>
        </p:txBody>
      </p:sp>
      <p:sp>
        <p:nvSpPr>
          <p:cNvPr id="3" name="TextBox 2"/>
          <p:cNvSpPr txBox="1"/>
          <p:nvPr/>
        </p:nvSpPr>
        <p:spPr>
          <a:xfrm>
            <a:off x="457200" y="6400800"/>
            <a:ext cx="7315200" cy="246221"/>
          </a:xfrm>
          <a:prstGeom prst="rect">
            <a:avLst/>
          </a:prstGeom>
          <a:noFill/>
        </p:spPr>
        <p:txBody>
          <a:bodyPr wrap="square" rtlCol="0">
            <a:spAutoFit/>
          </a:bodyPr>
          <a:lstStyle/>
          <a:p>
            <a:r>
              <a:rPr lang="en-US" sz="1000" b="1" dirty="0" smtClean="0"/>
              <a:t>Source: </a:t>
            </a:r>
            <a:r>
              <a:rPr lang="en-US" sz="1000" dirty="0" smtClean="0"/>
              <a:t>Health Resources and Services Administration, HIV/AIDS Bureau, 2013.</a:t>
            </a:r>
            <a:r>
              <a:rPr lang="en-US" sz="1000" b="1" dirty="0" smtClean="0"/>
              <a:t> </a:t>
            </a:r>
            <a:endParaRPr lang="en-US" sz="1000" b="1" dirty="0"/>
          </a:p>
        </p:txBody>
      </p:sp>
      <p:grpSp>
        <p:nvGrpSpPr>
          <p:cNvPr id="6" name="Group 332"/>
          <p:cNvGrpSpPr>
            <a:grpSpLocks noChangeAspect="1"/>
          </p:cNvGrpSpPr>
          <p:nvPr/>
        </p:nvGrpSpPr>
        <p:grpSpPr bwMode="auto">
          <a:xfrm>
            <a:off x="1143000" y="1371600"/>
            <a:ext cx="6400800" cy="3887778"/>
            <a:chOff x="816" y="576"/>
            <a:chExt cx="4854" cy="2948"/>
          </a:xfrm>
        </p:grpSpPr>
        <p:sp>
          <p:nvSpPr>
            <p:cNvPr id="7"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 name="Freeform 40"/>
            <p:cNvSpPr>
              <a:spLocks/>
            </p:cNvSpPr>
            <p:nvPr/>
          </p:nvSpPr>
          <p:spPr bwMode="auto">
            <a:xfrm>
              <a:off x="1927" y="1244"/>
              <a:ext cx="617"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 name="Freeform 46"/>
            <p:cNvSpPr>
              <a:spLocks/>
            </p:cNvSpPr>
            <p:nvPr/>
          </p:nvSpPr>
          <p:spPr bwMode="auto">
            <a:xfrm>
              <a:off x="2504"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 name="Freeform 50"/>
            <p:cNvSpPr>
              <a:spLocks/>
            </p:cNvSpPr>
            <p:nvPr/>
          </p:nvSpPr>
          <p:spPr bwMode="auto">
            <a:xfrm>
              <a:off x="3124" y="1509"/>
              <a:ext cx="523"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 name="Freeform 51"/>
            <p:cNvSpPr>
              <a:spLocks/>
            </p:cNvSpPr>
            <p:nvPr/>
          </p:nvSpPr>
          <p:spPr bwMode="auto">
            <a:xfrm>
              <a:off x="3190" y="1841"/>
              <a:ext cx="581"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 name="Freeform 52"/>
            <p:cNvSpPr>
              <a:spLocks/>
            </p:cNvSpPr>
            <p:nvPr/>
          </p:nvSpPr>
          <p:spPr bwMode="auto">
            <a:xfrm>
              <a:off x="3288" y="2308"/>
              <a:ext cx="440"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 name="Freeform 56"/>
            <p:cNvSpPr>
              <a:spLocks/>
            </p:cNvSpPr>
            <p:nvPr/>
          </p:nvSpPr>
          <p:spPr bwMode="auto">
            <a:xfrm>
              <a:off x="3410" y="1118"/>
              <a:ext cx="465"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3"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4" name="Freeform 58"/>
            <p:cNvSpPr>
              <a:spLocks/>
            </p:cNvSpPr>
            <p:nvPr/>
          </p:nvSpPr>
          <p:spPr bwMode="auto">
            <a:xfrm>
              <a:off x="3849" y="1665"/>
              <a:ext cx="270"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5"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6" name="Freeform 60"/>
            <p:cNvSpPr>
              <a:spLocks/>
            </p:cNvSpPr>
            <p:nvPr/>
          </p:nvSpPr>
          <p:spPr bwMode="auto">
            <a:xfrm>
              <a:off x="3678" y="2219"/>
              <a:ext cx="749"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7"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8" name="Freeform 62"/>
            <p:cNvSpPr>
              <a:spLocks/>
            </p:cNvSpPr>
            <p:nvPr/>
          </p:nvSpPr>
          <p:spPr bwMode="auto">
            <a:xfrm>
              <a:off x="3866" y="2447"/>
              <a:ext cx="332"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0"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1"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2"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3" name="Freeform 67"/>
            <p:cNvSpPr>
              <a:spLocks/>
            </p:cNvSpPr>
            <p:nvPr/>
          </p:nvSpPr>
          <p:spPr bwMode="auto">
            <a:xfrm>
              <a:off x="4552" y="1774"/>
              <a:ext cx="399"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 name="Freeform 68"/>
            <p:cNvSpPr>
              <a:spLocks/>
            </p:cNvSpPr>
            <p:nvPr/>
          </p:nvSpPr>
          <p:spPr bwMode="auto">
            <a:xfrm>
              <a:off x="4252" y="1846"/>
              <a:ext cx="674"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 name="Freeform 69"/>
            <p:cNvSpPr>
              <a:spLocks/>
            </p:cNvSpPr>
            <p:nvPr/>
          </p:nvSpPr>
          <p:spPr bwMode="auto">
            <a:xfrm>
              <a:off x="4898"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 name="Freeform 70"/>
            <p:cNvSpPr>
              <a:spLocks/>
            </p:cNvSpPr>
            <p:nvPr/>
          </p:nvSpPr>
          <p:spPr bwMode="auto">
            <a:xfrm>
              <a:off x="4212"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 name="Freeform 72"/>
            <p:cNvSpPr>
              <a:spLocks/>
            </p:cNvSpPr>
            <p:nvPr/>
          </p:nvSpPr>
          <p:spPr bwMode="auto">
            <a:xfrm>
              <a:off x="4858" y="1759"/>
              <a:ext cx="93"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9" name="Freeform 73"/>
            <p:cNvSpPr>
              <a:spLocks/>
            </p:cNvSpPr>
            <p:nvPr/>
          </p:nvSpPr>
          <p:spPr bwMode="auto">
            <a:xfrm>
              <a:off x="4429" y="1510"/>
              <a:ext cx="509"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0"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1" name="Freeform 75"/>
            <p:cNvSpPr>
              <a:spLocks/>
            </p:cNvSpPr>
            <p:nvPr/>
          </p:nvSpPr>
          <p:spPr bwMode="auto">
            <a:xfrm>
              <a:off x="4483" y="1136"/>
              <a:ext cx="522"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2" name="Freeform 76"/>
            <p:cNvSpPr>
              <a:spLocks/>
            </p:cNvSpPr>
            <p:nvPr/>
          </p:nvSpPr>
          <p:spPr bwMode="auto">
            <a:xfrm>
              <a:off x="4965" y="1637"/>
              <a:ext cx="15"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3"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4"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5"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6"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7" name="Freeform 81"/>
            <p:cNvSpPr>
              <a:spLocks/>
            </p:cNvSpPr>
            <p:nvPr/>
          </p:nvSpPr>
          <p:spPr bwMode="auto">
            <a:xfrm>
              <a:off x="5221"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8"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9"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0" name="Freeform 84"/>
            <p:cNvSpPr>
              <a:spLocks/>
            </p:cNvSpPr>
            <p:nvPr/>
          </p:nvSpPr>
          <p:spPr bwMode="auto">
            <a:xfrm>
              <a:off x="5047" y="1059"/>
              <a:ext cx="133"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rgbClr val="AABA0A"/>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 name="Freeform 88"/>
            <p:cNvSpPr>
              <a:spLocks/>
            </p:cNvSpPr>
            <p:nvPr/>
          </p:nvSpPr>
          <p:spPr bwMode="auto">
            <a:xfrm>
              <a:off x="882" y="84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5" name="Freeform 89"/>
            <p:cNvSpPr>
              <a:spLocks/>
            </p:cNvSpPr>
            <p:nvPr/>
          </p:nvSpPr>
          <p:spPr bwMode="auto">
            <a:xfrm>
              <a:off x="816" y="1304"/>
              <a:ext cx="693"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6"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7"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8" name="Freeform 92"/>
            <p:cNvSpPr>
              <a:spLocks/>
            </p:cNvSpPr>
            <p:nvPr/>
          </p:nvSpPr>
          <p:spPr bwMode="auto">
            <a:xfrm>
              <a:off x="1665" y="701"/>
              <a:ext cx="895"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9"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70"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1"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2"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73"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4" name="Freeform 98"/>
            <p:cNvSpPr>
              <a:spLocks/>
            </p:cNvSpPr>
            <p:nvPr/>
          </p:nvSpPr>
          <p:spPr bwMode="auto">
            <a:xfrm>
              <a:off x="2531"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5"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6" name="Freeform 100"/>
            <p:cNvSpPr>
              <a:spLocks/>
            </p:cNvSpPr>
            <p:nvPr/>
          </p:nvSpPr>
          <p:spPr bwMode="auto">
            <a:xfrm>
              <a:off x="2480" y="1518"/>
              <a:ext cx="723"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7"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8"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9"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0"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1"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2"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3"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4"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accent1">
                    <a:lumMod val="60000"/>
                    <a:lumOff val="40000"/>
                  </a:schemeClr>
                </a:solidFill>
                <a:latin typeface="Arial" pitchFamily="34" charset="0"/>
                <a:cs typeface="Arial" pitchFamily="34" charset="0"/>
              </a:endParaRPr>
            </a:p>
          </p:txBody>
        </p:sp>
        <p:sp>
          <p:nvSpPr>
            <p:cNvPr id="85"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6"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7"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8"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9"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0"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1" name="Freeform 115"/>
            <p:cNvSpPr>
              <a:spLocks/>
            </p:cNvSpPr>
            <p:nvPr/>
          </p:nvSpPr>
          <p:spPr bwMode="auto">
            <a:xfrm>
              <a:off x="3553" y="2445"/>
              <a:ext cx="311"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2"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3"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4"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5"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6"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7"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AABA0A"/>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8"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9" name="Freeform 123"/>
            <p:cNvSpPr>
              <a:spLocks/>
            </p:cNvSpPr>
            <p:nvPr/>
          </p:nvSpPr>
          <p:spPr bwMode="auto">
            <a:xfrm>
              <a:off x="4874" y="1932"/>
              <a:ext cx="37"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0" name="Freeform 124"/>
            <p:cNvSpPr>
              <a:spLocks/>
            </p:cNvSpPr>
            <p:nvPr/>
          </p:nvSpPr>
          <p:spPr bwMode="auto">
            <a:xfrm>
              <a:off x="4190" y="2112"/>
              <a:ext cx="748"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101"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2"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pattFill prst="pct5">
              <a:fgClr>
                <a:schemeClr val="tx1"/>
              </a:fgClr>
              <a:bgClr>
                <a:schemeClr val="bg1"/>
              </a:bgClr>
            </a:patt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3"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4"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5"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6"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7"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1">
                <a:lumMod val="20000"/>
                <a:lumOff val="8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8" name="Freeform 132"/>
            <p:cNvSpPr>
              <a:spLocks/>
            </p:cNvSpPr>
            <p:nvPr/>
          </p:nvSpPr>
          <p:spPr bwMode="auto">
            <a:xfrm>
              <a:off x="4966" y="1416"/>
              <a:ext cx="151"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9"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0" name="Freeform 134"/>
            <p:cNvSpPr>
              <a:spLocks/>
            </p:cNvSpPr>
            <p:nvPr/>
          </p:nvSpPr>
          <p:spPr bwMode="auto">
            <a:xfrm>
              <a:off x="4966" y="1303"/>
              <a:ext cx="294"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1"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2" name="Freeform 136"/>
            <p:cNvSpPr>
              <a:spLocks/>
            </p:cNvSpPr>
            <p:nvPr/>
          </p:nvSpPr>
          <p:spPr bwMode="auto">
            <a:xfrm>
              <a:off x="5248" y="1447"/>
              <a:ext cx="26"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3" name="Freeform 137"/>
            <p:cNvSpPr>
              <a:spLocks/>
            </p:cNvSpPr>
            <p:nvPr/>
          </p:nvSpPr>
          <p:spPr bwMode="auto">
            <a:xfrm>
              <a:off x="4901" y="1077"/>
              <a:ext cx="144"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4"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5"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116" name="Text Box 140"/>
            <p:cNvSpPr txBox="1">
              <a:spLocks noChangeArrowheads="1"/>
            </p:cNvSpPr>
            <p:nvPr/>
          </p:nvSpPr>
          <p:spPr bwMode="auto">
            <a:xfrm>
              <a:off x="1540" y="2356"/>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AZ</a:t>
              </a:r>
            </a:p>
          </p:txBody>
        </p:sp>
        <p:sp>
          <p:nvSpPr>
            <p:cNvPr id="117" name="Text Box 141"/>
            <p:cNvSpPr txBox="1">
              <a:spLocks noChangeArrowheads="1"/>
            </p:cNvSpPr>
            <p:nvPr/>
          </p:nvSpPr>
          <p:spPr bwMode="auto">
            <a:xfrm>
              <a:off x="925" y="195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CA</a:t>
              </a:r>
            </a:p>
          </p:txBody>
        </p:sp>
        <p:sp>
          <p:nvSpPr>
            <p:cNvPr id="118" name="Text Box 142"/>
            <p:cNvSpPr txBox="1">
              <a:spLocks noChangeArrowheads="1"/>
            </p:cNvSpPr>
            <p:nvPr/>
          </p:nvSpPr>
          <p:spPr bwMode="auto">
            <a:xfrm>
              <a:off x="1651" y="1814"/>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UT</a:t>
              </a:r>
            </a:p>
          </p:txBody>
        </p:sp>
        <p:sp>
          <p:nvSpPr>
            <p:cNvPr id="119" name="Text Box 143"/>
            <p:cNvSpPr txBox="1">
              <a:spLocks noChangeArrowheads="1"/>
            </p:cNvSpPr>
            <p:nvPr/>
          </p:nvSpPr>
          <p:spPr bwMode="auto">
            <a:xfrm>
              <a:off x="5233" y="1587"/>
              <a:ext cx="270" cy="131"/>
            </a:xfrm>
            <a:prstGeom prst="rect">
              <a:avLst/>
            </a:prstGeom>
            <a:pattFill prst="pct5">
              <a:fgClr>
                <a:schemeClr val="tx1"/>
              </a:fgClr>
              <a:bgClr>
                <a:schemeClr val="bg1"/>
              </a:bgClr>
            </a:pattFill>
            <a:ln w="9525">
              <a:solidFill>
                <a:schemeClr val="tx1"/>
              </a:solidFill>
              <a:miter lim="800000"/>
              <a:headEnd/>
              <a:tailEnd/>
            </a:ln>
          </p:spPr>
          <p:txBody>
            <a:bodyPr wrap="none" tIns="9144" bIns="9144">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CT</a:t>
              </a:r>
            </a:p>
          </p:txBody>
        </p:sp>
        <p:sp>
          <p:nvSpPr>
            <p:cNvPr id="120" name="Line 144"/>
            <p:cNvSpPr>
              <a:spLocks noChangeShapeType="1"/>
            </p:cNvSpPr>
            <p:nvPr/>
          </p:nvSpPr>
          <p:spPr bwMode="auto">
            <a:xfrm>
              <a:off x="5059" y="1456"/>
              <a:ext cx="180"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1" name="Text Box 145"/>
            <p:cNvSpPr txBox="1">
              <a:spLocks noChangeArrowheads="1"/>
            </p:cNvSpPr>
            <p:nvPr/>
          </p:nvSpPr>
          <p:spPr bwMode="auto">
            <a:xfrm>
              <a:off x="4408" y="3111"/>
              <a:ext cx="253"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FL</a:t>
              </a:r>
            </a:p>
          </p:txBody>
        </p:sp>
        <p:sp>
          <p:nvSpPr>
            <p:cNvPr id="122" name="Text Box 146"/>
            <p:cNvSpPr txBox="1">
              <a:spLocks noChangeArrowheads="1"/>
            </p:cNvSpPr>
            <p:nvPr/>
          </p:nvSpPr>
          <p:spPr bwMode="auto">
            <a:xfrm>
              <a:off x="4145" y="2582"/>
              <a:ext cx="255"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GA</a:t>
              </a:r>
            </a:p>
          </p:txBody>
        </p:sp>
        <p:sp>
          <p:nvSpPr>
            <p:cNvPr id="123" name="Text Box 147"/>
            <p:cNvSpPr txBox="1">
              <a:spLocks noChangeArrowheads="1"/>
            </p:cNvSpPr>
            <p:nvPr/>
          </p:nvSpPr>
          <p:spPr bwMode="auto">
            <a:xfrm>
              <a:off x="3185" y="1574"/>
              <a:ext cx="23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IA</a:t>
              </a:r>
            </a:p>
          </p:txBody>
        </p:sp>
        <p:sp>
          <p:nvSpPr>
            <p:cNvPr id="124" name="Text Box 148"/>
            <p:cNvSpPr txBox="1">
              <a:spLocks noChangeArrowheads="1"/>
            </p:cNvSpPr>
            <p:nvPr/>
          </p:nvSpPr>
          <p:spPr bwMode="auto">
            <a:xfrm>
              <a:off x="3597" y="1814"/>
              <a:ext cx="22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IL</a:t>
              </a:r>
            </a:p>
          </p:txBody>
        </p:sp>
        <p:sp>
          <p:nvSpPr>
            <p:cNvPr id="125" name="Text Box 149"/>
            <p:cNvSpPr txBox="1">
              <a:spLocks noChangeArrowheads="1"/>
            </p:cNvSpPr>
            <p:nvPr/>
          </p:nvSpPr>
          <p:spPr bwMode="auto">
            <a:xfrm>
              <a:off x="2780" y="2006"/>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KS</a:t>
              </a:r>
            </a:p>
          </p:txBody>
        </p:sp>
        <p:sp>
          <p:nvSpPr>
            <p:cNvPr id="126" name="Text Box 150"/>
            <p:cNvSpPr txBox="1">
              <a:spLocks noChangeArrowheads="1"/>
            </p:cNvSpPr>
            <p:nvPr/>
          </p:nvSpPr>
          <p:spPr bwMode="auto">
            <a:xfrm>
              <a:off x="5274" y="1285"/>
              <a:ext cx="257"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MA</a:t>
              </a:r>
            </a:p>
          </p:txBody>
        </p:sp>
        <p:sp>
          <p:nvSpPr>
            <p:cNvPr id="127"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8" name="Text Box 152"/>
            <p:cNvSpPr txBox="1">
              <a:spLocks noChangeArrowheads="1"/>
            </p:cNvSpPr>
            <p:nvPr/>
          </p:nvSpPr>
          <p:spPr bwMode="auto">
            <a:xfrm>
              <a:off x="5298" y="2011"/>
              <a:ext cx="269" cy="166"/>
            </a:xfrm>
            <a:prstGeom prst="rect">
              <a:avLst/>
            </a:prstGeom>
            <a:solidFill>
              <a:srgbClr val="AABA0A"/>
            </a:solidFill>
            <a:ln w="9525">
              <a:solidFill>
                <a:schemeClr val="tx1"/>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MD</a:t>
              </a:r>
            </a:p>
          </p:txBody>
        </p:sp>
        <p:sp>
          <p:nvSpPr>
            <p:cNvPr id="129" name="Text Box 154"/>
            <p:cNvSpPr txBox="1">
              <a:spLocks noChangeArrowheads="1"/>
            </p:cNvSpPr>
            <p:nvPr/>
          </p:nvSpPr>
          <p:spPr bwMode="auto">
            <a:xfrm>
              <a:off x="3288" y="2006"/>
              <a:ext cx="266"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MO</a:t>
              </a:r>
            </a:p>
          </p:txBody>
        </p:sp>
        <p:sp>
          <p:nvSpPr>
            <p:cNvPr id="130"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1" name="Text Box 156"/>
            <p:cNvSpPr txBox="1">
              <a:spLocks noChangeArrowheads="1"/>
            </p:cNvSpPr>
            <p:nvPr/>
          </p:nvSpPr>
          <p:spPr bwMode="auto">
            <a:xfrm>
              <a:off x="5174" y="1733"/>
              <a:ext cx="259" cy="131"/>
            </a:xfrm>
            <a:prstGeom prst="rect">
              <a:avLst/>
            </a:prstGeom>
            <a:solidFill>
              <a:schemeClr val="bg1">
                <a:lumMod val="50000"/>
              </a:schemeClr>
            </a:solidFill>
            <a:ln w="9525">
              <a:solidFill>
                <a:schemeClr val="tx1"/>
              </a:solidFill>
              <a:miter lim="800000"/>
              <a:headEnd/>
              <a:tailEnd/>
            </a:ln>
          </p:spPr>
          <p:txBody>
            <a:bodyPr wrap="none" tIns="9144" bIns="9144">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NJ</a:t>
              </a:r>
            </a:p>
          </p:txBody>
        </p:sp>
        <p:sp>
          <p:nvSpPr>
            <p:cNvPr id="132" name="Text Box 157"/>
            <p:cNvSpPr txBox="1">
              <a:spLocks noChangeArrowheads="1"/>
            </p:cNvSpPr>
            <p:nvPr/>
          </p:nvSpPr>
          <p:spPr bwMode="auto">
            <a:xfrm>
              <a:off x="4630" y="1334"/>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NY</a:t>
              </a:r>
            </a:p>
          </p:txBody>
        </p:sp>
        <p:sp>
          <p:nvSpPr>
            <p:cNvPr id="133" name="Text Box 158"/>
            <p:cNvSpPr txBox="1">
              <a:spLocks noChangeArrowheads="1"/>
            </p:cNvSpPr>
            <p:nvPr/>
          </p:nvSpPr>
          <p:spPr bwMode="auto">
            <a:xfrm>
              <a:off x="1033" y="1142"/>
              <a:ext cx="257"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OR</a:t>
              </a:r>
            </a:p>
          </p:txBody>
        </p:sp>
        <p:sp>
          <p:nvSpPr>
            <p:cNvPr id="134" name="Text Box 159"/>
            <p:cNvSpPr txBox="1">
              <a:spLocks noChangeArrowheads="1"/>
            </p:cNvSpPr>
            <p:nvPr/>
          </p:nvSpPr>
          <p:spPr bwMode="auto">
            <a:xfrm>
              <a:off x="4494" y="1574"/>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PA</a:t>
              </a:r>
            </a:p>
          </p:txBody>
        </p:sp>
        <p:sp>
          <p:nvSpPr>
            <p:cNvPr id="135" name="Text Box 160"/>
            <p:cNvSpPr txBox="1">
              <a:spLocks noChangeArrowheads="1"/>
            </p:cNvSpPr>
            <p:nvPr/>
          </p:nvSpPr>
          <p:spPr bwMode="auto">
            <a:xfrm>
              <a:off x="4404" y="243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SC</a:t>
              </a:r>
            </a:p>
          </p:txBody>
        </p:sp>
        <p:sp>
          <p:nvSpPr>
            <p:cNvPr id="136" name="Text Box 161"/>
            <p:cNvSpPr txBox="1">
              <a:spLocks noChangeArrowheads="1"/>
            </p:cNvSpPr>
            <p:nvPr/>
          </p:nvSpPr>
          <p:spPr bwMode="auto">
            <a:xfrm>
              <a:off x="3879" y="2272"/>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TN</a:t>
              </a:r>
            </a:p>
          </p:txBody>
        </p:sp>
        <p:sp>
          <p:nvSpPr>
            <p:cNvPr id="137" name="Text Box 162"/>
            <p:cNvSpPr txBox="1">
              <a:spLocks noChangeArrowheads="1"/>
            </p:cNvSpPr>
            <p:nvPr/>
          </p:nvSpPr>
          <p:spPr bwMode="auto">
            <a:xfrm>
              <a:off x="2148" y="1910"/>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CO</a:t>
              </a:r>
            </a:p>
          </p:txBody>
        </p:sp>
        <p:sp>
          <p:nvSpPr>
            <p:cNvPr id="138" name="Text Box 163"/>
            <p:cNvSpPr txBox="1">
              <a:spLocks noChangeArrowheads="1"/>
            </p:cNvSpPr>
            <p:nvPr/>
          </p:nvSpPr>
          <p:spPr bwMode="auto">
            <a:xfrm>
              <a:off x="1197" y="757"/>
              <a:ext cx="297"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WA</a:t>
              </a:r>
            </a:p>
          </p:txBody>
        </p:sp>
        <p:sp>
          <p:nvSpPr>
            <p:cNvPr id="139" name="Text Box 164"/>
            <p:cNvSpPr txBox="1">
              <a:spLocks noChangeArrowheads="1"/>
            </p:cNvSpPr>
            <p:nvPr/>
          </p:nvSpPr>
          <p:spPr bwMode="auto">
            <a:xfrm>
              <a:off x="3481" y="1274"/>
              <a:ext cx="25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WI</a:t>
              </a:r>
            </a:p>
          </p:txBody>
        </p:sp>
        <p:sp>
          <p:nvSpPr>
            <p:cNvPr id="140" name="Text Box 165"/>
            <p:cNvSpPr txBox="1">
              <a:spLocks noChangeArrowheads="1"/>
            </p:cNvSpPr>
            <p:nvPr/>
          </p:nvSpPr>
          <p:spPr bwMode="auto">
            <a:xfrm>
              <a:off x="4494" y="1958"/>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VA</a:t>
              </a:r>
            </a:p>
          </p:txBody>
        </p:sp>
        <p:sp>
          <p:nvSpPr>
            <p:cNvPr id="141" name="Text Box 166"/>
            <p:cNvSpPr txBox="1">
              <a:spLocks noChangeArrowheads="1"/>
            </p:cNvSpPr>
            <p:nvPr/>
          </p:nvSpPr>
          <p:spPr bwMode="auto">
            <a:xfrm>
              <a:off x="5064" y="887"/>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ME</a:t>
              </a:r>
            </a:p>
          </p:txBody>
        </p:sp>
        <p:sp>
          <p:nvSpPr>
            <p:cNvPr id="142" name="Text Box 167"/>
            <p:cNvSpPr txBox="1">
              <a:spLocks noChangeArrowheads="1"/>
            </p:cNvSpPr>
            <p:nvPr/>
          </p:nvSpPr>
          <p:spPr bwMode="auto">
            <a:xfrm>
              <a:off x="3115" y="1082"/>
              <a:ext cx="292"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MN</a:t>
              </a:r>
            </a:p>
          </p:txBody>
        </p:sp>
        <p:sp>
          <p:nvSpPr>
            <p:cNvPr id="143" name="Text Box 168"/>
            <p:cNvSpPr txBox="1">
              <a:spLocks noChangeArrowheads="1"/>
            </p:cNvSpPr>
            <p:nvPr/>
          </p:nvSpPr>
          <p:spPr bwMode="auto">
            <a:xfrm>
              <a:off x="3930" y="1411"/>
              <a:ext cx="295" cy="18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MI</a:t>
              </a:r>
            </a:p>
          </p:txBody>
        </p:sp>
        <p:sp>
          <p:nvSpPr>
            <p:cNvPr id="144" name="Text Box 169"/>
            <p:cNvSpPr txBox="1">
              <a:spLocks noChangeArrowheads="1"/>
            </p:cNvSpPr>
            <p:nvPr/>
          </p:nvSpPr>
          <p:spPr bwMode="auto">
            <a:xfrm>
              <a:off x="4478" y="2194"/>
              <a:ext cx="28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NC</a:t>
              </a:r>
            </a:p>
          </p:txBody>
        </p:sp>
        <p:sp>
          <p:nvSpPr>
            <p:cNvPr id="145" name="Text Box 170"/>
            <p:cNvSpPr txBox="1">
              <a:spLocks noChangeArrowheads="1"/>
            </p:cNvSpPr>
            <p:nvPr/>
          </p:nvSpPr>
          <p:spPr bwMode="auto">
            <a:xfrm>
              <a:off x="2689" y="2807"/>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TX</a:t>
              </a:r>
            </a:p>
          </p:txBody>
        </p:sp>
        <p:sp>
          <p:nvSpPr>
            <p:cNvPr id="146"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KY</a:t>
              </a:r>
            </a:p>
          </p:txBody>
        </p:sp>
        <p:sp>
          <p:nvSpPr>
            <p:cNvPr id="147" name="Text Box 172"/>
            <p:cNvSpPr txBox="1">
              <a:spLocks noChangeArrowheads="1"/>
            </p:cNvSpPr>
            <p:nvPr/>
          </p:nvSpPr>
          <p:spPr bwMode="auto">
            <a:xfrm>
              <a:off x="4271" y="1872"/>
              <a:ext cx="361"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WV</a:t>
              </a:r>
            </a:p>
          </p:txBody>
        </p:sp>
        <p:sp>
          <p:nvSpPr>
            <p:cNvPr id="148" name="Text Box 173"/>
            <p:cNvSpPr txBox="1">
              <a:spLocks noChangeArrowheads="1"/>
            </p:cNvSpPr>
            <p:nvPr/>
          </p:nvSpPr>
          <p:spPr bwMode="auto">
            <a:xfrm>
              <a:off x="5351" y="1436"/>
              <a:ext cx="243" cy="139"/>
            </a:xfrm>
            <a:prstGeom prst="rect">
              <a:avLst/>
            </a:prstGeom>
            <a:solidFill>
              <a:srgbClr val="0072C6"/>
            </a:solidFill>
            <a:ln w="12700">
              <a:solidFill>
                <a:schemeClr val="tx1"/>
              </a:solidFill>
              <a:miter lim="800000"/>
              <a:headEnd/>
              <a:tailEnd/>
            </a:ln>
          </p:spPr>
          <p:txBody>
            <a:bodyPr tIns="9144" bIns="9144"/>
            <a:lstStyle/>
            <a:p>
              <a:pPr algn="ctr" eaLnBrk="0" fontAlgn="auto" hangingPunct="0">
                <a:spcBef>
                  <a:spcPct val="50000"/>
                </a:spcBef>
                <a:spcAft>
                  <a:spcPts val="0"/>
                </a:spcAft>
                <a:defRPr/>
              </a:pPr>
              <a:r>
                <a:rPr lang="en-US" sz="1000" kern="0" dirty="0">
                  <a:solidFill>
                    <a:schemeClr val="bg1"/>
                  </a:solidFill>
                  <a:latin typeface="Arial" pitchFamily="34" charset="0"/>
                  <a:cs typeface="Arial" pitchFamily="34" charset="0"/>
                </a:rPr>
                <a:t>RI</a:t>
              </a:r>
            </a:p>
          </p:txBody>
        </p:sp>
        <p:sp>
          <p:nvSpPr>
            <p:cNvPr id="149" name="Line 174"/>
            <p:cNvSpPr>
              <a:spLocks noChangeShapeType="1"/>
            </p:cNvSpPr>
            <p:nvPr/>
          </p:nvSpPr>
          <p:spPr bwMode="auto">
            <a:xfrm>
              <a:off x="5128" y="1482"/>
              <a:ext cx="202" cy="48"/>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0" name="Rectangle 175"/>
            <p:cNvSpPr>
              <a:spLocks noChangeArrowheads="1"/>
            </p:cNvSpPr>
            <p:nvPr/>
          </p:nvSpPr>
          <p:spPr bwMode="auto">
            <a:xfrm>
              <a:off x="2713" y="1656"/>
              <a:ext cx="275" cy="187"/>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NE</a:t>
              </a:r>
            </a:p>
          </p:txBody>
        </p:sp>
        <p:sp>
          <p:nvSpPr>
            <p:cNvPr id="151"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VT</a:t>
              </a:r>
            </a:p>
          </p:txBody>
        </p:sp>
        <p:sp>
          <p:nvSpPr>
            <p:cNvPr id="152"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53" name="Group 178"/>
            <p:cNvGrpSpPr>
              <a:grpSpLocks/>
            </p:cNvGrpSpPr>
            <p:nvPr/>
          </p:nvGrpSpPr>
          <p:grpSpPr bwMode="auto">
            <a:xfrm>
              <a:off x="1248" y="1153"/>
              <a:ext cx="4422" cy="1774"/>
              <a:chOff x="912" y="961"/>
              <a:chExt cx="4700" cy="1808"/>
            </a:xfrm>
          </p:grpSpPr>
          <p:sp>
            <p:nvSpPr>
              <p:cNvPr id="165" name="Text Box 179"/>
              <p:cNvSpPr txBox="1">
                <a:spLocks noChangeArrowheads="1"/>
              </p:cNvSpPr>
              <p:nvPr/>
            </p:nvSpPr>
            <p:spPr bwMode="auto">
              <a:xfrm>
                <a:off x="912" y="1536"/>
                <a:ext cx="339" cy="19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latin typeface="Arial" pitchFamily="34" charset="0"/>
                    <a:cs typeface="Arial" pitchFamily="34" charset="0"/>
                  </a:rPr>
                  <a:t>NV</a:t>
                </a:r>
              </a:p>
            </p:txBody>
          </p:sp>
          <p:sp>
            <p:nvSpPr>
              <p:cNvPr id="166" name="Text Box 180"/>
              <p:cNvSpPr txBox="1">
                <a:spLocks noChangeArrowheads="1"/>
              </p:cNvSpPr>
              <p:nvPr/>
            </p:nvSpPr>
            <p:spPr bwMode="auto">
              <a:xfrm>
                <a:off x="3925" y="1541"/>
                <a:ext cx="335"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OH</a:t>
                </a:r>
              </a:p>
            </p:txBody>
          </p:sp>
          <p:sp>
            <p:nvSpPr>
              <p:cNvPr id="167" name="Text Box 181"/>
              <p:cNvSpPr txBox="1">
                <a:spLocks noChangeArrowheads="1"/>
              </p:cNvSpPr>
              <p:nvPr/>
            </p:nvSpPr>
            <p:spPr bwMode="auto">
              <a:xfrm>
                <a:off x="2437" y="1113"/>
                <a:ext cx="386" cy="19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SD</a:t>
                </a:r>
              </a:p>
            </p:txBody>
          </p:sp>
          <p:sp>
            <p:nvSpPr>
              <p:cNvPr id="168"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169" name="Text Box 183"/>
              <p:cNvSpPr txBox="1">
                <a:spLocks noChangeArrowheads="1"/>
              </p:cNvSpPr>
              <p:nvPr/>
            </p:nvSpPr>
            <p:spPr bwMode="auto">
              <a:xfrm>
                <a:off x="3094" y="2208"/>
                <a:ext cx="31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AR</a:t>
                </a:r>
              </a:p>
            </p:txBody>
          </p:sp>
          <p:sp>
            <p:nvSpPr>
              <p:cNvPr id="170" name="Text Box 184"/>
              <p:cNvSpPr txBox="1">
                <a:spLocks noChangeArrowheads="1"/>
              </p:cNvSpPr>
              <p:nvPr/>
            </p:nvSpPr>
            <p:spPr bwMode="auto">
              <a:xfrm>
                <a:off x="3648" y="1584"/>
                <a:ext cx="287"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 </a:t>
                </a:r>
                <a:r>
                  <a:rPr lang="en-US" sz="1000" kern="0" dirty="0">
                    <a:solidFill>
                      <a:schemeClr val="bg1"/>
                    </a:solidFill>
                    <a:latin typeface="Arial" pitchFamily="34" charset="0"/>
                    <a:cs typeface="Arial" pitchFamily="34" charset="0"/>
                  </a:rPr>
                  <a:t>IN</a:t>
                </a:r>
              </a:p>
            </p:txBody>
          </p:sp>
          <p:sp>
            <p:nvSpPr>
              <p:cNvPr id="171" name="Text Box 185"/>
              <p:cNvSpPr txBox="1">
                <a:spLocks noChangeArrowheads="1"/>
              </p:cNvSpPr>
              <p:nvPr/>
            </p:nvSpPr>
            <p:spPr bwMode="auto">
              <a:xfrm>
                <a:off x="5228" y="961"/>
                <a:ext cx="38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smtClean="0">
                    <a:solidFill>
                      <a:sysClr val="windowText" lastClr="000000"/>
                    </a:solidFill>
                    <a:latin typeface="Arial" pitchFamily="34" charset="0"/>
                    <a:cs typeface="Arial" pitchFamily="34" charset="0"/>
                  </a:rPr>
                  <a:t>NH</a:t>
                </a:r>
                <a:endParaRPr lang="en-US" sz="1000" kern="0" dirty="0">
                  <a:solidFill>
                    <a:sysClr val="windowText" lastClr="000000"/>
                  </a:solidFill>
                  <a:latin typeface="Arial" pitchFamily="34" charset="0"/>
                  <a:cs typeface="Arial" pitchFamily="34" charset="0"/>
                </a:endParaRPr>
              </a:p>
            </p:txBody>
          </p:sp>
          <p:sp>
            <p:nvSpPr>
              <p:cNvPr id="172" name="Line 186"/>
              <p:cNvSpPr>
                <a:spLocks noChangeShapeType="1"/>
              </p:cNvSpPr>
              <p:nvPr/>
            </p:nvSpPr>
            <p:spPr bwMode="auto">
              <a:xfrm flipV="1">
                <a:off x="4988" y="1053"/>
                <a:ext cx="287"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54" name="Text Box 207"/>
            <p:cNvSpPr txBox="1">
              <a:spLocks noChangeArrowheads="1"/>
            </p:cNvSpPr>
            <p:nvPr/>
          </p:nvSpPr>
          <p:spPr bwMode="auto">
            <a:xfrm>
              <a:off x="1924" y="915"/>
              <a:ext cx="361"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MT</a:t>
              </a:r>
            </a:p>
          </p:txBody>
        </p:sp>
        <p:sp>
          <p:nvSpPr>
            <p:cNvPr id="155" name="Text Box 208"/>
            <p:cNvSpPr txBox="1">
              <a:spLocks noChangeArrowheads="1"/>
            </p:cNvSpPr>
            <p:nvPr/>
          </p:nvSpPr>
          <p:spPr bwMode="auto">
            <a:xfrm>
              <a:off x="1542" y="1198"/>
              <a:ext cx="271"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ID</a:t>
              </a:r>
            </a:p>
          </p:txBody>
        </p:sp>
        <p:sp>
          <p:nvSpPr>
            <p:cNvPr id="156" name="Text Box 209"/>
            <p:cNvSpPr txBox="1">
              <a:spLocks noChangeArrowheads="1"/>
            </p:cNvSpPr>
            <p:nvPr/>
          </p:nvSpPr>
          <p:spPr bwMode="auto">
            <a:xfrm>
              <a:off x="2059" y="1387"/>
              <a:ext cx="310" cy="164"/>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WY</a:t>
              </a:r>
            </a:p>
          </p:txBody>
        </p:sp>
        <p:sp>
          <p:nvSpPr>
            <p:cNvPr id="157" name="Text Box 210"/>
            <p:cNvSpPr txBox="1">
              <a:spLocks noChangeArrowheads="1"/>
            </p:cNvSpPr>
            <p:nvPr/>
          </p:nvSpPr>
          <p:spPr bwMode="auto">
            <a:xfrm>
              <a:off x="2685" y="939"/>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ND</a:t>
              </a:r>
            </a:p>
          </p:txBody>
        </p:sp>
        <p:sp>
          <p:nvSpPr>
            <p:cNvPr id="158" name="Text Box 211"/>
            <p:cNvSpPr txBox="1">
              <a:spLocks noChangeArrowheads="1"/>
            </p:cNvSpPr>
            <p:nvPr/>
          </p:nvSpPr>
          <p:spPr bwMode="auto">
            <a:xfrm>
              <a:off x="2059" y="2426"/>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NM</a:t>
              </a:r>
            </a:p>
          </p:txBody>
        </p:sp>
        <p:sp>
          <p:nvSpPr>
            <p:cNvPr id="159" name="Text Box 212"/>
            <p:cNvSpPr txBox="1">
              <a:spLocks noChangeArrowheads="1"/>
            </p:cNvSpPr>
            <p:nvPr/>
          </p:nvSpPr>
          <p:spPr bwMode="auto">
            <a:xfrm>
              <a:off x="2839" y="2332"/>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OK</a:t>
              </a:r>
            </a:p>
          </p:txBody>
        </p:sp>
        <p:sp>
          <p:nvSpPr>
            <p:cNvPr id="160" name="Text Box 213"/>
            <p:cNvSpPr txBox="1">
              <a:spLocks noChangeArrowheads="1"/>
            </p:cNvSpPr>
            <p:nvPr/>
          </p:nvSpPr>
          <p:spPr bwMode="auto">
            <a:xfrm>
              <a:off x="3323" y="2808"/>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LA</a:t>
              </a:r>
            </a:p>
          </p:txBody>
        </p:sp>
        <p:sp>
          <p:nvSpPr>
            <p:cNvPr id="161" name="Text Box 214"/>
            <p:cNvSpPr txBox="1">
              <a:spLocks noChangeArrowheads="1"/>
            </p:cNvSpPr>
            <p:nvPr/>
          </p:nvSpPr>
          <p:spPr bwMode="auto">
            <a:xfrm>
              <a:off x="3513" y="2616"/>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MS</a:t>
              </a:r>
            </a:p>
          </p:txBody>
        </p:sp>
        <p:sp>
          <p:nvSpPr>
            <p:cNvPr id="162" name="Text Box 215"/>
            <p:cNvSpPr txBox="1">
              <a:spLocks noChangeArrowheads="1"/>
            </p:cNvSpPr>
            <p:nvPr/>
          </p:nvSpPr>
          <p:spPr bwMode="auto">
            <a:xfrm>
              <a:off x="3843" y="2623"/>
              <a:ext cx="258" cy="18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latin typeface="Arial" pitchFamily="34" charset="0"/>
                  <a:cs typeface="Arial" pitchFamily="34" charset="0"/>
                </a:rPr>
                <a:t>AL</a:t>
              </a:r>
            </a:p>
          </p:txBody>
        </p:sp>
        <p:sp>
          <p:nvSpPr>
            <p:cNvPr id="163"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4" name="Text Box 217"/>
            <p:cNvSpPr txBox="1">
              <a:spLocks noChangeArrowheads="1"/>
            </p:cNvSpPr>
            <p:nvPr/>
          </p:nvSpPr>
          <p:spPr bwMode="auto">
            <a:xfrm>
              <a:off x="5224" y="1872"/>
              <a:ext cx="314" cy="125"/>
            </a:xfrm>
            <a:prstGeom prst="rect">
              <a:avLst/>
            </a:prstGeom>
            <a:pattFill prst="pct5">
              <a:fgClr>
                <a:schemeClr val="tx1"/>
              </a:fgClr>
              <a:bgClr>
                <a:schemeClr val="bg1"/>
              </a:bgClr>
            </a:pattFill>
            <a:ln w="9525">
              <a:solidFill>
                <a:schemeClr val="tx1"/>
              </a:solidFill>
              <a:miter lim="800000"/>
              <a:headEnd/>
              <a:tailEnd/>
            </a:ln>
          </p:spPr>
          <p:txBody>
            <a:bodyPr tIns="18288" bIns="18288">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DE</a:t>
              </a:r>
            </a:p>
          </p:txBody>
        </p:sp>
      </p:grpSp>
      <p:grpSp>
        <p:nvGrpSpPr>
          <p:cNvPr id="173" name="Group 188"/>
          <p:cNvGrpSpPr>
            <a:grpSpLocks/>
          </p:cNvGrpSpPr>
          <p:nvPr/>
        </p:nvGrpSpPr>
        <p:grpSpPr bwMode="auto">
          <a:xfrm>
            <a:off x="685800" y="4572000"/>
            <a:ext cx="1139825" cy="1150938"/>
            <a:chOff x="4" y="3976"/>
            <a:chExt cx="1253" cy="975"/>
          </a:xfrm>
        </p:grpSpPr>
        <p:grpSp>
          <p:nvGrpSpPr>
            <p:cNvPr id="174" name="Group 191"/>
            <p:cNvGrpSpPr>
              <a:grpSpLocks/>
            </p:cNvGrpSpPr>
            <p:nvPr/>
          </p:nvGrpSpPr>
          <p:grpSpPr bwMode="auto">
            <a:xfrm>
              <a:off x="77" y="4073"/>
              <a:ext cx="1087" cy="711"/>
              <a:chOff x="77" y="4073"/>
              <a:chExt cx="1087" cy="711"/>
            </a:xfrm>
          </p:grpSpPr>
          <p:sp>
            <p:nvSpPr>
              <p:cNvPr id="186"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7"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75"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176"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77" name="Group 196"/>
            <p:cNvGrpSpPr>
              <a:grpSpLocks/>
            </p:cNvGrpSpPr>
            <p:nvPr/>
          </p:nvGrpSpPr>
          <p:grpSpPr bwMode="auto">
            <a:xfrm>
              <a:off x="4" y="3976"/>
              <a:ext cx="1253" cy="975"/>
              <a:chOff x="4" y="3976"/>
              <a:chExt cx="1253" cy="975"/>
            </a:xfrm>
          </p:grpSpPr>
          <p:grpSp>
            <p:nvGrpSpPr>
              <p:cNvPr id="178" name="Group 198"/>
              <p:cNvGrpSpPr>
                <a:grpSpLocks/>
              </p:cNvGrpSpPr>
              <p:nvPr/>
            </p:nvGrpSpPr>
            <p:grpSpPr bwMode="auto">
              <a:xfrm>
                <a:off x="77" y="4073"/>
                <a:ext cx="1087" cy="711"/>
                <a:chOff x="77" y="4073"/>
                <a:chExt cx="1087" cy="711"/>
              </a:xfrm>
            </p:grpSpPr>
            <p:sp>
              <p:nvSpPr>
                <p:cNvPr id="184"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5"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179" name="Group 202"/>
              <p:cNvGrpSpPr>
                <a:grpSpLocks/>
              </p:cNvGrpSpPr>
              <p:nvPr/>
            </p:nvGrpSpPr>
            <p:grpSpPr bwMode="auto">
              <a:xfrm>
                <a:off x="77" y="4073"/>
                <a:ext cx="1087" cy="711"/>
                <a:chOff x="77" y="4073"/>
                <a:chExt cx="1087" cy="711"/>
              </a:xfrm>
            </p:grpSpPr>
            <p:sp>
              <p:nvSpPr>
                <p:cNvPr id="182"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3"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rgbClr val="AABA0A"/>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grpSp>
          <p:sp>
            <p:nvSpPr>
              <p:cNvPr id="180" name="Rectangle 205"/>
              <p:cNvSpPr>
                <a:spLocks noChangeArrowheads="1"/>
              </p:cNvSpPr>
              <p:nvPr/>
            </p:nvSpPr>
            <p:spPr bwMode="auto">
              <a:xfrm>
                <a:off x="465" y="4240"/>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chemeClr val="bg1"/>
                    </a:solidFill>
                    <a:latin typeface="Arial" pitchFamily="34" charset="0"/>
                    <a:ea typeface="Times New Roman" pitchFamily="18" charset="0"/>
                    <a:cs typeface="Arial" pitchFamily="34" charset="0"/>
                  </a:rPr>
                  <a:t>AK</a:t>
                </a:r>
              </a:p>
            </p:txBody>
          </p:sp>
          <p:sp>
            <p:nvSpPr>
              <p:cNvPr id="181"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188" name="Group 11"/>
          <p:cNvGrpSpPr>
            <a:grpSpLocks/>
          </p:cNvGrpSpPr>
          <p:nvPr/>
        </p:nvGrpSpPr>
        <p:grpSpPr bwMode="auto">
          <a:xfrm>
            <a:off x="2079108" y="4846320"/>
            <a:ext cx="873125" cy="865188"/>
            <a:chOff x="144" y="2832"/>
            <a:chExt cx="912" cy="672"/>
          </a:xfrm>
          <a:solidFill>
            <a:schemeClr val="accent1">
              <a:lumMod val="20000"/>
              <a:lumOff val="80000"/>
            </a:schemeClr>
          </a:solidFill>
        </p:grpSpPr>
        <p:sp>
          <p:nvSpPr>
            <p:cNvPr id="189" name="Rectangle 12"/>
            <p:cNvSpPr>
              <a:spLocks noChangeArrowheads="1"/>
            </p:cNvSpPr>
            <p:nvPr/>
          </p:nvSpPr>
          <p:spPr bwMode="auto">
            <a:xfrm>
              <a:off x="144" y="2832"/>
              <a:ext cx="912" cy="672"/>
            </a:xfrm>
            <a:prstGeom prst="rect">
              <a:avLst/>
            </a:prstGeom>
            <a:solidFill>
              <a:schemeClr val="bg1"/>
            </a:solidFill>
            <a:ln w="12700" cmpd="dbl">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90" name="Group 13"/>
            <p:cNvGrpSpPr>
              <a:grpSpLocks noChangeAspect="1"/>
            </p:cNvGrpSpPr>
            <p:nvPr/>
          </p:nvGrpSpPr>
          <p:grpSpPr bwMode="auto">
            <a:xfrm>
              <a:off x="190" y="2940"/>
              <a:ext cx="695" cy="478"/>
              <a:chOff x="240" y="3317"/>
              <a:chExt cx="869" cy="594"/>
            </a:xfrm>
            <a:grpFill/>
          </p:grpSpPr>
          <p:sp>
            <p:nvSpPr>
              <p:cNvPr id="192" name="Freeform 14"/>
              <p:cNvSpPr>
                <a:spLocks noChangeAspect="1"/>
              </p:cNvSpPr>
              <p:nvPr/>
            </p:nvSpPr>
            <p:spPr bwMode="auto">
              <a:xfrm>
                <a:off x="894" y="3680"/>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3" name="Freeform 15"/>
              <p:cNvSpPr>
                <a:spLocks noChangeAspect="1"/>
              </p:cNvSpPr>
              <p:nvPr/>
            </p:nvSpPr>
            <p:spPr bwMode="auto">
              <a:xfrm>
                <a:off x="776" y="3531"/>
                <a:ext cx="128" cy="79"/>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4" name="Freeform 16"/>
              <p:cNvSpPr>
                <a:spLocks noChangeAspect="1"/>
              </p:cNvSpPr>
              <p:nvPr/>
            </p:nvSpPr>
            <p:spPr bwMode="auto">
              <a:xfrm>
                <a:off x="781" y="3595"/>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5" name="Freeform 17"/>
              <p:cNvSpPr>
                <a:spLocks noChangeAspect="1"/>
              </p:cNvSpPr>
              <p:nvPr/>
            </p:nvSpPr>
            <p:spPr bwMode="auto">
              <a:xfrm>
                <a:off x="715" y="3543"/>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6" name="Freeform 18"/>
              <p:cNvSpPr>
                <a:spLocks noChangeAspect="1"/>
              </p:cNvSpPr>
              <p:nvPr/>
            </p:nvSpPr>
            <p:spPr bwMode="auto">
              <a:xfrm>
                <a:off x="673" y="3491"/>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7" name="Freeform 19"/>
              <p:cNvSpPr>
                <a:spLocks noChangeAspect="1"/>
              </p:cNvSpPr>
              <p:nvPr/>
            </p:nvSpPr>
            <p:spPr bwMode="auto">
              <a:xfrm>
                <a:off x="503" y="3410"/>
                <a:ext cx="109" cy="82"/>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8" name="Freeform 20"/>
              <p:cNvSpPr>
                <a:spLocks noChangeAspect="1"/>
              </p:cNvSpPr>
              <p:nvPr/>
            </p:nvSpPr>
            <p:spPr bwMode="auto">
              <a:xfrm>
                <a:off x="320" y="3324"/>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9" name="Freeform 21"/>
              <p:cNvSpPr>
                <a:spLocks noChangeAspect="1"/>
              </p:cNvSpPr>
              <p:nvPr/>
            </p:nvSpPr>
            <p:spPr bwMode="auto">
              <a:xfrm>
                <a:off x="244" y="3367"/>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0" name="Freeform 22"/>
              <p:cNvSpPr>
                <a:spLocks noChangeAspect="1"/>
              </p:cNvSpPr>
              <p:nvPr/>
            </p:nvSpPr>
            <p:spPr bwMode="auto">
              <a:xfrm>
                <a:off x="890" y="3670"/>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chemeClr val="bg1">
                  <a:lumMod val="5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1" name="Freeform 23"/>
              <p:cNvSpPr>
                <a:spLocks noChangeAspect="1"/>
              </p:cNvSpPr>
              <p:nvPr/>
            </p:nvSpPr>
            <p:spPr bwMode="auto">
              <a:xfrm>
                <a:off x="772" y="3525"/>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chemeClr val="bg1">
                  <a:lumMod val="5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2" name="Freeform 24"/>
              <p:cNvSpPr>
                <a:spLocks noChangeAspect="1"/>
              </p:cNvSpPr>
              <p:nvPr/>
            </p:nvSpPr>
            <p:spPr bwMode="auto">
              <a:xfrm>
                <a:off x="776" y="3588"/>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3" name="Freeform 25"/>
              <p:cNvSpPr>
                <a:spLocks noChangeAspect="1"/>
              </p:cNvSpPr>
              <p:nvPr/>
            </p:nvSpPr>
            <p:spPr bwMode="auto">
              <a:xfrm>
                <a:off x="711" y="3536"/>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solidFill>
                <a:schemeClr val="accent2"/>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4" name="Freeform 26"/>
              <p:cNvSpPr>
                <a:spLocks noChangeAspect="1"/>
              </p:cNvSpPr>
              <p:nvPr/>
            </p:nvSpPr>
            <p:spPr bwMode="auto">
              <a:xfrm>
                <a:off x="669" y="3484"/>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5" name="Freeform 27"/>
              <p:cNvSpPr>
                <a:spLocks noChangeAspect="1"/>
              </p:cNvSpPr>
              <p:nvPr/>
            </p:nvSpPr>
            <p:spPr bwMode="auto">
              <a:xfrm>
                <a:off x="499" y="3401"/>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chemeClr val="bg1">
                  <a:lumMod val="5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6" name="Freeform 28"/>
              <p:cNvSpPr>
                <a:spLocks noChangeAspect="1"/>
              </p:cNvSpPr>
              <p:nvPr/>
            </p:nvSpPr>
            <p:spPr bwMode="auto">
              <a:xfrm>
                <a:off x="316" y="3317"/>
                <a:ext cx="82" cy="67"/>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chemeClr val="bg1">
                  <a:lumMod val="5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207" name="Freeform 29"/>
              <p:cNvSpPr>
                <a:spLocks noChangeAspect="1"/>
              </p:cNvSpPr>
              <p:nvPr/>
            </p:nvSpPr>
            <p:spPr bwMode="auto">
              <a:xfrm>
                <a:off x="240" y="3360"/>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solidFill>
                <a:schemeClr val="accent1">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91" name="Text Box 30"/>
            <p:cNvSpPr txBox="1">
              <a:spLocks noChangeArrowheads="1"/>
            </p:cNvSpPr>
            <p:nvPr/>
          </p:nvSpPr>
          <p:spPr bwMode="auto">
            <a:xfrm>
              <a:off x="191" y="3261"/>
              <a:ext cx="302" cy="177"/>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HI</a:t>
              </a:r>
            </a:p>
          </p:txBody>
        </p:sp>
      </p:grpSp>
      <p:sp>
        <p:nvSpPr>
          <p:cNvPr id="208" name="Rectangle 222"/>
          <p:cNvSpPr>
            <a:spLocks noChangeArrowheads="1"/>
          </p:cNvSpPr>
          <p:nvPr/>
        </p:nvSpPr>
        <p:spPr bwMode="auto">
          <a:xfrm>
            <a:off x="3439018" y="5372432"/>
            <a:ext cx="274320" cy="274320"/>
          </a:xfrm>
          <a:prstGeom prst="rect">
            <a:avLst/>
          </a:prstGeom>
          <a:solidFill>
            <a:schemeClr val="bg1">
              <a:lumMod val="50000"/>
            </a:schemeClr>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chemeClr val="bg1">
                  <a:lumMod val="50000"/>
                </a:schemeClr>
              </a:solidFill>
              <a:cs typeface="Arial" pitchFamily="34" charset="0"/>
            </a:endParaRPr>
          </a:p>
        </p:txBody>
      </p:sp>
      <p:sp>
        <p:nvSpPr>
          <p:cNvPr id="209" name="Text Box 220"/>
          <p:cNvSpPr txBox="1">
            <a:spLocks noChangeArrowheads="1"/>
          </p:cNvSpPr>
          <p:nvPr/>
        </p:nvSpPr>
        <p:spPr bwMode="auto">
          <a:xfrm>
            <a:off x="3804778" y="5434913"/>
            <a:ext cx="2103120" cy="18288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63.51-77.46% (1</a:t>
            </a:r>
            <a:r>
              <a:rPr lang="en-US" sz="1000" kern="0" baseline="30000" dirty="0" smtClean="0">
                <a:solidFill>
                  <a:sysClr val="windowText" lastClr="000000"/>
                </a:solidFill>
                <a:cs typeface="Arial" pitchFamily="34" charset="0"/>
              </a:rPr>
              <a:t>st</a:t>
            </a:r>
            <a:r>
              <a:rPr lang="en-US" sz="1000" kern="0" dirty="0" smtClean="0">
                <a:solidFill>
                  <a:sysClr val="windowText" lastClr="000000"/>
                </a:solidFill>
                <a:cs typeface="Arial" pitchFamily="34" charset="0"/>
              </a:rPr>
              <a:t> Quartile-Lowest)</a:t>
            </a:r>
            <a:endParaRPr lang="en-US" sz="1000" kern="0" dirty="0">
              <a:solidFill>
                <a:sysClr val="windowText" lastClr="000000"/>
              </a:solidFill>
              <a:cs typeface="Arial" pitchFamily="34" charset="0"/>
            </a:endParaRPr>
          </a:p>
        </p:txBody>
      </p:sp>
      <p:sp>
        <p:nvSpPr>
          <p:cNvPr id="210" name="Rectangle 12"/>
          <p:cNvSpPr>
            <a:spLocks noChangeArrowheads="1"/>
          </p:cNvSpPr>
          <p:nvPr/>
        </p:nvSpPr>
        <p:spPr bwMode="auto">
          <a:xfrm>
            <a:off x="7358139" y="4346361"/>
            <a:ext cx="838200" cy="640080"/>
          </a:xfrm>
          <a:prstGeom prst="rect">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11" name="Freeform 210"/>
          <p:cNvSpPr/>
          <p:nvPr/>
        </p:nvSpPr>
        <p:spPr>
          <a:xfrm>
            <a:off x="7472680" y="4393832"/>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rgbClr val="AABA0A"/>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28575">
                <a:solidFill>
                  <a:schemeClr val="tx1"/>
                </a:solidFill>
              </a:ln>
            </a:endParaRPr>
          </a:p>
        </p:txBody>
      </p:sp>
      <p:sp>
        <p:nvSpPr>
          <p:cNvPr id="212" name="Text Box 30"/>
          <p:cNvSpPr txBox="1">
            <a:spLocks noChangeArrowheads="1"/>
          </p:cNvSpPr>
          <p:nvPr/>
        </p:nvSpPr>
        <p:spPr bwMode="auto">
          <a:xfrm>
            <a:off x="7570780" y="4702625"/>
            <a:ext cx="362600" cy="228600"/>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rgbClr val="000000"/>
                </a:solidFill>
                <a:latin typeface="Arial" pitchFamily="34" charset="0"/>
                <a:cs typeface="Arial" pitchFamily="34" charset="0"/>
              </a:rPr>
              <a:t>PR</a:t>
            </a:r>
            <a:endParaRPr lang="en-US" sz="1000" kern="0" dirty="0">
              <a:solidFill>
                <a:srgbClr val="000000"/>
              </a:solidFill>
              <a:latin typeface="Arial" pitchFamily="34" charset="0"/>
              <a:cs typeface="Arial" pitchFamily="34" charset="0"/>
            </a:endParaRPr>
          </a:p>
        </p:txBody>
      </p:sp>
      <p:sp>
        <p:nvSpPr>
          <p:cNvPr id="213" name="Freeform 94"/>
          <p:cNvSpPr>
            <a:spLocks/>
          </p:cNvSpPr>
          <p:nvPr/>
        </p:nvSpPr>
        <p:spPr bwMode="auto">
          <a:xfrm rot="13400463">
            <a:off x="6792200" y="3560602"/>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4" name="Text Box 217"/>
          <p:cNvSpPr txBox="1">
            <a:spLocks noChangeArrowheads="1"/>
          </p:cNvSpPr>
          <p:nvPr/>
        </p:nvSpPr>
        <p:spPr bwMode="auto">
          <a:xfrm>
            <a:off x="6847544" y="3628700"/>
            <a:ext cx="461963" cy="24606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DC</a:t>
            </a:r>
          </a:p>
        </p:txBody>
      </p:sp>
      <p:sp>
        <p:nvSpPr>
          <p:cNvPr id="215" name="Line 153"/>
          <p:cNvSpPr>
            <a:spLocks noChangeShapeType="1"/>
          </p:cNvSpPr>
          <p:nvPr/>
        </p:nvSpPr>
        <p:spPr bwMode="auto">
          <a:xfrm>
            <a:off x="6305384" y="3028653"/>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6" name="Line 153"/>
          <p:cNvSpPr>
            <a:spLocks noChangeShapeType="1"/>
          </p:cNvSpPr>
          <p:nvPr/>
        </p:nvSpPr>
        <p:spPr bwMode="auto">
          <a:xfrm rot="480000">
            <a:off x="6292197" y="3114439"/>
            <a:ext cx="64008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7" name="Rectangle 222"/>
          <p:cNvSpPr>
            <a:spLocks noChangeArrowheads="1"/>
          </p:cNvSpPr>
          <p:nvPr/>
        </p:nvSpPr>
        <p:spPr bwMode="auto">
          <a:xfrm>
            <a:off x="3433520" y="5700803"/>
            <a:ext cx="274320" cy="274320"/>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8" name="Rectangle 222"/>
          <p:cNvSpPr>
            <a:spLocks noChangeArrowheads="1"/>
          </p:cNvSpPr>
          <p:nvPr/>
        </p:nvSpPr>
        <p:spPr bwMode="auto">
          <a:xfrm>
            <a:off x="5943600" y="5374696"/>
            <a:ext cx="274320" cy="274320"/>
          </a:xfrm>
          <a:prstGeom prst="rect">
            <a:avLst/>
          </a:prstGeom>
          <a:pattFill prst="pct5">
            <a:fgClr>
              <a:schemeClr val="tx1"/>
            </a:fgClr>
            <a:bgClr>
              <a:schemeClr val="bg1"/>
            </a:bgClr>
          </a:patt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19" name="Rectangle 222"/>
          <p:cNvSpPr>
            <a:spLocks noChangeArrowheads="1"/>
          </p:cNvSpPr>
          <p:nvPr/>
        </p:nvSpPr>
        <p:spPr bwMode="auto">
          <a:xfrm>
            <a:off x="5943600" y="5693936"/>
            <a:ext cx="274320" cy="274320"/>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0" name="Text Box 220"/>
          <p:cNvSpPr txBox="1">
            <a:spLocks noChangeArrowheads="1"/>
          </p:cNvSpPr>
          <p:nvPr/>
        </p:nvSpPr>
        <p:spPr bwMode="auto">
          <a:xfrm>
            <a:off x="3815746" y="5771725"/>
            <a:ext cx="1915160" cy="15388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77.47-79.79% (2</a:t>
            </a:r>
            <a:r>
              <a:rPr lang="en-US" sz="1000" kern="0" baseline="30000" dirty="0" smtClean="0">
                <a:solidFill>
                  <a:sysClr val="windowText" lastClr="000000"/>
                </a:solidFill>
                <a:cs typeface="Arial" pitchFamily="34" charset="0"/>
              </a:rPr>
              <a:t>nd</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221" name="Text Box 220"/>
          <p:cNvSpPr txBox="1">
            <a:spLocks noChangeArrowheads="1"/>
          </p:cNvSpPr>
          <p:nvPr/>
        </p:nvSpPr>
        <p:spPr bwMode="auto">
          <a:xfrm>
            <a:off x="6309360" y="5432648"/>
            <a:ext cx="1911096"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79.80-83.98% (3</a:t>
            </a:r>
            <a:r>
              <a:rPr lang="en-US" sz="1000" kern="0" baseline="30000" dirty="0" smtClean="0">
                <a:solidFill>
                  <a:sysClr val="windowText" lastClr="000000"/>
                </a:solidFill>
                <a:cs typeface="Arial" panose="020B0604020202020204" pitchFamily="34" charset="0"/>
              </a:rPr>
              <a:t>rd</a:t>
            </a:r>
            <a:r>
              <a:rPr lang="en-US" sz="1000" kern="0" dirty="0" smtClean="0">
                <a:solidFill>
                  <a:sysClr val="windowText" lastClr="000000"/>
                </a:solidFill>
                <a:cs typeface="Arial" panose="020B0604020202020204" pitchFamily="34" charset="0"/>
              </a:rPr>
              <a:t> Quartile)</a:t>
            </a:r>
            <a:endParaRPr lang="en-US" sz="1000" kern="0" dirty="0">
              <a:solidFill>
                <a:sysClr val="windowText" lastClr="000000"/>
              </a:solidFill>
              <a:cs typeface="Arial" panose="020B0604020202020204" pitchFamily="34" charset="0"/>
            </a:endParaRPr>
          </a:p>
        </p:txBody>
      </p:sp>
      <p:sp>
        <p:nvSpPr>
          <p:cNvPr id="222" name="Text Box 220"/>
          <p:cNvSpPr txBox="1">
            <a:spLocks noChangeArrowheads="1"/>
          </p:cNvSpPr>
          <p:nvPr/>
        </p:nvSpPr>
        <p:spPr bwMode="auto">
          <a:xfrm>
            <a:off x="6309360" y="5769864"/>
            <a:ext cx="2103120" cy="182880"/>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83.99-91.45%</a:t>
            </a: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latin typeface="Arial" panose="020B0604020202020204" pitchFamily="34" charset="0"/>
                <a:cs typeface="Arial" panose="020B0604020202020204" pitchFamily="34" charset="0"/>
              </a:rPr>
              <a:t>(4</a:t>
            </a:r>
            <a:r>
              <a:rPr lang="en-US" sz="1000" kern="0" baseline="30000" dirty="0" smtClean="0">
                <a:solidFill>
                  <a:sysClr val="windowText" lastClr="000000"/>
                </a:solidFill>
                <a:latin typeface="Arial" panose="020B0604020202020204" pitchFamily="34" charset="0"/>
                <a:cs typeface="Arial" panose="020B0604020202020204" pitchFamily="34" charset="0"/>
              </a:rPr>
              <a:t>th</a:t>
            </a:r>
            <a:r>
              <a:rPr lang="en-US" sz="1000" kern="0" dirty="0" smtClean="0">
                <a:solidFill>
                  <a:sysClr val="windowText" lastClr="000000"/>
                </a:solidFill>
                <a:latin typeface="Arial" panose="020B0604020202020204" pitchFamily="34" charset="0"/>
                <a:cs typeface="Arial" panose="020B0604020202020204" pitchFamily="34" charset="0"/>
              </a:rPr>
              <a:t> Quartile-Highest)</a:t>
            </a:r>
            <a:endParaRPr lang="en-US" sz="1000" kern="0" dirty="0">
              <a:solidFill>
                <a:sysClr val="windowText" lastClr="000000"/>
              </a:solidFill>
              <a:latin typeface="Arial" panose="020B0604020202020204" pitchFamily="34" charset="0"/>
              <a:cs typeface="Arial" panose="020B0604020202020204" pitchFamily="34" charset="0"/>
            </a:endParaRPr>
          </a:p>
        </p:txBody>
      </p:sp>
      <p:sp>
        <p:nvSpPr>
          <p:cNvPr id="223" name="Rectangle 222"/>
          <p:cNvSpPr>
            <a:spLocks noChangeArrowheads="1"/>
          </p:cNvSpPr>
          <p:nvPr/>
        </p:nvSpPr>
        <p:spPr bwMode="auto">
          <a:xfrm>
            <a:off x="3438144" y="6035040"/>
            <a:ext cx="274320" cy="274320"/>
          </a:xfrm>
          <a:prstGeom prst="rect">
            <a:avLst/>
          </a:prstGeom>
          <a:solidFill>
            <a:schemeClr val="bg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224" name="Text Box 220"/>
          <p:cNvSpPr txBox="1">
            <a:spLocks noChangeArrowheads="1"/>
          </p:cNvSpPr>
          <p:nvPr/>
        </p:nvSpPr>
        <p:spPr bwMode="auto">
          <a:xfrm>
            <a:off x="3813048" y="6099048"/>
            <a:ext cx="1915160" cy="15388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Missing</a:t>
            </a:r>
            <a:endParaRPr lang="en-US" sz="1000" kern="0" dirty="0">
              <a:solidFill>
                <a:sysClr val="windowText" lastClr="000000"/>
              </a:solidFill>
              <a:cs typeface="Arial" pitchFamily="34" charset="0"/>
            </a:endParaRPr>
          </a:p>
        </p:txBody>
      </p:sp>
    </p:spTree>
    <p:extLst>
      <p:ext uri="{BB962C8B-B14F-4D97-AF65-F5344CB8AC3E}">
        <p14:creationId xmlns:p14="http://schemas.microsoft.com/office/powerpoint/2010/main" val="35631198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Ryan White HIV/AIDS program: HIV patients who were retained in HIV care (at least 2 ambulatory visit dates at least 90 days apart), by race/ethnicity and gender</a:t>
            </a:r>
            <a:endParaRPr lang="en-US" sz="200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996075272"/>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66498133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457200" y="5669280"/>
            <a:ext cx="8229600" cy="731520"/>
          </a:xfrm>
          <a:prstGeom prst="rect">
            <a:avLst/>
          </a:prstGeom>
          <a:noFill/>
        </p:spPr>
        <p:txBody>
          <a:bodyPr wrap="square" rtlCol="0">
            <a:spAutoFit/>
          </a:bodyPr>
          <a:lstStyle/>
          <a:p>
            <a:r>
              <a:rPr lang="en-US" sz="1000" b="1" dirty="0" smtClean="0"/>
              <a:t>Key: </a:t>
            </a:r>
            <a:r>
              <a:rPr lang="en-US" sz="1000" dirty="0" smtClean="0"/>
              <a:t>NHOPI = </a:t>
            </a:r>
            <a:r>
              <a:rPr lang="en-US" sz="1000" dirty="0"/>
              <a:t>Native Hawaiian or Other Pacific </a:t>
            </a:r>
            <a:r>
              <a:rPr lang="en-US" sz="1000" dirty="0" smtClean="0"/>
              <a:t>Islander; AI/AN = </a:t>
            </a:r>
            <a:r>
              <a:rPr lang="en-US" sz="1000" dirty="0"/>
              <a:t>American Indian or Alaska </a:t>
            </a:r>
            <a:r>
              <a:rPr lang="en-US" sz="1000" dirty="0" smtClean="0"/>
              <a:t>Native.</a:t>
            </a:r>
          </a:p>
          <a:p>
            <a:r>
              <a:rPr lang="en-US" sz="1000" b="1" dirty="0"/>
              <a:t>Source: </a:t>
            </a:r>
            <a:r>
              <a:rPr lang="en-US" sz="1000" dirty="0"/>
              <a:t>Health Resources and Services </a:t>
            </a:r>
            <a:r>
              <a:rPr lang="en-US" sz="1000" dirty="0" smtClean="0"/>
              <a:t>Administration, HIV/AIDS Bureau, 2010-2013.</a:t>
            </a:r>
          </a:p>
          <a:p>
            <a:pPr marL="0" lvl="1"/>
            <a:r>
              <a:rPr lang="en-US" sz="1000" b="1" dirty="0" smtClean="0"/>
              <a:t>Note</a:t>
            </a:r>
            <a:r>
              <a:rPr lang="en-US" sz="1000" b="1" dirty="0"/>
              <a:t>:</a:t>
            </a:r>
            <a:r>
              <a:rPr lang="en-US" sz="1000" dirty="0"/>
              <a:t> Retained in care </a:t>
            </a:r>
            <a:r>
              <a:rPr lang="en-US" sz="1000" dirty="0" smtClean="0"/>
              <a:t>is </a:t>
            </a:r>
            <a:r>
              <a:rPr lang="en-US" sz="1000" dirty="0"/>
              <a:t>defined as having at least two HIV medical care visit dates that were at least 90 days apart in the calendar </a:t>
            </a:r>
            <a:r>
              <a:rPr lang="en-US" sz="1000" dirty="0" smtClean="0"/>
              <a:t>year, </a:t>
            </a:r>
            <a:r>
              <a:rPr lang="en-US" sz="1000" dirty="0"/>
              <a:t>with the first visit occurring </a:t>
            </a:r>
            <a:r>
              <a:rPr lang="en-US" sz="1000" dirty="0" smtClean="0"/>
              <a:t>before </a:t>
            </a:r>
            <a:r>
              <a:rPr lang="en-US" sz="1000" dirty="0"/>
              <a:t>September 1. </a:t>
            </a:r>
            <a:r>
              <a:rPr lang="en-US" sz="1000" dirty="0" smtClean="0"/>
              <a:t>White</a:t>
            </a:r>
            <a:r>
              <a:rPr lang="en-US" sz="1000" dirty="0"/>
              <a:t>, </a:t>
            </a:r>
            <a:r>
              <a:rPr lang="en-US" sz="1000" dirty="0" smtClean="0"/>
              <a:t>Black, Asian, NHOPI, and AI/AN </a:t>
            </a:r>
            <a:r>
              <a:rPr lang="en-US" sz="1000" dirty="0"/>
              <a:t>are non-Hispanic. Hispanic includes all races. </a:t>
            </a:r>
            <a:endParaRPr lang="en-US" sz="1200" dirty="0"/>
          </a:p>
          <a:p>
            <a:endParaRPr lang="en-US" sz="1200" dirty="0"/>
          </a:p>
          <a:p>
            <a:endParaRPr lang="en-US" sz="1200" dirty="0"/>
          </a:p>
        </p:txBody>
      </p:sp>
    </p:spTree>
    <p:extLst>
      <p:ext uri="{BB962C8B-B14F-4D97-AF65-F5344CB8AC3E}">
        <p14:creationId xmlns:p14="http://schemas.microsoft.com/office/powerpoint/2010/main" val="114429318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Ryan </a:t>
            </a:r>
            <a:r>
              <a:rPr lang="en-US" sz="1800" dirty="0" smtClean="0"/>
              <a:t>White HIV/AIDS program: </a:t>
            </a:r>
            <a:r>
              <a:rPr lang="en-US" sz="1800" dirty="0"/>
              <a:t>HIV patients who were retained in HIV care (at least 2 ambulatory visit dates at least 90 days apart</a:t>
            </a:r>
            <a:r>
              <a:rPr lang="en-US" sz="1800" dirty="0" smtClean="0"/>
              <a:t>), </a:t>
            </a:r>
            <a:r>
              <a:rPr lang="en-US" sz="1800" dirty="0"/>
              <a:t>by </a:t>
            </a:r>
            <a:r>
              <a:rPr lang="en-US" sz="1800" dirty="0" smtClean="0"/>
              <a:t>income and insurance</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706418537"/>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4278774543"/>
              </p:ext>
            </p:extLst>
          </p:nvPr>
        </p:nvGraphicFramePr>
        <p:xfrm>
          <a:off x="4419600" y="1447800"/>
          <a:ext cx="4267200" cy="4144963"/>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57200" y="5577840"/>
            <a:ext cx="8229600" cy="707886"/>
          </a:xfrm>
          <a:prstGeom prst="rect">
            <a:avLst/>
          </a:prstGeom>
        </p:spPr>
        <p:txBody>
          <a:bodyPr wrap="square">
            <a:spAutoFit/>
          </a:bodyPr>
          <a:lstStyle/>
          <a:p>
            <a:r>
              <a:rPr lang="en-US" sz="1000" b="1" dirty="0"/>
              <a:t>Source: </a:t>
            </a:r>
            <a:r>
              <a:rPr lang="en-US" sz="1000" dirty="0"/>
              <a:t>Health Resources and Services Administration, HIV/AIDS Bureau, 2010-2013.</a:t>
            </a:r>
          </a:p>
          <a:p>
            <a:pPr marL="0" lvl="1"/>
            <a:r>
              <a:rPr lang="en-US" sz="1000" b="1" dirty="0"/>
              <a:t>Note:</a:t>
            </a:r>
            <a:r>
              <a:rPr lang="en-US" sz="1000" dirty="0"/>
              <a:t> Retained in care is defined as having at least two HIV medical care visit dates that were at least 90 days apart in the calendar year, with the first visit occurring before September </a:t>
            </a:r>
            <a:r>
              <a:rPr lang="en-US" sz="1000" dirty="0" smtClean="0"/>
              <a:t>1. Poor </a:t>
            </a:r>
            <a:r>
              <a:rPr lang="en-US" sz="1000" dirty="0"/>
              <a:t>refers to household incomes below the Federal poverty line; low income, from </a:t>
            </a:r>
            <a:r>
              <a:rPr lang="en-US" sz="1000" dirty="0" smtClean="0"/>
              <a:t>the </a:t>
            </a:r>
            <a:r>
              <a:rPr lang="en-US" sz="1000" dirty="0"/>
              <a:t>poverty line to just below 200% of the poverty line; middle income, 200% to just below 300% of the poverty line; and high, 300% of the poverty line and over</a:t>
            </a:r>
            <a:r>
              <a:rPr lang="en-US" sz="1000" dirty="0" smtClean="0"/>
              <a:t>. </a:t>
            </a:r>
            <a:endParaRPr lang="en-US" sz="1000" dirty="0"/>
          </a:p>
        </p:txBody>
      </p:sp>
    </p:spTree>
    <p:extLst>
      <p:ext uri="{BB962C8B-B14F-4D97-AF65-F5344CB8AC3E}">
        <p14:creationId xmlns:p14="http://schemas.microsoft.com/office/powerpoint/2010/main" val="88891772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dirty="0" err="1" smtClean="0"/>
              <a:t>AIDSinfo</a:t>
            </a:r>
            <a:r>
              <a:rPr lang="en-US" dirty="0"/>
              <a:t>. Guidelines for the Prevention and Treatment of Opportunistic Infections in HIV-Infected Adults and </a:t>
            </a:r>
            <a:r>
              <a:rPr lang="en-US" dirty="0" smtClean="0"/>
              <a:t>Adolescents. Full Guideline, p. R-1. </a:t>
            </a:r>
            <a:r>
              <a:rPr lang="en-US" dirty="0" smtClean="0">
                <a:hlinkClick r:id="rId3"/>
              </a:rPr>
              <a:t>https</a:t>
            </a:r>
            <a:r>
              <a:rPr lang="en-US" dirty="0">
                <a:hlinkClick r:id="rId3"/>
              </a:rPr>
              <a:t>://</a:t>
            </a:r>
            <a:r>
              <a:rPr lang="en-US" dirty="0" smtClean="0">
                <a:hlinkClick r:id="rId3"/>
              </a:rPr>
              <a:t>aidsinfo.nih.gov/guidelines/html/4/adult-and-adolescent-oi-prevention-and-treatment-guidelines/0</a:t>
            </a:r>
            <a:r>
              <a:rPr lang="en-US" dirty="0" smtClean="0"/>
              <a:t>. Accessed September 6, 2016.</a:t>
            </a:r>
            <a:endParaRPr lang="en-US" dirty="0"/>
          </a:p>
          <a:p>
            <a:r>
              <a:rPr lang="en-US" dirty="0" err="1" smtClean="0"/>
              <a:t>Baral</a:t>
            </a:r>
            <a:r>
              <a:rPr lang="en-US" dirty="0" smtClean="0"/>
              <a:t> SD, </a:t>
            </a:r>
            <a:r>
              <a:rPr lang="en-US" dirty="0" err="1" smtClean="0"/>
              <a:t>Poteat</a:t>
            </a:r>
            <a:r>
              <a:rPr lang="en-US" dirty="0" smtClean="0"/>
              <a:t> T, </a:t>
            </a:r>
            <a:r>
              <a:rPr lang="en-US" dirty="0" err="1" smtClean="0"/>
              <a:t>Strömdahl</a:t>
            </a:r>
            <a:r>
              <a:rPr lang="en-US" dirty="0" smtClean="0"/>
              <a:t> S, et al. Worldwide burden of HIV in transgender women. Lancet Infect Dis 2013;13(3):214-22. PMID: 23260128. </a:t>
            </a:r>
            <a:r>
              <a:rPr lang="en-US" dirty="0" smtClean="0">
                <a:hlinkClick r:id="rId4"/>
              </a:rPr>
              <a:t>http://www.sciencedirect.com/science/article/pii/S1473309912703158</a:t>
            </a:r>
            <a:r>
              <a:rPr lang="en-US" dirty="0" smtClean="0"/>
              <a:t>. Accessed August 25, 2016.</a:t>
            </a:r>
          </a:p>
          <a:p>
            <a:r>
              <a:rPr lang="en-US" dirty="0" err="1" smtClean="0"/>
              <a:t>Bittencourt</a:t>
            </a:r>
            <a:r>
              <a:rPr lang="en-US" dirty="0" smtClean="0"/>
              <a:t> MS, </a:t>
            </a:r>
            <a:r>
              <a:rPr lang="en-US" dirty="0" err="1" smtClean="0"/>
              <a:t>Peixoto</a:t>
            </a:r>
            <a:r>
              <a:rPr lang="en-US" dirty="0" smtClean="0"/>
              <a:t> </a:t>
            </a:r>
            <a:r>
              <a:rPr lang="en-US" dirty="0"/>
              <a:t>D. </a:t>
            </a:r>
            <a:r>
              <a:rPr lang="en-US" dirty="0" smtClean="0"/>
              <a:t>Atherosclerosis </a:t>
            </a:r>
            <a:r>
              <a:rPr lang="en-US" dirty="0"/>
              <a:t>in HIV patients: </a:t>
            </a:r>
            <a:r>
              <a:rPr lang="en-US" dirty="0" smtClean="0"/>
              <a:t>a </a:t>
            </a:r>
            <a:r>
              <a:rPr lang="en-US" dirty="0"/>
              <a:t>different disease or more of the same</a:t>
            </a:r>
            <a:r>
              <a:rPr lang="en-US" dirty="0" smtClean="0"/>
              <a:t>? Atherosclerosis 2015;240(2):333-34</a:t>
            </a:r>
            <a:r>
              <a:rPr lang="en-US" dirty="0"/>
              <a:t>.</a:t>
            </a:r>
          </a:p>
          <a:p>
            <a:r>
              <a:rPr lang="en-US" dirty="0" smtClean="0"/>
              <a:t>Branch AD, Van Natta ML, </a:t>
            </a:r>
            <a:r>
              <a:rPr lang="en-US" dirty="0" err="1" smtClean="0"/>
              <a:t>Vachon</a:t>
            </a:r>
            <a:r>
              <a:rPr lang="en-US" dirty="0" smtClean="0"/>
              <a:t> ML, et al.; Studies of the Ocular Complications of AIDS Research Group. Mortality in hepatitis C virus-infected patients with a diagnosis of AIDS in the era of combination antiretroviral therapy. </a:t>
            </a:r>
            <a:r>
              <a:rPr lang="en-US" dirty="0" err="1" smtClean="0"/>
              <a:t>Clin</a:t>
            </a:r>
            <a:r>
              <a:rPr lang="en-US" dirty="0" smtClean="0"/>
              <a:t> Infect Dis 2012 Jul;55(1):137-44. </a:t>
            </a:r>
            <a:r>
              <a:rPr lang="en-US" dirty="0" err="1" smtClean="0"/>
              <a:t>Epub</a:t>
            </a:r>
            <a:r>
              <a:rPr lang="en-US" dirty="0" smtClean="0"/>
              <a:t> 2012 Apr 24. </a:t>
            </a:r>
            <a:r>
              <a:rPr lang="en-US" dirty="0" smtClean="0">
                <a:hlinkClick r:id="rId5"/>
              </a:rPr>
              <a:t>http://www.ncbi.nlm.nih.gov/pmc/articles/PMC3369565/</a:t>
            </a:r>
            <a:r>
              <a:rPr lang="en-US" dirty="0"/>
              <a:t>. </a:t>
            </a:r>
            <a:r>
              <a:rPr lang="en-US" dirty="0" smtClean="0"/>
              <a:t>Accessed August </a:t>
            </a:r>
            <a:r>
              <a:rPr lang="en-US" dirty="0"/>
              <a:t>25, </a:t>
            </a:r>
            <a:r>
              <a:rPr lang="en-US" dirty="0" smtClean="0"/>
              <a:t>2016.</a:t>
            </a:r>
          </a:p>
          <a:p>
            <a:r>
              <a:rPr lang="en-US" dirty="0" smtClean="0"/>
              <a:t>Centers for Disease Control and Prevention. HIV Among Gay and Bisexual Men. July 2015a. </a:t>
            </a:r>
            <a:r>
              <a:rPr lang="en-US" dirty="0" smtClean="0">
                <a:hlinkClick r:id="rId6"/>
              </a:rPr>
              <a:t>http://www.cdc.gov/hiv/group/msm/index.html</a:t>
            </a:r>
            <a:r>
              <a:rPr lang="en-US" dirty="0" smtClean="0"/>
              <a:t>. </a:t>
            </a:r>
            <a:r>
              <a:rPr lang="en-US" dirty="0"/>
              <a:t>Accessed August 25, 2016 </a:t>
            </a:r>
            <a:r>
              <a:rPr lang="en-US" dirty="0" smtClean="0"/>
              <a:t>.</a:t>
            </a:r>
          </a:p>
          <a:p>
            <a:r>
              <a:rPr lang="en-US" dirty="0" smtClean="0"/>
              <a:t>Centers for Disease Control and Prevention. HIV Among Transgender People. April 2015b. </a:t>
            </a:r>
            <a:r>
              <a:rPr lang="en-US" dirty="0" smtClean="0">
                <a:hlinkClick r:id="rId7"/>
              </a:rPr>
              <a:t>http://www.cdc.gov/hiv/group/gender/transgender/index.html</a:t>
            </a:r>
            <a:r>
              <a:rPr lang="en-US" dirty="0"/>
              <a:t>. </a:t>
            </a:r>
            <a:r>
              <a:rPr lang="en-US" dirty="0" smtClean="0"/>
              <a:t>Accessed August </a:t>
            </a:r>
            <a:r>
              <a:rPr lang="en-US" dirty="0"/>
              <a:t>25, 2016.</a:t>
            </a:r>
            <a:endParaRPr lang="en-US" dirty="0" smtClean="0"/>
          </a:p>
          <a:p>
            <a:r>
              <a:rPr lang="en-US" dirty="0" smtClean="0"/>
              <a:t>Centers for Disease Control and Prevention. HIV and Viral Hepatitis. March 2014. </a:t>
            </a:r>
            <a:r>
              <a:rPr lang="en-US" dirty="0" smtClean="0">
                <a:hlinkClick r:id="rId8"/>
              </a:rPr>
              <a:t>http://www.cdc.gov/hiv/pdf/library_factsheets_hiv_and_viral_hepatitis.pdf</a:t>
            </a:r>
            <a:r>
              <a:rPr lang="en-US" dirty="0" smtClean="0"/>
              <a:t>. </a:t>
            </a:r>
            <a:r>
              <a:rPr lang="en-US" dirty="0"/>
              <a:t>Accessed August 25, </a:t>
            </a:r>
            <a:r>
              <a:rPr lang="en-US" dirty="0" smtClean="0"/>
              <a:t>2016.</a:t>
            </a:r>
          </a:p>
          <a:p>
            <a:r>
              <a:rPr lang="en-US" dirty="0" smtClean="0"/>
              <a:t>Centers for Disease Control and Prevention. HIV in the United States: At A Glance. June 2016a. </a:t>
            </a:r>
            <a:r>
              <a:rPr lang="en-US" dirty="0" smtClean="0">
                <a:hlinkClick r:id="rId9"/>
              </a:rPr>
              <a:t>http://www.cdc.gov/hiv/statistics/basics/ataglance.html</a:t>
            </a:r>
            <a:r>
              <a:rPr lang="en-US" dirty="0" smtClean="0"/>
              <a:t>. </a:t>
            </a:r>
            <a:r>
              <a:rPr lang="en-US" dirty="0"/>
              <a:t>Accessed August 25, 2016.</a:t>
            </a:r>
            <a:endParaRPr lang="en-US" dirty="0" smtClean="0"/>
          </a:p>
          <a:p>
            <a:r>
              <a:rPr lang="en-US" dirty="0"/>
              <a:t>Centers for Disease Control and Prevention. Diagnoses of HIV infection in the United States and dependent areas, 2013. HIV Surveillance Report, Volume 25. </a:t>
            </a:r>
            <a:r>
              <a:rPr lang="en-US" dirty="0">
                <a:hlinkClick r:id="rId10"/>
              </a:rPr>
              <a:t>http://www.cdc.gov/hiv/library/reports/surveillance/</a:t>
            </a:r>
            <a:r>
              <a:rPr lang="en-US" dirty="0"/>
              <a:t>. February </a:t>
            </a:r>
            <a:r>
              <a:rPr lang="en-US" dirty="0" smtClean="0"/>
              <a:t>2015c. </a:t>
            </a:r>
            <a:r>
              <a:rPr lang="en-US" dirty="0"/>
              <a:t>Accessed August 25, </a:t>
            </a:r>
            <a:r>
              <a:rPr lang="en-US" dirty="0" smtClean="0"/>
              <a:t>2016.</a:t>
            </a:r>
            <a:endParaRPr lang="en-US" dirty="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2522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Centers </a:t>
            </a:r>
            <a:r>
              <a:rPr lang="en-US" dirty="0"/>
              <a:t>for Disease Control and Prevention. </a:t>
            </a:r>
            <a:r>
              <a:rPr lang="en-US" dirty="0" smtClean="0"/>
              <a:t>Diagnoses </a:t>
            </a:r>
            <a:r>
              <a:rPr lang="en-US" dirty="0"/>
              <a:t>of HIV </a:t>
            </a:r>
            <a:r>
              <a:rPr lang="en-US" dirty="0" smtClean="0"/>
              <a:t>infection </a:t>
            </a:r>
            <a:r>
              <a:rPr lang="en-US" dirty="0"/>
              <a:t>in the United States and </a:t>
            </a:r>
            <a:r>
              <a:rPr lang="en-US" dirty="0" smtClean="0"/>
              <a:t>dependent Areas</a:t>
            </a:r>
            <a:r>
              <a:rPr lang="en-US" dirty="0"/>
              <a:t>, </a:t>
            </a:r>
            <a:r>
              <a:rPr lang="en-US" dirty="0" smtClean="0"/>
              <a:t>2014. HIV </a:t>
            </a:r>
            <a:r>
              <a:rPr lang="en-US" dirty="0"/>
              <a:t>Surveillance Report, </a:t>
            </a:r>
            <a:r>
              <a:rPr lang="en-US" dirty="0" smtClean="0"/>
              <a:t>Volume </a:t>
            </a:r>
            <a:r>
              <a:rPr lang="en-US" dirty="0"/>
              <a:t>26. </a:t>
            </a:r>
            <a:r>
              <a:rPr lang="en-US" dirty="0" smtClean="0"/>
              <a:t>November 2015d. </a:t>
            </a:r>
            <a:r>
              <a:rPr lang="en-US" dirty="0" smtClean="0">
                <a:hlinkClick r:id="rId3"/>
              </a:rPr>
              <a:t>http</a:t>
            </a:r>
            <a:r>
              <a:rPr lang="en-US" dirty="0">
                <a:hlinkClick r:id="rId3"/>
              </a:rPr>
              <a:t>://www.cdc.gov/hiv/library/reports/surveillance</a:t>
            </a:r>
            <a:r>
              <a:rPr lang="en-US" dirty="0" smtClean="0">
                <a:hlinkClick r:id="rId3"/>
              </a:rPr>
              <a:t>/</a:t>
            </a:r>
            <a:r>
              <a:rPr lang="en-US" dirty="0" smtClean="0"/>
              <a:t>. Accessed </a:t>
            </a:r>
            <a:r>
              <a:rPr lang="en-US" dirty="0"/>
              <a:t>August </a:t>
            </a:r>
            <a:r>
              <a:rPr lang="en-US" dirty="0" smtClean="0"/>
              <a:t>25, </a:t>
            </a:r>
            <a:r>
              <a:rPr lang="en-US" dirty="0"/>
              <a:t>2016.</a:t>
            </a:r>
          </a:p>
          <a:p>
            <a:r>
              <a:rPr lang="en-US" dirty="0" smtClean="0"/>
              <a:t>Centers for Disease Control and Prevention. HIV Surveillance </a:t>
            </a:r>
            <a:r>
              <a:rPr lang="en-US" dirty="0"/>
              <a:t>by Race/Ethnicity. </a:t>
            </a:r>
            <a:r>
              <a:rPr lang="en-US" dirty="0">
                <a:hlinkClick r:id="rId4"/>
              </a:rPr>
              <a:t>http://</a:t>
            </a:r>
            <a:r>
              <a:rPr lang="en-US" dirty="0" smtClean="0">
                <a:hlinkClick r:id="rId4"/>
              </a:rPr>
              <a:t>www.cdc.gov/hiv/pdf/library/slidesets/cdc-hiv-surveillance-race-ethnicity.pdf</a:t>
            </a:r>
            <a:r>
              <a:rPr lang="en-US" dirty="0" smtClean="0"/>
              <a:t>. Last Reviewed August 26, 2016b. Accessed September 6, 2016.</a:t>
            </a:r>
            <a:endParaRPr lang="en-US" dirty="0"/>
          </a:p>
          <a:p>
            <a:r>
              <a:rPr lang="en-US" dirty="0" smtClean="0"/>
              <a:t>Centers for Disease Control and Prevention. </a:t>
            </a:r>
            <a:r>
              <a:rPr lang="en-US" dirty="0"/>
              <a:t>The </a:t>
            </a:r>
            <a:r>
              <a:rPr lang="en-US" dirty="0" err="1"/>
              <a:t>Serostatus</a:t>
            </a:r>
            <a:r>
              <a:rPr lang="en-US" dirty="0"/>
              <a:t> Approach. Essential Components of SAFE. September 2013. </a:t>
            </a:r>
            <a:r>
              <a:rPr lang="en-US" dirty="0">
                <a:hlinkClick r:id="rId5"/>
              </a:rPr>
              <a:t>http://www.cdc.gov/hiv/research/seroststatusapproach/safe.html</a:t>
            </a:r>
            <a:r>
              <a:rPr lang="en-US" dirty="0"/>
              <a:t>. Accessed August 25, 2016.</a:t>
            </a:r>
          </a:p>
          <a:p>
            <a:r>
              <a:rPr lang="en-US" dirty="0" err="1"/>
              <a:t>Colasanti</a:t>
            </a:r>
            <a:r>
              <a:rPr lang="en-US" dirty="0"/>
              <a:t> et al</a:t>
            </a:r>
            <a:r>
              <a:rPr lang="en-US" dirty="0" smtClean="0"/>
              <a:t>. Continuous </a:t>
            </a:r>
            <a:r>
              <a:rPr lang="en-US" dirty="0"/>
              <a:t>Retention and Viral Suppression Provide Further Insights Into the HIV Care Continuum Compared to the Cross-sectional HIV Care Cascade</a:t>
            </a:r>
            <a:r>
              <a:rPr lang="en-US" dirty="0" smtClean="0"/>
              <a:t>. CID </a:t>
            </a:r>
            <a:r>
              <a:rPr lang="en-US" dirty="0"/>
              <a:t>2016:62 (1 March).; </a:t>
            </a:r>
          </a:p>
          <a:p>
            <a:r>
              <a:rPr lang="en-US" dirty="0" smtClean="0"/>
              <a:t>Fishman </a:t>
            </a:r>
            <a:r>
              <a:rPr lang="en-US" dirty="0"/>
              <a:t>JA. Prevention of infection due to </a:t>
            </a:r>
            <a:r>
              <a:rPr lang="en-US" i="1" dirty="0"/>
              <a:t>Pneumocystis </a:t>
            </a:r>
            <a:r>
              <a:rPr lang="en-US" i="1" dirty="0" err="1"/>
              <a:t>carinii</a:t>
            </a:r>
            <a:r>
              <a:rPr lang="en-US" dirty="0"/>
              <a:t>. </a:t>
            </a:r>
            <a:r>
              <a:rPr lang="en-US" dirty="0" err="1"/>
              <a:t>Antimicrob</a:t>
            </a:r>
            <a:r>
              <a:rPr lang="en-US" dirty="0"/>
              <a:t> Agents </a:t>
            </a:r>
            <a:r>
              <a:rPr lang="en-US" dirty="0" err="1"/>
              <a:t>Chemother</a:t>
            </a:r>
            <a:r>
              <a:rPr lang="en-US" dirty="0"/>
              <a:t> 1998 May;42(5):995-1004.</a:t>
            </a:r>
          </a:p>
          <a:p>
            <a:r>
              <a:rPr lang="en-US" dirty="0" smtClean="0"/>
              <a:t>Grant JM </a:t>
            </a:r>
            <a:r>
              <a:rPr lang="en-US" dirty="0" err="1" smtClean="0"/>
              <a:t>Mottet</a:t>
            </a:r>
            <a:r>
              <a:rPr lang="en-US" dirty="0" smtClean="0"/>
              <a:t> LA, Tanis J, et al. </a:t>
            </a:r>
            <a:r>
              <a:rPr lang="en-US" dirty="0"/>
              <a:t>Injustice at </a:t>
            </a:r>
            <a:r>
              <a:rPr lang="en-US" dirty="0" smtClean="0"/>
              <a:t>every turn</a:t>
            </a:r>
            <a:r>
              <a:rPr lang="en-US" dirty="0"/>
              <a:t>: </a:t>
            </a:r>
            <a:r>
              <a:rPr lang="en-US" dirty="0" smtClean="0"/>
              <a:t>a report </a:t>
            </a:r>
            <a:r>
              <a:rPr lang="en-US" dirty="0"/>
              <a:t>of the National Transgender Discrimination Survey. </a:t>
            </a:r>
            <a:r>
              <a:rPr lang="en-US" dirty="0" smtClean="0"/>
              <a:t>Washington, DC: </a:t>
            </a:r>
            <a:r>
              <a:rPr lang="en-US" dirty="0"/>
              <a:t>National Center for Transgender Equality and National Gay and Lesbian Task </a:t>
            </a:r>
            <a:r>
              <a:rPr lang="en-US" dirty="0" smtClean="0"/>
              <a:t>Force; </a:t>
            </a:r>
            <a:r>
              <a:rPr lang="en-US" dirty="0"/>
              <a:t>2011.</a:t>
            </a:r>
          </a:p>
          <a:p>
            <a:r>
              <a:rPr lang="en-US" dirty="0" err="1" smtClean="0"/>
              <a:t>Herbst</a:t>
            </a:r>
            <a:r>
              <a:rPr lang="en-US" dirty="0" smtClean="0"/>
              <a:t> JH, Jacobs ED, Finlayson TJ, et al. Estimating the HIV prevalence and risk behaviors of transgender persons in the United States: a systematic review. AIDS </a:t>
            </a:r>
            <a:r>
              <a:rPr lang="en-US" dirty="0" err="1" smtClean="0"/>
              <a:t>Behav</a:t>
            </a:r>
            <a:r>
              <a:rPr lang="en-US" dirty="0" smtClean="0"/>
              <a:t> 2008 Jan;12(1):1-17. </a:t>
            </a:r>
            <a:r>
              <a:rPr lang="en-US" dirty="0" err="1" smtClean="0"/>
              <a:t>Epub</a:t>
            </a:r>
            <a:r>
              <a:rPr lang="en-US" dirty="0" smtClean="0"/>
              <a:t> 2007 Aug 13. PMID:17694429. </a:t>
            </a:r>
          </a:p>
          <a:p>
            <a:r>
              <a:rPr lang="en-US" dirty="0" err="1"/>
              <a:t>Horberg</a:t>
            </a:r>
            <a:r>
              <a:rPr lang="en-US" dirty="0" smtClean="0"/>
              <a:t>. The </a:t>
            </a:r>
            <a:r>
              <a:rPr lang="en-US" dirty="0"/>
              <a:t>HIV Care Cascade Measured Over Time and by Age, Sex, and Race in a Large National Integrated Care System</a:t>
            </a:r>
            <a:r>
              <a:rPr lang="en-US" dirty="0" smtClean="0"/>
              <a:t>. AIDS </a:t>
            </a:r>
            <a:r>
              <a:rPr lang="en-US" dirty="0"/>
              <a:t>PATIENT CARE and STDs</a:t>
            </a:r>
            <a:r>
              <a:rPr lang="en-US" dirty="0" smtClean="0"/>
              <a:t>. Volume </a:t>
            </a:r>
            <a:r>
              <a:rPr lang="en-US" dirty="0"/>
              <a:t>29, Number 11, 2015;</a:t>
            </a:r>
          </a:p>
          <a:p>
            <a:endParaRPr lang="en-US" dirty="0" smtClean="0"/>
          </a:p>
        </p:txBody>
      </p:sp>
    </p:spTree>
    <p:extLst>
      <p:ext uri="{BB962C8B-B14F-4D97-AF65-F5344CB8AC3E}">
        <p14:creationId xmlns:p14="http://schemas.microsoft.com/office/powerpoint/2010/main" val="277823425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p:txBody>
          <a:bodyPr>
            <a:normAutofit fontScale="47500" lnSpcReduction="20000"/>
          </a:bodyPr>
          <a:lstStyle/>
          <a:p>
            <a:r>
              <a:rPr lang="en-US" sz="2900" dirty="0" smtClean="0"/>
              <a:t>Ingle SM, May MT, Gill MJ, et al. Impact of risk factors for specific causes of death in the first and subsequent years of antiretroviral therapy among HIV-infected patients. </a:t>
            </a:r>
            <a:r>
              <a:rPr lang="en-US" sz="2900" dirty="0" err="1" smtClean="0"/>
              <a:t>Clin</a:t>
            </a:r>
            <a:r>
              <a:rPr lang="en-US" sz="2900" dirty="0" smtClean="0"/>
              <a:t> Infect Dis 2014 Jul 15;59(2):287-97. </a:t>
            </a:r>
            <a:r>
              <a:rPr lang="en-US" sz="2900" dirty="0" err="1" smtClean="0"/>
              <a:t>Epub</a:t>
            </a:r>
            <a:r>
              <a:rPr lang="en-US" sz="2900" dirty="0" smtClean="0"/>
              <a:t> 2014 Apr 24. PMID: 24771333. </a:t>
            </a:r>
            <a:r>
              <a:rPr lang="en-US" sz="2900" dirty="0" smtClean="0">
                <a:hlinkClick r:id="rId3"/>
              </a:rPr>
              <a:t>http://www.ncbi.nlm.nih.gov/pmc/articles/PMC4073781/</a:t>
            </a:r>
            <a:r>
              <a:rPr lang="en-US" sz="2900" dirty="0" smtClean="0"/>
              <a:t>. Accessed August 25, 2016.</a:t>
            </a:r>
          </a:p>
          <a:p>
            <a:r>
              <a:rPr lang="en-US" sz="2900" dirty="0" smtClean="0"/>
              <a:t>Moore R. Epidemiology of HIV infection in the United States: implications for linkage to care. </a:t>
            </a:r>
            <a:r>
              <a:rPr lang="en-US" sz="2900" dirty="0" err="1" smtClean="0"/>
              <a:t>Clin</a:t>
            </a:r>
            <a:r>
              <a:rPr lang="en-US" sz="2900" dirty="0" smtClean="0"/>
              <a:t> Infect Dis 2011;52(S2):S208-13. PMID: 21342909. </a:t>
            </a:r>
            <a:r>
              <a:rPr lang="en-US" sz="2900" dirty="0" smtClean="0">
                <a:hlinkClick r:id="rId4"/>
              </a:rPr>
              <a:t>http://www.ncbi.nlm.nih.gov/pmc/articles/PMC3106255/</a:t>
            </a:r>
            <a:r>
              <a:rPr lang="en-US" sz="2900" dirty="0" smtClean="0"/>
              <a:t>. Accessed August 25, 2016. </a:t>
            </a:r>
          </a:p>
          <a:p>
            <a:r>
              <a:rPr lang="en-US" sz="2900" dirty="0" smtClean="0"/>
              <a:t>Panel on Antiretroviral Guidelines for Adults and Adolescents. Guidelines for the use of antiretroviral agents in HIV-1-infected adults and adolescents. Washington, DC: U.S. Department of Health and Human Services. </a:t>
            </a:r>
            <a:r>
              <a:rPr lang="en-US" sz="2900" dirty="0" smtClean="0">
                <a:hlinkClick r:id="rId5" tooltip="http://aidsinfo.nih.gov/contentfiles/lvguidelines/AdultandAdolescentGL.pdf"/>
              </a:rPr>
              <a:t>http://aidsinfo.nih.gov/contentfiles/lvguidelines/AdultandAdolescentGL.pdf</a:t>
            </a:r>
            <a:r>
              <a:rPr lang="en-US" sz="2900" dirty="0" smtClean="0">
                <a:hlinkClick r:id="rId6"/>
              </a:rPr>
              <a:t>.</a:t>
            </a:r>
            <a:r>
              <a:rPr lang="en-US" sz="2900" dirty="0" smtClean="0"/>
              <a:t> Accessed August 25, 2016.</a:t>
            </a:r>
          </a:p>
          <a:p>
            <a:r>
              <a:rPr lang="en-US" sz="2900" dirty="0" smtClean="0"/>
              <a:t>Peters PJ, </a:t>
            </a:r>
            <a:r>
              <a:rPr lang="en-US" sz="2900" dirty="0" err="1" smtClean="0"/>
              <a:t>Pontones</a:t>
            </a:r>
            <a:r>
              <a:rPr lang="en-US" sz="2900" dirty="0" smtClean="0"/>
              <a:t> P, Hoover KW, et al. HIV infection linked to injection use of </a:t>
            </a:r>
            <a:r>
              <a:rPr lang="en-US" sz="2900" dirty="0" err="1" smtClean="0"/>
              <a:t>oxymorphone</a:t>
            </a:r>
            <a:r>
              <a:rPr lang="en-US" sz="2900" dirty="0" smtClean="0"/>
              <a:t> in Indiana, 2014–2015. New </a:t>
            </a:r>
            <a:r>
              <a:rPr lang="en-US" sz="2900" dirty="0" err="1" smtClean="0"/>
              <a:t>Engl</a:t>
            </a:r>
            <a:r>
              <a:rPr lang="en-US" sz="2900" dirty="0" smtClean="0"/>
              <a:t> J Med 2016;375(3):229-39.</a:t>
            </a:r>
          </a:p>
          <a:p>
            <a:r>
              <a:rPr lang="en-US" sz="2900" dirty="0" smtClean="0"/>
              <a:t>Serrano-</a:t>
            </a:r>
            <a:r>
              <a:rPr lang="en-US" sz="2900" dirty="0" err="1" smtClean="0"/>
              <a:t>Villar</a:t>
            </a:r>
            <a:r>
              <a:rPr lang="en-US" sz="2900" dirty="0" smtClean="0"/>
              <a:t> S, Gutiérrez F, </a:t>
            </a:r>
            <a:r>
              <a:rPr lang="en-US" sz="2900" dirty="0" err="1" smtClean="0"/>
              <a:t>Miralles</a:t>
            </a:r>
            <a:r>
              <a:rPr lang="en-US" sz="2900" dirty="0" smtClean="0"/>
              <a:t> C, et al. HIV as a chronic disease: evaluation and management of non-AIDS defining conditions. Open Forum Infect Dis 2016 May 12;3(2):ofw097. </a:t>
            </a:r>
            <a:r>
              <a:rPr lang="en-US" sz="2900" dirty="0" smtClean="0">
                <a:hlinkClick r:id="rId7"/>
              </a:rPr>
              <a:t>https://www.ncbi.nlm.nih.gov/pmc/articles/PMC4943534/</a:t>
            </a:r>
            <a:r>
              <a:rPr lang="en-US" sz="2900" dirty="0" smtClean="0"/>
              <a:t>. Accessed August 25, 2016.</a:t>
            </a:r>
          </a:p>
          <a:p>
            <a:r>
              <a:rPr lang="en-US" sz="2900" dirty="0" smtClean="0"/>
              <a:t>Stephens SC, Bernstein KT, Philip SS. Male to female transgender persons have different sexual risk behaviors yet similar rates of STDs and HIV. AIDS </a:t>
            </a:r>
            <a:r>
              <a:rPr lang="en-US" sz="2900" dirty="0" err="1" smtClean="0"/>
              <a:t>Behav</a:t>
            </a:r>
            <a:r>
              <a:rPr lang="en-US" sz="2900" dirty="0" smtClean="0"/>
              <a:t> 2011 Apr;15(3):683-6. PMID: 20694509. </a:t>
            </a:r>
          </a:p>
          <a:p>
            <a:r>
              <a:rPr lang="en-US" sz="2900" dirty="0" err="1" smtClean="0"/>
              <a:t>Triplette</a:t>
            </a:r>
            <a:r>
              <a:rPr lang="en-US" sz="2900" dirty="0" smtClean="0"/>
              <a:t> M, Crothers K, </a:t>
            </a:r>
            <a:r>
              <a:rPr lang="en-US" sz="2900" dirty="0" err="1" smtClean="0"/>
              <a:t>Attia</a:t>
            </a:r>
            <a:r>
              <a:rPr lang="en-US" sz="2900" dirty="0" smtClean="0"/>
              <a:t> EF. (2016). Non-infectious pulmonary diseases and HIV. </a:t>
            </a:r>
            <a:r>
              <a:rPr lang="en-US" sz="2900" dirty="0" err="1" smtClean="0"/>
              <a:t>Curr</a:t>
            </a:r>
            <a:r>
              <a:rPr lang="en-US" sz="2900" dirty="0" smtClean="0"/>
              <a:t> HIV/AIDS Rep 2016;13(3):140-8.</a:t>
            </a:r>
          </a:p>
          <a:p>
            <a:endParaRPr lang="en-US" dirty="0"/>
          </a:p>
        </p:txBody>
      </p:sp>
    </p:spTree>
    <p:extLst>
      <p:ext uri="{BB962C8B-B14F-4D97-AF65-F5344CB8AC3E}">
        <p14:creationId xmlns:p14="http://schemas.microsoft.com/office/powerpoint/2010/main" val="27429567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p:txBody>
          <a:bodyPr>
            <a:normAutofit/>
          </a:bodyPr>
          <a:lstStyle/>
          <a:p>
            <a:r>
              <a:rPr lang="en-US" dirty="0"/>
              <a:t>Mental Health and Substance </a:t>
            </a:r>
            <a:r>
              <a:rPr lang="en-US" dirty="0" smtClean="0"/>
              <a:t>abuse</a:t>
            </a:r>
            <a:endParaRPr lang="en-US" dirty="0"/>
          </a:p>
        </p:txBody>
      </p:sp>
      <p:sp>
        <p:nvSpPr>
          <p:cNvPr id="10" name="Content Placeholder 4"/>
          <p:cNvSpPr>
            <a:spLocks noGrp="1"/>
          </p:cNvSpPr>
          <p:nvPr>
            <p:ph type="body" idx="1"/>
          </p:nvPr>
        </p:nvSpPr>
        <p:spPr/>
        <p:txBody>
          <a:bodyPr>
            <a:normAutofit/>
          </a:bodyPr>
          <a:lstStyle/>
          <a:p>
            <a:r>
              <a:rPr lang="en-US" dirty="0"/>
              <a:t>National Healthcare Quality </a:t>
            </a:r>
            <a:r>
              <a:rPr lang="en-US" dirty="0" smtClean="0"/>
              <a:t>and </a:t>
            </a:r>
            <a:r>
              <a:rPr lang="en-US" dirty="0"/>
              <a:t>Disparities </a:t>
            </a:r>
            <a:r>
              <a:rPr lang="en-US" dirty="0" smtClean="0"/>
              <a:t>Report</a:t>
            </a:r>
          </a:p>
          <a:p>
            <a:r>
              <a:rPr lang="en-US" dirty="0" err="1" smtClean="0"/>
              <a:t>Chartbook</a:t>
            </a:r>
            <a:r>
              <a:rPr lang="en-US" dirty="0" smtClean="0"/>
              <a:t> on Effective Treatment </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Measures</a:t>
            </a:r>
            <a:endParaRPr lang="en-US" dirty="0"/>
          </a:p>
        </p:txBody>
      </p:sp>
      <p:sp>
        <p:nvSpPr>
          <p:cNvPr id="5" name="Content Placeholder 4"/>
          <p:cNvSpPr>
            <a:spLocks noGrp="1"/>
          </p:cNvSpPr>
          <p:nvPr>
            <p:ph idx="1"/>
          </p:nvPr>
        </p:nvSpPr>
        <p:spPr/>
        <p:txBody>
          <a:bodyPr>
            <a:normAutofit/>
          </a:bodyPr>
          <a:lstStyle/>
          <a:p>
            <a:r>
              <a:rPr lang="en-US" dirty="0" smtClean="0"/>
              <a:t>Process: Treatment for depression</a:t>
            </a:r>
          </a:p>
          <a:p>
            <a:r>
              <a:rPr lang="en-US" dirty="0" smtClean="0"/>
              <a:t>Outcome: Suicide deaths</a:t>
            </a:r>
          </a:p>
          <a:p>
            <a:r>
              <a:rPr lang="en-US" dirty="0" smtClean="0"/>
              <a:t>Process: Treatment for illicit drug use or alcohol problem</a:t>
            </a:r>
          </a:p>
          <a:p>
            <a:r>
              <a:rPr lang="en-US" dirty="0" smtClean="0"/>
              <a:t>Process: Completion of substance abuse treatment</a:t>
            </a:r>
          </a:p>
          <a:p>
            <a:r>
              <a:rPr lang="en-US" dirty="0" smtClean="0"/>
              <a:t>Outcome: Emergency department visits with a principal diagnosis related to mental health, alcohol, or substance abuse, by age and income</a:t>
            </a:r>
            <a:endParaRPr lang="en-US" dirty="0"/>
          </a:p>
        </p:txBody>
      </p:sp>
    </p:spTree>
    <p:extLst>
      <p:ext uri="{BB962C8B-B14F-4D97-AF65-F5344CB8AC3E}">
        <p14:creationId xmlns:p14="http://schemas.microsoft.com/office/powerpoint/2010/main" val="123906085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Treatment for Depression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Treatment for depression can reduce symptoms and associated illnesses and return individuals to a productive lifestyle.</a:t>
            </a:r>
          </a:p>
          <a:p>
            <a:r>
              <a:rPr lang="en-US" dirty="0" smtClean="0"/>
              <a:t>Sequenced Treatment Alternatives to Relieve Depression (STAR*D) studied treatment:</a:t>
            </a:r>
          </a:p>
          <a:p>
            <a:pPr lvl="1"/>
            <a:r>
              <a:rPr lang="en-US" dirty="0" smtClean="0"/>
              <a:t>Largest clinical trial ever of depression treatment</a:t>
            </a:r>
          </a:p>
          <a:p>
            <a:pPr lvl="1"/>
            <a:r>
              <a:rPr lang="en-US" dirty="0" smtClean="0"/>
              <a:t>Found that 28% to 33% of participants were symptom free after the first round of medication, and nearly 70% achieved remission after 12 months (</a:t>
            </a:r>
            <a:r>
              <a:rPr lang="en-US" dirty="0" err="1" smtClean="0"/>
              <a:t>Insel</a:t>
            </a:r>
            <a:r>
              <a:rPr lang="en-US" dirty="0" smtClean="0"/>
              <a:t> &amp; Wang, 2009). </a:t>
            </a:r>
          </a:p>
          <a:p>
            <a:r>
              <a:rPr lang="en-US" dirty="0" smtClean="0"/>
              <a:t>Compared with usual care, strategies for treating depression in primary care settings have produced positive net social benefits (</a:t>
            </a:r>
            <a:r>
              <a:rPr lang="en-US" dirty="0" err="1" smtClean="0"/>
              <a:t>Glied</a:t>
            </a:r>
            <a:r>
              <a:rPr lang="en-US" dirty="0" smtClean="0"/>
              <a:t>, et al., 2010).</a:t>
            </a:r>
          </a:p>
          <a:p>
            <a:endParaRPr lang="en-US" dirty="0" smtClean="0"/>
          </a:p>
          <a:p>
            <a:endParaRPr lang="en-US" dirty="0"/>
          </a:p>
        </p:txBody>
      </p:sp>
    </p:spTree>
    <p:extLst>
      <p:ext uri="{BB962C8B-B14F-4D97-AF65-F5344CB8AC3E}">
        <p14:creationId xmlns:p14="http://schemas.microsoft.com/office/powerpoint/2010/main" val="26802047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Outcomes of Treatment for Depression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About 50% to 60% of patients have symptoms even after adequate </a:t>
            </a:r>
            <a:r>
              <a:rPr lang="en-US" dirty="0" err="1" smtClean="0"/>
              <a:t>firstline</a:t>
            </a:r>
            <a:r>
              <a:rPr lang="en-US" dirty="0" smtClean="0"/>
              <a:t> treatment for depression. </a:t>
            </a:r>
          </a:p>
          <a:p>
            <a:r>
              <a:rPr lang="en-US" dirty="0" smtClean="0"/>
              <a:t>Patients’ thinking and behavior play a huge role in determining outcomes, making them candidates for psychosocial treatment.</a:t>
            </a:r>
          </a:p>
          <a:p>
            <a:pPr lvl="1"/>
            <a:r>
              <a:rPr lang="en-US" dirty="0" smtClean="0"/>
              <a:t>Evidence-based psychological therapies can help patients overcome interpersonal difficulties, health beliefs, stigmas, medication </a:t>
            </a:r>
            <a:r>
              <a:rPr lang="en-US" dirty="0" err="1" smtClean="0"/>
              <a:t>nonadherence</a:t>
            </a:r>
            <a:r>
              <a:rPr lang="en-US" dirty="0" smtClean="0"/>
              <a:t>, anhedonia, and rumination. </a:t>
            </a:r>
          </a:p>
          <a:p>
            <a:pPr lvl="1"/>
            <a:r>
              <a:rPr lang="en-US" dirty="0" smtClean="0"/>
              <a:t>Psychological therapies can help modify health beliefs, treat comorbid anxiety and other disorders, and incorporate environmental and contextual factors, thus enabling patients to facilitate their recovery (Casey, et al., 2013).</a:t>
            </a:r>
          </a:p>
          <a:p>
            <a:endParaRPr lang="en-US" dirty="0" smtClean="0"/>
          </a:p>
          <a:p>
            <a:endParaRPr lang="en-US" dirty="0"/>
          </a:p>
        </p:txBody>
      </p:sp>
    </p:spTree>
    <p:extLst>
      <p:ext uri="{BB962C8B-B14F-4D97-AF65-F5344CB8AC3E}">
        <p14:creationId xmlns:p14="http://schemas.microsoft.com/office/powerpoint/2010/main" val="939875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Rank of Leading Causes of Death by Age Group, </a:t>
            </a:r>
            <a:r>
              <a:rPr lang="en-US" dirty="0" smtClean="0"/>
              <a:t>2013</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27027407"/>
              </p:ext>
            </p:extLst>
          </p:nvPr>
        </p:nvGraphicFramePr>
        <p:xfrm>
          <a:off x="457200" y="1424584"/>
          <a:ext cx="8229603" cy="4993760"/>
        </p:xfrm>
        <a:graphic>
          <a:graphicData uri="http://schemas.openxmlformats.org/drawingml/2006/table">
            <a:tbl>
              <a:tblPr>
                <a:tableStyleId>{7E9639D4-E3E2-4D34-9284-5A2195B3D0D7}</a:tableStyleId>
              </a:tblPr>
              <a:tblGrid>
                <a:gridCol w="1600200"/>
                <a:gridCol w="457200"/>
                <a:gridCol w="381000"/>
                <a:gridCol w="304800"/>
                <a:gridCol w="457200"/>
                <a:gridCol w="457200"/>
                <a:gridCol w="457200"/>
                <a:gridCol w="457200"/>
                <a:gridCol w="533400"/>
                <a:gridCol w="457200"/>
                <a:gridCol w="533400"/>
                <a:gridCol w="457200"/>
                <a:gridCol w="1676403"/>
              </a:tblGrid>
              <a:tr h="0">
                <a:tc>
                  <a:txBody>
                    <a:bodyPr/>
                    <a:lstStyle/>
                    <a:p>
                      <a:pPr marL="0" marR="0">
                        <a:spcBef>
                          <a:spcPts val="0"/>
                        </a:spcBef>
                        <a:spcAft>
                          <a:spcPts val="0"/>
                        </a:spcAft>
                      </a:pPr>
                      <a:r>
                        <a:rPr lang="en-US" sz="1000" b="1" kern="50" baseline="0" dirty="0">
                          <a:effectLst/>
                          <a:latin typeface="+mn-lt"/>
                        </a:rPr>
                        <a:t> </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marL="0" marR="0" algn="ctr">
                        <a:spcBef>
                          <a:spcPts val="0"/>
                        </a:spcBef>
                        <a:spcAft>
                          <a:spcPts val="0"/>
                        </a:spcAft>
                      </a:pPr>
                      <a:r>
                        <a:rPr lang="en-US" sz="1000" b="1" kern="50" baseline="0" dirty="0">
                          <a:effectLst/>
                          <a:latin typeface="+mn-lt"/>
                        </a:rPr>
                        <a:t>Age (Years)</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spcBef>
                          <a:spcPts val="0"/>
                        </a:spcBef>
                        <a:spcAft>
                          <a:spcPts val="0"/>
                        </a:spcAft>
                      </a:pPr>
                      <a:endParaRPr lang="en-US" sz="13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3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3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3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13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kern="50" baseline="0" dirty="0">
                          <a:effectLst/>
                          <a:latin typeface="+mn-lt"/>
                        </a:rPr>
                        <a:t> </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b="1" kern="50" baseline="0" dirty="0">
                          <a:effectLst/>
                          <a:latin typeface="+mn-lt"/>
                        </a:rPr>
                        <a:t>Cause of Death</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kern="50" baseline="0" dirty="0" smtClean="0">
                          <a:effectLst/>
                          <a:latin typeface="+mn-lt"/>
                          <a:ea typeface="SimSun"/>
                          <a:cs typeface="Mangal"/>
                        </a:rPr>
                        <a:t>Total</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kern="50" baseline="0" dirty="0" smtClean="0">
                          <a:effectLst/>
                          <a:latin typeface="+mn-lt"/>
                        </a:rPr>
                        <a:t>1-4</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kern="50" baseline="0" dirty="0" smtClean="0">
                          <a:effectLst/>
                          <a:latin typeface="+mn-lt"/>
                        </a:rPr>
                        <a:t>5-9</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kern="50" baseline="0" dirty="0" smtClean="0">
                          <a:effectLst/>
                          <a:latin typeface="+mn-lt"/>
                        </a:rPr>
                        <a:t>10-14</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kern="50" baseline="0" dirty="0" smtClean="0">
                          <a:effectLst/>
                          <a:latin typeface="+mn-lt"/>
                        </a:rPr>
                        <a:t>15-19</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kern="50" baseline="0" dirty="0" smtClean="0">
                          <a:effectLst/>
                          <a:latin typeface="+mn-lt"/>
                          <a:ea typeface="SimSun"/>
                          <a:cs typeface="Mangal"/>
                        </a:rPr>
                        <a:t>20-24</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kern="50" baseline="0" dirty="0" smtClean="0">
                          <a:effectLst/>
                          <a:latin typeface="+mn-lt"/>
                          <a:ea typeface="SimSun"/>
                          <a:cs typeface="Mangal"/>
                        </a:rPr>
                        <a:t>25-34</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kern="50" baseline="0" dirty="0" smtClean="0">
                          <a:effectLst/>
                          <a:latin typeface="+mn-lt"/>
                          <a:ea typeface="SimSun"/>
                          <a:cs typeface="Mangal"/>
                        </a:rPr>
                        <a:t>35-44</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kern="50" baseline="0" dirty="0" smtClean="0">
                          <a:effectLst/>
                          <a:latin typeface="+mn-lt"/>
                          <a:ea typeface="SimSun"/>
                          <a:cs typeface="Mangal"/>
                        </a:rPr>
                        <a:t>45-54</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kern="50" baseline="0" dirty="0" smtClean="0">
                          <a:effectLst/>
                          <a:latin typeface="+mn-lt"/>
                          <a:ea typeface="SimSun"/>
                          <a:cs typeface="Mangal"/>
                        </a:rPr>
                        <a:t>55-64</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kern="50" baseline="0" dirty="0" smtClean="0">
                          <a:effectLst/>
                          <a:latin typeface="+mn-lt"/>
                          <a:ea typeface="SimSun"/>
                          <a:cs typeface="Mangal"/>
                        </a:rPr>
                        <a:t>65+</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b="1" kern="50" baseline="0" dirty="0">
                          <a:effectLst/>
                          <a:latin typeface="+mn-lt"/>
                        </a:rPr>
                        <a:t>Report Section</a:t>
                      </a:r>
                      <a:endParaRPr lang="en-US" sz="1000" b="1"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a:effectLst/>
                          <a:latin typeface="+mn-lt"/>
                        </a:rPr>
                        <a:t>Cancer</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2</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4</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2</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2</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4</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4</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4</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2</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2</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Cancer</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a:effectLst/>
                          <a:latin typeface="+mn-lt"/>
                        </a:rPr>
                        <a:t>Accidents</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4</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3</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3</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8</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 </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a:effectLst/>
                          <a:latin typeface="+mn-lt"/>
                        </a:rPr>
                        <a:t>Heart disease</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5</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6</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6</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5</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5</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5</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3</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2</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2</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Cardiovascular Disease</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a:effectLst/>
                          <a:latin typeface="+mn-lt"/>
                        </a:rPr>
                        <a:t>Congenital malformations</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2</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3</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4</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6</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6</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 </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a:effectLst/>
                          <a:latin typeface="+mn-lt"/>
                        </a:rPr>
                        <a:t>Suicide</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10</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3</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2</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2</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2</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4</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5</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8</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Mental Health and Substance Abuse</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a:effectLst/>
                          <a:latin typeface="+mn-lt"/>
                        </a:rPr>
                        <a:t>Alzheimer's disease</a:t>
                      </a:r>
                      <a:endParaRPr lang="en-US" sz="1000" kern="50" baseline="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6</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5</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 </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a:effectLst/>
                          <a:latin typeface="+mn-lt"/>
                        </a:rPr>
                        <a:t>Chronic lower respiratory </a:t>
                      </a:r>
                      <a:r>
                        <a:rPr lang="en-US" sz="1000" kern="50" baseline="0" dirty="0" smtClean="0">
                          <a:effectLst/>
                          <a:latin typeface="+mn-lt"/>
                        </a:rPr>
                        <a:t>diseases</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3</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7</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5</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7</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8</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8</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4</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3</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Respiratory </a:t>
                      </a:r>
                      <a:r>
                        <a:rPr lang="en-US" sz="1000" kern="50" baseline="0" dirty="0" smtClean="0">
                          <a:effectLst/>
                          <a:latin typeface="+mn-lt"/>
                        </a:rPr>
                        <a:t>Diseases</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a:effectLst/>
                          <a:latin typeface="+mn-lt"/>
                        </a:rPr>
                        <a:t>Chronic liver disease and cirrhosis</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7</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6</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4</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6</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 </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smtClean="0">
                          <a:effectLst/>
                          <a:latin typeface="+mn-lt"/>
                        </a:rPr>
                        <a:t>Cerebrovascular diseases</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5</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8</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9</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9</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9</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8</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7</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7</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4</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Cardiovascular Disease</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a:effectLst/>
                          <a:latin typeface="+mn-lt"/>
                        </a:rPr>
                        <a:t>HIV disease</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10</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8</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9</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10</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HIV and AIDS</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a:effectLst/>
                          <a:latin typeface="+mn-lt"/>
                        </a:rPr>
                        <a:t>Diabetes</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7</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10</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7</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6</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7</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6</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5</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6</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Diabetes</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a:effectLst/>
                          <a:latin typeface="+mn-lt"/>
                        </a:rPr>
                        <a:t>Influenza and pneumonia</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8</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6</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7</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8</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7</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9</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10</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10</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7</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Respiratory </a:t>
                      </a:r>
                      <a:r>
                        <a:rPr lang="en-US" sz="1000" kern="50" baseline="0" dirty="0" smtClean="0">
                          <a:effectLst/>
                          <a:latin typeface="+mn-lt"/>
                        </a:rPr>
                        <a:t>Diseases</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a:effectLst/>
                          <a:latin typeface="+mn-lt"/>
                        </a:rPr>
                        <a:t>Kidney disease</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9</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10</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9</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Chronic Kidney Disease</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a:effectLst/>
                          <a:latin typeface="+mn-lt"/>
                        </a:rPr>
                        <a:t>Benign neoplasms</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9</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10</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10</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 </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a:effectLst/>
                          <a:latin typeface="+mn-lt"/>
                        </a:rPr>
                        <a:t>Septicemia</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8</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9</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9</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9</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10</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000" kern="50" baseline="0" dirty="0">
                          <a:effectLst/>
                          <a:latin typeface="+mn-lt"/>
                        </a:rPr>
                        <a:t> </a:t>
                      </a:r>
                      <a:r>
                        <a:rPr lang="en-US" sz="1000" kern="50" baseline="0" dirty="0" smtClean="0">
                          <a:effectLst/>
                          <a:latin typeface="+mn-lt"/>
                          <a:hlinkClick r:id="rId3"/>
                        </a:rPr>
                        <a:t>Patient Safety </a:t>
                      </a:r>
                      <a:r>
                        <a:rPr lang="en-US" sz="1000" kern="50" baseline="0" dirty="0" err="1" smtClean="0">
                          <a:effectLst/>
                          <a:latin typeface="+mn-lt"/>
                          <a:hlinkClick r:id="rId3"/>
                        </a:rPr>
                        <a:t>Chartbook</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smtClean="0">
                          <a:effectLst/>
                          <a:latin typeface="+mn-lt"/>
                          <a:ea typeface="SimSun"/>
                          <a:cs typeface="Mangal"/>
                        </a:rPr>
                        <a:t>Homicide</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3</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4</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5</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3</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3</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3</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5</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smtClean="0">
                          <a:effectLst/>
                          <a:latin typeface="+mn-lt"/>
                          <a:ea typeface="SimSun"/>
                          <a:cs typeface="Mangal"/>
                        </a:rPr>
                        <a:t>Perinatal conditions</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10</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marL="0" marR="0">
                        <a:spcBef>
                          <a:spcPts val="0"/>
                        </a:spcBef>
                        <a:spcAft>
                          <a:spcPts val="0"/>
                        </a:spcAft>
                      </a:pPr>
                      <a:r>
                        <a:rPr lang="en-US" sz="1000" kern="50" baseline="0" dirty="0" smtClean="0">
                          <a:effectLst/>
                          <a:latin typeface="+mn-lt"/>
                          <a:ea typeface="SimSun"/>
                          <a:cs typeface="Mangal"/>
                        </a:rPr>
                        <a:t>Pregnancy, childbirth, and </a:t>
                      </a:r>
                      <a:r>
                        <a:rPr lang="en-US" sz="1000" kern="50" baseline="0" dirty="0" err="1" smtClean="0">
                          <a:effectLst/>
                          <a:latin typeface="+mn-lt"/>
                          <a:ea typeface="SimSun"/>
                          <a:cs typeface="Mangal"/>
                        </a:rPr>
                        <a:t>puerperium</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000" kern="50" baseline="0" dirty="0" smtClean="0">
                          <a:effectLst/>
                          <a:latin typeface="+mn-lt"/>
                          <a:ea typeface="SimSun"/>
                          <a:cs typeface="Mangal"/>
                        </a:rPr>
                        <a:t>8</a:t>
                      </a: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endParaRPr lang="en-US" sz="1000" kern="50" baseline="0" dirty="0">
                        <a:effectLst/>
                        <a:latin typeface="+mn-lt"/>
                        <a:ea typeface="SimSun"/>
                        <a:cs typeface="Mangal"/>
                      </a:endParaRPr>
                    </a:p>
                  </a:txBody>
                  <a:tcPr marL="33404" marR="33404" marT="33404" marB="334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457200" y="6492240"/>
            <a:ext cx="7162800" cy="182880"/>
          </a:xfrm>
          <a:prstGeom prst="rect">
            <a:avLst/>
          </a:prstGeom>
          <a:noFill/>
        </p:spPr>
        <p:txBody>
          <a:bodyPr wrap="square" lIns="0" rtlCol="0">
            <a:spAutoFit/>
          </a:bodyPr>
          <a:lstStyle/>
          <a:p>
            <a:r>
              <a:rPr lang="en-US" sz="1000" b="1" dirty="0"/>
              <a:t>Source: </a:t>
            </a:r>
            <a:r>
              <a:rPr lang="en-US" sz="1000" dirty="0"/>
              <a:t>National Vital Statistics Report 2016 Feb 16;65(2). </a:t>
            </a:r>
            <a:r>
              <a:rPr lang="en-US" sz="1000" dirty="0">
                <a:hlinkClick r:id="rId4"/>
              </a:rPr>
              <a:t>http://www.cdc.gov/nchs/data/nvsr/nvsr65/nvsr65_02.pdf</a:t>
            </a:r>
            <a:r>
              <a:rPr lang="en-US" sz="1000" dirty="0"/>
              <a:t> </a:t>
            </a:r>
          </a:p>
          <a:p>
            <a:endParaRPr lang="en-US" sz="1000" dirty="0"/>
          </a:p>
          <a:p>
            <a:endParaRPr lang="en-US" sz="1000" dirty="0"/>
          </a:p>
        </p:txBody>
      </p:sp>
    </p:spTree>
    <p:extLst>
      <p:ext uri="{BB962C8B-B14F-4D97-AF65-F5344CB8AC3E}">
        <p14:creationId xmlns:p14="http://schemas.microsoft.com/office/powerpoint/2010/main" val="26283940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Barriers to High-Quality Mental Health Care</a:t>
            </a:r>
            <a:endParaRPr lang="en-US" dirty="0"/>
          </a:p>
        </p:txBody>
      </p:sp>
      <p:sp>
        <p:nvSpPr>
          <p:cNvPr id="3" name="Content Placeholder 2"/>
          <p:cNvSpPr>
            <a:spLocks noGrp="1"/>
          </p:cNvSpPr>
          <p:nvPr>
            <p:ph idx="1"/>
          </p:nvPr>
        </p:nvSpPr>
        <p:spPr>
          <a:xfrm>
            <a:off x="457200" y="1600200"/>
            <a:ext cx="8229600" cy="4724400"/>
          </a:xfrm>
        </p:spPr>
        <p:txBody>
          <a:bodyPr>
            <a:normAutofit fontScale="92500"/>
          </a:bodyPr>
          <a:lstStyle/>
          <a:p>
            <a:r>
              <a:rPr lang="en-US" dirty="0" smtClean="0"/>
              <a:t>Barriers to high-quality mental health care include:</a:t>
            </a:r>
          </a:p>
          <a:p>
            <a:pPr lvl="1"/>
            <a:r>
              <a:rPr lang="en-US" dirty="0" smtClean="0"/>
              <a:t>Cost of care, </a:t>
            </a:r>
          </a:p>
          <a:p>
            <a:pPr lvl="1"/>
            <a:r>
              <a:rPr lang="en-US" dirty="0" smtClean="0"/>
              <a:t>Lack of sufficient insurance for mental health services,</a:t>
            </a:r>
          </a:p>
          <a:p>
            <a:pPr lvl="1"/>
            <a:r>
              <a:rPr lang="en-US" dirty="0" smtClean="0"/>
              <a:t>Discrimination and negative attitudes toward mental health problems, </a:t>
            </a:r>
          </a:p>
          <a:p>
            <a:pPr lvl="1"/>
            <a:r>
              <a:rPr lang="en-US" dirty="0" smtClean="0"/>
              <a:t>Lack </a:t>
            </a:r>
            <a:r>
              <a:rPr lang="en-US" dirty="0"/>
              <a:t>of culturally and linguistically competent </a:t>
            </a:r>
            <a:r>
              <a:rPr lang="en-US" dirty="0" smtClean="0"/>
              <a:t>providers,</a:t>
            </a:r>
          </a:p>
          <a:p>
            <a:pPr lvl="1"/>
            <a:r>
              <a:rPr lang="en-US" dirty="0" smtClean="0"/>
              <a:t>Fragmented organization of services, and </a:t>
            </a:r>
          </a:p>
          <a:p>
            <a:pPr lvl="1"/>
            <a:r>
              <a:rPr lang="en-US" dirty="0" smtClean="0"/>
              <a:t>Mistrust of providers. </a:t>
            </a:r>
          </a:p>
          <a:p>
            <a:r>
              <a:rPr lang="en-US" dirty="0" smtClean="0"/>
              <a:t>In rural and remote areas, limited availability of skilled care providers is also a major problem. </a:t>
            </a:r>
            <a:endParaRPr lang="en-US" dirty="0"/>
          </a:p>
        </p:txBody>
      </p:sp>
    </p:spTree>
    <p:extLst>
      <p:ext uri="{BB962C8B-B14F-4D97-AF65-F5344CB8AC3E}">
        <p14:creationId xmlns:p14="http://schemas.microsoft.com/office/powerpoint/2010/main" val="142170995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Adults with a major depressive episode in the past year who received treatment for depression in the past year, by race/ethnicity and sex, 2008-2013</a:t>
            </a:r>
            <a:endParaRPr lang="en-US" sz="2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95717557"/>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5"/>
          <p:cNvGraphicFramePr>
            <a:graphicFrameLocks noGrp="1"/>
          </p:cNvGraphicFramePr>
          <p:nvPr>
            <p:ph sz="half" idx="2"/>
            <p:extLst>
              <p:ext uri="{D42A27DB-BD31-4B8C-83A1-F6EECF244321}">
                <p14:modId xmlns:p14="http://schemas.microsoft.com/office/powerpoint/2010/main" val="3896835171"/>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57200" y="5486400"/>
            <a:ext cx="8229600" cy="1015663"/>
          </a:xfrm>
          <a:prstGeom prst="rect">
            <a:avLst/>
          </a:prstGeom>
          <a:noFill/>
        </p:spPr>
        <p:txBody>
          <a:bodyPr wrap="square" rtlCol="0">
            <a:spAutoFit/>
          </a:bodyPr>
          <a:lstStyle/>
          <a:p>
            <a:r>
              <a:rPr lang="en-US" sz="1000" b="1" dirty="0" smtClean="0"/>
              <a:t>Source: </a:t>
            </a:r>
            <a:r>
              <a:rPr lang="en-US" sz="1000" dirty="0" smtClean="0"/>
              <a:t>Substance </a:t>
            </a:r>
            <a:r>
              <a:rPr lang="en-US" sz="1000" dirty="0"/>
              <a:t>Abuse and Mental Health Services Administration, National Survey on Drug Use and Health, </a:t>
            </a:r>
            <a:r>
              <a:rPr lang="en-US" sz="1000" dirty="0" smtClean="0"/>
              <a:t>2008-2013.</a:t>
            </a:r>
          </a:p>
          <a:p>
            <a:r>
              <a:rPr lang="en-US" sz="1000" b="1" dirty="0"/>
              <a:t>Denominator:</a:t>
            </a:r>
            <a:r>
              <a:rPr lang="en-US" sz="1000" dirty="0"/>
              <a:t> Adults age 18 and over </a:t>
            </a:r>
            <a:r>
              <a:rPr lang="en-US" sz="1000" dirty="0" smtClean="0"/>
              <a:t>with </a:t>
            </a:r>
            <a:r>
              <a:rPr lang="en-US" sz="1000" dirty="0"/>
              <a:t>a major depressive episode in the past year</a:t>
            </a:r>
            <a:r>
              <a:rPr lang="en-US" sz="1000" dirty="0" smtClean="0"/>
              <a:t>.</a:t>
            </a:r>
          </a:p>
          <a:p>
            <a:r>
              <a:rPr lang="en-US" sz="1000" b="1" dirty="0" smtClean="0"/>
              <a:t>Note: </a:t>
            </a:r>
            <a:r>
              <a:rPr lang="en-US" sz="1000" dirty="0"/>
              <a:t>Major depressive episode is defined as a period of at least 2 weeks when a person experienced a depressed mood or loss of interest or pleasure in daily activities and had a majority of the symptoms of depression described in the fourth edition of the </a:t>
            </a:r>
            <a:r>
              <a:rPr lang="en-US" sz="1000" i="1" dirty="0"/>
              <a:t>Diagnostic and Statistical Manual of Mental Disorders</a:t>
            </a:r>
            <a:r>
              <a:rPr lang="en-US" sz="1000" dirty="0"/>
              <a:t>. Treatment for depression is defined as seeing or talking to a medical doctor or other professional or using prescription medication in the past year for depression. White and Black are non-Hispanic; Hispanic includes all races.</a:t>
            </a:r>
          </a:p>
        </p:txBody>
      </p:sp>
    </p:spTree>
    <p:extLst>
      <p:ext uri="{BB962C8B-B14F-4D97-AF65-F5344CB8AC3E}">
        <p14:creationId xmlns:p14="http://schemas.microsoft.com/office/powerpoint/2010/main" val="16418720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smtClean="0"/>
              <a:t>Adolescents with a major depressive episode in the past year who received treatment for depression in the past year, by race/ethnicity and sex, 2008-2013</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246097148"/>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2462365651"/>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13" name="Content Placeholder 3"/>
          <p:cNvSpPr>
            <a:spLocks noGrp="1"/>
          </p:cNvSpPr>
          <p:nvPr>
            <p:ph sz="half" idx="2"/>
          </p:nvPr>
        </p:nvSpPr>
        <p:spPr>
          <a:xfrm>
            <a:off x="457200" y="5486400"/>
            <a:ext cx="8229600" cy="1097280"/>
          </a:xfrm>
        </p:spPr>
        <p:txBody>
          <a:bodyPr>
            <a:normAutofit/>
          </a:bodyPr>
          <a:lstStyle/>
          <a:p>
            <a:pPr marL="0" indent="0">
              <a:buNone/>
            </a:pPr>
            <a:r>
              <a:rPr lang="en-US" sz="1000" b="1" dirty="0" smtClean="0"/>
              <a:t>Source:</a:t>
            </a:r>
            <a:r>
              <a:rPr lang="en-US" sz="1000" dirty="0" smtClean="0"/>
              <a:t> Substance Abuse and Mental Health Services Administration, National Survey on Drug Use and Health, 2008-2013.</a:t>
            </a:r>
          </a:p>
          <a:p>
            <a:pPr marL="0" indent="0">
              <a:buNone/>
            </a:pPr>
            <a:r>
              <a:rPr lang="en-US" sz="1000" b="1" dirty="0" smtClean="0"/>
              <a:t>Denominator:</a:t>
            </a:r>
            <a:r>
              <a:rPr lang="en-US" sz="1000" dirty="0" smtClean="0"/>
              <a:t> Adolescents ages 12-17 with a major depressive episode in the past year.</a:t>
            </a:r>
          </a:p>
          <a:p>
            <a:pPr marL="0" indent="0">
              <a:buNone/>
            </a:pPr>
            <a:r>
              <a:rPr lang="en-US" sz="1000" b="1" dirty="0" smtClean="0"/>
              <a:t>Note:</a:t>
            </a:r>
            <a:r>
              <a:rPr lang="en-US" sz="1000" dirty="0" smtClean="0"/>
              <a:t> Major depressive episode is defined as a period of at least 2 weeks when a person experienced a depressed mood or loss of interest or pleasure in daily activities and had a majority of the symptoms of depression described in the fourth edition of the </a:t>
            </a:r>
            <a:r>
              <a:rPr lang="en-US" sz="1000" i="1" dirty="0" smtClean="0"/>
              <a:t>Diagnostic and Statistical Manual of Mental Disorders</a:t>
            </a:r>
            <a:r>
              <a:rPr lang="en-US" sz="1000" dirty="0" smtClean="0"/>
              <a:t>. Treatment for depression is defined as seeing or talking to a medical doctor or other professional or using prescription medication in the past year for depression. White and Black are non-Hispanic; Hispanic includes all races.</a:t>
            </a:r>
            <a:endParaRPr lang="en-US" sz="1000" dirty="0"/>
          </a:p>
        </p:txBody>
      </p:sp>
    </p:spTree>
    <p:extLst>
      <p:ext uri="{BB962C8B-B14F-4D97-AF65-F5344CB8AC3E}">
        <p14:creationId xmlns:p14="http://schemas.microsoft.com/office/powerpoint/2010/main" val="405437634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Suicide Deaths</a:t>
            </a:r>
            <a:endParaRPr lang="en-US" dirty="0"/>
          </a:p>
        </p:txBody>
      </p:sp>
      <p:sp>
        <p:nvSpPr>
          <p:cNvPr id="3" name="Content Placeholder 2"/>
          <p:cNvSpPr>
            <a:spLocks noGrp="1"/>
          </p:cNvSpPr>
          <p:nvPr>
            <p:ph idx="1"/>
          </p:nvPr>
        </p:nvSpPr>
        <p:spPr/>
        <p:txBody>
          <a:bodyPr/>
          <a:lstStyle/>
          <a:p>
            <a:r>
              <a:rPr lang="en-US" dirty="0" smtClean="0"/>
              <a:t>Suicide may be prevented when its warning signs are detected and treated. </a:t>
            </a:r>
          </a:p>
          <a:p>
            <a:pPr lvl="1"/>
            <a:r>
              <a:rPr lang="en-US" dirty="0" smtClean="0"/>
              <a:t>The growing use of standardized screening instruments and electronic medical records will likely increase clinicians’ ability to identify suicidal ideas and plans among individuals being treated for depression.</a:t>
            </a:r>
          </a:p>
          <a:p>
            <a:pPr lvl="1"/>
            <a:r>
              <a:rPr lang="en-US" dirty="0" smtClean="0"/>
              <a:t>A recent study found that about half of people who died by suicide made a health care visit within 4 weeks of death. Only 24% had a mental health diagnosis (</a:t>
            </a:r>
            <a:r>
              <a:rPr lang="en-US" dirty="0" err="1" smtClean="0"/>
              <a:t>Ahmedani</a:t>
            </a:r>
            <a:r>
              <a:rPr lang="en-US" dirty="0" smtClean="0"/>
              <a:t>, et al., 2014).</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81985977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Probability of Suicide</a:t>
            </a:r>
            <a:endParaRPr lang="en-US" dirty="0"/>
          </a:p>
        </p:txBody>
      </p:sp>
      <p:sp>
        <p:nvSpPr>
          <p:cNvPr id="3" name="Content Placeholder 2"/>
          <p:cNvSpPr>
            <a:spLocks noGrp="1"/>
          </p:cNvSpPr>
          <p:nvPr>
            <p:ph idx="1"/>
          </p:nvPr>
        </p:nvSpPr>
        <p:spPr/>
        <p:txBody>
          <a:bodyPr>
            <a:normAutofit lnSpcReduction="10000"/>
          </a:bodyPr>
          <a:lstStyle/>
          <a:p>
            <a:r>
              <a:rPr lang="en-US" dirty="0" smtClean="0"/>
              <a:t>Risk factors for suicide include:</a:t>
            </a:r>
          </a:p>
          <a:p>
            <a:pPr lvl="1"/>
            <a:r>
              <a:rPr lang="en-US" dirty="0" smtClean="0"/>
              <a:t>Psychotic experiences (</a:t>
            </a:r>
            <a:r>
              <a:rPr lang="en-US" dirty="0" err="1" smtClean="0"/>
              <a:t>DeVylder</a:t>
            </a:r>
            <a:r>
              <a:rPr lang="en-US" dirty="0" smtClean="0"/>
              <a:t>, et al., 2015). </a:t>
            </a:r>
          </a:p>
          <a:p>
            <a:pPr lvl="1"/>
            <a:r>
              <a:rPr lang="en-US" dirty="0" smtClean="0"/>
              <a:t>Suicidal ideation (Han, et al., </a:t>
            </a:r>
            <a:r>
              <a:rPr lang="en-US" smtClean="0"/>
              <a:t>2015): </a:t>
            </a:r>
            <a:endParaRPr lang="en-US" dirty="0" smtClean="0"/>
          </a:p>
          <a:p>
            <a:pPr lvl="2"/>
            <a:r>
              <a:rPr lang="en-US" dirty="0"/>
              <a:t>Progression from ideation to suicide attempt varies by suicide plan and major depression status. </a:t>
            </a:r>
          </a:p>
          <a:p>
            <a:pPr lvl="2"/>
            <a:r>
              <a:rPr lang="en-US" dirty="0"/>
              <a:t>Research needs to explore factors that affect suicide attempts and death by suicide among high-risk individuals with suicidal </a:t>
            </a:r>
            <a:r>
              <a:rPr lang="en-US" dirty="0" smtClean="0"/>
              <a:t>ideation. </a:t>
            </a:r>
            <a:endParaRPr lang="en-US" dirty="0"/>
          </a:p>
          <a:p>
            <a:pPr lvl="1"/>
            <a:r>
              <a:rPr lang="en-US" dirty="0" smtClean="0"/>
              <a:t>Positive </a:t>
            </a:r>
            <a:r>
              <a:rPr lang="en-US" dirty="0"/>
              <a:t>responses to the </a:t>
            </a:r>
            <a:r>
              <a:rPr lang="en-US" dirty="0" smtClean="0"/>
              <a:t>item “Thoughts </a:t>
            </a:r>
            <a:r>
              <a:rPr lang="en-US" dirty="0"/>
              <a:t>that you would be better off dead, or of hurting yourself in some way</a:t>
            </a:r>
            <a:r>
              <a:rPr lang="en-US" dirty="0" smtClean="0"/>
              <a:t>” </a:t>
            </a:r>
            <a:r>
              <a:rPr lang="en-US" dirty="0"/>
              <a:t>on the </a:t>
            </a:r>
            <a:r>
              <a:rPr lang="en-US" dirty="0" smtClean="0"/>
              <a:t>Patient </a:t>
            </a:r>
            <a:r>
              <a:rPr lang="en-US" dirty="0"/>
              <a:t>Health Questionnaire for </a:t>
            </a:r>
            <a:r>
              <a:rPr lang="en-US" dirty="0" smtClean="0"/>
              <a:t>depression </a:t>
            </a:r>
            <a:r>
              <a:rPr lang="en-US" dirty="0"/>
              <a:t>(Simon, et al., 2013).</a:t>
            </a:r>
          </a:p>
          <a:p>
            <a:endParaRPr lang="en-US" dirty="0"/>
          </a:p>
        </p:txBody>
      </p:sp>
    </p:spTree>
    <p:extLst>
      <p:ext uri="{BB962C8B-B14F-4D97-AF65-F5344CB8AC3E}">
        <p14:creationId xmlns:p14="http://schemas.microsoft.com/office/powerpoint/2010/main" val="108836762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Suicide Prevention</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r>
              <a:rPr lang="en-US" dirty="0" smtClean="0"/>
              <a:t>Suicide prevention is multifaceted, including:</a:t>
            </a:r>
          </a:p>
          <a:p>
            <a:pPr lvl="1"/>
            <a:r>
              <a:rPr lang="en-US" dirty="0" smtClean="0"/>
              <a:t>Educating physicians and keeping lethal weapons away from suicidal people (Mann, et al., 2005).</a:t>
            </a:r>
          </a:p>
          <a:p>
            <a:pPr lvl="1"/>
            <a:r>
              <a:rPr lang="en-US" dirty="0" smtClean="0"/>
              <a:t>Using cognitive-behavioral therapy (</a:t>
            </a:r>
            <a:r>
              <a:rPr lang="en-US" dirty="0" err="1" smtClean="0"/>
              <a:t>Tarrier</a:t>
            </a:r>
            <a:r>
              <a:rPr lang="en-US" dirty="0" smtClean="0"/>
              <a:t>, et al., 2008).</a:t>
            </a:r>
          </a:p>
          <a:p>
            <a:pPr lvl="1"/>
            <a:r>
              <a:rPr lang="en-US" dirty="0" smtClean="0"/>
              <a:t>Implementing various strategies, depending on risk:</a:t>
            </a:r>
          </a:p>
          <a:p>
            <a:pPr lvl="2"/>
            <a:r>
              <a:rPr lang="en-US" dirty="0" smtClean="0"/>
              <a:t>Universal strategies that target entire populations, </a:t>
            </a:r>
          </a:p>
          <a:p>
            <a:pPr lvl="2"/>
            <a:r>
              <a:rPr lang="en-US" dirty="0" smtClean="0"/>
              <a:t>Selective strategies that address at-risk populations, and </a:t>
            </a:r>
          </a:p>
          <a:p>
            <a:pPr lvl="2"/>
            <a:r>
              <a:rPr lang="en-US" dirty="0" smtClean="0"/>
              <a:t>Indicated strategies that address high-risk individuals (</a:t>
            </a:r>
            <a:r>
              <a:rPr lang="en-US" dirty="0" err="1" smtClean="0"/>
              <a:t>Nordentoft</a:t>
            </a:r>
            <a:r>
              <a:rPr lang="en-US" dirty="0" smtClean="0"/>
              <a:t>, 2011).</a:t>
            </a:r>
          </a:p>
          <a:p>
            <a:endParaRPr lang="en-US" dirty="0" smtClean="0"/>
          </a:p>
          <a:p>
            <a:endParaRPr lang="en-US" dirty="0"/>
          </a:p>
        </p:txBody>
      </p:sp>
    </p:spTree>
    <p:extLst>
      <p:ext uri="{BB962C8B-B14F-4D97-AF65-F5344CB8AC3E}">
        <p14:creationId xmlns:p14="http://schemas.microsoft.com/office/powerpoint/2010/main" val="383318727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Suicide Prevention</a:t>
            </a:r>
            <a:endParaRPr lang="en-US" dirty="0"/>
          </a:p>
        </p:txBody>
      </p:sp>
      <p:sp>
        <p:nvSpPr>
          <p:cNvPr id="3" name="Content Placeholder 2"/>
          <p:cNvSpPr>
            <a:spLocks noGrp="1"/>
          </p:cNvSpPr>
          <p:nvPr>
            <p:ph idx="1"/>
          </p:nvPr>
        </p:nvSpPr>
        <p:spPr/>
        <p:txBody>
          <a:bodyPr/>
          <a:lstStyle/>
          <a:p>
            <a:r>
              <a:rPr lang="en-US" dirty="0" smtClean="0"/>
              <a:t>Ongoing research shows promising results for Internet-based cognitive-behavioral therapy and </a:t>
            </a:r>
            <a:r>
              <a:rPr lang="en-US" dirty="0" err="1" smtClean="0"/>
              <a:t>psychoeducation</a:t>
            </a:r>
            <a:r>
              <a:rPr lang="en-US" dirty="0" smtClean="0"/>
              <a:t> in treating individuals with conditions such as mood, eating, and sleep disorders (Thorndike, et al., 2013). </a:t>
            </a:r>
          </a:p>
          <a:p>
            <a:r>
              <a:rPr lang="en-US" dirty="0" smtClean="0"/>
              <a:t>As “mobile health” interventions become more sophisticated, they can be adapted to be culturally specific and sensitive (Burns, et al., 2013). </a:t>
            </a:r>
          </a:p>
          <a:p>
            <a:endParaRPr lang="en-US" dirty="0" smtClean="0"/>
          </a:p>
          <a:p>
            <a:endParaRPr lang="en-US" dirty="0"/>
          </a:p>
        </p:txBody>
      </p:sp>
    </p:spTree>
    <p:extLst>
      <p:ext uri="{BB962C8B-B14F-4D97-AF65-F5344CB8AC3E}">
        <p14:creationId xmlns:p14="http://schemas.microsoft.com/office/powerpoint/2010/main" val="11629953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Suicide deaths per 100,000 population age 12 and over, by race/ethnicity and sex, 2008-2013</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710168339"/>
              </p:ext>
            </p:extLst>
          </p:nvPr>
        </p:nvGraphicFramePr>
        <p:xfrm>
          <a:off x="457200" y="1463039"/>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p:cNvGraphicFramePr>
            <a:graphicFrameLocks noGrp="1"/>
          </p:cNvGraphicFramePr>
          <p:nvPr>
            <p:ph sz="half" idx="2"/>
            <p:extLst>
              <p:ext uri="{D42A27DB-BD31-4B8C-83A1-F6EECF244321}">
                <p14:modId xmlns:p14="http://schemas.microsoft.com/office/powerpoint/2010/main" val="3650035083"/>
              </p:ext>
            </p:extLst>
          </p:nvPr>
        </p:nvGraphicFramePr>
        <p:xfrm>
          <a:off x="4572000" y="1463039"/>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3"/>
          <p:cNvSpPr txBox="1">
            <a:spLocks/>
          </p:cNvSpPr>
          <p:nvPr/>
        </p:nvSpPr>
        <p:spPr>
          <a:xfrm>
            <a:off x="381000" y="5669280"/>
            <a:ext cx="8412480" cy="56388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1000" b="1" dirty="0"/>
              <a:t>Key:</a:t>
            </a:r>
            <a:r>
              <a:rPr lang="en-US" sz="1000" b="1" i="1" dirty="0"/>
              <a:t> </a:t>
            </a:r>
            <a:r>
              <a:rPr lang="en-US" sz="1000" dirty="0"/>
              <a:t>API =</a:t>
            </a:r>
            <a:r>
              <a:rPr lang="en-US" sz="1000" b="1" i="1" dirty="0"/>
              <a:t> </a:t>
            </a:r>
            <a:r>
              <a:rPr lang="en-US" sz="1000" dirty="0"/>
              <a:t>Asian and Pacific Islander; AI/AN = American Indian or Alaska Native.</a:t>
            </a:r>
          </a:p>
          <a:p>
            <a:pPr marL="0" indent="0">
              <a:buNone/>
            </a:pPr>
            <a:r>
              <a:rPr lang="en-US" sz="1000" b="1" dirty="0"/>
              <a:t>Source:</a:t>
            </a:r>
            <a:r>
              <a:rPr lang="en-US" sz="1000" dirty="0"/>
              <a:t> Centers for Disease Control and Prevention, National Center for Health Statistics, National Vital Statistics System—Mortality, </a:t>
            </a:r>
            <a:r>
              <a:rPr lang="en-US" sz="1000" dirty="0" smtClean="0"/>
              <a:t>2008-2013.</a:t>
            </a:r>
            <a:endParaRPr lang="en-US" sz="1000" dirty="0"/>
          </a:p>
          <a:p>
            <a:pPr marL="0" indent="0">
              <a:buNone/>
            </a:pPr>
            <a:r>
              <a:rPr lang="en-US" sz="1000" b="1" dirty="0"/>
              <a:t>Note:</a:t>
            </a:r>
            <a:r>
              <a:rPr lang="en-US" sz="1000" dirty="0"/>
              <a:t> For this measure, lower rates are better. Estimates are age adjusted to the 2000 U.S. standard population</a:t>
            </a:r>
            <a:r>
              <a:rPr lang="en-US" sz="1000" dirty="0" smtClean="0"/>
              <a:t>.</a:t>
            </a:r>
            <a:r>
              <a:rPr lang="en-US" sz="1000" dirty="0"/>
              <a:t> </a:t>
            </a:r>
          </a:p>
        </p:txBody>
      </p:sp>
      <p:cxnSp>
        <p:nvCxnSpPr>
          <p:cNvPr id="4" name="Straight Connector 3"/>
          <p:cNvCxnSpPr/>
          <p:nvPr/>
        </p:nvCxnSpPr>
        <p:spPr>
          <a:xfrm>
            <a:off x="1219200" y="4233672"/>
            <a:ext cx="329184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34000" y="4231574"/>
            <a:ext cx="329184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79053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Treatment for Substance Abuse Disorders</a:t>
            </a:r>
            <a:endParaRPr lang="en-US" dirty="0"/>
          </a:p>
        </p:txBody>
      </p:sp>
      <p:sp>
        <p:nvSpPr>
          <p:cNvPr id="3" name="Content Placeholder 2"/>
          <p:cNvSpPr>
            <a:spLocks noGrp="1"/>
          </p:cNvSpPr>
          <p:nvPr>
            <p:ph idx="1"/>
          </p:nvPr>
        </p:nvSpPr>
        <p:spPr/>
        <p:txBody>
          <a:bodyPr/>
          <a:lstStyle/>
          <a:p>
            <a:r>
              <a:rPr lang="en-US" dirty="0" smtClean="0"/>
              <a:t>Substance abuse disorders can lead to:</a:t>
            </a:r>
          </a:p>
          <a:p>
            <a:pPr lvl="1"/>
            <a:r>
              <a:rPr lang="en-US" dirty="0" smtClean="0"/>
              <a:t>Addiction.</a:t>
            </a:r>
          </a:p>
          <a:p>
            <a:pPr lvl="1"/>
            <a:r>
              <a:rPr lang="en-US" dirty="0" smtClean="0"/>
              <a:t>Increased risk of certain cancers.</a:t>
            </a:r>
          </a:p>
          <a:p>
            <a:pPr lvl="1"/>
            <a:r>
              <a:rPr lang="en-US" dirty="0" smtClean="0"/>
              <a:t>Damage to the liver, brain, and other organs. </a:t>
            </a:r>
          </a:p>
          <a:p>
            <a:pPr lvl="1"/>
            <a:r>
              <a:rPr lang="en-US" dirty="0" smtClean="0"/>
              <a:t>Birth defects, such as fetal alcohol spectrum disorders. </a:t>
            </a:r>
          </a:p>
          <a:p>
            <a:pPr lvl="1"/>
            <a:r>
              <a:rPr lang="en-US" dirty="0" smtClean="0"/>
              <a:t>Increased risk of death from car crashes and other injuries.</a:t>
            </a:r>
          </a:p>
          <a:p>
            <a:endParaRPr lang="en-US" dirty="0" smtClean="0"/>
          </a:p>
          <a:p>
            <a:endParaRPr lang="en-US" dirty="0" smtClean="0"/>
          </a:p>
          <a:p>
            <a:endParaRPr lang="en-US" dirty="0"/>
          </a:p>
        </p:txBody>
      </p:sp>
    </p:spTree>
    <p:extLst>
      <p:ext uri="{BB962C8B-B14F-4D97-AF65-F5344CB8AC3E}">
        <p14:creationId xmlns:p14="http://schemas.microsoft.com/office/powerpoint/2010/main" val="366493733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Importance of Treatment</a:t>
            </a:r>
            <a:endParaRPr lang="en-US" dirty="0"/>
          </a:p>
        </p:txBody>
      </p:sp>
      <p:sp>
        <p:nvSpPr>
          <p:cNvPr id="3" name="Content Placeholder 2"/>
          <p:cNvSpPr>
            <a:spLocks noGrp="1"/>
          </p:cNvSpPr>
          <p:nvPr>
            <p:ph idx="1"/>
          </p:nvPr>
        </p:nvSpPr>
        <p:spPr/>
        <p:txBody>
          <a:bodyPr/>
          <a:lstStyle/>
          <a:p>
            <a:r>
              <a:rPr lang="en-US" dirty="0" smtClean="0"/>
              <a:t>In 2011, about 2.5 million emergency department visits resulted from medical emergencies involving drug misuse or abuse:</a:t>
            </a:r>
          </a:p>
          <a:p>
            <a:pPr lvl="1"/>
            <a:r>
              <a:rPr lang="en-US" dirty="0" smtClean="0"/>
              <a:t>1.25 million involved illicit drugs, </a:t>
            </a:r>
          </a:p>
          <a:p>
            <a:pPr lvl="1"/>
            <a:r>
              <a:rPr lang="en-US" dirty="0" smtClean="0"/>
              <a:t>1.24 million involved nonmedical use of pharmaceuticals, and</a:t>
            </a:r>
          </a:p>
          <a:p>
            <a:pPr lvl="1"/>
            <a:r>
              <a:rPr lang="en-US" dirty="0" smtClean="0"/>
              <a:t>0.61 million involved drugs combined with alcohol (SAMHSA, 2014). </a:t>
            </a:r>
          </a:p>
          <a:p>
            <a:r>
              <a:rPr lang="en-US" dirty="0" smtClean="0"/>
              <a:t>Substance abuse disorders can be effectively treated at specialty facilities.</a:t>
            </a:r>
          </a:p>
          <a:p>
            <a:endParaRPr lang="en-US" dirty="0"/>
          </a:p>
        </p:txBody>
      </p:sp>
    </p:spTree>
    <p:extLst>
      <p:ext uri="{BB962C8B-B14F-4D97-AF65-F5344CB8AC3E}">
        <p14:creationId xmlns:p14="http://schemas.microsoft.com/office/powerpoint/2010/main" val="458309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Leading Chronic Conditions Causing Limitation of Activity, 2010</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5638539"/>
              </p:ext>
            </p:extLst>
          </p:nvPr>
        </p:nvGraphicFramePr>
        <p:xfrm>
          <a:off x="457200" y="1554480"/>
          <a:ext cx="8229600" cy="3566160"/>
        </p:xfrm>
        <a:graphic>
          <a:graphicData uri="http://schemas.openxmlformats.org/drawingml/2006/table">
            <a:tbl>
              <a:tblPr firstRow="1" firstCol="1" bandRow="1">
                <a:tableStyleId>{5940675A-B579-460E-94D1-54222C63F5DA}</a:tableStyleId>
              </a:tblPr>
              <a:tblGrid>
                <a:gridCol w="2849825"/>
                <a:gridCol w="2326390"/>
                <a:gridCol w="3053385"/>
              </a:tblGrid>
              <a:tr h="274320">
                <a:tc>
                  <a:txBody>
                    <a:bodyPr/>
                    <a:lstStyle/>
                    <a:p>
                      <a:pPr marL="0" marR="0" algn="ctr">
                        <a:spcBef>
                          <a:spcPts val="0"/>
                        </a:spcBef>
                        <a:spcAft>
                          <a:spcPts val="0"/>
                        </a:spcAft>
                      </a:pPr>
                      <a:r>
                        <a:rPr lang="en-US" sz="1800" b="1" kern="50" dirty="0">
                          <a:effectLst/>
                        </a:rPr>
                        <a:t>Cause of Limitation</a:t>
                      </a:r>
                      <a:endParaRPr lang="en-US" sz="1800" b="1" kern="50" dirty="0">
                        <a:effectLst/>
                        <a:latin typeface="Times New Roman"/>
                        <a:ea typeface="SimSun"/>
                        <a:cs typeface="Mangal"/>
                      </a:endParaRPr>
                    </a:p>
                  </a:txBody>
                  <a:tcPr marL="68580" marR="68580" marT="0" marB="0" anchor="b"/>
                </a:tc>
                <a:tc>
                  <a:txBody>
                    <a:bodyPr/>
                    <a:lstStyle/>
                    <a:p>
                      <a:pPr marL="0" marR="0" algn="ctr">
                        <a:spcBef>
                          <a:spcPts val="0"/>
                        </a:spcBef>
                        <a:spcAft>
                          <a:spcPts val="0"/>
                        </a:spcAft>
                      </a:pPr>
                      <a:r>
                        <a:rPr lang="en-US" sz="1800" b="1" kern="50" dirty="0">
                          <a:effectLst/>
                        </a:rPr>
                        <a:t>Prevalence (Millions)</a:t>
                      </a:r>
                      <a:endParaRPr lang="en-US" sz="1800" b="1" kern="50" dirty="0">
                        <a:effectLst/>
                        <a:latin typeface="Times New Roman"/>
                        <a:ea typeface="SimSun"/>
                        <a:cs typeface="Mangal"/>
                      </a:endParaRPr>
                    </a:p>
                  </a:txBody>
                  <a:tcPr marL="68580" marR="68580" marT="0" marB="0" anchor="b"/>
                </a:tc>
                <a:tc>
                  <a:txBody>
                    <a:bodyPr/>
                    <a:lstStyle/>
                    <a:p>
                      <a:pPr marL="0" marR="0" algn="ctr">
                        <a:spcBef>
                          <a:spcPts val="0"/>
                        </a:spcBef>
                        <a:spcAft>
                          <a:spcPts val="0"/>
                        </a:spcAft>
                      </a:pPr>
                      <a:r>
                        <a:rPr lang="en-US" sz="1800" b="1" kern="50" dirty="0">
                          <a:effectLst/>
                        </a:rPr>
                        <a:t>Report Section</a:t>
                      </a:r>
                      <a:endParaRPr lang="en-US" sz="1800" b="1" kern="50" dirty="0">
                        <a:effectLst/>
                        <a:latin typeface="Times New Roman"/>
                        <a:ea typeface="SimSun"/>
                        <a:cs typeface="Mangal"/>
                      </a:endParaRPr>
                    </a:p>
                  </a:txBody>
                  <a:tcPr marL="68580" marR="68580" marT="0" marB="0" anchor="b"/>
                </a:tc>
              </a:tr>
              <a:tr h="274320">
                <a:tc>
                  <a:txBody>
                    <a:bodyPr/>
                    <a:lstStyle/>
                    <a:p>
                      <a:pPr marL="0" marR="0">
                        <a:spcBef>
                          <a:spcPts val="0"/>
                        </a:spcBef>
                        <a:spcAft>
                          <a:spcPts val="0"/>
                        </a:spcAft>
                      </a:pPr>
                      <a:r>
                        <a:rPr lang="en-US" sz="1800" kern="50" dirty="0">
                          <a:effectLst/>
                        </a:rPr>
                        <a:t>Back/neck conditions</a:t>
                      </a:r>
                      <a:endParaRPr lang="en-US" sz="1800" kern="50" dirty="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1800" kern="50" dirty="0">
                          <a:effectLst/>
                        </a:rPr>
                        <a:t>7.5</a:t>
                      </a:r>
                      <a:endParaRPr lang="en-US" sz="1800" kern="50" dirty="0">
                        <a:effectLst/>
                        <a:latin typeface="Times New Roman"/>
                        <a:ea typeface="SimSun"/>
                        <a:cs typeface="Mangal"/>
                      </a:endParaRPr>
                    </a:p>
                  </a:txBody>
                  <a:tcPr marL="68580" marR="68580" marT="0" marB="0"/>
                </a:tc>
                <a:tc>
                  <a:txBody>
                    <a:bodyPr/>
                    <a:lstStyle/>
                    <a:p>
                      <a:pPr marL="0" marR="0" algn="l">
                        <a:spcBef>
                          <a:spcPts val="0"/>
                        </a:spcBef>
                        <a:spcAft>
                          <a:spcPts val="0"/>
                        </a:spcAft>
                      </a:pPr>
                      <a:r>
                        <a:rPr lang="en-US" sz="1800" kern="50" dirty="0">
                          <a:effectLst/>
                        </a:rPr>
                        <a:t>Musculoskeletal </a:t>
                      </a:r>
                      <a:r>
                        <a:rPr lang="en-US" sz="1800" kern="50" dirty="0" smtClean="0">
                          <a:effectLst/>
                        </a:rPr>
                        <a:t>Diseases</a:t>
                      </a:r>
                      <a:endParaRPr lang="en-US" sz="1800" kern="50" dirty="0">
                        <a:effectLst/>
                        <a:latin typeface="Times New Roman"/>
                        <a:ea typeface="SimSun"/>
                        <a:cs typeface="Mangal"/>
                      </a:endParaRPr>
                    </a:p>
                  </a:txBody>
                  <a:tcPr marL="68580" marR="68580" marT="0" marB="0"/>
                </a:tc>
              </a:tr>
              <a:tr h="274320">
                <a:tc>
                  <a:txBody>
                    <a:bodyPr/>
                    <a:lstStyle/>
                    <a:p>
                      <a:pPr marL="0" marR="0">
                        <a:spcBef>
                          <a:spcPts val="0"/>
                        </a:spcBef>
                        <a:spcAft>
                          <a:spcPts val="0"/>
                        </a:spcAft>
                      </a:pPr>
                      <a:r>
                        <a:rPr lang="en-US" sz="1800" kern="50">
                          <a:effectLst/>
                        </a:rPr>
                        <a:t>Arthritis/rheumatism</a:t>
                      </a:r>
                      <a:endParaRPr lang="en-US" sz="1800" kern="5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1800" kern="50" dirty="0">
                          <a:effectLst/>
                        </a:rPr>
                        <a:t>6.8</a:t>
                      </a:r>
                      <a:endParaRPr lang="en-US" sz="1800" kern="50" dirty="0">
                        <a:effectLst/>
                        <a:latin typeface="Times New Roman"/>
                        <a:ea typeface="SimSun"/>
                        <a:cs typeface="Mangal"/>
                      </a:endParaRPr>
                    </a:p>
                  </a:txBody>
                  <a:tcPr marL="68580" marR="68580" marT="0" marB="0"/>
                </a:tc>
                <a:tc>
                  <a:txBody>
                    <a:bodyPr/>
                    <a:lstStyle/>
                    <a:p>
                      <a:pPr marL="0" marR="0" algn="l">
                        <a:spcBef>
                          <a:spcPts val="0"/>
                        </a:spcBef>
                        <a:spcAft>
                          <a:spcPts val="0"/>
                        </a:spcAft>
                      </a:pPr>
                      <a:r>
                        <a:rPr lang="en-US" sz="1800" kern="50" dirty="0">
                          <a:effectLst/>
                        </a:rPr>
                        <a:t>Musculoskeletal </a:t>
                      </a:r>
                      <a:r>
                        <a:rPr lang="en-US" sz="1800" kern="50" dirty="0" smtClean="0">
                          <a:effectLst/>
                        </a:rPr>
                        <a:t>Diseases</a:t>
                      </a:r>
                      <a:endParaRPr lang="en-US" sz="1800" kern="50" dirty="0">
                        <a:effectLst/>
                        <a:latin typeface="Times New Roman"/>
                        <a:ea typeface="SimSun"/>
                        <a:cs typeface="Mangal"/>
                      </a:endParaRPr>
                    </a:p>
                  </a:txBody>
                  <a:tcPr marL="68580" marR="68580" marT="0" marB="0"/>
                </a:tc>
              </a:tr>
              <a:tr h="274320">
                <a:tc>
                  <a:txBody>
                    <a:bodyPr/>
                    <a:lstStyle/>
                    <a:p>
                      <a:pPr marL="0" marR="0">
                        <a:spcBef>
                          <a:spcPts val="0"/>
                        </a:spcBef>
                        <a:spcAft>
                          <a:spcPts val="0"/>
                        </a:spcAft>
                      </a:pPr>
                      <a:r>
                        <a:rPr lang="en-US" sz="1800" kern="50">
                          <a:effectLst/>
                        </a:rPr>
                        <a:t>Heart condition</a:t>
                      </a:r>
                      <a:endParaRPr lang="en-US" sz="1800" kern="5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1800" kern="50" dirty="0">
                          <a:effectLst/>
                        </a:rPr>
                        <a:t>4.2</a:t>
                      </a:r>
                      <a:endParaRPr lang="en-US" sz="1800" kern="50" dirty="0">
                        <a:effectLst/>
                        <a:latin typeface="Times New Roman"/>
                        <a:ea typeface="SimSun"/>
                        <a:cs typeface="Mangal"/>
                      </a:endParaRPr>
                    </a:p>
                  </a:txBody>
                  <a:tcPr marL="68580" marR="68580" marT="0" marB="0"/>
                </a:tc>
                <a:tc>
                  <a:txBody>
                    <a:bodyPr/>
                    <a:lstStyle/>
                    <a:p>
                      <a:pPr marL="0" marR="0" algn="l">
                        <a:spcBef>
                          <a:spcPts val="0"/>
                        </a:spcBef>
                        <a:spcAft>
                          <a:spcPts val="0"/>
                        </a:spcAft>
                      </a:pPr>
                      <a:r>
                        <a:rPr lang="en-US" sz="1800" kern="50" dirty="0">
                          <a:effectLst/>
                        </a:rPr>
                        <a:t>Cardiovascular Disease</a:t>
                      </a:r>
                      <a:endParaRPr lang="en-US" sz="1800" kern="50" dirty="0">
                        <a:effectLst/>
                        <a:latin typeface="Times New Roman"/>
                        <a:ea typeface="SimSun"/>
                        <a:cs typeface="Mangal"/>
                      </a:endParaRPr>
                    </a:p>
                  </a:txBody>
                  <a:tcPr marL="68580" marR="68580" marT="0" marB="0"/>
                </a:tc>
              </a:tr>
              <a:tr h="274320">
                <a:tc>
                  <a:txBody>
                    <a:bodyPr/>
                    <a:lstStyle/>
                    <a:p>
                      <a:pPr marL="0" marR="0">
                        <a:spcBef>
                          <a:spcPts val="0"/>
                        </a:spcBef>
                        <a:spcAft>
                          <a:spcPts val="0"/>
                        </a:spcAft>
                      </a:pPr>
                      <a:r>
                        <a:rPr lang="en-US" sz="1800" kern="50" dirty="0">
                          <a:effectLst/>
                        </a:rPr>
                        <a:t>Depression/anxiety</a:t>
                      </a:r>
                      <a:endParaRPr lang="en-US" sz="1800" kern="50" dirty="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1800" kern="50">
                          <a:effectLst/>
                        </a:rPr>
                        <a:t>4.0</a:t>
                      </a:r>
                      <a:endParaRPr lang="en-US" sz="1800" kern="50">
                        <a:effectLst/>
                        <a:latin typeface="Times New Roman"/>
                        <a:ea typeface="SimSun"/>
                        <a:cs typeface="Mangal"/>
                      </a:endParaRPr>
                    </a:p>
                  </a:txBody>
                  <a:tcPr marL="68580" marR="68580" marT="0" marB="0"/>
                </a:tc>
                <a:tc>
                  <a:txBody>
                    <a:bodyPr/>
                    <a:lstStyle/>
                    <a:p>
                      <a:pPr marL="0" marR="0" algn="l">
                        <a:spcBef>
                          <a:spcPts val="0"/>
                        </a:spcBef>
                        <a:spcAft>
                          <a:spcPts val="0"/>
                        </a:spcAft>
                      </a:pPr>
                      <a:r>
                        <a:rPr lang="en-US" sz="1800" kern="50" dirty="0">
                          <a:effectLst/>
                        </a:rPr>
                        <a:t>Mental Health and Substance Abuse</a:t>
                      </a:r>
                      <a:endParaRPr lang="en-US" sz="1800" kern="50" dirty="0">
                        <a:effectLst/>
                        <a:latin typeface="Times New Roman"/>
                        <a:ea typeface="SimSun"/>
                        <a:cs typeface="Mangal"/>
                      </a:endParaRPr>
                    </a:p>
                  </a:txBody>
                  <a:tcPr marL="68580" marR="68580" marT="0" marB="0"/>
                </a:tc>
              </a:tr>
              <a:tr h="274320">
                <a:tc>
                  <a:txBody>
                    <a:bodyPr/>
                    <a:lstStyle/>
                    <a:p>
                      <a:pPr marL="0" marR="0">
                        <a:spcBef>
                          <a:spcPts val="0"/>
                        </a:spcBef>
                        <a:spcAft>
                          <a:spcPts val="0"/>
                        </a:spcAft>
                      </a:pPr>
                      <a:r>
                        <a:rPr lang="en-US" sz="1800" kern="50">
                          <a:effectLst/>
                        </a:rPr>
                        <a:t>Musculoskeletal condition</a:t>
                      </a:r>
                      <a:endParaRPr lang="en-US" sz="1800" kern="5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1800" kern="50">
                          <a:effectLst/>
                        </a:rPr>
                        <a:t>3.8</a:t>
                      </a:r>
                      <a:endParaRPr lang="en-US" sz="1800" kern="50">
                        <a:effectLst/>
                        <a:latin typeface="Times New Roman"/>
                        <a:ea typeface="SimSun"/>
                        <a:cs typeface="Mangal"/>
                      </a:endParaRPr>
                    </a:p>
                  </a:txBody>
                  <a:tcPr marL="68580" marR="68580" marT="0" marB="0"/>
                </a:tc>
                <a:tc>
                  <a:txBody>
                    <a:bodyPr/>
                    <a:lstStyle/>
                    <a:p>
                      <a:pPr marL="0" marR="0" algn="l">
                        <a:spcBef>
                          <a:spcPts val="0"/>
                        </a:spcBef>
                        <a:spcAft>
                          <a:spcPts val="0"/>
                        </a:spcAft>
                      </a:pPr>
                      <a:r>
                        <a:rPr lang="en-US" sz="1800" kern="50" dirty="0">
                          <a:effectLst/>
                        </a:rPr>
                        <a:t>Musculoskeletal </a:t>
                      </a:r>
                      <a:r>
                        <a:rPr lang="en-US" sz="1800" kern="50" dirty="0" smtClean="0">
                          <a:effectLst/>
                        </a:rPr>
                        <a:t>Diseases</a:t>
                      </a:r>
                      <a:endParaRPr lang="en-US" sz="1800" kern="50" dirty="0">
                        <a:effectLst/>
                        <a:latin typeface="Times New Roman"/>
                        <a:ea typeface="SimSun"/>
                        <a:cs typeface="Mangal"/>
                      </a:endParaRPr>
                    </a:p>
                  </a:txBody>
                  <a:tcPr marL="68580" marR="68580" marT="0" marB="0"/>
                </a:tc>
              </a:tr>
              <a:tr h="274320">
                <a:tc>
                  <a:txBody>
                    <a:bodyPr/>
                    <a:lstStyle/>
                    <a:p>
                      <a:pPr marL="0" marR="0">
                        <a:spcBef>
                          <a:spcPts val="0"/>
                        </a:spcBef>
                        <a:spcAft>
                          <a:spcPts val="0"/>
                        </a:spcAft>
                      </a:pPr>
                      <a:r>
                        <a:rPr lang="en-US" sz="1800" kern="50">
                          <a:effectLst/>
                        </a:rPr>
                        <a:t>Diabetes</a:t>
                      </a:r>
                      <a:endParaRPr lang="en-US" sz="1800" kern="5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1800" kern="50" dirty="0">
                          <a:effectLst/>
                        </a:rPr>
                        <a:t>3.6</a:t>
                      </a:r>
                      <a:endParaRPr lang="en-US" sz="1800" kern="50" dirty="0">
                        <a:effectLst/>
                        <a:latin typeface="Times New Roman"/>
                        <a:ea typeface="SimSun"/>
                        <a:cs typeface="Mangal"/>
                      </a:endParaRPr>
                    </a:p>
                  </a:txBody>
                  <a:tcPr marL="68580" marR="68580" marT="0" marB="0"/>
                </a:tc>
                <a:tc>
                  <a:txBody>
                    <a:bodyPr/>
                    <a:lstStyle/>
                    <a:p>
                      <a:pPr marL="0" marR="0" algn="l">
                        <a:spcBef>
                          <a:spcPts val="0"/>
                        </a:spcBef>
                        <a:spcAft>
                          <a:spcPts val="0"/>
                        </a:spcAft>
                      </a:pPr>
                      <a:r>
                        <a:rPr lang="en-US" sz="1800" kern="50" dirty="0">
                          <a:effectLst/>
                        </a:rPr>
                        <a:t>Diabetes</a:t>
                      </a:r>
                      <a:endParaRPr lang="en-US" sz="1800" kern="50" dirty="0">
                        <a:effectLst/>
                        <a:latin typeface="Times New Roman"/>
                        <a:ea typeface="SimSun"/>
                        <a:cs typeface="Mangal"/>
                      </a:endParaRPr>
                    </a:p>
                  </a:txBody>
                  <a:tcPr marL="68580" marR="68580" marT="0" marB="0"/>
                </a:tc>
              </a:tr>
              <a:tr h="274320">
                <a:tc>
                  <a:txBody>
                    <a:bodyPr/>
                    <a:lstStyle/>
                    <a:p>
                      <a:pPr marL="0" marR="0">
                        <a:spcBef>
                          <a:spcPts val="0"/>
                        </a:spcBef>
                        <a:spcAft>
                          <a:spcPts val="0"/>
                        </a:spcAft>
                      </a:pPr>
                      <a:r>
                        <a:rPr lang="en-US" sz="1800" kern="50">
                          <a:effectLst/>
                        </a:rPr>
                        <a:t>Hypertension</a:t>
                      </a:r>
                      <a:endParaRPr lang="en-US" sz="1800" kern="5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1800" kern="50">
                          <a:effectLst/>
                        </a:rPr>
                        <a:t>3.6</a:t>
                      </a:r>
                      <a:endParaRPr lang="en-US" sz="1800" kern="50">
                        <a:effectLst/>
                        <a:latin typeface="Times New Roman"/>
                        <a:ea typeface="SimSun"/>
                        <a:cs typeface="Mangal"/>
                      </a:endParaRPr>
                    </a:p>
                  </a:txBody>
                  <a:tcPr marL="68580" marR="68580" marT="0" marB="0"/>
                </a:tc>
                <a:tc>
                  <a:txBody>
                    <a:bodyPr/>
                    <a:lstStyle/>
                    <a:p>
                      <a:pPr marL="0" marR="0" algn="l">
                        <a:spcBef>
                          <a:spcPts val="0"/>
                        </a:spcBef>
                        <a:spcAft>
                          <a:spcPts val="0"/>
                        </a:spcAft>
                      </a:pPr>
                      <a:r>
                        <a:rPr lang="en-US" sz="1800" kern="50" dirty="0">
                          <a:effectLst/>
                        </a:rPr>
                        <a:t>Cardiovascular Disease</a:t>
                      </a:r>
                      <a:endParaRPr lang="en-US" sz="1800" kern="50" dirty="0">
                        <a:effectLst/>
                        <a:latin typeface="Times New Roman"/>
                        <a:ea typeface="SimSun"/>
                        <a:cs typeface="Mangal"/>
                      </a:endParaRPr>
                    </a:p>
                  </a:txBody>
                  <a:tcPr marL="68580" marR="68580" marT="0" marB="0"/>
                </a:tc>
              </a:tr>
              <a:tr h="274320">
                <a:tc>
                  <a:txBody>
                    <a:bodyPr/>
                    <a:lstStyle/>
                    <a:p>
                      <a:pPr marL="0" marR="0">
                        <a:spcBef>
                          <a:spcPts val="0"/>
                        </a:spcBef>
                        <a:spcAft>
                          <a:spcPts val="0"/>
                        </a:spcAft>
                      </a:pPr>
                      <a:r>
                        <a:rPr lang="en-US" sz="1800" kern="50">
                          <a:effectLst/>
                        </a:rPr>
                        <a:t>Nervous system problem</a:t>
                      </a:r>
                      <a:endParaRPr lang="en-US" sz="1800" kern="5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1800" kern="50">
                          <a:effectLst/>
                        </a:rPr>
                        <a:t>3.3</a:t>
                      </a:r>
                      <a:endParaRPr lang="en-US" sz="1800" kern="50">
                        <a:effectLst/>
                        <a:latin typeface="Times New Roman"/>
                        <a:ea typeface="SimSun"/>
                        <a:cs typeface="Mangal"/>
                      </a:endParaRPr>
                    </a:p>
                  </a:txBody>
                  <a:tcPr marL="68580" marR="68580" marT="0" marB="0"/>
                </a:tc>
                <a:tc>
                  <a:txBody>
                    <a:bodyPr/>
                    <a:lstStyle/>
                    <a:p>
                      <a:pPr marL="0" marR="0" algn="l">
                        <a:spcBef>
                          <a:spcPts val="0"/>
                        </a:spcBef>
                        <a:spcAft>
                          <a:spcPts val="0"/>
                        </a:spcAft>
                      </a:pPr>
                      <a:r>
                        <a:rPr lang="en-US" sz="1800" kern="50" dirty="0">
                          <a:effectLst/>
                        </a:rPr>
                        <a:t> </a:t>
                      </a:r>
                      <a:endParaRPr lang="en-US" sz="1800" kern="50" dirty="0">
                        <a:effectLst/>
                        <a:latin typeface="Times New Roman"/>
                        <a:ea typeface="SimSun"/>
                        <a:cs typeface="Mangal"/>
                      </a:endParaRPr>
                    </a:p>
                  </a:txBody>
                  <a:tcPr marL="68580" marR="68580" marT="0" marB="0"/>
                </a:tc>
              </a:tr>
              <a:tr h="274320">
                <a:tc>
                  <a:txBody>
                    <a:bodyPr/>
                    <a:lstStyle/>
                    <a:p>
                      <a:pPr marL="0" marR="0">
                        <a:spcBef>
                          <a:spcPts val="0"/>
                        </a:spcBef>
                        <a:spcAft>
                          <a:spcPts val="0"/>
                        </a:spcAft>
                      </a:pPr>
                      <a:r>
                        <a:rPr lang="en-US" sz="1800" kern="50">
                          <a:effectLst/>
                        </a:rPr>
                        <a:t>Lung/breathing problem</a:t>
                      </a:r>
                      <a:endParaRPr lang="en-US" sz="1800" kern="5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1800" kern="50" dirty="0">
                          <a:effectLst/>
                        </a:rPr>
                        <a:t>3.1</a:t>
                      </a:r>
                      <a:endParaRPr lang="en-US" sz="1800" kern="50" dirty="0">
                        <a:effectLst/>
                        <a:latin typeface="Times New Roman"/>
                        <a:ea typeface="SimSun"/>
                        <a:cs typeface="Mangal"/>
                      </a:endParaRPr>
                    </a:p>
                  </a:txBody>
                  <a:tcPr marL="68580" marR="68580" marT="0" marB="0"/>
                </a:tc>
                <a:tc>
                  <a:txBody>
                    <a:bodyPr/>
                    <a:lstStyle/>
                    <a:p>
                      <a:pPr marL="0" marR="0" algn="l">
                        <a:spcBef>
                          <a:spcPts val="0"/>
                        </a:spcBef>
                        <a:spcAft>
                          <a:spcPts val="0"/>
                        </a:spcAft>
                      </a:pPr>
                      <a:r>
                        <a:rPr lang="en-US" sz="1800" kern="50" dirty="0">
                          <a:effectLst/>
                        </a:rPr>
                        <a:t>Respiratory </a:t>
                      </a:r>
                      <a:r>
                        <a:rPr lang="en-US" sz="1800" kern="50" dirty="0" smtClean="0">
                          <a:effectLst/>
                        </a:rPr>
                        <a:t>Diseases</a:t>
                      </a:r>
                      <a:endParaRPr lang="en-US" sz="1800" kern="50" dirty="0">
                        <a:effectLst/>
                        <a:latin typeface="Times New Roman"/>
                        <a:ea typeface="SimSun"/>
                        <a:cs typeface="Mangal"/>
                      </a:endParaRPr>
                    </a:p>
                  </a:txBody>
                  <a:tcPr marL="68580" marR="68580" marT="0" marB="0"/>
                </a:tc>
              </a:tr>
              <a:tr h="274320">
                <a:tc>
                  <a:txBody>
                    <a:bodyPr/>
                    <a:lstStyle/>
                    <a:p>
                      <a:pPr marL="0" marR="0">
                        <a:spcBef>
                          <a:spcPts val="0"/>
                        </a:spcBef>
                        <a:spcAft>
                          <a:spcPts val="0"/>
                        </a:spcAft>
                      </a:pPr>
                      <a:r>
                        <a:rPr lang="en-US" sz="1800" kern="50" dirty="0">
                          <a:effectLst/>
                        </a:rPr>
                        <a:t>Fracture/bone/joint injury</a:t>
                      </a:r>
                      <a:endParaRPr lang="en-US" sz="1800" kern="50" dirty="0">
                        <a:effectLst/>
                        <a:latin typeface="Times New Roman"/>
                        <a:ea typeface="SimSun"/>
                        <a:cs typeface="Mangal"/>
                      </a:endParaRPr>
                    </a:p>
                  </a:txBody>
                  <a:tcPr marL="68580" marR="68580" marT="0" marB="0"/>
                </a:tc>
                <a:tc>
                  <a:txBody>
                    <a:bodyPr/>
                    <a:lstStyle/>
                    <a:p>
                      <a:pPr marL="0" marR="0" algn="ctr">
                        <a:spcBef>
                          <a:spcPts val="0"/>
                        </a:spcBef>
                        <a:spcAft>
                          <a:spcPts val="0"/>
                        </a:spcAft>
                      </a:pPr>
                      <a:r>
                        <a:rPr lang="en-US" sz="1800" kern="50">
                          <a:effectLst/>
                        </a:rPr>
                        <a:t>2.8</a:t>
                      </a:r>
                      <a:endParaRPr lang="en-US" sz="1800" kern="50">
                        <a:effectLst/>
                        <a:latin typeface="Times New Roman"/>
                        <a:ea typeface="SimSun"/>
                        <a:cs typeface="Mangal"/>
                      </a:endParaRPr>
                    </a:p>
                  </a:txBody>
                  <a:tcPr marL="68580" marR="68580" marT="0" marB="0"/>
                </a:tc>
                <a:tc>
                  <a:txBody>
                    <a:bodyPr/>
                    <a:lstStyle/>
                    <a:p>
                      <a:pPr marL="0" marR="0" algn="l">
                        <a:spcBef>
                          <a:spcPts val="0"/>
                        </a:spcBef>
                        <a:spcAft>
                          <a:spcPts val="0"/>
                        </a:spcAft>
                      </a:pPr>
                      <a:r>
                        <a:rPr lang="en-US" sz="1800" kern="50" dirty="0">
                          <a:effectLst/>
                        </a:rPr>
                        <a:t>Musculoskeletal </a:t>
                      </a:r>
                      <a:r>
                        <a:rPr lang="en-US" sz="1800" kern="50" dirty="0" smtClean="0">
                          <a:effectLst/>
                        </a:rPr>
                        <a:t>Diseases</a:t>
                      </a:r>
                      <a:endParaRPr lang="en-US" sz="1800" kern="50" dirty="0">
                        <a:effectLst/>
                        <a:latin typeface="Times New Roman"/>
                        <a:ea typeface="SimSun"/>
                        <a:cs typeface="Mangal"/>
                      </a:endParaRPr>
                    </a:p>
                  </a:txBody>
                  <a:tcPr marL="68580" marR="68580" marT="0" marB="0"/>
                </a:tc>
              </a:tr>
            </a:tbl>
          </a:graphicData>
        </a:graphic>
      </p:graphicFrame>
      <p:sp>
        <p:nvSpPr>
          <p:cNvPr id="5" name="TextBox 4"/>
          <p:cNvSpPr txBox="1"/>
          <p:nvPr/>
        </p:nvSpPr>
        <p:spPr>
          <a:xfrm>
            <a:off x="457200" y="5303520"/>
            <a:ext cx="8229600" cy="400110"/>
          </a:xfrm>
          <a:prstGeom prst="rect">
            <a:avLst/>
          </a:prstGeom>
          <a:noFill/>
        </p:spPr>
        <p:txBody>
          <a:bodyPr wrap="square" lIns="0" rtlCol="0">
            <a:spAutoFit/>
          </a:bodyPr>
          <a:lstStyle/>
          <a:p>
            <a:r>
              <a:rPr lang="en-US" sz="1000" b="1" dirty="0"/>
              <a:t>Source: </a:t>
            </a:r>
            <a:r>
              <a:rPr lang="en-US" sz="1000" dirty="0" smtClean="0"/>
              <a:t>National Heart, Lung, and Blood Institute. Morbidity &amp; mortality: 2012 </a:t>
            </a:r>
            <a:r>
              <a:rPr lang="en-US" sz="1000" dirty="0" err="1" smtClean="0"/>
              <a:t>chartbook</a:t>
            </a:r>
            <a:r>
              <a:rPr lang="en-US" sz="1000" dirty="0" smtClean="0"/>
              <a:t> on cardiovascular, lung, and blood diseases. Bethesda, MD: National Institutes of Health; February 2012. </a:t>
            </a:r>
            <a:r>
              <a:rPr lang="en-US" sz="1000" dirty="0" smtClean="0">
                <a:hlinkClick r:id="rId3"/>
              </a:rPr>
              <a:t>www.nhlbi.nih.gov/files/docs/research/2012_ChartBook.pdf</a:t>
            </a:r>
            <a:r>
              <a:rPr lang="en-US" sz="1000" dirty="0" smtClean="0"/>
              <a:t> </a:t>
            </a:r>
            <a:endParaRPr lang="en-US" sz="1000" dirty="0"/>
          </a:p>
        </p:txBody>
      </p:sp>
    </p:spTree>
    <p:extLst>
      <p:ext uri="{BB962C8B-B14F-4D97-AF65-F5344CB8AC3E}">
        <p14:creationId xmlns:p14="http://schemas.microsoft.com/office/powerpoint/2010/main" val="3356658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Treatment Needs</a:t>
            </a:r>
            <a:endParaRPr lang="en-US" dirty="0"/>
          </a:p>
        </p:txBody>
      </p:sp>
      <p:sp>
        <p:nvSpPr>
          <p:cNvPr id="3" name="Content Placeholder 2"/>
          <p:cNvSpPr>
            <a:spLocks noGrp="1"/>
          </p:cNvSpPr>
          <p:nvPr>
            <p:ph idx="1"/>
          </p:nvPr>
        </p:nvSpPr>
        <p:spPr/>
        <p:txBody>
          <a:bodyPr/>
          <a:lstStyle/>
          <a:p>
            <a:r>
              <a:rPr lang="en-US" dirty="0" smtClean="0"/>
              <a:t>In 2013, nearly 23 million Americans age 12 years and over needed treatment for substance abuse. </a:t>
            </a:r>
          </a:p>
          <a:p>
            <a:r>
              <a:rPr lang="en-US" dirty="0" smtClean="0"/>
              <a:t>An estimated 2.5 million people received treatment at a specialty facility, but more than 20 million people who needed this type of treatment did not receive it (SAMSHA, </a:t>
            </a:r>
            <a:r>
              <a:rPr lang="en-US" dirty="0" smtClean="0"/>
              <a:t>2014).</a:t>
            </a:r>
            <a:endParaRPr lang="en-US" dirty="0" smtClean="0"/>
          </a:p>
          <a:p>
            <a:endParaRPr lang="en-US" dirty="0"/>
          </a:p>
        </p:txBody>
      </p:sp>
    </p:spTree>
    <p:extLst>
      <p:ext uri="{BB962C8B-B14F-4D97-AF65-F5344CB8AC3E}">
        <p14:creationId xmlns:p14="http://schemas.microsoft.com/office/powerpoint/2010/main" val="180510272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People age 12 and over who needed treatment for illicit drug use or an alcohol problem and who received such treatment at a specialty facility in the last 12 months, by race/ethnicity and age, 2008-2013</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607451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4"/>
          <p:cNvGraphicFramePr>
            <a:graphicFrameLocks noGrp="1"/>
          </p:cNvGraphicFramePr>
          <p:nvPr>
            <p:ph sz="half" idx="2"/>
            <p:extLst>
              <p:ext uri="{D42A27DB-BD31-4B8C-83A1-F6EECF244321}">
                <p14:modId xmlns:p14="http://schemas.microsoft.com/office/powerpoint/2010/main" val="307005161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Content Placeholder 3"/>
          <p:cNvSpPr txBox="1">
            <a:spLocks/>
          </p:cNvSpPr>
          <p:nvPr/>
        </p:nvSpPr>
        <p:spPr>
          <a:xfrm>
            <a:off x="239486" y="5486400"/>
            <a:ext cx="8305800" cy="944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endParaRPr lang="en-US" dirty="0"/>
          </a:p>
        </p:txBody>
      </p:sp>
      <p:sp>
        <p:nvSpPr>
          <p:cNvPr id="8" name="Rectangle 7"/>
          <p:cNvSpPr/>
          <p:nvPr/>
        </p:nvSpPr>
        <p:spPr>
          <a:xfrm>
            <a:off x="457200" y="5669280"/>
            <a:ext cx="8229600" cy="707886"/>
          </a:xfrm>
          <a:prstGeom prst="rect">
            <a:avLst/>
          </a:prstGeom>
        </p:spPr>
        <p:txBody>
          <a:bodyPr wrap="square">
            <a:spAutoFit/>
          </a:bodyPr>
          <a:lstStyle/>
          <a:p>
            <a:r>
              <a:rPr lang="en-US" sz="1000" b="1" dirty="0"/>
              <a:t>Source: </a:t>
            </a:r>
            <a:r>
              <a:rPr lang="en-US" sz="1000" dirty="0"/>
              <a:t>Substance Abuse and Mental Health Services Administration, National Survey on Drug Use and Health, </a:t>
            </a:r>
            <a:r>
              <a:rPr lang="en-US" sz="1000" dirty="0" smtClean="0"/>
              <a:t>2008-2013.</a:t>
            </a:r>
            <a:endParaRPr lang="en-US" sz="1000" dirty="0"/>
          </a:p>
          <a:p>
            <a:r>
              <a:rPr lang="en-US" sz="1000" b="1" dirty="0"/>
              <a:t>Denominator: </a:t>
            </a:r>
            <a:r>
              <a:rPr lang="en-US" sz="1000" dirty="0"/>
              <a:t>Civilian noninstitutionalized population age 12 and over who needed treatment for illicit drug use or an alcohol problem.</a:t>
            </a:r>
          </a:p>
          <a:p>
            <a:r>
              <a:rPr lang="en-US" sz="1000" b="1" dirty="0"/>
              <a:t>Note: </a:t>
            </a:r>
            <a:r>
              <a:rPr lang="en-US" sz="1000" dirty="0"/>
              <a:t>Treatment refers to treatment at a specialty facility, such as a drug and alcohol inpatient and/or outpatient rehabilitation facility, inpatient hospital setting, or mental health center. White and Black are </a:t>
            </a:r>
            <a:r>
              <a:rPr lang="en-US" sz="1000" dirty="0" smtClean="0"/>
              <a:t>non-Hispanic. </a:t>
            </a:r>
            <a:r>
              <a:rPr lang="en-US" sz="1000" dirty="0"/>
              <a:t>Hispanic includes all races.</a:t>
            </a:r>
            <a:endParaRPr lang="en-US" sz="1000" dirty="0">
              <a:effectLst/>
            </a:endParaRPr>
          </a:p>
        </p:txBody>
      </p:sp>
    </p:spTree>
    <p:extLst>
      <p:ext uri="{BB962C8B-B14F-4D97-AF65-F5344CB8AC3E}">
        <p14:creationId xmlns:p14="http://schemas.microsoft.com/office/powerpoint/2010/main" val="133527982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944562"/>
          </a:xfrm>
        </p:spPr>
        <p:txBody>
          <a:bodyPr>
            <a:noAutofit/>
          </a:bodyPr>
          <a:lstStyle/>
          <a:p>
            <a:r>
              <a:rPr lang="en-US" sz="1800" dirty="0" smtClean="0"/>
              <a:t>Adults who visited their primary care physician or psychiatrist for mental health or alcohol/drug problems in the past 12 months, by Hispanic and Asian granular ethnicities, 2011-2013</a:t>
            </a:r>
            <a:r>
              <a:rPr lang="en-US" sz="1800" b="0" dirty="0"/>
              <a:t> </a:t>
            </a:r>
            <a:r>
              <a:rPr lang="en-US" sz="1800" dirty="0" smtClean="0">
                <a:solidFill>
                  <a:schemeClr val="tx2">
                    <a:lumMod val="60000"/>
                    <a:lumOff val="40000"/>
                  </a:schemeClr>
                </a:solidFill>
              </a:rPr>
              <a:t>combined</a:t>
            </a:r>
            <a:endParaRPr lang="en-US" sz="1800" dirty="0">
              <a:solidFill>
                <a:schemeClr val="tx2">
                  <a:lumMod val="60000"/>
                  <a:lumOff val="40000"/>
                </a:schemeClr>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149474980"/>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838765669"/>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8077200" cy="246221"/>
          </a:xfrm>
          <a:prstGeom prst="rect">
            <a:avLst/>
          </a:prstGeom>
          <a:noFill/>
        </p:spPr>
        <p:txBody>
          <a:bodyPr wrap="square" rtlCol="0">
            <a:spAutoFit/>
          </a:bodyPr>
          <a:lstStyle/>
          <a:p>
            <a:r>
              <a:rPr lang="en-US" sz="1000" b="1" dirty="0"/>
              <a:t>Source: </a:t>
            </a:r>
            <a:r>
              <a:rPr lang="en-US" sz="1000" dirty="0"/>
              <a:t>University of California, Los Angeles, Center for Health Policy Research, California Health Interview </a:t>
            </a:r>
            <a:r>
              <a:rPr lang="en-US" sz="1000" dirty="0" smtClean="0"/>
              <a:t>Survey, 2011-2013.</a:t>
            </a:r>
            <a:endParaRPr lang="en-US" sz="1000" dirty="0"/>
          </a:p>
        </p:txBody>
      </p:sp>
    </p:spTree>
    <p:extLst>
      <p:ext uri="{BB962C8B-B14F-4D97-AF65-F5344CB8AC3E}">
        <p14:creationId xmlns:p14="http://schemas.microsoft.com/office/powerpoint/2010/main" val="206219090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Completion </a:t>
            </a:r>
            <a:r>
              <a:rPr lang="en-US" dirty="0" smtClean="0"/>
              <a:t>of Substance Abuse Treatment</a:t>
            </a:r>
            <a:endParaRPr lang="en-US" dirty="0"/>
          </a:p>
        </p:txBody>
      </p:sp>
      <p:sp>
        <p:nvSpPr>
          <p:cNvPr id="3" name="Content Placeholder 2"/>
          <p:cNvSpPr>
            <a:spLocks noGrp="1"/>
          </p:cNvSpPr>
          <p:nvPr>
            <p:ph idx="1"/>
          </p:nvPr>
        </p:nvSpPr>
        <p:spPr/>
        <p:txBody>
          <a:bodyPr>
            <a:normAutofit/>
          </a:bodyPr>
          <a:lstStyle/>
          <a:p>
            <a:r>
              <a:rPr lang="en-US" dirty="0"/>
              <a:t>For patients receiving treatment for substance abuse, studies have shown that increased length of treatment correlates with improved outcomes (McLellan, et al., 1996</a:t>
            </a:r>
            <a:r>
              <a:rPr lang="en-US" dirty="0" smtClean="0"/>
              <a:t>), such as long-term abstinence.</a:t>
            </a:r>
          </a:p>
          <a:p>
            <a:r>
              <a:rPr lang="en-US" dirty="0" smtClean="0"/>
              <a:t>Dropout from treatment often leads to relapse and return to substance use.</a:t>
            </a:r>
          </a:p>
          <a:p>
            <a:endParaRPr lang="en-US" dirty="0"/>
          </a:p>
        </p:txBody>
      </p:sp>
    </p:spTree>
    <p:extLst>
      <p:ext uri="{BB962C8B-B14F-4D97-AF65-F5344CB8AC3E}">
        <p14:creationId xmlns:p14="http://schemas.microsoft.com/office/powerpoint/2010/main" val="49124393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020762"/>
          </a:xfrm>
        </p:spPr>
        <p:txBody>
          <a:bodyPr>
            <a:noAutofit/>
          </a:bodyPr>
          <a:lstStyle/>
          <a:p>
            <a:r>
              <a:rPr lang="en-US" sz="1800" dirty="0"/>
              <a:t>People age 12 and over treated for substance abuse who completed treatment course, by </a:t>
            </a:r>
            <a:r>
              <a:rPr lang="en-US" sz="1800" dirty="0" smtClean="0"/>
              <a:t>age and sex, </a:t>
            </a:r>
            <a:r>
              <a:rPr lang="en-US" sz="1800" dirty="0"/>
              <a:t>2005-2011</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9015546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69720826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57200" y="5669280"/>
            <a:ext cx="8229600" cy="553998"/>
          </a:xfrm>
          <a:prstGeom prst="rect">
            <a:avLst/>
          </a:prstGeom>
        </p:spPr>
        <p:txBody>
          <a:bodyPr wrap="square">
            <a:spAutoFit/>
          </a:bodyPr>
          <a:lstStyle/>
          <a:p>
            <a:r>
              <a:rPr lang="en-US" sz="1000" b="1" dirty="0"/>
              <a:t>Source:</a:t>
            </a:r>
            <a:r>
              <a:rPr lang="en-US" sz="1000" dirty="0"/>
              <a:t> Substance Abuse and Mental Health Services Administration, Treatment Episode Data Set, Discharge Data Set, 2005-2011.</a:t>
            </a:r>
          </a:p>
          <a:p>
            <a:r>
              <a:rPr lang="en-US" sz="1000" b="1" dirty="0"/>
              <a:t>Denominator:</a:t>
            </a:r>
            <a:r>
              <a:rPr lang="en-US" sz="1000" dirty="0"/>
              <a:t> Discharges age 12 and over from publicly funded substance abuse treatment facilities.</a:t>
            </a:r>
          </a:p>
          <a:p>
            <a:r>
              <a:rPr lang="en-US" sz="1000" b="1" dirty="0"/>
              <a:t>Note: </a:t>
            </a:r>
            <a:r>
              <a:rPr lang="en-US" sz="1000" dirty="0"/>
              <a:t>White and Black are </a:t>
            </a:r>
            <a:r>
              <a:rPr lang="en-US" sz="1000" dirty="0" smtClean="0"/>
              <a:t>non-Hispanic. </a:t>
            </a:r>
            <a:r>
              <a:rPr lang="en-US" sz="1000" dirty="0"/>
              <a:t>Hispanic includes all races.</a:t>
            </a:r>
            <a:endParaRPr lang="en-US" sz="1000" dirty="0">
              <a:effectLst/>
            </a:endParaRPr>
          </a:p>
        </p:txBody>
      </p:sp>
    </p:spTree>
    <p:extLst>
      <p:ext uri="{BB962C8B-B14F-4D97-AF65-F5344CB8AC3E}">
        <p14:creationId xmlns:p14="http://schemas.microsoft.com/office/powerpoint/2010/main" val="46074827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Adults who visited a professional for mental, emotional, alcohol, or drug problems during the past 12 months who completed the recommended full course of treatment, by Hispanic and Asian granular ethnicities, 2011-2013, combined</a:t>
            </a:r>
            <a:endParaRPr lang="en-US" sz="18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84937089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1164602829"/>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883830"/>
            <a:ext cx="8229600" cy="246221"/>
          </a:xfrm>
          <a:prstGeom prst="rect">
            <a:avLst/>
          </a:prstGeom>
          <a:noFill/>
        </p:spPr>
        <p:txBody>
          <a:bodyPr wrap="square" rtlCol="0">
            <a:spAutoFit/>
          </a:bodyPr>
          <a:lstStyle/>
          <a:p>
            <a:r>
              <a:rPr lang="en-US" sz="1000" b="1" dirty="0"/>
              <a:t>Source:</a:t>
            </a:r>
            <a:r>
              <a:rPr lang="en-US" sz="1000" dirty="0"/>
              <a:t> University of California, Los Angeles, Center for Health Policy Research, California Health Interview </a:t>
            </a:r>
            <a:r>
              <a:rPr lang="en-US" sz="1000" dirty="0" smtClean="0"/>
              <a:t>Survey, 2011-2013.</a:t>
            </a:r>
            <a:endParaRPr lang="en-US" sz="1000" dirty="0"/>
          </a:p>
        </p:txBody>
      </p:sp>
    </p:spTree>
    <p:extLst>
      <p:ext uri="{BB962C8B-B14F-4D97-AF65-F5344CB8AC3E}">
        <p14:creationId xmlns:p14="http://schemas.microsoft.com/office/powerpoint/2010/main" val="4756730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Potentially Avoidable Emergency Department Visits</a:t>
            </a:r>
            <a:endParaRPr lang="en-US" dirty="0"/>
          </a:p>
        </p:txBody>
      </p:sp>
      <p:sp>
        <p:nvSpPr>
          <p:cNvPr id="3" name="Content Placeholder 2"/>
          <p:cNvSpPr>
            <a:spLocks noGrp="1"/>
          </p:cNvSpPr>
          <p:nvPr>
            <p:ph idx="1"/>
          </p:nvPr>
        </p:nvSpPr>
        <p:spPr/>
        <p:txBody>
          <a:bodyPr>
            <a:normAutofit lnSpcReduction="10000"/>
          </a:bodyPr>
          <a:lstStyle/>
          <a:p>
            <a:r>
              <a:rPr lang="en-US" dirty="0" smtClean="0"/>
              <a:t>About one in three individuals has had a mental health or substance abuse (MHSA) condition within the last 12 months;</a:t>
            </a:r>
          </a:p>
          <a:p>
            <a:r>
              <a:rPr lang="en-US" dirty="0" smtClean="0"/>
              <a:t>In 2007, 12 million ED visits involved a diagnosis related to MHSA, accounting for 12.5% of all ED visits in the United States; and</a:t>
            </a:r>
          </a:p>
          <a:p>
            <a:r>
              <a:rPr lang="en-US" dirty="0" smtClean="0"/>
              <a:t>Health care providers are concerned about the rise in ED visits for MHSA, as ED overcrowding can reduce quality of care and increase the likelihood of medical error (Owens, et al., 2010).</a:t>
            </a:r>
          </a:p>
          <a:p>
            <a:endParaRPr lang="en-US" dirty="0" smtClean="0"/>
          </a:p>
        </p:txBody>
      </p:sp>
    </p:spTree>
    <p:extLst>
      <p:ext uri="{BB962C8B-B14F-4D97-AF65-F5344CB8AC3E}">
        <p14:creationId xmlns:p14="http://schemas.microsoft.com/office/powerpoint/2010/main" val="302604367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Emergency department visits with a principal diagnosis related to mental health, alcohol, or substance abuse, by age and neighborhood income, 2007-2013</a:t>
            </a:r>
            <a:endParaRPr lang="en-US" sz="20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95293236"/>
              </p:ext>
            </p:extLst>
          </p:nvPr>
        </p:nvGraphicFramePr>
        <p:xfrm>
          <a:off x="457200" y="1554480"/>
          <a:ext cx="4114800" cy="4023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4"/>
          <p:cNvGraphicFramePr>
            <a:graphicFrameLocks noGrp="1"/>
          </p:cNvGraphicFramePr>
          <p:nvPr>
            <p:ph sz="half" idx="2"/>
            <p:extLst>
              <p:ext uri="{D42A27DB-BD31-4B8C-83A1-F6EECF244321}">
                <p14:modId xmlns:p14="http://schemas.microsoft.com/office/powerpoint/2010/main" val="736386881"/>
              </p:ext>
            </p:extLst>
          </p:nvPr>
        </p:nvGraphicFramePr>
        <p:xfrm>
          <a:off x="4572000" y="1554480"/>
          <a:ext cx="4114800" cy="402336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457200" y="5852160"/>
            <a:ext cx="8229600" cy="553998"/>
          </a:xfrm>
          <a:prstGeom prst="rect">
            <a:avLst/>
          </a:prstGeom>
        </p:spPr>
        <p:txBody>
          <a:bodyPr wrap="square">
            <a:spAutoFit/>
          </a:bodyPr>
          <a:lstStyle/>
          <a:p>
            <a:r>
              <a:rPr lang="en-US" sz="1000" b="1" dirty="0" smtClean="0"/>
              <a:t>Key: </a:t>
            </a:r>
            <a:r>
              <a:rPr lang="en-US" sz="1000" dirty="0" smtClean="0"/>
              <a:t>Q = quartile.</a:t>
            </a:r>
            <a:endParaRPr lang="en-US" sz="1000" b="1" dirty="0" smtClean="0"/>
          </a:p>
          <a:p>
            <a:r>
              <a:rPr lang="en-US" sz="1000" b="1" dirty="0" smtClean="0"/>
              <a:t>Source</a:t>
            </a:r>
            <a:r>
              <a:rPr lang="en-US" sz="1000" dirty="0"/>
              <a:t>: Agency for Healthcare Research and </a:t>
            </a:r>
            <a:r>
              <a:rPr lang="en-US" sz="1000" dirty="0" smtClean="0"/>
              <a:t>Quality, Healthcare </a:t>
            </a:r>
            <a:r>
              <a:rPr lang="en-US" sz="1000" dirty="0"/>
              <a:t>Cost and Utilization Project, Nationwide Emergency Department Sample, and </a:t>
            </a:r>
            <a:r>
              <a:rPr lang="en-US" sz="1000" dirty="0" err="1"/>
              <a:t>HCUPnet</a:t>
            </a:r>
            <a:r>
              <a:rPr lang="en-US" sz="1000" dirty="0"/>
              <a:t> </a:t>
            </a:r>
            <a:r>
              <a:rPr lang="en-US" sz="1000" dirty="0" smtClean="0"/>
              <a:t>query, 2007-2013.</a:t>
            </a:r>
            <a:endParaRPr lang="en-US" sz="1000" dirty="0"/>
          </a:p>
        </p:txBody>
      </p:sp>
    </p:spTree>
    <p:extLst>
      <p:ext uri="{BB962C8B-B14F-4D97-AF65-F5344CB8AC3E}">
        <p14:creationId xmlns:p14="http://schemas.microsoft.com/office/powerpoint/2010/main" val="192204729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57200" y="1447800"/>
            <a:ext cx="8229600" cy="5029200"/>
          </a:xfrm>
        </p:spPr>
        <p:txBody>
          <a:bodyPr>
            <a:noAutofit/>
          </a:bodyPr>
          <a:lstStyle/>
          <a:p>
            <a:pPr marL="228600" lvl="0" indent="-228600">
              <a:spcBef>
                <a:spcPts val="0"/>
              </a:spcBef>
            </a:pPr>
            <a:r>
              <a:rPr lang="en-US" sz="1200" dirty="0" err="1"/>
              <a:t>Ahmedani</a:t>
            </a:r>
            <a:r>
              <a:rPr lang="en-US" sz="1200" dirty="0"/>
              <a:t> BK, Simon GE, Stewart C, et al. Health care contacts in the year before suicide death. J Gen Intern Med 2014 Jun;29(6):870–7. PMID: 24567199. </a:t>
            </a:r>
            <a:r>
              <a:rPr lang="en-US" sz="1200" u="sng" dirty="0">
                <a:hlinkClick r:id="rId3"/>
              </a:rPr>
              <a:t>http://</a:t>
            </a:r>
            <a:r>
              <a:rPr lang="en-US" sz="1200" u="sng" dirty="0" smtClean="0">
                <a:hlinkClick r:id="rId3"/>
              </a:rPr>
              <a:t>www.ncbi.nlm.nih.gov/pmc/articles/PMC4026491</a:t>
            </a:r>
            <a:r>
              <a:rPr lang="en-US" sz="1200" u="sng" dirty="0">
                <a:hlinkClick r:id="rId3"/>
              </a:rPr>
              <a:t>/</a:t>
            </a:r>
            <a:r>
              <a:rPr lang="en-US" sz="1200" dirty="0"/>
              <a:t>. Accessed </a:t>
            </a:r>
            <a:r>
              <a:rPr lang="en-US" sz="1200" dirty="0" smtClean="0"/>
              <a:t>August 29, 2016. </a:t>
            </a:r>
            <a:endParaRPr lang="en-US" sz="1200" dirty="0"/>
          </a:p>
          <a:p>
            <a:pPr marL="228600" lvl="0" indent="-228600">
              <a:spcBef>
                <a:spcPts val="0"/>
              </a:spcBef>
            </a:pPr>
            <a:r>
              <a:rPr lang="en-US" sz="1200" dirty="0"/>
              <a:t>Burns MN, Montague E, Mohr DC. Initial design of culturally informed behavioral intervention technologies: developing an </a:t>
            </a:r>
            <a:r>
              <a:rPr lang="en-US" sz="1200" dirty="0" err="1"/>
              <a:t>mHealth</a:t>
            </a:r>
            <a:r>
              <a:rPr lang="en-US" sz="1200" dirty="0"/>
              <a:t> intervention for young sexual minority men with generalized anxiety disorder and major depression. J Med Internet Res 2013;15(12):e271,1-9. </a:t>
            </a:r>
            <a:r>
              <a:rPr lang="en-US" sz="1200" u="sng" dirty="0">
                <a:hlinkClick r:id="rId4"/>
              </a:rPr>
              <a:t>http://</a:t>
            </a:r>
            <a:r>
              <a:rPr lang="en-US" sz="1200" u="sng" dirty="0" smtClean="0">
                <a:hlinkClick r:id="rId4"/>
              </a:rPr>
              <a:t>www.ncbi.nlm.nih.gov/pubmed/24311444</a:t>
            </a:r>
            <a:r>
              <a:rPr lang="en-US" sz="1200" dirty="0" smtClean="0"/>
              <a:t>. </a:t>
            </a:r>
            <a:r>
              <a:rPr lang="en-US" sz="1200" dirty="0"/>
              <a:t>Accessed </a:t>
            </a:r>
            <a:r>
              <a:rPr lang="en-US" sz="1200" dirty="0" smtClean="0"/>
              <a:t>August 25, 2016.</a:t>
            </a:r>
            <a:endParaRPr lang="en-US" sz="1200" dirty="0"/>
          </a:p>
          <a:p>
            <a:pPr marL="228600" lvl="0" indent="-228600">
              <a:spcBef>
                <a:spcPts val="0"/>
              </a:spcBef>
            </a:pPr>
            <a:r>
              <a:rPr lang="en-US" sz="1200" dirty="0"/>
              <a:t>Casey M, </a:t>
            </a:r>
            <a:r>
              <a:rPr lang="en-US" sz="1200" dirty="0" err="1"/>
              <a:t>Perera</a:t>
            </a:r>
            <a:r>
              <a:rPr lang="en-US" sz="1200" dirty="0"/>
              <a:t> D, Clarke D. Psychosocial treatment approaches to difficult-to-treat depression. Med J </a:t>
            </a:r>
            <a:r>
              <a:rPr lang="en-US" sz="1200" dirty="0" err="1"/>
              <a:t>Aust</a:t>
            </a:r>
            <a:r>
              <a:rPr lang="en-US" sz="1200" dirty="0"/>
              <a:t> 2013 Sep 16;199(6 </a:t>
            </a:r>
            <a:r>
              <a:rPr lang="en-US" sz="1200" dirty="0" err="1"/>
              <a:t>Suppl</a:t>
            </a:r>
            <a:r>
              <a:rPr lang="en-US" sz="1200" dirty="0"/>
              <a:t>):S52-5. PMID: 25370289. </a:t>
            </a:r>
          </a:p>
          <a:p>
            <a:pPr marL="228600" lvl="0" indent="-228600">
              <a:spcBef>
                <a:spcPts val="0"/>
              </a:spcBef>
            </a:pPr>
            <a:r>
              <a:rPr lang="en-US" sz="1200" dirty="0"/>
              <a:t>Center for Behavioral Health Statistics and Quality. The NSDUH Report: substance use and mental health estimates from the 2013 National Survey on Drug Use and Health: Overview of findings. Rockville, MD: Substance Abuse and Mental Health Services Administration; September 2014. </a:t>
            </a:r>
            <a:r>
              <a:rPr lang="en-US" sz="1200" u="sng" dirty="0">
                <a:hlinkClick r:id="rId5"/>
              </a:rPr>
              <a:t>http://</a:t>
            </a:r>
            <a:r>
              <a:rPr lang="en-US" sz="1200" u="sng" dirty="0" smtClean="0">
                <a:hlinkClick r:id="rId5"/>
              </a:rPr>
              <a:t>www.samhsa.gov/data/sites/default/files/NSDUH-SR200-RecoveryMonth-2014/NSDUH-SR200-RecoveryMonth-2014.htm</a:t>
            </a:r>
            <a:r>
              <a:rPr lang="en-US" sz="1200" dirty="0" smtClean="0"/>
              <a:t>. </a:t>
            </a:r>
            <a:r>
              <a:rPr lang="en-US" sz="1200" dirty="0"/>
              <a:t>Accessed </a:t>
            </a:r>
            <a:r>
              <a:rPr lang="en-US" sz="1200" dirty="0" smtClean="0"/>
              <a:t>August 25, 2016.</a:t>
            </a:r>
            <a:endParaRPr lang="en-US" sz="1200" dirty="0"/>
          </a:p>
          <a:p>
            <a:pPr marL="228600" lvl="0" indent="-228600">
              <a:spcBef>
                <a:spcPts val="0"/>
              </a:spcBef>
            </a:pPr>
            <a:r>
              <a:rPr lang="en-US" sz="1200" dirty="0" err="1"/>
              <a:t>DeVylder</a:t>
            </a:r>
            <a:r>
              <a:rPr lang="en-US" sz="1200" dirty="0"/>
              <a:t> J, Lukens E, Link B, et al</a:t>
            </a:r>
            <a:r>
              <a:rPr lang="en-US" sz="1200" dirty="0" smtClean="0"/>
              <a:t>. Suicidal </a:t>
            </a:r>
            <a:r>
              <a:rPr lang="en-US" sz="1200" dirty="0"/>
              <a:t>ideation and suicide attempts among adults with psychotic experiences. JAMA Psychiatry 2015;72(3):219-25</a:t>
            </a:r>
            <a:r>
              <a:rPr lang="en-US" sz="1200" dirty="0" smtClean="0"/>
              <a:t>.</a:t>
            </a:r>
            <a:endParaRPr lang="en-US" sz="1200" dirty="0"/>
          </a:p>
          <a:p>
            <a:pPr marL="228600" lvl="0" indent="-228600">
              <a:spcBef>
                <a:spcPts val="0"/>
              </a:spcBef>
            </a:pPr>
            <a:r>
              <a:rPr lang="en-US" sz="1200" dirty="0"/>
              <a:t>Final update summary: depression in adults: screening. United States Preventive Services Task Force. July </a:t>
            </a:r>
            <a:r>
              <a:rPr lang="en-US" sz="1200" dirty="0" smtClean="0"/>
              <a:t>2015a. </a:t>
            </a:r>
            <a:r>
              <a:rPr lang="en-US" sz="1200" u="sng" dirty="0">
                <a:hlinkClick r:id="rId6"/>
              </a:rPr>
              <a:t>http://www.uspreventiveservicestaskforce.org/Page/Topic/</a:t>
            </a:r>
          </a:p>
          <a:p>
            <a:pPr marL="0" lvl="0" indent="228600">
              <a:spcBef>
                <a:spcPts val="0"/>
              </a:spcBef>
              <a:buNone/>
            </a:pPr>
            <a:r>
              <a:rPr lang="en-US" sz="1200" u="sng" dirty="0" smtClean="0">
                <a:hlinkClick r:id="rId6"/>
              </a:rPr>
              <a:t>recommendation-summary/</a:t>
            </a:r>
            <a:r>
              <a:rPr lang="en-US" sz="1200" u="sng" dirty="0" err="1" smtClean="0">
                <a:hlinkClick r:id="rId6"/>
              </a:rPr>
              <a:t>depression-in-adults-screening?ds</a:t>
            </a:r>
            <a:r>
              <a:rPr lang="en-US" sz="1200" u="sng" dirty="0" smtClean="0">
                <a:hlinkClick r:id="rId6"/>
              </a:rPr>
              <a:t>=1&amp;s=Depression-screening</a:t>
            </a:r>
            <a:endParaRPr lang="en-US" sz="1200" u="sng" dirty="0" smtClean="0"/>
          </a:p>
          <a:p>
            <a:pPr marL="225425" indent="-225425">
              <a:spcBef>
                <a:spcPts val="0"/>
              </a:spcBef>
            </a:pPr>
            <a:r>
              <a:rPr lang="en-US" sz="1200" dirty="0" smtClean="0"/>
              <a:t>Final </a:t>
            </a:r>
            <a:r>
              <a:rPr lang="en-US" sz="1200" dirty="0"/>
              <a:t>update summary: depression in children and adolescents: screening. U.S. Preventive Services Task Force. July </a:t>
            </a:r>
            <a:r>
              <a:rPr lang="en-US" sz="1200" dirty="0" smtClean="0"/>
              <a:t>2015b.. </a:t>
            </a:r>
            <a:r>
              <a:rPr lang="en-US" sz="1200" u="sng" dirty="0">
                <a:hlinkClick r:id="rId7"/>
              </a:rPr>
              <a:t>http://www.uspreventiveservicestaskforce.org/Page/Topic/recommendation-summary/depression-in-children-and-adolescents-screening?ds=1&amp;s=Depression-screening</a:t>
            </a:r>
            <a:r>
              <a:rPr lang="en-US" sz="1200" dirty="0"/>
              <a:t>.</a:t>
            </a:r>
          </a:p>
          <a:p>
            <a:pPr marL="228600" lvl="0" indent="-228600">
              <a:spcBef>
                <a:spcPts val="0"/>
              </a:spcBef>
            </a:pPr>
            <a:r>
              <a:rPr lang="en-US" sz="1200" dirty="0" err="1" smtClean="0"/>
              <a:t>Glied</a:t>
            </a:r>
            <a:r>
              <a:rPr lang="en-US" sz="1200" dirty="0" smtClean="0"/>
              <a:t> </a:t>
            </a:r>
            <a:r>
              <a:rPr lang="en-US" sz="1200" dirty="0"/>
              <a:t>S, Herzog K, Frank R. Review: the net benefits of depression management in primary care. Med Care Res Rev 2010 Jun;67(3):251-74</a:t>
            </a:r>
            <a:r>
              <a:rPr lang="en-US" sz="1200" dirty="0" smtClean="0"/>
              <a:t>.</a:t>
            </a:r>
            <a:endParaRPr lang="en-US" sz="1200" dirty="0"/>
          </a:p>
        </p:txBody>
      </p:sp>
    </p:spTree>
    <p:extLst>
      <p:ext uri="{BB962C8B-B14F-4D97-AF65-F5344CB8AC3E}">
        <p14:creationId xmlns:p14="http://schemas.microsoft.com/office/powerpoint/2010/main" val="209083836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57200" y="1524000"/>
            <a:ext cx="8229600" cy="4953000"/>
          </a:xfrm>
        </p:spPr>
        <p:txBody>
          <a:bodyPr>
            <a:noAutofit/>
          </a:bodyPr>
          <a:lstStyle/>
          <a:p>
            <a:pPr marL="228600" lvl="0" indent="-228600">
              <a:spcBef>
                <a:spcPts val="0"/>
              </a:spcBef>
            </a:pPr>
            <a:r>
              <a:rPr lang="en-US" sz="1200" dirty="0"/>
              <a:t>Han B, Compton WM, </a:t>
            </a:r>
            <a:r>
              <a:rPr lang="en-US" sz="1200" dirty="0" err="1"/>
              <a:t>Gfroerer</a:t>
            </a:r>
            <a:r>
              <a:rPr lang="en-US" sz="1200" dirty="0"/>
              <a:t> J, et al. Prevalence and correlates of past 12-month suicide attempt among adults with past-year suicidal ideation in the United States. J </a:t>
            </a:r>
            <a:r>
              <a:rPr lang="en-US" sz="1200" dirty="0" err="1"/>
              <a:t>Clin</a:t>
            </a:r>
            <a:r>
              <a:rPr lang="en-US" sz="1200" dirty="0"/>
              <a:t> Psychiatry 2015 Mar;76(3):295-302. PMID: 25830449.</a:t>
            </a:r>
          </a:p>
          <a:p>
            <a:pPr marL="228600" lvl="0" indent="-228600">
              <a:spcBef>
                <a:spcPts val="0"/>
              </a:spcBef>
            </a:pPr>
            <a:r>
              <a:rPr lang="en-US" sz="1200" dirty="0" err="1"/>
              <a:t>Insel</a:t>
            </a:r>
            <a:r>
              <a:rPr lang="en-US" sz="1200" dirty="0"/>
              <a:t> TR, Wang PS. The STAR*D trial: revealing the need for better treatments. </a:t>
            </a:r>
            <a:r>
              <a:rPr lang="en-US" sz="1200" dirty="0" err="1"/>
              <a:t>Psychiatr</a:t>
            </a:r>
            <a:r>
              <a:rPr lang="en-US" sz="1200" dirty="0"/>
              <a:t> </a:t>
            </a:r>
            <a:r>
              <a:rPr lang="en-US" sz="1200" dirty="0" err="1"/>
              <a:t>Serv</a:t>
            </a:r>
            <a:r>
              <a:rPr lang="en-US" sz="1200" dirty="0"/>
              <a:t> 2009 Nov;60(11):1466-7.</a:t>
            </a:r>
          </a:p>
          <a:p>
            <a:pPr marL="228600" lvl="0" indent="-228600">
              <a:spcBef>
                <a:spcPts val="0"/>
              </a:spcBef>
            </a:pPr>
            <a:r>
              <a:rPr lang="en-US" sz="1200" dirty="0"/>
              <a:t>Mann JJ, </a:t>
            </a:r>
            <a:r>
              <a:rPr lang="en-US" sz="1200" dirty="0" err="1"/>
              <a:t>Apter</a:t>
            </a:r>
            <a:r>
              <a:rPr lang="en-US" sz="1200" dirty="0"/>
              <a:t> A, </a:t>
            </a:r>
            <a:r>
              <a:rPr lang="en-US" sz="1200" dirty="0" err="1"/>
              <a:t>Bertolote</a:t>
            </a:r>
            <a:r>
              <a:rPr lang="en-US" sz="1200" dirty="0"/>
              <a:t> J, et al, Suicide prevention strategies: a systematic review. JAMA 2005 Oct 26;294(16):2064-74.</a:t>
            </a:r>
          </a:p>
          <a:p>
            <a:pPr marL="228600" lvl="0" indent="-228600">
              <a:spcBef>
                <a:spcPts val="0"/>
              </a:spcBef>
            </a:pPr>
            <a:r>
              <a:rPr lang="en-US" sz="1200" dirty="0"/>
              <a:t>McLellan AT, Woody GE, Metzger D, et al. Evaluating the effectiveness of addiction treatments: reasonable expectations, appropriate comparisons. Milbank Q 1996;74(1):51-85.</a:t>
            </a:r>
          </a:p>
          <a:p>
            <a:pPr marL="228600" lvl="0" indent="-228600">
              <a:spcBef>
                <a:spcPts val="0"/>
              </a:spcBef>
            </a:pPr>
            <a:r>
              <a:rPr lang="en-US" sz="1200" dirty="0" err="1"/>
              <a:t>Nordentoft</a:t>
            </a:r>
            <a:r>
              <a:rPr lang="en-US" sz="1200" dirty="0"/>
              <a:t> M. Crucial elements in suicide prevention strategies. </a:t>
            </a:r>
            <a:r>
              <a:rPr lang="en-US" sz="1200" dirty="0" err="1"/>
              <a:t>Prog</a:t>
            </a:r>
            <a:r>
              <a:rPr lang="en-US" sz="1200" dirty="0"/>
              <a:t> </a:t>
            </a:r>
            <a:r>
              <a:rPr lang="en-US" sz="1200" dirty="0" err="1"/>
              <a:t>Neuropsychopharmacol</a:t>
            </a:r>
            <a:r>
              <a:rPr lang="en-US" sz="1200" dirty="0"/>
              <a:t> </a:t>
            </a:r>
            <a:r>
              <a:rPr lang="en-US" sz="1200" dirty="0" err="1"/>
              <a:t>Biol</a:t>
            </a:r>
            <a:r>
              <a:rPr lang="en-US" sz="1200" dirty="0"/>
              <a:t> Psychiatry 2011 Jun 1;35(4):848-53. </a:t>
            </a:r>
            <a:r>
              <a:rPr lang="en-US" sz="1200" dirty="0" err="1"/>
              <a:t>Epub</a:t>
            </a:r>
            <a:r>
              <a:rPr lang="en-US" sz="1200" dirty="0"/>
              <a:t> 2010 Dec 2.</a:t>
            </a:r>
          </a:p>
          <a:p>
            <a:pPr marL="228600" lvl="0" indent="-228600">
              <a:spcBef>
                <a:spcPts val="0"/>
              </a:spcBef>
            </a:pPr>
            <a:r>
              <a:rPr lang="en-US" sz="1200" dirty="0" err="1"/>
              <a:t>Olfson</a:t>
            </a:r>
            <a:r>
              <a:rPr lang="en-US" sz="1200" dirty="0"/>
              <a:t>, M, </a:t>
            </a:r>
            <a:r>
              <a:rPr lang="en-US" sz="1200" dirty="0" err="1"/>
              <a:t>Druss</a:t>
            </a:r>
            <a:r>
              <a:rPr lang="en-US" sz="1200" dirty="0"/>
              <a:t>, B, Marcus, S. Trends in mental health care among children and adolescents. New </a:t>
            </a:r>
            <a:r>
              <a:rPr lang="en-US" sz="1200" dirty="0" err="1"/>
              <a:t>Engl</a:t>
            </a:r>
            <a:r>
              <a:rPr lang="en-US" sz="1200" dirty="0"/>
              <a:t> J Med 2015 May 21;372(21):2029-38. PMID: 25992747. </a:t>
            </a:r>
          </a:p>
          <a:p>
            <a:pPr marL="228600" lvl="0" indent="-228600">
              <a:spcBef>
                <a:spcPts val="0"/>
              </a:spcBef>
            </a:pPr>
            <a:r>
              <a:rPr lang="en-US" sz="1200" dirty="0"/>
              <a:t>Owens P, Mutter R, Stocks C. Mental health and substance abuse-related emergency department visits among adults, 2007. HCUP Statistical Brief #92. Rockville, MD: Agency for Healthcare Research and Quality; July 2010. </a:t>
            </a:r>
            <a:r>
              <a:rPr lang="en-US" sz="1200" u="sng" dirty="0">
                <a:hlinkClick r:id="rId3"/>
              </a:rPr>
              <a:t>http://hcup-us.ahrq.gov/reports/statbriefs/sb92.jsp</a:t>
            </a:r>
            <a:r>
              <a:rPr lang="en-US" sz="1200" dirty="0"/>
              <a:t>.</a:t>
            </a:r>
          </a:p>
          <a:p>
            <a:pPr marL="228600" lvl="0" indent="-228600">
              <a:spcBef>
                <a:spcPts val="0"/>
              </a:spcBef>
            </a:pPr>
            <a:r>
              <a:rPr lang="en-US" sz="1200" dirty="0"/>
              <a:t>Simon GE, Rutter CM, Peterson D, et al. Does response on the PHQ-9 depression questionnaire predict subsequent suicide attempt or suicide death? </a:t>
            </a:r>
            <a:r>
              <a:rPr lang="en-US" sz="1200" dirty="0" err="1"/>
              <a:t>Psychiatr</a:t>
            </a:r>
            <a:r>
              <a:rPr lang="en-US" sz="1200" dirty="0"/>
              <a:t> </a:t>
            </a:r>
            <a:r>
              <a:rPr lang="en-US" sz="1200" dirty="0" err="1"/>
              <a:t>Serv</a:t>
            </a:r>
            <a:r>
              <a:rPr lang="en-US" sz="1200" dirty="0"/>
              <a:t> 2013; 64(12):1195-202. </a:t>
            </a:r>
            <a:r>
              <a:rPr lang="en-US" sz="1200" u="sng" dirty="0">
                <a:hlinkClick r:id="rId4"/>
              </a:rPr>
              <a:t>http://</a:t>
            </a:r>
            <a:r>
              <a:rPr lang="en-US" sz="1200" u="sng" dirty="0" smtClean="0">
                <a:hlinkClick r:id="rId4"/>
              </a:rPr>
              <a:t>www.ncbi.nlm.nih.gov/</a:t>
            </a:r>
          </a:p>
          <a:p>
            <a:pPr marL="0" lvl="0" indent="228600">
              <a:spcBef>
                <a:spcPts val="0"/>
              </a:spcBef>
              <a:buNone/>
            </a:pPr>
            <a:r>
              <a:rPr lang="en-US" sz="1200" u="sng" dirty="0" err="1" smtClean="0">
                <a:hlinkClick r:id="rId4"/>
              </a:rPr>
              <a:t>pubmed</a:t>
            </a:r>
            <a:r>
              <a:rPr lang="en-US" sz="1200" u="sng" dirty="0" smtClean="0">
                <a:hlinkClick r:id="rId4"/>
              </a:rPr>
              <a:t>/24036589</a:t>
            </a:r>
            <a:r>
              <a:rPr lang="en-US" sz="1200" dirty="0"/>
              <a:t>. Accessed </a:t>
            </a:r>
            <a:r>
              <a:rPr lang="en-US" sz="1200" dirty="0" smtClean="0"/>
              <a:t>August 25</a:t>
            </a:r>
            <a:r>
              <a:rPr lang="en-US" sz="1200" smtClean="0"/>
              <a:t>, 2016.</a:t>
            </a:r>
            <a:endParaRPr lang="en-US" sz="1200" dirty="0"/>
          </a:p>
          <a:p>
            <a:pPr marL="228600" lvl="0" indent="-228600">
              <a:spcBef>
                <a:spcPts val="0"/>
              </a:spcBef>
            </a:pPr>
            <a:r>
              <a:rPr lang="en-US" sz="1200" dirty="0" err="1"/>
              <a:t>Tarrier</a:t>
            </a:r>
            <a:r>
              <a:rPr lang="en-US" sz="1200" dirty="0"/>
              <a:t> N, Taylor K, Gooding P. Cognitive-behavioral interventions to reduce suicide behavior: a systematic review and meta-analysis. </a:t>
            </a:r>
            <a:r>
              <a:rPr lang="en-US" sz="1200" dirty="0" err="1"/>
              <a:t>Behav</a:t>
            </a:r>
            <a:r>
              <a:rPr lang="en-US" sz="1200" dirty="0"/>
              <a:t> </a:t>
            </a:r>
            <a:r>
              <a:rPr lang="en-US" sz="1200" dirty="0" err="1"/>
              <a:t>Modif</a:t>
            </a:r>
            <a:r>
              <a:rPr lang="en-US" sz="1200" dirty="0"/>
              <a:t> 2008 Jan;32(1):77-108.</a:t>
            </a:r>
          </a:p>
          <a:p>
            <a:pPr marL="228600" lvl="0" indent="-228600">
              <a:spcBef>
                <a:spcPts val="0"/>
              </a:spcBef>
            </a:pPr>
            <a:r>
              <a:rPr lang="en-US" sz="1200" dirty="0"/>
              <a:t>Thorndike FP, </a:t>
            </a:r>
            <a:r>
              <a:rPr lang="en-US" sz="1200" dirty="0" err="1"/>
              <a:t>Ritterband</a:t>
            </a:r>
            <a:r>
              <a:rPr lang="en-US" sz="1200" dirty="0"/>
              <a:t> LM, </a:t>
            </a:r>
            <a:r>
              <a:rPr lang="en-US" sz="1200" dirty="0" err="1"/>
              <a:t>Gonder</a:t>
            </a:r>
            <a:r>
              <a:rPr lang="en-US" sz="1200" dirty="0"/>
              <a:t>-Frederick LA, et al. A randomized controlled trial of an Internet intervention for adults with insomnia: effects on comorbid psychological and fatigue symptoms. J </a:t>
            </a:r>
            <a:r>
              <a:rPr lang="en-US" sz="1200" dirty="0" err="1"/>
              <a:t>Clin</a:t>
            </a:r>
            <a:r>
              <a:rPr lang="en-US" sz="1200" dirty="0"/>
              <a:t> </a:t>
            </a:r>
            <a:r>
              <a:rPr lang="en-US" sz="1200" dirty="0" err="1"/>
              <a:t>Psychol</a:t>
            </a:r>
            <a:r>
              <a:rPr lang="en-US" sz="1200" dirty="0"/>
              <a:t> 2013; 69(10):1078-93. </a:t>
            </a:r>
            <a:r>
              <a:rPr lang="en-US" sz="1200" u="sng" dirty="0">
                <a:hlinkClick r:id="rId5"/>
              </a:rPr>
              <a:t>http://www.ncbi.nlm.nih.gov/pubmed/24014057</a:t>
            </a:r>
            <a:r>
              <a:rPr lang="en-US" sz="1200" dirty="0"/>
              <a:t>. Accessed </a:t>
            </a:r>
            <a:r>
              <a:rPr lang="en-US" sz="1200" dirty="0" smtClean="0"/>
              <a:t>August 25, 2016. </a:t>
            </a:r>
            <a:endParaRPr lang="en-US" sz="1200" dirty="0"/>
          </a:p>
          <a:p>
            <a:pPr marL="0" indent="0">
              <a:spcBef>
                <a:spcPts val="0"/>
              </a:spcBef>
              <a:buNone/>
            </a:pPr>
            <a:endParaRPr lang="en-US" sz="1200" dirty="0"/>
          </a:p>
        </p:txBody>
      </p:sp>
    </p:spTree>
    <p:extLst>
      <p:ext uri="{BB962C8B-B14F-4D97-AF65-F5344CB8AC3E}">
        <p14:creationId xmlns:p14="http://schemas.microsoft.com/office/powerpoint/2010/main" val="3255101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Most Costly Conditions, </a:t>
            </a:r>
            <a:r>
              <a:rPr lang="en-US" dirty="0" smtClean="0"/>
              <a:t>2013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57826200"/>
              </p:ext>
            </p:extLst>
          </p:nvPr>
        </p:nvGraphicFramePr>
        <p:xfrm>
          <a:off x="457200" y="1463040"/>
          <a:ext cx="8229600" cy="4114800"/>
        </p:xfrm>
        <a:graphic>
          <a:graphicData uri="http://schemas.openxmlformats.org/drawingml/2006/table">
            <a:tbl>
              <a:tblPr firstRow="1" firstCol="1" bandRow="1">
                <a:tableStyleId>{5940675A-B579-460E-94D1-54222C63F5DA}</a:tableStyleId>
              </a:tblPr>
              <a:tblGrid>
                <a:gridCol w="2971800"/>
                <a:gridCol w="2204415"/>
                <a:gridCol w="3053385"/>
              </a:tblGrid>
              <a:tr h="0">
                <a:tc>
                  <a:txBody>
                    <a:bodyPr/>
                    <a:lstStyle/>
                    <a:p>
                      <a:pPr marL="0" marR="0">
                        <a:spcBef>
                          <a:spcPts val="0"/>
                        </a:spcBef>
                        <a:spcAft>
                          <a:spcPts val="0"/>
                        </a:spcAft>
                      </a:pPr>
                      <a:r>
                        <a:rPr lang="en-US" sz="1800" b="1" kern="50" dirty="0">
                          <a:effectLst/>
                        </a:rPr>
                        <a:t>Condition</a:t>
                      </a:r>
                      <a:endParaRPr lang="en-US" sz="1800" b="1" kern="50" dirty="0">
                        <a:effectLst/>
                        <a:latin typeface="Times New Roman"/>
                        <a:ea typeface="SimSun"/>
                        <a:cs typeface="Mangal"/>
                      </a:endParaRPr>
                    </a:p>
                  </a:txBody>
                  <a:tcPr marL="62768" marR="62768" marT="0" marB="0" anchor="b"/>
                </a:tc>
                <a:tc>
                  <a:txBody>
                    <a:bodyPr/>
                    <a:lstStyle/>
                    <a:p>
                      <a:pPr marL="0" marR="0" algn="ctr">
                        <a:spcBef>
                          <a:spcPts val="0"/>
                        </a:spcBef>
                        <a:spcAft>
                          <a:spcPts val="0"/>
                        </a:spcAft>
                      </a:pPr>
                      <a:r>
                        <a:rPr lang="en-US" sz="1800" b="1" kern="50" dirty="0">
                          <a:effectLst/>
                        </a:rPr>
                        <a:t>Total Expenses (Millions)</a:t>
                      </a:r>
                      <a:endParaRPr lang="en-US" sz="1800" b="1" kern="50" dirty="0">
                        <a:effectLst/>
                        <a:latin typeface="Times New Roman"/>
                        <a:ea typeface="SimSun"/>
                        <a:cs typeface="Mangal"/>
                      </a:endParaRPr>
                    </a:p>
                  </a:txBody>
                  <a:tcPr marL="62768" marR="62768" marT="0" marB="0" anchor="b"/>
                </a:tc>
                <a:tc>
                  <a:txBody>
                    <a:bodyPr/>
                    <a:lstStyle/>
                    <a:p>
                      <a:pPr marL="0" marR="0" algn="ctr">
                        <a:spcBef>
                          <a:spcPts val="0"/>
                        </a:spcBef>
                        <a:spcAft>
                          <a:spcPts val="0"/>
                        </a:spcAft>
                      </a:pPr>
                      <a:r>
                        <a:rPr lang="en-US" sz="1800" b="1" kern="50" dirty="0">
                          <a:effectLst/>
                        </a:rPr>
                        <a:t>Report Section</a:t>
                      </a:r>
                      <a:endParaRPr lang="en-US" sz="1800" b="1" kern="50" dirty="0">
                        <a:effectLst/>
                        <a:latin typeface="Times New Roman"/>
                        <a:ea typeface="SimSun"/>
                        <a:cs typeface="Mangal"/>
                      </a:endParaRPr>
                    </a:p>
                  </a:txBody>
                  <a:tcPr marL="62768" marR="62768" marT="0" marB="0" anchor="b"/>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50" dirty="0" smtClean="0">
                          <a:effectLst/>
                        </a:rPr>
                        <a:t>Trauma-related disorders</a:t>
                      </a:r>
                      <a:endParaRPr lang="en-US" sz="1800" kern="50" dirty="0" smtClean="0">
                        <a:effectLst/>
                        <a:latin typeface="Times New Roman"/>
                        <a:ea typeface="SimSun"/>
                        <a:cs typeface="Mangal"/>
                      </a:endParaRPr>
                    </a:p>
                  </a:txBody>
                  <a:tcPr marL="62768" marR="62768" marT="0" marB="0"/>
                </a:tc>
                <a:tc>
                  <a:txBody>
                    <a:bodyPr/>
                    <a:lstStyle/>
                    <a:p>
                      <a:pPr marL="0" marR="0" algn="ctr">
                        <a:spcBef>
                          <a:spcPts val="0"/>
                        </a:spcBef>
                        <a:spcAft>
                          <a:spcPts val="0"/>
                        </a:spcAft>
                      </a:pPr>
                      <a:r>
                        <a:rPr lang="en-US" sz="1800" kern="50" dirty="0" smtClean="0">
                          <a:effectLst/>
                          <a:latin typeface="+mn-lt"/>
                          <a:ea typeface="SimSun"/>
                          <a:cs typeface="Mangal"/>
                        </a:rPr>
                        <a:t>$98,106</a:t>
                      </a:r>
                      <a:endParaRPr lang="en-US" sz="1800" kern="50" dirty="0">
                        <a:effectLst/>
                        <a:latin typeface="+mn-lt"/>
                        <a:ea typeface="SimSun"/>
                        <a:cs typeface="Mangal"/>
                      </a:endParaRPr>
                    </a:p>
                  </a:txBody>
                  <a:tcPr marL="62768" marR="62768" marT="0" marB="0"/>
                </a:tc>
                <a:tc>
                  <a:txBody>
                    <a:bodyPr/>
                    <a:lstStyle/>
                    <a:p>
                      <a:pPr marL="0" marR="0" algn="l">
                        <a:spcBef>
                          <a:spcPts val="0"/>
                        </a:spcBef>
                        <a:spcAft>
                          <a:spcPts val="0"/>
                        </a:spcAft>
                      </a:pPr>
                      <a:endParaRPr lang="en-US" sz="1800" kern="50" dirty="0">
                        <a:effectLst/>
                        <a:latin typeface="Times New Roman"/>
                        <a:ea typeface="SimSun"/>
                        <a:cs typeface="Mangal"/>
                      </a:endParaRPr>
                    </a:p>
                  </a:txBody>
                  <a:tcPr marL="62768" marR="62768" marT="0" marB="0"/>
                </a:tc>
              </a:tr>
              <a:tr h="0">
                <a:tc>
                  <a:txBody>
                    <a:bodyPr/>
                    <a:lstStyle/>
                    <a:p>
                      <a:pPr marL="0" marR="0">
                        <a:spcBef>
                          <a:spcPts val="0"/>
                        </a:spcBef>
                        <a:spcAft>
                          <a:spcPts val="0"/>
                        </a:spcAft>
                      </a:pPr>
                      <a:r>
                        <a:rPr lang="en-US" sz="1800" kern="50" dirty="0">
                          <a:effectLst/>
                        </a:rPr>
                        <a:t>Heart conditions</a:t>
                      </a:r>
                      <a:endParaRPr lang="en-US" sz="1800" kern="50" dirty="0">
                        <a:effectLst/>
                        <a:latin typeface="Times New Roman"/>
                        <a:ea typeface="SimSun"/>
                        <a:cs typeface="Mangal"/>
                      </a:endParaRPr>
                    </a:p>
                  </a:txBody>
                  <a:tcPr marL="62768" marR="62768" marT="0" marB="0"/>
                </a:tc>
                <a:tc>
                  <a:txBody>
                    <a:bodyPr/>
                    <a:lstStyle/>
                    <a:p>
                      <a:pPr marL="0" marR="0" algn="ctr">
                        <a:spcBef>
                          <a:spcPts val="0"/>
                        </a:spcBef>
                        <a:spcAft>
                          <a:spcPts val="0"/>
                        </a:spcAft>
                      </a:pPr>
                      <a:r>
                        <a:rPr lang="en-US" sz="1800" kern="50" dirty="0" smtClean="0">
                          <a:effectLst/>
                          <a:latin typeface="+mn-lt"/>
                        </a:rPr>
                        <a:t>$96,453</a:t>
                      </a:r>
                      <a:endParaRPr lang="en-US" sz="1800" kern="50" dirty="0">
                        <a:effectLst/>
                        <a:latin typeface="+mn-lt"/>
                        <a:ea typeface="SimSun"/>
                        <a:cs typeface="Mangal"/>
                      </a:endParaRPr>
                    </a:p>
                  </a:txBody>
                  <a:tcPr marL="62768" marR="62768" marT="0" marB="0"/>
                </a:tc>
                <a:tc>
                  <a:txBody>
                    <a:bodyPr/>
                    <a:lstStyle/>
                    <a:p>
                      <a:pPr marL="0" marR="0" algn="l">
                        <a:spcBef>
                          <a:spcPts val="0"/>
                        </a:spcBef>
                        <a:spcAft>
                          <a:spcPts val="0"/>
                        </a:spcAft>
                      </a:pPr>
                      <a:r>
                        <a:rPr lang="en-US" sz="1800" kern="50" dirty="0">
                          <a:effectLst/>
                        </a:rPr>
                        <a:t>Cardiovascular Disease</a:t>
                      </a:r>
                      <a:endParaRPr lang="en-US" sz="1800" kern="50" dirty="0">
                        <a:effectLst/>
                        <a:latin typeface="Times New Roman"/>
                        <a:ea typeface="SimSun"/>
                        <a:cs typeface="Mangal"/>
                      </a:endParaRPr>
                    </a:p>
                  </a:txBody>
                  <a:tcPr marL="62768" marR="62768" marT="0" marB="0"/>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50" dirty="0" smtClean="0">
                          <a:effectLst/>
                        </a:rPr>
                        <a:t>Mental disorders</a:t>
                      </a:r>
                      <a:endParaRPr lang="en-US" sz="1800" kern="50" dirty="0" smtClean="0">
                        <a:effectLst/>
                        <a:latin typeface="Times New Roman"/>
                        <a:ea typeface="SimSun"/>
                        <a:cs typeface="Mangal"/>
                      </a:endParaRPr>
                    </a:p>
                  </a:txBody>
                  <a:tcPr marL="62768" marR="62768" marT="0" marB="0"/>
                </a:tc>
                <a:tc>
                  <a:txBody>
                    <a:bodyPr/>
                    <a:lstStyle/>
                    <a:p>
                      <a:pPr marL="0" marR="0" algn="ctr">
                        <a:spcBef>
                          <a:spcPts val="0"/>
                        </a:spcBef>
                        <a:spcAft>
                          <a:spcPts val="0"/>
                        </a:spcAft>
                      </a:pPr>
                      <a:r>
                        <a:rPr lang="en-US" sz="1800" kern="50" dirty="0" smtClean="0">
                          <a:effectLst/>
                          <a:latin typeface="+mn-lt"/>
                          <a:ea typeface="SimSun"/>
                          <a:cs typeface="Mangal"/>
                        </a:rPr>
                        <a:t>$86,069</a:t>
                      </a:r>
                      <a:endParaRPr lang="en-US" sz="1800" kern="50" dirty="0">
                        <a:effectLst/>
                        <a:latin typeface="+mn-lt"/>
                        <a:ea typeface="SimSun"/>
                        <a:cs typeface="Mangal"/>
                      </a:endParaRPr>
                    </a:p>
                  </a:txBody>
                  <a:tcPr marL="62768" marR="6276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50" dirty="0" smtClean="0">
                          <a:effectLst/>
                        </a:rPr>
                        <a:t>Mental Health and Substance Abuse</a:t>
                      </a:r>
                      <a:endParaRPr lang="en-US" sz="1800" kern="50" dirty="0" smtClean="0">
                        <a:effectLst/>
                        <a:latin typeface="Times New Roman"/>
                        <a:ea typeface="SimSun"/>
                        <a:cs typeface="Mangal"/>
                      </a:endParaRPr>
                    </a:p>
                  </a:txBody>
                  <a:tcPr marL="62768" marR="62768" marT="0" marB="0"/>
                </a:tc>
              </a:tr>
              <a:tr h="0">
                <a:tc>
                  <a:txBody>
                    <a:bodyPr/>
                    <a:lstStyle/>
                    <a:p>
                      <a:pPr marL="0" marR="0">
                        <a:spcBef>
                          <a:spcPts val="0"/>
                        </a:spcBef>
                        <a:spcAft>
                          <a:spcPts val="0"/>
                        </a:spcAft>
                      </a:pPr>
                      <a:r>
                        <a:rPr lang="en-US" sz="1800" kern="50">
                          <a:effectLst/>
                        </a:rPr>
                        <a:t>Cancer</a:t>
                      </a:r>
                      <a:endParaRPr lang="en-US" sz="1800" kern="50">
                        <a:effectLst/>
                        <a:latin typeface="Times New Roman"/>
                        <a:ea typeface="SimSun"/>
                        <a:cs typeface="Mangal"/>
                      </a:endParaRPr>
                    </a:p>
                  </a:txBody>
                  <a:tcPr marL="62768" marR="62768" marT="0" marB="0"/>
                </a:tc>
                <a:tc>
                  <a:txBody>
                    <a:bodyPr/>
                    <a:lstStyle/>
                    <a:p>
                      <a:pPr marL="0" marR="0" algn="ctr">
                        <a:spcBef>
                          <a:spcPts val="0"/>
                        </a:spcBef>
                        <a:spcAft>
                          <a:spcPts val="0"/>
                        </a:spcAft>
                      </a:pPr>
                      <a:r>
                        <a:rPr lang="en-US" sz="1800" kern="50" dirty="0" smtClean="0">
                          <a:effectLst/>
                          <a:latin typeface="+mn-lt"/>
                        </a:rPr>
                        <a:t>$74,846</a:t>
                      </a:r>
                      <a:endParaRPr lang="en-US" sz="1800" kern="50" dirty="0">
                        <a:effectLst/>
                        <a:latin typeface="+mn-lt"/>
                        <a:ea typeface="SimSun"/>
                        <a:cs typeface="Mangal"/>
                      </a:endParaRPr>
                    </a:p>
                  </a:txBody>
                  <a:tcPr marL="62768" marR="62768" marT="0" marB="0"/>
                </a:tc>
                <a:tc>
                  <a:txBody>
                    <a:bodyPr/>
                    <a:lstStyle/>
                    <a:p>
                      <a:pPr marL="0" marR="0" algn="l">
                        <a:spcBef>
                          <a:spcPts val="0"/>
                        </a:spcBef>
                        <a:spcAft>
                          <a:spcPts val="0"/>
                        </a:spcAft>
                      </a:pPr>
                      <a:r>
                        <a:rPr lang="en-US" sz="1800" kern="50" dirty="0">
                          <a:effectLst/>
                        </a:rPr>
                        <a:t>Cancer</a:t>
                      </a:r>
                      <a:endParaRPr lang="en-US" sz="1800" kern="50" dirty="0">
                        <a:effectLst/>
                        <a:latin typeface="Times New Roman"/>
                        <a:ea typeface="SimSun"/>
                        <a:cs typeface="Mangal"/>
                      </a:endParaRPr>
                    </a:p>
                  </a:txBody>
                  <a:tcPr marL="62768" marR="62768" marT="0" marB="0"/>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50" dirty="0" smtClean="0">
                          <a:effectLst/>
                        </a:rPr>
                        <a:t>Osteoarthritis and other </a:t>
                      </a:r>
                      <a:r>
                        <a:rPr lang="en-US" sz="1800" kern="50" dirty="0" err="1" smtClean="0">
                          <a:effectLst/>
                        </a:rPr>
                        <a:t>nontraumatic</a:t>
                      </a:r>
                      <a:r>
                        <a:rPr lang="en-US" sz="1800" kern="50" dirty="0" smtClean="0">
                          <a:effectLst/>
                        </a:rPr>
                        <a:t> joint disorders</a:t>
                      </a:r>
                      <a:endParaRPr lang="en-US" sz="1800" kern="50" dirty="0" smtClean="0">
                        <a:effectLst/>
                        <a:latin typeface="Times New Roman"/>
                        <a:ea typeface="SimSun"/>
                        <a:cs typeface="Mangal"/>
                      </a:endParaRPr>
                    </a:p>
                  </a:txBody>
                  <a:tcPr marL="62768" marR="62768" marT="0" marB="0"/>
                </a:tc>
                <a:tc>
                  <a:txBody>
                    <a:bodyPr/>
                    <a:lstStyle/>
                    <a:p>
                      <a:pPr marL="0" marR="0" algn="ctr">
                        <a:spcBef>
                          <a:spcPts val="0"/>
                        </a:spcBef>
                        <a:spcAft>
                          <a:spcPts val="0"/>
                        </a:spcAft>
                      </a:pPr>
                      <a:r>
                        <a:rPr lang="en-US" sz="1800" kern="50" dirty="0" smtClean="0">
                          <a:effectLst/>
                          <a:latin typeface="+mn-lt"/>
                        </a:rPr>
                        <a:t>$74,400</a:t>
                      </a:r>
                      <a:endParaRPr lang="en-US" sz="1800" kern="50" dirty="0">
                        <a:effectLst/>
                        <a:latin typeface="+mn-lt"/>
                        <a:ea typeface="SimSun"/>
                        <a:cs typeface="Mangal"/>
                      </a:endParaRPr>
                    </a:p>
                  </a:txBody>
                  <a:tcPr marL="62768" marR="6276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50" dirty="0">
                          <a:effectLst/>
                        </a:rPr>
                        <a:t> </a:t>
                      </a:r>
                      <a:r>
                        <a:rPr lang="en-US" sz="1800" kern="50" dirty="0" smtClean="0">
                          <a:effectLst/>
                        </a:rPr>
                        <a:t>Musculoskeletal Diseases</a:t>
                      </a:r>
                      <a:endParaRPr lang="en-US" sz="1800" kern="50" dirty="0" smtClean="0">
                        <a:effectLst/>
                        <a:latin typeface="Times New Roman"/>
                        <a:ea typeface="SimSun"/>
                        <a:cs typeface="Mangal"/>
                      </a:endParaRPr>
                    </a:p>
                    <a:p>
                      <a:pPr marL="0" marR="0" algn="l">
                        <a:spcBef>
                          <a:spcPts val="0"/>
                        </a:spcBef>
                        <a:spcAft>
                          <a:spcPts val="0"/>
                        </a:spcAft>
                      </a:pPr>
                      <a:endParaRPr lang="en-US" sz="1800" kern="50" dirty="0">
                        <a:effectLst/>
                        <a:latin typeface="Times New Roman"/>
                        <a:ea typeface="SimSun"/>
                        <a:cs typeface="Mangal"/>
                      </a:endParaRPr>
                    </a:p>
                  </a:txBody>
                  <a:tcPr marL="62768" marR="62768" marT="0" marB="0"/>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50" dirty="0" smtClean="0">
                          <a:effectLst/>
                        </a:rPr>
                        <a:t>Chronic</a:t>
                      </a:r>
                      <a:r>
                        <a:rPr lang="en-US" sz="1800" kern="50" baseline="0" dirty="0" smtClean="0">
                          <a:effectLst/>
                        </a:rPr>
                        <a:t> obstructive pulmonary disease</a:t>
                      </a:r>
                      <a:r>
                        <a:rPr lang="en-US" sz="1800" kern="50" dirty="0" smtClean="0">
                          <a:effectLst/>
                        </a:rPr>
                        <a:t>, asthma</a:t>
                      </a:r>
                      <a:endParaRPr lang="en-US" sz="1800" kern="50" dirty="0">
                        <a:effectLst/>
                        <a:latin typeface="Times New Roman"/>
                        <a:ea typeface="SimSun"/>
                        <a:cs typeface="Mangal"/>
                      </a:endParaRPr>
                    </a:p>
                  </a:txBody>
                  <a:tcPr marL="62768" marR="62768" marT="0" marB="0"/>
                </a:tc>
                <a:tc>
                  <a:txBody>
                    <a:bodyPr/>
                    <a:lstStyle/>
                    <a:p>
                      <a:pPr marL="0" marR="0" algn="ctr">
                        <a:spcBef>
                          <a:spcPts val="0"/>
                        </a:spcBef>
                        <a:spcAft>
                          <a:spcPts val="0"/>
                        </a:spcAft>
                      </a:pPr>
                      <a:r>
                        <a:rPr lang="en-US" sz="1800" kern="50" dirty="0">
                          <a:effectLst/>
                          <a:latin typeface="+mn-lt"/>
                        </a:rPr>
                        <a:t>$</a:t>
                      </a:r>
                      <a:r>
                        <a:rPr lang="en-US" sz="1800" kern="50" dirty="0" smtClean="0">
                          <a:effectLst/>
                          <a:latin typeface="+mn-lt"/>
                        </a:rPr>
                        <a:t>71,504</a:t>
                      </a:r>
                      <a:endParaRPr lang="en-US" sz="1800" kern="50" dirty="0">
                        <a:effectLst/>
                        <a:latin typeface="+mn-lt"/>
                        <a:ea typeface="SimSun"/>
                        <a:cs typeface="Mangal"/>
                      </a:endParaRPr>
                    </a:p>
                  </a:txBody>
                  <a:tcPr marL="62768" marR="6276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50" dirty="0" smtClean="0">
                          <a:effectLst/>
                        </a:rPr>
                        <a:t>Respiratory Diseases</a:t>
                      </a:r>
                      <a:endParaRPr lang="en-US" sz="1800" kern="50" dirty="0" smtClean="0">
                        <a:effectLst/>
                        <a:latin typeface="Times New Roman"/>
                        <a:ea typeface="SimSun"/>
                        <a:cs typeface="Mangal"/>
                      </a:endParaRPr>
                    </a:p>
                  </a:txBody>
                  <a:tcPr marL="62768" marR="62768" marT="0" marB="0"/>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50" dirty="0" smtClean="0">
                          <a:effectLst/>
                        </a:rPr>
                        <a:t>Diabetes mellitus</a:t>
                      </a:r>
                      <a:endParaRPr lang="en-US" sz="1800" kern="50" dirty="0" smtClean="0">
                        <a:effectLst/>
                        <a:latin typeface="Times New Roman"/>
                        <a:ea typeface="SimSun"/>
                        <a:cs typeface="Mangal"/>
                      </a:endParaRPr>
                    </a:p>
                  </a:txBody>
                  <a:tcPr marL="62768" marR="62768" marT="0" marB="0"/>
                </a:tc>
                <a:tc>
                  <a:txBody>
                    <a:bodyPr/>
                    <a:lstStyle/>
                    <a:p>
                      <a:pPr marL="0" marR="0" algn="ctr">
                        <a:spcBef>
                          <a:spcPts val="0"/>
                        </a:spcBef>
                        <a:spcAft>
                          <a:spcPts val="0"/>
                        </a:spcAft>
                      </a:pPr>
                      <a:r>
                        <a:rPr lang="en-US" sz="1800" kern="50" dirty="0" smtClean="0">
                          <a:effectLst/>
                          <a:latin typeface="+mn-lt"/>
                          <a:ea typeface="SimSun"/>
                          <a:cs typeface="Mangal"/>
                        </a:rPr>
                        <a:t>$63,069</a:t>
                      </a:r>
                      <a:endParaRPr lang="en-US" sz="1800" kern="50" dirty="0">
                        <a:effectLst/>
                        <a:latin typeface="+mn-lt"/>
                        <a:ea typeface="SimSun"/>
                        <a:cs typeface="Mangal"/>
                      </a:endParaRPr>
                    </a:p>
                  </a:txBody>
                  <a:tcPr marL="62768" marR="6276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50" dirty="0" smtClean="0">
                          <a:effectLst/>
                        </a:rPr>
                        <a:t>Diabetes</a:t>
                      </a:r>
                      <a:endParaRPr lang="en-US" sz="1800" kern="50" dirty="0" smtClean="0">
                        <a:effectLst/>
                        <a:latin typeface="Times New Roman"/>
                        <a:ea typeface="SimSun"/>
                        <a:cs typeface="Mangal"/>
                      </a:endParaRPr>
                    </a:p>
                  </a:txBody>
                  <a:tcPr marL="62768" marR="62768" marT="0" marB="0"/>
                </a:tc>
              </a:tr>
              <a:tr h="0">
                <a:tc>
                  <a:txBody>
                    <a:bodyPr/>
                    <a:lstStyle/>
                    <a:p>
                      <a:pPr marL="0" marR="0">
                        <a:spcBef>
                          <a:spcPts val="0"/>
                        </a:spcBef>
                        <a:spcAft>
                          <a:spcPts val="0"/>
                        </a:spcAft>
                      </a:pPr>
                      <a:r>
                        <a:rPr lang="en-US" sz="1800" kern="50" dirty="0" smtClean="0">
                          <a:effectLst/>
                        </a:rPr>
                        <a:t>Hypertension</a:t>
                      </a:r>
                      <a:endParaRPr lang="en-US" sz="1800" kern="50" dirty="0">
                        <a:effectLst/>
                        <a:latin typeface="Times New Roman"/>
                        <a:ea typeface="SimSun"/>
                        <a:cs typeface="Mangal"/>
                      </a:endParaRPr>
                    </a:p>
                  </a:txBody>
                  <a:tcPr marL="62768" marR="62768" marT="0" marB="0"/>
                </a:tc>
                <a:tc>
                  <a:txBody>
                    <a:bodyPr/>
                    <a:lstStyle/>
                    <a:p>
                      <a:pPr marL="0" marR="0" algn="ctr">
                        <a:spcBef>
                          <a:spcPts val="0"/>
                        </a:spcBef>
                        <a:spcAft>
                          <a:spcPts val="0"/>
                        </a:spcAft>
                      </a:pPr>
                      <a:r>
                        <a:rPr lang="en-US" sz="1800" kern="50" dirty="0" smtClean="0">
                          <a:effectLst/>
                          <a:latin typeface="+mn-lt"/>
                          <a:ea typeface="SimSun"/>
                          <a:cs typeface="Mangal"/>
                        </a:rPr>
                        <a:t>$47,455</a:t>
                      </a:r>
                      <a:endParaRPr lang="en-US" sz="1800" kern="50" dirty="0">
                        <a:effectLst/>
                        <a:latin typeface="+mn-lt"/>
                        <a:ea typeface="SimSun"/>
                        <a:cs typeface="Mangal"/>
                      </a:endParaRPr>
                    </a:p>
                  </a:txBody>
                  <a:tcPr marL="62768" marR="62768"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50" dirty="0" smtClean="0">
                          <a:effectLst/>
                        </a:rPr>
                        <a:t>Cardiovascular Disease</a:t>
                      </a:r>
                      <a:endParaRPr lang="en-US" sz="1800" kern="50" dirty="0" smtClean="0">
                        <a:effectLst/>
                        <a:latin typeface="Times New Roman"/>
                        <a:ea typeface="SimSun"/>
                        <a:cs typeface="Mangal"/>
                      </a:endParaRPr>
                    </a:p>
                  </a:txBody>
                  <a:tcPr marL="62768" marR="62768" marT="0" marB="0"/>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50" dirty="0" smtClean="0">
                          <a:effectLst/>
                        </a:rPr>
                        <a:t>Normal birth/live born</a:t>
                      </a:r>
                      <a:endParaRPr lang="en-US" sz="1800" kern="50" dirty="0" smtClean="0">
                        <a:effectLst/>
                        <a:latin typeface="Times New Roman"/>
                        <a:ea typeface="SimSun"/>
                        <a:cs typeface="Mangal"/>
                      </a:endParaRPr>
                    </a:p>
                  </a:txBody>
                  <a:tcPr marL="62768" marR="62768" marT="0" marB="0"/>
                </a:tc>
                <a:tc>
                  <a:txBody>
                    <a:bodyPr/>
                    <a:lstStyle/>
                    <a:p>
                      <a:pPr marL="0" marR="0" algn="ctr">
                        <a:spcBef>
                          <a:spcPts val="0"/>
                        </a:spcBef>
                        <a:spcAft>
                          <a:spcPts val="0"/>
                        </a:spcAft>
                      </a:pPr>
                      <a:r>
                        <a:rPr lang="en-US" sz="1800" kern="50" dirty="0" smtClean="0">
                          <a:effectLst/>
                          <a:latin typeface="+mn-lt"/>
                        </a:rPr>
                        <a:t>$44,169</a:t>
                      </a:r>
                      <a:endParaRPr lang="en-US" sz="1800" kern="50" dirty="0">
                        <a:effectLst/>
                        <a:latin typeface="+mn-lt"/>
                        <a:ea typeface="SimSun"/>
                        <a:cs typeface="Mangal"/>
                      </a:endParaRPr>
                    </a:p>
                  </a:txBody>
                  <a:tcPr marL="62768" marR="62768" marT="0" marB="0"/>
                </a:tc>
                <a:tc>
                  <a:txBody>
                    <a:bodyPr/>
                    <a:lstStyle/>
                    <a:p>
                      <a:pPr marL="0" marR="0" algn="l">
                        <a:spcBef>
                          <a:spcPts val="0"/>
                        </a:spcBef>
                        <a:spcAft>
                          <a:spcPts val="0"/>
                        </a:spcAft>
                      </a:pPr>
                      <a:endParaRPr lang="en-US" sz="1800" kern="50" dirty="0">
                        <a:effectLst/>
                        <a:latin typeface="Times New Roman"/>
                        <a:ea typeface="SimSun"/>
                        <a:cs typeface="Mangal"/>
                      </a:endParaRPr>
                    </a:p>
                  </a:txBody>
                  <a:tcPr marL="62768" marR="62768" marT="0" marB="0"/>
                </a:tc>
              </a:tr>
              <a:tr h="0">
                <a:tc>
                  <a:txBody>
                    <a:bodyPr/>
                    <a:lstStyle/>
                    <a:p>
                      <a:pPr marL="0" marR="0">
                        <a:spcBef>
                          <a:spcPts val="0"/>
                        </a:spcBef>
                        <a:spcAft>
                          <a:spcPts val="0"/>
                        </a:spcAft>
                      </a:pPr>
                      <a:r>
                        <a:rPr lang="en-US" sz="1800" kern="50" dirty="0" smtClean="0">
                          <a:effectLst/>
                          <a:latin typeface="+mn-lt"/>
                          <a:ea typeface="SimSun"/>
                          <a:cs typeface="Mangal"/>
                        </a:rPr>
                        <a:t>Back problems</a:t>
                      </a:r>
                      <a:endParaRPr lang="en-US" sz="1800" kern="50" dirty="0">
                        <a:effectLst/>
                        <a:latin typeface="+mn-lt"/>
                        <a:ea typeface="SimSun"/>
                        <a:cs typeface="Mangal"/>
                      </a:endParaRPr>
                    </a:p>
                  </a:txBody>
                  <a:tcPr marL="62768" marR="62768" marT="0" marB="0"/>
                </a:tc>
                <a:tc>
                  <a:txBody>
                    <a:bodyPr/>
                    <a:lstStyle/>
                    <a:p>
                      <a:pPr marL="0" marR="0" algn="ctr">
                        <a:spcBef>
                          <a:spcPts val="0"/>
                        </a:spcBef>
                        <a:spcAft>
                          <a:spcPts val="0"/>
                        </a:spcAft>
                      </a:pPr>
                      <a:r>
                        <a:rPr lang="en-US" sz="1800" kern="50" dirty="0">
                          <a:effectLst/>
                          <a:latin typeface="+mn-lt"/>
                        </a:rPr>
                        <a:t>$</a:t>
                      </a:r>
                      <a:r>
                        <a:rPr lang="en-US" sz="1800" kern="50" dirty="0" smtClean="0">
                          <a:effectLst/>
                          <a:latin typeface="+mn-lt"/>
                        </a:rPr>
                        <a:t>41,455</a:t>
                      </a:r>
                      <a:endParaRPr lang="en-US" sz="1800" kern="50" dirty="0">
                        <a:effectLst/>
                        <a:latin typeface="+mn-lt"/>
                        <a:ea typeface="SimSun"/>
                        <a:cs typeface="Mangal"/>
                      </a:endParaRPr>
                    </a:p>
                  </a:txBody>
                  <a:tcPr marL="62768" marR="62768" marT="0" marB="0"/>
                </a:tc>
                <a:tc>
                  <a:txBody>
                    <a:bodyPr/>
                    <a:lstStyle/>
                    <a:p>
                      <a:pPr marL="0" marR="0" algn="l">
                        <a:spcBef>
                          <a:spcPts val="0"/>
                        </a:spcBef>
                        <a:spcAft>
                          <a:spcPts val="0"/>
                        </a:spcAft>
                      </a:pPr>
                      <a:endParaRPr lang="en-US" sz="1800" kern="50" dirty="0">
                        <a:effectLst/>
                        <a:latin typeface="Times New Roman"/>
                        <a:ea typeface="SimSun"/>
                        <a:cs typeface="Mangal"/>
                      </a:endParaRPr>
                    </a:p>
                  </a:txBody>
                  <a:tcPr marL="62768" marR="62768" marT="0" marB="0"/>
                </a:tc>
              </a:tr>
            </a:tbl>
          </a:graphicData>
        </a:graphic>
      </p:graphicFrame>
      <p:sp>
        <p:nvSpPr>
          <p:cNvPr id="5" name="TextBox 4"/>
          <p:cNvSpPr txBox="1"/>
          <p:nvPr/>
        </p:nvSpPr>
        <p:spPr>
          <a:xfrm>
            <a:off x="457200" y="5760720"/>
            <a:ext cx="8229600" cy="400110"/>
          </a:xfrm>
          <a:prstGeom prst="rect">
            <a:avLst/>
          </a:prstGeom>
          <a:noFill/>
        </p:spPr>
        <p:txBody>
          <a:bodyPr wrap="square" lIns="0" rtlCol="0">
            <a:spAutoFit/>
          </a:bodyPr>
          <a:lstStyle/>
          <a:p>
            <a:r>
              <a:rPr lang="en-US" sz="1000" b="1" dirty="0"/>
              <a:t>Source</a:t>
            </a:r>
            <a:r>
              <a:rPr lang="en-US" sz="1000" b="1" dirty="0" smtClean="0"/>
              <a:t>:</a:t>
            </a:r>
            <a:r>
              <a:rPr lang="en-US" sz="1000" dirty="0" smtClean="0"/>
              <a:t> Agency for Healthcare Research and Quality, Medical Expenditure Panel Survey, Household Component Summary Tables. </a:t>
            </a:r>
            <a:r>
              <a:rPr lang="en-US" sz="1000" dirty="0" smtClean="0">
                <a:hlinkClick r:id="rId3"/>
              </a:rPr>
              <a:t>http</a:t>
            </a:r>
            <a:r>
              <a:rPr lang="en-US" sz="1000" dirty="0">
                <a:hlinkClick r:id="rId3"/>
              </a:rPr>
              <a:t>://</a:t>
            </a:r>
            <a:r>
              <a:rPr lang="en-US" sz="1000" dirty="0" smtClean="0">
                <a:hlinkClick r:id="rId3"/>
              </a:rPr>
              <a:t>meps.ahrq.gov/mepsweb/data_stats/tables_compendia_hh_interactive.jsp</a:t>
            </a:r>
            <a:r>
              <a:rPr lang="en-US" sz="1000" dirty="0" smtClean="0"/>
              <a:t>.</a:t>
            </a:r>
            <a:endParaRPr lang="en-US" sz="1000" dirty="0"/>
          </a:p>
        </p:txBody>
      </p:sp>
    </p:spTree>
    <p:extLst>
      <p:ext uri="{BB962C8B-B14F-4D97-AF65-F5344CB8AC3E}">
        <p14:creationId xmlns:p14="http://schemas.microsoft.com/office/powerpoint/2010/main" val="272586721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p:txBody>
          <a:bodyPr>
            <a:normAutofit/>
          </a:bodyPr>
          <a:lstStyle/>
          <a:p>
            <a:r>
              <a:rPr lang="en-US" sz="2400" dirty="0"/>
              <a:t>Musculoskeletal </a:t>
            </a:r>
            <a:r>
              <a:rPr lang="en-US" sz="2400" dirty="0" smtClean="0"/>
              <a:t>Diseases</a:t>
            </a:r>
            <a:endParaRPr lang="en-US" sz="2400" dirty="0"/>
          </a:p>
        </p:txBody>
      </p:sp>
      <p:sp>
        <p:nvSpPr>
          <p:cNvPr id="10" name="Content Placeholder 4"/>
          <p:cNvSpPr>
            <a:spLocks noGrp="1"/>
          </p:cNvSpPr>
          <p:nvPr>
            <p:ph type="body" idx="1"/>
          </p:nvPr>
        </p:nvSpPr>
        <p:spPr/>
        <p:txBody>
          <a:bodyPr>
            <a:normAutofit/>
          </a:bodyPr>
          <a:lstStyle/>
          <a:p>
            <a:r>
              <a:rPr lang="en-US" sz="2600" dirty="0"/>
              <a:t>National Healthcare Quality </a:t>
            </a:r>
            <a:r>
              <a:rPr lang="en-US" sz="2600" dirty="0" smtClean="0"/>
              <a:t>and </a:t>
            </a:r>
            <a:r>
              <a:rPr lang="en-US" sz="2600" dirty="0"/>
              <a:t>Disparities </a:t>
            </a:r>
            <a:r>
              <a:rPr lang="en-US" sz="2600" dirty="0" smtClean="0"/>
              <a:t>Report</a:t>
            </a:r>
          </a:p>
          <a:p>
            <a:r>
              <a:rPr lang="en-US" sz="2600" dirty="0" err="1" smtClean="0"/>
              <a:t>Chartbook</a:t>
            </a:r>
            <a:r>
              <a:rPr lang="en-US" sz="2600" dirty="0" smtClean="0"/>
              <a:t> on Effective Treatment</a:t>
            </a:r>
            <a:endParaRPr lang="en-US" sz="26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Prevalence of Arthritis</a:t>
            </a:r>
            <a:endParaRPr lang="en-US" dirty="0"/>
          </a:p>
        </p:txBody>
      </p:sp>
      <p:sp>
        <p:nvSpPr>
          <p:cNvPr id="3" name="Content Placeholder 2"/>
          <p:cNvSpPr>
            <a:spLocks noGrp="1"/>
          </p:cNvSpPr>
          <p:nvPr>
            <p:ph idx="1"/>
          </p:nvPr>
        </p:nvSpPr>
        <p:spPr>
          <a:xfrm>
            <a:off x="457200" y="1371600"/>
            <a:ext cx="8229600" cy="4754563"/>
          </a:xfrm>
        </p:spPr>
        <p:txBody>
          <a:bodyPr>
            <a:normAutofit fontScale="92500"/>
          </a:bodyPr>
          <a:lstStyle/>
          <a:p>
            <a:r>
              <a:rPr lang="en-US" dirty="0" smtClean="0"/>
              <a:t>Arthritis is the leading cause of disability in the United States (CDC, 2006).</a:t>
            </a:r>
          </a:p>
          <a:p>
            <a:r>
              <a:rPr lang="en-US" dirty="0"/>
              <a:t>About one in five adults and 300,000 children have a diagnosed arthritic </a:t>
            </a:r>
            <a:r>
              <a:rPr lang="en-US" dirty="0" smtClean="0"/>
              <a:t>condition (White and Waterman, 2012). </a:t>
            </a:r>
            <a:endParaRPr lang="en-US" dirty="0"/>
          </a:p>
          <a:p>
            <a:r>
              <a:rPr lang="en-US" dirty="0" smtClean="0"/>
              <a:t>Prevalence is projected to double by the year 2020 due largely to an aging population and an increasing prevalence of obesity (Johnson &amp; Hunter, 2014). </a:t>
            </a:r>
          </a:p>
          <a:p>
            <a:r>
              <a:rPr lang="en-US" dirty="0" smtClean="0"/>
              <a:t>The Centers for Disease Control and Prevention predicts a 25% increase to 67 million U.S adults with some form of arthritis by 2030 (CDC, 2006).</a:t>
            </a:r>
          </a:p>
        </p:txBody>
      </p:sp>
    </p:spTree>
    <p:extLst>
      <p:ext uri="{BB962C8B-B14F-4D97-AF65-F5344CB8AC3E}">
        <p14:creationId xmlns:p14="http://schemas.microsoft.com/office/powerpoint/2010/main" val="93912200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Effects of Arthritis</a:t>
            </a:r>
            <a:endParaRPr lang="en-US" dirty="0"/>
          </a:p>
        </p:txBody>
      </p:sp>
      <p:sp>
        <p:nvSpPr>
          <p:cNvPr id="3" name="Content Placeholder 2"/>
          <p:cNvSpPr>
            <a:spLocks noGrp="1"/>
          </p:cNvSpPr>
          <p:nvPr>
            <p:ph idx="1"/>
          </p:nvPr>
        </p:nvSpPr>
        <p:spPr/>
        <p:txBody>
          <a:bodyPr>
            <a:normAutofit lnSpcReduction="10000"/>
          </a:bodyPr>
          <a:lstStyle/>
          <a:p>
            <a:r>
              <a:rPr lang="en-US" dirty="0" smtClean="0"/>
              <a:t>It is estimated that 41% of the 50 million U.S. adults living with arthritis report activity limitations caused by arthritis (</a:t>
            </a:r>
            <a:r>
              <a:rPr lang="en-US" dirty="0" err="1" smtClean="0"/>
              <a:t>Helmick</a:t>
            </a:r>
            <a:r>
              <a:rPr lang="en-US" dirty="0" smtClean="0"/>
              <a:t>, 2008).</a:t>
            </a:r>
          </a:p>
          <a:p>
            <a:r>
              <a:rPr lang="en-US" dirty="0" smtClean="0"/>
              <a:t>Arthritis usually affects people with other chronic conditions. </a:t>
            </a:r>
          </a:p>
          <a:p>
            <a:pPr lvl="1"/>
            <a:r>
              <a:rPr lang="en-US" dirty="0" smtClean="0"/>
              <a:t>For example, arthritis is found among 52% of people with diabetes, 57% of people with heart disease, and 53% of people with hypertension.</a:t>
            </a:r>
          </a:p>
          <a:p>
            <a:pPr lvl="1"/>
            <a:r>
              <a:rPr lang="en-US" dirty="0" smtClean="0"/>
              <a:t>Obese people with arthritis are 44% more likely not to be physically active compared with those without arthritis (White &amp; Waterman, 2012). </a:t>
            </a:r>
          </a:p>
        </p:txBody>
      </p:sp>
    </p:spTree>
    <p:extLst>
      <p:ext uri="{BB962C8B-B14F-4D97-AF65-F5344CB8AC3E}">
        <p14:creationId xmlns:p14="http://schemas.microsoft.com/office/powerpoint/2010/main" val="88603939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Costs of Arthritis</a:t>
            </a:r>
            <a:endParaRPr lang="en-US" dirty="0"/>
          </a:p>
        </p:txBody>
      </p:sp>
      <p:sp>
        <p:nvSpPr>
          <p:cNvPr id="3" name="Content Placeholder 2"/>
          <p:cNvSpPr>
            <a:spLocks noGrp="1"/>
          </p:cNvSpPr>
          <p:nvPr>
            <p:ph idx="1"/>
          </p:nvPr>
        </p:nvSpPr>
        <p:spPr/>
        <p:txBody>
          <a:bodyPr/>
          <a:lstStyle/>
          <a:p>
            <a:r>
              <a:rPr lang="en-US" dirty="0" smtClean="0"/>
              <a:t>In 2007, the costs attributable to arthritis and other rheumatic conditions were $128 billion:</a:t>
            </a:r>
          </a:p>
          <a:p>
            <a:pPr lvl="1"/>
            <a:r>
              <a:rPr lang="en-US" dirty="0" smtClean="0"/>
              <a:t>$80.8 billion in direct medical </a:t>
            </a:r>
            <a:r>
              <a:rPr lang="en-US" dirty="0"/>
              <a:t>expenditures </a:t>
            </a:r>
            <a:r>
              <a:rPr lang="en-US" dirty="0" smtClean="0"/>
              <a:t>($</a:t>
            </a:r>
            <a:r>
              <a:rPr lang="en-US" dirty="0"/>
              <a:t>115 billion </a:t>
            </a:r>
            <a:r>
              <a:rPr lang="en-US" dirty="0" smtClean="0"/>
              <a:t>in 2013 dollars) and </a:t>
            </a:r>
          </a:p>
          <a:p>
            <a:pPr lvl="1"/>
            <a:r>
              <a:rPr lang="en-US" dirty="0" smtClean="0"/>
              <a:t>$47 billion in indirect lost earnings ($59.4 billion in 2013 dollars) (Ma, et al., 2014).</a:t>
            </a:r>
          </a:p>
          <a:p>
            <a:endParaRPr lang="en-US" dirty="0" smtClean="0"/>
          </a:p>
          <a:p>
            <a:pPr lvl="1"/>
            <a:endParaRPr lang="en-US" dirty="0" smtClean="0"/>
          </a:p>
          <a:p>
            <a:endParaRPr lang="en-US" dirty="0"/>
          </a:p>
        </p:txBody>
      </p:sp>
    </p:spTree>
    <p:extLst>
      <p:ext uri="{BB962C8B-B14F-4D97-AF65-F5344CB8AC3E}">
        <p14:creationId xmlns:p14="http://schemas.microsoft.com/office/powerpoint/2010/main" val="79121404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Chronic Joint Symptoms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smtClean="0"/>
              <a:t>Estimates of arthritis prevalence vary depending on whether the definition includes chronic joint symptoms (pain, aching, joint stiffness). </a:t>
            </a:r>
          </a:p>
          <a:p>
            <a:r>
              <a:rPr lang="en-US" smtClean="0"/>
              <a:t>People with chronic joint symptoms report similar health outcomes as those with arthritis: </a:t>
            </a:r>
          </a:p>
          <a:p>
            <a:pPr lvl="1"/>
            <a:r>
              <a:rPr lang="en-US" smtClean="0"/>
              <a:t>Activity limitations, </a:t>
            </a:r>
          </a:p>
          <a:p>
            <a:pPr lvl="1"/>
            <a:r>
              <a:rPr lang="en-US" smtClean="0"/>
              <a:t>Poor/fair health and mental health, and</a:t>
            </a:r>
          </a:p>
          <a:p>
            <a:pPr lvl="1"/>
            <a:r>
              <a:rPr lang="en-US" smtClean="0"/>
              <a:t>Similar health care use (Canizares &amp; Badley, 2012).</a:t>
            </a:r>
          </a:p>
          <a:p>
            <a:r>
              <a:rPr lang="en-US" smtClean="0"/>
              <a:t>These patients need interventions and advice to manage and control their pain and symptoms and thus improve their health and quality of life (Canizares and Badley, 2012).</a:t>
            </a:r>
          </a:p>
          <a:p>
            <a:endParaRPr lang="en-US" dirty="0"/>
          </a:p>
        </p:txBody>
      </p:sp>
    </p:spTree>
    <p:extLst>
      <p:ext uri="{BB962C8B-B14F-4D97-AF65-F5344CB8AC3E}">
        <p14:creationId xmlns:p14="http://schemas.microsoft.com/office/powerpoint/2010/main" val="383770115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Measures</a:t>
            </a:r>
            <a:endParaRPr lang="en-US" dirty="0"/>
          </a:p>
        </p:txBody>
      </p:sp>
      <p:sp>
        <p:nvSpPr>
          <p:cNvPr id="3" name="Content Placeholder 2"/>
          <p:cNvSpPr>
            <a:spLocks noGrp="1"/>
          </p:cNvSpPr>
          <p:nvPr>
            <p:ph idx="1"/>
          </p:nvPr>
        </p:nvSpPr>
        <p:spPr/>
        <p:txBody>
          <a:bodyPr/>
          <a:lstStyle/>
          <a:p>
            <a:r>
              <a:rPr lang="en-US" smtClean="0"/>
              <a:t>Process: Adults </a:t>
            </a:r>
            <a:r>
              <a:rPr lang="en-US" dirty="0" smtClean="0"/>
              <a:t>with chronic joint symptoms who have ever seen a doctor or health professional for joint symptoms.</a:t>
            </a:r>
          </a:p>
          <a:p>
            <a:endParaRPr lang="en-US" dirty="0"/>
          </a:p>
        </p:txBody>
      </p:sp>
    </p:spTree>
    <p:extLst>
      <p:ext uri="{BB962C8B-B14F-4D97-AF65-F5344CB8AC3E}">
        <p14:creationId xmlns:p14="http://schemas.microsoft.com/office/powerpoint/2010/main" val="15090175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734" y="304800"/>
            <a:ext cx="7086600" cy="868362"/>
          </a:xfrm>
        </p:spPr>
        <p:txBody>
          <a:bodyPr>
            <a:noAutofit/>
          </a:bodyPr>
          <a:lstStyle/>
          <a:p>
            <a:r>
              <a:rPr lang="en-US" sz="2000" dirty="0" smtClean="0"/>
              <a:t>Adults with chronic joint symptoms who have ever seen a doctor or other health professional for joint symptoms, by race/ethnicity and sex, 2009-2013</a:t>
            </a:r>
            <a:endParaRPr lang="en-US" sz="20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542769587"/>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669280"/>
            <a:ext cx="8229600" cy="400110"/>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Source</a:t>
            </a:r>
            <a:r>
              <a:rPr lang="en-US" sz="1000" b="1" dirty="0">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 Centers for Disease Control and Prevention, National Center for Health Statistics, National Health Interview </a:t>
            </a:r>
            <a:r>
              <a:rPr lang="en-US" sz="1000" dirty="0" smtClean="0">
                <a:latin typeface="Arial" panose="020B0604020202020204" pitchFamily="34" charset="0"/>
                <a:cs typeface="Arial" panose="020B0604020202020204" pitchFamily="34" charset="0"/>
              </a:rPr>
              <a:t>Survey, 2009-2013.</a:t>
            </a:r>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Note: </a:t>
            </a:r>
            <a:r>
              <a:rPr lang="en-US" sz="1000" dirty="0">
                <a:latin typeface="Arial" panose="020B0604020202020204" pitchFamily="34" charset="0"/>
                <a:cs typeface="Arial" panose="020B0604020202020204" pitchFamily="34" charset="0"/>
              </a:rPr>
              <a:t>White and Black are </a:t>
            </a:r>
            <a:r>
              <a:rPr lang="en-US" sz="1000" dirty="0" smtClean="0">
                <a:latin typeface="Arial" panose="020B0604020202020204" pitchFamily="34" charset="0"/>
                <a:cs typeface="Arial" panose="020B0604020202020204" pitchFamily="34" charset="0"/>
              </a:rPr>
              <a:t>non-Hispanic. Hispanic </a:t>
            </a:r>
            <a:r>
              <a:rPr lang="en-US" sz="1000" dirty="0">
                <a:latin typeface="Arial" panose="020B0604020202020204" pitchFamily="34" charset="0"/>
                <a:cs typeface="Arial" panose="020B0604020202020204" pitchFamily="34" charset="0"/>
              </a:rPr>
              <a:t>includes all races</a:t>
            </a:r>
            <a:r>
              <a:rPr lang="en-US" sz="1000" dirty="0" smtClean="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48774300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338836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Adults with chronic joint symptoms who have ever seen a doctor or other health professional for joint symptoms, by health insurance (age 18-64) and age, 2009-2013</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667370770"/>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27476480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57200" y="5760720"/>
            <a:ext cx="8229600" cy="246221"/>
          </a:xfrm>
          <a:prstGeom prst="rect">
            <a:avLst/>
          </a:prstGeom>
          <a:noFill/>
        </p:spPr>
        <p:txBody>
          <a:bodyPr wrap="square" rtlCol="0">
            <a:spAutoFit/>
          </a:bodyPr>
          <a:lstStyle/>
          <a:p>
            <a:r>
              <a:rPr lang="en-US" sz="1000" b="1" dirty="0" smtClean="0"/>
              <a:t>Source</a:t>
            </a:r>
            <a:r>
              <a:rPr lang="en-US" sz="1000" b="1" dirty="0"/>
              <a:t>:</a:t>
            </a:r>
            <a:r>
              <a:rPr lang="en-US" sz="1000" dirty="0"/>
              <a:t> Centers for Disease Control and Prevention, National Center for Health Statistics, National Health Interview </a:t>
            </a:r>
            <a:r>
              <a:rPr lang="en-US" sz="1000" dirty="0" smtClean="0"/>
              <a:t>Survey, 2009-2013.</a:t>
            </a:r>
          </a:p>
        </p:txBody>
      </p:sp>
    </p:spTree>
    <p:extLst>
      <p:ext uri="{BB962C8B-B14F-4D97-AF65-F5344CB8AC3E}">
        <p14:creationId xmlns:p14="http://schemas.microsoft.com/office/powerpoint/2010/main" val="412891171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57200" y="1600200"/>
            <a:ext cx="8077200" cy="4572000"/>
          </a:xfrm>
        </p:spPr>
        <p:txBody>
          <a:bodyPr>
            <a:noAutofit/>
          </a:bodyPr>
          <a:lstStyle/>
          <a:p>
            <a:r>
              <a:rPr lang="en-US" sz="1400" dirty="0" err="1" smtClean="0"/>
              <a:t>Canizares</a:t>
            </a:r>
            <a:r>
              <a:rPr lang="en-US" sz="1400" dirty="0" smtClean="0"/>
              <a:t> M, </a:t>
            </a:r>
            <a:r>
              <a:rPr lang="en-US" sz="1400" dirty="0" err="1" smtClean="0"/>
              <a:t>Badley</a:t>
            </a:r>
            <a:r>
              <a:rPr lang="en-US" sz="1400" dirty="0" smtClean="0"/>
              <a:t> E. Comparison of health-related outcomes for arthritis, chronic joint symptoms, and sporadic joint symptoms: a population-based study. Arthritis Care Res 2012 Nov;64(11):1708-14. http://onlinelibrary.wiley.com/doi/10.1002/acr.21735/full. Accessed August 29, 2016.</a:t>
            </a:r>
          </a:p>
          <a:p>
            <a:r>
              <a:rPr lang="en-US" sz="1400" dirty="0" smtClean="0"/>
              <a:t>Centers for Disease Control and Prevention. Prevalence of doctor-diagnosed arthritis and arthritis-attributable activity limitation—United States, 2003-2005. MMWR 2006;55(40):1089-92.</a:t>
            </a:r>
          </a:p>
          <a:p>
            <a:r>
              <a:rPr lang="en-US" sz="1400" dirty="0" err="1" smtClean="0"/>
              <a:t>Helmick</a:t>
            </a:r>
            <a:r>
              <a:rPr lang="en-US" sz="1400" dirty="0" smtClean="0"/>
              <a:t> CG, </a:t>
            </a:r>
            <a:r>
              <a:rPr lang="en-US" sz="1400" dirty="0"/>
              <a:t>Felson DT, Lawrence RC, </a:t>
            </a:r>
            <a:r>
              <a:rPr lang="en-US" sz="1400" dirty="0" smtClean="0"/>
              <a:t>et al.; </a:t>
            </a:r>
            <a:r>
              <a:rPr lang="en-US" sz="1400" dirty="0"/>
              <a:t>National Arthritis Data </a:t>
            </a:r>
            <a:r>
              <a:rPr lang="en-US" sz="1400" dirty="0" smtClean="0"/>
              <a:t>Workgroup. Estimates of the prevalence of arthritis and other rheumatic conditions in the United States. Part I. Arthritis Rheum 2008;58(1):15-25</a:t>
            </a:r>
            <a:r>
              <a:rPr lang="en-US" sz="1400" dirty="0"/>
              <a:t>. http://</a:t>
            </a:r>
            <a:r>
              <a:rPr lang="en-US" sz="1400" dirty="0" smtClean="0"/>
              <a:t>onlinelibrary.wiley.com/doi/10.1002/art.23177/full. Accessed August 29, 2016.</a:t>
            </a:r>
          </a:p>
          <a:p>
            <a:r>
              <a:rPr lang="en-US" sz="1400" dirty="0" smtClean="0"/>
              <a:t>Johnson V, Hunter D. The epidemiology of osteoarthritis. Best </a:t>
            </a:r>
            <a:r>
              <a:rPr lang="en-US" sz="1400" dirty="0" err="1" smtClean="0"/>
              <a:t>Pract</a:t>
            </a:r>
            <a:r>
              <a:rPr lang="en-US" sz="1400" dirty="0" smtClean="0"/>
              <a:t> Res </a:t>
            </a:r>
            <a:r>
              <a:rPr lang="en-US" sz="1400" dirty="0" err="1" smtClean="0"/>
              <a:t>Clin</a:t>
            </a:r>
            <a:r>
              <a:rPr lang="en-US" sz="1400" dirty="0" smtClean="0"/>
              <a:t> </a:t>
            </a:r>
            <a:r>
              <a:rPr lang="en-US" sz="1400" dirty="0" err="1" smtClean="0"/>
              <a:t>Rheumatol</a:t>
            </a:r>
            <a:r>
              <a:rPr lang="en-US" sz="1400" dirty="0" smtClean="0"/>
              <a:t> 2014;28:5-15. </a:t>
            </a:r>
            <a:r>
              <a:rPr lang="en-US" sz="1400" dirty="0" smtClean="0">
                <a:hlinkClick r:id="rId3"/>
              </a:rPr>
              <a:t>http://www.sciencedirect.com/science/article/pii/S1521694214000059</a:t>
            </a:r>
            <a:r>
              <a:rPr lang="en-US" sz="1400" dirty="0" smtClean="0"/>
              <a:t>. Accessed August 29, 2016.</a:t>
            </a:r>
          </a:p>
          <a:p>
            <a:r>
              <a:rPr lang="en-US" sz="1400" dirty="0" smtClean="0"/>
              <a:t>Ma V, Chan L, Carruthers K. Incidence, prevalence, costs, and impact on disability of common conditions requiring rehabilitation in the United States: stroke, spinal cord injury, traumatic brain injury, multiple sclerosis, osteoarthritis, rheumatoid arthritis, limb loss, and back pain. Arch </a:t>
            </a:r>
            <a:r>
              <a:rPr lang="en-US" sz="1400" dirty="0" err="1" smtClean="0"/>
              <a:t>Phys</a:t>
            </a:r>
            <a:r>
              <a:rPr lang="en-US" sz="1400" dirty="0" smtClean="0"/>
              <a:t> Med </a:t>
            </a:r>
            <a:r>
              <a:rPr lang="en-US" sz="1400" dirty="0" err="1" smtClean="0"/>
              <a:t>Rehabil</a:t>
            </a:r>
            <a:r>
              <a:rPr lang="en-US" sz="1400" dirty="0" smtClean="0"/>
              <a:t> 2014;95:986-95. </a:t>
            </a:r>
            <a:r>
              <a:rPr lang="en-US" sz="1400" dirty="0" smtClean="0">
                <a:hlinkClick r:id="rId4"/>
              </a:rPr>
              <a:t>https://www.ncbi.nlm.nih.gov/pmc/articles/PMC4180670/</a:t>
            </a:r>
            <a:r>
              <a:rPr lang="en-US" sz="1400" dirty="0" smtClean="0"/>
              <a:t>. Accessed August 29, 2016.</a:t>
            </a:r>
          </a:p>
          <a:p>
            <a:r>
              <a:rPr lang="en-US" sz="1400" dirty="0" smtClean="0"/>
              <a:t>White P, Waterman M. Making osteoarthritis a public health priority. Am J </a:t>
            </a:r>
            <a:r>
              <a:rPr lang="en-US" sz="1400" dirty="0" err="1" smtClean="0"/>
              <a:t>Nurs</a:t>
            </a:r>
            <a:r>
              <a:rPr lang="en-US" sz="1400" dirty="0" smtClean="0"/>
              <a:t> 2012 Mar;112(3 </a:t>
            </a:r>
            <a:r>
              <a:rPr lang="en-US" sz="1400" dirty="0" err="1" smtClean="0"/>
              <a:t>Suppl</a:t>
            </a:r>
            <a:r>
              <a:rPr lang="en-US" sz="1400" dirty="0" smtClean="0"/>
              <a:t> 1):S20-5. PMID:</a:t>
            </a:r>
            <a:r>
              <a:rPr lang="en-US" sz="1400" dirty="0" smtClean="0">
                <a:hlinkClick r:id="rId5"/>
              </a:rPr>
              <a:t>22373742</a:t>
            </a:r>
            <a:r>
              <a:rPr lang="en-US" sz="1400" dirty="0" smtClean="0"/>
              <a:t>. </a:t>
            </a:r>
            <a:endParaRPr lang="en-US" sz="1400" dirty="0"/>
          </a:p>
        </p:txBody>
      </p:sp>
    </p:spTree>
    <p:extLst>
      <p:ext uri="{BB962C8B-B14F-4D97-AF65-F5344CB8AC3E}">
        <p14:creationId xmlns:p14="http://schemas.microsoft.com/office/powerpoint/2010/main" val="419984900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p:txBody>
          <a:bodyPr/>
          <a:lstStyle/>
          <a:p>
            <a:r>
              <a:rPr lang="en-US" dirty="0" smtClean="0"/>
              <a:t>Respiratory diseases</a:t>
            </a:r>
            <a:endParaRPr lang="en-US" dirty="0"/>
          </a:p>
        </p:txBody>
      </p:sp>
      <p:sp>
        <p:nvSpPr>
          <p:cNvPr id="10" name="Content Placeholder 4"/>
          <p:cNvSpPr>
            <a:spLocks noGrp="1"/>
          </p:cNvSpPr>
          <p:nvPr>
            <p:ph type="body" idx="1"/>
          </p:nvPr>
        </p:nvSpPr>
        <p:spPr/>
        <p:txBody>
          <a:bodyPr>
            <a:normAutofit/>
          </a:bodyPr>
          <a:lstStyle/>
          <a:p>
            <a:endParaRPr lang="en-US" dirty="0" smtClean="0"/>
          </a:p>
          <a:p>
            <a:r>
              <a:rPr lang="en-US" dirty="0" smtClean="0"/>
              <a:t>National Healthcare Quality and Disparities Report</a:t>
            </a:r>
          </a:p>
          <a:p>
            <a:r>
              <a:rPr lang="en-US" dirty="0" err="1" smtClean="0"/>
              <a:t>Chartbook</a:t>
            </a:r>
            <a:r>
              <a:rPr lang="en-US" dirty="0" smtClean="0"/>
              <a:t> on Effective Treatment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Summary </a:t>
            </a:r>
            <a:r>
              <a:rPr lang="en-US" sz="2000" dirty="0" smtClean="0"/>
              <a:t>of trends: </a:t>
            </a:r>
            <a:r>
              <a:rPr lang="en-US" sz="2000" b="1" dirty="0" smtClean="0"/>
              <a:t>Number </a:t>
            </a:r>
            <a:r>
              <a:rPr lang="en-US" sz="2000" b="1" dirty="0"/>
              <a:t>and </a:t>
            </a:r>
            <a:r>
              <a:rPr lang="en-US" sz="2000" b="1" dirty="0" smtClean="0"/>
              <a:t>percentage </a:t>
            </a:r>
            <a:r>
              <a:rPr lang="en-US" sz="2000" b="1" dirty="0"/>
              <a:t>of all quality measures that are improving, not changing, or worsening through </a:t>
            </a:r>
            <a:r>
              <a:rPr lang="en-US" sz="2000" b="1" dirty="0" smtClean="0"/>
              <a:t>2013, </a:t>
            </a:r>
            <a:r>
              <a:rPr lang="en-US" sz="2000" b="1" dirty="0"/>
              <a:t>overall and by NQS </a:t>
            </a:r>
            <a:r>
              <a:rPr lang="en-US" sz="2000" b="1" dirty="0" smtClean="0"/>
              <a:t>priority</a:t>
            </a:r>
            <a:endParaRPr lang="en-US" sz="2000" dirty="0"/>
          </a:p>
        </p:txBody>
      </p:sp>
      <p:graphicFrame>
        <p:nvGraphicFramePr>
          <p:cNvPr id="4" name="Object 3"/>
          <p:cNvGraphicFramePr>
            <a:graphicFrameLocks noGrp="1"/>
          </p:cNvGraphicFramePr>
          <p:nvPr>
            <p:ph idx="1"/>
            <p:extLst>
              <p:ext uri="{D42A27DB-BD31-4B8C-83A1-F6EECF244321}">
                <p14:modId xmlns:p14="http://schemas.microsoft.com/office/powerpoint/2010/main" val="3299204685"/>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801934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Respiratory Disease Measures</a:t>
            </a:r>
            <a:endParaRPr lang="en-US" dirty="0"/>
          </a:p>
        </p:txBody>
      </p:sp>
      <p:sp>
        <p:nvSpPr>
          <p:cNvPr id="3" name="Content Placeholder 2"/>
          <p:cNvSpPr>
            <a:spLocks noGrp="1"/>
          </p:cNvSpPr>
          <p:nvPr>
            <p:ph idx="1"/>
          </p:nvPr>
        </p:nvSpPr>
        <p:spPr/>
        <p:txBody>
          <a:bodyPr/>
          <a:lstStyle/>
          <a:p>
            <a:r>
              <a:rPr lang="en-US" dirty="0" smtClean="0"/>
              <a:t>Process:</a:t>
            </a:r>
          </a:p>
          <a:p>
            <a:pPr lvl="1"/>
            <a:r>
              <a:rPr lang="en-US" dirty="0" smtClean="0"/>
              <a:t>Completion of tuberculosis therapy</a:t>
            </a:r>
          </a:p>
          <a:p>
            <a:pPr lvl="1"/>
            <a:r>
              <a:rPr lang="en-US" dirty="0" smtClean="0"/>
              <a:t>Daily asthma medication</a:t>
            </a:r>
          </a:p>
          <a:p>
            <a:pPr lvl="1"/>
            <a:r>
              <a:rPr lang="en-US" dirty="0" smtClean="0"/>
              <a:t>Written asthma management plans</a:t>
            </a:r>
          </a:p>
          <a:p>
            <a:r>
              <a:rPr lang="en-US" dirty="0" smtClean="0"/>
              <a:t>Outcome:</a:t>
            </a:r>
          </a:p>
          <a:p>
            <a:pPr lvl="1"/>
            <a:r>
              <a:rPr lang="en-US" dirty="0" smtClean="0"/>
              <a:t>Emergency department visits for asthma</a:t>
            </a:r>
          </a:p>
          <a:p>
            <a:endParaRPr lang="en-US" dirty="0"/>
          </a:p>
        </p:txBody>
      </p:sp>
    </p:spTree>
    <p:extLst>
      <p:ext uri="{BB962C8B-B14F-4D97-AF65-F5344CB8AC3E}">
        <p14:creationId xmlns:p14="http://schemas.microsoft.com/office/powerpoint/2010/main" val="15090175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Completion of Tuberculosis Therapy</a:t>
            </a:r>
            <a:endParaRPr lang="en-US" dirty="0"/>
          </a:p>
        </p:txBody>
      </p:sp>
      <p:sp>
        <p:nvSpPr>
          <p:cNvPr id="3" name="Content Placeholder 2"/>
          <p:cNvSpPr>
            <a:spLocks noGrp="1"/>
          </p:cNvSpPr>
          <p:nvPr>
            <p:ph idx="1"/>
          </p:nvPr>
        </p:nvSpPr>
        <p:spPr/>
        <p:txBody>
          <a:bodyPr>
            <a:normAutofit/>
          </a:bodyPr>
          <a:lstStyle/>
          <a:p>
            <a:pPr lvl="0"/>
            <a:r>
              <a:rPr lang="en-US" dirty="0" smtClean="0"/>
              <a:t>Incomplete tuberculosis therapy can lead to:</a:t>
            </a:r>
          </a:p>
          <a:p>
            <a:pPr lvl="1"/>
            <a:r>
              <a:rPr lang="en-US" dirty="0" smtClean="0"/>
              <a:t>Increased risk of treatment failure,</a:t>
            </a:r>
          </a:p>
          <a:p>
            <a:pPr lvl="1"/>
            <a:r>
              <a:rPr lang="en-US" dirty="0" smtClean="0"/>
              <a:t>Spread of infection to others, and</a:t>
            </a:r>
          </a:p>
          <a:p>
            <a:pPr lvl="1"/>
            <a:r>
              <a:rPr lang="en-US" dirty="0" smtClean="0"/>
              <a:t>Development of drug-resistant strains of tuberculosis. </a:t>
            </a:r>
          </a:p>
          <a:p>
            <a:pPr lvl="0"/>
            <a:r>
              <a:rPr lang="en-US" dirty="0" smtClean="0"/>
              <a:t>The national goal for completion of treatment is:</a:t>
            </a:r>
          </a:p>
          <a:p>
            <a:pPr lvl="1"/>
            <a:r>
              <a:rPr lang="en-US" dirty="0" smtClean="0"/>
              <a:t>By 2015, 93% completion of treatment within 12 months among patients eligible for 6- to 9-month regimens (CDC, 2010).</a:t>
            </a:r>
          </a:p>
          <a:p>
            <a:endParaRPr lang="en-US" dirty="0"/>
          </a:p>
        </p:txBody>
      </p:sp>
    </p:spTree>
    <p:extLst>
      <p:ext uri="{BB962C8B-B14F-4D97-AF65-F5344CB8AC3E}">
        <p14:creationId xmlns:p14="http://schemas.microsoft.com/office/powerpoint/2010/main" val="302141141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Patients with tuberculosis who completed a curative course of treatment within 1 year of initiation of treatment, by race/ethnicity and sex, 2000-2011</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96363841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53822077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760720"/>
            <a:ext cx="8229600" cy="553998"/>
          </a:xfrm>
          <a:prstGeom prst="rect">
            <a:avLst/>
          </a:prstGeom>
          <a:noFill/>
        </p:spPr>
        <p:txBody>
          <a:bodyPr wrap="square" rtlCol="0">
            <a:spAutoFit/>
          </a:bodyPr>
          <a:lstStyle/>
          <a:p>
            <a:r>
              <a:rPr lang="en-US" sz="1000" b="1" dirty="0" smtClean="0"/>
              <a:t>Source</a:t>
            </a:r>
            <a:r>
              <a:rPr lang="en-US" sz="1000" b="1" dirty="0"/>
              <a:t>: </a:t>
            </a:r>
            <a:r>
              <a:rPr lang="en-US" sz="1000" dirty="0"/>
              <a:t>Centers for Disease Control and Prevention, National Tuberculosis Surveillance System, </a:t>
            </a:r>
            <a:r>
              <a:rPr lang="en-US" sz="1000" dirty="0" smtClean="0"/>
              <a:t>2000-2011.</a:t>
            </a:r>
            <a:endParaRPr lang="en-US" sz="1000" dirty="0"/>
          </a:p>
          <a:p>
            <a:r>
              <a:rPr lang="en-US" sz="1000" b="1" dirty="0"/>
              <a:t>Denominator: </a:t>
            </a:r>
            <a:r>
              <a:rPr lang="en-US" sz="1000" dirty="0"/>
              <a:t>U.S. civilian noninstitutionalized population treated for tuberculosis.</a:t>
            </a:r>
          </a:p>
          <a:p>
            <a:r>
              <a:rPr lang="en-US" sz="1000" b="1" dirty="0"/>
              <a:t>Note: </a:t>
            </a:r>
            <a:r>
              <a:rPr lang="en-US" sz="1000" dirty="0" smtClean="0"/>
              <a:t>White and Black are non-Hispanic. </a:t>
            </a:r>
            <a:r>
              <a:rPr lang="en-US" sz="1000" dirty="0"/>
              <a:t>Hispanic includes all races.</a:t>
            </a:r>
            <a:endParaRPr lang="en-US" sz="1000" dirty="0">
              <a:effectLst/>
            </a:endParaRPr>
          </a:p>
        </p:txBody>
      </p:sp>
      <p:cxnSp>
        <p:nvCxnSpPr>
          <p:cNvPr id="4" name="Straight Connector 3"/>
          <p:cNvCxnSpPr/>
          <p:nvPr/>
        </p:nvCxnSpPr>
        <p:spPr>
          <a:xfrm>
            <a:off x="1219200" y="2362200"/>
            <a:ext cx="32004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03532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944562"/>
          </a:xfrm>
        </p:spPr>
        <p:txBody>
          <a:bodyPr>
            <a:noAutofit/>
          </a:bodyPr>
          <a:lstStyle/>
          <a:p>
            <a:r>
              <a:rPr lang="en-US" sz="1800" dirty="0" smtClean="0"/>
              <a:t>Patients with tuberculosis who completed a curative course of treatment within 1 year of initiation of treatment, by Asian or Pacific Islander and Hispanic granular ethnicities, 2008-2011</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50496666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271561265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760720"/>
            <a:ext cx="8229600" cy="707886"/>
          </a:xfrm>
          <a:prstGeom prst="rect">
            <a:avLst/>
          </a:prstGeom>
          <a:noFill/>
        </p:spPr>
        <p:txBody>
          <a:bodyPr wrap="square" rtlCol="0">
            <a:spAutoFit/>
          </a:bodyPr>
          <a:lstStyle/>
          <a:p>
            <a:r>
              <a:rPr lang="en-US" sz="1000" b="1" dirty="0" smtClean="0"/>
              <a:t>Key: </a:t>
            </a:r>
            <a:r>
              <a:rPr lang="en-US" sz="1000" dirty="0" smtClean="0"/>
              <a:t>API = Asian or Pacific Islander.</a:t>
            </a:r>
            <a:r>
              <a:rPr lang="en-US" sz="1000" b="1" dirty="0" smtClean="0"/>
              <a:t> </a:t>
            </a:r>
          </a:p>
          <a:p>
            <a:r>
              <a:rPr lang="en-US" sz="1000" b="1" dirty="0" smtClean="0"/>
              <a:t>Source</a:t>
            </a:r>
            <a:r>
              <a:rPr lang="en-US" sz="1000" b="1" dirty="0"/>
              <a:t>: </a:t>
            </a:r>
            <a:r>
              <a:rPr lang="en-US" sz="1000" dirty="0"/>
              <a:t>Centers for Disease Control and Prevention, National Tuberculosis Surveillance System, </a:t>
            </a:r>
            <a:r>
              <a:rPr lang="en-US" sz="1000" dirty="0" smtClean="0"/>
              <a:t>2008-2011.</a:t>
            </a:r>
            <a:endParaRPr lang="en-US" sz="1000" dirty="0"/>
          </a:p>
          <a:p>
            <a:r>
              <a:rPr lang="en-US" sz="1000" b="1" dirty="0"/>
              <a:t>Denominator: </a:t>
            </a:r>
            <a:r>
              <a:rPr lang="en-US" sz="1000" dirty="0"/>
              <a:t>U.S. civilian noninstitutionalized population treated for tuberculosis</a:t>
            </a:r>
            <a:r>
              <a:rPr lang="en-US" sz="1000" dirty="0" smtClean="0"/>
              <a:t>.</a:t>
            </a:r>
          </a:p>
          <a:p>
            <a:r>
              <a:rPr lang="en-US" sz="1000" b="1" dirty="0" smtClean="0">
                <a:effectLst/>
              </a:rPr>
              <a:t>Note: </a:t>
            </a:r>
            <a:r>
              <a:rPr lang="en-US" sz="1000" dirty="0" smtClean="0">
                <a:effectLst/>
              </a:rPr>
              <a:t>The 2011 data for Puerto Ricans did not meet criteria for statistical reliability.</a:t>
            </a:r>
            <a:endParaRPr lang="en-US" sz="1000" b="1" dirty="0">
              <a:effectLst/>
            </a:endParaRPr>
          </a:p>
        </p:txBody>
      </p:sp>
      <p:sp>
        <p:nvSpPr>
          <p:cNvPr id="8" name="Text Box 8"/>
          <p:cNvSpPr txBox="1">
            <a:spLocks noChangeArrowheads="1"/>
          </p:cNvSpPr>
          <p:nvPr/>
        </p:nvSpPr>
        <p:spPr bwMode="auto">
          <a:xfrm>
            <a:off x="1828800" y="2639568"/>
            <a:ext cx="2286000" cy="277368"/>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pPr marL="0" marR="0" algn="ctr">
              <a:spcBef>
                <a:spcPts val="0"/>
              </a:spcBef>
              <a:spcAft>
                <a:spcPts val="1200"/>
              </a:spcAft>
            </a:pPr>
            <a:r>
              <a:rPr lang="en-US" sz="1000" dirty="0" smtClean="0">
                <a:effectLst/>
                <a:ea typeface="Times New Roman"/>
              </a:rPr>
              <a:t>2008 Achievable Benchmark: 94%</a:t>
            </a:r>
            <a:endParaRPr lang="en-US" sz="1200" dirty="0">
              <a:effectLst/>
              <a:ea typeface="Times New Roman"/>
            </a:endParaRPr>
          </a:p>
        </p:txBody>
      </p:sp>
    </p:spTree>
    <p:extLst>
      <p:ext uri="{BB962C8B-B14F-4D97-AF65-F5344CB8AC3E}">
        <p14:creationId xmlns:p14="http://schemas.microsoft.com/office/powerpoint/2010/main" val="221878622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Daily Asthma Medication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Improving care for people with asthma can reduce the incidence of asthma attacks and hospitalizations. </a:t>
            </a:r>
          </a:p>
          <a:p>
            <a:r>
              <a:rPr lang="en-US" dirty="0" smtClean="0"/>
              <a:t>The National Asthma Education and Prevention Program develops and disseminates science-based guidelines for asthma diagnosis and management (NHLBI, 2007). </a:t>
            </a:r>
          </a:p>
          <a:p>
            <a:r>
              <a:rPr lang="en-US" dirty="0" smtClean="0"/>
              <a:t>The guidelines are built around four essential components of asthma management critical for effective long-term control: </a:t>
            </a:r>
          </a:p>
          <a:p>
            <a:pPr lvl="1"/>
            <a:r>
              <a:rPr lang="en-US" dirty="0" smtClean="0"/>
              <a:t>Assessment and monitoring, </a:t>
            </a:r>
          </a:p>
          <a:p>
            <a:pPr lvl="1"/>
            <a:r>
              <a:rPr lang="en-US" dirty="0" smtClean="0"/>
              <a:t>Control of factors contributing to symptom exacerbation, </a:t>
            </a:r>
          </a:p>
          <a:p>
            <a:pPr lvl="1"/>
            <a:r>
              <a:rPr lang="en-US" dirty="0" smtClean="0"/>
              <a:t>Pharmacotherapy, and </a:t>
            </a:r>
          </a:p>
          <a:p>
            <a:pPr lvl="1"/>
            <a:r>
              <a:rPr lang="en-US" dirty="0" smtClean="0"/>
              <a:t>Education for partnership in care.</a:t>
            </a:r>
          </a:p>
          <a:p>
            <a:endParaRPr lang="en-US" dirty="0"/>
          </a:p>
        </p:txBody>
      </p:sp>
    </p:spTree>
    <p:extLst>
      <p:ext uri="{BB962C8B-B14F-4D97-AF65-F5344CB8AC3E}">
        <p14:creationId xmlns:p14="http://schemas.microsoft.com/office/powerpoint/2010/main" val="176120909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Daily Asthma Medication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patients with asthma do not need medication.</a:t>
            </a:r>
          </a:p>
          <a:p>
            <a:r>
              <a:rPr lang="en-US" dirty="0" smtClean="0"/>
              <a:t>Patients with persistent asthma need daily long-term controller medication to prevent exacerbations and chronic symptoms. </a:t>
            </a:r>
          </a:p>
          <a:p>
            <a:r>
              <a:rPr lang="en-US" dirty="0" smtClean="0"/>
              <a:t>Preventive medications for people with persistent asthma include:</a:t>
            </a:r>
          </a:p>
          <a:p>
            <a:pPr lvl="1"/>
            <a:r>
              <a:rPr lang="en-US" dirty="0" smtClean="0"/>
              <a:t>Inhaled corticosteroids, </a:t>
            </a:r>
          </a:p>
          <a:p>
            <a:pPr lvl="1"/>
            <a:r>
              <a:rPr lang="en-US" dirty="0" smtClean="0"/>
              <a:t>Inhaled long-acting beta-2 agonists, </a:t>
            </a:r>
          </a:p>
          <a:p>
            <a:pPr lvl="1"/>
            <a:r>
              <a:rPr lang="en-US" dirty="0" err="1" smtClean="0"/>
              <a:t>Cromolyn</a:t>
            </a:r>
            <a:r>
              <a:rPr lang="en-US" dirty="0" smtClean="0"/>
              <a:t>, </a:t>
            </a:r>
          </a:p>
          <a:p>
            <a:pPr lvl="1"/>
            <a:r>
              <a:rPr lang="en-US" dirty="0" smtClean="0"/>
              <a:t>Theophylline, and </a:t>
            </a:r>
          </a:p>
          <a:p>
            <a:pPr lvl="1"/>
            <a:r>
              <a:rPr lang="en-US" dirty="0" smtClean="0"/>
              <a:t>Leukotriene modifiers.</a:t>
            </a:r>
          </a:p>
          <a:p>
            <a:endParaRPr lang="en-US" dirty="0"/>
          </a:p>
        </p:txBody>
      </p:sp>
    </p:spTree>
    <p:extLst>
      <p:ext uri="{BB962C8B-B14F-4D97-AF65-F5344CB8AC3E}">
        <p14:creationId xmlns:p14="http://schemas.microsoft.com/office/powerpoint/2010/main" val="419358211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239000" cy="944562"/>
          </a:xfrm>
        </p:spPr>
        <p:txBody>
          <a:bodyPr>
            <a:noAutofit/>
          </a:bodyPr>
          <a:lstStyle/>
          <a:p>
            <a:r>
              <a:rPr lang="en-US" sz="1600" dirty="0" smtClean="0"/>
              <a:t>People with current asthma who are now taking preventive asthma medicine daily or almost daily (either oral or inhaler), by insurance (under age 65) and </a:t>
            </a:r>
            <a:r>
              <a:rPr lang="en-US" sz="1600" dirty="0" smtClean="0">
                <a:solidFill>
                  <a:srgbClr val="4F81BD"/>
                </a:solidFill>
              </a:rPr>
              <a:t>chronic conditions (age 18 and over), 2003-2013</a:t>
            </a:r>
            <a:endParaRPr lang="en-US" sz="1600" b="0" i="1" dirty="0">
              <a:solidFill>
                <a:srgbClr val="FF0000"/>
              </a:solidFill>
            </a:endParaRPr>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4156416537"/>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2"/>
          <p:cNvGraphicFramePr>
            <a:graphicFrameLocks noGrp="1"/>
          </p:cNvGraphicFramePr>
          <p:nvPr>
            <p:ph sz="half" idx="2"/>
            <p:extLst>
              <p:ext uri="{D42A27DB-BD31-4B8C-83A1-F6EECF244321}">
                <p14:modId xmlns:p14="http://schemas.microsoft.com/office/powerpoint/2010/main" val="320221652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760720"/>
            <a:ext cx="8229600" cy="707886"/>
          </a:xfrm>
          <a:prstGeom prst="rect">
            <a:avLst/>
          </a:prstGeom>
          <a:noFill/>
        </p:spPr>
        <p:txBody>
          <a:bodyPr wrap="square" rtlCol="0">
            <a:spAutoFit/>
          </a:bodyPr>
          <a:lstStyle/>
          <a:p>
            <a:r>
              <a:rPr lang="en-US" sz="1000" b="1" dirty="0"/>
              <a:t>Source:</a:t>
            </a:r>
            <a:r>
              <a:rPr lang="en-US" sz="1000" dirty="0"/>
              <a:t> Agency for Healthcare Research and Quality, Medical Expenditure Panel Survey, </a:t>
            </a:r>
            <a:r>
              <a:rPr lang="en-US" sz="1000" dirty="0" smtClean="0"/>
              <a:t>2003-2013.</a:t>
            </a:r>
            <a:endParaRPr lang="en-US" sz="1000" dirty="0"/>
          </a:p>
          <a:p>
            <a:r>
              <a:rPr lang="en-US" sz="1000" b="1" dirty="0"/>
              <a:t>Denominator:</a:t>
            </a:r>
            <a:r>
              <a:rPr lang="en-US" sz="1000" dirty="0"/>
              <a:t> </a:t>
            </a:r>
            <a:r>
              <a:rPr lang="en-US" sz="1000" dirty="0" smtClean="0"/>
              <a:t>Civilian noninstitutionalized </a:t>
            </a:r>
            <a:r>
              <a:rPr lang="en-US" sz="1000" dirty="0"/>
              <a:t>population </a:t>
            </a:r>
            <a:r>
              <a:rPr lang="en-US" sz="1000" dirty="0" smtClean="0"/>
              <a:t>with </a:t>
            </a:r>
            <a:r>
              <a:rPr lang="en-US" sz="1000" dirty="0"/>
              <a:t>current </a:t>
            </a:r>
            <a:r>
              <a:rPr lang="en-US" sz="1000" dirty="0" smtClean="0"/>
              <a:t>asthma.</a:t>
            </a:r>
            <a:endParaRPr lang="en-US" sz="1000" dirty="0"/>
          </a:p>
          <a:p>
            <a:r>
              <a:rPr lang="en-US" sz="1000" b="1" dirty="0"/>
              <a:t>Note:</a:t>
            </a:r>
            <a:r>
              <a:rPr lang="en-US" sz="1000" dirty="0"/>
              <a:t> </a:t>
            </a:r>
            <a:r>
              <a:rPr lang="en-US" sz="1000" dirty="0" smtClean="0"/>
              <a:t>Age adjusted to the 2000 U.S. standard population using four age groups: 0-17, 18-44, 45-64, and 65 and over. People with current asthma report that they still have asthma or had an asthma attack in the last 12 months. </a:t>
            </a:r>
            <a:endParaRPr lang="en-US" sz="1000" dirty="0">
              <a:effectLst/>
            </a:endParaRPr>
          </a:p>
        </p:txBody>
      </p:sp>
    </p:spTree>
    <p:extLst>
      <p:ext uri="{BB962C8B-B14F-4D97-AF65-F5344CB8AC3E}">
        <p14:creationId xmlns:p14="http://schemas.microsoft.com/office/powerpoint/2010/main" val="261203562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Written Asthma Management Plans</a:t>
            </a:r>
            <a:endParaRPr lang="en-US" dirty="0"/>
          </a:p>
        </p:txBody>
      </p:sp>
      <p:sp>
        <p:nvSpPr>
          <p:cNvPr id="3" name="Content Placeholder 2"/>
          <p:cNvSpPr>
            <a:spLocks noGrp="1"/>
          </p:cNvSpPr>
          <p:nvPr>
            <p:ph idx="1"/>
          </p:nvPr>
        </p:nvSpPr>
        <p:spPr/>
        <p:txBody>
          <a:bodyPr/>
          <a:lstStyle/>
          <a:p>
            <a:r>
              <a:rPr lang="en-US" dirty="0" smtClean="0"/>
              <a:t>To effectively partner with asthma patients in their care, providers need to teach them about daily management and how to recognize and handle worsening asthma. </a:t>
            </a:r>
          </a:p>
          <a:p>
            <a:r>
              <a:rPr lang="en-US" dirty="0" smtClean="0"/>
              <a:t>Providers should develop written asthma management plans, especially for:</a:t>
            </a:r>
          </a:p>
          <a:p>
            <a:pPr lvl="1"/>
            <a:r>
              <a:rPr lang="en-US" dirty="0" smtClean="0"/>
              <a:t>Patients with moderate or severe persistent asthma and</a:t>
            </a:r>
          </a:p>
          <a:p>
            <a:pPr lvl="1"/>
            <a:r>
              <a:rPr lang="en-US" dirty="0" smtClean="0"/>
              <a:t>Patients with a history of severe exacerbation.</a:t>
            </a:r>
          </a:p>
          <a:p>
            <a:endParaRPr lang="en-US" dirty="0"/>
          </a:p>
        </p:txBody>
      </p:sp>
    </p:spTree>
    <p:extLst>
      <p:ext uri="{BB962C8B-B14F-4D97-AF65-F5344CB8AC3E}">
        <p14:creationId xmlns:p14="http://schemas.microsoft.com/office/powerpoint/2010/main" val="120577330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944562"/>
          </a:xfrm>
        </p:spPr>
        <p:txBody>
          <a:bodyPr>
            <a:noAutofit/>
          </a:bodyPr>
          <a:lstStyle/>
          <a:p>
            <a:r>
              <a:rPr lang="en-US" sz="1800" dirty="0" smtClean="0"/>
              <a:t>People with current asthma who received a written asthma management plan from their health provider, by race/ethnicity, education, health insurance status, and age, 2013</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0256325"/>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486400"/>
            <a:ext cx="8229600" cy="553998"/>
          </a:xfrm>
          <a:prstGeom prst="rect">
            <a:avLst/>
          </a:prstGeom>
          <a:noFill/>
        </p:spPr>
        <p:txBody>
          <a:bodyPr wrap="square" rtlCol="0">
            <a:spAutoFit/>
          </a:bodyPr>
          <a:lstStyle/>
          <a:p>
            <a:r>
              <a:rPr lang="en-US" sz="1000" b="1" dirty="0"/>
              <a:t>Source: </a:t>
            </a:r>
            <a:r>
              <a:rPr lang="en-US" sz="1000" dirty="0"/>
              <a:t>Centers for Disease Control and Prevention, National Center for Health Statistics, National Health Interview Survey, </a:t>
            </a:r>
            <a:r>
              <a:rPr lang="en-US" sz="1000" dirty="0" smtClean="0"/>
              <a:t>2013.</a:t>
            </a:r>
            <a:endParaRPr lang="en-US" sz="1000" dirty="0"/>
          </a:p>
          <a:p>
            <a:r>
              <a:rPr lang="en-US" sz="1000" b="1" dirty="0"/>
              <a:t>Denominator: </a:t>
            </a:r>
            <a:r>
              <a:rPr lang="en-US" sz="1000" dirty="0"/>
              <a:t>Civilian noninstitutionalized population with current asthma.</a:t>
            </a:r>
          </a:p>
          <a:p>
            <a:r>
              <a:rPr lang="en-US" sz="1000" b="1" dirty="0"/>
              <a:t>Note: </a:t>
            </a:r>
            <a:r>
              <a:rPr lang="en-US" sz="1000" dirty="0"/>
              <a:t>Estimates are age adjusted to the 2000 U.S. standard population. White and Black are </a:t>
            </a:r>
            <a:r>
              <a:rPr lang="en-US" sz="1000" dirty="0" smtClean="0"/>
              <a:t>non-Hispanic. </a:t>
            </a:r>
            <a:r>
              <a:rPr lang="en-US" sz="1000" dirty="0"/>
              <a:t>Hispanic includes all races.</a:t>
            </a:r>
            <a:endParaRPr lang="en-US" sz="1000" dirty="0">
              <a:effectLst/>
            </a:endParaRPr>
          </a:p>
        </p:txBody>
      </p:sp>
    </p:spTree>
    <p:extLst>
      <p:ext uri="{BB962C8B-B14F-4D97-AF65-F5344CB8AC3E}">
        <p14:creationId xmlns:p14="http://schemas.microsoft.com/office/powerpoint/2010/main" val="362629135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944562"/>
          </a:xfrm>
        </p:spPr>
        <p:txBody>
          <a:bodyPr>
            <a:normAutofit/>
          </a:bodyPr>
          <a:lstStyle/>
          <a:p>
            <a:r>
              <a:rPr lang="en-US" sz="1800" dirty="0" smtClean="0"/>
              <a:t>People with current asthma whose doctor helped them develop an asthma management plan, by Asian subgroup and English proficiency (age 18+), California, 2011-2013, combined</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43014612"/>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486400"/>
            <a:ext cx="8229600" cy="400110"/>
          </a:xfrm>
          <a:prstGeom prst="rect">
            <a:avLst/>
          </a:prstGeom>
          <a:noFill/>
        </p:spPr>
        <p:txBody>
          <a:bodyPr wrap="square" rtlCol="0">
            <a:spAutoFit/>
          </a:bodyPr>
          <a:lstStyle/>
          <a:p>
            <a:r>
              <a:rPr lang="en-US" sz="1000" b="1" dirty="0"/>
              <a:t>Source: </a:t>
            </a:r>
            <a:r>
              <a:rPr lang="en-US" sz="1000" dirty="0" smtClean="0"/>
              <a:t>UCLA, Center </a:t>
            </a:r>
            <a:r>
              <a:rPr lang="en-US" sz="1000" dirty="0"/>
              <a:t>for </a:t>
            </a:r>
            <a:r>
              <a:rPr lang="en-US" sz="1000" dirty="0" smtClean="0"/>
              <a:t>Health Policy Research, California Health Interview Survey, 2011-2013.</a:t>
            </a:r>
            <a:endParaRPr lang="en-US" sz="1000" dirty="0"/>
          </a:p>
          <a:p>
            <a:r>
              <a:rPr lang="en-US" sz="1000" b="1" dirty="0"/>
              <a:t>Denominator</a:t>
            </a:r>
            <a:r>
              <a:rPr lang="en-US" sz="1000" b="1" dirty="0" smtClean="0"/>
              <a:t>: </a:t>
            </a:r>
            <a:r>
              <a:rPr lang="en-US" sz="1000" dirty="0" smtClean="0"/>
              <a:t>Civilian </a:t>
            </a:r>
            <a:r>
              <a:rPr lang="en-US" sz="1000" dirty="0"/>
              <a:t>noninstitutionalized population </a:t>
            </a:r>
            <a:r>
              <a:rPr lang="en-US" sz="1000" dirty="0" smtClean="0"/>
              <a:t>in California.</a:t>
            </a:r>
            <a:endParaRPr lang="en-US" sz="1000" dirty="0"/>
          </a:p>
        </p:txBody>
      </p:sp>
    </p:spTree>
    <p:extLst>
      <p:ext uri="{BB962C8B-B14F-4D97-AF65-F5344CB8AC3E}">
        <p14:creationId xmlns:p14="http://schemas.microsoft.com/office/powerpoint/2010/main" val="501558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Effective Treatment Measure </a:t>
            </a:r>
            <a:br>
              <a:rPr lang="en-US" smtClean="0"/>
            </a:br>
            <a:r>
              <a:rPr lang="en-US" smtClean="0"/>
              <a:t>Reintroduced in the 2015 QDR</a:t>
            </a:r>
            <a:endParaRPr lang="en-US" dirty="0"/>
          </a:p>
        </p:txBody>
      </p:sp>
      <p:sp>
        <p:nvSpPr>
          <p:cNvPr id="3" name="Content Placeholder 2"/>
          <p:cNvSpPr>
            <a:spLocks noGrp="1"/>
          </p:cNvSpPr>
          <p:nvPr>
            <p:ph idx="1"/>
          </p:nvPr>
        </p:nvSpPr>
        <p:spPr/>
        <p:txBody>
          <a:bodyPr/>
          <a:lstStyle/>
          <a:p>
            <a:r>
              <a:rPr lang="en-US" dirty="0" smtClean="0"/>
              <a:t>Measures that reach 95% are removed from the QDR.</a:t>
            </a:r>
          </a:p>
          <a:p>
            <a:r>
              <a:rPr lang="en-US" dirty="0" smtClean="0"/>
              <a:t>One Effective Treatment measure that was removed was reintroduced in 2015 because it fell under 95%:</a:t>
            </a:r>
          </a:p>
          <a:p>
            <a:pPr lvl="1"/>
            <a:r>
              <a:rPr lang="en-US" dirty="0" smtClean="0"/>
              <a:t>Eligible HIV patients receiving prophylaxis for </a:t>
            </a:r>
            <a:r>
              <a:rPr lang="en-US" i="1" dirty="0" smtClean="0"/>
              <a:t>Pneumocystis</a:t>
            </a:r>
            <a:r>
              <a:rPr lang="en-US" dirty="0" smtClean="0"/>
              <a:t> pneumonia</a:t>
            </a:r>
          </a:p>
          <a:p>
            <a:pPr lvl="1"/>
            <a:endParaRPr lang="en-US" dirty="0" smtClean="0"/>
          </a:p>
          <a:p>
            <a:pPr lvl="1"/>
            <a:endParaRPr lang="en-US" dirty="0" smtClean="0"/>
          </a:p>
        </p:txBody>
      </p:sp>
    </p:spTree>
    <p:extLst>
      <p:ext uri="{BB962C8B-B14F-4D97-AF65-F5344CB8AC3E}">
        <p14:creationId xmlns:p14="http://schemas.microsoft.com/office/powerpoint/2010/main" val="182366197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People with current asthma whose doctor helped them develop an asthma management plan, by Hispanic subgroup and by education and English proficiency (age 18+), California, 2011-2013, combined</a:t>
            </a:r>
            <a:endParaRPr lang="en-US" sz="1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9754352"/>
              </p:ext>
            </p:extLst>
          </p:nvPr>
        </p:nvGraphicFramePr>
        <p:xfrm>
          <a:off x="457200" y="160020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669280"/>
            <a:ext cx="8229600" cy="400110"/>
          </a:xfrm>
          <a:prstGeom prst="rect">
            <a:avLst/>
          </a:prstGeom>
          <a:noFill/>
        </p:spPr>
        <p:txBody>
          <a:bodyPr wrap="square" rtlCol="0">
            <a:spAutoFit/>
          </a:bodyPr>
          <a:lstStyle/>
          <a:p>
            <a:r>
              <a:rPr lang="en-US" sz="1000" b="1" dirty="0"/>
              <a:t>Source: </a:t>
            </a:r>
            <a:r>
              <a:rPr lang="en-US" sz="1000" dirty="0" smtClean="0"/>
              <a:t>UCLA, Centers </a:t>
            </a:r>
            <a:r>
              <a:rPr lang="en-US" sz="1000" dirty="0"/>
              <a:t>for </a:t>
            </a:r>
            <a:r>
              <a:rPr lang="en-US" sz="1000" dirty="0" smtClean="0"/>
              <a:t>Health Policy Research, California Health Interview Survey, 2011-2013.</a:t>
            </a:r>
            <a:endParaRPr lang="en-US" sz="1000" dirty="0"/>
          </a:p>
          <a:p>
            <a:r>
              <a:rPr lang="en-US" sz="1000" b="1" dirty="0"/>
              <a:t>Denominator</a:t>
            </a:r>
            <a:r>
              <a:rPr lang="en-US" sz="1000" b="1" dirty="0" smtClean="0"/>
              <a:t>: </a:t>
            </a:r>
            <a:r>
              <a:rPr lang="en-US" sz="1000" dirty="0" smtClean="0"/>
              <a:t>Civilian </a:t>
            </a:r>
            <a:r>
              <a:rPr lang="en-US" sz="1000" dirty="0"/>
              <a:t>noninstitutionalized population </a:t>
            </a:r>
            <a:r>
              <a:rPr lang="en-US" sz="1000" dirty="0" smtClean="0"/>
              <a:t>in California.</a:t>
            </a:r>
            <a:endParaRPr lang="en-US" sz="1000" dirty="0"/>
          </a:p>
        </p:txBody>
      </p:sp>
    </p:spTree>
    <p:extLst>
      <p:ext uri="{BB962C8B-B14F-4D97-AF65-F5344CB8AC3E}">
        <p14:creationId xmlns:p14="http://schemas.microsoft.com/office/powerpoint/2010/main" val="60102704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Potentially Avoidable Emergency Department Visits</a:t>
            </a:r>
            <a:endParaRPr lang="en-US" dirty="0"/>
          </a:p>
        </p:txBody>
      </p:sp>
      <p:sp>
        <p:nvSpPr>
          <p:cNvPr id="3" name="Content Placeholder 2"/>
          <p:cNvSpPr>
            <a:spLocks noGrp="1"/>
          </p:cNvSpPr>
          <p:nvPr>
            <p:ph idx="1"/>
          </p:nvPr>
        </p:nvSpPr>
        <p:spPr>
          <a:xfrm>
            <a:off x="457200" y="1600201"/>
            <a:ext cx="8229600" cy="4267200"/>
          </a:xfrm>
        </p:spPr>
        <p:txBody>
          <a:bodyPr>
            <a:normAutofit fontScale="92500"/>
          </a:bodyPr>
          <a:lstStyle/>
          <a:p>
            <a:r>
              <a:rPr lang="en-US" dirty="0" smtClean="0"/>
              <a:t>The burden of asthma in the United States is high:</a:t>
            </a:r>
          </a:p>
          <a:p>
            <a:pPr lvl="1"/>
            <a:r>
              <a:rPr lang="en-US" dirty="0" smtClean="0"/>
              <a:t>About 2 million emergency department (ED) visits </a:t>
            </a:r>
          </a:p>
          <a:p>
            <a:pPr lvl="1"/>
            <a:r>
              <a:rPr lang="en-US" dirty="0" smtClean="0"/>
              <a:t>More than 500,000 hospitalizations </a:t>
            </a:r>
          </a:p>
          <a:p>
            <a:pPr lvl="1"/>
            <a:r>
              <a:rPr lang="en-US" dirty="0" smtClean="0"/>
              <a:t>Nearly 14 million physician office visits </a:t>
            </a:r>
          </a:p>
          <a:p>
            <a:pPr lvl="1"/>
            <a:r>
              <a:rPr lang="en-US" dirty="0" smtClean="0"/>
              <a:t>More than 4,200 deaths</a:t>
            </a:r>
          </a:p>
          <a:p>
            <a:pPr lvl="1"/>
            <a:r>
              <a:rPr lang="en-US" dirty="0" smtClean="0"/>
              <a:t>About $15 billion in direct medical costs </a:t>
            </a:r>
          </a:p>
          <a:p>
            <a:r>
              <a:rPr lang="en-US" dirty="0" smtClean="0"/>
              <a:t>Asthma is difficult to manage and is associated with disparities in health outcomes, poor treatment adherence, and high health care costs. </a:t>
            </a:r>
          </a:p>
        </p:txBody>
      </p:sp>
    </p:spTree>
    <p:extLst>
      <p:ext uri="{BB962C8B-B14F-4D97-AF65-F5344CB8AC3E}">
        <p14:creationId xmlns:p14="http://schemas.microsoft.com/office/powerpoint/2010/main" val="84546135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Potentially Avoidable Emergency Department Visits</a:t>
            </a:r>
            <a:endParaRPr lang="en-US" dirty="0"/>
          </a:p>
        </p:txBody>
      </p:sp>
      <p:sp>
        <p:nvSpPr>
          <p:cNvPr id="3" name="Content Placeholder 2"/>
          <p:cNvSpPr>
            <a:spLocks noGrp="1"/>
          </p:cNvSpPr>
          <p:nvPr>
            <p:ph idx="1"/>
          </p:nvPr>
        </p:nvSpPr>
        <p:spPr/>
        <p:txBody>
          <a:bodyPr/>
          <a:lstStyle/>
          <a:p>
            <a:r>
              <a:rPr lang="en-US" dirty="0" smtClean="0"/>
              <a:t>Improving care delivery is important to advance patient outcomes, avoid ED visits and hospitalizations, and reduce health care costs (</a:t>
            </a:r>
            <a:r>
              <a:rPr lang="en-US" dirty="0" err="1" smtClean="0"/>
              <a:t>Tapp</a:t>
            </a:r>
            <a:r>
              <a:rPr lang="en-US" dirty="0" smtClean="0"/>
              <a:t>, et al., 2011).</a:t>
            </a:r>
          </a:p>
          <a:p>
            <a:r>
              <a:rPr lang="en-US" dirty="0" smtClean="0"/>
              <a:t>Care coordination for asthma usually involves practice-based approaches.</a:t>
            </a:r>
          </a:p>
          <a:p>
            <a:r>
              <a:rPr lang="en-US" dirty="0" smtClean="0"/>
              <a:t>A more effective approach is to place care coordinators in the community as a bridge between families and health care providers.</a:t>
            </a:r>
          </a:p>
        </p:txBody>
      </p:sp>
    </p:spTree>
    <p:extLst>
      <p:ext uri="{BB962C8B-B14F-4D97-AF65-F5344CB8AC3E}">
        <p14:creationId xmlns:p14="http://schemas.microsoft.com/office/powerpoint/2010/main" val="287147306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020762"/>
          </a:xfrm>
        </p:spPr>
        <p:txBody>
          <a:bodyPr>
            <a:noAutofit/>
          </a:bodyPr>
          <a:lstStyle/>
          <a:p>
            <a:r>
              <a:rPr lang="en-US" sz="2000" dirty="0" smtClean="0"/>
              <a:t>Emergency department visits for asthma, ages 18-39, by hospital region and income, 2008-2013</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903497384"/>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94317304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457200" y="5669280"/>
            <a:ext cx="8229600" cy="707886"/>
          </a:xfrm>
          <a:prstGeom prst="rect">
            <a:avLst/>
          </a:prstGeom>
        </p:spPr>
        <p:txBody>
          <a:bodyPr wrap="square">
            <a:spAutoFit/>
          </a:bodyPr>
          <a:lstStyle/>
          <a:p>
            <a:r>
              <a:rPr lang="en-US" sz="1000" b="1" dirty="0" smtClean="0"/>
              <a:t>Key:</a:t>
            </a:r>
            <a:r>
              <a:rPr lang="en-US" sz="1000" dirty="0" smtClean="0"/>
              <a:t> Q = </a:t>
            </a:r>
            <a:r>
              <a:rPr lang="en-US" sz="1000" dirty="0"/>
              <a:t>quartile of median household income of the patient’s ZIP code of </a:t>
            </a:r>
            <a:r>
              <a:rPr lang="en-US" sz="1000" dirty="0" smtClean="0"/>
              <a:t>residence. </a:t>
            </a:r>
            <a:endParaRPr lang="en-US" sz="1000" strike="sngStrike" dirty="0" smtClean="0">
              <a:solidFill>
                <a:srgbClr val="FF0000"/>
              </a:solidFill>
            </a:endParaRPr>
          </a:p>
          <a:p>
            <a:r>
              <a:rPr lang="en-US" sz="1000" b="1" dirty="0" smtClean="0"/>
              <a:t>Source</a:t>
            </a:r>
            <a:r>
              <a:rPr lang="en-US" sz="1000" b="1" dirty="0"/>
              <a:t>:</a:t>
            </a:r>
            <a:r>
              <a:rPr lang="en-US" sz="1000" dirty="0"/>
              <a:t> Agency for Healthcare Research and </a:t>
            </a:r>
            <a:r>
              <a:rPr lang="en-US" sz="1000" dirty="0" smtClean="0"/>
              <a:t>Quality (AHRQ), </a:t>
            </a:r>
            <a:r>
              <a:rPr lang="en-US" sz="1000" dirty="0"/>
              <a:t>Healthcare Cost and Utilization Project, Nationwide Inpatient Sample and AHRQ Quality Indicators, version </a:t>
            </a:r>
            <a:r>
              <a:rPr lang="en-US" sz="1000" dirty="0" smtClean="0"/>
              <a:t>4.4, 2008-2013. </a:t>
            </a:r>
          </a:p>
          <a:p>
            <a:r>
              <a:rPr lang="en-US" sz="1000" b="1" dirty="0" smtClean="0"/>
              <a:t>Note:</a:t>
            </a:r>
            <a:r>
              <a:rPr lang="en-US" sz="1000" dirty="0" smtClean="0"/>
              <a:t> Rates are age adjusted.</a:t>
            </a:r>
            <a:endParaRPr lang="en-US" sz="1000" dirty="0"/>
          </a:p>
        </p:txBody>
      </p:sp>
    </p:spTree>
    <p:extLst>
      <p:ext uri="{BB962C8B-B14F-4D97-AF65-F5344CB8AC3E}">
        <p14:creationId xmlns:p14="http://schemas.microsoft.com/office/powerpoint/2010/main" val="88130638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57200" y="1600201"/>
            <a:ext cx="8229600" cy="3352799"/>
          </a:xfrm>
        </p:spPr>
        <p:txBody>
          <a:bodyPr>
            <a:normAutofit/>
          </a:bodyPr>
          <a:lstStyle/>
          <a:p>
            <a:r>
              <a:rPr lang="en-US" sz="1400" dirty="0" smtClean="0"/>
              <a:t>Centers for Disease Control and Prevention. Monitoring tuberculosis programs: National Tuberculosis Indicator Project, United States, 2002-2008. MMWR 2010;59(10):295-8. </a:t>
            </a:r>
            <a:r>
              <a:rPr lang="en-US" sz="1400" dirty="0" smtClean="0">
                <a:hlinkClick r:id="rId3"/>
              </a:rPr>
              <a:t>http://www.cdc.gov/mmwr/preview/mmwrhtml/mm5910a3.htm</a:t>
            </a:r>
            <a:r>
              <a:rPr lang="en-US" sz="1400" dirty="0" smtClean="0"/>
              <a:t>. Accessed August 29, 2016.</a:t>
            </a:r>
          </a:p>
          <a:p>
            <a:r>
              <a:rPr lang="en-US" sz="1400" dirty="0" smtClean="0"/>
              <a:t>Findley S, Rosenthal M, Bryant-Stephens T. Community-based care coordination: practical applications for childhood asthma. Health </a:t>
            </a:r>
            <a:r>
              <a:rPr lang="en-US" sz="1400" dirty="0" err="1" smtClean="0"/>
              <a:t>Promot</a:t>
            </a:r>
            <a:r>
              <a:rPr lang="en-US" sz="1400" dirty="0" smtClean="0"/>
              <a:t> </a:t>
            </a:r>
            <a:r>
              <a:rPr lang="en-US" sz="1400" dirty="0" err="1" smtClean="0"/>
              <a:t>Pract</a:t>
            </a:r>
            <a:r>
              <a:rPr lang="en-US" sz="1400" dirty="0" smtClean="0"/>
              <a:t> 2011 Nov;12(6 </a:t>
            </a:r>
            <a:r>
              <a:rPr lang="en-US" sz="1400" dirty="0" err="1" smtClean="0"/>
              <a:t>Suppl</a:t>
            </a:r>
            <a:r>
              <a:rPr lang="en-US" sz="1400" dirty="0" smtClean="0"/>
              <a:t> 1):52S-62S. PMID: 22068360. </a:t>
            </a:r>
          </a:p>
          <a:p>
            <a:r>
              <a:rPr lang="en-US" sz="1400" dirty="0" smtClean="0"/>
              <a:t>National Heart, Lung, and Blood Institute, National Asthma Education and Prevention Program. Expert panel report 3: guidelines for the diagnosis and management of asthma. Full report 2007. Bethesda, MD: National Institutes of Health; 2007. Publication No. NIH 07-4051. </a:t>
            </a:r>
            <a:r>
              <a:rPr lang="en-US" sz="1400" dirty="0" smtClean="0">
                <a:hlinkClick r:id="rId4"/>
              </a:rPr>
              <a:t>http://www.nhlbi.nih.gov/guidelines/asthma/asthgdln.pdf</a:t>
            </a:r>
            <a:r>
              <a:rPr lang="en-US" sz="1400" dirty="0" smtClean="0"/>
              <a:t>. Accessed August 29, 2016.</a:t>
            </a:r>
          </a:p>
          <a:p>
            <a:r>
              <a:rPr lang="en-US" sz="1400" dirty="0" err="1" smtClean="0"/>
              <a:t>Tapp</a:t>
            </a:r>
            <a:r>
              <a:rPr lang="en-US" sz="1400" dirty="0" smtClean="0"/>
              <a:t> H, Herbert L, </a:t>
            </a:r>
            <a:r>
              <a:rPr lang="en-US" sz="1400" dirty="0" err="1" smtClean="0"/>
              <a:t>Dulin</a:t>
            </a:r>
            <a:r>
              <a:rPr lang="en-US" sz="1400" dirty="0" smtClean="0"/>
              <a:t> M. Comparative effectiveness of asthma interventions within a practice based research network. BMC Health </a:t>
            </a:r>
            <a:r>
              <a:rPr lang="en-US" sz="1400" dirty="0" err="1" smtClean="0"/>
              <a:t>Serv</a:t>
            </a:r>
            <a:r>
              <a:rPr lang="en-US" sz="1400" dirty="0" smtClean="0"/>
              <a:t> Res 2011 Aug 16;11:188. </a:t>
            </a:r>
            <a:r>
              <a:rPr lang="en-US" sz="1400" dirty="0" smtClean="0">
                <a:hlinkClick r:id="rId5"/>
              </a:rPr>
              <a:t>http://www.ncbi.nlm.nih.gov/pmc/articles/PMC3176175/</a:t>
            </a:r>
            <a:r>
              <a:rPr lang="en-US" sz="1400" dirty="0" smtClean="0"/>
              <a:t>. Accessed August 29, 2016.</a:t>
            </a:r>
            <a:endParaRPr lang="en-US" sz="1400" dirty="0"/>
          </a:p>
        </p:txBody>
      </p:sp>
    </p:spTree>
    <p:extLst>
      <p:ext uri="{BB962C8B-B14F-4D97-AF65-F5344CB8AC3E}">
        <p14:creationId xmlns:p14="http://schemas.microsoft.com/office/powerpoint/2010/main" val="3916690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Treatment Measures That Showed Worsening Quality</a:t>
            </a:r>
            <a:endParaRPr lang="en-US" dirty="0"/>
          </a:p>
        </p:txBody>
      </p:sp>
      <p:sp>
        <p:nvSpPr>
          <p:cNvPr id="3" name="Content Placeholder 2"/>
          <p:cNvSpPr>
            <a:spLocks noGrp="1"/>
          </p:cNvSpPr>
          <p:nvPr>
            <p:ph idx="1"/>
          </p:nvPr>
        </p:nvSpPr>
        <p:spPr/>
        <p:txBody>
          <a:bodyPr>
            <a:normAutofit/>
          </a:bodyPr>
          <a:lstStyle/>
          <a:p>
            <a:r>
              <a:rPr lang="en-US" dirty="0" smtClean="0"/>
              <a:t>Three Effective Treatment measures showed worsening over time, including two measures of management of chronic conditions (bold):</a:t>
            </a:r>
          </a:p>
          <a:p>
            <a:pPr lvl="1"/>
            <a:r>
              <a:rPr lang="en-US" dirty="0" smtClean="0"/>
              <a:t>Suicide deaths per 100,000 population</a:t>
            </a:r>
          </a:p>
          <a:p>
            <a:pPr lvl="1"/>
            <a:r>
              <a:rPr lang="en-US" b="1" dirty="0" smtClean="0"/>
              <a:t>Adults age 40+ with diagnosed diabetes who had their feet checked for sores or irritation in the calendar year</a:t>
            </a:r>
          </a:p>
          <a:p>
            <a:pPr lvl="1"/>
            <a:r>
              <a:rPr lang="en-US" b="1" dirty="0" smtClean="0"/>
              <a:t>People with current asthma who are now taking preventive medicine daily or almost daily</a:t>
            </a:r>
          </a:p>
          <a:p>
            <a:endParaRPr lang="en-US" dirty="0"/>
          </a:p>
        </p:txBody>
      </p:sp>
    </p:spTree>
    <p:extLst>
      <p:ext uri="{BB962C8B-B14F-4D97-AF65-F5344CB8AC3E}">
        <p14:creationId xmlns:p14="http://schemas.microsoft.com/office/powerpoint/2010/main" val="2980272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Effective Treatment Measures With Elimination of Disparities</a:t>
            </a:r>
            <a:endParaRPr lang="en-US" dirty="0"/>
          </a:p>
        </p:txBody>
      </p:sp>
      <p:sp>
        <p:nvSpPr>
          <p:cNvPr id="3" name="Content Placeholder 2"/>
          <p:cNvSpPr>
            <a:spLocks noGrp="1"/>
          </p:cNvSpPr>
          <p:nvPr>
            <p:ph idx="1"/>
          </p:nvPr>
        </p:nvSpPr>
        <p:spPr/>
        <p:txBody>
          <a:bodyPr/>
          <a:lstStyle/>
          <a:p>
            <a:r>
              <a:rPr lang="en-US" smtClean="0"/>
              <a:t>One measure showed elimination of Black-White, Asian-White, and Hispanic-Non-Hispanic White disparities:</a:t>
            </a:r>
          </a:p>
          <a:p>
            <a:pPr lvl="1"/>
            <a:r>
              <a:rPr lang="en-US" smtClean="0"/>
              <a:t>Women under age 70 treated for breast cancer with breast-conserving surgery who received radiation therapy to the breast within 1 year of diagnosis</a:t>
            </a:r>
          </a:p>
          <a:p>
            <a:r>
              <a:rPr lang="en-US" smtClean="0"/>
              <a:t>One measure showed elimination of a Hispanic-Non-Hispanic White disparity:</a:t>
            </a:r>
          </a:p>
          <a:p>
            <a:pPr lvl="1"/>
            <a:r>
              <a:rPr lang="en-US" smtClean="0"/>
              <a:t>Admissions for diabetes with short-term complications per 100,000 population, age 18 and over</a:t>
            </a:r>
            <a:endParaRPr lang="en-US" dirty="0" smtClean="0"/>
          </a:p>
        </p:txBody>
      </p:sp>
    </p:spTree>
    <p:extLst>
      <p:ext uri="{BB962C8B-B14F-4D97-AF65-F5344CB8AC3E}">
        <p14:creationId xmlns:p14="http://schemas.microsoft.com/office/powerpoint/2010/main" val="2585539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Effective Treatment Measures With Elimination of Disparities</a:t>
            </a:r>
            <a:endParaRPr lang="en-US" dirty="0"/>
          </a:p>
        </p:txBody>
      </p:sp>
      <p:sp>
        <p:nvSpPr>
          <p:cNvPr id="3" name="Content Placeholder 2"/>
          <p:cNvSpPr>
            <a:spLocks noGrp="1"/>
          </p:cNvSpPr>
          <p:nvPr>
            <p:ph idx="1"/>
          </p:nvPr>
        </p:nvSpPr>
        <p:spPr/>
        <p:txBody>
          <a:bodyPr>
            <a:normAutofit fontScale="92500"/>
          </a:bodyPr>
          <a:lstStyle/>
          <a:p>
            <a:r>
              <a:rPr lang="en-US" dirty="0" smtClean="0"/>
              <a:t>One measure showed elimination of income-related disparities: </a:t>
            </a:r>
          </a:p>
          <a:p>
            <a:pPr lvl="1"/>
            <a:r>
              <a:rPr lang="en-US" dirty="0" smtClean="0"/>
              <a:t>People with current asthma who are now taking preventive medicine daily or almost daily (either oral or inhaler)</a:t>
            </a:r>
          </a:p>
          <a:p>
            <a:r>
              <a:rPr lang="en-US" dirty="0" smtClean="0"/>
              <a:t>Two measures showed elimination of rural-urban disparities:</a:t>
            </a:r>
          </a:p>
          <a:p>
            <a:pPr lvl="1"/>
            <a:r>
              <a:rPr lang="en-US" dirty="0" smtClean="0"/>
              <a:t>Adults age 40 and over with diagnosed diabetes who had their feet checked for sores or irritation in the calendar year</a:t>
            </a:r>
          </a:p>
          <a:p>
            <a:pPr lvl="1"/>
            <a:r>
              <a:rPr lang="en-US" dirty="0" smtClean="0"/>
              <a:t>Admissions for uncontrolled diabetes without complications per 100,000 population, age 18 and over</a:t>
            </a:r>
          </a:p>
        </p:txBody>
      </p:sp>
    </p:spTree>
    <p:extLst>
      <p:ext uri="{BB962C8B-B14F-4D97-AF65-F5344CB8AC3E}">
        <p14:creationId xmlns:p14="http://schemas.microsoft.com/office/powerpoint/2010/main" val="10017525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Effective Treatment Measures With Widening of Disparities</a:t>
            </a:r>
            <a:endParaRPr lang="en-US" dirty="0"/>
          </a:p>
        </p:txBody>
      </p:sp>
      <p:sp>
        <p:nvSpPr>
          <p:cNvPr id="3" name="Content Placeholder 2"/>
          <p:cNvSpPr>
            <a:spLocks noGrp="1"/>
          </p:cNvSpPr>
          <p:nvPr>
            <p:ph idx="1"/>
          </p:nvPr>
        </p:nvSpPr>
        <p:spPr/>
        <p:txBody>
          <a:bodyPr>
            <a:normAutofit fontScale="92500"/>
          </a:bodyPr>
          <a:lstStyle/>
          <a:p>
            <a:r>
              <a:rPr lang="en-US" dirty="0" smtClean="0"/>
              <a:t>One measure showed widening of American Indian/Alaska Native-White disparities: </a:t>
            </a:r>
          </a:p>
          <a:p>
            <a:pPr lvl="1"/>
            <a:r>
              <a:rPr lang="en-US" dirty="0" smtClean="0"/>
              <a:t>New HIV cases per 100,000 population age 13 and over</a:t>
            </a:r>
          </a:p>
          <a:p>
            <a:r>
              <a:rPr lang="en-US" dirty="0" smtClean="0"/>
              <a:t>Three measures showed widening of income-related disparities:</a:t>
            </a:r>
          </a:p>
          <a:p>
            <a:pPr lvl="1"/>
            <a:r>
              <a:rPr lang="en-US" dirty="0" smtClean="0"/>
              <a:t>Admissions for diabetes with short-term complications per 100,000 population, age 18 and over</a:t>
            </a:r>
          </a:p>
          <a:p>
            <a:pPr lvl="1"/>
            <a:r>
              <a:rPr lang="en-US" dirty="0" smtClean="0"/>
              <a:t>Admissions for diabetes with long-term complications per 100,000 population, age 18 and over</a:t>
            </a:r>
          </a:p>
          <a:p>
            <a:pPr lvl="1"/>
            <a:r>
              <a:rPr lang="en-US" dirty="0" smtClean="0"/>
              <a:t>Hospital admissions for lower extremity amputations per 1,000 population age 18 and over with diabetes</a:t>
            </a:r>
            <a:endParaRPr lang="en-US" dirty="0"/>
          </a:p>
        </p:txBody>
      </p:sp>
    </p:spTree>
    <p:extLst>
      <p:ext uri="{BB962C8B-B14F-4D97-AF65-F5344CB8AC3E}">
        <p14:creationId xmlns:p14="http://schemas.microsoft.com/office/powerpoint/2010/main" val="971918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Organization of the </a:t>
            </a:r>
            <a:r>
              <a:rPr lang="en-US" dirty="0" err="1" smtClean="0"/>
              <a:t>Chartbook</a:t>
            </a:r>
            <a:r>
              <a:rPr lang="en-US" dirty="0" smtClean="0"/>
              <a:t> on Effective Treatment</a:t>
            </a:r>
            <a:endParaRPr lang="en-US" dirty="0"/>
          </a:p>
        </p:txBody>
      </p:sp>
      <p:sp>
        <p:nvSpPr>
          <p:cNvPr id="5" name="Content Placeholder 4"/>
          <p:cNvSpPr>
            <a:spLocks noGrp="1"/>
          </p:cNvSpPr>
          <p:nvPr>
            <p:ph idx="1"/>
          </p:nvPr>
        </p:nvSpPr>
        <p:spPr>
          <a:xfrm>
            <a:off x="457200" y="1447800"/>
            <a:ext cx="8229600" cy="3429000"/>
          </a:xfrm>
        </p:spPr>
        <p:txBody>
          <a:bodyPr>
            <a:normAutofit fontScale="92500" lnSpcReduction="10000"/>
          </a:bodyPr>
          <a:lstStyle/>
          <a:p>
            <a:r>
              <a:rPr lang="en-US" dirty="0" smtClean="0"/>
              <a:t>Part of a series related to the National Healthcare Quality and Disparities Report (QDR) </a:t>
            </a:r>
          </a:p>
          <a:p>
            <a:r>
              <a:rPr lang="en-US" dirty="0" smtClean="0"/>
              <a:t>Contents:</a:t>
            </a:r>
          </a:p>
          <a:p>
            <a:pPr lvl="1"/>
            <a:r>
              <a:rPr lang="en-US" dirty="0" smtClean="0"/>
              <a:t>Overview of the QDR</a:t>
            </a:r>
          </a:p>
          <a:p>
            <a:pPr lvl="1"/>
            <a:r>
              <a:rPr lang="en-US" dirty="0" smtClean="0"/>
              <a:t>Overview of Effective Treatment, one of the priorities of the National Quality Strategy</a:t>
            </a:r>
          </a:p>
          <a:p>
            <a:pPr lvl="1"/>
            <a:r>
              <a:rPr lang="en-US" dirty="0" smtClean="0"/>
              <a:t>Summary of trends and disparities in Effective Treatment from the QDR</a:t>
            </a:r>
          </a:p>
          <a:p>
            <a:pPr lvl="1"/>
            <a:r>
              <a:rPr lang="en-US" dirty="0" smtClean="0"/>
              <a:t>Tracking of individual measures of Effective Treatment:</a:t>
            </a:r>
          </a:p>
          <a:p>
            <a:pPr lvl="2"/>
            <a:endParaRPr lang="en-US" dirty="0" smtClean="0"/>
          </a:p>
          <a:p>
            <a:pPr lvl="1"/>
            <a:endParaRPr lang="en-US" dirty="0" smtClean="0"/>
          </a:p>
          <a:p>
            <a:pPr lvl="2"/>
            <a:endParaRPr lang="en-US" dirty="0" smtClean="0"/>
          </a:p>
        </p:txBody>
      </p:sp>
      <p:sp>
        <p:nvSpPr>
          <p:cNvPr id="8" name="TextBox 7"/>
          <p:cNvSpPr txBox="1"/>
          <p:nvPr/>
        </p:nvSpPr>
        <p:spPr>
          <a:xfrm>
            <a:off x="1280160" y="4754880"/>
            <a:ext cx="7391400" cy="1477328"/>
          </a:xfrm>
          <a:prstGeom prst="rect">
            <a:avLst/>
          </a:prstGeom>
          <a:noFill/>
        </p:spPr>
        <p:txBody>
          <a:bodyPr wrap="square" lIns="0" tIns="0" rIns="0" bIns="0" numCol="2" spcCol="0" rtlCol="0">
            <a:spAutoFit/>
          </a:bodyPr>
          <a:lstStyle/>
          <a:p>
            <a:pPr marL="228600" lvl="2" indent="-228600">
              <a:buFont typeface="Courier New" panose="02070309020205020404" pitchFamily="49" charset="0"/>
              <a:buChar char="o"/>
            </a:pPr>
            <a:r>
              <a:rPr lang="en-US" sz="1900" dirty="0"/>
              <a:t>Cardiovascular Disease</a:t>
            </a:r>
          </a:p>
          <a:p>
            <a:pPr marL="228600" lvl="2" indent="-228600">
              <a:buFont typeface="Courier New" panose="02070309020205020404" pitchFamily="49" charset="0"/>
              <a:buChar char="o"/>
            </a:pPr>
            <a:r>
              <a:rPr lang="en-US" sz="1900" dirty="0"/>
              <a:t>Cancer</a:t>
            </a:r>
          </a:p>
          <a:p>
            <a:pPr marL="228600" lvl="2" indent="-228600">
              <a:buFont typeface="Courier New" panose="02070309020205020404" pitchFamily="49" charset="0"/>
              <a:buChar char="o"/>
            </a:pPr>
            <a:r>
              <a:rPr lang="en-US" sz="1900" dirty="0"/>
              <a:t>Chronic Kidney </a:t>
            </a:r>
            <a:r>
              <a:rPr lang="en-US" sz="1900" dirty="0" smtClean="0"/>
              <a:t>Disease</a:t>
            </a:r>
          </a:p>
          <a:p>
            <a:pPr marL="228600" lvl="2" indent="-228600">
              <a:buFont typeface="Courier New" panose="02070309020205020404" pitchFamily="49" charset="0"/>
              <a:buChar char="o"/>
            </a:pPr>
            <a:r>
              <a:rPr lang="en-US" dirty="0" smtClean="0"/>
              <a:t>Diabetes</a:t>
            </a:r>
          </a:p>
          <a:p>
            <a:pPr marL="228600" lvl="2" indent="-228600">
              <a:buFont typeface="Courier New" panose="02070309020205020404" pitchFamily="49" charset="0"/>
              <a:buChar char="o"/>
            </a:pPr>
            <a:r>
              <a:rPr lang="en-US" dirty="0"/>
              <a:t>HIV </a:t>
            </a:r>
            <a:r>
              <a:rPr lang="en-US" dirty="0" smtClean="0"/>
              <a:t>and AIDS</a:t>
            </a:r>
          </a:p>
          <a:p>
            <a:pPr marL="228600" lvl="2" indent="-228600">
              <a:buFont typeface="Courier New" panose="02070309020205020404" pitchFamily="49" charset="0"/>
              <a:buChar char="o"/>
              <a:defRPr/>
            </a:pPr>
            <a:r>
              <a:rPr lang="en-US" dirty="0" smtClean="0"/>
              <a:t>Mental Health and Substance Abuse</a:t>
            </a:r>
          </a:p>
          <a:p>
            <a:pPr marL="228600" lvl="2" indent="-228600">
              <a:buFont typeface="Courier New" panose="02070309020205020404" pitchFamily="49" charset="0"/>
              <a:buChar char="o"/>
              <a:defRPr/>
            </a:pPr>
            <a:r>
              <a:rPr lang="en-US" dirty="0" smtClean="0"/>
              <a:t>Musculoskeletal Diseases</a:t>
            </a:r>
            <a:endParaRPr lang="en-US" dirty="0"/>
          </a:p>
          <a:p>
            <a:pPr marL="228600" lvl="2" indent="-228600">
              <a:buFont typeface="Courier New" panose="02070309020205020404" pitchFamily="49" charset="0"/>
              <a:buChar char="o"/>
              <a:defRPr/>
            </a:pPr>
            <a:r>
              <a:rPr lang="en-US" dirty="0"/>
              <a:t>Respiratory </a:t>
            </a:r>
            <a:r>
              <a:rPr lang="en-US" dirty="0" smtClean="0"/>
              <a:t>Diseases</a:t>
            </a:r>
            <a:endParaRPr lang="en-US" dirty="0"/>
          </a:p>
        </p:txBody>
      </p:sp>
    </p:spTree>
    <p:extLst>
      <p:ext uri="{BB962C8B-B14F-4D97-AF65-F5344CB8AC3E}">
        <p14:creationId xmlns:p14="http://schemas.microsoft.com/office/powerpoint/2010/main" val="599455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Effective Treatment Measures With Widening of Disparities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Two measures showed widening of urban-rural disparities: </a:t>
            </a:r>
          </a:p>
          <a:p>
            <a:pPr lvl="1"/>
            <a:r>
              <a:rPr lang="en-US" dirty="0" smtClean="0"/>
              <a:t>Deaths per 1,000 hospital admissions with acute myocardial infarction, age 18 and over</a:t>
            </a:r>
          </a:p>
          <a:p>
            <a:pPr lvl="1"/>
            <a:r>
              <a:rPr lang="en-US" dirty="0" smtClean="0"/>
              <a:t>Deaths per 1,000 hospital admissions with congestive heart failure, age 18 and over</a:t>
            </a:r>
          </a:p>
          <a:p>
            <a:r>
              <a:rPr lang="en-US" dirty="0" smtClean="0"/>
              <a:t>Two measure showed widening of uninsured-privately insured disparities: </a:t>
            </a:r>
          </a:p>
          <a:p>
            <a:pPr lvl="1"/>
            <a:r>
              <a:rPr lang="en-US" dirty="0" smtClean="0"/>
              <a:t>Deaths per 1,000 hospital admissions with percutaneous transluminal coronary angioplasty, age 40 and over</a:t>
            </a:r>
          </a:p>
          <a:p>
            <a:pPr lvl="1"/>
            <a:r>
              <a:rPr lang="en-US" dirty="0" smtClean="0"/>
              <a:t>Adults age 40 and over with diagnosed diabetes who received a dilated eye examination in the calendar year</a:t>
            </a:r>
            <a:endParaRPr lang="en-US" dirty="0"/>
          </a:p>
        </p:txBody>
      </p:sp>
    </p:spTree>
    <p:extLst>
      <p:ext uri="{BB962C8B-B14F-4D97-AF65-F5344CB8AC3E}">
        <p14:creationId xmlns:p14="http://schemas.microsoft.com/office/powerpoint/2010/main" val="1336550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Measures of Effective Treatment</a:t>
            </a:r>
            <a:endParaRPr lang="en-US" dirty="0"/>
          </a:p>
        </p:txBody>
      </p:sp>
      <p:sp>
        <p:nvSpPr>
          <p:cNvPr id="5" name="Content Placeholder 4"/>
          <p:cNvSpPr>
            <a:spLocks noGrp="1"/>
          </p:cNvSpPr>
          <p:nvPr>
            <p:ph idx="1"/>
          </p:nvPr>
        </p:nvSpPr>
        <p:spPr/>
        <p:txBody>
          <a:bodyPr/>
          <a:lstStyle/>
          <a:p>
            <a:r>
              <a:rPr lang="en-US" dirty="0" smtClean="0"/>
              <a:t>This </a:t>
            </a:r>
            <a:r>
              <a:rPr lang="en-US" dirty="0" err="1" smtClean="0"/>
              <a:t>chartbook</a:t>
            </a:r>
            <a:r>
              <a:rPr lang="en-US" dirty="0" smtClean="0"/>
              <a:t> tracks measures of Effective Treatment through 2013 and 2014, overall and for populations defined by age, race, ethnicity, income, education, insurance, and number of chronic conditions.</a:t>
            </a:r>
          </a:p>
          <a:p>
            <a:r>
              <a:rPr lang="en-US" dirty="0" smtClean="0"/>
              <a:t>Measures of Effective Treatment include: </a:t>
            </a:r>
          </a:p>
          <a:p>
            <a:pPr lvl="1"/>
            <a:r>
              <a:rPr lang="en-US" dirty="0" smtClean="0"/>
              <a:t>Receipt of processes that reflect high-quality care.</a:t>
            </a:r>
          </a:p>
          <a:p>
            <a:pPr lvl="1"/>
            <a:r>
              <a:rPr lang="en-US" dirty="0" smtClean="0"/>
              <a:t>Outcomes related in part to receipt of high-quality care.</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193620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Conditions Covered</a:t>
            </a:r>
            <a:endParaRPr lang="en-US" dirty="0"/>
          </a:p>
        </p:txBody>
      </p:sp>
      <p:sp>
        <p:nvSpPr>
          <p:cNvPr id="3" name="Content Placeholder 2"/>
          <p:cNvSpPr>
            <a:spLocks noGrp="1"/>
          </p:cNvSpPr>
          <p:nvPr>
            <p:ph idx="1"/>
          </p:nvPr>
        </p:nvSpPr>
        <p:spPr/>
        <p:txBody>
          <a:bodyPr>
            <a:normAutofit lnSpcReduction="10000"/>
          </a:bodyPr>
          <a:lstStyle/>
          <a:p>
            <a:r>
              <a:rPr lang="en-US" dirty="0" smtClean="0"/>
              <a:t>This </a:t>
            </a:r>
            <a:r>
              <a:rPr lang="en-US" dirty="0" err="1" smtClean="0"/>
              <a:t>chartbook</a:t>
            </a:r>
            <a:r>
              <a:rPr lang="en-US" dirty="0" smtClean="0"/>
              <a:t> is organized around eight conditions that are the leading causes of mortality and morbidity in the </a:t>
            </a:r>
            <a:r>
              <a:rPr lang="en-US" smtClean="0"/>
              <a:t>United States:</a:t>
            </a:r>
            <a:endParaRPr lang="en-US" dirty="0" smtClean="0"/>
          </a:p>
          <a:p>
            <a:pPr lvl="1"/>
            <a:r>
              <a:rPr lang="en-US" dirty="0" smtClean="0"/>
              <a:t>Cardiovascular disease </a:t>
            </a:r>
          </a:p>
          <a:p>
            <a:pPr lvl="1"/>
            <a:r>
              <a:rPr lang="en-US" dirty="0" smtClean="0"/>
              <a:t>Cancer </a:t>
            </a:r>
          </a:p>
          <a:p>
            <a:pPr lvl="1"/>
            <a:r>
              <a:rPr lang="en-US" dirty="0" smtClean="0"/>
              <a:t>Chronic kidney disease </a:t>
            </a:r>
          </a:p>
          <a:p>
            <a:pPr lvl="1"/>
            <a:r>
              <a:rPr lang="en-US" dirty="0" smtClean="0"/>
              <a:t>Diabetes</a:t>
            </a:r>
          </a:p>
          <a:p>
            <a:pPr lvl="1"/>
            <a:r>
              <a:rPr lang="en-US" dirty="0" smtClean="0"/>
              <a:t>HIV and AIDS</a:t>
            </a:r>
          </a:p>
          <a:p>
            <a:pPr lvl="1"/>
            <a:r>
              <a:rPr lang="en-US" dirty="0" smtClean="0"/>
              <a:t>Mental health and substance abuse</a:t>
            </a:r>
          </a:p>
          <a:p>
            <a:pPr lvl="1"/>
            <a:r>
              <a:rPr lang="en-US" dirty="0" smtClean="0"/>
              <a:t>Musculoskeletal diseases</a:t>
            </a:r>
          </a:p>
          <a:p>
            <a:pPr lvl="1"/>
            <a:r>
              <a:rPr lang="en-US" dirty="0" smtClean="0"/>
              <a:t>Respiratory diseases </a:t>
            </a:r>
          </a:p>
          <a:p>
            <a:pPr lvl="1"/>
            <a:endParaRPr lang="en-US" dirty="0"/>
          </a:p>
        </p:txBody>
      </p:sp>
    </p:spTree>
    <p:extLst>
      <p:ext uri="{BB962C8B-B14F-4D97-AF65-F5344CB8AC3E}">
        <p14:creationId xmlns:p14="http://schemas.microsoft.com/office/powerpoint/2010/main" val="2194405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Cardiovascular disease</a:t>
            </a:r>
            <a:endParaRPr lang="en-US" dirty="0"/>
          </a:p>
        </p:txBody>
      </p:sp>
      <p:sp>
        <p:nvSpPr>
          <p:cNvPr id="2" name="Text Placeholder 1"/>
          <p:cNvSpPr>
            <a:spLocks noGrp="1"/>
          </p:cNvSpPr>
          <p:nvPr>
            <p:ph type="body" idx="1"/>
          </p:nvPr>
        </p:nvSpPr>
        <p:spPr>
          <a:xfrm>
            <a:off x="722313" y="2995613"/>
            <a:ext cx="7772400" cy="1500187"/>
          </a:xfrm>
        </p:spPr>
        <p:txBody>
          <a:bodyPr>
            <a:normAutofit/>
          </a:bodyPr>
          <a:lstStyle/>
          <a:p>
            <a:r>
              <a:rPr lang="en-US" dirty="0" smtClean="0"/>
              <a:t>National Healthcare Quality and Disparities Report</a:t>
            </a:r>
          </a:p>
          <a:p>
            <a:r>
              <a:rPr lang="en-US" dirty="0" err="1" smtClean="0"/>
              <a:t>Chartbook</a:t>
            </a:r>
            <a:r>
              <a:rPr lang="en-US" dirty="0" smtClean="0"/>
              <a:t> on Effective Treatment</a:t>
            </a:r>
            <a:endParaRPr lang="en-US" dirty="0"/>
          </a:p>
        </p:txBody>
      </p:sp>
    </p:spTree>
    <p:extLst>
      <p:ext uri="{BB962C8B-B14F-4D97-AF65-F5344CB8AC3E}">
        <p14:creationId xmlns:p14="http://schemas.microsoft.com/office/powerpoint/2010/main" val="531088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Measures of Effective Treatment of Cardiovascular Disease</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Treatment of Hypertension</a:t>
            </a:r>
          </a:p>
          <a:p>
            <a:pPr lvl="1"/>
            <a:r>
              <a:rPr lang="en-US" smtClean="0"/>
              <a:t>Outcome: Adults with hypertension whose blood pressure is under control</a:t>
            </a:r>
          </a:p>
          <a:p>
            <a:pPr lvl="1"/>
            <a:r>
              <a:rPr lang="en-US" smtClean="0"/>
              <a:t>Outcome: Children with high total cholesterol</a:t>
            </a:r>
          </a:p>
          <a:p>
            <a:r>
              <a:rPr lang="en-US" smtClean="0"/>
              <a:t>Treatment of Heart Attack:</a:t>
            </a:r>
          </a:p>
          <a:p>
            <a:pPr lvl="1"/>
            <a:r>
              <a:rPr lang="en-US" smtClean="0"/>
              <a:t>Process: Hospital patients with heart attack given fibrinolytic medication within 30 minutes of arrival</a:t>
            </a:r>
          </a:p>
          <a:p>
            <a:pPr lvl="1"/>
            <a:r>
              <a:rPr lang="en-US" smtClean="0"/>
              <a:t>Outcome: Inpatient deaths per 1,000 adult hospital admissions with heart attack</a:t>
            </a:r>
          </a:p>
          <a:p>
            <a:r>
              <a:rPr lang="en-US" smtClean="0"/>
              <a:t>Treatment of Congestive Heart Failure</a:t>
            </a:r>
          </a:p>
          <a:p>
            <a:pPr lvl="1"/>
            <a:r>
              <a:rPr lang="en-US" smtClean="0"/>
              <a:t>Outcome: Adult admissions for congestive heart failure per 100,000 population</a:t>
            </a:r>
          </a:p>
          <a:p>
            <a:pPr lvl="1"/>
            <a:endParaRPr lang="en-US" dirty="0" smtClean="0"/>
          </a:p>
        </p:txBody>
      </p:sp>
    </p:spTree>
    <p:extLst>
      <p:ext uri="{BB962C8B-B14F-4D97-AF65-F5344CB8AC3E}">
        <p14:creationId xmlns:p14="http://schemas.microsoft.com/office/powerpoint/2010/main" val="522713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Cardiovascular Disease Measures for Which Disparities Were Eliminated</a:t>
            </a:r>
            <a:endParaRPr lang="en-US" sz="2800" dirty="0"/>
          </a:p>
        </p:txBody>
      </p:sp>
      <p:sp>
        <p:nvSpPr>
          <p:cNvPr id="3" name="Content Placeholder 2"/>
          <p:cNvSpPr>
            <a:spLocks noGrp="1"/>
          </p:cNvSpPr>
          <p:nvPr>
            <p:ph idx="1"/>
          </p:nvPr>
        </p:nvSpPr>
        <p:spPr/>
        <p:txBody>
          <a:bodyPr/>
          <a:lstStyle/>
          <a:p>
            <a:r>
              <a:rPr lang="en-US" dirty="0" smtClean="0"/>
              <a:t>Inpatient deaths per 1,000 adult hospital admissions for heart attack</a:t>
            </a:r>
          </a:p>
          <a:p>
            <a:pPr lvl="1"/>
            <a:r>
              <a:rPr lang="en-US" dirty="0" smtClean="0"/>
              <a:t>Medicare vs. any private insurance</a:t>
            </a:r>
            <a:endParaRPr lang="en-US" dirty="0"/>
          </a:p>
        </p:txBody>
      </p:sp>
    </p:spTree>
    <p:extLst>
      <p:ext uri="{BB962C8B-B14F-4D97-AF65-F5344CB8AC3E}">
        <p14:creationId xmlns:p14="http://schemas.microsoft.com/office/powerpoint/2010/main" val="2312818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6858000" cy="868362"/>
          </a:xfrm>
        </p:spPr>
        <p:txBody>
          <a:bodyPr>
            <a:noAutofit/>
          </a:bodyPr>
          <a:lstStyle/>
          <a:p>
            <a:r>
              <a:rPr lang="en-US" sz="2000" dirty="0" smtClean="0"/>
              <a:t>Adults with hypertension whose blood pressure is under control, by age and education, 1999-2002, 2003-2006, 2007-2010, and 2011-2012</a:t>
            </a:r>
            <a:endParaRPr lang="en-US" sz="2000" dirty="0"/>
          </a:p>
        </p:txBody>
      </p:sp>
      <p:graphicFrame>
        <p:nvGraphicFramePr>
          <p:cNvPr id="7" name="Object 2"/>
          <p:cNvGraphicFramePr>
            <a:graphicFrameLocks noGrp="1"/>
          </p:cNvGraphicFramePr>
          <p:nvPr>
            <p:ph sz="half" idx="1"/>
            <p:extLst>
              <p:ext uri="{D42A27DB-BD31-4B8C-83A1-F6EECF244321}">
                <p14:modId xmlns:p14="http://schemas.microsoft.com/office/powerpoint/2010/main" val="1561759784"/>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ct 2"/>
          <p:cNvGraphicFramePr>
            <a:graphicFrameLocks noGrp="1"/>
          </p:cNvGraphicFramePr>
          <p:nvPr>
            <p:ph sz="half" idx="2"/>
            <p:extLst>
              <p:ext uri="{D42A27DB-BD31-4B8C-83A1-F6EECF244321}">
                <p14:modId xmlns:p14="http://schemas.microsoft.com/office/powerpoint/2010/main" val="1830155914"/>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577840"/>
            <a:ext cx="8229600" cy="861774"/>
          </a:xfrm>
          <a:prstGeom prst="rect">
            <a:avLst/>
          </a:prstGeom>
          <a:noFill/>
        </p:spPr>
        <p:txBody>
          <a:bodyPr wrap="square" rtlCol="0">
            <a:spAutoFit/>
          </a:bodyPr>
          <a:lstStyle/>
          <a:p>
            <a:r>
              <a:rPr lang="en-US" sz="1000" b="1" dirty="0" smtClean="0"/>
              <a:t>Source</a:t>
            </a:r>
            <a:r>
              <a:rPr lang="en-US" sz="1000" b="1" dirty="0"/>
              <a:t>:</a:t>
            </a:r>
            <a:r>
              <a:rPr lang="en-US" sz="1000" dirty="0"/>
              <a:t> Centers for Disease Control and Prevention, National Center for Health Statistics, National Health and Nutrition Examination Survey, </a:t>
            </a:r>
            <a:r>
              <a:rPr lang="en-US" sz="1000" dirty="0" smtClean="0"/>
              <a:t>1999-2002</a:t>
            </a:r>
            <a:r>
              <a:rPr lang="en-US" sz="1000" dirty="0"/>
              <a:t>, 2003-2006, </a:t>
            </a:r>
            <a:r>
              <a:rPr lang="en-US" sz="1000" dirty="0" smtClean="0"/>
              <a:t>2007-2010, and 2011-2012. </a:t>
            </a:r>
            <a:endParaRPr lang="en-US" sz="1000" dirty="0"/>
          </a:p>
          <a:p>
            <a:r>
              <a:rPr lang="en-US" sz="1000" b="1" dirty="0"/>
              <a:t>Denominator: </a:t>
            </a:r>
            <a:r>
              <a:rPr lang="en-US" sz="1000" dirty="0"/>
              <a:t>U.S. civilian noninstitutionalized population age 18 and over.</a:t>
            </a:r>
          </a:p>
          <a:p>
            <a:r>
              <a:rPr lang="en-US" sz="1000" b="1" dirty="0"/>
              <a:t>Note:</a:t>
            </a:r>
            <a:r>
              <a:rPr lang="en-US" sz="1000" dirty="0"/>
              <a:t> Rates are age adjusted to the 2000 U.S. standard population. </a:t>
            </a:r>
            <a:r>
              <a:rPr lang="en-US" sz="1000" dirty="0" smtClean="0"/>
              <a:t>Blood </a:t>
            </a:r>
            <a:r>
              <a:rPr lang="en-US" sz="1000" dirty="0"/>
              <a:t>pressure under control is defined as having a mean systolic blood pressure &lt;140 and mean diastolic blood pressure &lt;90 among all hypertensive patients</a:t>
            </a:r>
            <a:r>
              <a:rPr lang="en-US" sz="1000" dirty="0" smtClean="0"/>
              <a:t>.</a:t>
            </a:r>
            <a:endParaRPr lang="en-US" sz="1000" dirty="0"/>
          </a:p>
        </p:txBody>
      </p:sp>
    </p:spTree>
    <p:extLst>
      <p:ext uri="{BB962C8B-B14F-4D97-AF65-F5344CB8AC3E}">
        <p14:creationId xmlns:p14="http://schemas.microsoft.com/office/powerpoint/2010/main" val="1487314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Percentage of children and </a:t>
            </a:r>
            <a:r>
              <a:rPr lang="en-US" sz="2000" dirty="0"/>
              <a:t>adolescents ages 6-19 </a:t>
            </a:r>
            <a:r>
              <a:rPr lang="en-US" sz="2000" dirty="0" smtClean="0"/>
              <a:t>with high total cholesterol, by age, sex, race/ethnicity, and body weight, 2011-2014 combined </a:t>
            </a:r>
            <a:endParaRPr lang="en-US" sz="2000" dirty="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3034802018"/>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57200" y="5394960"/>
            <a:ext cx="8229600" cy="553998"/>
          </a:xfrm>
          <a:prstGeom prst="rect">
            <a:avLst/>
          </a:prstGeom>
          <a:noFill/>
        </p:spPr>
        <p:txBody>
          <a:bodyPr wrap="square" rtlCol="0">
            <a:spAutoFit/>
          </a:bodyPr>
          <a:lstStyle/>
          <a:p>
            <a:r>
              <a:rPr lang="en-US" sz="1000" b="1" dirty="0" smtClean="0"/>
              <a:t>Source: </a:t>
            </a:r>
            <a:r>
              <a:rPr lang="en-US" sz="1000" dirty="0" smtClean="0"/>
              <a:t>Centers for Disease Control and Prevention, National Center for Health Statistics, National Health and Nutrition Examination Survey, 2011-2014.</a:t>
            </a:r>
          </a:p>
          <a:p>
            <a:r>
              <a:rPr lang="en-US" sz="1000" b="1" dirty="0" smtClean="0"/>
              <a:t>Note: </a:t>
            </a:r>
            <a:r>
              <a:rPr lang="en-US" sz="1000" dirty="0" smtClean="0"/>
              <a:t>For this measure, lower rates are better. White, Black, and Asian are non-Hispanic. Hispanic includes all races.</a:t>
            </a:r>
            <a:endParaRPr lang="en-US" sz="1000" b="1" dirty="0"/>
          </a:p>
        </p:txBody>
      </p:sp>
    </p:spTree>
    <p:extLst>
      <p:ext uri="{BB962C8B-B14F-4D97-AF65-F5344CB8AC3E}">
        <p14:creationId xmlns:p14="http://schemas.microsoft.com/office/powerpoint/2010/main" val="2603485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152400"/>
            <a:ext cx="7086600" cy="1066800"/>
          </a:xfrm>
        </p:spPr>
        <p:txBody>
          <a:bodyPr>
            <a:noAutofit/>
          </a:bodyPr>
          <a:lstStyle/>
          <a:p>
            <a:r>
              <a:rPr lang="en-US" sz="1800" dirty="0" smtClean="0"/>
              <a:t>Percentage of children and adolescents ages 6-19 with high total cholesterol, low high-density lipoprotein cholesterol, or high non-high-density lipoprotein cholesterol, by age, race/ethnicity, and body mass index, 2011-2014 combined</a:t>
            </a:r>
            <a:endParaRPr lang="en-US" sz="1800"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32822832"/>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394960"/>
            <a:ext cx="8229600" cy="553998"/>
          </a:xfrm>
          <a:prstGeom prst="rect">
            <a:avLst/>
          </a:prstGeom>
          <a:noFill/>
        </p:spPr>
        <p:txBody>
          <a:bodyPr wrap="square" rtlCol="0">
            <a:spAutoFit/>
          </a:bodyPr>
          <a:lstStyle/>
          <a:p>
            <a:r>
              <a:rPr lang="en-US" sz="1000" b="1" dirty="0"/>
              <a:t>Source: </a:t>
            </a:r>
            <a:r>
              <a:rPr lang="en-US" sz="1000" dirty="0"/>
              <a:t>Centers for Disease Control and Prevention, National Center for Health Statistics, National Health and Nutrition Examination Survey, 2011-2014.</a:t>
            </a:r>
          </a:p>
          <a:p>
            <a:r>
              <a:rPr lang="en-US" sz="1000" b="1" dirty="0"/>
              <a:t>Note: </a:t>
            </a:r>
            <a:r>
              <a:rPr lang="en-US" sz="1000" dirty="0"/>
              <a:t>For this measure, lower rates are better. White, Black, and Asian are non-Hispanic. Hispanic includes all races.</a:t>
            </a:r>
            <a:endParaRPr lang="en-US" sz="1000" b="1" dirty="0"/>
          </a:p>
        </p:txBody>
      </p:sp>
    </p:spTree>
    <p:extLst>
      <p:ext uri="{BB962C8B-B14F-4D97-AF65-F5344CB8AC3E}">
        <p14:creationId xmlns:p14="http://schemas.microsoft.com/office/powerpoint/2010/main" val="2185443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Hospital patients with heart attack given </a:t>
            </a:r>
            <a:r>
              <a:rPr lang="en-US" sz="2000" dirty="0" err="1" smtClean="0"/>
              <a:t>fibrinolytic</a:t>
            </a:r>
            <a:r>
              <a:rPr lang="en-US" sz="2000" dirty="0" smtClean="0"/>
              <a:t> medication within 30 minutes of arrival, by sex and race/ethnicity, 2005-2013</a:t>
            </a:r>
            <a:endParaRPr lang="en-US" sz="20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70315179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10"/>
          <p:cNvGraphicFramePr>
            <a:graphicFrameLocks noGrp="1"/>
          </p:cNvGraphicFramePr>
          <p:nvPr>
            <p:ph sz="half" idx="2"/>
            <p:extLst>
              <p:ext uri="{D42A27DB-BD31-4B8C-83A1-F6EECF244321}">
                <p14:modId xmlns:p14="http://schemas.microsoft.com/office/powerpoint/2010/main" val="210517636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57200" y="5760720"/>
            <a:ext cx="8229600" cy="861774"/>
          </a:xfrm>
          <a:prstGeom prst="rect">
            <a:avLst/>
          </a:prstGeom>
        </p:spPr>
        <p:txBody>
          <a:bodyPr wrap="square">
            <a:spAutoFit/>
          </a:bodyPr>
          <a:lstStyle/>
          <a:p>
            <a:r>
              <a:rPr lang="en-US" sz="1000" b="1" dirty="0" smtClean="0"/>
              <a:t>Source:</a:t>
            </a:r>
            <a:r>
              <a:rPr lang="en-US" sz="1000" dirty="0" smtClean="0"/>
              <a:t> </a:t>
            </a:r>
            <a:r>
              <a:rPr lang="en-US" sz="1000" dirty="0"/>
              <a:t>Centers for Medicare &amp; Medicaid Services, Medicare Quality Improvement Organization Program, </a:t>
            </a:r>
            <a:r>
              <a:rPr lang="en-US" sz="1000" dirty="0" smtClean="0"/>
              <a:t>2005-2013.</a:t>
            </a:r>
            <a:endParaRPr lang="en-US" sz="1000" dirty="0"/>
          </a:p>
          <a:p>
            <a:r>
              <a:rPr lang="en-US" sz="1000" b="1" dirty="0"/>
              <a:t>Denominator:</a:t>
            </a:r>
            <a:r>
              <a:rPr lang="en-US" sz="1000" dirty="0"/>
              <a:t> Discharged hospital patients with a principal diagnosis of acute myocardial infarction and documented receipt of thrombolytic therapy during the hospital stay</a:t>
            </a:r>
            <a:r>
              <a:rPr lang="en-US" sz="1000" dirty="0" smtClean="0"/>
              <a:t>.</a:t>
            </a:r>
          </a:p>
          <a:p>
            <a:endParaRPr lang="en-US" sz="1000" b="1" dirty="0"/>
          </a:p>
          <a:p>
            <a:endParaRPr lang="en-US" sz="1000" dirty="0"/>
          </a:p>
        </p:txBody>
      </p:sp>
    </p:spTree>
    <p:extLst>
      <p:ext uri="{BB962C8B-B14F-4D97-AF65-F5344CB8AC3E}">
        <p14:creationId xmlns:p14="http://schemas.microsoft.com/office/powerpoint/2010/main" val="435567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National Healthcare Quality and Disparities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Annual report to Congress mandated in the Healthcare Research and Quality Act of 1999 (P.L. 106-129)</a:t>
            </a:r>
          </a:p>
          <a:p>
            <a:r>
              <a:rPr lang="en-US" dirty="0" smtClean="0"/>
              <a:t>Provides a comprehensive overview of: </a:t>
            </a:r>
          </a:p>
          <a:p>
            <a:pPr lvl="1"/>
            <a:r>
              <a:rPr lang="en-US" dirty="0" smtClean="0"/>
              <a:t>Quality of health care received by the general U.S. population.</a:t>
            </a:r>
          </a:p>
          <a:p>
            <a:pPr lvl="1"/>
            <a:r>
              <a:rPr lang="en-US" dirty="0" smtClean="0"/>
              <a:t>Disparities in care experienced by different racial, ethnic, and socioeconomic groups.</a:t>
            </a:r>
          </a:p>
          <a:p>
            <a:r>
              <a:rPr lang="en-US" dirty="0" smtClean="0"/>
              <a:t>Assesses the performance of our health system and identifies areas of strengths and weaknesses along three main axes: </a:t>
            </a:r>
          </a:p>
          <a:p>
            <a:pPr lvl="1"/>
            <a:r>
              <a:rPr lang="en-US" dirty="0" smtClean="0"/>
              <a:t>Access to health care</a:t>
            </a:r>
          </a:p>
          <a:p>
            <a:pPr lvl="1"/>
            <a:r>
              <a:rPr lang="en-US" dirty="0" smtClean="0"/>
              <a:t>Quality of health care</a:t>
            </a:r>
          </a:p>
          <a:p>
            <a:pPr lvl="1"/>
            <a:r>
              <a:rPr lang="en-US" dirty="0" smtClean="0"/>
              <a:t>Priorities of the National Quality Strategy</a:t>
            </a:r>
          </a:p>
        </p:txBody>
      </p:sp>
    </p:spTree>
    <p:extLst>
      <p:ext uri="{BB962C8B-B14F-4D97-AF65-F5344CB8AC3E}">
        <p14:creationId xmlns:p14="http://schemas.microsoft.com/office/powerpoint/2010/main" val="950001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Inpatient deaths per 1,000 adult hospital admissions for heart attack, by expected payment source, 2000-2013</a:t>
            </a:r>
            <a:endParaRPr lang="en-US" sz="20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841866582"/>
              </p:ext>
            </p:extLst>
          </p:nvPr>
        </p:nvGraphicFramePr>
        <p:xfrm>
          <a:off x="457200" y="1463040"/>
          <a:ext cx="8229600" cy="384048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303520"/>
            <a:ext cx="8229600" cy="1015663"/>
          </a:xfrm>
          <a:prstGeom prst="rect">
            <a:avLst/>
          </a:prstGeom>
        </p:spPr>
        <p:txBody>
          <a:bodyPr wrap="square">
            <a:spAutoFit/>
          </a:bodyPr>
          <a:lstStyle/>
          <a:p>
            <a:pPr lvl="0"/>
            <a:r>
              <a:rPr lang="en-US" sz="1000" b="1" dirty="0">
                <a:solidFill>
                  <a:prstClr val="black"/>
                </a:solidFill>
              </a:rPr>
              <a:t>Source:</a:t>
            </a:r>
            <a:r>
              <a:rPr lang="en-US" sz="1000" dirty="0">
                <a:solidFill>
                  <a:prstClr val="black"/>
                </a:solidFill>
              </a:rPr>
              <a:t> Agency for Healthcare Research and Quality, Healthcare Cost and Utilization Project, Nationwide </a:t>
            </a:r>
            <a:r>
              <a:rPr lang="en-US" sz="1000" dirty="0" smtClean="0">
                <a:solidFill>
                  <a:prstClr val="black"/>
                </a:solidFill>
              </a:rPr>
              <a:t>(2000-2011) and National (2012-2013) Inpatient Samples </a:t>
            </a:r>
            <a:r>
              <a:rPr lang="en-US" sz="1000" dirty="0">
                <a:solidFill>
                  <a:prstClr val="black"/>
                </a:solidFill>
              </a:rPr>
              <a:t>and AHRQ Quality Indicators, version </a:t>
            </a:r>
            <a:r>
              <a:rPr lang="en-US" sz="1000" dirty="0" smtClean="0">
                <a:solidFill>
                  <a:prstClr val="black"/>
                </a:solidFill>
              </a:rPr>
              <a:t>4.4.</a:t>
            </a:r>
            <a:endParaRPr lang="en-US" sz="1000" dirty="0">
              <a:solidFill>
                <a:prstClr val="black"/>
              </a:solidFill>
            </a:endParaRPr>
          </a:p>
          <a:p>
            <a:r>
              <a:rPr lang="en-US" sz="1000" b="1" dirty="0">
                <a:solidFill>
                  <a:prstClr val="black"/>
                </a:solidFill>
              </a:rPr>
              <a:t>Denominator:</a:t>
            </a:r>
            <a:r>
              <a:rPr lang="en-US" sz="1000" dirty="0">
                <a:solidFill>
                  <a:prstClr val="black"/>
                </a:solidFill>
              </a:rPr>
              <a:t> </a:t>
            </a:r>
            <a:r>
              <a:rPr lang="en-US" sz="1000" dirty="0"/>
              <a:t>Adults age 18 and over admitted to a non-Federal community hospital in the United States with acute myocardial infarction as principal discharge diagnosis.</a:t>
            </a:r>
          </a:p>
          <a:p>
            <a:r>
              <a:rPr lang="en-US" sz="1000" b="1" dirty="0" smtClean="0">
                <a:solidFill>
                  <a:prstClr val="black"/>
                </a:solidFill>
              </a:rPr>
              <a:t>Note</a:t>
            </a:r>
            <a:r>
              <a:rPr lang="en-US" sz="1000" b="1" dirty="0">
                <a:solidFill>
                  <a:prstClr val="black"/>
                </a:solidFill>
              </a:rPr>
              <a:t>:</a:t>
            </a:r>
            <a:r>
              <a:rPr lang="en-US" sz="1000" dirty="0">
                <a:solidFill>
                  <a:prstClr val="black"/>
                </a:solidFill>
              </a:rPr>
              <a:t> For this measure, lower rates are better. </a:t>
            </a:r>
            <a:r>
              <a:rPr lang="en-US" sz="1000" dirty="0"/>
              <a:t>Rates are adjusted by age, major diagnostic category, all payer refined-diagnosis related group risk of mortality score, and transfers into the hospital. </a:t>
            </a:r>
            <a:endParaRPr lang="en-US" sz="1000" dirty="0">
              <a:solidFill>
                <a:prstClr val="black"/>
              </a:solidFill>
            </a:endParaRPr>
          </a:p>
        </p:txBody>
      </p:sp>
      <p:cxnSp>
        <p:nvCxnSpPr>
          <p:cNvPr id="12" name="Straight Connector 11"/>
          <p:cNvCxnSpPr/>
          <p:nvPr/>
        </p:nvCxnSpPr>
        <p:spPr>
          <a:xfrm>
            <a:off x="1371600" y="3703320"/>
            <a:ext cx="713232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3" name="TextBox 1"/>
          <p:cNvSpPr txBox="1"/>
          <p:nvPr/>
        </p:nvSpPr>
        <p:spPr>
          <a:xfrm>
            <a:off x="2895600" y="3810497"/>
            <a:ext cx="365760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2011 Achievable Benchmark: 41 Deaths per 1,000 Admissions</a:t>
            </a:r>
            <a:endParaRPr lang="en-US" sz="1000" dirty="0"/>
          </a:p>
        </p:txBody>
      </p:sp>
    </p:spTree>
    <p:extLst>
      <p:ext uri="{BB962C8B-B14F-4D97-AF65-F5344CB8AC3E}">
        <p14:creationId xmlns:p14="http://schemas.microsoft.com/office/powerpoint/2010/main" val="3179094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Inpatient deaths per 1,000 adult hospital admissions for heart attack, by residence location, 2000-2013</a:t>
            </a:r>
            <a:endParaRPr lang="en-US" sz="20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198071563"/>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486400"/>
            <a:ext cx="8305800" cy="1015663"/>
          </a:xfrm>
          <a:prstGeom prst="rect">
            <a:avLst/>
          </a:prstGeom>
        </p:spPr>
        <p:txBody>
          <a:bodyPr wrap="square">
            <a:spAutoFit/>
          </a:bodyPr>
          <a:lstStyle/>
          <a:p>
            <a:pPr lvl="0"/>
            <a:r>
              <a:rPr lang="en-US" sz="1000" b="1" dirty="0">
                <a:solidFill>
                  <a:prstClr val="black"/>
                </a:solidFill>
              </a:rPr>
              <a:t>Source:</a:t>
            </a:r>
            <a:r>
              <a:rPr lang="en-US" sz="1000" dirty="0">
                <a:solidFill>
                  <a:prstClr val="black"/>
                </a:solidFill>
              </a:rPr>
              <a:t> Agency for Healthcare Research and Quality, Healthcare Cost and Utilization Project, Nationwide </a:t>
            </a:r>
            <a:r>
              <a:rPr lang="en-US" sz="1000" dirty="0" smtClean="0">
                <a:solidFill>
                  <a:prstClr val="black"/>
                </a:solidFill>
              </a:rPr>
              <a:t>(2000-2011) and National (2012-2013) Inpatient </a:t>
            </a:r>
            <a:r>
              <a:rPr lang="en-US" sz="1000" dirty="0">
                <a:solidFill>
                  <a:prstClr val="black"/>
                </a:solidFill>
              </a:rPr>
              <a:t>Sample and AHRQ Quality Indicators, version </a:t>
            </a:r>
            <a:r>
              <a:rPr lang="en-US" sz="1000" dirty="0" smtClean="0">
                <a:solidFill>
                  <a:prstClr val="black"/>
                </a:solidFill>
              </a:rPr>
              <a:t>4.4.</a:t>
            </a:r>
            <a:endParaRPr lang="en-US" sz="1000" dirty="0">
              <a:solidFill>
                <a:prstClr val="black"/>
              </a:solidFill>
            </a:endParaRPr>
          </a:p>
          <a:p>
            <a:r>
              <a:rPr lang="en-US" sz="1000" b="1" dirty="0">
                <a:solidFill>
                  <a:prstClr val="black"/>
                </a:solidFill>
              </a:rPr>
              <a:t>Denominator:</a:t>
            </a:r>
            <a:r>
              <a:rPr lang="en-US" sz="1000" dirty="0">
                <a:solidFill>
                  <a:prstClr val="black"/>
                </a:solidFill>
              </a:rPr>
              <a:t> </a:t>
            </a:r>
            <a:r>
              <a:rPr lang="en-US" sz="1000" dirty="0"/>
              <a:t>Adults age 18 and over admitted to a non-Federal community hospital in the United States with acute myocardial infarction as principal discharge diagnosis.</a:t>
            </a:r>
          </a:p>
          <a:p>
            <a:r>
              <a:rPr lang="en-US" sz="1000" b="1" dirty="0" smtClean="0">
                <a:solidFill>
                  <a:prstClr val="black"/>
                </a:solidFill>
              </a:rPr>
              <a:t>Note</a:t>
            </a:r>
            <a:r>
              <a:rPr lang="en-US" sz="1000" b="1" dirty="0">
                <a:solidFill>
                  <a:prstClr val="black"/>
                </a:solidFill>
              </a:rPr>
              <a:t>:</a:t>
            </a:r>
            <a:r>
              <a:rPr lang="en-US" sz="1000" dirty="0">
                <a:solidFill>
                  <a:prstClr val="black"/>
                </a:solidFill>
              </a:rPr>
              <a:t> For this measure, lower rates are better. </a:t>
            </a:r>
            <a:r>
              <a:rPr lang="en-US" sz="1000" dirty="0"/>
              <a:t>Rates are adjusted by age, major diagnostic category, all payer refined-diagnosis related group risk of mortality score, and transfers into the hospital. </a:t>
            </a:r>
            <a:endParaRPr lang="en-US" sz="1000" dirty="0">
              <a:solidFill>
                <a:prstClr val="black"/>
              </a:solidFill>
            </a:endParaRPr>
          </a:p>
        </p:txBody>
      </p:sp>
      <p:cxnSp>
        <p:nvCxnSpPr>
          <p:cNvPr id="12" name="Straight Connector 11"/>
          <p:cNvCxnSpPr/>
          <p:nvPr/>
        </p:nvCxnSpPr>
        <p:spPr>
          <a:xfrm>
            <a:off x="1371600" y="4005072"/>
            <a:ext cx="722376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3" name="TextBox 1"/>
          <p:cNvSpPr txBox="1"/>
          <p:nvPr/>
        </p:nvSpPr>
        <p:spPr>
          <a:xfrm>
            <a:off x="1981200" y="4114800"/>
            <a:ext cx="358140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2011 Achievable Benchmark: 41 Deaths per 1,000 Admissions</a:t>
            </a:r>
            <a:endParaRPr lang="en-US" sz="1000" dirty="0"/>
          </a:p>
        </p:txBody>
      </p:sp>
    </p:spTree>
    <p:extLst>
      <p:ext uri="{BB962C8B-B14F-4D97-AF65-F5344CB8AC3E}">
        <p14:creationId xmlns:p14="http://schemas.microsoft.com/office/powerpoint/2010/main" val="418244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Inpatient deaths per 1,000 adult hospital admissions for heart attack, by race/ethnicity, 2001-2013</a:t>
            </a:r>
            <a:endParaRPr lang="en-US"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13320954"/>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394960"/>
            <a:ext cx="8229600" cy="1169551"/>
          </a:xfrm>
          <a:prstGeom prst="rect">
            <a:avLst/>
          </a:prstGeom>
        </p:spPr>
        <p:txBody>
          <a:bodyPr wrap="square">
            <a:spAutoFit/>
          </a:bodyPr>
          <a:lstStyle/>
          <a:p>
            <a:r>
              <a:rPr lang="en-US" sz="1000" b="1" dirty="0"/>
              <a:t>Key: </a:t>
            </a:r>
            <a:r>
              <a:rPr lang="en-US" sz="1000" dirty="0"/>
              <a:t>API = Asian or Pacific Islander.</a:t>
            </a:r>
            <a:endParaRPr lang="en-US" sz="1000" b="1" dirty="0"/>
          </a:p>
          <a:p>
            <a:r>
              <a:rPr lang="en-US" sz="1000" b="1" dirty="0"/>
              <a:t>Source:</a:t>
            </a:r>
            <a:r>
              <a:rPr lang="en-US" sz="1000" dirty="0"/>
              <a:t> Agency for Healthcare Research and Quality, Healthcare Cost and Utilization Project, State Inpatient </a:t>
            </a:r>
            <a:r>
              <a:rPr lang="en-US" sz="1000" dirty="0" smtClean="0"/>
              <a:t>Databases, </a:t>
            </a:r>
            <a:r>
              <a:rPr lang="en-US" sz="1000" dirty="0"/>
              <a:t>disparities analysis files and AHRQ Quality Indicators, version </a:t>
            </a:r>
            <a:r>
              <a:rPr lang="en-US" sz="1000" dirty="0" smtClean="0"/>
              <a:t>4.4, 2001-2013.</a:t>
            </a:r>
            <a:endParaRPr lang="en-US" sz="1000" dirty="0"/>
          </a:p>
          <a:p>
            <a:r>
              <a:rPr lang="en-US" sz="1000" b="1" dirty="0">
                <a:solidFill>
                  <a:prstClr val="black"/>
                </a:solidFill>
              </a:rPr>
              <a:t>Denominator:</a:t>
            </a:r>
            <a:r>
              <a:rPr lang="en-US" sz="1000" dirty="0">
                <a:solidFill>
                  <a:prstClr val="black"/>
                </a:solidFill>
              </a:rPr>
              <a:t> </a:t>
            </a:r>
            <a:r>
              <a:rPr lang="en-US" sz="1000" dirty="0"/>
              <a:t>Adults age 18 and over admitted to a non-Federal community hospital in the United States with acute myocardial infarction as principal discharge diagnosis.</a:t>
            </a:r>
          </a:p>
          <a:p>
            <a:r>
              <a:rPr lang="en-US" sz="1000" b="1" dirty="0">
                <a:solidFill>
                  <a:prstClr val="black"/>
                </a:solidFill>
              </a:rPr>
              <a:t>Note:</a:t>
            </a:r>
            <a:r>
              <a:rPr lang="en-US" sz="1000" dirty="0">
                <a:solidFill>
                  <a:prstClr val="black"/>
                </a:solidFill>
              </a:rPr>
              <a:t> For this measure, lower rates are better. </a:t>
            </a:r>
            <a:r>
              <a:rPr lang="en-US" sz="1000" dirty="0"/>
              <a:t>Rates are adjusted by age, major diagnostic category, all payer refined-diagnosis related group risk of mortality score, and transfers into the hospital. </a:t>
            </a:r>
            <a:r>
              <a:rPr lang="en-US" sz="1000" dirty="0" smtClean="0"/>
              <a:t>White </a:t>
            </a:r>
            <a:r>
              <a:rPr lang="en-US" sz="1000" dirty="0"/>
              <a:t>and Black are </a:t>
            </a:r>
            <a:r>
              <a:rPr lang="en-US" sz="1000" dirty="0" smtClean="0"/>
              <a:t>non-Hispanic. Hispanic </a:t>
            </a:r>
            <a:r>
              <a:rPr lang="en-US" sz="1000" dirty="0"/>
              <a:t>includes all races. </a:t>
            </a:r>
          </a:p>
        </p:txBody>
      </p:sp>
      <p:cxnSp>
        <p:nvCxnSpPr>
          <p:cNvPr id="12" name="Straight Connector 11"/>
          <p:cNvCxnSpPr/>
          <p:nvPr/>
        </p:nvCxnSpPr>
        <p:spPr>
          <a:xfrm>
            <a:off x="1371600" y="3867912"/>
            <a:ext cx="722376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3" name="TextBox 1"/>
          <p:cNvSpPr txBox="1"/>
          <p:nvPr/>
        </p:nvSpPr>
        <p:spPr>
          <a:xfrm>
            <a:off x="2286000" y="3962400"/>
            <a:ext cx="358140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prstClr val="black"/>
                </a:solidFill>
              </a:rPr>
              <a:t>2012 Achievable Benchmark: 41 Deaths per 1,000 Admissions</a:t>
            </a:r>
            <a:endParaRPr lang="en-US" sz="1000" dirty="0">
              <a:solidFill>
                <a:prstClr val="black"/>
              </a:solidFill>
            </a:endParaRPr>
          </a:p>
        </p:txBody>
      </p:sp>
    </p:spTree>
    <p:extLst>
      <p:ext uri="{BB962C8B-B14F-4D97-AF65-F5344CB8AC3E}">
        <p14:creationId xmlns:p14="http://schemas.microsoft.com/office/powerpoint/2010/main" val="2041143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Adult admissions with congestive heart failure per 100,000 population, by area income, 2000-2013</a:t>
            </a:r>
            <a:endParaRPr lang="en-US" sz="2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19337569"/>
              </p:ext>
            </p:extLst>
          </p:nvPr>
        </p:nvGraphicFramePr>
        <p:xfrm>
          <a:off x="457200" y="1463040"/>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81000" y="5669280"/>
            <a:ext cx="8458200" cy="861774"/>
          </a:xfrm>
          <a:prstGeom prst="rect">
            <a:avLst/>
          </a:prstGeom>
        </p:spPr>
        <p:txBody>
          <a:bodyPr wrap="square">
            <a:spAutoFit/>
          </a:bodyPr>
          <a:lstStyle/>
          <a:p>
            <a:pPr lvl="0"/>
            <a:r>
              <a:rPr lang="en-US" sz="1000" b="1" dirty="0" smtClean="0">
                <a:solidFill>
                  <a:prstClr val="black"/>
                </a:solidFill>
              </a:rPr>
              <a:t>Key: </a:t>
            </a:r>
            <a:r>
              <a:rPr lang="en-US" sz="1000" dirty="0" smtClean="0">
                <a:solidFill>
                  <a:prstClr val="black"/>
                </a:solidFill>
              </a:rPr>
              <a:t>Q = quartile.</a:t>
            </a:r>
            <a:endParaRPr lang="en-US" sz="1000" b="1" dirty="0" smtClean="0">
              <a:solidFill>
                <a:prstClr val="black"/>
              </a:solidFill>
            </a:endParaRPr>
          </a:p>
          <a:p>
            <a:pPr lvl="0"/>
            <a:r>
              <a:rPr lang="en-US" sz="1000" b="1" dirty="0" smtClean="0">
                <a:solidFill>
                  <a:prstClr val="black"/>
                </a:solidFill>
              </a:rPr>
              <a:t>Source</a:t>
            </a:r>
            <a:r>
              <a:rPr lang="en-US" sz="1000" b="1" dirty="0">
                <a:solidFill>
                  <a:prstClr val="black"/>
                </a:solidFill>
              </a:rPr>
              <a:t>:</a:t>
            </a:r>
            <a:r>
              <a:rPr lang="en-US" sz="1000" dirty="0">
                <a:solidFill>
                  <a:prstClr val="black"/>
                </a:solidFill>
              </a:rPr>
              <a:t> Agency for Healthcare Research and Quality, Healthcare Cost and Utilization Project, </a:t>
            </a:r>
            <a:r>
              <a:rPr lang="en-US" sz="1000" dirty="0" smtClean="0">
                <a:solidFill>
                  <a:prstClr val="black"/>
                </a:solidFill>
              </a:rPr>
              <a:t>Nationwide (2000-2011) and National (2012-2013) Inpatient </a:t>
            </a:r>
            <a:r>
              <a:rPr lang="en-US" sz="1000" dirty="0">
                <a:solidFill>
                  <a:prstClr val="black"/>
                </a:solidFill>
              </a:rPr>
              <a:t>Sample and AHRQ Quality Indicators, version </a:t>
            </a:r>
            <a:r>
              <a:rPr lang="en-US" sz="1000" dirty="0" smtClean="0">
                <a:solidFill>
                  <a:prstClr val="black"/>
                </a:solidFill>
              </a:rPr>
              <a:t>4.4.</a:t>
            </a:r>
            <a:endParaRPr lang="en-US" sz="1000" dirty="0">
              <a:solidFill>
                <a:prstClr val="black"/>
              </a:solidFill>
            </a:endParaRPr>
          </a:p>
          <a:p>
            <a:r>
              <a:rPr lang="en-US" sz="1000" b="1" dirty="0"/>
              <a:t>Denominator:</a:t>
            </a:r>
            <a:r>
              <a:rPr lang="en-US" sz="1000" dirty="0"/>
              <a:t> U.S. resident population age 18 and over.</a:t>
            </a:r>
          </a:p>
          <a:p>
            <a:r>
              <a:rPr lang="en-US" sz="1000" b="1" dirty="0"/>
              <a:t>Note:</a:t>
            </a:r>
            <a:r>
              <a:rPr lang="en-US" sz="1000" dirty="0"/>
              <a:t> For this measure, lower rates are better. Area income is based on the median income of a patient’s ZIP Code of residence.</a:t>
            </a:r>
          </a:p>
        </p:txBody>
      </p:sp>
      <p:cxnSp>
        <p:nvCxnSpPr>
          <p:cNvPr id="12" name="Straight Connector 11"/>
          <p:cNvCxnSpPr/>
          <p:nvPr/>
        </p:nvCxnSpPr>
        <p:spPr>
          <a:xfrm>
            <a:off x="1447800" y="4526280"/>
            <a:ext cx="713232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3" name="TextBox 1"/>
          <p:cNvSpPr txBox="1"/>
          <p:nvPr/>
        </p:nvSpPr>
        <p:spPr>
          <a:xfrm>
            <a:off x="2895600" y="4610100"/>
            <a:ext cx="402336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solidFill>
                  <a:prstClr val="black"/>
                </a:solidFill>
              </a:rPr>
              <a:t>2008 Achievable Benchmark: 195 Admissions per 100,000 Population</a:t>
            </a:r>
            <a:endParaRPr lang="en-US" sz="1000" dirty="0">
              <a:solidFill>
                <a:prstClr val="black"/>
              </a:solidFill>
            </a:endParaRPr>
          </a:p>
        </p:txBody>
      </p:sp>
    </p:spTree>
    <p:extLst>
      <p:ext uri="{BB962C8B-B14F-4D97-AF65-F5344CB8AC3E}">
        <p14:creationId xmlns:p14="http://schemas.microsoft.com/office/powerpoint/2010/main" val="19139667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Adult admissions with congestive heart failure per 100,000 population, by race/ethnicity, 2001-2013</a:t>
            </a:r>
            <a:endParaRPr lang="en-US" sz="20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672297611"/>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394960"/>
            <a:ext cx="8229600" cy="861774"/>
          </a:xfrm>
          <a:prstGeom prst="rect">
            <a:avLst/>
          </a:prstGeom>
        </p:spPr>
        <p:txBody>
          <a:bodyPr wrap="square">
            <a:spAutoFit/>
          </a:bodyPr>
          <a:lstStyle/>
          <a:p>
            <a:r>
              <a:rPr lang="en-US" sz="1000" b="1" dirty="0"/>
              <a:t>Key: </a:t>
            </a:r>
            <a:r>
              <a:rPr lang="en-US" sz="1000" dirty="0"/>
              <a:t>API = Asian or Pacific Islander.</a:t>
            </a:r>
            <a:endParaRPr lang="en-US" sz="1000" b="1" dirty="0"/>
          </a:p>
          <a:p>
            <a:r>
              <a:rPr lang="en-US" sz="1000" b="1" dirty="0"/>
              <a:t>Source:</a:t>
            </a:r>
            <a:r>
              <a:rPr lang="en-US" sz="1000" dirty="0"/>
              <a:t> Agency for Healthcare Research and Quality, Healthcare Cost and Utilization Project, State Inpatient </a:t>
            </a:r>
            <a:r>
              <a:rPr lang="en-US" sz="1000" dirty="0" smtClean="0"/>
              <a:t>Databases, </a:t>
            </a:r>
            <a:r>
              <a:rPr lang="en-US" sz="1000" dirty="0"/>
              <a:t>disparities analysis files and AHRQ Quality Indicators, version </a:t>
            </a:r>
            <a:r>
              <a:rPr lang="en-US" sz="1000" dirty="0" smtClean="0"/>
              <a:t>4.4, 2001-2013.</a:t>
            </a:r>
            <a:endParaRPr lang="en-US" sz="1000" dirty="0"/>
          </a:p>
          <a:p>
            <a:r>
              <a:rPr lang="en-US" sz="1000" b="1" dirty="0"/>
              <a:t>Denominator:</a:t>
            </a:r>
            <a:r>
              <a:rPr lang="en-US" sz="1000" dirty="0"/>
              <a:t> U.S. resident population age 18 and over.</a:t>
            </a:r>
          </a:p>
          <a:p>
            <a:r>
              <a:rPr lang="en-US" sz="1000" b="1" dirty="0" smtClean="0">
                <a:solidFill>
                  <a:prstClr val="black"/>
                </a:solidFill>
              </a:rPr>
              <a:t>Note</a:t>
            </a:r>
            <a:r>
              <a:rPr lang="en-US" sz="1000" b="1" dirty="0">
                <a:solidFill>
                  <a:prstClr val="black"/>
                </a:solidFill>
              </a:rPr>
              <a:t>:</a:t>
            </a:r>
            <a:r>
              <a:rPr lang="en-US" sz="1000" dirty="0">
                <a:solidFill>
                  <a:prstClr val="black"/>
                </a:solidFill>
              </a:rPr>
              <a:t> For this measure, lower rates are better. </a:t>
            </a:r>
            <a:r>
              <a:rPr lang="en-US" sz="1000" dirty="0" smtClean="0"/>
              <a:t>White </a:t>
            </a:r>
            <a:r>
              <a:rPr lang="en-US" sz="1000" dirty="0"/>
              <a:t>and Black are </a:t>
            </a:r>
            <a:r>
              <a:rPr lang="en-US" sz="1000" dirty="0" smtClean="0"/>
              <a:t>non-Hispanic. Hispanic </a:t>
            </a:r>
            <a:r>
              <a:rPr lang="en-US" sz="1000" dirty="0"/>
              <a:t>includes all races. </a:t>
            </a:r>
          </a:p>
        </p:txBody>
      </p:sp>
      <p:cxnSp>
        <p:nvCxnSpPr>
          <p:cNvPr id="12" name="Straight Connector 11"/>
          <p:cNvCxnSpPr/>
          <p:nvPr/>
        </p:nvCxnSpPr>
        <p:spPr>
          <a:xfrm>
            <a:off x="1447800" y="4489704"/>
            <a:ext cx="722376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3" name="TextBox 1"/>
          <p:cNvSpPr txBox="1"/>
          <p:nvPr/>
        </p:nvSpPr>
        <p:spPr>
          <a:xfrm>
            <a:off x="3017520" y="4549140"/>
            <a:ext cx="402336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prstClr val="black"/>
                </a:solidFill>
              </a:rPr>
              <a:t>2008 Achievable Benchmark: 195 Admissions per 100,000 Population</a:t>
            </a:r>
            <a:endParaRPr lang="en-US" sz="1000" dirty="0">
              <a:solidFill>
                <a:prstClr val="black"/>
              </a:solidFill>
            </a:endParaRPr>
          </a:p>
        </p:txBody>
      </p:sp>
    </p:spTree>
    <p:extLst>
      <p:ext uri="{BB962C8B-B14F-4D97-AF65-F5344CB8AC3E}">
        <p14:creationId xmlns:p14="http://schemas.microsoft.com/office/powerpoint/2010/main" val="4084428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57200" y="1600200"/>
            <a:ext cx="8229600" cy="2819399"/>
          </a:xfrm>
        </p:spPr>
        <p:txBody>
          <a:bodyPr>
            <a:noAutofit/>
          </a:bodyPr>
          <a:lstStyle/>
          <a:p>
            <a:pPr>
              <a:lnSpc>
                <a:spcPct val="95000"/>
              </a:lnSpc>
            </a:pPr>
            <a:r>
              <a:rPr lang="pt-BR" sz="1400" dirty="0" smtClean="0"/>
              <a:t>Chauhan A, Paunikar P. Update on pediatric hyperlipidemia. Curr Opin Pediatr 2014 Apr;26(2):252-8.</a:t>
            </a:r>
            <a:r>
              <a:rPr lang="en-US" sz="1400" dirty="0" smtClean="0"/>
              <a:t> PMID: 24553633. </a:t>
            </a:r>
          </a:p>
          <a:p>
            <a:pPr>
              <a:lnSpc>
                <a:spcPct val="95000"/>
              </a:lnSpc>
            </a:pPr>
            <a:r>
              <a:rPr lang="en-US" sz="1400" dirty="0" smtClean="0"/>
              <a:t>Kit BK, </a:t>
            </a:r>
            <a:r>
              <a:rPr lang="en-US" sz="1400" dirty="0" err="1" smtClean="0"/>
              <a:t>Kuklina</a:t>
            </a:r>
            <a:r>
              <a:rPr lang="en-US" sz="1400" dirty="0" smtClean="0"/>
              <a:t> E, Carroll MD, </a:t>
            </a:r>
            <a:r>
              <a:rPr lang="en-US" sz="1400" dirty="0" err="1" smtClean="0"/>
              <a:t>Ostchega</a:t>
            </a:r>
            <a:r>
              <a:rPr lang="en-US" sz="1400" dirty="0" smtClean="0"/>
              <a:t> Y, Freedman DS, Ogden CL. Prevalence of and trends in </a:t>
            </a:r>
            <a:r>
              <a:rPr lang="en-US" sz="1400" dirty="0" err="1" smtClean="0"/>
              <a:t>dyslipedmia</a:t>
            </a:r>
            <a:r>
              <a:rPr lang="en-US" sz="1400" dirty="0" smtClean="0"/>
              <a:t> and blood pressure among children and adolescents, 1999-2012. JAMA </a:t>
            </a:r>
            <a:r>
              <a:rPr lang="en-US" sz="1400" dirty="0" err="1" smtClean="0"/>
              <a:t>Pediatr</a:t>
            </a:r>
            <a:r>
              <a:rPr lang="en-US" sz="1400" dirty="0" smtClean="0"/>
              <a:t>. 2015;169(3):272-279</a:t>
            </a:r>
          </a:p>
          <a:p>
            <a:pPr>
              <a:lnSpc>
                <a:spcPct val="95000"/>
              </a:lnSpc>
            </a:pPr>
            <a:r>
              <a:rPr lang="en-US" sz="1400" dirty="0" smtClean="0"/>
              <a:t>Srinivasan SR, Frontini MG, Xu J, et al. Utility of childhood non-high-density lipoprotein cholesterol levels in predicting adult dyslipidemia and other cardiovascular risks: the Bogalusa Heart Study. Pediatrics 2006 Jul;118(1):201-6. </a:t>
            </a:r>
            <a:r>
              <a:rPr lang="en-US" sz="1400" dirty="0" smtClean="0">
                <a:hlinkClick r:id="rId2"/>
              </a:rPr>
              <a:t>http://pediatrics.aappublications.org/content/118/1/201.long?sso=1&amp;sso_redirect_count=1&amp;nfstatus=401&amp;nftoken=00000000-0000-0000-0000-000000000000&amp;nfstatusdescription=ERROR%3a+No+local+token</a:t>
            </a:r>
            <a:r>
              <a:rPr lang="en-US" sz="1400" dirty="0" smtClean="0"/>
              <a:t>. Accessed August 29, 2016.</a:t>
            </a:r>
            <a:endParaRPr lang="en-US" sz="1400" dirty="0"/>
          </a:p>
        </p:txBody>
      </p:sp>
    </p:spTree>
    <p:extLst>
      <p:ext uri="{BB962C8B-B14F-4D97-AF65-F5344CB8AC3E}">
        <p14:creationId xmlns:p14="http://schemas.microsoft.com/office/powerpoint/2010/main" val="27324400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cancer</a:t>
            </a:r>
            <a:endParaRPr lang="en-US" dirty="0"/>
          </a:p>
        </p:txBody>
      </p:sp>
      <p:sp>
        <p:nvSpPr>
          <p:cNvPr id="2" name="Text Placeholder 1"/>
          <p:cNvSpPr>
            <a:spLocks noGrp="1"/>
          </p:cNvSpPr>
          <p:nvPr>
            <p:ph type="body" idx="1"/>
          </p:nvPr>
        </p:nvSpPr>
        <p:spPr/>
        <p:txBody>
          <a:bodyPr/>
          <a:lstStyle/>
          <a:p>
            <a:r>
              <a:rPr lang="en-US" dirty="0" smtClean="0"/>
              <a:t>National Healthcare Quality and Disparities Report</a:t>
            </a:r>
          </a:p>
          <a:p>
            <a:r>
              <a:rPr lang="en-US" dirty="0" err="1" smtClean="0"/>
              <a:t>Chartbook</a:t>
            </a:r>
            <a:r>
              <a:rPr lang="en-US" dirty="0" smtClean="0"/>
              <a:t> on Effective Treatment</a:t>
            </a:r>
            <a:endParaRPr lang="en-US" dirty="0"/>
          </a:p>
        </p:txBody>
      </p:sp>
    </p:spTree>
    <p:extLst>
      <p:ext uri="{BB962C8B-B14F-4D97-AF65-F5344CB8AC3E}">
        <p14:creationId xmlns:p14="http://schemas.microsoft.com/office/powerpoint/2010/main" val="29298900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Measures of Effective Treatment of Cancer</a:t>
            </a:r>
            <a:endParaRPr lang="en-US" dirty="0"/>
          </a:p>
        </p:txBody>
      </p:sp>
      <p:sp>
        <p:nvSpPr>
          <p:cNvPr id="3" name="Content Placeholder 2"/>
          <p:cNvSpPr>
            <a:spLocks noGrp="1"/>
          </p:cNvSpPr>
          <p:nvPr>
            <p:ph idx="1"/>
          </p:nvPr>
        </p:nvSpPr>
        <p:spPr/>
        <p:txBody>
          <a:bodyPr>
            <a:normAutofit/>
          </a:bodyPr>
          <a:lstStyle/>
          <a:p>
            <a:r>
              <a:rPr lang="en-US" dirty="0" smtClean="0"/>
              <a:t>Process: </a:t>
            </a:r>
          </a:p>
          <a:p>
            <a:pPr lvl="1"/>
            <a:r>
              <a:rPr lang="en-US" dirty="0" smtClean="0"/>
              <a:t>Women with clinical stage I-</a:t>
            </a:r>
            <a:r>
              <a:rPr lang="en-US" dirty="0" err="1" smtClean="0"/>
              <a:t>IIb</a:t>
            </a:r>
            <a:r>
              <a:rPr lang="en-US" dirty="0" smtClean="0"/>
              <a:t> breast cancer who received axillary node dissection or sentinel lymph node biopsy at the time of surgery </a:t>
            </a:r>
          </a:p>
          <a:p>
            <a:pPr lvl="1"/>
            <a:r>
              <a:rPr lang="en-US" dirty="0" smtClean="0"/>
              <a:t>Women under age 70 treated for breast cancer with breast-conserving surgery who received radiation therapy to the breast within 1 year of diagnosis</a:t>
            </a:r>
          </a:p>
          <a:p>
            <a:r>
              <a:rPr lang="en-US" dirty="0" smtClean="0"/>
              <a:t>Outcome: </a:t>
            </a:r>
          </a:p>
          <a:p>
            <a:pPr lvl="1"/>
            <a:r>
              <a:rPr lang="en-US" dirty="0" smtClean="0"/>
              <a:t>Age-adjusted breast cancer deaths per 100,000 population</a:t>
            </a:r>
          </a:p>
        </p:txBody>
      </p:sp>
    </p:spTree>
    <p:extLst>
      <p:ext uri="{BB962C8B-B14F-4D97-AF65-F5344CB8AC3E}">
        <p14:creationId xmlns:p14="http://schemas.microsoft.com/office/powerpoint/2010/main" val="22194396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Cancer Measures for Which Disparities Were Eliminated</a:t>
            </a:r>
            <a:endParaRPr lang="en-US" dirty="0"/>
          </a:p>
        </p:txBody>
      </p:sp>
      <p:sp>
        <p:nvSpPr>
          <p:cNvPr id="3" name="Content Placeholder 2"/>
          <p:cNvSpPr>
            <a:spLocks noGrp="1"/>
          </p:cNvSpPr>
          <p:nvPr>
            <p:ph idx="1"/>
          </p:nvPr>
        </p:nvSpPr>
        <p:spPr/>
        <p:txBody>
          <a:bodyPr/>
          <a:lstStyle/>
          <a:p>
            <a:r>
              <a:rPr lang="en-US" dirty="0" smtClean="0"/>
              <a:t>Women under age 70 treated for breast cancer with breast-conserving surgery who received radiation therapy to the breast within 1 year of diagnosis:</a:t>
            </a:r>
          </a:p>
          <a:p>
            <a:pPr lvl="1"/>
            <a:r>
              <a:rPr lang="en-US" dirty="0" smtClean="0"/>
              <a:t>White vs. Black</a:t>
            </a:r>
          </a:p>
          <a:p>
            <a:pPr lvl="1"/>
            <a:r>
              <a:rPr lang="en-US" dirty="0" smtClean="0"/>
              <a:t>White vs. Asian</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852919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0"/>
            <a:ext cx="7086600" cy="1295400"/>
          </a:xfrm>
        </p:spPr>
        <p:txBody>
          <a:bodyPr>
            <a:noAutofit/>
          </a:bodyPr>
          <a:lstStyle/>
          <a:p>
            <a:r>
              <a:rPr lang="en-US" sz="1600" dirty="0" smtClean="0"/>
              <a:t> </a:t>
            </a:r>
            <a:r>
              <a:rPr lang="en-US" sz="1600" dirty="0"/>
              <a:t/>
            </a:r>
            <a:br>
              <a:rPr lang="en-US" sz="1600" dirty="0"/>
            </a:br>
            <a:r>
              <a:rPr lang="en-US" sz="1600" dirty="0"/>
              <a:t>Women with clinical Stage I-</a:t>
            </a:r>
            <a:r>
              <a:rPr lang="en-US" sz="1600" dirty="0" err="1"/>
              <a:t>IIb</a:t>
            </a:r>
            <a:r>
              <a:rPr lang="en-US" sz="1600" dirty="0"/>
              <a:t> breast cancer who received axillary node dissection or sentinel lymph node biopsy at the time of lumpectomy or </a:t>
            </a:r>
            <a:r>
              <a:rPr lang="en-US" sz="1600" dirty="0" smtClean="0"/>
              <a:t>mastectomy, by residence location and race/ethnicity, 2004-2012</a:t>
            </a:r>
            <a:endParaRPr lang="en-US" sz="1600" dirty="0"/>
          </a:p>
        </p:txBody>
      </p:sp>
      <p:graphicFrame>
        <p:nvGraphicFramePr>
          <p:cNvPr id="7" name="Object 4"/>
          <p:cNvGraphicFramePr>
            <a:graphicFrameLocks noGrp="1"/>
          </p:cNvGraphicFramePr>
          <p:nvPr>
            <p:ph sz="half" idx="1"/>
            <p:extLst>
              <p:ext uri="{D42A27DB-BD31-4B8C-83A1-F6EECF244321}">
                <p14:modId xmlns:p14="http://schemas.microsoft.com/office/powerpoint/2010/main" val="3774518001"/>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4"/>
          <p:cNvGraphicFramePr>
            <a:graphicFrameLocks noGrp="1"/>
          </p:cNvGraphicFramePr>
          <p:nvPr>
            <p:ph sz="half" idx="2"/>
            <p:extLst>
              <p:ext uri="{D42A27DB-BD31-4B8C-83A1-F6EECF244321}">
                <p14:modId xmlns:p14="http://schemas.microsoft.com/office/powerpoint/2010/main" val="111072020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760720"/>
            <a:ext cx="7877478" cy="707886"/>
          </a:xfrm>
          <a:prstGeom prst="rect">
            <a:avLst/>
          </a:prstGeom>
          <a:noFill/>
        </p:spPr>
        <p:txBody>
          <a:bodyPr wrap="none" rtlCol="0">
            <a:spAutoFit/>
          </a:bodyPr>
          <a:lstStyle/>
          <a:p>
            <a:r>
              <a:rPr lang="en-US" sz="1000" b="1" dirty="0"/>
              <a:t>Key: </a:t>
            </a:r>
            <a:r>
              <a:rPr lang="en-US" sz="1000" dirty="0" smtClean="0"/>
              <a:t>AI/AN </a:t>
            </a:r>
            <a:r>
              <a:rPr lang="en-US" sz="1000" dirty="0"/>
              <a:t>= American Indian or Alaska Native.</a:t>
            </a:r>
          </a:p>
          <a:p>
            <a:r>
              <a:rPr lang="en-US" sz="1000" b="1" dirty="0"/>
              <a:t>Source: </a:t>
            </a:r>
            <a:r>
              <a:rPr lang="en-US" sz="1000" dirty="0"/>
              <a:t>Commission on Cancer, American College of Surgeons and American Cancer Society, National Cancer Data Base, </a:t>
            </a:r>
            <a:r>
              <a:rPr lang="en-US" sz="1000" dirty="0" smtClean="0"/>
              <a:t>2004-2012.</a:t>
            </a:r>
            <a:endParaRPr lang="en-US" sz="1000" dirty="0"/>
          </a:p>
          <a:p>
            <a:r>
              <a:rPr lang="en-US" sz="1000" b="1" dirty="0" smtClean="0"/>
              <a:t>Denominator: </a:t>
            </a:r>
            <a:r>
              <a:rPr lang="en-US" sz="1000" dirty="0" smtClean="0"/>
              <a:t>W</a:t>
            </a:r>
            <a:r>
              <a:rPr lang="en-US" sz="1000" b="1" dirty="0" smtClean="0"/>
              <a:t>o</a:t>
            </a:r>
            <a:r>
              <a:rPr lang="en-US" sz="1000" dirty="0" smtClean="0"/>
              <a:t>men with breast cancer undergoing lumpectomy or mastectomy.</a:t>
            </a:r>
            <a:endParaRPr lang="en-US" sz="1000" b="1" dirty="0" smtClean="0"/>
          </a:p>
          <a:p>
            <a:r>
              <a:rPr lang="en-US" sz="1000" b="1" dirty="0" smtClean="0"/>
              <a:t>Note:</a:t>
            </a:r>
            <a:r>
              <a:rPr lang="en-US" sz="1000" dirty="0" smtClean="0"/>
              <a:t> White, Black, Asian, and AI/AN </a:t>
            </a:r>
            <a:r>
              <a:rPr lang="en-US" sz="1000" dirty="0"/>
              <a:t>are </a:t>
            </a:r>
            <a:r>
              <a:rPr lang="en-US" sz="1000" dirty="0" smtClean="0"/>
              <a:t>non-Hispanic. </a:t>
            </a:r>
            <a:r>
              <a:rPr lang="en-US" sz="1000" dirty="0"/>
              <a:t>Hispanic includes all races</a:t>
            </a:r>
            <a:r>
              <a:rPr lang="en-US" sz="1000" dirty="0" smtClean="0"/>
              <a:t>.</a:t>
            </a:r>
            <a:endParaRPr lang="en-US" sz="1000" dirty="0"/>
          </a:p>
        </p:txBody>
      </p:sp>
      <p:cxnSp>
        <p:nvCxnSpPr>
          <p:cNvPr id="10" name="Straight Connector 9"/>
          <p:cNvCxnSpPr/>
          <p:nvPr/>
        </p:nvCxnSpPr>
        <p:spPr>
          <a:xfrm>
            <a:off x="1141110" y="2496312"/>
            <a:ext cx="329184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1" name="TextBox 1"/>
          <p:cNvSpPr txBox="1"/>
          <p:nvPr/>
        </p:nvSpPr>
        <p:spPr>
          <a:xfrm>
            <a:off x="1141110" y="2167128"/>
            <a:ext cx="320040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2008 Achievable Benchmark: 97%</a:t>
            </a:r>
            <a:endParaRPr lang="en-US" sz="1000" dirty="0"/>
          </a:p>
        </p:txBody>
      </p:sp>
    </p:spTree>
    <p:extLst>
      <p:ext uri="{BB962C8B-B14F-4D97-AF65-F5344CB8AC3E}">
        <p14:creationId xmlns:p14="http://schemas.microsoft.com/office/powerpoint/2010/main" val="3123779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National Healthcare Quality and Disparities Report</a:t>
            </a:r>
            <a:endParaRPr lang="en-US" dirty="0"/>
          </a:p>
        </p:txBody>
      </p:sp>
      <p:sp>
        <p:nvSpPr>
          <p:cNvPr id="3" name="Content Placeholder 2"/>
          <p:cNvSpPr>
            <a:spLocks noGrp="1"/>
          </p:cNvSpPr>
          <p:nvPr>
            <p:ph idx="1"/>
          </p:nvPr>
        </p:nvSpPr>
        <p:spPr/>
        <p:txBody>
          <a:bodyPr/>
          <a:lstStyle/>
          <a:p>
            <a:r>
              <a:rPr lang="en-US" dirty="0" smtClean="0"/>
              <a:t>Based on more than 250 measures of quality and disparities covering a broad array of health care services and settings</a:t>
            </a:r>
          </a:p>
          <a:p>
            <a:r>
              <a:rPr lang="en-US" dirty="0" smtClean="0"/>
              <a:t>Data generally available through 2013</a:t>
            </a:r>
          </a:p>
          <a:p>
            <a:r>
              <a:rPr lang="en-US" dirty="0" smtClean="0"/>
              <a:t>Produced with the help of an Interagency Work Group led by the Agency for Healthcare Research and Quality and submitted on behalf of the Secretary of Health and Human Services </a:t>
            </a:r>
          </a:p>
          <a:p>
            <a:endParaRPr lang="en-US" dirty="0"/>
          </a:p>
        </p:txBody>
      </p:sp>
    </p:spTree>
    <p:extLst>
      <p:ext uri="{BB962C8B-B14F-4D97-AF65-F5344CB8AC3E}">
        <p14:creationId xmlns:p14="http://schemas.microsoft.com/office/powerpoint/2010/main" val="3067943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74638"/>
            <a:ext cx="7086600" cy="944562"/>
          </a:xfrm>
        </p:spPr>
        <p:txBody>
          <a:bodyPr>
            <a:noAutofit/>
          </a:bodyPr>
          <a:lstStyle/>
          <a:p>
            <a:r>
              <a:rPr lang="en-US" sz="1600" dirty="0"/>
              <a:t>Women with clinical Stage I-</a:t>
            </a:r>
            <a:r>
              <a:rPr lang="en-US" sz="1600" dirty="0" err="1"/>
              <a:t>IIb</a:t>
            </a:r>
            <a:r>
              <a:rPr lang="en-US" sz="1600" dirty="0"/>
              <a:t> breast cancer who received axillary node dissection or sentinel lymph node biopsy at the time of lumpectomy or mastectomy, by </a:t>
            </a:r>
            <a:r>
              <a:rPr lang="en-US" sz="1600" dirty="0" smtClean="0"/>
              <a:t>granular Asian and Hispanic ethnicities, 2004-2012</a:t>
            </a:r>
            <a:endParaRPr lang="en-US" sz="1600" dirty="0"/>
          </a:p>
        </p:txBody>
      </p:sp>
      <p:graphicFrame>
        <p:nvGraphicFramePr>
          <p:cNvPr id="13" name="Object 4"/>
          <p:cNvGraphicFramePr>
            <a:graphicFrameLocks noGrp="1"/>
          </p:cNvGraphicFramePr>
          <p:nvPr>
            <p:ph sz="half" idx="1"/>
            <p:extLst>
              <p:ext uri="{D42A27DB-BD31-4B8C-83A1-F6EECF244321}">
                <p14:modId xmlns:p14="http://schemas.microsoft.com/office/powerpoint/2010/main" val="1331902173"/>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Object 6"/>
          <p:cNvGraphicFramePr>
            <a:graphicFrameLocks noGrp="1"/>
          </p:cNvGraphicFramePr>
          <p:nvPr>
            <p:ph sz="half" idx="2"/>
            <p:extLst>
              <p:ext uri="{D42A27DB-BD31-4B8C-83A1-F6EECF244321}">
                <p14:modId xmlns:p14="http://schemas.microsoft.com/office/powerpoint/2010/main" val="1277151394"/>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760720"/>
            <a:ext cx="8229600" cy="861774"/>
          </a:xfrm>
          <a:prstGeom prst="rect">
            <a:avLst/>
          </a:prstGeom>
          <a:noFill/>
        </p:spPr>
        <p:txBody>
          <a:bodyPr wrap="square" rtlCol="0">
            <a:spAutoFit/>
          </a:bodyPr>
          <a:lstStyle/>
          <a:p>
            <a:r>
              <a:rPr lang="en-US" sz="1000" b="1" dirty="0">
                <a:solidFill>
                  <a:prstClr val="black"/>
                </a:solidFill>
              </a:rPr>
              <a:t>Key: </a:t>
            </a:r>
            <a:r>
              <a:rPr lang="en-US" sz="1000" dirty="0" smtClean="0">
                <a:solidFill>
                  <a:prstClr val="black"/>
                </a:solidFill>
              </a:rPr>
              <a:t>AI/AN </a:t>
            </a:r>
            <a:r>
              <a:rPr lang="en-US" sz="1000" dirty="0">
                <a:solidFill>
                  <a:prstClr val="black"/>
                </a:solidFill>
              </a:rPr>
              <a:t>= American Indian or Alaska Native.</a:t>
            </a:r>
          </a:p>
          <a:p>
            <a:r>
              <a:rPr lang="en-US" sz="1000" b="1" dirty="0">
                <a:solidFill>
                  <a:prstClr val="black"/>
                </a:solidFill>
              </a:rPr>
              <a:t>Source: </a:t>
            </a:r>
            <a:r>
              <a:rPr lang="en-US" sz="1000" dirty="0">
                <a:solidFill>
                  <a:prstClr val="black"/>
                </a:solidFill>
              </a:rPr>
              <a:t>Commission on Cancer, American College of Surgeons and American Cancer Society, National Cancer Data Base, </a:t>
            </a:r>
            <a:r>
              <a:rPr lang="en-US" sz="1000" dirty="0" smtClean="0">
                <a:solidFill>
                  <a:prstClr val="black"/>
                </a:solidFill>
              </a:rPr>
              <a:t>2004-2012.</a:t>
            </a:r>
            <a:endParaRPr lang="en-US" sz="1000" dirty="0">
              <a:solidFill>
                <a:prstClr val="black"/>
              </a:solidFill>
            </a:endParaRPr>
          </a:p>
          <a:p>
            <a:r>
              <a:rPr lang="en-US" sz="1000" b="1" dirty="0" smtClean="0">
                <a:solidFill>
                  <a:prstClr val="black"/>
                </a:solidFill>
              </a:rPr>
              <a:t>Denominator: </a:t>
            </a:r>
            <a:r>
              <a:rPr lang="en-US" sz="1000" dirty="0"/>
              <a:t>Women with breast cancer undergoing lumpectomy or mastectomy.</a:t>
            </a:r>
            <a:endParaRPr lang="en-US" sz="1000" b="1" dirty="0"/>
          </a:p>
          <a:p>
            <a:r>
              <a:rPr lang="en-US" sz="1000" b="1" dirty="0" smtClean="0"/>
              <a:t>Note</a:t>
            </a:r>
            <a:r>
              <a:rPr lang="en-US" sz="1000" b="1" dirty="0"/>
              <a:t>:</a:t>
            </a:r>
            <a:r>
              <a:rPr lang="en-US" sz="1000" dirty="0"/>
              <a:t> Puerto Ricans include patients receiving cancer care in hospitals in Puerto Rico.</a:t>
            </a:r>
          </a:p>
          <a:p>
            <a:endParaRPr lang="en-US" sz="1000" b="1" dirty="0" smtClean="0">
              <a:solidFill>
                <a:prstClr val="black"/>
              </a:solidFill>
            </a:endParaRPr>
          </a:p>
        </p:txBody>
      </p:sp>
      <p:cxnSp>
        <p:nvCxnSpPr>
          <p:cNvPr id="10" name="Straight Connector 9"/>
          <p:cNvCxnSpPr/>
          <p:nvPr/>
        </p:nvCxnSpPr>
        <p:spPr>
          <a:xfrm>
            <a:off x="1188720" y="2523744"/>
            <a:ext cx="329184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1" name="TextBox 1"/>
          <p:cNvSpPr txBox="1"/>
          <p:nvPr/>
        </p:nvSpPr>
        <p:spPr>
          <a:xfrm>
            <a:off x="1143000" y="2187041"/>
            <a:ext cx="3291840" cy="228599"/>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solidFill>
                  <a:prstClr val="black"/>
                </a:solidFill>
              </a:rPr>
              <a:t>2008 Achievable Benchmark: 97%</a:t>
            </a:r>
            <a:endParaRPr lang="en-US" sz="1000" dirty="0">
              <a:solidFill>
                <a:prstClr val="black"/>
              </a:solidFill>
            </a:endParaRPr>
          </a:p>
        </p:txBody>
      </p:sp>
    </p:spTree>
    <p:extLst>
      <p:ext uri="{BB962C8B-B14F-4D97-AF65-F5344CB8AC3E}">
        <p14:creationId xmlns:p14="http://schemas.microsoft.com/office/powerpoint/2010/main" val="11112810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096962"/>
          </a:xfrm>
        </p:spPr>
        <p:txBody>
          <a:bodyPr>
            <a:noAutofit/>
          </a:bodyPr>
          <a:lstStyle/>
          <a:p>
            <a:r>
              <a:rPr lang="en-US" sz="1600" dirty="0" smtClean="0"/>
              <a:t>Women under age 70 treated for breast cancer with breast-conserving surgery who received radiation therapy to the breast within 1 year of diagnosis, by race/ethnicity and residence </a:t>
            </a:r>
            <a:r>
              <a:rPr lang="en-US" sz="1600" dirty="0"/>
              <a:t>location, 2004-2012</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51157899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2"/>
          <p:cNvGraphicFramePr>
            <a:graphicFrameLocks noGrp="1"/>
          </p:cNvGraphicFramePr>
          <p:nvPr>
            <p:ph sz="half" idx="2"/>
            <p:extLst>
              <p:ext uri="{D42A27DB-BD31-4B8C-83A1-F6EECF244321}">
                <p14:modId xmlns:p14="http://schemas.microsoft.com/office/powerpoint/2010/main" val="2438266222"/>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1219200" y="2560320"/>
            <a:ext cx="32004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425440" y="2560320"/>
            <a:ext cx="310896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57200" y="5669280"/>
            <a:ext cx="8229600" cy="553998"/>
          </a:xfrm>
          <a:prstGeom prst="rect">
            <a:avLst/>
          </a:prstGeom>
          <a:noFill/>
        </p:spPr>
        <p:txBody>
          <a:bodyPr wrap="square" rtlCol="0">
            <a:spAutoFit/>
          </a:bodyPr>
          <a:lstStyle/>
          <a:p>
            <a:r>
              <a:rPr lang="en-US" sz="1000" b="1" dirty="0">
                <a:solidFill>
                  <a:prstClr val="black"/>
                </a:solidFill>
              </a:rPr>
              <a:t>Key: </a:t>
            </a:r>
            <a:r>
              <a:rPr lang="en-US" sz="1000" dirty="0">
                <a:solidFill>
                  <a:prstClr val="black"/>
                </a:solidFill>
              </a:rPr>
              <a:t>AI/AN = American Indian or Alaska Native.</a:t>
            </a:r>
          </a:p>
          <a:p>
            <a:r>
              <a:rPr lang="en-US" sz="1000" b="1" dirty="0">
                <a:solidFill>
                  <a:prstClr val="black"/>
                </a:solidFill>
              </a:rPr>
              <a:t>Source: </a:t>
            </a:r>
            <a:r>
              <a:rPr lang="en-US" sz="1000" dirty="0">
                <a:solidFill>
                  <a:prstClr val="black"/>
                </a:solidFill>
              </a:rPr>
              <a:t>Commission on Cancer, American College of Surgeons and American Cancer Society, National Cancer Data Base, 2004-2012</a:t>
            </a:r>
            <a:r>
              <a:rPr lang="en-US" sz="1000" dirty="0" smtClean="0">
                <a:solidFill>
                  <a:prstClr val="black"/>
                </a:solidFill>
              </a:rPr>
              <a:t>.</a:t>
            </a:r>
          </a:p>
          <a:p>
            <a:r>
              <a:rPr lang="en-US" sz="1000" b="1" dirty="0">
                <a:solidFill>
                  <a:prstClr val="black"/>
                </a:solidFill>
              </a:rPr>
              <a:t>Denominator: </a:t>
            </a:r>
            <a:r>
              <a:rPr lang="en-US" sz="1000" dirty="0"/>
              <a:t>W</a:t>
            </a:r>
            <a:r>
              <a:rPr lang="en-US" sz="1000" b="1" dirty="0"/>
              <a:t>o</a:t>
            </a:r>
            <a:r>
              <a:rPr lang="en-US" sz="1000" dirty="0"/>
              <a:t>men with breast cancer undergoing </a:t>
            </a:r>
            <a:r>
              <a:rPr lang="en-US" sz="1000" dirty="0" smtClean="0"/>
              <a:t>breast-conserving surgery.</a:t>
            </a:r>
            <a:endParaRPr lang="en-US" sz="1000" dirty="0"/>
          </a:p>
        </p:txBody>
      </p:sp>
    </p:spTree>
    <p:extLst>
      <p:ext uri="{BB962C8B-B14F-4D97-AF65-F5344CB8AC3E}">
        <p14:creationId xmlns:p14="http://schemas.microsoft.com/office/powerpoint/2010/main" val="40589336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t>Women under age 70 treated for breast cancer with breast-conserving surgery who received radiation therapy to the breast within 1 year of diagnosis, by granular Asian and Hispanic ethnicities, 2004-2012</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36245137"/>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736595593"/>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457200" y="5760720"/>
            <a:ext cx="8229600" cy="400110"/>
          </a:xfrm>
          <a:prstGeom prst="rect">
            <a:avLst/>
          </a:prstGeom>
          <a:noFill/>
        </p:spPr>
        <p:txBody>
          <a:bodyPr wrap="square" rtlCol="0">
            <a:spAutoFit/>
          </a:bodyPr>
          <a:lstStyle/>
          <a:p>
            <a:r>
              <a:rPr lang="en-US" sz="1000" b="1" dirty="0">
                <a:solidFill>
                  <a:prstClr val="black"/>
                </a:solidFill>
              </a:rPr>
              <a:t>Source: </a:t>
            </a:r>
            <a:r>
              <a:rPr lang="en-US" sz="1000" dirty="0">
                <a:solidFill>
                  <a:prstClr val="black"/>
                </a:solidFill>
              </a:rPr>
              <a:t>Commission on </a:t>
            </a:r>
            <a:r>
              <a:rPr lang="en-US" sz="1000" dirty="0" smtClean="0">
                <a:solidFill>
                  <a:prstClr val="black"/>
                </a:solidFill>
              </a:rPr>
              <a:t>Cancer, American </a:t>
            </a:r>
            <a:r>
              <a:rPr lang="en-US" sz="1000" dirty="0">
                <a:solidFill>
                  <a:prstClr val="black"/>
                </a:solidFill>
              </a:rPr>
              <a:t>College of Surgeons and American Cancer Society, National Cancer Data Base, </a:t>
            </a:r>
            <a:r>
              <a:rPr lang="en-US" sz="1000" dirty="0" smtClean="0">
                <a:solidFill>
                  <a:prstClr val="black"/>
                </a:solidFill>
              </a:rPr>
              <a:t>2004-2012.</a:t>
            </a:r>
          </a:p>
          <a:p>
            <a:r>
              <a:rPr lang="en-US" sz="1000" b="1" dirty="0">
                <a:solidFill>
                  <a:prstClr val="black"/>
                </a:solidFill>
              </a:rPr>
              <a:t>Denominator: </a:t>
            </a:r>
            <a:r>
              <a:rPr lang="en-US" sz="1000" dirty="0"/>
              <a:t>W</a:t>
            </a:r>
            <a:r>
              <a:rPr lang="en-US" sz="1000" b="1" dirty="0"/>
              <a:t>o</a:t>
            </a:r>
            <a:r>
              <a:rPr lang="en-US" sz="1000" dirty="0"/>
              <a:t>men with breast cancer undergoing breast-conserving surgery</a:t>
            </a:r>
            <a:r>
              <a:rPr lang="en-US" sz="1000" dirty="0" smtClean="0"/>
              <a:t>.</a:t>
            </a:r>
            <a:endParaRPr lang="en-US" sz="1000" dirty="0"/>
          </a:p>
        </p:txBody>
      </p:sp>
    </p:spTree>
    <p:extLst>
      <p:ext uri="{BB962C8B-B14F-4D97-AF65-F5344CB8AC3E}">
        <p14:creationId xmlns:p14="http://schemas.microsoft.com/office/powerpoint/2010/main" val="1606472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smtClean="0"/>
              <a:t>Age-adjusted breast cancer deaths per 100,000 female population, by race/ethnicity and geographic location, 2004-2013 </a:t>
            </a:r>
            <a:endParaRPr lang="en-US" sz="1600" dirty="0"/>
          </a:p>
        </p:txBody>
      </p:sp>
      <p:graphicFrame>
        <p:nvGraphicFramePr>
          <p:cNvPr id="5" name="Object 27"/>
          <p:cNvGraphicFramePr>
            <a:graphicFrameLocks noGrp="1"/>
          </p:cNvGraphicFramePr>
          <p:nvPr>
            <p:ph sz="half" idx="1"/>
            <p:extLst>
              <p:ext uri="{D42A27DB-BD31-4B8C-83A1-F6EECF244321}">
                <p14:modId xmlns:p14="http://schemas.microsoft.com/office/powerpoint/2010/main" val="3109681156"/>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760720"/>
            <a:ext cx="7772400" cy="861774"/>
          </a:xfrm>
          <a:prstGeom prst="rect">
            <a:avLst/>
          </a:prstGeom>
          <a:noFill/>
        </p:spPr>
        <p:txBody>
          <a:bodyPr wrap="square" rtlCol="0">
            <a:spAutoFit/>
          </a:bodyPr>
          <a:lstStyle/>
          <a:p>
            <a:r>
              <a:rPr lang="en-US" sz="1000" b="1" dirty="0"/>
              <a:t>Key: </a:t>
            </a:r>
            <a:r>
              <a:rPr lang="en-US" sz="1000" dirty="0"/>
              <a:t>API = Asian or Pacific Islander; AI/AN = American Indian or Alaska Native.</a:t>
            </a:r>
          </a:p>
          <a:p>
            <a:r>
              <a:rPr lang="en-US" sz="1000" b="1" dirty="0"/>
              <a:t>Source:</a:t>
            </a:r>
            <a:r>
              <a:rPr lang="en-US" sz="1000" dirty="0"/>
              <a:t> Centers for Disease Control and Prevention, National Center for Health Statistics, National Vital Statistics System—Mortality, </a:t>
            </a:r>
            <a:r>
              <a:rPr lang="en-US" sz="1000" dirty="0" smtClean="0"/>
              <a:t>2004-2013.</a:t>
            </a:r>
            <a:endParaRPr lang="en-US" sz="1000" dirty="0"/>
          </a:p>
          <a:p>
            <a:r>
              <a:rPr lang="en-US" sz="1000" b="1" dirty="0"/>
              <a:t>Denominator:</a:t>
            </a:r>
            <a:r>
              <a:rPr lang="en-US" sz="1000" dirty="0"/>
              <a:t> U.S. population.</a:t>
            </a:r>
          </a:p>
          <a:p>
            <a:r>
              <a:rPr lang="en-US" sz="1000" b="1" dirty="0"/>
              <a:t>Note:</a:t>
            </a:r>
            <a:r>
              <a:rPr lang="en-US" sz="1000" dirty="0"/>
              <a:t> For this measure, lower rates are better. Total rate is age adjusted to the 2000 U.S. standard population.</a:t>
            </a:r>
          </a:p>
        </p:txBody>
      </p:sp>
      <p:cxnSp>
        <p:nvCxnSpPr>
          <p:cNvPr id="8" name="Straight Connector 7"/>
          <p:cNvCxnSpPr/>
          <p:nvPr/>
        </p:nvCxnSpPr>
        <p:spPr>
          <a:xfrm>
            <a:off x="1261872" y="4023360"/>
            <a:ext cx="310896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9" name="TextBox 1"/>
          <p:cNvSpPr txBox="1"/>
          <p:nvPr/>
        </p:nvSpPr>
        <p:spPr>
          <a:xfrm>
            <a:off x="1281664" y="4502348"/>
            <a:ext cx="2743200" cy="365760"/>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2008 Achievable Benchmark: 17 Deaths per 100,000 Population</a:t>
            </a:r>
            <a:endParaRPr lang="en-US" sz="1000"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56338223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p:cNvCxnSpPr/>
          <p:nvPr/>
        </p:nvCxnSpPr>
        <p:spPr>
          <a:xfrm>
            <a:off x="5394960" y="4041648"/>
            <a:ext cx="310896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32120" y="4069374"/>
            <a:ext cx="2834640" cy="365760"/>
          </a:xfrm>
          <a:prstGeom prst="rect">
            <a:avLst/>
          </a:prstGeom>
          <a:noFill/>
          <a:ln>
            <a:solidFill>
              <a:schemeClr val="tx1"/>
            </a:solidFill>
          </a:ln>
        </p:spPr>
        <p:txBody>
          <a:bodyPr wrap="square" rtlCol="0">
            <a:spAutoFit/>
          </a:bodyPr>
          <a:lstStyle/>
          <a:p>
            <a:pPr algn="ctr"/>
            <a:r>
              <a:rPr lang="en-US" sz="1000" dirty="0"/>
              <a:t>2008 Achievable Benchmark: 17 Deaths per 100,000 Population</a:t>
            </a:r>
          </a:p>
          <a:p>
            <a:pPr algn="ctr"/>
            <a:endParaRPr lang="en-US" dirty="0"/>
          </a:p>
        </p:txBody>
      </p:sp>
    </p:spTree>
    <p:extLst>
      <p:ext uri="{BB962C8B-B14F-4D97-AF65-F5344CB8AC3E}">
        <p14:creationId xmlns:p14="http://schemas.microsoft.com/office/powerpoint/2010/main" val="1071980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References</a:t>
            </a:r>
            <a:endParaRPr lang="en-US" dirty="0"/>
          </a:p>
        </p:txBody>
      </p:sp>
      <p:sp>
        <p:nvSpPr>
          <p:cNvPr id="6" name="Content Placeholder 5"/>
          <p:cNvSpPr>
            <a:spLocks noGrp="1"/>
          </p:cNvSpPr>
          <p:nvPr>
            <p:ph idx="1"/>
          </p:nvPr>
        </p:nvSpPr>
        <p:spPr/>
        <p:txBody>
          <a:bodyPr>
            <a:normAutofit/>
          </a:bodyPr>
          <a:lstStyle/>
          <a:p>
            <a:r>
              <a:rPr lang="en-US" sz="1400" dirty="0" err="1" smtClean="0"/>
              <a:t>Hieken</a:t>
            </a:r>
            <a:r>
              <a:rPr lang="en-US" sz="1400" dirty="0" smtClean="0"/>
              <a:t> TJ, Mutter RW, Jakub JW, et al. A novel treatment schedule for rapid completion of surgery and radiation in early-stage breast cancer. Ann </a:t>
            </a:r>
            <a:r>
              <a:rPr lang="en-US" sz="1400" dirty="0" err="1" smtClean="0"/>
              <a:t>Surg</a:t>
            </a:r>
            <a:r>
              <a:rPr lang="en-US" sz="1400" dirty="0" smtClean="0"/>
              <a:t> </a:t>
            </a:r>
            <a:r>
              <a:rPr lang="en-US" sz="1400" dirty="0" err="1" smtClean="0"/>
              <a:t>Oncol</a:t>
            </a:r>
            <a:r>
              <a:rPr lang="en-US" sz="1400" dirty="0" smtClean="0"/>
              <a:t> 2016 Jun 22 [</a:t>
            </a:r>
            <a:r>
              <a:rPr lang="en-US" sz="1400" dirty="0" err="1" smtClean="0"/>
              <a:t>Epub</a:t>
            </a:r>
            <a:r>
              <a:rPr lang="en-US" sz="1400" dirty="0" smtClean="0"/>
              <a:t> ahead of print].</a:t>
            </a:r>
          </a:p>
          <a:p>
            <a:pPr>
              <a:spcBef>
                <a:spcPts val="0"/>
              </a:spcBef>
            </a:pPr>
            <a:r>
              <a:rPr lang="en-US" sz="1400" dirty="0" smtClean="0"/>
              <a:t>Parise CA, Bauer KR, </a:t>
            </a:r>
            <a:r>
              <a:rPr lang="en-US" sz="1400" dirty="0" err="1" smtClean="0"/>
              <a:t>Caggiano</a:t>
            </a:r>
            <a:r>
              <a:rPr lang="en-US" sz="1400" dirty="0" smtClean="0"/>
              <a:t> V. Disparities in receipt of adjuvant radiation therapy after breast-conserving surgery among the cancer-reporting regions of California. Cancer 2012;118:2516-24. http://onlinelibrary.wiley.com/doi/10.1002/cncr.26542/full. Accessed August 29, 2016. </a:t>
            </a:r>
            <a:endParaRPr lang="en-US" sz="1400" dirty="0"/>
          </a:p>
        </p:txBody>
      </p:sp>
    </p:spTree>
    <p:extLst>
      <p:ext uri="{BB962C8B-B14F-4D97-AF65-F5344CB8AC3E}">
        <p14:creationId xmlns:p14="http://schemas.microsoft.com/office/powerpoint/2010/main" val="33129234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Chronic kidney disease</a:t>
            </a:r>
            <a:endParaRPr lang="en-US" dirty="0"/>
          </a:p>
        </p:txBody>
      </p:sp>
      <p:sp>
        <p:nvSpPr>
          <p:cNvPr id="5" name="Text Placeholder 4"/>
          <p:cNvSpPr>
            <a:spLocks noGrp="1"/>
          </p:cNvSpPr>
          <p:nvPr>
            <p:ph type="body" idx="1"/>
          </p:nvPr>
        </p:nvSpPr>
        <p:spPr/>
        <p:txBody>
          <a:bodyPr/>
          <a:lstStyle/>
          <a:p>
            <a:r>
              <a:rPr lang="en-US" dirty="0" smtClean="0"/>
              <a:t>National Healthcare Quality and Disparities Report</a:t>
            </a:r>
          </a:p>
          <a:p>
            <a:r>
              <a:rPr lang="en-US" dirty="0" err="1" smtClean="0"/>
              <a:t>Chartbook</a:t>
            </a:r>
            <a:r>
              <a:rPr lang="en-US" dirty="0" smtClean="0"/>
              <a:t> on Effective Treatment</a:t>
            </a:r>
            <a:endParaRPr lang="en-US" dirty="0"/>
          </a:p>
        </p:txBody>
      </p:sp>
    </p:spTree>
    <p:extLst>
      <p:ext uri="{BB962C8B-B14F-4D97-AF65-F5344CB8AC3E}">
        <p14:creationId xmlns:p14="http://schemas.microsoft.com/office/powerpoint/2010/main" val="344916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Measures of Effective Treatment of Chronic Kidney Disease</a:t>
            </a:r>
            <a:endParaRPr lang="en-US" dirty="0"/>
          </a:p>
        </p:txBody>
      </p:sp>
      <p:sp>
        <p:nvSpPr>
          <p:cNvPr id="3" name="Content Placeholder 2"/>
          <p:cNvSpPr>
            <a:spLocks noGrp="1"/>
          </p:cNvSpPr>
          <p:nvPr>
            <p:ph idx="1"/>
          </p:nvPr>
        </p:nvSpPr>
        <p:spPr/>
        <p:txBody>
          <a:bodyPr/>
          <a:lstStyle/>
          <a:p>
            <a:r>
              <a:rPr lang="en-US" dirty="0" smtClean="0"/>
              <a:t>Process:</a:t>
            </a:r>
          </a:p>
          <a:p>
            <a:pPr lvl="1"/>
            <a:r>
              <a:rPr lang="en-US" dirty="0" smtClean="0"/>
              <a:t>Nephrology care before kidney failure</a:t>
            </a:r>
          </a:p>
          <a:p>
            <a:pPr lvl="1"/>
            <a:r>
              <a:rPr lang="en-US" dirty="0" smtClean="0"/>
              <a:t>Arteriovenous fistula as primary mode of vascular access</a:t>
            </a:r>
          </a:p>
          <a:p>
            <a:pPr lvl="1"/>
            <a:r>
              <a:rPr lang="en-US" dirty="0" smtClean="0"/>
              <a:t>Registration for transplantation</a:t>
            </a:r>
          </a:p>
          <a:p>
            <a:r>
              <a:rPr lang="en-US" dirty="0" smtClean="0"/>
              <a:t>Outcome:</a:t>
            </a:r>
          </a:p>
          <a:p>
            <a:pPr lvl="1"/>
            <a:r>
              <a:rPr lang="en-US" dirty="0" smtClean="0"/>
              <a:t>Hemodialysis death rate</a:t>
            </a:r>
          </a:p>
          <a:p>
            <a:endParaRPr lang="en-US" dirty="0" smtClean="0"/>
          </a:p>
          <a:p>
            <a:endParaRPr lang="en-US" dirty="0"/>
          </a:p>
        </p:txBody>
      </p:sp>
    </p:spTree>
    <p:extLst>
      <p:ext uri="{BB962C8B-B14F-4D97-AF65-F5344CB8AC3E}">
        <p14:creationId xmlns:p14="http://schemas.microsoft.com/office/powerpoint/2010/main" val="32942853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Patients who saw a nephrologist at least 12 months prior to initiation of renal replacement therapy, by race and ethnicity, 2005-2013</a:t>
            </a:r>
            <a:endParaRPr lang="en-US" sz="2000" dirty="0"/>
          </a:p>
        </p:txBody>
      </p:sp>
      <p:graphicFrame>
        <p:nvGraphicFramePr>
          <p:cNvPr id="5" name="Object 35"/>
          <p:cNvGraphicFramePr>
            <a:graphicFrameLocks/>
          </p:cNvGraphicFramePr>
          <p:nvPr>
            <p:extLst>
              <p:ext uri="{D42A27DB-BD31-4B8C-83A1-F6EECF244321}">
                <p14:modId xmlns:p14="http://schemas.microsoft.com/office/powerpoint/2010/main" val="3358422394"/>
              </p:ext>
            </p:extLst>
          </p:nvPr>
        </p:nvGraphicFramePr>
        <p:xfrm>
          <a:off x="457200" y="1463040"/>
          <a:ext cx="4114800" cy="4023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35"/>
          <p:cNvGraphicFramePr>
            <a:graphicFrameLocks/>
          </p:cNvGraphicFramePr>
          <p:nvPr>
            <p:extLst>
              <p:ext uri="{D42A27DB-BD31-4B8C-83A1-F6EECF244321}">
                <p14:modId xmlns:p14="http://schemas.microsoft.com/office/powerpoint/2010/main" val="3680870313"/>
              </p:ext>
            </p:extLst>
          </p:nvPr>
        </p:nvGraphicFramePr>
        <p:xfrm>
          <a:off x="4572000" y="1463040"/>
          <a:ext cx="4114800" cy="402336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57200" y="5577840"/>
            <a:ext cx="8229600" cy="707886"/>
          </a:xfrm>
          <a:prstGeom prst="rect">
            <a:avLst/>
          </a:prstGeom>
        </p:spPr>
        <p:txBody>
          <a:bodyPr wrap="square">
            <a:spAutoFit/>
          </a:bodyPr>
          <a:lstStyle/>
          <a:p>
            <a:r>
              <a:rPr lang="en-US" sz="1000" b="1" dirty="0"/>
              <a:t>Key:</a:t>
            </a:r>
            <a:r>
              <a:rPr lang="en-US" sz="1000" dirty="0"/>
              <a:t> </a:t>
            </a:r>
            <a:r>
              <a:rPr lang="en-US" sz="1000" dirty="0" smtClean="0"/>
              <a:t>NHOPI </a:t>
            </a:r>
            <a:r>
              <a:rPr lang="en-US" sz="1000" dirty="0"/>
              <a:t>= </a:t>
            </a:r>
            <a:r>
              <a:rPr lang="en-US" sz="1000" dirty="0" smtClean="0"/>
              <a:t>Native Hawaiian or Other Pacific </a:t>
            </a:r>
            <a:r>
              <a:rPr lang="en-US" sz="1000" dirty="0"/>
              <a:t>Islander; AI/AN = American Indian or Alaska Native.</a:t>
            </a:r>
          </a:p>
          <a:p>
            <a:r>
              <a:rPr lang="en-US" sz="1000" b="1" dirty="0"/>
              <a:t>Source:</a:t>
            </a:r>
            <a:r>
              <a:rPr lang="en-US" sz="1000" dirty="0"/>
              <a:t> </a:t>
            </a:r>
            <a:r>
              <a:rPr lang="en-US" sz="1000" dirty="0" smtClean="0"/>
              <a:t>U.S</a:t>
            </a:r>
            <a:r>
              <a:rPr lang="en-US" sz="1000" dirty="0"/>
              <a:t>. Renal Data System, </a:t>
            </a:r>
            <a:r>
              <a:rPr lang="en-US" sz="1000" dirty="0" smtClean="0"/>
              <a:t>2005-2013. </a:t>
            </a:r>
            <a:r>
              <a:rPr lang="en-US" sz="1000" dirty="0" smtClean="0">
                <a:hlinkClick r:id="rId5"/>
              </a:rPr>
              <a:t>https://www.usrds.org/2015/view/v2_02.aspx</a:t>
            </a:r>
            <a:r>
              <a:rPr lang="en-US" sz="1000" dirty="0" smtClean="0"/>
              <a:t>.</a:t>
            </a:r>
          </a:p>
          <a:p>
            <a:r>
              <a:rPr lang="en-US" sz="1000" b="1" dirty="0" smtClean="0"/>
              <a:t>Note</a:t>
            </a:r>
            <a:r>
              <a:rPr lang="en-US" sz="1000" b="1" dirty="0"/>
              <a:t>: </a:t>
            </a:r>
            <a:r>
              <a:rPr lang="en-US" sz="1000" dirty="0"/>
              <a:t>Hispanic </a:t>
            </a:r>
            <a:r>
              <a:rPr lang="en-US" sz="1000" dirty="0" smtClean="0"/>
              <a:t>includes </a:t>
            </a:r>
            <a:r>
              <a:rPr lang="en-US" sz="1000" dirty="0"/>
              <a:t>all races. These </a:t>
            </a:r>
            <a:r>
              <a:rPr lang="en-US" sz="1000" dirty="0" smtClean="0"/>
              <a:t>charts use </a:t>
            </a:r>
            <a:r>
              <a:rPr lang="en-US" sz="1000" dirty="0"/>
              <a:t>data from the newest version of </a:t>
            </a:r>
            <a:r>
              <a:rPr lang="en-US" sz="1000" dirty="0" smtClean="0"/>
              <a:t>the ESRD Medical Evidence </a:t>
            </a:r>
            <a:r>
              <a:rPr lang="en-US" sz="1000" dirty="0"/>
              <a:t>CMS </a:t>
            </a:r>
            <a:r>
              <a:rPr lang="en-US" sz="1000" dirty="0" smtClean="0"/>
              <a:t>2278 form</a:t>
            </a:r>
            <a:r>
              <a:rPr lang="en-US" sz="1000" dirty="0"/>
              <a:t>. The cohorts include incident </a:t>
            </a:r>
            <a:r>
              <a:rPr lang="en-US" sz="1000" dirty="0" smtClean="0"/>
              <a:t>hemodialysis </a:t>
            </a:r>
            <a:r>
              <a:rPr lang="en-US" sz="1000" dirty="0"/>
              <a:t>patients. </a:t>
            </a:r>
            <a:r>
              <a:rPr lang="en-US" sz="1000" dirty="0" smtClean="0"/>
              <a:t>Includes </a:t>
            </a:r>
            <a:r>
              <a:rPr lang="en-US" sz="1000" dirty="0"/>
              <a:t>only patients for whom it is known whether they saw a nephrologist prior to initiation.</a:t>
            </a:r>
          </a:p>
        </p:txBody>
      </p:sp>
    </p:spTree>
    <p:extLst>
      <p:ext uri="{BB962C8B-B14F-4D97-AF65-F5344CB8AC3E}">
        <p14:creationId xmlns:p14="http://schemas.microsoft.com/office/powerpoint/2010/main" val="25564728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Patients who saw a nephrologist at least 12 months prior to initiation of renal replacement therapy, by sex and age, 2005-2013</a:t>
            </a:r>
            <a:endParaRPr lang="en-US" sz="2000" dirty="0"/>
          </a:p>
        </p:txBody>
      </p:sp>
      <p:graphicFrame>
        <p:nvGraphicFramePr>
          <p:cNvPr id="5" name="Object 35"/>
          <p:cNvGraphicFramePr>
            <a:graphicFrameLocks/>
          </p:cNvGraphicFramePr>
          <p:nvPr>
            <p:extLst>
              <p:ext uri="{D42A27DB-BD31-4B8C-83A1-F6EECF244321}">
                <p14:modId xmlns:p14="http://schemas.microsoft.com/office/powerpoint/2010/main" val="696270550"/>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35"/>
          <p:cNvGraphicFramePr>
            <a:graphicFrameLocks/>
          </p:cNvGraphicFramePr>
          <p:nvPr>
            <p:extLst>
              <p:ext uri="{D42A27DB-BD31-4B8C-83A1-F6EECF244321}">
                <p14:modId xmlns:p14="http://schemas.microsoft.com/office/powerpoint/2010/main" val="376614354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57200" y="5577840"/>
            <a:ext cx="8229600" cy="553998"/>
          </a:xfrm>
          <a:prstGeom prst="rect">
            <a:avLst/>
          </a:prstGeom>
        </p:spPr>
        <p:txBody>
          <a:bodyPr wrap="square">
            <a:spAutoFit/>
          </a:bodyPr>
          <a:lstStyle/>
          <a:p>
            <a:r>
              <a:rPr lang="en-US" sz="1000" b="1" dirty="0"/>
              <a:t>Source:</a:t>
            </a:r>
            <a:r>
              <a:rPr lang="en-US" sz="1000" dirty="0"/>
              <a:t> U.S. Renal Data System, </a:t>
            </a:r>
            <a:r>
              <a:rPr lang="en-US" sz="1000" dirty="0" smtClean="0"/>
              <a:t>2005-2013. </a:t>
            </a:r>
            <a:r>
              <a:rPr lang="en-US" sz="1000" dirty="0" smtClean="0">
                <a:hlinkClick r:id="rId5"/>
              </a:rPr>
              <a:t>https://www.usrds.org/2015/view/v2_02.aspx</a:t>
            </a:r>
            <a:r>
              <a:rPr lang="en-US" sz="1000" dirty="0" smtClean="0"/>
              <a:t>.</a:t>
            </a:r>
            <a:endParaRPr lang="en-US" sz="1000" dirty="0"/>
          </a:p>
          <a:p>
            <a:r>
              <a:rPr lang="en-US" sz="1000" b="1" dirty="0" smtClean="0"/>
              <a:t>Note:</a:t>
            </a:r>
            <a:r>
              <a:rPr lang="en-US" sz="1000" dirty="0" smtClean="0"/>
              <a:t> These charts </a:t>
            </a:r>
            <a:r>
              <a:rPr lang="en-US" sz="1000" dirty="0"/>
              <a:t>use data from the newest version of </a:t>
            </a:r>
            <a:r>
              <a:rPr lang="en-US" sz="1000" dirty="0" smtClean="0"/>
              <a:t>the ESRD Medical Evidence CMS 2278 </a:t>
            </a:r>
            <a:r>
              <a:rPr lang="en-US" sz="1000" dirty="0"/>
              <a:t>form. The cohorts include incident </a:t>
            </a:r>
            <a:r>
              <a:rPr lang="en-US" sz="1000" dirty="0" smtClean="0"/>
              <a:t>hemodialysis </a:t>
            </a:r>
            <a:r>
              <a:rPr lang="en-US" sz="1000" dirty="0"/>
              <a:t>patients. Includes only patients for whom it is known whether they saw a nephrologist prior to initiation.</a:t>
            </a:r>
          </a:p>
        </p:txBody>
      </p:sp>
    </p:spTree>
    <p:extLst>
      <p:ext uri="{BB962C8B-B14F-4D97-AF65-F5344CB8AC3E}">
        <p14:creationId xmlns:p14="http://schemas.microsoft.com/office/powerpoint/2010/main" val="21527522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 hemodialysis patients who use arteriovenous fistulas as the primary mode of vascular access, by race and sex, 2012-2013</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172974249"/>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122517208"/>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577840"/>
            <a:ext cx="7406640" cy="457200"/>
          </a:xfrm>
          <a:prstGeom prst="rect">
            <a:avLst/>
          </a:prstGeom>
          <a:noFill/>
        </p:spPr>
        <p:txBody>
          <a:bodyPr wrap="square" rtlCol="0">
            <a:spAutoFit/>
          </a:bodyPr>
          <a:lstStyle/>
          <a:p>
            <a:r>
              <a:rPr lang="en-US" sz="1000" b="1" dirty="0" smtClean="0"/>
              <a:t>Key:</a:t>
            </a:r>
            <a:r>
              <a:rPr lang="en-US" sz="1000" dirty="0" smtClean="0"/>
              <a:t> </a:t>
            </a:r>
            <a:r>
              <a:rPr lang="en-US" sz="1000" dirty="0"/>
              <a:t>NHOPI = Native Hawaiian or Other Pacific Islander; AI/AN = American Indian or Alaska Native.</a:t>
            </a:r>
          </a:p>
          <a:p>
            <a:r>
              <a:rPr lang="en-US" sz="1000" b="1" dirty="0" smtClean="0"/>
              <a:t>Source: </a:t>
            </a:r>
            <a:r>
              <a:rPr lang="en-US" sz="1000" dirty="0"/>
              <a:t>U.S. Renal Data System, </a:t>
            </a:r>
            <a:r>
              <a:rPr lang="en-US" sz="1000" dirty="0" smtClean="0"/>
              <a:t>2012-2013. </a:t>
            </a:r>
            <a:r>
              <a:rPr lang="en-US" sz="1000" dirty="0" smtClean="0">
                <a:hlinkClick r:id="rId5"/>
              </a:rPr>
              <a:t>https://www.usrds.org/2015/view/v2_02.aspx</a:t>
            </a:r>
            <a:r>
              <a:rPr lang="en-US" sz="1000" dirty="0" smtClean="0"/>
              <a:t>.</a:t>
            </a:r>
            <a:endParaRPr lang="en-US" sz="1000" dirty="0"/>
          </a:p>
        </p:txBody>
      </p:sp>
    </p:spTree>
    <p:extLst>
      <p:ext uri="{BB962C8B-B14F-4D97-AF65-F5344CB8AC3E}">
        <p14:creationId xmlns:p14="http://schemas.microsoft.com/office/powerpoint/2010/main" val="2989711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for 2015</a:t>
            </a:r>
            <a:endParaRPr lang="en-US" dirty="0"/>
          </a:p>
        </p:txBody>
      </p:sp>
      <p:sp>
        <p:nvSpPr>
          <p:cNvPr id="3" name="Content Placeholder 2"/>
          <p:cNvSpPr>
            <a:spLocks noGrp="1"/>
          </p:cNvSpPr>
          <p:nvPr>
            <p:ph idx="1"/>
          </p:nvPr>
        </p:nvSpPr>
        <p:spPr>
          <a:xfrm>
            <a:off x="457200" y="1524000"/>
            <a:ext cx="8229600" cy="5334000"/>
          </a:xfrm>
        </p:spPr>
        <p:txBody>
          <a:bodyPr>
            <a:normAutofit/>
          </a:bodyPr>
          <a:lstStyle/>
          <a:p>
            <a:r>
              <a:rPr lang="en-US" dirty="0" smtClean="0"/>
              <a:t>New </a:t>
            </a:r>
            <a:r>
              <a:rPr lang="en-US" dirty="0"/>
              <a:t>National Healthcare Quality and Disparities Report (</a:t>
            </a:r>
            <a:r>
              <a:rPr lang="en-US" dirty="0" smtClean="0"/>
              <a:t>QDR)</a:t>
            </a:r>
          </a:p>
          <a:p>
            <a:pPr lvl="1"/>
            <a:r>
              <a:rPr lang="en-US" dirty="0" smtClean="0"/>
              <a:t>Integrates the </a:t>
            </a:r>
            <a:r>
              <a:rPr lang="en-US" i="1" dirty="0"/>
              <a:t>National Healthcare Quality and Disparities Report </a:t>
            </a:r>
            <a:r>
              <a:rPr lang="en-US" dirty="0"/>
              <a:t>and </a:t>
            </a:r>
            <a:r>
              <a:rPr lang="en-US" i="1" dirty="0"/>
              <a:t>National Quality Strategy Update </a:t>
            </a:r>
            <a:r>
              <a:rPr lang="en-US" dirty="0" smtClean="0"/>
              <a:t>in </a:t>
            </a:r>
            <a:r>
              <a:rPr lang="en-US" dirty="0"/>
              <a:t>a joint effort </a:t>
            </a:r>
            <a:r>
              <a:rPr lang="en-US" dirty="0" smtClean="0"/>
              <a:t>to address the </a:t>
            </a:r>
            <a:r>
              <a:rPr lang="en-US" dirty="0"/>
              <a:t>progress made against the National Quality Strategy priorities at the 5-year anniversary of the Strategy. </a:t>
            </a:r>
            <a:endParaRPr lang="en-US" dirty="0" smtClean="0"/>
          </a:p>
          <a:p>
            <a:pPr lvl="1"/>
            <a:r>
              <a:rPr lang="en-US" dirty="0" smtClean="0"/>
              <a:t>Describes </a:t>
            </a:r>
            <a:r>
              <a:rPr lang="en-US" dirty="0"/>
              <a:t>the nation’s progress in improving health care access, quality, and disparities.</a:t>
            </a:r>
          </a:p>
        </p:txBody>
      </p:sp>
    </p:spTree>
    <p:extLst>
      <p:ext uri="{BB962C8B-B14F-4D97-AF65-F5344CB8AC3E}">
        <p14:creationId xmlns:p14="http://schemas.microsoft.com/office/powerpoint/2010/main" val="2839042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Dialysis patients under age 70 who were registered for transplantation or received a deceased donor kidney within a year of ESRD initiation, by race and ethnicity, 2000-2013</a:t>
            </a:r>
            <a:endParaRPr lang="en-US" sz="1800" dirty="0"/>
          </a:p>
        </p:txBody>
      </p:sp>
      <p:graphicFrame>
        <p:nvGraphicFramePr>
          <p:cNvPr id="5" name="Object 35"/>
          <p:cNvGraphicFramePr>
            <a:graphicFrameLocks/>
          </p:cNvGraphicFramePr>
          <p:nvPr>
            <p:extLst>
              <p:ext uri="{D42A27DB-BD31-4B8C-83A1-F6EECF244321}">
                <p14:modId xmlns:p14="http://schemas.microsoft.com/office/powerpoint/2010/main" val="3863245541"/>
              </p:ext>
            </p:extLst>
          </p:nvPr>
        </p:nvGraphicFramePr>
        <p:xfrm>
          <a:off x="457200" y="1463040"/>
          <a:ext cx="41148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35"/>
          <p:cNvGraphicFramePr>
            <a:graphicFrameLocks/>
          </p:cNvGraphicFramePr>
          <p:nvPr>
            <p:extLst>
              <p:ext uri="{D42A27DB-BD31-4B8C-83A1-F6EECF244321}">
                <p14:modId xmlns:p14="http://schemas.microsoft.com/office/powerpoint/2010/main" val="1266965084"/>
              </p:ext>
            </p:extLst>
          </p:nvPr>
        </p:nvGraphicFramePr>
        <p:xfrm>
          <a:off x="4572000" y="1463040"/>
          <a:ext cx="41148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57200" y="5303520"/>
            <a:ext cx="8229600" cy="1015663"/>
          </a:xfrm>
          <a:prstGeom prst="rect">
            <a:avLst/>
          </a:prstGeom>
        </p:spPr>
        <p:txBody>
          <a:bodyPr wrap="square">
            <a:spAutoFit/>
          </a:bodyPr>
          <a:lstStyle/>
          <a:p>
            <a:r>
              <a:rPr lang="en-US" sz="1000" b="1" dirty="0"/>
              <a:t>Key:</a:t>
            </a:r>
            <a:r>
              <a:rPr lang="en-US" sz="1000" dirty="0"/>
              <a:t> </a:t>
            </a:r>
            <a:r>
              <a:rPr lang="en-US" sz="1000" dirty="0" smtClean="0"/>
              <a:t>NHOPI </a:t>
            </a:r>
            <a:r>
              <a:rPr lang="en-US" sz="1000" dirty="0"/>
              <a:t>= </a:t>
            </a:r>
            <a:r>
              <a:rPr lang="en-US" sz="1000" dirty="0" smtClean="0"/>
              <a:t>Native Hawaiian or Other Pacific </a:t>
            </a:r>
            <a:r>
              <a:rPr lang="en-US" sz="1000" dirty="0"/>
              <a:t>Islander; AI/AN = American Indian or Alaska Native.</a:t>
            </a:r>
          </a:p>
          <a:p>
            <a:r>
              <a:rPr lang="en-US" sz="1000" b="1" dirty="0"/>
              <a:t>Source:</a:t>
            </a:r>
            <a:r>
              <a:rPr lang="en-US" sz="1000" dirty="0"/>
              <a:t> </a:t>
            </a:r>
            <a:r>
              <a:rPr lang="en-US" sz="1000" dirty="0" smtClean="0"/>
              <a:t>U.S</a:t>
            </a:r>
            <a:r>
              <a:rPr lang="en-US" sz="1000" dirty="0"/>
              <a:t>. Renal Data System, </a:t>
            </a:r>
            <a:r>
              <a:rPr lang="en-US" sz="1000" dirty="0" smtClean="0"/>
              <a:t>2000-2013. </a:t>
            </a:r>
            <a:r>
              <a:rPr lang="en-US" sz="1000" dirty="0" smtClean="0">
                <a:hlinkClick r:id="rId5"/>
              </a:rPr>
              <a:t>https://www.usrds.org/2015/view/v2_02.aspx</a:t>
            </a:r>
            <a:r>
              <a:rPr lang="en-US" sz="1000" dirty="0" smtClean="0"/>
              <a:t>.</a:t>
            </a:r>
          </a:p>
          <a:p>
            <a:r>
              <a:rPr lang="en-US" sz="1000" b="1" dirty="0" smtClean="0"/>
              <a:t>Note</a:t>
            </a:r>
            <a:r>
              <a:rPr lang="en-US" sz="1000" b="1" dirty="0"/>
              <a:t>:</a:t>
            </a:r>
            <a:r>
              <a:rPr lang="en-US" sz="1000" dirty="0"/>
              <a:t> Hispanic </a:t>
            </a:r>
            <a:r>
              <a:rPr lang="en-US" sz="1000" dirty="0" smtClean="0"/>
              <a:t>includes </a:t>
            </a:r>
            <a:r>
              <a:rPr lang="en-US" sz="1000" dirty="0"/>
              <a:t>all races. The cohort includes patients from </a:t>
            </a:r>
            <a:r>
              <a:rPr lang="en-US" sz="1000" dirty="0" smtClean="0"/>
              <a:t>2000-2013 </a:t>
            </a:r>
            <a:r>
              <a:rPr lang="en-US" sz="1000" dirty="0"/>
              <a:t>who </a:t>
            </a:r>
            <a:r>
              <a:rPr lang="en-US" sz="1000" dirty="0" smtClean="0"/>
              <a:t>were </a:t>
            </a:r>
            <a:r>
              <a:rPr lang="en-US" sz="1000" dirty="0"/>
              <a:t>younger than 70 at the initiation of ESRD. Percentages are calculated as the number of patients placed on the deceased donor organ waiting list or receiving a deceased donor transplant within </a:t>
            </a:r>
            <a:r>
              <a:rPr lang="en-US" sz="1000" dirty="0" smtClean="0"/>
              <a:t>1 </a:t>
            </a:r>
            <a:r>
              <a:rPr lang="en-US" sz="1000" dirty="0"/>
              <a:t>year of initiation, divided by the number of patients without a living donor available (i.e., patients receiving a living donor transplant are excluded), and are estimated using the Kaplan-Meier methodology</a:t>
            </a:r>
            <a:r>
              <a:rPr lang="en-US" sz="1000" dirty="0" smtClean="0"/>
              <a:t>.</a:t>
            </a:r>
            <a:endParaRPr lang="en-US" sz="1000" dirty="0"/>
          </a:p>
        </p:txBody>
      </p:sp>
      <p:cxnSp>
        <p:nvCxnSpPr>
          <p:cNvPr id="4" name="Straight Connector 3"/>
          <p:cNvCxnSpPr/>
          <p:nvPr/>
        </p:nvCxnSpPr>
        <p:spPr>
          <a:xfrm flipH="1">
            <a:off x="1188720" y="3524834"/>
            <a:ext cx="3337560" cy="0"/>
          </a:xfrm>
          <a:prstGeom prst="line">
            <a:avLst/>
          </a:prstGeom>
          <a:ln w="19050" cap="sq"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276088" y="3529584"/>
            <a:ext cx="3291840" cy="0"/>
          </a:xfrm>
          <a:prstGeom prst="line">
            <a:avLst/>
          </a:prstGeom>
          <a:ln w="1905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Text Box 31"/>
          <p:cNvSpPr txBox="1">
            <a:spLocks noChangeArrowheads="1"/>
          </p:cNvSpPr>
          <p:nvPr/>
        </p:nvSpPr>
        <p:spPr bwMode="auto">
          <a:xfrm>
            <a:off x="2331720" y="3273552"/>
            <a:ext cx="2194560" cy="210312"/>
          </a:xfrm>
          <a:prstGeom prst="rect">
            <a:avLst/>
          </a:prstGeom>
          <a:solidFill>
            <a:srgbClr val="FFFFFF"/>
          </a:solidFill>
          <a:ln w="9525">
            <a:solidFill>
              <a:srgbClr val="000000"/>
            </a:solidFill>
            <a:miter lim="800000"/>
            <a:headEnd/>
            <a:tailEnd/>
          </a:ln>
        </p:spPr>
        <p:txBody>
          <a:bodyPr rot="0" vert="horz" wrap="square" lIns="45720" tIns="45720" rIns="4572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ctr">
              <a:lnSpc>
                <a:spcPct val="115000"/>
              </a:lnSpc>
              <a:spcBef>
                <a:spcPts val="0"/>
              </a:spcBef>
              <a:spcAft>
                <a:spcPts val="1000"/>
              </a:spcAft>
            </a:pPr>
            <a:r>
              <a:rPr lang="en-US" sz="1000" dirty="0" smtClean="0">
                <a:effectLst/>
                <a:ea typeface="Times New Roman"/>
                <a:cs typeface="Times New Roman"/>
              </a:rPr>
              <a:t>2011 </a:t>
            </a:r>
            <a:r>
              <a:rPr lang="en-US" sz="1000" dirty="0">
                <a:effectLst/>
                <a:ea typeface="Times New Roman"/>
                <a:cs typeface="Times New Roman"/>
              </a:rPr>
              <a:t>Achievable Benchmark: </a:t>
            </a:r>
            <a:r>
              <a:rPr lang="en-US" sz="1000" dirty="0" smtClean="0">
                <a:effectLst/>
                <a:ea typeface="Times New Roman"/>
                <a:cs typeface="Times New Roman"/>
              </a:rPr>
              <a:t>20.6%</a:t>
            </a:r>
            <a:endParaRPr lang="en-US" sz="1100" dirty="0">
              <a:effectLst/>
              <a:ea typeface="Times New Roman"/>
              <a:cs typeface="Times New Roman"/>
            </a:endParaRPr>
          </a:p>
        </p:txBody>
      </p:sp>
    </p:spTree>
    <p:extLst>
      <p:ext uri="{BB962C8B-B14F-4D97-AF65-F5344CB8AC3E}">
        <p14:creationId xmlns:p14="http://schemas.microsoft.com/office/powerpoint/2010/main" val="4603759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Dialysis patients under age 70 who were registered for transplantation or received a deceased donor kidney within a year of ESRD initiation, by sex and age, 2000-2013</a:t>
            </a:r>
            <a:endParaRPr lang="en-US" sz="1800" dirty="0"/>
          </a:p>
        </p:txBody>
      </p:sp>
      <p:graphicFrame>
        <p:nvGraphicFramePr>
          <p:cNvPr id="5" name="Object 35"/>
          <p:cNvGraphicFramePr>
            <a:graphicFrameLocks/>
          </p:cNvGraphicFramePr>
          <p:nvPr>
            <p:extLst>
              <p:ext uri="{D42A27DB-BD31-4B8C-83A1-F6EECF244321}">
                <p14:modId xmlns:p14="http://schemas.microsoft.com/office/powerpoint/2010/main" val="1277356928"/>
              </p:ext>
            </p:extLst>
          </p:nvPr>
        </p:nvGraphicFramePr>
        <p:xfrm>
          <a:off x="457200" y="1463040"/>
          <a:ext cx="4114800" cy="3840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Object 35"/>
          <p:cNvGraphicFramePr>
            <a:graphicFrameLocks/>
          </p:cNvGraphicFramePr>
          <p:nvPr>
            <p:extLst>
              <p:ext uri="{D42A27DB-BD31-4B8C-83A1-F6EECF244321}">
                <p14:modId xmlns:p14="http://schemas.microsoft.com/office/powerpoint/2010/main" val="269142399"/>
              </p:ext>
            </p:extLst>
          </p:nvPr>
        </p:nvGraphicFramePr>
        <p:xfrm>
          <a:off x="4572000" y="1463040"/>
          <a:ext cx="4114800" cy="384048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57200" y="5486400"/>
            <a:ext cx="8229600" cy="861774"/>
          </a:xfrm>
          <a:prstGeom prst="rect">
            <a:avLst/>
          </a:prstGeom>
        </p:spPr>
        <p:txBody>
          <a:bodyPr wrap="square">
            <a:spAutoFit/>
          </a:bodyPr>
          <a:lstStyle/>
          <a:p>
            <a:r>
              <a:rPr lang="en-US" sz="1000" b="1" dirty="0"/>
              <a:t>Source:</a:t>
            </a:r>
            <a:r>
              <a:rPr lang="en-US" sz="1000" dirty="0"/>
              <a:t> U.S. Renal Data System, </a:t>
            </a:r>
            <a:r>
              <a:rPr lang="en-US" sz="1000" dirty="0" smtClean="0"/>
              <a:t>2000-2013. </a:t>
            </a:r>
            <a:r>
              <a:rPr lang="en-US" sz="1000" dirty="0" smtClean="0">
                <a:hlinkClick r:id="rId5"/>
              </a:rPr>
              <a:t>https://www.usrds.org/2015/view/v2_02.aspx</a:t>
            </a:r>
            <a:r>
              <a:rPr lang="en-US" sz="1000" dirty="0" smtClean="0"/>
              <a:t> </a:t>
            </a:r>
            <a:endParaRPr lang="en-US" sz="1000" dirty="0"/>
          </a:p>
          <a:p>
            <a:r>
              <a:rPr lang="en-US" sz="1000" b="1" dirty="0" smtClean="0"/>
              <a:t>Denominator: </a:t>
            </a:r>
            <a:r>
              <a:rPr lang="en-US" sz="1000" dirty="0" smtClean="0"/>
              <a:t>Patients younger </a:t>
            </a:r>
            <a:r>
              <a:rPr lang="en-US" sz="1000" dirty="0"/>
              <a:t>than 70 at </a:t>
            </a:r>
            <a:r>
              <a:rPr lang="en-US" sz="1000" dirty="0" smtClean="0"/>
              <a:t>ESRD initiation. </a:t>
            </a:r>
            <a:endParaRPr lang="en-US" sz="1000" b="1" dirty="0" smtClean="0"/>
          </a:p>
          <a:p>
            <a:r>
              <a:rPr lang="en-US" sz="1000" b="1" dirty="0" smtClean="0"/>
              <a:t>Note:</a:t>
            </a:r>
            <a:r>
              <a:rPr lang="en-US" sz="1000" dirty="0" smtClean="0"/>
              <a:t> Percentages </a:t>
            </a:r>
            <a:r>
              <a:rPr lang="en-US" sz="1000" dirty="0"/>
              <a:t>are calculated as the number of patients placed on the deceased donor organ waiting list or receiving a deceased donor transplant within </a:t>
            </a:r>
            <a:r>
              <a:rPr lang="en-US" sz="1000" dirty="0" smtClean="0"/>
              <a:t>1 </a:t>
            </a:r>
            <a:r>
              <a:rPr lang="en-US" sz="1000" dirty="0"/>
              <a:t>year of initiation, divided by the number of patients without a living donor available (i.e., patients receiving a living donor transplant are excluded), and are estimated using the Kaplan-Meier </a:t>
            </a:r>
            <a:r>
              <a:rPr lang="en-US" sz="1000" dirty="0" smtClean="0"/>
              <a:t>methodology.</a:t>
            </a:r>
            <a:endParaRPr lang="en-US" sz="1000" dirty="0"/>
          </a:p>
        </p:txBody>
      </p:sp>
      <p:cxnSp>
        <p:nvCxnSpPr>
          <p:cNvPr id="8" name="Straight Connector 7"/>
          <p:cNvCxnSpPr/>
          <p:nvPr/>
        </p:nvCxnSpPr>
        <p:spPr>
          <a:xfrm flipH="1">
            <a:off x="1219200" y="2468880"/>
            <a:ext cx="3200400" cy="1"/>
          </a:xfrm>
          <a:prstGeom prst="line">
            <a:avLst/>
          </a:prstGeom>
          <a:ln w="1905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257800" y="4114800"/>
            <a:ext cx="3337560" cy="1"/>
          </a:xfrm>
          <a:prstGeom prst="line">
            <a:avLst/>
          </a:prstGeom>
          <a:ln w="19050" cmpd="sng">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4" name="Text Box 31"/>
          <p:cNvSpPr txBox="1">
            <a:spLocks noChangeArrowheads="1"/>
          </p:cNvSpPr>
          <p:nvPr/>
        </p:nvSpPr>
        <p:spPr bwMode="auto">
          <a:xfrm>
            <a:off x="1905000" y="2125881"/>
            <a:ext cx="2194560" cy="274320"/>
          </a:xfrm>
          <a:prstGeom prst="rect">
            <a:avLst/>
          </a:prstGeom>
          <a:solidFill>
            <a:srgbClr val="FFFFFF"/>
          </a:solidFill>
          <a:ln w="9525">
            <a:solidFill>
              <a:srgbClr val="000000"/>
            </a:solidFill>
            <a:miter lim="800000"/>
            <a:headEnd/>
            <a:tailEnd/>
          </a:ln>
        </p:spPr>
        <p:txBody>
          <a:bodyPr rot="0" vert="horz" wrap="square" lIns="45720" tIns="45720" rIns="45720" bIns="4572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ctr">
              <a:lnSpc>
                <a:spcPct val="115000"/>
              </a:lnSpc>
              <a:spcBef>
                <a:spcPts val="0"/>
              </a:spcBef>
              <a:spcAft>
                <a:spcPts val="1000"/>
              </a:spcAft>
            </a:pPr>
            <a:r>
              <a:rPr lang="en-US" sz="1000" dirty="0" smtClean="0">
                <a:effectLst/>
                <a:latin typeface="Arial" panose="020B0604020202020204" pitchFamily="34" charset="0"/>
                <a:ea typeface="Times New Roman"/>
                <a:cs typeface="Arial" panose="020B0604020202020204" pitchFamily="34" charset="0"/>
              </a:rPr>
              <a:t>2011 </a:t>
            </a:r>
            <a:r>
              <a:rPr lang="en-US" sz="1000" dirty="0">
                <a:effectLst/>
                <a:latin typeface="Arial" panose="020B0604020202020204" pitchFamily="34" charset="0"/>
                <a:ea typeface="Times New Roman"/>
                <a:cs typeface="Arial" panose="020B0604020202020204" pitchFamily="34" charset="0"/>
              </a:rPr>
              <a:t>Achievable Benchmark: </a:t>
            </a:r>
            <a:r>
              <a:rPr lang="en-US" sz="1000" dirty="0" smtClean="0">
                <a:effectLst/>
                <a:latin typeface="Arial" panose="020B0604020202020204" pitchFamily="34" charset="0"/>
                <a:ea typeface="Times New Roman"/>
                <a:cs typeface="Arial" panose="020B0604020202020204" pitchFamily="34" charset="0"/>
              </a:rPr>
              <a:t>20.6%</a:t>
            </a:r>
            <a:endParaRPr lang="en-US" sz="1100" dirty="0">
              <a:effectLst/>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28144708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Standardized mortality ratios on hemodialysis, by State or territory, 2014</a:t>
            </a:r>
          </a:p>
        </p:txBody>
      </p:sp>
      <p:grpSp>
        <p:nvGrpSpPr>
          <p:cNvPr id="5" name="Group 332"/>
          <p:cNvGrpSpPr>
            <a:grpSpLocks noChangeAspect="1"/>
          </p:cNvGrpSpPr>
          <p:nvPr/>
        </p:nvGrpSpPr>
        <p:grpSpPr bwMode="auto">
          <a:xfrm>
            <a:off x="1143000" y="1371600"/>
            <a:ext cx="6400800" cy="3887778"/>
            <a:chOff x="816" y="576"/>
            <a:chExt cx="4854" cy="2948"/>
          </a:xfrm>
        </p:grpSpPr>
        <p:sp>
          <p:nvSpPr>
            <p:cNvPr id="6"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 name="Freeform 40"/>
            <p:cNvSpPr>
              <a:spLocks/>
            </p:cNvSpPr>
            <p:nvPr/>
          </p:nvSpPr>
          <p:spPr bwMode="auto">
            <a:xfrm>
              <a:off x="1927" y="1244"/>
              <a:ext cx="617"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 name="Freeform 46"/>
            <p:cNvSpPr>
              <a:spLocks/>
            </p:cNvSpPr>
            <p:nvPr/>
          </p:nvSpPr>
          <p:spPr bwMode="auto">
            <a:xfrm>
              <a:off x="2504"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 name="Freeform 50"/>
            <p:cNvSpPr>
              <a:spLocks/>
            </p:cNvSpPr>
            <p:nvPr/>
          </p:nvSpPr>
          <p:spPr bwMode="auto">
            <a:xfrm>
              <a:off x="3124" y="1509"/>
              <a:ext cx="523"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 name="Freeform 51"/>
            <p:cNvSpPr>
              <a:spLocks/>
            </p:cNvSpPr>
            <p:nvPr/>
          </p:nvSpPr>
          <p:spPr bwMode="auto">
            <a:xfrm>
              <a:off x="3190" y="1841"/>
              <a:ext cx="581"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 name="Freeform 52"/>
            <p:cNvSpPr>
              <a:spLocks/>
            </p:cNvSpPr>
            <p:nvPr/>
          </p:nvSpPr>
          <p:spPr bwMode="auto">
            <a:xfrm>
              <a:off x="3288" y="2308"/>
              <a:ext cx="440"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 name="Freeform 56"/>
            <p:cNvSpPr>
              <a:spLocks/>
            </p:cNvSpPr>
            <p:nvPr/>
          </p:nvSpPr>
          <p:spPr bwMode="auto">
            <a:xfrm>
              <a:off x="3410" y="1118"/>
              <a:ext cx="465"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3" name="Freeform 58"/>
            <p:cNvSpPr>
              <a:spLocks/>
            </p:cNvSpPr>
            <p:nvPr/>
          </p:nvSpPr>
          <p:spPr bwMode="auto">
            <a:xfrm>
              <a:off x="3849" y="1665"/>
              <a:ext cx="270"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4"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5" name="Freeform 60"/>
            <p:cNvSpPr>
              <a:spLocks/>
            </p:cNvSpPr>
            <p:nvPr/>
          </p:nvSpPr>
          <p:spPr bwMode="auto">
            <a:xfrm>
              <a:off x="3678" y="2219"/>
              <a:ext cx="749"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6"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7" name="Freeform 62"/>
            <p:cNvSpPr>
              <a:spLocks/>
            </p:cNvSpPr>
            <p:nvPr/>
          </p:nvSpPr>
          <p:spPr bwMode="auto">
            <a:xfrm>
              <a:off x="3866" y="2447"/>
              <a:ext cx="332"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8"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0"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1"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2" name="Freeform 67"/>
            <p:cNvSpPr>
              <a:spLocks/>
            </p:cNvSpPr>
            <p:nvPr/>
          </p:nvSpPr>
          <p:spPr bwMode="auto">
            <a:xfrm>
              <a:off x="4552" y="1774"/>
              <a:ext cx="399"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3" name="Freeform 68"/>
            <p:cNvSpPr>
              <a:spLocks/>
            </p:cNvSpPr>
            <p:nvPr/>
          </p:nvSpPr>
          <p:spPr bwMode="auto">
            <a:xfrm>
              <a:off x="4252" y="1846"/>
              <a:ext cx="674"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 name="Freeform 69"/>
            <p:cNvSpPr>
              <a:spLocks/>
            </p:cNvSpPr>
            <p:nvPr/>
          </p:nvSpPr>
          <p:spPr bwMode="auto">
            <a:xfrm>
              <a:off x="4898"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 name="Freeform 70"/>
            <p:cNvSpPr>
              <a:spLocks/>
            </p:cNvSpPr>
            <p:nvPr/>
          </p:nvSpPr>
          <p:spPr bwMode="auto">
            <a:xfrm>
              <a:off x="4212"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 name="Freeform 72"/>
            <p:cNvSpPr>
              <a:spLocks/>
            </p:cNvSpPr>
            <p:nvPr/>
          </p:nvSpPr>
          <p:spPr bwMode="auto">
            <a:xfrm>
              <a:off x="4858" y="1759"/>
              <a:ext cx="93"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 name="Freeform 73"/>
            <p:cNvSpPr>
              <a:spLocks/>
            </p:cNvSpPr>
            <p:nvPr/>
          </p:nvSpPr>
          <p:spPr bwMode="auto">
            <a:xfrm>
              <a:off x="4429" y="1510"/>
              <a:ext cx="509"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9"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0" name="Freeform 75"/>
            <p:cNvSpPr>
              <a:spLocks/>
            </p:cNvSpPr>
            <p:nvPr/>
          </p:nvSpPr>
          <p:spPr bwMode="auto">
            <a:xfrm>
              <a:off x="4483" y="1136"/>
              <a:ext cx="522"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1" name="Freeform 76"/>
            <p:cNvSpPr>
              <a:spLocks/>
            </p:cNvSpPr>
            <p:nvPr/>
          </p:nvSpPr>
          <p:spPr bwMode="auto">
            <a:xfrm>
              <a:off x="4965" y="1637"/>
              <a:ext cx="15"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2"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3"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4"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5"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6" name="Freeform 81"/>
            <p:cNvSpPr>
              <a:spLocks/>
            </p:cNvSpPr>
            <p:nvPr/>
          </p:nvSpPr>
          <p:spPr bwMode="auto">
            <a:xfrm>
              <a:off x="5221"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7"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8"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9" name="Freeform 84"/>
            <p:cNvSpPr>
              <a:spLocks/>
            </p:cNvSpPr>
            <p:nvPr/>
          </p:nvSpPr>
          <p:spPr bwMode="auto">
            <a:xfrm>
              <a:off x="5047" y="1059"/>
              <a:ext cx="133"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0"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rgbClr val="0072C6"/>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 name="Freeform 88"/>
            <p:cNvSpPr>
              <a:spLocks/>
            </p:cNvSpPr>
            <p:nvPr/>
          </p:nvSpPr>
          <p:spPr bwMode="auto">
            <a:xfrm>
              <a:off x="882" y="84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 name="Freeform 89"/>
            <p:cNvSpPr>
              <a:spLocks/>
            </p:cNvSpPr>
            <p:nvPr/>
          </p:nvSpPr>
          <p:spPr bwMode="auto">
            <a:xfrm>
              <a:off x="816" y="1304"/>
              <a:ext cx="693"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5"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6"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7" name="Freeform 92"/>
            <p:cNvSpPr>
              <a:spLocks/>
            </p:cNvSpPr>
            <p:nvPr/>
          </p:nvSpPr>
          <p:spPr bwMode="auto">
            <a:xfrm>
              <a:off x="1665" y="701"/>
              <a:ext cx="895"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8"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69"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0"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1"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72"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3" name="Freeform 98"/>
            <p:cNvSpPr>
              <a:spLocks/>
            </p:cNvSpPr>
            <p:nvPr/>
          </p:nvSpPr>
          <p:spPr bwMode="auto">
            <a:xfrm>
              <a:off x="2531"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4"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5" name="Freeform 100"/>
            <p:cNvSpPr>
              <a:spLocks/>
            </p:cNvSpPr>
            <p:nvPr/>
          </p:nvSpPr>
          <p:spPr bwMode="auto">
            <a:xfrm>
              <a:off x="2480" y="1518"/>
              <a:ext cx="723"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6"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7"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8"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9"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0"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1"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2"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3"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accent1">
                    <a:lumMod val="60000"/>
                    <a:lumOff val="40000"/>
                  </a:schemeClr>
                </a:solidFill>
                <a:latin typeface="Arial" pitchFamily="34" charset="0"/>
                <a:cs typeface="Arial" pitchFamily="34" charset="0"/>
              </a:endParaRPr>
            </a:p>
          </p:txBody>
        </p:sp>
        <p:sp>
          <p:nvSpPr>
            <p:cNvPr id="84"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5"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6"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7"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8"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9"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0" name="Freeform 115"/>
            <p:cNvSpPr>
              <a:spLocks/>
            </p:cNvSpPr>
            <p:nvPr/>
          </p:nvSpPr>
          <p:spPr bwMode="auto">
            <a:xfrm>
              <a:off x="3553" y="2445"/>
              <a:ext cx="311"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1"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2"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3"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4"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5"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pattFill prst="pct5">
              <a:fgClr>
                <a:schemeClr val="accent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6"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pattFill prst="pct5">
              <a:fgClr>
                <a:schemeClr val="tx1"/>
              </a:fgClr>
              <a:bgClr>
                <a:schemeClr val="bg1"/>
              </a:bgClr>
            </a:patt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7"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8" name="Freeform 123"/>
            <p:cNvSpPr>
              <a:spLocks/>
            </p:cNvSpPr>
            <p:nvPr/>
          </p:nvSpPr>
          <p:spPr bwMode="auto">
            <a:xfrm>
              <a:off x="4874" y="1932"/>
              <a:ext cx="37"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9" name="Freeform 124"/>
            <p:cNvSpPr>
              <a:spLocks/>
            </p:cNvSpPr>
            <p:nvPr/>
          </p:nvSpPr>
          <p:spPr bwMode="auto">
            <a:xfrm>
              <a:off x="4190" y="2112"/>
              <a:ext cx="748"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100"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1"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AABA0A"/>
            </a:solid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2"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3"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4"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5"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6"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1">
                <a:lumMod val="20000"/>
                <a:lumOff val="8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7" name="Freeform 132"/>
            <p:cNvSpPr>
              <a:spLocks/>
            </p:cNvSpPr>
            <p:nvPr/>
          </p:nvSpPr>
          <p:spPr bwMode="auto">
            <a:xfrm>
              <a:off x="4966" y="1416"/>
              <a:ext cx="151"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8"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9" name="Freeform 134"/>
            <p:cNvSpPr>
              <a:spLocks/>
            </p:cNvSpPr>
            <p:nvPr/>
          </p:nvSpPr>
          <p:spPr bwMode="auto">
            <a:xfrm>
              <a:off x="4966" y="1303"/>
              <a:ext cx="294"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0"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1" name="Freeform 136"/>
            <p:cNvSpPr>
              <a:spLocks/>
            </p:cNvSpPr>
            <p:nvPr/>
          </p:nvSpPr>
          <p:spPr bwMode="auto">
            <a:xfrm>
              <a:off x="5248" y="1447"/>
              <a:ext cx="26"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2" name="Freeform 137"/>
            <p:cNvSpPr>
              <a:spLocks/>
            </p:cNvSpPr>
            <p:nvPr/>
          </p:nvSpPr>
          <p:spPr bwMode="auto">
            <a:xfrm>
              <a:off x="4901" y="1077"/>
              <a:ext cx="144"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3"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4"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115" name="Text Box 140"/>
            <p:cNvSpPr txBox="1">
              <a:spLocks noChangeArrowheads="1"/>
            </p:cNvSpPr>
            <p:nvPr/>
          </p:nvSpPr>
          <p:spPr bwMode="auto">
            <a:xfrm>
              <a:off x="1540" y="2356"/>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AZ</a:t>
              </a:r>
            </a:p>
          </p:txBody>
        </p:sp>
        <p:sp>
          <p:nvSpPr>
            <p:cNvPr id="116" name="Text Box 141"/>
            <p:cNvSpPr txBox="1">
              <a:spLocks noChangeArrowheads="1"/>
            </p:cNvSpPr>
            <p:nvPr/>
          </p:nvSpPr>
          <p:spPr bwMode="auto">
            <a:xfrm>
              <a:off x="925" y="195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CA</a:t>
              </a:r>
            </a:p>
          </p:txBody>
        </p:sp>
        <p:sp>
          <p:nvSpPr>
            <p:cNvPr id="117" name="Text Box 142"/>
            <p:cNvSpPr txBox="1">
              <a:spLocks noChangeArrowheads="1"/>
            </p:cNvSpPr>
            <p:nvPr/>
          </p:nvSpPr>
          <p:spPr bwMode="auto">
            <a:xfrm>
              <a:off x="1651" y="1814"/>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UT</a:t>
              </a:r>
            </a:p>
          </p:txBody>
        </p:sp>
        <p:sp>
          <p:nvSpPr>
            <p:cNvPr id="118" name="Text Box 143"/>
            <p:cNvSpPr txBox="1">
              <a:spLocks noChangeArrowheads="1"/>
            </p:cNvSpPr>
            <p:nvPr/>
          </p:nvSpPr>
          <p:spPr bwMode="auto">
            <a:xfrm>
              <a:off x="5233" y="1587"/>
              <a:ext cx="270" cy="131"/>
            </a:xfrm>
            <a:prstGeom prst="rect">
              <a:avLst/>
            </a:prstGeom>
            <a:solidFill>
              <a:schemeClr val="bg1">
                <a:lumMod val="50000"/>
              </a:schemeClr>
            </a:solidFill>
            <a:ln w="9525">
              <a:solidFill>
                <a:schemeClr val="tx1"/>
              </a:solidFill>
              <a:miter lim="800000"/>
              <a:headEnd/>
              <a:tailEnd/>
            </a:ln>
          </p:spPr>
          <p:txBody>
            <a:bodyPr wrap="none" tIns="9144" bIns="9144">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CT</a:t>
              </a:r>
            </a:p>
          </p:txBody>
        </p:sp>
        <p:sp>
          <p:nvSpPr>
            <p:cNvPr id="119" name="Line 144"/>
            <p:cNvSpPr>
              <a:spLocks noChangeShapeType="1"/>
            </p:cNvSpPr>
            <p:nvPr/>
          </p:nvSpPr>
          <p:spPr bwMode="auto">
            <a:xfrm>
              <a:off x="5059" y="1456"/>
              <a:ext cx="180"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0" name="Text Box 145"/>
            <p:cNvSpPr txBox="1">
              <a:spLocks noChangeArrowheads="1"/>
            </p:cNvSpPr>
            <p:nvPr/>
          </p:nvSpPr>
          <p:spPr bwMode="auto">
            <a:xfrm>
              <a:off x="4408" y="3111"/>
              <a:ext cx="253"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FL</a:t>
              </a:r>
            </a:p>
          </p:txBody>
        </p:sp>
        <p:sp>
          <p:nvSpPr>
            <p:cNvPr id="121" name="Text Box 146"/>
            <p:cNvSpPr txBox="1">
              <a:spLocks noChangeArrowheads="1"/>
            </p:cNvSpPr>
            <p:nvPr/>
          </p:nvSpPr>
          <p:spPr bwMode="auto">
            <a:xfrm>
              <a:off x="4145" y="2582"/>
              <a:ext cx="255"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GA</a:t>
              </a:r>
            </a:p>
          </p:txBody>
        </p:sp>
        <p:sp>
          <p:nvSpPr>
            <p:cNvPr id="122" name="Text Box 147"/>
            <p:cNvSpPr txBox="1">
              <a:spLocks noChangeArrowheads="1"/>
            </p:cNvSpPr>
            <p:nvPr/>
          </p:nvSpPr>
          <p:spPr bwMode="auto">
            <a:xfrm>
              <a:off x="3185" y="1574"/>
              <a:ext cx="23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IA</a:t>
              </a:r>
            </a:p>
          </p:txBody>
        </p:sp>
        <p:sp>
          <p:nvSpPr>
            <p:cNvPr id="123" name="Text Box 148"/>
            <p:cNvSpPr txBox="1">
              <a:spLocks noChangeArrowheads="1"/>
            </p:cNvSpPr>
            <p:nvPr/>
          </p:nvSpPr>
          <p:spPr bwMode="auto">
            <a:xfrm>
              <a:off x="3597" y="1814"/>
              <a:ext cx="22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IL</a:t>
              </a:r>
            </a:p>
          </p:txBody>
        </p:sp>
        <p:sp>
          <p:nvSpPr>
            <p:cNvPr id="124" name="Text Box 149"/>
            <p:cNvSpPr txBox="1">
              <a:spLocks noChangeArrowheads="1"/>
            </p:cNvSpPr>
            <p:nvPr/>
          </p:nvSpPr>
          <p:spPr bwMode="auto">
            <a:xfrm>
              <a:off x="2780" y="2006"/>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KS</a:t>
              </a:r>
            </a:p>
          </p:txBody>
        </p:sp>
        <p:sp>
          <p:nvSpPr>
            <p:cNvPr id="125" name="Text Box 150"/>
            <p:cNvSpPr txBox="1">
              <a:spLocks noChangeArrowheads="1"/>
            </p:cNvSpPr>
            <p:nvPr/>
          </p:nvSpPr>
          <p:spPr bwMode="auto">
            <a:xfrm>
              <a:off x="5274" y="1285"/>
              <a:ext cx="257" cy="173"/>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MA</a:t>
              </a:r>
            </a:p>
          </p:txBody>
        </p:sp>
        <p:sp>
          <p:nvSpPr>
            <p:cNvPr id="126"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7" name="Text Box 152"/>
            <p:cNvSpPr txBox="1">
              <a:spLocks noChangeArrowheads="1"/>
            </p:cNvSpPr>
            <p:nvPr/>
          </p:nvSpPr>
          <p:spPr bwMode="auto">
            <a:xfrm>
              <a:off x="5298" y="2011"/>
              <a:ext cx="269" cy="166"/>
            </a:xfrm>
            <a:prstGeom prst="rect">
              <a:avLst/>
            </a:prstGeom>
            <a:pattFill prst="pct5">
              <a:fgClr>
                <a:schemeClr val="tx1"/>
              </a:fgClr>
              <a:bgClr>
                <a:schemeClr val="bg1"/>
              </a:bgClr>
            </a:pattFill>
            <a:ln w="9525">
              <a:solidFill>
                <a:schemeClr val="tx1"/>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MD</a:t>
              </a:r>
            </a:p>
          </p:txBody>
        </p:sp>
        <p:sp>
          <p:nvSpPr>
            <p:cNvPr id="128" name="Text Box 154"/>
            <p:cNvSpPr txBox="1">
              <a:spLocks noChangeArrowheads="1"/>
            </p:cNvSpPr>
            <p:nvPr/>
          </p:nvSpPr>
          <p:spPr bwMode="auto">
            <a:xfrm>
              <a:off x="3288" y="2006"/>
              <a:ext cx="266"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MO</a:t>
              </a:r>
            </a:p>
          </p:txBody>
        </p:sp>
        <p:sp>
          <p:nvSpPr>
            <p:cNvPr id="129"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0" name="Text Box 156"/>
            <p:cNvSpPr txBox="1">
              <a:spLocks noChangeArrowheads="1"/>
            </p:cNvSpPr>
            <p:nvPr/>
          </p:nvSpPr>
          <p:spPr bwMode="auto">
            <a:xfrm>
              <a:off x="5174" y="1733"/>
              <a:ext cx="259" cy="131"/>
            </a:xfrm>
            <a:prstGeom prst="rect">
              <a:avLst/>
            </a:prstGeom>
            <a:solidFill>
              <a:schemeClr val="bg1"/>
            </a:solidFill>
            <a:ln w="9525">
              <a:solidFill>
                <a:schemeClr val="tx1"/>
              </a:solidFill>
              <a:miter lim="800000"/>
              <a:headEnd/>
              <a:tailEnd/>
            </a:ln>
          </p:spPr>
          <p:txBody>
            <a:bodyPr wrap="none" tIns="9144" bIns="9144">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NJ</a:t>
              </a:r>
            </a:p>
          </p:txBody>
        </p:sp>
        <p:sp>
          <p:nvSpPr>
            <p:cNvPr id="131" name="Text Box 157"/>
            <p:cNvSpPr txBox="1">
              <a:spLocks noChangeArrowheads="1"/>
            </p:cNvSpPr>
            <p:nvPr/>
          </p:nvSpPr>
          <p:spPr bwMode="auto">
            <a:xfrm>
              <a:off x="4630" y="1334"/>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NY</a:t>
              </a:r>
            </a:p>
          </p:txBody>
        </p:sp>
        <p:sp>
          <p:nvSpPr>
            <p:cNvPr id="132" name="Text Box 158"/>
            <p:cNvSpPr txBox="1">
              <a:spLocks noChangeArrowheads="1"/>
            </p:cNvSpPr>
            <p:nvPr/>
          </p:nvSpPr>
          <p:spPr bwMode="auto">
            <a:xfrm>
              <a:off x="1033" y="1142"/>
              <a:ext cx="257"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OR</a:t>
              </a:r>
            </a:p>
          </p:txBody>
        </p:sp>
        <p:sp>
          <p:nvSpPr>
            <p:cNvPr id="133" name="Text Box 159"/>
            <p:cNvSpPr txBox="1">
              <a:spLocks noChangeArrowheads="1"/>
            </p:cNvSpPr>
            <p:nvPr/>
          </p:nvSpPr>
          <p:spPr bwMode="auto">
            <a:xfrm>
              <a:off x="4494" y="1574"/>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PA</a:t>
              </a:r>
            </a:p>
          </p:txBody>
        </p:sp>
        <p:sp>
          <p:nvSpPr>
            <p:cNvPr id="134" name="Text Box 160"/>
            <p:cNvSpPr txBox="1">
              <a:spLocks noChangeArrowheads="1"/>
            </p:cNvSpPr>
            <p:nvPr/>
          </p:nvSpPr>
          <p:spPr bwMode="auto">
            <a:xfrm>
              <a:off x="4404" y="2438"/>
              <a:ext cx="275"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SC</a:t>
              </a:r>
            </a:p>
          </p:txBody>
        </p:sp>
        <p:sp>
          <p:nvSpPr>
            <p:cNvPr id="135" name="Text Box 161"/>
            <p:cNvSpPr txBox="1">
              <a:spLocks noChangeArrowheads="1"/>
            </p:cNvSpPr>
            <p:nvPr/>
          </p:nvSpPr>
          <p:spPr bwMode="auto">
            <a:xfrm>
              <a:off x="3879" y="2272"/>
              <a:ext cx="270"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TN</a:t>
              </a:r>
            </a:p>
          </p:txBody>
        </p:sp>
        <p:sp>
          <p:nvSpPr>
            <p:cNvPr id="136" name="Text Box 162"/>
            <p:cNvSpPr txBox="1">
              <a:spLocks noChangeArrowheads="1"/>
            </p:cNvSpPr>
            <p:nvPr/>
          </p:nvSpPr>
          <p:spPr bwMode="auto">
            <a:xfrm>
              <a:off x="2148" y="1910"/>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CO</a:t>
              </a:r>
            </a:p>
          </p:txBody>
        </p:sp>
        <p:sp>
          <p:nvSpPr>
            <p:cNvPr id="137" name="Text Box 163"/>
            <p:cNvSpPr txBox="1">
              <a:spLocks noChangeArrowheads="1"/>
            </p:cNvSpPr>
            <p:nvPr/>
          </p:nvSpPr>
          <p:spPr bwMode="auto">
            <a:xfrm>
              <a:off x="1197" y="757"/>
              <a:ext cx="297"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WA</a:t>
              </a:r>
            </a:p>
          </p:txBody>
        </p:sp>
        <p:sp>
          <p:nvSpPr>
            <p:cNvPr id="138" name="Text Box 164"/>
            <p:cNvSpPr txBox="1">
              <a:spLocks noChangeArrowheads="1"/>
            </p:cNvSpPr>
            <p:nvPr/>
          </p:nvSpPr>
          <p:spPr bwMode="auto">
            <a:xfrm>
              <a:off x="3481" y="1274"/>
              <a:ext cx="25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WI</a:t>
              </a:r>
            </a:p>
          </p:txBody>
        </p:sp>
        <p:sp>
          <p:nvSpPr>
            <p:cNvPr id="139" name="Text Box 165"/>
            <p:cNvSpPr txBox="1">
              <a:spLocks noChangeArrowheads="1"/>
            </p:cNvSpPr>
            <p:nvPr/>
          </p:nvSpPr>
          <p:spPr bwMode="auto">
            <a:xfrm>
              <a:off x="4494" y="1958"/>
              <a:ext cx="269"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VA</a:t>
              </a:r>
            </a:p>
          </p:txBody>
        </p:sp>
        <p:sp>
          <p:nvSpPr>
            <p:cNvPr id="140" name="Text Box 166"/>
            <p:cNvSpPr txBox="1">
              <a:spLocks noChangeArrowheads="1"/>
            </p:cNvSpPr>
            <p:nvPr/>
          </p:nvSpPr>
          <p:spPr bwMode="auto">
            <a:xfrm>
              <a:off x="5064" y="887"/>
              <a:ext cx="286"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ME</a:t>
              </a:r>
            </a:p>
          </p:txBody>
        </p:sp>
        <p:sp>
          <p:nvSpPr>
            <p:cNvPr id="141" name="Text Box 167"/>
            <p:cNvSpPr txBox="1">
              <a:spLocks noChangeArrowheads="1"/>
            </p:cNvSpPr>
            <p:nvPr/>
          </p:nvSpPr>
          <p:spPr bwMode="auto">
            <a:xfrm>
              <a:off x="3115" y="1082"/>
              <a:ext cx="292"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MN</a:t>
              </a:r>
            </a:p>
          </p:txBody>
        </p:sp>
        <p:sp>
          <p:nvSpPr>
            <p:cNvPr id="142" name="Text Box 168"/>
            <p:cNvSpPr txBox="1">
              <a:spLocks noChangeArrowheads="1"/>
            </p:cNvSpPr>
            <p:nvPr/>
          </p:nvSpPr>
          <p:spPr bwMode="auto">
            <a:xfrm>
              <a:off x="3930" y="1411"/>
              <a:ext cx="295" cy="187"/>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MI</a:t>
              </a:r>
            </a:p>
          </p:txBody>
        </p:sp>
        <p:sp>
          <p:nvSpPr>
            <p:cNvPr id="143" name="Text Box 169"/>
            <p:cNvSpPr txBox="1">
              <a:spLocks noChangeArrowheads="1"/>
            </p:cNvSpPr>
            <p:nvPr/>
          </p:nvSpPr>
          <p:spPr bwMode="auto">
            <a:xfrm>
              <a:off x="4478" y="2194"/>
              <a:ext cx="281"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NC</a:t>
              </a:r>
            </a:p>
          </p:txBody>
        </p:sp>
        <p:sp>
          <p:nvSpPr>
            <p:cNvPr id="144" name="Text Box 170"/>
            <p:cNvSpPr txBox="1">
              <a:spLocks noChangeArrowheads="1"/>
            </p:cNvSpPr>
            <p:nvPr/>
          </p:nvSpPr>
          <p:spPr bwMode="auto">
            <a:xfrm>
              <a:off x="2689" y="2807"/>
              <a:ext cx="264" cy="18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TX</a:t>
              </a:r>
            </a:p>
          </p:txBody>
        </p:sp>
        <p:sp>
          <p:nvSpPr>
            <p:cNvPr id="145"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KY</a:t>
              </a:r>
            </a:p>
          </p:txBody>
        </p:sp>
        <p:sp>
          <p:nvSpPr>
            <p:cNvPr id="146" name="Text Box 172"/>
            <p:cNvSpPr txBox="1">
              <a:spLocks noChangeArrowheads="1"/>
            </p:cNvSpPr>
            <p:nvPr/>
          </p:nvSpPr>
          <p:spPr bwMode="auto">
            <a:xfrm>
              <a:off x="4271" y="1872"/>
              <a:ext cx="361" cy="144"/>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WV</a:t>
              </a:r>
            </a:p>
          </p:txBody>
        </p:sp>
        <p:sp>
          <p:nvSpPr>
            <p:cNvPr id="147" name="Text Box 173"/>
            <p:cNvSpPr txBox="1">
              <a:spLocks noChangeArrowheads="1"/>
            </p:cNvSpPr>
            <p:nvPr/>
          </p:nvSpPr>
          <p:spPr bwMode="auto">
            <a:xfrm>
              <a:off x="5351" y="1436"/>
              <a:ext cx="243" cy="139"/>
            </a:xfrm>
            <a:prstGeom prst="rect">
              <a:avLst/>
            </a:prstGeom>
            <a:solidFill>
              <a:schemeClr val="bg1">
                <a:lumMod val="50000"/>
              </a:schemeClr>
            </a:solidFill>
            <a:ln w="12700">
              <a:solidFill>
                <a:schemeClr val="tx1"/>
              </a:solidFill>
              <a:miter lim="800000"/>
              <a:headEnd/>
              <a:tailEnd/>
            </a:ln>
          </p:spPr>
          <p:txBody>
            <a:bodyPr tIns="9144" bIns="9144"/>
            <a:lstStyle/>
            <a:p>
              <a:pPr algn="ctr" eaLnBrk="0" fontAlgn="auto" hangingPunct="0">
                <a:spcBef>
                  <a:spcPct val="50000"/>
                </a:spcBef>
                <a:spcAft>
                  <a:spcPts val="0"/>
                </a:spcAft>
                <a:defRPr/>
              </a:pPr>
              <a:r>
                <a:rPr lang="en-US" sz="1000" kern="0" dirty="0">
                  <a:solidFill>
                    <a:schemeClr val="bg1"/>
                  </a:solidFill>
                  <a:latin typeface="Arial" pitchFamily="34" charset="0"/>
                  <a:cs typeface="Arial" pitchFamily="34" charset="0"/>
                </a:rPr>
                <a:t>RI</a:t>
              </a:r>
            </a:p>
          </p:txBody>
        </p:sp>
        <p:sp>
          <p:nvSpPr>
            <p:cNvPr id="148" name="Line 174"/>
            <p:cNvSpPr>
              <a:spLocks noChangeShapeType="1"/>
            </p:cNvSpPr>
            <p:nvPr/>
          </p:nvSpPr>
          <p:spPr bwMode="auto">
            <a:xfrm>
              <a:off x="5128" y="1482"/>
              <a:ext cx="202" cy="48"/>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9" name="Rectangle 175"/>
            <p:cNvSpPr>
              <a:spLocks noChangeArrowheads="1"/>
            </p:cNvSpPr>
            <p:nvPr/>
          </p:nvSpPr>
          <p:spPr bwMode="auto">
            <a:xfrm>
              <a:off x="2713" y="1656"/>
              <a:ext cx="275" cy="187"/>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NE</a:t>
              </a:r>
            </a:p>
          </p:txBody>
        </p:sp>
        <p:sp>
          <p:nvSpPr>
            <p:cNvPr id="150"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rgbClr val="000000"/>
                  </a:solidFill>
                  <a:latin typeface="Arial" pitchFamily="34" charset="0"/>
                  <a:cs typeface="Arial" pitchFamily="34" charset="0"/>
                </a:rPr>
                <a:t>VT</a:t>
              </a:r>
            </a:p>
          </p:txBody>
        </p:sp>
        <p:sp>
          <p:nvSpPr>
            <p:cNvPr id="151"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52" name="Group 178"/>
            <p:cNvGrpSpPr>
              <a:grpSpLocks/>
            </p:cNvGrpSpPr>
            <p:nvPr/>
          </p:nvGrpSpPr>
          <p:grpSpPr bwMode="auto">
            <a:xfrm>
              <a:off x="1248" y="1153"/>
              <a:ext cx="4422" cy="1774"/>
              <a:chOff x="912" y="961"/>
              <a:chExt cx="4700" cy="1808"/>
            </a:xfrm>
          </p:grpSpPr>
          <p:sp>
            <p:nvSpPr>
              <p:cNvPr id="164" name="Text Box 179"/>
              <p:cNvSpPr txBox="1">
                <a:spLocks noChangeArrowheads="1"/>
              </p:cNvSpPr>
              <p:nvPr/>
            </p:nvSpPr>
            <p:spPr bwMode="auto">
              <a:xfrm>
                <a:off x="912" y="1536"/>
                <a:ext cx="339" cy="190"/>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latin typeface="Arial" pitchFamily="34" charset="0"/>
                    <a:cs typeface="Arial" pitchFamily="34" charset="0"/>
                  </a:rPr>
                  <a:t>NV</a:t>
                </a:r>
              </a:p>
            </p:txBody>
          </p:sp>
          <p:sp>
            <p:nvSpPr>
              <p:cNvPr id="165" name="Text Box 180"/>
              <p:cNvSpPr txBox="1">
                <a:spLocks noChangeArrowheads="1"/>
              </p:cNvSpPr>
              <p:nvPr/>
            </p:nvSpPr>
            <p:spPr bwMode="auto">
              <a:xfrm>
                <a:off x="3925" y="1541"/>
                <a:ext cx="335" cy="171"/>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OH</a:t>
                </a:r>
              </a:p>
            </p:txBody>
          </p:sp>
          <p:sp>
            <p:nvSpPr>
              <p:cNvPr id="166" name="Text Box 181"/>
              <p:cNvSpPr txBox="1">
                <a:spLocks noChangeArrowheads="1"/>
              </p:cNvSpPr>
              <p:nvPr/>
            </p:nvSpPr>
            <p:spPr bwMode="auto">
              <a:xfrm>
                <a:off x="2437" y="1113"/>
                <a:ext cx="386" cy="19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SD</a:t>
                </a:r>
              </a:p>
            </p:txBody>
          </p:sp>
          <p:sp>
            <p:nvSpPr>
              <p:cNvPr id="167"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168" name="Text Box 183"/>
              <p:cNvSpPr txBox="1">
                <a:spLocks noChangeArrowheads="1"/>
              </p:cNvSpPr>
              <p:nvPr/>
            </p:nvSpPr>
            <p:spPr bwMode="auto">
              <a:xfrm>
                <a:off x="3094" y="2208"/>
                <a:ext cx="31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AR</a:t>
                </a:r>
              </a:p>
            </p:txBody>
          </p:sp>
          <p:sp>
            <p:nvSpPr>
              <p:cNvPr id="169" name="Text Box 184"/>
              <p:cNvSpPr txBox="1">
                <a:spLocks noChangeArrowheads="1"/>
              </p:cNvSpPr>
              <p:nvPr/>
            </p:nvSpPr>
            <p:spPr bwMode="auto">
              <a:xfrm>
                <a:off x="3648" y="1584"/>
                <a:ext cx="287"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 </a:t>
                </a:r>
                <a:r>
                  <a:rPr lang="en-US" sz="1000" kern="0" dirty="0">
                    <a:solidFill>
                      <a:schemeClr val="bg1"/>
                    </a:solidFill>
                    <a:latin typeface="Arial" pitchFamily="34" charset="0"/>
                    <a:cs typeface="Arial" pitchFamily="34" charset="0"/>
                  </a:rPr>
                  <a:t>IN</a:t>
                </a:r>
              </a:p>
            </p:txBody>
          </p:sp>
          <p:sp>
            <p:nvSpPr>
              <p:cNvPr id="170" name="Text Box 185"/>
              <p:cNvSpPr txBox="1">
                <a:spLocks noChangeArrowheads="1"/>
              </p:cNvSpPr>
              <p:nvPr/>
            </p:nvSpPr>
            <p:spPr bwMode="auto">
              <a:xfrm>
                <a:off x="5228" y="961"/>
                <a:ext cx="384" cy="190"/>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smtClean="0">
                    <a:solidFill>
                      <a:sysClr val="windowText" lastClr="000000"/>
                    </a:solidFill>
                    <a:latin typeface="Arial" pitchFamily="34" charset="0"/>
                    <a:cs typeface="Arial" pitchFamily="34" charset="0"/>
                  </a:rPr>
                  <a:t>NH</a:t>
                </a:r>
                <a:endParaRPr lang="en-US" sz="1000" kern="0" dirty="0">
                  <a:solidFill>
                    <a:sysClr val="windowText" lastClr="000000"/>
                  </a:solidFill>
                  <a:latin typeface="Arial" pitchFamily="34" charset="0"/>
                  <a:cs typeface="Arial" pitchFamily="34" charset="0"/>
                </a:endParaRPr>
              </a:p>
            </p:txBody>
          </p:sp>
          <p:sp>
            <p:nvSpPr>
              <p:cNvPr id="171" name="Line 186"/>
              <p:cNvSpPr>
                <a:spLocks noChangeShapeType="1"/>
              </p:cNvSpPr>
              <p:nvPr/>
            </p:nvSpPr>
            <p:spPr bwMode="auto">
              <a:xfrm flipV="1">
                <a:off x="4988" y="1053"/>
                <a:ext cx="287"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53" name="Text Box 207"/>
            <p:cNvSpPr txBox="1">
              <a:spLocks noChangeArrowheads="1"/>
            </p:cNvSpPr>
            <p:nvPr/>
          </p:nvSpPr>
          <p:spPr bwMode="auto">
            <a:xfrm>
              <a:off x="1924" y="915"/>
              <a:ext cx="361"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MT</a:t>
              </a:r>
            </a:p>
          </p:txBody>
        </p:sp>
        <p:sp>
          <p:nvSpPr>
            <p:cNvPr id="154" name="Text Box 208"/>
            <p:cNvSpPr txBox="1">
              <a:spLocks noChangeArrowheads="1"/>
            </p:cNvSpPr>
            <p:nvPr/>
          </p:nvSpPr>
          <p:spPr bwMode="auto">
            <a:xfrm>
              <a:off x="1542" y="1198"/>
              <a:ext cx="271"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ID</a:t>
              </a:r>
            </a:p>
          </p:txBody>
        </p:sp>
        <p:sp>
          <p:nvSpPr>
            <p:cNvPr id="155" name="Text Box 209"/>
            <p:cNvSpPr txBox="1">
              <a:spLocks noChangeArrowheads="1"/>
            </p:cNvSpPr>
            <p:nvPr/>
          </p:nvSpPr>
          <p:spPr bwMode="auto">
            <a:xfrm>
              <a:off x="2059" y="1387"/>
              <a:ext cx="310" cy="164"/>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WY</a:t>
              </a:r>
            </a:p>
          </p:txBody>
        </p:sp>
        <p:sp>
          <p:nvSpPr>
            <p:cNvPr id="156" name="Text Box 210"/>
            <p:cNvSpPr txBox="1">
              <a:spLocks noChangeArrowheads="1"/>
            </p:cNvSpPr>
            <p:nvPr/>
          </p:nvSpPr>
          <p:spPr bwMode="auto">
            <a:xfrm>
              <a:off x="2685" y="939"/>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ND</a:t>
              </a:r>
            </a:p>
          </p:txBody>
        </p:sp>
        <p:sp>
          <p:nvSpPr>
            <p:cNvPr id="157" name="Text Box 211"/>
            <p:cNvSpPr txBox="1">
              <a:spLocks noChangeArrowheads="1"/>
            </p:cNvSpPr>
            <p:nvPr/>
          </p:nvSpPr>
          <p:spPr bwMode="auto">
            <a:xfrm>
              <a:off x="2059" y="2426"/>
              <a:ext cx="310"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NM</a:t>
              </a:r>
            </a:p>
          </p:txBody>
        </p:sp>
        <p:sp>
          <p:nvSpPr>
            <p:cNvPr id="158" name="Text Box 212"/>
            <p:cNvSpPr txBox="1">
              <a:spLocks noChangeArrowheads="1"/>
            </p:cNvSpPr>
            <p:nvPr/>
          </p:nvSpPr>
          <p:spPr bwMode="auto">
            <a:xfrm>
              <a:off x="2839" y="2332"/>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OK</a:t>
              </a:r>
            </a:p>
          </p:txBody>
        </p:sp>
        <p:sp>
          <p:nvSpPr>
            <p:cNvPr id="159" name="Text Box 213"/>
            <p:cNvSpPr txBox="1">
              <a:spLocks noChangeArrowheads="1"/>
            </p:cNvSpPr>
            <p:nvPr/>
          </p:nvSpPr>
          <p:spPr bwMode="auto">
            <a:xfrm>
              <a:off x="3323" y="2808"/>
              <a:ext cx="309"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LA</a:t>
              </a:r>
            </a:p>
          </p:txBody>
        </p:sp>
        <p:sp>
          <p:nvSpPr>
            <p:cNvPr id="160" name="Text Box 214"/>
            <p:cNvSpPr txBox="1">
              <a:spLocks noChangeArrowheads="1"/>
            </p:cNvSpPr>
            <p:nvPr/>
          </p:nvSpPr>
          <p:spPr bwMode="auto">
            <a:xfrm>
              <a:off x="3513" y="2616"/>
              <a:ext cx="362" cy="18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MS</a:t>
              </a:r>
            </a:p>
          </p:txBody>
        </p:sp>
        <p:sp>
          <p:nvSpPr>
            <p:cNvPr id="161" name="Text Box 215"/>
            <p:cNvSpPr txBox="1">
              <a:spLocks noChangeArrowheads="1"/>
            </p:cNvSpPr>
            <p:nvPr/>
          </p:nvSpPr>
          <p:spPr bwMode="auto">
            <a:xfrm>
              <a:off x="3843" y="2623"/>
              <a:ext cx="258" cy="187"/>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latin typeface="Arial" pitchFamily="34" charset="0"/>
                  <a:cs typeface="Arial" pitchFamily="34" charset="0"/>
                </a:rPr>
                <a:t>AL</a:t>
              </a:r>
            </a:p>
          </p:txBody>
        </p:sp>
        <p:sp>
          <p:nvSpPr>
            <p:cNvPr id="162"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3" name="Text Box 217"/>
            <p:cNvSpPr txBox="1">
              <a:spLocks noChangeArrowheads="1"/>
            </p:cNvSpPr>
            <p:nvPr/>
          </p:nvSpPr>
          <p:spPr bwMode="auto">
            <a:xfrm>
              <a:off x="5224" y="1872"/>
              <a:ext cx="314" cy="125"/>
            </a:xfrm>
            <a:prstGeom prst="rect">
              <a:avLst/>
            </a:prstGeom>
            <a:solidFill>
              <a:srgbClr val="AABA0A"/>
            </a:solidFill>
            <a:ln w="9525">
              <a:solidFill>
                <a:schemeClr val="tx1"/>
              </a:solidFill>
              <a:miter lim="800000"/>
              <a:headEnd/>
              <a:tailEnd/>
            </a:ln>
          </p:spPr>
          <p:txBody>
            <a:bodyPr tIns="18288" bIns="18288">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DE</a:t>
              </a:r>
            </a:p>
          </p:txBody>
        </p:sp>
      </p:grpSp>
      <p:sp>
        <p:nvSpPr>
          <p:cNvPr id="173" name="Rectangle 222"/>
          <p:cNvSpPr>
            <a:spLocks noChangeArrowheads="1"/>
          </p:cNvSpPr>
          <p:nvPr/>
        </p:nvSpPr>
        <p:spPr bwMode="auto">
          <a:xfrm>
            <a:off x="5391080" y="5374696"/>
            <a:ext cx="274320" cy="274320"/>
          </a:xfrm>
          <a:prstGeom prst="rect">
            <a:avLst/>
          </a:prstGeom>
          <a:pattFill prst="pct5">
            <a:fgClr>
              <a:schemeClr val="tx1"/>
            </a:fgClr>
            <a:bgClr>
              <a:schemeClr val="bg1"/>
            </a:bgClr>
          </a:patt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74" name="Rectangle 222"/>
          <p:cNvSpPr>
            <a:spLocks noChangeArrowheads="1"/>
          </p:cNvSpPr>
          <p:nvPr/>
        </p:nvSpPr>
        <p:spPr bwMode="auto">
          <a:xfrm>
            <a:off x="3433520" y="5700803"/>
            <a:ext cx="274320" cy="274320"/>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76" name="Text Box 220"/>
          <p:cNvSpPr txBox="1">
            <a:spLocks noChangeArrowheads="1"/>
          </p:cNvSpPr>
          <p:nvPr/>
        </p:nvSpPr>
        <p:spPr bwMode="auto">
          <a:xfrm>
            <a:off x="3804778" y="5434913"/>
            <a:ext cx="1915160" cy="15388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0.64-0.94 (1</a:t>
            </a:r>
            <a:r>
              <a:rPr lang="en-US" sz="1000" kern="0" baseline="30000" dirty="0" smtClean="0">
                <a:solidFill>
                  <a:sysClr val="windowText" lastClr="000000"/>
                </a:solidFill>
                <a:cs typeface="Arial" pitchFamily="34" charset="0"/>
              </a:rPr>
              <a:t>st</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177" name="Text Box 220"/>
          <p:cNvSpPr txBox="1">
            <a:spLocks noChangeArrowheads="1"/>
          </p:cNvSpPr>
          <p:nvPr/>
        </p:nvSpPr>
        <p:spPr bwMode="auto">
          <a:xfrm>
            <a:off x="3815746" y="5771725"/>
            <a:ext cx="1915160" cy="15388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0.95-0.99 (2</a:t>
            </a:r>
            <a:r>
              <a:rPr lang="en-US" sz="1000" kern="0" baseline="30000" dirty="0" smtClean="0">
                <a:solidFill>
                  <a:sysClr val="windowText" lastClr="000000"/>
                </a:solidFill>
                <a:cs typeface="Arial" pitchFamily="34" charset="0"/>
              </a:rPr>
              <a:t>nd</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179" name="Rectangle 222"/>
          <p:cNvSpPr>
            <a:spLocks noChangeArrowheads="1"/>
          </p:cNvSpPr>
          <p:nvPr/>
        </p:nvSpPr>
        <p:spPr bwMode="auto">
          <a:xfrm>
            <a:off x="3439018" y="5372432"/>
            <a:ext cx="274320" cy="274320"/>
          </a:xfrm>
          <a:prstGeom prst="rect">
            <a:avLst/>
          </a:prstGeom>
          <a:solidFill>
            <a:schemeClr val="bg1">
              <a:lumMod val="50000"/>
            </a:schemeClr>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chemeClr val="bg1">
                  <a:lumMod val="50000"/>
                </a:schemeClr>
              </a:solidFill>
              <a:cs typeface="Arial" pitchFamily="34" charset="0"/>
            </a:endParaRPr>
          </a:p>
        </p:txBody>
      </p:sp>
      <p:sp>
        <p:nvSpPr>
          <p:cNvPr id="180" name="Rectangle 222"/>
          <p:cNvSpPr>
            <a:spLocks noChangeArrowheads="1"/>
          </p:cNvSpPr>
          <p:nvPr/>
        </p:nvSpPr>
        <p:spPr bwMode="auto">
          <a:xfrm>
            <a:off x="5389064" y="5693936"/>
            <a:ext cx="274320" cy="274320"/>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1" name="Text Box 220"/>
          <p:cNvSpPr txBox="1">
            <a:spLocks noChangeArrowheads="1"/>
          </p:cNvSpPr>
          <p:nvPr/>
        </p:nvSpPr>
        <p:spPr bwMode="auto">
          <a:xfrm>
            <a:off x="5751576" y="5769864"/>
            <a:ext cx="191516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 1.04-1.45</a:t>
            </a: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latin typeface="Arial" panose="020B0604020202020204" pitchFamily="34" charset="0"/>
                <a:cs typeface="Arial" panose="020B0604020202020204" pitchFamily="34" charset="0"/>
              </a:rPr>
              <a:t>(4</a:t>
            </a:r>
            <a:r>
              <a:rPr lang="en-US" sz="1000" kern="0" baseline="30000" dirty="0" smtClean="0">
                <a:solidFill>
                  <a:sysClr val="windowText" lastClr="000000"/>
                </a:solidFill>
                <a:latin typeface="Arial" panose="020B0604020202020204" pitchFamily="34" charset="0"/>
                <a:cs typeface="Arial" panose="020B0604020202020204" pitchFamily="34" charset="0"/>
              </a:rPr>
              <a:t>th</a:t>
            </a:r>
            <a:r>
              <a:rPr lang="en-US" sz="1000" kern="0" dirty="0" smtClean="0">
                <a:solidFill>
                  <a:sysClr val="windowText" lastClr="000000"/>
                </a:solidFill>
                <a:latin typeface="Arial" panose="020B0604020202020204" pitchFamily="34" charset="0"/>
                <a:cs typeface="Arial" panose="020B0604020202020204" pitchFamily="34" charset="0"/>
              </a:rPr>
              <a:t> Quartile)</a:t>
            </a:r>
            <a:endParaRPr lang="en-US" sz="1000" kern="0" dirty="0">
              <a:solidFill>
                <a:sysClr val="windowText" lastClr="000000"/>
              </a:solidFill>
              <a:latin typeface="Arial" panose="020B0604020202020204" pitchFamily="34" charset="0"/>
              <a:cs typeface="Arial" panose="020B0604020202020204" pitchFamily="34" charset="0"/>
            </a:endParaRPr>
          </a:p>
        </p:txBody>
      </p:sp>
      <p:sp>
        <p:nvSpPr>
          <p:cNvPr id="182" name="Text Box 220"/>
          <p:cNvSpPr txBox="1">
            <a:spLocks noChangeArrowheads="1"/>
          </p:cNvSpPr>
          <p:nvPr/>
        </p:nvSpPr>
        <p:spPr bwMode="auto">
          <a:xfrm>
            <a:off x="5747496" y="5432648"/>
            <a:ext cx="1911096"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cs typeface="Arial" pitchFamily="34" charset="0"/>
              </a:rPr>
              <a:t>1.00-1.03</a:t>
            </a: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latin typeface="Arial" panose="020B0604020202020204" pitchFamily="34" charset="0"/>
                <a:cs typeface="Arial" panose="020B0604020202020204" pitchFamily="34" charset="0"/>
              </a:rPr>
              <a:t>(3</a:t>
            </a:r>
            <a:r>
              <a:rPr lang="en-US" sz="1000" kern="0" baseline="30000" dirty="0" smtClean="0">
                <a:solidFill>
                  <a:sysClr val="windowText" lastClr="000000"/>
                </a:solidFill>
                <a:latin typeface="Arial" panose="020B0604020202020204" pitchFamily="34" charset="0"/>
                <a:cs typeface="Arial" panose="020B0604020202020204" pitchFamily="34" charset="0"/>
              </a:rPr>
              <a:t>rd</a:t>
            </a:r>
            <a:r>
              <a:rPr lang="en-US" sz="1000" kern="0" dirty="0" smtClean="0">
                <a:solidFill>
                  <a:sysClr val="windowText" lastClr="000000"/>
                </a:solidFill>
                <a:latin typeface="Arial" panose="020B0604020202020204" pitchFamily="34" charset="0"/>
                <a:cs typeface="Arial" panose="020B0604020202020204" pitchFamily="34" charset="0"/>
              </a:rPr>
              <a:t> Quartile)</a:t>
            </a:r>
            <a:endParaRPr lang="en-US" sz="1000" kern="0" dirty="0">
              <a:solidFill>
                <a:sysClr val="windowText" lastClr="000000"/>
              </a:solidFill>
              <a:latin typeface="Arial" panose="020B0604020202020204" pitchFamily="34" charset="0"/>
              <a:cs typeface="Arial" panose="020B0604020202020204" pitchFamily="34" charset="0"/>
            </a:endParaRPr>
          </a:p>
        </p:txBody>
      </p:sp>
      <p:sp>
        <p:nvSpPr>
          <p:cNvPr id="183" name="Freeform 94"/>
          <p:cNvSpPr>
            <a:spLocks/>
          </p:cNvSpPr>
          <p:nvPr/>
        </p:nvSpPr>
        <p:spPr bwMode="auto">
          <a:xfrm rot="13400463">
            <a:off x="6852300" y="3486857"/>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chemeClr val="bg1">
              <a:lumMod val="50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4" name="Text Box 217"/>
          <p:cNvSpPr txBox="1">
            <a:spLocks noChangeArrowheads="1"/>
          </p:cNvSpPr>
          <p:nvPr/>
        </p:nvSpPr>
        <p:spPr bwMode="auto">
          <a:xfrm>
            <a:off x="6862446" y="3510284"/>
            <a:ext cx="461963" cy="24606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DC</a:t>
            </a:r>
          </a:p>
        </p:txBody>
      </p:sp>
      <p:sp>
        <p:nvSpPr>
          <p:cNvPr id="185" name="Line 153"/>
          <p:cNvSpPr>
            <a:spLocks noChangeShapeType="1"/>
          </p:cNvSpPr>
          <p:nvPr/>
        </p:nvSpPr>
        <p:spPr bwMode="auto">
          <a:xfrm>
            <a:off x="6327648" y="2999232"/>
            <a:ext cx="73152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6" name="Line 153"/>
          <p:cNvSpPr>
            <a:spLocks noChangeShapeType="1"/>
          </p:cNvSpPr>
          <p:nvPr/>
        </p:nvSpPr>
        <p:spPr bwMode="auto">
          <a:xfrm>
            <a:off x="6307785" y="3066962"/>
            <a:ext cx="762000" cy="3810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87" name="Group 188"/>
          <p:cNvGrpSpPr>
            <a:grpSpLocks/>
          </p:cNvGrpSpPr>
          <p:nvPr/>
        </p:nvGrpSpPr>
        <p:grpSpPr bwMode="auto">
          <a:xfrm>
            <a:off x="685800" y="4572000"/>
            <a:ext cx="1139825" cy="1150938"/>
            <a:chOff x="4" y="3976"/>
            <a:chExt cx="1253" cy="975"/>
          </a:xfrm>
        </p:grpSpPr>
        <p:grpSp>
          <p:nvGrpSpPr>
            <p:cNvPr id="188" name="Group 191"/>
            <p:cNvGrpSpPr>
              <a:grpSpLocks/>
            </p:cNvGrpSpPr>
            <p:nvPr/>
          </p:nvGrpSpPr>
          <p:grpSpPr bwMode="auto">
            <a:xfrm>
              <a:off x="77" y="4073"/>
              <a:ext cx="1087" cy="711"/>
              <a:chOff x="77" y="4073"/>
              <a:chExt cx="1087" cy="711"/>
            </a:xfrm>
          </p:grpSpPr>
          <p:sp>
            <p:nvSpPr>
              <p:cNvPr id="200"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1"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89"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190"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91" name="Group 196"/>
            <p:cNvGrpSpPr>
              <a:grpSpLocks/>
            </p:cNvGrpSpPr>
            <p:nvPr/>
          </p:nvGrpSpPr>
          <p:grpSpPr bwMode="auto">
            <a:xfrm>
              <a:off x="4" y="3976"/>
              <a:ext cx="1253" cy="975"/>
              <a:chOff x="4" y="3976"/>
              <a:chExt cx="1253" cy="975"/>
            </a:xfrm>
          </p:grpSpPr>
          <p:grpSp>
            <p:nvGrpSpPr>
              <p:cNvPr id="192" name="Group 198"/>
              <p:cNvGrpSpPr>
                <a:grpSpLocks/>
              </p:cNvGrpSpPr>
              <p:nvPr/>
            </p:nvGrpSpPr>
            <p:grpSpPr bwMode="auto">
              <a:xfrm>
                <a:off x="77" y="4073"/>
                <a:ext cx="1087" cy="711"/>
                <a:chOff x="77" y="4073"/>
                <a:chExt cx="1087" cy="711"/>
              </a:xfrm>
            </p:grpSpPr>
            <p:sp>
              <p:nvSpPr>
                <p:cNvPr id="198"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9"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193" name="Group 202"/>
              <p:cNvGrpSpPr>
                <a:grpSpLocks/>
              </p:cNvGrpSpPr>
              <p:nvPr/>
            </p:nvGrpSpPr>
            <p:grpSpPr bwMode="auto">
              <a:xfrm>
                <a:off x="77" y="4073"/>
                <a:ext cx="1087" cy="711"/>
                <a:chOff x="77" y="4073"/>
                <a:chExt cx="1087" cy="711"/>
              </a:xfrm>
            </p:grpSpPr>
            <p:sp>
              <p:nvSpPr>
                <p:cNvPr id="196"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7"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chemeClr val="bg1">
                    <a:lumMod val="50000"/>
                  </a:schemeClr>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grpSp>
          <p:sp>
            <p:nvSpPr>
              <p:cNvPr id="194" name="Rectangle 205"/>
              <p:cNvSpPr>
                <a:spLocks noChangeArrowheads="1"/>
              </p:cNvSpPr>
              <p:nvPr/>
            </p:nvSpPr>
            <p:spPr bwMode="auto">
              <a:xfrm>
                <a:off x="465" y="4240"/>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chemeClr val="bg1"/>
                    </a:solidFill>
                    <a:latin typeface="Arial" pitchFamily="34" charset="0"/>
                    <a:ea typeface="Times New Roman" pitchFamily="18" charset="0"/>
                    <a:cs typeface="Arial" pitchFamily="34" charset="0"/>
                  </a:rPr>
                  <a:t>AK</a:t>
                </a:r>
              </a:p>
            </p:txBody>
          </p:sp>
          <p:sp>
            <p:nvSpPr>
              <p:cNvPr id="195"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202" name="Group 11"/>
          <p:cNvGrpSpPr>
            <a:grpSpLocks/>
          </p:cNvGrpSpPr>
          <p:nvPr/>
        </p:nvGrpSpPr>
        <p:grpSpPr bwMode="auto">
          <a:xfrm>
            <a:off x="2079108" y="4846320"/>
            <a:ext cx="873125" cy="865188"/>
            <a:chOff x="144" y="2832"/>
            <a:chExt cx="912" cy="672"/>
          </a:xfrm>
          <a:solidFill>
            <a:schemeClr val="accent1">
              <a:lumMod val="20000"/>
              <a:lumOff val="80000"/>
            </a:schemeClr>
          </a:solidFill>
        </p:grpSpPr>
        <p:sp>
          <p:nvSpPr>
            <p:cNvPr id="203" name="Rectangle 12"/>
            <p:cNvSpPr>
              <a:spLocks noChangeArrowheads="1"/>
            </p:cNvSpPr>
            <p:nvPr/>
          </p:nvSpPr>
          <p:spPr bwMode="auto">
            <a:xfrm>
              <a:off x="144" y="2832"/>
              <a:ext cx="912" cy="672"/>
            </a:xfrm>
            <a:prstGeom prst="rect">
              <a:avLst/>
            </a:prstGeom>
            <a:solidFill>
              <a:schemeClr val="bg1"/>
            </a:solidFill>
            <a:ln w="12700" cmpd="dbl">
              <a:solidFill>
                <a:srgbClr val="000000"/>
              </a:solidFill>
              <a:miter lim="800000"/>
              <a:headEnd/>
              <a:tailEnd/>
            </a:ln>
            <a:effectLst>
              <a:outerShdw dist="35921" dir="2700000" algn="ctr" rotWithShape="0">
                <a:srgbClr val="808080"/>
              </a:outerShdw>
            </a:effectLst>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204" name="Group 13"/>
            <p:cNvGrpSpPr>
              <a:grpSpLocks noChangeAspect="1"/>
            </p:cNvGrpSpPr>
            <p:nvPr/>
          </p:nvGrpSpPr>
          <p:grpSpPr bwMode="auto">
            <a:xfrm>
              <a:off x="190" y="2940"/>
              <a:ext cx="695" cy="478"/>
              <a:chOff x="240" y="3317"/>
              <a:chExt cx="869" cy="594"/>
            </a:xfrm>
            <a:grpFill/>
          </p:grpSpPr>
          <p:sp>
            <p:nvSpPr>
              <p:cNvPr id="206" name="Freeform 14"/>
              <p:cNvSpPr>
                <a:spLocks noChangeAspect="1"/>
              </p:cNvSpPr>
              <p:nvPr/>
            </p:nvSpPr>
            <p:spPr bwMode="auto">
              <a:xfrm>
                <a:off x="894" y="3680"/>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7" name="Freeform 15"/>
              <p:cNvSpPr>
                <a:spLocks noChangeAspect="1"/>
              </p:cNvSpPr>
              <p:nvPr/>
            </p:nvSpPr>
            <p:spPr bwMode="auto">
              <a:xfrm>
                <a:off x="776" y="3531"/>
                <a:ext cx="128" cy="79"/>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8" name="Freeform 16"/>
              <p:cNvSpPr>
                <a:spLocks noChangeAspect="1"/>
              </p:cNvSpPr>
              <p:nvPr/>
            </p:nvSpPr>
            <p:spPr bwMode="auto">
              <a:xfrm>
                <a:off x="781" y="3595"/>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9" name="Freeform 17"/>
              <p:cNvSpPr>
                <a:spLocks noChangeAspect="1"/>
              </p:cNvSpPr>
              <p:nvPr/>
            </p:nvSpPr>
            <p:spPr bwMode="auto">
              <a:xfrm>
                <a:off x="715" y="3543"/>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0" name="Freeform 18"/>
              <p:cNvSpPr>
                <a:spLocks noChangeAspect="1"/>
              </p:cNvSpPr>
              <p:nvPr/>
            </p:nvSpPr>
            <p:spPr bwMode="auto">
              <a:xfrm>
                <a:off x="673" y="3491"/>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1" name="Freeform 19"/>
              <p:cNvSpPr>
                <a:spLocks noChangeAspect="1"/>
              </p:cNvSpPr>
              <p:nvPr/>
            </p:nvSpPr>
            <p:spPr bwMode="auto">
              <a:xfrm>
                <a:off x="503" y="3410"/>
                <a:ext cx="109" cy="82"/>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2" name="Freeform 20"/>
              <p:cNvSpPr>
                <a:spLocks noChangeAspect="1"/>
              </p:cNvSpPr>
              <p:nvPr/>
            </p:nvSpPr>
            <p:spPr bwMode="auto">
              <a:xfrm>
                <a:off x="320" y="3324"/>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3" name="Freeform 21"/>
              <p:cNvSpPr>
                <a:spLocks noChangeAspect="1"/>
              </p:cNvSpPr>
              <p:nvPr/>
            </p:nvSpPr>
            <p:spPr bwMode="auto">
              <a:xfrm>
                <a:off x="244" y="3367"/>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4" name="Freeform 22"/>
              <p:cNvSpPr>
                <a:spLocks noChangeAspect="1"/>
              </p:cNvSpPr>
              <p:nvPr/>
            </p:nvSpPr>
            <p:spPr bwMode="auto">
              <a:xfrm>
                <a:off x="890" y="3670"/>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rgbClr val="AABA0A"/>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5" name="Freeform 23"/>
              <p:cNvSpPr>
                <a:spLocks noChangeAspect="1"/>
              </p:cNvSpPr>
              <p:nvPr/>
            </p:nvSpPr>
            <p:spPr bwMode="auto">
              <a:xfrm>
                <a:off x="772" y="3525"/>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rgbClr val="AABA0A"/>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6" name="Freeform 24"/>
              <p:cNvSpPr>
                <a:spLocks noChangeAspect="1"/>
              </p:cNvSpPr>
              <p:nvPr/>
            </p:nvSpPr>
            <p:spPr bwMode="auto">
              <a:xfrm>
                <a:off x="776" y="3588"/>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7" name="Freeform 25"/>
              <p:cNvSpPr>
                <a:spLocks noChangeAspect="1"/>
              </p:cNvSpPr>
              <p:nvPr/>
            </p:nvSpPr>
            <p:spPr bwMode="auto">
              <a:xfrm>
                <a:off x="711" y="3536"/>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solidFill>
                <a:schemeClr val="accent2"/>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8" name="Freeform 26"/>
              <p:cNvSpPr>
                <a:spLocks noChangeAspect="1"/>
              </p:cNvSpPr>
              <p:nvPr/>
            </p:nvSpPr>
            <p:spPr bwMode="auto">
              <a:xfrm>
                <a:off x="669" y="3484"/>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chemeClr val="tx2">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9" name="Freeform 27"/>
              <p:cNvSpPr>
                <a:spLocks noChangeAspect="1"/>
              </p:cNvSpPr>
              <p:nvPr/>
            </p:nvSpPr>
            <p:spPr bwMode="auto">
              <a:xfrm>
                <a:off x="499" y="3401"/>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rgbClr val="AABA0A"/>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0" name="Freeform 28"/>
              <p:cNvSpPr>
                <a:spLocks noChangeAspect="1"/>
              </p:cNvSpPr>
              <p:nvPr/>
            </p:nvSpPr>
            <p:spPr bwMode="auto">
              <a:xfrm>
                <a:off x="316" y="3317"/>
                <a:ext cx="82" cy="67"/>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rgbClr val="AABA0A"/>
              </a:solidFill>
              <a:ln w="3175">
                <a:solidFill>
                  <a:srgbClr val="000000"/>
                </a:solidFill>
                <a:round/>
                <a:headEnd/>
                <a:tailEnd/>
              </a:ln>
            </p:spPr>
            <p:txBody>
              <a:bodyPr/>
              <a:lstStyle/>
              <a:p>
                <a:pPr algn="ctr" fontAlgn="auto">
                  <a:spcBef>
                    <a:spcPts val="0"/>
                  </a:spcBef>
                  <a:spcAft>
                    <a:spcPts val="0"/>
                  </a:spcAft>
                  <a:defRPr/>
                </a:pPr>
                <a:endParaRPr lang="en-US" sz="1000" kern="0" dirty="0">
                  <a:solidFill>
                    <a:schemeClr val="bg1">
                      <a:lumMod val="50000"/>
                    </a:schemeClr>
                  </a:solidFill>
                  <a:latin typeface="Arial" pitchFamily="34" charset="0"/>
                  <a:cs typeface="Arial" pitchFamily="34" charset="0"/>
                </a:endParaRPr>
              </a:p>
            </p:txBody>
          </p:sp>
          <p:sp>
            <p:nvSpPr>
              <p:cNvPr id="221" name="Freeform 29"/>
              <p:cNvSpPr>
                <a:spLocks noChangeAspect="1"/>
              </p:cNvSpPr>
              <p:nvPr/>
            </p:nvSpPr>
            <p:spPr bwMode="auto">
              <a:xfrm>
                <a:off x="240" y="3360"/>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solidFill>
                <a:schemeClr val="accent1">
                  <a:lumMod val="60000"/>
                  <a:lumOff val="40000"/>
                </a:schemeClr>
              </a:solidFill>
              <a:ln w="317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205" name="Text Box 30"/>
            <p:cNvSpPr txBox="1">
              <a:spLocks noChangeArrowheads="1"/>
            </p:cNvSpPr>
            <p:nvPr/>
          </p:nvSpPr>
          <p:spPr bwMode="auto">
            <a:xfrm>
              <a:off x="191" y="3261"/>
              <a:ext cx="302" cy="177"/>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HI</a:t>
              </a:r>
            </a:p>
          </p:txBody>
        </p:sp>
      </p:grpSp>
      <p:sp>
        <p:nvSpPr>
          <p:cNvPr id="222" name="Rectangle 12"/>
          <p:cNvSpPr>
            <a:spLocks noChangeArrowheads="1"/>
          </p:cNvSpPr>
          <p:nvPr/>
        </p:nvSpPr>
        <p:spPr bwMode="auto">
          <a:xfrm>
            <a:off x="7358139" y="4346361"/>
            <a:ext cx="838200" cy="640080"/>
          </a:xfrm>
          <a:prstGeom prst="rect">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cs typeface="Arial" pitchFamily="34" charset="0"/>
            </a:endParaRPr>
          </a:p>
        </p:txBody>
      </p:sp>
      <p:sp>
        <p:nvSpPr>
          <p:cNvPr id="223" name="Text Box 30"/>
          <p:cNvSpPr txBox="1">
            <a:spLocks noChangeArrowheads="1"/>
          </p:cNvSpPr>
          <p:nvPr/>
        </p:nvSpPr>
        <p:spPr bwMode="auto">
          <a:xfrm>
            <a:off x="7570780" y="4702625"/>
            <a:ext cx="362600" cy="228600"/>
          </a:xfrm>
          <a:prstGeom prst="rect">
            <a:avLst/>
          </a:prstGeom>
          <a:solidFill>
            <a:schemeClr val="bg1"/>
          </a:solidFill>
          <a:ln w="3175">
            <a:solidFill>
              <a:srgbClr val="000000"/>
            </a:solid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rgbClr val="000000"/>
                </a:solidFill>
                <a:latin typeface="Arial" pitchFamily="34" charset="0"/>
                <a:cs typeface="Arial" pitchFamily="34" charset="0"/>
              </a:rPr>
              <a:t>PR</a:t>
            </a:r>
            <a:endParaRPr lang="en-US" sz="1000" kern="0" dirty="0">
              <a:solidFill>
                <a:srgbClr val="000000"/>
              </a:solidFill>
              <a:latin typeface="Arial" pitchFamily="34" charset="0"/>
              <a:cs typeface="Arial" pitchFamily="34" charset="0"/>
            </a:endParaRPr>
          </a:p>
        </p:txBody>
      </p:sp>
      <p:sp>
        <p:nvSpPr>
          <p:cNvPr id="224" name="Freeform 223"/>
          <p:cNvSpPr/>
          <p:nvPr/>
        </p:nvSpPr>
        <p:spPr>
          <a:xfrm>
            <a:off x="7472680" y="4393832"/>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rgbClr val="0072C6"/>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w="28575">
                <a:solidFill>
                  <a:schemeClr val="tx1"/>
                </a:solidFill>
              </a:ln>
            </a:endParaRPr>
          </a:p>
        </p:txBody>
      </p:sp>
      <p:sp>
        <p:nvSpPr>
          <p:cNvPr id="3" name="TextBox 2"/>
          <p:cNvSpPr txBox="1"/>
          <p:nvPr/>
        </p:nvSpPr>
        <p:spPr>
          <a:xfrm>
            <a:off x="411570" y="6126480"/>
            <a:ext cx="7586739" cy="400110"/>
          </a:xfrm>
          <a:prstGeom prst="rect">
            <a:avLst/>
          </a:prstGeom>
          <a:noFill/>
        </p:spPr>
        <p:txBody>
          <a:bodyPr wrap="square" rtlCol="0">
            <a:spAutoFit/>
          </a:bodyPr>
          <a:lstStyle/>
          <a:p>
            <a:r>
              <a:rPr lang="en-US" sz="1000" b="1" dirty="0" smtClean="0"/>
              <a:t>Source: </a:t>
            </a:r>
            <a:r>
              <a:rPr lang="en-US" sz="1000" dirty="0" smtClean="0"/>
              <a:t>University of Michigan Kidney Epidemiology and Cost Center, Dialysis Facility Reports, 2014.</a:t>
            </a:r>
          </a:p>
          <a:p>
            <a:r>
              <a:rPr lang="en-US" sz="1000" b="1" dirty="0" smtClean="0"/>
              <a:t>Note: </a:t>
            </a:r>
            <a:r>
              <a:rPr lang="en-US" sz="1000" dirty="0" smtClean="0"/>
              <a:t>For this measure, lower ratios are better.</a:t>
            </a:r>
            <a:endParaRPr lang="en-US" sz="1000" b="1" dirty="0"/>
          </a:p>
        </p:txBody>
      </p:sp>
    </p:spTree>
    <p:extLst>
      <p:ext uri="{BB962C8B-B14F-4D97-AF65-F5344CB8AC3E}">
        <p14:creationId xmlns:p14="http://schemas.microsoft.com/office/powerpoint/2010/main" val="17806394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p:txBody>
          <a:bodyPr>
            <a:normAutofit/>
          </a:bodyPr>
          <a:lstStyle/>
          <a:p>
            <a:r>
              <a:rPr lang="en-US" sz="1400" dirty="0" smtClean="0"/>
              <a:t>U.S</a:t>
            </a:r>
            <a:r>
              <a:rPr lang="en-US" sz="1400" dirty="0"/>
              <a:t>. Renal Data System. USRDS 2013 annual data report: atlas of chronic kidney disease and end-stage renal disease in the United States. Bethesda, MD: National Institutes of Health, National Institute of Diabetes and Digestive and Kidney Diseases; 2013a. </a:t>
            </a:r>
            <a:r>
              <a:rPr lang="en-US" sz="1400" dirty="0" smtClean="0">
                <a:hlinkClick r:id="rId3"/>
              </a:rPr>
              <a:t>https://www.usrds.org/atlas13.aspx</a:t>
            </a:r>
            <a:r>
              <a:rPr lang="en-US" sz="1400" dirty="0" smtClean="0"/>
              <a:t>. Accessed August 19, 2016.</a:t>
            </a:r>
            <a:endParaRPr lang="en-US" sz="1400" dirty="0"/>
          </a:p>
          <a:p>
            <a:r>
              <a:rPr lang="en-US" sz="1400" dirty="0"/>
              <a:t>U.S. Renal Data System. USRDS 2013 annual data report reference tables. Bethesda, MD: National Institutes of Health, National Institute of Diabetes and Digestive and Kidney Diseases; 2013b. </a:t>
            </a:r>
            <a:r>
              <a:rPr lang="en-US" sz="1400" dirty="0" smtClean="0">
                <a:hlinkClick r:id="rId3"/>
              </a:rPr>
              <a:t>https://www.usrds.org/atlas13.aspx</a:t>
            </a:r>
            <a:r>
              <a:rPr lang="en-US" sz="1400" dirty="0" smtClean="0"/>
              <a:t>. </a:t>
            </a:r>
            <a:r>
              <a:rPr lang="en-US" sz="1400" dirty="0"/>
              <a:t>Accessed </a:t>
            </a:r>
            <a:r>
              <a:rPr lang="en-US" sz="1400" dirty="0" smtClean="0"/>
              <a:t>August 19, 2016.</a:t>
            </a:r>
          </a:p>
          <a:p>
            <a:r>
              <a:rPr lang="en-US" sz="1400" dirty="0"/>
              <a:t>U.S. Renal Data System. USRDS </a:t>
            </a:r>
            <a:r>
              <a:rPr lang="en-US" sz="1400" dirty="0" smtClean="0"/>
              <a:t>2015 </a:t>
            </a:r>
            <a:r>
              <a:rPr lang="en-US" sz="1400" dirty="0"/>
              <a:t>annual data report reference tables. Bethesda, MD: National Institutes of Health, National Institute of Diabetes and Digestive and Kidney Diseases; </a:t>
            </a:r>
            <a:r>
              <a:rPr lang="en-US" sz="1400" dirty="0" smtClean="0"/>
              <a:t>2015. </a:t>
            </a:r>
            <a:r>
              <a:rPr lang="en-US" sz="1400" dirty="0" smtClean="0">
                <a:hlinkClick r:id="rId4"/>
              </a:rPr>
              <a:t>https</a:t>
            </a:r>
            <a:r>
              <a:rPr lang="en-US" sz="1400" dirty="0">
                <a:hlinkClick r:id="rId4"/>
              </a:rPr>
              <a:t>://</a:t>
            </a:r>
            <a:r>
              <a:rPr lang="en-US" sz="1400" dirty="0" smtClean="0">
                <a:hlinkClick r:id="rId4"/>
              </a:rPr>
              <a:t>www.usrds.org/2015/download/vol2_04_VascularAccess_15.pdf</a:t>
            </a:r>
            <a:r>
              <a:rPr lang="en-US" sz="1400" dirty="0" smtClean="0"/>
              <a:t>. Accessed August 19, 2016. </a:t>
            </a:r>
            <a:endParaRPr lang="en-US" sz="1400" dirty="0"/>
          </a:p>
        </p:txBody>
      </p:sp>
    </p:spTree>
    <p:extLst>
      <p:ext uri="{BB962C8B-B14F-4D97-AF65-F5344CB8AC3E}">
        <p14:creationId xmlns:p14="http://schemas.microsoft.com/office/powerpoint/2010/main" val="37290040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diabetes</a:t>
            </a:r>
            <a:endParaRPr lang="en-US" dirty="0"/>
          </a:p>
        </p:txBody>
      </p:sp>
      <p:sp>
        <p:nvSpPr>
          <p:cNvPr id="5" name="Text Placeholder 4"/>
          <p:cNvSpPr>
            <a:spLocks noGrp="1"/>
          </p:cNvSpPr>
          <p:nvPr>
            <p:ph type="body" idx="1"/>
          </p:nvPr>
        </p:nvSpPr>
        <p:spPr/>
        <p:txBody>
          <a:bodyPr/>
          <a:lstStyle/>
          <a:p>
            <a:r>
              <a:rPr lang="en-US" dirty="0"/>
              <a:t>National Healthcare Quality and Disparities Report</a:t>
            </a:r>
          </a:p>
          <a:p>
            <a:r>
              <a:rPr lang="en-US" dirty="0" err="1"/>
              <a:t>Chartbook</a:t>
            </a:r>
            <a:r>
              <a:rPr lang="en-US" dirty="0"/>
              <a:t> on Effective </a:t>
            </a:r>
            <a:r>
              <a:rPr lang="en-US" dirty="0" smtClean="0"/>
              <a:t>Treatment</a:t>
            </a:r>
            <a:endParaRPr lang="en-US" dirty="0"/>
          </a:p>
        </p:txBody>
      </p:sp>
    </p:spTree>
    <p:extLst>
      <p:ext uri="{BB962C8B-B14F-4D97-AF65-F5344CB8AC3E}">
        <p14:creationId xmlns:p14="http://schemas.microsoft.com/office/powerpoint/2010/main" val="3449168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Measures of Effective Treatment of Diabetes</a:t>
            </a:r>
            <a:endParaRPr lang="en-US" dirty="0"/>
          </a:p>
        </p:txBody>
      </p:sp>
      <p:sp>
        <p:nvSpPr>
          <p:cNvPr id="3" name="Content Placeholder 2"/>
          <p:cNvSpPr>
            <a:spLocks noGrp="1"/>
          </p:cNvSpPr>
          <p:nvPr>
            <p:ph idx="1"/>
          </p:nvPr>
        </p:nvSpPr>
        <p:spPr/>
        <p:txBody>
          <a:bodyPr>
            <a:normAutofit/>
          </a:bodyPr>
          <a:lstStyle/>
          <a:p>
            <a:r>
              <a:rPr lang="en-US" dirty="0" smtClean="0"/>
              <a:t>Process: </a:t>
            </a:r>
          </a:p>
          <a:p>
            <a:pPr lvl="1"/>
            <a:r>
              <a:rPr lang="en-US" dirty="0" smtClean="0"/>
              <a:t>Receipt of four recommended diabetes services</a:t>
            </a:r>
          </a:p>
          <a:p>
            <a:pPr lvl="1"/>
            <a:r>
              <a:rPr lang="en-US" dirty="0" smtClean="0"/>
              <a:t>People with current diabetes who have a written diabetes management plan</a:t>
            </a:r>
          </a:p>
          <a:p>
            <a:r>
              <a:rPr lang="en-US" dirty="0" smtClean="0"/>
              <a:t>Outcome: </a:t>
            </a:r>
          </a:p>
          <a:p>
            <a:pPr lvl="1"/>
            <a:r>
              <a:rPr lang="en-US" dirty="0" smtClean="0"/>
              <a:t>Adults age 40 and over with diabetes who felt confident they could control and manage their diabetes</a:t>
            </a:r>
          </a:p>
          <a:p>
            <a:pPr lvl="1"/>
            <a:r>
              <a:rPr lang="en-US" dirty="0" smtClean="0"/>
              <a:t>Hospital admissions for uncontrolled diabetes</a:t>
            </a:r>
          </a:p>
          <a:p>
            <a:pPr lvl="1"/>
            <a:r>
              <a:rPr lang="en-US" dirty="0" smtClean="0"/>
              <a:t>New cases of end stage renal disease due to diabetes</a:t>
            </a:r>
          </a:p>
          <a:p>
            <a:endParaRPr lang="en-US" dirty="0"/>
          </a:p>
        </p:txBody>
      </p:sp>
    </p:spTree>
    <p:extLst>
      <p:ext uri="{BB962C8B-B14F-4D97-AF65-F5344CB8AC3E}">
        <p14:creationId xmlns:p14="http://schemas.microsoft.com/office/powerpoint/2010/main" val="4207273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Adults age 40 and over with diagnosed diabetes who received all four recommended services for diabetes in the calendar year (2+ hemoglobin A1c tests, foot exam, dilated eye exam, and flu shot), by race/ethnicity, 2008-2013</a:t>
            </a:r>
            <a:endParaRPr lang="en-US" sz="1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51115959"/>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57200" y="5486400"/>
            <a:ext cx="8229600" cy="707886"/>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a:t>
            </a:r>
            <a:r>
              <a:rPr lang="en-US" sz="1000" dirty="0" smtClean="0"/>
              <a:t>2008-2013.</a:t>
            </a:r>
            <a:endParaRPr lang="en-US" sz="1000" dirty="0"/>
          </a:p>
          <a:p>
            <a:r>
              <a:rPr lang="en-US" sz="1000" b="1" dirty="0"/>
              <a:t>Denominator: </a:t>
            </a:r>
            <a:r>
              <a:rPr lang="en-US" sz="1000" dirty="0"/>
              <a:t>Civilian </a:t>
            </a:r>
            <a:r>
              <a:rPr lang="en-US" sz="1000" dirty="0" err="1"/>
              <a:t>noninstitutionalized</a:t>
            </a:r>
            <a:r>
              <a:rPr lang="en-US" sz="1000" dirty="0"/>
              <a:t> population with diagnosed diabetes, age 40 and over.</a:t>
            </a:r>
          </a:p>
          <a:p>
            <a:r>
              <a:rPr lang="en-US" sz="1000" b="1" dirty="0"/>
              <a:t>Note:</a:t>
            </a:r>
            <a:r>
              <a:rPr lang="en-US" sz="1000" dirty="0"/>
              <a:t> Data include people with both type 1 and type 2 diabetes. </a:t>
            </a:r>
            <a:r>
              <a:rPr lang="en-US" sz="1000" dirty="0" smtClean="0"/>
              <a:t>Percentages are age </a:t>
            </a:r>
            <a:r>
              <a:rPr lang="en-US" sz="1000" dirty="0"/>
              <a:t>adjusted to the 2000 U.S. standard population </a:t>
            </a:r>
            <a:r>
              <a:rPr lang="en-US" sz="1000" dirty="0" smtClean="0"/>
              <a:t>using </a:t>
            </a:r>
            <a:r>
              <a:rPr lang="en-US" sz="1000" dirty="0"/>
              <a:t>two age groups: 40-59 and 60 and over. White and Black are </a:t>
            </a:r>
            <a:r>
              <a:rPr lang="en-US" sz="1000" dirty="0" smtClean="0"/>
              <a:t>non-Hispanic. Hispanic </a:t>
            </a:r>
            <a:r>
              <a:rPr lang="en-US" sz="1000" dirty="0"/>
              <a:t>includes all races. </a:t>
            </a:r>
          </a:p>
        </p:txBody>
      </p:sp>
    </p:spTree>
    <p:extLst>
      <p:ext uri="{BB962C8B-B14F-4D97-AF65-F5344CB8AC3E}">
        <p14:creationId xmlns:p14="http://schemas.microsoft.com/office/powerpoint/2010/main" val="3687409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Adults age </a:t>
            </a:r>
            <a:r>
              <a:rPr lang="en-US" sz="1800" dirty="0" smtClean="0"/>
              <a:t>65 </a:t>
            </a:r>
            <a:r>
              <a:rPr lang="en-US" sz="1800" dirty="0"/>
              <a:t>and over with diagnosed diabetes who reported receiving four recommended services for diabetes in the calendar year (2+ hemoglobin A1c tests, foot exam, dilated </a:t>
            </a:r>
            <a:r>
              <a:rPr lang="en-US" sz="1800" dirty="0" smtClean="0"/>
              <a:t>eye, </a:t>
            </a:r>
            <a:r>
              <a:rPr lang="en-US" sz="1800" dirty="0"/>
              <a:t>exam and flu shot), </a:t>
            </a:r>
            <a:r>
              <a:rPr lang="en-US" sz="1800" dirty="0" smtClean="0"/>
              <a:t>by insurance, 2008-2013</a:t>
            </a:r>
            <a:endParaRPr lang="en-US" sz="1800" dirty="0"/>
          </a:p>
        </p:txBody>
      </p:sp>
      <p:graphicFrame>
        <p:nvGraphicFramePr>
          <p:cNvPr id="9" name="Chart 8"/>
          <p:cNvGraphicFramePr/>
          <p:nvPr>
            <p:extLst>
              <p:ext uri="{D42A27DB-BD31-4B8C-83A1-F6EECF244321}">
                <p14:modId xmlns:p14="http://schemas.microsoft.com/office/powerpoint/2010/main" val="212172362"/>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57200" y="5486400"/>
            <a:ext cx="8229600" cy="553998"/>
          </a:xfrm>
          <a:prstGeom prst="rect">
            <a:avLst/>
          </a:prstGeom>
          <a:noFill/>
        </p:spPr>
        <p:txBody>
          <a:bodyPr wrap="square" rtlCol="0">
            <a:spAutoFit/>
          </a:bodyPr>
          <a:lstStyle/>
          <a:p>
            <a:r>
              <a:rPr lang="en-US" sz="1000" b="1" dirty="0"/>
              <a:t>Source: </a:t>
            </a:r>
            <a:r>
              <a:rPr lang="en-US" sz="1000" dirty="0"/>
              <a:t>Agency for Healthcare Research and Quality, Medical Expenditure Panel Survey, </a:t>
            </a:r>
            <a:r>
              <a:rPr lang="en-US" sz="1000" dirty="0" smtClean="0"/>
              <a:t>2008-2013.</a:t>
            </a:r>
            <a:endParaRPr lang="en-US" sz="1000" dirty="0"/>
          </a:p>
          <a:p>
            <a:r>
              <a:rPr lang="en-US" sz="1000" b="1" dirty="0"/>
              <a:t>Denominator: </a:t>
            </a:r>
            <a:r>
              <a:rPr lang="en-US" sz="1000" dirty="0"/>
              <a:t>Civilian noninstitutionalized population with diagnosed diabetes, age </a:t>
            </a:r>
            <a:r>
              <a:rPr lang="en-US" sz="1000" dirty="0" smtClean="0"/>
              <a:t>65 </a:t>
            </a:r>
            <a:r>
              <a:rPr lang="en-US" sz="1000" dirty="0"/>
              <a:t>and over.</a:t>
            </a:r>
          </a:p>
          <a:p>
            <a:r>
              <a:rPr lang="en-US" sz="1000" b="1" dirty="0"/>
              <a:t>Note:</a:t>
            </a:r>
            <a:r>
              <a:rPr lang="en-US" sz="1000" dirty="0"/>
              <a:t> Data include people with both type 1 and type 2 diabetes. </a:t>
            </a:r>
          </a:p>
        </p:txBody>
      </p:sp>
    </p:spTree>
    <p:extLst>
      <p:ext uri="{BB962C8B-B14F-4D97-AF65-F5344CB8AC3E}">
        <p14:creationId xmlns:p14="http://schemas.microsoft.com/office/powerpoint/2010/main" val="23757151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1800" dirty="0" smtClean="0"/>
              <a:t>People with current diabetes who have a written diabetes management plan, by Asian and Hispanic subpopulations and English proficiency, California, 2011-2013 combined</a:t>
            </a:r>
            <a:endParaRPr lang="en-US" sz="1800" dirty="0"/>
          </a:p>
        </p:txBody>
      </p:sp>
      <p:graphicFrame>
        <p:nvGraphicFramePr>
          <p:cNvPr id="6" name="Object 70"/>
          <p:cNvGraphicFramePr>
            <a:graphicFrameLocks noGrp="1"/>
          </p:cNvGraphicFramePr>
          <p:nvPr>
            <p:ph sz="half" idx="1"/>
            <p:extLst>
              <p:ext uri="{D42A27DB-BD31-4B8C-83A1-F6EECF244321}">
                <p14:modId xmlns:p14="http://schemas.microsoft.com/office/powerpoint/2010/main" val="1735338396"/>
              </p:ext>
            </p:extLst>
          </p:nvPr>
        </p:nvGraphicFramePr>
        <p:xfrm>
          <a:off x="457200" y="1463040"/>
          <a:ext cx="4114800" cy="4023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71"/>
          <p:cNvGraphicFramePr>
            <a:graphicFrameLocks noGrp="1"/>
          </p:cNvGraphicFramePr>
          <p:nvPr>
            <p:ph sz="half" idx="2"/>
            <p:extLst>
              <p:ext uri="{D42A27DB-BD31-4B8C-83A1-F6EECF244321}">
                <p14:modId xmlns:p14="http://schemas.microsoft.com/office/powerpoint/2010/main" val="2285715462"/>
              </p:ext>
            </p:extLst>
          </p:nvPr>
        </p:nvGraphicFramePr>
        <p:xfrm>
          <a:off x="4572000" y="1463040"/>
          <a:ext cx="4114800" cy="402336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57200" y="5669280"/>
            <a:ext cx="8229600" cy="400110"/>
          </a:xfrm>
          <a:prstGeom prst="rect">
            <a:avLst/>
          </a:prstGeom>
          <a:noFill/>
        </p:spPr>
        <p:txBody>
          <a:bodyPr wrap="square" rtlCol="0">
            <a:spAutoFit/>
          </a:bodyPr>
          <a:lstStyle/>
          <a:p>
            <a:r>
              <a:rPr lang="en-US" sz="1000" b="1" dirty="0" smtClean="0"/>
              <a:t>Source</a:t>
            </a:r>
            <a:r>
              <a:rPr lang="en-US" sz="1000" b="1" dirty="0"/>
              <a:t>:</a:t>
            </a:r>
            <a:r>
              <a:rPr lang="en-US" sz="1000" dirty="0"/>
              <a:t> UCLA, Center for Health Policy Research, California Health Interview Survey, </a:t>
            </a:r>
            <a:r>
              <a:rPr lang="en-US" sz="1000" dirty="0" smtClean="0"/>
              <a:t>2011-2013.</a:t>
            </a:r>
            <a:endParaRPr lang="en-US" sz="1000" dirty="0"/>
          </a:p>
          <a:p>
            <a:r>
              <a:rPr lang="en-US" sz="1000" b="1" dirty="0"/>
              <a:t>Denominator:</a:t>
            </a:r>
            <a:r>
              <a:rPr lang="en-US" sz="1000" dirty="0"/>
              <a:t> Civilian noninstitutionalized population in California</a:t>
            </a:r>
            <a:r>
              <a:rPr lang="en-US" sz="1000" dirty="0" smtClean="0"/>
              <a:t>.</a:t>
            </a:r>
            <a:endParaRPr lang="en-US" sz="1000" dirty="0"/>
          </a:p>
        </p:txBody>
      </p:sp>
    </p:spTree>
    <p:extLst>
      <p:ext uri="{BB962C8B-B14F-4D97-AF65-F5344CB8AC3E}">
        <p14:creationId xmlns:p14="http://schemas.microsoft.com/office/powerpoint/2010/main" val="22544497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1800" dirty="0" smtClean="0"/>
              <a:t>Adults age 40 and over with diabetes who felt confident they could control and manage their diabetes, </a:t>
            </a:r>
            <a:r>
              <a:rPr lang="en-US" sz="1800" dirty="0"/>
              <a:t>by e</a:t>
            </a:r>
            <a:r>
              <a:rPr lang="en-US" sz="1800" dirty="0" smtClean="0"/>
              <a:t>thnicity and </a:t>
            </a:r>
            <a:r>
              <a:rPr lang="en-US" sz="1800" dirty="0"/>
              <a:t>English proficiency, California, </a:t>
            </a:r>
            <a:r>
              <a:rPr lang="en-US" sz="1800" dirty="0" smtClean="0"/>
              <a:t>2011-2013 </a:t>
            </a:r>
            <a:r>
              <a:rPr lang="en-US" sz="1800" dirty="0"/>
              <a:t>combined</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703570549"/>
              </p:ext>
            </p:extLst>
          </p:nvPr>
        </p:nvGraphicFramePr>
        <p:xfrm>
          <a:off x="457200" y="1463040"/>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57200" y="5669280"/>
            <a:ext cx="6019800" cy="400110"/>
          </a:xfrm>
          <a:prstGeom prst="rect">
            <a:avLst/>
          </a:prstGeom>
          <a:noFill/>
        </p:spPr>
        <p:txBody>
          <a:bodyPr wrap="square" rtlCol="0">
            <a:spAutoFit/>
          </a:bodyPr>
          <a:lstStyle/>
          <a:p>
            <a:r>
              <a:rPr lang="en-US" sz="1000" b="1" dirty="0"/>
              <a:t>Source:</a:t>
            </a:r>
            <a:r>
              <a:rPr lang="en-US" sz="1000" dirty="0"/>
              <a:t> UCLA, Center for Health Policy Research, California Health Interview Survey, </a:t>
            </a:r>
            <a:r>
              <a:rPr lang="en-US" sz="1000" dirty="0" smtClean="0"/>
              <a:t>2011-2013.</a:t>
            </a:r>
            <a:endParaRPr lang="en-US" sz="1000" dirty="0"/>
          </a:p>
          <a:p>
            <a:r>
              <a:rPr lang="en-US" sz="1000" b="1" dirty="0"/>
              <a:t>Denominator:</a:t>
            </a:r>
            <a:r>
              <a:rPr lang="en-US" sz="1000" dirty="0"/>
              <a:t> Civilian noninstitutionalized population in California.</a:t>
            </a:r>
          </a:p>
        </p:txBody>
      </p:sp>
    </p:spTree>
    <p:extLst>
      <p:ext uri="{BB962C8B-B14F-4D97-AF65-F5344CB8AC3E}">
        <p14:creationId xmlns:p14="http://schemas.microsoft.com/office/powerpoint/2010/main" val="111380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of the 2015 QDR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Nation has made progress in improving the health care system to achieve the three aims of better care, smarter spending, and healthier people, but there is still work to do, specifically to address disparities in care.</a:t>
            </a:r>
          </a:p>
          <a:p>
            <a:pPr lvl="1"/>
            <a:r>
              <a:rPr lang="en-US" dirty="0" smtClean="0"/>
              <a:t>Access</a:t>
            </a:r>
            <a:r>
              <a:rPr lang="en-US" b="1" dirty="0" smtClean="0"/>
              <a:t> </a:t>
            </a:r>
            <a:r>
              <a:rPr lang="en-US" dirty="0"/>
              <a:t>to health care has improved dramatically, led by sustained reductions in the number of Americans without health insurance and increases in the number of Americans with a usual source of medical care. </a:t>
            </a:r>
          </a:p>
          <a:p>
            <a:pPr lvl="1"/>
            <a:r>
              <a:rPr lang="en-US" dirty="0" smtClean="0"/>
              <a:t>Quality </a:t>
            </a:r>
            <a:r>
              <a:rPr lang="en-US" dirty="0"/>
              <a:t>of health care continues to improve, but wide variation exists across the National Quality Strategy priorities. </a:t>
            </a:r>
            <a:endParaRPr lang="en-US" dirty="0" smtClean="0"/>
          </a:p>
          <a:p>
            <a:pPr lvl="1"/>
            <a:r>
              <a:rPr lang="en-US" dirty="0" smtClean="0"/>
              <a:t>Disparities </a:t>
            </a:r>
            <a:r>
              <a:rPr lang="en-US" dirty="0"/>
              <a:t>related to race and socioeconomic status persist among measures of access and all National Quality Strategy priorities, but progress is being made in some areas. </a:t>
            </a:r>
          </a:p>
          <a:p>
            <a:pPr lvl="1"/>
            <a:endParaRPr lang="en-US" dirty="0" smtClean="0"/>
          </a:p>
        </p:txBody>
      </p:sp>
    </p:spTree>
    <p:extLst>
      <p:ext uri="{BB962C8B-B14F-4D97-AF65-F5344CB8AC3E}">
        <p14:creationId xmlns:p14="http://schemas.microsoft.com/office/powerpoint/2010/main" val="2755844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dirty="0" smtClean="0"/>
              <a:t>Hospital admissions for uncontrolled diabetes without complications per 100,000 population, age 18 and over, by race/ethnicity, 2001-2013</a:t>
            </a:r>
            <a:endParaRPr lang="en-US" dirty="0"/>
          </a:p>
        </p:txBody>
      </p:sp>
      <p:sp>
        <p:nvSpPr>
          <p:cNvPr id="14" name="TextBox 13"/>
          <p:cNvSpPr txBox="1"/>
          <p:nvPr/>
        </p:nvSpPr>
        <p:spPr>
          <a:xfrm>
            <a:off x="457200" y="5394960"/>
            <a:ext cx="8229600" cy="861774"/>
          </a:xfrm>
          <a:prstGeom prst="rect">
            <a:avLst/>
          </a:prstGeom>
          <a:noFill/>
        </p:spPr>
        <p:txBody>
          <a:bodyPr wrap="square" rtlCol="0">
            <a:spAutoFit/>
          </a:bodyPr>
          <a:lstStyle/>
          <a:p>
            <a:r>
              <a:rPr lang="en-US" sz="1000" b="1" dirty="0" smtClean="0"/>
              <a:t>Key: </a:t>
            </a:r>
            <a:r>
              <a:rPr lang="en-US" sz="1000" dirty="0" smtClean="0"/>
              <a:t>API = Asian or Pacific Islander.</a:t>
            </a:r>
            <a:endParaRPr lang="en-US" sz="1000" b="1" dirty="0" smtClean="0"/>
          </a:p>
          <a:p>
            <a:r>
              <a:rPr lang="en-US" sz="1000" b="1" dirty="0" smtClean="0"/>
              <a:t>Source</a:t>
            </a:r>
            <a:r>
              <a:rPr lang="en-US" sz="1000" b="1" dirty="0"/>
              <a:t>:</a:t>
            </a:r>
            <a:r>
              <a:rPr lang="en-US" sz="1000" dirty="0"/>
              <a:t> Agency for Healthcare Research and Quality, </a:t>
            </a:r>
            <a:r>
              <a:rPr lang="en-US" sz="1000" dirty="0" smtClean="0"/>
              <a:t>Healthcare Cost and Utilization Project</a:t>
            </a:r>
            <a:r>
              <a:rPr lang="en-US" sz="1000" dirty="0"/>
              <a:t>, State Inpatient </a:t>
            </a:r>
            <a:r>
              <a:rPr lang="en-US" sz="1000" dirty="0" smtClean="0"/>
              <a:t>Databases, </a:t>
            </a:r>
            <a:r>
              <a:rPr lang="en-US" sz="1000" dirty="0"/>
              <a:t>disparities analysis files and AHRQ Quality Indicators, version </a:t>
            </a:r>
            <a:r>
              <a:rPr lang="en-US" sz="1000" dirty="0" smtClean="0"/>
              <a:t>4.4, 2001-2013.</a:t>
            </a:r>
            <a:endParaRPr lang="en-US" sz="1000" dirty="0"/>
          </a:p>
          <a:p>
            <a:r>
              <a:rPr lang="en-US" sz="1000" b="1" dirty="0"/>
              <a:t>Denominator:</a:t>
            </a:r>
            <a:r>
              <a:rPr lang="en-US" sz="1000" dirty="0"/>
              <a:t> </a:t>
            </a:r>
            <a:r>
              <a:rPr lang="en-US" sz="1000" dirty="0" smtClean="0"/>
              <a:t>U.S. resident population age 18 and over.</a:t>
            </a:r>
            <a:endParaRPr lang="en-US" sz="1000" dirty="0"/>
          </a:p>
          <a:p>
            <a:r>
              <a:rPr lang="en-US" sz="1000" b="1" dirty="0"/>
              <a:t>Note:</a:t>
            </a:r>
            <a:r>
              <a:rPr lang="en-US" sz="1000" dirty="0"/>
              <a:t> For this measure, lower rates are better. White and Black are </a:t>
            </a:r>
            <a:r>
              <a:rPr lang="en-US" sz="1000" dirty="0" smtClean="0"/>
              <a:t>non-Hispanic. Hispanic </a:t>
            </a:r>
            <a:r>
              <a:rPr lang="en-US" sz="1000" dirty="0"/>
              <a:t>includes all races. </a:t>
            </a:r>
          </a:p>
        </p:txBody>
      </p:sp>
      <p:graphicFrame>
        <p:nvGraphicFramePr>
          <p:cNvPr id="4" name="Chart 3"/>
          <p:cNvGraphicFramePr/>
          <p:nvPr>
            <p:extLst>
              <p:ext uri="{D42A27DB-BD31-4B8C-83A1-F6EECF244321}">
                <p14:modId xmlns:p14="http://schemas.microsoft.com/office/powerpoint/2010/main" val="3129840802"/>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353312" y="4754880"/>
            <a:ext cx="731520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7" name="TextBox 1"/>
          <p:cNvSpPr txBox="1"/>
          <p:nvPr/>
        </p:nvSpPr>
        <p:spPr>
          <a:xfrm>
            <a:off x="3383280" y="4873752"/>
            <a:ext cx="3291840" cy="182880"/>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2011 Achievable Benchmark: 4 per 100,000 Population</a:t>
            </a:r>
            <a:endParaRPr lang="en-US" sz="1000" dirty="0"/>
          </a:p>
        </p:txBody>
      </p:sp>
    </p:spTree>
    <p:extLst>
      <p:ext uri="{BB962C8B-B14F-4D97-AF65-F5344CB8AC3E}">
        <p14:creationId xmlns:p14="http://schemas.microsoft.com/office/powerpoint/2010/main" val="31066671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183797914"/>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p:txBody>
          <a:bodyPr>
            <a:normAutofit fontScale="90000"/>
          </a:bodyPr>
          <a:lstStyle/>
          <a:p>
            <a:r>
              <a:rPr lang="en-US" sz="2000" dirty="0" smtClean="0"/>
              <a:t>Hospital admissions for uncontrolled diabetes without complications per 100,000 population, age 18 and over, by area income, 2000-2013</a:t>
            </a:r>
            <a:endParaRPr lang="en-US" dirty="0"/>
          </a:p>
        </p:txBody>
      </p:sp>
      <p:sp>
        <p:nvSpPr>
          <p:cNvPr id="7" name="TextBox 6"/>
          <p:cNvSpPr txBox="1"/>
          <p:nvPr/>
        </p:nvSpPr>
        <p:spPr>
          <a:xfrm>
            <a:off x="457200" y="5486400"/>
            <a:ext cx="8229600" cy="861774"/>
          </a:xfrm>
          <a:prstGeom prst="rect">
            <a:avLst/>
          </a:prstGeom>
          <a:noFill/>
        </p:spPr>
        <p:txBody>
          <a:bodyPr wrap="square" rtlCol="0">
            <a:spAutoFit/>
          </a:bodyPr>
          <a:lstStyle/>
          <a:p>
            <a:r>
              <a:rPr lang="en-US" sz="1000" b="1" dirty="0" smtClean="0"/>
              <a:t>Key: </a:t>
            </a:r>
            <a:r>
              <a:rPr lang="en-US" sz="1000" dirty="0" smtClean="0"/>
              <a:t>Q = quartile.</a:t>
            </a:r>
            <a:endParaRPr lang="en-US" sz="1000" b="1" dirty="0" smtClean="0"/>
          </a:p>
          <a:p>
            <a:r>
              <a:rPr lang="en-US" sz="1000" b="1" dirty="0" smtClean="0"/>
              <a:t>Source</a:t>
            </a:r>
            <a:r>
              <a:rPr lang="en-US" sz="1000" b="1" dirty="0"/>
              <a:t>:</a:t>
            </a:r>
            <a:r>
              <a:rPr lang="en-US" sz="1000" dirty="0"/>
              <a:t> Agency for Healthcare Research and Quality, </a:t>
            </a:r>
            <a:r>
              <a:rPr lang="en-US" sz="1000" dirty="0" smtClean="0"/>
              <a:t>Healthcare Cost and Utilization Project</a:t>
            </a:r>
            <a:r>
              <a:rPr lang="en-US" sz="1000" dirty="0"/>
              <a:t>, </a:t>
            </a:r>
            <a:r>
              <a:rPr lang="en-US" sz="1000" dirty="0" smtClean="0"/>
              <a:t>Nationwide Inpatient Sample </a:t>
            </a:r>
            <a:r>
              <a:rPr lang="en-US" sz="1000" dirty="0"/>
              <a:t>and AHRQ Quality Indicators, version </a:t>
            </a:r>
            <a:r>
              <a:rPr lang="en-US" sz="1000" dirty="0" smtClean="0"/>
              <a:t>4.4, 2000-2013.</a:t>
            </a:r>
            <a:endParaRPr lang="en-US" sz="1000" dirty="0"/>
          </a:p>
          <a:p>
            <a:r>
              <a:rPr lang="en-US" sz="1000" b="1" dirty="0"/>
              <a:t>Denominator:</a:t>
            </a:r>
            <a:r>
              <a:rPr lang="en-US" sz="1000" dirty="0"/>
              <a:t> </a:t>
            </a:r>
            <a:r>
              <a:rPr lang="en-US" sz="1000" dirty="0" smtClean="0"/>
              <a:t>U.S. resident population age 18 and over.</a:t>
            </a:r>
            <a:endParaRPr lang="en-US" sz="1000" dirty="0"/>
          </a:p>
          <a:p>
            <a:r>
              <a:rPr lang="en-US" sz="1000" b="1" dirty="0"/>
              <a:t>Note:</a:t>
            </a:r>
            <a:r>
              <a:rPr lang="en-US" sz="1000" dirty="0"/>
              <a:t> For this measure, lower rates are better. </a:t>
            </a:r>
            <a:r>
              <a:rPr lang="en-US" sz="1000" dirty="0" smtClean="0"/>
              <a:t>Area income is based on the median income of a patient’s ZIP Code of residence.</a:t>
            </a:r>
            <a:endParaRPr lang="en-US" sz="1000" dirty="0"/>
          </a:p>
        </p:txBody>
      </p:sp>
      <p:cxnSp>
        <p:nvCxnSpPr>
          <p:cNvPr id="8" name="Straight Connector 7"/>
          <p:cNvCxnSpPr/>
          <p:nvPr/>
        </p:nvCxnSpPr>
        <p:spPr>
          <a:xfrm>
            <a:off x="1362456" y="4754880"/>
            <a:ext cx="731520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9" name="TextBox 1"/>
          <p:cNvSpPr txBox="1"/>
          <p:nvPr/>
        </p:nvSpPr>
        <p:spPr>
          <a:xfrm>
            <a:off x="3474720" y="4873752"/>
            <a:ext cx="3291840" cy="182880"/>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dirty="0" smtClean="0"/>
              <a:t>2011 Achievable Benchmark: 4 per 100,000 Population</a:t>
            </a:r>
            <a:endParaRPr lang="en-US" sz="1000" dirty="0"/>
          </a:p>
        </p:txBody>
      </p:sp>
    </p:spTree>
    <p:extLst>
      <p:ext uri="{BB962C8B-B14F-4D97-AF65-F5344CB8AC3E}">
        <p14:creationId xmlns:p14="http://schemas.microsoft.com/office/powerpoint/2010/main" val="17762039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Hospital admissions for uncontrolled diabetes without </a:t>
            </a:r>
            <a:r>
              <a:rPr lang="en-US" sz="2000" dirty="0" smtClean="0"/>
              <a:t>complications </a:t>
            </a:r>
            <a:r>
              <a:rPr lang="en-US" sz="2000" dirty="0"/>
              <a:t>per 100,000 population, age 18 and over, by </a:t>
            </a:r>
            <a:r>
              <a:rPr lang="en-US" sz="2000" dirty="0" smtClean="0"/>
              <a:t>race/ethnicity, stratified by income,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6563814"/>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48640" y="5486400"/>
            <a:ext cx="8229600" cy="1015663"/>
          </a:xfrm>
          <a:prstGeom prst="rect">
            <a:avLst/>
          </a:prstGeom>
          <a:noFill/>
        </p:spPr>
        <p:txBody>
          <a:bodyPr wrap="square" rtlCol="0">
            <a:spAutoFit/>
          </a:bodyPr>
          <a:lstStyle/>
          <a:p>
            <a:r>
              <a:rPr lang="en-US" sz="1000" b="1" dirty="0"/>
              <a:t>Key: </a:t>
            </a:r>
            <a:r>
              <a:rPr lang="en-US" sz="1000" dirty="0" smtClean="0"/>
              <a:t>API = Asian or Pacific Islander; Q </a:t>
            </a:r>
            <a:r>
              <a:rPr lang="en-US" sz="1000" dirty="0"/>
              <a:t>= quartile of median household income of the patient’s ZIP code of </a:t>
            </a:r>
            <a:r>
              <a:rPr lang="en-US" sz="1000" dirty="0" smtClean="0"/>
              <a:t>residence</a:t>
            </a:r>
          </a:p>
          <a:p>
            <a:r>
              <a:rPr lang="en-US" sz="1000" b="1" dirty="0"/>
              <a:t>Source:</a:t>
            </a:r>
            <a:r>
              <a:rPr lang="en-US" sz="1000" dirty="0"/>
              <a:t> Agency for Healthcare Research and Quality, Healthcare Cost and Utilization Project, Nationwide Inpatient Sample and AHRQ Quality Indicators, version 4.4, </a:t>
            </a:r>
            <a:r>
              <a:rPr lang="en-US" sz="1000" dirty="0" smtClean="0"/>
              <a:t>2013.</a:t>
            </a:r>
            <a:endParaRPr lang="en-US" sz="1000" dirty="0"/>
          </a:p>
          <a:p>
            <a:r>
              <a:rPr lang="en-US" sz="1000" b="1" dirty="0"/>
              <a:t>Denominator:</a:t>
            </a:r>
            <a:r>
              <a:rPr lang="en-US" sz="1000" dirty="0"/>
              <a:t> U.S. resident population age 18 and over.</a:t>
            </a:r>
          </a:p>
          <a:p>
            <a:r>
              <a:rPr lang="en-US" sz="1000" b="1" dirty="0"/>
              <a:t>Note:</a:t>
            </a:r>
            <a:r>
              <a:rPr lang="en-US" sz="1000" dirty="0"/>
              <a:t> For this measure, lower rates are better. Area income is based on the median income of a patient’s ZIP Code of residence.</a:t>
            </a:r>
          </a:p>
          <a:p>
            <a:endParaRPr lang="en-US" sz="1000" dirty="0"/>
          </a:p>
        </p:txBody>
      </p:sp>
      <p:cxnSp>
        <p:nvCxnSpPr>
          <p:cNvPr id="7" name="Straight Connector 6"/>
          <p:cNvCxnSpPr/>
          <p:nvPr/>
        </p:nvCxnSpPr>
        <p:spPr>
          <a:xfrm>
            <a:off x="1280160" y="4745736"/>
            <a:ext cx="736092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321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1800" dirty="0" smtClean="0"/>
              <a:t>Hospital admissions for uncontrolled diabetes per 100,000 population in IHS, Tribal, and contract hospitals, age 18 and over, by age, 2003-2014</a:t>
            </a:r>
            <a:endParaRPr lang="en-US" sz="1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36232394"/>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5486400"/>
            <a:ext cx="8229600" cy="707886"/>
          </a:xfrm>
          <a:prstGeom prst="rect">
            <a:avLst/>
          </a:prstGeom>
          <a:noFill/>
        </p:spPr>
        <p:txBody>
          <a:bodyPr wrap="square" rtlCol="0">
            <a:spAutoFit/>
          </a:bodyPr>
          <a:lstStyle/>
          <a:p>
            <a:r>
              <a:rPr lang="en-US" sz="1000" b="1" dirty="0"/>
              <a:t>Source: </a:t>
            </a:r>
            <a:r>
              <a:rPr lang="en-US" sz="1000" dirty="0"/>
              <a:t>Indian Health Service, Office of Information Technology/National Patient Information Reporting System, National Data Warehouse, Workload and Population Data Mart, </a:t>
            </a:r>
            <a:r>
              <a:rPr lang="en-US" sz="1000" dirty="0" smtClean="0"/>
              <a:t>2003-2014.</a:t>
            </a:r>
            <a:endParaRPr lang="en-US" sz="1000" dirty="0"/>
          </a:p>
          <a:p>
            <a:r>
              <a:rPr lang="en-US" sz="1000" b="1" dirty="0"/>
              <a:t>Note:</a:t>
            </a:r>
            <a:r>
              <a:rPr lang="en-US" sz="1000" dirty="0"/>
              <a:t> For this measure, lower rates are better. Total estimates are age adjusted using the total U.S. population for 2000 as the U.S. standard population. Service population does not include the Portland and California regions</a:t>
            </a:r>
            <a:r>
              <a:rPr lang="en-US" sz="1000" dirty="0" smtClean="0"/>
              <a:t>.</a:t>
            </a:r>
            <a:endParaRPr lang="en-US" sz="1000" dirty="0"/>
          </a:p>
        </p:txBody>
      </p:sp>
      <p:cxnSp>
        <p:nvCxnSpPr>
          <p:cNvPr id="9" name="Straight Connector 8"/>
          <p:cNvCxnSpPr/>
          <p:nvPr/>
        </p:nvCxnSpPr>
        <p:spPr>
          <a:xfrm>
            <a:off x="1295400" y="4754880"/>
            <a:ext cx="731520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0" name="TextBox 1"/>
          <p:cNvSpPr txBox="1"/>
          <p:nvPr/>
        </p:nvSpPr>
        <p:spPr>
          <a:xfrm>
            <a:off x="3383280" y="4864608"/>
            <a:ext cx="3291840" cy="182880"/>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2011 Achievable Benchmark: 4 per 100,000 Population</a:t>
            </a:r>
            <a:endParaRPr lang="en-US" sz="1000" dirty="0"/>
          </a:p>
        </p:txBody>
      </p:sp>
    </p:spTree>
    <p:extLst>
      <p:ext uri="{BB962C8B-B14F-4D97-AF65-F5344CB8AC3E}">
        <p14:creationId xmlns:p14="http://schemas.microsoft.com/office/powerpoint/2010/main" val="40271423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New cases of end stage renal disease due to diabetes per million population, by race and ethnicity, 2003-2013</a:t>
            </a:r>
            <a:endParaRPr lang="en-US" sz="18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989237590"/>
              </p:ext>
            </p:extLst>
          </p:nvPr>
        </p:nvGraphicFramePr>
        <p:xfrm>
          <a:off x="4572000" y="1463040"/>
          <a:ext cx="4114800" cy="4023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4"/>
          <p:cNvGraphicFramePr>
            <a:graphicFrameLocks noGrp="1"/>
          </p:cNvGraphicFramePr>
          <p:nvPr>
            <p:ph sz="half" idx="2"/>
            <p:extLst>
              <p:ext uri="{D42A27DB-BD31-4B8C-83A1-F6EECF244321}">
                <p14:modId xmlns:p14="http://schemas.microsoft.com/office/powerpoint/2010/main" val="3789502845"/>
              </p:ext>
            </p:extLst>
          </p:nvPr>
        </p:nvGraphicFramePr>
        <p:xfrm>
          <a:off x="457200" y="1463040"/>
          <a:ext cx="4114800" cy="402336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577840"/>
            <a:ext cx="8229600" cy="861774"/>
          </a:xfrm>
          <a:prstGeom prst="rect">
            <a:avLst/>
          </a:prstGeom>
          <a:noFill/>
        </p:spPr>
        <p:txBody>
          <a:bodyPr wrap="square" rtlCol="0">
            <a:spAutoFit/>
          </a:bodyPr>
          <a:lstStyle/>
          <a:p>
            <a:r>
              <a:rPr lang="en-US" sz="1000" b="1" dirty="0" smtClean="0"/>
              <a:t>Key</a:t>
            </a:r>
            <a:r>
              <a:rPr lang="en-US" sz="1000" b="1" dirty="0"/>
              <a:t>: </a:t>
            </a:r>
            <a:r>
              <a:rPr lang="en-US" sz="1000" dirty="0"/>
              <a:t>API = Asian or Pacific Islander; AI/AN = American Indian or Alaska Native.</a:t>
            </a:r>
          </a:p>
          <a:p>
            <a:r>
              <a:rPr lang="en-US" sz="1000" b="1" dirty="0"/>
              <a:t>Source: </a:t>
            </a:r>
            <a:r>
              <a:rPr lang="en-US" sz="1000" dirty="0"/>
              <a:t>National Institute of Diabetes and Digestive and Kidney Diseases, U.S. Renal Data System, </a:t>
            </a:r>
            <a:r>
              <a:rPr lang="en-US" sz="1000" dirty="0" smtClean="0"/>
              <a:t>2003-2013.</a:t>
            </a:r>
            <a:endParaRPr lang="en-US" sz="1000" dirty="0"/>
          </a:p>
          <a:p>
            <a:r>
              <a:rPr lang="en-US" sz="1000" b="1" dirty="0"/>
              <a:t>Denominator: </a:t>
            </a:r>
            <a:r>
              <a:rPr lang="en-US" sz="1000" dirty="0"/>
              <a:t>U.S. resident population.</a:t>
            </a:r>
          </a:p>
          <a:p>
            <a:r>
              <a:rPr lang="en-US" sz="1000" b="1" dirty="0"/>
              <a:t>Note:</a:t>
            </a:r>
            <a:r>
              <a:rPr lang="en-US" sz="1000" dirty="0"/>
              <a:t> For this measure, lower rates are better. Rates are adjusted by age, sex, race, and interactions of age, sex, and race. When reporting is by race and ethnicity, the adjustment is by age, sex, and interactions of age and sex. Hispanic and non-Hispanic include all races</a:t>
            </a:r>
            <a:r>
              <a:rPr lang="en-US" sz="1000" dirty="0" smtClean="0"/>
              <a:t>.</a:t>
            </a:r>
            <a:endParaRPr lang="en-US" sz="1000" dirty="0"/>
          </a:p>
        </p:txBody>
      </p:sp>
      <p:cxnSp>
        <p:nvCxnSpPr>
          <p:cNvPr id="8" name="Straight Connector 7"/>
          <p:cNvCxnSpPr/>
          <p:nvPr/>
        </p:nvCxnSpPr>
        <p:spPr>
          <a:xfrm>
            <a:off x="1271016" y="4480560"/>
            <a:ext cx="320040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9" name="TextBox 1"/>
          <p:cNvSpPr txBox="1"/>
          <p:nvPr/>
        </p:nvSpPr>
        <p:spPr>
          <a:xfrm>
            <a:off x="1271016" y="4599432"/>
            <a:ext cx="3227832" cy="274320"/>
          </a:xfrm>
          <a:prstGeom prst="rect">
            <a:avLst/>
          </a:prstGeom>
          <a:ln>
            <a:solidFill>
              <a:schemeClr val="tx1"/>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2008 Achievable Benchmark: 90 per Million Population</a:t>
            </a:r>
            <a:endParaRPr lang="en-US" sz="1000" dirty="0"/>
          </a:p>
        </p:txBody>
      </p:sp>
    </p:spTree>
    <p:extLst>
      <p:ext uri="{BB962C8B-B14F-4D97-AF65-F5344CB8AC3E}">
        <p14:creationId xmlns:p14="http://schemas.microsoft.com/office/powerpoint/2010/main" val="8747368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t>National Quality Strategy Priorities in Action: Effective Treatment of Diabetes</a:t>
            </a:r>
            <a:endParaRPr lang="en-US" sz="2800" dirty="0"/>
          </a:p>
        </p:txBody>
      </p:sp>
      <p:sp>
        <p:nvSpPr>
          <p:cNvPr id="6" name="Content Placeholder 5"/>
          <p:cNvSpPr>
            <a:spLocks noGrp="1"/>
          </p:cNvSpPr>
          <p:nvPr>
            <p:ph idx="1"/>
          </p:nvPr>
        </p:nvSpPr>
        <p:spPr/>
        <p:txBody>
          <a:bodyPr>
            <a:normAutofit fontScale="85000" lnSpcReduction="10000"/>
          </a:bodyPr>
          <a:lstStyle/>
          <a:p>
            <a:r>
              <a:rPr lang="en-US" smtClean="0">
                <a:hlinkClick r:id="rId3"/>
              </a:rPr>
              <a:t>Priorities in Action</a:t>
            </a:r>
            <a:r>
              <a:rPr lang="en-US" smtClean="0"/>
              <a:t> features some of our Nation's most promising and transformative quality improvement programs. </a:t>
            </a:r>
          </a:p>
          <a:p>
            <a:r>
              <a:rPr lang="en-US" dirty="0" smtClean="0"/>
              <a:t>The </a:t>
            </a:r>
            <a:r>
              <a:rPr lang="en-US" dirty="0" smtClean="0">
                <a:hlinkClick r:id="rId4"/>
              </a:rPr>
              <a:t>Wind River Reservation</a:t>
            </a:r>
            <a:r>
              <a:rPr lang="en-US" dirty="0" smtClean="0"/>
              <a:t> in Wyoming is the home of the Eastern Shoshone and Northern Arapaho Tribes. </a:t>
            </a:r>
          </a:p>
          <a:p>
            <a:pPr lvl="1"/>
            <a:r>
              <a:rPr lang="en-US" dirty="0" smtClean="0"/>
              <a:t>About 12,500 residents live on the reservation; 12 percent have diabetes and 71 percent are clinically obese. </a:t>
            </a:r>
          </a:p>
          <a:p>
            <a:pPr lvl="1"/>
            <a:r>
              <a:rPr lang="en-US" dirty="0" smtClean="0"/>
              <a:t>In 2009, the Eastern Shoshone Tribal Health Department received a grant to create a community-clinical partnership on the reservation to:</a:t>
            </a:r>
          </a:p>
          <a:p>
            <a:pPr lvl="2"/>
            <a:r>
              <a:rPr lang="en-US" dirty="0" smtClean="0"/>
              <a:t>Address barriers to diabetes management and prevention, and </a:t>
            </a:r>
          </a:p>
          <a:p>
            <a:pPr lvl="2"/>
            <a:r>
              <a:rPr lang="en-US" dirty="0" smtClean="0"/>
              <a:t>Create a comprehensive system of care to help tribal members with or at risk of diabetes manage their condition and improve outcomes.</a:t>
            </a:r>
            <a:endParaRPr lang="en-US" dirty="0"/>
          </a:p>
        </p:txBody>
      </p:sp>
    </p:spTree>
    <p:extLst>
      <p:ext uri="{BB962C8B-B14F-4D97-AF65-F5344CB8AC3E}">
        <p14:creationId xmlns:p14="http://schemas.microsoft.com/office/powerpoint/2010/main" val="34466918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r>
              <a:rPr lang="en-US" sz="1400" dirty="0" err="1" smtClean="0"/>
              <a:t>Ludman</a:t>
            </a:r>
            <a:r>
              <a:rPr lang="en-US" sz="1400" dirty="0" smtClean="0"/>
              <a:t> </a:t>
            </a:r>
            <a:r>
              <a:rPr lang="en-US" sz="1400" dirty="0"/>
              <a:t>EJ, Peterson D, </a:t>
            </a:r>
            <a:r>
              <a:rPr lang="en-US" sz="1400" dirty="0" err="1"/>
              <a:t>Katon</a:t>
            </a:r>
            <a:r>
              <a:rPr lang="en-US" sz="1400" dirty="0"/>
              <a:t> WJ, et al. Improving confidence for self care in patients with depression and chronic illnesses. </a:t>
            </a:r>
            <a:r>
              <a:rPr lang="en-US" sz="1400" dirty="0" err="1"/>
              <a:t>Behav</a:t>
            </a:r>
            <a:r>
              <a:rPr lang="en-US" sz="1400" dirty="0"/>
              <a:t> Med 2013;391(1):1-6. https://www.ncbi.nlm.nih.gov/pmc/articles/PMC3628828/. Accessed </a:t>
            </a:r>
            <a:r>
              <a:rPr lang="en-US" sz="1400" dirty="0" smtClean="0"/>
              <a:t>August 29, </a:t>
            </a:r>
            <a:r>
              <a:rPr lang="en-US" sz="1400" dirty="0"/>
              <a:t>2016.</a:t>
            </a:r>
          </a:p>
          <a:p>
            <a:endParaRPr lang="en-US" dirty="0"/>
          </a:p>
        </p:txBody>
      </p:sp>
    </p:spTree>
    <p:extLst>
      <p:ext uri="{BB962C8B-B14F-4D97-AF65-F5344CB8AC3E}">
        <p14:creationId xmlns:p14="http://schemas.microsoft.com/office/powerpoint/2010/main" val="19085244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p:txBody>
          <a:bodyPr>
            <a:normAutofit/>
          </a:bodyPr>
          <a:lstStyle/>
          <a:p>
            <a:r>
              <a:rPr lang="en-US" dirty="0" err="1" smtClean="0"/>
              <a:t>Hiv</a:t>
            </a:r>
            <a:r>
              <a:rPr lang="en-US" dirty="0" smtClean="0"/>
              <a:t> and aids</a:t>
            </a:r>
            <a:endParaRPr lang="en-US" dirty="0"/>
          </a:p>
        </p:txBody>
      </p:sp>
      <p:sp>
        <p:nvSpPr>
          <p:cNvPr id="10" name="Content Placeholder 4"/>
          <p:cNvSpPr>
            <a:spLocks noGrp="1"/>
          </p:cNvSpPr>
          <p:nvPr>
            <p:ph type="body" idx="1"/>
          </p:nvPr>
        </p:nvSpPr>
        <p:spPr/>
        <p:txBody>
          <a:bodyPr/>
          <a:lstStyle/>
          <a:p>
            <a:r>
              <a:rPr lang="en-US" dirty="0" smtClean="0"/>
              <a:t>National </a:t>
            </a:r>
            <a:r>
              <a:rPr lang="en-US" dirty="0"/>
              <a:t>Healthcare Quality </a:t>
            </a:r>
            <a:r>
              <a:rPr lang="en-US" dirty="0" smtClean="0"/>
              <a:t>and </a:t>
            </a:r>
            <a:r>
              <a:rPr lang="en-US" dirty="0"/>
              <a:t>Disparities </a:t>
            </a:r>
            <a:r>
              <a:rPr lang="en-US" dirty="0" smtClean="0"/>
              <a:t>Report</a:t>
            </a:r>
          </a:p>
          <a:p>
            <a:r>
              <a:rPr lang="en-US" dirty="0" err="1"/>
              <a:t>Chartbook</a:t>
            </a:r>
            <a:r>
              <a:rPr lang="en-US" dirty="0"/>
              <a:t> on </a:t>
            </a:r>
            <a:r>
              <a:rPr lang="en-US" dirty="0" smtClean="0"/>
              <a:t>Effective Treatment</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3" name="Content Placeholder 2"/>
          <p:cNvSpPr>
            <a:spLocks noGrp="1"/>
          </p:cNvSpPr>
          <p:nvPr>
            <p:ph idx="1"/>
          </p:nvPr>
        </p:nvSpPr>
        <p:spPr>
          <a:xfrm>
            <a:off x="457200" y="1447800"/>
            <a:ext cx="8229600" cy="4525963"/>
          </a:xfrm>
        </p:spPr>
        <p:txBody>
          <a:bodyPr>
            <a:normAutofit lnSpcReduction="10000"/>
          </a:bodyPr>
          <a:lstStyle/>
          <a:p>
            <a:r>
              <a:rPr lang="en-US" dirty="0" smtClean="0"/>
              <a:t>HIV is a virus that kills or damages cells of the body’s immune system. </a:t>
            </a:r>
          </a:p>
          <a:p>
            <a:r>
              <a:rPr lang="en-US" dirty="0" smtClean="0"/>
              <a:t>AIDS is the most advanced stage of HIV infection. </a:t>
            </a:r>
          </a:p>
          <a:p>
            <a:r>
              <a:rPr lang="en-US" dirty="0" smtClean="0"/>
              <a:t>HIV can be spread through:</a:t>
            </a:r>
          </a:p>
          <a:p>
            <a:pPr lvl="1"/>
            <a:r>
              <a:rPr lang="en-US" dirty="0" smtClean="0"/>
              <a:t>Any unprotected sex with an infected person, </a:t>
            </a:r>
          </a:p>
          <a:p>
            <a:pPr lvl="1"/>
            <a:r>
              <a:rPr lang="en-US" dirty="0" smtClean="0"/>
              <a:t>Sharing of drug needles with an infected person, or</a:t>
            </a:r>
          </a:p>
          <a:p>
            <a:pPr lvl="1"/>
            <a:r>
              <a:rPr lang="en-US" dirty="0" smtClean="0"/>
              <a:t>Contact with the blood of an infected person. </a:t>
            </a:r>
          </a:p>
          <a:p>
            <a:r>
              <a:rPr lang="en-US" dirty="0" smtClean="0"/>
              <a:t>Women can pass the virus to their babies during pregnancy, childbirth, or breastfeeding.</a:t>
            </a:r>
          </a:p>
          <a:p>
            <a:endParaRPr lang="en-US" dirty="0"/>
          </a:p>
        </p:txBody>
      </p:sp>
    </p:spTree>
    <p:extLst>
      <p:ext uri="{BB962C8B-B14F-4D97-AF65-F5344CB8AC3E}">
        <p14:creationId xmlns:p14="http://schemas.microsoft.com/office/powerpoint/2010/main" val="39028720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Impact of HIV and AIDS</a:t>
            </a:r>
            <a:endParaRPr lang="en-US" dirty="0"/>
          </a:p>
        </p:txBody>
      </p:sp>
      <p:sp>
        <p:nvSpPr>
          <p:cNvPr id="3" name="Content Placeholder 2"/>
          <p:cNvSpPr>
            <a:spLocks noGrp="1"/>
          </p:cNvSpPr>
          <p:nvPr>
            <p:ph idx="1"/>
          </p:nvPr>
        </p:nvSpPr>
        <p:spPr/>
        <p:txBody>
          <a:bodyPr/>
          <a:lstStyle/>
          <a:p>
            <a:r>
              <a:rPr lang="en-US" dirty="0" smtClean="0"/>
              <a:t>The impact of HIV and AIDS is disproportionately higher for:</a:t>
            </a:r>
          </a:p>
          <a:p>
            <a:pPr lvl="1"/>
            <a:r>
              <a:rPr lang="en-US" dirty="0" smtClean="0"/>
              <a:t>Racial and ethnic minorities, </a:t>
            </a:r>
          </a:p>
          <a:p>
            <a:pPr lvl="1"/>
            <a:r>
              <a:rPr lang="en-US" dirty="0" smtClean="0"/>
              <a:t>People of lower income or education levels, and</a:t>
            </a:r>
          </a:p>
          <a:p>
            <a:pPr lvl="1"/>
            <a:r>
              <a:rPr lang="en-US" dirty="0" smtClean="0"/>
              <a:t>Other vulnerable populations with high-risk behaviors, such as, men who have sex with men (MSM) and transgender people.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44330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Chartbooks</a:t>
            </a:r>
            <a:endParaRPr lang="en-US" dirty="0"/>
          </a:p>
        </p:txBody>
      </p:sp>
      <p:sp>
        <p:nvSpPr>
          <p:cNvPr id="3" name="Content Placeholder 2"/>
          <p:cNvSpPr>
            <a:spLocks noGrp="1"/>
          </p:cNvSpPr>
          <p:nvPr>
            <p:ph idx="1"/>
          </p:nvPr>
        </p:nvSpPr>
        <p:spPr>
          <a:xfrm>
            <a:off x="457200" y="1600200"/>
            <a:ext cx="8077200" cy="4525963"/>
          </a:xfrm>
        </p:spPr>
        <p:txBody>
          <a:bodyPr>
            <a:normAutofit fontScale="92500"/>
          </a:bodyPr>
          <a:lstStyle/>
          <a:p>
            <a:r>
              <a:rPr lang="en-US" dirty="0" smtClean="0"/>
              <a:t>QDR supported by a series of related </a:t>
            </a:r>
            <a:r>
              <a:rPr lang="en-US" dirty="0" err="1" smtClean="0"/>
              <a:t>chartbooks</a:t>
            </a:r>
            <a:r>
              <a:rPr lang="en-US" dirty="0" smtClean="0"/>
              <a:t> that:</a:t>
            </a:r>
          </a:p>
          <a:p>
            <a:pPr lvl="1"/>
            <a:r>
              <a:rPr lang="en-US" dirty="0" smtClean="0"/>
              <a:t>Present information on individual measures. </a:t>
            </a:r>
          </a:p>
          <a:p>
            <a:pPr lvl="1"/>
            <a:r>
              <a:rPr lang="en-US" dirty="0" smtClean="0"/>
              <a:t>Are updated periodically.</a:t>
            </a:r>
          </a:p>
          <a:p>
            <a:pPr lvl="1"/>
            <a:r>
              <a:rPr lang="en-US" dirty="0" smtClean="0"/>
              <a:t>Are posted on the Web (</a:t>
            </a:r>
            <a:r>
              <a:rPr lang="en-US" dirty="0" smtClean="0">
                <a:hlinkClick r:id="rId3"/>
              </a:rPr>
              <a:t>http</a:t>
            </a:r>
            <a:r>
              <a:rPr lang="en-US" dirty="0">
                <a:hlinkClick r:id="rId3"/>
              </a:rPr>
              <a:t>://</a:t>
            </a:r>
            <a:r>
              <a:rPr lang="en-US" dirty="0" smtClean="0">
                <a:hlinkClick r:id="rId3"/>
              </a:rPr>
              <a:t>www.ahrq.gov/research/findings/nhqrdr/chartbooks/index.html</a:t>
            </a:r>
            <a:r>
              <a:rPr lang="en-US" dirty="0" smtClean="0"/>
              <a:t>).</a:t>
            </a:r>
          </a:p>
          <a:p>
            <a:r>
              <a:rPr lang="en-US" dirty="0" smtClean="0"/>
              <a:t>Order and topics of </a:t>
            </a:r>
            <a:r>
              <a:rPr lang="en-US" dirty="0" err="1" smtClean="0"/>
              <a:t>chartbooks</a:t>
            </a:r>
            <a:r>
              <a:rPr lang="en-US" dirty="0" smtClean="0"/>
              <a:t>:</a:t>
            </a:r>
          </a:p>
          <a:p>
            <a:pPr lvl="1"/>
            <a:r>
              <a:rPr lang="en-US" dirty="0" smtClean="0"/>
              <a:t>Access to care</a:t>
            </a:r>
          </a:p>
          <a:p>
            <a:pPr lvl="1"/>
            <a:r>
              <a:rPr lang="en-US" dirty="0" smtClean="0"/>
              <a:t>Priorities of the National Quality Strategy</a:t>
            </a:r>
          </a:p>
          <a:p>
            <a:pPr lvl="1"/>
            <a:r>
              <a:rPr lang="en-US" dirty="0" smtClean="0"/>
              <a:t>Access and quality of care for different priority populations</a:t>
            </a:r>
          </a:p>
          <a:p>
            <a:endParaRPr lang="en-US" dirty="0"/>
          </a:p>
        </p:txBody>
      </p:sp>
    </p:spTree>
    <p:extLst>
      <p:ext uri="{BB962C8B-B14F-4D97-AF65-F5344CB8AC3E}">
        <p14:creationId xmlns:p14="http://schemas.microsoft.com/office/powerpoint/2010/main" val="4436520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Access to Care for HIV and AIDS</a:t>
            </a:r>
            <a:endParaRPr lang="en-US" dirty="0"/>
          </a:p>
        </p:txBody>
      </p:sp>
      <p:sp>
        <p:nvSpPr>
          <p:cNvPr id="3" name="Content Placeholder 2"/>
          <p:cNvSpPr>
            <a:spLocks noGrp="1"/>
          </p:cNvSpPr>
          <p:nvPr>
            <p:ph idx="1"/>
          </p:nvPr>
        </p:nvSpPr>
        <p:spPr/>
        <p:txBody>
          <a:bodyPr/>
          <a:lstStyle/>
          <a:p>
            <a:r>
              <a:rPr lang="en-US" dirty="0" smtClean="0"/>
              <a:t>Although access to care has improved, several groups of people living with HIV remain less likely to have access to care and less likely to have optimal patterns of care:</a:t>
            </a:r>
          </a:p>
          <a:p>
            <a:pPr lvl="1"/>
            <a:r>
              <a:rPr lang="en-US" dirty="0" smtClean="0"/>
              <a:t>Blacks and Hispanics, </a:t>
            </a:r>
          </a:p>
          <a:p>
            <a:pPr lvl="1"/>
            <a:r>
              <a:rPr lang="en-US" dirty="0" smtClean="0"/>
              <a:t>Women, </a:t>
            </a:r>
          </a:p>
          <a:p>
            <a:pPr lvl="1"/>
            <a:r>
              <a:rPr lang="en-US" dirty="0" smtClean="0"/>
              <a:t>Injection drug users, </a:t>
            </a:r>
          </a:p>
          <a:p>
            <a:pPr lvl="1"/>
            <a:r>
              <a:rPr lang="en-US" dirty="0" smtClean="0"/>
              <a:t>Homeless people, and </a:t>
            </a:r>
          </a:p>
          <a:p>
            <a:pPr lvl="1"/>
            <a:r>
              <a:rPr lang="en-US" dirty="0" smtClean="0"/>
              <a:t>Uninsured people (</a:t>
            </a:r>
            <a:r>
              <a:rPr lang="en-US" dirty="0" err="1" smtClean="0"/>
              <a:t>Colasanti</a:t>
            </a:r>
            <a:r>
              <a:rPr lang="en-US" dirty="0" smtClean="0"/>
              <a:t>, et al., 2016; </a:t>
            </a:r>
            <a:r>
              <a:rPr lang="en-US" dirty="0" err="1" smtClean="0"/>
              <a:t>Horberg</a:t>
            </a:r>
            <a:r>
              <a:rPr lang="en-US" dirty="0" smtClean="0"/>
              <a:t>, 2015; Moore, 2011).</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420471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Prevalence and Incidence of HIV Infection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Centers for Disease Control and Prevention estimates that:</a:t>
            </a:r>
          </a:p>
          <a:p>
            <a:pPr lvl="1"/>
            <a:r>
              <a:rPr lang="en-US" dirty="0" smtClean="0"/>
              <a:t>More than 1.2 million people age 13 years and over are living with HIV.</a:t>
            </a:r>
          </a:p>
          <a:p>
            <a:pPr lvl="1"/>
            <a:r>
              <a:rPr lang="en-US" dirty="0" smtClean="0"/>
              <a:t>About 13.0% of people living with HIV are unaware of their infection. </a:t>
            </a:r>
          </a:p>
          <a:p>
            <a:pPr lvl="1"/>
            <a:r>
              <a:rPr lang="en-US" smtClean="0"/>
              <a:t>From </a:t>
            </a:r>
            <a:r>
              <a:rPr lang="en-US" dirty="0" smtClean="0"/>
              <a:t>2005 to 2014, the annual number of new HIV diagnoses declined by 19%, however the progress is uneven across different groups.</a:t>
            </a:r>
          </a:p>
          <a:p>
            <a:pPr lvl="1"/>
            <a:r>
              <a:rPr lang="en-US" dirty="0" smtClean="0"/>
              <a:t>The rate of new infections is high among certain groups, such as MSM and transgender people.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115367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Diagnoses of HIV Infection by Race/Ethnicity</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In 2014, the estimated total number of diagnoses of HIV infection in the United States was 44,073 (CDC, 2016a), with a rate of 13.8 per 100,000 population (CDC, 2015d).</a:t>
            </a:r>
          </a:p>
          <a:p>
            <a:r>
              <a:rPr lang="en-US" sz="2400" dirty="0" smtClean="0"/>
              <a:t>The estimated 2014 rate of diagnosis of HIV infection per 100,000 population follows (CDC, 2015d):</a:t>
            </a:r>
          </a:p>
          <a:p>
            <a:pPr lvl="1"/>
            <a:r>
              <a:rPr lang="en-US" sz="2000" dirty="0" smtClean="0"/>
              <a:t>Whites, 6.1</a:t>
            </a:r>
          </a:p>
          <a:p>
            <a:pPr lvl="1"/>
            <a:r>
              <a:rPr lang="en-US" sz="2000" dirty="0" smtClean="0"/>
              <a:t>Blacks, 49.4</a:t>
            </a:r>
          </a:p>
          <a:p>
            <a:pPr lvl="1"/>
            <a:r>
              <a:rPr lang="en-US" sz="2000" dirty="0" smtClean="0"/>
              <a:t>Hispanics/Latinos, 18.4</a:t>
            </a:r>
          </a:p>
          <a:p>
            <a:pPr lvl="1"/>
            <a:r>
              <a:rPr lang="en-US" sz="2000" dirty="0" smtClean="0"/>
              <a:t>Multiple-race individuals, 15.4</a:t>
            </a:r>
          </a:p>
          <a:p>
            <a:pPr lvl="1"/>
            <a:r>
              <a:rPr lang="en-US" sz="2000" dirty="0" smtClean="0"/>
              <a:t>Native Hawaiians and Other Pacific Islanders (NHOPIs), 10.6</a:t>
            </a:r>
          </a:p>
          <a:p>
            <a:pPr lvl="1"/>
            <a:r>
              <a:rPr lang="en-US" sz="2000" dirty="0" smtClean="0"/>
              <a:t>American Indians and Alaska Natives (AI/ANs), 9.5</a:t>
            </a:r>
          </a:p>
          <a:p>
            <a:pPr lvl="1"/>
            <a:r>
              <a:rPr lang="en-US" sz="2000" dirty="0" smtClean="0"/>
              <a:t>Asians, 6.2</a:t>
            </a:r>
            <a:endParaRPr lang="en-US" sz="2000" dirty="0"/>
          </a:p>
        </p:txBody>
      </p:sp>
    </p:spTree>
    <p:extLst>
      <p:ext uri="{BB962C8B-B14F-4D97-AF65-F5344CB8AC3E}">
        <p14:creationId xmlns:p14="http://schemas.microsoft.com/office/powerpoint/2010/main" val="28845912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Diagnoses of HIV Infection Among Adult and Adolescent Males, by Race/Ethnicity, 2014</a:t>
            </a:r>
            <a:endParaRPr lang="en-US" sz="2400" dirty="0"/>
          </a:p>
        </p:txBody>
      </p:sp>
      <p:sp>
        <p:nvSpPr>
          <p:cNvPr id="3" name="Content Placeholder 2"/>
          <p:cNvSpPr>
            <a:spLocks noGrp="1"/>
          </p:cNvSpPr>
          <p:nvPr>
            <p:ph idx="1"/>
          </p:nvPr>
        </p:nvSpPr>
        <p:spPr/>
        <p:txBody>
          <a:bodyPr>
            <a:normAutofit/>
          </a:bodyPr>
          <a:lstStyle/>
          <a:p>
            <a:r>
              <a:rPr lang="en-US" dirty="0" smtClean="0"/>
              <a:t>The estimated 2014 rate of diagnosis of HIV infection per 100,000 population of adult and adolescent males follows (CDC, 2016b):</a:t>
            </a:r>
          </a:p>
          <a:p>
            <a:pPr lvl="1"/>
            <a:r>
              <a:rPr lang="en-US" dirty="0" smtClean="0"/>
              <a:t>Whites, </a:t>
            </a:r>
            <a:r>
              <a:rPr lang="en-US" dirty="0"/>
              <a:t>12.6</a:t>
            </a:r>
          </a:p>
          <a:p>
            <a:pPr lvl="1"/>
            <a:r>
              <a:rPr lang="en-US" dirty="0" smtClean="0"/>
              <a:t>Blacks, </a:t>
            </a:r>
            <a:r>
              <a:rPr lang="en-US" dirty="0"/>
              <a:t>94.0</a:t>
            </a:r>
          </a:p>
          <a:p>
            <a:pPr lvl="1"/>
            <a:r>
              <a:rPr lang="en-US" dirty="0" smtClean="0"/>
              <a:t>Hispanics, 41.5</a:t>
            </a:r>
            <a:endParaRPr lang="en-US" dirty="0"/>
          </a:p>
          <a:p>
            <a:pPr lvl="1"/>
            <a:r>
              <a:rPr lang="en-US" dirty="0" smtClean="0"/>
              <a:t>Multiple-race individuals, 40.6</a:t>
            </a:r>
            <a:endParaRPr lang="en-US" dirty="0"/>
          </a:p>
          <a:p>
            <a:pPr lvl="1"/>
            <a:r>
              <a:rPr lang="en-US" dirty="0" smtClean="0"/>
              <a:t>NHOPIs, </a:t>
            </a:r>
            <a:r>
              <a:rPr lang="en-US" dirty="0"/>
              <a:t>22.0</a:t>
            </a:r>
          </a:p>
          <a:p>
            <a:pPr lvl="1"/>
            <a:r>
              <a:rPr lang="en-US" dirty="0" smtClean="0"/>
              <a:t>AI/ANs, 18.3</a:t>
            </a:r>
          </a:p>
          <a:p>
            <a:pPr lvl="1"/>
            <a:r>
              <a:rPr lang="en-US" dirty="0" smtClean="0"/>
              <a:t>Asians, 13.4</a:t>
            </a:r>
          </a:p>
          <a:p>
            <a:endParaRPr lang="en-US" dirty="0"/>
          </a:p>
        </p:txBody>
      </p:sp>
    </p:spTree>
    <p:extLst>
      <p:ext uri="{BB962C8B-B14F-4D97-AF65-F5344CB8AC3E}">
        <p14:creationId xmlns:p14="http://schemas.microsoft.com/office/powerpoint/2010/main" val="24889249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Diagnoses of HIV Infection Among Adult and Adolescent Females, by Race/Ethnicity, 2014</a:t>
            </a:r>
            <a:endParaRPr lang="en-US" sz="2400" dirty="0"/>
          </a:p>
        </p:txBody>
      </p:sp>
      <p:sp>
        <p:nvSpPr>
          <p:cNvPr id="3" name="Content Placeholder 2"/>
          <p:cNvSpPr>
            <a:spLocks noGrp="1"/>
          </p:cNvSpPr>
          <p:nvPr>
            <p:ph idx="1"/>
          </p:nvPr>
        </p:nvSpPr>
        <p:spPr/>
        <p:txBody>
          <a:bodyPr/>
          <a:lstStyle/>
          <a:p>
            <a:r>
              <a:rPr lang="en-US" dirty="0" smtClean="0"/>
              <a:t>The estimated 2014 rate of diagnosis of HIV infection per 100,000 population of adult and adolescent females follows (CDC, 2016b):</a:t>
            </a:r>
          </a:p>
          <a:p>
            <a:pPr lvl="1"/>
            <a:r>
              <a:rPr lang="en-US" dirty="0" smtClean="0"/>
              <a:t>Whites, 1.7</a:t>
            </a:r>
          </a:p>
          <a:p>
            <a:pPr lvl="1"/>
            <a:r>
              <a:rPr lang="en-US" dirty="0" smtClean="0"/>
              <a:t>Blacks, 30</a:t>
            </a:r>
          </a:p>
          <a:p>
            <a:pPr lvl="1"/>
            <a:r>
              <a:rPr lang="en-US" dirty="0" smtClean="0"/>
              <a:t>Hispanics, 6.5</a:t>
            </a:r>
          </a:p>
          <a:p>
            <a:pPr lvl="1"/>
            <a:r>
              <a:rPr lang="en-US" dirty="0" smtClean="0"/>
              <a:t>Multiple-race individuals, 8.2</a:t>
            </a:r>
          </a:p>
          <a:p>
            <a:pPr lvl="1"/>
            <a:r>
              <a:rPr lang="en-US" dirty="0" smtClean="0"/>
              <a:t>NHOPIs, 3.5</a:t>
            </a:r>
          </a:p>
          <a:p>
            <a:pPr lvl="1"/>
            <a:r>
              <a:rPr lang="en-US" dirty="0" smtClean="0"/>
              <a:t>AI/ANs, 5.1</a:t>
            </a:r>
          </a:p>
          <a:p>
            <a:pPr lvl="1"/>
            <a:r>
              <a:rPr lang="en-US" dirty="0" smtClean="0"/>
              <a:t>Asians, 1.8</a:t>
            </a:r>
          </a:p>
          <a:p>
            <a:endParaRPr lang="en-US" dirty="0" smtClean="0"/>
          </a:p>
          <a:p>
            <a:endParaRPr lang="en-US" dirty="0" smtClean="0"/>
          </a:p>
          <a:p>
            <a:endParaRPr lang="en-US" dirty="0"/>
          </a:p>
        </p:txBody>
      </p:sp>
    </p:spTree>
    <p:extLst>
      <p:ext uri="{BB962C8B-B14F-4D97-AF65-F5344CB8AC3E}">
        <p14:creationId xmlns:p14="http://schemas.microsoft.com/office/powerpoint/2010/main" val="20929927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Diagnoses of HIV Infection by Transmission Category</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In 2014, estimated HIV diagnoses among male and female adults and adolescents in the United States (43,898) were attributed to the following (CDC, 2015d):</a:t>
            </a:r>
          </a:p>
          <a:p>
            <a:pPr lvl="1"/>
            <a:r>
              <a:rPr lang="en-US" smtClean="0"/>
              <a:t>Male-to-male sexual contact, 67% (29,418)</a:t>
            </a:r>
          </a:p>
          <a:p>
            <a:pPr lvl="1"/>
            <a:r>
              <a:rPr lang="en-US" smtClean="0"/>
              <a:t>Heterosexual contact (males), 7.5% (3,285)</a:t>
            </a:r>
          </a:p>
          <a:p>
            <a:pPr lvl="1"/>
            <a:r>
              <a:rPr lang="en-US" smtClean="0"/>
              <a:t>Heterosexual contact (females), 16.5% (7,242)</a:t>
            </a:r>
          </a:p>
          <a:p>
            <a:pPr lvl="1"/>
            <a:r>
              <a:rPr lang="en-US" smtClean="0"/>
              <a:t>Injection drug use (males), 3.6% (1,590)</a:t>
            </a:r>
          </a:p>
          <a:p>
            <a:pPr lvl="1"/>
            <a:r>
              <a:rPr lang="en-US" smtClean="0"/>
              <a:t>Injection drug use (females), 2.4% (1,045)</a:t>
            </a:r>
          </a:p>
          <a:p>
            <a:pPr lvl="1"/>
            <a:r>
              <a:rPr lang="en-US" smtClean="0"/>
              <a:t>Male-to-male sexual contact and injection drug use, 2.8% (1,217)</a:t>
            </a:r>
          </a:p>
          <a:p>
            <a:pPr lvl="1"/>
            <a:r>
              <a:rPr lang="en-US" smtClean="0"/>
              <a:t>Other transmissions, &lt;1% (101)</a:t>
            </a:r>
            <a:endParaRPr lang="en-US" dirty="0"/>
          </a:p>
        </p:txBody>
      </p:sp>
    </p:spTree>
    <p:extLst>
      <p:ext uri="{BB962C8B-B14F-4D97-AF65-F5344CB8AC3E}">
        <p14:creationId xmlns:p14="http://schemas.microsoft.com/office/powerpoint/2010/main" val="20788692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HIV and AIDS Among MSM</a:t>
            </a:r>
            <a:endParaRPr lang="en-US" dirty="0"/>
          </a:p>
        </p:txBody>
      </p:sp>
      <p:sp>
        <p:nvSpPr>
          <p:cNvPr id="3" name="Content Placeholder 2"/>
          <p:cNvSpPr>
            <a:spLocks noGrp="1"/>
          </p:cNvSpPr>
          <p:nvPr>
            <p:ph idx="1"/>
          </p:nvPr>
        </p:nvSpPr>
        <p:spPr/>
        <p:txBody>
          <a:bodyPr/>
          <a:lstStyle/>
          <a:p>
            <a:r>
              <a:rPr lang="en-US" dirty="0" smtClean="0"/>
              <a:t>In 2014, in the United States, male-to-male sexual contact accounted for:</a:t>
            </a:r>
          </a:p>
          <a:p>
            <a:pPr lvl="1"/>
            <a:r>
              <a:rPr lang="en-US" dirty="0" smtClean="0"/>
              <a:t>83% (29,418) of the 35,571 estimated HIV diagnoses among all males age 13 years and over (CDC, 2015a) and</a:t>
            </a:r>
          </a:p>
          <a:p>
            <a:pPr lvl="1"/>
            <a:r>
              <a:rPr lang="en-US" dirty="0" smtClean="0"/>
              <a:t>58% (12,059) of the 20,792 estimated AIDS diagnoses among adults and adolescents (CDC, 2015d).</a:t>
            </a:r>
          </a:p>
        </p:txBody>
      </p:sp>
    </p:spTree>
    <p:extLst>
      <p:ext uri="{BB962C8B-B14F-4D97-AF65-F5344CB8AC3E}">
        <p14:creationId xmlns:p14="http://schemas.microsoft.com/office/powerpoint/2010/main" val="10710970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Racial/Ethnic Makeup of MSM Diagnosed With AIDS</a:t>
            </a:r>
            <a:endParaRPr lang="en-US" dirty="0"/>
          </a:p>
        </p:txBody>
      </p:sp>
      <p:sp>
        <p:nvSpPr>
          <p:cNvPr id="3" name="Content Placeholder 2"/>
          <p:cNvSpPr>
            <a:spLocks noGrp="1"/>
          </p:cNvSpPr>
          <p:nvPr>
            <p:ph idx="1"/>
          </p:nvPr>
        </p:nvSpPr>
        <p:spPr/>
        <p:txBody>
          <a:bodyPr/>
          <a:lstStyle/>
          <a:p>
            <a:r>
              <a:rPr lang="en-US" dirty="0" smtClean="0"/>
              <a:t>The racial/ethnic makeup of the estimated 12,059 MSM diagnosed with AIDS in 2014 (CDC, 2015d) follows:</a:t>
            </a:r>
          </a:p>
          <a:p>
            <a:pPr lvl="1"/>
            <a:r>
              <a:rPr lang="en-US" dirty="0" smtClean="0"/>
              <a:t>Whites, 32.3% (3,899)</a:t>
            </a:r>
          </a:p>
          <a:p>
            <a:pPr lvl="1"/>
            <a:r>
              <a:rPr lang="en-US" dirty="0" smtClean="0"/>
              <a:t>Blacks, 37.9% (4,576)</a:t>
            </a:r>
          </a:p>
          <a:p>
            <a:pPr lvl="1"/>
            <a:r>
              <a:rPr lang="en-US" dirty="0" smtClean="0"/>
              <a:t>Hispanics, 23.3% (2,809)</a:t>
            </a:r>
          </a:p>
          <a:p>
            <a:pPr lvl="1"/>
            <a:r>
              <a:rPr lang="en-US" dirty="0" smtClean="0"/>
              <a:t>Multiple-race individuals, 3.8% (463)</a:t>
            </a:r>
          </a:p>
          <a:p>
            <a:pPr lvl="1"/>
            <a:r>
              <a:rPr lang="en-US" dirty="0" smtClean="0"/>
              <a:t>NHOPIs, &lt;1% (14)</a:t>
            </a:r>
          </a:p>
          <a:p>
            <a:pPr lvl="1"/>
            <a:r>
              <a:rPr lang="en-US" dirty="0" smtClean="0"/>
              <a:t>AI/ANs, &lt;1% (53)</a:t>
            </a:r>
          </a:p>
          <a:p>
            <a:pPr lvl="1"/>
            <a:r>
              <a:rPr lang="en-US" dirty="0" smtClean="0"/>
              <a:t>Asians, 2.0% (245)</a:t>
            </a:r>
          </a:p>
          <a:p>
            <a:pPr lvl="1"/>
            <a:endParaRPr lang="en-US" dirty="0"/>
          </a:p>
        </p:txBody>
      </p:sp>
    </p:spTree>
    <p:extLst>
      <p:ext uri="{BB962C8B-B14F-4D97-AF65-F5344CB8AC3E}">
        <p14:creationId xmlns:p14="http://schemas.microsoft.com/office/powerpoint/2010/main" val="40217853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HIV and AIDS Care Among MSM</a:t>
            </a:r>
            <a:endParaRPr lang="en-US" dirty="0"/>
          </a:p>
        </p:txBody>
      </p:sp>
      <p:sp>
        <p:nvSpPr>
          <p:cNvPr id="3" name="Content Placeholder 2"/>
          <p:cNvSpPr>
            <a:spLocks noGrp="1"/>
          </p:cNvSpPr>
          <p:nvPr>
            <p:ph idx="1"/>
          </p:nvPr>
        </p:nvSpPr>
        <p:spPr>
          <a:xfrm>
            <a:off x="457200" y="1524000"/>
            <a:ext cx="8229600" cy="4953000"/>
          </a:xfrm>
        </p:spPr>
        <p:txBody>
          <a:bodyPr>
            <a:normAutofit/>
          </a:bodyPr>
          <a:lstStyle/>
          <a:p>
            <a:r>
              <a:rPr lang="en-US" dirty="0" smtClean="0"/>
              <a:t>In 2014, in the United States, among MSM with diagnosed HIV infection, 84% were linked to care within 3 months of diagnosis (CDC, 2015a).</a:t>
            </a:r>
          </a:p>
          <a:p>
            <a:r>
              <a:rPr lang="en-US" dirty="0" smtClean="0"/>
              <a:t>According to the most recent data, among MSM who had been living with diagnosed HIV infection for at least a year:</a:t>
            </a:r>
          </a:p>
          <a:p>
            <a:pPr lvl="1"/>
            <a:r>
              <a:rPr lang="en-US" dirty="0" smtClean="0"/>
              <a:t>57% were retained in care and</a:t>
            </a:r>
          </a:p>
          <a:p>
            <a:pPr lvl="1"/>
            <a:r>
              <a:rPr lang="en-US" dirty="0" smtClean="0"/>
              <a:t>58% had achieved viral suppression (CDC, 2015a).</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770705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HIV/AIDS Among Transgender People</a:t>
            </a:r>
            <a:endParaRPr lang="en-US" dirty="0"/>
          </a:p>
        </p:txBody>
      </p:sp>
      <p:sp>
        <p:nvSpPr>
          <p:cNvPr id="3" name="Content Placeholder 2"/>
          <p:cNvSpPr>
            <a:spLocks noGrp="1"/>
          </p:cNvSpPr>
          <p:nvPr>
            <p:ph idx="1"/>
          </p:nvPr>
        </p:nvSpPr>
        <p:spPr>
          <a:xfrm>
            <a:off x="457200" y="1524000"/>
            <a:ext cx="8229600" cy="4876800"/>
          </a:xfrm>
        </p:spPr>
        <p:txBody>
          <a:bodyPr>
            <a:normAutofit fontScale="92500" lnSpcReduction="20000"/>
          </a:bodyPr>
          <a:lstStyle/>
          <a:p>
            <a:r>
              <a:rPr lang="en-US" dirty="0" smtClean="0"/>
              <a:t>The transgender population has been significantly affected by the HIV epidemic in the United States. </a:t>
            </a:r>
          </a:p>
          <a:p>
            <a:r>
              <a:rPr lang="en-US" dirty="0"/>
              <a:t>Transgender </a:t>
            </a:r>
            <a:r>
              <a:rPr lang="en-US" dirty="0" smtClean="0"/>
              <a:t>women </a:t>
            </a:r>
            <a:r>
              <a:rPr lang="en-US" dirty="0"/>
              <a:t>have the highest risk of HIV </a:t>
            </a:r>
            <a:r>
              <a:rPr lang="en-US" dirty="0" smtClean="0"/>
              <a:t>infection:</a:t>
            </a:r>
            <a:endParaRPr lang="en-US" dirty="0"/>
          </a:p>
          <a:p>
            <a:pPr lvl="1"/>
            <a:r>
              <a:rPr lang="en-US" dirty="0" smtClean="0"/>
              <a:t>HIV prevalence in transgender women is an estimated 21.7% (</a:t>
            </a:r>
            <a:r>
              <a:rPr lang="en-US" dirty="0" err="1" smtClean="0"/>
              <a:t>Baral</a:t>
            </a:r>
            <a:r>
              <a:rPr lang="en-US" dirty="0" smtClean="0"/>
              <a:t>, et al., 2013</a:t>
            </a:r>
            <a:r>
              <a:rPr lang="en-US" dirty="0"/>
              <a:t>). </a:t>
            </a:r>
            <a:endParaRPr lang="en-US" dirty="0" smtClean="0"/>
          </a:p>
          <a:p>
            <a:pPr lvl="1"/>
            <a:r>
              <a:rPr lang="en-US" dirty="0" smtClean="0"/>
              <a:t>Among </a:t>
            </a:r>
            <a:r>
              <a:rPr lang="en-US" dirty="0"/>
              <a:t>male-to-female (MTF</a:t>
            </a:r>
            <a:r>
              <a:rPr lang="en-US" dirty="0" smtClean="0"/>
              <a:t>) transgender people, 28% tested </a:t>
            </a:r>
            <a:r>
              <a:rPr lang="en-US" dirty="0"/>
              <a:t>positive for HIV </a:t>
            </a:r>
            <a:r>
              <a:rPr lang="en-US" dirty="0" smtClean="0"/>
              <a:t>infection, but 12% self-reported </a:t>
            </a:r>
            <a:r>
              <a:rPr lang="en-US" dirty="0"/>
              <a:t>being HIV </a:t>
            </a:r>
            <a:r>
              <a:rPr lang="en-US" dirty="0" smtClean="0"/>
              <a:t>positive (CDC, 2015b), suggesting many are unaware of their serostatus.</a:t>
            </a:r>
          </a:p>
          <a:p>
            <a:pPr lvl="1"/>
            <a:r>
              <a:rPr lang="en-US" dirty="0"/>
              <a:t>H</a:t>
            </a:r>
            <a:r>
              <a:rPr lang="en-US" dirty="0" smtClean="0"/>
              <a:t>igher </a:t>
            </a:r>
            <a:r>
              <a:rPr lang="en-US" dirty="0"/>
              <a:t>HIV rates (56.3% for test results and 30.8% for self-reporting) were found among </a:t>
            </a:r>
            <a:r>
              <a:rPr lang="en-US" dirty="0" smtClean="0"/>
              <a:t>MTF Blacks </a:t>
            </a:r>
            <a:r>
              <a:rPr lang="en-US" dirty="0"/>
              <a:t>(</a:t>
            </a:r>
            <a:r>
              <a:rPr lang="en-US" dirty="0" err="1"/>
              <a:t>Herbst</a:t>
            </a:r>
            <a:r>
              <a:rPr lang="en-US" dirty="0"/>
              <a:t>, et al., </a:t>
            </a:r>
            <a:r>
              <a:rPr lang="en-US" dirty="0" smtClean="0"/>
              <a:t>2008).</a:t>
            </a:r>
            <a:endParaRPr lang="en-US" dirty="0"/>
          </a:p>
          <a:p>
            <a:pPr lvl="1"/>
            <a:r>
              <a:rPr lang="en-US" dirty="0" smtClean="0"/>
              <a:t>Black transgender women have the highest percentage of new HIV positive test results (</a:t>
            </a:r>
            <a:r>
              <a:rPr lang="en-US" dirty="0" err="1" smtClean="0"/>
              <a:t>Herbst</a:t>
            </a:r>
            <a:r>
              <a:rPr lang="en-US" dirty="0" smtClean="0"/>
              <a:t>, et al., 2008).</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509636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err="1" smtClean="0"/>
              <a:t>Chartbooks</a:t>
            </a:r>
            <a:r>
              <a:rPr lang="en-US" sz="3100" dirty="0" smtClean="0"/>
              <a:t> Organized Around Priorities of the National Quality Strategy</a:t>
            </a:r>
            <a:endParaRPr lang="en-US" sz="3100" dirty="0"/>
          </a:p>
        </p:txBody>
      </p:sp>
      <p:sp>
        <p:nvSpPr>
          <p:cNvPr id="3" name="Content Placeholder 2"/>
          <p:cNvSpPr>
            <a:spLocks noGrp="1"/>
          </p:cNvSpPr>
          <p:nvPr>
            <p:ph idx="1"/>
          </p:nvPr>
        </p:nvSpPr>
        <p:spPr/>
        <p:txBody>
          <a:bodyPr>
            <a:normAutofit fontScale="77500" lnSpcReduction="20000"/>
          </a:bodyPr>
          <a:lstStyle/>
          <a:p>
            <a:pPr marL="514350" indent="-514350">
              <a:buSzPct val="100000"/>
              <a:buFont typeface="+mj-lt"/>
              <a:buAutoNum type="arabicPeriod"/>
            </a:pPr>
            <a:r>
              <a:rPr lang="en-US" smtClean="0"/>
              <a:t>Making care safer by reducing harm caused in the delivery of care.</a:t>
            </a:r>
          </a:p>
          <a:p>
            <a:pPr marL="514350" indent="-514350">
              <a:buSzPct val="100000"/>
              <a:buFont typeface="+mj-lt"/>
              <a:buAutoNum type="arabicPeriod"/>
            </a:pPr>
            <a:r>
              <a:rPr lang="en-US" smtClean="0"/>
              <a:t>Ensuring that each person and family is engaged as partners in their care.</a:t>
            </a:r>
          </a:p>
          <a:p>
            <a:pPr marL="514350" indent="-514350">
              <a:buSzPct val="100000"/>
              <a:buFont typeface="+mj-lt"/>
              <a:buAutoNum type="arabicPeriod"/>
            </a:pPr>
            <a:r>
              <a:rPr lang="en-US" smtClean="0"/>
              <a:t>Promoting effective communication and coordination of care.</a:t>
            </a:r>
          </a:p>
          <a:p>
            <a:pPr marL="514350" indent="-514350">
              <a:buSzPct val="100000"/>
              <a:buFont typeface="+mj-lt"/>
              <a:buAutoNum type="arabicPeriod"/>
            </a:pPr>
            <a:r>
              <a:rPr lang="en-US" b="1" smtClean="0"/>
              <a:t>Promoting the most effective prevention and treatment practices for the leading causes of mortality, starting with cardiovascular disease.</a:t>
            </a:r>
          </a:p>
          <a:p>
            <a:pPr marL="514350" indent="-514350">
              <a:buSzPct val="100000"/>
              <a:buFont typeface="+mj-lt"/>
              <a:buAutoNum type="arabicPeriod"/>
            </a:pPr>
            <a:r>
              <a:rPr lang="en-US" smtClean="0"/>
              <a:t>Working with communities to promote wide use of best practices to enable healthy living.</a:t>
            </a:r>
          </a:p>
          <a:p>
            <a:pPr marL="514350" indent="-514350">
              <a:buSzPct val="100000"/>
              <a:buFont typeface="+mj-lt"/>
              <a:buAutoNum type="arabicPeriod"/>
            </a:pPr>
            <a:r>
              <a:rPr lang="en-US" smtClean="0"/>
              <a:t>Making quality care more affordable for individuals, families, employers, and governments by developing and spreading new health care delivery models.</a:t>
            </a:r>
          </a:p>
          <a:p>
            <a:endParaRPr lang="en-US" dirty="0"/>
          </a:p>
        </p:txBody>
      </p:sp>
    </p:spTree>
    <p:extLst>
      <p:ext uri="{BB962C8B-B14F-4D97-AF65-F5344CB8AC3E}">
        <p14:creationId xmlns:p14="http://schemas.microsoft.com/office/powerpoint/2010/main" val="42115711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HIV and AIDS Prevention in Transgender Populations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Transgender people often engage in behaviors that increase the risk of HIV infection, such as:</a:t>
            </a:r>
          </a:p>
          <a:p>
            <a:pPr lvl="1"/>
            <a:r>
              <a:rPr lang="en-US" dirty="0" smtClean="0"/>
              <a:t>Multiple sex partners or unprotected sex, </a:t>
            </a:r>
          </a:p>
          <a:p>
            <a:pPr lvl="1"/>
            <a:r>
              <a:rPr lang="en-US" dirty="0" smtClean="0"/>
              <a:t>Commercial sex work, and </a:t>
            </a:r>
          </a:p>
          <a:p>
            <a:pPr lvl="1"/>
            <a:r>
              <a:rPr lang="en-US" dirty="0" smtClean="0"/>
              <a:t>Use of needle injections for recreational drugs or to alter gender (e.g., hormones, silicone) (</a:t>
            </a:r>
            <a:r>
              <a:rPr lang="en-US" dirty="0" err="1" smtClean="0"/>
              <a:t>Herbst</a:t>
            </a:r>
            <a:r>
              <a:rPr lang="en-US" dirty="0" smtClean="0"/>
              <a:t>, et al., 2008; Stephens, et al., 2011).</a:t>
            </a:r>
          </a:p>
          <a:p>
            <a:r>
              <a:rPr lang="en-US" dirty="0" smtClean="0"/>
              <a:t>Improved data collection on the transgender population is crucial:</a:t>
            </a:r>
          </a:p>
          <a:p>
            <a:pPr lvl="1"/>
            <a:r>
              <a:rPr lang="en-US" dirty="0" smtClean="0"/>
              <a:t>Due to limited data, it is difficult to create evidence-based HIV preventive interventions that meet the unique needs of transgender populations.</a:t>
            </a:r>
          </a:p>
          <a:p>
            <a:pPr lvl="1"/>
            <a:r>
              <a:rPr lang="en-US" dirty="0" smtClean="0"/>
              <a:t>Varying definitions of the transgender population further complicate data collection; for example, only 33% report having surgically transitioned (Grant, et al., 2011).</a:t>
            </a:r>
          </a:p>
          <a:p>
            <a:endParaRPr lang="en-US" dirty="0" smtClean="0"/>
          </a:p>
          <a:p>
            <a:endParaRPr lang="en-US" dirty="0"/>
          </a:p>
        </p:txBody>
      </p:sp>
    </p:spTree>
    <p:extLst>
      <p:ext uri="{BB962C8B-B14F-4D97-AF65-F5344CB8AC3E}">
        <p14:creationId xmlns:p14="http://schemas.microsoft.com/office/powerpoint/2010/main" val="1237590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HIV and AIDS Among People Who Inject Drugs</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r>
              <a:rPr lang="en-US" dirty="0" smtClean="0"/>
              <a:t>Injection drug use leads to approximately 10% of HIV cases in the United States annually (AIDS.gov). </a:t>
            </a:r>
          </a:p>
          <a:p>
            <a:r>
              <a:rPr lang="en-US" dirty="0" smtClean="0"/>
              <a:t>Injection drug users obtain and spread HIV by:</a:t>
            </a:r>
          </a:p>
          <a:p>
            <a:pPr lvl="1"/>
            <a:r>
              <a:rPr lang="en-US" dirty="0" smtClean="0"/>
              <a:t>Sharing drug preparation or injecting equipment with a person who has HIV. </a:t>
            </a:r>
          </a:p>
          <a:p>
            <a:pPr lvl="1"/>
            <a:r>
              <a:rPr lang="en-US" dirty="0" smtClean="0"/>
              <a:t>Engaging in risky sexual behaviors with their sex and drug-using partners.</a:t>
            </a:r>
          </a:p>
        </p:txBody>
      </p:sp>
    </p:spTree>
    <p:extLst>
      <p:ext uri="{BB962C8B-B14F-4D97-AF65-F5344CB8AC3E}">
        <p14:creationId xmlns:p14="http://schemas.microsoft.com/office/powerpoint/2010/main" val="20835369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HIV and AIDS Among People in Rural Communities Who Inject Drugs</a:t>
            </a:r>
            <a:endParaRPr lang="en-US" sz="2800" dirty="0"/>
          </a:p>
        </p:txBody>
      </p:sp>
      <p:sp>
        <p:nvSpPr>
          <p:cNvPr id="3" name="Content Placeholder 2"/>
          <p:cNvSpPr>
            <a:spLocks noGrp="1"/>
          </p:cNvSpPr>
          <p:nvPr>
            <p:ph idx="1"/>
          </p:nvPr>
        </p:nvSpPr>
        <p:spPr/>
        <p:txBody>
          <a:bodyPr>
            <a:normAutofit fontScale="92500" lnSpcReduction="10000"/>
          </a:bodyPr>
          <a:lstStyle/>
          <a:p>
            <a:r>
              <a:rPr lang="en-US" dirty="0" smtClean="0"/>
              <a:t>Overall, HIV transmission related to injection drug use has declined.</a:t>
            </a:r>
          </a:p>
          <a:p>
            <a:r>
              <a:rPr lang="en-US" dirty="0" smtClean="0"/>
              <a:t>Increasing trends of prescription opioid analgesics and hepatitis C infections are seen in rural communities.</a:t>
            </a:r>
          </a:p>
          <a:p>
            <a:r>
              <a:rPr lang="en-US" dirty="0" smtClean="0"/>
              <a:t>An estimated 50% of injection drug users in the United States reside outside major metropolitan areas, but only 5.8% of syringes are exchanged in rural areas.</a:t>
            </a:r>
          </a:p>
          <a:p>
            <a:r>
              <a:rPr lang="en-US" dirty="0" smtClean="0"/>
              <a:t>Resources are lacking for HIV prevention and treatment (Peters, et al., 2016).</a:t>
            </a:r>
          </a:p>
          <a:p>
            <a:endParaRPr lang="en-US" dirty="0" smtClean="0"/>
          </a:p>
          <a:p>
            <a:endParaRPr lang="en-US" dirty="0" smtClean="0"/>
          </a:p>
          <a:p>
            <a:pPr lvl="1"/>
            <a:endParaRPr lang="en-US" dirty="0"/>
          </a:p>
        </p:txBody>
      </p:sp>
    </p:spTree>
    <p:extLst>
      <p:ext uri="{BB962C8B-B14F-4D97-AF65-F5344CB8AC3E}">
        <p14:creationId xmlns:p14="http://schemas.microsoft.com/office/powerpoint/2010/main" val="40594475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HIV and AIDS and Hepatitis Among People Who Inject Drugs</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r>
              <a:rPr lang="en-US" dirty="0" smtClean="0"/>
              <a:t>About 80% of HIV-infected injection drug users in the United States also have hepatitis C (HCV) (AIDS.gov):</a:t>
            </a:r>
          </a:p>
          <a:p>
            <a:pPr lvl="1"/>
            <a:r>
              <a:rPr lang="en-US" dirty="0" smtClean="0"/>
              <a:t>HCV leads to cirrhosis of the liver and liver cancer. </a:t>
            </a:r>
          </a:p>
          <a:p>
            <a:pPr lvl="1"/>
            <a:r>
              <a:rPr lang="en-US" dirty="0" smtClean="0"/>
              <a:t>HCV is more serious in people living with HIV because it leads to liver damage more quickly.</a:t>
            </a:r>
          </a:p>
          <a:p>
            <a:pPr lvl="1"/>
            <a:r>
              <a:rPr lang="en-US" dirty="0" smtClean="0"/>
              <a:t>Co-infection with HCV also affects treatment of HIV infection, such as slowing the rate of immune response to therapy. </a:t>
            </a:r>
          </a:p>
        </p:txBody>
      </p:sp>
    </p:spTree>
    <p:extLst>
      <p:ext uri="{BB962C8B-B14F-4D97-AF65-F5344CB8AC3E}">
        <p14:creationId xmlns:p14="http://schemas.microsoft.com/office/powerpoint/2010/main" val="33602540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and AIDS Policy</a:t>
            </a:r>
            <a:endParaRPr lang="en-US" dirty="0"/>
          </a:p>
        </p:txBody>
      </p:sp>
      <p:sp>
        <p:nvSpPr>
          <p:cNvPr id="3" name="Content Placeholder 2"/>
          <p:cNvSpPr>
            <a:spLocks noGrp="1"/>
          </p:cNvSpPr>
          <p:nvPr>
            <p:ph idx="1"/>
          </p:nvPr>
        </p:nvSpPr>
        <p:spPr/>
        <p:txBody>
          <a:bodyPr>
            <a:normAutofit lnSpcReduction="10000"/>
          </a:bodyPr>
          <a:lstStyle/>
          <a:p>
            <a:r>
              <a:rPr lang="en-US" dirty="0" smtClean="0"/>
              <a:t>The White House Office of National AIDS Policy launched the National HIV/AIDS Strategy (NHAS) in July 2010.</a:t>
            </a:r>
          </a:p>
          <a:p>
            <a:r>
              <a:rPr lang="en-US" dirty="0" smtClean="0"/>
              <a:t>NHAS was updated to 2020:</a:t>
            </a:r>
          </a:p>
          <a:p>
            <a:pPr lvl="1"/>
            <a:r>
              <a:rPr lang="en-US" dirty="0" smtClean="0"/>
              <a:t>Goal 1: Reduce new HIV infections.</a:t>
            </a:r>
          </a:p>
          <a:p>
            <a:pPr lvl="1"/>
            <a:r>
              <a:rPr lang="en-US" dirty="0" smtClean="0"/>
              <a:t>Goal 2: Increase access </a:t>
            </a:r>
            <a:r>
              <a:rPr lang="en-US" dirty="0"/>
              <a:t>to </a:t>
            </a:r>
            <a:r>
              <a:rPr lang="en-US" dirty="0" smtClean="0"/>
              <a:t>care </a:t>
            </a:r>
            <a:r>
              <a:rPr lang="en-US" dirty="0"/>
              <a:t>and </a:t>
            </a:r>
            <a:r>
              <a:rPr lang="en-US" dirty="0" smtClean="0"/>
              <a:t>improve health outcomes </a:t>
            </a:r>
            <a:r>
              <a:rPr lang="en-US" dirty="0"/>
              <a:t>for </a:t>
            </a:r>
            <a:r>
              <a:rPr lang="en-US" dirty="0" smtClean="0"/>
              <a:t>people </a:t>
            </a:r>
            <a:r>
              <a:rPr lang="en-US" dirty="0"/>
              <a:t>living with </a:t>
            </a:r>
            <a:r>
              <a:rPr lang="en-US" dirty="0" smtClean="0"/>
              <a:t>HIV.</a:t>
            </a:r>
          </a:p>
          <a:p>
            <a:pPr lvl="1"/>
            <a:r>
              <a:rPr lang="en-US" dirty="0" smtClean="0"/>
              <a:t>Goal 3: Reduce HIV-related disparities </a:t>
            </a:r>
            <a:r>
              <a:rPr lang="en-US" dirty="0"/>
              <a:t>and </a:t>
            </a:r>
            <a:r>
              <a:rPr lang="en-US" dirty="0" smtClean="0"/>
              <a:t>health inequalities.</a:t>
            </a:r>
          </a:p>
          <a:p>
            <a:pPr lvl="1"/>
            <a:r>
              <a:rPr lang="en-US" dirty="0" smtClean="0"/>
              <a:t>Goal 4: Achieve </a:t>
            </a:r>
            <a:r>
              <a:rPr lang="en-US" dirty="0"/>
              <a:t>a </a:t>
            </a:r>
            <a:r>
              <a:rPr lang="en-US" dirty="0" smtClean="0"/>
              <a:t>more coordinated national response </a:t>
            </a:r>
            <a:r>
              <a:rPr lang="en-US" dirty="0"/>
              <a:t>to the HIV </a:t>
            </a:r>
            <a:r>
              <a:rPr lang="en-US" dirty="0" smtClean="0"/>
              <a:t>epidemic.</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29015472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NHAS 2020: Federal Action Plan</a:t>
            </a:r>
            <a:endParaRPr lang="en-US" dirty="0"/>
          </a:p>
        </p:txBody>
      </p:sp>
      <p:sp>
        <p:nvSpPr>
          <p:cNvPr id="3" name="Content Placeholder 2"/>
          <p:cNvSpPr>
            <a:spLocks noGrp="1"/>
          </p:cNvSpPr>
          <p:nvPr>
            <p:ph idx="1"/>
          </p:nvPr>
        </p:nvSpPr>
        <p:spPr/>
        <p:txBody>
          <a:bodyPr>
            <a:normAutofit fontScale="92500"/>
          </a:bodyPr>
          <a:lstStyle/>
          <a:p>
            <a:r>
              <a:rPr lang="en-US" dirty="0" smtClean="0"/>
              <a:t>Widespread HIV testing and linkage to care</a:t>
            </a:r>
          </a:p>
          <a:p>
            <a:pPr lvl="1"/>
            <a:r>
              <a:rPr lang="en-US" dirty="0" smtClean="0"/>
              <a:t>SAMHSA: Guide award recipients on HIV testing practices to focus on communities with greatest prevalence of HIV</a:t>
            </a:r>
          </a:p>
          <a:p>
            <a:r>
              <a:rPr lang="en-US" dirty="0" smtClean="0"/>
              <a:t>Improved retention in care and viral suppression</a:t>
            </a:r>
          </a:p>
          <a:p>
            <a:pPr lvl="1"/>
            <a:r>
              <a:rPr lang="en-US" dirty="0" smtClean="0"/>
              <a:t>HRSA: Use of data-driven strategies to promote quality improvement and integration of HIV care into primary care practices</a:t>
            </a:r>
          </a:p>
          <a:p>
            <a:r>
              <a:rPr lang="en-US" dirty="0" smtClean="0"/>
              <a:t>Full access to comprehensive </a:t>
            </a:r>
            <a:r>
              <a:rPr lang="en-US" dirty="0" err="1" smtClean="0"/>
              <a:t>PrEP</a:t>
            </a:r>
            <a:r>
              <a:rPr lang="en-US" dirty="0" smtClean="0"/>
              <a:t> services</a:t>
            </a:r>
          </a:p>
          <a:p>
            <a:pPr lvl="1"/>
            <a:r>
              <a:rPr lang="en-US" dirty="0" smtClean="0"/>
              <a:t>CDC: Rapid dissemination of lessons learned from demonstration projects and implementation research to increase awareness and uptake</a:t>
            </a:r>
            <a:endParaRPr lang="en-US" dirty="0"/>
          </a:p>
        </p:txBody>
      </p:sp>
    </p:spTree>
    <p:extLst>
      <p:ext uri="{BB962C8B-B14F-4D97-AF65-F5344CB8AC3E}">
        <p14:creationId xmlns:p14="http://schemas.microsoft.com/office/powerpoint/2010/main" val="137654675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HIV and AIDS Measures </a:t>
            </a:r>
            <a:endParaRPr lang="en-US" dirty="0"/>
          </a:p>
        </p:txBody>
      </p:sp>
      <p:sp>
        <p:nvSpPr>
          <p:cNvPr id="3" name="Content Placeholder 2"/>
          <p:cNvSpPr>
            <a:spLocks noGrp="1"/>
          </p:cNvSpPr>
          <p:nvPr>
            <p:ph idx="1"/>
          </p:nvPr>
        </p:nvSpPr>
        <p:spPr/>
        <p:txBody>
          <a:bodyPr>
            <a:normAutofit fontScale="62500" lnSpcReduction="20000"/>
          </a:bodyPr>
          <a:lstStyle/>
          <a:p>
            <a:r>
              <a:rPr lang="en-US" smtClean="0"/>
              <a:t>Outcome: New HIV cases</a:t>
            </a:r>
          </a:p>
          <a:p>
            <a:r>
              <a:rPr lang="en-US" smtClean="0"/>
              <a:t>Process: Adult patients with HIV and at least two CD4 cell counts of 200 or less who received Pneumocystis pneumonia prophylaxis </a:t>
            </a:r>
          </a:p>
          <a:p>
            <a:r>
              <a:rPr lang="en-US" smtClean="0"/>
              <a:t>Outcome: People living with HIV who know their serostatus</a:t>
            </a:r>
          </a:p>
          <a:p>
            <a:r>
              <a:rPr lang="en-US" smtClean="0"/>
              <a:t>Process: People with an HIV diagnosis who had at least two CD4 or viral load tests performed at least 3 months apart during the last year</a:t>
            </a:r>
          </a:p>
          <a:p>
            <a:r>
              <a:rPr lang="en-US" smtClean="0"/>
              <a:t>Outcome: People with an HIV diagnosis in medical care whose most recent viral load in the last 12 months was &lt;200 copies/mL</a:t>
            </a:r>
          </a:p>
          <a:p>
            <a:r>
              <a:rPr lang="en-US" smtClean="0"/>
              <a:t>Process: People with an HIV diagnosis in medical care who were prescribed antiretroviral therapy in the last 12 months</a:t>
            </a:r>
          </a:p>
          <a:p>
            <a:r>
              <a:rPr lang="en-US" smtClean="0"/>
              <a:t>Outcome: HIV infection deaths</a:t>
            </a:r>
          </a:p>
          <a:p>
            <a:r>
              <a:rPr lang="en-US" smtClean="0"/>
              <a:t>Ryan White HIV/AIDS Program </a:t>
            </a:r>
          </a:p>
          <a:p>
            <a:pPr lvl="1"/>
            <a:r>
              <a:rPr lang="en-US" smtClean="0"/>
              <a:t>Outcome: HIV patients with at least one HIV care visit and most recent viral load &lt;200 during the year</a:t>
            </a:r>
          </a:p>
          <a:p>
            <a:pPr lvl="1"/>
            <a:r>
              <a:rPr lang="en-US" smtClean="0"/>
              <a:t>Process: HIV patients who were retained in HIV care (at least 2 ambulatory visit dates at least 90 days apart)</a:t>
            </a:r>
          </a:p>
          <a:p>
            <a:pPr lvl="1"/>
            <a:endParaRPr lang="en-US" smtClean="0"/>
          </a:p>
          <a:p>
            <a:endParaRPr lang="en-US" dirty="0"/>
          </a:p>
        </p:txBody>
      </p:sp>
    </p:spTree>
    <p:extLst>
      <p:ext uri="{BB962C8B-B14F-4D97-AF65-F5344CB8AC3E}">
        <p14:creationId xmlns:p14="http://schemas.microsoft.com/office/powerpoint/2010/main" val="22080240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 Reintroduced in the QDR</a:t>
            </a:r>
            <a:endParaRPr lang="en-US" dirty="0"/>
          </a:p>
        </p:txBody>
      </p:sp>
      <p:sp>
        <p:nvSpPr>
          <p:cNvPr id="5" name="Content Placeholder 3"/>
          <p:cNvSpPr txBox="1">
            <a:spLocks noGrp="1"/>
          </p:cNvSpPr>
          <p:nvPr>
            <p:ph idx="1"/>
          </p:nvPr>
        </p:nvSpPr>
        <p:spPr/>
        <p:txBody>
          <a:bodyPr>
            <a:norm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Eligible patients receiving </a:t>
            </a:r>
            <a:r>
              <a:rPr lang="en-US" i="1" dirty="0"/>
              <a:t>Pneumocystis</a:t>
            </a:r>
            <a:r>
              <a:rPr lang="en-US" dirty="0"/>
              <a:t> pneumonia prophylaxis</a:t>
            </a:r>
            <a:r>
              <a:rPr lang="en-US" dirty="0" smtClean="0"/>
              <a:t>: Reintroduced </a:t>
            </a:r>
            <a:r>
              <a:rPr lang="en-US" dirty="0"/>
              <a:t>because performance fell below 95%</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28004624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t>New </a:t>
            </a:r>
            <a:r>
              <a:rPr lang="en-US" sz="1800" dirty="0" smtClean="0"/>
              <a:t>HIV cases </a:t>
            </a:r>
            <a:r>
              <a:rPr lang="en-US" sz="1800" dirty="0"/>
              <a:t>per 100,000 population age 13 and over, by race/ethnicity and </a:t>
            </a:r>
            <a:r>
              <a:rPr lang="en-US" sz="1800" dirty="0" smtClean="0"/>
              <a:t>sex, United States, 2008-2013</a:t>
            </a:r>
            <a:endParaRPr lang="en-US" sz="18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037278535"/>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10284120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8229600" cy="861774"/>
          </a:xfrm>
          <a:prstGeom prst="rect">
            <a:avLst/>
          </a:prstGeom>
          <a:noFill/>
        </p:spPr>
        <p:txBody>
          <a:bodyPr wrap="square" rtlCol="0">
            <a:spAutoFit/>
          </a:bodyPr>
          <a:lstStyle/>
          <a:p>
            <a:r>
              <a:rPr lang="en-US" sz="1000" b="1" dirty="0" smtClean="0"/>
              <a:t>Key: </a:t>
            </a:r>
            <a:r>
              <a:rPr lang="en-US" sz="1000" dirty="0" smtClean="0"/>
              <a:t>AI/AN = American Indian and Alaska Native; NHOPI = Native Hawaiian or Other Pacific Islander.</a:t>
            </a:r>
            <a:endParaRPr lang="en-US" sz="1000" b="1" dirty="0" smtClean="0"/>
          </a:p>
          <a:p>
            <a:r>
              <a:rPr lang="en-US" sz="1000" b="1" dirty="0" smtClean="0"/>
              <a:t>Source: </a:t>
            </a:r>
            <a:r>
              <a:rPr lang="en-US" sz="1000" dirty="0" smtClean="0"/>
              <a:t>Centers </a:t>
            </a:r>
            <a:r>
              <a:rPr lang="en-US" sz="1000" dirty="0"/>
              <a:t>for Disease Control and Prevention. </a:t>
            </a:r>
            <a:r>
              <a:rPr lang="en-US" sz="1000" dirty="0" smtClean="0"/>
              <a:t>CDC </a:t>
            </a:r>
            <a:r>
              <a:rPr lang="en-US" sz="1000" dirty="0"/>
              <a:t>Fact Sheet: Estimates of new HIV infections in the United States. </a:t>
            </a:r>
            <a:r>
              <a:rPr lang="en-US" sz="1000" dirty="0" smtClean="0"/>
              <a:t>August </a:t>
            </a:r>
            <a:r>
              <a:rPr lang="en-US" sz="1000" dirty="0"/>
              <a:t>2008. https://www.cdc.gov/nchhstp/newsroom/docs/fact-sheet-on-hiv-estimates.pdf</a:t>
            </a:r>
            <a:r>
              <a:rPr lang="en-US" sz="1000" b="1" dirty="0" smtClean="0"/>
              <a:t>. </a:t>
            </a:r>
            <a:r>
              <a:rPr lang="en-US" sz="1000" dirty="0" smtClean="0"/>
              <a:t>Accessed August 25, 2016;</a:t>
            </a:r>
            <a:r>
              <a:rPr lang="en-US" sz="1000" b="1" dirty="0" smtClean="0"/>
              <a:t> </a:t>
            </a:r>
            <a:r>
              <a:rPr lang="en-US" sz="1000" dirty="0" smtClean="0"/>
              <a:t>CDC, National </a:t>
            </a:r>
            <a:r>
              <a:rPr lang="en-US" sz="1000" dirty="0"/>
              <a:t>Center for HIV, Viral Hepatitis, STD, and TB </a:t>
            </a:r>
            <a:r>
              <a:rPr lang="en-US" sz="1000" dirty="0" smtClean="0"/>
              <a:t>Prevention, </a:t>
            </a:r>
            <a:r>
              <a:rPr lang="en-US" sz="1000" dirty="0"/>
              <a:t>HIV/AIDS Surveillance </a:t>
            </a:r>
            <a:r>
              <a:rPr lang="en-US" sz="1000" dirty="0" smtClean="0"/>
              <a:t>System, 2009-2013.</a:t>
            </a:r>
          </a:p>
          <a:p>
            <a:r>
              <a:rPr lang="en-US" sz="1000" b="1" dirty="0"/>
              <a:t>Note:</a:t>
            </a:r>
            <a:r>
              <a:rPr lang="en-US" sz="1000" dirty="0"/>
              <a:t> For this measure, lower rates are better. White, Black, </a:t>
            </a:r>
            <a:r>
              <a:rPr lang="en-US" sz="1000" dirty="0" smtClean="0"/>
              <a:t>Asian, NHOPI, and AI/AN </a:t>
            </a:r>
            <a:r>
              <a:rPr lang="en-US" sz="1000" dirty="0"/>
              <a:t>are non-Hispanic. Hispanic includes all races. </a:t>
            </a:r>
          </a:p>
        </p:txBody>
      </p:sp>
    </p:spTree>
    <p:extLst>
      <p:ext uri="{BB962C8B-B14F-4D97-AF65-F5344CB8AC3E}">
        <p14:creationId xmlns:p14="http://schemas.microsoft.com/office/powerpoint/2010/main" val="36103003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rtl="0">
              <a:spcBef>
                <a:spcPct val="0"/>
              </a:spcBef>
            </a:pPr>
            <a:r>
              <a:rPr lang="en-US" sz="2000" b="1" dirty="0" smtClean="0">
                <a:solidFill>
                  <a:schemeClr val="accent1"/>
                </a:solidFill>
              </a:rPr>
              <a:t>Adult patients with HIV and at least two CD4 cell counts of 200 or less who received </a:t>
            </a:r>
            <a:r>
              <a:rPr lang="en-US" sz="2000" b="1" i="1" dirty="0" smtClean="0">
                <a:solidFill>
                  <a:schemeClr val="accent1"/>
                </a:solidFill>
              </a:rPr>
              <a:t>Pneumocystis </a:t>
            </a:r>
            <a:r>
              <a:rPr lang="en-US" sz="2000" b="1" dirty="0" smtClean="0">
                <a:solidFill>
                  <a:schemeClr val="accent1"/>
                </a:solidFill>
              </a:rPr>
              <a:t>pneumonia</a:t>
            </a:r>
            <a:r>
              <a:rPr lang="en-US" sz="2000" b="1" i="1" dirty="0" smtClean="0">
                <a:solidFill>
                  <a:schemeClr val="accent1"/>
                </a:solidFill>
              </a:rPr>
              <a:t> </a:t>
            </a:r>
            <a:r>
              <a:rPr lang="en-US" sz="2000" b="1" dirty="0" smtClean="0">
                <a:solidFill>
                  <a:schemeClr val="accent1"/>
                </a:solidFill>
              </a:rPr>
              <a:t>prophylaxis</a:t>
            </a:r>
            <a:r>
              <a:rPr lang="en-US" sz="2000" b="1" i="1" dirty="0" smtClean="0">
                <a:solidFill>
                  <a:schemeClr val="accent1"/>
                </a:solidFill>
              </a:rPr>
              <a:t> </a:t>
            </a:r>
            <a:r>
              <a:rPr lang="en-US" sz="2000" b="1" dirty="0" smtClean="0">
                <a:solidFill>
                  <a:schemeClr val="accent1"/>
                </a:solidFill>
              </a:rPr>
              <a:t>during the last year, by race/ethnicity, sex, and insurance, 2012</a:t>
            </a:r>
            <a:endParaRPr lang="en-US" dirty="0">
              <a:solidFill>
                <a:schemeClr val="accent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182202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5669280"/>
            <a:ext cx="7772400" cy="246221"/>
          </a:xfrm>
          <a:prstGeom prst="rect">
            <a:avLst/>
          </a:prstGeom>
          <a:noFill/>
        </p:spPr>
        <p:txBody>
          <a:bodyPr wrap="square" rtlCol="0">
            <a:spAutoFit/>
          </a:bodyPr>
          <a:lstStyle/>
          <a:p>
            <a:r>
              <a:rPr lang="en-US" sz="1000" b="1" dirty="0"/>
              <a:t>Source: </a:t>
            </a:r>
            <a:r>
              <a:rPr lang="en-US" sz="1000" dirty="0"/>
              <a:t>Agency for Healthcare Research and </a:t>
            </a:r>
            <a:r>
              <a:rPr lang="en-US" sz="1000" dirty="0" smtClean="0"/>
              <a:t>Quality, HIV </a:t>
            </a:r>
            <a:r>
              <a:rPr lang="en-US" sz="1000" dirty="0"/>
              <a:t>Research </a:t>
            </a:r>
            <a:r>
              <a:rPr lang="en-US" sz="1000" dirty="0" smtClean="0"/>
              <a:t>Network, 2012.</a:t>
            </a:r>
            <a:endParaRPr lang="en-US" sz="1000" dirty="0"/>
          </a:p>
        </p:txBody>
      </p:sp>
    </p:spTree>
    <p:extLst>
      <p:ext uri="{BB962C8B-B14F-4D97-AF65-F5344CB8AC3E}">
        <p14:creationId xmlns:p14="http://schemas.microsoft.com/office/powerpoint/2010/main" val="3966759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ot;&quot;"/>
          <p:cNvPicPr>
            <a:picLocks noChangeAspect="1"/>
          </p:cNvPicPr>
          <p:nvPr/>
        </p:nvPicPr>
        <p:blipFill>
          <a:blip r:embed="rId3">
            <a:extLst>
              <a:ext uri="{BEBA8EAE-BF5A-486C-A8C5-ECC9F3942E4B}">
                <a14:imgProps xmlns:a14="http://schemas.microsoft.com/office/drawing/2010/main">
                  <a14:imgLayer r:embed="rId4">
                    <a14:imgEffect>
                      <a14:backgroundRemoval t="3319" b="97788" l="2402" r="98035">
                        <a14:foregroundMark x1="55677" y1="3319" x2="55677" y2="3319"/>
                        <a14:foregroundMark x1="49782" y1="97788" x2="49782" y2="97788"/>
                        <a14:foregroundMark x1="2402" y1="50442" x2="2402" y2="50442"/>
                        <a14:foregroundMark x1="95633" y1="49336" x2="95633" y2="49336"/>
                        <a14:foregroundMark x1="98035" y1="48009" x2="98035" y2="48009"/>
                      </a14:backgroundRemoval>
                    </a14:imgEffect>
                  </a14:imgLayer>
                </a14:imgProps>
              </a:ext>
            </a:extLst>
          </a:blip>
          <a:stretch>
            <a:fillRect/>
          </a:stretch>
        </p:blipFill>
        <p:spPr>
          <a:xfrm>
            <a:off x="1447800" y="228600"/>
            <a:ext cx="1005840" cy="1005840"/>
          </a:xfrm>
          <a:prstGeom prst="rect">
            <a:avLst/>
          </a:prstGeom>
        </p:spPr>
      </p:pic>
      <p:sp>
        <p:nvSpPr>
          <p:cNvPr id="2" name="Title 1"/>
          <p:cNvSpPr>
            <a:spLocks noGrp="1"/>
          </p:cNvSpPr>
          <p:nvPr>
            <p:ph type="title"/>
          </p:nvPr>
        </p:nvSpPr>
        <p:spPr>
          <a:xfrm>
            <a:off x="2514600" y="274638"/>
            <a:ext cx="6400800" cy="1020762"/>
          </a:xfrm>
        </p:spPr>
        <p:txBody>
          <a:bodyPr>
            <a:noAutofit/>
          </a:bodyPr>
          <a:lstStyle/>
          <a:p>
            <a:r>
              <a:rPr lang="en-US" sz="2000" dirty="0"/>
              <a:t>Priority </a:t>
            </a:r>
            <a:r>
              <a:rPr lang="en-US" sz="2000" dirty="0" smtClean="0"/>
              <a:t>4: </a:t>
            </a:r>
            <a:r>
              <a:rPr lang="en-US" sz="2000" dirty="0"/>
              <a:t>Promoting the most effective prevention and treatment practices for the leading causes of mortality, starting with cardiovascular disease</a:t>
            </a:r>
          </a:p>
        </p:txBody>
      </p:sp>
      <p:graphicFrame>
        <p:nvGraphicFramePr>
          <p:cNvPr id="3" name="Table 2"/>
          <p:cNvGraphicFramePr>
            <a:graphicFrameLocks noGrp="1"/>
          </p:cNvGraphicFramePr>
          <p:nvPr>
            <p:extLst>
              <p:ext uri="{D42A27DB-BD31-4B8C-83A1-F6EECF244321}">
                <p14:modId xmlns:p14="http://schemas.microsoft.com/office/powerpoint/2010/main" val="3545860222"/>
              </p:ext>
            </p:extLst>
          </p:nvPr>
        </p:nvGraphicFramePr>
        <p:xfrm>
          <a:off x="502920" y="1752600"/>
          <a:ext cx="8138160" cy="2377440"/>
        </p:xfrm>
        <a:graphic>
          <a:graphicData uri="http://schemas.openxmlformats.org/drawingml/2006/table">
            <a:tbl>
              <a:tblPr firstRow="1" bandRow="1">
                <a:tableStyleId>{F5AB1C69-6EDB-4FF4-983F-18BD219EF322}</a:tableStyleId>
              </a:tblPr>
              <a:tblGrid>
                <a:gridCol w="8138160"/>
              </a:tblGrid>
              <a:tr h="3516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LONG-TERM GOALS</a:t>
                      </a:r>
                      <a:endParaRPr lang="en-US" dirty="0">
                        <a:solidFill>
                          <a:schemeClr val="tx1"/>
                        </a:solidFill>
                      </a:endParaRPr>
                    </a:p>
                  </a:txBody>
                  <a:tcPr>
                    <a:solidFill>
                      <a:srgbClr val="83D081"/>
                    </a:solidFill>
                  </a:tcPr>
                </a:tc>
              </a:tr>
              <a:tr h="1934308">
                <a:tc>
                  <a:txBody>
                    <a:bodyPr/>
                    <a:lstStyle/>
                    <a:p>
                      <a:pPr marL="457200" indent="-457200">
                        <a:buFont typeface="+mj-lt"/>
                        <a:buAutoNum type="arabicPeriod"/>
                      </a:pPr>
                      <a:r>
                        <a:rPr lang="en-US" sz="1800" dirty="0" smtClean="0"/>
                        <a:t>Promote cardiovascular health through community interventions that result in improvement of social, economic, and environmental factors.</a:t>
                      </a:r>
                    </a:p>
                    <a:p>
                      <a:pPr marL="457200" indent="-457200">
                        <a:buFont typeface="+mj-lt"/>
                        <a:buAutoNum type="arabicPeriod"/>
                      </a:pPr>
                      <a:r>
                        <a:rPr lang="en-US" sz="1800" dirty="0" smtClean="0"/>
                        <a:t>Promote cardiovascular health through interventions that result in adoption of the most healthy lifestyle behaviors across the lifespan.</a:t>
                      </a:r>
                    </a:p>
                    <a:p>
                      <a:pPr marL="457200" indent="-457200">
                        <a:buFont typeface="+mj-lt"/>
                        <a:buAutoNum type="arabicPeriod"/>
                      </a:pPr>
                      <a:r>
                        <a:rPr lang="en-US" sz="1800" dirty="0" smtClean="0"/>
                        <a:t>Promote cardiovascular health through receipt of effective clinical preventive services across the lifespan in clinical and community settings.</a:t>
                      </a:r>
                    </a:p>
                    <a:p>
                      <a:endParaRPr lang="en-US" dirty="0"/>
                    </a:p>
                  </a:txBody>
                  <a:tcPr>
                    <a:solidFill>
                      <a:srgbClr val="F2F2F2"/>
                    </a:solidFill>
                  </a:tcPr>
                </a:tc>
              </a:tr>
            </a:tbl>
          </a:graphicData>
        </a:graphic>
      </p:graphicFrame>
    </p:spTree>
    <p:extLst>
      <p:ext uri="{BB962C8B-B14F-4D97-AF65-F5344CB8AC3E}">
        <p14:creationId xmlns:p14="http://schemas.microsoft.com/office/powerpoint/2010/main" val="13687808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304800"/>
            <a:ext cx="7086600" cy="868362"/>
          </a:xfrm>
        </p:spPr>
        <p:txBody>
          <a:bodyPr>
            <a:normAutofit/>
          </a:bodyPr>
          <a:lstStyle/>
          <a:p>
            <a:r>
              <a:rPr lang="en-US" sz="1800" dirty="0" smtClean="0"/>
              <a:t>People living with HIV who know their serostatus, by race/ethnicity and gender, 2007-2011</a:t>
            </a:r>
            <a:endParaRPr lang="en-US" sz="18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66373084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6175523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57200" y="5669280"/>
            <a:ext cx="8229600" cy="246221"/>
          </a:xfrm>
          <a:prstGeom prst="rect">
            <a:avLst/>
          </a:prstGeom>
          <a:noFill/>
        </p:spPr>
        <p:txBody>
          <a:bodyPr wrap="square" rtlCol="0">
            <a:spAutoFit/>
          </a:bodyPr>
          <a:lstStyle/>
          <a:p>
            <a:r>
              <a:rPr lang="en-US" sz="1000" b="1" dirty="0"/>
              <a:t>Source: </a:t>
            </a:r>
            <a:r>
              <a:rPr lang="en-US" sz="1000" dirty="0"/>
              <a:t>National Center for HIV, Viral Hepatitis, STD, and TB </a:t>
            </a:r>
            <a:r>
              <a:rPr lang="en-US" sz="1000" dirty="0" smtClean="0"/>
              <a:t>Prevention, </a:t>
            </a:r>
            <a:r>
              <a:rPr lang="en-US" sz="1000" dirty="0"/>
              <a:t>HIV/AIDS Surveillance System</a:t>
            </a:r>
            <a:r>
              <a:rPr lang="en-US" sz="1000" dirty="0" smtClean="0"/>
              <a:t>., 2007-2011.</a:t>
            </a:r>
            <a:endParaRPr lang="en-US" sz="1000" dirty="0"/>
          </a:p>
        </p:txBody>
      </p:sp>
    </p:spTree>
    <p:extLst>
      <p:ext uri="{BB962C8B-B14F-4D97-AF65-F5344CB8AC3E}">
        <p14:creationId xmlns:p14="http://schemas.microsoft.com/office/powerpoint/2010/main" val="225595079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143000"/>
          </a:xfrm>
        </p:spPr>
        <p:txBody>
          <a:bodyPr>
            <a:noAutofit/>
          </a:bodyPr>
          <a:lstStyle/>
          <a:p>
            <a:pPr lvl="1" algn="l" rtl="0">
              <a:spcBef>
                <a:spcPct val="0"/>
              </a:spcBef>
            </a:pPr>
            <a:r>
              <a:rPr lang="en-US" b="1" dirty="0" smtClean="0">
                <a:solidFill>
                  <a:schemeClr val="accent1"/>
                </a:solidFill>
              </a:rPr>
              <a:t>People with an HIV diagnosis who had at least two CD4 or viral load tests performed at least 3 months apart during the last year, 2009-2011</a:t>
            </a:r>
            <a:endParaRPr lang="en-US" dirty="0">
              <a:solidFill>
                <a:schemeClr val="accent1"/>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977391511"/>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919282772"/>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7407566" cy="246221"/>
          </a:xfrm>
          <a:prstGeom prst="rect">
            <a:avLst/>
          </a:prstGeom>
          <a:noFill/>
        </p:spPr>
        <p:txBody>
          <a:bodyPr wrap="square" rtlCol="0">
            <a:spAutoFit/>
          </a:bodyPr>
          <a:lstStyle/>
          <a:p>
            <a:r>
              <a:rPr lang="en-US" sz="1000" b="1" dirty="0"/>
              <a:t>Source: </a:t>
            </a:r>
            <a:r>
              <a:rPr lang="en-US" sz="1000" dirty="0"/>
              <a:t>National Center for HIV, Viral Hepatitis, STD, and TB </a:t>
            </a:r>
            <a:r>
              <a:rPr lang="en-US" sz="1000" dirty="0" smtClean="0"/>
              <a:t>Prevention, </a:t>
            </a:r>
            <a:r>
              <a:rPr lang="en-US" sz="1000" dirty="0"/>
              <a:t>HIV/AIDS Surveillance </a:t>
            </a:r>
            <a:r>
              <a:rPr lang="en-US" sz="1000" dirty="0" smtClean="0"/>
              <a:t>System, 2009-2011.</a:t>
            </a:r>
            <a:endParaRPr lang="en-US" sz="1000" dirty="0"/>
          </a:p>
        </p:txBody>
      </p:sp>
    </p:spTree>
    <p:extLst>
      <p:ext uri="{BB962C8B-B14F-4D97-AF65-F5344CB8AC3E}">
        <p14:creationId xmlns:p14="http://schemas.microsoft.com/office/powerpoint/2010/main" val="42695605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685800"/>
          </a:xfrm>
        </p:spPr>
        <p:txBody>
          <a:bodyPr>
            <a:normAutofit fontScale="90000"/>
          </a:bodyPr>
          <a:lstStyle/>
          <a:p>
            <a:r>
              <a:rPr lang="en-US" sz="2000" dirty="0" smtClean="0"/>
              <a:t>People </a:t>
            </a:r>
            <a:r>
              <a:rPr lang="en-US" sz="2000" dirty="0"/>
              <a:t>with an HIV diagnosis in medical care whose most recent viral load in the last 12 months was &lt;200 </a:t>
            </a:r>
            <a:r>
              <a:rPr lang="en-US" sz="2000" dirty="0" smtClean="0"/>
              <a:t>copies/mL, 2009-2011</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05732271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1761013700"/>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7848600" cy="400110"/>
          </a:xfrm>
          <a:prstGeom prst="rect">
            <a:avLst/>
          </a:prstGeom>
          <a:noFill/>
        </p:spPr>
        <p:txBody>
          <a:bodyPr wrap="square" rtlCol="0">
            <a:spAutoFit/>
          </a:bodyPr>
          <a:lstStyle/>
          <a:p>
            <a:r>
              <a:rPr lang="en-US" sz="1000" b="1" dirty="0"/>
              <a:t>Source: </a:t>
            </a:r>
            <a:r>
              <a:rPr lang="en-US" sz="1000" dirty="0"/>
              <a:t>National Center for HIV, Viral Hepatitis, STD, and TB </a:t>
            </a:r>
            <a:r>
              <a:rPr lang="en-US" sz="1000" dirty="0" smtClean="0"/>
              <a:t>Prevention, HIV/AIDS </a:t>
            </a:r>
            <a:r>
              <a:rPr lang="en-US" sz="1000" dirty="0"/>
              <a:t>Surveillance System, Medical Monitoring </a:t>
            </a:r>
            <a:r>
              <a:rPr lang="en-US" sz="1000" dirty="0" smtClean="0"/>
              <a:t>Project, 2009-2011.</a:t>
            </a:r>
            <a:endParaRPr lang="en-US" sz="1000" dirty="0"/>
          </a:p>
        </p:txBody>
      </p:sp>
    </p:spTree>
    <p:extLst>
      <p:ext uri="{BB962C8B-B14F-4D97-AF65-F5344CB8AC3E}">
        <p14:creationId xmlns:p14="http://schemas.microsoft.com/office/powerpoint/2010/main" val="465690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020762"/>
          </a:xfrm>
        </p:spPr>
        <p:txBody>
          <a:bodyPr>
            <a:noAutofit/>
          </a:bodyPr>
          <a:lstStyle/>
          <a:p>
            <a:r>
              <a:rPr lang="en-US" sz="2000" dirty="0" smtClean="0"/>
              <a:t>People with an HIV diagnosis in medical care who were prescribed antiretroviral therapy in the last 12 months, 2009-2011</a:t>
            </a:r>
            <a:endParaRPr lang="en-US" sz="2000"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488911119"/>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419496314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669280"/>
            <a:ext cx="7848600" cy="400110"/>
          </a:xfrm>
          <a:prstGeom prst="rect">
            <a:avLst/>
          </a:prstGeom>
          <a:noFill/>
        </p:spPr>
        <p:txBody>
          <a:bodyPr wrap="square" rtlCol="0">
            <a:spAutoFit/>
          </a:bodyPr>
          <a:lstStyle/>
          <a:p>
            <a:r>
              <a:rPr lang="en-US" sz="1000" b="1" dirty="0"/>
              <a:t>Source:</a:t>
            </a:r>
            <a:r>
              <a:rPr lang="en-US" sz="1000" dirty="0"/>
              <a:t> National Center for HIV, Viral Hepatitis, STD, and TB </a:t>
            </a:r>
            <a:r>
              <a:rPr lang="en-US" sz="1000" dirty="0" smtClean="0"/>
              <a:t>Prevention, HIV/AIDS </a:t>
            </a:r>
            <a:r>
              <a:rPr lang="en-US" sz="1000" dirty="0"/>
              <a:t>Surveillance System, Medical Monitoring </a:t>
            </a:r>
            <a:r>
              <a:rPr lang="en-US" sz="1000" dirty="0" smtClean="0"/>
              <a:t>Project, 2009-2011.</a:t>
            </a:r>
            <a:endParaRPr lang="en-US" sz="1000" dirty="0"/>
          </a:p>
        </p:txBody>
      </p:sp>
    </p:spTree>
    <p:extLst>
      <p:ext uri="{BB962C8B-B14F-4D97-AF65-F5344CB8AC3E}">
        <p14:creationId xmlns:p14="http://schemas.microsoft.com/office/powerpoint/2010/main" val="20960491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Deaths of People With HIV Infection</a:t>
            </a:r>
            <a:endParaRPr lang="en-US" dirty="0"/>
          </a:p>
        </p:txBody>
      </p:sp>
      <p:sp>
        <p:nvSpPr>
          <p:cNvPr id="3" name="Content Placeholder 2"/>
          <p:cNvSpPr>
            <a:spLocks noGrp="1"/>
          </p:cNvSpPr>
          <p:nvPr>
            <p:ph idx="1"/>
          </p:nvPr>
        </p:nvSpPr>
        <p:spPr/>
        <p:txBody>
          <a:bodyPr>
            <a:normAutofit/>
          </a:bodyPr>
          <a:lstStyle/>
          <a:p>
            <a:pPr lvl="0"/>
            <a:r>
              <a:rPr lang="en-US" dirty="0" smtClean="0"/>
              <a:t>A number of factors affect the death rate among people living with HIV, including:</a:t>
            </a:r>
          </a:p>
          <a:p>
            <a:pPr lvl="1"/>
            <a:r>
              <a:rPr lang="en-US" dirty="0" smtClean="0"/>
              <a:t>Underlying rates of HIV risk behaviors, </a:t>
            </a:r>
          </a:p>
          <a:p>
            <a:pPr lvl="1"/>
            <a:r>
              <a:rPr lang="en-US" dirty="0" smtClean="0"/>
              <a:t>Early detection and treatment of HIV disease, and </a:t>
            </a:r>
          </a:p>
          <a:p>
            <a:pPr lvl="1"/>
            <a:r>
              <a:rPr lang="en-US" dirty="0" smtClean="0"/>
              <a:t>Management of HIV and its complications and comorbidities. </a:t>
            </a:r>
          </a:p>
          <a:p>
            <a:r>
              <a:rPr lang="en-US" dirty="0" smtClean="0"/>
              <a:t>With widespread use of antiretroviral therapy, a better understanding is needed of the patterns and risk factors for cause-specific mortality.</a:t>
            </a:r>
          </a:p>
        </p:txBody>
      </p:sp>
    </p:spTree>
    <p:extLst>
      <p:ext uri="{BB962C8B-B14F-4D97-AF65-F5344CB8AC3E}">
        <p14:creationId xmlns:p14="http://schemas.microsoft.com/office/powerpoint/2010/main" val="16567853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Hepatitis and Deaths of People Living With HIV</a:t>
            </a:r>
            <a:endParaRPr lang="en-US" dirty="0"/>
          </a:p>
        </p:txBody>
      </p:sp>
      <p:sp>
        <p:nvSpPr>
          <p:cNvPr id="3" name="Content Placeholder 2"/>
          <p:cNvSpPr>
            <a:spLocks noGrp="1"/>
          </p:cNvSpPr>
          <p:nvPr>
            <p:ph idx="1"/>
          </p:nvPr>
        </p:nvSpPr>
        <p:spPr>
          <a:xfrm>
            <a:off x="457200" y="1524000"/>
            <a:ext cx="8229600" cy="4876800"/>
          </a:xfrm>
        </p:spPr>
        <p:txBody>
          <a:bodyPr>
            <a:normAutofit fontScale="70000" lnSpcReduction="20000"/>
          </a:bodyPr>
          <a:lstStyle/>
          <a:p>
            <a:pPr>
              <a:lnSpc>
                <a:spcPct val="120000"/>
              </a:lnSpc>
              <a:spcBef>
                <a:spcPts val="0"/>
              </a:spcBef>
            </a:pPr>
            <a:r>
              <a:rPr lang="en-US" dirty="0" smtClean="0"/>
              <a:t>An estimated one-third of people living with HIV are co-infected with hepatitis B or hepatitis C; hepatitis C is more common. </a:t>
            </a:r>
          </a:p>
          <a:p>
            <a:pPr>
              <a:lnSpc>
                <a:spcPct val="120000"/>
              </a:lnSpc>
              <a:spcBef>
                <a:spcPts val="0"/>
              </a:spcBef>
            </a:pPr>
            <a:r>
              <a:rPr lang="en-US" dirty="0" smtClean="0"/>
              <a:t>Viral hepatitis progresses faster and causes more liver-related health problems in people with HIV than in those without HIV. </a:t>
            </a:r>
          </a:p>
          <a:p>
            <a:pPr>
              <a:lnSpc>
                <a:spcPct val="120000"/>
              </a:lnSpc>
              <a:spcBef>
                <a:spcPts val="0"/>
              </a:spcBef>
            </a:pPr>
            <a:r>
              <a:rPr lang="en-US" dirty="0" smtClean="0"/>
              <a:t>Drug therapy has extended the life expectancy of people living with HIV, but liver disease has become the leading cause of non-AIDS-related death in this population (CDC, 2014).</a:t>
            </a:r>
          </a:p>
          <a:p>
            <a:pPr>
              <a:lnSpc>
                <a:spcPct val="120000"/>
              </a:lnSpc>
              <a:spcBef>
                <a:spcPts val="0"/>
              </a:spcBef>
            </a:pPr>
            <a:r>
              <a:rPr lang="en-US" dirty="0" smtClean="0"/>
              <a:t>Hepatitis C increases the risk of death in people living with HIV by about 50% (Branch, et al., 2012).</a:t>
            </a:r>
          </a:p>
          <a:p>
            <a:pPr>
              <a:lnSpc>
                <a:spcPct val="120000"/>
              </a:lnSpc>
              <a:spcBef>
                <a:spcPts val="0"/>
              </a:spcBef>
            </a:pPr>
            <a:r>
              <a:rPr lang="en-US" dirty="0" smtClean="0"/>
              <a:t>Current recommendations are to screen all people living with HIV for hepatitis C. </a:t>
            </a:r>
          </a:p>
          <a:p>
            <a:pPr lvl="1">
              <a:lnSpc>
                <a:spcPct val="120000"/>
              </a:lnSpc>
              <a:spcBef>
                <a:spcPts val="0"/>
              </a:spcBef>
            </a:pPr>
            <a:r>
              <a:rPr lang="en-US" dirty="0" smtClean="0"/>
              <a:t>Patients at high risk for hepatitis C should be screened annually and whenever this infection is suspected (</a:t>
            </a:r>
            <a:r>
              <a:rPr lang="en-US" dirty="0" err="1" smtClean="0"/>
              <a:t>AIDSinfo</a:t>
            </a:r>
            <a:r>
              <a:rPr lang="en-US" dirty="0" smtClean="0"/>
              <a:t>).</a:t>
            </a:r>
          </a:p>
          <a:p>
            <a:endParaRPr lang="en-US" dirty="0"/>
          </a:p>
        </p:txBody>
      </p:sp>
    </p:spTree>
    <p:extLst>
      <p:ext uri="{BB962C8B-B14F-4D97-AF65-F5344CB8AC3E}">
        <p14:creationId xmlns:p14="http://schemas.microsoft.com/office/powerpoint/2010/main" val="2794390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Antiretroviral Therapy and HIV Deaths</a:t>
            </a:r>
            <a:endParaRPr lang="en-US" dirty="0"/>
          </a:p>
        </p:txBody>
      </p:sp>
      <p:sp>
        <p:nvSpPr>
          <p:cNvPr id="3" name="Content Placeholder 2"/>
          <p:cNvSpPr>
            <a:spLocks noGrp="1"/>
          </p:cNvSpPr>
          <p:nvPr>
            <p:ph idx="1"/>
          </p:nvPr>
        </p:nvSpPr>
        <p:spPr>
          <a:xfrm>
            <a:off x="457200" y="1463040"/>
            <a:ext cx="8229600" cy="4602163"/>
          </a:xfrm>
        </p:spPr>
        <p:txBody>
          <a:bodyPr>
            <a:normAutofit fontScale="70000" lnSpcReduction="20000"/>
          </a:bodyPr>
          <a:lstStyle/>
          <a:p>
            <a:pPr>
              <a:lnSpc>
                <a:spcPct val="120000"/>
              </a:lnSpc>
            </a:pPr>
            <a:r>
              <a:rPr lang="en-US" dirty="0" smtClean="0"/>
              <a:t>ART has reduced the death rate of people living with HIV (PLWH), allowing their life expectancy to approach that of the general population.</a:t>
            </a:r>
          </a:p>
          <a:p>
            <a:pPr>
              <a:lnSpc>
                <a:spcPct val="120000"/>
              </a:lnSpc>
            </a:pPr>
            <a:r>
              <a:rPr lang="en-US" dirty="0" smtClean="0"/>
              <a:t>AIDS-related deaths in PLWH decrease with time on ART, but overall mortality among PLWH remains higher than in the general population. </a:t>
            </a:r>
          </a:p>
          <a:p>
            <a:pPr>
              <a:lnSpc>
                <a:spcPct val="120000"/>
              </a:lnSpc>
            </a:pPr>
            <a:r>
              <a:rPr lang="en-US" dirty="0" smtClean="0"/>
              <a:t>As the population of people living with HIV ages and time on ART increases, causes of death are changing:</a:t>
            </a:r>
          </a:p>
          <a:p>
            <a:pPr lvl="1">
              <a:lnSpc>
                <a:spcPct val="120000"/>
              </a:lnSpc>
            </a:pPr>
            <a:r>
              <a:rPr lang="en-US" dirty="0" smtClean="0"/>
              <a:t>In high-income countries, deaths from cancer, cardiovascular disease, and liver disease have been identified among PLWH. </a:t>
            </a:r>
          </a:p>
          <a:p>
            <a:pPr>
              <a:lnSpc>
                <a:spcPct val="120000"/>
              </a:lnSpc>
            </a:pPr>
            <a:r>
              <a:rPr lang="en-US" dirty="0" smtClean="0"/>
              <a:t>Appropriate treatment based on the complex relationship between associated comorbidities and HIV disease could decrease mortality among PLWH and improve their quality of life (Ingle, et al., 2014).</a:t>
            </a:r>
            <a:endParaRPr lang="en-US" dirty="0"/>
          </a:p>
        </p:txBody>
      </p:sp>
    </p:spTree>
    <p:extLst>
      <p:ext uri="{BB962C8B-B14F-4D97-AF65-F5344CB8AC3E}">
        <p14:creationId xmlns:p14="http://schemas.microsoft.com/office/powerpoint/2010/main" val="305744384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HIV and Associated Comorbidities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Pulmonary hypertension: </a:t>
            </a:r>
          </a:p>
          <a:p>
            <a:pPr lvl="1"/>
            <a:r>
              <a:rPr lang="en-US" dirty="0" smtClean="0"/>
              <a:t>For HIV-positive individuals, HIV proteins and HIV-related inflammation are associated with an increased risk of pulmonary hypertension (</a:t>
            </a:r>
            <a:r>
              <a:rPr lang="en-US" dirty="0" err="1" smtClean="0"/>
              <a:t>Triplette</a:t>
            </a:r>
            <a:r>
              <a:rPr lang="en-US" dirty="0" smtClean="0"/>
              <a:t>, et al., 2016).</a:t>
            </a:r>
          </a:p>
          <a:p>
            <a:r>
              <a:rPr lang="en-US" dirty="0" smtClean="0"/>
              <a:t>Frailty:</a:t>
            </a:r>
          </a:p>
          <a:p>
            <a:pPr lvl="1"/>
            <a:r>
              <a:rPr lang="en-US" dirty="0" smtClean="0"/>
              <a:t>HIV-related </a:t>
            </a:r>
            <a:r>
              <a:rPr lang="en-US" dirty="0" err="1" smtClean="0"/>
              <a:t>immunosenescence</a:t>
            </a:r>
            <a:r>
              <a:rPr lang="en-US" dirty="0" smtClean="0"/>
              <a:t> contributes to disease progression and adverse outcomes (Serrano-</a:t>
            </a:r>
            <a:r>
              <a:rPr lang="en-US" dirty="0" err="1" smtClean="0"/>
              <a:t>Villar</a:t>
            </a:r>
            <a:r>
              <a:rPr lang="en-US" dirty="0" smtClean="0"/>
              <a:t>, et al., 2016).</a:t>
            </a:r>
          </a:p>
          <a:p>
            <a:r>
              <a:rPr lang="en-US" dirty="0" smtClean="0"/>
              <a:t>Atherosclerosis:</a:t>
            </a:r>
          </a:p>
          <a:p>
            <a:pPr lvl="1"/>
            <a:r>
              <a:rPr lang="en-US" dirty="0" smtClean="0"/>
              <a:t>Protease inhibitors used to treat HIV are associated with intermediate factors that increase risk of cardiovascular disease (</a:t>
            </a:r>
            <a:r>
              <a:rPr lang="en-US" dirty="0" err="1" smtClean="0"/>
              <a:t>Bittencourt</a:t>
            </a:r>
            <a:r>
              <a:rPr lang="en-US" dirty="0" smtClean="0"/>
              <a:t> &amp; </a:t>
            </a:r>
            <a:r>
              <a:rPr lang="en-US" dirty="0" err="1" smtClean="0"/>
              <a:t>Peixoto</a:t>
            </a:r>
            <a:r>
              <a:rPr lang="en-US" dirty="0" smtClean="0"/>
              <a:t>, 2015).</a:t>
            </a:r>
          </a:p>
          <a:p>
            <a:pPr lvl="1"/>
            <a:r>
              <a:rPr lang="en-US" dirty="0" smtClean="0"/>
              <a:t>Lower CD4 counts and higher plasma viral load have been shown to be important predictors of myocardial infarction (</a:t>
            </a:r>
            <a:r>
              <a:rPr lang="en-US" dirty="0" err="1" smtClean="0"/>
              <a:t>Bittencourt</a:t>
            </a:r>
            <a:r>
              <a:rPr lang="en-US" dirty="0" smtClean="0"/>
              <a:t> &amp; </a:t>
            </a:r>
            <a:r>
              <a:rPr lang="en-US" dirty="0" err="1" smtClean="0"/>
              <a:t>Peixoto</a:t>
            </a:r>
            <a:r>
              <a:rPr lang="en-US" dirty="0" smtClean="0"/>
              <a:t>, </a:t>
            </a:r>
            <a:r>
              <a:rPr lang="en-US" smtClean="0"/>
              <a:t>2015).</a:t>
            </a:r>
            <a:endParaRPr lang="en-US" dirty="0"/>
          </a:p>
        </p:txBody>
      </p:sp>
    </p:spTree>
    <p:extLst>
      <p:ext uri="{BB962C8B-B14F-4D97-AF65-F5344CB8AC3E}">
        <p14:creationId xmlns:p14="http://schemas.microsoft.com/office/powerpoint/2010/main" val="40201572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Number of deaths due to HIV infection per 100,000 population, by race and sex, 2000-2011</a:t>
            </a:r>
            <a:endParaRPr lang="en-US" sz="2000" dirty="0"/>
          </a:p>
        </p:txBody>
      </p:sp>
      <p:sp>
        <p:nvSpPr>
          <p:cNvPr id="7" name="TextBox 6"/>
          <p:cNvSpPr txBox="1"/>
          <p:nvPr/>
        </p:nvSpPr>
        <p:spPr>
          <a:xfrm>
            <a:off x="457200" y="5669280"/>
            <a:ext cx="7848600" cy="731520"/>
          </a:xfrm>
          <a:prstGeom prst="rect">
            <a:avLst/>
          </a:prstGeom>
          <a:noFill/>
        </p:spPr>
        <p:txBody>
          <a:bodyPr wrap="square" rtlCol="0">
            <a:spAutoFit/>
          </a:bodyPr>
          <a:lstStyle/>
          <a:p>
            <a:r>
              <a:rPr lang="en-US" sz="1000" b="1" dirty="0" smtClean="0"/>
              <a:t>Key: </a:t>
            </a:r>
            <a:r>
              <a:rPr lang="en-US" sz="1000" dirty="0" smtClean="0"/>
              <a:t>API = Asian or Pacific Islander, AI/AN = American Indian or Alaska Native.</a:t>
            </a:r>
          </a:p>
          <a:p>
            <a:r>
              <a:rPr lang="en-US" sz="1000" b="1" dirty="0" smtClean="0"/>
              <a:t>Source: </a:t>
            </a:r>
            <a:r>
              <a:rPr lang="en-US" sz="1000" dirty="0" smtClean="0"/>
              <a:t>Centers </a:t>
            </a:r>
            <a:r>
              <a:rPr lang="en-US" sz="1000" dirty="0"/>
              <a:t>for Disease Control and Prevention, National Center for Health Statistics, National Vital Statistics System—Mortality, 2000-2011</a:t>
            </a:r>
            <a:r>
              <a:rPr lang="en-US" sz="1000" dirty="0" smtClean="0"/>
              <a:t>.</a:t>
            </a:r>
          </a:p>
          <a:p>
            <a:r>
              <a:rPr lang="en-US" sz="1000" b="1" dirty="0" smtClean="0"/>
              <a:t>Note: </a:t>
            </a:r>
            <a:r>
              <a:rPr lang="en-US" sz="1000" dirty="0"/>
              <a:t>For this measure, lower rates are better.</a:t>
            </a:r>
            <a:r>
              <a:rPr lang="en-US" sz="1000" b="1" dirty="0"/>
              <a:t> </a:t>
            </a:r>
            <a:r>
              <a:rPr lang="en-US" sz="1000" dirty="0"/>
              <a:t>Rates are age adjusted to the 2000 U.S. standard population</a:t>
            </a:r>
            <a:r>
              <a:rPr lang="en-US" sz="1000" dirty="0" smtClean="0"/>
              <a:t>. </a:t>
            </a:r>
            <a:endParaRPr lang="en-US" sz="1000" b="1"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809283563"/>
              </p:ext>
            </p:extLst>
          </p:nvPr>
        </p:nvGraphicFramePr>
        <p:xfrm>
          <a:off x="457200" y="129540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sz="half" idx="2"/>
            <p:extLst>
              <p:ext uri="{D42A27DB-BD31-4B8C-83A1-F6EECF244321}">
                <p14:modId xmlns:p14="http://schemas.microsoft.com/office/powerpoint/2010/main" val="3088689367"/>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56295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Ryan White HIV/AIDS Program Overview</a:t>
            </a:r>
            <a:endParaRPr lang="en-US" dirty="0"/>
          </a:p>
        </p:txBody>
      </p:sp>
      <p:sp>
        <p:nvSpPr>
          <p:cNvPr id="3" name="Content Placeholder 2"/>
          <p:cNvSpPr>
            <a:spLocks noGrp="1"/>
          </p:cNvSpPr>
          <p:nvPr>
            <p:ph idx="1"/>
          </p:nvPr>
        </p:nvSpPr>
        <p:spPr>
          <a:xfrm>
            <a:off x="457200" y="1524000"/>
            <a:ext cx="8229600" cy="4602163"/>
          </a:xfrm>
        </p:spPr>
        <p:txBody>
          <a:bodyPr>
            <a:normAutofit fontScale="92500" lnSpcReduction="20000"/>
          </a:bodyPr>
          <a:lstStyle/>
          <a:p>
            <a:r>
              <a:rPr lang="en-US" dirty="0" smtClean="0"/>
              <a:t>The Ryan White HIV/AIDS Program (RWHAP) provides funds for primary care and support services for people living with and affected by HIV. </a:t>
            </a:r>
          </a:p>
          <a:p>
            <a:r>
              <a:rPr lang="en-US" dirty="0" smtClean="0"/>
              <a:t>Working with States, cities, and local community organizations, RWHAP works to improve the quality of HIV-related care for those who lack sufficient health care coverage or financial resources to cope with HIV.</a:t>
            </a:r>
          </a:p>
          <a:p>
            <a:r>
              <a:rPr lang="en-US" dirty="0"/>
              <a:t>For a second year, we present </a:t>
            </a:r>
            <a:r>
              <a:rPr lang="en-US" dirty="0" smtClean="0"/>
              <a:t>RWHAP data:</a:t>
            </a:r>
          </a:p>
          <a:p>
            <a:pPr lvl="1"/>
            <a:r>
              <a:rPr lang="en-US" dirty="0" smtClean="0"/>
              <a:t>Data </a:t>
            </a:r>
            <a:r>
              <a:rPr lang="en-US" dirty="0"/>
              <a:t>presented are limited to those who received care through </a:t>
            </a:r>
            <a:r>
              <a:rPr lang="en-US" dirty="0" smtClean="0"/>
              <a:t>RWHAP.</a:t>
            </a:r>
          </a:p>
          <a:p>
            <a:pPr lvl="1"/>
            <a:r>
              <a:rPr lang="en-US" dirty="0" smtClean="0"/>
              <a:t>Data </a:t>
            </a:r>
            <a:r>
              <a:rPr lang="en-US" dirty="0"/>
              <a:t>are not representative of the entire HIV population, which is estimated to be about </a:t>
            </a:r>
            <a:r>
              <a:rPr lang="en-US" dirty="0" smtClean="0"/>
              <a:t>1.2 </a:t>
            </a:r>
            <a:r>
              <a:rPr lang="en-US" dirty="0"/>
              <a:t>million people in the United States.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53900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31287</TotalTime>
  <Words>25027</Words>
  <Application>Microsoft Office PowerPoint</Application>
  <PresentationFormat>On-screen Show (4:3)</PresentationFormat>
  <Paragraphs>1905</Paragraphs>
  <Slides>154</Slides>
  <Notes>151</Notes>
  <HiddenSlides>0</HiddenSlides>
  <MMClips>0</MMClips>
  <ScaleCrop>false</ScaleCrop>
  <HeadingPairs>
    <vt:vector size="4" baseType="variant">
      <vt:variant>
        <vt:lpstr>Theme</vt:lpstr>
      </vt:variant>
      <vt:variant>
        <vt:i4>2</vt:i4>
      </vt:variant>
      <vt:variant>
        <vt:lpstr>Slide Titles</vt:lpstr>
      </vt:variant>
      <vt:variant>
        <vt:i4>154</vt:i4>
      </vt:variant>
    </vt:vector>
  </HeadingPairs>
  <TitlesOfParts>
    <vt:vector size="156" baseType="lpstr">
      <vt:lpstr>Office Theme</vt:lpstr>
      <vt:lpstr>Custom Design</vt:lpstr>
      <vt:lpstr>National Healthcare Quality and Disparities Report</vt:lpstr>
      <vt:lpstr>Organization of the Chartbook on Effective Treatment</vt:lpstr>
      <vt:lpstr>National Healthcare Quality and Disparities Report</vt:lpstr>
      <vt:lpstr>National Healthcare Quality and Disparities Report</vt:lpstr>
      <vt:lpstr>Changes for 2015</vt:lpstr>
      <vt:lpstr>Key Findings of the 2015 QDR</vt:lpstr>
      <vt:lpstr>Chartbooks</vt:lpstr>
      <vt:lpstr>Chartbooks Organized Around Priorities of the National Quality Strategy</vt:lpstr>
      <vt:lpstr>Priority 4: Promoting the most effective prevention and treatment practices for the leading causes of mortality, starting with cardiovascular disease</vt:lpstr>
      <vt:lpstr>Chartbook on Effective Treatment</vt:lpstr>
      <vt:lpstr>Rank of Leading Causes of Death by Age Group, 2013</vt:lpstr>
      <vt:lpstr>Leading Chronic Conditions Causing Limitation of Activity, 2010</vt:lpstr>
      <vt:lpstr>Most Costly Conditions, 2013</vt:lpstr>
      <vt:lpstr>Summary of trends: Number and percentage of all quality measures that are improving, not changing, or worsening through 2013, overall and by NQS priority</vt:lpstr>
      <vt:lpstr>Effective Treatment Measure  Reintroduced in the 2015 QDR</vt:lpstr>
      <vt:lpstr>Effective Treatment Measures That Showed Worsening Quality</vt:lpstr>
      <vt:lpstr>Effective Treatment Measures With Elimination of Disparities</vt:lpstr>
      <vt:lpstr>Effective Treatment Measures With Elimination of Disparities</vt:lpstr>
      <vt:lpstr>Effective Treatment Measures With Widening of Disparities</vt:lpstr>
      <vt:lpstr>Effective Treatment Measures With Widening of Disparities</vt:lpstr>
      <vt:lpstr>Measures of Effective Treatment</vt:lpstr>
      <vt:lpstr>Conditions Covered</vt:lpstr>
      <vt:lpstr>Cardiovascular disease</vt:lpstr>
      <vt:lpstr>Measures of Effective Treatment of Cardiovascular Disease</vt:lpstr>
      <vt:lpstr>Cardiovascular Disease Measures for Which Disparities Were Eliminated</vt:lpstr>
      <vt:lpstr>Adults with hypertension whose blood pressure is under control, by age and education, 1999-2002, 2003-2006, 2007-2010, and 2011-2012</vt:lpstr>
      <vt:lpstr>Percentage of children and adolescents ages 6-19 with high total cholesterol, by age, sex, race/ethnicity, and body weight, 2011-2014 combined </vt:lpstr>
      <vt:lpstr>Percentage of children and adolescents ages 6-19 with high total cholesterol, low high-density lipoprotein cholesterol, or high non-high-density lipoprotein cholesterol, by age, race/ethnicity, and body mass index, 2011-2014 combined</vt:lpstr>
      <vt:lpstr>Hospital patients with heart attack given fibrinolytic medication within 30 minutes of arrival, by sex and race/ethnicity, 2005-2013</vt:lpstr>
      <vt:lpstr>Inpatient deaths per 1,000 adult hospital admissions for heart attack, by expected payment source, 2000-2013</vt:lpstr>
      <vt:lpstr>Inpatient deaths per 1,000 adult hospital admissions for heart attack, by residence location, 2000-2013</vt:lpstr>
      <vt:lpstr>Inpatient deaths per 1,000 adult hospital admissions for heart attack, by race/ethnicity, 2001-2013</vt:lpstr>
      <vt:lpstr>Adult admissions with congestive heart failure per 100,000 population, by area income, 2000-2013</vt:lpstr>
      <vt:lpstr>Adult admissions with congestive heart failure per 100,000 population, by race/ethnicity, 2001-2013</vt:lpstr>
      <vt:lpstr>References</vt:lpstr>
      <vt:lpstr>cancer</vt:lpstr>
      <vt:lpstr>Measures of Effective Treatment of Cancer</vt:lpstr>
      <vt:lpstr>Cancer Measures for Which Disparities Were Eliminated</vt:lpstr>
      <vt:lpstr>  Women with clinical Stage I-IIb breast cancer who received axillary node dissection or sentinel lymph node biopsy at the time of lumpectomy or mastectomy, by residence location and race/ethnicity, 2004-2012</vt:lpstr>
      <vt:lpstr>Women with clinical Stage I-IIb breast cancer who received axillary node dissection or sentinel lymph node biopsy at the time of lumpectomy or mastectomy, by granular Asian and Hispanic ethnicities, 2004-2012</vt:lpstr>
      <vt:lpstr>Women under age 70 treated for breast cancer with breast-conserving surgery who received radiation therapy to the breast within 1 year of diagnosis, by race/ethnicity and residence location, 2004-2012</vt:lpstr>
      <vt:lpstr>Women under age 70 treated for breast cancer with breast-conserving surgery who received radiation therapy to the breast within 1 year of diagnosis, by granular Asian and Hispanic ethnicities, 2004-2012</vt:lpstr>
      <vt:lpstr>Age-adjusted breast cancer deaths per 100,000 female population, by race/ethnicity and geographic location, 2004-2013 </vt:lpstr>
      <vt:lpstr>References</vt:lpstr>
      <vt:lpstr>Chronic kidney disease</vt:lpstr>
      <vt:lpstr>Measures of Effective Treatment of Chronic Kidney Disease</vt:lpstr>
      <vt:lpstr>Patients who saw a nephrologist at least 12 months prior to initiation of renal replacement therapy, by race and ethnicity, 2005-2013</vt:lpstr>
      <vt:lpstr>Patients who saw a nephrologist at least 12 months prior to initiation of renal replacement therapy, by sex and age, 2005-2013</vt:lpstr>
      <vt:lpstr>Adult hemodialysis patients who use arteriovenous fistulas as the primary mode of vascular access, by race and sex, 2012-2013</vt:lpstr>
      <vt:lpstr>Dialysis patients under age 70 who were registered for transplantation or received a deceased donor kidney within a year of ESRD initiation, by race and ethnicity, 2000-2013</vt:lpstr>
      <vt:lpstr>Dialysis patients under age 70 who were registered for transplantation or received a deceased donor kidney within a year of ESRD initiation, by sex and age, 2000-2013</vt:lpstr>
      <vt:lpstr>Standardized mortality ratios on hemodialysis, by State or territory, 2014</vt:lpstr>
      <vt:lpstr>References</vt:lpstr>
      <vt:lpstr>diabetes</vt:lpstr>
      <vt:lpstr>Measures of Effective Treatment of Diabetes</vt:lpstr>
      <vt:lpstr>Adults age 40 and over with diagnosed diabetes who received all four recommended services for diabetes in the calendar year (2+ hemoglobin A1c tests, foot exam, dilated eye exam, and flu shot), by race/ethnicity, 2008-2013</vt:lpstr>
      <vt:lpstr>Adults age 65 and over with diagnosed diabetes who reported receiving four recommended services for diabetes in the calendar year (2+ hemoglobin A1c tests, foot exam, dilated eye, exam and flu shot), by insurance, 2008-2013</vt:lpstr>
      <vt:lpstr>People with current diabetes who have a written diabetes management plan, by Asian and Hispanic subpopulations and English proficiency, California, 2011-2013 combined</vt:lpstr>
      <vt:lpstr>Adults age 40 and over with diabetes who felt confident they could control and manage their diabetes, by ethnicity and English proficiency, California, 2011-2013 combined</vt:lpstr>
      <vt:lpstr>Hospital admissions for uncontrolled diabetes without complications per 100,000 population, age 18 and over, by race/ethnicity, 2001-2013</vt:lpstr>
      <vt:lpstr>Hospital admissions for uncontrolled diabetes without complications per 100,000 population, age 18 and over, by area income, 2000-2013</vt:lpstr>
      <vt:lpstr>Hospital admissions for uncontrolled diabetes without complications per 100,000 population, age 18 and over, by race/ethnicity, stratified by income, 2013</vt:lpstr>
      <vt:lpstr>Hospital admissions for uncontrolled diabetes per 100,000 population in IHS, Tribal, and contract hospitals, age 18 and over, by age, 2003-2014</vt:lpstr>
      <vt:lpstr>New cases of end stage renal disease due to diabetes per million population, by race and ethnicity, 2003-2013</vt:lpstr>
      <vt:lpstr>National Quality Strategy Priorities in Action: Effective Treatment of Diabetes</vt:lpstr>
      <vt:lpstr>Reference</vt:lpstr>
      <vt:lpstr>Hiv and aids</vt:lpstr>
      <vt:lpstr>Overview</vt:lpstr>
      <vt:lpstr>Impact of HIV and AIDS</vt:lpstr>
      <vt:lpstr>Access to Care for HIV and AIDS</vt:lpstr>
      <vt:lpstr>Prevalence and Incidence of HIV Infection</vt:lpstr>
      <vt:lpstr>Diagnoses of HIV Infection by Race/Ethnicity</vt:lpstr>
      <vt:lpstr>Diagnoses of HIV Infection Among Adult and Adolescent Males, by Race/Ethnicity, 2014</vt:lpstr>
      <vt:lpstr>Diagnoses of HIV Infection Among Adult and Adolescent Females, by Race/Ethnicity, 2014</vt:lpstr>
      <vt:lpstr>Diagnoses of HIV Infection by Transmission Category</vt:lpstr>
      <vt:lpstr>HIV and AIDS Among MSM</vt:lpstr>
      <vt:lpstr>Racial/Ethnic Makeup of MSM Diagnosed With AIDS</vt:lpstr>
      <vt:lpstr>HIV and AIDS Care Among MSM</vt:lpstr>
      <vt:lpstr>HIV/AIDS Among Transgender People</vt:lpstr>
      <vt:lpstr>HIV and AIDS Prevention in Transgender Populations</vt:lpstr>
      <vt:lpstr>HIV and AIDS Among People Who Inject Drugs</vt:lpstr>
      <vt:lpstr>HIV and AIDS Among People in Rural Communities Who Inject Drugs</vt:lpstr>
      <vt:lpstr>HIV and AIDS and Hepatitis Among People Who Inject Drugs</vt:lpstr>
      <vt:lpstr>HIV and AIDS Policy</vt:lpstr>
      <vt:lpstr>NHAS 2020: Federal Action Plan</vt:lpstr>
      <vt:lpstr>HIV and AIDS Measures </vt:lpstr>
      <vt:lpstr>Measure Reintroduced in the QDR</vt:lpstr>
      <vt:lpstr>New HIV cases per 100,000 population age 13 and over, by race/ethnicity and sex, United States, 2008-2013</vt:lpstr>
      <vt:lpstr>Adult patients with HIV and at least two CD4 cell counts of 200 or less who received Pneumocystis pneumonia prophylaxis during the last year, by race/ethnicity, sex, and insurance, 2012</vt:lpstr>
      <vt:lpstr>People living with HIV who know their serostatus, by race/ethnicity and gender, 2007-2011</vt:lpstr>
      <vt:lpstr>People with an HIV diagnosis who had at least two CD4 or viral load tests performed at least 3 months apart during the last year, 2009-2011</vt:lpstr>
      <vt:lpstr>People with an HIV diagnosis in medical care whose most recent viral load in the last 12 months was &lt;200 copies/mL, 2009-2011</vt:lpstr>
      <vt:lpstr>People with an HIV diagnosis in medical care who were prescribed antiretroviral therapy in the last 12 months, 2009-2011</vt:lpstr>
      <vt:lpstr>Deaths of People With HIV Infection</vt:lpstr>
      <vt:lpstr>Hepatitis and Deaths of People Living With HIV</vt:lpstr>
      <vt:lpstr>Antiretroviral Therapy and HIV Deaths</vt:lpstr>
      <vt:lpstr>HIV and Associated Comorbidities</vt:lpstr>
      <vt:lpstr>Number of deaths due to HIV infection per 100,000 population, by race and sex, 2000-2011</vt:lpstr>
      <vt:lpstr>Ryan White HIV/AIDS Program Overview</vt:lpstr>
      <vt:lpstr>Ryan White HIV/AIDS Program: HIV patients with at least one HIV care visit and most recent viral load &lt;200 during the year, 2013</vt:lpstr>
      <vt:lpstr>Ryan White HIV/AIDS program: HIV patients who were retained in HIV care (at least 2 ambulatory visit dates at least 90 days apart), by race/ethnicity and gender</vt:lpstr>
      <vt:lpstr>Ryan White HIV/AIDS program: HIV patients who were retained in HIV care (at least 2 ambulatory visit dates at least 90 days apart), by income and insurance</vt:lpstr>
      <vt:lpstr>References</vt:lpstr>
      <vt:lpstr>References</vt:lpstr>
      <vt:lpstr>References</vt:lpstr>
      <vt:lpstr>Mental Health and Substance abuse</vt:lpstr>
      <vt:lpstr>Measures</vt:lpstr>
      <vt:lpstr>Treatment for Depression</vt:lpstr>
      <vt:lpstr>Outcomes of Treatment for Depression</vt:lpstr>
      <vt:lpstr>Barriers to High-Quality Mental Health Care</vt:lpstr>
      <vt:lpstr>Adults with a major depressive episode in the past year who received treatment for depression in the past year, by race/ethnicity and sex, 2008-2013</vt:lpstr>
      <vt:lpstr>Adolescents with a major depressive episode in the past year who received treatment for depression in the past year, by race/ethnicity and sex, 2008-2013</vt:lpstr>
      <vt:lpstr>Suicide Deaths</vt:lpstr>
      <vt:lpstr>Probability of Suicide</vt:lpstr>
      <vt:lpstr>Suicide Prevention</vt:lpstr>
      <vt:lpstr>Suicide Prevention</vt:lpstr>
      <vt:lpstr>Suicide deaths per 100,000 population age 12 and over, by race/ethnicity and sex, 2008-2013</vt:lpstr>
      <vt:lpstr>Treatment for Substance Abuse Disorders</vt:lpstr>
      <vt:lpstr>Importance of Treatment</vt:lpstr>
      <vt:lpstr>Treatment Needs</vt:lpstr>
      <vt:lpstr>People age 12 and over who needed treatment for illicit drug use or an alcohol problem and who received such treatment at a specialty facility in the last 12 months, by race/ethnicity and age, 2008-2013</vt:lpstr>
      <vt:lpstr>Adults who visited their primary care physician or psychiatrist for mental health or alcohol/drug problems in the past 12 months, by Hispanic and Asian granular ethnicities, 2011-2013 combined</vt:lpstr>
      <vt:lpstr>Completion of Substance Abuse Treatment</vt:lpstr>
      <vt:lpstr>People age 12 and over treated for substance abuse who completed treatment course, by age and sex, 2005-2011</vt:lpstr>
      <vt:lpstr>Adults who visited a professional for mental, emotional, alcohol, or drug problems during the past 12 months who completed the recommended full course of treatment, by Hispanic and Asian granular ethnicities, 2011-2013, combined</vt:lpstr>
      <vt:lpstr>Potentially Avoidable Emergency Department Visits</vt:lpstr>
      <vt:lpstr>Emergency department visits with a principal diagnosis related to mental health, alcohol, or substance abuse, by age and neighborhood income, 2007-2013</vt:lpstr>
      <vt:lpstr>References</vt:lpstr>
      <vt:lpstr>References</vt:lpstr>
      <vt:lpstr>Musculoskeletal Diseases</vt:lpstr>
      <vt:lpstr>Prevalence of Arthritis</vt:lpstr>
      <vt:lpstr>Effects of Arthritis</vt:lpstr>
      <vt:lpstr>Costs of Arthritis</vt:lpstr>
      <vt:lpstr>Chronic Joint Symptoms</vt:lpstr>
      <vt:lpstr>Measures</vt:lpstr>
      <vt:lpstr>Adults with chronic joint symptoms who have ever seen a doctor or other health professional for joint symptoms, by race/ethnicity and sex, 2009-2013</vt:lpstr>
      <vt:lpstr>Adults with chronic joint symptoms who have ever seen a doctor or other health professional for joint symptoms, by health insurance (age 18-64) and age, 2009-2013</vt:lpstr>
      <vt:lpstr>References</vt:lpstr>
      <vt:lpstr>Respiratory diseases</vt:lpstr>
      <vt:lpstr>Respiratory Disease Measures</vt:lpstr>
      <vt:lpstr>Completion of Tuberculosis Therapy</vt:lpstr>
      <vt:lpstr>Patients with tuberculosis who completed a curative course of treatment within 1 year of initiation of treatment, by race/ethnicity and sex, 2000-2011</vt:lpstr>
      <vt:lpstr>Patients with tuberculosis who completed a curative course of treatment within 1 year of initiation of treatment, by Asian or Pacific Islander and Hispanic granular ethnicities, 2008-2011</vt:lpstr>
      <vt:lpstr>Daily Asthma Medication</vt:lpstr>
      <vt:lpstr>Daily Asthma Medication</vt:lpstr>
      <vt:lpstr>People with current asthma who are now taking preventive asthma medicine daily or almost daily (either oral or inhaler), by insurance (under age 65) and chronic conditions (age 18 and over), 2003-2013</vt:lpstr>
      <vt:lpstr>Written Asthma Management Plans</vt:lpstr>
      <vt:lpstr>People with current asthma who received a written asthma management plan from their health provider, by race/ethnicity, education, health insurance status, and age, 2013</vt:lpstr>
      <vt:lpstr>People with current asthma whose doctor helped them develop an asthma management plan, by Asian subgroup and English proficiency (age 18+), California, 2011-2013, combined</vt:lpstr>
      <vt:lpstr>People with current asthma whose doctor helped them develop an asthma management plan, by Hispanic subgroup and by education and English proficiency (age 18+), California, 2011-2013, combined</vt:lpstr>
      <vt:lpstr>Potentially Avoidable Emergency Department Visits</vt:lpstr>
      <vt:lpstr>Potentially Avoidable Emergency Department Visits</vt:lpstr>
      <vt:lpstr>Emergency department visits for asthma, ages 18-39, by hospital region and income, 2008-2013</vt:lpstr>
      <vt:lpstr>References</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Windows User</cp:lastModifiedBy>
  <cp:revision>474</cp:revision>
  <cp:lastPrinted>2016-08-26T19:08:28Z</cp:lastPrinted>
  <dcterms:created xsi:type="dcterms:W3CDTF">2013-09-03T18:05:51Z</dcterms:created>
  <dcterms:modified xsi:type="dcterms:W3CDTF">2016-09-30T12:40:11Z</dcterms:modified>
</cp:coreProperties>
</file>